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6" r:id="rId1"/>
  </p:sldMasterIdLst>
  <p:sldIdLst>
    <p:sldId id="256" r:id="rId2"/>
    <p:sldId id="257" r:id="rId3"/>
    <p:sldId id="258" r:id="rId4"/>
    <p:sldId id="259" r:id="rId5"/>
    <p:sldId id="261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23" r:id="rId20"/>
    <p:sldId id="318" r:id="rId21"/>
    <p:sldId id="319" r:id="rId22"/>
    <p:sldId id="320" r:id="rId23"/>
    <p:sldId id="321" r:id="rId24"/>
    <p:sldId id="32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8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085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1479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438077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5925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67480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040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28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0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0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6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33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77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7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24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25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6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79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und_builder_(people)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Maize" TargetMode="External"/><Relationship Id="rId4" Type="http://schemas.openxmlformats.org/officeDocument/2006/relationships/hyperlink" Target="https://en.wikipedia.org/wiki/Native_Americans_in_the_United_State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n.wikipedia.org/wiki/Hospitali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D590-7203-4BCA-BB73-A8835C1D8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Hospitality Industry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E05BB3-F85D-4A78-93AB-89B26E1F18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1 introducing hospitality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23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987F-9350-426F-A95D-17B41B5B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Chinook Cedar Plank House, c. 1000 A.D.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991B91-8891-4549-B5FE-CACB1A0E65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11" y="1853248"/>
            <a:ext cx="5080000" cy="28829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D4252F-A4E6-4D15-809C-750A094C8442}"/>
              </a:ext>
            </a:extLst>
          </p:cNvPr>
          <p:cNvSpPr txBox="1"/>
          <p:nvPr/>
        </p:nvSpPr>
        <p:spPr>
          <a:xfrm>
            <a:off x="6096000" y="1988191"/>
            <a:ext cx="58705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modern Chinook Indian Nation consists of the</a:t>
            </a:r>
          </a:p>
          <a:p>
            <a:r>
              <a:rPr lang="en-US" dirty="0"/>
              <a:t>Clatsop and </a:t>
            </a:r>
            <a:r>
              <a:rPr lang="en-US" dirty="0" err="1"/>
              <a:t>Kathlamet</a:t>
            </a:r>
            <a:r>
              <a:rPr lang="en-US" dirty="0"/>
              <a:t> of what is now Oregon</a:t>
            </a:r>
          </a:p>
          <a:p>
            <a:r>
              <a:rPr lang="en-US" dirty="0"/>
              <a:t>and the Lower Chinook, Wahkiakum and Willapa</a:t>
            </a:r>
          </a:p>
          <a:p>
            <a:r>
              <a:rPr lang="en-US" dirty="0"/>
              <a:t>of Washington State. Our five historically important </a:t>
            </a:r>
          </a:p>
          <a:p>
            <a:r>
              <a:rPr lang="en-US" dirty="0"/>
              <a:t>Tribes have existed since time immemorial in our</a:t>
            </a:r>
          </a:p>
          <a:p>
            <a:r>
              <a:rPr lang="en-US" dirty="0"/>
              <a:t>aboriginal territory at the mouth of the Columbia</a:t>
            </a:r>
          </a:p>
          <a:p>
            <a:r>
              <a:rPr lang="en-US" dirty="0"/>
              <a:t>River. It is here that our Chinook families welcomed</a:t>
            </a:r>
          </a:p>
          <a:p>
            <a:r>
              <a:rPr lang="en-US" dirty="0"/>
              <a:t>Lewis and Clark to the Pacific Ocean and helped</a:t>
            </a:r>
          </a:p>
          <a:p>
            <a:r>
              <a:rPr lang="en-US" dirty="0"/>
              <a:t>them survive the winter of 1805 and 1806.</a:t>
            </a:r>
          </a:p>
        </p:txBody>
      </p:sp>
    </p:spTree>
    <p:extLst>
      <p:ext uri="{BB962C8B-B14F-4D97-AF65-F5344CB8AC3E}">
        <p14:creationId xmlns:p14="http://schemas.microsoft.com/office/powerpoint/2010/main" val="337307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EA90-D89D-48A7-B99A-56B4E9D1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Mississippi Housing, c.1000 A.D.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79E902-033A-4347-821A-6874B873C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896" y="1853247"/>
            <a:ext cx="4597166" cy="385965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16C418-028C-40E7-A775-4ED6B31CDDDB}"/>
              </a:ext>
            </a:extLst>
          </p:cNvPr>
          <p:cNvSpPr txBox="1"/>
          <p:nvPr/>
        </p:nvSpPr>
        <p:spPr>
          <a:xfrm>
            <a:off x="5234730" y="2046914"/>
            <a:ext cx="6845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Mississippian culture</a:t>
            </a:r>
            <a:r>
              <a:rPr lang="en-US" dirty="0"/>
              <a:t> was a </a:t>
            </a:r>
            <a:r>
              <a:rPr lang="en-US" dirty="0">
                <a:hlinkClick r:id="rId3" tooltip="Mound builder (peopl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mound-building</a:t>
            </a:r>
            <a:r>
              <a:rPr lang="en-US" dirty="0"/>
              <a:t> </a:t>
            </a:r>
            <a:r>
              <a:rPr lang="en-US" dirty="0">
                <a:hlinkClick r:id="rId4" tooltip="Native Americans in the United Sta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Native</a:t>
            </a:r>
          </a:p>
          <a:p>
            <a:r>
              <a:rPr lang="en-US" dirty="0">
                <a:hlinkClick r:id="rId4" tooltip="Native Americans in the United Sta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American</a:t>
            </a:r>
            <a:r>
              <a:rPr lang="en-US" dirty="0"/>
              <a:t> civilization archeologists date from approximately  800 CE to 1600 CE, varying regionally. </a:t>
            </a:r>
            <a:r>
              <a:rPr lang="en-US" dirty="0">
                <a:hlinkClick r:id="rId5" tooltip="Maiz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Maize</a:t>
            </a:r>
            <a:r>
              <a:rPr lang="en-US" dirty="0"/>
              <a:t>-based  agriculture. In most places, the development of Mississippian  culture coincided with adoption of comparatively  large-scale, intensive maize agriculture, which supported  larger populations and craft specialization.</a:t>
            </a:r>
          </a:p>
        </p:txBody>
      </p:sp>
    </p:spTree>
    <p:extLst>
      <p:ext uri="{BB962C8B-B14F-4D97-AF65-F5344CB8AC3E}">
        <p14:creationId xmlns:p14="http://schemas.microsoft.com/office/powerpoint/2010/main" val="273294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B9D1-CCCC-489F-B1B7-3F00A619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Western Urban Civilization (city of Ur)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7C680B1-263D-4670-8293-B627B7D35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8" y="1853249"/>
            <a:ext cx="5715000" cy="4421716"/>
          </a:xfrm>
        </p:spPr>
      </p:pic>
    </p:spTree>
    <p:extLst>
      <p:ext uri="{BB962C8B-B14F-4D97-AF65-F5344CB8AC3E}">
        <p14:creationId xmlns:p14="http://schemas.microsoft.com/office/powerpoint/2010/main" val="2408558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6A267-5C92-4F15-873D-EEADD27A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Earliest Western Urban Civilization (city of Ur)</a:t>
            </a:r>
          </a:p>
        </p:txBody>
      </p:sp>
      <p:pic>
        <p:nvPicPr>
          <p:cNvPr id="4" name="Content Placeholder 3" descr="reconstruction_ur.gif">
            <a:extLst>
              <a:ext uri="{FF2B5EF4-FFF2-40B4-BE49-F238E27FC236}">
                <a16:creationId xmlns:a16="http://schemas.microsoft.com/office/drawing/2014/main" id="{61454A9A-40AE-4C6A-A230-F6430BC6A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06011" y="1996580"/>
            <a:ext cx="7004502" cy="3741490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71EF0C-D3DE-492D-BF31-A45E0055B4D3}"/>
              </a:ext>
            </a:extLst>
          </p:cNvPr>
          <p:cNvSpPr/>
          <p:nvPr/>
        </p:nvSpPr>
        <p:spPr>
          <a:xfrm>
            <a:off x="8112153" y="3244334"/>
            <a:ext cx="2818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Circa 3000 B.C.</a:t>
            </a:r>
          </a:p>
        </p:txBody>
      </p:sp>
    </p:spTree>
    <p:extLst>
      <p:ext uri="{BB962C8B-B14F-4D97-AF65-F5344CB8AC3E}">
        <p14:creationId xmlns:p14="http://schemas.microsoft.com/office/powerpoint/2010/main" val="154347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962F-A2FC-4F46-8B4F-A0D5B01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Sumerian Early Home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34F8FE-A06B-4400-82B7-6277ED2AA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319" y="1657349"/>
            <a:ext cx="3885228" cy="35677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192CFE-C365-4BE7-993D-3980CD1398FB}"/>
              </a:ext>
            </a:extLst>
          </p:cNvPr>
          <p:cNvSpPr txBox="1"/>
          <p:nvPr/>
        </p:nvSpPr>
        <p:spPr>
          <a:xfrm>
            <a:off x="4420998" y="5905850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Circa 2500 B.C.</a:t>
            </a:r>
            <a:endParaRPr lang="en-US" dirty="0"/>
          </a:p>
        </p:txBody>
      </p:sp>
      <p:sp>
        <p:nvSpPr>
          <p:cNvPr id="10" name="AutoShape 2" descr="Image result for image early sumerian home">
            <a:extLst>
              <a:ext uri="{FF2B5EF4-FFF2-40B4-BE49-F238E27FC236}">
                <a16:creationId xmlns:a16="http://schemas.microsoft.com/office/drawing/2014/main" id="{41A190A6-AD4B-4487-B7FB-471626035C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67250" y="2566988"/>
            <a:ext cx="2857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4" descr="Image result for image early sumerian home">
            <a:extLst>
              <a:ext uri="{FF2B5EF4-FFF2-40B4-BE49-F238E27FC236}">
                <a16:creationId xmlns:a16="http://schemas.microsoft.com/office/drawing/2014/main" id="{4F8A058F-46F9-434F-87E0-200FCE4BE5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04846" y="2719388"/>
            <a:ext cx="4210753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Image result for image early sumerian home">
            <a:extLst>
              <a:ext uri="{FF2B5EF4-FFF2-40B4-BE49-F238E27FC236}">
                <a16:creationId xmlns:a16="http://schemas.microsoft.com/office/drawing/2014/main" id="{2A9CB767-C627-4322-AE63-593FF832AF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9650" y="2719388"/>
            <a:ext cx="2857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9CBE5C-E979-4990-9F83-D4C147C32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947" y="1853248"/>
            <a:ext cx="4616709" cy="27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0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A2BEC-C228-49A7-8CCC-77FE5C30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Early Central American Urban Civilization (Central America)</a:t>
            </a:r>
            <a:endParaRPr lang="en-US" dirty="0"/>
          </a:p>
        </p:txBody>
      </p:sp>
      <p:pic>
        <p:nvPicPr>
          <p:cNvPr id="4" name="Content Placeholder 3" descr="Chichen Itza panorama.jpg">
            <a:extLst>
              <a:ext uri="{FF2B5EF4-FFF2-40B4-BE49-F238E27FC236}">
                <a16:creationId xmlns:a16="http://schemas.microsoft.com/office/drawing/2014/main" id="{4D765ABA-AC62-4D78-A74B-F683C9F86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0569" y="2013358"/>
            <a:ext cx="7343819" cy="4391924"/>
          </a:xfrm>
        </p:spPr>
      </p:pic>
    </p:spTree>
    <p:extLst>
      <p:ext uri="{BB962C8B-B14F-4D97-AF65-F5344CB8AC3E}">
        <p14:creationId xmlns:p14="http://schemas.microsoft.com/office/powerpoint/2010/main" val="1002507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A62E-DEAC-4C78-8A49-115ED52DD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Temple of the Warriors</a:t>
            </a: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A125317-F92E-4A51-A019-1B8B73E8A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2" y="1733857"/>
            <a:ext cx="6055060" cy="4195762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2AC994-658D-41C0-8FB4-79CAD662BF10}"/>
              </a:ext>
            </a:extLst>
          </p:cNvPr>
          <p:cNvSpPr txBox="1"/>
          <p:nvPr/>
        </p:nvSpPr>
        <p:spPr>
          <a:xfrm>
            <a:off x="7323589" y="3699545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Chichen Itza , circa 1000 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38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672A5-E3E6-4DB7-8EB2-C3F90BBA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Caravansary</a:t>
            </a:r>
          </a:p>
        </p:txBody>
      </p:sp>
      <p:pic>
        <p:nvPicPr>
          <p:cNvPr id="4" name="Content Placeholder 3" descr="Caravanserai_of_Qalat_el-Mudiq_01.jpg">
            <a:extLst>
              <a:ext uri="{FF2B5EF4-FFF2-40B4-BE49-F238E27FC236}">
                <a16:creationId xmlns:a16="http://schemas.microsoft.com/office/drawing/2014/main" id="{039E7990-61FB-40B2-9181-27B6A77E7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5343" y="1451296"/>
            <a:ext cx="8264045" cy="366442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DECCF9-4DFB-4210-B783-DB56D8C8CE3B}"/>
              </a:ext>
            </a:extLst>
          </p:cNvPr>
          <p:cNvSpPr txBox="1"/>
          <p:nvPr/>
        </p:nvSpPr>
        <p:spPr>
          <a:xfrm>
            <a:off x="6971251" y="557867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200 B.C.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14428-4EBA-4C7A-B3BB-30800767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Remodeled Caravansary</a:t>
            </a:r>
          </a:p>
        </p:txBody>
      </p:sp>
      <p:pic>
        <p:nvPicPr>
          <p:cNvPr id="4" name="Content Placeholder 3" descr="Hotel_Shah_Abbas_Sahn.jpg">
            <a:extLst>
              <a:ext uri="{FF2B5EF4-FFF2-40B4-BE49-F238E27FC236}">
                <a16:creationId xmlns:a16="http://schemas.microsoft.com/office/drawing/2014/main" id="{709EBA60-1428-4BC0-9FEE-08D4A9DED0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895" y="1384182"/>
            <a:ext cx="5588633" cy="380021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86BB6D-77EE-4768-9D5A-9AB53A658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191" y="2095151"/>
            <a:ext cx="5234730" cy="2837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296B24-4BED-4A48-8D38-74C763776FF7}"/>
              </a:ext>
            </a:extLst>
          </p:cNvPr>
          <p:cNvSpPr txBox="1"/>
          <p:nvPr/>
        </p:nvSpPr>
        <p:spPr>
          <a:xfrm>
            <a:off x="6862194" y="5620624"/>
            <a:ext cx="509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Facade of caravansary </a:t>
            </a:r>
            <a:r>
              <a:rPr lang="en-US" dirty="0" err="1"/>
              <a:t>Wikala</a:t>
            </a:r>
            <a:r>
              <a:rPr lang="en-US" dirty="0"/>
              <a:t> of </a:t>
            </a:r>
            <a:r>
              <a:rPr lang="en-US" dirty="0" err="1"/>
              <a:t>Bazaraa</a:t>
            </a:r>
            <a:r>
              <a:rPr lang="en-US" dirty="0"/>
              <a:t>,  Medieval Cairo, Egypt</a:t>
            </a:r>
          </a:p>
        </p:txBody>
      </p:sp>
    </p:spTree>
    <p:extLst>
      <p:ext uri="{BB962C8B-B14F-4D97-AF65-F5344CB8AC3E}">
        <p14:creationId xmlns:p14="http://schemas.microsoft.com/office/powerpoint/2010/main" val="919207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3B81F-4B6E-4AA4-8A0C-DD2AB937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Monastery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216E82-033F-46B6-96B2-D5D7207C39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565" y="1535185"/>
            <a:ext cx="6217073" cy="45887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29A987-0898-4FF3-B1D8-5EC6FBDABF0B}"/>
              </a:ext>
            </a:extLst>
          </p:cNvPr>
          <p:cNvSpPr txBox="1"/>
          <p:nvPr/>
        </p:nvSpPr>
        <p:spPr>
          <a:xfrm>
            <a:off x="7407479" y="4781725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Europe, circa 1300 A.D.</a:t>
            </a:r>
          </a:p>
        </p:txBody>
      </p:sp>
    </p:spTree>
    <p:extLst>
      <p:ext uri="{BB962C8B-B14F-4D97-AF65-F5344CB8AC3E}">
        <p14:creationId xmlns:p14="http://schemas.microsoft.com/office/powerpoint/2010/main" val="31679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A46F-968E-46CD-808F-36B2906A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learning this chapter, you will be able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133CA-8A98-4847-9D4D-7DF775A16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Discuss hospitality through the ages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Describe hospitality characteristics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Explain corporate philosophy and Total Quality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Discuss why “service” is so important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Suggest ways to improve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Discuss current trends in the hospitality industry</a:t>
            </a:r>
          </a:p>
        </p:txBody>
      </p:sp>
    </p:spTree>
    <p:extLst>
      <p:ext uri="{BB962C8B-B14F-4D97-AF65-F5344CB8AC3E}">
        <p14:creationId xmlns:p14="http://schemas.microsoft.com/office/powerpoint/2010/main" val="426297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32C11-377C-4B64-A6D1-35A255D1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Colonial America: Ordinary</a:t>
            </a:r>
          </a:p>
        </p:txBody>
      </p:sp>
      <p:pic>
        <p:nvPicPr>
          <p:cNvPr id="4" name="Content Placeholder 3" descr="colonial hotel.jpg">
            <a:extLst>
              <a:ext uri="{FF2B5EF4-FFF2-40B4-BE49-F238E27FC236}">
                <a16:creationId xmlns:a16="http://schemas.microsoft.com/office/drawing/2014/main" id="{E81362CB-F3C9-46A4-994A-7D79F0E96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0010" y="1689878"/>
            <a:ext cx="2078416" cy="2387171"/>
          </a:xfrm>
        </p:spPr>
      </p:pic>
      <p:pic>
        <p:nvPicPr>
          <p:cNvPr id="5" name="Picture 4" descr="sunInn1.gif">
            <a:extLst>
              <a:ext uri="{FF2B5EF4-FFF2-40B4-BE49-F238E27FC236}">
                <a16:creationId xmlns:a16="http://schemas.microsoft.com/office/drawing/2014/main" id="{2E3AA4D4-217E-4C39-92B9-0A7B6B69E1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8426" y="1853248"/>
            <a:ext cx="5391674" cy="3630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F888B8-6D01-4570-9A60-DAC6B0681706}"/>
              </a:ext>
            </a:extLst>
          </p:cNvPr>
          <p:cNvSpPr txBox="1"/>
          <p:nvPr/>
        </p:nvSpPr>
        <p:spPr>
          <a:xfrm>
            <a:off x="5587068" y="5629013"/>
            <a:ext cx="4865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Sun Inn, Bethlehem, PA Circa 1750 AD</a:t>
            </a:r>
          </a:p>
        </p:txBody>
      </p:sp>
    </p:spTree>
    <p:extLst>
      <p:ext uri="{BB962C8B-B14F-4D97-AF65-F5344CB8AC3E}">
        <p14:creationId xmlns:p14="http://schemas.microsoft.com/office/powerpoint/2010/main" val="893399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EF1D-6F69-4B87-85F0-2FE43CA9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8577"/>
          </a:xfrm>
        </p:spPr>
        <p:txBody>
          <a:bodyPr/>
          <a:lstStyle/>
          <a:p>
            <a:r>
              <a:rPr lang="en-US" dirty="0"/>
              <a:t>Colonial America: Ordinary</a:t>
            </a:r>
          </a:p>
        </p:txBody>
      </p:sp>
      <p:pic>
        <p:nvPicPr>
          <p:cNvPr id="4" name="Content Placeholder 3" descr="diningroom sun inn.jpg">
            <a:extLst>
              <a:ext uri="{FF2B5EF4-FFF2-40B4-BE49-F238E27FC236}">
                <a16:creationId xmlns:a16="http://schemas.microsoft.com/office/drawing/2014/main" id="{2238AA92-B0CE-447F-BEA3-1261DB61A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7956" y="1451295"/>
            <a:ext cx="6534725" cy="5075340"/>
          </a:xfrm>
        </p:spPr>
      </p:pic>
    </p:spTree>
    <p:extLst>
      <p:ext uri="{BB962C8B-B14F-4D97-AF65-F5344CB8AC3E}">
        <p14:creationId xmlns:p14="http://schemas.microsoft.com/office/powerpoint/2010/main" val="1846602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D9A7-8C18-4167-BE56-088B052E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20</a:t>
            </a:r>
            <a:r>
              <a:rPr lang="en-US" baseline="30000" dirty="0"/>
              <a:t>th</a:t>
            </a:r>
            <a:r>
              <a:rPr lang="en-US" dirty="0"/>
              <a:t> century hotels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BCAACB-1BC8-40E9-9253-C347526F20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0" y="1571625"/>
            <a:ext cx="4047187" cy="30003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D707AB-2914-46AC-9620-0859831AF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362" y="1571625"/>
            <a:ext cx="3405577" cy="3177657"/>
          </a:xfrm>
          <a:prstGeom prst="rect">
            <a:avLst/>
          </a:prstGeom>
        </p:spPr>
      </p:pic>
      <p:sp>
        <p:nvSpPr>
          <p:cNvPr id="8" name="AutoShape 2" descr="Image result for image early 20th century hotels">
            <a:extLst>
              <a:ext uri="{FF2B5EF4-FFF2-40B4-BE49-F238E27FC236}">
                <a16:creationId xmlns:a16="http://schemas.microsoft.com/office/drawing/2014/main" id="{178E537A-745C-420F-B399-0B94E7C2CB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10125" y="2495550"/>
            <a:ext cx="25717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D5502A-6F78-4624-B1BE-D909A716D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9722" y="1968759"/>
            <a:ext cx="4245429" cy="26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47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FA3E-B59B-4BAD-BC59-D0DEEBC2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Motels/ Motor Hotels</a:t>
            </a:r>
          </a:p>
        </p:txBody>
      </p:sp>
      <p:pic>
        <p:nvPicPr>
          <p:cNvPr id="4" name="Content Placeholder 3" descr="traditional motel.jpg">
            <a:extLst>
              <a:ext uri="{FF2B5EF4-FFF2-40B4-BE49-F238E27FC236}">
                <a16:creationId xmlns:a16="http://schemas.microsoft.com/office/drawing/2014/main" id="{4DFCCFAE-C533-4FEA-A50A-47DC3926F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9511" y="2126942"/>
            <a:ext cx="3116424" cy="3658038"/>
          </a:xfrm>
          <a:prstGeom prst="rect">
            <a:avLst/>
          </a:prstGeom>
        </p:spPr>
      </p:pic>
      <p:pic>
        <p:nvPicPr>
          <p:cNvPr id="5" name="Content Placeholder 3" descr="old motel.jpg">
            <a:extLst>
              <a:ext uri="{FF2B5EF4-FFF2-40B4-BE49-F238E27FC236}">
                <a16:creationId xmlns:a16="http://schemas.microsoft.com/office/drawing/2014/main" id="{AFCB97C5-9758-43DF-ABF1-6857C70A23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1004" y="2126941"/>
            <a:ext cx="3769566" cy="23330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42C02B-4917-4FFF-9749-02C091A77B0C}"/>
              </a:ext>
            </a:extLst>
          </p:cNvPr>
          <p:cNvSpPr txBox="1"/>
          <p:nvPr/>
        </p:nvSpPr>
        <p:spPr>
          <a:xfrm>
            <a:off x="5822302" y="525313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Circa 1950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7756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6AE78-96AF-407A-8DD9-7CB4388B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21</a:t>
            </a:r>
            <a:r>
              <a:rPr lang="en-US" baseline="30000" dirty="0"/>
              <a:t>st</a:t>
            </a:r>
            <a:r>
              <a:rPr lang="en-US" dirty="0"/>
              <a:t> century hotels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729E01-1D72-4B23-837D-412736116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869" y="1399591"/>
            <a:ext cx="3200400" cy="425475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C18EAC-3275-458F-B45D-92A126CE7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769" y="1740838"/>
            <a:ext cx="3680538" cy="22230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98B55D-D929-4061-A6D2-FC4BF0130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307" y="2852348"/>
            <a:ext cx="52387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748A-F4C2-44C2-8698-340062010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Hospitality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111CA-9976-4237-A219-64A64E00F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Ojibwe: </a:t>
            </a:r>
            <a:r>
              <a:rPr lang="en-US" dirty="0" err="1"/>
              <a:t>minodoodaadig</a:t>
            </a:r>
            <a:endParaRPr lang="en-US" dirty="0"/>
          </a:p>
          <a:p>
            <a:pPr lvl="1"/>
            <a:r>
              <a:rPr lang="en-US" dirty="0"/>
              <a:t>“treat one another in a good way”</a:t>
            </a:r>
          </a:p>
          <a:p>
            <a:pPr lvl="1"/>
            <a:endParaRPr lang="en-US" dirty="0"/>
          </a:p>
          <a:p>
            <a:r>
              <a:rPr lang="en-US" dirty="0"/>
              <a:t>French: hospice</a:t>
            </a:r>
          </a:p>
          <a:p>
            <a:pPr lvl="1"/>
            <a:r>
              <a:rPr lang="en-US" dirty="0"/>
              <a:t>“Provide care/shelter for travelers”</a:t>
            </a:r>
          </a:p>
          <a:p>
            <a:pPr lvl="1"/>
            <a:endParaRPr lang="en-US" dirty="0"/>
          </a:p>
          <a:p>
            <a:r>
              <a:rPr lang="en-US" dirty="0"/>
              <a:t>English</a:t>
            </a:r>
          </a:p>
          <a:p>
            <a:pPr lvl="1"/>
            <a:r>
              <a:rPr lang="en-US" dirty="0"/>
              <a:t>“the friendly and generous reception and entertainment of guests, visitors, or strangers”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7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725C-8D47-4928-B3EE-783DC2DE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D590F-4472-4175-92DC-AE8CC3970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59" y="5516843"/>
            <a:ext cx="8946541" cy="419548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DE1AF1F-7668-4386-A500-E7A4129F7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47" y="1168760"/>
            <a:ext cx="7630294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Hospitality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6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Hospitality refers to the relationship between a guest and a host,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wherein the host receives the guest with goodwill,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including the reception and entertainment of guests, visitors, or strangers.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Louis, chevalier de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Jaucourt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describes hospitality in the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Encyclopédie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as “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virtue of a great soul that cares for the whole universe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through the ties of humanity.”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ikipedia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9" name="Picture 5" descr="Hospitality">
            <a:hlinkClick r:id="rId2" tooltip="Hospitality"/>
            <a:extLst>
              <a:ext uri="{FF2B5EF4-FFF2-40B4-BE49-F238E27FC236}">
                <a16:creationId xmlns:a16="http://schemas.microsoft.com/office/drawing/2014/main" id="{18EA578D-30F3-48F7-8F5F-6863BD14D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472" y="452718"/>
            <a:ext cx="4773337" cy="27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 ">
            <a:hlinkClick r:id="rId2"/>
            <a:extLst>
              <a:ext uri="{FF2B5EF4-FFF2-40B4-BE49-F238E27FC236}">
                <a16:creationId xmlns:a16="http://schemas.microsoft.com/office/drawing/2014/main" id="{400DCE6A-6EB2-41B8-A606-190E64DB35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222" y="3937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examples of “renting space to travelers”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Native American nations (3000 B.C.)</a:t>
            </a:r>
          </a:p>
          <a:p>
            <a:pPr>
              <a:buNone/>
            </a:pPr>
            <a:r>
              <a:rPr lang="en-US" dirty="0"/>
              <a:t>	long houses, clan hospitality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Ancient Sumerian Civilization (2500 BC)</a:t>
            </a:r>
          </a:p>
          <a:p>
            <a:pPr>
              <a:buNone/>
            </a:pPr>
            <a:r>
              <a:rPr lang="en-US" dirty="0"/>
              <a:t>	“houses of the go far people”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Caravansary (Persia, 200 BC)</a:t>
            </a:r>
          </a:p>
          <a:p>
            <a:pPr>
              <a:buNone/>
            </a:pPr>
            <a:r>
              <a:rPr lang="en-US" dirty="0"/>
              <a:t>	fortified area that housed animals, goods and travelers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Post Houses (China, 250 BC – 100 AD)</a:t>
            </a:r>
          </a:p>
          <a:p>
            <a:pPr>
              <a:buNone/>
            </a:pPr>
            <a:r>
              <a:rPr lang="en-US" dirty="0"/>
              <a:t>	post houses every 10 miles for 300,000 miles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Roman Empire(30 BC -400 A.D)</a:t>
            </a:r>
          </a:p>
          <a:p>
            <a:pPr>
              <a:buNone/>
            </a:pPr>
            <a:r>
              <a:rPr lang="en-US" dirty="0"/>
              <a:t>	religious and military travel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Greek Games </a:t>
            </a:r>
          </a:p>
          <a:p>
            <a:pPr>
              <a:buNone/>
            </a:pPr>
            <a:r>
              <a:rPr lang="en-US" dirty="0"/>
              <a:t>	hotel in Olympus for visitors to games (4 BC)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Dark Ages(400 -500 )</a:t>
            </a:r>
          </a:p>
          <a:p>
            <a:pPr>
              <a:buNone/>
            </a:pPr>
            <a:r>
              <a:rPr lang="en-US" dirty="0"/>
              <a:t>	monasteries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Renaissance(1300 -1600)</a:t>
            </a:r>
          </a:p>
          <a:p>
            <a:pPr>
              <a:buNone/>
            </a:pPr>
            <a:r>
              <a:rPr lang="en-US" dirty="0"/>
              <a:t>	Monasteries, inn keeping flourishes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419600" y="3657600"/>
            <a:ext cx="914400" cy="838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583094" y="4631933"/>
            <a:ext cx="7620000" cy="76200"/>
          </a:xfrm>
          <a:prstGeom prst="line">
            <a:avLst/>
          </a:prstGeom>
          <a:ln w="57150">
            <a:headEnd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7401" y="4876801"/>
            <a:ext cx="106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3000 B.C.-1000 A./D.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4953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 BC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5805" y="4943702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 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1" y="4953001"/>
            <a:ext cx="922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400 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24801" y="4953001"/>
            <a:ext cx="998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1300 AD</a:t>
            </a:r>
          </a:p>
        </p:txBody>
      </p:sp>
      <p:sp>
        <p:nvSpPr>
          <p:cNvPr id="16" name="Cube 15"/>
          <p:cNvSpPr/>
          <p:nvPr/>
        </p:nvSpPr>
        <p:spPr>
          <a:xfrm>
            <a:off x="2057401" y="3722762"/>
            <a:ext cx="742305" cy="758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564506" y="3722612"/>
            <a:ext cx="845906" cy="758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858001" y="3720822"/>
            <a:ext cx="845906" cy="758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8001001" y="3720822"/>
            <a:ext cx="845906" cy="758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33601" y="2209800"/>
            <a:ext cx="20826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House of the </a:t>
            </a:r>
          </a:p>
          <a:p>
            <a:r>
              <a:rPr lang="en-US" dirty="0"/>
              <a:t>“Go Far” People</a:t>
            </a:r>
          </a:p>
          <a:p>
            <a:endParaRPr lang="en-US" dirty="0"/>
          </a:p>
          <a:p>
            <a:r>
              <a:rPr lang="en-US" dirty="0"/>
              <a:t>Native American</a:t>
            </a:r>
          </a:p>
          <a:p>
            <a:r>
              <a:rPr lang="en-US" dirty="0"/>
              <a:t>Lodges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43400" y="2856132"/>
            <a:ext cx="137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Caravansary</a:t>
            </a:r>
          </a:p>
          <a:p>
            <a:r>
              <a:rPr lang="en-US" dirty="0"/>
              <a:t>Post House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15001" y="266700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Religious</a:t>
            </a:r>
            <a:r>
              <a:rPr lang="en-US" dirty="0"/>
              <a:t>,</a:t>
            </a:r>
          </a:p>
          <a:p>
            <a:r>
              <a:rPr lang="en-US" dirty="0"/>
              <a:t>Military</a:t>
            </a:r>
          </a:p>
          <a:p>
            <a:r>
              <a:rPr lang="en-US" dirty="0"/>
              <a:t>Travel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34200" y="3128666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Monastery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77200" y="331333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Inn</a:t>
            </a:r>
          </a:p>
        </p:txBody>
      </p:sp>
      <p:sp>
        <p:nvSpPr>
          <p:cNvPr id="26" name="Cube 25"/>
          <p:cNvSpPr/>
          <p:nvPr/>
        </p:nvSpPr>
        <p:spPr>
          <a:xfrm>
            <a:off x="9357188" y="3722762"/>
            <a:ext cx="845906" cy="7589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346797" y="2856132"/>
            <a:ext cx="1130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Modern </a:t>
            </a:r>
          </a:p>
          <a:p>
            <a:r>
              <a:rPr lang="en-US" dirty="0"/>
              <a:t>Hotel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57188" y="4943702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1900 AD</a:t>
            </a:r>
          </a:p>
        </p:txBody>
      </p:sp>
    </p:spTree>
    <p:extLst>
      <p:ext uri="{BB962C8B-B14F-4D97-AF65-F5344CB8AC3E}">
        <p14:creationId xmlns:p14="http://schemas.microsoft.com/office/powerpoint/2010/main" val="65136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118CE-90FB-4251-BD56-DDB33BF6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Ojibwe Wigwam – Grand Portage</a:t>
            </a:r>
          </a:p>
        </p:txBody>
      </p:sp>
      <p:pic>
        <p:nvPicPr>
          <p:cNvPr id="4" name="Content Placeholder 3" descr="ojibwe wigwam - grand portage.jpg">
            <a:extLst>
              <a:ext uri="{FF2B5EF4-FFF2-40B4-BE49-F238E27FC236}">
                <a16:creationId xmlns:a16="http://schemas.microsoft.com/office/drawing/2014/main" id="{C7166CC0-7B74-45E4-8043-2AFEAE238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4477" y="1694576"/>
            <a:ext cx="6082018" cy="4546833"/>
          </a:xfrm>
        </p:spPr>
      </p:pic>
    </p:spTree>
    <p:extLst>
      <p:ext uri="{BB962C8B-B14F-4D97-AF65-F5344CB8AC3E}">
        <p14:creationId xmlns:p14="http://schemas.microsoft.com/office/powerpoint/2010/main" val="2940980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3E864-962D-4A81-A296-42058E8A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Anasazi Adobe Dwellings, 900 A.D.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A32E72-B430-43F8-9076-3D2870E6D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9035" y="1853248"/>
            <a:ext cx="5469622" cy="4386945"/>
          </a:xfrm>
        </p:spPr>
      </p:pic>
    </p:spTree>
    <p:extLst>
      <p:ext uri="{BB962C8B-B14F-4D97-AF65-F5344CB8AC3E}">
        <p14:creationId xmlns:p14="http://schemas.microsoft.com/office/powerpoint/2010/main" val="3409241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D2B8B-9993-4BBD-BB1D-1CC331CD7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Catawba Village, circa 1000 A.D.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0F7056-7B20-4B30-9BE8-AC9A281073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662" y="1608158"/>
            <a:ext cx="6191250" cy="4275917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B812B7-4675-4FDC-B38B-7CD73583CEBC}"/>
              </a:ext>
            </a:extLst>
          </p:cNvPr>
          <p:cNvSpPr/>
          <p:nvPr/>
        </p:nvSpPr>
        <p:spPr>
          <a:xfrm>
            <a:off x="6467912" y="2136339"/>
            <a:ext cx="63840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The Catawba Indian Nation is one of the</a:t>
            </a:r>
          </a:p>
          <a:p>
            <a:r>
              <a:rPr lang="en-US" sz="1600" b="1" dirty="0"/>
              <a:t>indigenous Indian tribes </a:t>
            </a:r>
            <a:r>
              <a:rPr lang="en-US" sz="1600" dirty="0"/>
              <a:t> that settled the Carolina</a:t>
            </a:r>
          </a:p>
          <a:p>
            <a:r>
              <a:rPr lang="en-US" sz="1600" dirty="0"/>
              <a:t>Piedmont over 10,000 years ago.   They hunted </a:t>
            </a:r>
          </a:p>
          <a:p>
            <a:r>
              <a:rPr lang="en-US" sz="1600" dirty="0"/>
              <a:t>and farmed their ancestral lands in the Piedmont</a:t>
            </a:r>
          </a:p>
          <a:p>
            <a:r>
              <a:rPr lang="en-US" sz="1600" dirty="0"/>
              <a:t>area  of North Carolina and South Carolina. The</a:t>
            </a:r>
          </a:p>
          <a:p>
            <a:r>
              <a:rPr lang="en-US" sz="1600" dirty="0"/>
              <a:t>Catawba were once one  of the most powerful</a:t>
            </a:r>
          </a:p>
          <a:p>
            <a:r>
              <a:rPr lang="en-US" sz="1600" dirty="0"/>
              <a:t>tribes in the Carolinas.</a:t>
            </a:r>
          </a:p>
        </p:txBody>
      </p:sp>
    </p:spTree>
    <p:extLst>
      <p:ext uri="{BB962C8B-B14F-4D97-AF65-F5344CB8AC3E}">
        <p14:creationId xmlns:p14="http://schemas.microsoft.com/office/powerpoint/2010/main" val="2802647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510</Words>
  <Application>Microsoft Office PowerPoint</Application>
  <PresentationFormat>Widescreen</PresentationFormat>
  <Paragraphs>118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Segoe UI</vt:lpstr>
      <vt:lpstr>Wingdings</vt:lpstr>
      <vt:lpstr>Wingdings 3</vt:lpstr>
      <vt:lpstr>Ion</vt:lpstr>
      <vt:lpstr>Introduction to Hospitality Industry</vt:lpstr>
      <vt:lpstr>After learning this chapter, you will be able to</vt:lpstr>
      <vt:lpstr>Definition: Hospitality</vt:lpstr>
      <vt:lpstr>PowerPoint Presentation</vt:lpstr>
      <vt:lpstr>Early examples of “renting space to travelers”</vt:lpstr>
      <vt:lpstr>Time Line</vt:lpstr>
      <vt:lpstr>Ojibwe Wigwam – Grand Portage</vt:lpstr>
      <vt:lpstr>Anasazi Adobe Dwellings, 900 A.D.</vt:lpstr>
      <vt:lpstr>Catawba Village, circa 1000 A.D.</vt:lpstr>
      <vt:lpstr>Chinook Cedar Plank House, c. 1000 A.D.</vt:lpstr>
      <vt:lpstr>Mississippi Housing, c.1000 A.D.</vt:lpstr>
      <vt:lpstr>Earliest Western Urban Civilization (city of Ur)</vt:lpstr>
      <vt:lpstr>Earliest Western Urban Civilization (city of Ur)</vt:lpstr>
      <vt:lpstr>Sumerian Early Home</vt:lpstr>
      <vt:lpstr>Early Central American Urban Civilization (Central America)</vt:lpstr>
      <vt:lpstr>Temple of the Warriors</vt:lpstr>
      <vt:lpstr>Caravansary</vt:lpstr>
      <vt:lpstr>Remodeled Caravansary</vt:lpstr>
      <vt:lpstr>Monastery</vt:lpstr>
      <vt:lpstr>Colonial America: Ordinary</vt:lpstr>
      <vt:lpstr>Colonial America: Ordinary</vt:lpstr>
      <vt:lpstr>Early 20th century hotels</vt:lpstr>
      <vt:lpstr>Motels/ Motor Hotels</vt:lpstr>
      <vt:lpstr>21st century hotels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Hospitality Industry</dc:title>
  <dc:creator>dalehegstrom@centurytel.net</dc:creator>
  <cp:lastModifiedBy>Dale</cp:lastModifiedBy>
  <cp:revision>14</cp:revision>
  <dcterms:created xsi:type="dcterms:W3CDTF">2018-08-27T19:18:59Z</dcterms:created>
  <dcterms:modified xsi:type="dcterms:W3CDTF">2019-08-05T13:57:28Z</dcterms:modified>
</cp:coreProperties>
</file>