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40BBB-5590-4CEC-9B12-3FFAF9A86172}"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66701FC5-EC02-4332-983F-5575F8827BD8}">
      <dgm:prSet phldrT="[Text]"/>
      <dgm:spPr/>
      <dgm:t>
        <a:bodyPr/>
        <a:lstStyle/>
        <a:p>
          <a:r>
            <a:rPr lang="en-US" b="1" dirty="0">
              <a:solidFill>
                <a:schemeClr val="bg1"/>
              </a:solidFill>
            </a:rPr>
            <a:t>INTANGIBLE</a:t>
          </a:r>
        </a:p>
      </dgm:t>
    </dgm:pt>
    <dgm:pt modelId="{610A52C3-3E12-43A6-B0AC-F36C90F4E0AF}" type="parTrans" cxnId="{9E722F92-D952-4EBE-A3AC-673A9E73FF2C}">
      <dgm:prSet/>
      <dgm:spPr/>
      <dgm:t>
        <a:bodyPr/>
        <a:lstStyle/>
        <a:p>
          <a:endParaRPr lang="en-US"/>
        </a:p>
      </dgm:t>
    </dgm:pt>
    <dgm:pt modelId="{4C4FA4E4-353A-420B-A364-D85841D72832}" type="sibTrans" cxnId="{9E722F92-D952-4EBE-A3AC-673A9E73FF2C}">
      <dgm:prSet/>
      <dgm:spPr/>
      <dgm:t>
        <a:bodyPr/>
        <a:lstStyle/>
        <a:p>
          <a:endParaRPr lang="en-US"/>
        </a:p>
      </dgm:t>
    </dgm:pt>
    <dgm:pt modelId="{2BB8FA8C-B358-436B-A211-9A3F5F9A7CB9}">
      <dgm:prSet phldrT="[Text]"/>
      <dgm:spPr/>
      <dgm:t>
        <a:bodyPr/>
        <a:lstStyle/>
        <a:p>
          <a:r>
            <a:rPr lang="en-US" b="1" dirty="0">
              <a:solidFill>
                <a:schemeClr val="bg1"/>
              </a:solidFill>
            </a:rPr>
            <a:t>PERISHABLE</a:t>
          </a:r>
        </a:p>
      </dgm:t>
    </dgm:pt>
    <dgm:pt modelId="{F0495D8F-0F88-45CF-ABCA-1969E68661F4}" type="parTrans" cxnId="{A674F93B-67FD-408B-99D7-60629D4BFECB}">
      <dgm:prSet/>
      <dgm:spPr/>
      <dgm:t>
        <a:bodyPr/>
        <a:lstStyle/>
        <a:p>
          <a:endParaRPr lang="en-US"/>
        </a:p>
      </dgm:t>
    </dgm:pt>
    <dgm:pt modelId="{E64BE044-24BD-4EC7-A9BA-EF2C503CCEDE}" type="sibTrans" cxnId="{A674F93B-67FD-408B-99D7-60629D4BFECB}">
      <dgm:prSet/>
      <dgm:spPr/>
      <dgm:t>
        <a:bodyPr/>
        <a:lstStyle/>
        <a:p>
          <a:endParaRPr lang="en-US"/>
        </a:p>
      </dgm:t>
    </dgm:pt>
    <dgm:pt modelId="{634DB975-3939-4D1F-B82B-135990C0C7FB}">
      <dgm:prSet phldrT="[Text]"/>
      <dgm:spPr/>
      <dgm:t>
        <a:bodyPr/>
        <a:lstStyle/>
        <a:p>
          <a:r>
            <a:rPr lang="en-US" b="1" dirty="0">
              <a:solidFill>
                <a:schemeClr val="bg1"/>
              </a:solidFill>
            </a:rPr>
            <a:t>INSEPERABLE</a:t>
          </a:r>
        </a:p>
      </dgm:t>
    </dgm:pt>
    <dgm:pt modelId="{8DCC7FF4-E111-4DF9-8C7D-A1CCDE77E3DF}" type="parTrans" cxnId="{82AEB927-4821-4BAA-A181-B89604F5C757}">
      <dgm:prSet/>
      <dgm:spPr/>
      <dgm:t>
        <a:bodyPr/>
        <a:lstStyle/>
        <a:p>
          <a:endParaRPr lang="en-US"/>
        </a:p>
      </dgm:t>
    </dgm:pt>
    <dgm:pt modelId="{4669F1F7-1863-484B-8CAA-DB1A4A4DAD74}" type="sibTrans" cxnId="{82AEB927-4821-4BAA-A181-B89604F5C757}">
      <dgm:prSet/>
      <dgm:spPr/>
      <dgm:t>
        <a:bodyPr/>
        <a:lstStyle/>
        <a:p>
          <a:endParaRPr lang="en-US"/>
        </a:p>
      </dgm:t>
    </dgm:pt>
    <dgm:pt modelId="{9FF429AA-015F-4A62-9AEB-1DA58F87A84C}">
      <dgm:prSet/>
      <dgm:spPr/>
      <dgm:t>
        <a:bodyPr/>
        <a:lstStyle/>
        <a:p>
          <a:endParaRPr lang="en-US"/>
        </a:p>
      </dgm:t>
    </dgm:pt>
    <dgm:pt modelId="{4B4290B8-7BDA-4206-A9CA-8AE112F6546F}" type="parTrans" cxnId="{42BA4BA1-73D6-4C9D-BCF5-CDD81DBEBEA5}">
      <dgm:prSet/>
      <dgm:spPr/>
      <dgm:t>
        <a:bodyPr/>
        <a:lstStyle/>
        <a:p>
          <a:endParaRPr lang="en-US"/>
        </a:p>
      </dgm:t>
    </dgm:pt>
    <dgm:pt modelId="{7ACFC836-5862-4B03-95E9-99AE4980E6FC}" type="sibTrans" cxnId="{42BA4BA1-73D6-4C9D-BCF5-CDD81DBEBEA5}">
      <dgm:prSet/>
      <dgm:spPr/>
      <dgm:t>
        <a:bodyPr/>
        <a:lstStyle/>
        <a:p>
          <a:endParaRPr lang="en-US"/>
        </a:p>
      </dgm:t>
    </dgm:pt>
    <dgm:pt modelId="{0E4284BE-0301-477E-B081-BB3A53A3ED65}" type="pres">
      <dgm:prSet presAssocID="{55B40BBB-5590-4CEC-9B12-3FFAF9A86172}" presName="Name0" presStyleCnt="0">
        <dgm:presLayoutVars>
          <dgm:chMax val="7"/>
          <dgm:dir/>
          <dgm:resizeHandles val="exact"/>
        </dgm:presLayoutVars>
      </dgm:prSet>
      <dgm:spPr/>
    </dgm:pt>
    <dgm:pt modelId="{9F48934A-06EF-4253-BCBD-081E0A6A5196}" type="pres">
      <dgm:prSet presAssocID="{55B40BBB-5590-4CEC-9B12-3FFAF9A86172}" presName="ellipse1" presStyleLbl="vennNode1" presStyleIdx="0" presStyleCnt="4">
        <dgm:presLayoutVars>
          <dgm:bulletEnabled val="1"/>
        </dgm:presLayoutVars>
      </dgm:prSet>
      <dgm:spPr/>
    </dgm:pt>
    <dgm:pt modelId="{C6208D9E-919E-493A-90FC-EA8F46CDA2E6}" type="pres">
      <dgm:prSet presAssocID="{55B40BBB-5590-4CEC-9B12-3FFAF9A86172}" presName="ellipse2" presStyleLbl="vennNode1" presStyleIdx="1" presStyleCnt="4">
        <dgm:presLayoutVars>
          <dgm:bulletEnabled val="1"/>
        </dgm:presLayoutVars>
      </dgm:prSet>
      <dgm:spPr/>
    </dgm:pt>
    <dgm:pt modelId="{E50C1D91-4AEB-4732-9437-8F1852EF948E}" type="pres">
      <dgm:prSet presAssocID="{55B40BBB-5590-4CEC-9B12-3FFAF9A86172}" presName="ellipse3" presStyleLbl="vennNode1" presStyleIdx="2" presStyleCnt="4">
        <dgm:presLayoutVars>
          <dgm:bulletEnabled val="1"/>
        </dgm:presLayoutVars>
      </dgm:prSet>
      <dgm:spPr/>
    </dgm:pt>
    <dgm:pt modelId="{C9C14FC9-A29F-4368-887D-B1AB2EFC64FE}" type="pres">
      <dgm:prSet presAssocID="{55B40BBB-5590-4CEC-9B12-3FFAF9A86172}" presName="ellipse4" presStyleLbl="vennNode1" presStyleIdx="3" presStyleCnt="4">
        <dgm:presLayoutVars>
          <dgm:bulletEnabled val="1"/>
        </dgm:presLayoutVars>
      </dgm:prSet>
      <dgm:spPr/>
    </dgm:pt>
  </dgm:ptLst>
  <dgm:cxnLst>
    <dgm:cxn modelId="{57619E08-2A55-4124-85BB-18EA2F07876E}" type="presOf" srcId="{66701FC5-EC02-4332-983F-5575F8827BD8}" destId="{9F48934A-06EF-4253-BCBD-081E0A6A5196}" srcOrd="0" destOrd="0" presId="urn:microsoft.com/office/officeart/2005/8/layout/rings+Icon"/>
    <dgm:cxn modelId="{82AEB927-4821-4BAA-A181-B89604F5C757}" srcId="{55B40BBB-5590-4CEC-9B12-3FFAF9A86172}" destId="{634DB975-3939-4D1F-B82B-135990C0C7FB}" srcOrd="3" destOrd="0" parTransId="{8DCC7FF4-E111-4DF9-8C7D-A1CCDE77E3DF}" sibTransId="{4669F1F7-1863-484B-8CAA-DB1A4A4DAD74}"/>
    <dgm:cxn modelId="{A674F93B-67FD-408B-99D7-60629D4BFECB}" srcId="{55B40BBB-5590-4CEC-9B12-3FFAF9A86172}" destId="{2BB8FA8C-B358-436B-A211-9A3F5F9A7CB9}" srcOrd="1" destOrd="0" parTransId="{F0495D8F-0F88-45CF-ABCA-1969E68661F4}" sibTransId="{E64BE044-24BD-4EC7-A9BA-EF2C503CCEDE}"/>
    <dgm:cxn modelId="{41E50F87-5343-4CA7-A5BC-B3DB9E8FFC90}" type="presOf" srcId="{2BB8FA8C-B358-436B-A211-9A3F5F9A7CB9}" destId="{C6208D9E-919E-493A-90FC-EA8F46CDA2E6}" srcOrd="0" destOrd="0" presId="urn:microsoft.com/office/officeart/2005/8/layout/rings+Icon"/>
    <dgm:cxn modelId="{9E722F92-D952-4EBE-A3AC-673A9E73FF2C}" srcId="{55B40BBB-5590-4CEC-9B12-3FFAF9A86172}" destId="{66701FC5-EC02-4332-983F-5575F8827BD8}" srcOrd="0" destOrd="0" parTransId="{610A52C3-3E12-43A6-B0AC-F36C90F4E0AF}" sibTransId="{4C4FA4E4-353A-420B-A364-D85841D72832}"/>
    <dgm:cxn modelId="{EEF5CFA0-A213-4A14-9D09-BB90ACCE6A4B}" type="presOf" srcId="{9FF429AA-015F-4A62-9AEB-1DA58F87A84C}" destId="{E50C1D91-4AEB-4732-9437-8F1852EF948E}" srcOrd="0" destOrd="0" presId="urn:microsoft.com/office/officeart/2005/8/layout/rings+Icon"/>
    <dgm:cxn modelId="{42BA4BA1-73D6-4C9D-BCF5-CDD81DBEBEA5}" srcId="{55B40BBB-5590-4CEC-9B12-3FFAF9A86172}" destId="{9FF429AA-015F-4A62-9AEB-1DA58F87A84C}" srcOrd="2" destOrd="0" parTransId="{4B4290B8-7BDA-4206-A9CA-8AE112F6546F}" sibTransId="{7ACFC836-5862-4B03-95E9-99AE4980E6FC}"/>
    <dgm:cxn modelId="{CA35B4C7-0783-40B0-B024-D4563E3A4FB4}" type="presOf" srcId="{55B40BBB-5590-4CEC-9B12-3FFAF9A86172}" destId="{0E4284BE-0301-477E-B081-BB3A53A3ED65}" srcOrd="0" destOrd="0" presId="urn:microsoft.com/office/officeart/2005/8/layout/rings+Icon"/>
    <dgm:cxn modelId="{0640BDC8-F2CB-4D76-8EBF-7327605BFB84}" type="presOf" srcId="{634DB975-3939-4D1F-B82B-135990C0C7FB}" destId="{C9C14FC9-A29F-4368-887D-B1AB2EFC64FE}" srcOrd="0" destOrd="0" presId="urn:microsoft.com/office/officeart/2005/8/layout/rings+Icon"/>
    <dgm:cxn modelId="{31B0C684-57DF-4D7D-93E1-44A175B63A97}" type="presParOf" srcId="{0E4284BE-0301-477E-B081-BB3A53A3ED65}" destId="{9F48934A-06EF-4253-BCBD-081E0A6A5196}" srcOrd="0" destOrd="0" presId="urn:microsoft.com/office/officeart/2005/8/layout/rings+Icon"/>
    <dgm:cxn modelId="{7CE43F63-A4A6-44BB-9D43-5DDA6A0C8EFD}" type="presParOf" srcId="{0E4284BE-0301-477E-B081-BB3A53A3ED65}" destId="{C6208D9E-919E-493A-90FC-EA8F46CDA2E6}" srcOrd="1" destOrd="0" presId="urn:microsoft.com/office/officeart/2005/8/layout/rings+Icon"/>
    <dgm:cxn modelId="{18177ACF-23B9-4E69-86F5-19E7579628CD}" type="presParOf" srcId="{0E4284BE-0301-477E-B081-BB3A53A3ED65}" destId="{E50C1D91-4AEB-4732-9437-8F1852EF948E}" srcOrd="2" destOrd="0" presId="urn:microsoft.com/office/officeart/2005/8/layout/rings+Icon"/>
    <dgm:cxn modelId="{AAB0FF4D-BF21-48F0-9226-F40C5B6A4D6E}" type="presParOf" srcId="{0E4284BE-0301-477E-B081-BB3A53A3ED65}" destId="{C9C14FC9-A29F-4368-887D-B1AB2EFC64FE}" srcOrd="3"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FCB2FA-04BF-4CEF-AB22-C1F7EF1DB5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B3F78CB-E349-46F6-A255-D5287F5411D3}">
      <dgm:prSet phldrT="[Text]" custT="1"/>
      <dgm:spPr/>
      <dgm:t>
        <a:bodyPr/>
        <a:lstStyle/>
        <a:p>
          <a:r>
            <a:rPr lang="en-US" sz="3200" dirty="0"/>
            <a:t>Lodging Management</a:t>
          </a:r>
        </a:p>
      </dgm:t>
    </dgm:pt>
    <dgm:pt modelId="{3C6F3DB5-DCAB-4E22-A1EC-EF2DA249B397}" type="parTrans" cxnId="{02685CA4-C6E8-4043-8FC5-0A21F0F95E03}">
      <dgm:prSet/>
      <dgm:spPr/>
      <dgm:t>
        <a:bodyPr/>
        <a:lstStyle/>
        <a:p>
          <a:endParaRPr lang="en-US"/>
        </a:p>
      </dgm:t>
    </dgm:pt>
    <dgm:pt modelId="{CE0A6066-5ACE-45AB-900E-6B75A9B95BB8}" type="sibTrans" cxnId="{02685CA4-C6E8-4043-8FC5-0A21F0F95E03}">
      <dgm:prSet/>
      <dgm:spPr/>
      <dgm:t>
        <a:bodyPr/>
        <a:lstStyle/>
        <a:p>
          <a:endParaRPr lang="en-US"/>
        </a:p>
      </dgm:t>
    </dgm:pt>
    <dgm:pt modelId="{0A2197F8-8C9B-40A2-B58B-263538B328E5}">
      <dgm:prSet phldrT="[Text]" phldr="1"/>
      <dgm:spPr/>
      <dgm:t>
        <a:bodyPr/>
        <a:lstStyle/>
        <a:p>
          <a:endParaRPr lang="en-US"/>
        </a:p>
      </dgm:t>
    </dgm:pt>
    <dgm:pt modelId="{0C9E7335-F899-4F94-B2DD-82E9BADF4E31}" type="parTrans" cxnId="{383C8EB8-014D-41DE-8BE3-EC0C4DA9C81B}">
      <dgm:prSet/>
      <dgm:spPr/>
      <dgm:t>
        <a:bodyPr/>
        <a:lstStyle/>
        <a:p>
          <a:endParaRPr lang="en-US"/>
        </a:p>
      </dgm:t>
    </dgm:pt>
    <dgm:pt modelId="{F2DA6758-CAC5-4055-9862-312536E7A54F}" type="sibTrans" cxnId="{383C8EB8-014D-41DE-8BE3-EC0C4DA9C81B}">
      <dgm:prSet/>
      <dgm:spPr/>
      <dgm:t>
        <a:bodyPr/>
        <a:lstStyle/>
        <a:p>
          <a:endParaRPr lang="en-US"/>
        </a:p>
      </dgm:t>
    </dgm:pt>
    <dgm:pt modelId="{545D301B-85AB-4A3B-8B43-F6595FFB88DF}">
      <dgm:prSet phldrT="[Text]" custT="1"/>
      <dgm:spPr/>
      <dgm:t>
        <a:bodyPr/>
        <a:lstStyle/>
        <a:p>
          <a:r>
            <a:rPr lang="en-US" sz="3200" dirty="0"/>
            <a:t>Lodging Food &amp; Beverage</a:t>
          </a:r>
        </a:p>
      </dgm:t>
    </dgm:pt>
    <dgm:pt modelId="{BB8CD1F8-1276-4EC7-B00F-AE27C105C17C}" type="parTrans" cxnId="{1A737C11-15FD-4E3A-87FC-6215A6C20A2F}">
      <dgm:prSet/>
      <dgm:spPr/>
      <dgm:t>
        <a:bodyPr/>
        <a:lstStyle/>
        <a:p>
          <a:endParaRPr lang="en-US"/>
        </a:p>
      </dgm:t>
    </dgm:pt>
    <dgm:pt modelId="{80A68970-EF7E-47EC-A225-8B589133E30F}" type="sibTrans" cxnId="{1A737C11-15FD-4E3A-87FC-6215A6C20A2F}">
      <dgm:prSet/>
      <dgm:spPr/>
      <dgm:t>
        <a:bodyPr/>
        <a:lstStyle/>
        <a:p>
          <a:endParaRPr lang="en-US"/>
        </a:p>
      </dgm:t>
    </dgm:pt>
    <dgm:pt modelId="{D1C07544-4FC6-4961-8A99-A5585846411A}">
      <dgm:prSet phldrT="[Text]" phldr="1"/>
      <dgm:spPr/>
      <dgm:t>
        <a:bodyPr/>
        <a:lstStyle/>
        <a:p>
          <a:endParaRPr lang="en-US"/>
        </a:p>
      </dgm:t>
    </dgm:pt>
    <dgm:pt modelId="{3A1636E9-EA5C-4E03-8F26-72B112E07B97}" type="parTrans" cxnId="{9FA8FEE0-6BA5-48AD-B486-A2C391F576F9}">
      <dgm:prSet/>
      <dgm:spPr/>
      <dgm:t>
        <a:bodyPr/>
        <a:lstStyle/>
        <a:p>
          <a:endParaRPr lang="en-US"/>
        </a:p>
      </dgm:t>
    </dgm:pt>
    <dgm:pt modelId="{033E5B8B-4B59-4F18-BF05-1C064FD494D7}" type="sibTrans" cxnId="{9FA8FEE0-6BA5-48AD-B486-A2C391F576F9}">
      <dgm:prSet/>
      <dgm:spPr/>
      <dgm:t>
        <a:bodyPr/>
        <a:lstStyle/>
        <a:p>
          <a:endParaRPr lang="en-US"/>
        </a:p>
      </dgm:t>
    </dgm:pt>
    <dgm:pt modelId="{DA0F6C23-0D6C-49DF-AAD8-FB3D6C4E0600}">
      <dgm:prSet/>
      <dgm:spPr/>
      <dgm:t>
        <a:bodyPr/>
        <a:lstStyle/>
        <a:p>
          <a:endParaRPr lang="en-US"/>
        </a:p>
      </dgm:t>
    </dgm:pt>
    <dgm:pt modelId="{8DA905D7-39F3-4289-A933-621341B6BD11}" type="parTrans" cxnId="{D7F3E2C4-46BB-49D9-AC02-78518E098EE0}">
      <dgm:prSet/>
      <dgm:spPr/>
      <dgm:t>
        <a:bodyPr/>
        <a:lstStyle/>
        <a:p>
          <a:endParaRPr lang="en-US"/>
        </a:p>
      </dgm:t>
    </dgm:pt>
    <dgm:pt modelId="{A17F1DC8-EB4D-49FF-9885-69E257EF5FA7}" type="sibTrans" cxnId="{D7F3E2C4-46BB-49D9-AC02-78518E098EE0}">
      <dgm:prSet/>
      <dgm:spPr/>
      <dgm:t>
        <a:bodyPr/>
        <a:lstStyle/>
        <a:p>
          <a:endParaRPr lang="en-US"/>
        </a:p>
      </dgm:t>
    </dgm:pt>
    <dgm:pt modelId="{AC63582C-DF6C-42AF-BD93-F077728743C0}">
      <dgm:prSet/>
      <dgm:spPr/>
      <dgm:t>
        <a:bodyPr/>
        <a:lstStyle/>
        <a:p>
          <a:endParaRPr lang="en-US"/>
        </a:p>
      </dgm:t>
    </dgm:pt>
    <dgm:pt modelId="{7D3C313D-5EB9-4B45-80A7-1E039A9C9137}" type="parTrans" cxnId="{0BB1F680-9319-4420-97C3-C2CD04D3E79B}">
      <dgm:prSet/>
      <dgm:spPr/>
      <dgm:t>
        <a:bodyPr/>
        <a:lstStyle/>
        <a:p>
          <a:endParaRPr lang="en-US"/>
        </a:p>
      </dgm:t>
    </dgm:pt>
    <dgm:pt modelId="{2B4D289B-BC96-4867-8FD9-1211DFF3AAC5}" type="sibTrans" cxnId="{0BB1F680-9319-4420-97C3-C2CD04D3E79B}">
      <dgm:prSet/>
      <dgm:spPr/>
      <dgm:t>
        <a:bodyPr/>
        <a:lstStyle/>
        <a:p>
          <a:endParaRPr lang="en-US"/>
        </a:p>
      </dgm:t>
    </dgm:pt>
    <dgm:pt modelId="{4393ACE7-FF93-40C5-B247-F69D9EA4B444}">
      <dgm:prSet/>
      <dgm:spPr/>
      <dgm:t>
        <a:bodyPr/>
        <a:lstStyle/>
        <a:p>
          <a:endParaRPr lang="en-US"/>
        </a:p>
      </dgm:t>
    </dgm:pt>
    <dgm:pt modelId="{4D929A3E-DE6C-4F6E-A7FB-1D0790AB0C6B}" type="parTrans" cxnId="{C4242DB3-7391-4EAA-B21F-C68C7808DDFC}">
      <dgm:prSet/>
      <dgm:spPr/>
      <dgm:t>
        <a:bodyPr/>
        <a:lstStyle/>
        <a:p>
          <a:endParaRPr lang="en-US"/>
        </a:p>
      </dgm:t>
    </dgm:pt>
    <dgm:pt modelId="{769D850C-3AD0-46BC-BA02-3AF442DF9F22}" type="sibTrans" cxnId="{C4242DB3-7391-4EAA-B21F-C68C7808DDFC}">
      <dgm:prSet/>
      <dgm:spPr/>
      <dgm:t>
        <a:bodyPr/>
        <a:lstStyle/>
        <a:p>
          <a:endParaRPr lang="en-US"/>
        </a:p>
      </dgm:t>
    </dgm:pt>
    <dgm:pt modelId="{66892D19-B864-4658-8259-4E17204CDACA}" type="pres">
      <dgm:prSet presAssocID="{FAFCB2FA-04BF-4CEF-AB22-C1F7EF1DB5FB}" presName="linear" presStyleCnt="0">
        <dgm:presLayoutVars>
          <dgm:animLvl val="lvl"/>
          <dgm:resizeHandles val="exact"/>
        </dgm:presLayoutVars>
      </dgm:prSet>
      <dgm:spPr/>
    </dgm:pt>
    <dgm:pt modelId="{A48824D2-5890-4845-8CA8-00E968D93AE7}" type="pres">
      <dgm:prSet presAssocID="{2B3F78CB-E349-46F6-A255-D5287F5411D3}" presName="parentText" presStyleLbl="node1" presStyleIdx="0" presStyleCnt="5">
        <dgm:presLayoutVars>
          <dgm:chMax val="0"/>
          <dgm:bulletEnabled val="1"/>
        </dgm:presLayoutVars>
      </dgm:prSet>
      <dgm:spPr/>
    </dgm:pt>
    <dgm:pt modelId="{BC59A547-03DF-4A22-BE54-CDFB7E991FCA}" type="pres">
      <dgm:prSet presAssocID="{2B3F78CB-E349-46F6-A255-D5287F5411D3}" presName="childText" presStyleLbl="revTx" presStyleIdx="0" presStyleCnt="2">
        <dgm:presLayoutVars>
          <dgm:bulletEnabled val="1"/>
        </dgm:presLayoutVars>
      </dgm:prSet>
      <dgm:spPr/>
    </dgm:pt>
    <dgm:pt modelId="{85BDA7CE-567D-42DE-9AEE-98A13DD35778}" type="pres">
      <dgm:prSet presAssocID="{545D301B-85AB-4A3B-8B43-F6595FFB88DF}" presName="parentText" presStyleLbl="node1" presStyleIdx="1" presStyleCnt="5" custLinFactNeighborX="4" custLinFactNeighborY="-90448">
        <dgm:presLayoutVars>
          <dgm:chMax val="0"/>
          <dgm:bulletEnabled val="1"/>
        </dgm:presLayoutVars>
      </dgm:prSet>
      <dgm:spPr/>
    </dgm:pt>
    <dgm:pt modelId="{DE0E4FFE-7B5E-4764-9606-CA7B6947CA12}" type="pres">
      <dgm:prSet presAssocID="{545D301B-85AB-4A3B-8B43-F6595FFB88DF}" presName="childText" presStyleLbl="revTx" presStyleIdx="1" presStyleCnt="2">
        <dgm:presLayoutVars>
          <dgm:bulletEnabled val="1"/>
        </dgm:presLayoutVars>
      </dgm:prSet>
      <dgm:spPr/>
    </dgm:pt>
    <dgm:pt modelId="{D61BC648-1B96-4110-A3CF-8BD0CB6653D5}" type="pres">
      <dgm:prSet presAssocID="{DA0F6C23-0D6C-49DF-AAD8-FB3D6C4E0600}" presName="parentText" presStyleLbl="node1" presStyleIdx="2" presStyleCnt="5" custLinFactY="-100000" custLinFactNeighborY="-173581">
        <dgm:presLayoutVars>
          <dgm:chMax val="0"/>
          <dgm:bulletEnabled val="1"/>
        </dgm:presLayoutVars>
      </dgm:prSet>
      <dgm:spPr/>
    </dgm:pt>
    <dgm:pt modelId="{D7B97177-EC58-49F9-80BF-F1311E030C07}" type="pres">
      <dgm:prSet presAssocID="{A17F1DC8-EB4D-49FF-9885-69E257EF5FA7}" presName="spacer" presStyleCnt="0"/>
      <dgm:spPr/>
    </dgm:pt>
    <dgm:pt modelId="{1F23D08E-03D9-47C3-947E-48C98ECB3B6A}" type="pres">
      <dgm:prSet presAssocID="{AC63582C-DF6C-42AF-BD93-F077728743C0}" presName="parentText" presStyleLbl="node1" presStyleIdx="3" presStyleCnt="5" custLinFactY="-100000" custLinFactNeighborY="-146311">
        <dgm:presLayoutVars>
          <dgm:chMax val="0"/>
          <dgm:bulletEnabled val="1"/>
        </dgm:presLayoutVars>
      </dgm:prSet>
      <dgm:spPr/>
    </dgm:pt>
    <dgm:pt modelId="{8FDB8345-2120-4F2C-8883-2CC048F1BA24}" type="pres">
      <dgm:prSet presAssocID="{2B4D289B-BC96-4867-8FD9-1211DFF3AAC5}" presName="spacer" presStyleCnt="0"/>
      <dgm:spPr/>
    </dgm:pt>
    <dgm:pt modelId="{F7C577BD-F63D-46F9-A9A2-263D77E75AE8}" type="pres">
      <dgm:prSet presAssocID="{4393ACE7-FF93-40C5-B247-F69D9EA4B444}" presName="parentText" presStyleLbl="node1" presStyleIdx="4" presStyleCnt="5" custLinFactY="-91933" custLinFactNeighborY="-100000">
        <dgm:presLayoutVars>
          <dgm:chMax val="0"/>
          <dgm:bulletEnabled val="1"/>
        </dgm:presLayoutVars>
      </dgm:prSet>
      <dgm:spPr/>
    </dgm:pt>
  </dgm:ptLst>
  <dgm:cxnLst>
    <dgm:cxn modelId="{1A737C11-15FD-4E3A-87FC-6215A6C20A2F}" srcId="{FAFCB2FA-04BF-4CEF-AB22-C1F7EF1DB5FB}" destId="{545D301B-85AB-4A3B-8B43-F6595FFB88DF}" srcOrd="1" destOrd="0" parTransId="{BB8CD1F8-1276-4EC7-B00F-AE27C105C17C}" sibTransId="{80A68970-EF7E-47EC-A225-8B589133E30F}"/>
    <dgm:cxn modelId="{3273B618-46A8-4DF4-9AFA-0643F6CD2534}" type="presOf" srcId="{0A2197F8-8C9B-40A2-B58B-263538B328E5}" destId="{BC59A547-03DF-4A22-BE54-CDFB7E991FCA}" srcOrd="0" destOrd="0" presId="urn:microsoft.com/office/officeart/2005/8/layout/vList2"/>
    <dgm:cxn modelId="{8CD28034-34E5-44DF-9D22-8613E3467034}" type="presOf" srcId="{FAFCB2FA-04BF-4CEF-AB22-C1F7EF1DB5FB}" destId="{66892D19-B864-4658-8259-4E17204CDACA}" srcOrd="0" destOrd="0" presId="urn:microsoft.com/office/officeart/2005/8/layout/vList2"/>
    <dgm:cxn modelId="{295A433A-9164-43AA-B4D4-1FF795E203E5}" type="presOf" srcId="{AC63582C-DF6C-42AF-BD93-F077728743C0}" destId="{1F23D08E-03D9-47C3-947E-48C98ECB3B6A}" srcOrd="0" destOrd="0" presId="urn:microsoft.com/office/officeart/2005/8/layout/vList2"/>
    <dgm:cxn modelId="{F956CC63-C5A8-463D-81A3-5449722C3290}" type="presOf" srcId="{545D301B-85AB-4A3B-8B43-F6595FFB88DF}" destId="{85BDA7CE-567D-42DE-9AEE-98A13DD35778}" srcOrd="0" destOrd="0" presId="urn:microsoft.com/office/officeart/2005/8/layout/vList2"/>
    <dgm:cxn modelId="{EACFE06B-159B-4983-94F9-E32F7938BBF3}" type="presOf" srcId="{4393ACE7-FF93-40C5-B247-F69D9EA4B444}" destId="{F7C577BD-F63D-46F9-A9A2-263D77E75AE8}" srcOrd="0" destOrd="0" presId="urn:microsoft.com/office/officeart/2005/8/layout/vList2"/>
    <dgm:cxn modelId="{9A4BAC50-1323-480F-A664-9B3ADBC22D36}" type="presOf" srcId="{DA0F6C23-0D6C-49DF-AAD8-FB3D6C4E0600}" destId="{D61BC648-1B96-4110-A3CF-8BD0CB6653D5}" srcOrd="0" destOrd="0" presId="urn:microsoft.com/office/officeart/2005/8/layout/vList2"/>
    <dgm:cxn modelId="{8FE30453-5D62-4F4F-9D0C-1192E037CCA2}" type="presOf" srcId="{D1C07544-4FC6-4961-8A99-A5585846411A}" destId="{DE0E4FFE-7B5E-4764-9606-CA7B6947CA12}" srcOrd="0" destOrd="0" presId="urn:microsoft.com/office/officeart/2005/8/layout/vList2"/>
    <dgm:cxn modelId="{0BB1F680-9319-4420-97C3-C2CD04D3E79B}" srcId="{FAFCB2FA-04BF-4CEF-AB22-C1F7EF1DB5FB}" destId="{AC63582C-DF6C-42AF-BD93-F077728743C0}" srcOrd="3" destOrd="0" parTransId="{7D3C313D-5EB9-4B45-80A7-1E039A9C9137}" sibTransId="{2B4D289B-BC96-4867-8FD9-1211DFF3AAC5}"/>
    <dgm:cxn modelId="{02685CA4-C6E8-4043-8FC5-0A21F0F95E03}" srcId="{FAFCB2FA-04BF-4CEF-AB22-C1F7EF1DB5FB}" destId="{2B3F78CB-E349-46F6-A255-D5287F5411D3}" srcOrd="0" destOrd="0" parTransId="{3C6F3DB5-DCAB-4E22-A1EC-EF2DA249B397}" sibTransId="{CE0A6066-5ACE-45AB-900E-6B75A9B95BB8}"/>
    <dgm:cxn modelId="{C0BFAEB0-CEB1-4374-98C3-44F120C6C44B}" type="presOf" srcId="{2B3F78CB-E349-46F6-A255-D5287F5411D3}" destId="{A48824D2-5890-4845-8CA8-00E968D93AE7}" srcOrd="0" destOrd="0" presId="urn:microsoft.com/office/officeart/2005/8/layout/vList2"/>
    <dgm:cxn modelId="{C4242DB3-7391-4EAA-B21F-C68C7808DDFC}" srcId="{FAFCB2FA-04BF-4CEF-AB22-C1F7EF1DB5FB}" destId="{4393ACE7-FF93-40C5-B247-F69D9EA4B444}" srcOrd="4" destOrd="0" parTransId="{4D929A3E-DE6C-4F6E-A7FB-1D0790AB0C6B}" sibTransId="{769D850C-3AD0-46BC-BA02-3AF442DF9F22}"/>
    <dgm:cxn modelId="{383C8EB8-014D-41DE-8BE3-EC0C4DA9C81B}" srcId="{2B3F78CB-E349-46F6-A255-D5287F5411D3}" destId="{0A2197F8-8C9B-40A2-B58B-263538B328E5}" srcOrd="0" destOrd="0" parTransId="{0C9E7335-F899-4F94-B2DD-82E9BADF4E31}" sibTransId="{F2DA6758-CAC5-4055-9862-312536E7A54F}"/>
    <dgm:cxn modelId="{D7F3E2C4-46BB-49D9-AC02-78518E098EE0}" srcId="{FAFCB2FA-04BF-4CEF-AB22-C1F7EF1DB5FB}" destId="{DA0F6C23-0D6C-49DF-AAD8-FB3D6C4E0600}" srcOrd="2" destOrd="0" parTransId="{8DA905D7-39F3-4289-A933-621341B6BD11}" sibTransId="{A17F1DC8-EB4D-49FF-9885-69E257EF5FA7}"/>
    <dgm:cxn modelId="{9FA8FEE0-6BA5-48AD-B486-A2C391F576F9}" srcId="{545D301B-85AB-4A3B-8B43-F6595FFB88DF}" destId="{D1C07544-4FC6-4961-8A99-A5585846411A}" srcOrd="0" destOrd="0" parTransId="{3A1636E9-EA5C-4E03-8F26-72B112E07B97}" sibTransId="{033E5B8B-4B59-4F18-BF05-1C064FD494D7}"/>
    <dgm:cxn modelId="{403C3FFF-9337-4F9D-82A9-FA93D79F355B}" type="presParOf" srcId="{66892D19-B864-4658-8259-4E17204CDACA}" destId="{A48824D2-5890-4845-8CA8-00E968D93AE7}" srcOrd="0" destOrd="0" presId="urn:microsoft.com/office/officeart/2005/8/layout/vList2"/>
    <dgm:cxn modelId="{0FE464AE-99FF-4DF6-B2F0-F4A41C64AC9B}" type="presParOf" srcId="{66892D19-B864-4658-8259-4E17204CDACA}" destId="{BC59A547-03DF-4A22-BE54-CDFB7E991FCA}" srcOrd="1" destOrd="0" presId="urn:microsoft.com/office/officeart/2005/8/layout/vList2"/>
    <dgm:cxn modelId="{E98317CF-4344-444D-BAC6-96E74DE2E994}" type="presParOf" srcId="{66892D19-B864-4658-8259-4E17204CDACA}" destId="{85BDA7CE-567D-42DE-9AEE-98A13DD35778}" srcOrd="2" destOrd="0" presId="urn:microsoft.com/office/officeart/2005/8/layout/vList2"/>
    <dgm:cxn modelId="{541292DB-DBB8-43D6-BB1B-7C2CBD52F81A}" type="presParOf" srcId="{66892D19-B864-4658-8259-4E17204CDACA}" destId="{DE0E4FFE-7B5E-4764-9606-CA7B6947CA12}" srcOrd="3" destOrd="0" presId="urn:microsoft.com/office/officeart/2005/8/layout/vList2"/>
    <dgm:cxn modelId="{35702749-6770-4BA1-BA9A-E72CB0E8AA8E}" type="presParOf" srcId="{66892D19-B864-4658-8259-4E17204CDACA}" destId="{D61BC648-1B96-4110-A3CF-8BD0CB6653D5}" srcOrd="4" destOrd="0" presId="urn:microsoft.com/office/officeart/2005/8/layout/vList2"/>
    <dgm:cxn modelId="{881770BB-F479-4A34-BB4F-28B861A712B7}" type="presParOf" srcId="{66892D19-B864-4658-8259-4E17204CDACA}" destId="{D7B97177-EC58-49F9-80BF-F1311E030C07}" srcOrd="5" destOrd="0" presId="urn:microsoft.com/office/officeart/2005/8/layout/vList2"/>
    <dgm:cxn modelId="{7946D8C2-D65C-434C-870A-5B9BE57B7E51}" type="presParOf" srcId="{66892D19-B864-4658-8259-4E17204CDACA}" destId="{1F23D08E-03D9-47C3-947E-48C98ECB3B6A}" srcOrd="6" destOrd="0" presId="urn:microsoft.com/office/officeart/2005/8/layout/vList2"/>
    <dgm:cxn modelId="{D26D7E14-AA64-4699-8582-18B8A2CAD3E2}" type="presParOf" srcId="{66892D19-B864-4658-8259-4E17204CDACA}" destId="{8FDB8345-2120-4F2C-8883-2CC048F1BA24}" srcOrd="7" destOrd="0" presId="urn:microsoft.com/office/officeart/2005/8/layout/vList2"/>
    <dgm:cxn modelId="{373E271F-1622-483B-90A0-D524B82992AF}" type="presParOf" srcId="{66892D19-B864-4658-8259-4E17204CDACA}" destId="{F7C577BD-F63D-46F9-A9A2-263D77E75AE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8934A-06EF-4253-BCBD-081E0A6A5196}">
      <dsp:nvSpPr>
        <dsp:cNvPr id="0" name=""/>
        <dsp:cNvSpPr/>
      </dsp:nvSpPr>
      <dsp:spPr>
        <a:xfrm>
          <a:off x="1273257" y="0"/>
          <a:ext cx="2516729" cy="251703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rPr>
            <a:t>INTANGIBLE</a:t>
          </a:r>
        </a:p>
      </dsp:txBody>
      <dsp:txXfrm>
        <a:off x="1641823" y="368612"/>
        <a:ext cx="1779597" cy="1779813"/>
      </dsp:txXfrm>
    </dsp:sp>
    <dsp:sp modelId="{C6208D9E-919E-493A-90FC-EA8F46CDA2E6}">
      <dsp:nvSpPr>
        <dsp:cNvPr id="0" name=""/>
        <dsp:cNvSpPr/>
      </dsp:nvSpPr>
      <dsp:spPr>
        <a:xfrm>
          <a:off x="2568105" y="1678724"/>
          <a:ext cx="2516729" cy="251703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rPr>
            <a:t>PERISHABLE</a:t>
          </a:r>
        </a:p>
      </dsp:txBody>
      <dsp:txXfrm>
        <a:off x="2936671" y="2047336"/>
        <a:ext cx="1779597" cy="1779813"/>
      </dsp:txXfrm>
    </dsp:sp>
    <dsp:sp modelId="{E50C1D91-4AEB-4732-9437-8F1852EF948E}">
      <dsp:nvSpPr>
        <dsp:cNvPr id="0" name=""/>
        <dsp:cNvSpPr/>
      </dsp:nvSpPr>
      <dsp:spPr>
        <a:xfrm>
          <a:off x="3862314" y="0"/>
          <a:ext cx="2516729" cy="251703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230880" y="368612"/>
        <a:ext cx="1779597" cy="1779813"/>
      </dsp:txXfrm>
    </dsp:sp>
    <dsp:sp modelId="{C9C14FC9-A29F-4368-887D-B1AB2EFC64FE}">
      <dsp:nvSpPr>
        <dsp:cNvPr id="0" name=""/>
        <dsp:cNvSpPr/>
      </dsp:nvSpPr>
      <dsp:spPr>
        <a:xfrm>
          <a:off x="5157162" y="1678724"/>
          <a:ext cx="2516729" cy="251703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rPr>
            <a:t>INSEPERABLE</a:t>
          </a:r>
        </a:p>
      </dsp:txBody>
      <dsp:txXfrm>
        <a:off x="5525728" y="2047336"/>
        <a:ext cx="1779597" cy="1779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824D2-5890-4845-8CA8-00E968D93AE7}">
      <dsp:nvSpPr>
        <dsp:cNvPr id="0" name=""/>
        <dsp:cNvSpPr/>
      </dsp:nvSpPr>
      <dsp:spPr>
        <a:xfrm>
          <a:off x="0" y="12232"/>
          <a:ext cx="8947150" cy="7546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Lodging Management</a:t>
          </a:r>
        </a:p>
      </dsp:txBody>
      <dsp:txXfrm>
        <a:off x="36839" y="49071"/>
        <a:ext cx="8873472" cy="680971"/>
      </dsp:txXfrm>
    </dsp:sp>
    <dsp:sp modelId="{BC59A547-03DF-4A22-BE54-CDFB7E991FCA}">
      <dsp:nvSpPr>
        <dsp:cNvPr id="0" name=""/>
        <dsp:cNvSpPr/>
      </dsp:nvSpPr>
      <dsp:spPr>
        <a:xfrm>
          <a:off x="0" y="766882"/>
          <a:ext cx="894715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072" tIns="38100" rIns="213360" bIns="38100" numCol="1" spcCol="1270" anchor="t" anchorCtr="0">
          <a:noAutofit/>
        </a:bodyPr>
        <a:lstStyle/>
        <a:p>
          <a:pPr marL="228600" lvl="1" indent="-228600" algn="l" defTabSz="1022350">
            <a:lnSpc>
              <a:spcPct val="90000"/>
            </a:lnSpc>
            <a:spcBef>
              <a:spcPct val="0"/>
            </a:spcBef>
            <a:spcAft>
              <a:spcPct val="20000"/>
            </a:spcAft>
            <a:buChar char="•"/>
          </a:pPr>
          <a:endParaRPr lang="en-US" sz="2300" kern="1200"/>
        </a:p>
      </dsp:txBody>
      <dsp:txXfrm>
        <a:off x="0" y="766882"/>
        <a:ext cx="8947150" cy="496800"/>
      </dsp:txXfrm>
    </dsp:sp>
    <dsp:sp modelId="{85BDA7CE-567D-42DE-9AEE-98A13DD35778}">
      <dsp:nvSpPr>
        <dsp:cNvPr id="0" name=""/>
        <dsp:cNvSpPr/>
      </dsp:nvSpPr>
      <dsp:spPr>
        <a:xfrm>
          <a:off x="0" y="814337"/>
          <a:ext cx="8947150" cy="7546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Lodging Food &amp; Beverage</a:t>
          </a:r>
        </a:p>
      </dsp:txBody>
      <dsp:txXfrm>
        <a:off x="36839" y="851176"/>
        <a:ext cx="8873472" cy="680971"/>
      </dsp:txXfrm>
    </dsp:sp>
    <dsp:sp modelId="{DE0E4FFE-7B5E-4764-9606-CA7B6947CA12}">
      <dsp:nvSpPr>
        <dsp:cNvPr id="0" name=""/>
        <dsp:cNvSpPr/>
      </dsp:nvSpPr>
      <dsp:spPr>
        <a:xfrm>
          <a:off x="0" y="2018332"/>
          <a:ext cx="894715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072" tIns="38100" rIns="213360" bIns="38100" numCol="1" spcCol="1270" anchor="t" anchorCtr="0">
          <a:noAutofit/>
        </a:bodyPr>
        <a:lstStyle/>
        <a:p>
          <a:pPr marL="228600" lvl="1" indent="-228600" algn="l" defTabSz="1022350">
            <a:lnSpc>
              <a:spcPct val="90000"/>
            </a:lnSpc>
            <a:spcBef>
              <a:spcPct val="0"/>
            </a:spcBef>
            <a:spcAft>
              <a:spcPct val="20000"/>
            </a:spcAft>
            <a:buChar char="•"/>
          </a:pPr>
          <a:endParaRPr lang="en-US" sz="2300" kern="1200"/>
        </a:p>
      </dsp:txBody>
      <dsp:txXfrm>
        <a:off x="0" y="2018332"/>
        <a:ext cx="8947150" cy="496800"/>
      </dsp:txXfrm>
    </dsp:sp>
    <dsp:sp modelId="{D61BC648-1B96-4110-A3CF-8BD0CB6653D5}">
      <dsp:nvSpPr>
        <dsp:cNvPr id="0" name=""/>
        <dsp:cNvSpPr/>
      </dsp:nvSpPr>
      <dsp:spPr>
        <a:xfrm>
          <a:off x="0" y="1610509"/>
          <a:ext cx="8947150" cy="7546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endParaRPr lang="en-US" sz="3000" kern="1200"/>
        </a:p>
      </dsp:txBody>
      <dsp:txXfrm>
        <a:off x="36839" y="1647348"/>
        <a:ext cx="8873472" cy="680971"/>
      </dsp:txXfrm>
    </dsp:sp>
    <dsp:sp modelId="{1F23D08E-03D9-47C3-947E-48C98ECB3B6A}">
      <dsp:nvSpPr>
        <dsp:cNvPr id="0" name=""/>
        <dsp:cNvSpPr/>
      </dsp:nvSpPr>
      <dsp:spPr>
        <a:xfrm>
          <a:off x="0" y="2475120"/>
          <a:ext cx="8947150" cy="7546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endParaRPr lang="en-US" sz="3000" kern="1200"/>
        </a:p>
      </dsp:txBody>
      <dsp:txXfrm>
        <a:off x="36839" y="2511959"/>
        <a:ext cx="8873472" cy="680971"/>
      </dsp:txXfrm>
    </dsp:sp>
    <dsp:sp modelId="{F7C577BD-F63D-46F9-A9A2-263D77E75AE8}">
      <dsp:nvSpPr>
        <dsp:cNvPr id="0" name=""/>
        <dsp:cNvSpPr/>
      </dsp:nvSpPr>
      <dsp:spPr>
        <a:xfrm>
          <a:off x="0" y="3417060"/>
          <a:ext cx="8947150" cy="7546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endParaRPr lang="en-US" sz="3000" kern="1200"/>
        </a:p>
      </dsp:txBody>
      <dsp:txXfrm>
        <a:off x="36839" y="3453899"/>
        <a:ext cx="8873472" cy="680971"/>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0586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30223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76408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741484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17255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8/28/2018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62281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8/28/2018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3662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73828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42024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6887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15698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7516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8/28/2018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5722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8/28/2018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4053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8/28/2018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40743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8/28/2018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7041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352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8/28/2018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518403677"/>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0071-C516-4ED4-9750-ABE36AA0D76E}"/>
              </a:ext>
            </a:extLst>
          </p:cNvPr>
          <p:cNvSpPr>
            <a:spLocks noGrp="1"/>
          </p:cNvSpPr>
          <p:nvPr>
            <p:ph type="ctrTitle"/>
          </p:nvPr>
        </p:nvSpPr>
        <p:spPr/>
        <p:txBody>
          <a:bodyPr/>
          <a:lstStyle/>
          <a:p>
            <a:r>
              <a:rPr lang="en-US" dirty="0"/>
              <a:t>Introduction to Hospitality Industry	</a:t>
            </a:r>
          </a:p>
        </p:txBody>
      </p:sp>
      <p:sp>
        <p:nvSpPr>
          <p:cNvPr id="3" name="Subtitle 2">
            <a:extLst>
              <a:ext uri="{FF2B5EF4-FFF2-40B4-BE49-F238E27FC236}">
                <a16:creationId xmlns:a16="http://schemas.microsoft.com/office/drawing/2014/main" id="{3E33AAEF-A493-4B35-906C-14124F757187}"/>
              </a:ext>
            </a:extLst>
          </p:cNvPr>
          <p:cNvSpPr>
            <a:spLocks noGrp="1"/>
          </p:cNvSpPr>
          <p:nvPr>
            <p:ph type="subTitle" idx="1"/>
          </p:nvPr>
        </p:nvSpPr>
        <p:spPr/>
        <p:txBody>
          <a:bodyPr/>
          <a:lstStyle/>
          <a:p>
            <a:r>
              <a:rPr lang="en-US" dirty="0"/>
              <a:t>Chapter 1A</a:t>
            </a:r>
          </a:p>
        </p:txBody>
      </p:sp>
    </p:spTree>
    <p:extLst>
      <p:ext uri="{BB962C8B-B14F-4D97-AF65-F5344CB8AC3E}">
        <p14:creationId xmlns:p14="http://schemas.microsoft.com/office/powerpoint/2010/main" val="3198630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8F7B5-F315-4163-A720-FDE5E8945646}"/>
              </a:ext>
            </a:extLst>
          </p:cNvPr>
          <p:cNvSpPr>
            <a:spLocks noGrp="1"/>
          </p:cNvSpPr>
          <p:nvPr>
            <p:ph type="title"/>
          </p:nvPr>
        </p:nvSpPr>
        <p:spPr/>
        <p:txBody>
          <a:bodyPr/>
          <a:lstStyle/>
          <a:p>
            <a:r>
              <a:rPr lang="en-US" dirty="0"/>
              <a:t>Service and Total Quality Management</a:t>
            </a:r>
          </a:p>
        </p:txBody>
      </p:sp>
      <p:sp>
        <p:nvSpPr>
          <p:cNvPr id="7" name="Content Placeholder 6">
            <a:extLst>
              <a:ext uri="{FF2B5EF4-FFF2-40B4-BE49-F238E27FC236}">
                <a16:creationId xmlns:a16="http://schemas.microsoft.com/office/drawing/2014/main" id="{C76C949B-B0B8-4531-AFEB-2D7B104630AD}"/>
              </a:ext>
            </a:extLst>
          </p:cNvPr>
          <p:cNvSpPr>
            <a:spLocks noGrp="1"/>
          </p:cNvSpPr>
          <p:nvPr>
            <p:ph idx="1"/>
          </p:nvPr>
        </p:nvSpPr>
        <p:spPr/>
        <p:txBody>
          <a:bodyPr>
            <a:normAutofit/>
          </a:bodyPr>
          <a:lstStyle/>
          <a:p>
            <a:pPr marL="0" indent="0" algn="ctr">
              <a:buNone/>
            </a:pPr>
            <a:r>
              <a:rPr lang="en-US" sz="6600" dirty="0"/>
              <a:t>Malcolm Baldrige National Quality Award (MBNQA)</a:t>
            </a:r>
            <a:br>
              <a:rPr lang="en-US" sz="6600" dirty="0"/>
            </a:br>
            <a:endParaRPr lang="en-US" sz="6600" dirty="0"/>
          </a:p>
        </p:txBody>
      </p:sp>
    </p:spTree>
    <p:extLst>
      <p:ext uri="{BB962C8B-B14F-4D97-AF65-F5344CB8AC3E}">
        <p14:creationId xmlns:p14="http://schemas.microsoft.com/office/powerpoint/2010/main" val="759072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7E7C0-E23B-4A7E-BBD1-408FBA3A3D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8FEC60-E930-4B38-8391-3114021DF361}"/>
              </a:ext>
            </a:extLst>
          </p:cNvPr>
          <p:cNvSpPr>
            <a:spLocks noGrp="1"/>
          </p:cNvSpPr>
          <p:nvPr>
            <p:ph idx="1"/>
          </p:nvPr>
        </p:nvSpPr>
        <p:spPr/>
        <p:txBody>
          <a:bodyPr/>
          <a:lstStyle/>
          <a:p>
            <a:r>
              <a:rPr lang="en-US" dirty="0"/>
              <a:t>https://www.youtube.com/watch?v=yE8X12Uqfzg</a:t>
            </a:r>
          </a:p>
          <a:p>
            <a:endParaRPr lang="en-US" dirty="0"/>
          </a:p>
        </p:txBody>
      </p:sp>
    </p:spTree>
    <p:extLst>
      <p:ext uri="{BB962C8B-B14F-4D97-AF65-F5344CB8AC3E}">
        <p14:creationId xmlns:p14="http://schemas.microsoft.com/office/powerpoint/2010/main" val="3034627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BD869-FA94-4C77-AB27-31772EA07D4F}"/>
              </a:ext>
            </a:extLst>
          </p:cNvPr>
          <p:cNvSpPr>
            <a:spLocks noGrp="1"/>
          </p:cNvSpPr>
          <p:nvPr>
            <p:ph type="title"/>
          </p:nvPr>
        </p:nvSpPr>
        <p:spPr/>
        <p:txBody>
          <a:bodyPr/>
          <a:lstStyle/>
          <a:p>
            <a:r>
              <a:rPr lang="en-US" dirty="0"/>
              <a:t>What is the Baldrige Award?</a:t>
            </a:r>
          </a:p>
        </p:txBody>
      </p:sp>
      <p:sp>
        <p:nvSpPr>
          <p:cNvPr id="3" name="Content Placeholder 2">
            <a:extLst>
              <a:ext uri="{FF2B5EF4-FFF2-40B4-BE49-F238E27FC236}">
                <a16:creationId xmlns:a16="http://schemas.microsoft.com/office/drawing/2014/main" id="{6AD961B6-995A-4729-BC6F-1F721E1B5516}"/>
              </a:ext>
            </a:extLst>
          </p:cNvPr>
          <p:cNvSpPr>
            <a:spLocks noGrp="1"/>
          </p:cNvSpPr>
          <p:nvPr>
            <p:ph idx="1"/>
          </p:nvPr>
        </p:nvSpPr>
        <p:spPr/>
        <p:txBody>
          <a:bodyPr/>
          <a:lstStyle/>
          <a:p>
            <a:r>
              <a:rPr lang="en-US" dirty="0"/>
              <a:t>An award established by the U.S. Congress in 1987 to raise awareness of quality management and recognize U.S. companies that have implemented successful quality management systems. Awards can be given annually in six categories: manufacturing, service, small business, education, healthcare and nonprofit. The award is named after the late Secretary of Commerce Malcolm Baldrige, a proponent of quality management. The U.S. Commerce Department’s National Institute of Standards and Technology manages the award, and ASQ administers it.</a:t>
            </a:r>
          </a:p>
          <a:p>
            <a:endParaRPr lang="en-US" dirty="0"/>
          </a:p>
        </p:txBody>
      </p:sp>
      <p:pic>
        <p:nvPicPr>
          <p:cNvPr id="5" name="Picture 4">
            <a:extLst>
              <a:ext uri="{FF2B5EF4-FFF2-40B4-BE49-F238E27FC236}">
                <a16:creationId xmlns:a16="http://schemas.microsoft.com/office/drawing/2014/main" id="{4CD40568-ED37-43A8-A068-0688F95F2593}"/>
              </a:ext>
            </a:extLst>
          </p:cNvPr>
          <p:cNvPicPr>
            <a:picLocks noChangeAspect="1"/>
          </p:cNvPicPr>
          <p:nvPr/>
        </p:nvPicPr>
        <p:blipFill>
          <a:blip r:embed="rId2"/>
          <a:stretch>
            <a:fillRect/>
          </a:stretch>
        </p:blipFill>
        <p:spPr>
          <a:xfrm>
            <a:off x="7221058" y="4538444"/>
            <a:ext cx="1656750" cy="1633756"/>
          </a:xfrm>
          <a:prstGeom prst="rect">
            <a:avLst/>
          </a:prstGeom>
        </p:spPr>
      </p:pic>
    </p:spTree>
    <p:extLst>
      <p:ext uri="{BB962C8B-B14F-4D97-AF65-F5344CB8AC3E}">
        <p14:creationId xmlns:p14="http://schemas.microsoft.com/office/powerpoint/2010/main" val="3286529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642A5-309A-493E-8B5C-7BBC64255BA4}"/>
              </a:ext>
            </a:extLst>
          </p:cNvPr>
          <p:cNvSpPr>
            <a:spLocks noGrp="1"/>
          </p:cNvSpPr>
          <p:nvPr>
            <p:ph type="title"/>
          </p:nvPr>
        </p:nvSpPr>
        <p:spPr/>
        <p:txBody>
          <a:bodyPr/>
          <a:lstStyle/>
          <a:p>
            <a:r>
              <a:rPr lang="en-US" dirty="0"/>
              <a:t>Who can win the award?</a:t>
            </a:r>
          </a:p>
        </p:txBody>
      </p:sp>
      <p:sp>
        <p:nvSpPr>
          <p:cNvPr id="3" name="Content Placeholder 2">
            <a:extLst>
              <a:ext uri="{FF2B5EF4-FFF2-40B4-BE49-F238E27FC236}">
                <a16:creationId xmlns:a16="http://schemas.microsoft.com/office/drawing/2014/main" id="{4F073B69-8CE4-44D7-B4B2-3CE5F9973774}"/>
              </a:ext>
            </a:extLst>
          </p:cNvPr>
          <p:cNvSpPr>
            <a:spLocks noGrp="1"/>
          </p:cNvSpPr>
          <p:nvPr>
            <p:ph idx="1"/>
          </p:nvPr>
        </p:nvSpPr>
        <p:spPr/>
        <p:txBody>
          <a:bodyPr>
            <a:normAutofit/>
          </a:bodyPr>
          <a:lstStyle/>
          <a:p>
            <a:pPr>
              <a:buNone/>
            </a:pPr>
            <a:r>
              <a:rPr lang="en-US" dirty="0"/>
              <a:t>The Malcolm Baldrige National Quality Award (MBNQA) is presented annually by the President of the United States to organizations that demonstrate quality and performance excellence. Three awards may be given annually in each of six categories:</a:t>
            </a:r>
          </a:p>
          <a:p>
            <a:r>
              <a:rPr lang="en-US" dirty="0"/>
              <a:t>Manufacturing </a:t>
            </a:r>
          </a:p>
          <a:p>
            <a:r>
              <a:rPr lang="en-US" dirty="0"/>
              <a:t>Service company</a:t>
            </a:r>
          </a:p>
          <a:p>
            <a:r>
              <a:rPr lang="en-US" dirty="0"/>
              <a:t>Small business</a:t>
            </a:r>
          </a:p>
          <a:p>
            <a:r>
              <a:rPr lang="en-US" dirty="0"/>
              <a:t>Education</a:t>
            </a:r>
          </a:p>
          <a:p>
            <a:r>
              <a:rPr lang="en-US" dirty="0"/>
              <a:t>Healthcare</a:t>
            </a:r>
          </a:p>
          <a:p>
            <a:r>
              <a:rPr lang="en-US" dirty="0"/>
              <a:t>Nonprofit</a:t>
            </a:r>
          </a:p>
          <a:p>
            <a:endParaRPr lang="en-US" dirty="0"/>
          </a:p>
        </p:txBody>
      </p:sp>
    </p:spTree>
    <p:extLst>
      <p:ext uri="{BB962C8B-B14F-4D97-AF65-F5344CB8AC3E}">
        <p14:creationId xmlns:p14="http://schemas.microsoft.com/office/powerpoint/2010/main" val="3639331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16C66-69C7-42DB-9BAD-01BBD7F64ED1}"/>
              </a:ext>
            </a:extLst>
          </p:cNvPr>
          <p:cNvSpPr>
            <a:spLocks noGrp="1"/>
          </p:cNvSpPr>
          <p:nvPr>
            <p:ph type="title"/>
          </p:nvPr>
        </p:nvSpPr>
        <p:spPr/>
        <p:txBody>
          <a:bodyPr/>
          <a:lstStyle/>
          <a:p>
            <a:r>
              <a:rPr lang="en-US" b="1" dirty="0"/>
              <a:t>Baldrige Criteria for Performance Excellence</a:t>
            </a:r>
            <a:endParaRPr lang="en-US" dirty="0"/>
          </a:p>
        </p:txBody>
      </p:sp>
      <p:sp>
        <p:nvSpPr>
          <p:cNvPr id="3" name="Content Placeholder 2">
            <a:extLst>
              <a:ext uri="{FF2B5EF4-FFF2-40B4-BE49-F238E27FC236}">
                <a16:creationId xmlns:a16="http://schemas.microsoft.com/office/drawing/2014/main" id="{25216933-BD18-43D4-A1F5-708F21949AA0}"/>
              </a:ext>
            </a:extLst>
          </p:cNvPr>
          <p:cNvSpPr>
            <a:spLocks noGrp="1"/>
          </p:cNvSpPr>
          <p:nvPr>
            <p:ph idx="1"/>
          </p:nvPr>
        </p:nvSpPr>
        <p:spPr/>
        <p:txBody>
          <a:bodyPr>
            <a:normAutofit fontScale="85000" lnSpcReduction="20000"/>
          </a:bodyPr>
          <a:lstStyle/>
          <a:p>
            <a:r>
              <a:rPr lang="en-US" b="1" dirty="0"/>
              <a:t>Leadership:</a:t>
            </a:r>
            <a:r>
              <a:rPr lang="en-US" dirty="0"/>
              <a:t> How upper management leads the organization, and how the organization leads within the community. </a:t>
            </a:r>
          </a:p>
          <a:p>
            <a:r>
              <a:rPr lang="en-US" b="1" dirty="0"/>
              <a:t>Strategy:</a:t>
            </a:r>
            <a:r>
              <a:rPr lang="en-US" dirty="0"/>
              <a:t> How the organization establishes and plans to implement strategic directions.</a:t>
            </a:r>
          </a:p>
          <a:p>
            <a:r>
              <a:rPr lang="en-US" b="1" dirty="0"/>
              <a:t>Customers:</a:t>
            </a:r>
            <a:r>
              <a:rPr lang="en-US" dirty="0"/>
              <a:t> How the organization builds and maintains strong, lasting relationships with customers. </a:t>
            </a:r>
          </a:p>
          <a:p>
            <a:r>
              <a:rPr lang="en-US" b="1" dirty="0"/>
              <a:t>Measurement, analysis, and knowledge management:</a:t>
            </a:r>
            <a:r>
              <a:rPr lang="en-US" dirty="0"/>
              <a:t> How the organization uses data to support key processes and manage performance.</a:t>
            </a:r>
          </a:p>
          <a:p>
            <a:r>
              <a:rPr lang="en-US" b="1" dirty="0"/>
              <a:t>Workforce:</a:t>
            </a:r>
            <a:r>
              <a:rPr lang="en-US" dirty="0"/>
              <a:t> How the organization empowers and involves its workforce. </a:t>
            </a:r>
          </a:p>
          <a:p>
            <a:r>
              <a:rPr lang="en-US" b="1" dirty="0"/>
              <a:t>Operations:</a:t>
            </a:r>
            <a:r>
              <a:rPr lang="en-US" dirty="0"/>
              <a:t> How the organization designs, manages and improves key processes.</a:t>
            </a:r>
          </a:p>
          <a:p>
            <a:r>
              <a:rPr lang="en-US" b="1" dirty="0"/>
              <a:t>Results:</a:t>
            </a:r>
            <a:r>
              <a:rPr lang="en-US" dirty="0"/>
              <a:t> How the organization performs in terms of customer satisfaction, finances, human resources, supplier and partner performance, operations, governance and social responsibility, and how the organization compares to its competitors.</a:t>
            </a:r>
          </a:p>
          <a:p>
            <a:endParaRPr lang="en-US" dirty="0"/>
          </a:p>
        </p:txBody>
      </p:sp>
    </p:spTree>
    <p:extLst>
      <p:ext uri="{BB962C8B-B14F-4D97-AF65-F5344CB8AC3E}">
        <p14:creationId xmlns:p14="http://schemas.microsoft.com/office/powerpoint/2010/main" val="1457404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95A54-6B85-480A-B742-E3AF5CBC3188}"/>
              </a:ext>
            </a:extLst>
          </p:cNvPr>
          <p:cNvSpPr>
            <a:spLocks noGrp="1"/>
          </p:cNvSpPr>
          <p:nvPr>
            <p:ph type="title"/>
          </p:nvPr>
        </p:nvSpPr>
        <p:spPr/>
        <p:txBody>
          <a:bodyPr/>
          <a:lstStyle/>
          <a:p>
            <a:r>
              <a:rPr lang="en-US" dirty="0"/>
              <a:t>Empowerment</a:t>
            </a:r>
          </a:p>
        </p:txBody>
      </p:sp>
      <p:sp>
        <p:nvSpPr>
          <p:cNvPr id="6" name="Text Placeholder 5">
            <a:extLst>
              <a:ext uri="{FF2B5EF4-FFF2-40B4-BE49-F238E27FC236}">
                <a16:creationId xmlns:a16="http://schemas.microsoft.com/office/drawing/2014/main" id="{463EF956-9D9E-4D19-B918-88D44F3513A0}"/>
              </a:ext>
            </a:extLst>
          </p:cNvPr>
          <p:cNvSpPr>
            <a:spLocks noGrp="1"/>
          </p:cNvSpPr>
          <p:nvPr>
            <p:ph type="body" idx="1"/>
          </p:nvPr>
        </p:nvSpPr>
        <p:spPr/>
        <p:txBody>
          <a:bodyPr/>
          <a:lstStyle/>
          <a:p>
            <a:r>
              <a:rPr lang="en-US" dirty="0"/>
              <a:t>Employees</a:t>
            </a:r>
          </a:p>
        </p:txBody>
      </p:sp>
      <p:sp>
        <p:nvSpPr>
          <p:cNvPr id="7" name="Content Placeholder 6">
            <a:extLst>
              <a:ext uri="{FF2B5EF4-FFF2-40B4-BE49-F238E27FC236}">
                <a16:creationId xmlns:a16="http://schemas.microsoft.com/office/drawing/2014/main" id="{99690FA7-4959-4072-91D3-93B184DB71FC}"/>
              </a:ext>
            </a:extLst>
          </p:cNvPr>
          <p:cNvSpPr>
            <a:spLocks noGrp="1"/>
          </p:cNvSpPr>
          <p:nvPr>
            <p:ph sz="half" idx="2"/>
          </p:nvPr>
        </p:nvSpPr>
        <p:spPr/>
        <p:txBody>
          <a:bodyPr/>
          <a:lstStyle/>
          <a:p>
            <a:r>
              <a:rPr lang="en-US" dirty="0"/>
              <a:t>Speak out about problems and concerns</a:t>
            </a:r>
          </a:p>
          <a:p>
            <a:r>
              <a:rPr lang="en-US" dirty="0"/>
              <a:t>Take responsibility for actions</a:t>
            </a:r>
          </a:p>
          <a:p>
            <a:r>
              <a:rPr lang="en-US" dirty="0"/>
              <a:t>Consider yourself part of a network of professionals</a:t>
            </a:r>
          </a:p>
          <a:p>
            <a:r>
              <a:rPr lang="en-US" dirty="0"/>
              <a:t>Accept the authority to make your own decisions when serving guests</a:t>
            </a:r>
          </a:p>
        </p:txBody>
      </p:sp>
      <p:sp>
        <p:nvSpPr>
          <p:cNvPr id="8" name="Text Placeholder 7">
            <a:extLst>
              <a:ext uri="{FF2B5EF4-FFF2-40B4-BE49-F238E27FC236}">
                <a16:creationId xmlns:a16="http://schemas.microsoft.com/office/drawing/2014/main" id="{558BE883-50EE-436B-A92E-0FC7B1E1CA04}"/>
              </a:ext>
            </a:extLst>
          </p:cNvPr>
          <p:cNvSpPr>
            <a:spLocks noGrp="1"/>
          </p:cNvSpPr>
          <p:nvPr>
            <p:ph type="body" sz="quarter" idx="3"/>
          </p:nvPr>
        </p:nvSpPr>
        <p:spPr/>
        <p:txBody>
          <a:bodyPr/>
          <a:lstStyle/>
          <a:p>
            <a:r>
              <a:rPr lang="en-US" dirty="0"/>
              <a:t>Managers</a:t>
            </a:r>
          </a:p>
        </p:txBody>
      </p:sp>
      <p:sp>
        <p:nvSpPr>
          <p:cNvPr id="9" name="Content Placeholder 8">
            <a:extLst>
              <a:ext uri="{FF2B5EF4-FFF2-40B4-BE49-F238E27FC236}">
                <a16:creationId xmlns:a16="http://schemas.microsoft.com/office/drawing/2014/main" id="{71BF8593-00C2-42F7-8DAC-8DEC4D05106F}"/>
              </a:ext>
            </a:extLst>
          </p:cNvPr>
          <p:cNvSpPr>
            <a:spLocks noGrp="1"/>
          </p:cNvSpPr>
          <p:nvPr>
            <p:ph sz="quarter" idx="4"/>
          </p:nvPr>
        </p:nvSpPr>
        <p:spPr/>
        <p:txBody>
          <a:bodyPr/>
          <a:lstStyle/>
          <a:p>
            <a:r>
              <a:rPr lang="en-US" dirty="0"/>
              <a:t>Take risks</a:t>
            </a:r>
          </a:p>
          <a:p>
            <a:r>
              <a:rPr lang="en-US" dirty="0"/>
              <a:t>Delegate</a:t>
            </a:r>
          </a:p>
          <a:p>
            <a:r>
              <a:rPr lang="en-US" dirty="0"/>
              <a:t>Foster a learning environment</a:t>
            </a:r>
          </a:p>
          <a:p>
            <a:r>
              <a:rPr lang="en-US" dirty="0"/>
              <a:t>Share information and encourage self-expression</a:t>
            </a:r>
          </a:p>
          <a:p>
            <a:r>
              <a:rPr lang="en-US" dirty="0"/>
              <a:t>Involve employees in defining their own vision</a:t>
            </a:r>
          </a:p>
          <a:p>
            <a:r>
              <a:rPr lang="en-US" dirty="0"/>
              <a:t>Be thorough and patient with employees</a:t>
            </a:r>
          </a:p>
        </p:txBody>
      </p:sp>
    </p:spTree>
    <p:extLst>
      <p:ext uri="{BB962C8B-B14F-4D97-AF65-F5344CB8AC3E}">
        <p14:creationId xmlns:p14="http://schemas.microsoft.com/office/powerpoint/2010/main" val="2876912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CA3114-F1AB-4203-ADB7-852404222D40}"/>
              </a:ext>
            </a:extLst>
          </p:cNvPr>
          <p:cNvSpPr>
            <a:spLocks noGrp="1"/>
          </p:cNvSpPr>
          <p:nvPr>
            <p:ph type="title"/>
          </p:nvPr>
        </p:nvSpPr>
        <p:spPr/>
        <p:txBody>
          <a:bodyPr/>
          <a:lstStyle/>
          <a:p>
            <a:r>
              <a:rPr lang="en-US" dirty="0"/>
              <a:t>Disney Approach to Guest Service</a:t>
            </a:r>
          </a:p>
        </p:txBody>
      </p:sp>
      <p:sp>
        <p:nvSpPr>
          <p:cNvPr id="11" name="Text Placeholder 10">
            <a:extLst>
              <a:ext uri="{FF2B5EF4-FFF2-40B4-BE49-F238E27FC236}">
                <a16:creationId xmlns:a16="http://schemas.microsoft.com/office/drawing/2014/main" id="{678E020C-C71B-4809-8FCF-B0579540D715}"/>
              </a:ext>
            </a:extLst>
          </p:cNvPr>
          <p:cNvSpPr>
            <a:spLocks noGrp="1"/>
          </p:cNvSpPr>
          <p:nvPr>
            <p:ph type="body" idx="1"/>
          </p:nvPr>
        </p:nvSpPr>
        <p:spPr/>
        <p:txBody>
          <a:bodyPr/>
          <a:lstStyle/>
          <a:p>
            <a:r>
              <a:rPr lang="en-US" dirty="0"/>
              <a:t>Approach</a:t>
            </a:r>
          </a:p>
        </p:txBody>
      </p:sp>
      <p:sp>
        <p:nvSpPr>
          <p:cNvPr id="12" name="Content Placeholder 11">
            <a:extLst>
              <a:ext uri="{FF2B5EF4-FFF2-40B4-BE49-F238E27FC236}">
                <a16:creationId xmlns:a16="http://schemas.microsoft.com/office/drawing/2014/main" id="{C7B802B7-B2F6-4AE7-A382-31A53FC58747}"/>
              </a:ext>
            </a:extLst>
          </p:cNvPr>
          <p:cNvSpPr>
            <a:spLocks noGrp="1"/>
          </p:cNvSpPr>
          <p:nvPr>
            <p:ph sz="half" idx="2"/>
          </p:nvPr>
        </p:nvSpPr>
        <p:spPr/>
        <p:txBody>
          <a:bodyPr/>
          <a:lstStyle/>
          <a:p>
            <a:r>
              <a:rPr lang="en-US" dirty="0"/>
              <a:t>Guests, not customers</a:t>
            </a:r>
          </a:p>
          <a:p>
            <a:r>
              <a:rPr lang="en-US" dirty="0"/>
              <a:t>Cast members, not employees</a:t>
            </a:r>
          </a:p>
          <a:p>
            <a:r>
              <a:rPr lang="en-US" dirty="0"/>
              <a:t>Understand your product, meaning of your brand</a:t>
            </a:r>
          </a:p>
          <a:p>
            <a:r>
              <a:rPr lang="en-US" dirty="0"/>
              <a:t>Look at the business from the guest perspective</a:t>
            </a:r>
          </a:p>
          <a:p>
            <a:r>
              <a:rPr lang="en-US" dirty="0"/>
              <a:t>Create an exceptional experience for every individual as your responsibility</a:t>
            </a:r>
          </a:p>
        </p:txBody>
      </p:sp>
      <p:sp>
        <p:nvSpPr>
          <p:cNvPr id="13" name="Text Placeholder 12">
            <a:extLst>
              <a:ext uri="{FF2B5EF4-FFF2-40B4-BE49-F238E27FC236}">
                <a16:creationId xmlns:a16="http://schemas.microsoft.com/office/drawing/2014/main" id="{49E8A97E-9F3A-4396-96F7-75A1BF50C5D3}"/>
              </a:ext>
            </a:extLst>
          </p:cNvPr>
          <p:cNvSpPr>
            <a:spLocks noGrp="1"/>
          </p:cNvSpPr>
          <p:nvPr>
            <p:ph type="body" sz="quarter" idx="3"/>
          </p:nvPr>
        </p:nvSpPr>
        <p:spPr/>
        <p:txBody>
          <a:bodyPr/>
          <a:lstStyle/>
          <a:p>
            <a:r>
              <a:rPr lang="en-US" dirty="0"/>
              <a:t>Profile Modelling</a:t>
            </a:r>
          </a:p>
        </p:txBody>
      </p:sp>
      <p:sp>
        <p:nvSpPr>
          <p:cNvPr id="14" name="Content Placeholder 13">
            <a:extLst>
              <a:ext uri="{FF2B5EF4-FFF2-40B4-BE49-F238E27FC236}">
                <a16:creationId xmlns:a16="http://schemas.microsoft.com/office/drawing/2014/main" id="{C53C350D-568F-4BFC-9432-DEA767780603}"/>
              </a:ext>
            </a:extLst>
          </p:cNvPr>
          <p:cNvSpPr>
            <a:spLocks noGrp="1"/>
          </p:cNvSpPr>
          <p:nvPr>
            <p:ph sz="quarter" idx="4"/>
          </p:nvPr>
        </p:nvSpPr>
        <p:spPr/>
        <p:txBody>
          <a:bodyPr/>
          <a:lstStyle/>
          <a:p>
            <a:r>
              <a:rPr lang="en-US" dirty="0"/>
              <a:t>Interpersonal relationship-building skills</a:t>
            </a:r>
          </a:p>
          <a:p>
            <a:r>
              <a:rPr lang="en-US" dirty="0"/>
              <a:t>Communication</a:t>
            </a:r>
          </a:p>
          <a:p>
            <a:r>
              <a:rPr lang="en-US" dirty="0"/>
              <a:t>Friendliness </a:t>
            </a:r>
          </a:p>
        </p:txBody>
      </p:sp>
      <p:pic>
        <p:nvPicPr>
          <p:cNvPr id="3" name="Picture 2">
            <a:extLst>
              <a:ext uri="{FF2B5EF4-FFF2-40B4-BE49-F238E27FC236}">
                <a16:creationId xmlns:a16="http://schemas.microsoft.com/office/drawing/2014/main" id="{2B771C89-C802-4AFA-AB98-A1D1E004614B}"/>
              </a:ext>
            </a:extLst>
          </p:cNvPr>
          <p:cNvPicPr>
            <a:picLocks noChangeAspect="1"/>
          </p:cNvPicPr>
          <p:nvPr/>
        </p:nvPicPr>
        <p:blipFill>
          <a:blip r:embed="rId2"/>
          <a:stretch>
            <a:fillRect/>
          </a:stretch>
        </p:blipFill>
        <p:spPr>
          <a:xfrm>
            <a:off x="8263156" y="3540154"/>
            <a:ext cx="2172749" cy="2865128"/>
          </a:xfrm>
          <a:prstGeom prst="rect">
            <a:avLst/>
          </a:prstGeom>
        </p:spPr>
      </p:pic>
    </p:spTree>
    <p:extLst>
      <p:ext uri="{BB962C8B-B14F-4D97-AF65-F5344CB8AC3E}">
        <p14:creationId xmlns:p14="http://schemas.microsoft.com/office/powerpoint/2010/main" val="2565940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E5D9C5-E2C4-4E62-94AD-06AC323D010A}"/>
              </a:ext>
            </a:extLst>
          </p:cNvPr>
          <p:cNvSpPr>
            <a:spLocks noGrp="1"/>
          </p:cNvSpPr>
          <p:nvPr>
            <p:ph type="title"/>
          </p:nvPr>
        </p:nvSpPr>
        <p:spPr/>
        <p:txBody>
          <a:bodyPr/>
          <a:lstStyle/>
          <a:p>
            <a:r>
              <a:rPr lang="en-US" dirty="0"/>
              <a:t>Trends in Hospitality and Tourism</a:t>
            </a:r>
          </a:p>
        </p:txBody>
      </p:sp>
      <p:sp>
        <p:nvSpPr>
          <p:cNvPr id="8" name="Content Placeholder 7">
            <a:extLst>
              <a:ext uri="{FF2B5EF4-FFF2-40B4-BE49-F238E27FC236}">
                <a16:creationId xmlns:a16="http://schemas.microsoft.com/office/drawing/2014/main" id="{279DEE9F-9F80-4C87-A896-4B36F0648A56}"/>
              </a:ext>
            </a:extLst>
          </p:cNvPr>
          <p:cNvSpPr>
            <a:spLocks noGrp="1"/>
          </p:cNvSpPr>
          <p:nvPr>
            <p:ph idx="1"/>
          </p:nvPr>
        </p:nvSpPr>
        <p:spPr/>
        <p:txBody>
          <a:bodyPr/>
          <a:lstStyle/>
          <a:p>
            <a:r>
              <a:rPr lang="en-US" dirty="0"/>
              <a:t>Globalization</a:t>
            </a:r>
          </a:p>
          <a:p>
            <a:r>
              <a:rPr lang="en-US" dirty="0"/>
              <a:t>Health, safety and security</a:t>
            </a:r>
          </a:p>
          <a:p>
            <a:r>
              <a:rPr lang="en-US" dirty="0"/>
              <a:t>Diversity and changing demographics</a:t>
            </a:r>
          </a:p>
          <a:p>
            <a:r>
              <a:rPr lang="en-US" dirty="0"/>
              <a:t>Service</a:t>
            </a:r>
          </a:p>
          <a:p>
            <a:r>
              <a:rPr lang="en-US" dirty="0"/>
              <a:t>Technology</a:t>
            </a:r>
          </a:p>
          <a:p>
            <a:r>
              <a:rPr lang="en-US" dirty="0"/>
              <a:t>Sustainability and Green travel</a:t>
            </a:r>
          </a:p>
          <a:p>
            <a:r>
              <a:rPr lang="en-US" dirty="0"/>
              <a:t>Legal issues</a:t>
            </a:r>
          </a:p>
          <a:p>
            <a:r>
              <a:rPr lang="en-US" dirty="0"/>
              <a:t>Travel with a Purpose</a:t>
            </a:r>
          </a:p>
          <a:p>
            <a:r>
              <a:rPr lang="en-US" dirty="0"/>
              <a:t>Social media </a:t>
            </a:r>
            <a:r>
              <a:rPr lang="en-US"/>
              <a:t>and mobile</a:t>
            </a:r>
          </a:p>
        </p:txBody>
      </p:sp>
    </p:spTree>
    <p:extLst>
      <p:ext uri="{BB962C8B-B14F-4D97-AF65-F5344CB8AC3E}">
        <p14:creationId xmlns:p14="http://schemas.microsoft.com/office/powerpoint/2010/main" val="3897763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9E9C-DB91-4D78-8E0D-E7C519911685}"/>
              </a:ext>
            </a:extLst>
          </p:cNvPr>
          <p:cNvSpPr>
            <a:spLocks noGrp="1"/>
          </p:cNvSpPr>
          <p:nvPr>
            <p:ph type="title"/>
          </p:nvPr>
        </p:nvSpPr>
        <p:spPr/>
        <p:txBody>
          <a:bodyPr/>
          <a:lstStyle/>
          <a:p>
            <a:r>
              <a:rPr lang="en-US" dirty="0"/>
              <a:t>The Pineapple Tradition</a:t>
            </a:r>
          </a:p>
        </p:txBody>
      </p:sp>
      <p:pic>
        <p:nvPicPr>
          <p:cNvPr id="5" name="Content Placeholder 4">
            <a:extLst>
              <a:ext uri="{FF2B5EF4-FFF2-40B4-BE49-F238E27FC236}">
                <a16:creationId xmlns:a16="http://schemas.microsoft.com/office/drawing/2014/main" id="{C203D0B6-AD40-44B6-BEAF-296C95B94150}"/>
              </a:ext>
            </a:extLst>
          </p:cNvPr>
          <p:cNvPicPr>
            <a:picLocks noGrp="1" noChangeAspect="1"/>
          </p:cNvPicPr>
          <p:nvPr>
            <p:ph idx="1"/>
          </p:nvPr>
        </p:nvPicPr>
        <p:blipFill>
          <a:blip r:embed="rId2"/>
          <a:stretch>
            <a:fillRect/>
          </a:stretch>
        </p:blipFill>
        <p:spPr>
          <a:xfrm>
            <a:off x="1491449" y="1727413"/>
            <a:ext cx="2736601" cy="3926767"/>
          </a:xfrm>
        </p:spPr>
      </p:pic>
      <p:sp>
        <p:nvSpPr>
          <p:cNvPr id="6" name="TextBox 5">
            <a:extLst>
              <a:ext uri="{FF2B5EF4-FFF2-40B4-BE49-F238E27FC236}">
                <a16:creationId xmlns:a16="http://schemas.microsoft.com/office/drawing/2014/main" id="{558DA50F-C62B-4258-BBB0-EC66C0B9FBB2}"/>
              </a:ext>
            </a:extLst>
          </p:cNvPr>
          <p:cNvSpPr txBox="1"/>
          <p:nvPr/>
        </p:nvSpPr>
        <p:spPr>
          <a:xfrm>
            <a:off x="4983061" y="2525086"/>
            <a:ext cx="6601487" cy="1384995"/>
          </a:xfrm>
          <a:prstGeom prst="rect">
            <a:avLst/>
          </a:prstGeom>
          <a:noFill/>
        </p:spPr>
        <p:txBody>
          <a:bodyPr wrap="none" rtlCol="0">
            <a:spAutoFit/>
          </a:bodyPr>
          <a:lstStyle/>
          <a:p>
            <a:r>
              <a:rPr lang="en-US" sz="2800" dirty="0"/>
              <a:t>The symbol of hospitality, worldwide. </a:t>
            </a:r>
          </a:p>
          <a:p>
            <a:r>
              <a:rPr lang="en-US" sz="2800" dirty="0"/>
              <a:t> A sign of friendliness, warmth, cheer,</a:t>
            </a:r>
          </a:p>
          <a:p>
            <a:r>
              <a:rPr lang="en-US" sz="2800" dirty="0"/>
              <a:t>Graciousness and conviviality.</a:t>
            </a:r>
          </a:p>
        </p:txBody>
      </p:sp>
    </p:spTree>
    <p:extLst>
      <p:ext uri="{BB962C8B-B14F-4D97-AF65-F5344CB8AC3E}">
        <p14:creationId xmlns:p14="http://schemas.microsoft.com/office/powerpoint/2010/main" val="4215241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33A55-3D6E-4D43-9A31-DB0C0024B7C4}"/>
              </a:ext>
            </a:extLst>
          </p:cNvPr>
          <p:cNvSpPr>
            <a:spLocks noGrp="1"/>
          </p:cNvSpPr>
          <p:nvPr>
            <p:ph type="title"/>
          </p:nvPr>
        </p:nvSpPr>
        <p:spPr/>
        <p:txBody>
          <a:bodyPr/>
          <a:lstStyle/>
          <a:p>
            <a:r>
              <a:rPr lang="en-US" dirty="0"/>
              <a:t>Scope of the Hospitality and Tourism Industries</a:t>
            </a:r>
          </a:p>
        </p:txBody>
      </p:sp>
      <p:pic>
        <p:nvPicPr>
          <p:cNvPr id="5" name="Content Placeholder 4">
            <a:extLst>
              <a:ext uri="{FF2B5EF4-FFF2-40B4-BE49-F238E27FC236}">
                <a16:creationId xmlns:a16="http://schemas.microsoft.com/office/drawing/2014/main" id="{58C76196-2793-4361-BB57-358B4C7BE828}"/>
              </a:ext>
            </a:extLst>
          </p:cNvPr>
          <p:cNvPicPr>
            <a:picLocks noGrp="1" noChangeAspect="1"/>
          </p:cNvPicPr>
          <p:nvPr>
            <p:ph idx="1"/>
          </p:nvPr>
        </p:nvPicPr>
        <p:blipFill>
          <a:blip r:embed="rId2"/>
          <a:stretch>
            <a:fillRect/>
          </a:stretch>
        </p:blipFill>
        <p:spPr>
          <a:xfrm>
            <a:off x="2779713" y="1786855"/>
            <a:ext cx="5594349" cy="4618427"/>
          </a:xfrm>
        </p:spPr>
      </p:pic>
    </p:spTree>
    <p:extLst>
      <p:ext uri="{BB962C8B-B14F-4D97-AF65-F5344CB8AC3E}">
        <p14:creationId xmlns:p14="http://schemas.microsoft.com/office/powerpoint/2010/main" val="2753425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7878-6CEC-4E75-BD20-B6EEDBB9C0F2}"/>
              </a:ext>
            </a:extLst>
          </p:cNvPr>
          <p:cNvSpPr>
            <a:spLocks noGrp="1"/>
          </p:cNvSpPr>
          <p:nvPr>
            <p:ph type="title"/>
          </p:nvPr>
        </p:nvSpPr>
        <p:spPr/>
        <p:txBody>
          <a:bodyPr/>
          <a:lstStyle/>
          <a:p>
            <a:r>
              <a:rPr lang="en-US" dirty="0"/>
              <a:t>Interrelated Nature of Hospitality, Travel and Tourism</a:t>
            </a:r>
          </a:p>
        </p:txBody>
      </p:sp>
      <p:pic>
        <p:nvPicPr>
          <p:cNvPr id="5" name="Content Placeholder 4">
            <a:extLst>
              <a:ext uri="{FF2B5EF4-FFF2-40B4-BE49-F238E27FC236}">
                <a16:creationId xmlns:a16="http://schemas.microsoft.com/office/drawing/2014/main" id="{0842BFA4-601A-4D5B-8F9A-A5B347D23CF6}"/>
              </a:ext>
            </a:extLst>
          </p:cNvPr>
          <p:cNvPicPr>
            <a:picLocks noGrp="1" noChangeAspect="1"/>
          </p:cNvPicPr>
          <p:nvPr>
            <p:ph idx="1"/>
          </p:nvPr>
        </p:nvPicPr>
        <p:blipFill>
          <a:blip r:embed="rId2"/>
          <a:stretch>
            <a:fillRect/>
          </a:stretch>
        </p:blipFill>
        <p:spPr>
          <a:xfrm>
            <a:off x="2348917" y="1853248"/>
            <a:ext cx="6870583" cy="4765666"/>
          </a:xfrm>
        </p:spPr>
      </p:pic>
    </p:spTree>
    <p:extLst>
      <p:ext uri="{BB962C8B-B14F-4D97-AF65-F5344CB8AC3E}">
        <p14:creationId xmlns:p14="http://schemas.microsoft.com/office/powerpoint/2010/main" val="304894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AA56F-F474-410F-9D7D-DE2284E9C552}"/>
              </a:ext>
            </a:extLst>
          </p:cNvPr>
          <p:cNvSpPr>
            <a:spLocks noGrp="1"/>
          </p:cNvSpPr>
          <p:nvPr>
            <p:ph type="title"/>
          </p:nvPr>
        </p:nvSpPr>
        <p:spPr/>
        <p:txBody>
          <a:bodyPr/>
          <a:lstStyle/>
          <a:p>
            <a:r>
              <a:rPr lang="en-US" dirty="0"/>
              <a:t>Characteristics of the Hospitality Industry</a:t>
            </a:r>
          </a:p>
        </p:txBody>
      </p:sp>
      <p:graphicFrame>
        <p:nvGraphicFramePr>
          <p:cNvPr id="4" name="Content Placeholder 3">
            <a:extLst>
              <a:ext uri="{FF2B5EF4-FFF2-40B4-BE49-F238E27FC236}">
                <a16:creationId xmlns:a16="http://schemas.microsoft.com/office/drawing/2014/main" id="{CABDE8A6-3C97-416E-A1B0-66EBB032970C}"/>
              </a:ext>
            </a:extLst>
          </p:cNvPr>
          <p:cNvGraphicFramePr>
            <a:graphicFrameLocks noGrp="1"/>
          </p:cNvGraphicFramePr>
          <p:nvPr>
            <p:ph idx="1"/>
            <p:extLst>
              <p:ext uri="{D42A27DB-BD31-4B8C-83A1-F6EECF244321}">
                <p14:modId xmlns:p14="http://schemas.microsoft.com/office/powerpoint/2010/main" val="1727731699"/>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80BD076-7C00-4A19-A424-29649B4CDEF4}"/>
              </a:ext>
            </a:extLst>
          </p:cNvPr>
          <p:cNvSpPr txBox="1"/>
          <p:nvPr/>
        </p:nvSpPr>
        <p:spPr>
          <a:xfrm>
            <a:off x="5576888" y="3059668"/>
            <a:ext cx="1996580" cy="400110"/>
          </a:xfrm>
          <a:prstGeom prst="rect">
            <a:avLst/>
          </a:prstGeom>
          <a:noFill/>
        </p:spPr>
        <p:txBody>
          <a:bodyPr wrap="square" rtlCol="0">
            <a:spAutoFit/>
          </a:bodyPr>
          <a:lstStyle/>
          <a:p>
            <a:r>
              <a:rPr lang="en-US" sz="2000" b="1" dirty="0">
                <a:solidFill>
                  <a:schemeClr val="bg1"/>
                </a:solidFill>
              </a:rPr>
              <a:t>VARIABLE</a:t>
            </a:r>
          </a:p>
        </p:txBody>
      </p:sp>
    </p:spTree>
    <p:extLst>
      <p:ext uri="{BB962C8B-B14F-4D97-AF65-F5344CB8AC3E}">
        <p14:creationId xmlns:p14="http://schemas.microsoft.com/office/powerpoint/2010/main" val="3330755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40351-CE8C-4463-B4AD-F875906DCB26}"/>
              </a:ext>
            </a:extLst>
          </p:cNvPr>
          <p:cNvSpPr>
            <a:spLocks noGrp="1"/>
          </p:cNvSpPr>
          <p:nvPr>
            <p:ph type="title"/>
          </p:nvPr>
        </p:nvSpPr>
        <p:spPr/>
        <p:txBody>
          <a:bodyPr/>
          <a:lstStyle/>
          <a:p>
            <a:r>
              <a:rPr lang="en-US" dirty="0"/>
              <a:t>Hospitality Careers</a:t>
            </a:r>
          </a:p>
        </p:txBody>
      </p:sp>
      <p:graphicFrame>
        <p:nvGraphicFramePr>
          <p:cNvPr id="4" name="Content Placeholder 3">
            <a:extLst>
              <a:ext uri="{FF2B5EF4-FFF2-40B4-BE49-F238E27FC236}">
                <a16:creationId xmlns:a16="http://schemas.microsoft.com/office/drawing/2014/main" id="{BFA3EA87-3ADB-4259-8057-71D114C1461E}"/>
              </a:ext>
            </a:extLst>
          </p:cNvPr>
          <p:cNvGraphicFramePr>
            <a:graphicFrameLocks noGrp="1"/>
          </p:cNvGraphicFramePr>
          <p:nvPr>
            <p:ph idx="1"/>
            <p:extLst>
              <p:ext uri="{D42A27DB-BD31-4B8C-83A1-F6EECF244321}">
                <p14:modId xmlns:p14="http://schemas.microsoft.com/office/powerpoint/2010/main" val="3268985597"/>
              </p:ext>
            </p:extLst>
          </p:nvPr>
        </p:nvGraphicFramePr>
        <p:xfrm>
          <a:off x="1266739" y="1441166"/>
          <a:ext cx="8947150" cy="4964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8384738-4CC1-46A6-BC8A-B88807C6022A}"/>
              </a:ext>
            </a:extLst>
          </p:cNvPr>
          <p:cNvSpPr txBox="1"/>
          <p:nvPr/>
        </p:nvSpPr>
        <p:spPr>
          <a:xfrm>
            <a:off x="1400961" y="3130547"/>
            <a:ext cx="5671498" cy="584775"/>
          </a:xfrm>
          <a:prstGeom prst="rect">
            <a:avLst/>
          </a:prstGeom>
          <a:noFill/>
        </p:spPr>
        <p:txBody>
          <a:bodyPr wrap="square" rtlCol="0">
            <a:spAutoFit/>
          </a:bodyPr>
          <a:lstStyle/>
          <a:p>
            <a:r>
              <a:rPr lang="en-US" sz="3200" dirty="0"/>
              <a:t>Lodging Rooms Division</a:t>
            </a:r>
          </a:p>
        </p:txBody>
      </p:sp>
      <p:sp>
        <p:nvSpPr>
          <p:cNvPr id="6" name="TextBox 5">
            <a:extLst>
              <a:ext uri="{FF2B5EF4-FFF2-40B4-BE49-F238E27FC236}">
                <a16:creationId xmlns:a16="http://schemas.microsoft.com/office/drawing/2014/main" id="{46AD9245-119E-4199-AB63-F1CC738C21D5}"/>
              </a:ext>
            </a:extLst>
          </p:cNvPr>
          <p:cNvSpPr txBox="1"/>
          <p:nvPr/>
        </p:nvSpPr>
        <p:spPr>
          <a:xfrm>
            <a:off x="1476462" y="4035105"/>
            <a:ext cx="5180104" cy="584775"/>
          </a:xfrm>
          <a:prstGeom prst="rect">
            <a:avLst/>
          </a:prstGeom>
          <a:noFill/>
        </p:spPr>
        <p:txBody>
          <a:bodyPr wrap="square" rtlCol="0">
            <a:spAutoFit/>
          </a:bodyPr>
          <a:lstStyle/>
          <a:p>
            <a:r>
              <a:rPr lang="en-US" sz="3200" dirty="0"/>
              <a:t>Restaurant Management</a:t>
            </a:r>
          </a:p>
        </p:txBody>
      </p:sp>
      <p:sp>
        <p:nvSpPr>
          <p:cNvPr id="3" name="TextBox 2">
            <a:extLst>
              <a:ext uri="{FF2B5EF4-FFF2-40B4-BE49-F238E27FC236}">
                <a16:creationId xmlns:a16="http://schemas.microsoft.com/office/drawing/2014/main" id="{15504AD3-D19A-440B-8ABD-142FD97AF1A2}"/>
              </a:ext>
            </a:extLst>
          </p:cNvPr>
          <p:cNvSpPr txBox="1"/>
          <p:nvPr/>
        </p:nvSpPr>
        <p:spPr>
          <a:xfrm>
            <a:off x="1476462" y="4915949"/>
            <a:ext cx="4355893" cy="584775"/>
          </a:xfrm>
          <a:prstGeom prst="rect">
            <a:avLst/>
          </a:prstGeom>
          <a:noFill/>
        </p:spPr>
        <p:txBody>
          <a:bodyPr wrap="square" rtlCol="0">
            <a:spAutoFit/>
          </a:bodyPr>
          <a:lstStyle/>
          <a:p>
            <a:r>
              <a:rPr lang="en-US" sz="3200" dirty="0"/>
              <a:t>Event Management</a:t>
            </a:r>
          </a:p>
        </p:txBody>
      </p:sp>
    </p:spTree>
    <p:extLst>
      <p:ext uri="{BB962C8B-B14F-4D97-AF65-F5344CB8AC3E}">
        <p14:creationId xmlns:p14="http://schemas.microsoft.com/office/powerpoint/2010/main" val="4234909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83A3-F978-4DA2-97F7-6A8A9FB10815}"/>
              </a:ext>
            </a:extLst>
          </p:cNvPr>
          <p:cNvSpPr>
            <a:spLocks noGrp="1"/>
          </p:cNvSpPr>
          <p:nvPr>
            <p:ph type="title"/>
          </p:nvPr>
        </p:nvSpPr>
        <p:spPr/>
        <p:txBody>
          <a:bodyPr/>
          <a:lstStyle/>
          <a:p>
            <a:r>
              <a:rPr lang="en-US" dirty="0"/>
              <a:t>Hospitality </a:t>
            </a:r>
            <a:r>
              <a:rPr lang="en-US"/>
              <a:t>Industry Philosophy</a:t>
            </a:r>
          </a:p>
        </p:txBody>
      </p:sp>
      <p:sp>
        <p:nvSpPr>
          <p:cNvPr id="3" name="Content Placeholder 2">
            <a:extLst>
              <a:ext uri="{FF2B5EF4-FFF2-40B4-BE49-F238E27FC236}">
                <a16:creationId xmlns:a16="http://schemas.microsoft.com/office/drawing/2014/main" id="{2AA80235-FCF5-43A3-99A0-382BA50B3BD2}"/>
              </a:ext>
            </a:extLst>
          </p:cNvPr>
          <p:cNvSpPr>
            <a:spLocks noGrp="1"/>
          </p:cNvSpPr>
          <p:nvPr>
            <p:ph idx="1"/>
          </p:nvPr>
        </p:nvSpPr>
        <p:spPr/>
        <p:txBody>
          <a:bodyPr/>
          <a:lstStyle/>
          <a:p>
            <a:endParaRPr lang="en-US" dirty="0"/>
          </a:p>
          <a:p>
            <a:r>
              <a:rPr lang="en-US" dirty="0"/>
              <a:t>Participative management style</a:t>
            </a:r>
          </a:p>
          <a:p>
            <a:pPr lvl="1"/>
            <a:r>
              <a:rPr lang="en-US" dirty="0"/>
              <a:t>Empowerment</a:t>
            </a:r>
          </a:p>
          <a:p>
            <a:pPr lvl="1"/>
            <a:r>
              <a:rPr lang="en-US" dirty="0"/>
              <a:t>Total Quality Management</a:t>
            </a:r>
          </a:p>
          <a:p>
            <a:r>
              <a:rPr lang="en-US" dirty="0"/>
              <a:t>Corporate philosophy</a:t>
            </a:r>
          </a:p>
          <a:p>
            <a:pPr lvl="1"/>
            <a:r>
              <a:rPr lang="en-US" dirty="0"/>
              <a:t>Ethics, morals, fairness and equality </a:t>
            </a:r>
          </a:p>
          <a:p>
            <a:pPr lvl="1"/>
            <a:r>
              <a:rPr lang="en-US" dirty="0"/>
              <a:t>Focus on guest related services</a:t>
            </a:r>
          </a:p>
        </p:txBody>
      </p:sp>
    </p:spTree>
    <p:extLst>
      <p:ext uri="{BB962C8B-B14F-4D97-AF65-F5344CB8AC3E}">
        <p14:creationId xmlns:p14="http://schemas.microsoft.com/office/powerpoint/2010/main" val="4203384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095D-C93D-49FC-83F9-6A460CB0DF57}"/>
              </a:ext>
            </a:extLst>
          </p:cNvPr>
          <p:cNvSpPr>
            <a:spLocks noGrp="1"/>
          </p:cNvSpPr>
          <p:nvPr>
            <p:ph type="title"/>
          </p:nvPr>
        </p:nvSpPr>
        <p:spPr/>
        <p:txBody>
          <a:bodyPr/>
          <a:lstStyle/>
          <a:p>
            <a:r>
              <a:rPr lang="en-US" dirty="0"/>
              <a:t>Success in Service</a:t>
            </a:r>
          </a:p>
        </p:txBody>
      </p:sp>
      <p:sp>
        <p:nvSpPr>
          <p:cNvPr id="3" name="Content Placeholder 2">
            <a:extLst>
              <a:ext uri="{FF2B5EF4-FFF2-40B4-BE49-F238E27FC236}">
                <a16:creationId xmlns:a16="http://schemas.microsoft.com/office/drawing/2014/main" id="{A6F83BCB-55CF-4A50-9A03-B5A1F52E38BA}"/>
              </a:ext>
            </a:extLst>
          </p:cNvPr>
          <p:cNvSpPr>
            <a:spLocks noGrp="1"/>
          </p:cNvSpPr>
          <p:nvPr>
            <p:ph idx="1"/>
          </p:nvPr>
        </p:nvSpPr>
        <p:spPr/>
        <p:txBody>
          <a:bodyPr/>
          <a:lstStyle/>
          <a:p>
            <a:pPr marL="457200" indent="-457200">
              <a:buFont typeface="+mj-lt"/>
              <a:buAutoNum type="arabicPeriod"/>
            </a:pPr>
            <a:r>
              <a:rPr lang="en-US" dirty="0"/>
              <a:t> Focus on the guest</a:t>
            </a:r>
          </a:p>
          <a:p>
            <a:pPr marL="457200" indent="-457200">
              <a:buFont typeface="+mj-lt"/>
              <a:buAutoNum type="arabicPeriod"/>
            </a:pPr>
            <a:endParaRPr lang="en-US" dirty="0"/>
          </a:p>
          <a:p>
            <a:pPr marL="457200" indent="-457200">
              <a:buFont typeface="+mj-lt"/>
              <a:buAutoNum type="arabicPeriod"/>
            </a:pPr>
            <a:r>
              <a:rPr lang="en-US" dirty="0"/>
              <a:t>Understand the role of the guest-contact employee</a:t>
            </a:r>
          </a:p>
          <a:p>
            <a:pPr marL="457200" indent="-457200">
              <a:buFont typeface="+mj-lt"/>
              <a:buAutoNum type="arabicPeriod"/>
            </a:pPr>
            <a:endParaRPr lang="en-US" dirty="0"/>
          </a:p>
          <a:p>
            <a:pPr marL="457200" indent="-457200">
              <a:buFont typeface="+mj-lt"/>
              <a:buAutoNum type="arabicPeriod"/>
            </a:pPr>
            <a:r>
              <a:rPr lang="en-US" dirty="0"/>
              <a:t>Weave a service culture into education and training system</a:t>
            </a:r>
          </a:p>
          <a:p>
            <a:pPr marL="457200" indent="-457200">
              <a:buFont typeface="+mj-lt"/>
              <a:buAutoNum type="arabicPeriod"/>
            </a:pPr>
            <a:endParaRPr lang="en-US" dirty="0"/>
          </a:p>
          <a:p>
            <a:pPr marL="457200" indent="-457200">
              <a:buFont typeface="+mj-lt"/>
              <a:buAutoNum type="arabicPeriod"/>
            </a:pPr>
            <a:r>
              <a:rPr lang="en-US" dirty="0"/>
              <a:t>Emphasize high touch with high tech</a:t>
            </a:r>
          </a:p>
          <a:p>
            <a:pPr marL="457200" indent="-457200">
              <a:buFont typeface="+mj-lt"/>
              <a:buAutoNum type="arabicPeriod"/>
            </a:pPr>
            <a:endParaRPr lang="en-US" dirty="0"/>
          </a:p>
          <a:p>
            <a:pPr marL="457200" indent="-457200">
              <a:buFont typeface="+mj-lt"/>
              <a:buAutoNum type="arabicPeriod"/>
            </a:pPr>
            <a:r>
              <a:rPr lang="en-US" dirty="0"/>
              <a:t>Thrive on change – constantly improve the guest experience</a:t>
            </a:r>
          </a:p>
        </p:txBody>
      </p:sp>
    </p:spTree>
    <p:extLst>
      <p:ext uri="{BB962C8B-B14F-4D97-AF65-F5344CB8AC3E}">
        <p14:creationId xmlns:p14="http://schemas.microsoft.com/office/powerpoint/2010/main" val="881391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595A-4134-44F3-B81E-730466CCCBD8}"/>
              </a:ext>
            </a:extLst>
          </p:cNvPr>
          <p:cNvSpPr>
            <a:spLocks noGrp="1"/>
          </p:cNvSpPr>
          <p:nvPr>
            <p:ph type="title"/>
          </p:nvPr>
        </p:nvSpPr>
        <p:spPr/>
        <p:txBody>
          <a:bodyPr/>
          <a:lstStyle/>
          <a:p>
            <a:r>
              <a:rPr lang="en-US" dirty="0"/>
              <a:t>Moments of Truth (dining experience)</a:t>
            </a:r>
          </a:p>
        </p:txBody>
      </p:sp>
      <p:sp>
        <p:nvSpPr>
          <p:cNvPr id="4" name="Text Placeholder 3">
            <a:extLst>
              <a:ext uri="{FF2B5EF4-FFF2-40B4-BE49-F238E27FC236}">
                <a16:creationId xmlns:a16="http://schemas.microsoft.com/office/drawing/2014/main" id="{219F0D0B-D48B-420A-8156-0800731F6479}"/>
              </a:ext>
            </a:extLst>
          </p:cNvPr>
          <p:cNvSpPr>
            <a:spLocks noGrp="1"/>
          </p:cNvSpPr>
          <p:nvPr>
            <p:ph type="body" idx="1"/>
          </p:nvPr>
        </p:nvSpPr>
        <p:spPr/>
        <p:txBody>
          <a:bodyPr/>
          <a:lstStyle/>
          <a:p>
            <a:endParaRPr lang="en-US"/>
          </a:p>
        </p:txBody>
      </p:sp>
      <p:sp>
        <p:nvSpPr>
          <p:cNvPr id="3" name="Content Placeholder 2">
            <a:extLst>
              <a:ext uri="{FF2B5EF4-FFF2-40B4-BE49-F238E27FC236}">
                <a16:creationId xmlns:a16="http://schemas.microsoft.com/office/drawing/2014/main" id="{391E7182-1B77-43E9-9EA7-6EC2919CD075}"/>
              </a:ext>
            </a:extLst>
          </p:cNvPr>
          <p:cNvSpPr>
            <a:spLocks noGrp="1"/>
          </p:cNvSpPr>
          <p:nvPr>
            <p:ph sz="half" idx="2"/>
          </p:nvPr>
        </p:nvSpPr>
        <p:spPr/>
        <p:txBody>
          <a:bodyPr/>
          <a:lstStyle/>
          <a:p>
            <a:r>
              <a:rPr lang="en-US" dirty="0"/>
              <a:t>Guest calls for a reservation</a:t>
            </a:r>
          </a:p>
          <a:p>
            <a:r>
              <a:rPr lang="en-US" dirty="0"/>
              <a:t>Guest tries to find the restaurant</a:t>
            </a:r>
          </a:p>
          <a:p>
            <a:r>
              <a:rPr lang="en-US" dirty="0"/>
              <a:t>Guest parks</a:t>
            </a:r>
          </a:p>
          <a:p>
            <a:r>
              <a:rPr lang="en-US" dirty="0"/>
              <a:t>Guest in welcomed</a:t>
            </a:r>
          </a:p>
          <a:p>
            <a:r>
              <a:rPr lang="en-US" dirty="0"/>
              <a:t>Guest is informed that table is not ready</a:t>
            </a:r>
          </a:p>
          <a:p>
            <a:r>
              <a:rPr lang="en-US" dirty="0"/>
              <a:t>Guest either waits or goes to the lounge</a:t>
            </a:r>
          </a:p>
          <a:p>
            <a:r>
              <a:rPr lang="en-US" dirty="0"/>
              <a:t>Guest tries to attract bartender’s attention</a:t>
            </a:r>
          </a:p>
        </p:txBody>
      </p:sp>
      <p:sp>
        <p:nvSpPr>
          <p:cNvPr id="5" name="Text Placeholder 4">
            <a:extLst>
              <a:ext uri="{FF2B5EF4-FFF2-40B4-BE49-F238E27FC236}">
                <a16:creationId xmlns:a16="http://schemas.microsoft.com/office/drawing/2014/main" id="{D5D70CA0-7D15-4F38-BB57-46B5422F782E}"/>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B5ABD61D-D741-4CE0-94AC-7D6B63268BDE}"/>
              </a:ext>
            </a:extLst>
          </p:cNvPr>
          <p:cNvSpPr>
            <a:spLocks noGrp="1"/>
          </p:cNvSpPr>
          <p:nvPr>
            <p:ph sz="quarter" idx="4"/>
          </p:nvPr>
        </p:nvSpPr>
        <p:spPr/>
        <p:txBody>
          <a:bodyPr/>
          <a:lstStyle/>
          <a:p>
            <a:r>
              <a:rPr lang="en-US" dirty="0"/>
              <a:t>Guest is called over loudspeaker</a:t>
            </a:r>
          </a:p>
          <a:p>
            <a:r>
              <a:rPr lang="en-US" dirty="0"/>
              <a:t>Guest is seated at the table</a:t>
            </a:r>
          </a:p>
          <a:p>
            <a:r>
              <a:rPr lang="en-US" dirty="0"/>
              <a:t>Server takes the order</a:t>
            </a:r>
          </a:p>
          <a:p>
            <a:r>
              <a:rPr lang="en-US" dirty="0"/>
              <a:t>Server brings beverage/food</a:t>
            </a:r>
          </a:p>
          <a:p>
            <a:r>
              <a:rPr lang="en-US" dirty="0"/>
              <a:t>Server clears food or beverages</a:t>
            </a:r>
          </a:p>
          <a:p>
            <a:r>
              <a:rPr lang="en-US" dirty="0"/>
              <a:t>Server brings the check</a:t>
            </a:r>
          </a:p>
          <a:p>
            <a:r>
              <a:rPr lang="en-US" dirty="0"/>
              <a:t>Guest pays the check</a:t>
            </a:r>
          </a:p>
          <a:p>
            <a:r>
              <a:rPr lang="en-US" dirty="0"/>
              <a:t>Guest departs the </a:t>
            </a:r>
            <a:r>
              <a:rPr lang="en-US" dirty="0" err="1"/>
              <a:t>restuarant</a:t>
            </a:r>
            <a:endParaRPr lang="en-US" dirty="0"/>
          </a:p>
        </p:txBody>
      </p:sp>
    </p:spTree>
    <p:extLst>
      <p:ext uri="{BB962C8B-B14F-4D97-AF65-F5344CB8AC3E}">
        <p14:creationId xmlns:p14="http://schemas.microsoft.com/office/powerpoint/2010/main" val="12394365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100</TotalTime>
  <Words>666</Words>
  <Application>Microsoft Office PowerPoint</Application>
  <PresentationFormat>Widescreen</PresentationFormat>
  <Paragraphs>108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vt:lpstr>
      <vt:lpstr>Introduction to Hospitality Industry </vt:lpstr>
      <vt:lpstr>The Pineapple Tradition</vt:lpstr>
      <vt:lpstr>Scope of the Hospitality and Tourism Industries</vt:lpstr>
      <vt:lpstr>Interrelated Nature of Hospitality, Travel and Tourism</vt:lpstr>
      <vt:lpstr>Characteristics of the Hospitality Industry</vt:lpstr>
      <vt:lpstr>Hospitality Careers</vt:lpstr>
      <vt:lpstr>Hospitality Industry Philosophy</vt:lpstr>
      <vt:lpstr>Success in Service</vt:lpstr>
      <vt:lpstr>Moments of Truth (dining experience)</vt:lpstr>
      <vt:lpstr>Service and Total Quality Management</vt:lpstr>
      <vt:lpstr>PowerPoint Presentation</vt:lpstr>
      <vt:lpstr>What is the Baldrige Award?</vt:lpstr>
      <vt:lpstr>Who can win the award?</vt:lpstr>
      <vt:lpstr>Baldrige Criteria for Performance Excellence</vt:lpstr>
      <vt:lpstr>Empowerment</vt:lpstr>
      <vt:lpstr>Disney Approach to Guest Service</vt:lpstr>
      <vt:lpstr>Trends in Hospitality and Tourism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Hospitality Industry </dc:title>
  <dc:creator>dalehegstrom@centurytel.net</dc:creator>
  <cp:lastModifiedBy>dalehegstrom@centurytel.net</cp:lastModifiedBy>
  <cp:revision>10</cp:revision>
  <dcterms:created xsi:type="dcterms:W3CDTF">2018-08-28T15:45:39Z</dcterms:created>
  <dcterms:modified xsi:type="dcterms:W3CDTF">2018-08-28T23:24:51Z</dcterms:modified>
</cp:coreProperties>
</file>