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4" r:id="rId8"/>
    <p:sldId id="263" r:id="rId9"/>
    <p:sldId id="265" r:id="rId10"/>
    <p:sldId id="266" r:id="rId11"/>
    <p:sldId id="267" r:id="rId12"/>
    <p:sldId id="268" r:id="rId13"/>
    <p:sldId id="271" r:id="rId14"/>
    <p:sldId id="269" r:id="rId15"/>
    <p:sldId id="270" r:id="rId16"/>
    <p:sldId id="272" r:id="rId17"/>
    <p:sldId id="275" r:id="rId18"/>
    <p:sldId id="276" r:id="rId19"/>
    <p:sldId id="277" r:id="rId20"/>
    <p:sldId id="278" r:id="rId21"/>
    <p:sldId id="279" r:id="rId22"/>
    <p:sldId id="280" r:id="rId23"/>
    <p:sldId id="281" r:id="rId24"/>
    <p:sldId id="282" r:id="rId25"/>
    <p:sldId id="273" r:id="rId26"/>
    <p:sldId id="274"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9" r:id="rId42"/>
    <p:sldId id="298" r:id="rId43"/>
    <p:sldId id="300" r:id="rId44"/>
    <p:sldId id="301" r:id="rId45"/>
    <p:sldId id="302" r:id="rId46"/>
    <p:sldId id="303" r:id="rId47"/>
    <p:sldId id="304" r:id="rId48"/>
    <p:sldId id="307" r:id="rId49"/>
    <p:sldId id="305" r:id="rId50"/>
    <p:sldId id="306" r:id="rId51"/>
    <p:sldId id="308" r:id="rId52"/>
    <p:sldId id="309" r:id="rId53"/>
    <p:sldId id="310" r:id="rId54"/>
    <p:sldId id="312" r:id="rId55"/>
    <p:sldId id="313" r:id="rId56"/>
    <p:sldId id="314" r:id="rId57"/>
    <p:sldId id="316" r:id="rId58"/>
    <p:sldId id="317" r:id="rId59"/>
    <p:sldId id="318" r:id="rId60"/>
    <p:sldId id="319" r:id="rId61"/>
    <p:sldId id="320" r:id="rId62"/>
    <p:sldId id="321" r:id="rId63"/>
    <p:sldId id="322" r:id="rId64"/>
    <p:sldId id="324" r:id="rId65"/>
    <p:sldId id="326" r:id="rId66"/>
    <p:sldId id="327" r:id="rId67"/>
    <p:sldId id="325" r:id="rId68"/>
    <p:sldId id="328"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Costs and Expenses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1D6B-47BA-ACD4-47D1BB8288B9}"/>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1D6B-47BA-ACD4-47D1BB8288B9}"/>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1D6B-47BA-ACD4-47D1BB8288B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1D6B-47BA-ACD4-47D1BB8288B9}"/>
              </c:ext>
            </c:extLst>
          </c:dPt>
          <c:cat>
            <c:strRef>
              <c:f>Sheet1!$A$2:$A$5</c:f>
              <c:strCache>
                <c:ptCount val="4"/>
                <c:pt idx="0">
                  <c:v>Rooms</c:v>
                </c:pt>
                <c:pt idx="1">
                  <c:v>F&amp;B</c:v>
                </c:pt>
                <c:pt idx="2">
                  <c:v>Other Operated Depts.</c:v>
                </c:pt>
                <c:pt idx="3">
                  <c:v>Rentals</c:v>
                </c:pt>
              </c:strCache>
            </c:strRef>
          </c:cat>
          <c:val>
            <c:numRef>
              <c:f>Sheet1!$B$2:$B$5</c:f>
              <c:numCache>
                <c:formatCode>General</c:formatCode>
                <c:ptCount val="4"/>
                <c:pt idx="0">
                  <c:v>66.599999999999994</c:v>
                </c:pt>
                <c:pt idx="1">
                  <c:v>25.6</c:v>
                </c:pt>
                <c:pt idx="2">
                  <c:v>5.0999999999999996</c:v>
                </c:pt>
                <c:pt idx="3">
                  <c:v>2.7</c:v>
                </c:pt>
              </c:numCache>
            </c:numRef>
          </c:val>
          <c:extLst>
            <c:ext xmlns:c16="http://schemas.microsoft.com/office/drawing/2014/chart" uri="{C3380CC4-5D6E-409C-BE32-E72D297353CC}">
              <c16:uniqueId val="{00000000-45C8-404D-B845-4530D489EE6E}"/>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Costs &amp; Expenses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0BB-4E4A-ADB5-3229221873E3}"/>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0BB-4E4A-ADB5-3229221873E3}"/>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0BB-4E4A-ADB5-3229221873E3}"/>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0BB-4E4A-ADB5-3229221873E3}"/>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F0BB-4E4A-ADB5-3229221873E3}"/>
              </c:ext>
            </c:extLst>
          </c:dPt>
          <c:cat>
            <c:strRef>
              <c:f>Sheet1!$A$2:$A$6</c:f>
              <c:strCache>
                <c:ptCount val="5"/>
                <c:pt idx="0">
                  <c:v>Salaries</c:v>
                </c:pt>
                <c:pt idx="1">
                  <c:v>Operating Expenses</c:v>
                </c:pt>
                <c:pt idx="2">
                  <c:v>Cost of Sales</c:v>
                </c:pt>
                <c:pt idx="3">
                  <c:v>Property Taxes/ Insurance</c:v>
                </c:pt>
                <c:pt idx="4">
                  <c:v>Management Fees</c:v>
                </c:pt>
              </c:strCache>
            </c:strRef>
          </c:cat>
          <c:val>
            <c:numRef>
              <c:f>Sheet1!$B$2:$B$6</c:f>
              <c:numCache>
                <c:formatCode>General</c:formatCode>
                <c:ptCount val="5"/>
                <c:pt idx="0">
                  <c:v>46.7</c:v>
                </c:pt>
                <c:pt idx="1">
                  <c:v>33.700000000000003</c:v>
                </c:pt>
                <c:pt idx="2">
                  <c:v>8.4</c:v>
                </c:pt>
                <c:pt idx="3">
                  <c:v>7.7</c:v>
                </c:pt>
                <c:pt idx="4">
                  <c:v>3.5</c:v>
                </c:pt>
              </c:numCache>
            </c:numRef>
          </c:val>
          <c:extLst>
            <c:ext xmlns:c16="http://schemas.microsoft.com/office/drawing/2014/chart" uri="{C3380CC4-5D6E-409C-BE32-E72D297353CC}">
              <c16:uniqueId val="{00000000-3758-4AA8-BCEF-496B84CB63D7}"/>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Revenues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454-4752-949A-C7604FCEE54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C454-4752-949A-C7604FCEE54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C454-4752-949A-C7604FCEE541}"/>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C454-4752-949A-C7604FCEE541}"/>
              </c:ext>
            </c:extLst>
          </c:dPt>
          <c:cat>
            <c:strRef>
              <c:f>Sheet1!$A$2:$A$5</c:f>
              <c:strCache>
                <c:ptCount val="4"/>
                <c:pt idx="0">
                  <c:v>Rooms</c:v>
                </c:pt>
                <c:pt idx="1">
                  <c:v>F&amp;B</c:v>
                </c:pt>
                <c:pt idx="2">
                  <c:v>Other Operated Depts.</c:v>
                </c:pt>
                <c:pt idx="3">
                  <c:v>Rentals</c:v>
                </c:pt>
              </c:strCache>
            </c:strRef>
          </c:cat>
          <c:val>
            <c:numRef>
              <c:f>Sheet1!$B$2:$B$5</c:f>
              <c:numCache>
                <c:formatCode>General</c:formatCode>
                <c:ptCount val="4"/>
                <c:pt idx="0">
                  <c:v>66.599999999999994</c:v>
                </c:pt>
                <c:pt idx="1">
                  <c:v>25.6</c:v>
                </c:pt>
                <c:pt idx="2">
                  <c:v>5.0999999999999996</c:v>
                </c:pt>
                <c:pt idx="3">
                  <c:v>1.2</c:v>
                </c:pt>
              </c:numCache>
            </c:numRef>
          </c:val>
          <c:extLst>
            <c:ext xmlns:c16="http://schemas.microsoft.com/office/drawing/2014/chart" uri="{C3380CC4-5D6E-409C-BE32-E72D297353CC}">
              <c16:uniqueId val="{00000000-45C8-404D-B845-4530D489EE6E}"/>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D82E7C-F014-4B0A-8376-DA3A7E674219}" type="doc">
      <dgm:prSet loTypeId="urn:microsoft.com/office/officeart/2005/8/layout/hProcess9" loCatId="process" qsTypeId="urn:microsoft.com/office/officeart/2005/8/quickstyle/simple1" qsCatId="simple" csTypeId="urn:microsoft.com/office/officeart/2005/8/colors/accent1_2" csCatId="accent1" phldr="1"/>
      <dgm:spPr/>
    </dgm:pt>
    <dgm:pt modelId="{EECA411D-4770-4DD4-B846-D9A2D79EAE3A}">
      <dgm:prSet phldrT="[Text]"/>
      <dgm:spPr/>
      <dgm:t>
        <a:bodyPr/>
        <a:lstStyle/>
        <a:p>
          <a:r>
            <a:rPr lang="en-US" dirty="0"/>
            <a:t>Determine degree of financial success</a:t>
          </a:r>
        </a:p>
      </dgm:t>
    </dgm:pt>
    <dgm:pt modelId="{239AC0BD-06E7-4848-B9B5-39C27840A3F7}" type="parTrans" cxnId="{3E026346-002B-44AF-B2F9-A8E9CCCF6D03}">
      <dgm:prSet/>
      <dgm:spPr/>
      <dgm:t>
        <a:bodyPr/>
        <a:lstStyle/>
        <a:p>
          <a:endParaRPr lang="en-US"/>
        </a:p>
      </dgm:t>
    </dgm:pt>
    <dgm:pt modelId="{575A2E7F-C7AE-4FDD-8735-49C7504FCDC2}" type="sibTrans" cxnId="{3E026346-002B-44AF-B2F9-A8E9CCCF6D03}">
      <dgm:prSet/>
      <dgm:spPr/>
      <dgm:t>
        <a:bodyPr/>
        <a:lstStyle/>
        <a:p>
          <a:endParaRPr lang="en-US"/>
        </a:p>
      </dgm:t>
    </dgm:pt>
    <dgm:pt modelId="{01601FE0-EF2F-42B8-889C-8CB6CADBC702}">
      <dgm:prSet phldrT="[Text]"/>
      <dgm:spPr/>
      <dgm:t>
        <a:bodyPr/>
        <a:lstStyle/>
        <a:p>
          <a:r>
            <a:rPr lang="en-US" dirty="0"/>
            <a:t>Project revenue based on occupancy, average daily rate and revenue per available room</a:t>
          </a:r>
        </a:p>
      </dgm:t>
    </dgm:pt>
    <dgm:pt modelId="{E91F7A37-058B-4CFB-AE6C-167E1DFBDB4B}" type="parTrans" cxnId="{E501739B-5094-4672-A179-15CCC2BFBEB1}">
      <dgm:prSet/>
      <dgm:spPr/>
      <dgm:t>
        <a:bodyPr/>
        <a:lstStyle/>
        <a:p>
          <a:endParaRPr lang="en-US"/>
        </a:p>
      </dgm:t>
    </dgm:pt>
    <dgm:pt modelId="{5854D8B5-1FEE-4BD2-AF9B-96D912FC0444}" type="sibTrans" cxnId="{E501739B-5094-4672-A179-15CCC2BFBEB1}">
      <dgm:prSet/>
      <dgm:spPr/>
      <dgm:t>
        <a:bodyPr/>
        <a:lstStyle/>
        <a:p>
          <a:endParaRPr lang="en-US"/>
        </a:p>
      </dgm:t>
    </dgm:pt>
    <dgm:pt modelId="{AD8933EC-CCB5-408C-8BE6-27FF9D634845}">
      <dgm:prSet phldrT="[Text]"/>
      <dgm:spPr/>
      <dgm:t>
        <a:bodyPr/>
        <a:lstStyle/>
        <a:p>
          <a:r>
            <a:rPr lang="en-US" dirty="0"/>
            <a:t>Determine the type of hotel that would best suit the market need</a:t>
          </a:r>
        </a:p>
      </dgm:t>
    </dgm:pt>
    <dgm:pt modelId="{B8649029-4CDC-44FA-8A07-95D5BA012BD3}" type="parTrans" cxnId="{183A8EFA-A1E6-4267-85A7-DA2016F2A1D2}">
      <dgm:prSet/>
      <dgm:spPr/>
      <dgm:t>
        <a:bodyPr/>
        <a:lstStyle/>
        <a:p>
          <a:endParaRPr lang="en-US"/>
        </a:p>
      </dgm:t>
    </dgm:pt>
    <dgm:pt modelId="{4B0A67D8-1D9F-4233-BAD1-3E7FEBB9DB3F}" type="sibTrans" cxnId="{183A8EFA-A1E6-4267-85A7-DA2016F2A1D2}">
      <dgm:prSet/>
      <dgm:spPr/>
      <dgm:t>
        <a:bodyPr/>
        <a:lstStyle/>
        <a:p>
          <a:endParaRPr lang="en-US"/>
        </a:p>
      </dgm:t>
    </dgm:pt>
    <dgm:pt modelId="{B982CB11-E247-47D9-AE5B-6C6CF1094B0E}">
      <dgm:prSet/>
      <dgm:spPr/>
      <dgm:t>
        <a:bodyPr/>
        <a:lstStyle/>
        <a:p>
          <a:endParaRPr lang="en-US"/>
        </a:p>
      </dgm:t>
    </dgm:pt>
    <dgm:pt modelId="{389553DE-9494-487F-856C-E9A63E97A2DC}" type="parTrans" cxnId="{E39BDC23-8B64-457A-A0B5-74A8BFF2802F}">
      <dgm:prSet/>
      <dgm:spPr/>
      <dgm:t>
        <a:bodyPr/>
        <a:lstStyle/>
        <a:p>
          <a:endParaRPr lang="en-US"/>
        </a:p>
      </dgm:t>
    </dgm:pt>
    <dgm:pt modelId="{8C448B66-5915-472C-86A5-458ACBE38222}" type="sibTrans" cxnId="{E39BDC23-8B64-457A-A0B5-74A8BFF2802F}">
      <dgm:prSet/>
      <dgm:spPr/>
      <dgm:t>
        <a:bodyPr/>
        <a:lstStyle/>
        <a:p>
          <a:endParaRPr lang="en-US"/>
        </a:p>
      </dgm:t>
    </dgm:pt>
    <dgm:pt modelId="{3537460C-B884-408F-95EF-F0C1F27B359E}" type="pres">
      <dgm:prSet presAssocID="{51D82E7C-F014-4B0A-8376-DA3A7E674219}" presName="CompostProcess" presStyleCnt="0">
        <dgm:presLayoutVars>
          <dgm:dir/>
          <dgm:resizeHandles val="exact"/>
        </dgm:presLayoutVars>
      </dgm:prSet>
      <dgm:spPr/>
    </dgm:pt>
    <dgm:pt modelId="{D29764BC-9F08-4788-9D00-19F95784753E}" type="pres">
      <dgm:prSet presAssocID="{51D82E7C-F014-4B0A-8376-DA3A7E674219}" presName="arrow" presStyleLbl="bgShp" presStyleIdx="0" presStyleCnt="1"/>
      <dgm:spPr/>
    </dgm:pt>
    <dgm:pt modelId="{D38A3017-40D7-4407-BF68-65DBD091AA85}" type="pres">
      <dgm:prSet presAssocID="{51D82E7C-F014-4B0A-8376-DA3A7E674219}" presName="linearProcess" presStyleCnt="0"/>
      <dgm:spPr/>
    </dgm:pt>
    <dgm:pt modelId="{65BEDD3B-3E24-4282-A3D5-9022544AAE40}" type="pres">
      <dgm:prSet presAssocID="{B982CB11-E247-47D9-AE5B-6C6CF1094B0E}" presName="textNode" presStyleLbl="node1" presStyleIdx="0" presStyleCnt="4">
        <dgm:presLayoutVars>
          <dgm:bulletEnabled val="1"/>
        </dgm:presLayoutVars>
      </dgm:prSet>
      <dgm:spPr/>
    </dgm:pt>
    <dgm:pt modelId="{BEEBD7AF-87A0-4706-AD18-D15B36E2FC96}" type="pres">
      <dgm:prSet presAssocID="{8C448B66-5915-472C-86A5-458ACBE38222}" presName="sibTrans" presStyleCnt="0"/>
      <dgm:spPr/>
    </dgm:pt>
    <dgm:pt modelId="{9BB68DA2-6F3C-4838-B807-8CAAFDF21E85}" type="pres">
      <dgm:prSet presAssocID="{EECA411D-4770-4DD4-B846-D9A2D79EAE3A}" presName="textNode" presStyleLbl="node1" presStyleIdx="1" presStyleCnt="4">
        <dgm:presLayoutVars>
          <dgm:bulletEnabled val="1"/>
        </dgm:presLayoutVars>
      </dgm:prSet>
      <dgm:spPr/>
    </dgm:pt>
    <dgm:pt modelId="{ACA5081C-D24A-4DA9-B27B-7640E716D3D3}" type="pres">
      <dgm:prSet presAssocID="{575A2E7F-C7AE-4FDD-8735-49C7504FCDC2}" presName="sibTrans" presStyleCnt="0"/>
      <dgm:spPr/>
    </dgm:pt>
    <dgm:pt modelId="{014FC128-1FAC-4948-81C9-1213E13FD0F0}" type="pres">
      <dgm:prSet presAssocID="{01601FE0-EF2F-42B8-889C-8CB6CADBC702}" presName="textNode" presStyleLbl="node1" presStyleIdx="2" presStyleCnt="4">
        <dgm:presLayoutVars>
          <dgm:bulletEnabled val="1"/>
        </dgm:presLayoutVars>
      </dgm:prSet>
      <dgm:spPr/>
    </dgm:pt>
    <dgm:pt modelId="{F95C781B-28C3-4333-A1C8-FBD66AB5D882}" type="pres">
      <dgm:prSet presAssocID="{5854D8B5-1FEE-4BD2-AF9B-96D912FC0444}" presName="sibTrans" presStyleCnt="0"/>
      <dgm:spPr/>
    </dgm:pt>
    <dgm:pt modelId="{334FFD1E-5707-48A9-A420-6337E0AFB4ED}" type="pres">
      <dgm:prSet presAssocID="{AD8933EC-CCB5-408C-8BE6-27FF9D634845}" presName="textNode" presStyleLbl="node1" presStyleIdx="3" presStyleCnt="4" custScaleX="102823">
        <dgm:presLayoutVars>
          <dgm:bulletEnabled val="1"/>
        </dgm:presLayoutVars>
      </dgm:prSet>
      <dgm:spPr/>
    </dgm:pt>
  </dgm:ptLst>
  <dgm:cxnLst>
    <dgm:cxn modelId="{E39BDC23-8B64-457A-A0B5-74A8BFF2802F}" srcId="{51D82E7C-F014-4B0A-8376-DA3A7E674219}" destId="{B982CB11-E247-47D9-AE5B-6C6CF1094B0E}" srcOrd="0" destOrd="0" parTransId="{389553DE-9494-487F-856C-E9A63E97A2DC}" sibTransId="{8C448B66-5915-472C-86A5-458ACBE38222}"/>
    <dgm:cxn modelId="{3E026346-002B-44AF-B2F9-A8E9CCCF6D03}" srcId="{51D82E7C-F014-4B0A-8376-DA3A7E674219}" destId="{EECA411D-4770-4DD4-B846-D9A2D79EAE3A}" srcOrd="1" destOrd="0" parTransId="{239AC0BD-06E7-4848-B9B5-39C27840A3F7}" sibTransId="{575A2E7F-C7AE-4FDD-8735-49C7504FCDC2}"/>
    <dgm:cxn modelId="{29C75579-7CDA-45E4-BFE3-73CD8DDE9CE3}" type="presOf" srcId="{01601FE0-EF2F-42B8-889C-8CB6CADBC702}" destId="{014FC128-1FAC-4948-81C9-1213E13FD0F0}" srcOrd="0" destOrd="0" presId="urn:microsoft.com/office/officeart/2005/8/layout/hProcess9"/>
    <dgm:cxn modelId="{0E1A6681-2981-4BB4-B71A-66A93E0E3D98}" type="presOf" srcId="{EECA411D-4770-4DD4-B846-D9A2D79EAE3A}" destId="{9BB68DA2-6F3C-4838-B807-8CAAFDF21E85}" srcOrd="0" destOrd="0" presId="urn:microsoft.com/office/officeart/2005/8/layout/hProcess9"/>
    <dgm:cxn modelId="{E501739B-5094-4672-A179-15CCC2BFBEB1}" srcId="{51D82E7C-F014-4B0A-8376-DA3A7E674219}" destId="{01601FE0-EF2F-42B8-889C-8CB6CADBC702}" srcOrd="2" destOrd="0" parTransId="{E91F7A37-058B-4CFB-AE6C-167E1DFBDB4B}" sibTransId="{5854D8B5-1FEE-4BD2-AF9B-96D912FC0444}"/>
    <dgm:cxn modelId="{6A552CBB-A340-4E56-BE34-94E80565DFC5}" type="presOf" srcId="{51D82E7C-F014-4B0A-8376-DA3A7E674219}" destId="{3537460C-B884-408F-95EF-F0C1F27B359E}" srcOrd="0" destOrd="0" presId="urn:microsoft.com/office/officeart/2005/8/layout/hProcess9"/>
    <dgm:cxn modelId="{748BABDF-9F3C-49E4-A45C-CE894213A7C2}" type="presOf" srcId="{B982CB11-E247-47D9-AE5B-6C6CF1094B0E}" destId="{65BEDD3B-3E24-4282-A3D5-9022544AAE40}" srcOrd="0" destOrd="0" presId="urn:microsoft.com/office/officeart/2005/8/layout/hProcess9"/>
    <dgm:cxn modelId="{8D3673F4-C99C-469A-AB53-6B6D87D9A50E}" type="presOf" srcId="{AD8933EC-CCB5-408C-8BE6-27FF9D634845}" destId="{334FFD1E-5707-48A9-A420-6337E0AFB4ED}" srcOrd="0" destOrd="0" presId="urn:microsoft.com/office/officeart/2005/8/layout/hProcess9"/>
    <dgm:cxn modelId="{183A8EFA-A1E6-4267-85A7-DA2016F2A1D2}" srcId="{51D82E7C-F014-4B0A-8376-DA3A7E674219}" destId="{AD8933EC-CCB5-408C-8BE6-27FF9D634845}" srcOrd="3" destOrd="0" parTransId="{B8649029-4CDC-44FA-8A07-95D5BA012BD3}" sibTransId="{4B0A67D8-1D9F-4233-BAD1-3E7FEBB9DB3F}"/>
    <dgm:cxn modelId="{56E76B80-055E-4481-95D3-201FF356724F}" type="presParOf" srcId="{3537460C-B884-408F-95EF-F0C1F27B359E}" destId="{D29764BC-9F08-4788-9D00-19F95784753E}" srcOrd="0" destOrd="0" presId="urn:microsoft.com/office/officeart/2005/8/layout/hProcess9"/>
    <dgm:cxn modelId="{0776FA02-71C5-4CE8-B958-DB276275A08E}" type="presParOf" srcId="{3537460C-B884-408F-95EF-F0C1F27B359E}" destId="{D38A3017-40D7-4407-BF68-65DBD091AA85}" srcOrd="1" destOrd="0" presId="urn:microsoft.com/office/officeart/2005/8/layout/hProcess9"/>
    <dgm:cxn modelId="{FA0891DA-07E3-4242-ADF6-83DFB8359480}" type="presParOf" srcId="{D38A3017-40D7-4407-BF68-65DBD091AA85}" destId="{65BEDD3B-3E24-4282-A3D5-9022544AAE40}" srcOrd="0" destOrd="0" presId="urn:microsoft.com/office/officeart/2005/8/layout/hProcess9"/>
    <dgm:cxn modelId="{AE9BB95F-9F7B-4D25-9BD5-A79776C6F1E1}" type="presParOf" srcId="{D38A3017-40D7-4407-BF68-65DBD091AA85}" destId="{BEEBD7AF-87A0-4706-AD18-D15B36E2FC96}" srcOrd="1" destOrd="0" presId="urn:microsoft.com/office/officeart/2005/8/layout/hProcess9"/>
    <dgm:cxn modelId="{F27B1C48-C8AA-4533-B74A-F0B0D458F2CB}" type="presParOf" srcId="{D38A3017-40D7-4407-BF68-65DBD091AA85}" destId="{9BB68DA2-6F3C-4838-B807-8CAAFDF21E85}" srcOrd="2" destOrd="0" presId="urn:microsoft.com/office/officeart/2005/8/layout/hProcess9"/>
    <dgm:cxn modelId="{17288451-0787-405F-911E-D87B298CD0AD}" type="presParOf" srcId="{D38A3017-40D7-4407-BF68-65DBD091AA85}" destId="{ACA5081C-D24A-4DA9-B27B-7640E716D3D3}" srcOrd="3" destOrd="0" presId="urn:microsoft.com/office/officeart/2005/8/layout/hProcess9"/>
    <dgm:cxn modelId="{4616E7F3-0094-457F-8186-3CFE38150FCD}" type="presParOf" srcId="{D38A3017-40D7-4407-BF68-65DBD091AA85}" destId="{014FC128-1FAC-4948-81C9-1213E13FD0F0}" srcOrd="4" destOrd="0" presId="urn:microsoft.com/office/officeart/2005/8/layout/hProcess9"/>
    <dgm:cxn modelId="{BB2E4A1C-3A4F-4464-BDAE-185AEDDD4732}" type="presParOf" srcId="{D38A3017-40D7-4407-BF68-65DBD091AA85}" destId="{F95C781B-28C3-4333-A1C8-FBD66AB5D882}" srcOrd="5" destOrd="0" presId="urn:microsoft.com/office/officeart/2005/8/layout/hProcess9"/>
    <dgm:cxn modelId="{BAF76CB8-40C5-4D7C-B06E-7194AF56A03A}" type="presParOf" srcId="{D38A3017-40D7-4407-BF68-65DBD091AA85}" destId="{334FFD1E-5707-48A9-A420-6337E0AFB4ED}"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6FC241-9868-48A6-B24F-54BC2F9D5D7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EFD15B1-38F6-4853-B56C-9056821EEDFF}">
      <dgm:prSet phldrT="[Text]"/>
      <dgm:spPr/>
      <dgm:t>
        <a:bodyPr/>
        <a:lstStyle/>
        <a:p>
          <a:r>
            <a:rPr lang="en-US" dirty="0"/>
            <a:t>Guest pays hotel</a:t>
          </a:r>
        </a:p>
      </dgm:t>
    </dgm:pt>
    <dgm:pt modelId="{7895129A-D67B-46CC-999F-96AD1A025F96}" type="parTrans" cxnId="{827D569C-F437-40AC-B273-388025AB86FF}">
      <dgm:prSet/>
      <dgm:spPr/>
      <dgm:t>
        <a:bodyPr/>
        <a:lstStyle/>
        <a:p>
          <a:endParaRPr lang="en-US"/>
        </a:p>
      </dgm:t>
    </dgm:pt>
    <dgm:pt modelId="{4E9BFD9B-3539-4C33-92A2-C94E1D712A1A}" type="sibTrans" cxnId="{827D569C-F437-40AC-B273-388025AB86FF}">
      <dgm:prSet/>
      <dgm:spPr/>
      <dgm:t>
        <a:bodyPr/>
        <a:lstStyle/>
        <a:p>
          <a:endParaRPr lang="en-US"/>
        </a:p>
      </dgm:t>
    </dgm:pt>
    <dgm:pt modelId="{093591C7-0A02-48B5-8B44-DC3F8BABC55A}">
      <dgm:prSet phldrT="[Text]"/>
      <dgm:spPr/>
      <dgm:t>
        <a:bodyPr/>
        <a:lstStyle/>
        <a:p>
          <a:r>
            <a:rPr lang="en-US" dirty="0"/>
            <a:t>Hotel pays salaries </a:t>
          </a:r>
        </a:p>
      </dgm:t>
    </dgm:pt>
    <dgm:pt modelId="{815FE3FE-D5AE-49FA-A022-C4CDD4687671}" type="parTrans" cxnId="{579F74AB-6474-41E3-B648-89ED2D8CC65A}">
      <dgm:prSet/>
      <dgm:spPr/>
      <dgm:t>
        <a:bodyPr/>
        <a:lstStyle/>
        <a:p>
          <a:endParaRPr lang="en-US"/>
        </a:p>
      </dgm:t>
    </dgm:pt>
    <dgm:pt modelId="{AE78E186-67AA-4223-8F9D-C035374D7F99}" type="sibTrans" cxnId="{579F74AB-6474-41E3-B648-89ED2D8CC65A}">
      <dgm:prSet/>
      <dgm:spPr/>
      <dgm:t>
        <a:bodyPr/>
        <a:lstStyle/>
        <a:p>
          <a:endParaRPr lang="en-US"/>
        </a:p>
      </dgm:t>
    </dgm:pt>
    <dgm:pt modelId="{351CFA22-8CAC-492C-8D21-03F422087CFC}">
      <dgm:prSet phldrT="[Text]"/>
      <dgm:spPr/>
      <dgm:t>
        <a:bodyPr/>
        <a:lstStyle/>
        <a:p>
          <a:r>
            <a:rPr lang="en-US" dirty="0"/>
            <a:t>Employees buy housing, food</a:t>
          </a:r>
        </a:p>
      </dgm:t>
    </dgm:pt>
    <dgm:pt modelId="{1C316800-DCE6-43B8-A917-FBD75642FE4C}" type="parTrans" cxnId="{6A703A9D-9CCB-4F14-9B63-915FBE380EF3}">
      <dgm:prSet/>
      <dgm:spPr/>
      <dgm:t>
        <a:bodyPr/>
        <a:lstStyle/>
        <a:p>
          <a:endParaRPr lang="en-US"/>
        </a:p>
      </dgm:t>
    </dgm:pt>
    <dgm:pt modelId="{3DBBE553-B3C5-4229-8F82-2EFEB99D64B6}" type="sibTrans" cxnId="{6A703A9D-9CCB-4F14-9B63-915FBE380EF3}">
      <dgm:prSet/>
      <dgm:spPr/>
      <dgm:t>
        <a:bodyPr/>
        <a:lstStyle/>
        <a:p>
          <a:endParaRPr lang="en-US"/>
        </a:p>
      </dgm:t>
    </dgm:pt>
    <dgm:pt modelId="{C42D9682-6D25-4009-BC3B-42A66B039301}">
      <dgm:prSet phldrT="[Text]"/>
      <dgm:spPr/>
      <dgm:t>
        <a:bodyPr/>
        <a:lstStyle/>
        <a:p>
          <a:r>
            <a:rPr lang="en-US" dirty="0"/>
            <a:t>Hotel buys services</a:t>
          </a:r>
        </a:p>
      </dgm:t>
    </dgm:pt>
    <dgm:pt modelId="{70DC8549-F9E8-4F7B-9A97-5047E79D1535}" type="parTrans" cxnId="{E05597E0-CB05-41C2-B967-E81C645C9415}">
      <dgm:prSet/>
      <dgm:spPr/>
      <dgm:t>
        <a:bodyPr/>
        <a:lstStyle/>
        <a:p>
          <a:endParaRPr lang="en-US"/>
        </a:p>
      </dgm:t>
    </dgm:pt>
    <dgm:pt modelId="{83D95119-0C3B-42F0-AF1E-6F3D89063D86}" type="sibTrans" cxnId="{E05597E0-CB05-41C2-B967-E81C645C9415}">
      <dgm:prSet/>
      <dgm:spPr/>
      <dgm:t>
        <a:bodyPr/>
        <a:lstStyle/>
        <a:p>
          <a:endParaRPr lang="en-US"/>
        </a:p>
      </dgm:t>
    </dgm:pt>
    <dgm:pt modelId="{D31E68DD-5B84-4DBE-B7A1-6859405D682C}">
      <dgm:prSet phldrT="[Text]"/>
      <dgm:spPr/>
      <dgm:t>
        <a:bodyPr/>
        <a:lstStyle/>
        <a:p>
          <a:r>
            <a:rPr lang="en-US" dirty="0"/>
            <a:t>Utilities pay wages and buy goods and services</a:t>
          </a:r>
        </a:p>
      </dgm:t>
    </dgm:pt>
    <dgm:pt modelId="{C7D9BE20-013A-44F1-9CDF-BFB2EC3883B9}" type="parTrans" cxnId="{F79CE2D2-6FF2-46BF-8450-771FF447D5C7}">
      <dgm:prSet/>
      <dgm:spPr/>
      <dgm:t>
        <a:bodyPr/>
        <a:lstStyle/>
        <a:p>
          <a:endParaRPr lang="en-US"/>
        </a:p>
      </dgm:t>
    </dgm:pt>
    <dgm:pt modelId="{B3B7BB46-7D14-4D6D-9B26-E802AB1A9EA5}" type="sibTrans" cxnId="{F79CE2D2-6FF2-46BF-8450-771FF447D5C7}">
      <dgm:prSet/>
      <dgm:spPr/>
      <dgm:t>
        <a:bodyPr/>
        <a:lstStyle/>
        <a:p>
          <a:endParaRPr lang="en-US"/>
        </a:p>
      </dgm:t>
    </dgm:pt>
    <dgm:pt modelId="{C45CF787-10EA-42B7-8D55-5177D8B9F793}">
      <dgm:prSet/>
      <dgm:spPr/>
      <dgm:t>
        <a:bodyPr/>
        <a:lstStyle/>
        <a:p>
          <a:endParaRPr lang="en-US"/>
        </a:p>
      </dgm:t>
    </dgm:pt>
    <dgm:pt modelId="{34C98662-AD82-4586-A816-59C3702A22CD}" type="parTrans" cxnId="{6CC988E2-BD03-438E-888A-C7702DD9EAF8}">
      <dgm:prSet/>
      <dgm:spPr/>
      <dgm:t>
        <a:bodyPr/>
        <a:lstStyle/>
        <a:p>
          <a:endParaRPr lang="en-US"/>
        </a:p>
      </dgm:t>
    </dgm:pt>
    <dgm:pt modelId="{D8A530CB-0F50-4046-BA6F-D7CCFEE78C8E}" type="sibTrans" cxnId="{6CC988E2-BD03-438E-888A-C7702DD9EAF8}">
      <dgm:prSet/>
      <dgm:spPr/>
      <dgm:t>
        <a:bodyPr/>
        <a:lstStyle/>
        <a:p>
          <a:endParaRPr lang="en-US"/>
        </a:p>
      </dgm:t>
    </dgm:pt>
    <dgm:pt modelId="{3ECAA628-D8FB-4CB4-BC6C-7C9FBB9505AC}">
      <dgm:prSet/>
      <dgm:spPr/>
      <dgm:t>
        <a:bodyPr/>
        <a:lstStyle/>
        <a:p>
          <a:endParaRPr lang="en-US"/>
        </a:p>
      </dgm:t>
    </dgm:pt>
    <dgm:pt modelId="{B2EA4B66-3FAA-41D8-9D8E-47DA9EA631A8}" type="parTrans" cxnId="{3C477E02-9C0E-426C-9DAA-CB418C0E0877}">
      <dgm:prSet/>
      <dgm:spPr/>
    </dgm:pt>
    <dgm:pt modelId="{18F12FA1-BFA4-4C75-9436-43E2682E8F71}" type="sibTrans" cxnId="{3C477E02-9C0E-426C-9DAA-CB418C0E0877}">
      <dgm:prSet/>
      <dgm:spPr/>
    </dgm:pt>
    <dgm:pt modelId="{32331EAD-7BD0-481D-A07F-CCA43E6154B9}" type="pres">
      <dgm:prSet presAssocID="{2B6FC241-9868-48A6-B24F-54BC2F9D5D7C}" presName="hierChild1" presStyleCnt="0">
        <dgm:presLayoutVars>
          <dgm:chPref val="1"/>
          <dgm:dir/>
          <dgm:animOne val="branch"/>
          <dgm:animLvl val="lvl"/>
          <dgm:resizeHandles/>
        </dgm:presLayoutVars>
      </dgm:prSet>
      <dgm:spPr/>
    </dgm:pt>
    <dgm:pt modelId="{A47F1819-AE21-4DF7-8CDA-C3B83C076C08}" type="pres">
      <dgm:prSet presAssocID="{1EFD15B1-38F6-4853-B56C-9056821EEDFF}" presName="hierRoot1" presStyleCnt="0"/>
      <dgm:spPr/>
    </dgm:pt>
    <dgm:pt modelId="{B0E9EB2D-062E-48DC-B9B4-07CD2B007E00}" type="pres">
      <dgm:prSet presAssocID="{1EFD15B1-38F6-4853-B56C-9056821EEDFF}" presName="composite" presStyleCnt="0"/>
      <dgm:spPr/>
    </dgm:pt>
    <dgm:pt modelId="{17B47793-B7CB-4E1A-B02F-CD3D1B831127}" type="pres">
      <dgm:prSet presAssocID="{1EFD15B1-38F6-4853-B56C-9056821EEDFF}" presName="background" presStyleLbl="node0" presStyleIdx="0" presStyleCnt="1"/>
      <dgm:spPr/>
    </dgm:pt>
    <dgm:pt modelId="{027F7FBA-E2E5-4722-B73D-E7F0903953AB}" type="pres">
      <dgm:prSet presAssocID="{1EFD15B1-38F6-4853-B56C-9056821EEDFF}" presName="text" presStyleLbl="fgAcc0" presStyleIdx="0" presStyleCnt="1">
        <dgm:presLayoutVars>
          <dgm:chPref val="3"/>
        </dgm:presLayoutVars>
      </dgm:prSet>
      <dgm:spPr/>
    </dgm:pt>
    <dgm:pt modelId="{5F4350CB-3885-407A-B2DF-FE94C9CFF5E0}" type="pres">
      <dgm:prSet presAssocID="{1EFD15B1-38F6-4853-B56C-9056821EEDFF}" presName="hierChild2" presStyleCnt="0"/>
      <dgm:spPr/>
    </dgm:pt>
    <dgm:pt modelId="{7AC07049-847A-4D96-9ECE-33456FE7C61D}" type="pres">
      <dgm:prSet presAssocID="{815FE3FE-D5AE-49FA-A022-C4CDD4687671}" presName="Name10" presStyleLbl="parChTrans1D2" presStyleIdx="0" presStyleCnt="3"/>
      <dgm:spPr/>
    </dgm:pt>
    <dgm:pt modelId="{36466976-A7AD-4056-8ED1-66E669F02F9F}" type="pres">
      <dgm:prSet presAssocID="{093591C7-0A02-48B5-8B44-DC3F8BABC55A}" presName="hierRoot2" presStyleCnt="0"/>
      <dgm:spPr/>
    </dgm:pt>
    <dgm:pt modelId="{0056D8BE-7D5B-4022-8885-941116B43328}" type="pres">
      <dgm:prSet presAssocID="{093591C7-0A02-48B5-8B44-DC3F8BABC55A}" presName="composite2" presStyleCnt="0"/>
      <dgm:spPr/>
    </dgm:pt>
    <dgm:pt modelId="{8C49CA0F-5673-4022-868B-DD0F9DF7FA8F}" type="pres">
      <dgm:prSet presAssocID="{093591C7-0A02-48B5-8B44-DC3F8BABC55A}" presName="background2" presStyleLbl="node2" presStyleIdx="0" presStyleCnt="3"/>
      <dgm:spPr/>
    </dgm:pt>
    <dgm:pt modelId="{3D1CECAA-928E-4AA0-A97B-587161D37FB8}" type="pres">
      <dgm:prSet presAssocID="{093591C7-0A02-48B5-8B44-DC3F8BABC55A}" presName="text2" presStyleLbl="fgAcc2" presStyleIdx="0" presStyleCnt="3">
        <dgm:presLayoutVars>
          <dgm:chPref val="3"/>
        </dgm:presLayoutVars>
      </dgm:prSet>
      <dgm:spPr/>
    </dgm:pt>
    <dgm:pt modelId="{EDBB2ECB-C0FC-4CCF-B8E1-1CD49CCE1A29}" type="pres">
      <dgm:prSet presAssocID="{093591C7-0A02-48B5-8B44-DC3F8BABC55A}" presName="hierChild3" presStyleCnt="0"/>
      <dgm:spPr/>
    </dgm:pt>
    <dgm:pt modelId="{CCD922D6-A835-4F47-882C-2CDFBFD15422}" type="pres">
      <dgm:prSet presAssocID="{1C316800-DCE6-43B8-A917-FBD75642FE4C}" presName="Name17" presStyleLbl="parChTrans1D3" presStyleIdx="0" presStyleCnt="3"/>
      <dgm:spPr/>
    </dgm:pt>
    <dgm:pt modelId="{AC900BBD-746B-4A89-8434-68711A832EBE}" type="pres">
      <dgm:prSet presAssocID="{351CFA22-8CAC-492C-8D21-03F422087CFC}" presName="hierRoot3" presStyleCnt="0"/>
      <dgm:spPr/>
    </dgm:pt>
    <dgm:pt modelId="{FBBE1EE2-41C7-4BEB-8E24-E020D98A5B43}" type="pres">
      <dgm:prSet presAssocID="{351CFA22-8CAC-492C-8D21-03F422087CFC}" presName="composite3" presStyleCnt="0"/>
      <dgm:spPr/>
    </dgm:pt>
    <dgm:pt modelId="{1B4384E8-4DA7-4C69-8DA8-42864BEF6E28}" type="pres">
      <dgm:prSet presAssocID="{351CFA22-8CAC-492C-8D21-03F422087CFC}" presName="background3" presStyleLbl="node3" presStyleIdx="0" presStyleCnt="3"/>
      <dgm:spPr/>
    </dgm:pt>
    <dgm:pt modelId="{8402C6FC-BDDA-4144-9564-F4323183AAE3}" type="pres">
      <dgm:prSet presAssocID="{351CFA22-8CAC-492C-8D21-03F422087CFC}" presName="text3" presStyleLbl="fgAcc3" presStyleIdx="0" presStyleCnt="3">
        <dgm:presLayoutVars>
          <dgm:chPref val="3"/>
        </dgm:presLayoutVars>
      </dgm:prSet>
      <dgm:spPr/>
    </dgm:pt>
    <dgm:pt modelId="{8C7F8D85-7683-49C9-A3BF-2E1A3D40A291}" type="pres">
      <dgm:prSet presAssocID="{351CFA22-8CAC-492C-8D21-03F422087CFC}" presName="hierChild4" presStyleCnt="0"/>
      <dgm:spPr/>
    </dgm:pt>
    <dgm:pt modelId="{A82E7CBD-B54E-4B9E-A160-2FE400EC93BF}" type="pres">
      <dgm:prSet presAssocID="{70DC8549-F9E8-4F7B-9A97-5047E79D1535}" presName="Name10" presStyleLbl="parChTrans1D2" presStyleIdx="1" presStyleCnt="3"/>
      <dgm:spPr/>
    </dgm:pt>
    <dgm:pt modelId="{B602B647-B63F-47AA-92B9-5199FCD65283}" type="pres">
      <dgm:prSet presAssocID="{C42D9682-6D25-4009-BC3B-42A66B039301}" presName="hierRoot2" presStyleCnt="0"/>
      <dgm:spPr/>
    </dgm:pt>
    <dgm:pt modelId="{E7D94A80-F2C0-40B3-AF23-662C6A22F0B0}" type="pres">
      <dgm:prSet presAssocID="{C42D9682-6D25-4009-BC3B-42A66B039301}" presName="composite2" presStyleCnt="0"/>
      <dgm:spPr/>
    </dgm:pt>
    <dgm:pt modelId="{42607357-554B-45F2-8D0E-755844A46F2D}" type="pres">
      <dgm:prSet presAssocID="{C42D9682-6D25-4009-BC3B-42A66B039301}" presName="background2" presStyleLbl="node2" presStyleIdx="1" presStyleCnt="3"/>
      <dgm:spPr/>
    </dgm:pt>
    <dgm:pt modelId="{D6D51441-B2D5-40CD-BE7F-5973E2C5AB86}" type="pres">
      <dgm:prSet presAssocID="{C42D9682-6D25-4009-BC3B-42A66B039301}" presName="text2" presStyleLbl="fgAcc2" presStyleIdx="1" presStyleCnt="3">
        <dgm:presLayoutVars>
          <dgm:chPref val="3"/>
        </dgm:presLayoutVars>
      </dgm:prSet>
      <dgm:spPr/>
    </dgm:pt>
    <dgm:pt modelId="{1118E838-B2B7-4A62-AA77-EF9DF2029DA4}" type="pres">
      <dgm:prSet presAssocID="{C42D9682-6D25-4009-BC3B-42A66B039301}" presName="hierChild3" presStyleCnt="0"/>
      <dgm:spPr/>
    </dgm:pt>
    <dgm:pt modelId="{580E5CAE-579D-49C8-A7C0-7C3E5C42F764}" type="pres">
      <dgm:prSet presAssocID="{C7D9BE20-013A-44F1-9CDF-BFB2EC3883B9}" presName="Name17" presStyleLbl="parChTrans1D3" presStyleIdx="1" presStyleCnt="3"/>
      <dgm:spPr/>
    </dgm:pt>
    <dgm:pt modelId="{583E5275-700D-4EBA-BE71-F5DB50BC77E2}" type="pres">
      <dgm:prSet presAssocID="{D31E68DD-5B84-4DBE-B7A1-6859405D682C}" presName="hierRoot3" presStyleCnt="0"/>
      <dgm:spPr/>
    </dgm:pt>
    <dgm:pt modelId="{E33A634F-3837-49FC-AACC-C03D9A56D508}" type="pres">
      <dgm:prSet presAssocID="{D31E68DD-5B84-4DBE-B7A1-6859405D682C}" presName="composite3" presStyleCnt="0"/>
      <dgm:spPr/>
    </dgm:pt>
    <dgm:pt modelId="{952C21D4-F492-4C44-A922-AA68D783AEA6}" type="pres">
      <dgm:prSet presAssocID="{D31E68DD-5B84-4DBE-B7A1-6859405D682C}" presName="background3" presStyleLbl="node3" presStyleIdx="1" presStyleCnt="3"/>
      <dgm:spPr/>
    </dgm:pt>
    <dgm:pt modelId="{910026DB-11AA-48BF-8FB8-8E2EB5E168AE}" type="pres">
      <dgm:prSet presAssocID="{D31E68DD-5B84-4DBE-B7A1-6859405D682C}" presName="text3" presStyleLbl="fgAcc3" presStyleIdx="1" presStyleCnt="3">
        <dgm:presLayoutVars>
          <dgm:chPref val="3"/>
        </dgm:presLayoutVars>
      </dgm:prSet>
      <dgm:spPr/>
    </dgm:pt>
    <dgm:pt modelId="{939DE199-5B2B-4D59-8088-22A341993F32}" type="pres">
      <dgm:prSet presAssocID="{D31E68DD-5B84-4DBE-B7A1-6859405D682C}" presName="hierChild4" presStyleCnt="0"/>
      <dgm:spPr/>
    </dgm:pt>
    <dgm:pt modelId="{C1472118-1F8B-456C-9D5E-36AA6CDDBD81}" type="pres">
      <dgm:prSet presAssocID="{34C98662-AD82-4586-A816-59C3702A22CD}" presName="Name10" presStyleLbl="parChTrans1D2" presStyleIdx="2" presStyleCnt="3"/>
      <dgm:spPr/>
    </dgm:pt>
    <dgm:pt modelId="{0208652E-3868-4CD3-905E-041402E4D09D}" type="pres">
      <dgm:prSet presAssocID="{C45CF787-10EA-42B7-8D55-5177D8B9F793}" presName="hierRoot2" presStyleCnt="0"/>
      <dgm:spPr/>
    </dgm:pt>
    <dgm:pt modelId="{F6712A0B-8006-4ACA-AE55-98C35A5251E2}" type="pres">
      <dgm:prSet presAssocID="{C45CF787-10EA-42B7-8D55-5177D8B9F793}" presName="composite2" presStyleCnt="0"/>
      <dgm:spPr/>
    </dgm:pt>
    <dgm:pt modelId="{B5DEC60A-E732-4349-A352-59F4E0DEEE59}" type="pres">
      <dgm:prSet presAssocID="{C45CF787-10EA-42B7-8D55-5177D8B9F793}" presName="background2" presStyleLbl="node2" presStyleIdx="2" presStyleCnt="3"/>
      <dgm:spPr/>
    </dgm:pt>
    <dgm:pt modelId="{371D3D39-4E44-4C40-882A-B7F8B23E1764}" type="pres">
      <dgm:prSet presAssocID="{C45CF787-10EA-42B7-8D55-5177D8B9F793}" presName="text2" presStyleLbl="fgAcc2" presStyleIdx="2" presStyleCnt="3">
        <dgm:presLayoutVars>
          <dgm:chPref val="3"/>
        </dgm:presLayoutVars>
      </dgm:prSet>
      <dgm:spPr/>
    </dgm:pt>
    <dgm:pt modelId="{81F48A50-64B8-42DC-8D07-EC633ACE0C0A}" type="pres">
      <dgm:prSet presAssocID="{C45CF787-10EA-42B7-8D55-5177D8B9F793}" presName="hierChild3" presStyleCnt="0"/>
      <dgm:spPr/>
    </dgm:pt>
    <dgm:pt modelId="{FCA428E0-34F6-4DE4-9BD8-F3993D30AAED}" type="pres">
      <dgm:prSet presAssocID="{B2EA4B66-3FAA-41D8-9D8E-47DA9EA631A8}" presName="Name17" presStyleLbl="parChTrans1D3" presStyleIdx="2" presStyleCnt="3"/>
      <dgm:spPr/>
    </dgm:pt>
    <dgm:pt modelId="{C77CDB52-A9FA-4231-B01D-08A28E01E3C0}" type="pres">
      <dgm:prSet presAssocID="{3ECAA628-D8FB-4CB4-BC6C-7C9FBB9505AC}" presName="hierRoot3" presStyleCnt="0"/>
      <dgm:spPr/>
    </dgm:pt>
    <dgm:pt modelId="{A042C0B2-8C98-4B9E-BF9D-50E556F0EE56}" type="pres">
      <dgm:prSet presAssocID="{3ECAA628-D8FB-4CB4-BC6C-7C9FBB9505AC}" presName="composite3" presStyleCnt="0"/>
      <dgm:spPr/>
    </dgm:pt>
    <dgm:pt modelId="{35793B9F-514D-4E41-8DA2-95C95B0174F9}" type="pres">
      <dgm:prSet presAssocID="{3ECAA628-D8FB-4CB4-BC6C-7C9FBB9505AC}" presName="background3" presStyleLbl="node3" presStyleIdx="2" presStyleCnt="3"/>
      <dgm:spPr/>
    </dgm:pt>
    <dgm:pt modelId="{0C6EF727-220A-45EF-B7E9-D27092CA916E}" type="pres">
      <dgm:prSet presAssocID="{3ECAA628-D8FB-4CB4-BC6C-7C9FBB9505AC}" presName="text3" presStyleLbl="fgAcc3" presStyleIdx="2" presStyleCnt="3">
        <dgm:presLayoutVars>
          <dgm:chPref val="3"/>
        </dgm:presLayoutVars>
      </dgm:prSet>
      <dgm:spPr/>
    </dgm:pt>
    <dgm:pt modelId="{00B50D64-F162-4BDB-ADB9-4F9341CA1B1E}" type="pres">
      <dgm:prSet presAssocID="{3ECAA628-D8FB-4CB4-BC6C-7C9FBB9505AC}" presName="hierChild4" presStyleCnt="0"/>
      <dgm:spPr/>
    </dgm:pt>
  </dgm:ptLst>
  <dgm:cxnLst>
    <dgm:cxn modelId="{3C477E02-9C0E-426C-9DAA-CB418C0E0877}" srcId="{C45CF787-10EA-42B7-8D55-5177D8B9F793}" destId="{3ECAA628-D8FB-4CB4-BC6C-7C9FBB9505AC}" srcOrd="0" destOrd="0" parTransId="{B2EA4B66-3FAA-41D8-9D8E-47DA9EA631A8}" sibTransId="{18F12FA1-BFA4-4C75-9436-43E2682E8F71}"/>
    <dgm:cxn modelId="{9D1F6819-8804-43DF-AA46-D4C8EE4EBAC8}" type="presOf" srcId="{2B6FC241-9868-48A6-B24F-54BC2F9D5D7C}" destId="{32331EAD-7BD0-481D-A07F-CCA43E6154B9}" srcOrd="0" destOrd="0" presId="urn:microsoft.com/office/officeart/2005/8/layout/hierarchy1"/>
    <dgm:cxn modelId="{FBBF571C-3C3E-4C77-8817-9BE29087635D}" type="presOf" srcId="{D31E68DD-5B84-4DBE-B7A1-6859405D682C}" destId="{910026DB-11AA-48BF-8FB8-8E2EB5E168AE}" srcOrd="0" destOrd="0" presId="urn:microsoft.com/office/officeart/2005/8/layout/hierarchy1"/>
    <dgm:cxn modelId="{D28F5538-41F3-4C1E-9468-21A85D49F441}" type="presOf" srcId="{34C98662-AD82-4586-A816-59C3702A22CD}" destId="{C1472118-1F8B-456C-9D5E-36AA6CDDBD81}" srcOrd="0" destOrd="0" presId="urn:microsoft.com/office/officeart/2005/8/layout/hierarchy1"/>
    <dgm:cxn modelId="{A552A639-A373-4F7E-8B88-64D181C82225}" type="presOf" srcId="{1C316800-DCE6-43B8-A917-FBD75642FE4C}" destId="{CCD922D6-A835-4F47-882C-2CDFBFD15422}" srcOrd="0" destOrd="0" presId="urn:microsoft.com/office/officeart/2005/8/layout/hierarchy1"/>
    <dgm:cxn modelId="{74438345-6173-4B0D-ADA8-B6CA8C05E41E}" type="presOf" srcId="{351CFA22-8CAC-492C-8D21-03F422087CFC}" destId="{8402C6FC-BDDA-4144-9564-F4323183AAE3}" srcOrd="0" destOrd="0" presId="urn:microsoft.com/office/officeart/2005/8/layout/hierarchy1"/>
    <dgm:cxn modelId="{2A2EC14B-62D1-4F54-ABFF-E37C8AF9B7F6}" type="presOf" srcId="{093591C7-0A02-48B5-8B44-DC3F8BABC55A}" destId="{3D1CECAA-928E-4AA0-A97B-587161D37FB8}" srcOrd="0" destOrd="0" presId="urn:microsoft.com/office/officeart/2005/8/layout/hierarchy1"/>
    <dgm:cxn modelId="{66D84275-043D-4FAB-9CB7-4E63AB090741}" type="presOf" srcId="{C7D9BE20-013A-44F1-9CDF-BFB2EC3883B9}" destId="{580E5CAE-579D-49C8-A7C0-7C3E5C42F764}" srcOrd="0" destOrd="0" presId="urn:microsoft.com/office/officeart/2005/8/layout/hierarchy1"/>
    <dgm:cxn modelId="{E57F5876-F003-42E9-9EA4-F504555BC620}" type="presOf" srcId="{815FE3FE-D5AE-49FA-A022-C4CDD4687671}" destId="{7AC07049-847A-4D96-9ECE-33456FE7C61D}" srcOrd="0" destOrd="0" presId="urn:microsoft.com/office/officeart/2005/8/layout/hierarchy1"/>
    <dgm:cxn modelId="{5989868B-328E-45A8-A10B-1C293DD59CC4}" type="presOf" srcId="{C45CF787-10EA-42B7-8D55-5177D8B9F793}" destId="{371D3D39-4E44-4C40-882A-B7F8B23E1764}" srcOrd="0" destOrd="0" presId="urn:microsoft.com/office/officeart/2005/8/layout/hierarchy1"/>
    <dgm:cxn modelId="{827D569C-F437-40AC-B273-388025AB86FF}" srcId="{2B6FC241-9868-48A6-B24F-54BC2F9D5D7C}" destId="{1EFD15B1-38F6-4853-B56C-9056821EEDFF}" srcOrd="0" destOrd="0" parTransId="{7895129A-D67B-46CC-999F-96AD1A025F96}" sibTransId="{4E9BFD9B-3539-4C33-92A2-C94E1D712A1A}"/>
    <dgm:cxn modelId="{6A703A9D-9CCB-4F14-9B63-915FBE380EF3}" srcId="{093591C7-0A02-48B5-8B44-DC3F8BABC55A}" destId="{351CFA22-8CAC-492C-8D21-03F422087CFC}" srcOrd="0" destOrd="0" parTransId="{1C316800-DCE6-43B8-A917-FBD75642FE4C}" sibTransId="{3DBBE553-B3C5-4229-8F82-2EFEB99D64B6}"/>
    <dgm:cxn modelId="{6D8715A5-B951-4B7F-9666-56560811E272}" type="presOf" srcId="{3ECAA628-D8FB-4CB4-BC6C-7C9FBB9505AC}" destId="{0C6EF727-220A-45EF-B7E9-D27092CA916E}" srcOrd="0" destOrd="0" presId="urn:microsoft.com/office/officeart/2005/8/layout/hierarchy1"/>
    <dgm:cxn modelId="{579F74AB-6474-41E3-B648-89ED2D8CC65A}" srcId="{1EFD15B1-38F6-4853-B56C-9056821EEDFF}" destId="{093591C7-0A02-48B5-8B44-DC3F8BABC55A}" srcOrd="0" destOrd="0" parTransId="{815FE3FE-D5AE-49FA-A022-C4CDD4687671}" sibTransId="{AE78E186-67AA-4223-8F9D-C035374D7F99}"/>
    <dgm:cxn modelId="{072827BC-496A-40EF-8D15-3707E0CA8372}" type="presOf" srcId="{1EFD15B1-38F6-4853-B56C-9056821EEDFF}" destId="{027F7FBA-E2E5-4722-B73D-E7F0903953AB}" srcOrd="0" destOrd="0" presId="urn:microsoft.com/office/officeart/2005/8/layout/hierarchy1"/>
    <dgm:cxn modelId="{EC69EFC5-EC52-4A6A-893D-32B6E12F45A3}" type="presOf" srcId="{C42D9682-6D25-4009-BC3B-42A66B039301}" destId="{D6D51441-B2D5-40CD-BE7F-5973E2C5AB86}" srcOrd="0" destOrd="0" presId="urn:microsoft.com/office/officeart/2005/8/layout/hierarchy1"/>
    <dgm:cxn modelId="{F79CE2D2-6FF2-46BF-8450-771FF447D5C7}" srcId="{C42D9682-6D25-4009-BC3B-42A66B039301}" destId="{D31E68DD-5B84-4DBE-B7A1-6859405D682C}" srcOrd="0" destOrd="0" parTransId="{C7D9BE20-013A-44F1-9CDF-BFB2EC3883B9}" sibTransId="{B3B7BB46-7D14-4D6D-9B26-E802AB1A9EA5}"/>
    <dgm:cxn modelId="{FCC4C7D3-B3CF-484F-89FA-13C294DC3308}" type="presOf" srcId="{B2EA4B66-3FAA-41D8-9D8E-47DA9EA631A8}" destId="{FCA428E0-34F6-4DE4-9BD8-F3993D30AAED}" srcOrd="0" destOrd="0" presId="urn:microsoft.com/office/officeart/2005/8/layout/hierarchy1"/>
    <dgm:cxn modelId="{E05597E0-CB05-41C2-B967-E81C645C9415}" srcId="{1EFD15B1-38F6-4853-B56C-9056821EEDFF}" destId="{C42D9682-6D25-4009-BC3B-42A66B039301}" srcOrd="1" destOrd="0" parTransId="{70DC8549-F9E8-4F7B-9A97-5047E79D1535}" sibTransId="{83D95119-0C3B-42F0-AF1E-6F3D89063D86}"/>
    <dgm:cxn modelId="{6CC988E2-BD03-438E-888A-C7702DD9EAF8}" srcId="{1EFD15B1-38F6-4853-B56C-9056821EEDFF}" destId="{C45CF787-10EA-42B7-8D55-5177D8B9F793}" srcOrd="2" destOrd="0" parTransId="{34C98662-AD82-4586-A816-59C3702A22CD}" sibTransId="{D8A530CB-0F50-4046-BA6F-D7CCFEE78C8E}"/>
    <dgm:cxn modelId="{7182E1FC-DF27-47DA-B81A-541DEC60D913}" type="presOf" srcId="{70DC8549-F9E8-4F7B-9A97-5047E79D1535}" destId="{A82E7CBD-B54E-4B9E-A160-2FE400EC93BF}" srcOrd="0" destOrd="0" presId="urn:microsoft.com/office/officeart/2005/8/layout/hierarchy1"/>
    <dgm:cxn modelId="{EAB12ABB-81BF-489F-B89C-9D233ECDE6F9}" type="presParOf" srcId="{32331EAD-7BD0-481D-A07F-CCA43E6154B9}" destId="{A47F1819-AE21-4DF7-8CDA-C3B83C076C08}" srcOrd="0" destOrd="0" presId="urn:microsoft.com/office/officeart/2005/8/layout/hierarchy1"/>
    <dgm:cxn modelId="{1B1E55AE-2F86-4501-8D83-962C609EEEA2}" type="presParOf" srcId="{A47F1819-AE21-4DF7-8CDA-C3B83C076C08}" destId="{B0E9EB2D-062E-48DC-B9B4-07CD2B007E00}" srcOrd="0" destOrd="0" presId="urn:microsoft.com/office/officeart/2005/8/layout/hierarchy1"/>
    <dgm:cxn modelId="{4384713E-B545-413E-9FC3-102F5295C9B8}" type="presParOf" srcId="{B0E9EB2D-062E-48DC-B9B4-07CD2B007E00}" destId="{17B47793-B7CB-4E1A-B02F-CD3D1B831127}" srcOrd="0" destOrd="0" presId="urn:microsoft.com/office/officeart/2005/8/layout/hierarchy1"/>
    <dgm:cxn modelId="{6CC5E93E-C439-45DE-AAED-7E0887988594}" type="presParOf" srcId="{B0E9EB2D-062E-48DC-B9B4-07CD2B007E00}" destId="{027F7FBA-E2E5-4722-B73D-E7F0903953AB}" srcOrd="1" destOrd="0" presId="urn:microsoft.com/office/officeart/2005/8/layout/hierarchy1"/>
    <dgm:cxn modelId="{357B24C0-AB25-4692-BDD3-8EFE6286DC86}" type="presParOf" srcId="{A47F1819-AE21-4DF7-8CDA-C3B83C076C08}" destId="{5F4350CB-3885-407A-B2DF-FE94C9CFF5E0}" srcOrd="1" destOrd="0" presId="urn:microsoft.com/office/officeart/2005/8/layout/hierarchy1"/>
    <dgm:cxn modelId="{01A1B885-5F4C-4A96-8FB2-658F1F37782C}" type="presParOf" srcId="{5F4350CB-3885-407A-B2DF-FE94C9CFF5E0}" destId="{7AC07049-847A-4D96-9ECE-33456FE7C61D}" srcOrd="0" destOrd="0" presId="urn:microsoft.com/office/officeart/2005/8/layout/hierarchy1"/>
    <dgm:cxn modelId="{2DB11B8A-0C2D-44F1-B24B-B8DC8B9D3954}" type="presParOf" srcId="{5F4350CB-3885-407A-B2DF-FE94C9CFF5E0}" destId="{36466976-A7AD-4056-8ED1-66E669F02F9F}" srcOrd="1" destOrd="0" presId="urn:microsoft.com/office/officeart/2005/8/layout/hierarchy1"/>
    <dgm:cxn modelId="{EB392AEB-2099-43F1-9731-35696B20CF82}" type="presParOf" srcId="{36466976-A7AD-4056-8ED1-66E669F02F9F}" destId="{0056D8BE-7D5B-4022-8885-941116B43328}" srcOrd="0" destOrd="0" presId="urn:microsoft.com/office/officeart/2005/8/layout/hierarchy1"/>
    <dgm:cxn modelId="{DA7C90A9-EE67-4A41-8298-04495275A9E3}" type="presParOf" srcId="{0056D8BE-7D5B-4022-8885-941116B43328}" destId="{8C49CA0F-5673-4022-868B-DD0F9DF7FA8F}" srcOrd="0" destOrd="0" presId="urn:microsoft.com/office/officeart/2005/8/layout/hierarchy1"/>
    <dgm:cxn modelId="{122CD945-B34D-4B14-8433-B7CAFBD4E69D}" type="presParOf" srcId="{0056D8BE-7D5B-4022-8885-941116B43328}" destId="{3D1CECAA-928E-4AA0-A97B-587161D37FB8}" srcOrd="1" destOrd="0" presId="urn:microsoft.com/office/officeart/2005/8/layout/hierarchy1"/>
    <dgm:cxn modelId="{F6DB15D1-5338-4CD9-B78A-E07AB2C8FF8A}" type="presParOf" srcId="{36466976-A7AD-4056-8ED1-66E669F02F9F}" destId="{EDBB2ECB-C0FC-4CCF-B8E1-1CD49CCE1A29}" srcOrd="1" destOrd="0" presId="urn:microsoft.com/office/officeart/2005/8/layout/hierarchy1"/>
    <dgm:cxn modelId="{25520D6E-95E6-4143-B32A-BD5130C9BDE4}" type="presParOf" srcId="{EDBB2ECB-C0FC-4CCF-B8E1-1CD49CCE1A29}" destId="{CCD922D6-A835-4F47-882C-2CDFBFD15422}" srcOrd="0" destOrd="0" presId="urn:microsoft.com/office/officeart/2005/8/layout/hierarchy1"/>
    <dgm:cxn modelId="{39BD1EA8-4F02-4CE1-ABD4-D888705A3ED2}" type="presParOf" srcId="{EDBB2ECB-C0FC-4CCF-B8E1-1CD49CCE1A29}" destId="{AC900BBD-746B-4A89-8434-68711A832EBE}" srcOrd="1" destOrd="0" presId="urn:microsoft.com/office/officeart/2005/8/layout/hierarchy1"/>
    <dgm:cxn modelId="{33935B94-98F5-49E7-BD34-C928C46B9C51}" type="presParOf" srcId="{AC900BBD-746B-4A89-8434-68711A832EBE}" destId="{FBBE1EE2-41C7-4BEB-8E24-E020D98A5B43}" srcOrd="0" destOrd="0" presId="urn:microsoft.com/office/officeart/2005/8/layout/hierarchy1"/>
    <dgm:cxn modelId="{5F4D62BD-AC74-4C3A-8289-10046525C620}" type="presParOf" srcId="{FBBE1EE2-41C7-4BEB-8E24-E020D98A5B43}" destId="{1B4384E8-4DA7-4C69-8DA8-42864BEF6E28}" srcOrd="0" destOrd="0" presId="urn:microsoft.com/office/officeart/2005/8/layout/hierarchy1"/>
    <dgm:cxn modelId="{99E10C35-9C86-45AB-A46C-F78BC437E1B4}" type="presParOf" srcId="{FBBE1EE2-41C7-4BEB-8E24-E020D98A5B43}" destId="{8402C6FC-BDDA-4144-9564-F4323183AAE3}" srcOrd="1" destOrd="0" presId="urn:microsoft.com/office/officeart/2005/8/layout/hierarchy1"/>
    <dgm:cxn modelId="{C8CF07D7-6DFC-4F13-95B7-6CBA0C6FDD9B}" type="presParOf" srcId="{AC900BBD-746B-4A89-8434-68711A832EBE}" destId="{8C7F8D85-7683-49C9-A3BF-2E1A3D40A291}" srcOrd="1" destOrd="0" presId="urn:microsoft.com/office/officeart/2005/8/layout/hierarchy1"/>
    <dgm:cxn modelId="{8E483FC6-EAA5-4875-82AE-05FE1FE23062}" type="presParOf" srcId="{5F4350CB-3885-407A-B2DF-FE94C9CFF5E0}" destId="{A82E7CBD-B54E-4B9E-A160-2FE400EC93BF}" srcOrd="2" destOrd="0" presId="urn:microsoft.com/office/officeart/2005/8/layout/hierarchy1"/>
    <dgm:cxn modelId="{30E1B42F-0301-4A47-8E38-6359C1C19F94}" type="presParOf" srcId="{5F4350CB-3885-407A-B2DF-FE94C9CFF5E0}" destId="{B602B647-B63F-47AA-92B9-5199FCD65283}" srcOrd="3" destOrd="0" presId="urn:microsoft.com/office/officeart/2005/8/layout/hierarchy1"/>
    <dgm:cxn modelId="{E502FDD1-7CA6-4A21-8629-03A25D95258F}" type="presParOf" srcId="{B602B647-B63F-47AA-92B9-5199FCD65283}" destId="{E7D94A80-F2C0-40B3-AF23-662C6A22F0B0}" srcOrd="0" destOrd="0" presId="urn:microsoft.com/office/officeart/2005/8/layout/hierarchy1"/>
    <dgm:cxn modelId="{881B1B13-3EEB-4F27-8562-050ADFF4A345}" type="presParOf" srcId="{E7D94A80-F2C0-40B3-AF23-662C6A22F0B0}" destId="{42607357-554B-45F2-8D0E-755844A46F2D}" srcOrd="0" destOrd="0" presId="urn:microsoft.com/office/officeart/2005/8/layout/hierarchy1"/>
    <dgm:cxn modelId="{DBF7552B-15D7-489F-A0BB-83ED2784316A}" type="presParOf" srcId="{E7D94A80-F2C0-40B3-AF23-662C6A22F0B0}" destId="{D6D51441-B2D5-40CD-BE7F-5973E2C5AB86}" srcOrd="1" destOrd="0" presId="urn:microsoft.com/office/officeart/2005/8/layout/hierarchy1"/>
    <dgm:cxn modelId="{9492131C-B34A-4FE3-A0C1-509B7D88536B}" type="presParOf" srcId="{B602B647-B63F-47AA-92B9-5199FCD65283}" destId="{1118E838-B2B7-4A62-AA77-EF9DF2029DA4}" srcOrd="1" destOrd="0" presId="urn:microsoft.com/office/officeart/2005/8/layout/hierarchy1"/>
    <dgm:cxn modelId="{10F5C3CF-A9B3-4106-8036-F14D4B2A330E}" type="presParOf" srcId="{1118E838-B2B7-4A62-AA77-EF9DF2029DA4}" destId="{580E5CAE-579D-49C8-A7C0-7C3E5C42F764}" srcOrd="0" destOrd="0" presId="urn:microsoft.com/office/officeart/2005/8/layout/hierarchy1"/>
    <dgm:cxn modelId="{369BA644-4454-46F9-8FEF-B1902AD51AFE}" type="presParOf" srcId="{1118E838-B2B7-4A62-AA77-EF9DF2029DA4}" destId="{583E5275-700D-4EBA-BE71-F5DB50BC77E2}" srcOrd="1" destOrd="0" presId="urn:microsoft.com/office/officeart/2005/8/layout/hierarchy1"/>
    <dgm:cxn modelId="{B88AECCE-1D4F-42FB-B573-BC8C6899A947}" type="presParOf" srcId="{583E5275-700D-4EBA-BE71-F5DB50BC77E2}" destId="{E33A634F-3837-49FC-AACC-C03D9A56D508}" srcOrd="0" destOrd="0" presId="urn:microsoft.com/office/officeart/2005/8/layout/hierarchy1"/>
    <dgm:cxn modelId="{6E49D7F3-42DC-460F-B384-2A790DC3A881}" type="presParOf" srcId="{E33A634F-3837-49FC-AACC-C03D9A56D508}" destId="{952C21D4-F492-4C44-A922-AA68D783AEA6}" srcOrd="0" destOrd="0" presId="urn:microsoft.com/office/officeart/2005/8/layout/hierarchy1"/>
    <dgm:cxn modelId="{2E1F1546-7BDF-40E6-B57A-7C93341674B0}" type="presParOf" srcId="{E33A634F-3837-49FC-AACC-C03D9A56D508}" destId="{910026DB-11AA-48BF-8FB8-8E2EB5E168AE}" srcOrd="1" destOrd="0" presId="urn:microsoft.com/office/officeart/2005/8/layout/hierarchy1"/>
    <dgm:cxn modelId="{B83F16A2-29DF-455E-8989-828940FA4D36}" type="presParOf" srcId="{583E5275-700D-4EBA-BE71-F5DB50BC77E2}" destId="{939DE199-5B2B-4D59-8088-22A341993F32}" srcOrd="1" destOrd="0" presId="urn:microsoft.com/office/officeart/2005/8/layout/hierarchy1"/>
    <dgm:cxn modelId="{DD698B56-4195-4E4B-AA4D-8DD1DC971551}" type="presParOf" srcId="{5F4350CB-3885-407A-B2DF-FE94C9CFF5E0}" destId="{C1472118-1F8B-456C-9D5E-36AA6CDDBD81}" srcOrd="4" destOrd="0" presId="urn:microsoft.com/office/officeart/2005/8/layout/hierarchy1"/>
    <dgm:cxn modelId="{235FA467-7061-4A86-9222-3E2144EFD840}" type="presParOf" srcId="{5F4350CB-3885-407A-B2DF-FE94C9CFF5E0}" destId="{0208652E-3868-4CD3-905E-041402E4D09D}" srcOrd="5" destOrd="0" presId="urn:microsoft.com/office/officeart/2005/8/layout/hierarchy1"/>
    <dgm:cxn modelId="{54182340-48B4-4441-A5B1-213DF8E389B2}" type="presParOf" srcId="{0208652E-3868-4CD3-905E-041402E4D09D}" destId="{F6712A0B-8006-4ACA-AE55-98C35A5251E2}" srcOrd="0" destOrd="0" presId="urn:microsoft.com/office/officeart/2005/8/layout/hierarchy1"/>
    <dgm:cxn modelId="{233D4794-7E0F-4884-8C78-497087BD6068}" type="presParOf" srcId="{F6712A0B-8006-4ACA-AE55-98C35A5251E2}" destId="{B5DEC60A-E732-4349-A352-59F4E0DEEE59}" srcOrd="0" destOrd="0" presId="urn:microsoft.com/office/officeart/2005/8/layout/hierarchy1"/>
    <dgm:cxn modelId="{A924FB8A-84F1-446A-A02C-6FAAB9FDC894}" type="presParOf" srcId="{F6712A0B-8006-4ACA-AE55-98C35A5251E2}" destId="{371D3D39-4E44-4C40-882A-B7F8B23E1764}" srcOrd="1" destOrd="0" presId="urn:microsoft.com/office/officeart/2005/8/layout/hierarchy1"/>
    <dgm:cxn modelId="{822FC4F1-7A06-4A25-ABA0-0F1866996780}" type="presParOf" srcId="{0208652E-3868-4CD3-905E-041402E4D09D}" destId="{81F48A50-64B8-42DC-8D07-EC633ACE0C0A}" srcOrd="1" destOrd="0" presId="urn:microsoft.com/office/officeart/2005/8/layout/hierarchy1"/>
    <dgm:cxn modelId="{EE11A011-52E6-441A-A358-83898399FD45}" type="presParOf" srcId="{81F48A50-64B8-42DC-8D07-EC633ACE0C0A}" destId="{FCA428E0-34F6-4DE4-9BD8-F3993D30AAED}" srcOrd="0" destOrd="0" presId="urn:microsoft.com/office/officeart/2005/8/layout/hierarchy1"/>
    <dgm:cxn modelId="{DE0662D2-55D9-4C6C-8A47-0E283134FF10}" type="presParOf" srcId="{81F48A50-64B8-42DC-8D07-EC633ACE0C0A}" destId="{C77CDB52-A9FA-4231-B01D-08A28E01E3C0}" srcOrd="1" destOrd="0" presId="urn:microsoft.com/office/officeart/2005/8/layout/hierarchy1"/>
    <dgm:cxn modelId="{28029AF0-3403-49AA-9225-ED377D1ABF83}" type="presParOf" srcId="{C77CDB52-A9FA-4231-B01D-08A28E01E3C0}" destId="{A042C0B2-8C98-4B9E-BF9D-50E556F0EE56}" srcOrd="0" destOrd="0" presId="urn:microsoft.com/office/officeart/2005/8/layout/hierarchy1"/>
    <dgm:cxn modelId="{1D8F5C54-9B82-4C4A-8207-221A2995F5A0}" type="presParOf" srcId="{A042C0B2-8C98-4B9E-BF9D-50E556F0EE56}" destId="{35793B9F-514D-4E41-8DA2-95C95B0174F9}" srcOrd="0" destOrd="0" presId="urn:microsoft.com/office/officeart/2005/8/layout/hierarchy1"/>
    <dgm:cxn modelId="{97DC7D26-80ED-47A8-A44A-B040CCCDB14B}" type="presParOf" srcId="{A042C0B2-8C98-4B9E-BF9D-50E556F0EE56}" destId="{0C6EF727-220A-45EF-B7E9-D27092CA916E}" srcOrd="1" destOrd="0" presId="urn:microsoft.com/office/officeart/2005/8/layout/hierarchy1"/>
    <dgm:cxn modelId="{4BB5DA26-F89C-4C69-8A58-3D013E40E4DE}" type="presParOf" srcId="{C77CDB52-A9FA-4231-B01D-08A28E01E3C0}" destId="{00B50D64-F162-4BDB-ADB9-4F9341CA1B1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764BC-9F08-4788-9D00-19F95784753E}">
      <dsp:nvSpPr>
        <dsp:cNvPr id="0" name=""/>
        <dsp:cNvSpPr/>
      </dsp:nvSpPr>
      <dsp:spPr>
        <a:xfrm>
          <a:off x="820431" y="0"/>
          <a:ext cx="9298222" cy="363841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BEDD3B-3E24-4282-A3D5-9022544AAE40}">
      <dsp:nvSpPr>
        <dsp:cNvPr id="0" name=""/>
        <dsp:cNvSpPr/>
      </dsp:nvSpPr>
      <dsp:spPr>
        <a:xfrm>
          <a:off x="1782" y="1091524"/>
          <a:ext cx="2617261" cy="145536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2827" y="1162569"/>
        <a:ext cx="2475171" cy="1313275"/>
      </dsp:txXfrm>
    </dsp:sp>
    <dsp:sp modelId="{9BB68DA2-6F3C-4838-B807-8CAAFDF21E85}">
      <dsp:nvSpPr>
        <dsp:cNvPr id="0" name=""/>
        <dsp:cNvSpPr/>
      </dsp:nvSpPr>
      <dsp:spPr>
        <a:xfrm>
          <a:off x="2749906" y="1091524"/>
          <a:ext cx="2617261" cy="145536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Determine degree of financial success</a:t>
          </a:r>
        </a:p>
      </dsp:txBody>
      <dsp:txXfrm>
        <a:off x="2820951" y="1162569"/>
        <a:ext cx="2475171" cy="1313275"/>
      </dsp:txXfrm>
    </dsp:sp>
    <dsp:sp modelId="{014FC128-1FAC-4948-81C9-1213E13FD0F0}">
      <dsp:nvSpPr>
        <dsp:cNvPr id="0" name=""/>
        <dsp:cNvSpPr/>
      </dsp:nvSpPr>
      <dsp:spPr>
        <a:xfrm>
          <a:off x="5498031" y="1091524"/>
          <a:ext cx="2617261" cy="145536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revenue based on occupancy, average daily rate and revenue per available room</a:t>
          </a:r>
        </a:p>
      </dsp:txBody>
      <dsp:txXfrm>
        <a:off x="5569076" y="1162569"/>
        <a:ext cx="2475171" cy="1313275"/>
      </dsp:txXfrm>
    </dsp:sp>
    <dsp:sp modelId="{334FFD1E-5707-48A9-A420-6337E0AFB4ED}">
      <dsp:nvSpPr>
        <dsp:cNvPr id="0" name=""/>
        <dsp:cNvSpPr/>
      </dsp:nvSpPr>
      <dsp:spPr>
        <a:xfrm>
          <a:off x="8246156" y="1091524"/>
          <a:ext cx="2691146" cy="145536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Determine the type of hotel that would best suit the market need</a:t>
          </a:r>
        </a:p>
      </dsp:txBody>
      <dsp:txXfrm>
        <a:off x="8317201" y="1162569"/>
        <a:ext cx="2549056" cy="13132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428E0-34F6-4DE4-9BD8-F3993D30AAED}">
      <dsp:nvSpPr>
        <dsp:cNvPr id="0" name=""/>
        <dsp:cNvSpPr/>
      </dsp:nvSpPr>
      <dsp:spPr>
        <a:xfrm>
          <a:off x="6315472" y="2526190"/>
          <a:ext cx="91440" cy="470555"/>
        </a:xfrm>
        <a:custGeom>
          <a:avLst/>
          <a:gdLst/>
          <a:ahLst/>
          <a:cxnLst/>
          <a:rect l="0" t="0" r="0" b="0"/>
          <a:pathLst>
            <a:path>
              <a:moveTo>
                <a:pt x="45720" y="0"/>
              </a:moveTo>
              <a:lnTo>
                <a:pt x="45720" y="47055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472118-1F8B-456C-9D5E-36AA6CDDBD81}">
      <dsp:nvSpPr>
        <dsp:cNvPr id="0" name=""/>
        <dsp:cNvSpPr/>
      </dsp:nvSpPr>
      <dsp:spPr>
        <a:xfrm>
          <a:off x="4383688" y="1028231"/>
          <a:ext cx="1977503" cy="470555"/>
        </a:xfrm>
        <a:custGeom>
          <a:avLst/>
          <a:gdLst/>
          <a:ahLst/>
          <a:cxnLst/>
          <a:rect l="0" t="0" r="0" b="0"/>
          <a:pathLst>
            <a:path>
              <a:moveTo>
                <a:pt x="0" y="0"/>
              </a:moveTo>
              <a:lnTo>
                <a:pt x="0" y="320670"/>
              </a:lnTo>
              <a:lnTo>
                <a:pt x="1977503" y="320670"/>
              </a:lnTo>
              <a:lnTo>
                <a:pt x="1977503" y="47055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0E5CAE-579D-49C8-A7C0-7C3E5C42F764}">
      <dsp:nvSpPr>
        <dsp:cNvPr id="0" name=""/>
        <dsp:cNvSpPr/>
      </dsp:nvSpPr>
      <dsp:spPr>
        <a:xfrm>
          <a:off x="4337968" y="2526190"/>
          <a:ext cx="91440" cy="470555"/>
        </a:xfrm>
        <a:custGeom>
          <a:avLst/>
          <a:gdLst/>
          <a:ahLst/>
          <a:cxnLst/>
          <a:rect l="0" t="0" r="0" b="0"/>
          <a:pathLst>
            <a:path>
              <a:moveTo>
                <a:pt x="45720" y="0"/>
              </a:moveTo>
              <a:lnTo>
                <a:pt x="45720" y="47055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2E7CBD-B54E-4B9E-A160-2FE400EC93BF}">
      <dsp:nvSpPr>
        <dsp:cNvPr id="0" name=""/>
        <dsp:cNvSpPr/>
      </dsp:nvSpPr>
      <dsp:spPr>
        <a:xfrm>
          <a:off x="4337968" y="1028231"/>
          <a:ext cx="91440" cy="470555"/>
        </a:xfrm>
        <a:custGeom>
          <a:avLst/>
          <a:gdLst/>
          <a:ahLst/>
          <a:cxnLst/>
          <a:rect l="0" t="0" r="0" b="0"/>
          <a:pathLst>
            <a:path>
              <a:moveTo>
                <a:pt x="45720" y="0"/>
              </a:moveTo>
              <a:lnTo>
                <a:pt x="45720" y="47055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D922D6-A835-4F47-882C-2CDFBFD15422}">
      <dsp:nvSpPr>
        <dsp:cNvPr id="0" name=""/>
        <dsp:cNvSpPr/>
      </dsp:nvSpPr>
      <dsp:spPr>
        <a:xfrm>
          <a:off x="2360464" y="2526190"/>
          <a:ext cx="91440" cy="470555"/>
        </a:xfrm>
        <a:custGeom>
          <a:avLst/>
          <a:gdLst/>
          <a:ahLst/>
          <a:cxnLst/>
          <a:rect l="0" t="0" r="0" b="0"/>
          <a:pathLst>
            <a:path>
              <a:moveTo>
                <a:pt x="45720" y="0"/>
              </a:moveTo>
              <a:lnTo>
                <a:pt x="45720" y="47055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C07049-847A-4D96-9ECE-33456FE7C61D}">
      <dsp:nvSpPr>
        <dsp:cNvPr id="0" name=""/>
        <dsp:cNvSpPr/>
      </dsp:nvSpPr>
      <dsp:spPr>
        <a:xfrm>
          <a:off x="2406184" y="1028231"/>
          <a:ext cx="1977503" cy="470555"/>
        </a:xfrm>
        <a:custGeom>
          <a:avLst/>
          <a:gdLst/>
          <a:ahLst/>
          <a:cxnLst/>
          <a:rect l="0" t="0" r="0" b="0"/>
          <a:pathLst>
            <a:path>
              <a:moveTo>
                <a:pt x="1977503" y="0"/>
              </a:moveTo>
              <a:lnTo>
                <a:pt x="1977503" y="320670"/>
              </a:lnTo>
              <a:lnTo>
                <a:pt x="0" y="320670"/>
              </a:lnTo>
              <a:lnTo>
                <a:pt x="0" y="47055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B47793-B7CB-4E1A-B02F-CD3D1B831127}">
      <dsp:nvSpPr>
        <dsp:cNvPr id="0" name=""/>
        <dsp:cNvSpPr/>
      </dsp:nvSpPr>
      <dsp:spPr>
        <a:xfrm>
          <a:off x="3574709" y="828"/>
          <a:ext cx="1617957" cy="102740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7F7FBA-E2E5-4722-B73D-E7F0903953AB}">
      <dsp:nvSpPr>
        <dsp:cNvPr id="0" name=""/>
        <dsp:cNvSpPr/>
      </dsp:nvSpPr>
      <dsp:spPr>
        <a:xfrm>
          <a:off x="3754482" y="171612"/>
          <a:ext cx="1617957" cy="102740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Guest pays hotel</a:t>
          </a:r>
        </a:p>
      </dsp:txBody>
      <dsp:txXfrm>
        <a:off x="3784574" y="201704"/>
        <a:ext cx="1557773" cy="967219"/>
      </dsp:txXfrm>
    </dsp:sp>
    <dsp:sp modelId="{8C49CA0F-5673-4022-868B-DD0F9DF7FA8F}">
      <dsp:nvSpPr>
        <dsp:cNvPr id="0" name=""/>
        <dsp:cNvSpPr/>
      </dsp:nvSpPr>
      <dsp:spPr>
        <a:xfrm>
          <a:off x="1597206" y="1498787"/>
          <a:ext cx="1617957" cy="102740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1CECAA-928E-4AA0-A97B-587161D37FB8}">
      <dsp:nvSpPr>
        <dsp:cNvPr id="0" name=""/>
        <dsp:cNvSpPr/>
      </dsp:nvSpPr>
      <dsp:spPr>
        <a:xfrm>
          <a:off x="1776979" y="1669571"/>
          <a:ext cx="1617957" cy="102740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Hotel pays salaries </a:t>
          </a:r>
        </a:p>
      </dsp:txBody>
      <dsp:txXfrm>
        <a:off x="1807071" y="1699663"/>
        <a:ext cx="1557773" cy="967219"/>
      </dsp:txXfrm>
    </dsp:sp>
    <dsp:sp modelId="{1B4384E8-4DA7-4C69-8DA8-42864BEF6E28}">
      <dsp:nvSpPr>
        <dsp:cNvPr id="0" name=""/>
        <dsp:cNvSpPr/>
      </dsp:nvSpPr>
      <dsp:spPr>
        <a:xfrm>
          <a:off x="1597206" y="2996746"/>
          <a:ext cx="1617957" cy="102740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02C6FC-BDDA-4144-9564-F4323183AAE3}">
      <dsp:nvSpPr>
        <dsp:cNvPr id="0" name=""/>
        <dsp:cNvSpPr/>
      </dsp:nvSpPr>
      <dsp:spPr>
        <a:xfrm>
          <a:off x="1776979" y="3167530"/>
          <a:ext cx="1617957" cy="102740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Employees buy housing, food</a:t>
          </a:r>
        </a:p>
      </dsp:txBody>
      <dsp:txXfrm>
        <a:off x="1807071" y="3197622"/>
        <a:ext cx="1557773" cy="967219"/>
      </dsp:txXfrm>
    </dsp:sp>
    <dsp:sp modelId="{42607357-554B-45F2-8D0E-755844A46F2D}">
      <dsp:nvSpPr>
        <dsp:cNvPr id="0" name=""/>
        <dsp:cNvSpPr/>
      </dsp:nvSpPr>
      <dsp:spPr>
        <a:xfrm>
          <a:off x="3574709" y="1498787"/>
          <a:ext cx="1617957" cy="102740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D51441-B2D5-40CD-BE7F-5973E2C5AB86}">
      <dsp:nvSpPr>
        <dsp:cNvPr id="0" name=""/>
        <dsp:cNvSpPr/>
      </dsp:nvSpPr>
      <dsp:spPr>
        <a:xfrm>
          <a:off x="3754482" y="1669571"/>
          <a:ext cx="1617957" cy="102740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Hotel buys services</a:t>
          </a:r>
        </a:p>
      </dsp:txBody>
      <dsp:txXfrm>
        <a:off x="3784574" y="1699663"/>
        <a:ext cx="1557773" cy="967219"/>
      </dsp:txXfrm>
    </dsp:sp>
    <dsp:sp modelId="{952C21D4-F492-4C44-A922-AA68D783AEA6}">
      <dsp:nvSpPr>
        <dsp:cNvPr id="0" name=""/>
        <dsp:cNvSpPr/>
      </dsp:nvSpPr>
      <dsp:spPr>
        <a:xfrm>
          <a:off x="3574709" y="2996746"/>
          <a:ext cx="1617957" cy="102740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026DB-11AA-48BF-8FB8-8E2EB5E168AE}">
      <dsp:nvSpPr>
        <dsp:cNvPr id="0" name=""/>
        <dsp:cNvSpPr/>
      </dsp:nvSpPr>
      <dsp:spPr>
        <a:xfrm>
          <a:off x="3754482" y="3167530"/>
          <a:ext cx="1617957" cy="102740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Utilities pay wages and buy goods and services</a:t>
          </a:r>
        </a:p>
      </dsp:txBody>
      <dsp:txXfrm>
        <a:off x="3784574" y="3197622"/>
        <a:ext cx="1557773" cy="967219"/>
      </dsp:txXfrm>
    </dsp:sp>
    <dsp:sp modelId="{B5DEC60A-E732-4349-A352-59F4E0DEEE59}">
      <dsp:nvSpPr>
        <dsp:cNvPr id="0" name=""/>
        <dsp:cNvSpPr/>
      </dsp:nvSpPr>
      <dsp:spPr>
        <a:xfrm>
          <a:off x="5552213" y="1498787"/>
          <a:ext cx="1617957" cy="102740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1D3D39-4E44-4C40-882A-B7F8B23E1764}">
      <dsp:nvSpPr>
        <dsp:cNvPr id="0" name=""/>
        <dsp:cNvSpPr/>
      </dsp:nvSpPr>
      <dsp:spPr>
        <a:xfrm>
          <a:off x="5731986" y="1669571"/>
          <a:ext cx="1617957" cy="102740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762078" y="1699663"/>
        <a:ext cx="1557773" cy="967219"/>
      </dsp:txXfrm>
    </dsp:sp>
    <dsp:sp modelId="{35793B9F-514D-4E41-8DA2-95C95B0174F9}">
      <dsp:nvSpPr>
        <dsp:cNvPr id="0" name=""/>
        <dsp:cNvSpPr/>
      </dsp:nvSpPr>
      <dsp:spPr>
        <a:xfrm>
          <a:off x="5552213" y="2996746"/>
          <a:ext cx="1617957" cy="102740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6EF727-220A-45EF-B7E9-D27092CA916E}">
      <dsp:nvSpPr>
        <dsp:cNvPr id="0" name=""/>
        <dsp:cNvSpPr/>
      </dsp:nvSpPr>
      <dsp:spPr>
        <a:xfrm>
          <a:off x="5731986" y="3167530"/>
          <a:ext cx="1617957" cy="102740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762078" y="3197622"/>
        <a:ext cx="1557773" cy="96721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9/4/2018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9/4/2018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9/4/2018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9/4/2018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9/4/2018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9/4/2018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9/4/2018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9/4/2018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images.oyoroomscdn.com/uploads/hotel_image/16989/medium/62533bc743223213.jpg" TargetMode="External"/><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5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6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EEE66-68C3-4E90-A484-DF2291B63758}"/>
              </a:ext>
            </a:extLst>
          </p:cNvPr>
          <p:cNvSpPr>
            <a:spLocks noGrp="1"/>
          </p:cNvSpPr>
          <p:nvPr>
            <p:ph type="ctrTitle"/>
          </p:nvPr>
        </p:nvSpPr>
        <p:spPr/>
        <p:txBody>
          <a:bodyPr/>
          <a:lstStyle/>
          <a:p>
            <a:r>
              <a:rPr lang="en-US" dirty="0"/>
              <a:t>Introduction to Hospitality Industry	</a:t>
            </a:r>
          </a:p>
        </p:txBody>
      </p:sp>
      <p:sp>
        <p:nvSpPr>
          <p:cNvPr id="3" name="Subtitle 2">
            <a:extLst>
              <a:ext uri="{FF2B5EF4-FFF2-40B4-BE49-F238E27FC236}">
                <a16:creationId xmlns:a16="http://schemas.microsoft.com/office/drawing/2014/main" id="{89C5554C-1567-4B52-9A4D-4E3016183321}"/>
              </a:ext>
            </a:extLst>
          </p:cNvPr>
          <p:cNvSpPr>
            <a:spLocks noGrp="1"/>
          </p:cNvSpPr>
          <p:nvPr>
            <p:ph type="subTitle" idx="1"/>
          </p:nvPr>
        </p:nvSpPr>
        <p:spPr/>
        <p:txBody>
          <a:bodyPr/>
          <a:lstStyle/>
          <a:p>
            <a:r>
              <a:rPr lang="en-US" dirty="0"/>
              <a:t>Chapter 2  the hotel business</a:t>
            </a:r>
          </a:p>
        </p:txBody>
      </p:sp>
    </p:spTree>
    <p:extLst>
      <p:ext uri="{BB962C8B-B14F-4D97-AF65-F5344CB8AC3E}">
        <p14:creationId xmlns:p14="http://schemas.microsoft.com/office/powerpoint/2010/main" val="2219888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EC12-8CBC-4B0F-8D20-EC00FC9B35D4}"/>
              </a:ext>
            </a:extLst>
          </p:cNvPr>
          <p:cNvSpPr>
            <a:spLocks noGrp="1"/>
          </p:cNvSpPr>
          <p:nvPr>
            <p:ph type="title"/>
          </p:nvPr>
        </p:nvSpPr>
        <p:spPr/>
        <p:txBody>
          <a:bodyPr/>
          <a:lstStyle/>
          <a:p>
            <a:r>
              <a:rPr lang="en-US" dirty="0"/>
              <a:t>Flamingo and Golden Nugget, Las Vegas, NV</a:t>
            </a:r>
          </a:p>
        </p:txBody>
      </p:sp>
      <p:pic>
        <p:nvPicPr>
          <p:cNvPr id="5" name="Content Placeholder 4">
            <a:extLst>
              <a:ext uri="{FF2B5EF4-FFF2-40B4-BE49-F238E27FC236}">
                <a16:creationId xmlns:a16="http://schemas.microsoft.com/office/drawing/2014/main" id="{0B96D459-ECD8-4D98-ADD3-C466730797B1}"/>
              </a:ext>
            </a:extLst>
          </p:cNvPr>
          <p:cNvPicPr>
            <a:picLocks noGrp="1" noChangeAspect="1"/>
          </p:cNvPicPr>
          <p:nvPr>
            <p:ph idx="1"/>
          </p:nvPr>
        </p:nvPicPr>
        <p:blipFill>
          <a:blip r:embed="rId2"/>
          <a:stretch>
            <a:fillRect/>
          </a:stretch>
        </p:blipFill>
        <p:spPr>
          <a:xfrm>
            <a:off x="646111" y="1853248"/>
            <a:ext cx="5587576" cy="4195762"/>
          </a:xfrm>
        </p:spPr>
      </p:pic>
      <p:pic>
        <p:nvPicPr>
          <p:cNvPr id="7" name="Picture 6">
            <a:extLst>
              <a:ext uri="{FF2B5EF4-FFF2-40B4-BE49-F238E27FC236}">
                <a16:creationId xmlns:a16="http://schemas.microsoft.com/office/drawing/2014/main" id="{F6CCD5E7-2C4B-4FAB-AD4B-3E3E1FEB5C9A}"/>
              </a:ext>
            </a:extLst>
          </p:cNvPr>
          <p:cNvPicPr>
            <a:picLocks noChangeAspect="1"/>
          </p:cNvPicPr>
          <p:nvPr/>
        </p:nvPicPr>
        <p:blipFill>
          <a:blip r:embed="rId3"/>
          <a:stretch>
            <a:fillRect/>
          </a:stretch>
        </p:blipFill>
        <p:spPr>
          <a:xfrm>
            <a:off x="6233687" y="3045204"/>
            <a:ext cx="5863238" cy="3798508"/>
          </a:xfrm>
          <a:prstGeom prst="rect">
            <a:avLst/>
          </a:prstGeom>
        </p:spPr>
      </p:pic>
    </p:spTree>
    <p:extLst>
      <p:ext uri="{BB962C8B-B14F-4D97-AF65-F5344CB8AC3E}">
        <p14:creationId xmlns:p14="http://schemas.microsoft.com/office/powerpoint/2010/main" val="298344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30097-8FAA-4899-B527-E309BF76DBBF}"/>
              </a:ext>
            </a:extLst>
          </p:cNvPr>
          <p:cNvSpPr>
            <a:spLocks noGrp="1"/>
          </p:cNvSpPr>
          <p:nvPr>
            <p:ph type="title"/>
          </p:nvPr>
        </p:nvSpPr>
        <p:spPr/>
        <p:txBody>
          <a:bodyPr/>
          <a:lstStyle/>
          <a:p>
            <a:r>
              <a:rPr lang="en-US" dirty="0"/>
              <a:t>Boutique Hotels	</a:t>
            </a:r>
          </a:p>
        </p:txBody>
      </p:sp>
      <p:pic>
        <p:nvPicPr>
          <p:cNvPr id="5" name="Content Placeholder 4">
            <a:extLst>
              <a:ext uri="{FF2B5EF4-FFF2-40B4-BE49-F238E27FC236}">
                <a16:creationId xmlns:a16="http://schemas.microsoft.com/office/drawing/2014/main" id="{4CF30CD0-FABE-4949-9CEF-EE891AC7CFEF}"/>
              </a:ext>
            </a:extLst>
          </p:cNvPr>
          <p:cNvPicPr>
            <a:picLocks noGrp="1" noChangeAspect="1"/>
          </p:cNvPicPr>
          <p:nvPr>
            <p:ph idx="1"/>
          </p:nvPr>
        </p:nvPicPr>
        <p:blipFill>
          <a:blip r:embed="rId2"/>
          <a:stretch>
            <a:fillRect/>
          </a:stretch>
        </p:blipFill>
        <p:spPr>
          <a:xfrm>
            <a:off x="545284" y="2052638"/>
            <a:ext cx="6283355" cy="3341483"/>
          </a:xfrm>
        </p:spPr>
      </p:pic>
      <p:pic>
        <p:nvPicPr>
          <p:cNvPr id="7" name="Picture 6">
            <a:extLst>
              <a:ext uri="{FF2B5EF4-FFF2-40B4-BE49-F238E27FC236}">
                <a16:creationId xmlns:a16="http://schemas.microsoft.com/office/drawing/2014/main" id="{9A275326-96A8-4AC8-861A-BF63004D7039}"/>
              </a:ext>
            </a:extLst>
          </p:cNvPr>
          <p:cNvPicPr>
            <a:picLocks noChangeAspect="1"/>
          </p:cNvPicPr>
          <p:nvPr/>
        </p:nvPicPr>
        <p:blipFill>
          <a:blip r:embed="rId3"/>
          <a:stretch>
            <a:fillRect/>
          </a:stretch>
        </p:blipFill>
        <p:spPr>
          <a:xfrm>
            <a:off x="6828639" y="0"/>
            <a:ext cx="4077355" cy="3892492"/>
          </a:xfrm>
          <a:prstGeom prst="rect">
            <a:avLst/>
          </a:prstGeom>
        </p:spPr>
      </p:pic>
      <p:pic>
        <p:nvPicPr>
          <p:cNvPr id="9" name="Picture 8">
            <a:extLst>
              <a:ext uri="{FF2B5EF4-FFF2-40B4-BE49-F238E27FC236}">
                <a16:creationId xmlns:a16="http://schemas.microsoft.com/office/drawing/2014/main" id="{782EB740-C2DC-4D12-8215-F71909DEC8C4}"/>
              </a:ext>
            </a:extLst>
          </p:cNvPr>
          <p:cNvPicPr>
            <a:picLocks noChangeAspect="1"/>
          </p:cNvPicPr>
          <p:nvPr/>
        </p:nvPicPr>
        <p:blipFill>
          <a:blip r:embed="rId4"/>
          <a:stretch>
            <a:fillRect/>
          </a:stretch>
        </p:blipFill>
        <p:spPr>
          <a:xfrm>
            <a:off x="6828638" y="3892492"/>
            <a:ext cx="5192786" cy="2965508"/>
          </a:xfrm>
          <a:prstGeom prst="rect">
            <a:avLst/>
          </a:prstGeom>
        </p:spPr>
      </p:pic>
    </p:spTree>
    <p:extLst>
      <p:ext uri="{BB962C8B-B14F-4D97-AF65-F5344CB8AC3E}">
        <p14:creationId xmlns:p14="http://schemas.microsoft.com/office/powerpoint/2010/main" val="3562568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864F7-60EE-4092-8E58-4FB7088CF266}"/>
              </a:ext>
            </a:extLst>
          </p:cNvPr>
          <p:cNvSpPr>
            <a:spLocks noGrp="1"/>
          </p:cNvSpPr>
          <p:nvPr>
            <p:ph type="title"/>
          </p:nvPr>
        </p:nvSpPr>
        <p:spPr/>
        <p:txBody>
          <a:bodyPr/>
          <a:lstStyle/>
          <a:p>
            <a:r>
              <a:rPr lang="en-US" altLang="en-US" sz="4000" dirty="0"/>
              <a:t>FRANCHISE</a:t>
            </a:r>
            <a:br>
              <a:rPr lang="en-US" altLang="en-US" sz="4000" dirty="0"/>
            </a:br>
            <a:r>
              <a:rPr lang="en-US" dirty="0"/>
              <a:t>Two parties</a:t>
            </a:r>
          </a:p>
        </p:txBody>
      </p:sp>
      <p:pic>
        <p:nvPicPr>
          <p:cNvPr id="4" name="Content Placeholder 3" descr="handshake.jpg">
            <a:extLst>
              <a:ext uri="{FF2B5EF4-FFF2-40B4-BE49-F238E27FC236}">
                <a16:creationId xmlns:a16="http://schemas.microsoft.com/office/drawing/2014/main" id="{2383C0BC-9062-4ABF-9BF2-B8D17BD4977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7356"/>
          <a:stretch/>
        </p:blipFill>
        <p:spPr>
          <a:xfrm>
            <a:off x="3195638" y="1954635"/>
            <a:ext cx="4762500" cy="3489820"/>
          </a:xfrm>
        </p:spPr>
      </p:pic>
      <p:sp>
        <p:nvSpPr>
          <p:cNvPr id="6" name="TextBox 5">
            <a:extLst>
              <a:ext uri="{FF2B5EF4-FFF2-40B4-BE49-F238E27FC236}">
                <a16:creationId xmlns:a16="http://schemas.microsoft.com/office/drawing/2014/main" id="{DE8EB783-E37E-431A-B6CC-6D21AD089C10}"/>
              </a:ext>
            </a:extLst>
          </p:cNvPr>
          <p:cNvSpPr txBox="1"/>
          <p:nvPr/>
        </p:nvSpPr>
        <p:spPr>
          <a:xfrm>
            <a:off x="3056708" y="5826034"/>
            <a:ext cx="1491991" cy="369332"/>
          </a:xfrm>
          <a:prstGeom prst="rect">
            <a:avLst/>
          </a:prstGeom>
          <a:noFill/>
        </p:spPr>
        <p:txBody>
          <a:bodyPr wrap="square" rtlCol="0">
            <a:spAutoFit/>
          </a:bodyPr>
          <a:lstStyle/>
          <a:p>
            <a:r>
              <a:rPr lang="en-US" altLang="en-US" dirty="0"/>
              <a:t>Franchisor</a:t>
            </a:r>
          </a:p>
        </p:txBody>
      </p:sp>
      <p:sp>
        <p:nvSpPr>
          <p:cNvPr id="7" name="TextBox 6">
            <a:extLst>
              <a:ext uri="{FF2B5EF4-FFF2-40B4-BE49-F238E27FC236}">
                <a16:creationId xmlns:a16="http://schemas.microsoft.com/office/drawing/2014/main" id="{73A7229A-773C-4032-B83F-3032CFEBE7C0}"/>
              </a:ext>
            </a:extLst>
          </p:cNvPr>
          <p:cNvSpPr txBox="1"/>
          <p:nvPr/>
        </p:nvSpPr>
        <p:spPr>
          <a:xfrm>
            <a:off x="6361611" y="5826034"/>
            <a:ext cx="1491991" cy="369332"/>
          </a:xfrm>
          <a:prstGeom prst="rect">
            <a:avLst/>
          </a:prstGeom>
          <a:noFill/>
        </p:spPr>
        <p:txBody>
          <a:bodyPr wrap="square" rtlCol="0">
            <a:spAutoFit/>
          </a:bodyPr>
          <a:lstStyle/>
          <a:p>
            <a:r>
              <a:rPr lang="en-US" altLang="en-US" dirty="0"/>
              <a:t>Franchisee</a:t>
            </a:r>
          </a:p>
        </p:txBody>
      </p:sp>
    </p:spTree>
    <p:extLst>
      <p:ext uri="{BB962C8B-B14F-4D97-AF65-F5344CB8AC3E}">
        <p14:creationId xmlns:p14="http://schemas.microsoft.com/office/powerpoint/2010/main" val="2234131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1E849-ADBD-4ECC-AB5D-4DC1A11728F5}"/>
              </a:ext>
            </a:extLst>
          </p:cNvPr>
          <p:cNvSpPr>
            <a:spLocks noGrp="1"/>
          </p:cNvSpPr>
          <p:nvPr>
            <p:ph type="title"/>
          </p:nvPr>
        </p:nvSpPr>
        <p:spPr/>
        <p:txBody>
          <a:bodyPr/>
          <a:lstStyle/>
          <a:p>
            <a:r>
              <a:rPr lang="en-US" altLang="en-US" sz="4000" dirty="0"/>
              <a:t>FRANCHISE</a:t>
            </a:r>
            <a:br>
              <a:rPr lang="en-US" altLang="en-US" sz="4000" dirty="0"/>
            </a:br>
            <a:r>
              <a:rPr lang="en-US" altLang="en-US" sz="4000" dirty="0"/>
              <a:t>Definition</a:t>
            </a:r>
            <a:endParaRPr lang="en-US" dirty="0"/>
          </a:p>
        </p:txBody>
      </p:sp>
      <p:sp>
        <p:nvSpPr>
          <p:cNvPr id="3" name="Content Placeholder 2">
            <a:extLst>
              <a:ext uri="{FF2B5EF4-FFF2-40B4-BE49-F238E27FC236}">
                <a16:creationId xmlns:a16="http://schemas.microsoft.com/office/drawing/2014/main" id="{FC3629D5-FE33-4F37-B88C-DEE6B4A50024}"/>
              </a:ext>
            </a:extLst>
          </p:cNvPr>
          <p:cNvSpPr>
            <a:spLocks noGrp="1"/>
          </p:cNvSpPr>
          <p:nvPr>
            <p:ph idx="1"/>
          </p:nvPr>
        </p:nvSpPr>
        <p:spPr/>
        <p:txBody>
          <a:bodyPr/>
          <a:lstStyle/>
          <a:p>
            <a:r>
              <a:rPr lang="en-US" altLang="en-US" sz="3600" b="1" i="1" dirty="0"/>
              <a:t>“…an agreement between the holder of a named brand or product (franchisor) and another entity (franchisee) giving the franchisee the rights to use and market the franchisor’s name.”</a:t>
            </a:r>
          </a:p>
          <a:p>
            <a:endParaRPr lang="en-US" dirty="0"/>
          </a:p>
        </p:txBody>
      </p:sp>
    </p:spTree>
    <p:extLst>
      <p:ext uri="{BB962C8B-B14F-4D97-AF65-F5344CB8AC3E}">
        <p14:creationId xmlns:p14="http://schemas.microsoft.com/office/powerpoint/2010/main" val="690760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20CA1-221E-46E1-8903-1AC7FB244A1D}"/>
              </a:ext>
            </a:extLst>
          </p:cNvPr>
          <p:cNvSpPr>
            <a:spLocks noGrp="1"/>
          </p:cNvSpPr>
          <p:nvPr>
            <p:ph type="title"/>
          </p:nvPr>
        </p:nvSpPr>
        <p:spPr/>
        <p:txBody>
          <a:bodyPr/>
          <a:lstStyle/>
          <a:p>
            <a:r>
              <a:rPr lang="en-US" dirty="0"/>
              <a:t>Example of a Franchise Agreement</a:t>
            </a:r>
          </a:p>
        </p:txBody>
      </p:sp>
      <p:sp>
        <p:nvSpPr>
          <p:cNvPr id="3" name="Content Placeholder 2">
            <a:extLst>
              <a:ext uri="{FF2B5EF4-FFF2-40B4-BE49-F238E27FC236}">
                <a16:creationId xmlns:a16="http://schemas.microsoft.com/office/drawing/2014/main" id="{D06DB6CB-D98B-4C5B-B244-42F6C956AFD8}"/>
              </a:ext>
            </a:extLst>
          </p:cNvPr>
          <p:cNvSpPr>
            <a:spLocks noGrp="1"/>
          </p:cNvSpPr>
          <p:nvPr>
            <p:ph idx="1"/>
          </p:nvPr>
        </p:nvSpPr>
        <p:spPr/>
        <p:txBody>
          <a:bodyPr/>
          <a:lstStyle/>
          <a:p>
            <a:r>
              <a:rPr lang="en-US" altLang="en-US" sz="3600" dirty="0"/>
              <a:t>The LCO  Nation offers the “Seven Winds” brand to individuals to open businesses in entertainment, lodging and food &amp; beverage service (much like the “Hard Rock Café” brand of the Seminole Tribe</a:t>
            </a:r>
          </a:p>
          <a:p>
            <a:endParaRPr lang="en-US" dirty="0"/>
          </a:p>
        </p:txBody>
      </p:sp>
    </p:spTree>
    <p:extLst>
      <p:ext uri="{BB962C8B-B14F-4D97-AF65-F5344CB8AC3E}">
        <p14:creationId xmlns:p14="http://schemas.microsoft.com/office/powerpoint/2010/main" val="1272273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18DA5-A312-4355-B871-7C8308D42A0A}"/>
              </a:ext>
            </a:extLst>
          </p:cNvPr>
          <p:cNvSpPr>
            <a:spLocks noGrp="1"/>
          </p:cNvSpPr>
          <p:nvPr>
            <p:ph type="title"/>
          </p:nvPr>
        </p:nvSpPr>
        <p:spPr/>
        <p:txBody>
          <a:bodyPr/>
          <a:lstStyle/>
          <a:p>
            <a:r>
              <a:rPr lang="en-US" dirty="0">
                <a:solidFill>
                  <a:schemeClr val="accent1"/>
                </a:solidFill>
              </a:rPr>
              <a:t>Franchising Advantages</a:t>
            </a:r>
          </a:p>
        </p:txBody>
      </p:sp>
      <p:sp>
        <p:nvSpPr>
          <p:cNvPr id="3" name="Content Placeholder 2">
            <a:extLst>
              <a:ext uri="{FF2B5EF4-FFF2-40B4-BE49-F238E27FC236}">
                <a16:creationId xmlns:a16="http://schemas.microsoft.com/office/drawing/2014/main" id="{4B33946C-4B46-421C-A869-E578D53FB0DD}"/>
              </a:ext>
            </a:extLst>
          </p:cNvPr>
          <p:cNvSpPr>
            <a:spLocks noGrp="1"/>
          </p:cNvSpPr>
          <p:nvPr>
            <p:ph idx="1"/>
          </p:nvPr>
        </p:nvSpPr>
        <p:spPr/>
        <p:txBody>
          <a:bodyPr>
            <a:normAutofit/>
          </a:bodyPr>
          <a:lstStyle/>
          <a:p>
            <a:r>
              <a:rPr lang="en-US" altLang="en-US" sz="4000" dirty="0"/>
              <a:t>Least expensive way to gain access to central reservations and national advertising</a:t>
            </a:r>
          </a:p>
          <a:p>
            <a:r>
              <a:rPr lang="en-US" altLang="en-US" sz="4000" dirty="0"/>
              <a:t>Customer recognition</a:t>
            </a:r>
          </a:p>
          <a:p>
            <a:r>
              <a:rPr lang="en-US" altLang="en-US" sz="4000" dirty="0"/>
              <a:t>Brand loyalty</a:t>
            </a:r>
            <a:endParaRPr lang="en-US" sz="4000" dirty="0"/>
          </a:p>
        </p:txBody>
      </p:sp>
    </p:spTree>
    <p:extLst>
      <p:ext uri="{BB962C8B-B14F-4D97-AF65-F5344CB8AC3E}">
        <p14:creationId xmlns:p14="http://schemas.microsoft.com/office/powerpoint/2010/main" val="2060654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4BD2A-66E4-42DA-8D0C-C15685E2F386}"/>
              </a:ext>
            </a:extLst>
          </p:cNvPr>
          <p:cNvSpPr>
            <a:spLocks noGrp="1"/>
          </p:cNvSpPr>
          <p:nvPr>
            <p:ph type="title"/>
          </p:nvPr>
        </p:nvSpPr>
        <p:spPr/>
        <p:txBody>
          <a:bodyPr/>
          <a:lstStyle/>
          <a:p>
            <a:r>
              <a:rPr lang="en-US" dirty="0">
                <a:solidFill>
                  <a:schemeClr val="tx2">
                    <a:satMod val="200000"/>
                  </a:schemeClr>
                </a:solidFill>
              </a:rPr>
              <a:t>Franchising Disadvantages</a:t>
            </a:r>
            <a:endParaRPr lang="en-US" dirty="0"/>
          </a:p>
        </p:txBody>
      </p:sp>
      <p:sp>
        <p:nvSpPr>
          <p:cNvPr id="3" name="Content Placeholder 2">
            <a:extLst>
              <a:ext uri="{FF2B5EF4-FFF2-40B4-BE49-F238E27FC236}">
                <a16:creationId xmlns:a16="http://schemas.microsoft.com/office/drawing/2014/main" id="{192CA367-B5B2-4CB6-A3AE-506D0DF716AF}"/>
              </a:ext>
            </a:extLst>
          </p:cNvPr>
          <p:cNvSpPr>
            <a:spLocks noGrp="1"/>
          </p:cNvSpPr>
          <p:nvPr>
            <p:ph idx="1"/>
          </p:nvPr>
        </p:nvSpPr>
        <p:spPr/>
        <p:txBody>
          <a:bodyPr/>
          <a:lstStyle/>
          <a:p>
            <a:r>
              <a:rPr lang="en-US" altLang="en-US" sz="4000" dirty="0"/>
              <a:t>Loss of autonomy</a:t>
            </a:r>
          </a:p>
          <a:p>
            <a:r>
              <a:rPr lang="en-US" altLang="en-US" sz="4000" dirty="0"/>
              <a:t>Need to meet brand and operational standards</a:t>
            </a:r>
          </a:p>
          <a:p>
            <a:endParaRPr lang="en-US" dirty="0"/>
          </a:p>
        </p:txBody>
      </p:sp>
    </p:spTree>
    <p:extLst>
      <p:ext uri="{BB962C8B-B14F-4D97-AF65-F5344CB8AC3E}">
        <p14:creationId xmlns:p14="http://schemas.microsoft.com/office/powerpoint/2010/main" val="1175545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CC427-EFD5-4C65-AB0A-3A14A2B06988}"/>
              </a:ext>
            </a:extLst>
          </p:cNvPr>
          <p:cNvSpPr>
            <a:spLocks noGrp="1"/>
          </p:cNvSpPr>
          <p:nvPr>
            <p:ph type="title"/>
          </p:nvPr>
        </p:nvSpPr>
        <p:spPr/>
        <p:txBody>
          <a:bodyPr/>
          <a:lstStyle/>
          <a:p>
            <a:r>
              <a:rPr lang="en-US" dirty="0">
                <a:solidFill>
                  <a:schemeClr val="accent1"/>
                </a:solidFill>
              </a:rPr>
              <a:t>Franchising Fees</a:t>
            </a:r>
          </a:p>
        </p:txBody>
      </p:sp>
      <p:sp>
        <p:nvSpPr>
          <p:cNvPr id="3" name="Content Placeholder 2">
            <a:extLst>
              <a:ext uri="{FF2B5EF4-FFF2-40B4-BE49-F238E27FC236}">
                <a16:creationId xmlns:a16="http://schemas.microsoft.com/office/drawing/2014/main" id="{673A4561-2237-47F5-8FBC-B1B128BA78DD}"/>
              </a:ext>
            </a:extLst>
          </p:cNvPr>
          <p:cNvSpPr>
            <a:spLocks noGrp="1"/>
          </p:cNvSpPr>
          <p:nvPr>
            <p:ph idx="1"/>
          </p:nvPr>
        </p:nvSpPr>
        <p:spPr/>
        <p:txBody>
          <a:bodyPr>
            <a:normAutofit/>
          </a:bodyPr>
          <a:lstStyle/>
          <a:p>
            <a:r>
              <a:rPr lang="en-US" altLang="en-US" sz="4000" dirty="0"/>
              <a:t>Initial fee</a:t>
            </a:r>
          </a:p>
          <a:p>
            <a:r>
              <a:rPr lang="en-US" altLang="en-US" sz="4000" dirty="0"/>
              <a:t>Monthly franchise fee</a:t>
            </a:r>
          </a:p>
          <a:p>
            <a:r>
              <a:rPr lang="en-US" altLang="en-US" sz="4000" dirty="0"/>
              <a:t>Advertising fees</a:t>
            </a:r>
          </a:p>
          <a:p>
            <a:r>
              <a:rPr lang="en-US" altLang="en-US" sz="4000" dirty="0"/>
              <a:t>Training fees</a:t>
            </a:r>
            <a:endParaRPr lang="en-US" sz="4000" dirty="0"/>
          </a:p>
        </p:txBody>
      </p:sp>
    </p:spTree>
    <p:extLst>
      <p:ext uri="{BB962C8B-B14F-4D97-AF65-F5344CB8AC3E}">
        <p14:creationId xmlns:p14="http://schemas.microsoft.com/office/powerpoint/2010/main" val="3398692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C5011-46FB-4219-A8B5-B1F3F8763F45}"/>
              </a:ext>
            </a:extLst>
          </p:cNvPr>
          <p:cNvSpPr>
            <a:spLocks noGrp="1"/>
          </p:cNvSpPr>
          <p:nvPr>
            <p:ph type="title"/>
          </p:nvPr>
        </p:nvSpPr>
        <p:spPr/>
        <p:txBody>
          <a:bodyPr/>
          <a:lstStyle/>
          <a:p>
            <a:r>
              <a:rPr lang="en-US" dirty="0"/>
              <a:t>Franchise Financing</a:t>
            </a:r>
          </a:p>
        </p:txBody>
      </p:sp>
      <p:sp>
        <p:nvSpPr>
          <p:cNvPr id="3" name="Content Placeholder 2">
            <a:extLst>
              <a:ext uri="{FF2B5EF4-FFF2-40B4-BE49-F238E27FC236}">
                <a16:creationId xmlns:a16="http://schemas.microsoft.com/office/drawing/2014/main" id="{6826235D-56D3-4EFD-9438-E3AF656CBB85}"/>
              </a:ext>
            </a:extLst>
          </p:cNvPr>
          <p:cNvSpPr>
            <a:spLocks noGrp="1"/>
          </p:cNvSpPr>
          <p:nvPr>
            <p:ph idx="1"/>
          </p:nvPr>
        </p:nvSpPr>
        <p:spPr/>
        <p:txBody>
          <a:bodyPr>
            <a:normAutofit/>
          </a:bodyPr>
          <a:lstStyle/>
          <a:p>
            <a:r>
              <a:rPr lang="en-US" altLang="en-US" sz="2800" dirty="0"/>
              <a:t>Franchisee is responsible for obtaining the mortgage</a:t>
            </a:r>
          </a:p>
          <a:p>
            <a:endParaRPr lang="en-US" altLang="en-US" sz="2800" dirty="0"/>
          </a:p>
          <a:p>
            <a:r>
              <a:rPr lang="en-US" altLang="en-US" sz="2800" dirty="0"/>
              <a:t>Franchisor may acquire the land and construct the facility</a:t>
            </a:r>
          </a:p>
          <a:p>
            <a:pPr lvl="1"/>
            <a:r>
              <a:rPr lang="en-US" altLang="en-US" sz="2800" dirty="0"/>
              <a:t>Then, a joint venture is created that gives the franchisee 50% of the operation</a:t>
            </a:r>
          </a:p>
          <a:p>
            <a:pPr lvl="1"/>
            <a:r>
              <a:rPr lang="en-US" altLang="en-US" sz="2800" dirty="0"/>
              <a:t>Degree of franchisee investment varies</a:t>
            </a:r>
            <a:endParaRPr lang="en-US" sz="2800" dirty="0"/>
          </a:p>
        </p:txBody>
      </p:sp>
    </p:spTree>
    <p:extLst>
      <p:ext uri="{BB962C8B-B14F-4D97-AF65-F5344CB8AC3E}">
        <p14:creationId xmlns:p14="http://schemas.microsoft.com/office/powerpoint/2010/main" val="4018560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53F44-04AE-43D1-A62D-6BB2DAE70004}"/>
              </a:ext>
            </a:extLst>
          </p:cNvPr>
          <p:cNvSpPr>
            <a:spLocks noGrp="1"/>
          </p:cNvSpPr>
          <p:nvPr>
            <p:ph type="title"/>
          </p:nvPr>
        </p:nvSpPr>
        <p:spPr/>
        <p:txBody>
          <a:bodyPr/>
          <a:lstStyle/>
          <a:p>
            <a:r>
              <a:rPr lang="en-US" dirty="0"/>
              <a:t>Other franchise considerations</a:t>
            </a:r>
          </a:p>
        </p:txBody>
      </p:sp>
      <p:sp>
        <p:nvSpPr>
          <p:cNvPr id="3" name="Content Placeholder 2">
            <a:extLst>
              <a:ext uri="{FF2B5EF4-FFF2-40B4-BE49-F238E27FC236}">
                <a16:creationId xmlns:a16="http://schemas.microsoft.com/office/drawing/2014/main" id="{834B8ABB-3339-406E-9500-E4B803EAD67E}"/>
              </a:ext>
            </a:extLst>
          </p:cNvPr>
          <p:cNvSpPr>
            <a:spLocks noGrp="1"/>
          </p:cNvSpPr>
          <p:nvPr>
            <p:ph idx="1"/>
          </p:nvPr>
        </p:nvSpPr>
        <p:spPr/>
        <p:txBody>
          <a:bodyPr>
            <a:normAutofit lnSpcReduction="10000"/>
          </a:bodyPr>
          <a:lstStyle/>
          <a:p>
            <a:r>
              <a:rPr lang="en-US" altLang="en-US" sz="4400" dirty="0"/>
              <a:t>How long should the franchise agreement last?</a:t>
            </a:r>
          </a:p>
          <a:p>
            <a:pPr lvl="1"/>
            <a:r>
              <a:rPr lang="en-US" altLang="en-US" sz="3200" dirty="0"/>
              <a:t>The longer the term, the better for the franchisee</a:t>
            </a:r>
          </a:p>
          <a:p>
            <a:pPr lvl="1"/>
            <a:r>
              <a:rPr lang="en-US" altLang="en-US" sz="3200" dirty="0"/>
              <a:t>Should be a termination clause</a:t>
            </a:r>
          </a:p>
          <a:p>
            <a:pPr lvl="1"/>
            <a:r>
              <a:rPr lang="en-US" altLang="en-US" sz="3200" dirty="0"/>
              <a:t>Financial settlement paid to the franchisor</a:t>
            </a:r>
            <a:endParaRPr lang="en-US" sz="3200" dirty="0"/>
          </a:p>
        </p:txBody>
      </p:sp>
    </p:spTree>
    <p:extLst>
      <p:ext uri="{BB962C8B-B14F-4D97-AF65-F5344CB8AC3E}">
        <p14:creationId xmlns:p14="http://schemas.microsoft.com/office/powerpoint/2010/main" val="1753820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AA46F-968E-46CD-808F-36B2906A98E6}"/>
              </a:ext>
            </a:extLst>
          </p:cNvPr>
          <p:cNvSpPr>
            <a:spLocks noGrp="1"/>
          </p:cNvSpPr>
          <p:nvPr>
            <p:ph type="title"/>
          </p:nvPr>
        </p:nvSpPr>
        <p:spPr/>
        <p:txBody>
          <a:bodyPr/>
          <a:lstStyle/>
          <a:p>
            <a:r>
              <a:rPr lang="en-US" dirty="0"/>
              <a:t>After learning this chapter, you will be able to</a:t>
            </a:r>
          </a:p>
        </p:txBody>
      </p:sp>
      <p:sp>
        <p:nvSpPr>
          <p:cNvPr id="3" name="Content Placeholder 2">
            <a:extLst>
              <a:ext uri="{FF2B5EF4-FFF2-40B4-BE49-F238E27FC236}">
                <a16:creationId xmlns:a16="http://schemas.microsoft.com/office/drawing/2014/main" id="{0A0133CA-8A98-4847-9D4D-7DF775A16096}"/>
              </a:ext>
            </a:extLst>
          </p:cNvPr>
          <p:cNvSpPr>
            <a:spLocks noGrp="1"/>
          </p:cNvSpPr>
          <p:nvPr>
            <p:ph idx="1"/>
          </p:nvPr>
        </p:nvSpPr>
        <p:spPr/>
        <p:txBody>
          <a:bodyPr>
            <a:normAutofit/>
          </a:bodyPr>
          <a:lstStyle/>
          <a:p>
            <a:pPr>
              <a:buFont typeface="Wingdings" panose="05000000000000000000" pitchFamily="2" charset="2"/>
              <a:buChar char="§"/>
            </a:pPr>
            <a:r>
              <a:rPr lang="en-US" sz="2800" dirty="0"/>
              <a:t>Describe hotel ownership</a:t>
            </a:r>
          </a:p>
          <a:p>
            <a:pPr>
              <a:buFont typeface="Wingdings" panose="05000000000000000000" pitchFamily="2" charset="2"/>
              <a:buChar char="§"/>
            </a:pPr>
            <a:r>
              <a:rPr lang="en-US" sz="2800" dirty="0"/>
              <a:t>Explain the diamond rating classification</a:t>
            </a:r>
          </a:p>
          <a:p>
            <a:pPr>
              <a:buFont typeface="Wingdings" panose="05000000000000000000" pitchFamily="2" charset="2"/>
              <a:buChar char="§"/>
            </a:pPr>
            <a:r>
              <a:rPr lang="en-US" sz="2800" dirty="0"/>
              <a:t>Classify hotels by rating system type, location and price</a:t>
            </a:r>
          </a:p>
          <a:p>
            <a:pPr>
              <a:buFont typeface="Wingdings" panose="05000000000000000000" pitchFamily="2" charset="2"/>
              <a:buChar char="§"/>
            </a:pPr>
            <a:r>
              <a:rPr lang="en-US" sz="2800" dirty="0"/>
              <a:t>Describe vacation ownership</a:t>
            </a:r>
          </a:p>
          <a:p>
            <a:pPr>
              <a:buFont typeface="Wingdings" panose="05000000000000000000" pitchFamily="2" charset="2"/>
              <a:buChar char="§"/>
            </a:pPr>
            <a:r>
              <a:rPr lang="en-US" sz="2800" dirty="0"/>
              <a:t>Describe sustainable/green lodging</a:t>
            </a:r>
          </a:p>
          <a:p>
            <a:pPr>
              <a:buFont typeface="Wingdings" panose="05000000000000000000" pitchFamily="2" charset="2"/>
              <a:buChar char="§"/>
            </a:pPr>
            <a:r>
              <a:rPr lang="en-US" sz="2800" dirty="0"/>
              <a:t>Identify hotel business trends</a:t>
            </a:r>
          </a:p>
        </p:txBody>
      </p:sp>
    </p:spTree>
    <p:extLst>
      <p:ext uri="{BB962C8B-B14F-4D97-AF65-F5344CB8AC3E}">
        <p14:creationId xmlns:p14="http://schemas.microsoft.com/office/powerpoint/2010/main" val="4262972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01A77-5F9B-4C14-A652-4B59C51847E4}"/>
              </a:ext>
            </a:extLst>
          </p:cNvPr>
          <p:cNvSpPr>
            <a:spLocks noGrp="1"/>
          </p:cNvSpPr>
          <p:nvPr>
            <p:ph type="title"/>
          </p:nvPr>
        </p:nvSpPr>
        <p:spPr/>
        <p:txBody>
          <a:bodyPr/>
          <a:lstStyle/>
          <a:p>
            <a:r>
              <a:rPr lang="en-US" dirty="0"/>
              <a:t>Other franchise considerations</a:t>
            </a:r>
          </a:p>
        </p:txBody>
      </p:sp>
      <p:sp>
        <p:nvSpPr>
          <p:cNvPr id="3" name="Content Placeholder 2">
            <a:extLst>
              <a:ext uri="{FF2B5EF4-FFF2-40B4-BE49-F238E27FC236}">
                <a16:creationId xmlns:a16="http://schemas.microsoft.com/office/drawing/2014/main" id="{B9674575-2AA7-4DB4-8CD0-F5628A39EE6A}"/>
              </a:ext>
            </a:extLst>
          </p:cNvPr>
          <p:cNvSpPr>
            <a:spLocks noGrp="1"/>
          </p:cNvSpPr>
          <p:nvPr>
            <p:ph idx="1"/>
          </p:nvPr>
        </p:nvSpPr>
        <p:spPr/>
        <p:txBody>
          <a:bodyPr/>
          <a:lstStyle/>
          <a:p>
            <a:r>
              <a:rPr lang="en-US" altLang="en-US" sz="4400" dirty="0"/>
              <a:t>What kind of protection against competition?</a:t>
            </a:r>
          </a:p>
          <a:p>
            <a:pPr lvl="1"/>
            <a:r>
              <a:rPr lang="en-US" altLang="en-US" dirty="0"/>
              <a:t>Minimum distance between new franchise and any future franchise</a:t>
            </a:r>
          </a:p>
          <a:p>
            <a:pPr lvl="1"/>
            <a:r>
              <a:rPr lang="en-US" altLang="en-US" dirty="0"/>
              <a:t>Specification of a protected or exclusive territory</a:t>
            </a:r>
          </a:p>
          <a:p>
            <a:pPr lvl="1"/>
            <a:r>
              <a:rPr lang="en-US" altLang="en-US" dirty="0"/>
              <a:t>Or, in effect until certain level of operating performance has been achieved</a:t>
            </a:r>
          </a:p>
          <a:p>
            <a:pPr lvl="1"/>
            <a:r>
              <a:rPr lang="en-US" altLang="en-US" dirty="0"/>
              <a:t>Or, financial arrangements in the case of growth in area could sustain another franchise</a:t>
            </a:r>
          </a:p>
          <a:p>
            <a:endParaRPr lang="en-US" dirty="0"/>
          </a:p>
        </p:txBody>
      </p:sp>
    </p:spTree>
    <p:extLst>
      <p:ext uri="{BB962C8B-B14F-4D97-AF65-F5344CB8AC3E}">
        <p14:creationId xmlns:p14="http://schemas.microsoft.com/office/powerpoint/2010/main" val="534526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F06F3-5737-4071-BDA2-FFDB42B08026}"/>
              </a:ext>
            </a:extLst>
          </p:cNvPr>
          <p:cNvSpPr>
            <a:spLocks noGrp="1"/>
          </p:cNvSpPr>
          <p:nvPr>
            <p:ph type="title"/>
          </p:nvPr>
        </p:nvSpPr>
        <p:spPr/>
        <p:txBody>
          <a:bodyPr/>
          <a:lstStyle/>
          <a:p>
            <a:r>
              <a:rPr lang="en-US" dirty="0"/>
              <a:t>Other franchise considerations</a:t>
            </a:r>
          </a:p>
        </p:txBody>
      </p:sp>
      <p:sp>
        <p:nvSpPr>
          <p:cNvPr id="3" name="Content Placeholder 2">
            <a:extLst>
              <a:ext uri="{FF2B5EF4-FFF2-40B4-BE49-F238E27FC236}">
                <a16:creationId xmlns:a16="http://schemas.microsoft.com/office/drawing/2014/main" id="{0BD381FE-E059-45A4-AFE5-8BFDFAA59232}"/>
              </a:ext>
            </a:extLst>
          </p:cNvPr>
          <p:cNvSpPr>
            <a:spLocks noGrp="1"/>
          </p:cNvSpPr>
          <p:nvPr>
            <p:ph idx="1"/>
          </p:nvPr>
        </p:nvSpPr>
        <p:spPr/>
        <p:txBody>
          <a:bodyPr>
            <a:normAutofit lnSpcReduction="10000"/>
          </a:bodyPr>
          <a:lstStyle/>
          <a:p>
            <a:r>
              <a:rPr lang="en-US" altLang="en-US" sz="4400" dirty="0"/>
              <a:t>What kind of  technical assistance?</a:t>
            </a:r>
            <a:endParaRPr lang="en-US" altLang="en-US" dirty="0"/>
          </a:p>
          <a:p>
            <a:pPr lvl="1"/>
            <a:r>
              <a:rPr lang="en-US" altLang="en-US" sz="2800" dirty="0"/>
              <a:t>Number of employees to be trained</a:t>
            </a:r>
          </a:p>
          <a:p>
            <a:pPr lvl="1"/>
            <a:r>
              <a:rPr lang="en-US" altLang="en-US" sz="2800" dirty="0"/>
              <a:t>Period over which training takes place</a:t>
            </a:r>
          </a:p>
          <a:p>
            <a:pPr lvl="1"/>
            <a:r>
              <a:rPr lang="en-US" altLang="en-US" sz="2800" dirty="0"/>
              <a:t>Purchasing services that define maximum markup or commission franchisor can receive</a:t>
            </a:r>
          </a:p>
          <a:p>
            <a:pPr lvl="1"/>
            <a:r>
              <a:rPr lang="en-US" altLang="en-US" sz="2800" dirty="0"/>
              <a:t>Replacement costs of new systems to reside with franchisor</a:t>
            </a:r>
          </a:p>
          <a:p>
            <a:endParaRPr lang="en-US" dirty="0"/>
          </a:p>
        </p:txBody>
      </p:sp>
    </p:spTree>
    <p:extLst>
      <p:ext uri="{BB962C8B-B14F-4D97-AF65-F5344CB8AC3E}">
        <p14:creationId xmlns:p14="http://schemas.microsoft.com/office/powerpoint/2010/main" val="1342624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E65AE-920A-4740-98E0-F9338BE17BA3}"/>
              </a:ext>
            </a:extLst>
          </p:cNvPr>
          <p:cNvSpPr>
            <a:spLocks noGrp="1"/>
          </p:cNvSpPr>
          <p:nvPr>
            <p:ph type="title"/>
          </p:nvPr>
        </p:nvSpPr>
        <p:spPr/>
        <p:txBody>
          <a:bodyPr/>
          <a:lstStyle/>
          <a:p>
            <a:r>
              <a:rPr lang="en-US" dirty="0"/>
              <a:t>Other franchise considerations</a:t>
            </a:r>
          </a:p>
        </p:txBody>
      </p:sp>
      <p:sp>
        <p:nvSpPr>
          <p:cNvPr id="3" name="Content Placeholder 2">
            <a:extLst>
              <a:ext uri="{FF2B5EF4-FFF2-40B4-BE49-F238E27FC236}">
                <a16:creationId xmlns:a16="http://schemas.microsoft.com/office/drawing/2014/main" id="{BD03DCD2-BDF7-4024-A662-C878F38B884C}"/>
              </a:ext>
            </a:extLst>
          </p:cNvPr>
          <p:cNvSpPr>
            <a:spLocks noGrp="1"/>
          </p:cNvSpPr>
          <p:nvPr>
            <p:ph idx="1"/>
          </p:nvPr>
        </p:nvSpPr>
        <p:spPr/>
        <p:txBody>
          <a:bodyPr/>
          <a:lstStyle/>
          <a:p>
            <a:r>
              <a:rPr lang="en-US" altLang="en-US" sz="4400" dirty="0"/>
              <a:t>What kinds of fees?</a:t>
            </a:r>
            <a:endParaRPr lang="en-US" altLang="en-US" dirty="0"/>
          </a:p>
          <a:p>
            <a:pPr lvl="1"/>
            <a:r>
              <a:rPr lang="en-US" altLang="en-US" sz="2800" dirty="0"/>
              <a:t>Reservation system services</a:t>
            </a:r>
          </a:p>
          <a:p>
            <a:pPr lvl="1"/>
            <a:r>
              <a:rPr lang="en-US" altLang="en-US" sz="2800" dirty="0"/>
              <a:t>Advertising services</a:t>
            </a:r>
          </a:p>
          <a:p>
            <a:pPr lvl="1"/>
            <a:r>
              <a:rPr lang="en-US" altLang="en-US" sz="2800" dirty="0"/>
              <a:t>Franchise reporting systems</a:t>
            </a:r>
          </a:p>
          <a:p>
            <a:pPr lvl="1"/>
            <a:r>
              <a:rPr lang="en-US" altLang="en-US" sz="2800" dirty="0"/>
              <a:t>Timing, methods of inspections and audits</a:t>
            </a:r>
          </a:p>
          <a:p>
            <a:pPr lvl="1"/>
            <a:r>
              <a:rPr lang="en-US" altLang="en-US" sz="2800" dirty="0"/>
              <a:t>Transfer of franchise agreement</a:t>
            </a:r>
          </a:p>
          <a:p>
            <a:pPr lvl="1"/>
            <a:r>
              <a:rPr lang="en-US" altLang="en-US" sz="2800" dirty="0"/>
              <a:t>Termination procedures</a:t>
            </a:r>
            <a:endParaRPr lang="en-US" dirty="0"/>
          </a:p>
        </p:txBody>
      </p:sp>
    </p:spTree>
    <p:extLst>
      <p:ext uri="{BB962C8B-B14F-4D97-AF65-F5344CB8AC3E}">
        <p14:creationId xmlns:p14="http://schemas.microsoft.com/office/powerpoint/2010/main" val="954342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BCB09-1EE3-48E3-A27E-39481C79D530}"/>
              </a:ext>
            </a:extLst>
          </p:cNvPr>
          <p:cNvSpPr>
            <a:spLocks noGrp="1"/>
          </p:cNvSpPr>
          <p:nvPr>
            <p:ph type="title"/>
          </p:nvPr>
        </p:nvSpPr>
        <p:spPr/>
        <p:txBody>
          <a:bodyPr/>
          <a:lstStyle/>
          <a:p>
            <a:r>
              <a:rPr lang="en-US" dirty="0"/>
              <a:t>Other franchise considerations</a:t>
            </a:r>
            <a:br>
              <a:rPr lang="en-US" dirty="0"/>
            </a:br>
            <a:r>
              <a:rPr lang="en-US" dirty="0"/>
              <a:t>Issues to resolve before signing…</a:t>
            </a:r>
          </a:p>
        </p:txBody>
      </p:sp>
      <p:sp>
        <p:nvSpPr>
          <p:cNvPr id="3" name="Content Placeholder 2">
            <a:extLst>
              <a:ext uri="{FF2B5EF4-FFF2-40B4-BE49-F238E27FC236}">
                <a16:creationId xmlns:a16="http://schemas.microsoft.com/office/drawing/2014/main" id="{6943129C-12D3-4916-978A-A9162C563008}"/>
              </a:ext>
            </a:extLst>
          </p:cNvPr>
          <p:cNvSpPr>
            <a:spLocks noGrp="1"/>
          </p:cNvSpPr>
          <p:nvPr>
            <p:ph idx="1"/>
          </p:nvPr>
        </p:nvSpPr>
        <p:spPr/>
        <p:txBody>
          <a:bodyPr/>
          <a:lstStyle/>
          <a:p>
            <a:r>
              <a:rPr lang="en-US" altLang="en-US" sz="4000" dirty="0"/>
              <a:t>Guest perception</a:t>
            </a:r>
          </a:p>
          <a:p>
            <a:r>
              <a:rPr lang="en-US" altLang="en-US" sz="4000" dirty="0"/>
              <a:t>Market segment</a:t>
            </a:r>
          </a:p>
          <a:p>
            <a:r>
              <a:rPr lang="en-US" altLang="en-US" sz="4000" dirty="0"/>
              <a:t>Reservation system bookings</a:t>
            </a:r>
          </a:p>
          <a:p>
            <a:r>
              <a:rPr lang="en-US" altLang="en-US" sz="4000" dirty="0"/>
              <a:t>Referral opportunities</a:t>
            </a:r>
          </a:p>
          <a:p>
            <a:r>
              <a:rPr lang="en-US" altLang="en-US" sz="4000" dirty="0"/>
              <a:t>Competition</a:t>
            </a:r>
          </a:p>
          <a:p>
            <a:endParaRPr lang="en-US" dirty="0"/>
          </a:p>
        </p:txBody>
      </p:sp>
    </p:spTree>
    <p:extLst>
      <p:ext uri="{BB962C8B-B14F-4D97-AF65-F5344CB8AC3E}">
        <p14:creationId xmlns:p14="http://schemas.microsoft.com/office/powerpoint/2010/main" val="822447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20F-2CBF-4CB9-B11A-766EB5CF4D6C}"/>
              </a:ext>
            </a:extLst>
          </p:cNvPr>
          <p:cNvSpPr>
            <a:spLocks noGrp="1"/>
          </p:cNvSpPr>
          <p:nvPr>
            <p:ph type="title"/>
          </p:nvPr>
        </p:nvSpPr>
        <p:spPr/>
        <p:txBody>
          <a:bodyPr/>
          <a:lstStyle/>
          <a:p>
            <a:r>
              <a:rPr lang="en-US" dirty="0"/>
              <a:t>Ask the 9 deadly questions</a:t>
            </a:r>
          </a:p>
        </p:txBody>
      </p:sp>
      <p:sp>
        <p:nvSpPr>
          <p:cNvPr id="3" name="Content Placeholder 2">
            <a:extLst>
              <a:ext uri="{FF2B5EF4-FFF2-40B4-BE49-F238E27FC236}">
                <a16:creationId xmlns:a16="http://schemas.microsoft.com/office/drawing/2014/main" id="{9CD7F2F0-023D-477E-8D47-FC5BA6DF0F16}"/>
              </a:ext>
            </a:extLst>
          </p:cNvPr>
          <p:cNvSpPr>
            <a:spLocks noGrp="1"/>
          </p:cNvSpPr>
          <p:nvPr>
            <p:ph idx="1"/>
          </p:nvPr>
        </p:nvSpPr>
        <p:spPr>
          <a:xfrm>
            <a:off x="1103312" y="1436914"/>
            <a:ext cx="8946541" cy="4811485"/>
          </a:xfrm>
        </p:spPr>
        <p:txBody>
          <a:bodyPr>
            <a:noAutofit/>
          </a:bodyPr>
          <a:lstStyle/>
          <a:p>
            <a:r>
              <a:rPr lang="en-US" altLang="en-US" sz="2400" dirty="0"/>
              <a:t>Product concepts franchised?</a:t>
            </a:r>
          </a:p>
          <a:p>
            <a:r>
              <a:rPr lang="en-US" altLang="en-US" sz="2400" dirty="0"/>
              <a:t>How many franchise terminations?</a:t>
            </a:r>
          </a:p>
          <a:p>
            <a:r>
              <a:rPr lang="en-US" altLang="en-US" sz="2400" dirty="0"/>
              <a:t>What kind of technology is available?</a:t>
            </a:r>
          </a:p>
          <a:p>
            <a:r>
              <a:rPr lang="en-US" altLang="en-US" sz="2400" dirty="0"/>
              <a:t>How many reservations will come my way?</a:t>
            </a:r>
          </a:p>
          <a:p>
            <a:r>
              <a:rPr lang="en-US" altLang="en-US" sz="2400" dirty="0"/>
              <a:t>Does the system cooperate with airlines?</a:t>
            </a:r>
          </a:p>
          <a:p>
            <a:r>
              <a:rPr lang="en-US" altLang="en-US" sz="2400" dirty="0"/>
              <a:t>How many no-shows?</a:t>
            </a:r>
          </a:p>
          <a:p>
            <a:r>
              <a:rPr lang="en-US" altLang="en-US" sz="2400" dirty="0"/>
              <a:t>What kind of training?</a:t>
            </a:r>
          </a:p>
          <a:p>
            <a:r>
              <a:rPr lang="en-US" altLang="en-US" sz="2400" dirty="0"/>
              <a:t>Any guest relations reports?</a:t>
            </a:r>
          </a:p>
          <a:p>
            <a:r>
              <a:rPr lang="en-US" altLang="en-US" sz="2400" dirty="0"/>
              <a:t>Do I qualify?</a:t>
            </a:r>
            <a:endParaRPr lang="en-US" sz="2400" dirty="0"/>
          </a:p>
        </p:txBody>
      </p:sp>
    </p:spTree>
    <p:extLst>
      <p:ext uri="{BB962C8B-B14F-4D97-AF65-F5344CB8AC3E}">
        <p14:creationId xmlns:p14="http://schemas.microsoft.com/office/powerpoint/2010/main" val="2135922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332AA-F878-4B75-BAA7-8E4BD3E75E93}"/>
              </a:ext>
            </a:extLst>
          </p:cNvPr>
          <p:cNvSpPr>
            <a:spLocks noGrp="1"/>
          </p:cNvSpPr>
          <p:nvPr>
            <p:ph type="title"/>
          </p:nvPr>
        </p:nvSpPr>
        <p:spPr/>
        <p:txBody>
          <a:bodyPr/>
          <a:lstStyle/>
          <a:p>
            <a:r>
              <a:rPr lang="en-US" dirty="0"/>
              <a:t>Referral Associations</a:t>
            </a:r>
          </a:p>
        </p:txBody>
      </p:sp>
      <p:sp>
        <p:nvSpPr>
          <p:cNvPr id="3" name="Content Placeholder 2">
            <a:extLst>
              <a:ext uri="{FF2B5EF4-FFF2-40B4-BE49-F238E27FC236}">
                <a16:creationId xmlns:a16="http://schemas.microsoft.com/office/drawing/2014/main" id="{D959B3EA-8691-4DF6-A8EC-AE400C3D8F65}"/>
              </a:ext>
            </a:extLst>
          </p:cNvPr>
          <p:cNvSpPr>
            <a:spLocks noGrp="1"/>
          </p:cNvSpPr>
          <p:nvPr>
            <p:ph idx="1"/>
          </p:nvPr>
        </p:nvSpPr>
        <p:spPr/>
        <p:txBody>
          <a:bodyPr>
            <a:normAutofit/>
          </a:bodyPr>
          <a:lstStyle/>
          <a:p>
            <a:r>
              <a:rPr lang="en-US" sz="3200" dirty="0"/>
              <a:t>Similar to franchise, but at lower cost</a:t>
            </a:r>
          </a:p>
          <a:p>
            <a:r>
              <a:rPr lang="en-US" sz="3200" dirty="0"/>
              <a:t>Hotels share CRS, common image, logo or advertising slogan</a:t>
            </a:r>
          </a:p>
          <a:p>
            <a:r>
              <a:rPr lang="en-US" sz="3200" dirty="0"/>
              <a:t>Referrals to group participants</a:t>
            </a:r>
          </a:p>
          <a:p>
            <a:r>
              <a:rPr lang="en-US" sz="3200" dirty="0"/>
              <a:t>Group-</a:t>
            </a:r>
            <a:r>
              <a:rPr lang="en-US" sz="3200" dirty="0" err="1"/>
              <a:t>buing</a:t>
            </a:r>
            <a:r>
              <a:rPr lang="en-US" sz="3200" dirty="0"/>
              <a:t> discounts</a:t>
            </a:r>
          </a:p>
          <a:p>
            <a:r>
              <a:rPr lang="en-US" sz="3200" dirty="0"/>
              <a:t>Management training</a:t>
            </a:r>
          </a:p>
          <a:p>
            <a:r>
              <a:rPr lang="en-US" sz="3200" dirty="0"/>
              <a:t>Initial fee to join referral organization</a:t>
            </a:r>
          </a:p>
        </p:txBody>
      </p:sp>
    </p:spTree>
    <p:extLst>
      <p:ext uri="{BB962C8B-B14F-4D97-AF65-F5344CB8AC3E}">
        <p14:creationId xmlns:p14="http://schemas.microsoft.com/office/powerpoint/2010/main" val="1198061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B3969-783F-4D70-B245-65CE961C717C}"/>
              </a:ext>
            </a:extLst>
          </p:cNvPr>
          <p:cNvSpPr>
            <a:spLocks noGrp="1"/>
          </p:cNvSpPr>
          <p:nvPr>
            <p:ph type="title"/>
          </p:nvPr>
        </p:nvSpPr>
        <p:spPr/>
        <p:txBody>
          <a:bodyPr/>
          <a:lstStyle/>
          <a:p>
            <a:r>
              <a:rPr lang="en-US" dirty="0"/>
              <a:t>Management Contract</a:t>
            </a:r>
          </a:p>
        </p:txBody>
      </p:sp>
      <p:pic>
        <p:nvPicPr>
          <p:cNvPr id="4" name="Content Placeholder 3" descr="handshake.jpg">
            <a:extLst>
              <a:ext uri="{FF2B5EF4-FFF2-40B4-BE49-F238E27FC236}">
                <a16:creationId xmlns:a16="http://schemas.microsoft.com/office/drawing/2014/main" id="{15F78DAD-5F35-4B2C-B217-67467716D21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7356"/>
          <a:stretch/>
        </p:blipFill>
        <p:spPr>
          <a:xfrm>
            <a:off x="2468880" y="1853248"/>
            <a:ext cx="6217920" cy="3593963"/>
          </a:xfrm>
        </p:spPr>
      </p:pic>
      <p:sp>
        <p:nvSpPr>
          <p:cNvPr id="5" name="TextBox 4">
            <a:extLst>
              <a:ext uri="{FF2B5EF4-FFF2-40B4-BE49-F238E27FC236}">
                <a16:creationId xmlns:a16="http://schemas.microsoft.com/office/drawing/2014/main" id="{CA65AD96-4AC9-40C8-84AE-34F702B7DC8F}"/>
              </a:ext>
            </a:extLst>
          </p:cNvPr>
          <p:cNvSpPr txBox="1"/>
          <p:nvPr/>
        </p:nvSpPr>
        <p:spPr>
          <a:xfrm>
            <a:off x="3331029" y="5956663"/>
            <a:ext cx="1410788" cy="369332"/>
          </a:xfrm>
          <a:prstGeom prst="rect">
            <a:avLst/>
          </a:prstGeom>
          <a:noFill/>
        </p:spPr>
        <p:txBody>
          <a:bodyPr wrap="square" rtlCol="0">
            <a:spAutoFit/>
          </a:bodyPr>
          <a:lstStyle/>
          <a:p>
            <a:r>
              <a:rPr lang="en-US" altLang="en-US" dirty="0"/>
              <a:t>OWNER</a:t>
            </a:r>
          </a:p>
        </p:txBody>
      </p:sp>
      <p:sp>
        <p:nvSpPr>
          <p:cNvPr id="6" name="TextBox 5">
            <a:extLst>
              <a:ext uri="{FF2B5EF4-FFF2-40B4-BE49-F238E27FC236}">
                <a16:creationId xmlns:a16="http://schemas.microsoft.com/office/drawing/2014/main" id="{D683BB25-628C-49C4-8E10-727C01696127}"/>
              </a:ext>
            </a:extLst>
          </p:cNvPr>
          <p:cNvSpPr txBox="1"/>
          <p:nvPr/>
        </p:nvSpPr>
        <p:spPr>
          <a:xfrm>
            <a:off x="6439989" y="5956663"/>
            <a:ext cx="1645920" cy="369332"/>
          </a:xfrm>
          <a:prstGeom prst="rect">
            <a:avLst/>
          </a:prstGeom>
          <a:noFill/>
        </p:spPr>
        <p:txBody>
          <a:bodyPr wrap="square" rtlCol="0">
            <a:spAutoFit/>
          </a:bodyPr>
          <a:lstStyle/>
          <a:p>
            <a:r>
              <a:rPr lang="en-US" altLang="en-US"/>
              <a:t>OPERATOR</a:t>
            </a:r>
            <a:endParaRPr lang="en-US" altLang="en-US" dirty="0"/>
          </a:p>
        </p:txBody>
      </p:sp>
    </p:spTree>
    <p:extLst>
      <p:ext uri="{BB962C8B-B14F-4D97-AF65-F5344CB8AC3E}">
        <p14:creationId xmlns:p14="http://schemas.microsoft.com/office/powerpoint/2010/main" val="2272640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F033C-07B5-484C-9FEF-F3F16A945452}"/>
              </a:ext>
            </a:extLst>
          </p:cNvPr>
          <p:cNvSpPr>
            <a:spLocks noGrp="1"/>
          </p:cNvSpPr>
          <p:nvPr>
            <p:ph type="title"/>
          </p:nvPr>
        </p:nvSpPr>
        <p:spPr/>
        <p:txBody>
          <a:bodyPr/>
          <a:lstStyle/>
          <a:p>
            <a:r>
              <a:rPr lang="en-US" dirty="0"/>
              <a:t>Management Contract</a:t>
            </a:r>
            <a:br>
              <a:rPr lang="en-US" dirty="0"/>
            </a:br>
            <a:r>
              <a:rPr lang="en-US" dirty="0"/>
              <a:t>Definition</a:t>
            </a:r>
          </a:p>
        </p:txBody>
      </p:sp>
      <p:sp>
        <p:nvSpPr>
          <p:cNvPr id="3" name="Content Placeholder 2">
            <a:extLst>
              <a:ext uri="{FF2B5EF4-FFF2-40B4-BE49-F238E27FC236}">
                <a16:creationId xmlns:a16="http://schemas.microsoft.com/office/drawing/2014/main" id="{F5124C3E-5166-4C34-A7C3-0E2D03032FB0}"/>
              </a:ext>
            </a:extLst>
          </p:cNvPr>
          <p:cNvSpPr>
            <a:spLocks noGrp="1"/>
          </p:cNvSpPr>
          <p:nvPr>
            <p:ph idx="1"/>
          </p:nvPr>
        </p:nvSpPr>
        <p:spPr/>
        <p:txBody>
          <a:bodyPr/>
          <a:lstStyle/>
          <a:p>
            <a:r>
              <a:rPr lang="en-US" altLang="en-US" sz="3600" b="1" i="1" dirty="0"/>
              <a:t>“a management contract stipulates that the operator of the property, acting fully and completely as an agent of the owner and for the owner, assumes full responsibility for operating and managing the property.”</a:t>
            </a:r>
          </a:p>
          <a:p>
            <a:endParaRPr lang="en-US" dirty="0"/>
          </a:p>
        </p:txBody>
      </p:sp>
    </p:spTree>
    <p:extLst>
      <p:ext uri="{BB962C8B-B14F-4D97-AF65-F5344CB8AC3E}">
        <p14:creationId xmlns:p14="http://schemas.microsoft.com/office/powerpoint/2010/main" val="1084599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5A6A5-AD53-467D-AA27-C24F41A03E4D}"/>
              </a:ext>
            </a:extLst>
          </p:cNvPr>
          <p:cNvSpPr>
            <a:spLocks noGrp="1"/>
          </p:cNvSpPr>
          <p:nvPr>
            <p:ph type="title"/>
          </p:nvPr>
        </p:nvSpPr>
        <p:spPr/>
        <p:txBody>
          <a:bodyPr/>
          <a:lstStyle/>
          <a:p>
            <a:r>
              <a:rPr lang="en-US" dirty="0"/>
              <a:t>Example of Management Contract</a:t>
            </a:r>
          </a:p>
        </p:txBody>
      </p:sp>
      <p:sp>
        <p:nvSpPr>
          <p:cNvPr id="3" name="Content Placeholder 2">
            <a:extLst>
              <a:ext uri="{FF2B5EF4-FFF2-40B4-BE49-F238E27FC236}">
                <a16:creationId xmlns:a16="http://schemas.microsoft.com/office/drawing/2014/main" id="{B00BAEEE-102D-414C-937C-39DA1244F105}"/>
              </a:ext>
            </a:extLst>
          </p:cNvPr>
          <p:cNvSpPr>
            <a:spLocks noGrp="1"/>
          </p:cNvSpPr>
          <p:nvPr>
            <p:ph idx="1"/>
          </p:nvPr>
        </p:nvSpPr>
        <p:spPr/>
        <p:txBody>
          <a:bodyPr/>
          <a:lstStyle/>
          <a:p>
            <a:r>
              <a:rPr lang="en-US" altLang="en-US" sz="4400" dirty="0"/>
              <a:t>Buffalo Brothers to finance, open, train and manage the St. Croix Casino and Hotel and the LCO Casino and Lodge</a:t>
            </a:r>
          </a:p>
          <a:p>
            <a:endParaRPr lang="en-US" dirty="0"/>
          </a:p>
        </p:txBody>
      </p:sp>
    </p:spTree>
    <p:extLst>
      <p:ext uri="{BB962C8B-B14F-4D97-AF65-F5344CB8AC3E}">
        <p14:creationId xmlns:p14="http://schemas.microsoft.com/office/powerpoint/2010/main" val="2243904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E502D-2F45-4779-8647-EC4431449C82}"/>
              </a:ext>
            </a:extLst>
          </p:cNvPr>
          <p:cNvSpPr>
            <a:spLocks noGrp="1"/>
          </p:cNvSpPr>
          <p:nvPr>
            <p:ph type="title"/>
          </p:nvPr>
        </p:nvSpPr>
        <p:spPr/>
        <p:txBody>
          <a:bodyPr/>
          <a:lstStyle/>
          <a:p>
            <a:r>
              <a:rPr lang="en-US" sz="4400" b="1" dirty="0">
                <a:solidFill>
                  <a:schemeClr val="accent3"/>
                </a:solidFill>
              </a:rPr>
              <a:t>Buffaloed: casino cowboys take Indians for a ride </a:t>
            </a:r>
            <a:r>
              <a:rPr lang="en-US" sz="3200" b="1" dirty="0">
                <a:solidFill>
                  <a:schemeClr val="accent3"/>
                </a:solidFill>
              </a:rPr>
              <a:t>by Bill Lueders</a:t>
            </a:r>
            <a:br>
              <a:rPr lang="en-US" altLang="en-US" sz="3200" dirty="0"/>
            </a:br>
            <a:br>
              <a:rPr lang="en-US" sz="3200" dirty="0"/>
            </a:br>
            <a:endParaRPr lang="en-US" dirty="0"/>
          </a:p>
        </p:txBody>
      </p:sp>
      <p:sp>
        <p:nvSpPr>
          <p:cNvPr id="3" name="Content Placeholder 2">
            <a:extLst>
              <a:ext uri="{FF2B5EF4-FFF2-40B4-BE49-F238E27FC236}">
                <a16:creationId xmlns:a16="http://schemas.microsoft.com/office/drawing/2014/main" id="{F9AF16A3-9052-456E-8638-8DBA60A2FEBD}"/>
              </a:ext>
            </a:extLst>
          </p:cNvPr>
          <p:cNvSpPr>
            <a:spLocks noGrp="1"/>
          </p:cNvSpPr>
          <p:nvPr>
            <p:ph idx="1"/>
          </p:nvPr>
        </p:nvSpPr>
        <p:spPr>
          <a:xfrm>
            <a:off x="1110343" y="1959429"/>
            <a:ext cx="8939510" cy="4288970"/>
          </a:xfrm>
        </p:spPr>
        <p:txBody>
          <a:bodyPr>
            <a:normAutofit lnSpcReduction="10000"/>
          </a:bodyPr>
          <a:lstStyle/>
          <a:p>
            <a:r>
              <a:rPr lang="en-US" dirty="0" err="1"/>
              <a:t>Bellecourt</a:t>
            </a:r>
            <a:r>
              <a:rPr lang="en-US" dirty="0"/>
              <a:t> sees such discord as an ominous portent for the St. Croix and other tribes. "I believe that gaming is a major conspiracy against Indian people," he says. "I think it's a form of termination." Once tribal corruption reaches critical mass, he fears, "the Federal Government will step in and put us in receivership." </a:t>
            </a:r>
            <a:br>
              <a:rPr lang="en-US" dirty="0"/>
            </a:br>
            <a:br>
              <a:rPr lang="en-US" dirty="0"/>
            </a:br>
            <a:r>
              <a:rPr lang="en-US" dirty="0"/>
              <a:t>National Indian Gaming Commission chair Hope offers a divergent, though equally dismal, prognosis. Gambling, he observes, is an inherently wasteful endeavor: "It's not a product, provides no product, does nothing. It's a net drain on any economy." In ten or twenty years, he predicts, the current gambling boom will reach a saturation point and communities will no longer stand for it. "Gambling died out in the 1840s and 1890s," he says. "It's going to die out again." </a:t>
            </a:r>
            <a:br>
              <a:rPr lang="en-US" dirty="0"/>
            </a:br>
            <a:endParaRPr lang="en-US" dirty="0"/>
          </a:p>
        </p:txBody>
      </p:sp>
      <p:sp>
        <p:nvSpPr>
          <p:cNvPr id="4" name="TextBox 3">
            <a:extLst>
              <a:ext uri="{FF2B5EF4-FFF2-40B4-BE49-F238E27FC236}">
                <a16:creationId xmlns:a16="http://schemas.microsoft.com/office/drawing/2014/main" id="{4EB59D45-8299-4F05-8908-3DCD67CFE603}"/>
              </a:ext>
            </a:extLst>
          </p:cNvPr>
          <p:cNvSpPr txBox="1"/>
          <p:nvPr/>
        </p:nvSpPr>
        <p:spPr>
          <a:xfrm>
            <a:off x="365760" y="6405282"/>
            <a:ext cx="5607796" cy="369332"/>
          </a:xfrm>
          <a:prstGeom prst="rect">
            <a:avLst/>
          </a:prstGeom>
          <a:noFill/>
        </p:spPr>
        <p:txBody>
          <a:bodyPr wrap="square" rtlCol="0">
            <a:spAutoFit/>
          </a:bodyPr>
          <a:lstStyle/>
          <a:p>
            <a:r>
              <a:rPr lang="en-US" altLang="en-US"/>
              <a:t>Reprinted from  the Free Library by TABLEX</a:t>
            </a:r>
            <a:endParaRPr lang="en-US" dirty="0"/>
          </a:p>
        </p:txBody>
      </p:sp>
    </p:spTree>
    <p:extLst>
      <p:ext uri="{BB962C8B-B14F-4D97-AF65-F5344CB8AC3E}">
        <p14:creationId xmlns:p14="http://schemas.microsoft.com/office/powerpoint/2010/main" val="2851241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74745-5A2F-433E-9753-005FAA1F498A}"/>
              </a:ext>
            </a:extLst>
          </p:cNvPr>
          <p:cNvSpPr>
            <a:spLocks noGrp="1"/>
          </p:cNvSpPr>
          <p:nvPr>
            <p:ph type="title"/>
          </p:nvPr>
        </p:nvSpPr>
        <p:spPr/>
        <p:txBody>
          <a:bodyPr/>
          <a:lstStyle/>
          <a:p>
            <a:r>
              <a:rPr lang="en-US" dirty="0"/>
              <a:t>Hotel Historical Highlights</a:t>
            </a:r>
          </a:p>
        </p:txBody>
      </p:sp>
      <p:graphicFrame>
        <p:nvGraphicFramePr>
          <p:cNvPr id="4" name="Content Placeholder 3">
            <a:extLst>
              <a:ext uri="{FF2B5EF4-FFF2-40B4-BE49-F238E27FC236}">
                <a16:creationId xmlns:a16="http://schemas.microsoft.com/office/drawing/2014/main" id="{2F0845A9-5AC6-4941-A901-79ECB7E6C180}"/>
              </a:ext>
            </a:extLst>
          </p:cNvPr>
          <p:cNvGraphicFramePr>
            <a:graphicFrameLocks noGrp="1"/>
          </p:cNvGraphicFramePr>
          <p:nvPr>
            <p:ph idx="1"/>
            <p:extLst>
              <p:ext uri="{D42A27DB-BD31-4B8C-83A1-F6EECF244321}">
                <p14:modId xmlns:p14="http://schemas.microsoft.com/office/powerpoint/2010/main" val="3236787770"/>
              </p:ext>
            </p:extLst>
          </p:nvPr>
        </p:nvGraphicFramePr>
        <p:xfrm>
          <a:off x="496648" y="1152983"/>
          <a:ext cx="10836878" cy="5125335"/>
        </p:xfrm>
        <a:graphic>
          <a:graphicData uri="http://schemas.openxmlformats.org/drawingml/2006/table">
            <a:tbl>
              <a:tblPr firstRow="1" bandRow="1">
                <a:tableStyleId>{5C22544A-7EE6-4342-B048-85BDC9FD1C3A}</a:tableStyleId>
              </a:tblPr>
              <a:tblGrid>
                <a:gridCol w="3320343">
                  <a:extLst>
                    <a:ext uri="{9D8B030D-6E8A-4147-A177-3AD203B41FA5}">
                      <a16:colId xmlns:a16="http://schemas.microsoft.com/office/drawing/2014/main" val="3924671495"/>
                    </a:ext>
                  </a:extLst>
                </a:gridCol>
                <a:gridCol w="3036815">
                  <a:extLst>
                    <a:ext uri="{9D8B030D-6E8A-4147-A177-3AD203B41FA5}">
                      <a16:colId xmlns:a16="http://schemas.microsoft.com/office/drawing/2014/main" val="2331971726"/>
                    </a:ext>
                  </a:extLst>
                </a:gridCol>
                <a:gridCol w="2256638">
                  <a:extLst>
                    <a:ext uri="{9D8B030D-6E8A-4147-A177-3AD203B41FA5}">
                      <a16:colId xmlns:a16="http://schemas.microsoft.com/office/drawing/2014/main" val="1750411313"/>
                    </a:ext>
                  </a:extLst>
                </a:gridCol>
                <a:gridCol w="2223082">
                  <a:extLst>
                    <a:ext uri="{9D8B030D-6E8A-4147-A177-3AD203B41FA5}">
                      <a16:colId xmlns:a16="http://schemas.microsoft.com/office/drawing/2014/main" val="2381996515"/>
                    </a:ext>
                  </a:extLst>
                </a:gridCol>
              </a:tblGrid>
              <a:tr h="0">
                <a:tc>
                  <a:txBody>
                    <a:bodyPr/>
                    <a:lstStyle/>
                    <a:p>
                      <a:r>
                        <a:rPr lang="en-US" dirty="0">
                          <a:solidFill>
                            <a:schemeClr val="bg1"/>
                          </a:solidFill>
                        </a:rPr>
                        <a:t>Colonial America</a:t>
                      </a:r>
                    </a:p>
                  </a:txBody>
                  <a:tcPr/>
                </a:tc>
                <a:tc>
                  <a:txBody>
                    <a:bodyPr/>
                    <a:lstStyle/>
                    <a:p>
                      <a:r>
                        <a:rPr lang="en-US" dirty="0">
                          <a:solidFill>
                            <a:schemeClr val="bg1"/>
                          </a:solidFill>
                        </a:rPr>
                        <a:t>Early 20</a:t>
                      </a:r>
                      <a:r>
                        <a:rPr lang="en-US" baseline="30000" dirty="0">
                          <a:solidFill>
                            <a:schemeClr val="bg1"/>
                          </a:solidFill>
                        </a:rPr>
                        <a:t>th</a:t>
                      </a:r>
                      <a:r>
                        <a:rPr lang="en-US" dirty="0">
                          <a:solidFill>
                            <a:schemeClr val="bg1"/>
                          </a:solidFill>
                        </a:rPr>
                        <a:t> Century</a:t>
                      </a:r>
                    </a:p>
                  </a:txBody>
                  <a:tcPr/>
                </a:tc>
                <a:tc>
                  <a:txBody>
                    <a:bodyPr/>
                    <a:lstStyle/>
                    <a:p>
                      <a:r>
                        <a:rPr lang="en-US" dirty="0">
                          <a:solidFill>
                            <a:schemeClr val="bg1"/>
                          </a:solidFill>
                        </a:rPr>
                        <a:t>Late 20</a:t>
                      </a:r>
                      <a:r>
                        <a:rPr lang="en-US" baseline="30000" dirty="0">
                          <a:solidFill>
                            <a:schemeClr val="bg1"/>
                          </a:solidFill>
                        </a:rPr>
                        <a:t>th</a:t>
                      </a:r>
                      <a:r>
                        <a:rPr lang="en-US" dirty="0">
                          <a:solidFill>
                            <a:schemeClr val="bg1"/>
                          </a:solidFill>
                        </a:rPr>
                        <a:t> Century</a:t>
                      </a:r>
                    </a:p>
                  </a:txBody>
                  <a:tcPr/>
                </a:tc>
                <a:tc>
                  <a:txBody>
                    <a:bodyPr/>
                    <a:lstStyle/>
                    <a:p>
                      <a:r>
                        <a:rPr lang="en-US" dirty="0">
                          <a:solidFill>
                            <a:schemeClr val="bg1"/>
                          </a:solidFill>
                        </a:rPr>
                        <a:t>Early 21</a:t>
                      </a:r>
                      <a:r>
                        <a:rPr lang="en-US" baseline="30000" dirty="0">
                          <a:solidFill>
                            <a:schemeClr val="bg1"/>
                          </a:solidFill>
                        </a:rPr>
                        <a:t>st</a:t>
                      </a:r>
                      <a:r>
                        <a:rPr lang="en-US" dirty="0">
                          <a:solidFill>
                            <a:schemeClr val="bg1"/>
                          </a:solidFill>
                        </a:rPr>
                        <a:t> Century</a:t>
                      </a:r>
                    </a:p>
                  </a:txBody>
                  <a:tcPr/>
                </a:tc>
                <a:extLst>
                  <a:ext uri="{0D108BD9-81ED-4DB2-BD59-A6C34878D82A}">
                    <a16:rowId xmlns:a16="http://schemas.microsoft.com/office/drawing/2014/main" val="4129683297"/>
                  </a:ext>
                </a:extLst>
              </a:tr>
              <a:tr h="641019">
                <a:tc>
                  <a:txBody>
                    <a:bodyPr/>
                    <a:lstStyle/>
                    <a:p>
                      <a:r>
                        <a:rPr lang="en-US" dirty="0"/>
                        <a:t>1634 Samuel Coles Inn</a:t>
                      </a:r>
                    </a:p>
                  </a:txBody>
                  <a:tcPr/>
                </a:tc>
                <a:tc>
                  <a:txBody>
                    <a:bodyPr/>
                    <a:lstStyle/>
                    <a:p>
                      <a:r>
                        <a:rPr lang="en-US" dirty="0"/>
                        <a:t>1919 Conrad Hilton’s Mobley Hotel</a:t>
                      </a:r>
                    </a:p>
                  </a:txBody>
                  <a:tcPr/>
                </a:tc>
                <a:tc>
                  <a:txBody>
                    <a:bodyPr/>
                    <a:lstStyle/>
                    <a:p>
                      <a:r>
                        <a:rPr lang="en-US" dirty="0"/>
                        <a:t>1980s-90s Market segmentation</a:t>
                      </a:r>
                    </a:p>
                  </a:txBody>
                  <a:tcPr/>
                </a:tc>
                <a:tc>
                  <a:txBody>
                    <a:bodyPr/>
                    <a:lstStyle/>
                    <a:p>
                      <a:r>
                        <a:rPr lang="en-US" dirty="0"/>
                        <a:t>Boutique hotels, sustainability</a:t>
                      </a:r>
                    </a:p>
                    <a:p>
                      <a:r>
                        <a:rPr lang="en-US" dirty="0"/>
                        <a:t>Social media</a:t>
                      </a:r>
                    </a:p>
                  </a:txBody>
                  <a:tcPr/>
                </a:tc>
                <a:extLst>
                  <a:ext uri="{0D108BD9-81ED-4DB2-BD59-A6C34878D82A}">
                    <a16:rowId xmlns:a16="http://schemas.microsoft.com/office/drawing/2014/main" val="3948158797"/>
                  </a:ext>
                </a:extLst>
              </a:tr>
              <a:tr h="641019">
                <a:tc>
                  <a:txBody>
                    <a:bodyPr/>
                    <a:lstStyle/>
                    <a:p>
                      <a:r>
                        <a:rPr lang="en-US" dirty="0"/>
                        <a:t>1790 First use of “hotel”</a:t>
                      </a:r>
                    </a:p>
                  </a:txBody>
                  <a:tcPr/>
                </a:tc>
                <a:tc>
                  <a:txBody>
                    <a:bodyPr/>
                    <a:lstStyle/>
                    <a:p>
                      <a:r>
                        <a:rPr lang="en-US" dirty="0"/>
                        <a:t>1929-45 Hotel occupancy drops</a:t>
                      </a:r>
                    </a:p>
                  </a:txBody>
                  <a:tcPr/>
                </a:tc>
                <a:tc>
                  <a:txBody>
                    <a:bodyPr/>
                    <a:lstStyle/>
                    <a:p>
                      <a:r>
                        <a:rPr lang="en-US" dirty="0"/>
                        <a:t>Voice mail, in-room Internet</a:t>
                      </a:r>
                    </a:p>
                  </a:txBody>
                  <a:tcPr/>
                </a:tc>
                <a:tc>
                  <a:txBody>
                    <a:bodyPr/>
                    <a:lstStyle/>
                    <a:p>
                      <a:r>
                        <a:rPr lang="en-US" dirty="0"/>
                        <a:t>Meta-search marketing</a:t>
                      </a:r>
                    </a:p>
                  </a:txBody>
                  <a:tcPr/>
                </a:tc>
                <a:extLst>
                  <a:ext uri="{0D108BD9-81ED-4DB2-BD59-A6C34878D82A}">
                    <a16:rowId xmlns:a16="http://schemas.microsoft.com/office/drawing/2014/main" val="941929952"/>
                  </a:ext>
                </a:extLst>
              </a:tr>
              <a:tr h="641019">
                <a:tc>
                  <a:txBody>
                    <a:bodyPr/>
                    <a:lstStyle/>
                    <a:p>
                      <a:r>
                        <a:rPr lang="en-US" dirty="0"/>
                        <a:t>1824 First resort hotel</a:t>
                      </a:r>
                    </a:p>
                  </a:txBody>
                  <a:tcPr/>
                </a:tc>
                <a:tc>
                  <a:txBody>
                    <a:bodyPr/>
                    <a:lstStyle/>
                    <a:p>
                      <a:r>
                        <a:rPr lang="en-US" dirty="0"/>
                        <a:t>1946 Golden Nugget &amp; Flamingo</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10690046"/>
                  </a:ext>
                </a:extLst>
              </a:tr>
              <a:tr h="641019">
                <a:tc>
                  <a:txBody>
                    <a:bodyPr/>
                    <a:lstStyle/>
                    <a:p>
                      <a:r>
                        <a:rPr lang="en-US" dirty="0"/>
                        <a:t>1829 First genuine hotel built</a:t>
                      </a:r>
                    </a:p>
                  </a:txBody>
                  <a:tcPr/>
                </a:tc>
                <a:tc>
                  <a:txBody>
                    <a:bodyPr/>
                    <a:lstStyle/>
                    <a:p>
                      <a:r>
                        <a:rPr lang="en-US" dirty="0"/>
                        <a:t>1950s-60s Interstate Highway System</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986564611"/>
                  </a:ext>
                </a:extLst>
              </a:tr>
              <a:tr h="415157">
                <a:tc>
                  <a:txBody>
                    <a:bodyPr/>
                    <a:lstStyle/>
                    <a:p>
                      <a:r>
                        <a:rPr lang="en-US" dirty="0"/>
                        <a:t>1880s-90s Resort boom in Florida</a:t>
                      </a:r>
                    </a:p>
                  </a:txBody>
                  <a:tcPr/>
                </a:tc>
                <a:tc>
                  <a:txBody>
                    <a:bodyPr/>
                    <a:lstStyle/>
                    <a:p>
                      <a:r>
                        <a:rPr lang="en-US" dirty="0"/>
                        <a:t>1954 First Holiday Inn</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925520601"/>
                  </a:ext>
                </a:extLst>
              </a:tr>
              <a:tr h="641019">
                <a:tc>
                  <a:txBody>
                    <a:bodyPr/>
                    <a:lstStyle/>
                    <a:p>
                      <a:r>
                        <a:rPr lang="en-US" dirty="0"/>
                        <a:t>1887 First luxury hotel</a:t>
                      </a:r>
                    </a:p>
                  </a:txBody>
                  <a:tcPr/>
                </a:tc>
                <a:tc>
                  <a:txBody>
                    <a:bodyPr/>
                    <a:lstStyle/>
                    <a:p>
                      <a:r>
                        <a:rPr lang="en-US" dirty="0"/>
                        <a:t>1960s-70s International Hotels</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929382235"/>
                  </a:ext>
                </a:extLst>
              </a:tr>
              <a:tr h="641019">
                <a:tc>
                  <a:txBody>
                    <a:bodyPr/>
                    <a:lstStyle/>
                    <a:p>
                      <a:r>
                        <a:rPr lang="en-US" dirty="0"/>
                        <a:t>1888 Del Coronado Hotel</a:t>
                      </a:r>
                    </a:p>
                  </a:txBody>
                  <a:tcPr/>
                </a:tc>
                <a:tc>
                  <a:txBody>
                    <a:bodyPr/>
                    <a:lstStyle/>
                    <a:p>
                      <a:r>
                        <a:rPr lang="en-US" dirty="0"/>
                        <a:t>1970s Hotels hit by energy crisis</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832401393"/>
                  </a:ext>
                </a:extLst>
              </a:tr>
            </a:tbl>
          </a:graphicData>
        </a:graphic>
      </p:graphicFrame>
    </p:spTree>
    <p:extLst>
      <p:ext uri="{BB962C8B-B14F-4D97-AF65-F5344CB8AC3E}">
        <p14:creationId xmlns:p14="http://schemas.microsoft.com/office/powerpoint/2010/main" val="1814266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B2E22-522F-4262-8389-178C81972108}"/>
              </a:ext>
            </a:extLst>
          </p:cNvPr>
          <p:cNvSpPr>
            <a:spLocks noGrp="1"/>
          </p:cNvSpPr>
          <p:nvPr>
            <p:ph type="title"/>
          </p:nvPr>
        </p:nvSpPr>
        <p:spPr/>
        <p:txBody>
          <a:bodyPr/>
          <a:lstStyle/>
          <a:p>
            <a:r>
              <a:rPr lang="en-US" sz="4400" dirty="0">
                <a:solidFill>
                  <a:schemeClr val="accent1"/>
                </a:solidFill>
              </a:rPr>
              <a:t>Advantages of Management Contracts</a:t>
            </a:r>
            <a:endParaRPr lang="en-US" dirty="0">
              <a:solidFill>
                <a:schemeClr val="accent1"/>
              </a:solidFill>
            </a:endParaRPr>
          </a:p>
        </p:txBody>
      </p:sp>
      <p:sp>
        <p:nvSpPr>
          <p:cNvPr id="3" name="Content Placeholder 2">
            <a:extLst>
              <a:ext uri="{FF2B5EF4-FFF2-40B4-BE49-F238E27FC236}">
                <a16:creationId xmlns:a16="http://schemas.microsoft.com/office/drawing/2014/main" id="{14B36DEE-377E-4B4C-9525-F582949A0416}"/>
              </a:ext>
            </a:extLst>
          </p:cNvPr>
          <p:cNvSpPr>
            <a:spLocks noGrp="1"/>
          </p:cNvSpPr>
          <p:nvPr>
            <p:ph idx="1"/>
          </p:nvPr>
        </p:nvSpPr>
        <p:spPr/>
        <p:txBody>
          <a:bodyPr/>
          <a:lstStyle/>
          <a:p>
            <a:pPr>
              <a:lnSpc>
                <a:spcPct val="90000"/>
              </a:lnSpc>
            </a:pPr>
            <a:r>
              <a:rPr lang="en-US" altLang="en-US" sz="2800" dirty="0"/>
              <a:t>Low level of investment</a:t>
            </a:r>
          </a:p>
          <a:p>
            <a:pPr>
              <a:lnSpc>
                <a:spcPct val="90000"/>
              </a:lnSpc>
            </a:pPr>
            <a:endParaRPr lang="en-US" altLang="en-US" sz="2800" dirty="0"/>
          </a:p>
          <a:p>
            <a:pPr>
              <a:lnSpc>
                <a:spcPct val="90000"/>
              </a:lnSpc>
            </a:pPr>
            <a:r>
              <a:rPr lang="en-US" altLang="en-US" sz="2800" dirty="0"/>
              <a:t>Useful for chain expansion</a:t>
            </a:r>
          </a:p>
          <a:p>
            <a:pPr>
              <a:lnSpc>
                <a:spcPct val="90000"/>
              </a:lnSpc>
            </a:pPr>
            <a:endParaRPr lang="en-US" altLang="en-US" sz="2800" dirty="0"/>
          </a:p>
          <a:p>
            <a:pPr>
              <a:lnSpc>
                <a:spcPct val="90000"/>
              </a:lnSpc>
            </a:pPr>
            <a:r>
              <a:rPr lang="en-US" altLang="en-US" sz="2800" dirty="0"/>
              <a:t>No investment in operating deficits</a:t>
            </a:r>
          </a:p>
          <a:p>
            <a:pPr>
              <a:lnSpc>
                <a:spcPct val="90000"/>
              </a:lnSpc>
            </a:pPr>
            <a:endParaRPr lang="en-US" altLang="en-US" sz="2800" dirty="0"/>
          </a:p>
          <a:p>
            <a:pPr>
              <a:lnSpc>
                <a:spcPct val="90000"/>
              </a:lnSpc>
            </a:pPr>
            <a:r>
              <a:rPr lang="en-US" altLang="en-US" sz="2800" dirty="0"/>
              <a:t>Physical and operational quality remains with owner, not operator</a:t>
            </a:r>
          </a:p>
          <a:p>
            <a:endParaRPr lang="en-US" dirty="0"/>
          </a:p>
        </p:txBody>
      </p:sp>
    </p:spTree>
    <p:extLst>
      <p:ext uri="{BB962C8B-B14F-4D97-AF65-F5344CB8AC3E}">
        <p14:creationId xmlns:p14="http://schemas.microsoft.com/office/powerpoint/2010/main" val="3845348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2B3EB-C824-46FB-A107-3228C8C4CA10}"/>
              </a:ext>
            </a:extLst>
          </p:cNvPr>
          <p:cNvSpPr>
            <a:spLocks noGrp="1"/>
          </p:cNvSpPr>
          <p:nvPr>
            <p:ph type="title"/>
          </p:nvPr>
        </p:nvSpPr>
        <p:spPr/>
        <p:txBody>
          <a:bodyPr/>
          <a:lstStyle/>
          <a:p>
            <a:r>
              <a:rPr lang="en-US" sz="4400" dirty="0">
                <a:solidFill>
                  <a:schemeClr val="tx2">
                    <a:satMod val="200000"/>
                  </a:schemeClr>
                </a:solidFill>
              </a:rPr>
              <a:t>Disadvantages of Management Contracts</a:t>
            </a:r>
            <a:endParaRPr lang="en-US" dirty="0"/>
          </a:p>
        </p:txBody>
      </p:sp>
      <p:sp>
        <p:nvSpPr>
          <p:cNvPr id="3" name="Content Placeholder 2">
            <a:extLst>
              <a:ext uri="{FF2B5EF4-FFF2-40B4-BE49-F238E27FC236}">
                <a16:creationId xmlns:a16="http://schemas.microsoft.com/office/drawing/2014/main" id="{A0B88062-31E4-402C-AFDB-8676BBA17195}"/>
              </a:ext>
            </a:extLst>
          </p:cNvPr>
          <p:cNvSpPr>
            <a:spLocks noGrp="1"/>
          </p:cNvSpPr>
          <p:nvPr>
            <p:ph idx="1"/>
          </p:nvPr>
        </p:nvSpPr>
        <p:spPr/>
        <p:txBody>
          <a:bodyPr/>
          <a:lstStyle/>
          <a:p>
            <a:pPr>
              <a:lnSpc>
                <a:spcPct val="90000"/>
              </a:lnSpc>
            </a:pPr>
            <a:r>
              <a:rPr lang="en-US" altLang="en-US" dirty="0"/>
              <a:t>Operator may not retain financial rewards when property is sold or refinanced</a:t>
            </a:r>
          </a:p>
          <a:p>
            <a:pPr>
              <a:lnSpc>
                <a:spcPct val="90000"/>
              </a:lnSpc>
            </a:pPr>
            <a:endParaRPr lang="en-US" altLang="en-US" dirty="0"/>
          </a:p>
          <a:p>
            <a:pPr>
              <a:lnSpc>
                <a:spcPct val="90000"/>
              </a:lnSpc>
            </a:pPr>
            <a:r>
              <a:rPr lang="en-US" altLang="en-US" dirty="0"/>
              <a:t>Owner retains little control over transfer of ownership when property is sold</a:t>
            </a:r>
          </a:p>
          <a:p>
            <a:pPr>
              <a:lnSpc>
                <a:spcPct val="90000"/>
              </a:lnSpc>
            </a:pPr>
            <a:endParaRPr lang="en-US" altLang="en-US" dirty="0"/>
          </a:p>
          <a:p>
            <a:pPr>
              <a:lnSpc>
                <a:spcPct val="90000"/>
              </a:lnSpc>
            </a:pPr>
            <a:r>
              <a:rPr lang="en-US" altLang="en-US" dirty="0"/>
              <a:t>Reliance on creditworthiness of owner</a:t>
            </a:r>
          </a:p>
          <a:p>
            <a:pPr>
              <a:lnSpc>
                <a:spcPct val="90000"/>
              </a:lnSpc>
            </a:pPr>
            <a:endParaRPr lang="en-US" altLang="en-US" dirty="0"/>
          </a:p>
          <a:p>
            <a:pPr>
              <a:lnSpc>
                <a:spcPct val="90000"/>
              </a:lnSpc>
            </a:pPr>
            <a:r>
              <a:rPr lang="en-US" altLang="en-US" dirty="0"/>
              <a:t>Cancellation provisions may adversely affect management personnel and public relations</a:t>
            </a:r>
            <a:endParaRPr lang="en-US" altLang="en-US" sz="1800" dirty="0"/>
          </a:p>
          <a:p>
            <a:endParaRPr lang="en-US" dirty="0"/>
          </a:p>
        </p:txBody>
      </p:sp>
    </p:spTree>
    <p:extLst>
      <p:ext uri="{BB962C8B-B14F-4D97-AF65-F5344CB8AC3E}">
        <p14:creationId xmlns:p14="http://schemas.microsoft.com/office/powerpoint/2010/main" val="3894222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4B4C6-7FA9-49AF-865F-2669668D8C86}"/>
              </a:ext>
            </a:extLst>
          </p:cNvPr>
          <p:cNvSpPr>
            <a:spLocks noGrp="1"/>
          </p:cNvSpPr>
          <p:nvPr>
            <p:ph type="title"/>
          </p:nvPr>
        </p:nvSpPr>
        <p:spPr>
          <a:xfrm>
            <a:off x="646111" y="452719"/>
            <a:ext cx="9404723" cy="918882"/>
          </a:xfrm>
        </p:spPr>
        <p:txBody>
          <a:bodyPr/>
          <a:lstStyle/>
          <a:p>
            <a:r>
              <a:rPr lang="en-US" sz="4400" dirty="0">
                <a:solidFill>
                  <a:schemeClr val="accent1"/>
                </a:solidFill>
              </a:rPr>
              <a:t>Types of Management Contracts</a:t>
            </a:r>
            <a:endParaRPr lang="en-US" dirty="0">
              <a:solidFill>
                <a:schemeClr val="accent1"/>
              </a:solidFill>
            </a:endParaRPr>
          </a:p>
        </p:txBody>
      </p:sp>
      <p:sp>
        <p:nvSpPr>
          <p:cNvPr id="3" name="Content Placeholder 2">
            <a:extLst>
              <a:ext uri="{FF2B5EF4-FFF2-40B4-BE49-F238E27FC236}">
                <a16:creationId xmlns:a16="http://schemas.microsoft.com/office/drawing/2014/main" id="{EBA81C8A-96F4-4981-AEFC-AA0E9A8B101C}"/>
              </a:ext>
            </a:extLst>
          </p:cNvPr>
          <p:cNvSpPr>
            <a:spLocks noGrp="1"/>
          </p:cNvSpPr>
          <p:nvPr>
            <p:ph idx="1"/>
          </p:nvPr>
        </p:nvSpPr>
        <p:spPr>
          <a:xfrm>
            <a:off x="1103312" y="1227910"/>
            <a:ext cx="8946541" cy="5020490"/>
          </a:xfrm>
        </p:spPr>
        <p:txBody>
          <a:bodyPr>
            <a:normAutofit lnSpcReduction="10000"/>
          </a:bodyPr>
          <a:lstStyle/>
          <a:p>
            <a:pPr marL="411480" algn="ctr">
              <a:lnSpc>
                <a:spcPct val="90000"/>
              </a:lnSpc>
              <a:buClr>
                <a:schemeClr val="tx1"/>
              </a:buClr>
              <a:buNone/>
              <a:defRPr/>
            </a:pPr>
            <a:r>
              <a:rPr lang="en-US" sz="2600" dirty="0"/>
              <a:t>Long Term (10-20 year contracts)</a:t>
            </a:r>
          </a:p>
          <a:p>
            <a:pPr marL="411480">
              <a:lnSpc>
                <a:spcPct val="90000"/>
              </a:lnSpc>
              <a:buFont typeface="Wingdings"/>
              <a:buChar char=""/>
              <a:defRPr/>
            </a:pPr>
            <a:r>
              <a:rPr lang="en-US" sz="2600" dirty="0"/>
              <a:t>Category I</a:t>
            </a:r>
          </a:p>
          <a:p>
            <a:pPr marL="740664" lvl="1">
              <a:lnSpc>
                <a:spcPct val="90000"/>
              </a:lnSpc>
              <a:buFont typeface="Wingdings"/>
              <a:buChar char=""/>
              <a:defRPr/>
            </a:pPr>
            <a:r>
              <a:rPr lang="en-US" sz="2200" dirty="0"/>
              <a:t>Day to day management and supervision</a:t>
            </a:r>
          </a:p>
          <a:p>
            <a:pPr marL="740664" lvl="1">
              <a:lnSpc>
                <a:spcPct val="90000"/>
              </a:lnSpc>
              <a:buFont typeface="Wingdings"/>
              <a:buChar char=""/>
              <a:defRPr/>
            </a:pPr>
            <a:r>
              <a:rPr lang="en-US" sz="2200" dirty="0"/>
              <a:t>Pre-opening planning</a:t>
            </a:r>
          </a:p>
          <a:p>
            <a:pPr marL="740664" lvl="1">
              <a:lnSpc>
                <a:spcPct val="90000"/>
              </a:lnSpc>
              <a:buFont typeface="Wingdings"/>
              <a:buChar char=""/>
              <a:defRPr/>
            </a:pPr>
            <a:r>
              <a:rPr lang="en-US" sz="2200" dirty="0"/>
              <a:t>Staff recruitment and training</a:t>
            </a:r>
          </a:p>
          <a:p>
            <a:pPr marL="740664" lvl="1">
              <a:lnSpc>
                <a:spcPct val="90000"/>
              </a:lnSpc>
              <a:buFont typeface="Wingdings"/>
              <a:buChar char=""/>
              <a:defRPr/>
            </a:pPr>
            <a:r>
              <a:rPr lang="en-US" sz="2200" dirty="0"/>
              <a:t>High level of name recognition</a:t>
            </a:r>
          </a:p>
          <a:p>
            <a:pPr marL="740664" lvl="1">
              <a:lnSpc>
                <a:spcPct val="90000"/>
              </a:lnSpc>
              <a:buFont typeface="Wingdings"/>
              <a:buChar char=""/>
              <a:defRPr/>
            </a:pPr>
            <a:r>
              <a:rPr lang="en-US" sz="2200" dirty="0"/>
              <a:t>Basic fees of 3-4% of total revenue</a:t>
            </a:r>
          </a:p>
          <a:p>
            <a:pPr marL="411480">
              <a:lnSpc>
                <a:spcPct val="90000"/>
              </a:lnSpc>
              <a:buFont typeface="Wingdings"/>
              <a:buChar char=""/>
              <a:defRPr/>
            </a:pPr>
            <a:r>
              <a:rPr lang="en-US" sz="2600" dirty="0"/>
              <a:t>Category 2</a:t>
            </a:r>
          </a:p>
          <a:p>
            <a:pPr marL="740664" lvl="1">
              <a:lnSpc>
                <a:spcPct val="90000"/>
              </a:lnSpc>
              <a:buFont typeface="Wingdings"/>
              <a:buChar char=""/>
              <a:defRPr/>
            </a:pPr>
            <a:r>
              <a:rPr lang="en-US" sz="2200" dirty="0"/>
              <a:t>Day-to-day management and supervision</a:t>
            </a:r>
          </a:p>
          <a:p>
            <a:pPr marL="740664" lvl="1">
              <a:lnSpc>
                <a:spcPct val="90000"/>
              </a:lnSpc>
              <a:buFont typeface="Wingdings"/>
              <a:buChar char=""/>
              <a:defRPr/>
            </a:pPr>
            <a:r>
              <a:rPr lang="en-US" sz="2200" dirty="0"/>
              <a:t>Preopening planning (option)</a:t>
            </a:r>
          </a:p>
          <a:p>
            <a:pPr marL="740664" lvl="1">
              <a:lnSpc>
                <a:spcPct val="90000"/>
              </a:lnSpc>
              <a:buFont typeface="Wingdings"/>
              <a:buChar char=""/>
              <a:defRPr/>
            </a:pPr>
            <a:r>
              <a:rPr lang="en-US" sz="2200" dirty="0"/>
              <a:t>Staff recruitment and training (option)</a:t>
            </a:r>
          </a:p>
          <a:p>
            <a:pPr marL="740664" lvl="1">
              <a:lnSpc>
                <a:spcPct val="90000"/>
              </a:lnSpc>
              <a:buFont typeface="Wingdings"/>
              <a:buChar char=""/>
              <a:defRPr/>
            </a:pPr>
            <a:r>
              <a:rPr lang="en-US" sz="2200" dirty="0"/>
              <a:t>Basic fees of up to 5% of total revenue</a:t>
            </a:r>
            <a:endParaRPr lang="en-US" dirty="0"/>
          </a:p>
        </p:txBody>
      </p:sp>
    </p:spTree>
    <p:extLst>
      <p:ext uri="{BB962C8B-B14F-4D97-AF65-F5344CB8AC3E}">
        <p14:creationId xmlns:p14="http://schemas.microsoft.com/office/powerpoint/2010/main" val="1076162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DD0A7-A4DC-49A8-951C-062549365D26}"/>
              </a:ext>
            </a:extLst>
          </p:cNvPr>
          <p:cNvSpPr>
            <a:spLocks noGrp="1"/>
          </p:cNvSpPr>
          <p:nvPr>
            <p:ph type="title"/>
          </p:nvPr>
        </p:nvSpPr>
        <p:spPr/>
        <p:txBody>
          <a:bodyPr/>
          <a:lstStyle/>
          <a:p>
            <a:r>
              <a:rPr lang="en-US" dirty="0"/>
              <a:t>Management Contract:</a:t>
            </a:r>
            <a:br>
              <a:rPr lang="en-US" dirty="0"/>
            </a:br>
            <a:r>
              <a:rPr lang="en-US" sz="4400" dirty="0">
                <a:solidFill>
                  <a:schemeClr val="accent1"/>
                </a:solidFill>
              </a:rPr>
              <a:t>Types of Services Contracted</a:t>
            </a:r>
            <a:endParaRPr lang="en-US" dirty="0">
              <a:solidFill>
                <a:schemeClr val="accent1"/>
              </a:solidFill>
            </a:endParaRPr>
          </a:p>
        </p:txBody>
      </p:sp>
      <p:sp>
        <p:nvSpPr>
          <p:cNvPr id="3" name="Content Placeholder 2">
            <a:extLst>
              <a:ext uri="{FF2B5EF4-FFF2-40B4-BE49-F238E27FC236}">
                <a16:creationId xmlns:a16="http://schemas.microsoft.com/office/drawing/2014/main" id="{4674C6E9-B5DB-4024-8AF1-1AF5C044C1DE}"/>
              </a:ext>
            </a:extLst>
          </p:cNvPr>
          <p:cNvSpPr>
            <a:spLocks noGrp="1"/>
          </p:cNvSpPr>
          <p:nvPr>
            <p:ph idx="1"/>
          </p:nvPr>
        </p:nvSpPr>
        <p:spPr/>
        <p:txBody>
          <a:bodyPr/>
          <a:lstStyle/>
          <a:p>
            <a:pPr>
              <a:lnSpc>
                <a:spcPct val="90000"/>
              </a:lnSpc>
              <a:buClr>
                <a:schemeClr val="tx1"/>
              </a:buClr>
              <a:buFont typeface="Wingdings" panose="05000000000000000000" pitchFamily="2" charset="2"/>
              <a:buChar char="§"/>
            </a:pPr>
            <a:r>
              <a:rPr lang="en-US" altLang="en-US" sz="3200" dirty="0">
                <a:solidFill>
                  <a:schemeClr val="accent1"/>
                </a:solidFill>
              </a:rPr>
              <a:t>Preopening Services</a:t>
            </a:r>
          </a:p>
          <a:p>
            <a:pPr lvl="1">
              <a:lnSpc>
                <a:spcPct val="90000"/>
              </a:lnSpc>
              <a:buClr>
                <a:schemeClr val="tx1"/>
              </a:buClr>
              <a:buFont typeface="Wingdings" panose="05000000000000000000" pitchFamily="2" charset="2"/>
              <a:buChar char="§"/>
            </a:pPr>
            <a:r>
              <a:rPr lang="en-US" altLang="en-US" sz="3200" dirty="0"/>
              <a:t>Recruitment, training, direction</a:t>
            </a:r>
          </a:p>
          <a:p>
            <a:pPr lvl="1">
              <a:lnSpc>
                <a:spcPct val="90000"/>
              </a:lnSpc>
              <a:buClr>
                <a:schemeClr val="tx1"/>
              </a:buClr>
              <a:buFont typeface="Wingdings" panose="05000000000000000000" pitchFamily="2" charset="2"/>
              <a:buChar char="§"/>
            </a:pPr>
            <a:r>
              <a:rPr lang="en-US" altLang="en-US" sz="3200" dirty="0"/>
              <a:t>Promotion/ publicity</a:t>
            </a:r>
          </a:p>
          <a:p>
            <a:pPr lvl="1">
              <a:lnSpc>
                <a:spcPct val="90000"/>
              </a:lnSpc>
              <a:buClr>
                <a:schemeClr val="tx1"/>
              </a:buClr>
              <a:buFont typeface="Wingdings" panose="05000000000000000000" pitchFamily="2" charset="2"/>
              <a:buChar char="§"/>
            </a:pPr>
            <a:r>
              <a:rPr lang="en-US" altLang="en-US" sz="3200" dirty="0"/>
              <a:t>Negotiations/procurement of leases, licenses, etc.</a:t>
            </a:r>
          </a:p>
          <a:p>
            <a:pPr lvl="1">
              <a:lnSpc>
                <a:spcPct val="90000"/>
              </a:lnSpc>
              <a:buClr>
                <a:schemeClr val="tx1"/>
              </a:buClr>
              <a:buFont typeface="Wingdings" panose="05000000000000000000" pitchFamily="2" charset="2"/>
              <a:buChar char="§"/>
            </a:pPr>
            <a:r>
              <a:rPr lang="en-US" altLang="en-US" sz="3200" dirty="0"/>
              <a:t>Any other services needed to open the property</a:t>
            </a:r>
          </a:p>
          <a:p>
            <a:endParaRPr lang="en-US" dirty="0"/>
          </a:p>
        </p:txBody>
      </p:sp>
    </p:spTree>
    <p:extLst>
      <p:ext uri="{BB962C8B-B14F-4D97-AF65-F5344CB8AC3E}">
        <p14:creationId xmlns:p14="http://schemas.microsoft.com/office/powerpoint/2010/main" val="4093327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3CFE5-CDD5-4A7D-A6EC-D38F41CD175A}"/>
              </a:ext>
            </a:extLst>
          </p:cNvPr>
          <p:cNvSpPr>
            <a:spLocks noGrp="1"/>
          </p:cNvSpPr>
          <p:nvPr>
            <p:ph type="title"/>
          </p:nvPr>
        </p:nvSpPr>
        <p:spPr/>
        <p:txBody>
          <a:bodyPr/>
          <a:lstStyle/>
          <a:p>
            <a:r>
              <a:rPr lang="en-US" dirty="0"/>
              <a:t>Management Contract:</a:t>
            </a:r>
            <a:br>
              <a:rPr lang="en-US" dirty="0"/>
            </a:br>
            <a:r>
              <a:rPr lang="en-US" sz="4000" dirty="0">
                <a:solidFill>
                  <a:schemeClr val="accent1"/>
                </a:solidFill>
              </a:rPr>
              <a:t>Types of Services Contracted</a:t>
            </a:r>
            <a:endParaRPr lang="en-US" dirty="0"/>
          </a:p>
        </p:txBody>
      </p:sp>
      <p:sp>
        <p:nvSpPr>
          <p:cNvPr id="3" name="Content Placeholder 2">
            <a:extLst>
              <a:ext uri="{FF2B5EF4-FFF2-40B4-BE49-F238E27FC236}">
                <a16:creationId xmlns:a16="http://schemas.microsoft.com/office/drawing/2014/main" id="{DE0C97CA-741E-4A15-A342-869BE693EEC8}"/>
              </a:ext>
            </a:extLst>
          </p:cNvPr>
          <p:cNvSpPr>
            <a:spLocks noGrp="1"/>
          </p:cNvSpPr>
          <p:nvPr>
            <p:ph idx="1"/>
          </p:nvPr>
        </p:nvSpPr>
        <p:spPr/>
        <p:txBody>
          <a:bodyPr>
            <a:normAutofit lnSpcReduction="10000"/>
          </a:bodyPr>
          <a:lstStyle/>
          <a:p>
            <a:pPr>
              <a:lnSpc>
                <a:spcPct val="90000"/>
              </a:lnSpc>
              <a:buClr>
                <a:schemeClr val="tx1"/>
              </a:buClr>
              <a:buFont typeface="Wingdings" panose="05000000000000000000" pitchFamily="2" charset="2"/>
              <a:buChar char="§"/>
            </a:pPr>
            <a:r>
              <a:rPr lang="en-US" altLang="en-US" sz="2600" dirty="0">
                <a:solidFill>
                  <a:schemeClr val="accent1"/>
                </a:solidFill>
              </a:rPr>
              <a:t>Operational Services</a:t>
            </a:r>
          </a:p>
          <a:p>
            <a:pPr lvl="1">
              <a:lnSpc>
                <a:spcPct val="90000"/>
              </a:lnSpc>
              <a:buClr>
                <a:schemeClr val="tx1"/>
              </a:buClr>
              <a:buFont typeface="Wingdings" panose="05000000000000000000" pitchFamily="2" charset="2"/>
              <a:buChar char="§"/>
            </a:pPr>
            <a:r>
              <a:rPr lang="en-US" altLang="en-US" sz="2200" dirty="0"/>
              <a:t>Manner of operation and maintenance</a:t>
            </a:r>
          </a:p>
          <a:p>
            <a:pPr lvl="1">
              <a:lnSpc>
                <a:spcPct val="90000"/>
              </a:lnSpc>
              <a:buClr>
                <a:schemeClr val="tx1"/>
              </a:buClr>
              <a:buFont typeface="Wingdings" panose="05000000000000000000" pitchFamily="2" charset="2"/>
              <a:buChar char="§"/>
            </a:pPr>
            <a:r>
              <a:rPr lang="en-US" altLang="en-US" sz="2200" dirty="0"/>
              <a:t>Hiring, promotion, discharge, supervision</a:t>
            </a:r>
          </a:p>
          <a:p>
            <a:pPr lvl="1">
              <a:lnSpc>
                <a:spcPct val="90000"/>
              </a:lnSpc>
              <a:buClr>
                <a:schemeClr val="tx1"/>
              </a:buClr>
              <a:buFont typeface="Wingdings" panose="05000000000000000000" pitchFamily="2" charset="2"/>
              <a:buChar char="§"/>
            </a:pPr>
            <a:r>
              <a:rPr lang="en-US" altLang="en-US" sz="2200" dirty="0"/>
              <a:t>Establishment and supervision of accounting department</a:t>
            </a:r>
          </a:p>
          <a:p>
            <a:pPr lvl="1">
              <a:lnSpc>
                <a:spcPct val="90000"/>
              </a:lnSpc>
              <a:buClr>
                <a:schemeClr val="tx1"/>
              </a:buClr>
              <a:buFont typeface="Wingdings" panose="05000000000000000000" pitchFamily="2" charset="2"/>
              <a:buChar char="§"/>
            </a:pPr>
            <a:r>
              <a:rPr lang="en-US" altLang="en-US" sz="2200" dirty="0"/>
              <a:t>Complaint handling</a:t>
            </a:r>
          </a:p>
          <a:p>
            <a:pPr lvl="1">
              <a:lnSpc>
                <a:spcPct val="90000"/>
              </a:lnSpc>
              <a:buClr>
                <a:schemeClr val="tx1"/>
              </a:buClr>
              <a:buFont typeface="Wingdings" panose="05000000000000000000" pitchFamily="2" charset="2"/>
              <a:buChar char="§"/>
            </a:pPr>
            <a:r>
              <a:rPr lang="en-US" altLang="en-US" sz="2200" dirty="0"/>
              <a:t>Procurement and maintenance of contracts</a:t>
            </a:r>
          </a:p>
          <a:p>
            <a:pPr lvl="1">
              <a:lnSpc>
                <a:spcPct val="90000"/>
              </a:lnSpc>
              <a:buClr>
                <a:schemeClr val="tx1"/>
              </a:buClr>
              <a:buFont typeface="Wingdings" panose="05000000000000000000" pitchFamily="2" charset="2"/>
              <a:buChar char="§"/>
            </a:pPr>
            <a:r>
              <a:rPr lang="en-US" altLang="en-US" sz="2200" dirty="0"/>
              <a:t>Maintenance and repair of property</a:t>
            </a:r>
          </a:p>
          <a:p>
            <a:pPr lvl="1">
              <a:lnSpc>
                <a:spcPct val="90000"/>
              </a:lnSpc>
              <a:buClr>
                <a:schemeClr val="tx1"/>
              </a:buClr>
              <a:buFont typeface="Wingdings" panose="05000000000000000000" pitchFamily="2" charset="2"/>
              <a:buChar char="§"/>
            </a:pPr>
            <a:r>
              <a:rPr lang="en-US" altLang="en-US" sz="2200" dirty="0"/>
              <a:t>Service in collection of receivables</a:t>
            </a:r>
          </a:p>
          <a:p>
            <a:pPr lvl="1">
              <a:lnSpc>
                <a:spcPct val="90000"/>
              </a:lnSpc>
              <a:buClr>
                <a:schemeClr val="tx1"/>
              </a:buClr>
              <a:buFont typeface="Wingdings" panose="05000000000000000000" pitchFamily="2" charset="2"/>
              <a:buChar char="§"/>
            </a:pPr>
            <a:r>
              <a:rPr lang="en-US" altLang="en-US" sz="2200" dirty="0"/>
              <a:t>Advertising</a:t>
            </a:r>
          </a:p>
          <a:p>
            <a:pPr lvl="1">
              <a:lnSpc>
                <a:spcPct val="90000"/>
              </a:lnSpc>
              <a:buClr>
                <a:schemeClr val="tx1"/>
              </a:buClr>
              <a:buFont typeface="Wingdings" panose="05000000000000000000" pitchFamily="2" charset="2"/>
              <a:buChar char="§"/>
            </a:pPr>
            <a:r>
              <a:rPr lang="en-US" altLang="en-US" sz="2200" dirty="0"/>
              <a:t>Designation of  reserve fund</a:t>
            </a:r>
            <a:endParaRPr lang="en-US" dirty="0"/>
          </a:p>
        </p:txBody>
      </p:sp>
    </p:spTree>
    <p:extLst>
      <p:ext uri="{BB962C8B-B14F-4D97-AF65-F5344CB8AC3E}">
        <p14:creationId xmlns:p14="http://schemas.microsoft.com/office/powerpoint/2010/main" val="1255485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7074A-85AB-4324-B328-8EF56CE5585A}"/>
              </a:ext>
            </a:extLst>
          </p:cNvPr>
          <p:cNvSpPr>
            <a:spLocks noGrp="1"/>
          </p:cNvSpPr>
          <p:nvPr>
            <p:ph type="title"/>
          </p:nvPr>
        </p:nvSpPr>
        <p:spPr/>
        <p:txBody>
          <a:bodyPr/>
          <a:lstStyle/>
          <a:p>
            <a:r>
              <a:rPr lang="en-US" dirty="0"/>
              <a:t>Management Contract:</a:t>
            </a:r>
            <a:br>
              <a:rPr lang="en-US" dirty="0"/>
            </a:br>
            <a:r>
              <a:rPr lang="en-US" sz="4400" dirty="0">
                <a:solidFill>
                  <a:schemeClr val="accent1"/>
                </a:solidFill>
              </a:rPr>
              <a:t>Types of Services Contracted</a:t>
            </a:r>
            <a:endParaRPr lang="en-US" dirty="0"/>
          </a:p>
        </p:txBody>
      </p:sp>
      <p:sp>
        <p:nvSpPr>
          <p:cNvPr id="3" name="Content Placeholder 2">
            <a:extLst>
              <a:ext uri="{FF2B5EF4-FFF2-40B4-BE49-F238E27FC236}">
                <a16:creationId xmlns:a16="http://schemas.microsoft.com/office/drawing/2014/main" id="{28B39331-0EBB-4438-9A0A-CA6344AB30D3}"/>
              </a:ext>
            </a:extLst>
          </p:cNvPr>
          <p:cNvSpPr>
            <a:spLocks noGrp="1"/>
          </p:cNvSpPr>
          <p:nvPr>
            <p:ph idx="1"/>
          </p:nvPr>
        </p:nvSpPr>
        <p:spPr/>
        <p:txBody>
          <a:bodyPr/>
          <a:lstStyle/>
          <a:p>
            <a:pPr>
              <a:lnSpc>
                <a:spcPct val="90000"/>
              </a:lnSpc>
            </a:pPr>
            <a:r>
              <a:rPr lang="en-US" altLang="en-US" sz="2600" dirty="0">
                <a:solidFill>
                  <a:schemeClr val="accent1"/>
                </a:solidFill>
              </a:rPr>
              <a:t>Central Services</a:t>
            </a:r>
          </a:p>
          <a:p>
            <a:pPr lvl="1">
              <a:lnSpc>
                <a:spcPct val="90000"/>
              </a:lnSpc>
            </a:pPr>
            <a:r>
              <a:rPr lang="en-US" altLang="en-US" sz="2200" dirty="0"/>
              <a:t>Accounting</a:t>
            </a:r>
          </a:p>
          <a:p>
            <a:pPr lvl="1">
              <a:lnSpc>
                <a:spcPct val="90000"/>
              </a:lnSpc>
            </a:pPr>
            <a:r>
              <a:rPr lang="en-US" altLang="en-US" sz="2200" dirty="0"/>
              <a:t>Reservations</a:t>
            </a:r>
          </a:p>
          <a:p>
            <a:pPr lvl="1">
              <a:lnSpc>
                <a:spcPct val="90000"/>
              </a:lnSpc>
            </a:pPr>
            <a:r>
              <a:rPr lang="en-US" altLang="en-US" sz="2200" dirty="0"/>
              <a:t>Engineering</a:t>
            </a:r>
          </a:p>
          <a:p>
            <a:pPr lvl="1">
              <a:lnSpc>
                <a:spcPct val="90000"/>
              </a:lnSpc>
            </a:pPr>
            <a:r>
              <a:rPr lang="en-US" altLang="en-US" sz="2200" dirty="0"/>
              <a:t>Architectural design</a:t>
            </a:r>
          </a:p>
          <a:p>
            <a:pPr lvl="1">
              <a:lnSpc>
                <a:spcPct val="90000"/>
              </a:lnSpc>
            </a:pPr>
            <a:r>
              <a:rPr lang="en-US" altLang="en-US" sz="2200" dirty="0"/>
              <a:t>Labor relations</a:t>
            </a:r>
          </a:p>
          <a:p>
            <a:pPr lvl="1">
              <a:lnSpc>
                <a:spcPct val="90000"/>
              </a:lnSpc>
            </a:pPr>
            <a:r>
              <a:rPr lang="en-US" altLang="en-US" sz="2200" dirty="0"/>
              <a:t>Insurance</a:t>
            </a:r>
          </a:p>
          <a:p>
            <a:pPr lvl="1">
              <a:lnSpc>
                <a:spcPct val="90000"/>
              </a:lnSpc>
            </a:pPr>
            <a:r>
              <a:rPr lang="en-US" altLang="en-US" sz="2200" dirty="0"/>
              <a:t>Purchasing</a:t>
            </a:r>
            <a:endParaRPr lang="en-US" dirty="0"/>
          </a:p>
        </p:txBody>
      </p:sp>
    </p:spTree>
    <p:extLst>
      <p:ext uri="{BB962C8B-B14F-4D97-AF65-F5344CB8AC3E}">
        <p14:creationId xmlns:p14="http://schemas.microsoft.com/office/powerpoint/2010/main" val="1504425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674D5-8C49-4A2A-BECD-73B5A3E50B36}"/>
              </a:ext>
            </a:extLst>
          </p:cNvPr>
          <p:cNvSpPr>
            <a:spLocks noGrp="1"/>
          </p:cNvSpPr>
          <p:nvPr>
            <p:ph type="title"/>
          </p:nvPr>
        </p:nvSpPr>
        <p:spPr/>
        <p:txBody>
          <a:bodyPr/>
          <a:lstStyle/>
          <a:p>
            <a:r>
              <a:rPr lang="en-US" dirty="0">
                <a:solidFill>
                  <a:schemeClr val="tx2">
                    <a:satMod val="200000"/>
                  </a:schemeClr>
                </a:solidFill>
              </a:rPr>
              <a:t>Hotel Management Companies</a:t>
            </a:r>
            <a:endParaRPr lang="en-US" dirty="0"/>
          </a:p>
        </p:txBody>
      </p:sp>
      <p:graphicFrame>
        <p:nvGraphicFramePr>
          <p:cNvPr id="4" name="Content Placeholder 3">
            <a:extLst>
              <a:ext uri="{FF2B5EF4-FFF2-40B4-BE49-F238E27FC236}">
                <a16:creationId xmlns:a16="http://schemas.microsoft.com/office/drawing/2014/main" id="{27562DF1-7DDE-4B7C-87DA-1AC7D4C2CA67}"/>
              </a:ext>
            </a:extLst>
          </p:cNvPr>
          <p:cNvGraphicFramePr>
            <a:graphicFrameLocks noGrp="1"/>
          </p:cNvGraphicFramePr>
          <p:nvPr>
            <p:ph idx="1"/>
            <p:extLst>
              <p:ext uri="{D42A27DB-BD31-4B8C-83A1-F6EECF244321}">
                <p14:modId xmlns:p14="http://schemas.microsoft.com/office/powerpoint/2010/main" val="4209163784"/>
              </p:ext>
            </p:extLst>
          </p:nvPr>
        </p:nvGraphicFramePr>
        <p:xfrm>
          <a:off x="1031966" y="1998618"/>
          <a:ext cx="9209314" cy="3515375"/>
        </p:xfrm>
        <a:graphic>
          <a:graphicData uri="http://schemas.openxmlformats.org/drawingml/2006/table">
            <a:tbl>
              <a:tblPr firstRow="1" bandRow="1">
                <a:tableStyleId>{5C22544A-7EE6-4342-B048-85BDC9FD1C3A}</a:tableStyleId>
              </a:tblPr>
              <a:tblGrid>
                <a:gridCol w="4308577">
                  <a:extLst>
                    <a:ext uri="{9D8B030D-6E8A-4147-A177-3AD203B41FA5}">
                      <a16:colId xmlns:a16="http://schemas.microsoft.com/office/drawing/2014/main" val="1019069446"/>
                    </a:ext>
                  </a:extLst>
                </a:gridCol>
                <a:gridCol w="1855251">
                  <a:extLst>
                    <a:ext uri="{9D8B030D-6E8A-4147-A177-3AD203B41FA5}">
                      <a16:colId xmlns:a16="http://schemas.microsoft.com/office/drawing/2014/main" val="1257060110"/>
                    </a:ext>
                  </a:extLst>
                </a:gridCol>
                <a:gridCol w="3045486">
                  <a:extLst>
                    <a:ext uri="{9D8B030D-6E8A-4147-A177-3AD203B41FA5}">
                      <a16:colId xmlns:a16="http://schemas.microsoft.com/office/drawing/2014/main" val="1006015445"/>
                    </a:ext>
                  </a:extLst>
                </a:gridCol>
              </a:tblGrid>
              <a:tr h="385847">
                <a:tc>
                  <a:txBody>
                    <a:bodyPr/>
                    <a:lstStyle/>
                    <a:p>
                      <a:r>
                        <a:rPr lang="en-US" sz="1800" dirty="0">
                          <a:solidFill>
                            <a:schemeClr val="bg1"/>
                          </a:solidFill>
                        </a:rPr>
                        <a:t>Company</a:t>
                      </a:r>
                    </a:p>
                  </a:txBody>
                  <a:tcPr marT="45727" marB="45727"/>
                </a:tc>
                <a:tc>
                  <a:txBody>
                    <a:bodyPr/>
                    <a:lstStyle/>
                    <a:p>
                      <a:r>
                        <a:rPr lang="en-US" sz="1800" dirty="0">
                          <a:solidFill>
                            <a:schemeClr val="bg1"/>
                          </a:solidFill>
                        </a:rPr>
                        <a:t>Total Hotels</a:t>
                      </a:r>
                    </a:p>
                  </a:txBody>
                  <a:tcPr marT="45727" marB="45727"/>
                </a:tc>
                <a:tc>
                  <a:txBody>
                    <a:bodyPr/>
                    <a:lstStyle/>
                    <a:p>
                      <a:r>
                        <a:rPr lang="en-US" sz="1800" dirty="0">
                          <a:solidFill>
                            <a:schemeClr val="bg1"/>
                          </a:solidFill>
                        </a:rPr>
                        <a:t>Hotels Managed</a:t>
                      </a:r>
                    </a:p>
                  </a:txBody>
                  <a:tcPr marT="45727" marB="45727"/>
                </a:tc>
                <a:extLst>
                  <a:ext uri="{0D108BD9-81ED-4DB2-BD59-A6C34878D82A}">
                    <a16:rowId xmlns:a16="http://schemas.microsoft.com/office/drawing/2014/main" val="3654159551"/>
                  </a:ext>
                </a:extLst>
              </a:tr>
              <a:tr h="391191">
                <a:tc>
                  <a:txBody>
                    <a:bodyPr/>
                    <a:lstStyle/>
                    <a:p>
                      <a:r>
                        <a:rPr lang="en-US" sz="1800" dirty="0"/>
                        <a:t>Marriott</a:t>
                      </a:r>
                    </a:p>
                  </a:txBody>
                  <a:tcPr marT="45727" marB="45727"/>
                </a:tc>
                <a:tc>
                  <a:txBody>
                    <a:bodyPr/>
                    <a:lstStyle/>
                    <a:p>
                      <a:r>
                        <a:rPr lang="en-US" sz="1800" dirty="0"/>
                        <a:t>1686</a:t>
                      </a:r>
                    </a:p>
                  </a:txBody>
                  <a:tcPr marT="45727" marB="45727"/>
                </a:tc>
                <a:tc>
                  <a:txBody>
                    <a:bodyPr/>
                    <a:lstStyle/>
                    <a:p>
                      <a:r>
                        <a:rPr lang="en-US" sz="1800" dirty="0"/>
                        <a:t>870</a:t>
                      </a:r>
                    </a:p>
                  </a:txBody>
                  <a:tcPr marT="45727" marB="45727"/>
                </a:tc>
                <a:extLst>
                  <a:ext uri="{0D108BD9-81ED-4DB2-BD59-A6C34878D82A}">
                    <a16:rowId xmlns:a16="http://schemas.microsoft.com/office/drawing/2014/main" val="1858983408"/>
                  </a:ext>
                </a:extLst>
              </a:tr>
              <a:tr h="391191">
                <a:tc>
                  <a:txBody>
                    <a:bodyPr/>
                    <a:lstStyle/>
                    <a:p>
                      <a:r>
                        <a:rPr lang="en-US" sz="1800" dirty="0" err="1"/>
                        <a:t>Societe</a:t>
                      </a:r>
                      <a:r>
                        <a:rPr lang="en-US" sz="1800" dirty="0"/>
                        <a:t> du </a:t>
                      </a:r>
                      <a:r>
                        <a:rPr lang="en-US" sz="1800" dirty="0" err="1"/>
                        <a:t>Lourve</a:t>
                      </a:r>
                      <a:endParaRPr lang="en-US" sz="1800" dirty="0"/>
                    </a:p>
                  </a:txBody>
                  <a:tcPr marT="45727" marB="45727"/>
                </a:tc>
                <a:tc>
                  <a:txBody>
                    <a:bodyPr/>
                    <a:lstStyle/>
                    <a:p>
                      <a:r>
                        <a:rPr lang="en-US" sz="1800" dirty="0"/>
                        <a:t>601</a:t>
                      </a:r>
                    </a:p>
                  </a:txBody>
                  <a:tcPr marT="45727" marB="45727"/>
                </a:tc>
                <a:tc>
                  <a:txBody>
                    <a:bodyPr/>
                    <a:lstStyle/>
                    <a:p>
                      <a:r>
                        <a:rPr lang="en-US" sz="1800" dirty="0"/>
                        <a:t>550</a:t>
                      </a:r>
                    </a:p>
                  </a:txBody>
                  <a:tcPr marT="45727" marB="45727"/>
                </a:tc>
                <a:extLst>
                  <a:ext uri="{0D108BD9-81ED-4DB2-BD59-A6C34878D82A}">
                    <a16:rowId xmlns:a16="http://schemas.microsoft.com/office/drawing/2014/main" val="3533351568"/>
                  </a:ext>
                </a:extLst>
              </a:tr>
              <a:tr h="391191">
                <a:tc>
                  <a:txBody>
                    <a:bodyPr/>
                    <a:lstStyle/>
                    <a:p>
                      <a:r>
                        <a:rPr lang="en-US" sz="1800" dirty="0"/>
                        <a:t>Accor</a:t>
                      </a:r>
                    </a:p>
                  </a:txBody>
                  <a:tcPr marT="45727" marB="45727"/>
                </a:tc>
                <a:tc>
                  <a:txBody>
                    <a:bodyPr/>
                    <a:lstStyle/>
                    <a:p>
                      <a:r>
                        <a:rPr lang="en-US" sz="1800" dirty="0"/>
                        <a:t>2666</a:t>
                      </a:r>
                    </a:p>
                  </a:txBody>
                  <a:tcPr marT="45727" marB="45727"/>
                </a:tc>
                <a:tc>
                  <a:txBody>
                    <a:bodyPr/>
                    <a:lstStyle/>
                    <a:p>
                      <a:r>
                        <a:rPr lang="en-US" sz="1800" dirty="0"/>
                        <a:t>368</a:t>
                      </a:r>
                    </a:p>
                  </a:txBody>
                  <a:tcPr marT="45727" marB="45727"/>
                </a:tc>
                <a:extLst>
                  <a:ext uri="{0D108BD9-81ED-4DB2-BD59-A6C34878D82A}">
                    <a16:rowId xmlns:a16="http://schemas.microsoft.com/office/drawing/2014/main" val="1137125335"/>
                  </a:ext>
                </a:extLst>
              </a:tr>
              <a:tr h="391191">
                <a:tc>
                  <a:txBody>
                    <a:bodyPr/>
                    <a:lstStyle/>
                    <a:p>
                      <a:r>
                        <a:rPr lang="en-US" sz="1800" dirty="0" err="1"/>
                        <a:t>Tharoldson</a:t>
                      </a:r>
                      <a:r>
                        <a:rPr lang="en-US" sz="1800" dirty="0"/>
                        <a:t> Enterprises</a:t>
                      </a:r>
                    </a:p>
                  </a:txBody>
                  <a:tcPr marT="45727" marB="45727"/>
                </a:tc>
                <a:tc>
                  <a:txBody>
                    <a:bodyPr/>
                    <a:lstStyle/>
                    <a:p>
                      <a:r>
                        <a:rPr lang="en-US" sz="1800" dirty="0"/>
                        <a:t>288</a:t>
                      </a:r>
                    </a:p>
                  </a:txBody>
                  <a:tcPr marT="45727" marB="45727"/>
                </a:tc>
                <a:tc>
                  <a:txBody>
                    <a:bodyPr/>
                    <a:lstStyle/>
                    <a:p>
                      <a:r>
                        <a:rPr lang="en-US" sz="1800" dirty="0"/>
                        <a:t>288</a:t>
                      </a:r>
                    </a:p>
                  </a:txBody>
                  <a:tcPr marT="45727" marB="45727"/>
                </a:tc>
                <a:extLst>
                  <a:ext uri="{0D108BD9-81ED-4DB2-BD59-A6C34878D82A}">
                    <a16:rowId xmlns:a16="http://schemas.microsoft.com/office/drawing/2014/main" val="140919438"/>
                  </a:ext>
                </a:extLst>
              </a:tr>
              <a:tr h="391191">
                <a:tc>
                  <a:txBody>
                    <a:bodyPr/>
                    <a:lstStyle/>
                    <a:p>
                      <a:r>
                        <a:rPr lang="en-US" sz="1800" dirty="0"/>
                        <a:t>Bass Hotels</a:t>
                      </a:r>
                    </a:p>
                  </a:txBody>
                  <a:tcPr marT="45727" marB="45727"/>
                </a:tc>
                <a:tc>
                  <a:txBody>
                    <a:bodyPr/>
                    <a:lstStyle/>
                    <a:p>
                      <a:r>
                        <a:rPr lang="en-US" sz="1800" dirty="0"/>
                        <a:t>2738</a:t>
                      </a:r>
                    </a:p>
                  </a:txBody>
                  <a:tcPr marT="45727" marB="45727"/>
                </a:tc>
                <a:tc>
                  <a:txBody>
                    <a:bodyPr/>
                    <a:lstStyle/>
                    <a:p>
                      <a:r>
                        <a:rPr lang="en-US" sz="1800" dirty="0"/>
                        <a:t>216</a:t>
                      </a:r>
                    </a:p>
                  </a:txBody>
                  <a:tcPr marT="45727" marB="45727"/>
                </a:tc>
                <a:extLst>
                  <a:ext uri="{0D108BD9-81ED-4DB2-BD59-A6C34878D82A}">
                    <a16:rowId xmlns:a16="http://schemas.microsoft.com/office/drawing/2014/main" val="2498985486"/>
                  </a:ext>
                </a:extLst>
              </a:tr>
              <a:tr h="391191">
                <a:tc>
                  <a:txBody>
                    <a:bodyPr/>
                    <a:lstStyle/>
                    <a:p>
                      <a:r>
                        <a:rPr lang="en-US" sz="1800" dirty="0"/>
                        <a:t>Sol Media</a:t>
                      </a:r>
                    </a:p>
                  </a:txBody>
                  <a:tcPr marT="45727" marB="45727"/>
                </a:tc>
                <a:tc>
                  <a:txBody>
                    <a:bodyPr/>
                    <a:lstStyle/>
                    <a:p>
                      <a:r>
                        <a:rPr lang="en-US" sz="1800" dirty="0"/>
                        <a:t>246</a:t>
                      </a:r>
                    </a:p>
                  </a:txBody>
                  <a:tcPr marT="45727" marB="45727"/>
                </a:tc>
                <a:tc>
                  <a:txBody>
                    <a:bodyPr/>
                    <a:lstStyle/>
                    <a:p>
                      <a:r>
                        <a:rPr lang="en-US" sz="1800" dirty="0"/>
                        <a:t>196</a:t>
                      </a:r>
                    </a:p>
                  </a:txBody>
                  <a:tcPr marT="45727" marB="45727"/>
                </a:tc>
                <a:extLst>
                  <a:ext uri="{0D108BD9-81ED-4DB2-BD59-A6C34878D82A}">
                    <a16:rowId xmlns:a16="http://schemas.microsoft.com/office/drawing/2014/main" val="1028745944"/>
                  </a:ext>
                </a:extLst>
              </a:tr>
              <a:tr h="391191">
                <a:tc>
                  <a:txBody>
                    <a:bodyPr/>
                    <a:lstStyle/>
                    <a:p>
                      <a:r>
                        <a:rPr lang="en-US" sz="1800" dirty="0"/>
                        <a:t>Starwood Hotels/Resorts</a:t>
                      </a:r>
                    </a:p>
                  </a:txBody>
                  <a:tcPr marT="45727" marB="45727"/>
                </a:tc>
                <a:tc>
                  <a:txBody>
                    <a:bodyPr/>
                    <a:lstStyle/>
                    <a:p>
                      <a:r>
                        <a:rPr lang="en-US" sz="1800" dirty="0"/>
                        <a:t>694</a:t>
                      </a:r>
                    </a:p>
                  </a:txBody>
                  <a:tcPr marT="45727" marB="45727"/>
                </a:tc>
                <a:tc>
                  <a:txBody>
                    <a:bodyPr/>
                    <a:lstStyle/>
                    <a:p>
                      <a:r>
                        <a:rPr lang="en-US" sz="1800" dirty="0"/>
                        <a:t>194</a:t>
                      </a:r>
                    </a:p>
                  </a:txBody>
                  <a:tcPr marT="45727" marB="45727"/>
                </a:tc>
                <a:extLst>
                  <a:ext uri="{0D108BD9-81ED-4DB2-BD59-A6C34878D82A}">
                    <a16:rowId xmlns:a16="http://schemas.microsoft.com/office/drawing/2014/main" val="686853752"/>
                  </a:ext>
                </a:extLst>
              </a:tr>
              <a:tr h="391191">
                <a:tc>
                  <a:txBody>
                    <a:bodyPr/>
                    <a:lstStyle/>
                    <a:p>
                      <a:r>
                        <a:rPr lang="en-US" sz="1800" dirty="0"/>
                        <a:t>Hyatt Hotels/ Hyatt International</a:t>
                      </a:r>
                    </a:p>
                  </a:txBody>
                  <a:tcPr marT="45727" marB="45727"/>
                </a:tc>
                <a:tc>
                  <a:txBody>
                    <a:bodyPr/>
                    <a:lstStyle/>
                    <a:p>
                      <a:r>
                        <a:rPr lang="en-US" sz="1800" dirty="0"/>
                        <a:t>186</a:t>
                      </a:r>
                    </a:p>
                  </a:txBody>
                  <a:tcPr marT="45727" marB="45727"/>
                </a:tc>
                <a:tc>
                  <a:txBody>
                    <a:bodyPr/>
                    <a:lstStyle/>
                    <a:p>
                      <a:r>
                        <a:rPr lang="en-US" sz="1800" dirty="0"/>
                        <a:t>183</a:t>
                      </a:r>
                    </a:p>
                  </a:txBody>
                  <a:tcPr marT="45727" marB="45727"/>
                </a:tc>
                <a:extLst>
                  <a:ext uri="{0D108BD9-81ED-4DB2-BD59-A6C34878D82A}">
                    <a16:rowId xmlns:a16="http://schemas.microsoft.com/office/drawing/2014/main" val="3223834482"/>
                  </a:ext>
                </a:extLst>
              </a:tr>
            </a:tbl>
          </a:graphicData>
        </a:graphic>
      </p:graphicFrame>
    </p:spTree>
    <p:extLst>
      <p:ext uri="{BB962C8B-B14F-4D97-AF65-F5344CB8AC3E}">
        <p14:creationId xmlns:p14="http://schemas.microsoft.com/office/powerpoint/2010/main" val="2803074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A68A0-3861-4455-93EC-499101D346B2}"/>
              </a:ext>
            </a:extLst>
          </p:cNvPr>
          <p:cNvSpPr>
            <a:spLocks noGrp="1"/>
          </p:cNvSpPr>
          <p:nvPr>
            <p:ph type="title"/>
          </p:nvPr>
        </p:nvSpPr>
        <p:spPr/>
        <p:txBody>
          <a:bodyPr/>
          <a:lstStyle/>
          <a:p>
            <a:r>
              <a:rPr lang="en-US" dirty="0"/>
              <a:t>Real Estate Investment Trust</a:t>
            </a:r>
          </a:p>
        </p:txBody>
      </p:sp>
      <p:sp>
        <p:nvSpPr>
          <p:cNvPr id="3" name="Content Placeholder 2">
            <a:extLst>
              <a:ext uri="{FF2B5EF4-FFF2-40B4-BE49-F238E27FC236}">
                <a16:creationId xmlns:a16="http://schemas.microsoft.com/office/drawing/2014/main" id="{75A4CF1B-C16C-4DBA-A384-11DA9668BD97}"/>
              </a:ext>
            </a:extLst>
          </p:cNvPr>
          <p:cNvSpPr>
            <a:spLocks noGrp="1"/>
          </p:cNvSpPr>
          <p:nvPr>
            <p:ph idx="1"/>
          </p:nvPr>
        </p:nvSpPr>
        <p:spPr/>
        <p:txBody>
          <a:bodyPr>
            <a:normAutofit/>
          </a:bodyPr>
          <a:lstStyle/>
          <a:p>
            <a:r>
              <a:rPr lang="en-US" sz="2800" dirty="0"/>
              <a:t>Own property outright</a:t>
            </a:r>
          </a:p>
          <a:p>
            <a:r>
              <a:rPr lang="en-US" sz="2800" dirty="0"/>
              <a:t>At least 75% of assets in real estate</a:t>
            </a:r>
          </a:p>
          <a:p>
            <a:r>
              <a:rPr lang="en-US" sz="2800" dirty="0"/>
              <a:t>About 500 REITs in business; $70 Billion in market value</a:t>
            </a:r>
          </a:p>
          <a:p>
            <a:r>
              <a:rPr lang="en-US" sz="2800" dirty="0"/>
              <a:t>Do not pay corporate income tax</a:t>
            </a:r>
          </a:p>
          <a:p>
            <a:r>
              <a:rPr lang="en-US" sz="2800" dirty="0"/>
              <a:t>Required to distribute at least 95% of net income to shareholders</a:t>
            </a:r>
          </a:p>
        </p:txBody>
      </p:sp>
    </p:spTree>
    <p:extLst>
      <p:ext uri="{BB962C8B-B14F-4D97-AF65-F5344CB8AC3E}">
        <p14:creationId xmlns:p14="http://schemas.microsoft.com/office/powerpoint/2010/main" val="31218957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2D66C-3AA4-4B13-BEFA-A6382A71518E}"/>
              </a:ext>
            </a:extLst>
          </p:cNvPr>
          <p:cNvSpPr>
            <a:spLocks noGrp="1"/>
          </p:cNvSpPr>
          <p:nvPr>
            <p:ph type="title"/>
          </p:nvPr>
        </p:nvSpPr>
        <p:spPr/>
        <p:txBody>
          <a:bodyPr/>
          <a:lstStyle/>
          <a:p>
            <a:r>
              <a:rPr lang="en-US" dirty="0"/>
              <a:t>Hotel Development</a:t>
            </a:r>
            <a:br>
              <a:rPr lang="en-US" dirty="0"/>
            </a:br>
            <a:r>
              <a:rPr lang="en-US" sz="2400" dirty="0">
                <a:solidFill>
                  <a:schemeClr val="accent1"/>
                </a:solidFill>
              </a:rPr>
              <a:t>Feasibility Study</a:t>
            </a:r>
          </a:p>
        </p:txBody>
      </p:sp>
      <p:sp>
        <p:nvSpPr>
          <p:cNvPr id="3" name="Content Placeholder 2">
            <a:extLst>
              <a:ext uri="{FF2B5EF4-FFF2-40B4-BE49-F238E27FC236}">
                <a16:creationId xmlns:a16="http://schemas.microsoft.com/office/drawing/2014/main" id="{E3C07359-CC9C-492E-8D53-445B0DC771AF}"/>
              </a:ext>
            </a:extLst>
          </p:cNvPr>
          <p:cNvSpPr>
            <a:spLocks noGrp="1"/>
          </p:cNvSpPr>
          <p:nvPr>
            <p:ph idx="1"/>
          </p:nvPr>
        </p:nvSpPr>
        <p:spPr/>
        <p:txBody>
          <a:bodyPr/>
          <a:lstStyle/>
          <a:p>
            <a:endParaRPr lang="en-US" dirty="0"/>
          </a:p>
        </p:txBody>
      </p:sp>
      <p:graphicFrame>
        <p:nvGraphicFramePr>
          <p:cNvPr id="4" name="Diagram 3">
            <a:extLst>
              <a:ext uri="{FF2B5EF4-FFF2-40B4-BE49-F238E27FC236}">
                <a16:creationId xmlns:a16="http://schemas.microsoft.com/office/drawing/2014/main" id="{D6B24E96-70AB-4BB8-8160-10425C8DBBEB}"/>
              </a:ext>
            </a:extLst>
          </p:cNvPr>
          <p:cNvGraphicFramePr/>
          <p:nvPr>
            <p:extLst>
              <p:ext uri="{D42A27DB-BD31-4B8C-83A1-F6EECF244321}">
                <p14:modId xmlns:p14="http://schemas.microsoft.com/office/powerpoint/2010/main" val="2620397522"/>
              </p:ext>
            </p:extLst>
          </p:nvPr>
        </p:nvGraphicFramePr>
        <p:xfrm>
          <a:off x="646111" y="2499919"/>
          <a:ext cx="10939085" cy="3638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0933242-F51B-4580-8A03-250A5738564B}"/>
              </a:ext>
            </a:extLst>
          </p:cNvPr>
          <p:cNvSpPr txBox="1"/>
          <p:nvPr/>
        </p:nvSpPr>
        <p:spPr>
          <a:xfrm>
            <a:off x="922789" y="3565320"/>
            <a:ext cx="2197915" cy="923330"/>
          </a:xfrm>
          <a:prstGeom prst="rect">
            <a:avLst/>
          </a:prstGeom>
          <a:noFill/>
        </p:spPr>
        <p:txBody>
          <a:bodyPr wrap="square" rtlCol="0">
            <a:spAutoFit/>
          </a:bodyPr>
          <a:lstStyle/>
          <a:p>
            <a:r>
              <a:rPr lang="en-US" dirty="0"/>
              <a:t>Examine market</a:t>
            </a:r>
          </a:p>
          <a:p>
            <a:r>
              <a:rPr lang="en-US" dirty="0"/>
              <a:t>area’s demand</a:t>
            </a:r>
          </a:p>
          <a:p>
            <a:r>
              <a:rPr lang="en-US" dirty="0"/>
              <a:t>and supply</a:t>
            </a:r>
          </a:p>
        </p:txBody>
      </p:sp>
    </p:spTree>
    <p:extLst>
      <p:ext uri="{BB962C8B-B14F-4D97-AF65-F5344CB8AC3E}">
        <p14:creationId xmlns:p14="http://schemas.microsoft.com/office/powerpoint/2010/main" val="2129772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091BD-D551-4C04-8B41-330CDD7AE5B4}"/>
              </a:ext>
            </a:extLst>
          </p:cNvPr>
          <p:cNvSpPr>
            <a:spLocks noGrp="1"/>
          </p:cNvSpPr>
          <p:nvPr>
            <p:ph type="title"/>
          </p:nvPr>
        </p:nvSpPr>
        <p:spPr/>
        <p:txBody>
          <a:bodyPr/>
          <a:lstStyle/>
          <a:p>
            <a:r>
              <a:rPr lang="en-US" dirty="0"/>
              <a:t>Hotel Development</a:t>
            </a:r>
            <a:br>
              <a:rPr lang="en-US" dirty="0"/>
            </a:br>
            <a:r>
              <a:rPr lang="en-US" sz="2400" dirty="0">
                <a:solidFill>
                  <a:schemeClr val="accent1"/>
                </a:solidFill>
              </a:rPr>
              <a:t>Hotel Operating Statement</a:t>
            </a:r>
          </a:p>
        </p:txBody>
      </p:sp>
      <p:pic>
        <p:nvPicPr>
          <p:cNvPr id="5" name="Content Placeholder 4">
            <a:extLst>
              <a:ext uri="{FF2B5EF4-FFF2-40B4-BE49-F238E27FC236}">
                <a16:creationId xmlns:a16="http://schemas.microsoft.com/office/drawing/2014/main" id="{D47F826A-A65A-443E-94DC-ABE64F9FE2E0}"/>
              </a:ext>
            </a:extLst>
          </p:cNvPr>
          <p:cNvPicPr>
            <a:picLocks noGrp="1" noChangeAspect="1"/>
          </p:cNvPicPr>
          <p:nvPr>
            <p:ph idx="1"/>
          </p:nvPr>
        </p:nvPicPr>
        <p:blipFill>
          <a:blip r:embed="rId2"/>
          <a:stretch>
            <a:fillRect/>
          </a:stretch>
        </p:blipFill>
        <p:spPr>
          <a:xfrm>
            <a:off x="2080470" y="1593907"/>
            <a:ext cx="6593747" cy="4999839"/>
          </a:xfrm>
        </p:spPr>
      </p:pic>
    </p:spTree>
    <p:extLst>
      <p:ext uri="{BB962C8B-B14F-4D97-AF65-F5344CB8AC3E}">
        <p14:creationId xmlns:p14="http://schemas.microsoft.com/office/powerpoint/2010/main" val="3165391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07282-16C5-41EA-AB83-6012161E0656}"/>
              </a:ext>
            </a:extLst>
          </p:cNvPr>
          <p:cNvSpPr>
            <a:spLocks noGrp="1"/>
          </p:cNvSpPr>
          <p:nvPr>
            <p:ph type="title"/>
          </p:nvPr>
        </p:nvSpPr>
        <p:spPr>
          <a:xfrm>
            <a:off x="646111" y="452718"/>
            <a:ext cx="9404723" cy="696574"/>
          </a:xfrm>
        </p:spPr>
        <p:txBody>
          <a:bodyPr/>
          <a:lstStyle/>
          <a:p>
            <a:r>
              <a:rPr lang="en-US" dirty="0"/>
              <a:t>Hotel Ownership</a:t>
            </a:r>
          </a:p>
        </p:txBody>
      </p:sp>
      <p:graphicFrame>
        <p:nvGraphicFramePr>
          <p:cNvPr id="4" name="Content Placeholder 3">
            <a:extLst>
              <a:ext uri="{FF2B5EF4-FFF2-40B4-BE49-F238E27FC236}">
                <a16:creationId xmlns:a16="http://schemas.microsoft.com/office/drawing/2014/main" id="{9B700DDE-B964-480C-824E-54862F522A89}"/>
              </a:ext>
            </a:extLst>
          </p:cNvPr>
          <p:cNvGraphicFramePr>
            <a:graphicFrameLocks noGrp="1"/>
          </p:cNvGraphicFramePr>
          <p:nvPr>
            <p:ph idx="1"/>
            <p:extLst>
              <p:ext uri="{D42A27DB-BD31-4B8C-83A1-F6EECF244321}">
                <p14:modId xmlns:p14="http://schemas.microsoft.com/office/powerpoint/2010/main" val="2943388233"/>
              </p:ext>
            </p:extLst>
          </p:nvPr>
        </p:nvGraphicFramePr>
        <p:xfrm>
          <a:off x="822121" y="1284098"/>
          <a:ext cx="9229536" cy="4368800"/>
        </p:xfrm>
        <a:graphic>
          <a:graphicData uri="http://schemas.openxmlformats.org/drawingml/2006/table">
            <a:tbl>
              <a:tblPr firstRow="1" bandRow="1">
                <a:tableStyleId>{5C22544A-7EE6-4342-B048-85BDC9FD1C3A}</a:tableStyleId>
              </a:tblPr>
              <a:tblGrid>
                <a:gridCol w="1283516">
                  <a:extLst>
                    <a:ext uri="{9D8B030D-6E8A-4147-A177-3AD203B41FA5}">
                      <a16:colId xmlns:a16="http://schemas.microsoft.com/office/drawing/2014/main" val="821287246"/>
                    </a:ext>
                  </a:extLst>
                </a:gridCol>
                <a:gridCol w="1174458">
                  <a:extLst>
                    <a:ext uri="{9D8B030D-6E8A-4147-A177-3AD203B41FA5}">
                      <a16:colId xmlns:a16="http://schemas.microsoft.com/office/drawing/2014/main" val="3180552806"/>
                    </a:ext>
                  </a:extLst>
                </a:gridCol>
                <a:gridCol w="947956">
                  <a:extLst>
                    <a:ext uri="{9D8B030D-6E8A-4147-A177-3AD203B41FA5}">
                      <a16:colId xmlns:a16="http://schemas.microsoft.com/office/drawing/2014/main" val="1881020848"/>
                    </a:ext>
                  </a:extLst>
                </a:gridCol>
                <a:gridCol w="1308683">
                  <a:extLst>
                    <a:ext uri="{9D8B030D-6E8A-4147-A177-3AD203B41FA5}">
                      <a16:colId xmlns:a16="http://schemas.microsoft.com/office/drawing/2014/main" val="17627019"/>
                    </a:ext>
                  </a:extLst>
                </a:gridCol>
                <a:gridCol w="1132514">
                  <a:extLst>
                    <a:ext uri="{9D8B030D-6E8A-4147-A177-3AD203B41FA5}">
                      <a16:colId xmlns:a16="http://schemas.microsoft.com/office/drawing/2014/main" val="1745650358"/>
                    </a:ext>
                  </a:extLst>
                </a:gridCol>
                <a:gridCol w="1048624">
                  <a:extLst>
                    <a:ext uri="{9D8B030D-6E8A-4147-A177-3AD203B41FA5}">
                      <a16:colId xmlns:a16="http://schemas.microsoft.com/office/drawing/2014/main" val="1381293303"/>
                    </a:ext>
                  </a:extLst>
                </a:gridCol>
                <a:gridCol w="1040234">
                  <a:extLst>
                    <a:ext uri="{9D8B030D-6E8A-4147-A177-3AD203B41FA5}">
                      <a16:colId xmlns:a16="http://schemas.microsoft.com/office/drawing/2014/main" val="3175862196"/>
                    </a:ext>
                  </a:extLst>
                </a:gridCol>
                <a:gridCol w="1293551">
                  <a:extLst>
                    <a:ext uri="{9D8B030D-6E8A-4147-A177-3AD203B41FA5}">
                      <a16:colId xmlns:a16="http://schemas.microsoft.com/office/drawing/2014/main" val="387803494"/>
                    </a:ext>
                  </a:extLst>
                </a:gridCol>
              </a:tblGrid>
              <a:tr h="370840">
                <a:tc>
                  <a:txBody>
                    <a:bodyPr/>
                    <a:lstStyle/>
                    <a:p>
                      <a:r>
                        <a:rPr lang="en-US" sz="1400" dirty="0" err="1">
                          <a:solidFill>
                            <a:schemeClr val="bg1"/>
                          </a:solidFill>
                        </a:rPr>
                        <a:t>Wyndam</a:t>
                      </a:r>
                      <a:endParaRPr lang="en-US" sz="1400" dirty="0">
                        <a:solidFill>
                          <a:schemeClr val="bg1"/>
                        </a:solidFill>
                      </a:endParaRPr>
                    </a:p>
                  </a:txBody>
                  <a:tcPr/>
                </a:tc>
                <a:tc>
                  <a:txBody>
                    <a:bodyPr/>
                    <a:lstStyle/>
                    <a:p>
                      <a:r>
                        <a:rPr lang="en-US" sz="1400" dirty="0">
                          <a:solidFill>
                            <a:schemeClr val="bg1"/>
                          </a:solidFill>
                        </a:rPr>
                        <a:t>Choice</a:t>
                      </a:r>
                    </a:p>
                  </a:txBody>
                  <a:tcPr/>
                </a:tc>
                <a:tc>
                  <a:txBody>
                    <a:bodyPr/>
                    <a:lstStyle/>
                    <a:p>
                      <a:r>
                        <a:rPr lang="en-US" sz="1400" dirty="0">
                          <a:solidFill>
                            <a:schemeClr val="bg1"/>
                          </a:solidFill>
                        </a:rPr>
                        <a:t>Accor</a:t>
                      </a:r>
                    </a:p>
                  </a:txBody>
                  <a:tcPr/>
                </a:tc>
                <a:tc>
                  <a:txBody>
                    <a:bodyPr/>
                    <a:lstStyle/>
                    <a:p>
                      <a:r>
                        <a:rPr lang="en-US" sz="1400" dirty="0">
                          <a:solidFill>
                            <a:schemeClr val="bg1"/>
                          </a:solidFill>
                        </a:rPr>
                        <a:t>Inter</a:t>
                      </a:r>
                    </a:p>
                    <a:p>
                      <a:r>
                        <a:rPr lang="en-US" sz="1400" dirty="0">
                          <a:solidFill>
                            <a:schemeClr val="bg1"/>
                          </a:solidFill>
                        </a:rPr>
                        <a:t>-continental</a:t>
                      </a:r>
                    </a:p>
                  </a:txBody>
                  <a:tcPr/>
                </a:tc>
                <a:tc>
                  <a:txBody>
                    <a:bodyPr/>
                    <a:lstStyle/>
                    <a:p>
                      <a:r>
                        <a:rPr lang="en-US" sz="1400" dirty="0">
                          <a:solidFill>
                            <a:schemeClr val="bg1"/>
                          </a:solidFill>
                        </a:rPr>
                        <a:t>Marriott</a:t>
                      </a:r>
                    </a:p>
                  </a:txBody>
                  <a:tcPr/>
                </a:tc>
                <a:tc>
                  <a:txBody>
                    <a:bodyPr/>
                    <a:lstStyle/>
                    <a:p>
                      <a:r>
                        <a:rPr lang="en-US" sz="1400" dirty="0">
                          <a:solidFill>
                            <a:schemeClr val="bg1"/>
                          </a:solidFill>
                        </a:rPr>
                        <a:t>Black-stone</a:t>
                      </a:r>
                    </a:p>
                  </a:txBody>
                  <a:tcPr/>
                </a:tc>
                <a:tc>
                  <a:txBody>
                    <a:bodyPr/>
                    <a:lstStyle/>
                    <a:p>
                      <a:r>
                        <a:rPr lang="en-US" sz="1400" dirty="0">
                          <a:solidFill>
                            <a:schemeClr val="bg1"/>
                          </a:solidFill>
                        </a:rPr>
                        <a:t>Carlson</a:t>
                      </a:r>
                    </a:p>
                    <a:p>
                      <a:r>
                        <a:rPr lang="en-US" sz="1400" dirty="0">
                          <a:solidFill>
                            <a:schemeClr val="bg1"/>
                          </a:solidFill>
                        </a:rPr>
                        <a:t>Rezidor</a:t>
                      </a:r>
                    </a:p>
                  </a:txBody>
                  <a:tcPr/>
                </a:tc>
                <a:tc>
                  <a:txBody>
                    <a:bodyPr/>
                    <a:lstStyle/>
                    <a:p>
                      <a:r>
                        <a:rPr lang="en-US" sz="1400" dirty="0">
                          <a:solidFill>
                            <a:schemeClr val="bg1"/>
                          </a:solidFill>
                        </a:rPr>
                        <a:t>Starwood</a:t>
                      </a:r>
                    </a:p>
                  </a:txBody>
                  <a:tcPr/>
                </a:tc>
                <a:extLst>
                  <a:ext uri="{0D108BD9-81ED-4DB2-BD59-A6C34878D82A}">
                    <a16:rowId xmlns:a16="http://schemas.microsoft.com/office/drawing/2014/main" val="1377428002"/>
                  </a:ext>
                </a:extLst>
              </a:tr>
              <a:tr h="370840">
                <a:tc>
                  <a:txBody>
                    <a:bodyPr/>
                    <a:lstStyle/>
                    <a:p>
                      <a:r>
                        <a:rPr lang="en-US" sz="1400" dirty="0"/>
                        <a:t>Days Inn</a:t>
                      </a:r>
                    </a:p>
                  </a:txBody>
                  <a:tcPr/>
                </a:tc>
                <a:tc>
                  <a:txBody>
                    <a:bodyPr/>
                    <a:lstStyle/>
                    <a:p>
                      <a:r>
                        <a:rPr lang="en-US" sz="1400" dirty="0"/>
                        <a:t>Comfort Inn</a:t>
                      </a:r>
                    </a:p>
                  </a:txBody>
                  <a:tcPr/>
                </a:tc>
                <a:tc>
                  <a:txBody>
                    <a:bodyPr/>
                    <a:lstStyle/>
                    <a:p>
                      <a:r>
                        <a:rPr lang="en-US" sz="1400" dirty="0"/>
                        <a:t>Sofitel</a:t>
                      </a:r>
                    </a:p>
                  </a:txBody>
                  <a:tcPr/>
                </a:tc>
                <a:tc>
                  <a:txBody>
                    <a:bodyPr/>
                    <a:lstStyle/>
                    <a:p>
                      <a:r>
                        <a:rPr lang="en-US" sz="1400" dirty="0"/>
                        <a:t>Crowne Plaza</a:t>
                      </a:r>
                    </a:p>
                  </a:txBody>
                  <a:tcPr/>
                </a:tc>
                <a:tc>
                  <a:txBody>
                    <a:bodyPr/>
                    <a:lstStyle/>
                    <a:p>
                      <a:r>
                        <a:rPr lang="en-US" sz="1400" dirty="0"/>
                        <a:t>Ritz-Carlton</a:t>
                      </a:r>
                    </a:p>
                  </a:txBody>
                  <a:tcPr/>
                </a:tc>
                <a:tc>
                  <a:txBody>
                    <a:bodyPr/>
                    <a:lstStyle/>
                    <a:p>
                      <a:r>
                        <a:rPr lang="en-US" sz="1400" dirty="0"/>
                        <a:t>Hilton</a:t>
                      </a:r>
                    </a:p>
                  </a:txBody>
                  <a:tcPr/>
                </a:tc>
                <a:tc>
                  <a:txBody>
                    <a:bodyPr/>
                    <a:lstStyle/>
                    <a:p>
                      <a:r>
                        <a:rPr lang="en-US" sz="1400" dirty="0"/>
                        <a:t>Radisson</a:t>
                      </a:r>
                    </a:p>
                  </a:txBody>
                  <a:tcPr/>
                </a:tc>
                <a:tc>
                  <a:txBody>
                    <a:bodyPr/>
                    <a:lstStyle/>
                    <a:p>
                      <a:r>
                        <a:rPr lang="en-US" sz="1400" dirty="0"/>
                        <a:t>Sheraton</a:t>
                      </a:r>
                    </a:p>
                  </a:txBody>
                  <a:tcPr/>
                </a:tc>
                <a:extLst>
                  <a:ext uri="{0D108BD9-81ED-4DB2-BD59-A6C34878D82A}">
                    <a16:rowId xmlns:a16="http://schemas.microsoft.com/office/drawing/2014/main" val="3098557470"/>
                  </a:ext>
                </a:extLst>
              </a:tr>
              <a:tr h="370840">
                <a:tc>
                  <a:txBody>
                    <a:bodyPr/>
                    <a:lstStyle/>
                    <a:p>
                      <a:r>
                        <a:rPr lang="en-US" sz="1400" dirty="0"/>
                        <a:t>Howard Johnsons</a:t>
                      </a:r>
                    </a:p>
                  </a:txBody>
                  <a:tcPr/>
                </a:tc>
                <a:tc>
                  <a:txBody>
                    <a:bodyPr/>
                    <a:lstStyle/>
                    <a:p>
                      <a:r>
                        <a:rPr lang="en-US" sz="1400" dirty="0"/>
                        <a:t>Quality</a:t>
                      </a:r>
                    </a:p>
                    <a:p>
                      <a:r>
                        <a:rPr lang="en-US" sz="1400" dirty="0"/>
                        <a:t>Inn</a:t>
                      </a:r>
                    </a:p>
                  </a:txBody>
                  <a:tcPr/>
                </a:tc>
                <a:tc>
                  <a:txBody>
                    <a:bodyPr/>
                    <a:lstStyle/>
                    <a:p>
                      <a:r>
                        <a:rPr lang="en-US" sz="1400" dirty="0"/>
                        <a:t>Novotel</a:t>
                      </a:r>
                    </a:p>
                  </a:txBody>
                  <a:tcPr/>
                </a:tc>
                <a:tc>
                  <a:txBody>
                    <a:bodyPr/>
                    <a:lstStyle/>
                    <a:p>
                      <a:r>
                        <a:rPr lang="en-US" sz="1400" dirty="0"/>
                        <a:t>Holiday Inn</a:t>
                      </a:r>
                    </a:p>
                  </a:txBody>
                  <a:tcPr/>
                </a:tc>
                <a:tc>
                  <a:txBody>
                    <a:bodyPr/>
                    <a:lstStyle/>
                    <a:p>
                      <a:r>
                        <a:rPr lang="en-US" sz="1400" dirty="0"/>
                        <a:t>Marriott</a:t>
                      </a:r>
                    </a:p>
                  </a:txBody>
                  <a:tcPr/>
                </a:tc>
                <a:tc>
                  <a:txBody>
                    <a:bodyPr/>
                    <a:lstStyle/>
                    <a:p>
                      <a:r>
                        <a:rPr lang="en-US" sz="1400" dirty="0"/>
                        <a:t>Waldorf</a:t>
                      </a:r>
                    </a:p>
                    <a:p>
                      <a:r>
                        <a:rPr lang="en-US" sz="1400" dirty="0"/>
                        <a:t>-Astoria</a:t>
                      </a:r>
                    </a:p>
                  </a:txBody>
                  <a:tcPr/>
                </a:tc>
                <a:tc>
                  <a:txBody>
                    <a:bodyPr/>
                    <a:lstStyle/>
                    <a:p>
                      <a:r>
                        <a:rPr lang="en-US" sz="1400" dirty="0"/>
                        <a:t>Country</a:t>
                      </a:r>
                    </a:p>
                    <a:p>
                      <a:r>
                        <a:rPr lang="en-US" sz="1400" dirty="0"/>
                        <a:t>Inns</a:t>
                      </a:r>
                    </a:p>
                  </a:txBody>
                  <a:tcPr/>
                </a:tc>
                <a:tc>
                  <a:txBody>
                    <a:bodyPr/>
                    <a:lstStyle/>
                    <a:p>
                      <a:r>
                        <a:rPr lang="en-US" sz="1400" dirty="0"/>
                        <a:t>Four</a:t>
                      </a:r>
                    </a:p>
                    <a:p>
                      <a:r>
                        <a:rPr lang="en-US" sz="1400" dirty="0"/>
                        <a:t>Points</a:t>
                      </a:r>
                    </a:p>
                  </a:txBody>
                  <a:tcPr/>
                </a:tc>
                <a:extLst>
                  <a:ext uri="{0D108BD9-81ED-4DB2-BD59-A6C34878D82A}">
                    <a16:rowId xmlns:a16="http://schemas.microsoft.com/office/drawing/2014/main" val="2565380916"/>
                  </a:ext>
                </a:extLst>
              </a:tr>
              <a:tr h="370840">
                <a:tc>
                  <a:txBody>
                    <a:bodyPr/>
                    <a:lstStyle/>
                    <a:p>
                      <a:r>
                        <a:rPr lang="en-US" sz="1400" dirty="0"/>
                        <a:t>Ramada</a:t>
                      </a:r>
                    </a:p>
                  </a:txBody>
                  <a:tcPr/>
                </a:tc>
                <a:tc>
                  <a:txBody>
                    <a:bodyPr/>
                    <a:lstStyle/>
                    <a:p>
                      <a:r>
                        <a:rPr lang="en-US" sz="1400" dirty="0"/>
                        <a:t>Clarion</a:t>
                      </a:r>
                    </a:p>
                  </a:txBody>
                  <a:tcPr/>
                </a:tc>
                <a:tc>
                  <a:txBody>
                    <a:bodyPr/>
                    <a:lstStyle/>
                    <a:p>
                      <a:r>
                        <a:rPr lang="en-US" sz="1400" dirty="0"/>
                        <a:t>Mercure</a:t>
                      </a:r>
                    </a:p>
                  </a:txBody>
                  <a:tcPr/>
                </a:tc>
                <a:tc>
                  <a:txBody>
                    <a:bodyPr/>
                    <a:lstStyle/>
                    <a:p>
                      <a:r>
                        <a:rPr lang="en-US" sz="1400" dirty="0"/>
                        <a:t>Staybridge</a:t>
                      </a:r>
                    </a:p>
                    <a:p>
                      <a:r>
                        <a:rPr lang="en-US" sz="1400" dirty="0"/>
                        <a:t>Suites</a:t>
                      </a:r>
                    </a:p>
                  </a:txBody>
                  <a:tcPr/>
                </a:tc>
                <a:tc>
                  <a:txBody>
                    <a:bodyPr/>
                    <a:lstStyle/>
                    <a:p>
                      <a:r>
                        <a:rPr lang="en-US" sz="1400" dirty="0" err="1"/>
                        <a:t>Renais-sance</a:t>
                      </a:r>
                      <a:endParaRPr lang="en-US" sz="1400" dirty="0"/>
                    </a:p>
                  </a:txBody>
                  <a:tcPr/>
                </a:tc>
                <a:tc>
                  <a:txBody>
                    <a:bodyPr/>
                    <a:lstStyle/>
                    <a:p>
                      <a:r>
                        <a:rPr lang="en-US" sz="1400" dirty="0"/>
                        <a:t>Double-Tree</a:t>
                      </a:r>
                    </a:p>
                  </a:txBody>
                  <a:tcPr/>
                </a:tc>
                <a:tc>
                  <a:txBody>
                    <a:bodyPr/>
                    <a:lstStyle/>
                    <a:p>
                      <a:r>
                        <a:rPr lang="en-US" sz="1400" dirty="0"/>
                        <a:t>Park Inn</a:t>
                      </a:r>
                    </a:p>
                  </a:txBody>
                  <a:tcPr/>
                </a:tc>
                <a:tc>
                  <a:txBody>
                    <a:bodyPr/>
                    <a:lstStyle/>
                    <a:p>
                      <a:r>
                        <a:rPr lang="en-US" sz="1400" dirty="0"/>
                        <a:t>St. Regis</a:t>
                      </a:r>
                    </a:p>
                  </a:txBody>
                  <a:tcPr/>
                </a:tc>
                <a:extLst>
                  <a:ext uri="{0D108BD9-81ED-4DB2-BD59-A6C34878D82A}">
                    <a16:rowId xmlns:a16="http://schemas.microsoft.com/office/drawing/2014/main" val="37697194"/>
                  </a:ext>
                </a:extLst>
              </a:tr>
              <a:tr h="370840">
                <a:tc>
                  <a:txBody>
                    <a:bodyPr/>
                    <a:lstStyle/>
                    <a:p>
                      <a:r>
                        <a:rPr lang="en-US" sz="1400" dirty="0"/>
                        <a:t>Super 8</a:t>
                      </a:r>
                    </a:p>
                  </a:txBody>
                  <a:tcPr/>
                </a:tc>
                <a:tc>
                  <a:txBody>
                    <a:bodyPr/>
                    <a:lstStyle/>
                    <a:p>
                      <a:r>
                        <a:rPr lang="en-US" sz="1400" dirty="0" err="1"/>
                        <a:t>Econo</a:t>
                      </a:r>
                      <a:r>
                        <a:rPr lang="en-US" sz="1400" dirty="0"/>
                        <a:t>-</a:t>
                      </a:r>
                    </a:p>
                    <a:p>
                      <a:r>
                        <a:rPr lang="en-US" sz="1400" dirty="0"/>
                        <a:t>Lodge</a:t>
                      </a:r>
                    </a:p>
                  </a:txBody>
                  <a:tcPr/>
                </a:tc>
                <a:tc>
                  <a:txBody>
                    <a:bodyPr/>
                    <a:lstStyle/>
                    <a:p>
                      <a:r>
                        <a:rPr lang="en-US" sz="1400" dirty="0"/>
                        <a:t>Ibis</a:t>
                      </a:r>
                    </a:p>
                  </a:txBody>
                  <a:tcPr/>
                </a:tc>
                <a:tc>
                  <a:txBody>
                    <a:bodyPr/>
                    <a:lstStyle/>
                    <a:p>
                      <a:r>
                        <a:rPr lang="en-US" sz="1400" dirty="0"/>
                        <a:t>Candlewood Suites</a:t>
                      </a:r>
                    </a:p>
                  </a:txBody>
                  <a:tcPr/>
                </a:tc>
                <a:tc>
                  <a:txBody>
                    <a:bodyPr/>
                    <a:lstStyle/>
                    <a:p>
                      <a:r>
                        <a:rPr lang="en-US" sz="1400" dirty="0"/>
                        <a:t>Courtyard</a:t>
                      </a:r>
                    </a:p>
                  </a:txBody>
                  <a:tcPr/>
                </a:tc>
                <a:tc>
                  <a:txBody>
                    <a:bodyPr/>
                    <a:lstStyle/>
                    <a:p>
                      <a:r>
                        <a:rPr lang="en-US" sz="1400" dirty="0"/>
                        <a:t>Embassy Suites</a:t>
                      </a:r>
                    </a:p>
                  </a:txBody>
                  <a:tcPr/>
                </a:tc>
                <a:tc>
                  <a:txBody>
                    <a:bodyPr/>
                    <a:lstStyle/>
                    <a:p>
                      <a:r>
                        <a:rPr lang="en-US" sz="1400" dirty="0"/>
                        <a:t>Park Plaza</a:t>
                      </a:r>
                    </a:p>
                  </a:txBody>
                  <a:tcPr/>
                </a:tc>
                <a:tc>
                  <a:txBody>
                    <a:bodyPr/>
                    <a:lstStyle/>
                    <a:p>
                      <a:r>
                        <a:rPr lang="en-US" sz="1400" dirty="0"/>
                        <a:t>Le</a:t>
                      </a:r>
                    </a:p>
                    <a:p>
                      <a:r>
                        <a:rPr lang="en-US" sz="1400" dirty="0"/>
                        <a:t>Meridien</a:t>
                      </a:r>
                    </a:p>
                  </a:txBody>
                  <a:tcPr/>
                </a:tc>
                <a:extLst>
                  <a:ext uri="{0D108BD9-81ED-4DB2-BD59-A6C34878D82A}">
                    <a16:rowId xmlns:a16="http://schemas.microsoft.com/office/drawing/2014/main" val="785760498"/>
                  </a:ext>
                </a:extLst>
              </a:tr>
              <a:tr h="370840">
                <a:tc>
                  <a:txBody>
                    <a:bodyPr/>
                    <a:lstStyle/>
                    <a:p>
                      <a:r>
                        <a:rPr lang="en-US" sz="1400" dirty="0"/>
                        <a:t>Travelodge</a:t>
                      </a:r>
                    </a:p>
                  </a:txBody>
                  <a:tcPr/>
                </a:tc>
                <a:tc>
                  <a:txBody>
                    <a:bodyPr/>
                    <a:lstStyle/>
                    <a:p>
                      <a:r>
                        <a:rPr lang="en-US" sz="1400" dirty="0"/>
                        <a:t>Sleep Inn</a:t>
                      </a:r>
                    </a:p>
                  </a:txBody>
                  <a:tcPr/>
                </a:tc>
                <a:tc>
                  <a:txBody>
                    <a:bodyPr/>
                    <a:lstStyle/>
                    <a:p>
                      <a:r>
                        <a:rPr lang="en-US" sz="1400" dirty="0"/>
                        <a:t>Adagio</a:t>
                      </a:r>
                    </a:p>
                  </a:txBody>
                  <a:tcPr/>
                </a:tc>
                <a:tc>
                  <a:txBody>
                    <a:bodyPr/>
                    <a:lstStyle/>
                    <a:p>
                      <a:r>
                        <a:rPr lang="en-US" sz="1400" dirty="0"/>
                        <a:t>Hotel Indigo</a:t>
                      </a:r>
                    </a:p>
                  </a:txBody>
                  <a:tcPr/>
                </a:tc>
                <a:tc>
                  <a:txBody>
                    <a:bodyPr/>
                    <a:lstStyle/>
                    <a:p>
                      <a:r>
                        <a:rPr lang="en-US" sz="1400" dirty="0"/>
                        <a:t>Fairfield</a:t>
                      </a:r>
                    </a:p>
                  </a:txBody>
                  <a:tcPr/>
                </a:tc>
                <a:tc>
                  <a:txBody>
                    <a:bodyPr/>
                    <a:lstStyle/>
                    <a:p>
                      <a:r>
                        <a:rPr lang="en-US" sz="1400" dirty="0"/>
                        <a:t>Hampton Inn</a:t>
                      </a:r>
                    </a:p>
                  </a:txBody>
                  <a:tcPr/>
                </a:tc>
                <a:tc>
                  <a:txBody>
                    <a:bodyPr/>
                    <a:lstStyle/>
                    <a:p>
                      <a:endParaRPr lang="en-US" dirty="0"/>
                    </a:p>
                  </a:txBody>
                  <a:tcPr/>
                </a:tc>
                <a:tc>
                  <a:txBody>
                    <a:bodyPr/>
                    <a:lstStyle/>
                    <a:p>
                      <a:r>
                        <a:rPr lang="en-US" sz="1400" dirty="0"/>
                        <a:t>W Hotels</a:t>
                      </a:r>
                    </a:p>
                  </a:txBody>
                  <a:tcPr/>
                </a:tc>
                <a:extLst>
                  <a:ext uri="{0D108BD9-81ED-4DB2-BD59-A6C34878D82A}">
                    <a16:rowId xmlns:a16="http://schemas.microsoft.com/office/drawing/2014/main" val="2161534773"/>
                  </a:ext>
                </a:extLst>
              </a:tr>
              <a:tr h="370840">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r>
                        <a:rPr lang="en-US" sz="1400" dirty="0"/>
                        <a:t>Inter</a:t>
                      </a:r>
                    </a:p>
                    <a:p>
                      <a:r>
                        <a:rPr lang="en-US" sz="1400" dirty="0"/>
                        <a:t>-continental</a:t>
                      </a:r>
                    </a:p>
                  </a:txBody>
                  <a:tcPr/>
                </a:tc>
                <a:tc>
                  <a:txBody>
                    <a:bodyPr/>
                    <a:lstStyle/>
                    <a:p>
                      <a:r>
                        <a:rPr lang="en-US" sz="1400" dirty="0" err="1"/>
                        <a:t>Resi-dence</a:t>
                      </a:r>
                      <a:endParaRPr lang="en-US" sz="1400" dirty="0"/>
                    </a:p>
                  </a:txBody>
                  <a:tcPr/>
                </a:tc>
                <a:tc>
                  <a:txBody>
                    <a:bodyPr/>
                    <a:lstStyle/>
                    <a:p>
                      <a:endParaRPr lang="en-US" sz="1400" dirty="0"/>
                    </a:p>
                  </a:txBody>
                  <a:tcPr/>
                </a:tc>
                <a:tc>
                  <a:txBody>
                    <a:bodyPr/>
                    <a:lstStyle/>
                    <a:p>
                      <a:endParaRPr lang="en-US"/>
                    </a:p>
                  </a:txBody>
                  <a:tcPr/>
                </a:tc>
                <a:tc>
                  <a:txBody>
                    <a:bodyPr/>
                    <a:lstStyle/>
                    <a:p>
                      <a:r>
                        <a:rPr lang="en-US" sz="1400" dirty="0"/>
                        <a:t>Westin</a:t>
                      </a:r>
                    </a:p>
                    <a:p>
                      <a:r>
                        <a:rPr lang="en-US" sz="1400" dirty="0"/>
                        <a:t>Hotels</a:t>
                      </a:r>
                    </a:p>
                  </a:txBody>
                  <a:tcPr/>
                </a:tc>
                <a:extLst>
                  <a:ext uri="{0D108BD9-81ED-4DB2-BD59-A6C34878D82A}">
                    <a16:rowId xmlns:a16="http://schemas.microsoft.com/office/drawing/2014/main" val="852425725"/>
                  </a:ext>
                </a:extLst>
              </a:tr>
              <a:tr h="370840">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r>
                        <a:rPr lang="en-US" sz="1400" dirty="0"/>
                        <a:t>Evan</a:t>
                      </a:r>
                    </a:p>
                  </a:txBody>
                  <a:tcPr/>
                </a:tc>
                <a:tc>
                  <a:txBody>
                    <a:bodyPr/>
                    <a:lstStyle/>
                    <a:p>
                      <a:r>
                        <a:rPr lang="en-US" sz="1400" dirty="0"/>
                        <a:t>Bulgari</a:t>
                      </a:r>
                    </a:p>
                  </a:txBody>
                  <a:tcPr/>
                </a:tc>
                <a:tc>
                  <a:txBody>
                    <a:bodyPr/>
                    <a:lstStyle/>
                    <a:p>
                      <a:endParaRPr lang="en-US" sz="1400"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60710853"/>
                  </a:ext>
                </a:extLst>
              </a:tr>
              <a:tr h="370840">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r>
                        <a:rPr lang="en-US" sz="1400" dirty="0" err="1"/>
                        <a:t>Hualuxe</a:t>
                      </a:r>
                      <a:endParaRPr lang="en-US" sz="14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079001754"/>
                  </a:ext>
                </a:extLst>
              </a:tr>
            </a:tbl>
          </a:graphicData>
        </a:graphic>
      </p:graphicFrame>
    </p:spTree>
    <p:extLst>
      <p:ext uri="{BB962C8B-B14F-4D97-AF65-F5344CB8AC3E}">
        <p14:creationId xmlns:p14="http://schemas.microsoft.com/office/powerpoint/2010/main" val="3279568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2E1E-3CB6-423E-A16F-FDB2CA8B9212}"/>
              </a:ext>
            </a:extLst>
          </p:cNvPr>
          <p:cNvSpPr>
            <a:spLocks noGrp="1"/>
          </p:cNvSpPr>
          <p:nvPr>
            <p:ph type="title"/>
          </p:nvPr>
        </p:nvSpPr>
        <p:spPr/>
        <p:txBody>
          <a:bodyPr/>
          <a:lstStyle/>
          <a:p>
            <a:r>
              <a:rPr lang="en-US" dirty="0"/>
              <a:t>Hotel Development</a:t>
            </a:r>
            <a:br>
              <a:rPr lang="en-US" dirty="0"/>
            </a:br>
            <a:r>
              <a:rPr lang="en-US" sz="2400" dirty="0">
                <a:solidFill>
                  <a:schemeClr val="accent1"/>
                </a:solidFill>
              </a:rPr>
              <a:t>Revenues &amp; Cost and Expenses</a:t>
            </a:r>
          </a:p>
        </p:txBody>
      </p:sp>
      <p:graphicFrame>
        <p:nvGraphicFramePr>
          <p:cNvPr id="6" name="Content Placeholder 5">
            <a:extLst>
              <a:ext uri="{FF2B5EF4-FFF2-40B4-BE49-F238E27FC236}">
                <a16:creationId xmlns:a16="http://schemas.microsoft.com/office/drawing/2014/main" id="{956FCF1F-0EE0-4F65-9CDA-2C630593CE2C}"/>
              </a:ext>
            </a:extLst>
          </p:cNvPr>
          <p:cNvGraphicFramePr>
            <a:graphicFrameLocks noGrp="1"/>
          </p:cNvGraphicFramePr>
          <p:nvPr>
            <p:ph idx="1"/>
            <p:extLst>
              <p:ext uri="{D42A27DB-BD31-4B8C-83A1-F6EECF244321}">
                <p14:modId xmlns:p14="http://schemas.microsoft.com/office/powerpoint/2010/main" val="2357899560"/>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9991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7ED49-AB86-43A5-BF2E-15D2A455D1C1}"/>
              </a:ext>
            </a:extLst>
          </p:cNvPr>
          <p:cNvSpPr>
            <a:spLocks noGrp="1"/>
          </p:cNvSpPr>
          <p:nvPr>
            <p:ph type="title"/>
          </p:nvPr>
        </p:nvSpPr>
        <p:spPr/>
        <p:txBody>
          <a:bodyPr/>
          <a:lstStyle/>
          <a:p>
            <a:r>
              <a:rPr lang="en-US" dirty="0"/>
              <a:t>Hotel Development</a:t>
            </a:r>
            <a:br>
              <a:rPr lang="en-US" dirty="0"/>
            </a:br>
            <a:r>
              <a:rPr lang="en-US" sz="2400" dirty="0">
                <a:solidFill>
                  <a:schemeClr val="accent1"/>
                </a:solidFill>
              </a:rPr>
              <a:t>Costs and Expenses</a:t>
            </a:r>
            <a:endParaRPr lang="en-US" dirty="0"/>
          </a:p>
        </p:txBody>
      </p:sp>
      <p:graphicFrame>
        <p:nvGraphicFramePr>
          <p:cNvPr id="6" name="Content Placeholder 5">
            <a:extLst>
              <a:ext uri="{FF2B5EF4-FFF2-40B4-BE49-F238E27FC236}">
                <a16:creationId xmlns:a16="http://schemas.microsoft.com/office/drawing/2014/main" id="{D1FE8D3C-7AF9-4BFE-9F86-8FB8097CB784}"/>
              </a:ext>
            </a:extLst>
          </p:cNvPr>
          <p:cNvGraphicFramePr>
            <a:graphicFrameLocks noGrp="1"/>
          </p:cNvGraphicFramePr>
          <p:nvPr>
            <p:ph idx="1"/>
            <p:extLst>
              <p:ext uri="{D42A27DB-BD31-4B8C-83A1-F6EECF244321}">
                <p14:modId xmlns:p14="http://schemas.microsoft.com/office/powerpoint/2010/main" val="1195539872"/>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92668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2E1E-3CB6-423E-A16F-FDB2CA8B9212}"/>
              </a:ext>
            </a:extLst>
          </p:cNvPr>
          <p:cNvSpPr>
            <a:spLocks noGrp="1"/>
          </p:cNvSpPr>
          <p:nvPr>
            <p:ph type="title"/>
          </p:nvPr>
        </p:nvSpPr>
        <p:spPr/>
        <p:txBody>
          <a:bodyPr/>
          <a:lstStyle/>
          <a:p>
            <a:r>
              <a:rPr lang="en-US" dirty="0"/>
              <a:t>Hotel Development</a:t>
            </a:r>
            <a:br>
              <a:rPr lang="en-US" dirty="0"/>
            </a:br>
            <a:r>
              <a:rPr lang="en-US" sz="2400" dirty="0">
                <a:solidFill>
                  <a:schemeClr val="accent1"/>
                </a:solidFill>
              </a:rPr>
              <a:t>Costs and Expenses</a:t>
            </a:r>
          </a:p>
        </p:txBody>
      </p:sp>
      <p:graphicFrame>
        <p:nvGraphicFramePr>
          <p:cNvPr id="6" name="Content Placeholder 5">
            <a:extLst>
              <a:ext uri="{FF2B5EF4-FFF2-40B4-BE49-F238E27FC236}">
                <a16:creationId xmlns:a16="http://schemas.microsoft.com/office/drawing/2014/main" id="{956FCF1F-0EE0-4F65-9CDA-2C630593CE2C}"/>
              </a:ext>
            </a:extLst>
          </p:cNvPr>
          <p:cNvGraphicFramePr>
            <a:graphicFrameLocks noGrp="1"/>
          </p:cNvGraphicFramePr>
          <p:nvPr>
            <p:ph idx="1"/>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91753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48F1C-A1E0-4F38-A848-A137EA543B39}"/>
              </a:ext>
            </a:extLst>
          </p:cNvPr>
          <p:cNvSpPr>
            <a:spLocks noGrp="1"/>
          </p:cNvSpPr>
          <p:nvPr>
            <p:ph type="title"/>
          </p:nvPr>
        </p:nvSpPr>
        <p:spPr/>
        <p:txBody>
          <a:bodyPr/>
          <a:lstStyle/>
          <a:p>
            <a:r>
              <a:rPr lang="en-US" dirty="0"/>
              <a:t>Hotel Development</a:t>
            </a:r>
            <a:br>
              <a:rPr lang="en-US" dirty="0"/>
            </a:br>
            <a:r>
              <a:rPr lang="en-US" sz="2400" dirty="0">
                <a:solidFill>
                  <a:schemeClr val="accent1"/>
                </a:solidFill>
              </a:rPr>
              <a:t>Economic Impact of Hotels – Multiplier Effect</a:t>
            </a:r>
          </a:p>
        </p:txBody>
      </p:sp>
      <p:graphicFrame>
        <p:nvGraphicFramePr>
          <p:cNvPr id="8" name="Content Placeholder 7">
            <a:extLst>
              <a:ext uri="{FF2B5EF4-FFF2-40B4-BE49-F238E27FC236}">
                <a16:creationId xmlns:a16="http://schemas.microsoft.com/office/drawing/2014/main" id="{F4B807AF-2D6A-4E84-B5A8-72B94A13CE29}"/>
              </a:ext>
            </a:extLst>
          </p:cNvPr>
          <p:cNvGraphicFramePr>
            <a:graphicFrameLocks noGrp="1"/>
          </p:cNvGraphicFramePr>
          <p:nvPr>
            <p:ph idx="1"/>
            <p:extLst>
              <p:ext uri="{D42A27DB-BD31-4B8C-83A1-F6EECF244321}">
                <p14:modId xmlns:p14="http://schemas.microsoft.com/office/powerpoint/2010/main" val="2375762083"/>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B3DF976B-86C8-494F-894E-8796EC11DC4E}"/>
              </a:ext>
            </a:extLst>
          </p:cNvPr>
          <p:cNvSpPr txBox="1"/>
          <p:nvPr/>
        </p:nvSpPr>
        <p:spPr>
          <a:xfrm>
            <a:off x="6920917" y="3758268"/>
            <a:ext cx="1350628" cy="923330"/>
          </a:xfrm>
          <a:prstGeom prst="rect">
            <a:avLst/>
          </a:prstGeom>
          <a:noFill/>
        </p:spPr>
        <p:txBody>
          <a:bodyPr wrap="square" rtlCol="0">
            <a:spAutoFit/>
          </a:bodyPr>
          <a:lstStyle/>
          <a:p>
            <a:r>
              <a:rPr lang="en-US" dirty="0">
                <a:solidFill>
                  <a:schemeClr val="bg1"/>
                </a:solidFill>
              </a:rPr>
              <a:t>Hotel buys </a:t>
            </a:r>
          </a:p>
          <a:p>
            <a:r>
              <a:rPr lang="en-US" dirty="0">
                <a:solidFill>
                  <a:schemeClr val="bg1"/>
                </a:solidFill>
              </a:rPr>
              <a:t>food and </a:t>
            </a:r>
          </a:p>
          <a:p>
            <a:r>
              <a:rPr lang="en-US" dirty="0">
                <a:solidFill>
                  <a:schemeClr val="bg1"/>
                </a:solidFill>
              </a:rPr>
              <a:t>supplies</a:t>
            </a:r>
          </a:p>
        </p:txBody>
      </p:sp>
      <p:sp>
        <p:nvSpPr>
          <p:cNvPr id="10" name="TextBox 9">
            <a:extLst>
              <a:ext uri="{FF2B5EF4-FFF2-40B4-BE49-F238E27FC236}">
                <a16:creationId xmlns:a16="http://schemas.microsoft.com/office/drawing/2014/main" id="{0138DB7A-F07A-41D2-907F-4899BA6F91B3}"/>
              </a:ext>
            </a:extLst>
          </p:cNvPr>
          <p:cNvSpPr txBox="1"/>
          <p:nvPr/>
        </p:nvSpPr>
        <p:spPr>
          <a:xfrm>
            <a:off x="6887361" y="5125673"/>
            <a:ext cx="1608133" cy="1200329"/>
          </a:xfrm>
          <a:prstGeom prst="rect">
            <a:avLst/>
          </a:prstGeom>
          <a:noFill/>
        </p:spPr>
        <p:txBody>
          <a:bodyPr wrap="none" rtlCol="0">
            <a:spAutoFit/>
          </a:bodyPr>
          <a:lstStyle/>
          <a:p>
            <a:r>
              <a:rPr lang="en-US" dirty="0">
                <a:solidFill>
                  <a:schemeClr val="bg1"/>
                </a:solidFill>
              </a:rPr>
              <a:t>Vendors pay</a:t>
            </a:r>
          </a:p>
          <a:p>
            <a:r>
              <a:rPr lang="en-US" dirty="0">
                <a:solidFill>
                  <a:schemeClr val="bg1"/>
                </a:solidFill>
              </a:rPr>
              <a:t>salaries and </a:t>
            </a:r>
          </a:p>
          <a:p>
            <a:r>
              <a:rPr lang="en-US" dirty="0">
                <a:solidFill>
                  <a:schemeClr val="bg1"/>
                </a:solidFill>
              </a:rPr>
              <a:t>buy goods </a:t>
            </a:r>
          </a:p>
          <a:p>
            <a:r>
              <a:rPr lang="en-US" dirty="0">
                <a:solidFill>
                  <a:schemeClr val="bg1"/>
                </a:solidFill>
              </a:rPr>
              <a:t>and services</a:t>
            </a:r>
          </a:p>
        </p:txBody>
      </p:sp>
    </p:spTree>
    <p:extLst>
      <p:ext uri="{BB962C8B-B14F-4D97-AF65-F5344CB8AC3E}">
        <p14:creationId xmlns:p14="http://schemas.microsoft.com/office/powerpoint/2010/main" val="18371980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6F000-BC25-4C98-AFC7-BD1179702DD9}"/>
              </a:ext>
            </a:extLst>
          </p:cNvPr>
          <p:cNvSpPr>
            <a:spLocks noGrp="1"/>
          </p:cNvSpPr>
          <p:nvPr>
            <p:ph type="title"/>
          </p:nvPr>
        </p:nvSpPr>
        <p:spPr>
          <a:xfrm>
            <a:off x="646111" y="452718"/>
            <a:ext cx="9404723" cy="2047201"/>
          </a:xfrm>
        </p:spPr>
        <p:txBody>
          <a:bodyPr/>
          <a:lstStyle/>
          <a:p>
            <a:r>
              <a:rPr lang="en-US" dirty="0"/>
              <a:t>Classification of Hotels and Lodging Properties</a:t>
            </a:r>
            <a:br>
              <a:rPr lang="en-US" dirty="0"/>
            </a:br>
            <a:r>
              <a:rPr lang="en-US" sz="2400" dirty="0">
                <a:solidFill>
                  <a:schemeClr val="accent1"/>
                </a:solidFill>
              </a:rPr>
              <a:t>Lodging Industry Classification</a:t>
            </a:r>
            <a:br>
              <a:rPr lang="en-US" sz="4400" dirty="0"/>
            </a:br>
            <a:br>
              <a:rPr lang="en-US" dirty="0"/>
            </a:br>
            <a:endParaRPr lang="en-US" dirty="0"/>
          </a:p>
        </p:txBody>
      </p:sp>
      <p:sp>
        <p:nvSpPr>
          <p:cNvPr id="3" name="Content Placeholder 2">
            <a:extLst>
              <a:ext uri="{FF2B5EF4-FFF2-40B4-BE49-F238E27FC236}">
                <a16:creationId xmlns:a16="http://schemas.microsoft.com/office/drawing/2014/main" id="{AA3DE4E2-A78C-4A76-ADF7-B1AF1843B326}"/>
              </a:ext>
            </a:extLst>
          </p:cNvPr>
          <p:cNvSpPr>
            <a:spLocks noGrp="1"/>
          </p:cNvSpPr>
          <p:nvPr>
            <p:ph idx="1"/>
          </p:nvPr>
        </p:nvSpPr>
        <p:spPr>
          <a:xfrm>
            <a:off x="1103312" y="3548543"/>
            <a:ext cx="8946541" cy="2699856"/>
          </a:xfrm>
        </p:spPr>
        <p:txBody>
          <a:bodyPr>
            <a:normAutofit/>
          </a:bodyPr>
          <a:lstStyle/>
          <a:p>
            <a:pPr lvl="1"/>
            <a:r>
              <a:rPr lang="en-US" sz="3200" dirty="0"/>
              <a:t>Smith Travel Research</a:t>
            </a:r>
          </a:p>
          <a:p>
            <a:pPr lvl="1"/>
            <a:r>
              <a:rPr lang="en-US" sz="3200" dirty="0"/>
              <a:t>Forbes Travel Guide </a:t>
            </a:r>
            <a:r>
              <a:rPr lang="en-US" sz="3200" dirty="0">
                <a:solidFill>
                  <a:srgbClr val="FFC000"/>
                </a:solidFill>
              </a:rPr>
              <a:t>*****</a:t>
            </a:r>
          </a:p>
          <a:p>
            <a:pPr lvl="1"/>
            <a:r>
              <a:rPr lang="en-US" sz="3200" dirty="0"/>
              <a:t>American Automobile Association </a:t>
            </a:r>
            <a:r>
              <a:rPr lang="en-US" sz="3200" dirty="0">
                <a:solidFill>
                  <a:schemeClr val="bg2">
                    <a:lumMod val="20000"/>
                    <a:lumOff val="80000"/>
                  </a:schemeClr>
                </a:solidFill>
              </a:rPr>
              <a:t>♦♦♦♦♦</a:t>
            </a:r>
          </a:p>
        </p:txBody>
      </p:sp>
    </p:spTree>
    <p:extLst>
      <p:ext uri="{BB962C8B-B14F-4D97-AF65-F5344CB8AC3E}">
        <p14:creationId xmlns:p14="http://schemas.microsoft.com/office/powerpoint/2010/main" val="11206739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A4ED5-FE03-4A5F-B765-564CD97081EC}"/>
              </a:ext>
            </a:extLst>
          </p:cNvPr>
          <p:cNvSpPr>
            <a:spLocks noGrp="1"/>
          </p:cNvSpPr>
          <p:nvPr>
            <p:ph type="title"/>
          </p:nvPr>
        </p:nvSpPr>
        <p:spPr>
          <a:xfrm>
            <a:off x="646111" y="452717"/>
            <a:ext cx="9404723" cy="1986093"/>
          </a:xfrm>
        </p:spPr>
        <p:txBody>
          <a:bodyPr/>
          <a:lstStyle/>
          <a:p>
            <a:r>
              <a:rPr lang="en-US" dirty="0"/>
              <a:t>Classification of Hotels and Lodging Properties</a:t>
            </a:r>
            <a:br>
              <a:rPr lang="en-US" dirty="0"/>
            </a:br>
            <a:r>
              <a:rPr lang="en-US" sz="2400" dirty="0">
                <a:solidFill>
                  <a:schemeClr val="accent1"/>
                </a:solidFill>
              </a:rPr>
              <a:t>Hotel Affiliations</a:t>
            </a:r>
          </a:p>
        </p:txBody>
      </p:sp>
      <p:sp>
        <p:nvSpPr>
          <p:cNvPr id="3" name="Content Placeholder 2">
            <a:extLst>
              <a:ext uri="{FF2B5EF4-FFF2-40B4-BE49-F238E27FC236}">
                <a16:creationId xmlns:a16="http://schemas.microsoft.com/office/drawing/2014/main" id="{8077B74A-9B83-42D2-A6D6-EA92646A650E}"/>
              </a:ext>
            </a:extLst>
          </p:cNvPr>
          <p:cNvSpPr>
            <a:spLocks noGrp="1"/>
          </p:cNvSpPr>
          <p:nvPr>
            <p:ph idx="1"/>
          </p:nvPr>
        </p:nvSpPr>
        <p:spPr>
          <a:xfrm>
            <a:off x="1203980" y="2438811"/>
            <a:ext cx="8946541" cy="4195481"/>
          </a:xfrm>
        </p:spPr>
        <p:txBody>
          <a:bodyPr>
            <a:normAutofit fontScale="85000" lnSpcReduction="20000"/>
          </a:bodyPr>
          <a:lstStyle/>
          <a:p>
            <a:r>
              <a:rPr lang="en-US" dirty="0"/>
              <a:t>Chain</a:t>
            </a:r>
          </a:p>
          <a:p>
            <a:endParaRPr lang="en-US" dirty="0"/>
          </a:p>
          <a:p>
            <a:r>
              <a:rPr lang="en-US" dirty="0"/>
              <a:t>Parent Company</a:t>
            </a:r>
          </a:p>
          <a:p>
            <a:endParaRPr lang="en-US" dirty="0"/>
          </a:p>
          <a:p>
            <a:r>
              <a:rPr lang="en-US" dirty="0"/>
              <a:t>Operation</a:t>
            </a:r>
          </a:p>
          <a:p>
            <a:pPr lvl="1"/>
            <a:r>
              <a:rPr lang="en-US" dirty="0"/>
              <a:t>Corporation, franchise or independent</a:t>
            </a:r>
          </a:p>
          <a:p>
            <a:endParaRPr lang="en-US" dirty="0"/>
          </a:p>
          <a:p>
            <a:r>
              <a:rPr lang="en-US" dirty="0"/>
              <a:t>Management Company</a:t>
            </a:r>
          </a:p>
          <a:p>
            <a:endParaRPr lang="en-US" dirty="0"/>
          </a:p>
          <a:p>
            <a:r>
              <a:rPr lang="en-US" dirty="0"/>
              <a:t>Owner</a:t>
            </a:r>
          </a:p>
          <a:p>
            <a:endParaRPr lang="en-US" dirty="0"/>
          </a:p>
          <a:p>
            <a:r>
              <a:rPr lang="en-US" dirty="0"/>
              <a:t>Asset Management Company/membership or marketing group</a:t>
            </a:r>
          </a:p>
        </p:txBody>
      </p:sp>
    </p:spTree>
    <p:extLst>
      <p:ext uri="{BB962C8B-B14F-4D97-AF65-F5344CB8AC3E}">
        <p14:creationId xmlns:p14="http://schemas.microsoft.com/office/powerpoint/2010/main" val="40668026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A4ED5-FE03-4A5F-B765-564CD97081EC}"/>
              </a:ext>
            </a:extLst>
          </p:cNvPr>
          <p:cNvSpPr>
            <a:spLocks noGrp="1"/>
          </p:cNvSpPr>
          <p:nvPr>
            <p:ph type="title"/>
          </p:nvPr>
        </p:nvSpPr>
        <p:spPr>
          <a:xfrm>
            <a:off x="646111" y="452717"/>
            <a:ext cx="9404723" cy="1986093"/>
          </a:xfrm>
        </p:spPr>
        <p:txBody>
          <a:bodyPr/>
          <a:lstStyle/>
          <a:p>
            <a:r>
              <a:rPr lang="en-US" dirty="0"/>
              <a:t>Classification of Hotels and Lodging Properties</a:t>
            </a:r>
            <a:br>
              <a:rPr lang="en-US" dirty="0"/>
            </a:br>
            <a:r>
              <a:rPr lang="en-US" sz="2400" dirty="0">
                <a:solidFill>
                  <a:schemeClr val="accent1"/>
                </a:solidFill>
              </a:rPr>
              <a:t>Hotel Affiliations</a:t>
            </a:r>
          </a:p>
        </p:txBody>
      </p:sp>
      <p:sp>
        <p:nvSpPr>
          <p:cNvPr id="3" name="Content Placeholder 2">
            <a:extLst>
              <a:ext uri="{FF2B5EF4-FFF2-40B4-BE49-F238E27FC236}">
                <a16:creationId xmlns:a16="http://schemas.microsoft.com/office/drawing/2014/main" id="{8077B74A-9B83-42D2-A6D6-EA92646A650E}"/>
              </a:ext>
            </a:extLst>
          </p:cNvPr>
          <p:cNvSpPr>
            <a:spLocks noGrp="1"/>
          </p:cNvSpPr>
          <p:nvPr>
            <p:ph idx="1"/>
          </p:nvPr>
        </p:nvSpPr>
        <p:spPr>
          <a:xfrm>
            <a:off x="1203980" y="2438811"/>
            <a:ext cx="8946541" cy="4195481"/>
          </a:xfrm>
        </p:spPr>
        <p:txBody>
          <a:bodyPr>
            <a:normAutofit/>
          </a:bodyPr>
          <a:lstStyle/>
          <a:p>
            <a:r>
              <a:rPr lang="en-US" dirty="0"/>
              <a:t>Operation</a:t>
            </a:r>
          </a:p>
          <a:p>
            <a:pPr lvl="1"/>
            <a:r>
              <a:rPr lang="en-US" dirty="0"/>
              <a:t>Corporation</a:t>
            </a:r>
          </a:p>
          <a:p>
            <a:pPr lvl="2"/>
            <a:r>
              <a:rPr lang="en-US" i="1" dirty="0"/>
              <a:t>Owned or managed by the chain or parent company</a:t>
            </a:r>
          </a:p>
          <a:p>
            <a:pPr lvl="1"/>
            <a:r>
              <a:rPr lang="en-US" dirty="0"/>
              <a:t>Franchise</a:t>
            </a:r>
          </a:p>
          <a:p>
            <a:pPr lvl="2"/>
            <a:r>
              <a:rPr lang="en-US" i="1" dirty="0"/>
              <a:t>A chain hotel owned by a 3</a:t>
            </a:r>
            <a:r>
              <a:rPr lang="en-US" i="1" baseline="30000" dirty="0"/>
              <a:t>rd</a:t>
            </a:r>
            <a:r>
              <a:rPr lang="en-US" i="1" dirty="0"/>
              <a:t> party where the chain receives a franchise fee</a:t>
            </a:r>
          </a:p>
          <a:p>
            <a:pPr lvl="1"/>
            <a:r>
              <a:rPr lang="en-US" dirty="0"/>
              <a:t>Independent</a:t>
            </a:r>
          </a:p>
          <a:p>
            <a:pPr lvl="2"/>
            <a:r>
              <a:rPr lang="en-US" i="1" dirty="0"/>
              <a:t>Not affiliated with a chain or parent company</a:t>
            </a:r>
          </a:p>
          <a:p>
            <a:pPr lvl="1"/>
            <a:r>
              <a:rPr lang="en-US" dirty="0"/>
              <a:t>Management Company</a:t>
            </a:r>
          </a:p>
          <a:p>
            <a:pPr lvl="2"/>
            <a:r>
              <a:rPr lang="en-US" i="1" dirty="0"/>
              <a:t>Operates the hotel on behalf of another party</a:t>
            </a:r>
          </a:p>
          <a:p>
            <a:endParaRPr lang="en-US" dirty="0"/>
          </a:p>
        </p:txBody>
      </p:sp>
    </p:spTree>
    <p:extLst>
      <p:ext uri="{BB962C8B-B14F-4D97-AF65-F5344CB8AC3E}">
        <p14:creationId xmlns:p14="http://schemas.microsoft.com/office/powerpoint/2010/main" val="36299246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04CEB-4256-45AD-B3A6-FCF7ACE0717D}"/>
              </a:ext>
            </a:extLst>
          </p:cNvPr>
          <p:cNvSpPr>
            <a:spLocks noGrp="1"/>
          </p:cNvSpPr>
          <p:nvPr>
            <p:ph type="title"/>
          </p:nvPr>
        </p:nvSpPr>
        <p:spPr>
          <a:xfrm>
            <a:off x="646111" y="452718"/>
            <a:ext cx="9404723" cy="1829088"/>
          </a:xfrm>
        </p:spPr>
        <p:txBody>
          <a:bodyPr/>
          <a:lstStyle/>
          <a:p>
            <a:r>
              <a:rPr lang="en-US" dirty="0"/>
              <a:t>Classification of Hotels and Lodging Properties</a:t>
            </a:r>
            <a:br>
              <a:rPr lang="en-US" dirty="0"/>
            </a:br>
            <a:r>
              <a:rPr lang="en-US" sz="2400" dirty="0">
                <a:solidFill>
                  <a:schemeClr val="accent1"/>
                </a:solidFill>
              </a:rPr>
              <a:t>How to Earn a Five-Diamond Award</a:t>
            </a:r>
            <a:endParaRPr lang="en-US" dirty="0"/>
          </a:p>
        </p:txBody>
      </p:sp>
      <p:sp>
        <p:nvSpPr>
          <p:cNvPr id="3" name="Content Placeholder 2">
            <a:extLst>
              <a:ext uri="{FF2B5EF4-FFF2-40B4-BE49-F238E27FC236}">
                <a16:creationId xmlns:a16="http://schemas.microsoft.com/office/drawing/2014/main" id="{967E15B3-1F1D-4DD7-A411-7CEF4BCA171C}"/>
              </a:ext>
            </a:extLst>
          </p:cNvPr>
          <p:cNvSpPr>
            <a:spLocks noGrp="1"/>
          </p:cNvSpPr>
          <p:nvPr>
            <p:ph idx="1"/>
          </p:nvPr>
        </p:nvSpPr>
        <p:spPr>
          <a:xfrm>
            <a:off x="1058313" y="2270909"/>
            <a:ext cx="8946541" cy="4134373"/>
          </a:xfrm>
        </p:spPr>
        <p:txBody>
          <a:bodyPr>
            <a:normAutofit/>
          </a:bodyPr>
          <a:lstStyle/>
          <a:p>
            <a:pPr marL="0" indent="0">
              <a:buNone/>
            </a:pPr>
            <a:r>
              <a:rPr lang="en-US" sz="3600" dirty="0">
                <a:solidFill>
                  <a:srgbClr val="00B0F0"/>
                </a:solidFill>
              </a:rPr>
              <a:t>♦</a:t>
            </a:r>
            <a:r>
              <a:rPr lang="en-US" sz="3600" dirty="0"/>
              <a:t> </a:t>
            </a:r>
            <a:r>
              <a:rPr lang="en-US" dirty="0"/>
              <a:t>Simple, roadside appeal and the basic lodging needs</a:t>
            </a:r>
          </a:p>
          <a:p>
            <a:pPr marL="0" indent="0">
              <a:buNone/>
            </a:pPr>
            <a:r>
              <a:rPr lang="en-US" sz="3600" dirty="0">
                <a:solidFill>
                  <a:srgbClr val="00B0F0"/>
                </a:solidFill>
              </a:rPr>
              <a:t>♦ ♦ </a:t>
            </a:r>
            <a:r>
              <a:rPr lang="en-US" dirty="0"/>
              <a:t>Average roadside appeal, some landscaping noticeable enhancement in interior décor</a:t>
            </a:r>
          </a:p>
          <a:p>
            <a:pPr marL="0" indent="0">
              <a:buNone/>
            </a:pPr>
            <a:r>
              <a:rPr lang="en-US" sz="3600" dirty="0">
                <a:solidFill>
                  <a:srgbClr val="00B0F0"/>
                </a:solidFill>
              </a:rPr>
              <a:t>♦ ♦ ♦ </a:t>
            </a:r>
            <a:r>
              <a:rPr lang="en-US" dirty="0"/>
              <a:t>higher service and comfort</a:t>
            </a:r>
          </a:p>
          <a:p>
            <a:pPr marL="0" indent="0">
              <a:buNone/>
            </a:pPr>
            <a:r>
              <a:rPr lang="en-US" sz="3600" dirty="0">
                <a:solidFill>
                  <a:srgbClr val="00B0F0"/>
                </a:solidFill>
              </a:rPr>
              <a:t>♦ ♦ ♦ ♦ </a:t>
            </a:r>
            <a:r>
              <a:rPr lang="en-US" sz="2400" dirty="0"/>
              <a:t>excellent roadside appeal/ service levels that give guests what they need before they ask for it</a:t>
            </a:r>
          </a:p>
          <a:p>
            <a:pPr marL="0" indent="0">
              <a:buNone/>
            </a:pPr>
            <a:r>
              <a:rPr lang="en-US" sz="3600" dirty="0">
                <a:solidFill>
                  <a:srgbClr val="00B0F0"/>
                </a:solidFill>
              </a:rPr>
              <a:t>♦ ♦ ♦ ♦ ♦ </a:t>
            </a:r>
            <a:r>
              <a:rPr lang="en-US" sz="2200" dirty="0"/>
              <a:t>highest service levels, sophistication and offerings</a:t>
            </a:r>
          </a:p>
        </p:txBody>
      </p:sp>
    </p:spTree>
    <p:extLst>
      <p:ext uri="{BB962C8B-B14F-4D97-AF65-F5344CB8AC3E}">
        <p14:creationId xmlns:p14="http://schemas.microsoft.com/office/powerpoint/2010/main" val="121700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mph" presetSubtype="0" fill="hold" grpId="0" nodeType="clickEffect">
                                  <p:stCondLst>
                                    <p:cond delay="0"/>
                                  </p:stCondLst>
                                  <p:childTnLst>
                                    <p:anim calcmode="discrete" valueType="str">
                                      <p:cBhvr override="childStyle">
                                        <p:cTn id="11" dur="2000" fill="hold"/>
                                        <p:tgtEl>
                                          <p:spTgt spid="3">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mph" presetSubtype="0" fill="hold" grpId="0" nodeType="clickEffect">
                                  <p:stCondLst>
                                    <p:cond delay="0"/>
                                  </p:stCondLst>
                                  <p:childTnLst>
                                    <p:anim calcmode="discrete" valueType="str">
                                      <p:cBhvr override="childStyle">
                                        <p:cTn id="15" dur="2000" fill="hold"/>
                                        <p:tgtEl>
                                          <p:spTgt spid="3">
                                            <p:txEl>
                                              <p:pRg st="1" end="1"/>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mph" presetSubtype="0" fill="hold" grpId="0" nodeType="clickEffect">
                                  <p:stCondLst>
                                    <p:cond delay="0"/>
                                  </p:stCondLst>
                                  <p:childTnLst>
                                    <p:anim calcmode="discrete" valueType="str">
                                      <p:cBhvr override="childStyle">
                                        <p:cTn id="19" dur="2000" fill="hold"/>
                                        <p:tgtEl>
                                          <p:spTgt spid="3">
                                            <p:txEl>
                                              <p:pRg st="2" end="2"/>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mph" presetSubtype="0" fill="hold" grpId="0" nodeType="clickEffect">
                                  <p:stCondLst>
                                    <p:cond delay="0"/>
                                  </p:stCondLst>
                                  <p:childTnLst>
                                    <p:anim calcmode="discrete" valueType="str">
                                      <p:cBhvr override="childStyle">
                                        <p:cTn id="23" dur="2000" fill="hold"/>
                                        <p:tgtEl>
                                          <p:spTgt spid="3">
                                            <p:txEl>
                                              <p:pRg st="3" end="3"/>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mph" presetSubtype="0" fill="hold" grpId="0" nodeType="clickEffect">
                                  <p:stCondLst>
                                    <p:cond delay="0"/>
                                  </p:stCondLst>
                                  <p:childTnLst>
                                    <p:anim calcmode="discrete" valueType="str">
                                      <p:cBhvr override="childStyle">
                                        <p:cTn id="27" dur="2000" fill="hold"/>
                                        <p:tgtEl>
                                          <p:spTgt spid="3">
                                            <p:txEl>
                                              <p:pRg st="4" end="4"/>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649B-4D14-4533-9DFE-0185B6AB1A7E}"/>
              </a:ext>
            </a:extLst>
          </p:cNvPr>
          <p:cNvSpPr>
            <a:spLocks noGrp="1"/>
          </p:cNvSpPr>
          <p:nvPr>
            <p:ph type="title"/>
          </p:nvPr>
        </p:nvSpPr>
        <p:spPr/>
        <p:txBody>
          <a:bodyPr/>
          <a:lstStyle/>
          <a:p>
            <a:r>
              <a:rPr lang="en-US" sz="3200" dirty="0"/>
              <a:t>Classification of Hotels and Lodging Properties</a:t>
            </a:r>
            <a:br>
              <a:rPr lang="en-US" dirty="0"/>
            </a:br>
            <a:r>
              <a:rPr lang="en-US" sz="2400" dirty="0">
                <a:solidFill>
                  <a:schemeClr val="accent1"/>
                </a:solidFill>
              </a:rPr>
              <a:t>Type of hotel</a:t>
            </a:r>
            <a:endParaRPr lang="en-US" sz="2400" dirty="0"/>
          </a:p>
        </p:txBody>
      </p:sp>
      <p:graphicFrame>
        <p:nvGraphicFramePr>
          <p:cNvPr id="5" name="Table 4">
            <a:extLst>
              <a:ext uri="{FF2B5EF4-FFF2-40B4-BE49-F238E27FC236}">
                <a16:creationId xmlns:a16="http://schemas.microsoft.com/office/drawing/2014/main" id="{B7612CFD-F1CB-4505-AF28-CD9B4701C5C3}"/>
              </a:ext>
            </a:extLst>
          </p:cNvPr>
          <p:cNvGraphicFramePr>
            <a:graphicFrameLocks noGrp="1"/>
          </p:cNvGraphicFramePr>
          <p:nvPr>
            <p:extLst>
              <p:ext uri="{D42A27DB-BD31-4B8C-83A1-F6EECF244321}">
                <p14:modId xmlns:p14="http://schemas.microsoft.com/office/powerpoint/2010/main" val="1929277673"/>
              </p:ext>
            </p:extLst>
          </p:nvPr>
        </p:nvGraphicFramePr>
        <p:xfrm>
          <a:off x="1512581" y="2707857"/>
          <a:ext cx="8128002" cy="229108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1425418959"/>
                    </a:ext>
                  </a:extLst>
                </a:gridCol>
                <a:gridCol w="1354667">
                  <a:extLst>
                    <a:ext uri="{9D8B030D-6E8A-4147-A177-3AD203B41FA5}">
                      <a16:colId xmlns:a16="http://schemas.microsoft.com/office/drawing/2014/main" val="1436135190"/>
                    </a:ext>
                  </a:extLst>
                </a:gridCol>
                <a:gridCol w="1354667">
                  <a:extLst>
                    <a:ext uri="{9D8B030D-6E8A-4147-A177-3AD203B41FA5}">
                      <a16:colId xmlns:a16="http://schemas.microsoft.com/office/drawing/2014/main" val="2761357669"/>
                    </a:ext>
                  </a:extLst>
                </a:gridCol>
                <a:gridCol w="1354667">
                  <a:extLst>
                    <a:ext uri="{9D8B030D-6E8A-4147-A177-3AD203B41FA5}">
                      <a16:colId xmlns:a16="http://schemas.microsoft.com/office/drawing/2014/main" val="956051804"/>
                    </a:ext>
                  </a:extLst>
                </a:gridCol>
                <a:gridCol w="1354667">
                  <a:extLst>
                    <a:ext uri="{9D8B030D-6E8A-4147-A177-3AD203B41FA5}">
                      <a16:colId xmlns:a16="http://schemas.microsoft.com/office/drawing/2014/main" val="1167187156"/>
                    </a:ext>
                  </a:extLst>
                </a:gridCol>
                <a:gridCol w="1354667">
                  <a:extLst>
                    <a:ext uri="{9D8B030D-6E8A-4147-A177-3AD203B41FA5}">
                      <a16:colId xmlns:a16="http://schemas.microsoft.com/office/drawing/2014/main" val="2014085255"/>
                    </a:ext>
                  </a:extLst>
                </a:gridCol>
              </a:tblGrid>
              <a:tr h="370840">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t>
                      </a:r>
                    </a:p>
                  </a:txBody>
                  <a:tcPr/>
                </a:tc>
                <a:extLst>
                  <a:ext uri="{0D108BD9-81ED-4DB2-BD59-A6C34878D82A}">
                    <a16:rowId xmlns:a16="http://schemas.microsoft.com/office/drawing/2014/main" val="160110089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Type of hotel</a:t>
                      </a:r>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5696897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Location of hotel</a:t>
                      </a:r>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631699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Price of hotel</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821863384"/>
                  </a:ext>
                </a:extLst>
              </a:tr>
            </a:tbl>
          </a:graphicData>
        </a:graphic>
      </p:graphicFrame>
      <p:sp>
        <p:nvSpPr>
          <p:cNvPr id="6" name="Content Placeholder 5">
            <a:extLst>
              <a:ext uri="{FF2B5EF4-FFF2-40B4-BE49-F238E27FC236}">
                <a16:creationId xmlns:a16="http://schemas.microsoft.com/office/drawing/2014/main" id="{5D52BB2B-1266-4245-9FCB-950C9B021504}"/>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8075049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7DEE8-F708-4DBC-A1F6-0C4ABE3C83DB}"/>
              </a:ext>
            </a:extLst>
          </p:cNvPr>
          <p:cNvSpPr>
            <a:spLocks noGrp="1"/>
          </p:cNvSpPr>
          <p:nvPr>
            <p:ph type="title"/>
          </p:nvPr>
        </p:nvSpPr>
        <p:spPr>
          <a:xfrm>
            <a:off x="645130" y="301716"/>
            <a:ext cx="9404723" cy="1384471"/>
          </a:xfrm>
        </p:spPr>
        <p:txBody>
          <a:bodyPr/>
          <a:lstStyle/>
          <a:p>
            <a:r>
              <a:rPr lang="en-US" sz="3200" dirty="0"/>
              <a:t>Classification of Hotels and Lodging Properties</a:t>
            </a:r>
            <a:br>
              <a:rPr lang="en-US" dirty="0"/>
            </a:br>
            <a:r>
              <a:rPr lang="en-US" sz="2400" dirty="0">
                <a:solidFill>
                  <a:schemeClr val="accent1"/>
                </a:solidFill>
              </a:rPr>
              <a:t>Type of hotel</a:t>
            </a: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BC66B9C9-5299-4DA5-877F-62D6F476D71F}"/>
              </a:ext>
            </a:extLst>
          </p:cNvPr>
          <p:cNvSpPr>
            <a:spLocks noGrp="1"/>
          </p:cNvSpPr>
          <p:nvPr>
            <p:ph idx="1"/>
          </p:nvPr>
        </p:nvSpPr>
        <p:spPr>
          <a:xfrm>
            <a:off x="1103312" y="1686188"/>
            <a:ext cx="8946541" cy="4562212"/>
          </a:xfrm>
        </p:spPr>
        <p:txBody>
          <a:bodyPr/>
          <a:lstStyle/>
          <a:p>
            <a:r>
              <a:rPr lang="en-US" sz="2800" dirty="0"/>
              <a:t>City center and suburban</a:t>
            </a:r>
          </a:p>
          <a:p>
            <a:r>
              <a:rPr lang="en-US" sz="2800" dirty="0"/>
              <a:t>Resort</a:t>
            </a:r>
          </a:p>
          <a:p>
            <a:r>
              <a:rPr lang="en-US" sz="2800" dirty="0"/>
              <a:t>Airport</a:t>
            </a:r>
          </a:p>
          <a:p>
            <a:r>
              <a:rPr lang="en-US" sz="2800" dirty="0"/>
              <a:t>Freeway</a:t>
            </a:r>
          </a:p>
          <a:p>
            <a:r>
              <a:rPr lang="en-US" sz="2800" dirty="0"/>
              <a:t>Casino</a:t>
            </a:r>
          </a:p>
          <a:p>
            <a:r>
              <a:rPr lang="en-US" sz="2800" dirty="0"/>
              <a:t>Rural and Small Town</a:t>
            </a:r>
          </a:p>
          <a:p>
            <a:r>
              <a:rPr lang="en-US" sz="2800" dirty="0"/>
              <a:t>Price</a:t>
            </a:r>
          </a:p>
          <a:p>
            <a:endParaRPr lang="en-US" dirty="0"/>
          </a:p>
        </p:txBody>
      </p:sp>
    </p:spTree>
    <p:extLst>
      <p:ext uri="{BB962C8B-B14F-4D97-AF65-F5344CB8AC3E}">
        <p14:creationId xmlns:p14="http://schemas.microsoft.com/office/powerpoint/2010/main" val="3183191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07282-16C5-41EA-AB83-6012161E0656}"/>
              </a:ext>
            </a:extLst>
          </p:cNvPr>
          <p:cNvSpPr>
            <a:spLocks noGrp="1"/>
          </p:cNvSpPr>
          <p:nvPr>
            <p:ph type="title"/>
          </p:nvPr>
        </p:nvSpPr>
        <p:spPr>
          <a:xfrm>
            <a:off x="646111" y="452718"/>
            <a:ext cx="9404723" cy="696574"/>
          </a:xfrm>
        </p:spPr>
        <p:txBody>
          <a:bodyPr/>
          <a:lstStyle/>
          <a:p>
            <a:r>
              <a:rPr lang="en-US" dirty="0"/>
              <a:t>Hotel Ownership: Revenues</a:t>
            </a:r>
          </a:p>
        </p:txBody>
      </p:sp>
      <p:pic>
        <p:nvPicPr>
          <p:cNvPr id="6" name="Content Placeholder 5">
            <a:extLst>
              <a:ext uri="{FF2B5EF4-FFF2-40B4-BE49-F238E27FC236}">
                <a16:creationId xmlns:a16="http://schemas.microsoft.com/office/drawing/2014/main" id="{85F983E7-CD6E-4416-9A00-02EFF9AB8726}"/>
              </a:ext>
            </a:extLst>
          </p:cNvPr>
          <p:cNvPicPr>
            <a:picLocks noGrp="1" noChangeAspect="1"/>
          </p:cNvPicPr>
          <p:nvPr>
            <p:ph idx="1"/>
          </p:nvPr>
        </p:nvPicPr>
        <p:blipFill>
          <a:blip r:embed="rId2"/>
          <a:stretch>
            <a:fillRect/>
          </a:stretch>
        </p:blipFill>
        <p:spPr>
          <a:xfrm>
            <a:off x="1182847" y="1392572"/>
            <a:ext cx="9764785" cy="4853447"/>
          </a:xfrm>
        </p:spPr>
      </p:pic>
      <p:sp>
        <p:nvSpPr>
          <p:cNvPr id="7" name="TextBox 6">
            <a:extLst>
              <a:ext uri="{FF2B5EF4-FFF2-40B4-BE49-F238E27FC236}">
                <a16:creationId xmlns:a16="http://schemas.microsoft.com/office/drawing/2014/main" id="{D6A927B0-BC9D-4C3E-8ECD-D7C2EAB936BB}"/>
              </a:ext>
            </a:extLst>
          </p:cNvPr>
          <p:cNvSpPr txBox="1"/>
          <p:nvPr/>
        </p:nvSpPr>
        <p:spPr>
          <a:xfrm>
            <a:off x="1291905" y="6405282"/>
            <a:ext cx="8933856" cy="253916"/>
          </a:xfrm>
          <a:prstGeom prst="rect">
            <a:avLst/>
          </a:prstGeom>
          <a:noFill/>
        </p:spPr>
        <p:txBody>
          <a:bodyPr wrap="none" rtlCol="0">
            <a:spAutoFit/>
          </a:bodyPr>
          <a:lstStyle/>
          <a:p>
            <a:r>
              <a:rPr lang="en-US" sz="1050" dirty="0"/>
              <a:t>Source: http://lodgingmagazine.com/wp-content/uploads/2017/08/June-Drilldown-US-Lodging-Industry-Revenues-and-Profit-copy.jpg</a:t>
            </a:r>
          </a:p>
        </p:txBody>
      </p:sp>
    </p:spTree>
    <p:extLst>
      <p:ext uri="{BB962C8B-B14F-4D97-AF65-F5344CB8AC3E}">
        <p14:creationId xmlns:p14="http://schemas.microsoft.com/office/powerpoint/2010/main" val="22656158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EDC7D-E7EA-42A3-96DE-ED64F61D1345}"/>
              </a:ext>
            </a:extLst>
          </p:cNvPr>
          <p:cNvSpPr>
            <a:spLocks noGrp="1"/>
          </p:cNvSpPr>
          <p:nvPr>
            <p:ph type="title"/>
          </p:nvPr>
        </p:nvSpPr>
        <p:spPr/>
        <p:txBody>
          <a:bodyPr/>
          <a:lstStyle/>
          <a:p>
            <a:r>
              <a:rPr lang="en-US" sz="3200" dirty="0"/>
              <a:t>Classification of Hotels and Lodging Properties</a:t>
            </a:r>
            <a:br>
              <a:rPr lang="en-US" dirty="0"/>
            </a:br>
            <a:r>
              <a:rPr lang="en-US" sz="2400" dirty="0">
                <a:solidFill>
                  <a:schemeClr val="accent1"/>
                </a:solidFill>
              </a:rPr>
              <a:t>City center and suburban</a:t>
            </a:r>
            <a:endParaRPr lang="en-US" sz="2400" dirty="0"/>
          </a:p>
        </p:txBody>
      </p:sp>
      <p:pic>
        <p:nvPicPr>
          <p:cNvPr id="5" name="Content Placeholder 4">
            <a:extLst>
              <a:ext uri="{FF2B5EF4-FFF2-40B4-BE49-F238E27FC236}">
                <a16:creationId xmlns:a16="http://schemas.microsoft.com/office/drawing/2014/main" id="{F8B25636-C0D5-44CD-93E9-C6E477762C07}"/>
              </a:ext>
            </a:extLst>
          </p:cNvPr>
          <p:cNvPicPr>
            <a:picLocks noGrp="1" noChangeAspect="1"/>
          </p:cNvPicPr>
          <p:nvPr>
            <p:ph idx="1"/>
          </p:nvPr>
        </p:nvPicPr>
        <p:blipFill>
          <a:blip r:embed="rId2"/>
          <a:stretch>
            <a:fillRect/>
          </a:stretch>
        </p:blipFill>
        <p:spPr>
          <a:xfrm>
            <a:off x="587229" y="2219310"/>
            <a:ext cx="2692866" cy="3837541"/>
          </a:xfrm>
        </p:spPr>
      </p:pic>
      <p:pic>
        <p:nvPicPr>
          <p:cNvPr id="7" name="Picture 6">
            <a:extLst>
              <a:ext uri="{FF2B5EF4-FFF2-40B4-BE49-F238E27FC236}">
                <a16:creationId xmlns:a16="http://schemas.microsoft.com/office/drawing/2014/main" id="{55B2DF6A-831E-43E1-BE64-15CDC4DC4F89}"/>
              </a:ext>
            </a:extLst>
          </p:cNvPr>
          <p:cNvPicPr>
            <a:picLocks noChangeAspect="1"/>
          </p:cNvPicPr>
          <p:nvPr/>
        </p:nvPicPr>
        <p:blipFill>
          <a:blip r:embed="rId3"/>
          <a:stretch>
            <a:fillRect/>
          </a:stretch>
        </p:blipFill>
        <p:spPr>
          <a:xfrm>
            <a:off x="6096000" y="2743200"/>
            <a:ext cx="5567494" cy="3372374"/>
          </a:xfrm>
          <a:prstGeom prst="rect">
            <a:avLst/>
          </a:prstGeom>
        </p:spPr>
      </p:pic>
      <p:sp>
        <p:nvSpPr>
          <p:cNvPr id="8" name="TextBox 7">
            <a:extLst>
              <a:ext uri="{FF2B5EF4-FFF2-40B4-BE49-F238E27FC236}">
                <a16:creationId xmlns:a16="http://schemas.microsoft.com/office/drawing/2014/main" id="{F23E4C53-BE64-4800-9726-70D1C482CDDB}"/>
              </a:ext>
            </a:extLst>
          </p:cNvPr>
          <p:cNvSpPr txBox="1"/>
          <p:nvPr/>
        </p:nvSpPr>
        <p:spPr>
          <a:xfrm>
            <a:off x="646111" y="6409189"/>
            <a:ext cx="3853940" cy="369332"/>
          </a:xfrm>
          <a:prstGeom prst="rect">
            <a:avLst/>
          </a:prstGeom>
          <a:noFill/>
        </p:spPr>
        <p:txBody>
          <a:bodyPr wrap="none" rtlCol="0">
            <a:spAutoFit/>
          </a:bodyPr>
          <a:lstStyle/>
          <a:p>
            <a:r>
              <a:rPr lang="en-US" dirty="0"/>
              <a:t>Marriott City Center, Minneapolis</a:t>
            </a:r>
          </a:p>
        </p:txBody>
      </p:sp>
      <p:sp>
        <p:nvSpPr>
          <p:cNvPr id="9" name="TextBox 8">
            <a:extLst>
              <a:ext uri="{FF2B5EF4-FFF2-40B4-BE49-F238E27FC236}">
                <a16:creationId xmlns:a16="http://schemas.microsoft.com/office/drawing/2014/main" id="{98D5E52F-DE15-4945-8AB2-DFAD43574B9E}"/>
              </a:ext>
            </a:extLst>
          </p:cNvPr>
          <p:cNvSpPr txBox="1"/>
          <p:nvPr/>
        </p:nvSpPr>
        <p:spPr>
          <a:xfrm>
            <a:off x="6627303" y="6325299"/>
            <a:ext cx="3841116" cy="369332"/>
          </a:xfrm>
          <a:prstGeom prst="rect">
            <a:avLst/>
          </a:prstGeom>
          <a:noFill/>
        </p:spPr>
        <p:txBody>
          <a:bodyPr wrap="none" rtlCol="0">
            <a:spAutoFit/>
          </a:bodyPr>
          <a:lstStyle/>
          <a:p>
            <a:r>
              <a:rPr lang="en-US" dirty="0"/>
              <a:t>Sheraton, suburban Minneapolis</a:t>
            </a:r>
          </a:p>
        </p:txBody>
      </p:sp>
    </p:spTree>
    <p:extLst>
      <p:ext uri="{BB962C8B-B14F-4D97-AF65-F5344CB8AC3E}">
        <p14:creationId xmlns:p14="http://schemas.microsoft.com/office/powerpoint/2010/main" val="1779084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EDC7D-E7EA-42A3-96DE-ED64F61D1345}"/>
              </a:ext>
            </a:extLst>
          </p:cNvPr>
          <p:cNvSpPr>
            <a:spLocks noGrp="1"/>
          </p:cNvSpPr>
          <p:nvPr>
            <p:ph type="title"/>
          </p:nvPr>
        </p:nvSpPr>
        <p:spPr/>
        <p:txBody>
          <a:bodyPr/>
          <a:lstStyle/>
          <a:p>
            <a:r>
              <a:rPr lang="en-US" sz="3200" dirty="0"/>
              <a:t>Classification of Hotels and Lodging Properties</a:t>
            </a:r>
            <a:br>
              <a:rPr lang="en-US" dirty="0"/>
            </a:br>
            <a:r>
              <a:rPr lang="en-US" sz="2400" dirty="0">
                <a:solidFill>
                  <a:schemeClr val="accent1"/>
                </a:solidFill>
              </a:rPr>
              <a:t>Resort hotels</a:t>
            </a:r>
            <a:endParaRPr lang="en-US" sz="2400" dirty="0"/>
          </a:p>
        </p:txBody>
      </p:sp>
      <p:pic>
        <p:nvPicPr>
          <p:cNvPr id="6" name="Content Placeholder 5">
            <a:extLst>
              <a:ext uri="{FF2B5EF4-FFF2-40B4-BE49-F238E27FC236}">
                <a16:creationId xmlns:a16="http://schemas.microsoft.com/office/drawing/2014/main" id="{A8D22139-DD1A-4973-B593-4B279DDA328F}"/>
              </a:ext>
            </a:extLst>
          </p:cNvPr>
          <p:cNvPicPr>
            <a:picLocks noGrp="1" noChangeAspect="1"/>
          </p:cNvPicPr>
          <p:nvPr>
            <p:ph idx="1"/>
          </p:nvPr>
        </p:nvPicPr>
        <p:blipFill>
          <a:blip r:embed="rId2"/>
          <a:stretch>
            <a:fillRect/>
          </a:stretch>
        </p:blipFill>
        <p:spPr>
          <a:xfrm>
            <a:off x="712416" y="1853248"/>
            <a:ext cx="5453492" cy="2945255"/>
          </a:xfrm>
        </p:spPr>
      </p:pic>
      <p:sp>
        <p:nvSpPr>
          <p:cNvPr id="8" name="TextBox 7">
            <a:extLst>
              <a:ext uri="{FF2B5EF4-FFF2-40B4-BE49-F238E27FC236}">
                <a16:creationId xmlns:a16="http://schemas.microsoft.com/office/drawing/2014/main" id="{D06CDC1A-8ADD-42A9-870F-6AF97CEC0ECA}"/>
              </a:ext>
            </a:extLst>
          </p:cNvPr>
          <p:cNvSpPr txBox="1"/>
          <p:nvPr/>
        </p:nvSpPr>
        <p:spPr>
          <a:xfrm>
            <a:off x="947956" y="5083728"/>
            <a:ext cx="4294765" cy="369332"/>
          </a:xfrm>
          <a:prstGeom prst="rect">
            <a:avLst/>
          </a:prstGeom>
          <a:noFill/>
        </p:spPr>
        <p:txBody>
          <a:bodyPr wrap="none" rtlCol="0">
            <a:spAutoFit/>
          </a:bodyPr>
          <a:lstStyle/>
          <a:p>
            <a:r>
              <a:rPr lang="en-US" dirty="0" err="1"/>
              <a:t>Lakewoods</a:t>
            </a:r>
            <a:r>
              <a:rPr lang="en-US" dirty="0"/>
              <a:t> Resort Cable, Wisconsin </a:t>
            </a:r>
          </a:p>
        </p:txBody>
      </p:sp>
      <p:pic>
        <p:nvPicPr>
          <p:cNvPr id="12" name="Picture 11">
            <a:extLst>
              <a:ext uri="{FF2B5EF4-FFF2-40B4-BE49-F238E27FC236}">
                <a16:creationId xmlns:a16="http://schemas.microsoft.com/office/drawing/2014/main" id="{568F5890-DA60-40E1-9D64-4D8BD2490331}"/>
              </a:ext>
            </a:extLst>
          </p:cNvPr>
          <p:cNvPicPr>
            <a:picLocks noChangeAspect="1"/>
          </p:cNvPicPr>
          <p:nvPr/>
        </p:nvPicPr>
        <p:blipFill>
          <a:blip r:embed="rId3"/>
          <a:stretch>
            <a:fillRect/>
          </a:stretch>
        </p:blipFill>
        <p:spPr>
          <a:xfrm>
            <a:off x="6459522" y="1853248"/>
            <a:ext cx="4949505" cy="2945255"/>
          </a:xfrm>
          <a:prstGeom prst="rect">
            <a:avLst/>
          </a:prstGeom>
        </p:spPr>
      </p:pic>
      <p:sp>
        <p:nvSpPr>
          <p:cNvPr id="13" name="TextBox 12">
            <a:extLst>
              <a:ext uri="{FF2B5EF4-FFF2-40B4-BE49-F238E27FC236}">
                <a16:creationId xmlns:a16="http://schemas.microsoft.com/office/drawing/2014/main" id="{B1F76718-0317-4F42-9280-32BF950FC6E2}"/>
              </a:ext>
            </a:extLst>
          </p:cNvPr>
          <p:cNvSpPr txBox="1"/>
          <p:nvPr/>
        </p:nvSpPr>
        <p:spPr>
          <a:xfrm>
            <a:off x="6904139" y="5318620"/>
            <a:ext cx="2654894" cy="369332"/>
          </a:xfrm>
          <a:prstGeom prst="rect">
            <a:avLst/>
          </a:prstGeom>
          <a:noFill/>
        </p:spPr>
        <p:txBody>
          <a:bodyPr wrap="none" rtlCol="0">
            <a:spAutoFit/>
          </a:bodyPr>
          <a:lstStyle/>
          <a:p>
            <a:r>
              <a:rPr lang="en-US" dirty="0"/>
              <a:t>Lake Las Vegas Resort</a:t>
            </a:r>
          </a:p>
        </p:txBody>
      </p:sp>
      <p:pic>
        <p:nvPicPr>
          <p:cNvPr id="15" name="Picture 14">
            <a:extLst>
              <a:ext uri="{FF2B5EF4-FFF2-40B4-BE49-F238E27FC236}">
                <a16:creationId xmlns:a16="http://schemas.microsoft.com/office/drawing/2014/main" id="{E0A6BB72-A239-489A-840D-F23B9DEEE566}"/>
              </a:ext>
            </a:extLst>
          </p:cNvPr>
          <p:cNvPicPr>
            <a:picLocks noChangeAspect="1"/>
          </p:cNvPicPr>
          <p:nvPr/>
        </p:nvPicPr>
        <p:blipFill>
          <a:blip r:embed="rId3"/>
          <a:stretch>
            <a:fillRect/>
          </a:stretch>
        </p:blipFill>
        <p:spPr>
          <a:xfrm>
            <a:off x="5286375" y="2952750"/>
            <a:ext cx="1619250" cy="952500"/>
          </a:xfrm>
          <a:prstGeom prst="rect">
            <a:avLst/>
          </a:prstGeom>
        </p:spPr>
      </p:pic>
    </p:spTree>
    <p:extLst>
      <p:ext uri="{BB962C8B-B14F-4D97-AF65-F5344CB8AC3E}">
        <p14:creationId xmlns:p14="http://schemas.microsoft.com/office/powerpoint/2010/main" val="39359519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0A167-071C-4882-8761-14E30B540C3E}"/>
              </a:ext>
            </a:extLst>
          </p:cNvPr>
          <p:cNvSpPr>
            <a:spLocks noGrp="1"/>
          </p:cNvSpPr>
          <p:nvPr>
            <p:ph type="title"/>
          </p:nvPr>
        </p:nvSpPr>
        <p:spPr/>
        <p:txBody>
          <a:bodyPr/>
          <a:lstStyle/>
          <a:p>
            <a:r>
              <a:rPr lang="en-US" sz="3200" dirty="0"/>
              <a:t>Classification of Hotels and Lodging Properties</a:t>
            </a:r>
            <a:br>
              <a:rPr lang="en-US" dirty="0"/>
            </a:br>
            <a:r>
              <a:rPr lang="en-US" sz="3600" dirty="0">
                <a:solidFill>
                  <a:schemeClr val="accent1"/>
                </a:solidFill>
              </a:rPr>
              <a:t>Airport hotels</a:t>
            </a:r>
            <a:endParaRPr lang="en-US" dirty="0"/>
          </a:p>
        </p:txBody>
      </p:sp>
      <p:pic>
        <p:nvPicPr>
          <p:cNvPr id="5" name="Content Placeholder 4">
            <a:extLst>
              <a:ext uri="{FF2B5EF4-FFF2-40B4-BE49-F238E27FC236}">
                <a16:creationId xmlns:a16="http://schemas.microsoft.com/office/drawing/2014/main" id="{6E383E45-6C54-4810-8509-E2899C83866D}"/>
              </a:ext>
            </a:extLst>
          </p:cNvPr>
          <p:cNvPicPr>
            <a:picLocks noGrp="1" noChangeAspect="1"/>
          </p:cNvPicPr>
          <p:nvPr>
            <p:ph idx="1"/>
          </p:nvPr>
        </p:nvPicPr>
        <p:blipFill>
          <a:blip r:embed="rId2"/>
          <a:stretch>
            <a:fillRect/>
          </a:stretch>
        </p:blipFill>
        <p:spPr>
          <a:xfrm>
            <a:off x="796954" y="1661020"/>
            <a:ext cx="6094384" cy="3590488"/>
          </a:xfrm>
        </p:spPr>
      </p:pic>
      <p:sp>
        <p:nvSpPr>
          <p:cNvPr id="6" name="TextBox 5">
            <a:extLst>
              <a:ext uri="{FF2B5EF4-FFF2-40B4-BE49-F238E27FC236}">
                <a16:creationId xmlns:a16="http://schemas.microsoft.com/office/drawing/2014/main" id="{EF69A71B-E9FE-4CAF-A463-48529929323B}"/>
              </a:ext>
            </a:extLst>
          </p:cNvPr>
          <p:cNvSpPr txBox="1"/>
          <p:nvPr/>
        </p:nvSpPr>
        <p:spPr>
          <a:xfrm>
            <a:off x="855677" y="5738070"/>
            <a:ext cx="5477782" cy="369332"/>
          </a:xfrm>
          <a:prstGeom prst="rect">
            <a:avLst/>
          </a:prstGeom>
          <a:noFill/>
        </p:spPr>
        <p:txBody>
          <a:bodyPr wrap="none" rtlCol="0">
            <a:spAutoFit/>
          </a:bodyPr>
          <a:lstStyle/>
          <a:p>
            <a:r>
              <a:rPr lang="en-US" dirty="0"/>
              <a:t>Intercontinental Hotel, MSP International Airport</a:t>
            </a:r>
          </a:p>
        </p:txBody>
      </p:sp>
    </p:spTree>
    <p:extLst>
      <p:ext uri="{BB962C8B-B14F-4D97-AF65-F5344CB8AC3E}">
        <p14:creationId xmlns:p14="http://schemas.microsoft.com/office/powerpoint/2010/main" val="31165621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C646B-D809-419A-8F1D-AA7EF2457ED9}"/>
              </a:ext>
            </a:extLst>
          </p:cNvPr>
          <p:cNvSpPr>
            <a:spLocks noGrp="1"/>
          </p:cNvSpPr>
          <p:nvPr>
            <p:ph type="title"/>
          </p:nvPr>
        </p:nvSpPr>
        <p:spPr/>
        <p:txBody>
          <a:bodyPr/>
          <a:lstStyle/>
          <a:p>
            <a:r>
              <a:rPr lang="en-US" sz="3200" dirty="0"/>
              <a:t>Classification of Hotels and Lodging Properties</a:t>
            </a:r>
            <a:br>
              <a:rPr lang="en-US" dirty="0"/>
            </a:br>
            <a:r>
              <a:rPr lang="en-US" sz="2400" dirty="0">
                <a:solidFill>
                  <a:schemeClr val="accent1"/>
                </a:solidFill>
              </a:rPr>
              <a:t>Freeway &amp; Interstate Hotels and Motels</a:t>
            </a:r>
            <a:endParaRPr lang="en-US" sz="2400" dirty="0"/>
          </a:p>
        </p:txBody>
      </p:sp>
      <p:pic>
        <p:nvPicPr>
          <p:cNvPr id="5" name="Content Placeholder 4">
            <a:extLst>
              <a:ext uri="{FF2B5EF4-FFF2-40B4-BE49-F238E27FC236}">
                <a16:creationId xmlns:a16="http://schemas.microsoft.com/office/drawing/2014/main" id="{68410300-9CC9-4753-B11F-C60244E3AAAA}"/>
              </a:ext>
            </a:extLst>
          </p:cNvPr>
          <p:cNvPicPr>
            <a:picLocks noGrp="1" noChangeAspect="1"/>
          </p:cNvPicPr>
          <p:nvPr>
            <p:ph idx="1"/>
          </p:nvPr>
        </p:nvPicPr>
        <p:blipFill>
          <a:blip r:embed="rId2"/>
          <a:stretch>
            <a:fillRect/>
          </a:stretch>
        </p:blipFill>
        <p:spPr>
          <a:xfrm>
            <a:off x="713064" y="1853248"/>
            <a:ext cx="3607266" cy="2048397"/>
          </a:xfrm>
        </p:spPr>
      </p:pic>
      <p:sp>
        <p:nvSpPr>
          <p:cNvPr id="6" name="TextBox 5">
            <a:extLst>
              <a:ext uri="{FF2B5EF4-FFF2-40B4-BE49-F238E27FC236}">
                <a16:creationId xmlns:a16="http://schemas.microsoft.com/office/drawing/2014/main" id="{9CB25621-D9CA-4F5C-8D8F-5D542913BFC8}"/>
              </a:ext>
            </a:extLst>
          </p:cNvPr>
          <p:cNvSpPr txBox="1"/>
          <p:nvPr/>
        </p:nvSpPr>
        <p:spPr>
          <a:xfrm>
            <a:off x="788565" y="4202884"/>
            <a:ext cx="3823483" cy="369332"/>
          </a:xfrm>
          <a:prstGeom prst="rect">
            <a:avLst/>
          </a:prstGeom>
          <a:noFill/>
        </p:spPr>
        <p:txBody>
          <a:bodyPr wrap="none" rtlCol="0">
            <a:spAutoFit/>
          </a:bodyPr>
          <a:lstStyle/>
          <a:p>
            <a:r>
              <a:rPr lang="en-US" dirty="0"/>
              <a:t>Holiday Inn Express, Madison WI</a:t>
            </a:r>
          </a:p>
        </p:txBody>
      </p:sp>
      <p:pic>
        <p:nvPicPr>
          <p:cNvPr id="10" name="Picture 9">
            <a:extLst>
              <a:ext uri="{FF2B5EF4-FFF2-40B4-BE49-F238E27FC236}">
                <a16:creationId xmlns:a16="http://schemas.microsoft.com/office/drawing/2014/main" id="{9CD6A4FE-2719-4B99-9A66-3525DC80A112}"/>
              </a:ext>
            </a:extLst>
          </p:cNvPr>
          <p:cNvPicPr>
            <a:picLocks noChangeAspect="1"/>
          </p:cNvPicPr>
          <p:nvPr/>
        </p:nvPicPr>
        <p:blipFill>
          <a:blip r:embed="rId3"/>
          <a:stretch>
            <a:fillRect/>
          </a:stretch>
        </p:blipFill>
        <p:spPr>
          <a:xfrm>
            <a:off x="5143500" y="1853248"/>
            <a:ext cx="5409850" cy="2718968"/>
          </a:xfrm>
          <a:prstGeom prst="rect">
            <a:avLst/>
          </a:prstGeom>
        </p:spPr>
      </p:pic>
      <p:sp>
        <p:nvSpPr>
          <p:cNvPr id="11" name="TextBox 10">
            <a:extLst>
              <a:ext uri="{FF2B5EF4-FFF2-40B4-BE49-F238E27FC236}">
                <a16:creationId xmlns:a16="http://schemas.microsoft.com/office/drawing/2014/main" id="{2C01B070-4D2E-4994-A971-91A3FB5D941A}"/>
              </a:ext>
            </a:extLst>
          </p:cNvPr>
          <p:cNvSpPr txBox="1"/>
          <p:nvPr/>
        </p:nvSpPr>
        <p:spPr>
          <a:xfrm>
            <a:off x="5670958" y="5050172"/>
            <a:ext cx="3087705" cy="369332"/>
          </a:xfrm>
          <a:prstGeom prst="rect">
            <a:avLst/>
          </a:prstGeom>
          <a:noFill/>
        </p:spPr>
        <p:txBody>
          <a:bodyPr wrap="none" rtlCol="0">
            <a:spAutoFit/>
          </a:bodyPr>
          <a:lstStyle/>
          <a:p>
            <a:r>
              <a:rPr lang="en-US" dirty="0"/>
              <a:t>Motels, Wisconsin Dells, WI</a:t>
            </a:r>
          </a:p>
        </p:txBody>
      </p:sp>
    </p:spTree>
    <p:extLst>
      <p:ext uri="{BB962C8B-B14F-4D97-AF65-F5344CB8AC3E}">
        <p14:creationId xmlns:p14="http://schemas.microsoft.com/office/powerpoint/2010/main" val="14492369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7CAE4-3C20-42C3-B838-89A70E07471C}"/>
              </a:ext>
            </a:extLst>
          </p:cNvPr>
          <p:cNvSpPr>
            <a:spLocks noGrp="1"/>
          </p:cNvSpPr>
          <p:nvPr>
            <p:ph type="title"/>
          </p:nvPr>
        </p:nvSpPr>
        <p:spPr/>
        <p:txBody>
          <a:bodyPr/>
          <a:lstStyle/>
          <a:p>
            <a:r>
              <a:rPr lang="en-US" sz="3200" dirty="0"/>
              <a:t>Classification of Hotels and Lodging Properties</a:t>
            </a:r>
            <a:br>
              <a:rPr lang="en-US" dirty="0"/>
            </a:br>
            <a:r>
              <a:rPr lang="en-US" sz="2400" dirty="0">
                <a:solidFill>
                  <a:schemeClr val="accent1"/>
                </a:solidFill>
              </a:rPr>
              <a:t>Casino Hotels</a:t>
            </a:r>
            <a:endParaRPr lang="en-US" sz="2400" dirty="0"/>
          </a:p>
        </p:txBody>
      </p:sp>
      <p:pic>
        <p:nvPicPr>
          <p:cNvPr id="5" name="Content Placeholder 4">
            <a:extLst>
              <a:ext uri="{FF2B5EF4-FFF2-40B4-BE49-F238E27FC236}">
                <a16:creationId xmlns:a16="http://schemas.microsoft.com/office/drawing/2014/main" id="{CBA24A53-0492-4520-91E7-74DD05A012AA}"/>
              </a:ext>
            </a:extLst>
          </p:cNvPr>
          <p:cNvPicPr>
            <a:picLocks noGrp="1" noChangeAspect="1"/>
          </p:cNvPicPr>
          <p:nvPr>
            <p:ph idx="1"/>
          </p:nvPr>
        </p:nvPicPr>
        <p:blipFill>
          <a:blip r:embed="rId2"/>
          <a:stretch>
            <a:fillRect/>
          </a:stretch>
        </p:blipFill>
        <p:spPr>
          <a:xfrm>
            <a:off x="826703" y="1532521"/>
            <a:ext cx="4097860" cy="4195762"/>
          </a:xfrm>
        </p:spPr>
      </p:pic>
      <p:sp>
        <p:nvSpPr>
          <p:cNvPr id="6" name="TextBox 5">
            <a:extLst>
              <a:ext uri="{FF2B5EF4-FFF2-40B4-BE49-F238E27FC236}">
                <a16:creationId xmlns:a16="http://schemas.microsoft.com/office/drawing/2014/main" id="{811E65ED-C3B3-40CF-BFAC-966D6C6E03D0}"/>
              </a:ext>
            </a:extLst>
          </p:cNvPr>
          <p:cNvSpPr txBox="1"/>
          <p:nvPr/>
        </p:nvSpPr>
        <p:spPr>
          <a:xfrm>
            <a:off x="956345" y="6073629"/>
            <a:ext cx="4046301" cy="646331"/>
          </a:xfrm>
          <a:prstGeom prst="rect">
            <a:avLst/>
          </a:prstGeom>
          <a:noFill/>
        </p:spPr>
        <p:txBody>
          <a:bodyPr wrap="none" rtlCol="0">
            <a:spAutoFit/>
          </a:bodyPr>
          <a:lstStyle/>
          <a:p>
            <a:r>
              <a:rPr lang="en-US" dirty="0"/>
              <a:t>Legendary Waters Resort &amp; Casino</a:t>
            </a:r>
          </a:p>
          <a:p>
            <a:r>
              <a:rPr lang="en-US" dirty="0"/>
              <a:t>Bayfield, WI</a:t>
            </a:r>
          </a:p>
        </p:txBody>
      </p:sp>
      <p:pic>
        <p:nvPicPr>
          <p:cNvPr id="8" name="Picture 7">
            <a:extLst>
              <a:ext uri="{FF2B5EF4-FFF2-40B4-BE49-F238E27FC236}">
                <a16:creationId xmlns:a16="http://schemas.microsoft.com/office/drawing/2014/main" id="{15B8FBFD-99E9-4A41-BE19-5BF12D985DF8}"/>
              </a:ext>
            </a:extLst>
          </p:cNvPr>
          <p:cNvPicPr>
            <a:picLocks noChangeAspect="1"/>
          </p:cNvPicPr>
          <p:nvPr/>
        </p:nvPicPr>
        <p:blipFill>
          <a:blip r:embed="rId3"/>
          <a:stretch>
            <a:fillRect/>
          </a:stretch>
        </p:blipFill>
        <p:spPr>
          <a:xfrm>
            <a:off x="5226341" y="1661020"/>
            <a:ext cx="4824493" cy="2912357"/>
          </a:xfrm>
          <a:prstGeom prst="rect">
            <a:avLst/>
          </a:prstGeom>
        </p:spPr>
      </p:pic>
      <p:sp>
        <p:nvSpPr>
          <p:cNvPr id="9" name="TextBox 8">
            <a:extLst>
              <a:ext uri="{FF2B5EF4-FFF2-40B4-BE49-F238E27FC236}">
                <a16:creationId xmlns:a16="http://schemas.microsoft.com/office/drawing/2014/main" id="{7690144A-69A3-402C-9804-A5AD22B19D87}"/>
              </a:ext>
            </a:extLst>
          </p:cNvPr>
          <p:cNvSpPr txBox="1"/>
          <p:nvPr/>
        </p:nvSpPr>
        <p:spPr>
          <a:xfrm>
            <a:off x="6096000" y="5004753"/>
            <a:ext cx="4450257" cy="646331"/>
          </a:xfrm>
          <a:prstGeom prst="rect">
            <a:avLst/>
          </a:prstGeom>
          <a:noFill/>
        </p:spPr>
        <p:txBody>
          <a:bodyPr wrap="none" rtlCol="0">
            <a:spAutoFit/>
          </a:bodyPr>
          <a:lstStyle/>
          <a:p>
            <a:r>
              <a:rPr lang="en-US" dirty="0" err="1"/>
              <a:t>Sevenwinds</a:t>
            </a:r>
            <a:r>
              <a:rPr lang="en-US" dirty="0"/>
              <a:t> Casino Lodge and Resort,</a:t>
            </a:r>
          </a:p>
          <a:p>
            <a:r>
              <a:rPr lang="en-US" dirty="0"/>
              <a:t>Hayward, Wi</a:t>
            </a:r>
          </a:p>
        </p:txBody>
      </p:sp>
    </p:spTree>
    <p:extLst>
      <p:ext uri="{BB962C8B-B14F-4D97-AF65-F5344CB8AC3E}">
        <p14:creationId xmlns:p14="http://schemas.microsoft.com/office/powerpoint/2010/main" val="15619681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A2247-5C65-4D73-860B-33AFF71F09B5}"/>
              </a:ext>
            </a:extLst>
          </p:cNvPr>
          <p:cNvSpPr>
            <a:spLocks noGrp="1"/>
          </p:cNvSpPr>
          <p:nvPr>
            <p:ph type="title"/>
          </p:nvPr>
        </p:nvSpPr>
        <p:spPr/>
        <p:txBody>
          <a:bodyPr/>
          <a:lstStyle/>
          <a:p>
            <a:r>
              <a:rPr lang="en-US" sz="3200" dirty="0"/>
              <a:t>Classification of Hotels and Lodging Properties</a:t>
            </a:r>
            <a:br>
              <a:rPr lang="en-US" dirty="0"/>
            </a:br>
            <a:r>
              <a:rPr lang="en-US" sz="2400" dirty="0">
                <a:solidFill>
                  <a:schemeClr val="accent1"/>
                </a:solidFill>
              </a:rPr>
              <a:t>Conference and Convention Hotels</a:t>
            </a:r>
            <a:endParaRPr lang="en-US" sz="2400" dirty="0"/>
          </a:p>
        </p:txBody>
      </p:sp>
      <p:pic>
        <p:nvPicPr>
          <p:cNvPr id="5" name="Content Placeholder 4">
            <a:extLst>
              <a:ext uri="{FF2B5EF4-FFF2-40B4-BE49-F238E27FC236}">
                <a16:creationId xmlns:a16="http://schemas.microsoft.com/office/drawing/2014/main" id="{6B4EB83E-D818-40A5-8F3D-0048BB1B87AA}"/>
              </a:ext>
            </a:extLst>
          </p:cNvPr>
          <p:cNvPicPr>
            <a:picLocks noGrp="1" noChangeAspect="1"/>
          </p:cNvPicPr>
          <p:nvPr>
            <p:ph idx="1"/>
          </p:nvPr>
        </p:nvPicPr>
        <p:blipFill>
          <a:blip r:embed="rId2"/>
          <a:stretch>
            <a:fillRect/>
          </a:stretch>
        </p:blipFill>
        <p:spPr>
          <a:xfrm>
            <a:off x="906012" y="1568741"/>
            <a:ext cx="6753138" cy="4051883"/>
          </a:xfrm>
        </p:spPr>
      </p:pic>
      <p:sp>
        <p:nvSpPr>
          <p:cNvPr id="6" name="TextBox 5">
            <a:extLst>
              <a:ext uri="{FF2B5EF4-FFF2-40B4-BE49-F238E27FC236}">
                <a16:creationId xmlns:a16="http://schemas.microsoft.com/office/drawing/2014/main" id="{A00E9B84-4BAA-4CA5-AB6A-F94E5FE726B6}"/>
              </a:ext>
            </a:extLst>
          </p:cNvPr>
          <p:cNvSpPr txBox="1"/>
          <p:nvPr/>
        </p:nvSpPr>
        <p:spPr>
          <a:xfrm>
            <a:off x="906012" y="5998128"/>
            <a:ext cx="5902578" cy="369332"/>
          </a:xfrm>
          <a:prstGeom prst="rect">
            <a:avLst/>
          </a:prstGeom>
          <a:noFill/>
        </p:spPr>
        <p:txBody>
          <a:bodyPr wrap="none" rtlCol="0">
            <a:spAutoFit/>
          </a:bodyPr>
          <a:lstStyle/>
          <a:p>
            <a:r>
              <a:rPr lang="en-US" dirty="0"/>
              <a:t>Wintergreen Convention Center, Wisconsin Dells, WI</a:t>
            </a:r>
          </a:p>
        </p:txBody>
      </p:sp>
    </p:spTree>
    <p:extLst>
      <p:ext uri="{BB962C8B-B14F-4D97-AF65-F5344CB8AC3E}">
        <p14:creationId xmlns:p14="http://schemas.microsoft.com/office/powerpoint/2010/main" val="28447444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A2247-5C65-4D73-860B-33AFF71F09B5}"/>
              </a:ext>
            </a:extLst>
          </p:cNvPr>
          <p:cNvSpPr>
            <a:spLocks noGrp="1"/>
          </p:cNvSpPr>
          <p:nvPr>
            <p:ph type="title"/>
          </p:nvPr>
        </p:nvSpPr>
        <p:spPr/>
        <p:txBody>
          <a:bodyPr/>
          <a:lstStyle/>
          <a:p>
            <a:r>
              <a:rPr lang="en-US" sz="3200" dirty="0"/>
              <a:t>Classification of Hotels and Lodging Properties</a:t>
            </a:r>
            <a:br>
              <a:rPr lang="en-US" dirty="0"/>
            </a:br>
            <a:r>
              <a:rPr lang="en-US" sz="2400" dirty="0">
                <a:solidFill>
                  <a:schemeClr val="accent1"/>
                </a:solidFill>
              </a:rPr>
              <a:t>Full Service Hotels</a:t>
            </a:r>
            <a:endParaRPr lang="en-US" sz="2400" dirty="0"/>
          </a:p>
        </p:txBody>
      </p:sp>
      <p:pic>
        <p:nvPicPr>
          <p:cNvPr id="7" name="Content Placeholder 6">
            <a:extLst>
              <a:ext uri="{FF2B5EF4-FFF2-40B4-BE49-F238E27FC236}">
                <a16:creationId xmlns:a16="http://schemas.microsoft.com/office/drawing/2014/main" id="{EA2E6538-573E-4635-8294-489761217203}"/>
              </a:ext>
            </a:extLst>
          </p:cNvPr>
          <p:cNvPicPr>
            <a:picLocks noGrp="1" noChangeAspect="1"/>
          </p:cNvPicPr>
          <p:nvPr>
            <p:ph idx="1"/>
          </p:nvPr>
        </p:nvPicPr>
        <p:blipFill>
          <a:blip r:embed="rId2"/>
          <a:stretch>
            <a:fillRect/>
          </a:stretch>
        </p:blipFill>
        <p:spPr>
          <a:xfrm>
            <a:off x="578532" y="1465408"/>
            <a:ext cx="6053885" cy="4195762"/>
          </a:xfrm>
        </p:spPr>
      </p:pic>
      <p:pic>
        <p:nvPicPr>
          <p:cNvPr id="9" name="Picture 8">
            <a:extLst>
              <a:ext uri="{FF2B5EF4-FFF2-40B4-BE49-F238E27FC236}">
                <a16:creationId xmlns:a16="http://schemas.microsoft.com/office/drawing/2014/main" id="{45970897-6386-4701-A8B1-EEA170C26695}"/>
              </a:ext>
            </a:extLst>
          </p:cNvPr>
          <p:cNvPicPr>
            <a:picLocks noChangeAspect="1"/>
          </p:cNvPicPr>
          <p:nvPr/>
        </p:nvPicPr>
        <p:blipFill>
          <a:blip r:embed="rId3"/>
          <a:stretch>
            <a:fillRect/>
          </a:stretch>
        </p:blipFill>
        <p:spPr>
          <a:xfrm>
            <a:off x="6400800" y="3221371"/>
            <a:ext cx="3376612" cy="2731753"/>
          </a:xfrm>
          <a:prstGeom prst="rect">
            <a:avLst/>
          </a:prstGeom>
        </p:spPr>
      </p:pic>
      <p:sp>
        <p:nvSpPr>
          <p:cNvPr id="10" name="TextBox 9">
            <a:extLst>
              <a:ext uri="{FF2B5EF4-FFF2-40B4-BE49-F238E27FC236}">
                <a16:creationId xmlns:a16="http://schemas.microsoft.com/office/drawing/2014/main" id="{D453D8F9-5F6C-4E87-A4BB-807900221CF4}"/>
              </a:ext>
            </a:extLst>
          </p:cNvPr>
          <p:cNvSpPr txBox="1"/>
          <p:nvPr/>
        </p:nvSpPr>
        <p:spPr>
          <a:xfrm>
            <a:off x="646111" y="6107185"/>
            <a:ext cx="3118161" cy="369332"/>
          </a:xfrm>
          <a:prstGeom prst="rect">
            <a:avLst/>
          </a:prstGeom>
          <a:noFill/>
        </p:spPr>
        <p:txBody>
          <a:bodyPr wrap="none" rtlCol="0">
            <a:spAutoFit/>
          </a:bodyPr>
          <a:lstStyle/>
          <a:p>
            <a:r>
              <a:rPr lang="en-US" dirty="0"/>
              <a:t>Fullerton Hotel, Singapore</a:t>
            </a:r>
          </a:p>
        </p:txBody>
      </p:sp>
    </p:spTree>
    <p:extLst>
      <p:ext uri="{BB962C8B-B14F-4D97-AF65-F5344CB8AC3E}">
        <p14:creationId xmlns:p14="http://schemas.microsoft.com/office/powerpoint/2010/main" val="10395538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E658F-33CF-40E8-A4F4-94F13932BF81}"/>
              </a:ext>
            </a:extLst>
          </p:cNvPr>
          <p:cNvSpPr>
            <a:spLocks noGrp="1"/>
          </p:cNvSpPr>
          <p:nvPr>
            <p:ph type="title"/>
          </p:nvPr>
        </p:nvSpPr>
        <p:spPr/>
        <p:txBody>
          <a:bodyPr/>
          <a:lstStyle/>
          <a:p>
            <a:r>
              <a:rPr lang="en-US" sz="3200" dirty="0"/>
              <a:t>Classification of Hotels and Lodging Properties</a:t>
            </a:r>
            <a:br>
              <a:rPr lang="en-US" dirty="0"/>
            </a:br>
            <a:r>
              <a:rPr lang="en-US" sz="2400" dirty="0">
                <a:solidFill>
                  <a:schemeClr val="accent1"/>
                </a:solidFill>
              </a:rPr>
              <a:t>Economy Budget Hotels</a:t>
            </a:r>
            <a:endParaRPr lang="en-US" sz="2400" dirty="0"/>
          </a:p>
        </p:txBody>
      </p:sp>
      <p:pic>
        <p:nvPicPr>
          <p:cNvPr id="5" name="Content Placeholder 4">
            <a:extLst>
              <a:ext uri="{FF2B5EF4-FFF2-40B4-BE49-F238E27FC236}">
                <a16:creationId xmlns:a16="http://schemas.microsoft.com/office/drawing/2014/main" id="{5654FC39-E89D-44A5-81B2-BB89D276D44C}"/>
              </a:ext>
            </a:extLst>
          </p:cNvPr>
          <p:cNvPicPr>
            <a:picLocks noGrp="1" noChangeAspect="1"/>
          </p:cNvPicPr>
          <p:nvPr>
            <p:ph idx="1"/>
          </p:nvPr>
        </p:nvPicPr>
        <p:blipFill>
          <a:blip r:embed="rId2"/>
          <a:stretch>
            <a:fillRect/>
          </a:stretch>
        </p:blipFill>
        <p:spPr>
          <a:xfrm>
            <a:off x="6610525" y="1359017"/>
            <a:ext cx="3366389" cy="4311941"/>
          </a:xfrm>
        </p:spPr>
      </p:pic>
      <p:pic>
        <p:nvPicPr>
          <p:cNvPr id="1026" name="Picture 2" descr="https://images.oyoroomscdn.com/uploads/hotel_image/16989/medium/62533bc743223213.jpg">
            <a:hlinkClick r:id="rId3"/>
            <a:extLst>
              <a:ext uri="{FF2B5EF4-FFF2-40B4-BE49-F238E27FC236}">
                <a16:creationId xmlns:a16="http://schemas.microsoft.com/office/drawing/2014/main" id="{8524E204-5DE6-4467-8B90-C12AF0E833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90650"/>
            <a:ext cx="6096000" cy="40767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9CA8794-7002-40E9-822D-1422D8BD6606}"/>
              </a:ext>
            </a:extLst>
          </p:cNvPr>
          <p:cNvSpPr txBox="1"/>
          <p:nvPr/>
        </p:nvSpPr>
        <p:spPr>
          <a:xfrm>
            <a:off x="646111" y="6082018"/>
            <a:ext cx="3257623" cy="369332"/>
          </a:xfrm>
          <a:prstGeom prst="rect">
            <a:avLst/>
          </a:prstGeom>
          <a:noFill/>
        </p:spPr>
        <p:txBody>
          <a:bodyPr wrap="none" rtlCol="0">
            <a:spAutoFit/>
          </a:bodyPr>
          <a:lstStyle/>
          <a:p>
            <a:r>
              <a:rPr lang="en-US" dirty="0"/>
              <a:t>Sun Hotel, Hardiware, India </a:t>
            </a:r>
          </a:p>
        </p:txBody>
      </p:sp>
    </p:spTree>
    <p:extLst>
      <p:ext uri="{BB962C8B-B14F-4D97-AF65-F5344CB8AC3E}">
        <p14:creationId xmlns:p14="http://schemas.microsoft.com/office/powerpoint/2010/main" val="22054370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84B70-834E-400E-933F-A97C0771382D}"/>
              </a:ext>
            </a:extLst>
          </p:cNvPr>
          <p:cNvSpPr>
            <a:spLocks noGrp="1"/>
          </p:cNvSpPr>
          <p:nvPr>
            <p:ph type="title"/>
          </p:nvPr>
        </p:nvSpPr>
        <p:spPr/>
        <p:txBody>
          <a:bodyPr/>
          <a:lstStyle/>
          <a:p>
            <a:r>
              <a:rPr lang="en-US" sz="3200" dirty="0"/>
              <a:t>Classification of Hotels and Lodging Properties</a:t>
            </a:r>
            <a:br>
              <a:rPr lang="en-US" dirty="0"/>
            </a:br>
            <a:r>
              <a:rPr lang="en-US" sz="2400" dirty="0">
                <a:solidFill>
                  <a:schemeClr val="accent1"/>
                </a:solidFill>
              </a:rPr>
              <a:t>Boutique Hotels</a:t>
            </a:r>
            <a:endParaRPr lang="en-US" sz="2400" dirty="0"/>
          </a:p>
        </p:txBody>
      </p:sp>
      <p:pic>
        <p:nvPicPr>
          <p:cNvPr id="5" name="Content Placeholder 4">
            <a:extLst>
              <a:ext uri="{FF2B5EF4-FFF2-40B4-BE49-F238E27FC236}">
                <a16:creationId xmlns:a16="http://schemas.microsoft.com/office/drawing/2014/main" id="{715B606F-7DDA-4DF9-9070-2E824C7B91EC}"/>
              </a:ext>
            </a:extLst>
          </p:cNvPr>
          <p:cNvPicPr>
            <a:picLocks noGrp="1" noChangeAspect="1"/>
          </p:cNvPicPr>
          <p:nvPr>
            <p:ph idx="1"/>
          </p:nvPr>
        </p:nvPicPr>
        <p:blipFill>
          <a:blip r:embed="rId2"/>
          <a:stretch>
            <a:fillRect/>
          </a:stretch>
        </p:blipFill>
        <p:spPr>
          <a:xfrm>
            <a:off x="721454" y="1853248"/>
            <a:ext cx="5075340" cy="3515706"/>
          </a:xfrm>
        </p:spPr>
      </p:pic>
      <p:pic>
        <p:nvPicPr>
          <p:cNvPr id="7" name="Picture 6">
            <a:extLst>
              <a:ext uri="{FF2B5EF4-FFF2-40B4-BE49-F238E27FC236}">
                <a16:creationId xmlns:a16="http://schemas.microsoft.com/office/drawing/2014/main" id="{2A831BF2-0F72-4F20-86D7-94F37A19151F}"/>
              </a:ext>
            </a:extLst>
          </p:cNvPr>
          <p:cNvPicPr>
            <a:picLocks noChangeAspect="1"/>
          </p:cNvPicPr>
          <p:nvPr/>
        </p:nvPicPr>
        <p:blipFill>
          <a:blip r:embed="rId3"/>
          <a:stretch>
            <a:fillRect/>
          </a:stretch>
        </p:blipFill>
        <p:spPr>
          <a:xfrm>
            <a:off x="5796794" y="3162650"/>
            <a:ext cx="4611173" cy="3695350"/>
          </a:xfrm>
          <a:prstGeom prst="rect">
            <a:avLst/>
          </a:prstGeom>
        </p:spPr>
      </p:pic>
    </p:spTree>
    <p:extLst>
      <p:ext uri="{BB962C8B-B14F-4D97-AF65-F5344CB8AC3E}">
        <p14:creationId xmlns:p14="http://schemas.microsoft.com/office/powerpoint/2010/main" val="13616480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C2181-6593-4D5D-820C-A243A94BFFD9}"/>
              </a:ext>
            </a:extLst>
          </p:cNvPr>
          <p:cNvSpPr>
            <a:spLocks noGrp="1"/>
          </p:cNvSpPr>
          <p:nvPr>
            <p:ph type="title"/>
          </p:nvPr>
        </p:nvSpPr>
        <p:spPr/>
        <p:txBody>
          <a:bodyPr/>
          <a:lstStyle/>
          <a:p>
            <a:r>
              <a:rPr lang="en-US" sz="3200" dirty="0"/>
              <a:t>Classification of Hotels and Lodging Properties</a:t>
            </a:r>
            <a:br>
              <a:rPr lang="en-US" dirty="0"/>
            </a:br>
            <a:r>
              <a:rPr lang="en-US" sz="2400" dirty="0">
                <a:solidFill>
                  <a:schemeClr val="accent1"/>
                </a:solidFill>
              </a:rPr>
              <a:t>Extended-Stay Hotels and All-Suites Extended-stay Hotels</a:t>
            </a:r>
            <a:endParaRPr lang="en-US" sz="2400" dirty="0"/>
          </a:p>
        </p:txBody>
      </p:sp>
      <p:pic>
        <p:nvPicPr>
          <p:cNvPr id="5" name="Content Placeholder 4">
            <a:extLst>
              <a:ext uri="{FF2B5EF4-FFF2-40B4-BE49-F238E27FC236}">
                <a16:creationId xmlns:a16="http://schemas.microsoft.com/office/drawing/2014/main" id="{9D515712-2962-466E-AE75-4D5C3689A66F}"/>
              </a:ext>
            </a:extLst>
          </p:cNvPr>
          <p:cNvPicPr>
            <a:picLocks noGrp="1" noChangeAspect="1"/>
          </p:cNvPicPr>
          <p:nvPr>
            <p:ph idx="1"/>
          </p:nvPr>
        </p:nvPicPr>
        <p:blipFill>
          <a:blip r:embed="rId2"/>
          <a:stretch>
            <a:fillRect/>
          </a:stretch>
        </p:blipFill>
        <p:spPr>
          <a:xfrm>
            <a:off x="1069379" y="2230794"/>
            <a:ext cx="3662012" cy="2618043"/>
          </a:xfrm>
        </p:spPr>
      </p:pic>
      <p:pic>
        <p:nvPicPr>
          <p:cNvPr id="7" name="Picture 6">
            <a:extLst>
              <a:ext uri="{FF2B5EF4-FFF2-40B4-BE49-F238E27FC236}">
                <a16:creationId xmlns:a16="http://schemas.microsoft.com/office/drawing/2014/main" id="{4898E4B5-F44C-4B2A-B369-132EB78FB0B8}"/>
              </a:ext>
            </a:extLst>
          </p:cNvPr>
          <p:cNvPicPr>
            <a:picLocks noChangeAspect="1"/>
          </p:cNvPicPr>
          <p:nvPr/>
        </p:nvPicPr>
        <p:blipFill>
          <a:blip r:embed="rId3"/>
          <a:stretch>
            <a:fillRect/>
          </a:stretch>
        </p:blipFill>
        <p:spPr>
          <a:xfrm>
            <a:off x="4772025" y="2230794"/>
            <a:ext cx="2647950" cy="2618043"/>
          </a:xfrm>
          <a:prstGeom prst="rect">
            <a:avLst/>
          </a:prstGeom>
        </p:spPr>
      </p:pic>
      <p:pic>
        <p:nvPicPr>
          <p:cNvPr id="9" name="Picture 8">
            <a:extLst>
              <a:ext uri="{FF2B5EF4-FFF2-40B4-BE49-F238E27FC236}">
                <a16:creationId xmlns:a16="http://schemas.microsoft.com/office/drawing/2014/main" id="{12C49546-9989-46E1-A13A-B556FB31DA9A}"/>
              </a:ext>
            </a:extLst>
          </p:cNvPr>
          <p:cNvPicPr>
            <a:picLocks noChangeAspect="1"/>
          </p:cNvPicPr>
          <p:nvPr/>
        </p:nvPicPr>
        <p:blipFill>
          <a:blip r:embed="rId4"/>
          <a:stretch>
            <a:fillRect/>
          </a:stretch>
        </p:blipFill>
        <p:spPr>
          <a:xfrm>
            <a:off x="7419975" y="1853248"/>
            <a:ext cx="3748510" cy="3767376"/>
          </a:xfrm>
          <a:prstGeom prst="rect">
            <a:avLst/>
          </a:prstGeom>
        </p:spPr>
      </p:pic>
    </p:spTree>
    <p:extLst>
      <p:ext uri="{BB962C8B-B14F-4D97-AF65-F5344CB8AC3E}">
        <p14:creationId xmlns:p14="http://schemas.microsoft.com/office/powerpoint/2010/main" val="4261132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16632-8D8B-4620-AE89-E112DE452053}"/>
              </a:ext>
            </a:extLst>
          </p:cNvPr>
          <p:cNvSpPr>
            <a:spLocks noGrp="1"/>
          </p:cNvSpPr>
          <p:nvPr>
            <p:ph type="title"/>
          </p:nvPr>
        </p:nvSpPr>
        <p:spPr>
          <a:xfrm>
            <a:off x="646111" y="452718"/>
            <a:ext cx="9404723" cy="956632"/>
          </a:xfrm>
        </p:spPr>
        <p:txBody>
          <a:bodyPr/>
          <a:lstStyle/>
          <a:p>
            <a:r>
              <a:rPr lang="en-US" dirty="0"/>
              <a:t>Hotel Ownership: Properties U.S.</a:t>
            </a:r>
          </a:p>
        </p:txBody>
      </p:sp>
      <p:pic>
        <p:nvPicPr>
          <p:cNvPr id="4" name="Graphic 1">
            <a:extLst>
              <a:ext uri="{FF2B5EF4-FFF2-40B4-BE49-F238E27FC236}">
                <a16:creationId xmlns:a16="http://schemas.microsoft.com/office/drawing/2014/main" id="{9EEE564D-7034-4377-A1A7-85842B594180}"/>
              </a:ext>
            </a:extLst>
          </p:cNvPr>
          <p:cNvPicPr>
            <a:picLocks noGrp="1"/>
          </p:cNvPicPr>
          <p:nvPr>
            <p:ph idx="1"/>
          </p:nvPr>
        </p:nvPicPr>
        <p:blipFill>
          <a:blip r:embed="rId2">
            <a:extLst>
              <a:ext uri="{96DAC541-7B7A-43D3-8B79-37D633B846F1}">
                <asvg:svgBlip xmlns:asvg="http://schemas.microsoft.com/office/drawing/2016/SVG/main" r:embed="rId3"/>
              </a:ext>
            </a:extLst>
          </a:blip>
          <a:stretch>
            <a:fillRect/>
          </a:stretch>
        </p:blipFill>
        <p:spPr>
          <a:xfrm>
            <a:off x="1400961" y="1199625"/>
            <a:ext cx="8170877" cy="4839050"/>
          </a:xfrm>
          <a:prstGeom prst="rect">
            <a:avLst/>
          </a:prstGeom>
        </p:spPr>
      </p:pic>
      <p:sp>
        <p:nvSpPr>
          <p:cNvPr id="5" name="TextBox 4">
            <a:extLst>
              <a:ext uri="{FF2B5EF4-FFF2-40B4-BE49-F238E27FC236}">
                <a16:creationId xmlns:a16="http://schemas.microsoft.com/office/drawing/2014/main" id="{58EE82CD-E907-471E-BBBE-91243D3B4D41}"/>
              </a:ext>
            </a:extLst>
          </p:cNvPr>
          <p:cNvSpPr txBox="1"/>
          <p:nvPr/>
        </p:nvSpPr>
        <p:spPr>
          <a:xfrm>
            <a:off x="1057013" y="6333688"/>
            <a:ext cx="8061822" cy="276999"/>
          </a:xfrm>
          <a:prstGeom prst="rect">
            <a:avLst/>
          </a:prstGeom>
          <a:noFill/>
        </p:spPr>
        <p:txBody>
          <a:bodyPr wrap="none" rtlCol="0">
            <a:spAutoFit/>
          </a:bodyPr>
          <a:lstStyle/>
          <a:p>
            <a:r>
              <a:rPr lang="en-US" sz="1200" dirty="0" err="1"/>
              <a:t>Source:https</a:t>
            </a:r>
            <a:r>
              <a:rPr lang="en-US" sz="1200" dirty="0"/>
              <a:t>://www.statista.com/statistics/197847/us-hotel-companies-by-number-of-properties-in-the-us/ </a:t>
            </a:r>
          </a:p>
        </p:txBody>
      </p:sp>
    </p:spTree>
    <p:extLst>
      <p:ext uri="{BB962C8B-B14F-4D97-AF65-F5344CB8AC3E}">
        <p14:creationId xmlns:p14="http://schemas.microsoft.com/office/powerpoint/2010/main" val="5598095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5CA20-A82B-40E1-8F3A-0003F1EEEF1B}"/>
              </a:ext>
            </a:extLst>
          </p:cNvPr>
          <p:cNvSpPr>
            <a:spLocks noGrp="1"/>
          </p:cNvSpPr>
          <p:nvPr>
            <p:ph type="title"/>
          </p:nvPr>
        </p:nvSpPr>
        <p:spPr/>
        <p:txBody>
          <a:bodyPr/>
          <a:lstStyle/>
          <a:p>
            <a:r>
              <a:rPr lang="en-US" sz="3200" dirty="0"/>
              <a:t>Classification of Hotels and Lodging Properties</a:t>
            </a:r>
            <a:br>
              <a:rPr lang="en-US" sz="3200" dirty="0"/>
            </a:br>
            <a:r>
              <a:rPr lang="en-US" sz="2400" dirty="0">
                <a:solidFill>
                  <a:schemeClr val="accent1"/>
                </a:solidFill>
              </a:rPr>
              <a:t>Condotels, Timeshare and Mixed-Use Hotels</a:t>
            </a:r>
            <a:endParaRPr lang="en-US" sz="2400" dirty="0"/>
          </a:p>
        </p:txBody>
      </p:sp>
      <p:pic>
        <p:nvPicPr>
          <p:cNvPr id="5" name="Content Placeholder 4">
            <a:extLst>
              <a:ext uri="{FF2B5EF4-FFF2-40B4-BE49-F238E27FC236}">
                <a16:creationId xmlns:a16="http://schemas.microsoft.com/office/drawing/2014/main" id="{1CE0EE4F-8074-498A-92FE-F5204A80DA79}"/>
              </a:ext>
            </a:extLst>
          </p:cNvPr>
          <p:cNvPicPr>
            <a:picLocks noGrp="1" noChangeAspect="1"/>
          </p:cNvPicPr>
          <p:nvPr>
            <p:ph idx="1"/>
          </p:nvPr>
        </p:nvPicPr>
        <p:blipFill>
          <a:blip r:embed="rId2"/>
          <a:stretch>
            <a:fillRect/>
          </a:stretch>
        </p:blipFill>
        <p:spPr>
          <a:xfrm>
            <a:off x="705986" y="1646056"/>
            <a:ext cx="4238625" cy="1905000"/>
          </a:xfrm>
        </p:spPr>
      </p:pic>
      <p:pic>
        <p:nvPicPr>
          <p:cNvPr id="7" name="Picture 6">
            <a:extLst>
              <a:ext uri="{FF2B5EF4-FFF2-40B4-BE49-F238E27FC236}">
                <a16:creationId xmlns:a16="http://schemas.microsoft.com/office/drawing/2014/main" id="{A6DF73C6-D5F6-4D06-BEB3-1B46697AF3CF}"/>
              </a:ext>
            </a:extLst>
          </p:cNvPr>
          <p:cNvPicPr>
            <a:picLocks noChangeAspect="1"/>
          </p:cNvPicPr>
          <p:nvPr/>
        </p:nvPicPr>
        <p:blipFill>
          <a:blip r:embed="rId3"/>
          <a:stretch>
            <a:fillRect/>
          </a:stretch>
        </p:blipFill>
        <p:spPr>
          <a:xfrm>
            <a:off x="922789" y="3774885"/>
            <a:ext cx="3858936" cy="2516858"/>
          </a:xfrm>
          <a:prstGeom prst="rect">
            <a:avLst/>
          </a:prstGeom>
        </p:spPr>
      </p:pic>
      <p:pic>
        <p:nvPicPr>
          <p:cNvPr id="9" name="Picture 8">
            <a:extLst>
              <a:ext uri="{FF2B5EF4-FFF2-40B4-BE49-F238E27FC236}">
                <a16:creationId xmlns:a16="http://schemas.microsoft.com/office/drawing/2014/main" id="{60F10502-639F-42E3-AC62-3A87AA59BE98}"/>
              </a:ext>
            </a:extLst>
          </p:cNvPr>
          <p:cNvPicPr>
            <a:picLocks noChangeAspect="1"/>
          </p:cNvPicPr>
          <p:nvPr/>
        </p:nvPicPr>
        <p:blipFill>
          <a:blip r:embed="rId4"/>
          <a:stretch>
            <a:fillRect/>
          </a:stretch>
        </p:blipFill>
        <p:spPr>
          <a:xfrm>
            <a:off x="5004486" y="1853247"/>
            <a:ext cx="6370986" cy="4438495"/>
          </a:xfrm>
          <a:prstGeom prst="rect">
            <a:avLst/>
          </a:prstGeom>
        </p:spPr>
      </p:pic>
    </p:spTree>
    <p:extLst>
      <p:ext uri="{BB962C8B-B14F-4D97-AF65-F5344CB8AC3E}">
        <p14:creationId xmlns:p14="http://schemas.microsoft.com/office/powerpoint/2010/main" val="3716646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EF445-7A67-4B4F-A0E2-6D508F7BE1F5}"/>
              </a:ext>
            </a:extLst>
          </p:cNvPr>
          <p:cNvSpPr>
            <a:spLocks noGrp="1"/>
          </p:cNvSpPr>
          <p:nvPr>
            <p:ph type="title"/>
          </p:nvPr>
        </p:nvSpPr>
        <p:spPr/>
        <p:txBody>
          <a:bodyPr/>
          <a:lstStyle/>
          <a:p>
            <a:r>
              <a:rPr lang="en-US" sz="3200" dirty="0"/>
              <a:t>Classification of Hotels and Lodging Properties</a:t>
            </a:r>
            <a:br>
              <a:rPr lang="en-US" sz="3200" dirty="0"/>
            </a:br>
            <a:r>
              <a:rPr lang="en-US" sz="2400" dirty="0">
                <a:solidFill>
                  <a:schemeClr val="accent1"/>
                </a:solidFill>
              </a:rPr>
              <a:t>Bed and Breakfast Inns</a:t>
            </a:r>
            <a:endParaRPr lang="en-US" sz="2400" dirty="0"/>
          </a:p>
        </p:txBody>
      </p:sp>
      <p:pic>
        <p:nvPicPr>
          <p:cNvPr id="5" name="Content Placeholder 4">
            <a:extLst>
              <a:ext uri="{FF2B5EF4-FFF2-40B4-BE49-F238E27FC236}">
                <a16:creationId xmlns:a16="http://schemas.microsoft.com/office/drawing/2014/main" id="{F386BC2E-AE71-4F6B-B778-C4E60FAA260E}"/>
              </a:ext>
            </a:extLst>
          </p:cNvPr>
          <p:cNvPicPr>
            <a:picLocks noGrp="1" noChangeAspect="1"/>
          </p:cNvPicPr>
          <p:nvPr>
            <p:ph idx="1"/>
          </p:nvPr>
        </p:nvPicPr>
        <p:blipFill>
          <a:blip r:embed="rId2"/>
          <a:stretch>
            <a:fillRect/>
          </a:stretch>
        </p:blipFill>
        <p:spPr>
          <a:xfrm>
            <a:off x="1103313" y="1954636"/>
            <a:ext cx="8947150" cy="3355596"/>
          </a:xfrm>
        </p:spPr>
      </p:pic>
      <p:sp>
        <p:nvSpPr>
          <p:cNvPr id="6" name="TextBox 5">
            <a:extLst>
              <a:ext uri="{FF2B5EF4-FFF2-40B4-BE49-F238E27FC236}">
                <a16:creationId xmlns:a16="http://schemas.microsoft.com/office/drawing/2014/main" id="{25116BD4-A9B2-43EC-A603-34069984424D}"/>
              </a:ext>
            </a:extLst>
          </p:cNvPr>
          <p:cNvSpPr txBox="1"/>
          <p:nvPr/>
        </p:nvSpPr>
        <p:spPr>
          <a:xfrm>
            <a:off x="1249960" y="5696125"/>
            <a:ext cx="2909771" cy="369332"/>
          </a:xfrm>
          <a:prstGeom prst="rect">
            <a:avLst/>
          </a:prstGeom>
          <a:noFill/>
        </p:spPr>
        <p:txBody>
          <a:bodyPr wrap="none" rtlCol="0">
            <a:spAutoFit/>
          </a:bodyPr>
          <a:lstStyle/>
          <a:p>
            <a:r>
              <a:rPr lang="en-US" dirty="0"/>
              <a:t>Stewart Inn, Wausau, WI</a:t>
            </a:r>
          </a:p>
        </p:txBody>
      </p:sp>
    </p:spTree>
    <p:extLst>
      <p:ext uri="{BB962C8B-B14F-4D97-AF65-F5344CB8AC3E}">
        <p14:creationId xmlns:p14="http://schemas.microsoft.com/office/powerpoint/2010/main" val="37155075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6A92B-0622-4975-A10E-34F34F651428}"/>
              </a:ext>
            </a:extLst>
          </p:cNvPr>
          <p:cNvSpPr>
            <a:spLocks noGrp="1"/>
          </p:cNvSpPr>
          <p:nvPr>
            <p:ph type="title"/>
          </p:nvPr>
        </p:nvSpPr>
        <p:spPr/>
        <p:txBody>
          <a:bodyPr/>
          <a:lstStyle/>
          <a:p>
            <a:r>
              <a:rPr lang="en-US" sz="3200" dirty="0"/>
              <a:t>Classification of Hotels and Lodging Properties</a:t>
            </a:r>
            <a:br>
              <a:rPr lang="en-US" sz="3200" dirty="0"/>
            </a:br>
            <a:r>
              <a:rPr lang="en-US" sz="2400" dirty="0">
                <a:solidFill>
                  <a:schemeClr val="accent1"/>
                </a:solidFill>
              </a:rPr>
              <a:t>Timeshare, Vacation Ownership and Fractional Ownership</a:t>
            </a:r>
            <a:endParaRPr lang="en-US" sz="2400" dirty="0"/>
          </a:p>
        </p:txBody>
      </p:sp>
      <p:sp>
        <p:nvSpPr>
          <p:cNvPr id="3" name="Content Placeholder 2">
            <a:extLst>
              <a:ext uri="{FF2B5EF4-FFF2-40B4-BE49-F238E27FC236}">
                <a16:creationId xmlns:a16="http://schemas.microsoft.com/office/drawing/2014/main" id="{A84F97C0-6CD2-48F4-A5C3-29ED12E31F40}"/>
              </a:ext>
            </a:extLst>
          </p:cNvPr>
          <p:cNvSpPr>
            <a:spLocks noGrp="1"/>
          </p:cNvSpPr>
          <p:nvPr>
            <p:ph idx="1"/>
          </p:nvPr>
        </p:nvSpPr>
        <p:spPr/>
        <p:txBody>
          <a:bodyPr/>
          <a:lstStyle/>
          <a:p>
            <a:pPr marL="0" indent="0" algn="ctr">
              <a:buNone/>
            </a:pPr>
            <a:r>
              <a:rPr lang="en-US" sz="2400" b="1" dirty="0">
                <a:solidFill>
                  <a:schemeClr val="tx2">
                    <a:satMod val="200000"/>
                  </a:schemeClr>
                </a:solidFill>
              </a:rPr>
              <a:t>Time Share or Vacation Ownership</a:t>
            </a:r>
          </a:p>
          <a:p>
            <a:pPr algn="ctr">
              <a:buClr>
                <a:schemeClr val="tx1"/>
              </a:buClr>
              <a:buNone/>
            </a:pPr>
            <a:r>
              <a:rPr lang="en-US" altLang="en-US" sz="2400" i="1" dirty="0"/>
              <a:t>“…the right to use a vacation destination during a specific time period.”</a:t>
            </a:r>
          </a:p>
          <a:p>
            <a:pPr algn="ctr">
              <a:buClr>
                <a:schemeClr val="tx1"/>
              </a:buClr>
              <a:buNone/>
            </a:pPr>
            <a:endParaRPr lang="en-US" altLang="en-US" sz="2400" i="1" dirty="0"/>
          </a:p>
          <a:p>
            <a:pPr algn="ctr">
              <a:buClr>
                <a:schemeClr val="tx1"/>
              </a:buClr>
              <a:buNone/>
            </a:pPr>
            <a:r>
              <a:rPr lang="en-US" altLang="en-US" sz="2400" i="1" dirty="0"/>
              <a:t>“…the pre-purchase of a vacation experience”</a:t>
            </a:r>
          </a:p>
          <a:p>
            <a:pPr algn="ctr">
              <a:buClr>
                <a:schemeClr val="tx1"/>
              </a:buClr>
              <a:buNone/>
            </a:pPr>
            <a:endParaRPr lang="en-US" altLang="en-US" sz="2400" i="1" dirty="0"/>
          </a:p>
          <a:p>
            <a:pPr algn="ctr">
              <a:buClr>
                <a:schemeClr val="tx1"/>
              </a:buClr>
              <a:buNone/>
            </a:pPr>
            <a:r>
              <a:rPr lang="en-US" altLang="en-US" sz="2400" i="1" dirty="0"/>
              <a:t>“…it does not generally make a good investment”</a:t>
            </a:r>
          </a:p>
          <a:p>
            <a:pPr lvl="1"/>
            <a:endParaRPr lang="en-US" dirty="0"/>
          </a:p>
        </p:txBody>
      </p:sp>
    </p:spTree>
    <p:extLst>
      <p:ext uri="{BB962C8B-B14F-4D97-AF65-F5344CB8AC3E}">
        <p14:creationId xmlns:p14="http://schemas.microsoft.com/office/powerpoint/2010/main" val="10190432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6A92B-0622-4975-A10E-34F34F651428}"/>
              </a:ext>
            </a:extLst>
          </p:cNvPr>
          <p:cNvSpPr>
            <a:spLocks noGrp="1"/>
          </p:cNvSpPr>
          <p:nvPr>
            <p:ph type="title"/>
          </p:nvPr>
        </p:nvSpPr>
        <p:spPr/>
        <p:txBody>
          <a:bodyPr/>
          <a:lstStyle/>
          <a:p>
            <a:r>
              <a:rPr lang="en-US" sz="3200" dirty="0"/>
              <a:t>Classification of Hotels and Lodging Properties</a:t>
            </a:r>
            <a:br>
              <a:rPr lang="en-US" sz="3200" dirty="0"/>
            </a:br>
            <a:r>
              <a:rPr lang="en-US" sz="2400" dirty="0">
                <a:solidFill>
                  <a:schemeClr val="accent1"/>
                </a:solidFill>
              </a:rPr>
              <a:t>Timeshare, Vacation Ownership and Fractional Ownership</a:t>
            </a:r>
            <a:endParaRPr lang="en-US" sz="2400" dirty="0"/>
          </a:p>
        </p:txBody>
      </p:sp>
      <p:sp>
        <p:nvSpPr>
          <p:cNvPr id="3" name="Content Placeholder 2">
            <a:extLst>
              <a:ext uri="{FF2B5EF4-FFF2-40B4-BE49-F238E27FC236}">
                <a16:creationId xmlns:a16="http://schemas.microsoft.com/office/drawing/2014/main" id="{A84F97C0-6CD2-48F4-A5C3-29ED12E31F40}"/>
              </a:ext>
            </a:extLst>
          </p:cNvPr>
          <p:cNvSpPr>
            <a:spLocks noGrp="1"/>
          </p:cNvSpPr>
          <p:nvPr>
            <p:ph idx="1"/>
          </p:nvPr>
        </p:nvSpPr>
        <p:spPr/>
        <p:txBody>
          <a:bodyPr/>
          <a:lstStyle/>
          <a:p>
            <a:pPr marL="457200" lvl="1" indent="0" algn="ctr">
              <a:buNone/>
            </a:pPr>
            <a:r>
              <a:rPr lang="en-US" sz="2400" b="1" dirty="0">
                <a:solidFill>
                  <a:schemeClr val="tx2">
                    <a:satMod val="200000"/>
                  </a:schemeClr>
                </a:solidFill>
              </a:rPr>
              <a:t>Types of Vacation Ownership</a:t>
            </a:r>
          </a:p>
          <a:p>
            <a:pPr lvl="1">
              <a:buClr>
                <a:schemeClr val="tx1"/>
              </a:buClr>
            </a:pPr>
            <a:r>
              <a:rPr lang="en-US" altLang="en-US" sz="2400" b="1" dirty="0"/>
              <a:t>Deed</a:t>
            </a:r>
          </a:p>
          <a:p>
            <a:pPr lvl="2"/>
            <a:r>
              <a:rPr lang="en-US" altLang="en-US" sz="2400" dirty="0"/>
              <a:t>Outright ownership</a:t>
            </a:r>
          </a:p>
          <a:p>
            <a:pPr lvl="1"/>
            <a:r>
              <a:rPr lang="en-US" altLang="en-US" sz="2400" dirty="0"/>
              <a:t>Lease</a:t>
            </a:r>
          </a:p>
          <a:p>
            <a:pPr lvl="2"/>
            <a:r>
              <a:rPr lang="en-US" altLang="en-US" sz="2400" dirty="0"/>
              <a:t>Similar to apartment lease</a:t>
            </a:r>
          </a:p>
          <a:p>
            <a:pPr lvl="1"/>
            <a:r>
              <a:rPr lang="en-US" altLang="en-US" sz="2400" dirty="0"/>
              <a:t>License</a:t>
            </a:r>
          </a:p>
          <a:p>
            <a:pPr lvl="2"/>
            <a:r>
              <a:rPr lang="en-US" altLang="en-US" sz="2400" dirty="0"/>
              <a:t>Similar to club membership</a:t>
            </a:r>
          </a:p>
          <a:p>
            <a:pPr lvl="2"/>
            <a:endParaRPr lang="en-US" dirty="0"/>
          </a:p>
        </p:txBody>
      </p:sp>
    </p:spTree>
    <p:extLst>
      <p:ext uri="{BB962C8B-B14F-4D97-AF65-F5344CB8AC3E}">
        <p14:creationId xmlns:p14="http://schemas.microsoft.com/office/powerpoint/2010/main" val="10978630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6A92B-0622-4975-A10E-34F34F651428}"/>
              </a:ext>
            </a:extLst>
          </p:cNvPr>
          <p:cNvSpPr>
            <a:spLocks noGrp="1"/>
          </p:cNvSpPr>
          <p:nvPr>
            <p:ph type="title"/>
          </p:nvPr>
        </p:nvSpPr>
        <p:spPr/>
        <p:txBody>
          <a:bodyPr/>
          <a:lstStyle/>
          <a:p>
            <a:r>
              <a:rPr lang="en-US" sz="3200" dirty="0"/>
              <a:t>Classification of Hotels and Lodging Properties</a:t>
            </a:r>
            <a:br>
              <a:rPr lang="en-US" sz="3200" dirty="0"/>
            </a:br>
            <a:r>
              <a:rPr lang="en-US" sz="2400" dirty="0">
                <a:solidFill>
                  <a:schemeClr val="accent1"/>
                </a:solidFill>
              </a:rPr>
              <a:t>Timeshare, Vacation Ownership and Fractional Ownership</a:t>
            </a:r>
            <a:endParaRPr lang="en-US" sz="2400" dirty="0"/>
          </a:p>
        </p:txBody>
      </p:sp>
      <p:sp>
        <p:nvSpPr>
          <p:cNvPr id="3" name="Content Placeholder 2">
            <a:extLst>
              <a:ext uri="{FF2B5EF4-FFF2-40B4-BE49-F238E27FC236}">
                <a16:creationId xmlns:a16="http://schemas.microsoft.com/office/drawing/2014/main" id="{A84F97C0-6CD2-48F4-A5C3-29ED12E31F40}"/>
              </a:ext>
            </a:extLst>
          </p:cNvPr>
          <p:cNvSpPr>
            <a:spLocks noGrp="1"/>
          </p:cNvSpPr>
          <p:nvPr>
            <p:ph idx="1"/>
          </p:nvPr>
        </p:nvSpPr>
        <p:spPr/>
        <p:txBody>
          <a:bodyPr/>
          <a:lstStyle/>
          <a:p>
            <a:pPr marL="914400" lvl="2" indent="0" algn="ctr">
              <a:buNone/>
            </a:pPr>
            <a:r>
              <a:rPr lang="en-US" sz="2400" b="1" dirty="0"/>
              <a:t>Time share or vacation ownership time slots</a:t>
            </a:r>
          </a:p>
          <a:p>
            <a:r>
              <a:rPr lang="en-US" altLang="en-US" sz="2400" dirty="0"/>
              <a:t>Fixed</a:t>
            </a:r>
          </a:p>
          <a:p>
            <a:pPr lvl="1"/>
            <a:r>
              <a:rPr lang="en-US" altLang="en-US" sz="2400" dirty="0"/>
              <a:t>A specific week during the year</a:t>
            </a:r>
          </a:p>
          <a:p>
            <a:r>
              <a:rPr lang="en-US" altLang="en-US" sz="2400" dirty="0"/>
              <a:t>Floating</a:t>
            </a:r>
          </a:p>
          <a:p>
            <a:pPr lvl="1"/>
            <a:r>
              <a:rPr lang="en-US" altLang="en-US" sz="2400" dirty="0"/>
              <a:t>A chosen week within a certain season </a:t>
            </a:r>
          </a:p>
          <a:p>
            <a:r>
              <a:rPr lang="en-US" altLang="en-US" sz="2400" dirty="0"/>
              <a:t>Vacation exchange</a:t>
            </a:r>
          </a:p>
          <a:p>
            <a:pPr lvl="1"/>
            <a:r>
              <a:rPr lang="en-US" altLang="en-US" sz="2400" dirty="0"/>
              <a:t>Allows vacation owner to “swap” with another timeshare at another resort</a:t>
            </a:r>
          </a:p>
          <a:p>
            <a:pPr lvl="3"/>
            <a:endParaRPr lang="en-US" dirty="0"/>
          </a:p>
        </p:txBody>
      </p:sp>
    </p:spTree>
    <p:extLst>
      <p:ext uri="{BB962C8B-B14F-4D97-AF65-F5344CB8AC3E}">
        <p14:creationId xmlns:p14="http://schemas.microsoft.com/office/powerpoint/2010/main" val="23116592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6A92B-0622-4975-A10E-34F34F651428}"/>
              </a:ext>
            </a:extLst>
          </p:cNvPr>
          <p:cNvSpPr>
            <a:spLocks noGrp="1"/>
          </p:cNvSpPr>
          <p:nvPr>
            <p:ph type="title"/>
          </p:nvPr>
        </p:nvSpPr>
        <p:spPr/>
        <p:txBody>
          <a:bodyPr/>
          <a:lstStyle/>
          <a:p>
            <a:r>
              <a:rPr lang="en-US" sz="3200" dirty="0"/>
              <a:t>Classification of Hotels and Lodging Properties</a:t>
            </a:r>
            <a:br>
              <a:rPr lang="en-US" sz="3200" dirty="0"/>
            </a:br>
            <a:r>
              <a:rPr lang="en-US" sz="2400" dirty="0">
                <a:solidFill>
                  <a:schemeClr val="accent1"/>
                </a:solidFill>
              </a:rPr>
              <a:t>Timeshare, Vacation Ownership and Fractional Ownership</a:t>
            </a:r>
            <a:endParaRPr lang="en-US" sz="2400" dirty="0"/>
          </a:p>
        </p:txBody>
      </p:sp>
      <p:sp>
        <p:nvSpPr>
          <p:cNvPr id="3" name="Content Placeholder 2">
            <a:extLst>
              <a:ext uri="{FF2B5EF4-FFF2-40B4-BE49-F238E27FC236}">
                <a16:creationId xmlns:a16="http://schemas.microsoft.com/office/drawing/2014/main" id="{A84F97C0-6CD2-48F4-A5C3-29ED12E31F40}"/>
              </a:ext>
            </a:extLst>
          </p:cNvPr>
          <p:cNvSpPr>
            <a:spLocks noGrp="1"/>
          </p:cNvSpPr>
          <p:nvPr>
            <p:ph idx="1"/>
          </p:nvPr>
        </p:nvSpPr>
        <p:spPr/>
        <p:txBody>
          <a:bodyPr/>
          <a:lstStyle/>
          <a:p>
            <a:pPr marL="1371600" lvl="3" indent="0" algn="ctr">
              <a:buNone/>
            </a:pPr>
            <a:r>
              <a:rPr lang="en-US" sz="3200" b="1" dirty="0"/>
              <a:t>Today</a:t>
            </a:r>
          </a:p>
          <a:p>
            <a:pPr marL="1371600" lvl="3" indent="0" algn="ctr">
              <a:buNone/>
            </a:pPr>
            <a:endParaRPr lang="en-US" b="1" dirty="0"/>
          </a:p>
          <a:p>
            <a:pPr>
              <a:buNone/>
            </a:pPr>
            <a:r>
              <a:rPr lang="en-US" altLang="en-US" sz="2400" dirty="0"/>
              <a:t>“Vacation ownership is …the fastest growing segment of the travel and tourism industry...</a:t>
            </a:r>
          </a:p>
          <a:p>
            <a:pPr algn="ctr">
              <a:buNone/>
            </a:pPr>
            <a:r>
              <a:rPr lang="en-US" altLang="en-US" sz="2400" dirty="0"/>
              <a:t>over $4 billion in sales volume”</a:t>
            </a:r>
            <a:endParaRPr lang="en-US" sz="2400" b="1" dirty="0"/>
          </a:p>
        </p:txBody>
      </p:sp>
    </p:spTree>
    <p:extLst>
      <p:ext uri="{BB962C8B-B14F-4D97-AF65-F5344CB8AC3E}">
        <p14:creationId xmlns:p14="http://schemas.microsoft.com/office/powerpoint/2010/main" val="1279848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6A92B-0622-4975-A10E-34F34F651428}"/>
              </a:ext>
            </a:extLst>
          </p:cNvPr>
          <p:cNvSpPr>
            <a:spLocks noGrp="1"/>
          </p:cNvSpPr>
          <p:nvPr>
            <p:ph type="title"/>
          </p:nvPr>
        </p:nvSpPr>
        <p:spPr/>
        <p:txBody>
          <a:bodyPr/>
          <a:lstStyle/>
          <a:p>
            <a:r>
              <a:rPr lang="en-US" sz="3200" dirty="0"/>
              <a:t>Classification of Hotels and Lodging Properties</a:t>
            </a:r>
            <a:br>
              <a:rPr lang="en-US" sz="3200" dirty="0"/>
            </a:br>
            <a:r>
              <a:rPr lang="en-US" sz="2400" dirty="0">
                <a:solidFill>
                  <a:schemeClr val="accent1"/>
                </a:solidFill>
              </a:rPr>
              <a:t>Timeshare, Vacation Ownership and Fractional Ownership</a:t>
            </a:r>
            <a:endParaRPr lang="en-US" sz="2400" dirty="0"/>
          </a:p>
        </p:txBody>
      </p:sp>
      <p:sp>
        <p:nvSpPr>
          <p:cNvPr id="3" name="Content Placeholder 2">
            <a:extLst>
              <a:ext uri="{FF2B5EF4-FFF2-40B4-BE49-F238E27FC236}">
                <a16:creationId xmlns:a16="http://schemas.microsoft.com/office/drawing/2014/main" id="{A84F97C0-6CD2-48F4-A5C3-29ED12E31F40}"/>
              </a:ext>
            </a:extLst>
          </p:cNvPr>
          <p:cNvSpPr>
            <a:spLocks noGrp="1"/>
          </p:cNvSpPr>
          <p:nvPr>
            <p:ph idx="1"/>
          </p:nvPr>
        </p:nvSpPr>
        <p:spPr/>
        <p:txBody>
          <a:bodyPr>
            <a:normAutofit lnSpcReduction="10000"/>
          </a:bodyPr>
          <a:lstStyle/>
          <a:p>
            <a:pPr marL="1371600" lvl="3" indent="0" algn="ctr">
              <a:buNone/>
            </a:pPr>
            <a:r>
              <a:rPr lang="en-US" sz="2400" b="1" dirty="0"/>
              <a:t>Target Markets</a:t>
            </a:r>
          </a:p>
          <a:p>
            <a:pPr marL="1371600" lvl="3" indent="0" algn="ctr">
              <a:buNone/>
            </a:pPr>
            <a:endParaRPr lang="en-US" sz="2400" b="1" dirty="0"/>
          </a:p>
          <a:p>
            <a:pPr algn="ctr"/>
            <a:r>
              <a:rPr lang="en-US" altLang="en-US" dirty="0"/>
              <a:t>Upper middle income</a:t>
            </a:r>
          </a:p>
          <a:p>
            <a:pPr algn="ctr"/>
            <a:r>
              <a:rPr lang="en-US" altLang="en-US" dirty="0"/>
              <a:t>Well-educated couple</a:t>
            </a:r>
          </a:p>
          <a:p>
            <a:pPr algn="ctr"/>
            <a:r>
              <a:rPr lang="en-US" altLang="en-US" dirty="0"/>
              <a:t>Average age of 49</a:t>
            </a:r>
          </a:p>
          <a:p>
            <a:pPr algn="ctr"/>
            <a:endParaRPr lang="en-US" altLang="en-US" dirty="0"/>
          </a:p>
          <a:p>
            <a:pPr algn="ctr"/>
            <a:r>
              <a:rPr lang="en-US" altLang="en-US" dirty="0"/>
              <a:t>High income households</a:t>
            </a:r>
          </a:p>
          <a:p>
            <a:pPr algn="ctr"/>
            <a:r>
              <a:rPr lang="en-US" altLang="en-US" dirty="0"/>
              <a:t>Singles</a:t>
            </a:r>
          </a:p>
          <a:p>
            <a:pPr algn="ctr"/>
            <a:r>
              <a:rPr lang="en-US" altLang="en-US" dirty="0"/>
              <a:t>Older couples</a:t>
            </a:r>
          </a:p>
          <a:p>
            <a:pPr algn="ctr"/>
            <a:r>
              <a:rPr lang="en-US" altLang="en-US" dirty="0"/>
              <a:t>Higher educational attainment</a:t>
            </a:r>
          </a:p>
          <a:p>
            <a:pPr marL="1371600" lvl="3" indent="0">
              <a:buNone/>
            </a:pPr>
            <a:endParaRPr lang="en-US" sz="2400" b="1" dirty="0"/>
          </a:p>
        </p:txBody>
      </p:sp>
    </p:spTree>
    <p:extLst>
      <p:ext uri="{BB962C8B-B14F-4D97-AF65-F5344CB8AC3E}">
        <p14:creationId xmlns:p14="http://schemas.microsoft.com/office/powerpoint/2010/main" val="10471074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52A86-F9CF-4318-8D66-91B92CACE76E}"/>
              </a:ext>
            </a:extLst>
          </p:cNvPr>
          <p:cNvSpPr>
            <a:spLocks noGrp="1"/>
          </p:cNvSpPr>
          <p:nvPr>
            <p:ph type="title"/>
          </p:nvPr>
        </p:nvSpPr>
        <p:spPr>
          <a:xfrm>
            <a:off x="646111" y="452718"/>
            <a:ext cx="9404723" cy="981799"/>
          </a:xfrm>
        </p:spPr>
        <p:txBody>
          <a:bodyPr/>
          <a:lstStyle/>
          <a:p>
            <a:r>
              <a:rPr lang="en-US" dirty="0"/>
              <a:t>Sustainable or Green Lodging</a:t>
            </a:r>
          </a:p>
        </p:txBody>
      </p:sp>
      <p:graphicFrame>
        <p:nvGraphicFramePr>
          <p:cNvPr id="5" name="Content Placeholder 4">
            <a:extLst>
              <a:ext uri="{FF2B5EF4-FFF2-40B4-BE49-F238E27FC236}">
                <a16:creationId xmlns:a16="http://schemas.microsoft.com/office/drawing/2014/main" id="{D62F7E3A-3640-4340-89C1-9B9DF257B27F}"/>
              </a:ext>
            </a:extLst>
          </p:cNvPr>
          <p:cNvGraphicFramePr>
            <a:graphicFrameLocks noGrp="1"/>
          </p:cNvGraphicFramePr>
          <p:nvPr>
            <p:ph idx="1"/>
            <p:extLst>
              <p:ext uri="{D42A27DB-BD31-4B8C-83A1-F6EECF244321}">
                <p14:modId xmlns:p14="http://schemas.microsoft.com/office/powerpoint/2010/main" val="2394444486"/>
              </p:ext>
            </p:extLst>
          </p:nvPr>
        </p:nvGraphicFramePr>
        <p:xfrm>
          <a:off x="1174459" y="1821203"/>
          <a:ext cx="8876004" cy="3403600"/>
        </p:xfrm>
        <a:graphic>
          <a:graphicData uri="http://schemas.openxmlformats.org/drawingml/2006/table">
            <a:tbl>
              <a:tblPr firstRow="1" bandRow="1">
                <a:tableStyleId>{5C22544A-7EE6-4342-B048-85BDC9FD1C3A}</a:tableStyleId>
              </a:tblPr>
              <a:tblGrid>
                <a:gridCol w="4402429">
                  <a:extLst>
                    <a:ext uri="{9D8B030D-6E8A-4147-A177-3AD203B41FA5}">
                      <a16:colId xmlns:a16="http://schemas.microsoft.com/office/drawing/2014/main" val="2720081102"/>
                    </a:ext>
                  </a:extLst>
                </a:gridCol>
                <a:gridCol w="4473575">
                  <a:extLst>
                    <a:ext uri="{9D8B030D-6E8A-4147-A177-3AD203B41FA5}">
                      <a16:colId xmlns:a16="http://schemas.microsoft.com/office/drawing/2014/main" val="576064272"/>
                    </a:ext>
                  </a:extLst>
                </a:gridCol>
              </a:tblGrid>
              <a:tr h="253977">
                <a:tc>
                  <a:txBody>
                    <a:bodyPr/>
                    <a:lstStyle/>
                    <a:p>
                      <a:r>
                        <a:rPr lang="en-US" dirty="0">
                          <a:solidFill>
                            <a:schemeClr val="bg1"/>
                          </a:solidFill>
                        </a:rPr>
                        <a:t>WATER REDUCTION/RECYCLING PROGRAMS</a:t>
                      </a:r>
                    </a:p>
                  </a:txBody>
                  <a:tcPr/>
                </a:tc>
                <a:tc>
                  <a:txBody>
                    <a:bodyPr/>
                    <a:lstStyle/>
                    <a:p>
                      <a:r>
                        <a:rPr lang="en-US" dirty="0">
                          <a:solidFill>
                            <a:schemeClr val="bg1"/>
                          </a:solidFill>
                        </a:rPr>
                        <a:t>ENERGY REDUCTION STRATEGIES</a:t>
                      </a:r>
                    </a:p>
                  </a:txBody>
                  <a:tcPr/>
                </a:tc>
                <a:extLst>
                  <a:ext uri="{0D108BD9-81ED-4DB2-BD59-A6C34878D82A}">
                    <a16:rowId xmlns:a16="http://schemas.microsoft.com/office/drawing/2014/main" val="872737372"/>
                  </a:ext>
                </a:extLst>
              </a:tr>
              <a:tr h="370840">
                <a:tc>
                  <a:txBody>
                    <a:bodyPr/>
                    <a:lstStyle/>
                    <a:p>
                      <a:r>
                        <a:rPr lang="en-US" dirty="0"/>
                        <a:t>Organize a waste reduction team</a:t>
                      </a:r>
                    </a:p>
                  </a:txBody>
                  <a:tcPr/>
                </a:tc>
                <a:tc>
                  <a:txBody>
                    <a:bodyPr/>
                    <a:lstStyle/>
                    <a:p>
                      <a:r>
                        <a:rPr lang="en-US" dirty="0"/>
                        <a:t>Use lighting when necessary, employ motion detectors</a:t>
                      </a:r>
                    </a:p>
                  </a:txBody>
                  <a:tcPr/>
                </a:tc>
                <a:extLst>
                  <a:ext uri="{0D108BD9-81ED-4DB2-BD59-A6C34878D82A}">
                    <a16:rowId xmlns:a16="http://schemas.microsoft.com/office/drawing/2014/main" val="2256521651"/>
                  </a:ext>
                </a:extLst>
              </a:tr>
              <a:tr h="370840">
                <a:tc>
                  <a:txBody>
                    <a:bodyPr/>
                    <a:lstStyle/>
                    <a:p>
                      <a:r>
                        <a:rPr lang="en-US" dirty="0"/>
                        <a:t>Conduct a waste assessment</a:t>
                      </a:r>
                    </a:p>
                  </a:txBody>
                  <a:tcPr/>
                </a:tc>
                <a:tc>
                  <a:txBody>
                    <a:bodyPr/>
                    <a:lstStyle/>
                    <a:p>
                      <a:r>
                        <a:rPr lang="en-US" dirty="0"/>
                        <a:t>Use energy efficient fixtures and lamps</a:t>
                      </a:r>
                    </a:p>
                  </a:txBody>
                  <a:tcPr/>
                </a:tc>
                <a:extLst>
                  <a:ext uri="{0D108BD9-81ED-4DB2-BD59-A6C34878D82A}">
                    <a16:rowId xmlns:a16="http://schemas.microsoft.com/office/drawing/2014/main" val="3772302411"/>
                  </a:ext>
                </a:extLst>
              </a:tr>
              <a:tr h="370840">
                <a:tc>
                  <a:txBody>
                    <a:bodyPr/>
                    <a:lstStyle/>
                    <a:p>
                      <a:r>
                        <a:rPr lang="en-US" dirty="0"/>
                        <a:t>Establish waste reduction goals</a:t>
                      </a:r>
                    </a:p>
                  </a:txBody>
                  <a:tcPr/>
                </a:tc>
                <a:tc>
                  <a:txBody>
                    <a:bodyPr/>
                    <a:lstStyle/>
                    <a:p>
                      <a:r>
                        <a:rPr lang="en-US" dirty="0"/>
                        <a:t>Use low wattage lighting for signs and decor</a:t>
                      </a:r>
                    </a:p>
                  </a:txBody>
                  <a:tcPr/>
                </a:tc>
                <a:extLst>
                  <a:ext uri="{0D108BD9-81ED-4DB2-BD59-A6C34878D82A}">
                    <a16:rowId xmlns:a16="http://schemas.microsoft.com/office/drawing/2014/main" val="2014050723"/>
                  </a:ext>
                </a:extLst>
              </a:tr>
              <a:tr h="370840">
                <a:tc>
                  <a:txBody>
                    <a:bodyPr/>
                    <a:lstStyle/>
                    <a:p>
                      <a:r>
                        <a:rPr lang="en-US" dirty="0"/>
                        <a:t>Secure recycling markets</a:t>
                      </a:r>
                    </a:p>
                  </a:txBody>
                  <a:tcPr/>
                </a:tc>
                <a:tc>
                  <a:txBody>
                    <a:bodyPr/>
                    <a:lstStyle/>
                    <a:p>
                      <a:r>
                        <a:rPr lang="en-US" dirty="0"/>
                        <a:t>Avoid over lighting wherever possible</a:t>
                      </a:r>
                    </a:p>
                  </a:txBody>
                  <a:tcPr/>
                </a:tc>
                <a:extLst>
                  <a:ext uri="{0D108BD9-81ED-4DB2-BD59-A6C34878D82A}">
                    <a16:rowId xmlns:a16="http://schemas.microsoft.com/office/drawing/2014/main" val="1820712217"/>
                  </a:ext>
                </a:extLst>
              </a:tr>
              <a:tr h="370840">
                <a:tc>
                  <a:txBody>
                    <a:bodyPr/>
                    <a:lstStyle/>
                    <a:p>
                      <a:r>
                        <a:rPr lang="en-US" dirty="0"/>
                        <a:t>Set up collection and storage system</a:t>
                      </a:r>
                    </a:p>
                  </a:txBody>
                  <a:tcPr/>
                </a:tc>
                <a:tc>
                  <a:txBody>
                    <a:bodyPr/>
                    <a:lstStyle/>
                    <a:p>
                      <a:endParaRPr lang="en-US"/>
                    </a:p>
                  </a:txBody>
                  <a:tcPr/>
                </a:tc>
                <a:extLst>
                  <a:ext uri="{0D108BD9-81ED-4DB2-BD59-A6C34878D82A}">
                    <a16:rowId xmlns:a16="http://schemas.microsoft.com/office/drawing/2014/main" val="3764052732"/>
                  </a:ext>
                </a:extLst>
              </a:tr>
              <a:tr h="370840">
                <a:tc>
                  <a:txBody>
                    <a:bodyPr/>
                    <a:lstStyle/>
                    <a:p>
                      <a:r>
                        <a:rPr lang="en-US" dirty="0"/>
                        <a:t>Buy recycled products</a:t>
                      </a:r>
                    </a:p>
                  </a:txBody>
                  <a:tcPr/>
                </a:tc>
                <a:tc>
                  <a:txBody>
                    <a:bodyPr/>
                    <a:lstStyle/>
                    <a:p>
                      <a:endParaRPr lang="en-US"/>
                    </a:p>
                  </a:txBody>
                  <a:tcPr/>
                </a:tc>
                <a:extLst>
                  <a:ext uri="{0D108BD9-81ED-4DB2-BD59-A6C34878D82A}">
                    <a16:rowId xmlns:a16="http://schemas.microsoft.com/office/drawing/2014/main" val="3056413399"/>
                  </a:ext>
                </a:extLst>
              </a:tr>
            </a:tbl>
          </a:graphicData>
        </a:graphic>
      </p:graphicFrame>
    </p:spTree>
    <p:extLst>
      <p:ext uri="{BB962C8B-B14F-4D97-AF65-F5344CB8AC3E}">
        <p14:creationId xmlns:p14="http://schemas.microsoft.com/office/powerpoint/2010/main" val="36327088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52A86-F9CF-4318-8D66-91B92CACE76E}"/>
              </a:ext>
            </a:extLst>
          </p:cNvPr>
          <p:cNvSpPr>
            <a:spLocks noGrp="1"/>
          </p:cNvSpPr>
          <p:nvPr>
            <p:ph type="title"/>
          </p:nvPr>
        </p:nvSpPr>
        <p:spPr>
          <a:xfrm>
            <a:off x="646111" y="452718"/>
            <a:ext cx="9404723" cy="981799"/>
          </a:xfrm>
        </p:spPr>
        <p:txBody>
          <a:bodyPr/>
          <a:lstStyle/>
          <a:p>
            <a:r>
              <a:rPr lang="en-US" dirty="0"/>
              <a:t>Trends in Hotel Development and Management</a:t>
            </a:r>
          </a:p>
        </p:txBody>
      </p:sp>
      <p:graphicFrame>
        <p:nvGraphicFramePr>
          <p:cNvPr id="4" name="Content Placeholder 3">
            <a:extLst>
              <a:ext uri="{FF2B5EF4-FFF2-40B4-BE49-F238E27FC236}">
                <a16:creationId xmlns:a16="http://schemas.microsoft.com/office/drawing/2014/main" id="{64AD3887-105C-47C1-89A9-71C8A1576FDB}"/>
              </a:ext>
            </a:extLst>
          </p:cNvPr>
          <p:cNvGraphicFramePr>
            <a:graphicFrameLocks noGrp="1"/>
          </p:cNvGraphicFramePr>
          <p:nvPr>
            <p:ph idx="1"/>
            <p:extLst>
              <p:ext uri="{D42A27DB-BD31-4B8C-83A1-F6EECF244321}">
                <p14:modId xmlns:p14="http://schemas.microsoft.com/office/powerpoint/2010/main" val="2944907850"/>
              </p:ext>
            </p:extLst>
          </p:nvPr>
        </p:nvGraphicFramePr>
        <p:xfrm>
          <a:off x="1082180" y="2052638"/>
          <a:ext cx="8968283" cy="2595880"/>
        </p:xfrm>
        <a:graphic>
          <a:graphicData uri="http://schemas.openxmlformats.org/drawingml/2006/table">
            <a:tbl>
              <a:tblPr firstRow="1" bandRow="1">
                <a:tableStyleId>{5C22544A-7EE6-4342-B048-85BDC9FD1C3A}</a:tableStyleId>
              </a:tblPr>
              <a:tblGrid>
                <a:gridCol w="4494708">
                  <a:extLst>
                    <a:ext uri="{9D8B030D-6E8A-4147-A177-3AD203B41FA5}">
                      <a16:colId xmlns:a16="http://schemas.microsoft.com/office/drawing/2014/main" val="2971438733"/>
                    </a:ext>
                  </a:extLst>
                </a:gridCol>
                <a:gridCol w="4473575">
                  <a:extLst>
                    <a:ext uri="{9D8B030D-6E8A-4147-A177-3AD203B41FA5}">
                      <a16:colId xmlns:a16="http://schemas.microsoft.com/office/drawing/2014/main" val="584191516"/>
                    </a:ext>
                  </a:extLst>
                </a:gridCol>
              </a:tblGrid>
              <a:tr h="370840">
                <a:tc>
                  <a:txBody>
                    <a:bodyPr/>
                    <a:lstStyle/>
                    <a:p>
                      <a:r>
                        <a:rPr lang="en-US" b="0" dirty="0">
                          <a:solidFill>
                            <a:schemeClr val="bg1"/>
                          </a:solidFill>
                        </a:rPr>
                        <a:t>Capacity Control</a:t>
                      </a:r>
                    </a:p>
                  </a:txBody>
                  <a:tcPr/>
                </a:tc>
                <a:tc>
                  <a:txBody>
                    <a:bodyPr/>
                    <a:lstStyle/>
                    <a:p>
                      <a:r>
                        <a:rPr lang="en-US" b="0" dirty="0">
                          <a:solidFill>
                            <a:schemeClr val="bg1"/>
                          </a:solidFill>
                        </a:rPr>
                        <a:t>Diversification</a:t>
                      </a:r>
                    </a:p>
                  </a:txBody>
                  <a:tcPr/>
                </a:tc>
                <a:extLst>
                  <a:ext uri="{0D108BD9-81ED-4DB2-BD59-A6C34878D82A}">
                    <a16:rowId xmlns:a16="http://schemas.microsoft.com/office/drawing/2014/main" val="346656559"/>
                  </a:ext>
                </a:extLst>
              </a:tr>
              <a:tr h="370840">
                <a:tc>
                  <a:txBody>
                    <a:bodyPr/>
                    <a:lstStyle/>
                    <a:p>
                      <a:r>
                        <a:rPr lang="en-US" dirty="0"/>
                        <a:t>Safety and Security</a:t>
                      </a:r>
                    </a:p>
                  </a:txBody>
                  <a:tcPr/>
                </a:tc>
                <a:tc>
                  <a:txBody>
                    <a:bodyPr/>
                    <a:lstStyle/>
                    <a:p>
                      <a:r>
                        <a:rPr lang="en-US" dirty="0"/>
                        <a:t>Rapid growth in vacation ownership</a:t>
                      </a:r>
                    </a:p>
                  </a:txBody>
                  <a:tcPr/>
                </a:tc>
                <a:extLst>
                  <a:ext uri="{0D108BD9-81ED-4DB2-BD59-A6C34878D82A}">
                    <a16:rowId xmlns:a16="http://schemas.microsoft.com/office/drawing/2014/main" val="1397557546"/>
                  </a:ext>
                </a:extLst>
              </a:tr>
              <a:tr h="370840">
                <a:tc>
                  <a:txBody>
                    <a:bodyPr/>
                    <a:lstStyle/>
                    <a:p>
                      <a:r>
                        <a:rPr lang="en-US" dirty="0"/>
                        <a:t>Assets and Capital</a:t>
                      </a:r>
                    </a:p>
                  </a:txBody>
                  <a:tcPr/>
                </a:tc>
                <a:tc>
                  <a:txBody>
                    <a:bodyPr/>
                    <a:lstStyle/>
                    <a:p>
                      <a:r>
                        <a:rPr lang="en-US" dirty="0"/>
                        <a:t>Increase in spas/treatments offered</a:t>
                      </a:r>
                    </a:p>
                  </a:txBody>
                  <a:tcPr/>
                </a:tc>
                <a:extLst>
                  <a:ext uri="{0D108BD9-81ED-4DB2-BD59-A6C34878D82A}">
                    <a16:rowId xmlns:a16="http://schemas.microsoft.com/office/drawing/2014/main" val="3557714040"/>
                  </a:ext>
                </a:extLst>
              </a:tr>
              <a:tr h="370840">
                <a:tc>
                  <a:txBody>
                    <a:bodyPr/>
                    <a:lstStyle/>
                    <a:p>
                      <a:r>
                        <a:rPr lang="en-US" dirty="0"/>
                        <a:t>Technology</a:t>
                      </a:r>
                    </a:p>
                  </a:txBody>
                  <a:tcPr/>
                </a:tc>
                <a:tc>
                  <a:txBody>
                    <a:bodyPr/>
                    <a:lstStyle/>
                    <a:p>
                      <a:r>
                        <a:rPr lang="en-US" dirty="0"/>
                        <a:t>Gaming</a:t>
                      </a:r>
                    </a:p>
                  </a:txBody>
                  <a:tcPr/>
                </a:tc>
                <a:extLst>
                  <a:ext uri="{0D108BD9-81ED-4DB2-BD59-A6C34878D82A}">
                    <a16:rowId xmlns:a16="http://schemas.microsoft.com/office/drawing/2014/main" val="847574815"/>
                  </a:ext>
                </a:extLst>
              </a:tr>
              <a:tr h="370840">
                <a:tc>
                  <a:txBody>
                    <a:bodyPr/>
                    <a:lstStyle/>
                    <a:p>
                      <a:r>
                        <a:rPr lang="en-US" dirty="0"/>
                        <a:t>New Management</a:t>
                      </a:r>
                    </a:p>
                  </a:txBody>
                  <a:tcPr/>
                </a:tc>
                <a:tc>
                  <a:txBody>
                    <a:bodyPr/>
                    <a:lstStyle/>
                    <a:p>
                      <a:r>
                        <a:rPr lang="en-US" dirty="0"/>
                        <a:t>Mixed use properties</a:t>
                      </a:r>
                    </a:p>
                  </a:txBody>
                  <a:tcPr/>
                </a:tc>
                <a:extLst>
                  <a:ext uri="{0D108BD9-81ED-4DB2-BD59-A6C34878D82A}">
                    <a16:rowId xmlns:a16="http://schemas.microsoft.com/office/drawing/2014/main" val="3698375316"/>
                  </a:ext>
                </a:extLst>
              </a:tr>
              <a:tr h="370840">
                <a:tc>
                  <a:txBody>
                    <a:bodyPr/>
                    <a:lstStyle/>
                    <a:p>
                      <a:r>
                        <a:rPr lang="en-US" dirty="0"/>
                        <a:t>Globalization</a:t>
                      </a:r>
                    </a:p>
                  </a:txBody>
                  <a:tcPr/>
                </a:tc>
                <a:tc>
                  <a:txBody>
                    <a:bodyPr/>
                    <a:lstStyle/>
                    <a:p>
                      <a:r>
                        <a:rPr lang="en-US" dirty="0"/>
                        <a:t>Sustainable lodging development</a:t>
                      </a:r>
                    </a:p>
                  </a:txBody>
                  <a:tcPr/>
                </a:tc>
                <a:extLst>
                  <a:ext uri="{0D108BD9-81ED-4DB2-BD59-A6C34878D82A}">
                    <a16:rowId xmlns:a16="http://schemas.microsoft.com/office/drawing/2014/main" val="1494292966"/>
                  </a:ext>
                </a:extLst>
              </a:tr>
              <a:tr h="370840">
                <a:tc>
                  <a:txBody>
                    <a:bodyPr/>
                    <a:lstStyle/>
                    <a:p>
                      <a:r>
                        <a:rPr lang="en-US" dirty="0"/>
                        <a:t>Consolidation</a:t>
                      </a:r>
                    </a:p>
                  </a:txBody>
                  <a:tcPr/>
                </a:tc>
                <a:tc>
                  <a:txBody>
                    <a:bodyPr/>
                    <a:lstStyle/>
                    <a:p>
                      <a:r>
                        <a:rPr lang="en-US" dirty="0"/>
                        <a:t>Culinary selectiveness</a:t>
                      </a:r>
                    </a:p>
                  </a:txBody>
                  <a:tcPr/>
                </a:tc>
                <a:extLst>
                  <a:ext uri="{0D108BD9-81ED-4DB2-BD59-A6C34878D82A}">
                    <a16:rowId xmlns:a16="http://schemas.microsoft.com/office/drawing/2014/main" val="1558020472"/>
                  </a:ext>
                </a:extLst>
              </a:tr>
            </a:tbl>
          </a:graphicData>
        </a:graphic>
      </p:graphicFrame>
    </p:spTree>
    <p:extLst>
      <p:ext uri="{BB962C8B-B14F-4D97-AF65-F5344CB8AC3E}">
        <p14:creationId xmlns:p14="http://schemas.microsoft.com/office/powerpoint/2010/main" val="405555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480A2-8B6D-474A-A794-81FAC19B21FB}"/>
              </a:ext>
            </a:extLst>
          </p:cNvPr>
          <p:cNvSpPr>
            <a:spLocks noGrp="1"/>
          </p:cNvSpPr>
          <p:nvPr>
            <p:ph type="title"/>
          </p:nvPr>
        </p:nvSpPr>
        <p:spPr/>
        <p:txBody>
          <a:bodyPr/>
          <a:lstStyle/>
          <a:p>
            <a:r>
              <a:rPr lang="en-US" dirty="0"/>
              <a:t>Samuel Cole Inn, Boston</a:t>
            </a:r>
          </a:p>
        </p:txBody>
      </p:sp>
      <p:pic>
        <p:nvPicPr>
          <p:cNvPr id="5" name="Content Placeholder 4">
            <a:extLst>
              <a:ext uri="{FF2B5EF4-FFF2-40B4-BE49-F238E27FC236}">
                <a16:creationId xmlns:a16="http://schemas.microsoft.com/office/drawing/2014/main" id="{74552E02-2653-4F6C-8341-82224C682293}"/>
              </a:ext>
            </a:extLst>
          </p:cNvPr>
          <p:cNvPicPr>
            <a:picLocks noGrp="1" noChangeAspect="1"/>
          </p:cNvPicPr>
          <p:nvPr>
            <p:ph idx="1"/>
          </p:nvPr>
        </p:nvPicPr>
        <p:blipFill>
          <a:blip r:embed="rId2"/>
          <a:stretch>
            <a:fillRect/>
          </a:stretch>
        </p:blipFill>
        <p:spPr>
          <a:xfrm>
            <a:off x="1124125" y="1853248"/>
            <a:ext cx="3506597" cy="2550972"/>
          </a:xfrm>
        </p:spPr>
      </p:pic>
      <p:pic>
        <p:nvPicPr>
          <p:cNvPr id="7" name="Picture 6">
            <a:extLst>
              <a:ext uri="{FF2B5EF4-FFF2-40B4-BE49-F238E27FC236}">
                <a16:creationId xmlns:a16="http://schemas.microsoft.com/office/drawing/2014/main" id="{08D2DDE3-F374-449D-9FF2-5B5352F299A6}"/>
              </a:ext>
            </a:extLst>
          </p:cNvPr>
          <p:cNvPicPr>
            <a:picLocks noChangeAspect="1"/>
          </p:cNvPicPr>
          <p:nvPr/>
        </p:nvPicPr>
        <p:blipFill>
          <a:blip r:embed="rId3"/>
          <a:stretch>
            <a:fillRect/>
          </a:stretch>
        </p:blipFill>
        <p:spPr>
          <a:xfrm>
            <a:off x="5324475" y="2928937"/>
            <a:ext cx="4993984" cy="2649742"/>
          </a:xfrm>
          <a:prstGeom prst="rect">
            <a:avLst/>
          </a:prstGeom>
        </p:spPr>
      </p:pic>
    </p:spTree>
    <p:extLst>
      <p:ext uri="{BB962C8B-B14F-4D97-AF65-F5344CB8AC3E}">
        <p14:creationId xmlns:p14="http://schemas.microsoft.com/office/powerpoint/2010/main" val="3510916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5053-D354-42FB-87A1-F78FAF949FC8}"/>
              </a:ext>
            </a:extLst>
          </p:cNvPr>
          <p:cNvSpPr>
            <a:spLocks noGrp="1"/>
          </p:cNvSpPr>
          <p:nvPr>
            <p:ph type="title"/>
          </p:nvPr>
        </p:nvSpPr>
        <p:spPr>
          <a:xfrm>
            <a:off x="646111" y="452718"/>
            <a:ext cx="9404723" cy="956632"/>
          </a:xfrm>
        </p:spPr>
        <p:txBody>
          <a:bodyPr/>
          <a:lstStyle/>
          <a:p>
            <a:r>
              <a:rPr lang="en-US" dirty="0"/>
              <a:t>Hotel Del Coronado San Diego, CA</a:t>
            </a:r>
          </a:p>
        </p:txBody>
      </p:sp>
      <p:pic>
        <p:nvPicPr>
          <p:cNvPr id="5" name="Content Placeholder 4">
            <a:extLst>
              <a:ext uri="{FF2B5EF4-FFF2-40B4-BE49-F238E27FC236}">
                <a16:creationId xmlns:a16="http://schemas.microsoft.com/office/drawing/2014/main" id="{93395BFA-BD94-4CD8-BDE1-F72BC4014941}"/>
              </a:ext>
            </a:extLst>
          </p:cNvPr>
          <p:cNvPicPr>
            <a:picLocks noGrp="1" noChangeAspect="1"/>
          </p:cNvPicPr>
          <p:nvPr>
            <p:ph idx="1"/>
          </p:nvPr>
        </p:nvPicPr>
        <p:blipFill>
          <a:blip r:embed="rId2"/>
          <a:stretch>
            <a:fillRect/>
          </a:stretch>
        </p:blipFill>
        <p:spPr>
          <a:xfrm>
            <a:off x="780177" y="1241571"/>
            <a:ext cx="10435904" cy="5006829"/>
          </a:xfrm>
        </p:spPr>
      </p:pic>
    </p:spTree>
    <p:extLst>
      <p:ext uri="{BB962C8B-B14F-4D97-AF65-F5344CB8AC3E}">
        <p14:creationId xmlns:p14="http://schemas.microsoft.com/office/powerpoint/2010/main" val="947113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53BAE-CB8B-4EDC-B943-A9EB3F2D975C}"/>
              </a:ext>
            </a:extLst>
          </p:cNvPr>
          <p:cNvSpPr>
            <a:spLocks noGrp="1"/>
          </p:cNvSpPr>
          <p:nvPr>
            <p:ph type="title"/>
          </p:nvPr>
        </p:nvSpPr>
        <p:spPr/>
        <p:txBody>
          <a:bodyPr/>
          <a:lstStyle/>
          <a:p>
            <a:r>
              <a:rPr lang="en-US" dirty="0"/>
              <a:t>Conrad Hilton’s Mobley Hotel, Cisco, TX</a:t>
            </a:r>
          </a:p>
        </p:txBody>
      </p:sp>
      <p:pic>
        <p:nvPicPr>
          <p:cNvPr id="5" name="Content Placeholder 4">
            <a:extLst>
              <a:ext uri="{FF2B5EF4-FFF2-40B4-BE49-F238E27FC236}">
                <a16:creationId xmlns:a16="http://schemas.microsoft.com/office/drawing/2014/main" id="{5B4414CA-A962-4E39-A11D-6C60DAB952A3}"/>
              </a:ext>
            </a:extLst>
          </p:cNvPr>
          <p:cNvPicPr>
            <a:picLocks noGrp="1" noChangeAspect="1"/>
          </p:cNvPicPr>
          <p:nvPr>
            <p:ph idx="1"/>
          </p:nvPr>
        </p:nvPicPr>
        <p:blipFill>
          <a:blip r:embed="rId2"/>
          <a:stretch>
            <a:fillRect/>
          </a:stretch>
        </p:blipFill>
        <p:spPr>
          <a:xfrm>
            <a:off x="1182848" y="2038525"/>
            <a:ext cx="5070315" cy="2621581"/>
          </a:xfrm>
        </p:spPr>
      </p:pic>
    </p:spTree>
    <p:extLst>
      <p:ext uri="{BB962C8B-B14F-4D97-AF65-F5344CB8AC3E}">
        <p14:creationId xmlns:p14="http://schemas.microsoft.com/office/powerpoint/2010/main" val="10974099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393</TotalTime>
  <Words>1905</Words>
  <Application>Microsoft Office PowerPoint</Application>
  <PresentationFormat>Widescreen</PresentationFormat>
  <Paragraphs>450</Paragraphs>
  <Slides>68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Century Gothic</vt:lpstr>
      <vt:lpstr>Wingdings</vt:lpstr>
      <vt:lpstr>Wingdings 3</vt:lpstr>
      <vt:lpstr>Ion</vt:lpstr>
      <vt:lpstr>Introduction to Hospitality Industry </vt:lpstr>
      <vt:lpstr>After learning this chapter, you will be able to</vt:lpstr>
      <vt:lpstr>Hotel Historical Highlights</vt:lpstr>
      <vt:lpstr>Hotel Ownership</vt:lpstr>
      <vt:lpstr>Hotel Ownership: Revenues</vt:lpstr>
      <vt:lpstr>Hotel Ownership: Properties U.S.</vt:lpstr>
      <vt:lpstr>Samuel Cole Inn, Boston</vt:lpstr>
      <vt:lpstr>Hotel Del Coronado San Diego, CA</vt:lpstr>
      <vt:lpstr>Conrad Hilton’s Mobley Hotel, Cisco, TX</vt:lpstr>
      <vt:lpstr>Flamingo and Golden Nugget, Las Vegas, NV</vt:lpstr>
      <vt:lpstr>Boutique Hotels </vt:lpstr>
      <vt:lpstr>FRANCHISE Two parties</vt:lpstr>
      <vt:lpstr>FRANCHISE Definition</vt:lpstr>
      <vt:lpstr>Example of a Franchise Agreement</vt:lpstr>
      <vt:lpstr>Franchising Advantages</vt:lpstr>
      <vt:lpstr>Franchising Disadvantages</vt:lpstr>
      <vt:lpstr>Franchising Fees</vt:lpstr>
      <vt:lpstr>Franchise Financing</vt:lpstr>
      <vt:lpstr>Other franchise considerations</vt:lpstr>
      <vt:lpstr>Other franchise considerations</vt:lpstr>
      <vt:lpstr>Other franchise considerations</vt:lpstr>
      <vt:lpstr>Other franchise considerations</vt:lpstr>
      <vt:lpstr>Other franchise considerations Issues to resolve before signing…</vt:lpstr>
      <vt:lpstr>Ask the 9 deadly questions</vt:lpstr>
      <vt:lpstr>Referral Associations</vt:lpstr>
      <vt:lpstr>Management Contract</vt:lpstr>
      <vt:lpstr>Management Contract Definition</vt:lpstr>
      <vt:lpstr>Example of Management Contract</vt:lpstr>
      <vt:lpstr>Buffaloed: casino cowboys take Indians for a ride by Bill Lueders  </vt:lpstr>
      <vt:lpstr>Advantages of Management Contracts</vt:lpstr>
      <vt:lpstr>Disadvantages of Management Contracts</vt:lpstr>
      <vt:lpstr>Types of Management Contracts</vt:lpstr>
      <vt:lpstr>Management Contract: Types of Services Contracted</vt:lpstr>
      <vt:lpstr>Management Contract: Types of Services Contracted</vt:lpstr>
      <vt:lpstr>Management Contract: Types of Services Contracted</vt:lpstr>
      <vt:lpstr>Hotel Management Companies</vt:lpstr>
      <vt:lpstr>Real Estate Investment Trust</vt:lpstr>
      <vt:lpstr>Hotel Development Feasibility Study</vt:lpstr>
      <vt:lpstr>Hotel Development Hotel Operating Statement</vt:lpstr>
      <vt:lpstr>Hotel Development Revenues &amp; Cost and Expenses</vt:lpstr>
      <vt:lpstr>Hotel Development Costs and Expenses</vt:lpstr>
      <vt:lpstr>Hotel Development Costs and Expenses</vt:lpstr>
      <vt:lpstr>Hotel Development Economic Impact of Hotels – Multiplier Effect</vt:lpstr>
      <vt:lpstr>Classification of Hotels and Lodging Properties Lodging Industry Classification  </vt:lpstr>
      <vt:lpstr>Classification of Hotels and Lodging Properties Hotel Affiliations</vt:lpstr>
      <vt:lpstr>Classification of Hotels and Lodging Properties Hotel Affiliations</vt:lpstr>
      <vt:lpstr>Classification of Hotels and Lodging Properties How to Earn a Five-Diamond Award</vt:lpstr>
      <vt:lpstr>Classification of Hotels and Lodging Properties Type of hotel</vt:lpstr>
      <vt:lpstr>Classification of Hotels and Lodging Properties Type of hotel   </vt:lpstr>
      <vt:lpstr>Classification of Hotels and Lodging Properties City center and suburban</vt:lpstr>
      <vt:lpstr>Classification of Hotels and Lodging Properties Resort hotels</vt:lpstr>
      <vt:lpstr>Classification of Hotels and Lodging Properties Airport hotels</vt:lpstr>
      <vt:lpstr>Classification of Hotels and Lodging Properties Freeway &amp; Interstate Hotels and Motels</vt:lpstr>
      <vt:lpstr>Classification of Hotels and Lodging Properties Casino Hotels</vt:lpstr>
      <vt:lpstr>Classification of Hotels and Lodging Properties Conference and Convention Hotels</vt:lpstr>
      <vt:lpstr>Classification of Hotels and Lodging Properties Full Service Hotels</vt:lpstr>
      <vt:lpstr>Classification of Hotels and Lodging Properties Economy Budget Hotels</vt:lpstr>
      <vt:lpstr>Classification of Hotels and Lodging Properties Boutique Hotels</vt:lpstr>
      <vt:lpstr>Classification of Hotels and Lodging Properties Extended-Stay Hotels and All-Suites Extended-stay Hotels</vt:lpstr>
      <vt:lpstr>Classification of Hotels and Lodging Properties Condotels, Timeshare and Mixed-Use Hotels</vt:lpstr>
      <vt:lpstr>Classification of Hotels and Lodging Properties Bed and Breakfast Inns</vt:lpstr>
      <vt:lpstr>Classification of Hotels and Lodging Properties Timeshare, Vacation Ownership and Fractional Ownership</vt:lpstr>
      <vt:lpstr>Classification of Hotels and Lodging Properties Timeshare, Vacation Ownership and Fractional Ownership</vt:lpstr>
      <vt:lpstr>Classification of Hotels and Lodging Properties Timeshare, Vacation Ownership and Fractional Ownership</vt:lpstr>
      <vt:lpstr>Classification of Hotels and Lodging Properties Timeshare, Vacation Ownership and Fractional Ownership</vt:lpstr>
      <vt:lpstr>Classification of Hotels and Lodging Properties Timeshare, Vacation Ownership and Fractional Ownership</vt:lpstr>
      <vt:lpstr>Sustainable or Green Lodging</vt:lpstr>
      <vt:lpstr>Trends in Hotel Development and Management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Hospitality Industry</dc:title>
  <dc:creator>dalehegstrom@centurytel.net</dc:creator>
  <cp:lastModifiedBy>dalehegstrom@centurytel.net</cp:lastModifiedBy>
  <cp:revision>44</cp:revision>
  <dcterms:created xsi:type="dcterms:W3CDTF">2018-09-03T17:16:36Z</dcterms:created>
  <dcterms:modified xsi:type="dcterms:W3CDTF">2018-09-04T21:01:49Z</dcterms:modified>
</cp:coreProperties>
</file>