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88" r:id="rId6"/>
    <p:sldId id="260" r:id="rId7"/>
    <p:sldId id="264" r:id="rId8"/>
    <p:sldId id="263" r:id="rId9"/>
    <p:sldId id="261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91389-B7B2-427D-B8C3-15711622F1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DCA311C-E3A4-44B2-A7B3-04E8859F0938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Forecast</a:t>
          </a:r>
        </a:p>
      </dgm:t>
    </dgm:pt>
    <dgm:pt modelId="{DB56D364-C42C-4C7E-AA83-897A49CCBD75}" type="parTrans" cxnId="{0BCCFE6F-BD77-4F31-BDF5-9FCAB7EDD0E0}">
      <dgm:prSet/>
      <dgm:spPr/>
      <dgm:t>
        <a:bodyPr/>
        <a:lstStyle/>
        <a:p>
          <a:endParaRPr lang="en-US"/>
        </a:p>
      </dgm:t>
    </dgm:pt>
    <dgm:pt modelId="{C6392521-9971-44B2-93EA-7E649A0EA4BC}" type="sibTrans" cxnId="{0BCCFE6F-BD77-4F31-BDF5-9FCAB7EDD0E0}">
      <dgm:prSet/>
      <dgm:spPr/>
      <dgm:t>
        <a:bodyPr/>
        <a:lstStyle/>
        <a:p>
          <a:endParaRPr lang="en-US"/>
        </a:p>
      </dgm:t>
    </dgm:pt>
    <dgm:pt modelId="{75AD12DB-8265-4DC6-ABAA-9095CA72CEAE}">
      <dgm:prSet phldrT="[Text]" custT="1"/>
      <dgm:spPr/>
      <dgm:t>
        <a:bodyPr/>
        <a:lstStyle/>
        <a:p>
          <a:r>
            <a:rPr lang="en-US" sz="800" b="1" dirty="0">
              <a:solidFill>
                <a:schemeClr val="bg1"/>
              </a:solidFill>
            </a:rPr>
            <a:t>Determine</a:t>
          </a:r>
        </a:p>
        <a:p>
          <a:r>
            <a:rPr lang="en-US" sz="800" b="1" dirty="0">
              <a:solidFill>
                <a:schemeClr val="bg1"/>
              </a:solidFill>
            </a:rPr>
            <a:t>Order</a:t>
          </a:r>
        </a:p>
      </dgm:t>
    </dgm:pt>
    <dgm:pt modelId="{E1127FD3-7110-4A14-B73E-48C7DCCB945D}" type="parTrans" cxnId="{933EAF91-827F-41FE-B450-75E783C21046}">
      <dgm:prSet/>
      <dgm:spPr/>
      <dgm:t>
        <a:bodyPr/>
        <a:lstStyle/>
        <a:p>
          <a:endParaRPr lang="en-US"/>
        </a:p>
      </dgm:t>
    </dgm:pt>
    <dgm:pt modelId="{B05A0CC8-E9C7-4024-8081-15BA3A9EB04B}" type="sibTrans" cxnId="{933EAF91-827F-41FE-B450-75E783C21046}">
      <dgm:prSet/>
      <dgm:spPr/>
      <dgm:t>
        <a:bodyPr/>
        <a:lstStyle/>
        <a:p>
          <a:endParaRPr lang="en-US"/>
        </a:p>
      </dgm:t>
    </dgm:pt>
    <dgm:pt modelId="{C251A83D-9C0E-4461-8CA8-2C7636CFA822}">
      <dgm:prSet phldrT="[Text]" custT="1"/>
      <dgm:spPr/>
      <dgm:t>
        <a:bodyPr/>
        <a:lstStyle/>
        <a:p>
          <a:r>
            <a:rPr lang="en-US" sz="1000" b="1" dirty="0">
              <a:solidFill>
                <a:schemeClr val="bg1"/>
              </a:solidFill>
            </a:rPr>
            <a:t>Select</a:t>
          </a:r>
        </a:p>
        <a:p>
          <a:r>
            <a:rPr lang="en-US" sz="1000" b="1" dirty="0">
              <a:solidFill>
                <a:schemeClr val="bg1"/>
              </a:solidFill>
            </a:rPr>
            <a:t>supplier</a:t>
          </a:r>
        </a:p>
      </dgm:t>
    </dgm:pt>
    <dgm:pt modelId="{8F08E36C-B17B-4354-AC2C-DC5347355654}" type="parTrans" cxnId="{6226B07B-D868-439F-9B9B-4356736C0DB2}">
      <dgm:prSet/>
      <dgm:spPr/>
      <dgm:t>
        <a:bodyPr/>
        <a:lstStyle/>
        <a:p>
          <a:endParaRPr lang="en-US"/>
        </a:p>
      </dgm:t>
    </dgm:pt>
    <dgm:pt modelId="{FE370B29-452D-4465-A265-3B2409D583DB}" type="sibTrans" cxnId="{6226B07B-D868-439F-9B9B-4356736C0DB2}">
      <dgm:prSet/>
      <dgm:spPr/>
      <dgm:t>
        <a:bodyPr/>
        <a:lstStyle/>
        <a:p>
          <a:endParaRPr lang="en-US"/>
        </a:p>
      </dgm:t>
    </dgm:pt>
    <dgm:pt modelId="{F4A3C021-A639-4052-864E-9251A335CD44}">
      <dgm:prSet/>
      <dgm:spPr/>
      <dgm:t>
        <a:bodyPr/>
        <a:lstStyle/>
        <a:p>
          <a:endParaRPr lang="en-US"/>
        </a:p>
      </dgm:t>
    </dgm:pt>
    <dgm:pt modelId="{8E9A1D9F-B732-4EB8-A151-8C2CBA489A7D}" type="parTrans" cxnId="{414F1DA4-1D86-44C7-A3B6-FC431046FC5A}">
      <dgm:prSet/>
      <dgm:spPr/>
      <dgm:t>
        <a:bodyPr/>
        <a:lstStyle/>
        <a:p>
          <a:endParaRPr lang="en-US"/>
        </a:p>
      </dgm:t>
    </dgm:pt>
    <dgm:pt modelId="{DAEF10E5-A98E-4036-8483-99F943385A2D}" type="sibTrans" cxnId="{414F1DA4-1D86-44C7-A3B6-FC431046FC5A}">
      <dgm:prSet/>
      <dgm:spPr/>
      <dgm:t>
        <a:bodyPr/>
        <a:lstStyle/>
        <a:p>
          <a:endParaRPr lang="en-US"/>
        </a:p>
      </dgm:t>
    </dgm:pt>
    <dgm:pt modelId="{568506C5-C0E8-4AAD-B3F8-671FB312237F}">
      <dgm:prSet/>
      <dgm:spPr/>
      <dgm:t>
        <a:bodyPr/>
        <a:lstStyle/>
        <a:p>
          <a:endParaRPr lang="en-US"/>
        </a:p>
      </dgm:t>
    </dgm:pt>
    <dgm:pt modelId="{4D8DA262-7B3A-4211-9052-2E0B8297D3D0}" type="parTrans" cxnId="{ACA892FD-A9BA-455A-8912-486624EF8601}">
      <dgm:prSet/>
      <dgm:spPr/>
      <dgm:t>
        <a:bodyPr/>
        <a:lstStyle/>
        <a:p>
          <a:endParaRPr lang="en-US"/>
        </a:p>
      </dgm:t>
    </dgm:pt>
    <dgm:pt modelId="{0590B0FD-3B11-40C2-898A-A87489856B48}" type="sibTrans" cxnId="{ACA892FD-A9BA-455A-8912-486624EF8601}">
      <dgm:prSet/>
      <dgm:spPr/>
      <dgm:t>
        <a:bodyPr/>
        <a:lstStyle/>
        <a:p>
          <a:endParaRPr lang="en-US"/>
        </a:p>
      </dgm:t>
    </dgm:pt>
    <dgm:pt modelId="{08B63782-C400-437A-AFED-A15E80A7F0F6}">
      <dgm:prSet/>
      <dgm:spPr/>
      <dgm:t>
        <a:bodyPr/>
        <a:lstStyle/>
        <a:p>
          <a:endParaRPr lang="en-US"/>
        </a:p>
      </dgm:t>
    </dgm:pt>
    <dgm:pt modelId="{17D008F2-5F17-41D4-85E8-C5B9B5AB98EE}" type="parTrans" cxnId="{BD291DB5-7CA7-4548-8BFD-62D7BCB7C9BB}">
      <dgm:prSet/>
      <dgm:spPr/>
      <dgm:t>
        <a:bodyPr/>
        <a:lstStyle/>
        <a:p>
          <a:endParaRPr lang="en-US"/>
        </a:p>
      </dgm:t>
    </dgm:pt>
    <dgm:pt modelId="{6BB6B4BB-B785-4708-BA9C-3C89AB5B6F7E}" type="sibTrans" cxnId="{BD291DB5-7CA7-4548-8BFD-62D7BCB7C9BB}">
      <dgm:prSet/>
      <dgm:spPr/>
      <dgm:t>
        <a:bodyPr/>
        <a:lstStyle/>
        <a:p>
          <a:endParaRPr lang="en-US"/>
        </a:p>
      </dgm:t>
    </dgm:pt>
    <dgm:pt modelId="{63A6E3A3-878D-4904-9F9E-6F67550CA6AE}">
      <dgm:prSet/>
      <dgm:spPr/>
      <dgm:t>
        <a:bodyPr/>
        <a:lstStyle/>
        <a:p>
          <a:endParaRPr lang="en-US"/>
        </a:p>
      </dgm:t>
    </dgm:pt>
    <dgm:pt modelId="{5FFB7CB0-3CF2-41D5-9997-A81EF1857996}" type="parTrans" cxnId="{1F9E5B26-1450-4613-85C0-F25C7F6E9DFE}">
      <dgm:prSet/>
      <dgm:spPr/>
      <dgm:t>
        <a:bodyPr/>
        <a:lstStyle/>
        <a:p>
          <a:endParaRPr lang="en-US"/>
        </a:p>
      </dgm:t>
    </dgm:pt>
    <dgm:pt modelId="{C2D5ABBD-C3F5-4555-9AE6-6E8DFEC22237}" type="sibTrans" cxnId="{1F9E5B26-1450-4613-85C0-F25C7F6E9DFE}">
      <dgm:prSet/>
      <dgm:spPr/>
      <dgm:t>
        <a:bodyPr/>
        <a:lstStyle/>
        <a:p>
          <a:endParaRPr lang="en-US"/>
        </a:p>
      </dgm:t>
    </dgm:pt>
    <dgm:pt modelId="{F835E2C5-7872-401B-8F0C-E80719FEEC05}">
      <dgm:prSet/>
      <dgm:spPr/>
      <dgm:t>
        <a:bodyPr/>
        <a:lstStyle/>
        <a:p>
          <a:endParaRPr lang="en-US"/>
        </a:p>
      </dgm:t>
    </dgm:pt>
    <dgm:pt modelId="{1C4CEF17-D9CB-40A3-A946-5C87A3F92D53}" type="parTrans" cxnId="{965C0F6C-EA6E-46B6-BE5D-5D71C84CCA6A}">
      <dgm:prSet/>
      <dgm:spPr/>
      <dgm:t>
        <a:bodyPr/>
        <a:lstStyle/>
        <a:p>
          <a:endParaRPr lang="en-US"/>
        </a:p>
      </dgm:t>
    </dgm:pt>
    <dgm:pt modelId="{F2E776B4-E2F5-4ACC-9799-467009D24AB5}" type="sibTrans" cxnId="{965C0F6C-EA6E-46B6-BE5D-5D71C84CCA6A}">
      <dgm:prSet/>
      <dgm:spPr/>
      <dgm:t>
        <a:bodyPr/>
        <a:lstStyle/>
        <a:p>
          <a:endParaRPr lang="en-US"/>
        </a:p>
      </dgm:t>
    </dgm:pt>
    <dgm:pt modelId="{F05D417A-077D-4AA0-8CF8-B77F03014775}">
      <dgm:prSet/>
      <dgm:spPr/>
      <dgm:t>
        <a:bodyPr/>
        <a:lstStyle/>
        <a:p>
          <a:endParaRPr lang="en-US"/>
        </a:p>
      </dgm:t>
    </dgm:pt>
    <dgm:pt modelId="{0ADB63AA-1CAE-4F1A-96DD-16E2FCA93545}" type="parTrans" cxnId="{E58675FD-99BD-4464-9331-80A925D15703}">
      <dgm:prSet/>
      <dgm:spPr/>
      <dgm:t>
        <a:bodyPr/>
        <a:lstStyle/>
        <a:p>
          <a:endParaRPr lang="en-US"/>
        </a:p>
      </dgm:t>
    </dgm:pt>
    <dgm:pt modelId="{0E751DF3-4E17-406B-A771-78069F5F4DAD}" type="sibTrans" cxnId="{E58675FD-99BD-4464-9331-80A925D15703}">
      <dgm:prSet/>
      <dgm:spPr/>
      <dgm:t>
        <a:bodyPr/>
        <a:lstStyle/>
        <a:p>
          <a:endParaRPr lang="en-US"/>
        </a:p>
      </dgm:t>
    </dgm:pt>
    <dgm:pt modelId="{244518EF-D8B8-4FD8-9ACE-352DEF2DD076}">
      <dgm:prSet/>
      <dgm:spPr/>
      <dgm:t>
        <a:bodyPr/>
        <a:lstStyle/>
        <a:p>
          <a:endParaRPr lang="en-US"/>
        </a:p>
      </dgm:t>
    </dgm:pt>
    <dgm:pt modelId="{06344F6D-D983-4C1E-BCCB-7D84FDC6BAB7}" type="parTrans" cxnId="{E659EB96-A4FE-4B94-80CF-F8712D9A47A4}">
      <dgm:prSet/>
      <dgm:spPr/>
      <dgm:t>
        <a:bodyPr/>
        <a:lstStyle/>
        <a:p>
          <a:endParaRPr lang="en-US"/>
        </a:p>
      </dgm:t>
    </dgm:pt>
    <dgm:pt modelId="{A667877E-3DA5-4C09-8DA4-A81840F13C9D}" type="sibTrans" cxnId="{E659EB96-A4FE-4B94-80CF-F8712D9A47A4}">
      <dgm:prSet/>
      <dgm:spPr/>
      <dgm:t>
        <a:bodyPr/>
        <a:lstStyle/>
        <a:p>
          <a:endParaRPr lang="en-US"/>
        </a:p>
      </dgm:t>
    </dgm:pt>
    <dgm:pt modelId="{A6F9E9C1-FE33-4573-B44B-1ABFEFEC4EE4}" type="pres">
      <dgm:prSet presAssocID="{AC091389-B7B2-427D-B8C3-15711622F135}" presName="Name0" presStyleCnt="0">
        <dgm:presLayoutVars>
          <dgm:dir/>
          <dgm:resizeHandles val="exact"/>
        </dgm:presLayoutVars>
      </dgm:prSet>
      <dgm:spPr/>
    </dgm:pt>
    <dgm:pt modelId="{27E887CD-4B10-4573-AA82-7FB25F2FCBAA}" type="pres">
      <dgm:prSet presAssocID="{FDCA311C-E3A4-44B2-A7B3-04E8859F0938}" presName="node" presStyleLbl="node1" presStyleIdx="0" presStyleCnt="10" custLinFactNeighborX="-9901" custLinFactNeighborY="1633">
        <dgm:presLayoutVars>
          <dgm:bulletEnabled val="1"/>
        </dgm:presLayoutVars>
      </dgm:prSet>
      <dgm:spPr/>
    </dgm:pt>
    <dgm:pt modelId="{18F342B1-DCC9-449F-BD62-FD7FDC4F0284}" type="pres">
      <dgm:prSet presAssocID="{C6392521-9971-44B2-93EA-7E649A0EA4BC}" presName="sibTrans" presStyleLbl="sibTrans2D1" presStyleIdx="0" presStyleCnt="9"/>
      <dgm:spPr/>
    </dgm:pt>
    <dgm:pt modelId="{55263276-E949-46E9-9EDC-41E79A7E5FE3}" type="pres">
      <dgm:prSet presAssocID="{C6392521-9971-44B2-93EA-7E649A0EA4BC}" presName="connectorText" presStyleLbl="sibTrans2D1" presStyleIdx="0" presStyleCnt="9"/>
      <dgm:spPr/>
    </dgm:pt>
    <dgm:pt modelId="{87457A0C-9F4A-44D5-8799-19ACB0CCA6FD}" type="pres">
      <dgm:prSet presAssocID="{75AD12DB-8265-4DC6-ABAA-9095CA72CEAE}" presName="node" presStyleLbl="node1" presStyleIdx="1" presStyleCnt="10">
        <dgm:presLayoutVars>
          <dgm:bulletEnabled val="1"/>
        </dgm:presLayoutVars>
      </dgm:prSet>
      <dgm:spPr/>
    </dgm:pt>
    <dgm:pt modelId="{53D633FB-1191-4C7E-B6F3-7D090A6784EC}" type="pres">
      <dgm:prSet presAssocID="{B05A0CC8-E9C7-4024-8081-15BA3A9EB04B}" presName="sibTrans" presStyleLbl="sibTrans2D1" presStyleIdx="1" presStyleCnt="9"/>
      <dgm:spPr/>
    </dgm:pt>
    <dgm:pt modelId="{5AD71209-D610-45AB-AD3A-DF3DDAC5DF3F}" type="pres">
      <dgm:prSet presAssocID="{B05A0CC8-E9C7-4024-8081-15BA3A9EB04B}" presName="connectorText" presStyleLbl="sibTrans2D1" presStyleIdx="1" presStyleCnt="9"/>
      <dgm:spPr/>
    </dgm:pt>
    <dgm:pt modelId="{8D6ABDAC-AA12-4FE2-9E85-9A480ADF3009}" type="pres">
      <dgm:prSet presAssocID="{C251A83D-9C0E-4461-8CA8-2C7636CFA822}" presName="node" presStyleLbl="node1" presStyleIdx="2" presStyleCnt="10">
        <dgm:presLayoutVars>
          <dgm:bulletEnabled val="1"/>
        </dgm:presLayoutVars>
      </dgm:prSet>
      <dgm:spPr/>
    </dgm:pt>
    <dgm:pt modelId="{C017CE8A-0556-4071-BF3D-0FA7BF15D09D}" type="pres">
      <dgm:prSet presAssocID="{FE370B29-452D-4465-A265-3B2409D583DB}" presName="sibTrans" presStyleLbl="sibTrans2D1" presStyleIdx="2" presStyleCnt="9"/>
      <dgm:spPr/>
    </dgm:pt>
    <dgm:pt modelId="{18D9505D-CA6B-4C12-B020-D956D839C6E5}" type="pres">
      <dgm:prSet presAssocID="{FE370B29-452D-4465-A265-3B2409D583DB}" presName="connectorText" presStyleLbl="sibTrans2D1" presStyleIdx="2" presStyleCnt="9"/>
      <dgm:spPr/>
    </dgm:pt>
    <dgm:pt modelId="{BD1E5C57-CDFC-49F3-A253-A0B3ABB43B66}" type="pres">
      <dgm:prSet presAssocID="{F4A3C021-A639-4052-864E-9251A335CD44}" presName="node" presStyleLbl="node1" presStyleIdx="3" presStyleCnt="10">
        <dgm:presLayoutVars>
          <dgm:bulletEnabled val="1"/>
        </dgm:presLayoutVars>
      </dgm:prSet>
      <dgm:spPr/>
    </dgm:pt>
    <dgm:pt modelId="{508B9EB6-962B-4E7D-A314-A7857F7B62EB}" type="pres">
      <dgm:prSet presAssocID="{DAEF10E5-A98E-4036-8483-99F943385A2D}" presName="sibTrans" presStyleLbl="sibTrans2D1" presStyleIdx="3" presStyleCnt="9"/>
      <dgm:spPr/>
    </dgm:pt>
    <dgm:pt modelId="{579B94B4-9DB0-4117-9531-9540169A7B33}" type="pres">
      <dgm:prSet presAssocID="{DAEF10E5-A98E-4036-8483-99F943385A2D}" presName="connectorText" presStyleLbl="sibTrans2D1" presStyleIdx="3" presStyleCnt="9"/>
      <dgm:spPr/>
    </dgm:pt>
    <dgm:pt modelId="{FFA90A1D-CA2B-43CC-BE40-0790A6569DB0}" type="pres">
      <dgm:prSet presAssocID="{568506C5-C0E8-4AAD-B3F8-671FB312237F}" presName="node" presStyleLbl="node1" presStyleIdx="4" presStyleCnt="10">
        <dgm:presLayoutVars>
          <dgm:bulletEnabled val="1"/>
        </dgm:presLayoutVars>
      </dgm:prSet>
      <dgm:spPr/>
    </dgm:pt>
    <dgm:pt modelId="{B593BC1D-FC59-410F-B073-6B71E31F3826}" type="pres">
      <dgm:prSet presAssocID="{0590B0FD-3B11-40C2-898A-A87489856B48}" presName="sibTrans" presStyleLbl="sibTrans2D1" presStyleIdx="4" presStyleCnt="9"/>
      <dgm:spPr/>
    </dgm:pt>
    <dgm:pt modelId="{5934F64A-FBBD-4340-A5CB-C1C1F2627511}" type="pres">
      <dgm:prSet presAssocID="{0590B0FD-3B11-40C2-898A-A87489856B48}" presName="connectorText" presStyleLbl="sibTrans2D1" presStyleIdx="4" presStyleCnt="9"/>
      <dgm:spPr/>
    </dgm:pt>
    <dgm:pt modelId="{6BF50D3E-6845-4C68-8ADC-85D3459CD217}" type="pres">
      <dgm:prSet presAssocID="{F05D417A-077D-4AA0-8CF8-B77F03014775}" presName="node" presStyleLbl="node1" presStyleIdx="5" presStyleCnt="10">
        <dgm:presLayoutVars>
          <dgm:bulletEnabled val="1"/>
        </dgm:presLayoutVars>
      </dgm:prSet>
      <dgm:spPr/>
    </dgm:pt>
    <dgm:pt modelId="{7F4FFB46-72BF-4526-BA56-021E87AFD2E8}" type="pres">
      <dgm:prSet presAssocID="{0E751DF3-4E17-406B-A771-78069F5F4DAD}" presName="sibTrans" presStyleLbl="sibTrans2D1" presStyleIdx="5" presStyleCnt="9"/>
      <dgm:spPr/>
    </dgm:pt>
    <dgm:pt modelId="{A2657EF7-8F81-4414-91E6-26B4EBF1F77F}" type="pres">
      <dgm:prSet presAssocID="{0E751DF3-4E17-406B-A771-78069F5F4DAD}" presName="connectorText" presStyleLbl="sibTrans2D1" presStyleIdx="5" presStyleCnt="9"/>
      <dgm:spPr/>
    </dgm:pt>
    <dgm:pt modelId="{DEB35523-15F6-4FF8-88A7-30057DA39A10}" type="pres">
      <dgm:prSet presAssocID="{08B63782-C400-437A-AFED-A15E80A7F0F6}" presName="node" presStyleLbl="node1" presStyleIdx="6" presStyleCnt="10">
        <dgm:presLayoutVars>
          <dgm:bulletEnabled val="1"/>
        </dgm:presLayoutVars>
      </dgm:prSet>
      <dgm:spPr/>
    </dgm:pt>
    <dgm:pt modelId="{52405125-3510-4E63-878E-2EA8F7C18EF9}" type="pres">
      <dgm:prSet presAssocID="{6BB6B4BB-B785-4708-BA9C-3C89AB5B6F7E}" presName="sibTrans" presStyleLbl="sibTrans2D1" presStyleIdx="6" presStyleCnt="9"/>
      <dgm:spPr/>
    </dgm:pt>
    <dgm:pt modelId="{EF26BD55-E8D0-48C1-9BC1-56E62B3D8F49}" type="pres">
      <dgm:prSet presAssocID="{6BB6B4BB-B785-4708-BA9C-3C89AB5B6F7E}" presName="connectorText" presStyleLbl="sibTrans2D1" presStyleIdx="6" presStyleCnt="9"/>
      <dgm:spPr/>
    </dgm:pt>
    <dgm:pt modelId="{3E4E0AA5-47F4-41BB-8491-590997E09242}" type="pres">
      <dgm:prSet presAssocID="{63A6E3A3-878D-4904-9F9E-6F67550CA6AE}" presName="node" presStyleLbl="node1" presStyleIdx="7" presStyleCnt="10">
        <dgm:presLayoutVars>
          <dgm:bulletEnabled val="1"/>
        </dgm:presLayoutVars>
      </dgm:prSet>
      <dgm:spPr/>
    </dgm:pt>
    <dgm:pt modelId="{F69E8938-E8C2-4B6C-BCEA-9266E6309C59}" type="pres">
      <dgm:prSet presAssocID="{C2D5ABBD-C3F5-4555-9AE6-6E8DFEC22237}" presName="sibTrans" presStyleLbl="sibTrans2D1" presStyleIdx="7" presStyleCnt="9"/>
      <dgm:spPr/>
    </dgm:pt>
    <dgm:pt modelId="{8BC4A6B9-4980-4912-A2F9-194836F7E595}" type="pres">
      <dgm:prSet presAssocID="{C2D5ABBD-C3F5-4555-9AE6-6E8DFEC22237}" presName="connectorText" presStyleLbl="sibTrans2D1" presStyleIdx="7" presStyleCnt="9"/>
      <dgm:spPr/>
    </dgm:pt>
    <dgm:pt modelId="{8D53011B-11CE-4A82-860A-6639D74D32CE}" type="pres">
      <dgm:prSet presAssocID="{F835E2C5-7872-401B-8F0C-E80719FEEC05}" presName="node" presStyleLbl="node1" presStyleIdx="8" presStyleCnt="10">
        <dgm:presLayoutVars>
          <dgm:bulletEnabled val="1"/>
        </dgm:presLayoutVars>
      </dgm:prSet>
      <dgm:spPr/>
    </dgm:pt>
    <dgm:pt modelId="{A3ED33EE-3818-4A1F-A1F1-9BEAA3A66E83}" type="pres">
      <dgm:prSet presAssocID="{F2E776B4-E2F5-4ACC-9799-467009D24AB5}" presName="sibTrans" presStyleLbl="sibTrans2D1" presStyleIdx="8" presStyleCnt="9"/>
      <dgm:spPr/>
    </dgm:pt>
    <dgm:pt modelId="{F38F7AA1-E0BA-4C1A-9290-C46397E03454}" type="pres">
      <dgm:prSet presAssocID="{F2E776B4-E2F5-4ACC-9799-467009D24AB5}" presName="connectorText" presStyleLbl="sibTrans2D1" presStyleIdx="8" presStyleCnt="9"/>
      <dgm:spPr/>
    </dgm:pt>
    <dgm:pt modelId="{B4D89770-4482-474B-B7D0-5C50CD5DDE7D}" type="pres">
      <dgm:prSet presAssocID="{244518EF-D8B8-4FD8-9ACE-352DEF2DD076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397A01-7D45-4885-A0F3-71A718EDCEF6}" type="presOf" srcId="{B05A0CC8-E9C7-4024-8081-15BA3A9EB04B}" destId="{53D633FB-1191-4C7E-B6F3-7D090A6784EC}" srcOrd="0" destOrd="0" presId="urn:microsoft.com/office/officeart/2005/8/layout/process1"/>
    <dgm:cxn modelId="{80351E07-0EE9-44DA-8B65-64E67FFC6973}" type="presOf" srcId="{63A6E3A3-878D-4904-9F9E-6F67550CA6AE}" destId="{3E4E0AA5-47F4-41BB-8491-590997E09242}" srcOrd="0" destOrd="0" presId="urn:microsoft.com/office/officeart/2005/8/layout/process1"/>
    <dgm:cxn modelId="{CC931611-F88A-4884-B8F2-A03E636ED592}" type="presOf" srcId="{C6392521-9971-44B2-93EA-7E649A0EA4BC}" destId="{18F342B1-DCC9-449F-BD62-FD7FDC4F0284}" srcOrd="0" destOrd="0" presId="urn:microsoft.com/office/officeart/2005/8/layout/process1"/>
    <dgm:cxn modelId="{9245FF1D-514A-4B2F-AC22-22130BA6177C}" type="presOf" srcId="{B05A0CC8-E9C7-4024-8081-15BA3A9EB04B}" destId="{5AD71209-D610-45AB-AD3A-DF3DDAC5DF3F}" srcOrd="1" destOrd="0" presId="urn:microsoft.com/office/officeart/2005/8/layout/process1"/>
    <dgm:cxn modelId="{69CF671F-0949-4748-A4D2-F1DD59793638}" type="presOf" srcId="{DAEF10E5-A98E-4036-8483-99F943385A2D}" destId="{508B9EB6-962B-4E7D-A314-A7857F7B62EB}" srcOrd="0" destOrd="0" presId="urn:microsoft.com/office/officeart/2005/8/layout/process1"/>
    <dgm:cxn modelId="{8362831F-2318-4BA1-B92F-A75E069E8249}" type="presOf" srcId="{08B63782-C400-437A-AFED-A15E80A7F0F6}" destId="{DEB35523-15F6-4FF8-88A7-30057DA39A10}" srcOrd="0" destOrd="0" presId="urn:microsoft.com/office/officeart/2005/8/layout/process1"/>
    <dgm:cxn modelId="{DD125222-EB90-46D4-9B2E-55F9BC55E248}" type="presOf" srcId="{244518EF-D8B8-4FD8-9ACE-352DEF2DD076}" destId="{B4D89770-4482-474B-B7D0-5C50CD5DDE7D}" srcOrd="0" destOrd="0" presId="urn:microsoft.com/office/officeart/2005/8/layout/process1"/>
    <dgm:cxn modelId="{1F9E5B26-1450-4613-85C0-F25C7F6E9DFE}" srcId="{AC091389-B7B2-427D-B8C3-15711622F135}" destId="{63A6E3A3-878D-4904-9F9E-6F67550CA6AE}" srcOrd="7" destOrd="0" parTransId="{5FFB7CB0-3CF2-41D5-9997-A81EF1857996}" sibTransId="{C2D5ABBD-C3F5-4555-9AE6-6E8DFEC22237}"/>
    <dgm:cxn modelId="{455B0B34-34A4-4B27-9B52-4693EF3429D0}" type="presOf" srcId="{0590B0FD-3B11-40C2-898A-A87489856B48}" destId="{5934F64A-FBBD-4340-A5CB-C1C1F2627511}" srcOrd="1" destOrd="0" presId="urn:microsoft.com/office/officeart/2005/8/layout/process1"/>
    <dgm:cxn modelId="{1AD5673C-B715-4907-819D-A1D9569CE144}" type="presOf" srcId="{F835E2C5-7872-401B-8F0C-E80719FEEC05}" destId="{8D53011B-11CE-4A82-860A-6639D74D32CE}" srcOrd="0" destOrd="0" presId="urn:microsoft.com/office/officeart/2005/8/layout/process1"/>
    <dgm:cxn modelId="{BB34223E-4B83-4BAC-BEDA-DFC97F9B7A53}" type="presOf" srcId="{0590B0FD-3B11-40C2-898A-A87489856B48}" destId="{B593BC1D-FC59-410F-B073-6B71E31F3826}" srcOrd="0" destOrd="0" presId="urn:microsoft.com/office/officeart/2005/8/layout/process1"/>
    <dgm:cxn modelId="{E0A1835D-5B23-4E00-81EF-511368029941}" type="presOf" srcId="{F4A3C021-A639-4052-864E-9251A335CD44}" destId="{BD1E5C57-CDFC-49F3-A253-A0B3ABB43B66}" srcOrd="0" destOrd="0" presId="urn:microsoft.com/office/officeart/2005/8/layout/process1"/>
    <dgm:cxn modelId="{3DD58A43-6F71-4A27-8A78-B2A109A707B9}" type="presOf" srcId="{DAEF10E5-A98E-4036-8483-99F943385A2D}" destId="{579B94B4-9DB0-4117-9531-9540169A7B33}" srcOrd="1" destOrd="0" presId="urn:microsoft.com/office/officeart/2005/8/layout/process1"/>
    <dgm:cxn modelId="{7EDB8C67-1F9C-46E8-8CBB-A18EFF8D623C}" type="presOf" srcId="{F2E776B4-E2F5-4ACC-9799-467009D24AB5}" destId="{A3ED33EE-3818-4A1F-A1F1-9BEAA3A66E83}" srcOrd="0" destOrd="0" presId="urn:microsoft.com/office/officeart/2005/8/layout/process1"/>
    <dgm:cxn modelId="{25320B6A-DBCC-44C5-95A9-6BF3553A7048}" type="presOf" srcId="{C251A83D-9C0E-4461-8CA8-2C7636CFA822}" destId="{8D6ABDAC-AA12-4FE2-9E85-9A480ADF3009}" srcOrd="0" destOrd="0" presId="urn:microsoft.com/office/officeart/2005/8/layout/process1"/>
    <dgm:cxn modelId="{965C0F6C-EA6E-46B6-BE5D-5D71C84CCA6A}" srcId="{AC091389-B7B2-427D-B8C3-15711622F135}" destId="{F835E2C5-7872-401B-8F0C-E80719FEEC05}" srcOrd="8" destOrd="0" parTransId="{1C4CEF17-D9CB-40A3-A946-5C87A3F92D53}" sibTransId="{F2E776B4-E2F5-4ACC-9799-467009D24AB5}"/>
    <dgm:cxn modelId="{A5CD316F-7CD5-481D-83E0-D8BB063C014A}" type="presOf" srcId="{F2E776B4-E2F5-4ACC-9799-467009D24AB5}" destId="{F38F7AA1-E0BA-4C1A-9290-C46397E03454}" srcOrd="1" destOrd="0" presId="urn:microsoft.com/office/officeart/2005/8/layout/process1"/>
    <dgm:cxn modelId="{0BCCFE6F-BD77-4F31-BDF5-9FCAB7EDD0E0}" srcId="{AC091389-B7B2-427D-B8C3-15711622F135}" destId="{FDCA311C-E3A4-44B2-A7B3-04E8859F0938}" srcOrd="0" destOrd="0" parTransId="{DB56D364-C42C-4C7E-AA83-897A49CCBD75}" sibTransId="{C6392521-9971-44B2-93EA-7E649A0EA4BC}"/>
    <dgm:cxn modelId="{D60CAD74-8A0A-4213-B580-C2976ABA8666}" type="presOf" srcId="{FE370B29-452D-4465-A265-3B2409D583DB}" destId="{C017CE8A-0556-4071-BF3D-0FA7BF15D09D}" srcOrd="0" destOrd="0" presId="urn:microsoft.com/office/officeart/2005/8/layout/process1"/>
    <dgm:cxn modelId="{91BEF555-7853-4029-9847-035EDE153064}" type="presOf" srcId="{AC091389-B7B2-427D-B8C3-15711622F135}" destId="{A6F9E9C1-FE33-4573-B44B-1ABFEFEC4EE4}" srcOrd="0" destOrd="0" presId="urn:microsoft.com/office/officeart/2005/8/layout/process1"/>
    <dgm:cxn modelId="{6226B07B-D868-439F-9B9B-4356736C0DB2}" srcId="{AC091389-B7B2-427D-B8C3-15711622F135}" destId="{C251A83D-9C0E-4461-8CA8-2C7636CFA822}" srcOrd="2" destOrd="0" parTransId="{8F08E36C-B17B-4354-AC2C-DC5347355654}" sibTransId="{FE370B29-452D-4465-A265-3B2409D583DB}"/>
    <dgm:cxn modelId="{8CECDF85-1445-42B5-A58B-990297A2A417}" type="presOf" srcId="{6BB6B4BB-B785-4708-BA9C-3C89AB5B6F7E}" destId="{EF26BD55-E8D0-48C1-9BC1-56E62B3D8F49}" srcOrd="1" destOrd="0" presId="urn:microsoft.com/office/officeart/2005/8/layout/process1"/>
    <dgm:cxn modelId="{E787808E-2E19-4999-AC45-3FA5484416EB}" type="presOf" srcId="{FE370B29-452D-4465-A265-3B2409D583DB}" destId="{18D9505D-CA6B-4C12-B020-D956D839C6E5}" srcOrd="1" destOrd="0" presId="urn:microsoft.com/office/officeart/2005/8/layout/process1"/>
    <dgm:cxn modelId="{933EAF91-827F-41FE-B450-75E783C21046}" srcId="{AC091389-B7B2-427D-B8C3-15711622F135}" destId="{75AD12DB-8265-4DC6-ABAA-9095CA72CEAE}" srcOrd="1" destOrd="0" parTransId="{E1127FD3-7110-4A14-B73E-48C7DCCB945D}" sibTransId="{B05A0CC8-E9C7-4024-8081-15BA3A9EB04B}"/>
    <dgm:cxn modelId="{E659EB96-A4FE-4B94-80CF-F8712D9A47A4}" srcId="{AC091389-B7B2-427D-B8C3-15711622F135}" destId="{244518EF-D8B8-4FD8-9ACE-352DEF2DD076}" srcOrd="9" destOrd="0" parTransId="{06344F6D-D983-4C1E-BCCB-7D84FDC6BAB7}" sibTransId="{A667877E-3DA5-4C09-8DA4-A81840F13C9D}"/>
    <dgm:cxn modelId="{232F539B-15BA-433E-9675-8DB6D7310021}" type="presOf" srcId="{0E751DF3-4E17-406B-A771-78069F5F4DAD}" destId="{A2657EF7-8F81-4414-91E6-26B4EBF1F77F}" srcOrd="1" destOrd="0" presId="urn:microsoft.com/office/officeart/2005/8/layout/process1"/>
    <dgm:cxn modelId="{414F1DA4-1D86-44C7-A3B6-FC431046FC5A}" srcId="{AC091389-B7B2-427D-B8C3-15711622F135}" destId="{F4A3C021-A639-4052-864E-9251A335CD44}" srcOrd="3" destOrd="0" parTransId="{8E9A1D9F-B732-4EB8-A151-8C2CBA489A7D}" sibTransId="{DAEF10E5-A98E-4036-8483-99F943385A2D}"/>
    <dgm:cxn modelId="{BD291DB5-7CA7-4548-8BFD-62D7BCB7C9BB}" srcId="{AC091389-B7B2-427D-B8C3-15711622F135}" destId="{08B63782-C400-437A-AFED-A15E80A7F0F6}" srcOrd="6" destOrd="0" parTransId="{17D008F2-5F17-41D4-85E8-C5B9B5AB98EE}" sibTransId="{6BB6B4BB-B785-4708-BA9C-3C89AB5B6F7E}"/>
    <dgm:cxn modelId="{2E0058B7-E03F-475D-B600-17B0328CA618}" type="presOf" srcId="{568506C5-C0E8-4AAD-B3F8-671FB312237F}" destId="{FFA90A1D-CA2B-43CC-BE40-0790A6569DB0}" srcOrd="0" destOrd="0" presId="urn:microsoft.com/office/officeart/2005/8/layout/process1"/>
    <dgm:cxn modelId="{B808E4BA-6EA4-467B-80E5-33D629E37032}" type="presOf" srcId="{6BB6B4BB-B785-4708-BA9C-3C89AB5B6F7E}" destId="{52405125-3510-4E63-878E-2EA8F7C18EF9}" srcOrd="0" destOrd="0" presId="urn:microsoft.com/office/officeart/2005/8/layout/process1"/>
    <dgm:cxn modelId="{3A06EABD-DAD1-4A85-99E3-EEE17E813E26}" type="presOf" srcId="{0E751DF3-4E17-406B-A771-78069F5F4DAD}" destId="{7F4FFB46-72BF-4526-BA56-021E87AFD2E8}" srcOrd="0" destOrd="0" presId="urn:microsoft.com/office/officeart/2005/8/layout/process1"/>
    <dgm:cxn modelId="{41E061D3-43E3-4C3B-86AE-B032959E3D2D}" type="presOf" srcId="{C6392521-9971-44B2-93EA-7E649A0EA4BC}" destId="{55263276-E949-46E9-9EDC-41E79A7E5FE3}" srcOrd="1" destOrd="0" presId="urn:microsoft.com/office/officeart/2005/8/layout/process1"/>
    <dgm:cxn modelId="{BCE0B7D8-D255-4584-A737-9A66F997FB0F}" type="presOf" srcId="{C2D5ABBD-C3F5-4555-9AE6-6E8DFEC22237}" destId="{8BC4A6B9-4980-4912-A2F9-194836F7E595}" srcOrd="1" destOrd="0" presId="urn:microsoft.com/office/officeart/2005/8/layout/process1"/>
    <dgm:cxn modelId="{357107DA-5D2F-451D-B953-C85455797339}" type="presOf" srcId="{C2D5ABBD-C3F5-4555-9AE6-6E8DFEC22237}" destId="{F69E8938-E8C2-4B6C-BCEA-9266E6309C59}" srcOrd="0" destOrd="0" presId="urn:microsoft.com/office/officeart/2005/8/layout/process1"/>
    <dgm:cxn modelId="{3860F5EE-AD5C-4DDB-BC98-4C67CE14B48E}" type="presOf" srcId="{75AD12DB-8265-4DC6-ABAA-9095CA72CEAE}" destId="{87457A0C-9F4A-44D5-8799-19ACB0CCA6FD}" srcOrd="0" destOrd="0" presId="urn:microsoft.com/office/officeart/2005/8/layout/process1"/>
    <dgm:cxn modelId="{AAD0AAF0-E5D8-4043-A73E-79100627508F}" type="presOf" srcId="{FDCA311C-E3A4-44B2-A7B3-04E8859F0938}" destId="{27E887CD-4B10-4573-AA82-7FB25F2FCBAA}" srcOrd="0" destOrd="0" presId="urn:microsoft.com/office/officeart/2005/8/layout/process1"/>
    <dgm:cxn modelId="{E58675FD-99BD-4464-9331-80A925D15703}" srcId="{AC091389-B7B2-427D-B8C3-15711622F135}" destId="{F05D417A-077D-4AA0-8CF8-B77F03014775}" srcOrd="5" destOrd="0" parTransId="{0ADB63AA-1CAE-4F1A-96DD-16E2FCA93545}" sibTransId="{0E751DF3-4E17-406B-A771-78069F5F4DAD}"/>
    <dgm:cxn modelId="{ACA892FD-A9BA-455A-8912-486624EF8601}" srcId="{AC091389-B7B2-427D-B8C3-15711622F135}" destId="{568506C5-C0E8-4AAD-B3F8-671FB312237F}" srcOrd="4" destOrd="0" parTransId="{4D8DA262-7B3A-4211-9052-2E0B8297D3D0}" sibTransId="{0590B0FD-3B11-40C2-898A-A87489856B48}"/>
    <dgm:cxn modelId="{38AB6FFE-7C91-471F-B4C0-1F9C397174F5}" type="presOf" srcId="{F05D417A-077D-4AA0-8CF8-B77F03014775}" destId="{6BF50D3E-6845-4C68-8ADC-85D3459CD217}" srcOrd="0" destOrd="0" presId="urn:microsoft.com/office/officeart/2005/8/layout/process1"/>
    <dgm:cxn modelId="{FC9C3FFF-3CA5-443A-A6AE-562E6CE61A80}" type="presParOf" srcId="{A6F9E9C1-FE33-4573-B44B-1ABFEFEC4EE4}" destId="{27E887CD-4B10-4573-AA82-7FB25F2FCBAA}" srcOrd="0" destOrd="0" presId="urn:microsoft.com/office/officeart/2005/8/layout/process1"/>
    <dgm:cxn modelId="{EFA6FDE0-1ABE-4EF2-A87C-E904A31C67D4}" type="presParOf" srcId="{A6F9E9C1-FE33-4573-B44B-1ABFEFEC4EE4}" destId="{18F342B1-DCC9-449F-BD62-FD7FDC4F0284}" srcOrd="1" destOrd="0" presId="urn:microsoft.com/office/officeart/2005/8/layout/process1"/>
    <dgm:cxn modelId="{73D5A048-0FAA-4E0D-8FE2-FEED9C94F8BC}" type="presParOf" srcId="{18F342B1-DCC9-449F-BD62-FD7FDC4F0284}" destId="{55263276-E949-46E9-9EDC-41E79A7E5FE3}" srcOrd="0" destOrd="0" presId="urn:microsoft.com/office/officeart/2005/8/layout/process1"/>
    <dgm:cxn modelId="{22ADC000-DD7D-432F-9B5E-E1810DAB5E2F}" type="presParOf" srcId="{A6F9E9C1-FE33-4573-B44B-1ABFEFEC4EE4}" destId="{87457A0C-9F4A-44D5-8799-19ACB0CCA6FD}" srcOrd="2" destOrd="0" presId="urn:microsoft.com/office/officeart/2005/8/layout/process1"/>
    <dgm:cxn modelId="{CD2194A3-1479-40A9-932E-D442DABCABDC}" type="presParOf" srcId="{A6F9E9C1-FE33-4573-B44B-1ABFEFEC4EE4}" destId="{53D633FB-1191-4C7E-B6F3-7D090A6784EC}" srcOrd="3" destOrd="0" presId="urn:microsoft.com/office/officeart/2005/8/layout/process1"/>
    <dgm:cxn modelId="{1648C642-5812-4D17-A7EC-17897AB8B15F}" type="presParOf" srcId="{53D633FB-1191-4C7E-B6F3-7D090A6784EC}" destId="{5AD71209-D610-45AB-AD3A-DF3DDAC5DF3F}" srcOrd="0" destOrd="0" presId="urn:microsoft.com/office/officeart/2005/8/layout/process1"/>
    <dgm:cxn modelId="{6C5DC388-CF40-415E-AB20-43F85F6E5A55}" type="presParOf" srcId="{A6F9E9C1-FE33-4573-B44B-1ABFEFEC4EE4}" destId="{8D6ABDAC-AA12-4FE2-9E85-9A480ADF3009}" srcOrd="4" destOrd="0" presId="urn:microsoft.com/office/officeart/2005/8/layout/process1"/>
    <dgm:cxn modelId="{E284A525-D300-45D8-9DBC-D2E5108F7D11}" type="presParOf" srcId="{A6F9E9C1-FE33-4573-B44B-1ABFEFEC4EE4}" destId="{C017CE8A-0556-4071-BF3D-0FA7BF15D09D}" srcOrd="5" destOrd="0" presId="urn:microsoft.com/office/officeart/2005/8/layout/process1"/>
    <dgm:cxn modelId="{8B9314AE-D915-42C9-9DE2-C223E9A49B77}" type="presParOf" srcId="{C017CE8A-0556-4071-BF3D-0FA7BF15D09D}" destId="{18D9505D-CA6B-4C12-B020-D956D839C6E5}" srcOrd="0" destOrd="0" presId="urn:microsoft.com/office/officeart/2005/8/layout/process1"/>
    <dgm:cxn modelId="{6CB76E24-7B69-4C08-BA0C-7DDE30A694E4}" type="presParOf" srcId="{A6F9E9C1-FE33-4573-B44B-1ABFEFEC4EE4}" destId="{BD1E5C57-CDFC-49F3-A253-A0B3ABB43B66}" srcOrd="6" destOrd="0" presId="urn:microsoft.com/office/officeart/2005/8/layout/process1"/>
    <dgm:cxn modelId="{A1D6E54F-2373-4DC5-AC25-C7AFB0D17152}" type="presParOf" srcId="{A6F9E9C1-FE33-4573-B44B-1ABFEFEC4EE4}" destId="{508B9EB6-962B-4E7D-A314-A7857F7B62EB}" srcOrd="7" destOrd="0" presId="urn:microsoft.com/office/officeart/2005/8/layout/process1"/>
    <dgm:cxn modelId="{8B7D88FA-1291-482A-B406-08A1C6272259}" type="presParOf" srcId="{508B9EB6-962B-4E7D-A314-A7857F7B62EB}" destId="{579B94B4-9DB0-4117-9531-9540169A7B33}" srcOrd="0" destOrd="0" presId="urn:microsoft.com/office/officeart/2005/8/layout/process1"/>
    <dgm:cxn modelId="{B051E6D1-F285-4F46-B796-F0C152AA8A4A}" type="presParOf" srcId="{A6F9E9C1-FE33-4573-B44B-1ABFEFEC4EE4}" destId="{FFA90A1D-CA2B-43CC-BE40-0790A6569DB0}" srcOrd="8" destOrd="0" presId="urn:microsoft.com/office/officeart/2005/8/layout/process1"/>
    <dgm:cxn modelId="{CD3360FF-ABB2-4D69-8397-7E755406D7F5}" type="presParOf" srcId="{A6F9E9C1-FE33-4573-B44B-1ABFEFEC4EE4}" destId="{B593BC1D-FC59-410F-B073-6B71E31F3826}" srcOrd="9" destOrd="0" presId="urn:microsoft.com/office/officeart/2005/8/layout/process1"/>
    <dgm:cxn modelId="{58D68CAC-D565-4635-BB00-B050E51F6AF3}" type="presParOf" srcId="{B593BC1D-FC59-410F-B073-6B71E31F3826}" destId="{5934F64A-FBBD-4340-A5CB-C1C1F2627511}" srcOrd="0" destOrd="0" presId="urn:microsoft.com/office/officeart/2005/8/layout/process1"/>
    <dgm:cxn modelId="{EAC403D5-EBB3-4170-A433-C3494E32277C}" type="presParOf" srcId="{A6F9E9C1-FE33-4573-B44B-1ABFEFEC4EE4}" destId="{6BF50D3E-6845-4C68-8ADC-85D3459CD217}" srcOrd="10" destOrd="0" presId="urn:microsoft.com/office/officeart/2005/8/layout/process1"/>
    <dgm:cxn modelId="{9F9BB8F6-2B62-4892-B8EA-285F5AC73526}" type="presParOf" srcId="{A6F9E9C1-FE33-4573-B44B-1ABFEFEC4EE4}" destId="{7F4FFB46-72BF-4526-BA56-021E87AFD2E8}" srcOrd="11" destOrd="0" presId="urn:microsoft.com/office/officeart/2005/8/layout/process1"/>
    <dgm:cxn modelId="{1DB6D024-C873-4BE1-8AEE-B9C13A446F38}" type="presParOf" srcId="{7F4FFB46-72BF-4526-BA56-021E87AFD2E8}" destId="{A2657EF7-8F81-4414-91E6-26B4EBF1F77F}" srcOrd="0" destOrd="0" presId="urn:microsoft.com/office/officeart/2005/8/layout/process1"/>
    <dgm:cxn modelId="{D8164B31-FA3C-4CFB-A897-FBEDF2AE25C7}" type="presParOf" srcId="{A6F9E9C1-FE33-4573-B44B-1ABFEFEC4EE4}" destId="{DEB35523-15F6-4FF8-88A7-30057DA39A10}" srcOrd="12" destOrd="0" presId="urn:microsoft.com/office/officeart/2005/8/layout/process1"/>
    <dgm:cxn modelId="{5A57B636-AF6B-4DD4-9D06-DE265A0DFC0C}" type="presParOf" srcId="{A6F9E9C1-FE33-4573-B44B-1ABFEFEC4EE4}" destId="{52405125-3510-4E63-878E-2EA8F7C18EF9}" srcOrd="13" destOrd="0" presId="urn:microsoft.com/office/officeart/2005/8/layout/process1"/>
    <dgm:cxn modelId="{2C194A85-02F8-4B3D-8A70-E3A8B84154F1}" type="presParOf" srcId="{52405125-3510-4E63-878E-2EA8F7C18EF9}" destId="{EF26BD55-E8D0-48C1-9BC1-56E62B3D8F49}" srcOrd="0" destOrd="0" presId="urn:microsoft.com/office/officeart/2005/8/layout/process1"/>
    <dgm:cxn modelId="{62F4A398-770E-4A5F-A202-45FDF5F19F12}" type="presParOf" srcId="{A6F9E9C1-FE33-4573-B44B-1ABFEFEC4EE4}" destId="{3E4E0AA5-47F4-41BB-8491-590997E09242}" srcOrd="14" destOrd="0" presId="urn:microsoft.com/office/officeart/2005/8/layout/process1"/>
    <dgm:cxn modelId="{7ADADCA7-8B10-4119-917C-F9B96C417665}" type="presParOf" srcId="{A6F9E9C1-FE33-4573-B44B-1ABFEFEC4EE4}" destId="{F69E8938-E8C2-4B6C-BCEA-9266E6309C59}" srcOrd="15" destOrd="0" presId="urn:microsoft.com/office/officeart/2005/8/layout/process1"/>
    <dgm:cxn modelId="{3AAFB160-784C-4C08-AA82-FEB3B7BD5A3D}" type="presParOf" srcId="{F69E8938-E8C2-4B6C-BCEA-9266E6309C59}" destId="{8BC4A6B9-4980-4912-A2F9-194836F7E595}" srcOrd="0" destOrd="0" presId="urn:microsoft.com/office/officeart/2005/8/layout/process1"/>
    <dgm:cxn modelId="{6CD0C294-7391-42B4-964F-1E9B0E87EB8F}" type="presParOf" srcId="{A6F9E9C1-FE33-4573-B44B-1ABFEFEC4EE4}" destId="{8D53011B-11CE-4A82-860A-6639D74D32CE}" srcOrd="16" destOrd="0" presId="urn:microsoft.com/office/officeart/2005/8/layout/process1"/>
    <dgm:cxn modelId="{868ADA9F-0B1D-4991-B480-49B2098724B5}" type="presParOf" srcId="{A6F9E9C1-FE33-4573-B44B-1ABFEFEC4EE4}" destId="{A3ED33EE-3818-4A1F-A1F1-9BEAA3A66E83}" srcOrd="17" destOrd="0" presId="urn:microsoft.com/office/officeart/2005/8/layout/process1"/>
    <dgm:cxn modelId="{92ADB741-DC79-45D0-942B-868511F50ECB}" type="presParOf" srcId="{A3ED33EE-3818-4A1F-A1F1-9BEAA3A66E83}" destId="{F38F7AA1-E0BA-4C1A-9290-C46397E03454}" srcOrd="0" destOrd="0" presId="urn:microsoft.com/office/officeart/2005/8/layout/process1"/>
    <dgm:cxn modelId="{11A891D0-751B-4A49-9137-643166D18C63}" type="presParOf" srcId="{A6F9E9C1-FE33-4573-B44B-1ABFEFEC4EE4}" destId="{B4D89770-4482-474B-B7D0-5C50CD5DDE7D}" srcOrd="1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887CD-4B10-4573-AA82-7FB25F2FCBAA}">
      <dsp:nvSpPr>
        <dsp:cNvPr id="0" name=""/>
        <dsp:cNvSpPr/>
      </dsp:nvSpPr>
      <dsp:spPr>
        <a:xfrm>
          <a:off x="0" y="1880243"/>
          <a:ext cx="657493" cy="449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</a:rPr>
            <a:t>Forecast</a:t>
          </a:r>
        </a:p>
      </dsp:txBody>
      <dsp:txXfrm>
        <a:off x="13179" y="1893422"/>
        <a:ext cx="631135" cy="423613"/>
      </dsp:txXfrm>
    </dsp:sp>
    <dsp:sp modelId="{18F342B1-DCC9-449F-BD62-FD7FDC4F0284}">
      <dsp:nvSpPr>
        <dsp:cNvPr id="0" name=""/>
        <dsp:cNvSpPr/>
      </dsp:nvSpPr>
      <dsp:spPr>
        <a:xfrm rot="21572636">
          <a:off x="723895" y="2019994"/>
          <a:ext cx="140782" cy="163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23896" y="2052774"/>
        <a:ext cx="98547" cy="97834"/>
      </dsp:txXfrm>
    </dsp:sp>
    <dsp:sp modelId="{87457A0C-9F4A-44D5-8799-19ACB0CCA6FD}">
      <dsp:nvSpPr>
        <dsp:cNvPr id="0" name=""/>
        <dsp:cNvSpPr/>
      </dsp:nvSpPr>
      <dsp:spPr>
        <a:xfrm>
          <a:off x="923111" y="1872895"/>
          <a:ext cx="657493" cy="449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bg1"/>
              </a:solidFill>
            </a:rPr>
            <a:t>Determine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bg1"/>
              </a:solidFill>
            </a:rPr>
            <a:t>Order</a:t>
          </a:r>
        </a:p>
      </dsp:txBody>
      <dsp:txXfrm>
        <a:off x="936290" y="1886074"/>
        <a:ext cx="631135" cy="423613"/>
      </dsp:txXfrm>
    </dsp:sp>
    <dsp:sp modelId="{53D633FB-1191-4C7E-B6F3-7D090A6784EC}">
      <dsp:nvSpPr>
        <dsp:cNvPr id="0" name=""/>
        <dsp:cNvSpPr/>
      </dsp:nvSpPr>
      <dsp:spPr>
        <a:xfrm>
          <a:off x="1646354" y="2016351"/>
          <a:ext cx="139388" cy="163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46354" y="2048963"/>
        <a:ext cx="97572" cy="97834"/>
      </dsp:txXfrm>
    </dsp:sp>
    <dsp:sp modelId="{8D6ABDAC-AA12-4FE2-9E85-9A480ADF3009}">
      <dsp:nvSpPr>
        <dsp:cNvPr id="0" name=""/>
        <dsp:cNvSpPr/>
      </dsp:nvSpPr>
      <dsp:spPr>
        <a:xfrm>
          <a:off x="1843602" y="1872895"/>
          <a:ext cx="657493" cy="449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</a:rPr>
            <a:t>Select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</a:rPr>
            <a:t>supplier</a:t>
          </a:r>
        </a:p>
      </dsp:txBody>
      <dsp:txXfrm>
        <a:off x="1856781" y="1886074"/>
        <a:ext cx="631135" cy="423613"/>
      </dsp:txXfrm>
    </dsp:sp>
    <dsp:sp modelId="{C017CE8A-0556-4071-BF3D-0FA7BF15D09D}">
      <dsp:nvSpPr>
        <dsp:cNvPr id="0" name=""/>
        <dsp:cNvSpPr/>
      </dsp:nvSpPr>
      <dsp:spPr>
        <a:xfrm>
          <a:off x="2566844" y="2016351"/>
          <a:ext cx="139388" cy="163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66844" y="2048963"/>
        <a:ext cx="97572" cy="97834"/>
      </dsp:txXfrm>
    </dsp:sp>
    <dsp:sp modelId="{BD1E5C57-CDFC-49F3-A253-A0B3ABB43B66}">
      <dsp:nvSpPr>
        <dsp:cNvPr id="0" name=""/>
        <dsp:cNvSpPr/>
      </dsp:nvSpPr>
      <dsp:spPr>
        <a:xfrm>
          <a:off x="2764092" y="1872895"/>
          <a:ext cx="657493" cy="449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777271" y="1886074"/>
        <a:ext cx="631135" cy="423613"/>
      </dsp:txXfrm>
    </dsp:sp>
    <dsp:sp modelId="{508B9EB6-962B-4E7D-A314-A7857F7B62EB}">
      <dsp:nvSpPr>
        <dsp:cNvPr id="0" name=""/>
        <dsp:cNvSpPr/>
      </dsp:nvSpPr>
      <dsp:spPr>
        <a:xfrm>
          <a:off x="3487335" y="2016351"/>
          <a:ext cx="139388" cy="163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487335" y="2048963"/>
        <a:ext cx="97572" cy="97834"/>
      </dsp:txXfrm>
    </dsp:sp>
    <dsp:sp modelId="{FFA90A1D-CA2B-43CC-BE40-0790A6569DB0}">
      <dsp:nvSpPr>
        <dsp:cNvPr id="0" name=""/>
        <dsp:cNvSpPr/>
      </dsp:nvSpPr>
      <dsp:spPr>
        <a:xfrm>
          <a:off x="3684583" y="1872895"/>
          <a:ext cx="657493" cy="449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697762" y="1886074"/>
        <a:ext cx="631135" cy="423613"/>
      </dsp:txXfrm>
    </dsp:sp>
    <dsp:sp modelId="{B593BC1D-FC59-410F-B073-6B71E31F3826}">
      <dsp:nvSpPr>
        <dsp:cNvPr id="0" name=""/>
        <dsp:cNvSpPr/>
      </dsp:nvSpPr>
      <dsp:spPr>
        <a:xfrm>
          <a:off x="4407825" y="2016351"/>
          <a:ext cx="139388" cy="163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407825" y="2048963"/>
        <a:ext cx="97572" cy="97834"/>
      </dsp:txXfrm>
    </dsp:sp>
    <dsp:sp modelId="{6BF50D3E-6845-4C68-8ADC-85D3459CD217}">
      <dsp:nvSpPr>
        <dsp:cNvPr id="0" name=""/>
        <dsp:cNvSpPr/>
      </dsp:nvSpPr>
      <dsp:spPr>
        <a:xfrm>
          <a:off x="4605073" y="1872895"/>
          <a:ext cx="657493" cy="449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618252" y="1886074"/>
        <a:ext cx="631135" cy="423613"/>
      </dsp:txXfrm>
    </dsp:sp>
    <dsp:sp modelId="{7F4FFB46-72BF-4526-BA56-021E87AFD2E8}">
      <dsp:nvSpPr>
        <dsp:cNvPr id="0" name=""/>
        <dsp:cNvSpPr/>
      </dsp:nvSpPr>
      <dsp:spPr>
        <a:xfrm>
          <a:off x="5328316" y="2016351"/>
          <a:ext cx="139388" cy="163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328316" y="2048963"/>
        <a:ext cx="97572" cy="97834"/>
      </dsp:txXfrm>
    </dsp:sp>
    <dsp:sp modelId="{DEB35523-15F6-4FF8-88A7-30057DA39A10}">
      <dsp:nvSpPr>
        <dsp:cNvPr id="0" name=""/>
        <dsp:cNvSpPr/>
      </dsp:nvSpPr>
      <dsp:spPr>
        <a:xfrm>
          <a:off x="5525564" y="1872895"/>
          <a:ext cx="657493" cy="449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538743" y="1886074"/>
        <a:ext cx="631135" cy="423613"/>
      </dsp:txXfrm>
    </dsp:sp>
    <dsp:sp modelId="{52405125-3510-4E63-878E-2EA8F7C18EF9}">
      <dsp:nvSpPr>
        <dsp:cNvPr id="0" name=""/>
        <dsp:cNvSpPr/>
      </dsp:nvSpPr>
      <dsp:spPr>
        <a:xfrm>
          <a:off x="6248806" y="2016351"/>
          <a:ext cx="139388" cy="163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248806" y="2048963"/>
        <a:ext cx="97572" cy="97834"/>
      </dsp:txXfrm>
    </dsp:sp>
    <dsp:sp modelId="{3E4E0AA5-47F4-41BB-8491-590997E09242}">
      <dsp:nvSpPr>
        <dsp:cNvPr id="0" name=""/>
        <dsp:cNvSpPr/>
      </dsp:nvSpPr>
      <dsp:spPr>
        <a:xfrm>
          <a:off x="6446054" y="1872895"/>
          <a:ext cx="657493" cy="449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459233" y="1886074"/>
        <a:ext cx="631135" cy="423613"/>
      </dsp:txXfrm>
    </dsp:sp>
    <dsp:sp modelId="{F69E8938-E8C2-4B6C-BCEA-9266E6309C59}">
      <dsp:nvSpPr>
        <dsp:cNvPr id="0" name=""/>
        <dsp:cNvSpPr/>
      </dsp:nvSpPr>
      <dsp:spPr>
        <a:xfrm>
          <a:off x="7169297" y="2016351"/>
          <a:ext cx="139388" cy="163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169297" y="2048963"/>
        <a:ext cx="97572" cy="97834"/>
      </dsp:txXfrm>
    </dsp:sp>
    <dsp:sp modelId="{8D53011B-11CE-4A82-860A-6639D74D32CE}">
      <dsp:nvSpPr>
        <dsp:cNvPr id="0" name=""/>
        <dsp:cNvSpPr/>
      </dsp:nvSpPr>
      <dsp:spPr>
        <a:xfrm>
          <a:off x="7366545" y="1872895"/>
          <a:ext cx="657493" cy="449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379724" y="1886074"/>
        <a:ext cx="631135" cy="423613"/>
      </dsp:txXfrm>
    </dsp:sp>
    <dsp:sp modelId="{A3ED33EE-3818-4A1F-A1F1-9BEAA3A66E83}">
      <dsp:nvSpPr>
        <dsp:cNvPr id="0" name=""/>
        <dsp:cNvSpPr/>
      </dsp:nvSpPr>
      <dsp:spPr>
        <a:xfrm>
          <a:off x="8089787" y="2016351"/>
          <a:ext cx="139388" cy="163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8089787" y="2048963"/>
        <a:ext cx="97572" cy="97834"/>
      </dsp:txXfrm>
    </dsp:sp>
    <dsp:sp modelId="{B4D89770-4482-474B-B7D0-5C50CD5DDE7D}">
      <dsp:nvSpPr>
        <dsp:cNvPr id="0" name=""/>
        <dsp:cNvSpPr/>
      </dsp:nvSpPr>
      <dsp:spPr>
        <a:xfrm>
          <a:off x="8287035" y="1872895"/>
          <a:ext cx="657493" cy="449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8300214" y="1886074"/>
        <a:ext cx="631135" cy="423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nightclubbiz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zzfeed.com/kirstenking/scientific-explanations-for-your-drunkass-behavior#.fyp5x3Yx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2D13-2471-4F90-95C3-992E2F762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Hospitality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6A1E4-A389-458F-A9DF-752871EA7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5 beverages</a:t>
            </a:r>
          </a:p>
        </p:txBody>
      </p:sp>
    </p:spTree>
    <p:extLst>
      <p:ext uri="{BB962C8B-B14F-4D97-AF65-F5344CB8AC3E}">
        <p14:creationId xmlns:p14="http://schemas.microsoft.com/office/powerpoint/2010/main" val="317705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A1DFB4-AEB3-40F5-BB5F-98921FF0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Major wine growing regions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0DD004-628B-47FF-B35B-FB9B61BE5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981" y="1928114"/>
            <a:ext cx="8170877" cy="4061626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88130C-00E3-48EE-8486-0AD74C8CF331}"/>
              </a:ext>
            </a:extLst>
          </p:cNvPr>
          <p:cNvCxnSpPr/>
          <p:nvPr/>
        </p:nvCxnSpPr>
        <p:spPr>
          <a:xfrm flipH="1" flipV="1">
            <a:off x="1803633" y="2525086"/>
            <a:ext cx="1887523" cy="5368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4E225D-6357-4A81-8907-C620C5F18B4B}"/>
              </a:ext>
            </a:extLst>
          </p:cNvPr>
          <p:cNvCxnSpPr/>
          <p:nvPr/>
        </p:nvCxnSpPr>
        <p:spPr>
          <a:xfrm flipH="1">
            <a:off x="1501629" y="3229761"/>
            <a:ext cx="1887523" cy="5872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985FF0-5100-4DF5-99BA-5327DB619F04}"/>
              </a:ext>
            </a:extLst>
          </p:cNvPr>
          <p:cNvCxnSpPr/>
          <p:nvPr/>
        </p:nvCxnSpPr>
        <p:spPr>
          <a:xfrm flipH="1">
            <a:off x="1560352" y="3252788"/>
            <a:ext cx="14764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44C476-7EBC-4159-BA56-EF511120458F}"/>
              </a:ext>
            </a:extLst>
          </p:cNvPr>
          <p:cNvCxnSpPr/>
          <p:nvPr/>
        </p:nvCxnSpPr>
        <p:spPr>
          <a:xfrm flipH="1" flipV="1">
            <a:off x="1501629" y="2885813"/>
            <a:ext cx="1744910" cy="1761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7F9AA9-9BD2-4CCD-91C2-6D2473485016}"/>
              </a:ext>
            </a:extLst>
          </p:cNvPr>
          <p:cNvCxnSpPr/>
          <p:nvPr/>
        </p:nvCxnSpPr>
        <p:spPr>
          <a:xfrm flipV="1">
            <a:off x="7927596" y="3061982"/>
            <a:ext cx="2762775" cy="3670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69D0E2-084C-4637-AB00-5583F1C79C30}"/>
              </a:ext>
            </a:extLst>
          </p:cNvPr>
          <p:cNvCxnSpPr/>
          <p:nvPr/>
        </p:nvCxnSpPr>
        <p:spPr>
          <a:xfrm flipH="1">
            <a:off x="4882393" y="4739780"/>
            <a:ext cx="872455" cy="15100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7B470A3-4E22-4312-B30C-93BC55D95F8D}"/>
              </a:ext>
            </a:extLst>
          </p:cNvPr>
          <p:cNvSpPr txBox="1"/>
          <p:nvPr/>
        </p:nvSpPr>
        <p:spPr>
          <a:xfrm>
            <a:off x="385894" y="2357306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B55F97-2152-4767-B027-5C0D75BB3DB6}"/>
              </a:ext>
            </a:extLst>
          </p:cNvPr>
          <p:cNvSpPr txBox="1"/>
          <p:nvPr/>
        </p:nvSpPr>
        <p:spPr>
          <a:xfrm>
            <a:off x="385894" y="2726638"/>
            <a:ext cx="111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A950D-D132-4BDD-BD07-8F689AFEE297}"/>
              </a:ext>
            </a:extLst>
          </p:cNvPr>
          <p:cNvSpPr txBox="1"/>
          <p:nvPr/>
        </p:nvSpPr>
        <p:spPr>
          <a:xfrm>
            <a:off x="226503" y="3229761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Spain,</a:t>
            </a:r>
          </a:p>
          <a:p>
            <a:r>
              <a:rPr lang="en-US" dirty="0"/>
              <a:t>Portugal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B4D60-A9D9-4DF7-89A6-E909840DBA63}"/>
              </a:ext>
            </a:extLst>
          </p:cNvPr>
          <p:cNvSpPr txBox="1"/>
          <p:nvPr/>
        </p:nvSpPr>
        <p:spPr>
          <a:xfrm>
            <a:off x="385894" y="40602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3BD6F-8896-4498-BE2D-67AD902645FC}"/>
              </a:ext>
            </a:extLst>
          </p:cNvPr>
          <p:cNvSpPr txBox="1"/>
          <p:nvPr/>
        </p:nvSpPr>
        <p:spPr>
          <a:xfrm>
            <a:off x="3976382" y="638402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Australia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7F7B3-6B52-47DA-BA2D-837654E45428}"/>
              </a:ext>
            </a:extLst>
          </p:cNvPr>
          <p:cNvSpPr txBox="1"/>
          <p:nvPr/>
        </p:nvSpPr>
        <p:spPr>
          <a:xfrm>
            <a:off x="10838576" y="3061982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United</a:t>
            </a:r>
          </a:p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132144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A3DE-B0D9-4CE7-8806-15014271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How to read a wine label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355F37-71DE-4E68-A4F2-24CB04399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537" y="2052638"/>
            <a:ext cx="5244702" cy="4195762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980F0-5DF2-4158-BC1B-31BF14CC5983}"/>
              </a:ext>
            </a:extLst>
          </p:cNvPr>
          <p:cNvCxnSpPr>
            <a:cxnSpLocks/>
          </p:cNvCxnSpPr>
          <p:nvPr/>
        </p:nvCxnSpPr>
        <p:spPr>
          <a:xfrm flipH="1" flipV="1">
            <a:off x="1937857" y="5285064"/>
            <a:ext cx="1644243" cy="142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A1B918-BC3B-4558-86AC-F952650B2842}"/>
              </a:ext>
            </a:extLst>
          </p:cNvPr>
          <p:cNvCxnSpPr/>
          <p:nvPr/>
        </p:nvCxnSpPr>
        <p:spPr>
          <a:xfrm flipH="1" flipV="1">
            <a:off x="1887523" y="4538444"/>
            <a:ext cx="1644242" cy="36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1821E1-FDB0-499C-AF63-D614808C0931}"/>
              </a:ext>
            </a:extLst>
          </p:cNvPr>
          <p:cNvCxnSpPr/>
          <p:nvPr/>
        </p:nvCxnSpPr>
        <p:spPr>
          <a:xfrm flipH="1">
            <a:off x="2088859" y="5696125"/>
            <a:ext cx="1493240" cy="24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6B6699-D3CE-499D-8A33-579CD20EFE03}"/>
              </a:ext>
            </a:extLst>
          </p:cNvPr>
          <p:cNvCxnSpPr/>
          <p:nvPr/>
        </p:nvCxnSpPr>
        <p:spPr>
          <a:xfrm flipH="1" flipV="1">
            <a:off x="2088859" y="4160939"/>
            <a:ext cx="1879134" cy="503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261169-6740-45C6-870B-5ACD099DBA26}"/>
              </a:ext>
            </a:extLst>
          </p:cNvPr>
          <p:cNvCxnSpPr/>
          <p:nvPr/>
        </p:nvCxnSpPr>
        <p:spPr>
          <a:xfrm flipH="1" flipV="1">
            <a:off x="1585519" y="2516697"/>
            <a:ext cx="1577131" cy="192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D6137A-681F-4052-9AD9-65E3B6F85938}"/>
              </a:ext>
            </a:extLst>
          </p:cNvPr>
          <p:cNvSpPr txBox="1"/>
          <p:nvPr/>
        </p:nvSpPr>
        <p:spPr>
          <a:xfrm>
            <a:off x="385894" y="2248250"/>
            <a:ext cx="13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8238F9-1398-4C8D-9B1A-E69CEB01A069}"/>
              </a:ext>
            </a:extLst>
          </p:cNvPr>
          <p:cNvSpPr txBox="1"/>
          <p:nvPr/>
        </p:nvSpPr>
        <p:spPr>
          <a:xfrm>
            <a:off x="939567" y="3867325"/>
            <a:ext cx="114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Vintage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C2D7FB-31F8-4AFD-9EC3-F67CDD0D4EE7}"/>
              </a:ext>
            </a:extLst>
          </p:cNvPr>
          <p:cNvSpPr txBox="1"/>
          <p:nvPr/>
        </p:nvSpPr>
        <p:spPr>
          <a:xfrm>
            <a:off x="134224" y="4286990"/>
            <a:ext cx="210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Grape Varietal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C6D5FF-6B66-4745-B509-6CF79C0E582B}"/>
              </a:ext>
            </a:extLst>
          </p:cNvPr>
          <p:cNvSpPr txBox="1"/>
          <p:nvPr/>
        </p:nvSpPr>
        <p:spPr>
          <a:xfrm>
            <a:off x="58724" y="4957893"/>
            <a:ext cx="202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Vineyard Name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A4B27D-689F-49D7-83A2-10F24B020220}"/>
              </a:ext>
            </a:extLst>
          </p:cNvPr>
          <p:cNvSpPr txBox="1"/>
          <p:nvPr/>
        </p:nvSpPr>
        <p:spPr>
          <a:xfrm>
            <a:off x="134224" y="5780015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Growing Area</a:t>
            </a:r>
          </a:p>
        </p:txBody>
      </p:sp>
    </p:spTree>
    <p:extLst>
      <p:ext uri="{BB962C8B-B14F-4D97-AF65-F5344CB8AC3E}">
        <p14:creationId xmlns:p14="http://schemas.microsoft.com/office/powerpoint/2010/main" val="225324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7F2E-E807-4FB8-8853-80B3EFD3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Wine and health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4A9C-FEEB-44CB-95CB-D1EC270BE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French drink 76 liters (nearly 20 gallons) of wine/year</a:t>
            </a:r>
          </a:p>
          <a:p>
            <a:r>
              <a:rPr lang="en-US" dirty="0"/>
              <a:t>Suffer 1/3 less heart attacks than Americans</a:t>
            </a:r>
          </a:p>
          <a:p>
            <a:r>
              <a:rPr lang="en-US" dirty="0"/>
              <a:t>Wine attacks blood platelets, which causes blood to clot</a:t>
            </a:r>
          </a:p>
          <a:p>
            <a:r>
              <a:rPr lang="en-US" dirty="0"/>
              <a:t>Platelets also cling to artery walls</a:t>
            </a:r>
          </a:p>
          <a:p>
            <a:r>
              <a:rPr lang="en-US" dirty="0"/>
              <a:t>Wine has a “flushing” affect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1E681-B514-48DA-9DEC-DAD03B5BB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815" y="2810355"/>
            <a:ext cx="15525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2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DA87-1A24-46E2-935D-09864A55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Beer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13E9-2752-4909-9929-C80DBED18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“Beer is a brewed and fermented beverage made from malted barley and other starchy cereals and flavored with hops.”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63CD0C-84E9-4DD8-B0A1-DF4A56CF6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12014"/>
              </p:ext>
            </p:extLst>
          </p:nvPr>
        </p:nvGraphicFramePr>
        <p:xfrm>
          <a:off x="1879134" y="2986481"/>
          <a:ext cx="8280866" cy="341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805">
                  <a:extLst>
                    <a:ext uri="{9D8B030D-6E8A-4147-A177-3AD203B41FA5}">
                      <a16:colId xmlns:a16="http://schemas.microsoft.com/office/drawing/2014/main" val="4089163114"/>
                    </a:ext>
                  </a:extLst>
                </a:gridCol>
                <a:gridCol w="5999061">
                  <a:extLst>
                    <a:ext uri="{9D8B030D-6E8A-4147-A177-3AD203B41FA5}">
                      <a16:colId xmlns:a16="http://schemas.microsoft.com/office/drawing/2014/main" val="1365232996"/>
                    </a:ext>
                  </a:extLst>
                </a:gridCol>
              </a:tblGrid>
              <a:tr h="683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Type of Beer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670826"/>
                  </a:ext>
                </a:extLst>
              </a:tr>
              <a:tr h="683760">
                <a:tc>
                  <a:txBody>
                    <a:bodyPr/>
                    <a:lstStyle/>
                    <a:p>
                      <a:r>
                        <a:rPr lang="en-US" dirty="0"/>
                        <a:t>Lager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Normally referred to as beer: clear, light-bodied, refreshing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92986"/>
                  </a:ext>
                </a:extLst>
              </a:tr>
              <a:tr h="683760">
                <a:tc>
                  <a:txBody>
                    <a:bodyPr/>
                    <a:lstStyle/>
                    <a:p>
                      <a:r>
                        <a:rPr lang="en-US" dirty="0"/>
                        <a:t>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Fuller bodied, more bitter than lager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49709"/>
                  </a:ext>
                </a:extLst>
              </a:tr>
              <a:tr h="683760">
                <a:tc>
                  <a:txBody>
                    <a:bodyPr/>
                    <a:lstStyle/>
                    <a:p>
                      <a:r>
                        <a:rPr lang="en-US" dirty="0"/>
                        <a:t>Stout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Dark ale with sweet, strong malt flavor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706339"/>
                  </a:ext>
                </a:extLst>
              </a:tr>
              <a:tr h="683760">
                <a:tc>
                  <a:txBody>
                    <a:bodyPr/>
                    <a:lstStyle/>
                    <a:p>
                      <a:r>
                        <a:rPr lang="en-US" dirty="0"/>
                        <a:t>Pilsner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really a beer, made in the style of the famous beer brewed in Pilsen, Czech Republic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360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43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2596-0F43-471C-82B7-10A9EA73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Beer: the brewing process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94249F-D0AC-48AB-A35C-083DC70D4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079" y="1963024"/>
            <a:ext cx="4915949" cy="4018326"/>
          </a:xfrm>
        </p:spPr>
      </p:pic>
    </p:spTree>
    <p:extLst>
      <p:ext uri="{BB962C8B-B14F-4D97-AF65-F5344CB8AC3E}">
        <p14:creationId xmlns:p14="http://schemas.microsoft.com/office/powerpoint/2010/main" val="216806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959F-0656-46F5-890C-DCF2F1DCB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Sustainable Brewing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0AA8B-579C-4677-A008-B68F07F90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brewhouse</a:t>
            </a:r>
          </a:p>
          <a:p>
            <a:r>
              <a:rPr lang="en-US" dirty="0"/>
              <a:t>Sustainable brew process</a:t>
            </a:r>
          </a:p>
          <a:p>
            <a:r>
              <a:rPr lang="en-US" dirty="0"/>
              <a:t>Reduce/reuse/recycle</a:t>
            </a:r>
          </a:p>
          <a:p>
            <a:r>
              <a:rPr lang="en-US" dirty="0"/>
              <a:t>Community-wide practices</a:t>
            </a:r>
          </a:p>
        </p:txBody>
      </p:sp>
    </p:spTree>
    <p:extLst>
      <p:ext uri="{BB962C8B-B14F-4D97-AF65-F5344CB8AC3E}">
        <p14:creationId xmlns:p14="http://schemas.microsoft.com/office/powerpoint/2010/main" val="187348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959F-0656-46F5-890C-DCF2F1DCB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Sustainable Brewing: Bluemap Principles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0AA8B-579C-4677-A008-B68F07F90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Utilize biochar processing to reuse spent grains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 water use reduction measures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 various speed fans/motors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Ensure regular maintenance schedule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Capture methane at on-site water treatment facilities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Recapture carbon dioxide during fermentation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Optimize thermal resources within the brewing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 alternatives to diatomaceous earth filtering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Optimize refrigeration, lighting, construction and other building controls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Utilize renewable technologies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47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14A5-3857-4322-8220-0DBDFEAB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9913"/>
          </a:xfrm>
        </p:spPr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Spirits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79F08-D8CF-4CD0-A819-3BBE41932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32514"/>
            <a:ext cx="8946541" cy="51158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	Spirit or liquor is made from a liquid that has been fermented and distilled.”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93DEE0-4688-40B9-91B1-0BBF3DD0A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471583"/>
              </p:ext>
            </p:extLst>
          </p:nvPr>
        </p:nvGraphicFramePr>
        <p:xfrm>
          <a:off x="1702966" y="1853967"/>
          <a:ext cx="823892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75">
                  <a:extLst>
                    <a:ext uri="{9D8B030D-6E8A-4147-A177-3AD203B41FA5}">
                      <a16:colId xmlns:a16="http://schemas.microsoft.com/office/drawing/2014/main" val="1167897898"/>
                    </a:ext>
                  </a:extLst>
                </a:gridCol>
                <a:gridCol w="1493241">
                  <a:extLst>
                    <a:ext uri="{9D8B030D-6E8A-4147-A177-3AD203B41FA5}">
                      <a16:colId xmlns:a16="http://schemas.microsoft.com/office/drawing/2014/main" val="150972306"/>
                    </a:ext>
                  </a:extLst>
                </a:gridCol>
                <a:gridCol w="5051105">
                  <a:extLst>
                    <a:ext uri="{9D8B030D-6E8A-4147-A177-3AD203B41FA5}">
                      <a16:colId xmlns:a16="http://schemas.microsoft.com/office/drawing/2014/main" val="3791186406"/>
                    </a:ext>
                  </a:extLst>
                </a:gridCol>
              </a:tblGrid>
              <a:tr h="3132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Spirit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26921"/>
                  </a:ext>
                </a:extLst>
              </a:tr>
              <a:tr h="356764">
                <a:tc>
                  <a:txBody>
                    <a:bodyPr/>
                    <a:lstStyle/>
                    <a:p>
                      <a:r>
                        <a:rPr lang="en-US" dirty="0"/>
                        <a:t>Whiskey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Made to exacting standards of Scotch Whiskey 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470533"/>
                  </a:ext>
                </a:extLst>
              </a:tr>
              <a:tr h="356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Irish Whiskey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Malted or unmalted barley, corn, rye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37131"/>
                  </a:ext>
                </a:extLst>
              </a:tr>
              <a:tr h="313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Bourbon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Malted with corn and rye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378462"/>
                  </a:ext>
                </a:extLst>
              </a:tr>
              <a:tr h="356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Canadian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Produced mainly from corn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36198"/>
                  </a:ext>
                </a:extLst>
              </a:tr>
              <a:tr h="356764">
                <a:tc>
                  <a:txBody>
                    <a:bodyPr/>
                    <a:lstStyle/>
                    <a:p>
                      <a:r>
                        <a:rPr lang="en-US" dirty="0"/>
                        <a:t>White spirits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Made from juniper berries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702763"/>
                  </a:ext>
                </a:extLst>
              </a:tr>
              <a:tr h="356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Fermented sugar cane or molasses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358842"/>
                  </a:ext>
                </a:extLst>
              </a:tr>
              <a:tr h="356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Vodka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Made from barley, corn, wheat, rye or potatoes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684054"/>
                  </a:ext>
                </a:extLst>
              </a:tr>
              <a:tr h="356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Tequila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Distilled from tequilana, a type of cactus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064990"/>
                  </a:ext>
                </a:extLst>
              </a:tr>
              <a:tr h="356764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Distilled from wine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447761"/>
                  </a:ext>
                </a:extLst>
              </a:tr>
              <a:tr h="356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Made only in the Cognac region of 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02580"/>
                  </a:ext>
                </a:extLst>
              </a:tr>
              <a:tr h="3567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528383"/>
                  </a:ext>
                </a:extLst>
              </a:tr>
              <a:tr h="356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79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511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1E53-8A44-4228-B70B-76358CC8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Spirits : Cocktails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67B1-F1A3-4F95-9687-37BA4AAC8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Factors in a “good” cocktail</a:t>
            </a:r>
          </a:p>
          <a:p>
            <a:pPr lvl="1"/>
            <a:r>
              <a:rPr lang="en-US" sz="2800" dirty="0"/>
              <a:t>The balance of ingredients</a:t>
            </a:r>
          </a:p>
          <a:p>
            <a:pPr lvl="1"/>
            <a:r>
              <a:rPr lang="en-US" sz="2800" dirty="0"/>
              <a:t>The quality of ingredients</a:t>
            </a:r>
          </a:p>
          <a:p>
            <a:pPr lvl="1"/>
            <a:r>
              <a:rPr lang="en-US" sz="2800" dirty="0"/>
              <a:t>The skill of the bartender </a:t>
            </a:r>
          </a:p>
        </p:txBody>
      </p:sp>
    </p:spTree>
    <p:extLst>
      <p:ext uri="{BB962C8B-B14F-4D97-AF65-F5344CB8AC3E}">
        <p14:creationId xmlns:p14="http://schemas.microsoft.com/office/powerpoint/2010/main" val="277979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C16E-B0B2-4539-A0EE-C349C383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Non-alcoholic Beverages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01A40F-D55F-4B3E-AC0E-828455AD4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821503"/>
              </p:ext>
            </p:extLst>
          </p:nvPr>
        </p:nvGraphicFramePr>
        <p:xfrm>
          <a:off x="1103313" y="2052638"/>
          <a:ext cx="89471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291">
                  <a:extLst>
                    <a:ext uri="{9D8B030D-6E8A-4147-A177-3AD203B41FA5}">
                      <a16:colId xmlns:a16="http://schemas.microsoft.com/office/drawing/2014/main" val="832059628"/>
                    </a:ext>
                  </a:extLst>
                </a:gridCol>
                <a:gridCol w="6090859">
                  <a:extLst>
                    <a:ext uri="{9D8B030D-6E8A-4147-A177-3AD203B41FA5}">
                      <a16:colId xmlns:a16="http://schemas.microsoft.com/office/drawing/2014/main" val="2182100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Nonalcoholic Beverage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13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Nonalcoholic beer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caloric content/ 65-99% alcohol 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40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Roasted from coffee beans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4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Steeping leaves of the tea plant in boiling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62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Carbonated Soft Drinks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FDA limits caffeine to 71 mg for 12 ounces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4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 Drinks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Designed to give consumer a burst of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960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Made from fruit, healthy and refreshing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36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Bottled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Available as sparkling, mineral or spring waters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7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7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60B3-4F18-4E81-A8CC-498EE7F7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learning this chapter, you will be able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C274-E4A7-45B0-91C9-D7312C2B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and describe the main grape varieties</a:t>
            </a:r>
          </a:p>
          <a:p>
            <a:r>
              <a:rPr lang="en-US" dirty="0"/>
              <a:t>Suggest appropriate pairings of wine with food</a:t>
            </a:r>
          </a:p>
          <a:p>
            <a:r>
              <a:rPr lang="en-US" dirty="0"/>
              <a:t>Identify the various types of beer</a:t>
            </a:r>
          </a:p>
          <a:p>
            <a:r>
              <a:rPr lang="en-US" dirty="0"/>
              <a:t>List the types of spirits and their main ingredients</a:t>
            </a:r>
          </a:p>
          <a:p>
            <a:r>
              <a:rPr lang="en-US" dirty="0"/>
              <a:t>Explain a restaurant’s liability in terms of serving alcoholic beverages</a:t>
            </a:r>
          </a:p>
        </p:txBody>
      </p:sp>
    </p:spTree>
    <p:extLst>
      <p:ext uri="{BB962C8B-B14F-4D97-AF65-F5344CB8AC3E}">
        <p14:creationId xmlns:p14="http://schemas.microsoft.com/office/powerpoint/2010/main" val="407771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4263-BB44-42E7-8617-29841813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Bars and Beverage Operations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821555-FF69-483F-A3BB-63ACB6932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25480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AEC1F4-40A5-4EC4-BB02-49DF2D190E25}"/>
              </a:ext>
            </a:extLst>
          </p:cNvPr>
          <p:cNvSpPr txBox="1"/>
          <p:nvPr/>
        </p:nvSpPr>
        <p:spPr>
          <a:xfrm>
            <a:off x="3901437" y="3934437"/>
            <a:ext cx="101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Place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B9758-9658-4655-8C08-EA884111DE39}"/>
              </a:ext>
            </a:extLst>
          </p:cNvPr>
          <p:cNvSpPr txBox="1"/>
          <p:nvPr/>
        </p:nvSpPr>
        <p:spPr>
          <a:xfrm>
            <a:off x="4744199" y="3934437"/>
            <a:ext cx="139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Receive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26992-E8A3-48D3-A7D4-9B213168FC9E}"/>
              </a:ext>
            </a:extLst>
          </p:cNvPr>
          <p:cNvSpPr txBox="1"/>
          <p:nvPr/>
        </p:nvSpPr>
        <p:spPr>
          <a:xfrm>
            <a:off x="5654180" y="3934437"/>
            <a:ext cx="1394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Store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3AB3E-DB0A-40A0-A2CB-9940D5E12F4C}"/>
              </a:ext>
            </a:extLst>
          </p:cNvPr>
          <p:cNvSpPr txBox="1"/>
          <p:nvPr/>
        </p:nvSpPr>
        <p:spPr>
          <a:xfrm>
            <a:off x="6607526" y="3942934"/>
            <a:ext cx="1497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Issue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CFE7D-B0E8-4B6D-BF03-03B8229C3622}"/>
              </a:ext>
            </a:extLst>
          </p:cNvPr>
          <p:cNvSpPr txBox="1"/>
          <p:nvPr/>
        </p:nvSpPr>
        <p:spPr>
          <a:xfrm>
            <a:off x="7485530" y="3934437"/>
            <a:ext cx="1744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Serve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05168-7448-4F55-8FBE-42B5ECBCA98E}"/>
              </a:ext>
            </a:extLst>
          </p:cNvPr>
          <p:cNvSpPr txBox="1"/>
          <p:nvPr/>
        </p:nvSpPr>
        <p:spPr>
          <a:xfrm>
            <a:off x="8422547" y="3934437"/>
            <a:ext cx="807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Account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34F8C-990A-4C7D-BD22-FC4CA74BFB4F}"/>
              </a:ext>
            </a:extLst>
          </p:cNvPr>
          <p:cNvSpPr txBox="1"/>
          <p:nvPr/>
        </p:nvSpPr>
        <p:spPr>
          <a:xfrm>
            <a:off x="9446004" y="4009938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93322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D119-7126-494B-A462-EE85A3AE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Bar Setup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A90A6F-7BD5-493B-9E60-2938FD9FC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1624799"/>
            <a:ext cx="4336950" cy="31737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4980E-0684-4DA9-89D8-6983DE2F5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1" y="1630424"/>
            <a:ext cx="3652915" cy="2345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086EDB-D0A3-4D63-8AFC-710A26A56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062" y="4177718"/>
            <a:ext cx="3867324" cy="22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1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D119-7126-494B-A462-EE85A3AE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Bar Setup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42BF6-E966-4AE2-8274-F1C4F9EBB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Effective Bar Management</a:t>
            </a:r>
          </a:p>
          <a:p>
            <a:pPr lvl="1"/>
            <a:r>
              <a:rPr lang="en-US" sz="2400" dirty="0"/>
              <a:t>Solid working knowledge of making drinks</a:t>
            </a:r>
          </a:p>
          <a:p>
            <a:pPr lvl="1"/>
            <a:r>
              <a:rPr lang="en-US" sz="2400" dirty="0"/>
              <a:t>Staffing enough bartenders and/or “bar back”</a:t>
            </a:r>
          </a:p>
          <a:p>
            <a:pPr lvl="1"/>
            <a:r>
              <a:rPr lang="en-US" sz="2400" dirty="0"/>
              <a:t>Always be aware of your environment</a:t>
            </a:r>
          </a:p>
        </p:txBody>
      </p:sp>
    </p:spTree>
    <p:extLst>
      <p:ext uri="{BB962C8B-B14F-4D97-AF65-F5344CB8AC3E}">
        <p14:creationId xmlns:p14="http://schemas.microsoft.com/office/powerpoint/2010/main" val="735548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D119-7126-494B-A462-EE85A3AE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Inventory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42BF6-E966-4AE2-8274-F1C4F9EBB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Effective inventory controls</a:t>
            </a:r>
          </a:p>
          <a:p>
            <a:pPr lvl="1"/>
            <a:r>
              <a:rPr lang="en-US" sz="2200" dirty="0"/>
              <a:t>Treat inventory as cash</a:t>
            </a:r>
          </a:p>
          <a:p>
            <a:pPr lvl="2"/>
            <a:r>
              <a:rPr lang="en-US" sz="2000" dirty="0"/>
              <a:t>Giving away drinks</a:t>
            </a:r>
          </a:p>
          <a:p>
            <a:pPr lvl="2"/>
            <a:r>
              <a:rPr lang="en-US" sz="2000" dirty="0"/>
              <a:t>Overpouring</a:t>
            </a:r>
          </a:p>
          <a:p>
            <a:pPr lvl="2"/>
            <a:r>
              <a:rPr lang="en-US" sz="2000" dirty="0"/>
              <a:t>Mischarging</a:t>
            </a:r>
          </a:p>
          <a:p>
            <a:pPr lvl="2"/>
            <a:r>
              <a:rPr lang="en-US" sz="2000" dirty="0"/>
              <a:t>Selling call liquor at a well price</a:t>
            </a:r>
          </a:p>
          <a:p>
            <a:pPr lvl="2"/>
            <a:r>
              <a:rPr lang="en-US" sz="2000" dirty="0"/>
              <a:t>Outright stealing</a:t>
            </a:r>
          </a:p>
          <a:p>
            <a:pPr lvl="1"/>
            <a:r>
              <a:rPr lang="en-US" sz="2200" dirty="0"/>
              <a:t>Establish results: one bottle gin = 25 one ounce measures</a:t>
            </a:r>
          </a:p>
          <a:p>
            <a:pPr lvl="1"/>
            <a:r>
              <a:rPr lang="en-US" sz="2200" dirty="0"/>
              <a:t>Actual physical count of inventory: once week/month</a:t>
            </a:r>
          </a:p>
          <a:p>
            <a:pPr lvl="1"/>
            <a:r>
              <a:rPr lang="en-US" sz="2200" dirty="0"/>
              <a:t>Design forms to account for types of liquor</a:t>
            </a:r>
          </a:p>
          <a:p>
            <a:pPr lvl="2"/>
            <a:r>
              <a:rPr lang="en-US" sz="2000" dirty="0"/>
              <a:t>25/50/75/100%</a:t>
            </a:r>
          </a:p>
        </p:txBody>
      </p:sp>
    </p:spTree>
    <p:extLst>
      <p:ext uri="{BB962C8B-B14F-4D97-AF65-F5344CB8AC3E}">
        <p14:creationId xmlns:p14="http://schemas.microsoft.com/office/powerpoint/2010/main" val="147355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D119-7126-494B-A462-EE85A3AE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Inventory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42BF6-E966-4AE2-8274-F1C4F9EBB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Effective inventory controls</a:t>
            </a:r>
          </a:p>
          <a:p>
            <a:pPr lvl="1"/>
            <a:r>
              <a:rPr lang="en-US" sz="2200" dirty="0"/>
              <a:t>Treat inventory as cash</a:t>
            </a:r>
          </a:p>
          <a:p>
            <a:pPr lvl="2"/>
            <a:r>
              <a:rPr lang="en-US" sz="2000" dirty="0"/>
              <a:t>Giving away drinks</a:t>
            </a:r>
          </a:p>
          <a:p>
            <a:pPr lvl="2"/>
            <a:r>
              <a:rPr lang="en-US" sz="2000" dirty="0"/>
              <a:t>Overpouring</a:t>
            </a:r>
          </a:p>
          <a:p>
            <a:pPr lvl="2"/>
            <a:r>
              <a:rPr lang="en-US" sz="2000" dirty="0"/>
              <a:t>Mischarging</a:t>
            </a:r>
          </a:p>
          <a:p>
            <a:pPr lvl="2"/>
            <a:r>
              <a:rPr lang="en-US" sz="2000" dirty="0"/>
              <a:t>Selling call liquor at a well price</a:t>
            </a:r>
          </a:p>
          <a:p>
            <a:pPr lvl="2"/>
            <a:r>
              <a:rPr lang="en-US" sz="2000" dirty="0"/>
              <a:t>Outright stealing</a:t>
            </a:r>
          </a:p>
          <a:p>
            <a:pPr lvl="1"/>
            <a:r>
              <a:rPr lang="en-US" sz="2200" dirty="0"/>
              <a:t>Establish results: one bottle gin = 25 one ounce measures</a:t>
            </a:r>
          </a:p>
          <a:p>
            <a:pPr lvl="1"/>
            <a:r>
              <a:rPr lang="en-US" sz="2200" dirty="0"/>
              <a:t>Actual physical count of inventory: once week/month</a:t>
            </a:r>
          </a:p>
          <a:p>
            <a:pPr lvl="1"/>
            <a:r>
              <a:rPr lang="en-US" sz="2200" dirty="0"/>
              <a:t>Design forms to account for types of liquor</a:t>
            </a:r>
          </a:p>
          <a:p>
            <a:pPr lvl="2"/>
            <a:r>
              <a:rPr lang="en-US" sz="2200" dirty="0"/>
              <a:t>25/50/75/100%</a:t>
            </a:r>
          </a:p>
          <a:p>
            <a:pPr lvl="1"/>
            <a:r>
              <a:rPr lang="en-US" sz="2200" dirty="0"/>
              <a:t>Beverage management technology</a:t>
            </a:r>
          </a:p>
          <a:p>
            <a:pPr lvl="1"/>
            <a:r>
              <a:rPr lang="en-US" sz="2200" dirty="0"/>
              <a:t>Personnel procedures</a:t>
            </a:r>
          </a:p>
        </p:txBody>
      </p:sp>
    </p:spTree>
    <p:extLst>
      <p:ext uri="{BB962C8B-B14F-4D97-AF65-F5344CB8AC3E}">
        <p14:creationId xmlns:p14="http://schemas.microsoft.com/office/powerpoint/2010/main" val="781341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73B0-A9CA-4439-A0D9-69E96214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Restaurants and Hotel Bars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C30B-5F59-4A59-8E86-0FB7D6F00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Beverages generally account for 25-30% of sales</a:t>
            </a:r>
          </a:p>
          <a:p>
            <a:r>
              <a:rPr lang="en-US" dirty="0"/>
              <a:t>Well packages vs. Call packages</a:t>
            </a:r>
          </a:p>
          <a:p>
            <a:r>
              <a:rPr lang="en-US" dirty="0"/>
              <a:t>Profit margins</a:t>
            </a:r>
          </a:p>
          <a:p>
            <a:pPr marL="0" indent="0">
              <a:buNone/>
            </a:pPr>
            <a:r>
              <a:rPr lang="en-US" dirty="0"/>
              <a:t>Grey Goose (premium) @ $41.25 liter</a:t>
            </a:r>
          </a:p>
          <a:p>
            <a:pPr marL="0" indent="0">
              <a:buNone/>
            </a:pPr>
            <a:r>
              <a:rPr lang="en-US" dirty="0"/>
              <a:t>25 13/4 oz.@ $7.25</a:t>
            </a:r>
          </a:p>
          <a:p>
            <a:pPr marL="0" indent="0">
              <a:buNone/>
            </a:pPr>
            <a:r>
              <a:rPr lang="en-US" dirty="0"/>
              <a:t>$7.25 x 25 = $185.25</a:t>
            </a:r>
          </a:p>
          <a:p>
            <a:pPr marL="0" indent="0">
              <a:buNone/>
            </a:pPr>
            <a:r>
              <a:rPr lang="en-US" dirty="0"/>
              <a:t>185.25 – 41.25 = $144.00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123B3-1050-40BF-B915-95F105E5A88E}"/>
              </a:ext>
            </a:extLst>
          </p:cNvPr>
          <p:cNvSpPr txBox="1"/>
          <p:nvPr/>
        </p:nvSpPr>
        <p:spPr>
          <a:xfrm>
            <a:off x="6400800" y="3280096"/>
            <a:ext cx="3900881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Liquor Pouring Cost %		12</a:t>
            </a:r>
          </a:p>
          <a:p>
            <a:r>
              <a:rPr lang="en-US" dirty="0"/>
              <a:t>Beer						25</a:t>
            </a:r>
          </a:p>
          <a:p>
            <a:r>
              <a:rPr lang="en-US" dirty="0"/>
              <a:t>Wine						38</a:t>
            </a:r>
          </a:p>
        </p:txBody>
      </p:sp>
    </p:spTree>
    <p:extLst>
      <p:ext uri="{BB962C8B-B14F-4D97-AF65-F5344CB8AC3E}">
        <p14:creationId xmlns:p14="http://schemas.microsoft.com/office/powerpoint/2010/main" val="3179300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6649-78D0-48B2-AEF3-B0F10B7A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Nightclubs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D6344-87D9-4AB5-B7C0-90060C4A2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Risky business</a:t>
            </a:r>
          </a:p>
          <a:p>
            <a:r>
              <a:rPr lang="en-US" dirty="0"/>
              <a:t>Know the market</a:t>
            </a:r>
          </a:p>
          <a:p>
            <a:r>
              <a:rPr lang="en-US" dirty="0"/>
              <a:t>Develop a new and exciting concept</a:t>
            </a:r>
          </a:p>
          <a:p>
            <a:r>
              <a:rPr lang="en-US" dirty="0"/>
              <a:t>Budget</a:t>
            </a:r>
          </a:p>
          <a:p>
            <a:r>
              <a:rPr lang="en-US" dirty="0"/>
              <a:t>Know legal issues</a:t>
            </a:r>
          </a:p>
          <a:p>
            <a:r>
              <a:rPr lang="en-US" dirty="0">
                <a:hlinkClick r:id="rId2"/>
              </a:rPr>
              <a:t>www.nightclubbiz.com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B8BF4-DEAC-4D08-8F38-946E6F3D9244}"/>
              </a:ext>
            </a:extLst>
          </p:cNvPr>
          <p:cNvSpPr txBox="1"/>
          <p:nvPr/>
        </p:nvSpPr>
        <p:spPr>
          <a:xfrm>
            <a:off x="335560" y="6560191"/>
            <a:ext cx="62664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&lt;a </a:t>
            </a:r>
            <a:r>
              <a:rPr lang="en-US" sz="800" dirty="0" err="1"/>
              <a:t>href</a:t>
            </a:r>
            <a:r>
              <a:rPr lang="en-US" sz="800" dirty="0"/>
              <a:t>="https://www.freepik.com/free-photos-vectors/happy-new-year"&gt;Happy new year image created by </a:t>
            </a:r>
            <a:r>
              <a:rPr lang="en-US" sz="800" dirty="0" err="1"/>
              <a:t>Freepik</a:t>
            </a:r>
            <a:r>
              <a:rPr lang="en-US" sz="800" dirty="0"/>
              <a:t>&lt;/a&gt;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48A86-04E3-4A2F-AE8E-1EDFF217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912" y="2709643"/>
            <a:ext cx="5251508" cy="35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61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D271-282C-4CBD-9D54-0A872F4B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Brewpubs and Microbreweries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AFF4-55FB-422F-B520-DBF5DDAA4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Brewpubs: combination brewery and pub/restaurant that brews its own fresh beer on site</a:t>
            </a:r>
          </a:p>
          <a:p>
            <a:r>
              <a:rPr lang="en-US" dirty="0"/>
              <a:t>Microbreweries: craft breweries that produce up to 15,000 barrels of beer/year</a:t>
            </a:r>
          </a:p>
          <a:p>
            <a:r>
              <a:rPr lang="en-US" dirty="0"/>
              <a:t>Success comes from wide variety of styles/flavors</a:t>
            </a:r>
          </a:p>
          <a:p>
            <a:r>
              <a:rPr lang="en-US" dirty="0"/>
              <a:t>Expensive to start: $200-800K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CB747-61ED-4ABA-B1A5-BF658C932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927" y="3816991"/>
            <a:ext cx="3766656" cy="24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22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D271-282C-4CBD-9D54-0A872F4B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Sports Bars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AFF4-55FB-422F-B520-DBF5DDAA4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Replacing discos and singles bars</a:t>
            </a:r>
          </a:p>
          <a:p>
            <a:r>
              <a:rPr lang="en-US" dirty="0"/>
              <a:t>Satellite TV coverage of top sporting events</a:t>
            </a:r>
          </a:p>
          <a:p>
            <a:r>
              <a:rPr lang="en-US" dirty="0"/>
              <a:t>More of an entertainment concept geared toward a more diverse patron base</a:t>
            </a:r>
          </a:p>
          <a:p>
            <a:r>
              <a:rPr lang="en-US" dirty="0"/>
              <a:t>Some feature music, interactive games</a:t>
            </a:r>
          </a:p>
          <a:p>
            <a:r>
              <a:rPr lang="en-US" dirty="0"/>
              <a:t>Evolution to arcades</a:t>
            </a:r>
          </a:p>
          <a:p>
            <a:r>
              <a:rPr lang="en-US" dirty="0"/>
              <a:t>Menus becoming more diverse</a:t>
            </a:r>
          </a:p>
          <a:p>
            <a:r>
              <a:rPr lang="en-US" dirty="0"/>
              <a:t>Increase in tv programming and technology expand product offering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D1A07-C5C4-4F00-A27C-6BED4EB5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243" y="3429000"/>
            <a:ext cx="2765570" cy="26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70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D271-282C-4CBD-9D54-0A872F4B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Coffee Shops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AFF4-55FB-422F-B520-DBF5DDAA4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Italian bars</a:t>
            </a:r>
          </a:p>
          <a:p>
            <a:r>
              <a:rPr lang="en-US" dirty="0"/>
              <a:t>Create a place for conversation of a personal, social or business nature</a:t>
            </a:r>
          </a:p>
          <a:p>
            <a:r>
              <a:rPr lang="en-US" dirty="0"/>
              <a:t>Product expanded to include wider variety of beverages and coffees, pastries</a:t>
            </a:r>
          </a:p>
          <a:p>
            <a:r>
              <a:rPr lang="en-US" dirty="0"/>
              <a:t>Wireless cafes natural outgrowth to include use of computers</a:t>
            </a:r>
          </a:p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FDE7F-622E-4EF0-A0E3-02CF9DA1A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945" y="3548543"/>
            <a:ext cx="2793534" cy="31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2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1110B-1632-461C-85BB-76B8CE8B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Beverages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9C3FD4-8D39-454B-AA65-7CDDA9BAD289}"/>
              </a:ext>
            </a:extLst>
          </p:cNvPr>
          <p:cNvSpPr/>
          <p:nvPr/>
        </p:nvSpPr>
        <p:spPr>
          <a:xfrm>
            <a:off x="2281806" y="2155970"/>
            <a:ext cx="2181137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Alcoholic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871C0-372E-48A2-88FB-ED9D27E89877}"/>
              </a:ext>
            </a:extLst>
          </p:cNvPr>
          <p:cNvSpPr/>
          <p:nvPr/>
        </p:nvSpPr>
        <p:spPr>
          <a:xfrm>
            <a:off x="6335087" y="2155970"/>
            <a:ext cx="21811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Non-alcoholic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6A6A3-DCC6-4634-B579-011451295C20}"/>
              </a:ext>
            </a:extLst>
          </p:cNvPr>
          <p:cNvSpPr/>
          <p:nvPr/>
        </p:nvSpPr>
        <p:spPr>
          <a:xfrm>
            <a:off x="2732174" y="3330431"/>
            <a:ext cx="1465118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2BFFF3-055E-430A-B4F2-62FFB5532936}"/>
              </a:ext>
            </a:extLst>
          </p:cNvPr>
          <p:cNvSpPr/>
          <p:nvPr/>
        </p:nvSpPr>
        <p:spPr>
          <a:xfrm>
            <a:off x="4361036" y="3330431"/>
            <a:ext cx="1465118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Spirits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BB0BC8-20D1-4B8D-897A-EE450BD000DE}"/>
              </a:ext>
            </a:extLst>
          </p:cNvPr>
          <p:cNvSpPr/>
          <p:nvPr/>
        </p:nvSpPr>
        <p:spPr>
          <a:xfrm>
            <a:off x="5960537" y="3330431"/>
            <a:ext cx="14651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Non-alcoholic Beer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242571-31ED-4914-A996-648B1B8C3302}"/>
              </a:ext>
            </a:extLst>
          </p:cNvPr>
          <p:cNvSpPr/>
          <p:nvPr/>
        </p:nvSpPr>
        <p:spPr>
          <a:xfrm>
            <a:off x="7562994" y="3330431"/>
            <a:ext cx="14651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Coffee/Tea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6CF46-9216-4836-8B39-935C825D9AB1}"/>
              </a:ext>
            </a:extLst>
          </p:cNvPr>
          <p:cNvSpPr/>
          <p:nvPr/>
        </p:nvSpPr>
        <p:spPr>
          <a:xfrm>
            <a:off x="9165451" y="3330431"/>
            <a:ext cx="14651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Carbonated Soft/Energy</a:t>
            </a:r>
          </a:p>
          <a:p>
            <a:pPr algn="ctr"/>
            <a:r>
              <a:rPr lang="en-US" sz="1600" dirty="0"/>
              <a:t>Drinks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6CEF34-5EC3-480B-9D08-30C93CA026BA}"/>
              </a:ext>
            </a:extLst>
          </p:cNvPr>
          <p:cNvSpPr/>
          <p:nvPr/>
        </p:nvSpPr>
        <p:spPr>
          <a:xfrm>
            <a:off x="5960537" y="4444501"/>
            <a:ext cx="14651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2CD014-7590-4517-9D06-4DBAE16DC120}"/>
              </a:ext>
            </a:extLst>
          </p:cNvPr>
          <p:cNvSpPr/>
          <p:nvPr/>
        </p:nvSpPr>
        <p:spPr>
          <a:xfrm>
            <a:off x="7562836" y="4444501"/>
            <a:ext cx="14651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Bottled</a:t>
            </a:r>
          </a:p>
          <a:p>
            <a:pPr algn="ctr"/>
            <a:r>
              <a:rPr lang="en-US" dirty="0"/>
              <a:t>Water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873C8B0-6EB5-4576-A049-FD2808159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3330431"/>
            <a:ext cx="1491522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Wine</a:t>
            </a:r>
          </a:p>
        </p:txBody>
      </p:sp>
    </p:spTree>
    <p:extLst>
      <p:ext uri="{BB962C8B-B14F-4D97-AF65-F5344CB8AC3E}">
        <p14:creationId xmlns:p14="http://schemas.microsoft.com/office/powerpoint/2010/main" val="1413957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D271-282C-4CBD-9D54-0A872F4B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Liquor Liability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AFF4-55FB-422F-B520-DBF5DDAA4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Dram shop legislation</a:t>
            </a:r>
          </a:p>
          <a:p>
            <a:r>
              <a:rPr lang="en-US" dirty="0"/>
              <a:t>Awareness programs</a:t>
            </a:r>
          </a:p>
          <a:p>
            <a:r>
              <a:rPr lang="en-US" dirty="0"/>
              <a:t>Mandatory training</a:t>
            </a:r>
          </a:p>
          <a:p>
            <a:r>
              <a:rPr lang="en-US" dirty="0"/>
              <a:t>Designated drivers and chauffeured services</a:t>
            </a:r>
          </a:p>
          <a:p>
            <a:r>
              <a:rPr lang="en-US" dirty="0"/>
              <a:t>Reduction in insurance premiums and legal fees</a:t>
            </a:r>
          </a:p>
        </p:txBody>
      </p:sp>
    </p:spTree>
    <p:extLst>
      <p:ext uri="{BB962C8B-B14F-4D97-AF65-F5344CB8AC3E}">
        <p14:creationId xmlns:p14="http://schemas.microsoft.com/office/powerpoint/2010/main" val="3377878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C8E1-8B50-4DE2-8059-AE2C5CB4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Trends in the Beverage Industry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57AA-4B2A-4CEC-A80E-892E8FEC3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Seasonal lattes</a:t>
            </a:r>
          </a:p>
          <a:p>
            <a:r>
              <a:rPr lang="en-US" dirty="0"/>
              <a:t>Cocktails</a:t>
            </a:r>
          </a:p>
          <a:p>
            <a:pPr lvl="1"/>
            <a:r>
              <a:rPr lang="en-US" dirty="0"/>
              <a:t>Ice alternatives</a:t>
            </a:r>
          </a:p>
          <a:p>
            <a:pPr lvl="1"/>
            <a:r>
              <a:rPr lang="en-US" dirty="0"/>
              <a:t>Less mixer is more</a:t>
            </a:r>
          </a:p>
          <a:p>
            <a:pPr lvl="1"/>
            <a:r>
              <a:rPr lang="en-US" dirty="0"/>
              <a:t>Infusing spirits with fresh flavor</a:t>
            </a:r>
          </a:p>
          <a:p>
            <a:pPr lvl="1"/>
            <a:r>
              <a:rPr lang="en-US" dirty="0"/>
              <a:t>Cocktails synched with food concepts</a:t>
            </a:r>
          </a:p>
          <a:p>
            <a:pPr lvl="1"/>
            <a:r>
              <a:rPr lang="en-US" dirty="0"/>
              <a:t>Different and unique scotches, herbaceous liquors and bitters</a:t>
            </a:r>
          </a:p>
          <a:p>
            <a:pPr lvl="1"/>
            <a:r>
              <a:rPr lang="en-US" dirty="0"/>
              <a:t>microbreweries and local craft beer</a:t>
            </a:r>
          </a:p>
          <a:p>
            <a:r>
              <a:rPr lang="en-US" dirty="0"/>
              <a:t>Fresh-pressed juices, enhanced ice teas and craft sodas</a:t>
            </a:r>
          </a:p>
          <a:p>
            <a:r>
              <a:rPr lang="en-US" dirty="0"/>
              <a:t>Freestyle beverages</a:t>
            </a:r>
          </a:p>
        </p:txBody>
      </p:sp>
    </p:spTree>
    <p:extLst>
      <p:ext uri="{BB962C8B-B14F-4D97-AF65-F5344CB8AC3E}">
        <p14:creationId xmlns:p14="http://schemas.microsoft.com/office/powerpoint/2010/main" val="392800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1110B-1632-461C-85BB-76B8CE8B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Beverages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534A29-DC81-4656-961B-F47F1B032206}"/>
              </a:ext>
            </a:extLst>
          </p:cNvPr>
          <p:cNvSpPr/>
          <p:nvPr/>
        </p:nvSpPr>
        <p:spPr>
          <a:xfrm>
            <a:off x="1103312" y="3330431"/>
            <a:ext cx="1465118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E03BE9-4EFF-43C2-BCA0-ADD595CE6668}"/>
              </a:ext>
            </a:extLst>
          </p:cNvPr>
          <p:cNvSpPr/>
          <p:nvPr/>
        </p:nvSpPr>
        <p:spPr>
          <a:xfrm>
            <a:off x="2732174" y="3330431"/>
            <a:ext cx="1465118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AA3713-F8E6-4C23-A770-CA8FFE407AC1}"/>
              </a:ext>
            </a:extLst>
          </p:cNvPr>
          <p:cNvSpPr/>
          <p:nvPr/>
        </p:nvSpPr>
        <p:spPr>
          <a:xfrm>
            <a:off x="4361036" y="3330431"/>
            <a:ext cx="1465118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Spirits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BFC986-2E28-41E0-B994-F1CBACF106A4}"/>
              </a:ext>
            </a:extLst>
          </p:cNvPr>
          <p:cNvSpPr txBox="1"/>
          <p:nvPr/>
        </p:nvSpPr>
        <p:spPr>
          <a:xfrm>
            <a:off x="6753138" y="2491530"/>
            <a:ext cx="518282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According to Kevin Strang, PhD</a:t>
            </a:r>
            <a:r>
              <a:rPr lang="en-US" dirty="0"/>
              <a:t>,</a:t>
            </a:r>
          </a:p>
          <a:p>
            <a:r>
              <a:rPr lang="en-US" dirty="0"/>
              <a:t> if you start drinking something with</a:t>
            </a:r>
          </a:p>
          <a:p>
            <a:r>
              <a:rPr lang="en-US" dirty="0"/>
              <a:t> a lower alcohol content, your body</a:t>
            </a:r>
          </a:p>
          <a:p>
            <a:r>
              <a:rPr lang="en-US" dirty="0"/>
              <a:t> gets used to getting drunk at a certain rate.</a:t>
            </a:r>
          </a:p>
          <a:p>
            <a:r>
              <a:rPr lang="en-US" dirty="0"/>
              <a:t> When you switch to something with a higher</a:t>
            </a:r>
          </a:p>
          <a:p>
            <a:r>
              <a:rPr lang="en-US" dirty="0"/>
              <a:t> alcohol content, your body still thinks</a:t>
            </a:r>
          </a:p>
          <a:p>
            <a:r>
              <a:rPr lang="en-US" dirty="0"/>
              <a:t> it’s getting drunk at the rate of the first drink,</a:t>
            </a:r>
          </a:p>
          <a:p>
            <a:r>
              <a:rPr lang="en-US" dirty="0"/>
              <a:t> so you drink faster… and subsequently,</a:t>
            </a:r>
          </a:p>
          <a:p>
            <a:r>
              <a:rPr lang="en-US" dirty="0"/>
              <a:t> you get sicker.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CFB0A1-09FE-47A1-A903-037EB1877EDD}"/>
              </a:ext>
            </a:extLst>
          </p:cNvPr>
          <p:cNvSpPr txBox="1"/>
          <p:nvPr/>
        </p:nvSpPr>
        <p:spPr>
          <a:xfrm>
            <a:off x="528506" y="2348917"/>
            <a:ext cx="478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shouldn’t you mix grain-based drinks</a:t>
            </a:r>
          </a:p>
          <a:p>
            <a:r>
              <a:rPr lang="en-US" dirty="0"/>
              <a:t>with grape-based drinks?</a:t>
            </a:r>
          </a:p>
        </p:txBody>
      </p:sp>
    </p:spTree>
    <p:extLst>
      <p:ext uri="{BB962C8B-B14F-4D97-AF65-F5344CB8AC3E}">
        <p14:creationId xmlns:p14="http://schemas.microsoft.com/office/powerpoint/2010/main" val="159195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4E7A-B0BE-477D-B9BC-2B6B9CD0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Wine Grapes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502128-1108-41FC-B4AE-D4CDEE966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844" y="3624045"/>
            <a:ext cx="2582761" cy="215699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13E70-1173-451D-9575-8E203FB1B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857" y="3624045"/>
            <a:ext cx="2949299" cy="2156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F6D059-0F70-42EB-B0B5-36EBBB16DC75}"/>
              </a:ext>
            </a:extLst>
          </p:cNvPr>
          <p:cNvSpPr txBox="1"/>
          <p:nvPr/>
        </p:nvSpPr>
        <p:spPr>
          <a:xfrm>
            <a:off x="880844" y="2055303"/>
            <a:ext cx="20762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  <a:p>
            <a:r>
              <a:rPr lang="en-US" dirty="0"/>
              <a:t>Sauvignon blanc</a:t>
            </a:r>
          </a:p>
          <a:p>
            <a:r>
              <a:rPr lang="en-US" dirty="0"/>
              <a:t>Riesling</a:t>
            </a:r>
          </a:p>
          <a:p>
            <a:r>
              <a:rPr lang="en-US" dirty="0"/>
              <a:t>Pinot blanc</a:t>
            </a:r>
          </a:p>
          <a:p>
            <a:r>
              <a:rPr lang="en-US" dirty="0"/>
              <a:t>Gewürztraminer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40D40-2C88-431E-A536-27ADA9D43BD4}"/>
              </a:ext>
            </a:extLst>
          </p:cNvPr>
          <p:cNvSpPr txBox="1"/>
          <p:nvPr/>
        </p:nvSpPr>
        <p:spPr>
          <a:xfrm>
            <a:off x="8361857" y="2281806"/>
            <a:ext cx="2491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Cabernet sauvignon</a:t>
            </a:r>
          </a:p>
          <a:p>
            <a:r>
              <a:rPr lang="en-US" dirty="0"/>
              <a:t>Merlot</a:t>
            </a:r>
          </a:p>
          <a:p>
            <a:r>
              <a:rPr lang="en-US" dirty="0"/>
              <a:t>Pinot noir</a:t>
            </a:r>
          </a:p>
          <a:p>
            <a:r>
              <a:rPr lang="en-US" dirty="0"/>
              <a:t>Shiraz </a:t>
            </a:r>
          </a:p>
        </p:txBody>
      </p:sp>
    </p:spTree>
    <p:extLst>
      <p:ext uri="{BB962C8B-B14F-4D97-AF65-F5344CB8AC3E}">
        <p14:creationId xmlns:p14="http://schemas.microsoft.com/office/powerpoint/2010/main" val="265290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F78F-608E-475E-8265-BE8C2C52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Wines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87C97-EC1F-4C0F-AA5F-BB46CDF4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“Wine is the fermented juice of freshly gathered ripe grapes or other sugar-containing fruits.”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693A1E-6605-47C8-8005-19992FDF1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89097"/>
              </p:ext>
            </p:extLst>
          </p:nvPr>
        </p:nvGraphicFramePr>
        <p:xfrm>
          <a:off x="2032000" y="2910980"/>
          <a:ext cx="844585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70">
                  <a:extLst>
                    <a:ext uri="{9D8B030D-6E8A-4147-A177-3AD203B41FA5}">
                      <a16:colId xmlns:a16="http://schemas.microsoft.com/office/drawing/2014/main" val="1141124672"/>
                    </a:ext>
                  </a:extLst>
                </a:gridCol>
                <a:gridCol w="1689170">
                  <a:extLst>
                    <a:ext uri="{9D8B030D-6E8A-4147-A177-3AD203B41FA5}">
                      <a16:colId xmlns:a16="http://schemas.microsoft.com/office/drawing/2014/main" val="1827292475"/>
                    </a:ext>
                  </a:extLst>
                </a:gridCol>
                <a:gridCol w="1689170">
                  <a:extLst>
                    <a:ext uri="{9D8B030D-6E8A-4147-A177-3AD203B41FA5}">
                      <a16:colId xmlns:a16="http://schemas.microsoft.com/office/drawing/2014/main" val="491300916"/>
                    </a:ext>
                  </a:extLst>
                </a:gridCol>
                <a:gridCol w="1689170">
                  <a:extLst>
                    <a:ext uri="{9D8B030D-6E8A-4147-A177-3AD203B41FA5}">
                      <a16:colId xmlns:a16="http://schemas.microsoft.com/office/drawing/2014/main" val="442726325"/>
                    </a:ext>
                  </a:extLst>
                </a:gridCol>
                <a:gridCol w="1689170">
                  <a:extLst>
                    <a:ext uri="{9D8B030D-6E8A-4147-A177-3AD203B41FA5}">
                      <a16:colId xmlns:a16="http://schemas.microsoft.com/office/drawing/2014/main" val="559255451"/>
                    </a:ext>
                  </a:extLst>
                </a:gridCol>
              </a:tblGrid>
              <a:tr h="5637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Light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Still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Fortified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Aromatic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Sparkling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9368"/>
                  </a:ext>
                </a:extLst>
              </a:tr>
              <a:tr h="1530065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  <a:p>
                      <a:r>
                        <a:rPr lang="en-US" dirty="0"/>
                        <a:t>Red</a:t>
                      </a:r>
                    </a:p>
                    <a:p>
                      <a:r>
                        <a:rPr lang="en-US" dirty="0"/>
                        <a:t>Rose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Free of carbon dioxide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Brandy or wine alcohol added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Fortified and flavored with herbs, roots, flowers and barks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Champagne</a:t>
                      </a:r>
                    </a:p>
                    <a:p>
                      <a:r>
                        <a:rPr lang="en-US" dirty="0"/>
                        <a:t>(carbon dioxide added)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69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78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F78F-608E-475E-8265-BE8C2C52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Naming of Wines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87C97-EC1F-4C0F-AA5F-BB46CDF4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the U.S. wines are typically named after the grape.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Chardonnay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Cabernet sauvignon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Merlot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Europe, wines are typically named after the region.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Pouille </a:t>
            </a:r>
            <a:r>
              <a:rPr lang="en-US" dirty="0" err="1"/>
              <a:t>Fuisse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Chablis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3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F78F-608E-475E-8265-BE8C2C52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History of wines/spirits</a:t>
            </a:r>
            <a:endParaRPr lang="en-US" sz="24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C4BD141-4819-43F2-A063-2D31F2DF52AC}"/>
              </a:ext>
            </a:extLst>
          </p:cNvPr>
          <p:cNvSpPr/>
          <p:nvPr/>
        </p:nvSpPr>
        <p:spPr>
          <a:xfrm>
            <a:off x="1497433" y="2768007"/>
            <a:ext cx="1577131" cy="1149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Aztec, Mayan, Inca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F9F796B-6F23-4885-84D8-899028168FBB}"/>
              </a:ext>
            </a:extLst>
          </p:cNvPr>
          <p:cNvSpPr/>
          <p:nvPr/>
        </p:nvSpPr>
        <p:spPr>
          <a:xfrm>
            <a:off x="1413545" y="3892779"/>
            <a:ext cx="8292517" cy="1081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Chinese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8876C4-6EF6-4380-A9FD-823CA64B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545" y="1476102"/>
            <a:ext cx="1837188" cy="1291905"/>
          </a:xfrm>
          <a:prstGeom prst="rightArrow">
            <a:avLst>
              <a:gd name="adj1" fmla="val 50000"/>
              <a:gd name="adj2" fmla="val 51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Egyptians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E1BA591-65D9-44EB-9E96-17D03E99C8EE}"/>
              </a:ext>
            </a:extLst>
          </p:cNvPr>
          <p:cNvSpPr txBox="1">
            <a:spLocks/>
          </p:cNvSpPr>
          <p:nvPr/>
        </p:nvSpPr>
        <p:spPr>
          <a:xfrm>
            <a:off x="3808603" y="1476102"/>
            <a:ext cx="1837188" cy="1291905"/>
          </a:xfrm>
          <a:prstGeom prst="rightArrow">
            <a:avLst>
              <a:gd name="adj1" fmla="val 64286"/>
              <a:gd name="adj2" fmla="val 51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Greeks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23BCBE2E-27CF-4F2E-8253-72CE51325A7D}"/>
              </a:ext>
            </a:extLst>
          </p:cNvPr>
          <p:cNvSpPr txBox="1">
            <a:spLocks/>
          </p:cNvSpPr>
          <p:nvPr/>
        </p:nvSpPr>
        <p:spPr>
          <a:xfrm>
            <a:off x="6203661" y="1353942"/>
            <a:ext cx="1837187" cy="1536224"/>
          </a:xfrm>
          <a:prstGeom prst="rightArrow">
            <a:avLst>
              <a:gd name="adj1" fmla="val 64286"/>
              <a:gd name="adj2" fmla="val 51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Romans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0E5082BD-B4AB-4E79-9D61-5D3524F92FE5}"/>
              </a:ext>
            </a:extLst>
          </p:cNvPr>
          <p:cNvSpPr txBox="1">
            <a:spLocks/>
          </p:cNvSpPr>
          <p:nvPr/>
        </p:nvSpPr>
        <p:spPr>
          <a:xfrm>
            <a:off x="8464492" y="1353942"/>
            <a:ext cx="2072080" cy="1611279"/>
          </a:xfrm>
          <a:prstGeom prst="rightArrow">
            <a:avLst>
              <a:gd name="adj1" fmla="val 64286"/>
              <a:gd name="adj2" fmla="val 46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Europeans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44D8B-1F0F-451A-AA20-0D81211B323A}"/>
              </a:ext>
            </a:extLst>
          </p:cNvPr>
          <p:cNvSpPr txBox="1"/>
          <p:nvPr/>
        </p:nvSpPr>
        <p:spPr>
          <a:xfrm>
            <a:off x="1497433" y="6342077"/>
            <a:ext cx="868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7000 B.C.                               200 B.C. – 100 A.D.                                   1200 A.D.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817CA-60F7-418D-A9D2-2E8565065B7C}"/>
              </a:ext>
            </a:extLst>
          </p:cNvPr>
          <p:cNvSpPr txBox="1"/>
          <p:nvPr/>
        </p:nvSpPr>
        <p:spPr>
          <a:xfrm>
            <a:off x="3422708" y="3271706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chica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077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A1DFB4-AEB3-40F5-BB5F-98921FF0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en-US" dirty="0"/>
              <a:t>Introduction to Hospitality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Matching wine with food</a:t>
            </a:r>
            <a:endParaRPr 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71E857F-AB68-43FE-99DC-15C503CF4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323252"/>
              </p:ext>
            </p:extLst>
          </p:nvPr>
        </p:nvGraphicFramePr>
        <p:xfrm>
          <a:off x="1103313" y="2052638"/>
          <a:ext cx="894715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841">
                  <a:extLst>
                    <a:ext uri="{9D8B030D-6E8A-4147-A177-3AD203B41FA5}">
                      <a16:colId xmlns:a16="http://schemas.microsoft.com/office/drawing/2014/main" val="4003574379"/>
                    </a:ext>
                  </a:extLst>
                </a:gridCol>
                <a:gridCol w="6510309">
                  <a:extLst>
                    <a:ext uri="{9D8B030D-6E8A-4147-A177-3AD203B41FA5}">
                      <a16:colId xmlns:a16="http://schemas.microsoft.com/office/drawing/2014/main" val="3256891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Best served with white meat, shellfish or fish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1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 served with red meat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8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Heavy 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Heavy, robust wine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13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Champagne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Served anytime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0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Port/Red 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Serve with cheese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0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Dessert 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 complement not highly acidic desserts/fresh fruits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4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Cooked with 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Serve with same wine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5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Regional 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Serve with regional 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55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Salads with vinegar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not serve wine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71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Sweet wines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Serve with foods that are less sweet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465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99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510</TotalTime>
  <Words>1264</Words>
  <Application>Microsoft Office PowerPoint</Application>
  <PresentationFormat>Widescreen</PresentationFormat>
  <Paragraphs>302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Wingdings</vt:lpstr>
      <vt:lpstr>Wingdings 3</vt:lpstr>
      <vt:lpstr>Ion</vt:lpstr>
      <vt:lpstr>Introduction to Hospitality Industry</vt:lpstr>
      <vt:lpstr>After learning this chapter, you will be able to</vt:lpstr>
      <vt:lpstr>Introduction to Hospitality Beverages</vt:lpstr>
      <vt:lpstr>Introduction to Hospitality Beverages</vt:lpstr>
      <vt:lpstr>Introduction to Hospitality Wine Grapes</vt:lpstr>
      <vt:lpstr>Introduction to Hospitality Wines</vt:lpstr>
      <vt:lpstr>Introduction to Hospitality Naming of Wines</vt:lpstr>
      <vt:lpstr>Introduction to Hospitality History of wines/spirits</vt:lpstr>
      <vt:lpstr>Introduction to Hospitality Matching wine with food</vt:lpstr>
      <vt:lpstr>Introduction to Hospitality Major wine growing regions</vt:lpstr>
      <vt:lpstr>Introduction to Hospitality How to read a wine label</vt:lpstr>
      <vt:lpstr>Introduction to Hospitality Wine and health</vt:lpstr>
      <vt:lpstr>Introduction to Hospitality Beer</vt:lpstr>
      <vt:lpstr>Introduction to Hospitality Beer: the brewing process</vt:lpstr>
      <vt:lpstr>Introduction to Hospitality Sustainable Brewing</vt:lpstr>
      <vt:lpstr>Introduction to Hospitality Sustainable Brewing: Bluemap Principles  </vt:lpstr>
      <vt:lpstr>Introduction to Hospitality Spirits </vt:lpstr>
      <vt:lpstr>Introduction to Hospitality Spirits : Cocktails</vt:lpstr>
      <vt:lpstr>Introduction to Hospitality Non-alcoholic Beverages</vt:lpstr>
      <vt:lpstr>Introduction to Hospitality Bars and Beverage Operations</vt:lpstr>
      <vt:lpstr>Introduction to Hospitality Bar Setup</vt:lpstr>
      <vt:lpstr>Introduction to Hospitality Bar Setup</vt:lpstr>
      <vt:lpstr>Introduction to Hospitality Inventory Control</vt:lpstr>
      <vt:lpstr>Introduction to Hospitality Inventory Control</vt:lpstr>
      <vt:lpstr>Introduction to Hospitality Restaurants and Hotel Bars</vt:lpstr>
      <vt:lpstr>Introduction to Hospitality Nightclubs</vt:lpstr>
      <vt:lpstr>Introduction to Hospitality Brewpubs and Microbreweries</vt:lpstr>
      <vt:lpstr>Introduction to Hospitality Sports Bars</vt:lpstr>
      <vt:lpstr>Introduction to Hospitality Coffee Shops</vt:lpstr>
      <vt:lpstr>Introduction to Hospitality Liquor Liability</vt:lpstr>
      <vt:lpstr>Introduction to Hospitality Trends in the Beverage Industry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Hospitality Industry</dc:title>
  <dc:creator>dalehegstrom@centurytel.net</dc:creator>
  <cp:lastModifiedBy>dalehegstrom@centurytel.net</cp:lastModifiedBy>
  <cp:revision>61</cp:revision>
  <dcterms:created xsi:type="dcterms:W3CDTF">2018-09-09T18:35:09Z</dcterms:created>
  <dcterms:modified xsi:type="dcterms:W3CDTF">2018-09-12T19:49:12Z</dcterms:modified>
</cp:coreProperties>
</file>