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6" r:id="rId5"/>
    <p:sldId id="260" r:id="rId6"/>
    <p:sldId id="259"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7" r:id="rId21"/>
    <p:sldId id="275" r:id="rId22"/>
    <p:sldId id="276" r:id="rId23"/>
    <p:sldId id="278" r:id="rId24"/>
    <p:sldId id="279" r:id="rId25"/>
    <p:sldId id="280" r:id="rId26"/>
    <p:sldId id="281" r:id="rId27"/>
    <p:sldId id="282" r:id="rId28"/>
    <p:sldId id="283" r:id="rId29"/>
    <p:sldId id="284" r:id="rId30"/>
    <p:sldId id="285" r:id="rId31"/>
    <p:sldId id="287"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E7B47-18A5-498F-87C6-68664A864092}" type="doc">
      <dgm:prSet loTypeId="urn:microsoft.com/office/officeart/2005/8/layout/hProcess9" loCatId="process" qsTypeId="urn:microsoft.com/office/officeart/2005/8/quickstyle/simple1" qsCatId="simple" csTypeId="urn:microsoft.com/office/officeart/2005/8/colors/accent1_2" csCatId="accent1" phldr="1"/>
      <dgm:spPr/>
    </dgm:pt>
    <dgm:pt modelId="{D5A998B9-078B-4C36-A41B-531A4F71D6DF}">
      <dgm:prSet phldrT="[Text]"/>
      <dgm:spPr/>
      <dgm:t>
        <a:bodyPr/>
        <a:lstStyle/>
        <a:p>
          <a:r>
            <a:rPr lang="en-US" dirty="0"/>
            <a:t>Classic</a:t>
          </a:r>
        </a:p>
        <a:p>
          <a:r>
            <a:rPr lang="en-US" dirty="0"/>
            <a:t>Cuisine</a:t>
          </a:r>
        </a:p>
      </dgm:t>
    </dgm:pt>
    <dgm:pt modelId="{4BFB06E7-586C-4DF4-92A7-DBE85B2FB1D3}" type="parTrans" cxnId="{BCC9FE5D-7072-4AE3-81D6-2A04DE1CF744}">
      <dgm:prSet/>
      <dgm:spPr/>
      <dgm:t>
        <a:bodyPr/>
        <a:lstStyle/>
        <a:p>
          <a:endParaRPr lang="en-US"/>
        </a:p>
      </dgm:t>
    </dgm:pt>
    <dgm:pt modelId="{38189210-DE30-4CCB-A3A7-A9B411A3B07A}" type="sibTrans" cxnId="{BCC9FE5D-7072-4AE3-81D6-2A04DE1CF744}">
      <dgm:prSet/>
      <dgm:spPr/>
      <dgm:t>
        <a:bodyPr/>
        <a:lstStyle/>
        <a:p>
          <a:endParaRPr lang="en-US"/>
        </a:p>
      </dgm:t>
    </dgm:pt>
    <dgm:pt modelId="{2113A62B-F86E-47F1-A062-957C6ED0D003}">
      <dgm:prSet phldrT="[Text]"/>
      <dgm:spPr/>
      <dgm:t>
        <a:bodyPr/>
        <a:lstStyle/>
        <a:p>
          <a:r>
            <a:rPr lang="en-US" dirty="0"/>
            <a:t>Culinary</a:t>
          </a:r>
        </a:p>
        <a:p>
          <a:r>
            <a:rPr lang="en-US" dirty="0"/>
            <a:t>Arts</a:t>
          </a:r>
        </a:p>
      </dgm:t>
    </dgm:pt>
    <dgm:pt modelId="{9FC73212-E29B-414C-8F68-A7054F22C93B}" type="parTrans" cxnId="{EA98FBA0-30D0-461E-8D57-55E873884E45}">
      <dgm:prSet/>
      <dgm:spPr/>
      <dgm:t>
        <a:bodyPr/>
        <a:lstStyle/>
        <a:p>
          <a:endParaRPr lang="en-US"/>
        </a:p>
      </dgm:t>
    </dgm:pt>
    <dgm:pt modelId="{D9447355-609D-4BB0-8CBB-1BF55DE8ECDA}" type="sibTrans" cxnId="{EA98FBA0-30D0-461E-8D57-55E873884E45}">
      <dgm:prSet/>
      <dgm:spPr/>
      <dgm:t>
        <a:bodyPr/>
        <a:lstStyle/>
        <a:p>
          <a:endParaRPr lang="en-US"/>
        </a:p>
      </dgm:t>
    </dgm:pt>
    <dgm:pt modelId="{77A9836A-D270-4389-ADAB-61438E1C481C}">
      <dgm:prSet phldrT="[Text]"/>
      <dgm:spPr/>
      <dgm:t>
        <a:bodyPr/>
        <a:lstStyle/>
        <a:p>
          <a:r>
            <a:rPr lang="en-US" dirty="0"/>
            <a:t>Nouvelle</a:t>
          </a:r>
        </a:p>
        <a:p>
          <a:r>
            <a:rPr lang="en-US" dirty="0"/>
            <a:t>Cuisine</a:t>
          </a:r>
        </a:p>
      </dgm:t>
    </dgm:pt>
    <dgm:pt modelId="{1547F492-A785-4985-8424-CFA62B83292A}" type="parTrans" cxnId="{D140EBC2-9A21-4E0B-B483-B002A373FEA5}">
      <dgm:prSet/>
      <dgm:spPr/>
      <dgm:t>
        <a:bodyPr/>
        <a:lstStyle/>
        <a:p>
          <a:endParaRPr lang="en-US"/>
        </a:p>
      </dgm:t>
    </dgm:pt>
    <dgm:pt modelId="{9E0B8B01-1BA5-4686-B3B2-BB439F3D4262}" type="sibTrans" cxnId="{D140EBC2-9A21-4E0B-B483-B002A373FEA5}">
      <dgm:prSet/>
      <dgm:spPr/>
      <dgm:t>
        <a:bodyPr/>
        <a:lstStyle/>
        <a:p>
          <a:endParaRPr lang="en-US"/>
        </a:p>
      </dgm:t>
    </dgm:pt>
    <dgm:pt modelId="{374D16CD-DC80-4070-AB19-D9BE181EE474}" type="pres">
      <dgm:prSet presAssocID="{D78E7B47-18A5-498F-87C6-68664A864092}" presName="CompostProcess" presStyleCnt="0">
        <dgm:presLayoutVars>
          <dgm:dir/>
          <dgm:resizeHandles val="exact"/>
        </dgm:presLayoutVars>
      </dgm:prSet>
      <dgm:spPr/>
    </dgm:pt>
    <dgm:pt modelId="{013132E7-944D-4984-89A0-B908B949CAC7}" type="pres">
      <dgm:prSet presAssocID="{D78E7B47-18A5-498F-87C6-68664A864092}" presName="arrow" presStyleLbl="bgShp" presStyleIdx="0" presStyleCnt="1"/>
      <dgm:spPr/>
    </dgm:pt>
    <dgm:pt modelId="{3A7E7DA3-13F3-44C4-B4B7-A1EC2F9CD423}" type="pres">
      <dgm:prSet presAssocID="{D78E7B47-18A5-498F-87C6-68664A864092}" presName="linearProcess" presStyleCnt="0"/>
      <dgm:spPr/>
    </dgm:pt>
    <dgm:pt modelId="{4BC5DBB5-9506-48FC-8B7B-C701B3D1968C}" type="pres">
      <dgm:prSet presAssocID="{D5A998B9-078B-4C36-A41B-531A4F71D6DF}" presName="textNode" presStyleLbl="node1" presStyleIdx="0" presStyleCnt="3">
        <dgm:presLayoutVars>
          <dgm:bulletEnabled val="1"/>
        </dgm:presLayoutVars>
      </dgm:prSet>
      <dgm:spPr/>
    </dgm:pt>
    <dgm:pt modelId="{0E034466-FAF3-4CB5-856E-DE3A476ACD75}" type="pres">
      <dgm:prSet presAssocID="{38189210-DE30-4CCB-A3A7-A9B411A3B07A}" presName="sibTrans" presStyleCnt="0"/>
      <dgm:spPr/>
    </dgm:pt>
    <dgm:pt modelId="{0EB0965A-4E5A-4448-82BA-9CEF491E6D22}" type="pres">
      <dgm:prSet presAssocID="{2113A62B-F86E-47F1-A062-957C6ED0D003}" presName="textNode" presStyleLbl="node1" presStyleIdx="1" presStyleCnt="3">
        <dgm:presLayoutVars>
          <dgm:bulletEnabled val="1"/>
        </dgm:presLayoutVars>
      </dgm:prSet>
      <dgm:spPr/>
    </dgm:pt>
    <dgm:pt modelId="{991C2E8A-FD0D-421B-8DC7-9E39E0411DE5}" type="pres">
      <dgm:prSet presAssocID="{D9447355-609D-4BB0-8CBB-1BF55DE8ECDA}" presName="sibTrans" presStyleCnt="0"/>
      <dgm:spPr/>
    </dgm:pt>
    <dgm:pt modelId="{3CFFB0FE-BD85-4952-A285-B3DDE9D66351}" type="pres">
      <dgm:prSet presAssocID="{77A9836A-D270-4389-ADAB-61438E1C481C}" presName="textNode" presStyleLbl="node1" presStyleIdx="2" presStyleCnt="3">
        <dgm:presLayoutVars>
          <dgm:bulletEnabled val="1"/>
        </dgm:presLayoutVars>
      </dgm:prSet>
      <dgm:spPr/>
    </dgm:pt>
  </dgm:ptLst>
  <dgm:cxnLst>
    <dgm:cxn modelId="{D4394C02-5B21-43F1-929E-EB51F90F379B}" type="presOf" srcId="{D5A998B9-078B-4C36-A41B-531A4F71D6DF}" destId="{4BC5DBB5-9506-48FC-8B7B-C701B3D1968C}" srcOrd="0" destOrd="0" presId="urn:microsoft.com/office/officeart/2005/8/layout/hProcess9"/>
    <dgm:cxn modelId="{BCC9FE5D-7072-4AE3-81D6-2A04DE1CF744}" srcId="{D78E7B47-18A5-498F-87C6-68664A864092}" destId="{D5A998B9-078B-4C36-A41B-531A4F71D6DF}" srcOrd="0" destOrd="0" parTransId="{4BFB06E7-586C-4DF4-92A7-DBE85B2FB1D3}" sibTransId="{38189210-DE30-4CCB-A3A7-A9B411A3B07A}"/>
    <dgm:cxn modelId="{8F3F1947-60C5-45AE-B406-416B971B184B}" type="presOf" srcId="{2113A62B-F86E-47F1-A062-957C6ED0D003}" destId="{0EB0965A-4E5A-4448-82BA-9CEF491E6D22}" srcOrd="0" destOrd="0" presId="urn:microsoft.com/office/officeart/2005/8/layout/hProcess9"/>
    <dgm:cxn modelId="{53C18C73-1586-43C6-A472-AE395374B309}" type="presOf" srcId="{77A9836A-D270-4389-ADAB-61438E1C481C}" destId="{3CFFB0FE-BD85-4952-A285-B3DDE9D66351}" srcOrd="0" destOrd="0" presId="urn:microsoft.com/office/officeart/2005/8/layout/hProcess9"/>
    <dgm:cxn modelId="{EA98FBA0-30D0-461E-8D57-55E873884E45}" srcId="{D78E7B47-18A5-498F-87C6-68664A864092}" destId="{2113A62B-F86E-47F1-A062-957C6ED0D003}" srcOrd="1" destOrd="0" parTransId="{9FC73212-E29B-414C-8F68-A7054F22C93B}" sibTransId="{D9447355-609D-4BB0-8CBB-1BF55DE8ECDA}"/>
    <dgm:cxn modelId="{D140EBC2-9A21-4E0B-B483-B002A373FEA5}" srcId="{D78E7B47-18A5-498F-87C6-68664A864092}" destId="{77A9836A-D270-4389-ADAB-61438E1C481C}" srcOrd="2" destOrd="0" parTransId="{1547F492-A785-4985-8424-CFA62B83292A}" sibTransId="{9E0B8B01-1BA5-4686-B3B2-BB439F3D4262}"/>
    <dgm:cxn modelId="{6923CAFE-B680-4280-86C4-1161CA350D6C}" type="presOf" srcId="{D78E7B47-18A5-498F-87C6-68664A864092}" destId="{374D16CD-DC80-4070-AB19-D9BE181EE474}" srcOrd="0" destOrd="0" presId="urn:microsoft.com/office/officeart/2005/8/layout/hProcess9"/>
    <dgm:cxn modelId="{FA3356FD-191E-4FD1-9E42-D1D671C079C4}" type="presParOf" srcId="{374D16CD-DC80-4070-AB19-D9BE181EE474}" destId="{013132E7-944D-4984-89A0-B908B949CAC7}" srcOrd="0" destOrd="0" presId="urn:microsoft.com/office/officeart/2005/8/layout/hProcess9"/>
    <dgm:cxn modelId="{8A2F56F3-19E5-4453-8160-6EECC09ACB1A}" type="presParOf" srcId="{374D16CD-DC80-4070-AB19-D9BE181EE474}" destId="{3A7E7DA3-13F3-44C4-B4B7-A1EC2F9CD423}" srcOrd="1" destOrd="0" presId="urn:microsoft.com/office/officeart/2005/8/layout/hProcess9"/>
    <dgm:cxn modelId="{2125C3F0-EEEC-4B80-9593-1306CAB7F155}" type="presParOf" srcId="{3A7E7DA3-13F3-44C4-B4B7-A1EC2F9CD423}" destId="{4BC5DBB5-9506-48FC-8B7B-C701B3D1968C}" srcOrd="0" destOrd="0" presId="urn:microsoft.com/office/officeart/2005/8/layout/hProcess9"/>
    <dgm:cxn modelId="{1478BD27-FD33-47D5-A7AB-6E049696AD69}" type="presParOf" srcId="{3A7E7DA3-13F3-44C4-B4B7-A1EC2F9CD423}" destId="{0E034466-FAF3-4CB5-856E-DE3A476ACD75}" srcOrd="1" destOrd="0" presId="urn:microsoft.com/office/officeart/2005/8/layout/hProcess9"/>
    <dgm:cxn modelId="{E458A85D-5E34-48A3-9E78-68A4AB5D08B7}" type="presParOf" srcId="{3A7E7DA3-13F3-44C4-B4B7-A1EC2F9CD423}" destId="{0EB0965A-4E5A-4448-82BA-9CEF491E6D22}" srcOrd="2" destOrd="0" presId="urn:microsoft.com/office/officeart/2005/8/layout/hProcess9"/>
    <dgm:cxn modelId="{50FBEDB9-F464-4F65-B8D7-0544C744687D}" type="presParOf" srcId="{3A7E7DA3-13F3-44C4-B4B7-A1EC2F9CD423}" destId="{991C2E8A-FD0D-421B-8DC7-9E39E0411DE5}" srcOrd="3" destOrd="0" presId="urn:microsoft.com/office/officeart/2005/8/layout/hProcess9"/>
    <dgm:cxn modelId="{3427D1CF-932E-4178-8353-6B4729FF9002}" type="presParOf" srcId="{3A7E7DA3-13F3-44C4-B4B7-A1EC2F9CD423}" destId="{3CFFB0FE-BD85-4952-A285-B3DDE9D6635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132E7-944D-4984-89A0-B908B949CAC7}">
      <dsp:nvSpPr>
        <dsp:cNvPr id="0" name=""/>
        <dsp:cNvSpPr/>
      </dsp:nvSpPr>
      <dsp:spPr>
        <a:xfrm>
          <a:off x="671036" y="0"/>
          <a:ext cx="7605077" cy="41957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C5DBB5-9506-48FC-8B7B-C701B3D1968C}">
      <dsp:nvSpPr>
        <dsp:cNvPr id="0" name=""/>
        <dsp:cNvSpPr/>
      </dsp:nvSpPr>
      <dsp:spPr>
        <a:xfrm>
          <a:off x="110528" y="1258728"/>
          <a:ext cx="2684145" cy="16783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Classic</a:t>
          </a:r>
        </a:p>
        <a:p>
          <a:pPr marL="0" lvl="0" indent="0" algn="ctr" defTabSz="1644650">
            <a:lnSpc>
              <a:spcPct val="90000"/>
            </a:lnSpc>
            <a:spcBef>
              <a:spcPct val="0"/>
            </a:spcBef>
            <a:spcAft>
              <a:spcPct val="35000"/>
            </a:spcAft>
            <a:buNone/>
          </a:pPr>
          <a:r>
            <a:rPr lang="en-US" sz="3700" kern="1200" dirty="0"/>
            <a:t>Cuisine</a:t>
          </a:r>
        </a:p>
      </dsp:txBody>
      <dsp:txXfrm>
        <a:off x="192456" y="1340656"/>
        <a:ext cx="2520289" cy="1514448"/>
      </dsp:txXfrm>
    </dsp:sp>
    <dsp:sp modelId="{0EB0965A-4E5A-4448-82BA-9CEF491E6D22}">
      <dsp:nvSpPr>
        <dsp:cNvPr id="0" name=""/>
        <dsp:cNvSpPr/>
      </dsp:nvSpPr>
      <dsp:spPr>
        <a:xfrm>
          <a:off x="3131502" y="1258728"/>
          <a:ext cx="2684145" cy="16783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Culinary</a:t>
          </a:r>
        </a:p>
        <a:p>
          <a:pPr marL="0" lvl="0" indent="0" algn="ctr" defTabSz="1644650">
            <a:lnSpc>
              <a:spcPct val="90000"/>
            </a:lnSpc>
            <a:spcBef>
              <a:spcPct val="0"/>
            </a:spcBef>
            <a:spcAft>
              <a:spcPct val="35000"/>
            </a:spcAft>
            <a:buNone/>
          </a:pPr>
          <a:r>
            <a:rPr lang="en-US" sz="3700" kern="1200" dirty="0"/>
            <a:t>Arts</a:t>
          </a:r>
        </a:p>
      </dsp:txBody>
      <dsp:txXfrm>
        <a:off x="3213430" y="1340656"/>
        <a:ext cx="2520289" cy="1514448"/>
      </dsp:txXfrm>
    </dsp:sp>
    <dsp:sp modelId="{3CFFB0FE-BD85-4952-A285-B3DDE9D66351}">
      <dsp:nvSpPr>
        <dsp:cNvPr id="0" name=""/>
        <dsp:cNvSpPr/>
      </dsp:nvSpPr>
      <dsp:spPr>
        <a:xfrm>
          <a:off x="6152476" y="1258728"/>
          <a:ext cx="2684145" cy="167830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Nouvelle</a:t>
          </a:r>
        </a:p>
        <a:p>
          <a:pPr marL="0" lvl="0" indent="0" algn="ctr" defTabSz="1644650">
            <a:lnSpc>
              <a:spcPct val="90000"/>
            </a:lnSpc>
            <a:spcBef>
              <a:spcPct val="0"/>
            </a:spcBef>
            <a:spcAft>
              <a:spcPct val="35000"/>
            </a:spcAft>
            <a:buNone/>
          </a:pPr>
          <a:r>
            <a:rPr lang="en-US" sz="3700" kern="1200" dirty="0"/>
            <a:t>Cuisine</a:t>
          </a:r>
        </a:p>
      </dsp:txBody>
      <dsp:txXfrm>
        <a:off x="6234404" y="1340656"/>
        <a:ext cx="2520289" cy="15144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9/18/2018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www.bing.com/images/search?view=detailV2&amp;ccid=ATaXTYIo&amp;id=23973C7F2C26540E52807782150884BFAA49BEF8&amp;thid=OIP.ATaXTYIoXu3w0DbETUWffAHaF7&amp;mediaurl=https://www.derckandedson.com/wp-content/uploads/Culinary-Institute-of-America-Anton-Plaza-at-Night-1030x824.jpg&amp;exph=824&amp;expw=1030&amp;q=the+culinary+institute+of+america&amp;simid=608022622736024088&amp;selectedIndex=100"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www.edinformatics.com/schools/scripts/the_art_institute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edinformatics.com/schools/scripts/l_ecole_culinaire.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sba.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E231B-66C3-412E-AA2F-0F721D13CBD6}"/>
              </a:ext>
            </a:extLst>
          </p:cNvPr>
          <p:cNvSpPr>
            <a:spLocks noGrp="1"/>
          </p:cNvSpPr>
          <p:nvPr>
            <p:ph type="ctrTitle"/>
          </p:nvPr>
        </p:nvSpPr>
        <p:spPr/>
        <p:txBody>
          <a:bodyPr/>
          <a:lstStyle/>
          <a:p>
            <a:r>
              <a:rPr lang="en-US" dirty="0"/>
              <a:t>Introduction to Hospitality</a:t>
            </a:r>
          </a:p>
        </p:txBody>
      </p:sp>
      <p:sp>
        <p:nvSpPr>
          <p:cNvPr id="3" name="Subtitle 2">
            <a:extLst>
              <a:ext uri="{FF2B5EF4-FFF2-40B4-BE49-F238E27FC236}">
                <a16:creationId xmlns:a16="http://schemas.microsoft.com/office/drawing/2014/main" id="{791A42AE-17B9-4BDF-8EA0-7CA3B4640664}"/>
              </a:ext>
            </a:extLst>
          </p:cNvPr>
          <p:cNvSpPr>
            <a:spLocks noGrp="1"/>
          </p:cNvSpPr>
          <p:nvPr>
            <p:ph type="subTitle" idx="1"/>
          </p:nvPr>
        </p:nvSpPr>
        <p:spPr/>
        <p:txBody>
          <a:bodyPr/>
          <a:lstStyle/>
          <a:p>
            <a:r>
              <a:rPr lang="en-US" dirty="0"/>
              <a:t>Chapter 6 the restaurant business</a:t>
            </a:r>
          </a:p>
        </p:txBody>
      </p:sp>
    </p:spTree>
    <p:extLst>
      <p:ext uri="{BB962C8B-B14F-4D97-AF65-F5344CB8AC3E}">
        <p14:creationId xmlns:p14="http://schemas.microsoft.com/office/powerpoint/2010/main" val="236553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B2C0-9BB1-4597-91DC-5A761F7BCF0A}"/>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The “Mother Sauces”</a:t>
            </a:r>
            <a:endParaRPr lang="en-US" dirty="0"/>
          </a:p>
        </p:txBody>
      </p:sp>
      <p:pic>
        <p:nvPicPr>
          <p:cNvPr id="7" name="Content Placeholder 6">
            <a:extLst>
              <a:ext uri="{FF2B5EF4-FFF2-40B4-BE49-F238E27FC236}">
                <a16:creationId xmlns:a16="http://schemas.microsoft.com/office/drawing/2014/main" id="{911A8A9D-8012-42FC-9DC6-D238E3B08D6E}"/>
              </a:ext>
            </a:extLst>
          </p:cNvPr>
          <p:cNvPicPr>
            <a:picLocks noGrp="1" noChangeAspect="1"/>
          </p:cNvPicPr>
          <p:nvPr>
            <p:ph idx="1"/>
          </p:nvPr>
        </p:nvPicPr>
        <p:blipFill>
          <a:blip r:embed="rId2"/>
          <a:stretch>
            <a:fillRect/>
          </a:stretch>
        </p:blipFill>
        <p:spPr>
          <a:xfrm>
            <a:off x="570451" y="2105637"/>
            <a:ext cx="3305263" cy="3489819"/>
          </a:xfrm>
        </p:spPr>
      </p:pic>
      <p:sp>
        <p:nvSpPr>
          <p:cNvPr id="8" name="TextBox 7">
            <a:extLst>
              <a:ext uri="{FF2B5EF4-FFF2-40B4-BE49-F238E27FC236}">
                <a16:creationId xmlns:a16="http://schemas.microsoft.com/office/drawing/2014/main" id="{2F754C53-D72E-4DF2-A74D-AF1779235ED7}"/>
              </a:ext>
            </a:extLst>
          </p:cNvPr>
          <p:cNvSpPr txBox="1"/>
          <p:nvPr/>
        </p:nvSpPr>
        <p:spPr>
          <a:xfrm>
            <a:off x="1551962" y="5729681"/>
            <a:ext cx="1694577" cy="523220"/>
          </a:xfrm>
          <a:prstGeom prst="rect">
            <a:avLst/>
          </a:prstGeom>
          <a:noFill/>
        </p:spPr>
        <p:txBody>
          <a:bodyPr wrap="square" rtlCol="0">
            <a:spAutoFit/>
          </a:bodyPr>
          <a:lstStyle/>
          <a:p>
            <a:r>
              <a:rPr lang="en-US" sz="2800" dirty="0"/>
              <a:t>Tomato</a:t>
            </a:r>
          </a:p>
        </p:txBody>
      </p:sp>
      <p:sp>
        <p:nvSpPr>
          <p:cNvPr id="9" name="TextBox 8">
            <a:extLst>
              <a:ext uri="{FF2B5EF4-FFF2-40B4-BE49-F238E27FC236}">
                <a16:creationId xmlns:a16="http://schemas.microsoft.com/office/drawing/2014/main" id="{2B49CF46-6A81-4E8C-9EB1-D70EDAAD7D07}"/>
              </a:ext>
            </a:extLst>
          </p:cNvPr>
          <p:cNvSpPr txBox="1"/>
          <p:nvPr/>
        </p:nvSpPr>
        <p:spPr>
          <a:xfrm>
            <a:off x="4546833" y="2650921"/>
            <a:ext cx="7063152" cy="646331"/>
          </a:xfrm>
          <a:prstGeom prst="rect">
            <a:avLst/>
          </a:prstGeom>
          <a:noFill/>
        </p:spPr>
        <p:txBody>
          <a:bodyPr wrap="none" rtlCol="0">
            <a:spAutoFit/>
          </a:bodyPr>
          <a:lstStyle/>
          <a:p>
            <a:r>
              <a:rPr lang="en-US" b="1" dirty="0"/>
              <a:t>sauce</a:t>
            </a:r>
            <a:r>
              <a:rPr lang="en-US" dirty="0"/>
              <a:t> made with a puree of tomatoes (or strained tomatoes)</a:t>
            </a:r>
          </a:p>
          <a:p>
            <a:r>
              <a:rPr lang="en-US" dirty="0"/>
              <a:t>with savory vegetables and other seasonings</a:t>
            </a:r>
          </a:p>
        </p:txBody>
      </p:sp>
    </p:spTree>
    <p:extLst>
      <p:ext uri="{BB962C8B-B14F-4D97-AF65-F5344CB8AC3E}">
        <p14:creationId xmlns:p14="http://schemas.microsoft.com/office/powerpoint/2010/main" val="8612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B2C0-9BB1-4597-91DC-5A761F7BCF0A}"/>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The “Mother Sauces”</a:t>
            </a:r>
            <a:endParaRPr lang="en-US" dirty="0"/>
          </a:p>
        </p:txBody>
      </p:sp>
      <p:pic>
        <p:nvPicPr>
          <p:cNvPr id="5" name="Content Placeholder 4">
            <a:extLst>
              <a:ext uri="{FF2B5EF4-FFF2-40B4-BE49-F238E27FC236}">
                <a16:creationId xmlns:a16="http://schemas.microsoft.com/office/drawing/2014/main" id="{7F4773B3-4AE9-4981-9C00-AD6E50C7DF86}"/>
              </a:ext>
            </a:extLst>
          </p:cNvPr>
          <p:cNvPicPr>
            <a:picLocks noGrp="1" noChangeAspect="1"/>
          </p:cNvPicPr>
          <p:nvPr>
            <p:ph idx="1"/>
          </p:nvPr>
        </p:nvPicPr>
        <p:blipFill>
          <a:blip r:embed="rId2"/>
          <a:stretch>
            <a:fillRect/>
          </a:stretch>
        </p:blipFill>
        <p:spPr>
          <a:xfrm>
            <a:off x="847637" y="2181138"/>
            <a:ext cx="3648862" cy="3171038"/>
          </a:xfrm>
        </p:spPr>
      </p:pic>
      <p:sp>
        <p:nvSpPr>
          <p:cNvPr id="6" name="TextBox 5">
            <a:extLst>
              <a:ext uri="{FF2B5EF4-FFF2-40B4-BE49-F238E27FC236}">
                <a16:creationId xmlns:a16="http://schemas.microsoft.com/office/drawing/2014/main" id="{C7BD1183-CE6E-4AE2-9ADA-26144BC1A740}"/>
              </a:ext>
            </a:extLst>
          </p:cNvPr>
          <p:cNvSpPr txBox="1"/>
          <p:nvPr/>
        </p:nvSpPr>
        <p:spPr>
          <a:xfrm>
            <a:off x="1744909" y="5469622"/>
            <a:ext cx="2449586" cy="523220"/>
          </a:xfrm>
          <a:prstGeom prst="rect">
            <a:avLst/>
          </a:prstGeom>
          <a:noFill/>
        </p:spPr>
        <p:txBody>
          <a:bodyPr wrap="square" rtlCol="0">
            <a:spAutoFit/>
          </a:bodyPr>
          <a:lstStyle/>
          <a:p>
            <a:r>
              <a:rPr lang="en-US" sz="2800" dirty="0"/>
              <a:t>Hollandaise</a:t>
            </a:r>
          </a:p>
        </p:txBody>
      </p:sp>
      <p:sp>
        <p:nvSpPr>
          <p:cNvPr id="8" name="TextBox 7">
            <a:extLst>
              <a:ext uri="{FF2B5EF4-FFF2-40B4-BE49-F238E27FC236}">
                <a16:creationId xmlns:a16="http://schemas.microsoft.com/office/drawing/2014/main" id="{ABFC9C68-3B6E-4CBD-816E-4C72089A142F}"/>
              </a:ext>
            </a:extLst>
          </p:cNvPr>
          <p:cNvSpPr txBox="1"/>
          <p:nvPr/>
        </p:nvSpPr>
        <p:spPr>
          <a:xfrm>
            <a:off x="4957894" y="3229761"/>
            <a:ext cx="4512774" cy="646331"/>
          </a:xfrm>
          <a:prstGeom prst="rect">
            <a:avLst/>
          </a:prstGeom>
          <a:noFill/>
        </p:spPr>
        <p:txBody>
          <a:bodyPr wrap="none" rtlCol="0">
            <a:spAutoFit/>
          </a:bodyPr>
          <a:lstStyle/>
          <a:p>
            <a:r>
              <a:rPr lang="en-US" dirty="0"/>
              <a:t>a rich </a:t>
            </a:r>
            <a:r>
              <a:rPr lang="en-US" b="1" dirty="0"/>
              <a:t>sauce</a:t>
            </a:r>
            <a:r>
              <a:rPr lang="en-US" dirty="0"/>
              <a:t> made basically of butter,</a:t>
            </a:r>
          </a:p>
          <a:p>
            <a:r>
              <a:rPr lang="en-US" dirty="0"/>
              <a:t>egg yolks, and lemon juice or vinegar. </a:t>
            </a:r>
          </a:p>
        </p:txBody>
      </p:sp>
    </p:spTree>
    <p:extLst>
      <p:ext uri="{BB962C8B-B14F-4D97-AF65-F5344CB8AC3E}">
        <p14:creationId xmlns:p14="http://schemas.microsoft.com/office/powerpoint/2010/main" val="1261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B2C0-9BB1-4597-91DC-5A761F7BCF0A}"/>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Nouvelle Cuisine</a:t>
            </a:r>
            <a:endParaRPr lang="en-US" dirty="0"/>
          </a:p>
        </p:txBody>
      </p:sp>
      <p:sp>
        <p:nvSpPr>
          <p:cNvPr id="4" name="Content Placeholder 3">
            <a:extLst>
              <a:ext uri="{FF2B5EF4-FFF2-40B4-BE49-F238E27FC236}">
                <a16:creationId xmlns:a16="http://schemas.microsoft.com/office/drawing/2014/main" id="{AA3B601A-7B0F-49FC-808C-07E7B358732B}"/>
              </a:ext>
            </a:extLst>
          </p:cNvPr>
          <p:cNvSpPr>
            <a:spLocks noGrp="1"/>
          </p:cNvSpPr>
          <p:nvPr>
            <p:ph idx="1"/>
          </p:nvPr>
        </p:nvSpPr>
        <p:spPr/>
        <p:txBody>
          <a:bodyPr/>
          <a:lstStyle/>
          <a:p>
            <a:r>
              <a:rPr lang="en-US" dirty="0"/>
              <a:t>Began in late 1960s</a:t>
            </a:r>
          </a:p>
          <a:p>
            <a:endParaRPr lang="en-US" dirty="0"/>
          </a:p>
          <a:p>
            <a:r>
              <a:rPr lang="en-US" dirty="0"/>
              <a:t>Lighter cuisine</a:t>
            </a:r>
          </a:p>
          <a:p>
            <a:endParaRPr lang="en-US" dirty="0"/>
          </a:p>
          <a:p>
            <a:r>
              <a:rPr lang="en-US" dirty="0"/>
              <a:t>Simpler preparations</a:t>
            </a:r>
          </a:p>
          <a:p>
            <a:endParaRPr lang="en-US" dirty="0"/>
          </a:p>
          <a:p>
            <a:r>
              <a:rPr lang="en-US" dirty="0"/>
              <a:t>More natural flavors and ingredients</a:t>
            </a:r>
          </a:p>
        </p:txBody>
      </p:sp>
      <p:pic>
        <p:nvPicPr>
          <p:cNvPr id="9" name="Picture 8">
            <a:extLst>
              <a:ext uri="{FF2B5EF4-FFF2-40B4-BE49-F238E27FC236}">
                <a16:creationId xmlns:a16="http://schemas.microsoft.com/office/drawing/2014/main" id="{247532FE-AFAE-4C6D-90D0-6CFC553DCA04}"/>
              </a:ext>
            </a:extLst>
          </p:cNvPr>
          <p:cNvPicPr>
            <a:picLocks noChangeAspect="1"/>
          </p:cNvPicPr>
          <p:nvPr/>
        </p:nvPicPr>
        <p:blipFill>
          <a:blip r:embed="rId2"/>
          <a:stretch>
            <a:fillRect/>
          </a:stretch>
        </p:blipFill>
        <p:spPr>
          <a:xfrm>
            <a:off x="7477562" y="1853248"/>
            <a:ext cx="3931466" cy="3633152"/>
          </a:xfrm>
          <a:prstGeom prst="rect">
            <a:avLst/>
          </a:prstGeom>
        </p:spPr>
      </p:pic>
    </p:spTree>
    <p:extLst>
      <p:ext uri="{BB962C8B-B14F-4D97-AF65-F5344CB8AC3E}">
        <p14:creationId xmlns:p14="http://schemas.microsoft.com/office/powerpoint/2010/main" val="2294966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B2C0-9BB1-4597-91DC-5A761F7BCF0A}"/>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Fusion Cuisine</a:t>
            </a:r>
            <a:endParaRPr lang="en-US" dirty="0"/>
          </a:p>
        </p:txBody>
      </p:sp>
      <p:sp>
        <p:nvSpPr>
          <p:cNvPr id="4" name="Content Placeholder 3">
            <a:extLst>
              <a:ext uri="{FF2B5EF4-FFF2-40B4-BE49-F238E27FC236}">
                <a16:creationId xmlns:a16="http://schemas.microsoft.com/office/drawing/2014/main" id="{AA3B601A-7B0F-49FC-808C-07E7B358732B}"/>
              </a:ext>
            </a:extLst>
          </p:cNvPr>
          <p:cNvSpPr>
            <a:spLocks noGrp="1"/>
          </p:cNvSpPr>
          <p:nvPr>
            <p:ph idx="1"/>
          </p:nvPr>
        </p:nvSpPr>
        <p:spPr/>
        <p:txBody>
          <a:bodyPr/>
          <a:lstStyle/>
          <a:p>
            <a:r>
              <a:rPr lang="en-US" dirty="0"/>
              <a:t>Blending of flavors and techniques from two cuisines</a:t>
            </a:r>
          </a:p>
          <a:p>
            <a:endParaRPr lang="en-US" dirty="0"/>
          </a:p>
          <a:p>
            <a:r>
              <a:rPr lang="en-US" dirty="0"/>
              <a:t>Creation of hybrid recipes</a:t>
            </a:r>
          </a:p>
        </p:txBody>
      </p:sp>
      <p:pic>
        <p:nvPicPr>
          <p:cNvPr id="7" name="Picture 6">
            <a:extLst>
              <a:ext uri="{FF2B5EF4-FFF2-40B4-BE49-F238E27FC236}">
                <a16:creationId xmlns:a16="http://schemas.microsoft.com/office/drawing/2014/main" id="{221E3217-A565-495C-B8B4-D090B2DB04B3}"/>
              </a:ext>
            </a:extLst>
          </p:cNvPr>
          <p:cNvPicPr/>
          <p:nvPr/>
        </p:nvPicPr>
        <p:blipFill rotWithShape="1">
          <a:blip r:embed="rId2"/>
          <a:srcRect l="-1" r="324" b="9000"/>
          <a:stretch/>
        </p:blipFill>
        <p:spPr bwMode="auto">
          <a:xfrm>
            <a:off x="4949505" y="2723795"/>
            <a:ext cx="5813570" cy="37242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79693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FC8D-072C-45A9-9D07-4AAFE3DEF5A1}"/>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Famous Chefs as part of Popular Culture</a:t>
            </a:r>
            <a:endParaRPr lang="en-US" dirty="0"/>
          </a:p>
        </p:txBody>
      </p:sp>
      <p:pic>
        <p:nvPicPr>
          <p:cNvPr id="5" name="Content Placeholder 4">
            <a:extLst>
              <a:ext uri="{FF2B5EF4-FFF2-40B4-BE49-F238E27FC236}">
                <a16:creationId xmlns:a16="http://schemas.microsoft.com/office/drawing/2014/main" id="{F69867A9-336B-4557-823D-745CB4750902}"/>
              </a:ext>
            </a:extLst>
          </p:cNvPr>
          <p:cNvPicPr>
            <a:picLocks noGrp="1" noChangeAspect="1"/>
          </p:cNvPicPr>
          <p:nvPr>
            <p:ph idx="1"/>
          </p:nvPr>
        </p:nvPicPr>
        <p:blipFill>
          <a:blip r:embed="rId2"/>
          <a:stretch>
            <a:fillRect/>
          </a:stretch>
        </p:blipFill>
        <p:spPr>
          <a:xfrm>
            <a:off x="1110143" y="1781634"/>
            <a:ext cx="2211897" cy="3223119"/>
          </a:xfrm>
        </p:spPr>
      </p:pic>
      <p:pic>
        <p:nvPicPr>
          <p:cNvPr id="7" name="Picture 6">
            <a:extLst>
              <a:ext uri="{FF2B5EF4-FFF2-40B4-BE49-F238E27FC236}">
                <a16:creationId xmlns:a16="http://schemas.microsoft.com/office/drawing/2014/main" id="{D4B1EFC8-166C-4BF3-A21F-2E9AE53C46A6}"/>
              </a:ext>
            </a:extLst>
          </p:cNvPr>
          <p:cNvPicPr>
            <a:picLocks noChangeAspect="1"/>
          </p:cNvPicPr>
          <p:nvPr/>
        </p:nvPicPr>
        <p:blipFill>
          <a:blip r:embed="rId3"/>
          <a:stretch>
            <a:fillRect/>
          </a:stretch>
        </p:blipFill>
        <p:spPr>
          <a:xfrm>
            <a:off x="4123800" y="1781633"/>
            <a:ext cx="3988354" cy="2530307"/>
          </a:xfrm>
          <a:prstGeom prst="rect">
            <a:avLst/>
          </a:prstGeom>
        </p:spPr>
      </p:pic>
      <p:pic>
        <p:nvPicPr>
          <p:cNvPr id="9" name="Picture 8">
            <a:extLst>
              <a:ext uri="{FF2B5EF4-FFF2-40B4-BE49-F238E27FC236}">
                <a16:creationId xmlns:a16="http://schemas.microsoft.com/office/drawing/2014/main" id="{84B32E52-089B-41C7-BAA1-67F7B51C3BC7}"/>
              </a:ext>
            </a:extLst>
          </p:cNvPr>
          <p:cNvPicPr>
            <a:picLocks noChangeAspect="1"/>
          </p:cNvPicPr>
          <p:nvPr/>
        </p:nvPicPr>
        <p:blipFill>
          <a:blip r:embed="rId4"/>
          <a:stretch>
            <a:fillRect/>
          </a:stretch>
        </p:blipFill>
        <p:spPr>
          <a:xfrm>
            <a:off x="8313490" y="1764418"/>
            <a:ext cx="3691156" cy="2421688"/>
          </a:xfrm>
          <a:prstGeom prst="rect">
            <a:avLst/>
          </a:prstGeom>
        </p:spPr>
      </p:pic>
      <p:sp>
        <p:nvSpPr>
          <p:cNvPr id="10" name="TextBox 9">
            <a:extLst>
              <a:ext uri="{FF2B5EF4-FFF2-40B4-BE49-F238E27FC236}">
                <a16:creationId xmlns:a16="http://schemas.microsoft.com/office/drawing/2014/main" id="{C91812CE-4FA2-4C64-97E3-56B86390268F}"/>
              </a:ext>
            </a:extLst>
          </p:cNvPr>
          <p:cNvSpPr txBox="1"/>
          <p:nvPr/>
        </p:nvSpPr>
        <p:spPr>
          <a:xfrm>
            <a:off x="1543573" y="5150840"/>
            <a:ext cx="1325462" cy="369332"/>
          </a:xfrm>
          <a:prstGeom prst="rect">
            <a:avLst/>
          </a:prstGeom>
          <a:noFill/>
        </p:spPr>
        <p:txBody>
          <a:bodyPr wrap="square" rtlCol="0">
            <a:spAutoFit/>
          </a:bodyPr>
          <a:lstStyle/>
          <a:p>
            <a:r>
              <a:rPr lang="en-US" dirty="0"/>
              <a:t>Julia Child</a:t>
            </a:r>
          </a:p>
        </p:txBody>
      </p:sp>
      <p:sp>
        <p:nvSpPr>
          <p:cNvPr id="11" name="TextBox 10">
            <a:extLst>
              <a:ext uri="{FF2B5EF4-FFF2-40B4-BE49-F238E27FC236}">
                <a16:creationId xmlns:a16="http://schemas.microsoft.com/office/drawing/2014/main" id="{7968BC09-2D5B-41C1-92E7-DAB2CB5DFE96}"/>
              </a:ext>
            </a:extLst>
          </p:cNvPr>
          <p:cNvSpPr txBox="1"/>
          <p:nvPr/>
        </p:nvSpPr>
        <p:spPr>
          <a:xfrm>
            <a:off x="5008228" y="4412609"/>
            <a:ext cx="2474752" cy="369332"/>
          </a:xfrm>
          <a:prstGeom prst="rect">
            <a:avLst/>
          </a:prstGeom>
          <a:noFill/>
        </p:spPr>
        <p:txBody>
          <a:bodyPr wrap="square" rtlCol="0">
            <a:spAutoFit/>
          </a:bodyPr>
          <a:lstStyle/>
          <a:p>
            <a:r>
              <a:rPr lang="en-US" dirty="0"/>
              <a:t>Anthony Bourdain</a:t>
            </a:r>
          </a:p>
        </p:txBody>
      </p:sp>
      <p:sp>
        <p:nvSpPr>
          <p:cNvPr id="12" name="TextBox 11">
            <a:extLst>
              <a:ext uri="{FF2B5EF4-FFF2-40B4-BE49-F238E27FC236}">
                <a16:creationId xmlns:a16="http://schemas.microsoft.com/office/drawing/2014/main" id="{8FAAB462-32EC-43B9-9D9B-BF84258AE055}"/>
              </a:ext>
            </a:extLst>
          </p:cNvPr>
          <p:cNvSpPr txBox="1"/>
          <p:nvPr/>
        </p:nvSpPr>
        <p:spPr>
          <a:xfrm>
            <a:off x="9227890" y="4311940"/>
            <a:ext cx="2193229" cy="369332"/>
          </a:xfrm>
          <a:prstGeom prst="rect">
            <a:avLst/>
          </a:prstGeom>
          <a:noFill/>
        </p:spPr>
        <p:txBody>
          <a:bodyPr wrap="square" rtlCol="0">
            <a:spAutoFit/>
          </a:bodyPr>
          <a:lstStyle/>
          <a:p>
            <a:r>
              <a:rPr lang="en-US" dirty="0"/>
              <a:t>Wolfgang Puck</a:t>
            </a:r>
          </a:p>
        </p:txBody>
      </p:sp>
    </p:spTree>
    <p:extLst>
      <p:ext uri="{BB962C8B-B14F-4D97-AF65-F5344CB8AC3E}">
        <p14:creationId xmlns:p14="http://schemas.microsoft.com/office/powerpoint/2010/main" val="387152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C42F-4F75-4BCF-8427-A0821E48E27F}"/>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Culinary Schools</a:t>
            </a:r>
          </a:p>
        </p:txBody>
      </p:sp>
      <p:pic>
        <p:nvPicPr>
          <p:cNvPr id="5" name="Content Placeholder 4">
            <a:extLst>
              <a:ext uri="{FF2B5EF4-FFF2-40B4-BE49-F238E27FC236}">
                <a16:creationId xmlns:a16="http://schemas.microsoft.com/office/drawing/2014/main" id="{620F31C9-E990-4741-8B86-029CCF013D2D}"/>
              </a:ext>
            </a:extLst>
          </p:cNvPr>
          <p:cNvPicPr>
            <a:picLocks noGrp="1" noChangeAspect="1"/>
          </p:cNvPicPr>
          <p:nvPr>
            <p:ph idx="1"/>
          </p:nvPr>
        </p:nvPicPr>
        <p:blipFill>
          <a:blip r:embed="rId2"/>
          <a:stretch>
            <a:fillRect/>
          </a:stretch>
        </p:blipFill>
        <p:spPr>
          <a:xfrm>
            <a:off x="1065403" y="1736521"/>
            <a:ext cx="7083600" cy="4511879"/>
          </a:xfrm>
        </p:spPr>
      </p:pic>
      <p:sp>
        <p:nvSpPr>
          <p:cNvPr id="6" name="TextBox 5">
            <a:extLst>
              <a:ext uri="{FF2B5EF4-FFF2-40B4-BE49-F238E27FC236}">
                <a16:creationId xmlns:a16="http://schemas.microsoft.com/office/drawing/2014/main" id="{5531E203-BFC6-4FF8-AE3D-22BE618B1685}"/>
              </a:ext>
            </a:extLst>
          </p:cNvPr>
          <p:cNvSpPr txBox="1"/>
          <p:nvPr/>
        </p:nvSpPr>
        <p:spPr>
          <a:xfrm>
            <a:off x="8422547" y="5469622"/>
            <a:ext cx="3783408" cy="646331"/>
          </a:xfrm>
          <a:prstGeom prst="rect">
            <a:avLst/>
          </a:prstGeom>
          <a:noFill/>
        </p:spPr>
        <p:txBody>
          <a:bodyPr wrap="none" rtlCol="0">
            <a:spAutoFit/>
          </a:bodyPr>
          <a:lstStyle/>
          <a:p>
            <a:r>
              <a:rPr lang="en-US" dirty="0"/>
              <a:t>The Culinary Institute of America</a:t>
            </a:r>
          </a:p>
          <a:p>
            <a:r>
              <a:rPr lang="en-US" dirty="0"/>
              <a:t>Hyde Park, New York</a:t>
            </a:r>
          </a:p>
        </p:txBody>
      </p:sp>
    </p:spTree>
    <p:extLst>
      <p:ext uri="{BB962C8B-B14F-4D97-AF65-F5344CB8AC3E}">
        <p14:creationId xmlns:p14="http://schemas.microsoft.com/office/powerpoint/2010/main" val="64029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0E06F-2BCE-4930-B843-CE548E1D975D}"/>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Culinary Schools</a:t>
            </a:r>
            <a:endParaRPr lang="en-US" dirty="0"/>
          </a:p>
        </p:txBody>
      </p:sp>
      <p:pic>
        <p:nvPicPr>
          <p:cNvPr id="5" name="Content Placeholder 4">
            <a:extLst>
              <a:ext uri="{FF2B5EF4-FFF2-40B4-BE49-F238E27FC236}">
                <a16:creationId xmlns:a16="http://schemas.microsoft.com/office/drawing/2014/main" id="{B6D6A2F4-7A36-499A-AA24-BBDCE7D78D38}"/>
              </a:ext>
            </a:extLst>
          </p:cNvPr>
          <p:cNvPicPr>
            <a:picLocks noGrp="1" noChangeAspect="1"/>
          </p:cNvPicPr>
          <p:nvPr>
            <p:ph idx="1"/>
          </p:nvPr>
        </p:nvPicPr>
        <p:blipFill>
          <a:blip r:embed="rId2"/>
          <a:stretch>
            <a:fillRect/>
          </a:stretch>
        </p:blipFill>
        <p:spPr>
          <a:xfrm>
            <a:off x="646111" y="1610326"/>
            <a:ext cx="4643524" cy="2575420"/>
          </a:xfrm>
        </p:spPr>
      </p:pic>
      <p:pic>
        <p:nvPicPr>
          <p:cNvPr id="7" name="Picture 6">
            <a:extLst>
              <a:ext uri="{FF2B5EF4-FFF2-40B4-BE49-F238E27FC236}">
                <a16:creationId xmlns:a16="http://schemas.microsoft.com/office/drawing/2014/main" id="{EFCEEEC5-43B0-4839-AA41-CA0CC77223D7}"/>
              </a:ext>
            </a:extLst>
          </p:cNvPr>
          <p:cNvPicPr>
            <a:picLocks noChangeAspect="1"/>
          </p:cNvPicPr>
          <p:nvPr/>
        </p:nvPicPr>
        <p:blipFill>
          <a:blip r:embed="rId3"/>
          <a:stretch>
            <a:fillRect/>
          </a:stretch>
        </p:blipFill>
        <p:spPr>
          <a:xfrm>
            <a:off x="6219041" y="1510235"/>
            <a:ext cx="3754729" cy="5008010"/>
          </a:xfrm>
          <a:prstGeom prst="rect">
            <a:avLst/>
          </a:prstGeom>
        </p:spPr>
      </p:pic>
      <p:pic>
        <p:nvPicPr>
          <p:cNvPr id="8" name="Picture 7" descr="Image result for the culinary institute of america">
            <a:hlinkClick r:id="rId4"/>
            <a:extLst>
              <a:ext uri="{FF2B5EF4-FFF2-40B4-BE49-F238E27FC236}">
                <a16:creationId xmlns:a16="http://schemas.microsoft.com/office/drawing/2014/main" id="{FF58BDDA-9388-4E27-9D7D-43E665B8E2E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248692" y="4800032"/>
            <a:ext cx="2295525" cy="1838325"/>
          </a:xfrm>
          <a:prstGeom prst="rect">
            <a:avLst/>
          </a:prstGeom>
          <a:noFill/>
          <a:ln>
            <a:noFill/>
          </a:ln>
        </p:spPr>
      </p:pic>
      <p:sp>
        <p:nvSpPr>
          <p:cNvPr id="9" name="Rectangle 8">
            <a:extLst>
              <a:ext uri="{FF2B5EF4-FFF2-40B4-BE49-F238E27FC236}">
                <a16:creationId xmlns:a16="http://schemas.microsoft.com/office/drawing/2014/main" id="{DF6E6D3F-8251-432E-8477-024023E05BF5}"/>
              </a:ext>
            </a:extLst>
          </p:cNvPr>
          <p:cNvSpPr/>
          <p:nvPr/>
        </p:nvSpPr>
        <p:spPr>
          <a:xfrm>
            <a:off x="3246539" y="1140903"/>
            <a:ext cx="4741165" cy="369332"/>
          </a:xfrm>
          <a:prstGeom prst="rect">
            <a:avLst/>
          </a:prstGeom>
        </p:spPr>
        <p:txBody>
          <a:bodyPr wrap="square">
            <a:spAutoFit/>
          </a:bodyPr>
          <a:lstStyle/>
          <a:p>
            <a:r>
              <a:rPr lang="en-US" dirty="0"/>
              <a:t>The Culinary Institute of America</a:t>
            </a:r>
          </a:p>
        </p:txBody>
      </p:sp>
      <p:sp>
        <p:nvSpPr>
          <p:cNvPr id="10" name="TextBox 9">
            <a:extLst>
              <a:ext uri="{FF2B5EF4-FFF2-40B4-BE49-F238E27FC236}">
                <a16:creationId xmlns:a16="http://schemas.microsoft.com/office/drawing/2014/main" id="{8EA338EB-58FF-41D7-A053-FB245F8BF5E8}"/>
              </a:ext>
            </a:extLst>
          </p:cNvPr>
          <p:cNvSpPr txBox="1"/>
          <p:nvPr/>
        </p:nvSpPr>
        <p:spPr>
          <a:xfrm>
            <a:off x="788565" y="4412609"/>
            <a:ext cx="2029723" cy="369332"/>
          </a:xfrm>
          <a:prstGeom prst="rect">
            <a:avLst/>
          </a:prstGeom>
          <a:noFill/>
        </p:spPr>
        <p:txBody>
          <a:bodyPr wrap="none" rtlCol="0">
            <a:spAutoFit/>
          </a:bodyPr>
          <a:lstStyle/>
          <a:p>
            <a:r>
              <a:rPr lang="en-US" dirty="0"/>
              <a:t>Napa, California</a:t>
            </a:r>
          </a:p>
        </p:txBody>
      </p:sp>
      <p:sp>
        <p:nvSpPr>
          <p:cNvPr id="11" name="TextBox 10">
            <a:extLst>
              <a:ext uri="{FF2B5EF4-FFF2-40B4-BE49-F238E27FC236}">
                <a16:creationId xmlns:a16="http://schemas.microsoft.com/office/drawing/2014/main" id="{5494433A-34B1-41F9-A326-7C342EBCF8DC}"/>
              </a:ext>
            </a:extLst>
          </p:cNvPr>
          <p:cNvSpPr txBox="1"/>
          <p:nvPr/>
        </p:nvSpPr>
        <p:spPr>
          <a:xfrm>
            <a:off x="3632433" y="5503178"/>
            <a:ext cx="2129109" cy="369332"/>
          </a:xfrm>
          <a:prstGeom prst="rect">
            <a:avLst/>
          </a:prstGeom>
          <a:noFill/>
        </p:spPr>
        <p:txBody>
          <a:bodyPr wrap="none" rtlCol="0">
            <a:spAutoFit/>
          </a:bodyPr>
          <a:lstStyle/>
          <a:p>
            <a:r>
              <a:rPr lang="en-US" dirty="0"/>
              <a:t>Singapore, China</a:t>
            </a:r>
          </a:p>
        </p:txBody>
      </p:sp>
      <p:sp>
        <p:nvSpPr>
          <p:cNvPr id="12" name="TextBox 11">
            <a:extLst>
              <a:ext uri="{FF2B5EF4-FFF2-40B4-BE49-F238E27FC236}">
                <a16:creationId xmlns:a16="http://schemas.microsoft.com/office/drawing/2014/main" id="{6F8C23CB-2771-42C0-9837-A3EB48D2099A}"/>
              </a:ext>
            </a:extLst>
          </p:cNvPr>
          <p:cNvSpPr txBox="1"/>
          <p:nvPr/>
        </p:nvSpPr>
        <p:spPr>
          <a:xfrm>
            <a:off x="10125512" y="3842158"/>
            <a:ext cx="1606530" cy="646331"/>
          </a:xfrm>
          <a:prstGeom prst="rect">
            <a:avLst/>
          </a:prstGeom>
          <a:noFill/>
        </p:spPr>
        <p:txBody>
          <a:bodyPr wrap="none" rtlCol="0">
            <a:spAutoFit/>
          </a:bodyPr>
          <a:lstStyle/>
          <a:p>
            <a:r>
              <a:rPr lang="en-US" dirty="0"/>
              <a:t>San Antonio,</a:t>
            </a:r>
          </a:p>
          <a:p>
            <a:r>
              <a:rPr lang="en-US" dirty="0"/>
              <a:t>Texas</a:t>
            </a:r>
          </a:p>
        </p:txBody>
      </p:sp>
    </p:spTree>
    <p:extLst>
      <p:ext uri="{BB962C8B-B14F-4D97-AF65-F5344CB8AC3E}">
        <p14:creationId xmlns:p14="http://schemas.microsoft.com/office/powerpoint/2010/main" val="410948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629A-120F-487A-8CD6-E538FD726CF4}"/>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Culinary Schools</a:t>
            </a:r>
            <a:endParaRPr lang="en-US" dirty="0"/>
          </a:p>
        </p:txBody>
      </p:sp>
      <p:sp>
        <p:nvSpPr>
          <p:cNvPr id="3" name="Content Placeholder 2">
            <a:extLst>
              <a:ext uri="{FF2B5EF4-FFF2-40B4-BE49-F238E27FC236}">
                <a16:creationId xmlns:a16="http://schemas.microsoft.com/office/drawing/2014/main" id="{0B3B150B-2152-45C0-81F2-DE54DCA3EA2F}"/>
              </a:ext>
            </a:extLst>
          </p:cNvPr>
          <p:cNvSpPr>
            <a:spLocks noGrp="1"/>
          </p:cNvSpPr>
          <p:nvPr>
            <p:ph idx="1"/>
          </p:nvPr>
        </p:nvSpPr>
        <p:spPr/>
        <p:txBody>
          <a:bodyPr/>
          <a:lstStyle/>
          <a:p>
            <a:r>
              <a:rPr lang="en-US" b="1" dirty="0">
                <a:hlinkClick r:id="rId2"/>
              </a:rPr>
              <a:t>The Illinois Institute of Art Culinary School </a:t>
            </a:r>
            <a:r>
              <a:rPr lang="en-US" b="1" dirty="0"/>
              <a:t>-</a:t>
            </a:r>
            <a:r>
              <a:rPr lang="en-US" dirty="0"/>
              <a:t> Chicago , Illinois -Culinary Arts-- Professional Baking &amp; Pastry (C), Baking &amp; Pastry, Culinary Arts, Culinary Management, Hospitality Management (AAS), Culinary Management (BAS), Hospitality Management (BS) -- Everything from honing fundamental cooking skills and exploring world cuisines to managing a menu and working as part of a team. Get the fundamental and international skills today's culinary industry demands in professional kitchens where you'll be taught by talented, experienced instructors, you'll begin with fundamentals like using kitchen tools and honing your cooking skills and techniques.</a:t>
            </a:r>
          </a:p>
        </p:txBody>
      </p:sp>
    </p:spTree>
    <p:extLst>
      <p:ext uri="{BB962C8B-B14F-4D97-AF65-F5344CB8AC3E}">
        <p14:creationId xmlns:p14="http://schemas.microsoft.com/office/powerpoint/2010/main" val="2680255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629A-120F-487A-8CD6-E538FD726CF4}"/>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Culinary Schools</a:t>
            </a:r>
            <a:endParaRPr lang="en-US" dirty="0"/>
          </a:p>
        </p:txBody>
      </p:sp>
      <p:sp>
        <p:nvSpPr>
          <p:cNvPr id="3" name="Content Placeholder 2">
            <a:extLst>
              <a:ext uri="{FF2B5EF4-FFF2-40B4-BE49-F238E27FC236}">
                <a16:creationId xmlns:a16="http://schemas.microsoft.com/office/drawing/2014/main" id="{0B3B150B-2152-45C0-81F2-DE54DCA3EA2F}"/>
              </a:ext>
            </a:extLst>
          </p:cNvPr>
          <p:cNvSpPr>
            <a:spLocks noGrp="1"/>
          </p:cNvSpPr>
          <p:nvPr>
            <p:ph idx="1"/>
          </p:nvPr>
        </p:nvSpPr>
        <p:spPr/>
        <p:txBody>
          <a:bodyPr/>
          <a:lstStyle/>
          <a:p>
            <a:r>
              <a:rPr lang="en-US" b="1" dirty="0"/>
              <a:t>Kendall College School of Culinary Arts </a:t>
            </a:r>
            <a:r>
              <a:rPr lang="en-US" dirty="0"/>
              <a:t>--Chicago -Illinois -- Long regarded as one of the top culinary arts and baking and pastry schools in the nation --Kendall is one of the few schools that offer a four-year Bachelor of Arts in Culinary Arts degree in addition to the AAS and Certificate programs. The four year program gives an in-depth examination of international cuisine, including Latin and South America, the Mediterranean and Asia, as well as nutrition. Business skills, from finance to marketing to personnel will prepare students to plan, build, promote and sustain a food-related business. The school has a strategic partnership with the internationally acclaimed Les Roches International School of Hotel Management offering a joint degree program and expanded international internship opportunities for students. </a:t>
            </a:r>
          </a:p>
        </p:txBody>
      </p:sp>
    </p:spTree>
    <p:extLst>
      <p:ext uri="{BB962C8B-B14F-4D97-AF65-F5344CB8AC3E}">
        <p14:creationId xmlns:p14="http://schemas.microsoft.com/office/powerpoint/2010/main" val="212986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629A-120F-487A-8CD6-E538FD726CF4}"/>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Culinary Schools</a:t>
            </a:r>
            <a:endParaRPr lang="en-US" dirty="0"/>
          </a:p>
        </p:txBody>
      </p:sp>
      <p:sp>
        <p:nvSpPr>
          <p:cNvPr id="3" name="Content Placeholder 2">
            <a:extLst>
              <a:ext uri="{FF2B5EF4-FFF2-40B4-BE49-F238E27FC236}">
                <a16:creationId xmlns:a16="http://schemas.microsoft.com/office/drawing/2014/main" id="{0B3B150B-2152-45C0-81F2-DE54DCA3EA2F}"/>
              </a:ext>
            </a:extLst>
          </p:cNvPr>
          <p:cNvSpPr>
            <a:spLocks noGrp="1"/>
          </p:cNvSpPr>
          <p:nvPr>
            <p:ph idx="1"/>
          </p:nvPr>
        </p:nvSpPr>
        <p:spPr/>
        <p:txBody>
          <a:bodyPr/>
          <a:lstStyle/>
          <a:p>
            <a:r>
              <a:rPr lang="en-US" b="1" dirty="0">
                <a:hlinkClick r:id="rId2"/>
              </a:rPr>
              <a:t>L' Ecole </a:t>
            </a:r>
            <a:r>
              <a:rPr lang="en-US" b="1" dirty="0" err="1">
                <a:hlinkClick r:id="rId2"/>
              </a:rPr>
              <a:t>Culinaire</a:t>
            </a:r>
            <a:r>
              <a:rPr lang="en-US" b="1" dirty="0">
                <a:hlinkClick r:id="rId2"/>
              </a:rPr>
              <a:t> </a:t>
            </a:r>
            <a:r>
              <a:rPr lang="en-US" b="1" dirty="0"/>
              <a:t>- </a:t>
            </a:r>
            <a:r>
              <a:rPr lang="en-US" dirty="0"/>
              <a:t>- Memphis TN, Kansas City, MO, St. Louis MO - </a:t>
            </a:r>
            <a:r>
              <a:rPr lang="en-US" dirty="0" err="1"/>
              <a:t>L’École</a:t>
            </a:r>
            <a:r>
              <a:rPr lang="en-US" dirty="0"/>
              <a:t> </a:t>
            </a:r>
            <a:r>
              <a:rPr lang="en-US" dirty="0" err="1"/>
              <a:t>Culinaire</a:t>
            </a:r>
            <a:r>
              <a:rPr lang="en-US" dirty="0"/>
              <a:t> is dedicated to the development of each student’s skills and personal potential so that our graduates are qualified to pursue entry-level employment in the field of their choice.  The skills and work attitudes taught at </a:t>
            </a:r>
            <a:r>
              <a:rPr lang="en-US" dirty="0" err="1"/>
              <a:t>L’École</a:t>
            </a:r>
            <a:r>
              <a:rPr lang="en-US" dirty="0"/>
              <a:t> </a:t>
            </a:r>
            <a:r>
              <a:rPr lang="en-US" dirty="0" err="1"/>
              <a:t>Culinaire</a:t>
            </a:r>
            <a:r>
              <a:rPr lang="en-US" dirty="0"/>
              <a:t> help our graduates make successful transitions to the work </a:t>
            </a:r>
            <a:r>
              <a:rPr lang="en-US" dirty="0" err="1"/>
              <a:t>environment.ortlagundy</a:t>
            </a:r>
            <a:r>
              <a:rPr lang="en-US" dirty="0"/>
              <a:t> of America, rich in produce, laden with seafood, and blessed with fabulous wines. Chefs love it. </a:t>
            </a:r>
          </a:p>
        </p:txBody>
      </p:sp>
    </p:spTree>
    <p:extLst>
      <p:ext uri="{BB962C8B-B14F-4D97-AF65-F5344CB8AC3E}">
        <p14:creationId xmlns:p14="http://schemas.microsoft.com/office/powerpoint/2010/main" val="1391599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E845-5235-47F2-B6C9-A70D102E7C04}"/>
              </a:ext>
            </a:extLst>
          </p:cNvPr>
          <p:cNvSpPr>
            <a:spLocks noGrp="1"/>
          </p:cNvSpPr>
          <p:nvPr>
            <p:ph type="title"/>
          </p:nvPr>
        </p:nvSpPr>
        <p:spPr/>
        <p:txBody>
          <a:bodyPr/>
          <a:lstStyle/>
          <a:p>
            <a:r>
              <a:rPr lang="en-US" dirty="0"/>
              <a:t>After learning this chapter, you will be able to</a:t>
            </a:r>
          </a:p>
        </p:txBody>
      </p:sp>
      <p:sp>
        <p:nvSpPr>
          <p:cNvPr id="3" name="Content Placeholder 2">
            <a:extLst>
              <a:ext uri="{FF2B5EF4-FFF2-40B4-BE49-F238E27FC236}">
                <a16:creationId xmlns:a16="http://schemas.microsoft.com/office/drawing/2014/main" id="{E32708B5-2657-4298-BE3A-9792D904876C}"/>
              </a:ext>
            </a:extLst>
          </p:cNvPr>
          <p:cNvSpPr>
            <a:spLocks noGrp="1"/>
          </p:cNvSpPr>
          <p:nvPr>
            <p:ph idx="1"/>
          </p:nvPr>
        </p:nvSpPr>
        <p:spPr/>
        <p:txBody>
          <a:bodyPr>
            <a:normAutofit/>
          </a:bodyPr>
          <a:lstStyle/>
          <a:p>
            <a:r>
              <a:rPr lang="en-US" sz="2800" dirty="0"/>
              <a:t>Discuss the significance of classical cuisine</a:t>
            </a:r>
          </a:p>
          <a:p>
            <a:r>
              <a:rPr lang="en-US" sz="2800" dirty="0"/>
              <a:t> identify food trends and practices</a:t>
            </a:r>
          </a:p>
          <a:p>
            <a:r>
              <a:rPr lang="en-US" sz="2800" dirty="0"/>
              <a:t>Describe the different characteristics of franchise, chain and independent restaurants</a:t>
            </a:r>
          </a:p>
          <a:p>
            <a:r>
              <a:rPr lang="en-US" sz="2800" dirty="0"/>
              <a:t>Summarize menu planning</a:t>
            </a:r>
          </a:p>
          <a:p>
            <a:r>
              <a:rPr lang="en-US" sz="2800" dirty="0"/>
              <a:t>Identify 2-3 of the top chain and independent restaurants</a:t>
            </a:r>
          </a:p>
          <a:p>
            <a:r>
              <a:rPr lang="en-US" sz="2800" dirty="0"/>
              <a:t>Name the classification of restaurants</a:t>
            </a:r>
          </a:p>
        </p:txBody>
      </p:sp>
    </p:spTree>
    <p:extLst>
      <p:ext uri="{BB962C8B-B14F-4D97-AF65-F5344CB8AC3E}">
        <p14:creationId xmlns:p14="http://schemas.microsoft.com/office/powerpoint/2010/main" val="769154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F629A-120F-487A-8CD6-E538FD726CF4}"/>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Culinary Schools</a:t>
            </a:r>
            <a:endParaRPr lang="en-US" dirty="0"/>
          </a:p>
        </p:txBody>
      </p:sp>
      <p:sp>
        <p:nvSpPr>
          <p:cNvPr id="3" name="Content Placeholder 2">
            <a:extLst>
              <a:ext uri="{FF2B5EF4-FFF2-40B4-BE49-F238E27FC236}">
                <a16:creationId xmlns:a16="http://schemas.microsoft.com/office/drawing/2014/main" id="{0B3B150B-2152-45C0-81F2-DE54DCA3EA2F}"/>
              </a:ext>
            </a:extLst>
          </p:cNvPr>
          <p:cNvSpPr>
            <a:spLocks noGrp="1"/>
          </p:cNvSpPr>
          <p:nvPr>
            <p:ph idx="1"/>
          </p:nvPr>
        </p:nvSpPr>
        <p:spPr/>
        <p:txBody>
          <a:bodyPr>
            <a:normAutofit fontScale="55000" lnSpcReduction="20000"/>
          </a:bodyPr>
          <a:lstStyle/>
          <a:p>
            <a:r>
              <a:rPr lang="en-US" dirty="0"/>
              <a:t>Lac Courte Oreilles Ojibwa Community College, Hayward, WI</a:t>
            </a:r>
          </a:p>
          <a:p>
            <a:endParaRPr lang="en-US" dirty="0"/>
          </a:p>
          <a:p>
            <a:r>
              <a:rPr lang="en-US" b="1" dirty="0"/>
              <a:t>Program Overview </a:t>
            </a:r>
            <a:endParaRPr lang="en-US" dirty="0"/>
          </a:p>
          <a:p>
            <a:r>
              <a:rPr lang="en-US" dirty="0"/>
              <a:t>The Culinary Arts Certificate curriculum is designed to provide students with the basic skills and knowledge they need for entry level work in the field. The program combines the classical elements of an apprenticeship-based education with a contemporary classroom style education. The primary focus of the pro-gram is on culinary skills development with an indigenous foods and traditions overview. Students gain valuable industry experience by working in a variety of food service operations including fast casual, quick serve, banquets and fine dining. </a:t>
            </a:r>
          </a:p>
          <a:p>
            <a:r>
              <a:rPr lang="en-US" b="1" dirty="0"/>
              <a:t>Program Outcomes </a:t>
            </a:r>
            <a:endParaRPr lang="en-US" dirty="0"/>
          </a:p>
          <a:p>
            <a:r>
              <a:rPr lang="en-US" i="1" dirty="0"/>
              <a:t>Students who complete the Certificate in Culinary Arts should be able to: </a:t>
            </a:r>
            <a:endParaRPr lang="en-US" dirty="0"/>
          </a:p>
          <a:p>
            <a:r>
              <a:rPr lang="en-US" dirty="0"/>
              <a:t> Apply the basic principles of sanitation and safety and be able to apply them in the food service operations. </a:t>
            </a:r>
          </a:p>
          <a:p>
            <a:r>
              <a:rPr lang="en-US" dirty="0"/>
              <a:t> Reinforce personal hygiene habits and food handling practices that protect the health of the consumer. </a:t>
            </a:r>
          </a:p>
          <a:p>
            <a:r>
              <a:rPr lang="en-US" dirty="0"/>
              <a:t> Demonstrate familiarity with the organizational structures and basic functions of departments within hospitality and foodservice establishments. </a:t>
            </a:r>
          </a:p>
          <a:p>
            <a:r>
              <a:rPr lang="en-US" dirty="0"/>
              <a:t> Apply skills in knife, tool and equipment handling and apply principles of food preparation to produce a variety of food products. </a:t>
            </a:r>
          </a:p>
          <a:p>
            <a:r>
              <a:rPr lang="en-US" dirty="0"/>
              <a:t> Operate equipment safely and correctly. </a:t>
            </a:r>
          </a:p>
          <a:p>
            <a:r>
              <a:rPr lang="en-US" dirty="0"/>
              <a:t> Apply laws and regulations relating to safety and sanitation in the kitchen. </a:t>
            </a:r>
          </a:p>
          <a:p>
            <a:r>
              <a:rPr lang="en-US" dirty="0"/>
              <a:t> Apply indigenous knowledge of, stewardship, sustainability and cultural approaches to foods and eating. </a:t>
            </a:r>
          </a:p>
          <a:p>
            <a:pPr marL="0" indent="0">
              <a:buNone/>
            </a:pPr>
            <a:endParaRPr lang="en-US" dirty="0"/>
          </a:p>
        </p:txBody>
      </p:sp>
    </p:spTree>
    <p:extLst>
      <p:ext uri="{BB962C8B-B14F-4D97-AF65-F5344CB8AC3E}">
        <p14:creationId xmlns:p14="http://schemas.microsoft.com/office/powerpoint/2010/main" val="191037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7FDB-7251-4D96-B49F-59E876272D0B}"/>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Food Trends and Practices</a:t>
            </a:r>
            <a:endParaRPr lang="en-US" dirty="0"/>
          </a:p>
        </p:txBody>
      </p:sp>
      <p:graphicFrame>
        <p:nvGraphicFramePr>
          <p:cNvPr id="4" name="Content Placeholder 3">
            <a:extLst>
              <a:ext uri="{FF2B5EF4-FFF2-40B4-BE49-F238E27FC236}">
                <a16:creationId xmlns:a16="http://schemas.microsoft.com/office/drawing/2014/main" id="{571942BA-1E53-4B02-953D-E9B90D0F83ED}"/>
              </a:ext>
            </a:extLst>
          </p:cNvPr>
          <p:cNvGraphicFramePr>
            <a:graphicFrameLocks noGrp="1"/>
          </p:cNvGraphicFramePr>
          <p:nvPr>
            <p:ph idx="1"/>
            <p:extLst>
              <p:ext uri="{D42A27DB-BD31-4B8C-83A1-F6EECF244321}">
                <p14:modId xmlns:p14="http://schemas.microsoft.com/office/powerpoint/2010/main" val="460873577"/>
              </p:ext>
            </p:extLst>
          </p:nvPr>
        </p:nvGraphicFramePr>
        <p:xfrm>
          <a:off x="1103313" y="2052638"/>
          <a:ext cx="8947150" cy="3876040"/>
        </p:xfrm>
        <a:graphic>
          <a:graphicData uri="http://schemas.openxmlformats.org/drawingml/2006/table">
            <a:tbl>
              <a:tblPr firstRow="1" bandRow="1">
                <a:tableStyleId>{5C22544A-7EE6-4342-B048-85BDC9FD1C3A}</a:tableStyleId>
              </a:tblPr>
              <a:tblGrid>
                <a:gridCol w="4473575">
                  <a:extLst>
                    <a:ext uri="{9D8B030D-6E8A-4147-A177-3AD203B41FA5}">
                      <a16:colId xmlns:a16="http://schemas.microsoft.com/office/drawing/2014/main" val="1348432589"/>
                    </a:ext>
                  </a:extLst>
                </a:gridCol>
                <a:gridCol w="4473575">
                  <a:extLst>
                    <a:ext uri="{9D8B030D-6E8A-4147-A177-3AD203B41FA5}">
                      <a16:colId xmlns:a16="http://schemas.microsoft.com/office/drawing/2014/main" val="2783508881"/>
                    </a:ext>
                  </a:extLst>
                </a:gridCol>
              </a:tblGrid>
              <a:tr h="370840">
                <a:tc>
                  <a:txBody>
                    <a:bodyPr/>
                    <a:lstStyle/>
                    <a:p>
                      <a:r>
                        <a:rPr lang="en-US" dirty="0">
                          <a:solidFill>
                            <a:schemeClr val="bg1"/>
                          </a:solidFill>
                        </a:rPr>
                        <a:t>Trends</a:t>
                      </a:r>
                    </a:p>
                  </a:txBody>
                  <a:tcPr/>
                </a:tc>
                <a:tc>
                  <a:txBody>
                    <a:bodyPr/>
                    <a:lstStyle/>
                    <a:p>
                      <a:r>
                        <a:rPr lang="en-US" dirty="0">
                          <a:solidFill>
                            <a:schemeClr val="bg1"/>
                          </a:solidFill>
                        </a:rPr>
                        <a:t>Practices</a:t>
                      </a:r>
                    </a:p>
                  </a:txBody>
                  <a:tcPr/>
                </a:tc>
                <a:extLst>
                  <a:ext uri="{0D108BD9-81ED-4DB2-BD59-A6C34878D82A}">
                    <a16:rowId xmlns:a16="http://schemas.microsoft.com/office/drawing/2014/main" val="3512048563"/>
                  </a:ext>
                </a:extLst>
              </a:tr>
              <a:tr h="370840">
                <a:tc>
                  <a:txBody>
                    <a:bodyPr/>
                    <a:lstStyle/>
                    <a:p>
                      <a:r>
                        <a:rPr lang="en-US" dirty="0"/>
                        <a:t>Reduction of trans fat “Smart Choice” dining</a:t>
                      </a:r>
                    </a:p>
                  </a:txBody>
                  <a:tcPr/>
                </a:tc>
                <a:tc>
                  <a:txBody>
                    <a:bodyPr/>
                    <a:lstStyle/>
                    <a:p>
                      <a:r>
                        <a:rPr lang="en-US" dirty="0"/>
                        <a:t>Multicultural cooking skills</a:t>
                      </a:r>
                    </a:p>
                  </a:txBody>
                  <a:tcPr/>
                </a:tc>
                <a:extLst>
                  <a:ext uri="{0D108BD9-81ED-4DB2-BD59-A6C34878D82A}">
                    <a16:rowId xmlns:a16="http://schemas.microsoft.com/office/drawing/2014/main" val="1157430707"/>
                  </a:ext>
                </a:extLst>
              </a:tr>
              <a:tr h="370840">
                <a:tc>
                  <a:txBody>
                    <a:bodyPr/>
                    <a:lstStyle/>
                    <a:p>
                      <a:r>
                        <a:rPr lang="en-US" dirty="0"/>
                        <a:t>“Back to Basics” cooking</a:t>
                      </a:r>
                    </a:p>
                  </a:txBody>
                  <a:tcPr/>
                </a:tc>
                <a:tc>
                  <a:txBody>
                    <a:bodyPr/>
                    <a:lstStyle/>
                    <a:p>
                      <a:r>
                        <a:rPr lang="en-US" dirty="0"/>
                        <a:t>Strong employability traits</a:t>
                      </a:r>
                    </a:p>
                  </a:txBody>
                  <a:tcPr/>
                </a:tc>
                <a:extLst>
                  <a:ext uri="{0D108BD9-81ED-4DB2-BD59-A6C34878D82A}">
                    <a16:rowId xmlns:a16="http://schemas.microsoft.com/office/drawing/2014/main" val="867161539"/>
                  </a:ext>
                </a:extLst>
              </a:tr>
              <a:tr h="370840">
                <a:tc>
                  <a:txBody>
                    <a:bodyPr/>
                    <a:lstStyle/>
                    <a:p>
                      <a:r>
                        <a:rPr lang="en-US" dirty="0"/>
                        <a:t>Cultural culinary infusion</a:t>
                      </a:r>
                    </a:p>
                  </a:txBody>
                  <a:tcPr/>
                </a:tc>
                <a:tc>
                  <a:txBody>
                    <a:bodyPr/>
                    <a:lstStyle/>
                    <a:p>
                      <a:r>
                        <a:rPr lang="en-US" dirty="0"/>
                        <a:t>Strong supervisory training</a:t>
                      </a:r>
                    </a:p>
                  </a:txBody>
                  <a:tcPr/>
                </a:tc>
                <a:extLst>
                  <a:ext uri="{0D108BD9-81ED-4DB2-BD59-A6C34878D82A}">
                    <a16:rowId xmlns:a16="http://schemas.microsoft.com/office/drawing/2014/main" val="3466027144"/>
                  </a:ext>
                </a:extLst>
              </a:tr>
              <a:tr h="370840">
                <a:tc>
                  <a:txBody>
                    <a:bodyPr/>
                    <a:lstStyle/>
                    <a:p>
                      <a:r>
                        <a:rPr lang="en-US" dirty="0"/>
                        <a:t>Sweet and hot flavors</a:t>
                      </a:r>
                    </a:p>
                  </a:txBody>
                  <a:tcPr/>
                </a:tc>
                <a:tc>
                  <a:txBody>
                    <a:bodyPr/>
                    <a:lstStyle/>
                    <a:p>
                      <a:r>
                        <a:rPr lang="en-US" dirty="0"/>
                        <a:t>Sense of urgency</a:t>
                      </a:r>
                    </a:p>
                  </a:txBody>
                  <a:tcPr/>
                </a:tc>
                <a:extLst>
                  <a:ext uri="{0D108BD9-81ED-4DB2-BD59-A6C34878D82A}">
                    <a16:rowId xmlns:a16="http://schemas.microsoft.com/office/drawing/2014/main" val="3604535135"/>
                  </a:ext>
                </a:extLst>
              </a:tr>
              <a:tr h="370840">
                <a:tc>
                  <a:txBody>
                    <a:bodyPr/>
                    <a:lstStyle/>
                    <a:p>
                      <a:r>
                        <a:rPr lang="en-US" dirty="0"/>
                        <a:t>Substitution of ingredients for better flavor</a:t>
                      </a:r>
                    </a:p>
                  </a:txBody>
                  <a:tcPr/>
                </a:tc>
                <a:tc>
                  <a:txBody>
                    <a:bodyPr/>
                    <a:lstStyle/>
                    <a:p>
                      <a:r>
                        <a:rPr lang="en-US" dirty="0"/>
                        <a:t>Accounting skills</a:t>
                      </a:r>
                    </a:p>
                  </a:txBody>
                  <a:tcPr/>
                </a:tc>
                <a:extLst>
                  <a:ext uri="{0D108BD9-81ED-4DB2-BD59-A6C34878D82A}">
                    <a16:rowId xmlns:a16="http://schemas.microsoft.com/office/drawing/2014/main" val="2626791480"/>
                  </a:ext>
                </a:extLst>
              </a:tr>
              <a:tr h="370840">
                <a:tc>
                  <a:txBody>
                    <a:bodyPr/>
                    <a:lstStyle/>
                    <a:p>
                      <a:r>
                        <a:rPr lang="en-US" dirty="0"/>
                        <a:t>Using herbs and spices instead of salt</a:t>
                      </a:r>
                    </a:p>
                  </a:txBody>
                  <a:tcPr/>
                </a:tc>
                <a:tc>
                  <a:txBody>
                    <a:bodyPr/>
                    <a:lstStyle/>
                    <a:p>
                      <a:r>
                        <a:rPr lang="en-US" dirty="0"/>
                        <a:t>Sanitation/safety knowledge</a:t>
                      </a:r>
                    </a:p>
                  </a:txBody>
                  <a:tcPr/>
                </a:tc>
                <a:extLst>
                  <a:ext uri="{0D108BD9-81ED-4DB2-BD59-A6C34878D82A}">
                    <a16:rowId xmlns:a16="http://schemas.microsoft.com/office/drawing/2014/main" val="627215349"/>
                  </a:ext>
                </a:extLst>
              </a:tr>
              <a:tr h="370840">
                <a:tc>
                  <a:txBody>
                    <a:bodyPr/>
                    <a:lstStyle/>
                    <a:p>
                      <a:r>
                        <a:rPr lang="en-US" dirty="0"/>
                        <a:t>Return to “one pot” cooking</a:t>
                      </a:r>
                    </a:p>
                  </a:txBody>
                  <a:tcPr/>
                </a:tc>
                <a:tc>
                  <a:txBody>
                    <a:bodyPr/>
                    <a:lstStyle/>
                    <a:p>
                      <a:r>
                        <a:rPr lang="en-US" dirty="0"/>
                        <a:t>Nutritional awareness</a:t>
                      </a:r>
                    </a:p>
                  </a:txBody>
                  <a:tcPr/>
                </a:tc>
                <a:extLst>
                  <a:ext uri="{0D108BD9-81ED-4DB2-BD59-A6C34878D82A}">
                    <a16:rowId xmlns:a16="http://schemas.microsoft.com/office/drawing/2014/main" val="3781241506"/>
                  </a:ext>
                </a:extLst>
              </a:tr>
              <a:tr h="370840">
                <a:tc>
                  <a:txBody>
                    <a:bodyPr/>
                    <a:lstStyle/>
                    <a:p>
                      <a:r>
                        <a:rPr lang="en-US" dirty="0"/>
                        <a:t>Offer more healthy choices</a:t>
                      </a:r>
                    </a:p>
                  </a:txBody>
                  <a:tcPr/>
                </a:tc>
                <a:tc>
                  <a:txBody>
                    <a:bodyPr/>
                    <a:lstStyle/>
                    <a:p>
                      <a:r>
                        <a:rPr lang="en-US" dirty="0"/>
                        <a:t>Marketing/merchandising skills</a:t>
                      </a:r>
                    </a:p>
                  </a:txBody>
                  <a:tcPr/>
                </a:tc>
                <a:extLst>
                  <a:ext uri="{0D108BD9-81ED-4DB2-BD59-A6C34878D82A}">
                    <a16:rowId xmlns:a16="http://schemas.microsoft.com/office/drawing/2014/main" val="2534462216"/>
                  </a:ext>
                </a:extLst>
              </a:tr>
            </a:tbl>
          </a:graphicData>
        </a:graphic>
      </p:graphicFrame>
    </p:spTree>
    <p:extLst>
      <p:ext uri="{BB962C8B-B14F-4D97-AF65-F5344CB8AC3E}">
        <p14:creationId xmlns:p14="http://schemas.microsoft.com/office/powerpoint/2010/main" val="3399820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0125-86EE-45F5-8A2B-69C3129B73B9}"/>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Franchises, Chain and Independent Restaurants</a:t>
            </a:r>
            <a:endParaRPr lang="en-US" sz="2400" dirty="0"/>
          </a:p>
        </p:txBody>
      </p:sp>
      <p:graphicFrame>
        <p:nvGraphicFramePr>
          <p:cNvPr id="8" name="Content Placeholder 7">
            <a:extLst>
              <a:ext uri="{FF2B5EF4-FFF2-40B4-BE49-F238E27FC236}">
                <a16:creationId xmlns:a16="http://schemas.microsoft.com/office/drawing/2014/main" id="{E26A7256-AF25-486D-AAEA-361F13655EEB}"/>
              </a:ext>
            </a:extLst>
          </p:cNvPr>
          <p:cNvGraphicFramePr>
            <a:graphicFrameLocks noGrp="1"/>
          </p:cNvGraphicFramePr>
          <p:nvPr>
            <p:ph idx="1"/>
            <p:extLst>
              <p:ext uri="{D42A27DB-BD31-4B8C-83A1-F6EECF244321}">
                <p14:modId xmlns:p14="http://schemas.microsoft.com/office/powerpoint/2010/main" val="1908494102"/>
              </p:ext>
            </p:extLst>
          </p:nvPr>
        </p:nvGraphicFramePr>
        <p:xfrm>
          <a:off x="1103313" y="2052638"/>
          <a:ext cx="8947149" cy="3114040"/>
        </p:xfrm>
        <a:graphic>
          <a:graphicData uri="http://schemas.openxmlformats.org/drawingml/2006/table">
            <a:tbl>
              <a:tblPr firstRow="1" bandRow="1">
                <a:tableStyleId>{5C22544A-7EE6-4342-B048-85BDC9FD1C3A}</a:tableStyleId>
              </a:tblPr>
              <a:tblGrid>
                <a:gridCol w="2982383">
                  <a:extLst>
                    <a:ext uri="{9D8B030D-6E8A-4147-A177-3AD203B41FA5}">
                      <a16:colId xmlns:a16="http://schemas.microsoft.com/office/drawing/2014/main" val="1154239606"/>
                    </a:ext>
                  </a:extLst>
                </a:gridCol>
                <a:gridCol w="2982383">
                  <a:extLst>
                    <a:ext uri="{9D8B030D-6E8A-4147-A177-3AD203B41FA5}">
                      <a16:colId xmlns:a16="http://schemas.microsoft.com/office/drawing/2014/main" val="386168258"/>
                    </a:ext>
                  </a:extLst>
                </a:gridCol>
                <a:gridCol w="2982383">
                  <a:extLst>
                    <a:ext uri="{9D8B030D-6E8A-4147-A177-3AD203B41FA5}">
                      <a16:colId xmlns:a16="http://schemas.microsoft.com/office/drawing/2014/main" val="1542260161"/>
                    </a:ext>
                  </a:extLst>
                </a:gridCol>
              </a:tblGrid>
              <a:tr h="370840">
                <a:tc>
                  <a:txBody>
                    <a:bodyPr/>
                    <a:lstStyle/>
                    <a:p>
                      <a:endParaRPr lang="en-US" dirty="0"/>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2469117578"/>
                  </a:ext>
                </a:extLst>
              </a:tr>
              <a:tr h="370840">
                <a:tc>
                  <a:txBody>
                    <a:bodyPr/>
                    <a:lstStyle/>
                    <a:p>
                      <a:r>
                        <a:rPr lang="en-US" dirty="0"/>
                        <a:t>Franchise</a:t>
                      </a:r>
                    </a:p>
                  </a:txBody>
                  <a:tcPr/>
                </a:tc>
                <a:tc>
                  <a:txBody>
                    <a:bodyPr/>
                    <a:lstStyle/>
                    <a:p>
                      <a:r>
                        <a:rPr lang="en-US" dirty="0"/>
                        <a:t>Business Growth to multiple locations with the same products/services</a:t>
                      </a:r>
                    </a:p>
                  </a:txBody>
                  <a:tcPr/>
                </a:tc>
                <a:tc>
                  <a:txBody>
                    <a:bodyPr/>
                    <a:lstStyle/>
                    <a:p>
                      <a:r>
                        <a:rPr lang="en-US" dirty="0"/>
                        <a:t>Loss of operational independence, high cost</a:t>
                      </a:r>
                    </a:p>
                  </a:txBody>
                  <a:tcPr/>
                </a:tc>
                <a:extLst>
                  <a:ext uri="{0D108BD9-81ED-4DB2-BD59-A6C34878D82A}">
                    <a16:rowId xmlns:a16="http://schemas.microsoft.com/office/drawing/2014/main" val="1050268981"/>
                  </a:ext>
                </a:extLst>
              </a:tr>
              <a:tr h="370840">
                <a:tc>
                  <a:txBody>
                    <a:bodyPr/>
                    <a:lstStyle/>
                    <a:p>
                      <a:r>
                        <a:rPr lang="en-US" dirty="0"/>
                        <a:t>Chain</a:t>
                      </a:r>
                    </a:p>
                  </a:txBody>
                  <a:tcPr/>
                </a:tc>
                <a:tc>
                  <a:txBody>
                    <a:bodyPr/>
                    <a:lstStyle/>
                    <a:p>
                      <a:r>
                        <a:rPr lang="en-US" dirty="0"/>
                        <a:t>Global presence, multiple streams of revenue</a:t>
                      </a:r>
                    </a:p>
                  </a:txBody>
                  <a:tcPr/>
                </a:tc>
                <a:tc>
                  <a:txBody>
                    <a:bodyPr/>
                    <a:lstStyle/>
                    <a:p>
                      <a:r>
                        <a:rPr lang="en-US" dirty="0"/>
                        <a:t>Ability to maintain high quality and consistency of food offerings</a:t>
                      </a:r>
                    </a:p>
                  </a:txBody>
                  <a:tcPr/>
                </a:tc>
                <a:extLst>
                  <a:ext uri="{0D108BD9-81ED-4DB2-BD59-A6C34878D82A}">
                    <a16:rowId xmlns:a16="http://schemas.microsoft.com/office/drawing/2014/main" val="1982273239"/>
                  </a:ext>
                </a:extLst>
              </a:tr>
              <a:tr h="370840">
                <a:tc>
                  <a:txBody>
                    <a:bodyPr/>
                    <a:lstStyle/>
                    <a:p>
                      <a:r>
                        <a:rPr lang="en-US" dirty="0"/>
                        <a:t>Independent</a:t>
                      </a:r>
                    </a:p>
                  </a:txBody>
                  <a:tcPr/>
                </a:tc>
                <a:tc>
                  <a:txBody>
                    <a:bodyPr/>
                    <a:lstStyle/>
                    <a:p>
                      <a:r>
                        <a:rPr lang="en-US" dirty="0"/>
                        <a:t>Independence, creativity and flexibility</a:t>
                      </a:r>
                    </a:p>
                  </a:txBody>
                  <a:tcPr/>
                </a:tc>
                <a:tc>
                  <a:txBody>
                    <a:bodyPr/>
                    <a:lstStyle/>
                    <a:p>
                      <a:r>
                        <a:rPr lang="en-US" dirty="0"/>
                        <a:t>High risk</a:t>
                      </a:r>
                    </a:p>
                  </a:txBody>
                  <a:tcPr/>
                </a:tc>
                <a:extLst>
                  <a:ext uri="{0D108BD9-81ED-4DB2-BD59-A6C34878D82A}">
                    <a16:rowId xmlns:a16="http://schemas.microsoft.com/office/drawing/2014/main" val="4012420296"/>
                  </a:ext>
                </a:extLst>
              </a:tr>
            </a:tbl>
          </a:graphicData>
        </a:graphic>
      </p:graphicFrame>
    </p:spTree>
    <p:extLst>
      <p:ext uri="{BB962C8B-B14F-4D97-AF65-F5344CB8AC3E}">
        <p14:creationId xmlns:p14="http://schemas.microsoft.com/office/powerpoint/2010/main" val="137565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0125-86EE-45F5-8A2B-69C3129B73B9}"/>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Sustainable Restaurants</a:t>
            </a:r>
            <a:endParaRPr lang="en-US" sz="2400" dirty="0"/>
          </a:p>
        </p:txBody>
      </p:sp>
      <p:sp>
        <p:nvSpPr>
          <p:cNvPr id="3" name="Content Placeholder 2">
            <a:extLst>
              <a:ext uri="{FF2B5EF4-FFF2-40B4-BE49-F238E27FC236}">
                <a16:creationId xmlns:a16="http://schemas.microsoft.com/office/drawing/2014/main" id="{F2E1E8B1-B0A0-4E28-91BE-5F08F83F8102}"/>
              </a:ext>
            </a:extLst>
          </p:cNvPr>
          <p:cNvSpPr>
            <a:spLocks noGrp="1"/>
          </p:cNvSpPr>
          <p:nvPr>
            <p:ph idx="1"/>
          </p:nvPr>
        </p:nvSpPr>
        <p:spPr/>
        <p:txBody>
          <a:bodyPr/>
          <a:lstStyle/>
          <a:p>
            <a:r>
              <a:rPr lang="en-US" dirty="0"/>
              <a:t>Issues</a:t>
            </a:r>
          </a:p>
          <a:p>
            <a:pPr lvl="1"/>
            <a:r>
              <a:rPr lang="en-US" dirty="0"/>
              <a:t>Average American meal has large carbon footprint</a:t>
            </a:r>
          </a:p>
          <a:p>
            <a:pPr lvl="2"/>
            <a:r>
              <a:rPr lang="en-US" dirty="0"/>
              <a:t>Travels 1500 miles from origin to plate</a:t>
            </a:r>
          </a:p>
          <a:p>
            <a:pPr lvl="2"/>
            <a:r>
              <a:rPr lang="en-US" dirty="0"/>
              <a:t>Each meal produces 275 pounds of waste </a:t>
            </a:r>
          </a:p>
          <a:p>
            <a:r>
              <a:rPr lang="en-US" dirty="0"/>
              <a:t>What Americans Think</a:t>
            </a:r>
          </a:p>
          <a:p>
            <a:pPr lvl="1"/>
            <a:r>
              <a:rPr lang="en-US" dirty="0"/>
              <a:t>65% would pay more for sustainably raised or procured food</a:t>
            </a:r>
          </a:p>
          <a:p>
            <a:pPr lvl="1"/>
            <a:r>
              <a:rPr lang="en-US" dirty="0"/>
              <a:t>62% would choose an environmentally friendly restaurant</a:t>
            </a:r>
          </a:p>
          <a:p>
            <a:r>
              <a:rPr lang="en-US" dirty="0"/>
              <a:t>Solutions</a:t>
            </a:r>
          </a:p>
          <a:p>
            <a:pPr lvl="1"/>
            <a:r>
              <a:rPr lang="en-US" dirty="0"/>
              <a:t>Green Restaurant Association</a:t>
            </a:r>
          </a:p>
          <a:p>
            <a:pPr lvl="2"/>
            <a:r>
              <a:rPr lang="en-US" dirty="0"/>
              <a:t>World’s largest database of environmental solutions for restaurant industry</a:t>
            </a:r>
          </a:p>
          <a:p>
            <a:pPr lvl="1"/>
            <a:endParaRPr lang="en-US" dirty="0"/>
          </a:p>
          <a:p>
            <a:endParaRPr lang="en-US" dirty="0"/>
          </a:p>
        </p:txBody>
      </p:sp>
    </p:spTree>
    <p:extLst>
      <p:ext uri="{BB962C8B-B14F-4D97-AF65-F5344CB8AC3E}">
        <p14:creationId xmlns:p14="http://schemas.microsoft.com/office/powerpoint/2010/main" val="1306735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4012-D7F0-4778-BAF8-470E9C8A58EF}"/>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Menu Planning - Types</a:t>
            </a:r>
            <a:endParaRPr lang="en-US" dirty="0"/>
          </a:p>
        </p:txBody>
      </p:sp>
      <p:sp>
        <p:nvSpPr>
          <p:cNvPr id="3" name="Content Placeholder 2">
            <a:extLst>
              <a:ext uri="{FF2B5EF4-FFF2-40B4-BE49-F238E27FC236}">
                <a16:creationId xmlns:a16="http://schemas.microsoft.com/office/drawing/2014/main" id="{81FB15C8-F484-4E58-AA76-7DF02294AF3D}"/>
              </a:ext>
            </a:extLst>
          </p:cNvPr>
          <p:cNvSpPr>
            <a:spLocks noGrp="1"/>
          </p:cNvSpPr>
          <p:nvPr>
            <p:ph idx="1"/>
          </p:nvPr>
        </p:nvSpPr>
        <p:spPr/>
        <p:txBody>
          <a:bodyPr>
            <a:normAutofit/>
          </a:bodyPr>
          <a:lstStyle/>
          <a:p>
            <a:r>
              <a:rPr lang="en-US" sz="3200" dirty="0"/>
              <a:t>A la carte</a:t>
            </a:r>
          </a:p>
          <a:p>
            <a:r>
              <a:rPr lang="en-US" sz="3200" dirty="0"/>
              <a:t>Table d’hote</a:t>
            </a:r>
          </a:p>
          <a:p>
            <a:r>
              <a:rPr lang="en-US" sz="3200" dirty="0"/>
              <a:t>Du jour</a:t>
            </a:r>
          </a:p>
          <a:p>
            <a:r>
              <a:rPr lang="en-US" sz="3200" dirty="0"/>
              <a:t>Tourist</a:t>
            </a:r>
          </a:p>
          <a:p>
            <a:r>
              <a:rPr lang="en-US" sz="3200" dirty="0"/>
              <a:t>California </a:t>
            </a:r>
          </a:p>
          <a:p>
            <a:r>
              <a:rPr lang="en-US" sz="3200" dirty="0"/>
              <a:t>Cyclical </a:t>
            </a:r>
          </a:p>
        </p:txBody>
      </p:sp>
    </p:spTree>
    <p:extLst>
      <p:ext uri="{BB962C8B-B14F-4D97-AF65-F5344CB8AC3E}">
        <p14:creationId xmlns:p14="http://schemas.microsoft.com/office/powerpoint/2010/main" val="3381012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4012-D7F0-4778-BAF8-470E9C8A58EF}"/>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Menu Planning - Considerations</a:t>
            </a:r>
            <a:endParaRPr lang="en-US" dirty="0"/>
          </a:p>
        </p:txBody>
      </p:sp>
      <p:sp>
        <p:nvSpPr>
          <p:cNvPr id="3" name="Content Placeholder 2">
            <a:extLst>
              <a:ext uri="{FF2B5EF4-FFF2-40B4-BE49-F238E27FC236}">
                <a16:creationId xmlns:a16="http://schemas.microsoft.com/office/drawing/2014/main" id="{81FB15C8-F484-4E58-AA76-7DF02294AF3D}"/>
              </a:ext>
            </a:extLst>
          </p:cNvPr>
          <p:cNvSpPr>
            <a:spLocks noGrp="1"/>
          </p:cNvSpPr>
          <p:nvPr>
            <p:ph idx="1"/>
          </p:nvPr>
        </p:nvSpPr>
        <p:spPr/>
        <p:txBody>
          <a:bodyPr>
            <a:normAutofit fontScale="62500" lnSpcReduction="20000"/>
          </a:bodyPr>
          <a:lstStyle/>
          <a:p>
            <a:r>
              <a:rPr lang="en-US" sz="3200" dirty="0">
                <a:solidFill>
                  <a:schemeClr val="accent2"/>
                </a:solidFill>
              </a:rPr>
              <a:t>Needs and desires of guests</a:t>
            </a:r>
          </a:p>
          <a:p>
            <a:r>
              <a:rPr lang="en-US" sz="3200" dirty="0">
                <a:solidFill>
                  <a:schemeClr val="accent2"/>
                </a:solidFill>
              </a:rPr>
              <a:t>Capabilities of cooks</a:t>
            </a:r>
          </a:p>
          <a:p>
            <a:r>
              <a:rPr lang="en-US" sz="3200" dirty="0"/>
              <a:t>Equipment capacity and layout</a:t>
            </a:r>
          </a:p>
          <a:p>
            <a:r>
              <a:rPr lang="en-US" sz="3200" dirty="0">
                <a:solidFill>
                  <a:schemeClr val="accent2"/>
                </a:solidFill>
              </a:rPr>
              <a:t>Consistency and availability of ingredients</a:t>
            </a:r>
          </a:p>
          <a:p>
            <a:r>
              <a:rPr lang="en-US" sz="3200" dirty="0">
                <a:solidFill>
                  <a:schemeClr val="accent2"/>
                </a:solidFill>
              </a:rPr>
              <a:t>Price/pricing strategy</a:t>
            </a:r>
          </a:p>
          <a:p>
            <a:r>
              <a:rPr lang="en-US" sz="3200" dirty="0"/>
              <a:t>Nutritional value</a:t>
            </a:r>
          </a:p>
          <a:p>
            <a:r>
              <a:rPr lang="en-US" sz="3200" dirty="0"/>
              <a:t>Accuracy of menu</a:t>
            </a:r>
          </a:p>
          <a:p>
            <a:r>
              <a:rPr lang="en-US" sz="3200" dirty="0"/>
              <a:t>Menu analysis </a:t>
            </a:r>
          </a:p>
          <a:p>
            <a:r>
              <a:rPr lang="en-US" sz="3200" dirty="0">
                <a:solidFill>
                  <a:schemeClr val="accent2"/>
                </a:solidFill>
              </a:rPr>
              <a:t>Menu design</a:t>
            </a:r>
          </a:p>
          <a:p>
            <a:r>
              <a:rPr lang="en-US" sz="3200" dirty="0">
                <a:solidFill>
                  <a:schemeClr val="accent2"/>
                </a:solidFill>
              </a:rPr>
              <a:t>Menu engineering</a:t>
            </a:r>
          </a:p>
          <a:p>
            <a:r>
              <a:rPr lang="en-US" sz="3200" dirty="0"/>
              <a:t>Chain menus</a:t>
            </a:r>
          </a:p>
        </p:txBody>
      </p:sp>
    </p:spTree>
    <p:extLst>
      <p:ext uri="{BB962C8B-B14F-4D97-AF65-F5344CB8AC3E}">
        <p14:creationId xmlns:p14="http://schemas.microsoft.com/office/powerpoint/2010/main" val="98800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4012-D7F0-4778-BAF8-470E9C8A58EF}"/>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Menu Planning - Considerations</a:t>
            </a:r>
            <a:endParaRPr lang="en-US" dirty="0"/>
          </a:p>
        </p:txBody>
      </p:sp>
      <p:sp>
        <p:nvSpPr>
          <p:cNvPr id="3" name="Content Placeholder 2">
            <a:extLst>
              <a:ext uri="{FF2B5EF4-FFF2-40B4-BE49-F238E27FC236}">
                <a16:creationId xmlns:a16="http://schemas.microsoft.com/office/drawing/2014/main" id="{81FB15C8-F484-4E58-AA76-7DF02294AF3D}"/>
              </a:ext>
            </a:extLst>
          </p:cNvPr>
          <p:cNvSpPr>
            <a:spLocks noGrp="1"/>
          </p:cNvSpPr>
          <p:nvPr>
            <p:ph idx="1"/>
          </p:nvPr>
        </p:nvSpPr>
        <p:spPr/>
        <p:txBody>
          <a:bodyPr>
            <a:normAutofit/>
          </a:bodyPr>
          <a:lstStyle/>
          <a:p>
            <a:r>
              <a:rPr lang="en-US" sz="3200" dirty="0">
                <a:solidFill>
                  <a:schemeClr val="accent2"/>
                </a:solidFill>
              </a:rPr>
              <a:t>Needs and desires of guests</a:t>
            </a:r>
          </a:p>
          <a:p>
            <a:pPr marL="0" indent="0">
              <a:buNone/>
            </a:pPr>
            <a:endParaRPr lang="en-US" sz="3200" dirty="0"/>
          </a:p>
        </p:txBody>
      </p:sp>
      <p:sp>
        <p:nvSpPr>
          <p:cNvPr id="6" name="Oval 5">
            <a:extLst>
              <a:ext uri="{FF2B5EF4-FFF2-40B4-BE49-F238E27FC236}">
                <a16:creationId xmlns:a16="http://schemas.microsoft.com/office/drawing/2014/main" id="{D8661D06-0392-440E-9924-D16B4BDEBF55}"/>
              </a:ext>
            </a:extLst>
          </p:cNvPr>
          <p:cNvSpPr/>
          <p:nvPr/>
        </p:nvSpPr>
        <p:spPr>
          <a:xfrm>
            <a:off x="665843" y="2759978"/>
            <a:ext cx="3716323" cy="355693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b="1" dirty="0"/>
              <a:t>Market</a:t>
            </a:r>
          </a:p>
        </p:txBody>
      </p:sp>
      <p:sp>
        <p:nvSpPr>
          <p:cNvPr id="7" name="Oval 6">
            <a:extLst>
              <a:ext uri="{FF2B5EF4-FFF2-40B4-BE49-F238E27FC236}">
                <a16:creationId xmlns:a16="http://schemas.microsoft.com/office/drawing/2014/main" id="{20EF0765-BA31-4ACB-B42D-3B0724F8C0B7}"/>
              </a:ext>
            </a:extLst>
          </p:cNvPr>
          <p:cNvSpPr/>
          <p:nvPr/>
        </p:nvSpPr>
        <p:spPr>
          <a:xfrm>
            <a:off x="2239861" y="3196206"/>
            <a:ext cx="1140902" cy="10654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Niche</a:t>
            </a:r>
          </a:p>
        </p:txBody>
      </p:sp>
      <p:sp>
        <p:nvSpPr>
          <p:cNvPr id="8" name="Arrow: Right 7">
            <a:extLst>
              <a:ext uri="{FF2B5EF4-FFF2-40B4-BE49-F238E27FC236}">
                <a16:creationId xmlns:a16="http://schemas.microsoft.com/office/drawing/2014/main" id="{0B544A43-22F7-44EC-A41A-F9CF44555841}"/>
              </a:ext>
            </a:extLst>
          </p:cNvPr>
          <p:cNvSpPr/>
          <p:nvPr/>
        </p:nvSpPr>
        <p:spPr>
          <a:xfrm>
            <a:off x="4001549" y="2560308"/>
            <a:ext cx="4320330" cy="241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Concept: Middle of the Road</a:t>
            </a:r>
          </a:p>
          <a:p>
            <a:pPr algn="ctr"/>
            <a:r>
              <a:rPr lang="en-US" b="1" dirty="0">
                <a:solidFill>
                  <a:schemeClr val="bg1"/>
                </a:solidFill>
              </a:rPr>
              <a:t>With Broad-based Appeal</a:t>
            </a:r>
          </a:p>
        </p:txBody>
      </p:sp>
    </p:spTree>
    <p:extLst>
      <p:ext uri="{BB962C8B-B14F-4D97-AF65-F5344CB8AC3E}">
        <p14:creationId xmlns:p14="http://schemas.microsoft.com/office/powerpoint/2010/main" val="4014404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4012-D7F0-4778-BAF8-470E9C8A58EF}"/>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Menu Planning - Considerations</a:t>
            </a:r>
            <a:endParaRPr lang="en-US" dirty="0"/>
          </a:p>
        </p:txBody>
      </p:sp>
      <p:sp>
        <p:nvSpPr>
          <p:cNvPr id="3" name="Content Placeholder 2">
            <a:extLst>
              <a:ext uri="{FF2B5EF4-FFF2-40B4-BE49-F238E27FC236}">
                <a16:creationId xmlns:a16="http://schemas.microsoft.com/office/drawing/2014/main" id="{81FB15C8-F484-4E58-AA76-7DF02294AF3D}"/>
              </a:ext>
            </a:extLst>
          </p:cNvPr>
          <p:cNvSpPr>
            <a:spLocks noGrp="1"/>
          </p:cNvSpPr>
          <p:nvPr>
            <p:ph idx="1"/>
          </p:nvPr>
        </p:nvSpPr>
        <p:spPr/>
        <p:txBody>
          <a:bodyPr>
            <a:normAutofit/>
          </a:bodyPr>
          <a:lstStyle/>
          <a:p>
            <a:r>
              <a:rPr lang="en-US" sz="3200" dirty="0">
                <a:solidFill>
                  <a:schemeClr val="accent2"/>
                </a:solidFill>
              </a:rPr>
              <a:t>Capabilities of cooks</a:t>
            </a:r>
          </a:p>
          <a:p>
            <a:endParaRPr lang="en-US" sz="3200" dirty="0"/>
          </a:p>
        </p:txBody>
      </p:sp>
      <p:sp>
        <p:nvSpPr>
          <p:cNvPr id="4" name="Arrow: Right 3">
            <a:extLst>
              <a:ext uri="{FF2B5EF4-FFF2-40B4-BE49-F238E27FC236}">
                <a16:creationId xmlns:a16="http://schemas.microsoft.com/office/drawing/2014/main" id="{3D6DD28C-A7EF-4465-9B5F-517B63AA3A32}"/>
              </a:ext>
            </a:extLst>
          </p:cNvPr>
          <p:cNvSpPr/>
          <p:nvPr/>
        </p:nvSpPr>
        <p:spPr>
          <a:xfrm>
            <a:off x="1359017" y="2776756"/>
            <a:ext cx="3305262" cy="2197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Concept: Middle of the Road</a:t>
            </a:r>
          </a:p>
          <a:p>
            <a:pPr algn="ctr"/>
            <a:r>
              <a:rPr lang="en-US" b="1" dirty="0">
                <a:solidFill>
                  <a:schemeClr val="bg1"/>
                </a:solidFill>
              </a:rPr>
              <a:t>With Broad-based Appeal</a:t>
            </a:r>
          </a:p>
        </p:txBody>
      </p:sp>
      <p:sp>
        <p:nvSpPr>
          <p:cNvPr id="5" name="Arrow: Right 4">
            <a:extLst>
              <a:ext uri="{FF2B5EF4-FFF2-40B4-BE49-F238E27FC236}">
                <a16:creationId xmlns:a16="http://schemas.microsoft.com/office/drawing/2014/main" id="{2C1B0F69-4927-4AE5-A720-CF26C903FF81}"/>
              </a:ext>
            </a:extLst>
          </p:cNvPr>
          <p:cNvSpPr/>
          <p:nvPr/>
        </p:nvSpPr>
        <p:spPr>
          <a:xfrm>
            <a:off x="4513277" y="2608976"/>
            <a:ext cx="4001549" cy="2518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Match and Harmonize Cooks with the Menu</a:t>
            </a:r>
          </a:p>
        </p:txBody>
      </p:sp>
      <p:sp>
        <p:nvSpPr>
          <p:cNvPr id="6" name="Arrow: Right 5">
            <a:extLst>
              <a:ext uri="{FF2B5EF4-FFF2-40B4-BE49-F238E27FC236}">
                <a16:creationId xmlns:a16="http://schemas.microsoft.com/office/drawing/2014/main" id="{57D93FE2-14DA-4DD1-89E9-6D9E651574FC}"/>
              </a:ext>
            </a:extLst>
          </p:cNvPr>
          <p:cNvSpPr/>
          <p:nvPr/>
        </p:nvSpPr>
        <p:spPr>
          <a:xfrm>
            <a:off x="7751427" y="3081555"/>
            <a:ext cx="3665989" cy="2197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Length, complexity of Menu and number of guests determine cook’s capabilities</a:t>
            </a:r>
          </a:p>
        </p:txBody>
      </p:sp>
    </p:spTree>
    <p:extLst>
      <p:ext uri="{BB962C8B-B14F-4D97-AF65-F5344CB8AC3E}">
        <p14:creationId xmlns:p14="http://schemas.microsoft.com/office/powerpoint/2010/main" val="178768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4012-D7F0-4778-BAF8-470E9C8A58EF}"/>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Menu Planning - Considerations</a:t>
            </a:r>
            <a:endParaRPr lang="en-US" dirty="0"/>
          </a:p>
        </p:txBody>
      </p:sp>
      <p:sp>
        <p:nvSpPr>
          <p:cNvPr id="3" name="Content Placeholder 2">
            <a:extLst>
              <a:ext uri="{FF2B5EF4-FFF2-40B4-BE49-F238E27FC236}">
                <a16:creationId xmlns:a16="http://schemas.microsoft.com/office/drawing/2014/main" id="{81FB15C8-F484-4E58-AA76-7DF02294AF3D}"/>
              </a:ext>
            </a:extLst>
          </p:cNvPr>
          <p:cNvSpPr>
            <a:spLocks noGrp="1"/>
          </p:cNvSpPr>
          <p:nvPr>
            <p:ph idx="1"/>
          </p:nvPr>
        </p:nvSpPr>
        <p:spPr/>
        <p:txBody>
          <a:bodyPr>
            <a:normAutofit/>
          </a:bodyPr>
          <a:lstStyle/>
          <a:p>
            <a:r>
              <a:rPr lang="en-US" sz="3200" dirty="0">
                <a:solidFill>
                  <a:schemeClr val="accent2"/>
                </a:solidFill>
              </a:rPr>
              <a:t>Consistency and availability of ingredients</a:t>
            </a:r>
          </a:p>
          <a:p>
            <a:pPr lvl="1"/>
            <a:r>
              <a:rPr lang="en-US" sz="3000" dirty="0"/>
              <a:t>Considerations</a:t>
            </a:r>
          </a:p>
          <a:p>
            <a:pPr lvl="2"/>
            <a:r>
              <a:rPr lang="en-US" sz="2800" dirty="0"/>
              <a:t>Seasonality</a:t>
            </a:r>
          </a:p>
          <a:p>
            <a:pPr lvl="2"/>
            <a:r>
              <a:rPr lang="en-US" sz="2800" dirty="0"/>
              <a:t>Weather factors</a:t>
            </a:r>
          </a:p>
          <a:p>
            <a:pPr lvl="2"/>
            <a:r>
              <a:rPr lang="en-US" sz="2800" dirty="0"/>
              <a:t>Menu variation</a:t>
            </a:r>
          </a:p>
        </p:txBody>
      </p:sp>
    </p:spTree>
    <p:extLst>
      <p:ext uri="{BB962C8B-B14F-4D97-AF65-F5344CB8AC3E}">
        <p14:creationId xmlns:p14="http://schemas.microsoft.com/office/powerpoint/2010/main" val="2239458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4012-D7F0-4778-BAF8-470E9C8A58EF}"/>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Menu Planning - Considerations</a:t>
            </a:r>
            <a:endParaRPr lang="en-US" dirty="0"/>
          </a:p>
        </p:txBody>
      </p:sp>
      <p:sp>
        <p:nvSpPr>
          <p:cNvPr id="3" name="Content Placeholder 2">
            <a:extLst>
              <a:ext uri="{FF2B5EF4-FFF2-40B4-BE49-F238E27FC236}">
                <a16:creationId xmlns:a16="http://schemas.microsoft.com/office/drawing/2014/main" id="{81FB15C8-F484-4E58-AA76-7DF02294AF3D}"/>
              </a:ext>
            </a:extLst>
          </p:cNvPr>
          <p:cNvSpPr>
            <a:spLocks noGrp="1"/>
          </p:cNvSpPr>
          <p:nvPr>
            <p:ph idx="1"/>
          </p:nvPr>
        </p:nvSpPr>
        <p:spPr/>
        <p:txBody>
          <a:bodyPr>
            <a:normAutofit/>
          </a:bodyPr>
          <a:lstStyle/>
          <a:p>
            <a:r>
              <a:rPr lang="en-US" sz="3200" dirty="0">
                <a:solidFill>
                  <a:schemeClr val="accent2"/>
                </a:solidFill>
              </a:rPr>
              <a:t>Price/pricing strategy</a:t>
            </a:r>
          </a:p>
          <a:p>
            <a:pPr marL="0" indent="0">
              <a:buNone/>
            </a:pPr>
            <a:endParaRPr lang="en-US" sz="3200" dirty="0">
              <a:solidFill>
                <a:schemeClr val="accent2"/>
              </a:solidFill>
            </a:endParaRPr>
          </a:p>
        </p:txBody>
      </p:sp>
      <p:graphicFrame>
        <p:nvGraphicFramePr>
          <p:cNvPr id="4" name="Table 3">
            <a:extLst>
              <a:ext uri="{FF2B5EF4-FFF2-40B4-BE49-F238E27FC236}">
                <a16:creationId xmlns:a16="http://schemas.microsoft.com/office/drawing/2014/main" id="{BBE12127-E3B6-41A2-8705-471D61D134DA}"/>
              </a:ext>
            </a:extLst>
          </p:cNvPr>
          <p:cNvGraphicFramePr>
            <a:graphicFrameLocks noGrp="1"/>
          </p:cNvGraphicFramePr>
          <p:nvPr>
            <p:extLst>
              <p:ext uri="{D42A27DB-BD31-4B8C-83A1-F6EECF244321}">
                <p14:modId xmlns:p14="http://schemas.microsoft.com/office/powerpoint/2010/main" val="2286921666"/>
              </p:ext>
            </p:extLst>
          </p:nvPr>
        </p:nvGraphicFramePr>
        <p:xfrm>
          <a:off x="1258349" y="2608976"/>
          <a:ext cx="9011798" cy="3265182"/>
        </p:xfrm>
        <a:graphic>
          <a:graphicData uri="http://schemas.openxmlformats.org/drawingml/2006/table">
            <a:tbl>
              <a:tblPr firstRow="1" bandRow="1">
                <a:tableStyleId>{5C22544A-7EE6-4342-B048-85BDC9FD1C3A}</a:tableStyleId>
              </a:tblPr>
              <a:tblGrid>
                <a:gridCol w="2785145">
                  <a:extLst>
                    <a:ext uri="{9D8B030D-6E8A-4147-A177-3AD203B41FA5}">
                      <a16:colId xmlns:a16="http://schemas.microsoft.com/office/drawing/2014/main" val="383000268"/>
                    </a:ext>
                  </a:extLst>
                </a:gridCol>
                <a:gridCol w="6226653">
                  <a:extLst>
                    <a:ext uri="{9D8B030D-6E8A-4147-A177-3AD203B41FA5}">
                      <a16:colId xmlns:a16="http://schemas.microsoft.com/office/drawing/2014/main" val="2607963019"/>
                    </a:ext>
                  </a:extLst>
                </a:gridCol>
              </a:tblGrid>
              <a:tr h="281901">
                <a:tc>
                  <a:txBody>
                    <a:bodyPr/>
                    <a:lstStyle/>
                    <a:p>
                      <a:r>
                        <a:rPr lang="en-US" dirty="0"/>
                        <a:t>Factors</a:t>
                      </a:r>
                    </a:p>
                  </a:txBody>
                  <a:tcPr/>
                </a:tc>
                <a:tc>
                  <a:txBody>
                    <a:bodyPr/>
                    <a:lstStyle/>
                    <a:p>
                      <a:r>
                        <a:rPr lang="en-US" dirty="0"/>
                        <a:t>Ways to Price</a:t>
                      </a:r>
                    </a:p>
                  </a:txBody>
                  <a:tcPr/>
                </a:tc>
                <a:extLst>
                  <a:ext uri="{0D108BD9-81ED-4DB2-BD59-A6C34878D82A}">
                    <a16:rowId xmlns:a16="http://schemas.microsoft.com/office/drawing/2014/main" val="2690421318"/>
                  </a:ext>
                </a:extLst>
              </a:tr>
              <a:tr h="483237">
                <a:tc>
                  <a:txBody>
                    <a:bodyPr/>
                    <a:lstStyle/>
                    <a:p>
                      <a:r>
                        <a:rPr lang="en-US" dirty="0"/>
                        <a:t>Competition</a:t>
                      </a:r>
                    </a:p>
                  </a:txBody>
                  <a:tcPr/>
                </a:tc>
                <a:tc>
                  <a:txBody>
                    <a:bodyPr/>
                    <a:lstStyle/>
                    <a:p>
                      <a:r>
                        <a:rPr lang="en-US" dirty="0"/>
                        <a:t>Comparative</a:t>
                      </a:r>
                    </a:p>
                  </a:txBody>
                  <a:tcPr/>
                </a:tc>
                <a:extLst>
                  <a:ext uri="{0D108BD9-81ED-4DB2-BD59-A6C34878D82A}">
                    <a16:rowId xmlns:a16="http://schemas.microsoft.com/office/drawing/2014/main" val="839208592"/>
                  </a:ext>
                </a:extLst>
              </a:tr>
              <a:tr h="483237">
                <a:tc>
                  <a:txBody>
                    <a:bodyPr/>
                    <a:lstStyle/>
                    <a:p>
                      <a:r>
                        <a:rPr lang="en-US" dirty="0"/>
                        <a:t>Food cost</a:t>
                      </a:r>
                    </a:p>
                  </a:txBody>
                  <a:tcPr/>
                </a:tc>
                <a:tc>
                  <a:txBody>
                    <a:bodyPr/>
                    <a:lstStyle/>
                    <a:p>
                      <a:r>
                        <a:rPr lang="en-US" dirty="0"/>
                        <a:t>Food Cost Percentage</a:t>
                      </a:r>
                    </a:p>
                  </a:txBody>
                  <a:tcPr/>
                </a:tc>
                <a:extLst>
                  <a:ext uri="{0D108BD9-81ED-4DB2-BD59-A6C34878D82A}">
                    <a16:rowId xmlns:a16="http://schemas.microsoft.com/office/drawing/2014/main" val="3233604926"/>
                  </a:ext>
                </a:extLst>
              </a:tr>
              <a:tr h="483237">
                <a:tc>
                  <a:txBody>
                    <a:bodyPr/>
                    <a:lstStyle/>
                    <a:p>
                      <a:r>
                        <a:rPr lang="en-US" dirty="0"/>
                        <a:t>Cost of labor</a:t>
                      </a:r>
                    </a:p>
                  </a:txBody>
                  <a:tcPr/>
                </a:tc>
                <a:tc>
                  <a:txBody>
                    <a:bodyPr/>
                    <a:lstStyle/>
                    <a:p>
                      <a:r>
                        <a:rPr lang="en-US" dirty="0"/>
                        <a:t> Weighted Average</a:t>
                      </a:r>
                    </a:p>
                  </a:txBody>
                  <a:tcPr/>
                </a:tc>
                <a:extLst>
                  <a:ext uri="{0D108BD9-81ED-4DB2-BD59-A6C34878D82A}">
                    <a16:rowId xmlns:a16="http://schemas.microsoft.com/office/drawing/2014/main" val="1784416396"/>
                  </a:ext>
                </a:extLst>
              </a:tr>
              <a:tr h="483237">
                <a:tc>
                  <a:txBody>
                    <a:bodyPr/>
                    <a:lstStyle/>
                    <a:p>
                      <a:r>
                        <a:rPr lang="en-US" dirty="0"/>
                        <a:t>Other costs to cover</a:t>
                      </a:r>
                    </a:p>
                  </a:txBody>
                  <a:tcPr/>
                </a:tc>
                <a:tc>
                  <a:txBody>
                    <a:bodyPr/>
                    <a:lstStyle/>
                    <a:p>
                      <a:r>
                        <a:rPr lang="en-US" dirty="0"/>
                        <a:t>     --Food cost percentage</a:t>
                      </a:r>
                    </a:p>
                  </a:txBody>
                  <a:tcPr/>
                </a:tc>
                <a:extLst>
                  <a:ext uri="{0D108BD9-81ED-4DB2-BD59-A6C34878D82A}">
                    <a16:rowId xmlns:a16="http://schemas.microsoft.com/office/drawing/2014/main" val="1677718018"/>
                  </a:ext>
                </a:extLst>
              </a:tr>
              <a:tr h="483237">
                <a:tc>
                  <a:txBody>
                    <a:bodyPr/>
                    <a:lstStyle/>
                    <a:p>
                      <a:r>
                        <a:rPr lang="en-US" dirty="0"/>
                        <a:t>Profit expectation</a:t>
                      </a:r>
                    </a:p>
                  </a:txBody>
                  <a:tcPr/>
                </a:tc>
                <a:tc>
                  <a:txBody>
                    <a:bodyPr/>
                    <a:lstStyle/>
                    <a:p>
                      <a:r>
                        <a:rPr lang="en-US" dirty="0"/>
                        <a:t>     --Contribution Margin</a:t>
                      </a:r>
                    </a:p>
                  </a:txBody>
                  <a:tcPr/>
                </a:tc>
                <a:extLst>
                  <a:ext uri="{0D108BD9-81ED-4DB2-BD59-A6C34878D82A}">
                    <a16:rowId xmlns:a16="http://schemas.microsoft.com/office/drawing/2014/main" val="1425111049"/>
                  </a:ext>
                </a:extLst>
              </a:tr>
              <a:tr h="483237">
                <a:tc>
                  <a:txBody>
                    <a:bodyPr/>
                    <a:lstStyle/>
                    <a:p>
                      <a:r>
                        <a:rPr lang="en-US" dirty="0"/>
                        <a:t>Contribution margin</a:t>
                      </a:r>
                    </a:p>
                  </a:txBody>
                  <a:tcPr/>
                </a:tc>
                <a:tc>
                  <a:txBody>
                    <a:bodyPr/>
                    <a:lstStyle/>
                    <a:p>
                      <a:r>
                        <a:rPr lang="en-US" dirty="0"/>
                        <a:t>      --Sales Volumes </a:t>
                      </a:r>
                    </a:p>
                  </a:txBody>
                  <a:tcPr/>
                </a:tc>
                <a:extLst>
                  <a:ext uri="{0D108BD9-81ED-4DB2-BD59-A6C34878D82A}">
                    <a16:rowId xmlns:a16="http://schemas.microsoft.com/office/drawing/2014/main" val="2195077291"/>
                  </a:ext>
                </a:extLst>
              </a:tr>
            </a:tbl>
          </a:graphicData>
        </a:graphic>
      </p:graphicFrame>
    </p:spTree>
    <p:extLst>
      <p:ext uri="{BB962C8B-B14F-4D97-AF65-F5344CB8AC3E}">
        <p14:creationId xmlns:p14="http://schemas.microsoft.com/office/powerpoint/2010/main" val="265809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D79B-378E-47C4-84E8-5193A731836E}"/>
              </a:ext>
            </a:extLst>
          </p:cNvPr>
          <p:cNvSpPr>
            <a:spLocks noGrp="1"/>
          </p:cNvSpPr>
          <p:nvPr>
            <p:ph type="title"/>
          </p:nvPr>
        </p:nvSpPr>
        <p:spPr>
          <a:xfrm>
            <a:off x="646111" y="452718"/>
            <a:ext cx="9404723" cy="981799"/>
          </a:xfrm>
        </p:spPr>
        <p:txBody>
          <a:bodyPr/>
          <a:lstStyle/>
          <a:p>
            <a:r>
              <a:rPr lang="en-US" dirty="0"/>
              <a:t>The Restaurant Business</a:t>
            </a:r>
          </a:p>
        </p:txBody>
      </p:sp>
      <p:sp>
        <p:nvSpPr>
          <p:cNvPr id="3" name="Content Placeholder 2">
            <a:extLst>
              <a:ext uri="{FF2B5EF4-FFF2-40B4-BE49-F238E27FC236}">
                <a16:creationId xmlns:a16="http://schemas.microsoft.com/office/drawing/2014/main" id="{6654B78F-0499-4914-BBC8-9ABD7B12D9A8}"/>
              </a:ext>
            </a:extLst>
          </p:cNvPr>
          <p:cNvSpPr>
            <a:spLocks noGrp="1"/>
          </p:cNvSpPr>
          <p:nvPr>
            <p:ph idx="1"/>
          </p:nvPr>
        </p:nvSpPr>
        <p:spPr>
          <a:xfrm>
            <a:off x="1103312" y="1375794"/>
            <a:ext cx="8946541" cy="4872605"/>
          </a:xfrm>
        </p:spPr>
        <p:txBody>
          <a:bodyPr/>
          <a:lstStyle/>
          <a:p>
            <a:r>
              <a:rPr lang="en-US" dirty="0"/>
              <a:t>990,000 restaurants in the United States</a:t>
            </a:r>
          </a:p>
          <a:p>
            <a:r>
              <a:rPr lang="en-US" dirty="0"/>
              <a:t>Sales 683.4 Billion</a:t>
            </a:r>
          </a:p>
          <a:p>
            <a:r>
              <a:rPr lang="en-US" dirty="0"/>
              <a:t>13.5 million employees (2</a:t>
            </a:r>
            <a:r>
              <a:rPr lang="en-US" baseline="30000" dirty="0"/>
              <a:t>nd</a:t>
            </a:r>
            <a:r>
              <a:rPr lang="en-US" dirty="0"/>
              <a:t> only to U.S. Government)</a:t>
            </a:r>
          </a:p>
          <a:p>
            <a:r>
              <a:rPr lang="en-US" dirty="0"/>
              <a:t>$1.8 Billion in sales each day</a:t>
            </a:r>
          </a:p>
        </p:txBody>
      </p:sp>
      <p:pic>
        <p:nvPicPr>
          <p:cNvPr id="5" name="Picture 4">
            <a:extLst>
              <a:ext uri="{FF2B5EF4-FFF2-40B4-BE49-F238E27FC236}">
                <a16:creationId xmlns:a16="http://schemas.microsoft.com/office/drawing/2014/main" id="{EDDA55EA-7854-4EE3-A4D9-7375392A2B9F}"/>
              </a:ext>
            </a:extLst>
          </p:cNvPr>
          <p:cNvPicPr>
            <a:picLocks noChangeAspect="1"/>
          </p:cNvPicPr>
          <p:nvPr/>
        </p:nvPicPr>
        <p:blipFill>
          <a:blip r:embed="rId2"/>
          <a:stretch>
            <a:fillRect/>
          </a:stretch>
        </p:blipFill>
        <p:spPr>
          <a:xfrm>
            <a:off x="1988191" y="3741490"/>
            <a:ext cx="6115573" cy="2793533"/>
          </a:xfrm>
          <a:prstGeom prst="rect">
            <a:avLst/>
          </a:prstGeom>
        </p:spPr>
      </p:pic>
      <p:sp>
        <p:nvSpPr>
          <p:cNvPr id="6" name="Rectangle 5">
            <a:extLst>
              <a:ext uri="{FF2B5EF4-FFF2-40B4-BE49-F238E27FC236}">
                <a16:creationId xmlns:a16="http://schemas.microsoft.com/office/drawing/2014/main" id="{97CFCC78-3C87-465A-8044-B3983DD754DF}"/>
              </a:ext>
            </a:extLst>
          </p:cNvPr>
          <p:cNvSpPr/>
          <p:nvPr/>
        </p:nvSpPr>
        <p:spPr>
          <a:xfrm>
            <a:off x="1987210" y="3741490"/>
            <a:ext cx="3070370" cy="2818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bg1"/>
                </a:solidFill>
              </a:rPr>
              <a:t>47¢</a:t>
            </a:r>
          </a:p>
        </p:txBody>
      </p:sp>
    </p:spTree>
    <p:extLst>
      <p:ext uri="{BB962C8B-B14F-4D97-AF65-F5344CB8AC3E}">
        <p14:creationId xmlns:p14="http://schemas.microsoft.com/office/powerpoint/2010/main" val="4131023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4012-D7F0-4778-BAF8-470E9C8A58EF}"/>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Menu Planning - Considerations</a:t>
            </a:r>
            <a:endParaRPr lang="en-US" dirty="0"/>
          </a:p>
        </p:txBody>
      </p:sp>
      <p:sp>
        <p:nvSpPr>
          <p:cNvPr id="3" name="Content Placeholder 2">
            <a:extLst>
              <a:ext uri="{FF2B5EF4-FFF2-40B4-BE49-F238E27FC236}">
                <a16:creationId xmlns:a16="http://schemas.microsoft.com/office/drawing/2014/main" id="{81FB15C8-F484-4E58-AA76-7DF02294AF3D}"/>
              </a:ext>
            </a:extLst>
          </p:cNvPr>
          <p:cNvSpPr>
            <a:spLocks noGrp="1"/>
          </p:cNvSpPr>
          <p:nvPr>
            <p:ph idx="1"/>
          </p:nvPr>
        </p:nvSpPr>
        <p:spPr/>
        <p:txBody>
          <a:bodyPr>
            <a:normAutofit/>
          </a:bodyPr>
          <a:lstStyle/>
          <a:p>
            <a:r>
              <a:rPr lang="en-US" sz="3200" dirty="0">
                <a:solidFill>
                  <a:schemeClr val="accent2"/>
                </a:solidFill>
              </a:rPr>
              <a:t>Menu engineering</a:t>
            </a:r>
          </a:p>
          <a:p>
            <a:pPr marL="0" indent="0">
              <a:buNone/>
            </a:pPr>
            <a:r>
              <a:rPr lang="en-US" sz="3200" dirty="0">
                <a:solidFill>
                  <a:schemeClr val="accent2"/>
                </a:solidFill>
              </a:rPr>
              <a:t>   </a:t>
            </a:r>
            <a:r>
              <a:rPr lang="en-US" sz="3200" i="1" dirty="0"/>
              <a:t>“Set menu prices and control costs with the understanding that food cost percentage is not as important as total contribution margin of the menu as a whole.”</a:t>
            </a:r>
          </a:p>
        </p:txBody>
      </p:sp>
    </p:spTree>
    <p:extLst>
      <p:ext uri="{BB962C8B-B14F-4D97-AF65-F5344CB8AC3E}">
        <p14:creationId xmlns:p14="http://schemas.microsoft.com/office/powerpoint/2010/main" val="1380442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A3FE8-E8D1-43EA-ABCC-262FCB556EDA}"/>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Menu Planning - Considerations</a:t>
            </a:r>
            <a:endParaRPr lang="en-US" sz="2400" dirty="0"/>
          </a:p>
        </p:txBody>
      </p:sp>
      <p:graphicFrame>
        <p:nvGraphicFramePr>
          <p:cNvPr id="4" name="Content Placeholder 3">
            <a:extLst>
              <a:ext uri="{FF2B5EF4-FFF2-40B4-BE49-F238E27FC236}">
                <a16:creationId xmlns:a16="http://schemas.microsoft.com/office/drawing/2014/main" id="{EEEDCFF1-420E-4097-85B0-82C470CDEB06}"/>
              </a:ext>
            </a:extLst>
          </p:cNvPr>
          <p:cNvGraphicFramePr>
            <a:graphicFrameLocks noGrp="1"/>
          </p:cNvGraphicFramePr>
          <p:nvPr>
            <p:ph idx="1"/>
            <p:extLst>
              <p:ext uri="{D42A27DB-BD31-4B8C-83A1-F6EECF244321}">
                <p14:modId xmlns:p14="http://schemas.microsoft.com/office/powerpoint/2010/main" val="2117815901"/>
              </p:ext>
            </p:extLst>
          </p:nvPr>
        </p:nvGraphicFramePr>
        <p:xfrm>
          <a:off x="1103313" y="2608976"/>
          <a:ext cx="8947150" cy="3264994"/>
        </p:xfrm>
        <a:graphic>
          <a:graphicData uri="http://schemas.openxmlformats.org/drawingml/2006/table">
            <a:tbl>
              <a:tblPr firstRow="1" bandRow="1">
                <a:tableStyleId>{5C22544A-7EE6-4342-B048-85BDC9FD1C3A}</a:tableStyleId>
              </a:tblPr>
              <a:tblGrid>
                <a:gridCol w="1858001">
                  <a:extLst>
                    <a:ext uri="{9D8B030D-6E8A-4147-A177-3AD203B41FA5}">
                      <a16:colId xmlns:a16="http://schemas.microsoft.com/office/drawing/2014/main" val="1668942138"/>
                    </a:ext>
                  </a:extLst>
                </a:gridCol>
                <a:gridCol w="7089149">
                  <a:extLst>
                    <a:ext uri="{9D8B030D-6E8A-4147-A177-3AD203B41FA5}">
                      <a16:colId xmlns:a16="http://schemas.microsoft.com/office/drawing/2014/main" val="2845797173"/>
                    </a:ext>
                  </a:extLst>
                </a:gridCol>
              </a:tblGrid>
              <a:tr h="419450">
                <a:tc>
                  <a:txBody>
                    <a:bodyPr/>
                    <a:lstStyle/>
                    <a:p>
                      <a:r>
                        <a:rPr lang="en-US" dirty="0"/>
                        <a:t>Type</a:t>
                      </a:r>
                    </a:p>
                  </a:txBody>
                  <a:tcPr/>
                </a:tc>
                <a:tc>
                  <a:txBody>
                    <a:bodyPr/>
                    <a:lstStyle/>
                    <a:p>
                      <a:r>
                        <a:rPr lang="en-US" dirty="0"/>
                        <a:t>Description</a:t>
                      </a:r>
                    </a:p>
                  </a:txBody>
                  <a:tcPr/>
                </a:tc>
                <a:extLst>
                  <a:ext uri="{0D108BD9-81ED-4DB2-BD59-A6C34878D82A}">
                    <a16:rowId xmlns:a16="http://schemas.microsoft.com/office/drawing/2014/main" val="1290003288"/>
                  </a:ext>
                </a:extLst>
              </a:tr>
              <a:tr h="711386">
                <a:tc>
                  <a:txBody>
                    <a:bodyPr/>
                    <a:lstStyle/>
                    <a:p>
                      <a:r>
                        <a:rPr lang="en-US" dirty="0"/>
                        <a:t>Basic</a:t>
                      </a:r>
                    </a:p>
                  </a:txBody>
                  <a:tcPr/>
                </a:tc>
                <a:tc>
                  <a:txBody>
                    <a:bodyPr/>
                    <a:lstStyle/>
                    <a:p>
                      <a:r>
                        <a:rPr lang="en-US" dirty="0"/>
                        <a:t>Described/recited by the server </a:t>
                      </a:r>
                    </a:p>
                  </a:txBody>
                  <a:tcPr/>
                </a:tc>
                <a:extLst>
                  <a:ext uri="{0D108BD9-81ED-4DB2-BD59-A6C34878D82A}">
                    <a16:rowId xmlns:a16="http://schemas.microsoft.com/office/drawing/2014/main" val="3774238315"/>
                  </a:ext>
                </a:extLst>
              </a:tr>
              <a:tr h="711386">
                <a:tc>
                  <a:txBody>
                    <a:bodyPr/>
                    <a:lstStyle/>
                    <a:p>
                      <a:r>
                        <a:rPr lang="en-US" dirty="0"/>
                        <a:t>Casual</a:t>
                      </a:r>
                    </a:p>
                  </a:txBody>
                  <a:tcPr/>
                </a:tc>
                <a:tc>
                  <a:txBody>
                    <a:bodyPr/>
                    <a:lstStyle/>
                    <a:p>
                      <a:r>
                        <a:rPr lang="en-US" dirty="0"/>
                        <a:t>Written on chalk board</a:t>
                      </a:r>
                    </a:p>
                  </a:txBody>
                  <a:tcPr/>
                </a:tc>
                <a:extLst>
                  <a:ext uri="{0D108BD9-81ED-4DB2-BD59-A6C34878D82A}">
                    <a16:rowId xmlns:a16="http://schemas.microsoft.com/office/drawing/2014/main" val="3888362576"/>
                  </a:ext>
                </a:extLst>
              </a:tr>
              <a:tr h="711386">
                <a:tc>
                  <a:txBody>
                    <a:bodyPr/>
                    <a:lstStyle/>
                    <a:p>
                      <a:r>
                        <a:rPr lang="en-US" dirty="0"/>
                        <a:t>Quick Service</a:t>
                      </a:r>
                    </a:p>
                  </a:txBody>
                  <a:tcPr/>
                </a:tc>
                <a:tc>
                  <a:txBody>
                    <a:bodyPr/>
                    <a:lstStyle/>
                    <a:p>
                      <a:r>
                        <a:rPr lang="en-US" dirty="0"/>
                        <a:t>Illuminated above service area</a:t>
                      </a:r>
                    </a:p>
                  </a:txBody>
                  <a:tcPr/>
                </a:tc>
                <a:extLst>
                  <a:ext uri="{0D108BD9-81ED-4DB2-BD59-A6C34878D82A}">
                    <a16:rowId xmlns:a16="http://schemas.microsoft.com/office/drawing/2014/main" val="4156746169"/>
                  </a:ext>
                </a:extLst>
              </a:tr>
              <a:tr h="711386">
                <a:tc>
                  <a:txBody>
                    <a:bodyPr/>
                    <a:lstStyle/>
                    <a:p>
                      <a:r>
                        <a:rPr lang="en-US" dirty="0"/>
                        <a:t>Hand held</a:t>
                      </a:r>
                    </a:p>
                  </a:txBody>
                  <a:tcPr/>
                </a:tc>
                <a:tc>
                  <a:txBody>
                    <a:bodyPr/>
                    <a:lstStyle/>
                    <a:p>
                      <a:r>
                        <a:rPr lang="en-US" dirty="0"/>
                        <a:t>Single or multi-page, description of items,  beverage suggestions, wine list</a:t>
                      </a:r>
                    </a:p>
                  </a:txBody>
                  <a:tcPr/>
                </a:tc>
                <a:extLst>
                  <a:ext uri="{0D108BD9-81ED-4DB2-BD59-A6C34878D82A}">
                    <a16:rowId xmlns:a16="http://schemas.microsoft.com/office/drawing/2014/main" val="2002565534"/>
                  </a:ext>
                </a:extLst>
              </a:tr>
            </a:tbl>
          </a:graphicData>
        </a:graphic>
      </p:graphicFrame>
      <p:sp>
        <p:nvSpPr>
          <p:cNvPr id="5" name="TextBox 4">
            <a:extLst>
              <a:ext uri="{FF2B5EF4-FFF2-40B4-BE49-F238E27FC236}">
                <a16:creationId xmlns:a16="http://schemas.microsoft.com/office/drawing/2014/main" id="{A72430A3-C1B0-4D65-840C-0FDEA1972173}"/>
              </a:ext>
            </a:extLst>
          </p:cNvPr>
          <p:cNvSpPr txBox="1"/>
          <p:nvPr/>
        </p:nvSpPr>
        <p:spPr>
          <a:xfrm>
            <a:off x="1249960" y="1996580"/>
            <a:ext cx="3922869" cy="461665"/>
          </a:xfrm>
          <a:prstGeom prst="rect">
            <a:avLst/>
          </a:prstGeom>
          <a:noFill/>
        </p:spPr>
        <p:txBody>
          <a:bodyPr wrap="none" rtlCol="0">
            <a:spAutoFit/>
          </a:bodyPr>
          <a:lstStyle/>
          <a:p>
            <a:r>
              <a:rPr lang="en-US" sz="2400" dirty="0">
                <a:solidFill>
                  <a:schemeClr val="accent2"/>
                </a:solidFill>
              </a:rPr>
              <a:t>Menu Design and Layout</a:t>
            </a:r>
          </a:p>
        </p:txBody>
      </p:sp>
      <p:sp>
        <p:nvSpPr>
          <p:cNvPr id="6" name="TextBox 5">
            <a:extLst>
              <a:ext uri="{FF2B5EF4-FFF2-40B4-BE49-F238E27FC236}">
                <a16:creationId xmlns:a16="http://schemas.microsoft.com/office/drawing/2014/main" id="{07B3A0AF-D927-4B05-96ED-91780818BF59}"/>
              </a:ext>
            </a:extLst>
          </p:cNvPr>
          <p:cNvSpPr txBox="1"/>
          <p:nvPr/>
        </p:nvSpPr>
        <p:spPr>
          <a:xfrm>
            <a:off x="1644242" y="6132352"/>
            <a:ext cx="1979802" cy="369332"/>
          </a:xfrm>
          <a:prstGeom prst="rect">
            <a:avLst/>
          </a:prstGeom>
          <a:noFill/>
        </p:spPr>
        <p:txBody>
          <a:bodyPr wrap="square" rtlCol="0">
            <a:spAutoFit/>
          </a:bodyPr>
          <a:lstStyle/>
          <a:p>
            <a:r>
              <a:rPr lang="en-US" dirty="0">
                <a:hlinkClick r:id="rId2"/>
              </a:rPr>
              <a:t>www.sba.gov</a:t>
            </a:r>
            <a:r>
              <a:rPr lang="en-US" dirty="0"/>
              <a:t> </a:t>
            </a:r>
          </a:p>
        </p:txBody>
      </p:sp>
    </p:spTree>
    <p:extLst>
      <p:ext uri="{BB962C8B-B14F-4D97-AF65-F5344CB8AC3E}">
        <p14:creationId xmlns:p14="http://schemas.microsoft.com/office/powerpoint/2010/main" val="1758266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54012-D7F0-4778-BAF8-470E9C8A58EF}"/>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Classification of Restaurants</a:t>
            </a:r>
            <a:endParaRPr lang="en-US" dirty="0"/>
          </a:p>
        </p:txBody>
      </p:sp>
      <p:sp>
        <p:nvSpPr>
          <p:cNvPr id="3" name="Content Placeholder 2">
            <a:extLst>
              <a:ext uri="{FF2B5EF4-FFF2-40B4-BE49-F238E27FC236}">
                <a16:creationId xmlns:a16="http://schemas.microsoft.com/office/drawing/2014/main" id="{81FB15C8-F484-4E58-AA76-7DF02294AF3D}"/>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sz="3200" dirty="0">
                <a:solidFill>
                  <a:schemeClr val="accent2"/>
                </a:solidFill>
              </a:rPr>
              <a:t>Fine Dining</a:t>
            </a:r>
          </a:p>
          <a:p>
            <a:pPr lvl="1">
              <a:buFont typeface="Wingdings" panose="05000000000000000000" pitchFamily="2" charset="2"/>
              <a:buChar char="Ø"/>
            </a:pPr>
            <a:r>
              <a:rPr lang="en-US" sz="3000" dirty="0">
                <a:solidFill>
                  <a:schemeClr val="accent2"/>
                </a:solidFill>
              </a:rPr>
              <a:t>Celebrity Restaurants</a:t>
            </a:r>
          </a:p>
          <a:p>
            <a:pPr lvl="1">
              <a:buFont typeface="Wingdings" panose="05000000000000000000" pitchFamily="2" charset="2"/>
              <a:buChar char="Ø"/>
            </a:pPr>
            <a:r>
              <a:rPr lang="en-US" sz="3000" dirty="0">
                <a:solidFill>
                  <a:schemeClr val="accent2"/>
                </a:solidFill>
              </a:rPr>
              <a:t>Steak Houses</a:t>
            </a:r>
          </a:p>
          <a:p>
            <a:pPr>
              <a:buFont typeface="Wingdings" panose="05000000000000000000" pitchFamily="2" charset="2"/>
              <a:buChar char="Ø"/>
            </a:pPr>
            <a:r>
              <a:rPr lang="en-US" sz="3200" dirty="0">
                <a:solidFill>
                  <a:schemeClr val="accent2"/>
                </a:solidFill>
              </a:rPr>
              <a:t>Casual Dining</a:t>
            </a:r>
          </a:p>
          <a:p>
            <a:pPr lvl="1">
              <a:buFont typeface="Wingdings" panose="05000000000000000000" pitchFamily="2" charset="2"/>
              <a:buChar char="Ø"/>
            </a:pPr>
            <a:r>
              <a:rPr lang="en-US" sz="3000" dirty="0">
                <a:solidFill>
                  <a:schemeClr val="accent2"/>
                </a:solidFill>
              </a:rPr>
              <a:t>Dinner House</a:t>
            </a:r>
          </a:p>
          <a:p>
            <a:pPr lvl="1">
              <a:buFont typeface="Wingdings" panose="05000000000000000000" pitchFamily="2" charset="2"/>
              <a:buChar char="Ø"/>
            </a:pPr>
            <a:r>
              <a:rPr lang="en-US" sz="3000" dirty="0">
                <a:solidFill>
                  <a:schemeClr val="accent2"/>
                </a:solidFill>
              </a:rPr>
              <a:t>Family </a:t>
            </a:r>
          </a:p>
          <a:p>
            <a:pPr lvl="1">
              <a:buFont typeface="Wingdings" panose="05000000000000000000" pitchFamily="2" charset="2"/>
              <a:buChar char="Ø"/>
            </a:pPr>
            <a:r>
              <a:rPr lang="en-US" sz="3000" dirty="0">
                <a:solidFill>
                  <a:schemeClr val="accent2"/>
                </a:solidFill>
              </a:rPr>
              <a:t>Theme</a:t>
            </a:r>
          </a:p>
          <a:p>
            <a:pPr lvl="1">
              <a:buFont typeface="Wingdings" panose="05000000000000000000" pitchFamily="2" charset="2"/>
              <a:buChar char="Ø"/>
            </a:pPr>
            <a:r>
              <a:rPr lang="en-US" sz="3000" dirty="0">
                <a:solidFill>
                  <a:schemeClr val="accent2"/>
                </a:solidFill>
              </a:rPr>
              <a:t>Quick-Service/Fast Food</a:t>
            </a:r>
          </a:p>
        </p:txBody>
      </p:sp>
    </p:spTree>
    <p:extLst>
      <p:ext uri="{BB962C8B-B14F-4D97-AF65-F5344CB8AC3E}">
        <p14:creationId xmlns:p14="http://schemas.microsoft.com/office/powerpoint/2010/main" val="341388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DABC-97ED-429C-82D3-5D8AAE598249}"/>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Evolution</a:t>
            </a:r>
            <a:endParaRPr lang="en-US" dirty="0"/>
          </a:p>
        </p:txBody>
      </p:sp>
      <p:graphicFrame>
        <p:nvGraphicFramePr>
          <p:cNvPr id="4" name="Content Placeholder 3">
            <a:extLst>
              <a:ext uri="{FF2B5EF4-FFF2-40B4-BE49-F238E27FC236}">
                <a16:creationId xmlns:a16="http://schemas.microsoft.com/office/drawing/2014/main" id="{D401E978-B4DA-4CAB-AD6E-70CDDA102FD3}"/>
              </a:ext>
            </a:extLst>
          </p:cNvPr>
          <p:cNvGraphicFramePr>
            <a:graphicFrameLocks noGrp="1"/>
          </p:cNvGraphicFramePr>
          <p:nvPr>
            <p:ph idx="1"/>
            <p:extLst>
              <p:ext uri="{D42A27DB-BD31-4B8C-83A1-F6EECF244321}">
                <p14:modId xmlns:p14="http://schemas.microsoft.com/office/powerpoint/2010/main" val="3181456377"/>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570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7087-FC5E-436A-A96C-63C43BD2067B}"/>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Classical Cuisine</a:t>
            </a:r>
            <a:endParaRPr lang="en-US" dirty="0"/>
          </a:p>
        </p:txBody>
      </p:sp>
      <p:pic>
        <p:nvPicPr>
          <p:cNvPr id="5" name="Content Placeholder 4">
            <a:extLst>
              <a:ext uri="{FF2B5EF4-FFF2-40B4-BE49-F238E27FC236}">
                <a16:creationId xmlns:a16="http://schemas.microsoft.com/office/drawing/2014/main" id="{6E3C683C-F602-4BF4-B253-52FE2C50D49F}"/>
              </a:ext>
            </a:extLst>
          </p:cNvPr>
          <p:cNvPicPr>
            <a:picLocks noGrp="1" noChangeAspect="1"/>
          </p:cNvPicPr>
          <p:nvPr>
            <p:ph idx="1"/>
          </p:nvPr>
        </p:nvPicPr>
        <p:blipFill>
          <a:blip r:embed="rId2"/>
          <a:stretch>
            <a:fillRect/>
          </a:stretch>
        </p:blipFill>
        <p:spPr>
          <a:xfrm>
            <a:off x="855678" y="1853247"/>
            <a:ext cx="2239860" cy="3222091"/>
          </a:xfrm>
        </p:spPr>
      </p:pic>
      <p:sp>
        <p:nvSpPr>
          <p:cNvPr id="6" name="TextBox 5">
            <a:extLst>
              <a:ext uri="{FF2B5EF4-FFF2-40B4-BE49-F238E27FC236}">
                <a16:creationId xmlns:a16="http://schemas.microsoft.com/office/drawing/2014/main" id="{46E470F5-ACCA-45B2-98DD-58653C8E4690}"/>
              </a:ext>
            </a:extLst>
          </p:cNvPr>
          <p:cNvSpPr txBox="1"/>
          <p:nvPr/>
        </p:nvSpPr>
        <p:spPr>
          <a:xfrm>
            <a:off x="478172" y="5385732"/>
            <a:ext cx="2952925" cy="646331"/>
          </a:xfrm>
          <a:prstGeom prst="rect">
            <a:avLst/>
          </a:prstGeom>
          <a:noFill/>
        </p:spPr>
        <p:txBody>
          <a:bodyPr wrap="square" rtlCol="0">
            <a:spAutoFit/>
          </a:bodyPr>
          <a:lstStyle/>
          <a:p>
            <a:r>
              <a:rPr lang="en-US" dirty="0"/>
              <a:t>Marie Antoine Careme</a:t>
            </a:r>
          </a:p>
          <a:p>
            <a:r>
              <a:rPr lang="en-US" dirty="0"/>
              <a:t>1784-1833</a:t>
            </a:r>
          </a:p>
        </p:txBody>
      </p:sp>
      <p:sp>
        <p:nvSpPr>
          <p:cNvPr id="7" name="TextBox 6">
            <a:extLst>
              <a:ext uri="{FF2B5EF4-FFF2-40B4-BE49-F238E27FC236}">
                <a16:creationId xmlns:a16="http://schemas.microsoft.com/office/drawing/2014/main" id="{F68770F6-ECA6-4E4B-B34E-83AB55E76328}"/>
              </a:ext>
            </a:extLst>
          </p:cNvPr>
          <p:cNvSpPr txBox="1"/>
          <p:nvPr/>
        </p:nvSpPr>
        <p:spPr>
          <a:xfrm>
            <a:off x="3305105" y="2164360"/>
            <a:ext cx="8103923" cy="3108543"/>
          </a:xfrm>
          <a:prstGeom prst="rect">
            <a:avLst/>
          </a:prstGeom>
          <a:noFill/>
        </p:spPr>
        <p:txBody>
          <a:bodyPr wrap="square" rtlCol="0">
            <a:spAutoFit/>
          </a:bodyPr>
          <a:lstStyle/>
          <a:p>
            <a:r>
              <a:rPr lang="en-US" sz="2800" dirty="0"/>
              <a:t>Abandoned on the streets of Paris as a child</a:t>
            </a:r>
          </a:p>
          <a:p>
            <a:endParaRPr lang="en-US" sz="2800" dirty="0"/>
          </a:p>
          <a:p>
            <a:r>
              <a:rPr lang="en-US" sz="2800" dirty="0"/>
              <a:t>Served as chef to Princes, King of England and Tsar of Russia</a:t>
            </a:r>
          </a:p>
          <a:p>
            <a:endParaRPr lang="en-US" sz="2800" dirty="0"/>
          </a:p>
          <a:p>
            <a:r>
              <a:rPr lang="en-US" sz="2800" dirty="0"/>
              <a:t>His goal: achieve “lightness, grace, order and perspicuity* of food.”</a:t>
            </a:r>
          </a:p>
        </p:txBody>
      </p:sp>
      <p:sp>
        <p:nvSpPr>
          <p:cNvPr id="8" name="TextBox 7">
            <a:extLst>
              <a:ext uri="{FF2B5EF4-FFF2-40B4-BE49-F238E27FC236}">
                <a16:creationId xmlns:a16="http://schemas.microsoft.com/office/drawing/2014/main" id="{1F9DE67A-93DC-4A3C-9E4E-2119C306F917}"/>
              </a:ext>
            </a:extLst>
          </p:cNvPr>
          <p:cNvSpPr txBox="1"/>
          <p:nvPr/>
        </p:nvSpPr>
        <p:spPr>
          <a:xfrm>
            <a:off x="646111" y="6400800"/>
            <a:ext cx="6152219" cy="369332"/>
          </a:xfrm>
          <a:prstGeom prst="rect">
            <a:avLst/>
          </a:prstGeom>
          <a:noFill/>
        </p:spPr>
        <p:txBody>
          <a:bodyPr wrap="square" rtlCol="0">
            <a:spAutoFit/>
          </a:bodyPr>
          <a:lstStyle/>
          <a:p>
            <a:r>
              <a:rPr lang="en-US" dirty="0"/>
              <a:t>* </a:t>
            </a:r>
            <a:r>
              <a:rPr lang="en-US" sz="1200" dirty="0"/>
              <a:t>Clearly expressed or presented; easy to understand</a:t>
            </a:r>
          </a:p>
        </p:txBody>
      </p:sp>
    </p:spTree>
    <p:extLst>
      <p:ext uri="{BB962C8B-B14F-4D97-AF65-F5344CB8AC3E}">
        <p14:creationId xmlns:p14="http://schemas.microsoft.com/office/powerpoint/2010/main" val="17966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7087-FC5E-436A-A96C-63C43BD2067B}"/>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Classical Cuisine</a:t>
            </a:r>
            <a:endParaRPr lang="en-US" dirty="0"/>
          </a:p>
        </p:txBody>
      </p:sp>
      <p:pic>
        <p:nvPicPr>
          <p:cNvPr id="5" name="Content Placeholder 4">
            <a:extLst>
              <a:ext uri="{FF2B5EF4-FFF2-40B4-BE49-F238E27FC236}">
                <a16:creationId xmlns:a16="http://schemas.microsoft.com/office/drawing/2014/main" id="{86F8CF84-B944-49F8-9FA8-6827CA4B4758}"/>
              </a:ext>
            </a:extLst>
          </p:cNvPr>
          <p:cNvPicPr>
            <a:picLocks noGrp="1" noChangeAspect="1"/>
          </p:cNvPicPr>
          <p:nvPr>
            <p:ph idx="1"/>
          </p:nvPr>
        </p:nvPicPr>
        <p:blipFill>
          <a:blip r:embed="rId2"/>
          <a:stretch>
            <a:fillRect/>
          </a:stretch>
        </p:blipFill>
        <p:spPr>
          <a:xfrm>
            <a:off x="740109" y="1786855"/>
            <a:ext cx="2640653" cy="3070371"/>
          </a:xfrm>
        </p:spPr>
      </p:pic>
      <p:sp>
        <p:nvSpPr>
          <p:cNvPr id="6" name="TextBox 5">
            <a:extLst>
              <a:ext uri="{FF2B5EF4-FFF2-40B4-BE49-F238E27FC236}">
                <a16:creationId xmlns:a16="http://schemas.microsoft.com/office/drawing/2014/main" id="{BFA2E3D0-3380-4C74-86D8-9A472AF17754}"/>
              </a:ext>
            </a:extLst>
          </p:cNvPr>
          <p:cNvSpPr txBox="1"/>
          <p:nvPr/>
        </p:nvSpPr>
        <p:spPr>
          <a:xfrm>
            <a:off x="1308683" y="5184396"/>
            <a:ext cx="1661020" cy="369332"/>
          </a:xfrm>
          <a:prstGeom prst="rect">
            <a:avLst/>
          </a:prstGeom>
          <a:noFill/>
        </p:spPr>
        <p:txBody>
          <a:bodyPr wrap="square" rtlCol="0">
            <a:spAutoFit/>
          </a:bodyPr>
          <a:lstStyle/>
          <a:p>
            <a:r>
              <a:rPr lang="en-US" dirty="0"/>
              <a:t>1846-1935</a:t>
            </a:r>
          </a:p>
        </p:txBody>
      </p:sp>
      <p:sp>
        <p:nvSpPr>
          <p:cNvPr id="7" name="TextBox 6">
            <a:extLst>
              <a:ext uri="{FF2B5EF4-FFF2-40B4-BE49-F238E27FC236}">
                <a16:creationId xmlns:a16="http://schemas.microsoft.com/office/drawing/2014/main" id="{B4A4452E-3601-4D41-A06A-3A5DB2D95EAB}"/>
              </a:ext>
            </a:extLst>
          </p:cNvPr>
          <p:cNvSpPr txBox="1"/>
          <p:nvPr/>
        </p:nvSpPr>
        <p:spPr>
          <a:xfrm>
            <a:off x="4051883" y="1988191"/>
            <a:ext cx="7707559" cy="3539430"/>
          </a:xfrm>
          <a:prstGeom prst="rect">
            <a:avLst/>
          </a:prstGeom>
          <a:noFill/>
        </p:spPr>
        <p:txBody>
          <a:bodyPr wrap="none" rtlCol="0">
            <a:spAutoFit/>
          </a:bodyPr>
          <a:lstStyle/>
          <a:p>
            <a:r>
              <a:rPr lang="en-US" sz="3200" dirty="0"/>
              <a:t>Chef at Place Vendome  in Paris,</a:t>
            </a:r>
          </a:p>
          <a:p>
            <a:r>
              <a:rPr lang="en-US" sz="3200" dirty="0"/>
              <a:t>Savoy and Carlton Hotels in London</a:t>
            </a:r>
          </a:p>
          <a:p>
            <a:endParaRPr lang="en-US" sz="3200" dirty="0"/>
          </a:p>
          <a:p>
            <a:r>
              <a:rPr lang="en-US" sz="3200" dirty="0"/>
              <a:t>Simplified Grand Cuisine of Careme</a:t>
            </a:r>
          </a:p>
          <a:p>
            <a:endParaRPr lang="en-US" sz="3200" dirty="0"/>
          </a:p>
          <a:p>
            <a:r>
              <a:rPr lang="en-US" sz="3200" dirty="0"/>
              <a:t>Reduced number of “Mother Sauces”</a:t>
            </a:r>
          </a:p>
          <a:p>
            <a:r>
              <a:rPr lang="en-US" sz="3200" dirty="0"/>
              <a:t>to 5</a:t>
            </a:r>
          </a:p>
        </p:txBody>
      </p:sp>
    </p:spTree>
    <p:extLst>
      <p:ext uri="{BB962C8B-B14F-4D97-AF65-F5344CB8AC3E}">
        <p14:creationId xmlns:p14="http://schemas.microsoft.com/office/powerpoint/2010/main" val="198451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B2C0-9BB1-4597-91DC-5A761F7BCF0A}"/>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The “Mother Sauces”</a:t>
            </a:r>
            <a:endParaRPr lang="en-US" dirty="0"/>
          </a:p>
        </p:txBody>
      </p:sp>
      <p:pic>
        <p:nvPicPr>
          <p:cNvPr id="5" name="Content Placeholder 4">
            <a:extLst>
              <a:ext uri="{FF2B5EF4-FFF2-40B4-BE49-F238E27FC236}">
                <a16:creationId xmlns:a16="http://schemas.microsoft.com/office/drawing/2014/main" id="{8D54B930-AF44-4D95-8430-08570AAD6105}"/>
              </a:ext>
            </a:extLst>
          </p:cNvPr>
          <p:cNvPicPr>
            <a:picLocks noGrp="1" noChangeAspect="1"/>
          </p:cNvPicPr>
          <p:nvPr>
            <p:ph idx="1"/>
          </p:nvPr>
        </p:nvPicPr>
        <p:blipFill>
          <a:blip r:embed="rId2"/>
          <a:stretch>
            <a:fillRect/>
          </a:stretch>
        </p:blipFill>
        <p:spPr>
          <a:xfrm>
            <a:off x="1098651" y="1853248"/>
            <a:ext cx="4178023" cy="3398260"/>
          </a:xfrm>
        </p:spPr>
      </p:pic>
      <p:sp>
        <p:nvSpPr>
          <p:cNvPr id="6" name="TextBox 5">
            <a:extLst>
              <a:ext uri="{FF2B5EF4-FFF2-40B4-BE49-F238E27FC236}">
                <a16:creationId xmlns:a16="http://schemas.microsoft.com/office/drawing/2014/main" id="{8396A3FE-E66C-4185-92DD-63A8D520BF77}"/>
              </a:ext>
            </a:extLst>
          </p:cNvPr>
          <p:cNvSpPr txBox="1"/>
          <p:nvPr/>
        </p:nvSpPr>
        <p:spPr>
          <a:xfrm>
            <a:off x="2155969" y="5402511"/>
            <a:ext cx="3120705" cy="584775"/>
          </a:xfrm>
          <a:prstGeom prst="rect">
            <a:avLst/>
          </a:prstGeom>
          <a:noFill/>
        </p:spPr>
        <p:txBody>
          <a:bodyPr wrap="square" rtlCol="0">
            <a:spAutoFit/>
          </a:bodyPr>
          <a:lstStyle/>
          <a:p>
            <a:r>
              <a:rPr lang="en-US" sz="3200" dirty="0"/>
              <a:t>Bechamel</a:t>
            </a:r>
            <a:r>
              <a:rPr lang="en-US" dirty="0"/>
              <a:t> </a:t>
            </a:r>
          </a:p>
        </p:txBody>
      </p:sp>
      <p:sp>
        <p:nvSpPr>
          <p:cNvPr id="7" name="TextBox 6">
            <a:extLst>
              <a:ext uri="{FF2B5EF4-FFF2-40B4-BE49-F238E27FC236}">
                <a16:creationId xmlns:a16="http://schemas.microsoft.com/office/drawing/2014/main" id="{17460626-D196-418D-AFEF-F7B2DB61B6DE}"/>
              </a:ext>
            </a:extLst>
          </p:cNvPr>
          <p:cNvSpPr txBox="1"/>
          <p:nvPr/>
        </p:nvSpPr>
        <p:spPr>
          <a:xfrm>
            <a:off x="5847127" y="3221372"/>
            <a:ext cx="4883068" cy="646331"/>
          </a:xfrm>
          <a:prstGeom prst="rect">
            <a:avLst/>
          </a:prstGeom>
          <a:noFill/>
        </p:spPr>
        <p:txBody>
          <a:bodyPr wrap="none" rtlCol="0">
            <a:spAutoFit/>
          </a:bodyPr>
          <a:lstStyle/>
          <a:p>
            <a:r>
              <a:rPr lang="en-US" dirty="0"/>
              <a:t>a basic white </a:t>
            </a:r>
            <a:r>
              <a:rPr lang="en-US" b="1" dirty="0"/>
              <a:t>sauce</a:t>
            </a:r>
            <a:r>
              <a:rPr lang="en-US" dirty="0"/>
              <a:t> made of milk, butter,</a:t>
            </a:r>
          </a:p>
          <a:p>
            <a:r>
              <a:rPr lang="en-US" dirty="0"/>
              <a:t>flour, and, sometimes, cream </a:t>
            </a:r>
          </a:p>
        </p:txBody>
      </p:sp>
    </p:spTree>
    <p:extLst>
      <p:ext uri="{BB962C8B-B14F-4D97-AF65-F5344CB8AC3E}">
        <p14:creationId xmlns:p14="http://schemas.microsoft.com/office/powerpoint/2010/main" val="29828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B2C0-9BB1-4597-91DC-5A761F7BCF0A}"/>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The “Mother Sauces”</a:t>
            </a:r>
            <a:endParaRPr lang="en-US" dirty="0"/>
          </a:p>
        </p:txBody>
      </p:sp>
      <p:pic>
        <p:nvPicPr>
          <p:cNvPr id="8" name="Content Placeholder 7">
            <a:extLst>
              <a:ext uri="{FF2B5EF4-FFF2-40B4-BE49-F238E27FC236}">
                <a16:creationId xmlns:a16="http://schemas.microsoft.com/office/drawing/2014/main" id="{D7871D6A-6DCD-4165-BC39-FB00AFD044A2}"/>
              </a:ext>
            </a:extLst>
          </p:cNvPr>
          <p:cNvPicPr>
            <a:picLocks noGrp="1" noChangeAspect="1"/>
          </p:cNvPicPr>
          <p:nvPr>
            <p:ph idx="1"/>
          </p:nvPr>
        </p:nvPicPr>
        <p:blipFill>
          <a:blip r:embed="rId2"/>
          <a:stretch>
            <a:fillRect/>
          </a:stretch>
        </p:blipFill>
        <p:spPr>
          <a:xfrm>
            <a:off x="1078684" y="1988190"/>
            <a:ext cx="4139268" cy="3749879"/>
          </a:xfrm>
        </p:spPr>
      </p:pic>
      <p:sp>
        <p:nvSpPr>
          <p:cNvPr id="9" name="TextBox 8">
            <a:extLst>
              <a:ext uri="{FF2B5EF4-FFF2-40B4-BE49-F238E27FC236}">
                <a16:creationId xmlns:a16="http://schemas.microsoft.com/office/drawing/2014/main" id="{D9DCE902-A847-4B7A-A8C8-16AA11EBFBA1}"/>
              </a:ext>
            </a:extLst>
          </p:cNvPr>
          <p:cNvSpPr txBox="1"/>
          <p:nvPr/>
        </p:nvSpPr>
        <p:spPr>
          <a:xfrm>
            <a:off x="2332139" y="5873012"/>
            <a:ext cx="2021747" cy="646331"/>
          </a:xfrm>
          <a:prstGeom prst="rect">
            <a:avLst/>
          </a:prstGeom>
          <a:noFill/>
        </p:spPr>
        <p:txBody>
          <a:bodyPr wrap="square" rtlCol="0">
            <a:spAutoFit/>
          </a:bodyPr>
          <a:lstStyle/>
          <a:p>
            <a:r>
              <a:rPr lang="en-US" sz="3600" dirty="0"/>
              <a:t>Velouté</a:t>
            </a:r>
          </a:p>
        </p:txBody>
      </p:sp>
      <p:sp>
        <p:nvSpPr>
          <p:cNvPr id="10" name="TextBox 9">
            <a:extLst>
              <a:ext uri="{FF2B5EF4-FFF2-40B4-BE49-F238E27FC236}">
                <a16:creationId xmlns:a16="http://schemas.microsoft.com/office/drawing/2014/main" id="{7816ADB1-44D7-4EB2-8BCF-9ED987620A48}"/>
              </a:ext>
            </a:extLst>
          </p:cNvPr>
          <p:cNvSpPr txBox="1"/>
          <p:nvPr/>
        </p:nvSpPr>
        <p:spPr>
          <a:xfrm>
            <a:off x="5654180" y="3338818"/>
            <a:ext cx="5553123" cy="646331"/>
          </a:xfrm>
          <a:prstGeom prst="rect">
            <a:avLst/>
          </a:prstGeom>
          <a:noFill/>
        </p:spPr>
        <p:txBody>
          <a:bodyPr wrap="none" rtlCol="0">
            <a:spAutoFit/>
          </a:bodyPr>
          <a:lstStyle/>
          <a:p>
            <a:r>
              <a:rPr lang="en-US" dirty="0"/>
              <a:t>a smooth white sauce made with meat, poultry,</a:t>
            </a:r>
          </a:p>
          <a:p>
            <a:r>
              <a:rPr lang="en-US" dirty="0"/>
              <a:t>or fish stock</a:t>
            </a:r>
          </a:p>
        </p:txBody>
      </p:sp>
    </p:spTree>
    <p:extLst>
      <p:ext uri="{BB962C8B-B14F-4D97-AF65-F5344CB8AC3E}">
        <p14:creationId xmlns:p14="http://schemas.microsoft.com/office/powerpoint/2010/main" val="2944876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B2C0-9BB1-4597-91DC-5A761F7BCF0A}"/>
              </a:ext>
            </a:extLst>
          </p:cNvPr>
          <p:cNvSpPr>
            <a:spLocks noGrp="1"/>
          </p:cNvSpPr>
          <p:nvPr>
            <p:ph type="title"/>
          </p:nvPr>
        </p:nvSpPr>
        <p:spPr/>
        <p:txBody>
          <a:bodyPr/>
          <a:lstStyle/>
          <a:p>
            <a:r>
              <a:rPr lang="en-US" dirty="0"/>
              <a:t>The Restaurant Business</a:t>
            </a:r>
            <a:br>
              <a:rPr lang="en-US" dirty="0"/>
            </a:br>
            <a:r>
              <a:rPr lang="en-US" sz="2400" dirty="0">
                <a:solidFill>
                  <a:schemeClr val="accent1"/>
                </a:solidFill>
              </a:rPr>
              <a:t>The “Mother Sauces”</a:t>
            </a:r>
            <a:endParaRPr lang="en-US" dirty="0"/>
          </a:p>
        </p:txBody>
      </p:sp>
      <p:pic>
        <p:nvPicPr>
          <p:cNvPr id="5" name="Content Placeholder 4">
            <a:extLst>
              <a:ext uri="{FF2B5EF4-FFF2-40B4-BE49-F238E27FC236}">
                <a16:creationId xmlns:a16="http://schemas.microsoft.com/office/drawing/2014/main" id="{97FCBCA5-B696-4DCE-A8C1-BBB99A666875}"/>
              </a:ext>
            </a:extLst>
          </p:cNvPr>
          <p:cNvPicPr>
            <a:picLocks noGrp="1" noChangeAspect="1"/>
          </p:cNvPicPr>
          <p:nvPr>
            <p:ph idx="1"/>
          </p:nvPr>
        </p:nvPicPr>
        <p:blipFill>
          <a:blip r:embed="rId2"/>
          <a:stretch>
            <a:fillRect/>
          </a:stretch>
        </p:blipFill>
        <p:spPr>
          <a:xfrm>
            <a:off x="444966" y="2085816"/>
            <a:ext cx="4278036" cy="3316694"/>
          </a:xfrm>
        </p:spPr>
      </p:pic>
      <p:sp>
        <p:nvSpPr>
          <p:cNvPr id="6" name="TextBox 5">
            <a:extLst>
              <a:ext uri="{FF2B5EF4-FFF2-40B4-BE49-F238E27FC236}">
                <a16:creationId xmlns:a16="http://schemas.microsoft.com/office/drawing/2014/main" id="{14FCCD90-7F2D-4281-8758-2C1B5F5D1F74}"/>
              </a:ext>
            </a:extLst>
          </p:cNvPr>
          <p:cNvSpPr txBox="1"/>
          <p:nvPr/>
        </p:nvSpPr>
        <p:spPr>
          <a:xfrm>
            <a:off x="1610686" y="5570291"/>
            <a:ext cx="2843868" cy="584775"/>
          </a:xfrm>
          <a:prstGeom prst="rect">
            <a:avLst/>
          </a:prstGeom>
          <a:noFill/>
        </p:spPr>
        <p:txBody>
          <a:bodyPr wrap="square" rtlCol="0">
            <a:spAutoFit/>
          </a:bodyPr>
          <a:lstStyle/>
          <a:p>
            <a:r>
              <a:rPr lang="en-US" sz="3200" dirty="0"/>
              <a:t>Espagnole</a:t>
            </a:r>
          </a:p>
        </p:txBody>
      </p:sp>
      <p:sp>
        <p:nvSpPr>
          <p:cNvPr id="7" name="TextBox 6">
            <a:extLst>
              <a:ext uri="{FF2B5EF4-FFF2-40B4-BE49-F238E27FC236}">
                <a16:creationId xmlns:a16="http://schemas.microsoft.com/office/drawing/2014/main" id="{C515BD18-A207-4964-A8AC-B9BDBFBCE04A}"/>
              </a:ext>
            </a:extLst>
          </p:cNvPr>
          <p:cNvSpPr txBox="1"/>
          <p:nvPr/>
        </p:nvSpPr>
        <p:spPr>
          <a:xfrm>
            <a:off x="5226341" y="3429000"/>
            <a:ext cx="6484467" cy="1200329"/>
          </a:xfrm>
          <a:prstGeom prst="rect">
            <a:avLst/>
          </a:prstGeom>
          <a:noFill/>
        </p:spPr>
        <p:txBody>
          <a:bodyPr wrap="none" rtlCol="0">
            <a:spAutoFit/>
          </a:bodyPr>
          <a:lstStyle/>
          <a:p>
            <a:r>
              <a:rPr lang="en-US" sz="2400" dirty="0"/>
              <a:t>a brown </a:t>
            </a:r>
            <a:r>
              <a:rPr lang="en-US" sz="2400" b="1" dirty="0"/>
              <a:t>sauce</a:t>
            </a:r>
            <a:r>
              <a:rPr lang="en-US" sz="2400" dirty="0"/>
              <a:t> made with mirepoix*, roux,</a:t>
            </a:r>
          </a:p>
          <a:p>
            <a:r>
              <a:rPr lang="en-US" sz="2400" dirty="0"/>
              <a:t>veal stock, tomato puree,</a:t>
            </a:r>
          </a:p>
          <a:p>
            <a:r>
              <a:rPr lang="en-US" sz="2400" dirty="0"/>
              <a:t>and various seasonings.</a:t>
            </a:r>
          </a:p>
        </p:txBody>
      </p:sp>
      <p:sp>
        <p:nvSpPr>
          <p:cNvPr id="9" name="TextBox 8">
            <a:extLst>
              <a:ext uri="{FF2B5EF4-FFF2-40B4-BE49-F238E27FC236}">
                <a16:creationId xmlns:a16="http://schemas.microsoft.com/office/drawing/2014/main" id="{E04AEE55-2789-447B-83EB-D7FC7FDAA313}"/>
              </a:ext>
            </a:extLst>
          </p:cNvPr>
          <p:cNvSpPr txBox="1"/>
          <p:nvPr/>
        </p:nvSpPr>
        <p:spPr>
          <a:xfrm>
            <a:off x="5050564" y="5570291"/>
            <a:ext cx="19492923" cy="923330"/>
          </a:xfrm>
          <a:prstGeom prst="rect">
            <a:avLst/>
          </a:prstGeom>
          <a:noFill/>
        </p:spPr>
        <p:txBody>
          <a:bodyPr wrap="square" rtlCol="0">
            <a:spAutoFit/>
          </a:bodyPr>
          <a:lstStyle/>
          <a:p>
            <a:r>
              <a:rPr lang="en-US" dirty="0"/>
              <a:t>* a sautéed mixture of diced vegetables</a:t>
            </a:r>
          </a:p>
          <a:p>
            <a:r>
              <a:rPr lang="en-US" dirty="0"/>
              <a:t>(such as carrots, celery, and onions),</a:t>
            </a:r>
          </a:p>
          <a:p>
            <a:r>
              <a:rPr lang="en-US" dirty="0"/>
              <a:t>herbs, and sometimes ham or bacon.</a:t>
            </a:r>
          </a:p>
        </p:txBody>
      </p:sp>
    </p:spTree>
    <p:extLst>
      <p:ext uri="{BB962C8B-B14F-4D97-AF65-F5344CB8AC3E}">
        <p14:creationId xmlns:p14="http://schemas.microsoft.com/office/powerpoint/2010/main" val="950848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216</TotalTime>
  <Words>1376</Words>
  <Application>Microsoft Office PowerPoint</Application>
  <PresentationFormat>Widescreen</PresentationFormat>
  <Paragraphs>229</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Century Gothic</vt:lpstr>
      <vt:lpstr>Wingdings</vt:lpstr>
      <vt:lpstr>Wingdings 3</vt:lpstr>
      <vt:lpstr>Ion</vt:lpstr>
      <vt:lpstr>Introduction to Hospitality</vt:lpstr>
      <vt:lpstr>After learning this chapter, you will be able to</vt:lpstr>
      <vt:lpstr>The Restaurant Business</vt:lpstr>
      <vt:lpstr>The Restaurant Business Evolution</vt:lpstr>
      <vt:lpstr>The Restaurant Business Classical Cuisine</vt:lpstr>
      <vt:lpstr>The Restaurant Business Classical Cuisine</vt:lpstr>
      <vt:lpstr>The Restaurant Business The “Mother Sauces”</vt:lpstr>
      <vt:lpstr>The Restaurant Business The “Mother Sauces”</vt:lpstr>
      <vt:lpstr>The Restaurant Business The “Mother Sauces”</vt:lpstr>
      <vt:lpstr>The Restaurant Business The “Mother Sauces”</vt:lpstr>
      <vt:lpstr>The Restaurant Business The “Mother Sauces”</vt:lpstr>
      <vt:lpstr>The Restaurant Business Nouvelle Cuisine</vt:lpstr>
      <vt:lpstr>The Restaurant Business Fusion Cuisine</vt:lpstr>
      <vt:lpstr>The Restaurant Business Famous Chefs as part of Popular Culture</vt:lpstr>
      <vt:lpstr>The Restaurant Business Culinary Schools</vt:lpstr>
      <vt:lpstr>The Restaurant Business Culinary Schools</vt:lpstr>
      <vt:lpstr>The Restaurant Business Culinary Schools</vt:lpstr>
      <vt:lpstr>The Restaurant Business Culinary Schools</vt:lpstr>
      <vt:lpstr>The Restaurant Business Culinary Schools</vt:lpstr>
      <vt:lpstr>The Restaurant Business Culinary Schools</vt:lpstr>
      <vt:lpstr>The Restaurant Business Food Trends and Practices</vt:lpstr>
      <vt:lpstr>The Restaurant Business Franchises, Chain and Independent Restaurants</vt:lpstr>
      <vt:lpstr>The Restaurant Business Sustainable Restaurants</vt:lpstr>
      <vt:lpstr>The Restaurant Business Menu Planning - Types</vt:lpstr>
      <vt:lpstr>The Restaurant Business Menu Planning - Considerations</vt:lpstr>
      <vt:lpstr>The Restaurant Business Menu Planning - Considerations</vt:lpstr>
      <vt:lpstr>The Restaurant Business Menu Planning - Considerations</vt:lpstr>
      <vt:lpstr>The Restaurant Business Menu Planning - Considerations</vt:lpstr>
      <vt:lpstr>The Restaurant Business Menu Planning - Considerations</vt:lpstr>
      <vt:lpstr>The Restaurant Business Menu Planning - Considerations</vt:lpstr>
      <vt:lpstr>The Restaurant Business Menu Planning - Considerations</vt:lpstr>
      <vt:lpstr>The Restaurant Business Classification of Restaurants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Hospitality</dc:title>
  <dc:creator>dalehegstrom@centurytel.net</dc:creator>
  <cp:lastModifiedBy>dalehegstrom@centurytel.net</cp:lastModifiedBy>
  <cp:revision>24</cp:revision>
  <dcterms:created xsi:type="dcterms:W3CDTF">2018-09-17T18:07:28Z</dcterms:created>
  <dcterms:modified xsi:type="dcterms:W3CDTF">2018-09-18T18:32:44Z</dcterms:modified>
</cp:coreProperties>
</file>