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89" r:id="rId11"/>
    <p:sldId id="265" r:id="rId12"/>
    <p:sldId id="266" r:id="rId13"/>
    <p:sldId id="267" r:id="rId14"/>
    <p:sldId id="268" r:id="rId15"/>
    <p:sldId id="269" r:id="rId16"/>
    <p:sldId id="270" r:id="rId17"/>
    <p:sldId id="295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94" r:id="rId28"/>
    <p:sldId id="280" r:id="rId29"/>
    <p:sldId id="281" r:id="rId30"/>
    <p:sldId id="282" r:id="rId31"/>
    <p:sldId id="293" r:id="rId32"/>
    <p:sldId id="283" r:id="rId33"/>
    <p:sldId id="292" r:id="rId34"/>
    <p:sldId id="284" r:id="rId35"/>
    <p:sldId id="285" r:id="rId36"/>
    <p:sldId id="291" r:id="rId37"/>
    <p:sldId id="286" r:id="rId38"/>
    <p:sldId id="287" r:id="rId39"/>
    <p:sldId id="288" r:id="rId40"/>
    <p:sldId id="290" r:id="rId4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3F6FA8A-6452-4DAA-AE30-F41E0EC4ED7C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292BEE3-085D-4034-BC56-15E4317FDF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6FA8A-6452-4DAA-AE30-F41E0EC4ED7C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2BEE3-085D-4034-BC56-15E4317FDF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6FA8A-6452-4DAA-AE30-F41E0EC4ED7C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2BEE3-085D-4034-BC56-15E4317FDF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6FA8A-6452-4DAA-AE30-F41E0EC4ED7C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2BEE3-085D-4034-BC56-15E4317FDF8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6FA8A-6452-4DAA-AE30-F41E0EC4ED7C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2BEE3-085D-4034-BC56-15E4317FDF8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6FA8A-6452-4DAA-AE30-F41E0EC4ED7C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2BEE3-085D-4034-BC56-15E4317FDF8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6FA8A-6452-4DAA-AE30-F41E0EC4ED7C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2BEE3-085D-4034-BC56-15E4317FDF8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6FA8A-6452-4DAA-AE30-F41E0EC4ED7C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2BEE3-085D-4034-BC56-15E4317FDF85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6FA8A-6452-4DAA-AE30-F41E0EC4ED7C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2BEE3-085D-4034-BC56-15E4317FDF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83F6FA8A-6452-4DAA-AE30-F41E0EC4ED7C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2BEE3-085D-4034-BC56-15E4317FDF8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3F6FA8A-6452-4DAA-AE30-F41E0EC4ED7C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292BEE3-085D-4034-BC56-15E4317FDF85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83F6FA8A-6452-4DAA-AE30-F41E0EC4ED7C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292BEE3-085D-4034-BC56-15E4317FDF8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/>
              <a:t>Chapter 8</a:t>
            </a:r>
            <a:endParaRPr lang="en-US" sz="6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Payroll accounting: Employee earnings and deductions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651007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Badge Readers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Time Card</a:t>
            </a:r>
            <a:endParaRPr lang="en-US" dirty="0"/>
          </a:p>
        </p:txBody>
      </p:sp>
      <p:pic>
        <p:nvPicPr>
          <p:cNvPr id="7" name="Content Placeholder 6" descr="C:\Users\client\Downloads\IMG_3222.JPG"/>
          <p:cNvPicPr>
            <a:picLocks noGrp="1"/>
          </p:cNvPicPr>
          <p:nvPr>
            <p:ph sz="quarter" idx="2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154" t="8547" r="8458" b="10684"/>
          <a:stretch/>
        </p:blipFill>
        <p:spPr bwMode="auto">
          <a:xfrm>
            <a:off x="457200" y="1143000"/>
            <a:ext cx="4040188" cy="41148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" name="Content Placeholder 7" descr="C:\Users\client\Downloads\IMG_3221.JPG"/>
          <p:cNvPicPr>
            <a:picLocks noGrp="1"/>
          </p:cNvPicPr>
          <p:nvPr>
            <p:ph sz="quarter" idx="4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948" r="8618" b="5342"/>
          <a:stretch/>
        </p:blipFill>
        <p:spPr bwMode="auto">
          <a:xfrm>
            <a:off x="4645025" y="1143000"/>
            <a:ext cx="4041775" cy="4125308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929385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550091"/>
          </a:xfrm>
        </p:spPr>
        <p:txBody>
          <a:bodyPr>
            <a:normAutofit/>
          </a:bodyPr>
          <a:lstStyle/>
          <a:p>
            <a:r>
              <a:rPr lang="en-US" sz="2000" dirty="0" smtClean="0"/>
              <a:t>Illustration for total earnings for </a:t>
            </a:r>
            <a:r>
              <a:rPr lang="en-US" sz="2000" b="1" dirty="0" smtClean="0"/>
              <a:t>Wages:</a:t>
            </a:r>
          </a:p>
          <a:p>
            <a:pPr marL="109728" indent="0">
              <a:buNone/>
            </a:pPr>
            <a:endParaRPr lang="en-US" sz="2000" dirty="0"/>
          </a:p>
          <a:p>
            <a:pPr marL="109728" indent="0">
              <a:buNone/>
            </a:pPr>
            <a:r>
              <a:rPr lang="en-US" sz="2000" dirty="0" smtClean="0"/>
              <a:t>Regular hours				40 hours</a:t>
            </a:r>
          </a:p>
          <a:p>
            <a:pPr marL="109728" indent="0">
              <a:buNone/>
            </a:pPr>
            <a:r>
              <a:rPr lang="en-US" sz="2000" dirty="0" smtClean="0"/>
              <a:t>Overtime				10</a:t>
            </a:r>
          </a:p>
          <a:p>
            <a:pPr marL="109728" indent="0">
              <a:buNone/>
            </a:pPr>
            <a:r>
              <a:rPr lang="en-US" sz="2000" dirty="0" smtClean="0"/>
              <a:t>Double time (Sunday only)		</a:t>
            </a:r>
            <a:r>
              <a:rPr lang="en-US" sz="2000" u="sng" dirty="0" smtClean="0"/>
              <a:t> 4	</a:t>
            </a:r>
          </a:p>
          <a:p>
            <a:pPr marL="109728" indent="0">
              <a:buNone/>
            </a:pPr>
            <a:r>
              <a:rPr lang="en-US" sz="2000" dirty="0"/>
              <a:t>	</a:t>
            </a:r>
            <a:r>
              <a:rPr lang="en-US" sz="2000" dirty="0" smtClean="0"/>
              <a:t>				54 hours</a:t>
            </a:r>
          </a:p>
          <a:p>
            <a:pPr marL="109728" indent="0">
              <a:buNone/>
            </a:pPr>
            <a:r>
              <a:rPr lang="en-US" sz="2000" dirty="0" smtClean="0"/>
              <a:t>Regular rate of pay is $14/</a:t>
            </a:r>
            <a:r>
              <a:rPr lang="en-US" sz="2000" dirty="0" err="1" smtClean="0"/>
              <a:t>hrly</a:t>
            </a:r>
            <a:endParaRPr lang="en-US" sz="2000" dirty="0" smtClean="0"/>
          </a:p>
          <a:p>
            <a:pPr marL="109728" indent="0">
              <a:buNone/>
            </a:pPr>
            <a:r>
              <a:rPr lang="en-US" sz="2000" dirty="0" smtClean="0"/>
              <a:t>11/2 for hours that exceed 40</a:t>
            </a:r>
          </a:p>
          <a:p>
            <a:pPr marL="109728" indent="0">
              <a:buNone/>
            </a:pPr>
            <a:r>
              <a:rPr lang="en-US" sz="2000" dirty="0" smtClean="0"/>
              <a:t>2X’s the rate for hours worked on Sunday</a:t>
            </a:r>
          </a:p>
          <a:p>
            <a:pPr marL="109728" indent="0">
              <a:buNone/>
            </a:pPr>
            <a:endParaRPr lang="en-US" sz="2000" dirty="0" smtClean="0"/>
          </a:p>
          <a:p>
            <a:pPr marL="109728" indent="0">
              <a:buNone/>
            </a:pPr>
            <a:r>
              <a:rPr lang="en-US" sz="2000" dirty="0" smtClean="0"/>
              <a:t>40 hours x $14				$560</a:t>
            </a:r>
          </a:p>
          <a:p>
            <a:pPr marL="109728" indent="0">
              <a:buNone/>
            </a:pPr>
            <a:r>
              <a:rPr lang="en-US" sz="2000" dirty="0" smtClean="0"/>
              <a:t>10 hours x $21 (11/2x$14=21		  210</a:t>
            </a:r>
          </a:p>
          <a:p>
            <a:pPr marL="109728" indent="0">
              <a:buNone/>
            </a:pPr>
            <a:r>
              <a:rPr lang="en-US" sz="2000" dirty="0" smtClean="0"/>
              <a:t>4 hours (on Sunday)x$28 (2x$14=28)	  </a:t>
            </a:r>
            <a:r>
              <a:rPr lang="en-US" sz="2000" u="sng" dirty="0" smtClean="0"/>
              <a:t>112</a:t>
            </a:r>
          </a:p>
          <a:p>
            <a:pPr marL="109728" indent="0">
              <a:buNone/>
            </a:pPr>
            <a:r>
              <a:rPr lang="en-US" sz="2000" dirty="0" smtClean="0"/>
              <a:t>						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$882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2876901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50091"/>
          </a:xfrm>
        </p:spPr>
        <p:txBody>
          <a:bodyPr>
            <a:normAutofit/>
          </a:bodyPr>
          <a:lstStyle/>
          <a:p>
            <a:r>
              <a:rPr lang="en-US" sz="2800" dirty="0" smtClean="0"/>
              <a:t>Salaried Employees who are not exempt from FSLA rules may be entitled to premium pay for OT. </a:t>
            </a:r>
          </a:p>
          <a:p>
            <a:r>
              <a:rPr lang="en-US" sz="2800" dirty="0" smtClean="0"/>
              <a:t>For these types of employees it is necessary to compute the regular hourly rate of pay before computing the OT rate.</a:t>
            </a:r>
          </a:p>
          <a:p>
            <a:r>
              <a:rPr lang="en-US" sz="2800" dirty="0" smtClean="0"/>
              <a:t>There are 52 weeks in the year, but not always 4 weeks in each month. That is why monthly salaries must be annualized in order to determine the hourly rate. </a:t>
            </a:r>
          </a:p>
        </p:txBody>
      </p:sp>
    </p:spTree>
    <p:extLst>
      <p:ext uri="{BB962C8B-B14F-4D97-AF65-F5344CB8AC3E}">
        <p14:creationId xmlns:p14="http://schemas.microsoft.com/office/powerpoint/2010/main" val="1626738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6019800"/>
          </a:xfrm>
        </p:spPr>
        <p:txBody>
          <a:bodyPr>
            <a:normAutofit fontScale="92500"/>
          </a:bodyPr>
          <a:lstStyle/>
          <a:p>
            <a:r>
              <a:rPr lang="en-US" sz="2400" b="1" dirty="0"/>
              <a:t>To illustrate, assume the employee has a salary of $2,600 a month, plus 1 ½ X’s the regular hourly rate for hours worked over 40 for the week. </a:t>
            </a:r>
          </a:p>
          <a:p>
            <a:r>
              <a:rPr lang="en-US" sz="2400" dirty="0"/>
              <a:t>Compute as follows:</a:t>
            </a:r>
          </a:p>
          <a:p>
            <a:pPr marL="109728" indent="0">
              <a:buNone/>
            </a:pPr>
            <a:r>
              <a:rPr lang="en-US" sz="2400" dirty="0" smtClean="0"/>
              <a:t>$</a:t>
            </a:r>
            <a:r>
              <a:rPr lang="en-US" sz="2400" dirty="0"/>
              <a:t>2,600 x 12 months		$31,200 annual pay</a:t>
            </a:r>
          </a:p>
          <a:p>
            <a:pPr marL="109728" indent="0">
              <a:buNone/>
            </a:pPr>
            <a:r>
              <a:rPr lang="en-US" sz="2400" dirty="0"/>
              <a:t>$31,200 divided by 52wks	$600 pay per week</a:t>
            </a:r>
          </a:p>
          <a:p>
            <a:pPr marL="109728" indent="0">
              <a:buNone/>
            </a:pPr>
            <a:r>
              <a:rPr lang="en-US" sz="2400" dirty="0"/>
              <a:t>$600 divided by 40 hours	</a:t>
            </a:r>
            <a:r>
              <a:rPr lang="en-US" sz="2400" dirty="0" smtClean="0"/>
              <a:t>	$</a:t>
            </a:r>
            <a:r>
              <a:rPr lang="en-US" sz="2400" dirty="0"/>
              <a:t>15.00 per regular 					</a:t>
            </a:r>
            <a:r>
              <a:rPr lang="en-US" sz="2400" dirty="0" smtClean="0"/>
              <a:t>	hours</a:t>
            </a:r>
            <a:endParaRPr lang="en-US" sz="2400" dirty="0"/>
          </a:p>
          <a:p>
            <a:pPr marL="109728" indent="0">
              <a:buNone/>
            </a:pPr>
            <a:r>
              <a:rPr lang="en-US" sz="2400" dirty="0"/>
              <a:t>$15.00 x </a:t>
            </a:r>
            <a:r>
              <a:rPr lang="en-US" sz="2400" dirty="0" smtClean="0"/>
              <a:t>1 ½ </a:t>
            </a:r>
            <a:r>
              <a:rPr lang="en-US" sz="2400" dirty="0"/>
              <a:t>			$22.50 OT pay per </a:t>
            </a:r>
            <a:r>
              <a:rPr lang="en-US" sz="2400" dirty="0" smtClean="0"/>
              <a:t>						hour</a:t>
            </a:r>
          </a:p>
          <a:p>
            <a:pPr marL="109728" indent="0">
              <a:buNone/>
            </a:pPr>
            <a:r>
              <a:rPr lang="en-US" sz="2400" dirty="0" smtClean="0"/>
              <a:t>If this salaried employee worked 50 hours during the week, the total earnings would be computed as follows;</a:t>
            </a:r>
          </a:p>
          <a:p>
            <a:pPr marL="109728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40 hours x $15.00		$600.00</a:t>
            </a:r>
          </a:p>
          <a:p>
            <a:pPr marL="109728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10 hours x $22.50		  </a:t>
            </a:r>
            <a:r>
              <a:rPr lang="en-US" sz="2400" u="sng" dirty="0" smtClean="0"/>
              <a:t>225.00</a:t>
            </a:r>
          </a:p>
          <a:p>
            <a:pPr marL="109728" indent="0">
              <a:buNone/>
            </a:pPr>
            <a:r>
              <a:rPr lang="en-US" sz="2400" dirty="0" smtClean="0"/>
              <a:t>Total earnings for the week	</a:t>
            </a:r>
            <a:r>
              <a:rPr lang="en-US" sz="2400" u="sng" dirty="0" smtClean="0"/>
              <a:t>$825.00</a:t>
            </a:r>
            <a:endParaRPr lang="en-US" sz="2400" u="sng" dirty="0"/>
          </a:p>
          <a:p>
            <a:pPr marL="109728" indent="0">
              <a:buNone/>
            </a:pPr>
            <a:r>
              <a:rPr lang="en-US" dirty="0"/>
              <a:t>	</a:t>
            </a:r>
            <a:r>
              <a:rPr lang="en-US" dirty="0" smtClean="0"/>
              <a:t>				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2525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Employees total earnings is gross pay</a:t>
            </a:r>
          </a:p>
          <a:p>
            <a:r>
              <a:rPr lang="en-US" dirty="0" smtClean="0"/>
              <a:t>After deductions from gross pay, yield take-home or net pay.</a:t>
            </a:r>
          </a:p>
          <a:p>
            <a:r>
              <a:rPr lang="en-US" dirty="0" smtClean="0"/>
              <a:t>3 Major categories for deductions</a:t>
            </a:r>
          </a:p>
          <a:p>
            <a:pPr lvl="1"/>
            <a:r>
              <a:rPr lang="en-US" sz="2800" dirty="0" smtClean="0"/>
              <a:t>Federal (and possibly state and city) income tax withholdings</a:t>
            </a:r>
          </a:p>
          <a:p>
            <a:pPr lvl="1"/>
            <a:r>
              <a:rPr lang="en-US" sz="2800" dirty="0" smtClean="0"/>
              <a:t>Employee FICA tax withholding</a:t>
            </a:r>
          </a:p>
          <a:p>
            <a:pPr lvl="1"/>
            <a:r>
              <a:rPr lang="en-US" sz="2800" dirty="0" smtClean="0"/>
              <a:t>Voluntary deductions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Deductions from Total Earnings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7401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257800"/>
          </a:xfrm>
        </p:spPr>
        <p:txBody>
          <a:bodyPr/>
          <a:lstStyle/>
          <a:p>
            <a:r>
              <a:rPr lang="en-US" dirty="0" smtClean="0"/>
              <a:t>These withholdings are applied toward the payment of the employee’s federal income tax.</a:t>
            </a:r>
          </a:p>
          <a:p>
            <a:r>
              <a:rPr lang="en-US" dirty="0" smtClean="0"/>
              <a:t>The following four factors determine the amount of deduction to the gross pay of an employee.</a:t>
            </a:r>
          </a:p>
          <a:p>
            <a:pPr lvl="1"/>
            <a:r>
              <a:rPr lang="en-US" dirty="0" smtClean="0"/>
              <a:t>Total earnings</a:t>
            </a:r>
          </a:p>
          <a:p>
            <a:pPr lvl="1"/>
            <a:r>
              <a:rPr lang="en-US" dirty="0" smtClean="0"/>
              <a:t>Marital status</a:t>
            </a:r>
          </a:p>
          <a:p>
            <a:pPr lvl="1"/>
            <a:r>
              <a:rPr lang="en-US" dirty="0" smtClean="0"/>
              <a:t>Number of withholding allowances</a:t>
            </a:r>
          </a:p>
          <a:p>
            <a:pPr lvl="1"/>
            <a:r>
              <a:rPr lang="en-US" dirty="0" smtClean="0"/>
              <a:t>Length of the pay period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r>
              <a:rPr lang="en-US" sz="2800" dirty="0" smtClean="0"/>
              <a:t>Income Tax Withholding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687692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172200"/>
          </a:xfrm>
        </p:spPr>
        <p:txBody>
          <a:bodyPr/>
          <a:lstStyle/>
          <a:p>
            <a:r>
              <a:rPr lang="en-US" dirty="0" smtClean="0"/>
              <a:t>Withholding Allowances- </a:t>
            </a:r>
            <a:r>
              <a:rPr lang="en-US" sz="2400" dirty="0" smtClean="0"/>
              <a:t>are reported on an employee’s withholding allowance certificate, form W-4.</a:t>
            </a:r>
          </a:p>
          <a:p>
            <a:r>
              <a:rPr lang="en-US" sz="2400" dirty="0" smtClean="0"/>
              <a:t>The marital status and number of allowances claimed on a W-4 determine the amount of dollars that are subject to withholding.</a:t>
            </a:r>
          </a:p>
          <a:p>
            <a:r>
              <a:rPr lang="en-US" sz="2400" dirty="0" smtClean="0"/>
              <a:t>In general, each employee is permitted 1 personal withholding allowance, one for a spouse, and one for each dependent. </a:t>
            </a:r>
          </a:p>
          <a:p>
            <a:r>
              <a:rPr lang="en-US" dirty="0" smtClean="0"/>
              <a:t>Wage-bracket method/percentage method-</a:t>
            </a:r>
            <a:r>
              <a:rPr lang="en-US" sz="2400" dirty="0" smtClean="0"/>
              <a:t>Employers use this method to determine the amount of tax to be withheld.</a:t>
            </a:r>
          </a:p>
          <a:p>
            <a:r>
              <a:rPr lang="en-US" sz="2400" dirty="0" smtClean="0"/>
              <a:t>Wage bracket tables are provided by the IRS</a:t>
            </a:r>
          </a:p>
          <a:p>
            <a:pPr lvl="1"/>
            <a:r>
              <a:rPr lang="en-US" dirty="0" smtClean="0"/>
              <a:t>These tables cover various time periods, and there are separate tables for single and married taxpayers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8765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Employees Withholding Allowance Certificate</a:t>
            </a:r>
            <a:endParaRPr lang="en-US" dirty="0"/>
          </a:p>
        </p:txBody>
      </p:sp>
      <p:pic>
        <p:nvPicPr>
          <p:cNvPr id="4" name="Content Placeholder 3" descr="C:\Users\client\Downloads\IMG_3223.JPG"/>
          <p:cNvPicPr>
            <a:picLocks noGrp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68" t="10043" r="2526" b="13248"/>
          <a:stretch/>
        </p:blipFill>
        <p:spPr bwMode="auto">
          <a:xfrm>
            <a:off x="901858" y="1481138"/>
            <a:ext cx="7340284" cy="4525962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867033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685801"/>
            <a:ext cx="8229600" cy="4724400"/>
          </a:xfrm>
        </p:spPr>
        <p:txBody>
          <a:bodyPr/>
          <a:lstStyle/>
          <a:p>
            <a:r>
              <a:rPr lang="en-US" sz="3200" dirty="0" smtClean="0"/>
              <a:t>For state or city income taxes, withholding generally is handled in one of two ways:</a:t>
            </a:r>
          </a:p>
          <a:p>
            <a:pPr marL="109728" indent="0">
              <a:buNone/>
            </a:pPr>
            <a:endParaRPr lang="en-US" sz="3200" dirty="0" smtClean="0"/>
          </a:p>
          <a:p>
            <a:pPr lvl="1"/>
            <a:r>
              <a:rPr lang="en-US" sz="2800" dirty="0" smtClean="0"/>
              <a:t>Forms and tables similar to those provided by the IRS are used or</a:t>
            </a:r>
          </a:p>
          <a:p>
            <a:pPr marL="393192" lvl="1" indent="0">
              <a:buNone/>
            </a:pPr>
            <a:endParaRPr lang="en-US" sz="2800" dirty="0" smtClean="0"/>
          </a:p>
          <a:p>
            <a:pPr lvl="1"/>
            <a:r>
              <a:rPr lang="en-US" sz="2800" dirty="0" smtClean="0"/>
              <a:t>An amount equal to a percentage of the federal withholding amount withheld.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294219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016691"/>
          </a:xfrm>
        </p:spPr>
        <p:txBody>
          <a:bodyPr>
            <a:normAutofit/>
          </a:bodyPr>
          <a:lstStyle/>
          <a:p>
            <a:r>
              <a:rPr lang="en-US" sz="2400" dirty="0" smtClean="0"/>
              <a:t>The Federal Insurance Contributions Act</a:t>
            </a:r>
          </a:p>
          <a:p>
            <a:r>
              <a:rPr lang="en-US" sz="2400" dirty="0" smtClean="0"/>
              <a:t>FICA taxes include amounts for Social Security &amp; Medicare Programs</a:t>
            </a:r>
          </a:p>
          <a:p>
            <a:r>
              <a:rPr lang="en-US" sz="2400" dirty="0" smtClean="0"/>
              <a:t>Social Security provides pensions &amp; disability benefits.</a:t>
            </a:r>
          </a:p>
          <a:p>
            <a:r>
              <a:rPr lang="en-US" sz="2400" dirty="0" smtClean="0"/>
              <a:t>Medicare provides health insurance</a:t>
            </a:r>
          </a:p>
          <a:p>
            <a:r>
              <a:rPr lang="en-US" sz="2400" dirty="0" smtClean="0"/>
              <a:t>Tax rates and amounts of earnings change frequently that are subject to FICA tax</a:t>
            </a:r>
          </a:p>
          <a:p>
            <a:r>
              <a:rPr lang="en-US" sz="2400" dirty="0" smtClean="0"/>
              <a:t>Currently Social Security rate is 6.2% on a maximum of $128,400</a:t>
            </a:r>
          </a:p>
          <a:p>
            <a:r>
              <a:rPr lang="en-US" sz="2400" dirty="0" smtClean="0"/>
              <a:t>Medicare rate is 1.45% on all earnings; no maximum</a:t>
            </a: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Employee FICA Tax Withholding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6540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Distinguish between employees and independent contractors</a:t>
            </a:r>
            <a:endParaRPr lang="en-US" sz="4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 smtClean="0"/>
              <a:t>Learning Objective 1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110664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550091"/>
          </a:xfrm>
        </p:spPr>
        <p:txBody>
          <a:bodyPr>
            <a:normAutofit/>
          </a:bodyPr>
          <a:lstStyle/>
          <a:p>
            <a:r>
              <a:rPr lang="en-US" sz="2800" dirty="0" smtClean="0"/>
              <a:t>Voluntary Deductions</a:t>
            </a:r>
            <a:endParaRPr lang="en-US" sz="2800" dirty="0"/>
          </a:p>
          <a:p>
            <a:r>
              <a:rPr lang="en-US" sz="2400" dirty="0" smtClean="0"/>
              <a:t>These are voluntary and depend on specific agreements between the employee &amp; employer</a:t>
            </a:r>
          </a:p>
          <a:p>
            <a:pPr lvl="1"/>
            <a:r>
              <a:rPr lang="en-US" sz="2400" dirty="0" smtClean="0"/>
              <a:t>U.S savings bond purchases</a:t>
            </a:r>
          </a:p>
          <a:p>
            <a:pPr lvl="1"/>
            <a:r>
              <a:rPr lang="en-US" sz="2400" dirty="0" smtClean="0"/>
              <a:t>Health insurance premiums</a:t>
            </a:r>
          </a:p>
          <a:p>
            <a:pPr lvl="1"/>
            <a:r>
              <a:rPr lang="en-US" sz="2400" dirty="0" smtClean="0"/>
              <a:t>Credit union deposits</a:t>
            </a:r>
          </a:p>
          <a:p>
            <a:pPr lvl="1"/>
            <a:r>
              <a:rPr lang="en-US" sz="2400" dirty="0" smtClean="0"/>
              <a:t>Charitable contributions</a:t>
            </a:r>
          </a:p>
          <a:p>
            <a:pPr lvl="1"/>
            <a:endParaRPr lang="en-US" sz="2400" dirty="0" smtClean="0"/>
          </a:p>
          <a:p>
            <a:r>
              <a:rPr lang="en-US" sz="2800" dirty="0" smtClean="0"/>
              <a:t>Compute Net Pay</a:t>
            </a:r>
          </a:p>
          <a:p>
            <a:pPr lvl="1"/>
            <a:r>
              <a:rPr lang="en-US" sz="2400" dirty="0" smtClean="0"/>
              <a:t>To compute net pay you must subtract all tax withholdings and voluntary deductions from the gross pay.</a:t>
            </a:r>
          </a:p>
          <a:p>
            <a:pPr lvl="1"/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672541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Describe and prepare payroll records</a:t>
            </a:r>
            <a:endParaRPr lang="en-US" sz="4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Learning Objective 3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010564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562600"/>
          </a:xfrm>
        </p:spPr>
        <p:txBody>
          <a:bodyPr/>
          <a:lstStyle/>
          <a:p>
            <a:r>
              <a:rPr lang="en-US" sz="2400" dirty="0" smtClean="0"/>
              <a:t>Payroll records should include the following information for each employee</a:t>
            </a:r>
          </a:p>
          <a:p>
            <a:pPr lvl="1"/>
            <a:r>
              <a:rPr lang="en-US" sz="2000" dirty="0" smtClean="0"/>
              <a:t>Name, address, occupation, social security number, marital status, and number of withholding allowances</a:t>
            </a:r>
          </a:p>
          <a:p>
            <a:pPr lvl="1"/>
            <a:r>
              <a:rPr lang="en-US" sz="2000" dirty="0" smtClean="0"/>
              <a:t>Gross amount of earnings, date of payment, and payroll period</a:t>
            </a:r>
          </a:p>
          <a:p>
            <a:pPr lvl="1"/>
            <a:r>
              <a:rPr lang="en-US" sz="2000" dirty="0" smtClean="0"/>
              <a:t>Gross amount of earnings accumulated for the year</a:t>
            </a:r>
          </a:p>
          <a:p>
            <a:pPr lvl="1"/>
            <a:r>
              <a:rPr lang="en-US" sz="2000" dirty="0" smtClean="0"/>
              <a:t>Amount of taxes and other items withheld</a:t>
            </a:r>
          </a:p>
          <a:p>
            <a:r>
              <a:rPr lang="en-US" sz="2400" dirty="0" smtClean="0"/>
              <a:t>3 types of payroll records are used</a:t>
            </a:r>
          </a:p>
          <a:p>
            <a:pPr lvl="1"/>
            <a:r>
              <a:rPr lang="en-US" sz="2000" dirty="0" smtClean="0"/>
              <a:t>The payroll register</a:t>
            </a:r>
          </a:p>
          <a:p>
            <a:pPr lvl="1"/>
            <a:r>
              <a:rPr lang="en-US" sz="2000" dirty="0" smtClean="0"/>
              <a:t>The payroll check (or record of direct deposit) with earning records attached</a:t>
            </a:r>
          </a:p>
          <a:p>
            <a:pPr lvl="1"/>
            <a:r>
              <a:rPr lang="en-US" sz="2000" dirty="0" smtClean="0"/>
              <a:t>The employee earnings records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/>
              <a:t>Payroll Records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7409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 payroll register is a form used to assemble the data required at the end of each payroll period.</a:t>
            </a:r>
          </a:p>
          <a:p>
            <a:r>
              <a:rPr lang="en-US" dirty="0" smtClean="0"/>
              <a:t>Detailed information on earnings, taxable earnings, deductions, and net pay is provided for each employee</a:t>
            </a:r>
          </a:p>
          <a:p>
            <a:r>
              <a:rPr lang="en-US" dirty="0" smtClean="0"/>
              <a:t>Column headings may vary, depending on which deductions are commonly used by a particular business.</a:t>
            </a:r>
          </a:p>
          <a:p>
            <a:r>
              <a:rPr lang="en-US" dirty="0" smtClean="0"/>
              <a:t>An error in the payroll register could result in an incorrect amount paid to the employee, government agency, or other agencies for whom funds are withheld.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Payroll Register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9444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257800"/>
          </a:xfrm>
        </p:spPr>
        <p:txBody>
          <a:bodyPr/>
          <a:lstStyle/>
          <a:p>
            <a:r>
              <a:rPr lang="en-US" dirty="0" smtClean="0"/>
              <a:t>Employees are paid by check or direct deposit</a:t>
            </a:r>
          </a:p>
          <a:p>
            <a:r>
              <a:rPr lang="en-US" dirty="0" smtClean="0"/>
              <a:t>Data to prepare a check are contained in the payroll register</a:t>
            </a:r>
          </a:p>
          <a:p>
            <a:r>
              <a:rPr lang="en-US" dirty="0" smtClean="0"/>
              <a:t>Computerized payroll systems; pay checks and payroll register are normally prepared at the same time.</a:t>
            </a:r>
          </a:p>
          <a:p>
            <a:r>
              <a:rPr lang="en-US" dirty="0" smtClean="0"/>
              <a:t>The employer furnishes a earnings statement and paycheck for each employee.</a:t>
            </a:r>
          </a:p>
          <a:p>
            <a:r>
              <a:rPr lang="en-US" dirty="0" smtClean="0"/>
              <a:t>Paychecks are detachable earnings statements.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Paying Employees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2788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direct deposits are used, the employee does not handle the paycheck.</a:t>
            </a:r>
          </a:p>
          <a:p>
            <a:r>
              <a:rPr lang="en-US" dirty="0" smtClean="0"/>
              <a:t>Payment is deposited directly by the employer into the employees bank account using an electronic funds transfer (EFT).</a:t>
            </a:r>
          </a:p>
          <a:p>
            <a:r>
              <a:rPr lang="en-US" dirty="0" smtClean="0"/>
              <a:t>Employee only receives earning statement from the check indicating the deposit.</a:t>
            </a:r>
          </a:p>
          <a:p>
            <a:r>
              <a:rPr lang="en-US" dirty="0" smtClean="0"/>
              <a:t>Payment by check or direct deposit provides better internal accounting control than payment by cash.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Paying Employees Cont.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5497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1054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 separate record of each employee’s earnings is called an employee earnings record.</a:t>
            </a:r>
          </a:p>
          <a:p>
            <a:r>
              <a:rPr lang="en-US" dirty="0" smtClean="0"/>
              <a:t>Information for this record is obtained from the payroll register.</a:t>
            </a:r>
          </a:p>
          <a:p>
            <a:r>
              <a:rPr lang="en-US" dirty="0" smtClean="0"/>
              <a:t>In a computer based payroll system, the employee earnings record and payroll register can be updated and prepared at the same time. </a:t>
            </a:r>
          </a:p>
          <a:p>
            <a:r>
              <a:rPr lang="en-US" dirty="0" smtClean="0"/>
              <a:t>The payroll register provides a summary of the earnings of all employees for each pay period.</a:t>
            </a:r>
          </a:p>
          <a:p>
            <a:r>
              <a:rPr lang="en-US" dirty="0" smtClean="0"/>
              <a:t>The earnings record provides a summary of the annual earnings of an individual employee</a:t>
            </a:r>
          </a:p>
          <a:p>
            <a:r>
              <a:rPr lang="en-US" dirty="0" smtClean="0"/>
              <a:t>The employer needs this information to prepare several reports.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Employee Earnings Record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4458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Paycheck and Earnings Statement</a:t>
            </a:r>
            <a:endParaRPr lang="en-US" dirty="0"/>
          </a:p>
        </p:txBody>
      </p:sp>
      <p:pic>
        <p:nvPicPr>
          <p:cNvPr id="4" name="Content Placeholder 3" descr="C:\Users\client\Downloads\IMG_3226.JPG"/>
          <p:cNvPicPr>
            <a:picLocks noGrp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57" t="12179" r="6694" b="1710"/>
          <a:stretch/>
        </p:blipFill>
        <p:spPr bwMode="auto">
          <a:xfrm>
            <a:off x="1605920" y="1481138"/>
            <a:ext cx="5932159" cy="4525962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839609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Accounting for employee earnings and deductions</a:t>
            </a:r>
            <a:endParaRPr lang="en-US" sz="4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Learning Objective 4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4104362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 payroll register is not a journal. Journal entries still need to be prepared. </a:t>
            </a:r>
          </a:p>
          <a:p>
            <a:r>
              <a:rPr lang="en-US" dirty="0" smtClean="0"/>
              <a:t>Totals at the bottom of the columns of the payroll register are recorded in the journal</a:t>
            </a:r>
          </a:p>
          <a:p>
            <a:r>
              <a:rPr lang="en-US" dirty="0" smtClean="0"/>
              <a:t>The numbered amounts in the payroll register column totals thus provide the basis for recording the payroll. </a:t>
            </a:r>
          </a:p>
          <a:p>
            <a:r>
              <a:rPr lang="en-US" dirty="0" smtClean="0"/>
              <a:t>An alternative to crediting cash immediately for the net amount due to employee is to credit this amount to Wages and Salaries Payable. </a:t>
            </a:r>
          </a:p>
          <a:p>
            <a:r>
              <a:rPr lang="en-US" dirty="0" smtClean="0"/>
              <a:t>Then Wages &amp; Salaries Payable is debited and cash is credited when employees are paid.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Journalizing Payroll Transactions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639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b="1" dirty="0" smtClean="0"/>
              <a:t>Employee</a:t>
            </a:r>
          </a:p>
          <a:p>
            <a:endParaRPr lang="en-US" dirty="0"/>
          </a:p>
          <a:p>
            <a:r>
              <a:rPr lang="en-US" dirty="0" smtClean="0"/>
              <a:t>An employee works under the control and direction of an employer.</a:t>
            </a:r>
          </a:p>
          <a:p>
            <a:pPr marL="109728" indent="0">
              <a:buNone/>
            </a:pPr>
            <a:endParaRPr lang="en-US" dirty="0" smtClean="0"/>
          </a:p>
          <a:p>
            <a:r>
              <a:rPr lang="en-US" dirty="0" smtClean="0"/>
              <a:t>Examples include secretaries, maintenance workers, salesclerks, and plant supervisors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Employees and Independent Contractors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6256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2578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Employee paychecks can be written from a special payroll bank account. Large companies often used this method. </a:t>
            </a:r>
          </a:p>
          <a:p>
            <a:r>
              <a:rPr lang="en-US" sz="2400" dirty="0" smtClean="0"/>
              <a:t>In these circumstances the company would journalize the transaction first.</a:t>
            </a:r>
          </a:p>
          <a:p>
            <a:r>
              <a:rPr lang="en-US" sz="2400" dirty="0" smtClean="0"/>
              <a:t>Second, the company would transfer funds from the regular bank account to the payroll bank account. </a:t>
            </a:r>
          </a:p>
          <a:p>
            <a:r>
              <a:rPr lang="en-US" sz="2400" dirty="0" smtClean="0"/>
              <a:t>Wages &amp; Salaries Expense is debited for the gross pay. </a:t>
            </a:r>
          </a:p>
          <a:p>
            <a:r>
              <a:rPr lang="en-US" sz="2400" dirty="0" smtClean="0"/>
              <a:t>A separate account is kept for each earnings deduction. Cash is </a:t>
            </a:r>
            <a:r>
              <a:rPr lang="en-US" sz="2400" dirty="0" err="1" smtClean="0"/>
              <a:t>redited</a:t>
            </a:r>
            <a:r>
              <a:rPr lang="en-US" sz="2400" dirty="0" smtClean="0"/>
              <a:t> for the net pay. </a:t>
            </a: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 fontScale="90000"/>
          </a:bodyPr>
          <a:lstStyle/>
          <a:p>
            <a:r>
              <a:rPr lang="en-US" dirty="0"/>
              <a:t>Journalizing Payroll </a:t>
            </a:r>
            <a:r>
              <a:rPr lang="en-US" dirty="0" smtClean="0"/>
              <a:t>Transactions Cont.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5347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Accounting for Payroll</a:t>
            </a:r>
            <a:endParaRPr lang="en-US" dirty="0"/>
          </a:p>
        </p:txBody>
      </p:sp>
      <p:pic>
        <p:nvPicPr>
          <p:cNvPr id="4" name="Content Placeholder 3" descr="C:\Users\client\Downloads\IMG_3227.JPG"/>
          <p:cNvPicPr>
            <a:picLocks noGrp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282" t="17094" r="4129" b="3206"/>
          <a:stretch/>
        </p:blipFill>
        <p:spPr bwMode="auto">
          <a:xfrm>
            <a:off x="893951" y="1481138"/>
            <a:ext cx="7356098" cy="4525962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402696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account is debited for the gross pay of all employees for each pay period. </a:t>
            </a:r>
          </a:p>
          <a:p>
            <a:r>
              <a:rPr lang="en-US" dirty="0" smtClean="0"/>
              <a:t>Sometimes separate expense accounts are kept for the employees of different departments.</a:t>
            </a:r>
          </a:p>
          <a:p>
            <a:r>
              <a:rPr lang="en-US" dirty="0" smtClean="0"/>
              <a:t>Thus, separate accounts may be kept for Office Salaries Expense; Sales Salaries Expense, and Factory Wages Expense.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Wages and Salaries Expense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6199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Wages and Salaries Expense</a:t>
            </a:r>
            <a:endParaRPr lang="en-US" dirty="0"/>
          </a:p>
        </p:txBody>
      </p:sp>
      <p:pic>
        <p:nvPicPr>
          <p:cNvPr id="4" name="Content Placeholder 3" descr="C:\Users\client\Downloads\IMG_3228 (1).JPG"/>
          <p:cNvPicPr>
            <a:picLocks noGrp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780" t="47009" r="15672" b="22435"/>
          <a:stretch/>
        </p:blipFill>
        <p:spPr bwMode="auto">
          <a:xfrm>
            <a:off x="1542369" y="2812772"/>
            <a:ext cx="6059261" cy="1862694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424088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account is credited for the total federal income tax withheld from employees’ earnings. </a:t>
            </a:r>
          </a:p>
          <a:p>
            <a:r>
              <a:rPr lang="en-US" dirty="0" smtClean="0"/>
              <a:t>The account is debited for amounts paid to the IRS. </a:t>
            </a:r>
          </a:p>
          <a:p>
            <a:r>
              <a:rPr lang="en-US" dirty="0" smtClean="0"/>
              <a:t>When all of the income taxes withheld are paid, the account will have a zero balance.</a:t>
            </a:r>
          </a:p>
          <a:p>
            <a:r>
              <a:rPr lang="en-US" dirty="0" smtClean="0"/>
              <a:t>State and city income tax payable account is used in a similar manner.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Employee Federal Income Tax Payable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125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016691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Income, Social Security, and Medicare taxes are withheld from earnings when employees are paid</a:t>
            </a:r>
          </a:p>
          <a:p>
            <a:r>
              <a:rPr lang="en-US" dirty="0" smtClean="0"/>
              <a:t>Thus when wages &amp; salaries are accrued at year end, these tax liabilities are not accrued. </a:t>
            </a:r>
          </a:p>
          <a:p>
            <a:r>
              <a:rPr lang="en-US" dirty="0" smtClean="0"/>
              <a:t>These accounts are credited for Social Security &amp; Medicare taxes withheld from employee’s earnings and the taxes imposed on the employer</a:t>
            </a:r>
          </a:p>
          <a:p>
            <a:r>
              <a:rPr lang="en-US" dirty="0" smtClean="0"/>
              <a:t>The accounts are debited for amounts paid to the IRS.</a:t>
            </a:r>
          </a:p>
          <a:p>
            <a:r>
              <a:rPr lang="en-US" dirty="0" smtClean="0"/>
              <a:t>When all accounts of the Social Security and Medicare taxes have been paid, the accounts will have a zero balance. 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r>
              <a:rPr lang="en-US" sz="2800" dirty="0" smtClean="0"/>
              <a:t>Social Security and Medicare Taxes Payable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048941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Social Security and Medicare Taxes Payable</a:t>
            </a:r>
            <a:endParaRPr lang="en-US" dirty="0"/>
          </a:p>
        </p:txBody>
      </p:sp>
      <p:pic>
        <p:nvPicPr>
          <p:cNvPr id="4" name="Content Placeholder 3" descr="C:\Users\client\Downloads\IMG_3230.JPG"/>
          <p:cNvPicPr>
            <a:picLocks noGrp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192" t="16453" r="8458" b="28205"/>
          <a:stretch/>
        </p:blipFill>
        <p:spPr bwMode="auto">
          <a:xfrm>
            <a:off x="1509776" y="2057295"/>
            <a:ext cx="6124448" cy="3373648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639465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Health Insurance Premiums Payable is credited for health insurance contributions deducted from an employee’s pay. The account is debited for the subsequent payment of these amounts to the health insurer.</a:t>
            </a:r>
          </a:p>
          <a:p>
            <a:r>
              <a:rPr lang="en-US" dirty="0" smtClean="0"/>
              <a:t>United Way Contributions Payable is handled in a similar manner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Deductions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5016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Describe various payroll record-keeping methods. </a:t>
            </a:r>
            <a:endParaRPr lang="en-US" sz="4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Learning Objective 5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48682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334000"/>
          </a:xfrm>
        </p:spPr>
        <p:txBody>
          <a:bodyPr>
            <a:normAutofit fontScale="92500"/>
          </a:bodyPr>
          <a:lstStyle/>
          <a:p>
            <a:r>
              <a:rPr lang="en-US" sz="2400" dirty="0" smtClean="0"/>
              <a:t>If all records are prepared by hand (a manual system), the same information would be recorded several times. </a:t>
            </a:r>
          </a:p>
          <a:p>
            <a:r>
              <a:rPr lang="en-US" sz="2400" dirty="0" smtClean="0"/>
              <a:t>Payroll processing center is a business that sells payroll record-keeping services</a:t>
            </a:r>
          </a:p>
          <a:p>
            <a:r>
              <a:rPr lang="en-US" sz="2400" dirty="0" smtClean="0"/>
              <a:t>The processing center maintains all payroll records and prepares all payroll checks. </a:t>
            </a:r>
          </a:p>
          <a:p>
            <a:r>
              <a:rPr lang="en-US" sz="2400" dirty="0" smtClean="0"/>
              <a:t>An electronic system is a computer system based on a software package that performs all payroll record keeping and prepares payroll checks or EFT records.</a:t>
            </a:r>
          </a:p>
          <a:p>
            <a:r>
              <a:rPr lang="en-US" sz="2400" dirty="0" smtClean="0"/>
              <a:t>All payroll data can be stored in the computer.</a:t>
            </a:r>
          </a:p>
          <a:p>
            <a:r>
              <a:rPr lang="en-US" sz="2400" dirty="0" smtClean="0"/>
              <a:t>Key to remember- In a manual payroll system, the same information needs to be recorded several times. An electronic payroll system is much more efficient. </a:t>
            </a:r>
          </a:p>
          <a:p>
            <a:pPr marL="109728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Payroll Record Keeping Methods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502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321491"/>
          </a:xfrm>
        </p:spPr>
        <p:txBody>
          <a:bodyPr/>
          <a:lstStyle/>
          <a:p>
            <a:r>
              <a:rPr lang="en-US" sz="4000" b="1" dirty="0" smtClean="0"/>
              <a:t>Contractor</a:t>
            </a:r>
            <a:endParaRPr lang="en-US" sz="4000" dirty="0" smtClean="0"/>
          </a:p>
          <a:p>
            <a:r>
              <a:rPr lang="en-US" sz="3200" dirty="0" smtClean="0"/>
              <a:t>In contrast an independent contractor performs a service for a fee and does not work under the control and direction of the company paying for the service. </a:t>
            </a:r>
          </a:p>
          <a:p>
            <a:r>
              <a:rPr lang="en-US" sz="3200" dirty="0" smtClean="0"/>
              <a:t>Examples of independent contractors include public accountants, real estate agents, and lawyers.</a:t>
            </a:r>
            <a:endParaRPr lang="en-US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3248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Electronic Payroll System Flow</a:t>
            </a:r>
            <a:endParaRPr lang="en-US" dirty="0"/>
          </a:p>
        </p:txBody>
      </p:sp>
      <p:pic>
        <p:nvPicPr>
          <p:cNvPr id="4" name="Content Placeholder 3" descr="C:\Users\client\Downloads\IMG_3231.JPG"/>
          <p:cNvPicPr>
            <a:picLocks noGrp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213" b="11967"/>
          <a:stretch/>
        </p:blipFill>
        <p:spPr bwMode="auto">
          <a:xfrm>
            <a:off x="508000" y="1829365"/>
            <a:ext cx="8128000" cy="3829507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410524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867400"/>
          </a:xfrm>
        </p:spPr>
        <p:txBody>
          <a:bodyPr/>
          <a:lstStyle/>
          <a:p>
            <a:r>
              <a:rPr lang="en-US" dirty="0" smtClean="0"/>
              <a:t>The difference between an employee and independent contractor are important for payroll purposes. </a:t>
            </a:r>
          </a:p>
          <a:p>
            <a:r>
              <a:rPr lang="en-US" dirty="0" smtClean="0"/>
              <a:t>Government laws and regulations are more complex for employees than for contractors.</a:t>
            </a:r>
          </a:p>
          <a:p>
            <a:r>
              <a:rPr lang="en-US" dirty="0" smtClean="0"/>
              <a:t>Employers must deduct certain taxes, maintain payroll records, and file numerous reports for all employees. </a:t>
            </a:r>
          </a:p>
          <a:p>
            <a:r>
              <a:rPr lang="en-US" dirty="0" smtClean="0"/>
              <a:t>For independent contractors, only one form needs to be filled out (Form 1099)</a:t>
            </a:r>
          </a:p>
          <a:p>
            <a:r>
              <a:rPr lang="en-US" dirty="0" smtClean="0"/>
              <a:t>The payroll accounting procedures described in this chapter only apply to employees/employer relationships.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6800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/>
              <a:t>Calculate Employee earnings and deductions</a:t>
            </a:r>
            <a:endParaRPr lang="en-US" sz="4400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Learning Objective 2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2198417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254691"/>
          </a:xfrm>
        </p:spPr>
        <p:txBody>
          <a:bodyPr>
            <a:normAutofit/>
          </a:bodyPr>
          <a:lstStyle/>
          <a:p>
            <a:r>
              <a:rPr lang="en-US" sz="3200" dirty="0" smtClean="0"/>
              <a:t>Calculate total earnings</a:t>
            </a:r>
          </a:p>
          <a:p>
            <a:endParaRPr lang="en-US" sz="3200" dirty="0"/>
          </a:p>
          <a:p>
            <a:r>
              <a:rPr lang="en-US" sz="3200" dirty="0" smtClean="0"/>
              <a:t>Determine the amount of deductions</a:t>
            </a:r>
          </a:p>
          <a:p>
            <a:pPr marL="109728" indent="0">
              <a:buNone/>
            </a:pPr>
            <a:endParaRPr lang="en-US" sz="3200" dirty="0"/>
          </a:p>
          <a:p>
            <a:r>
              <a:rPr lang="en-US" sz="3200" dirty="0" smtClean="0"/>
              <a:t>Subtract deductions from total earnings to compute net pay</a:t>
            </a: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6002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3 Steps are required to determine how much to pay an employee fo</a:t>
            </a:r>
            <a:r>
              <a:rPr lang="en-US" sz="3200" dirty="0" smtClean="0">
                <a:effectLst/>
              </a:rPr>
              <a:t>r</a:t>
            </a:r>
            <a:r>
              <a:rPr lang="en-US" sz="3200" dirty="0" smtClean="0"/>
              <a:t> a pay period.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047959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092891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/>
              <a:t>Compensation for managerial and administrative services usually is called salary.</a:t>
            </a:r>
          </a:p>
          <a:p>
            <a:pPr marL="365760" lvl="1" indent="-256032"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en-US" sz="2400" dirty="0"/>
              <a:t>Salary is normally expressed in biweekly, monthly, or annual terms</a:t>
            </a:r>
            <a:r>
              <a:rPr lang="en-US" sz="2400" dirty="0" smtClean="0"/>
              <a:t>.</a:t>
            </a:r>
          </a:p>
          <a:p>
            <a:pPr marL="365760" lvl="1" indent="-256032"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en-US" sz="2400" dirty="0" smtClean="0"/>
              <a:t>Compensation for skilled or unskilled labor usually is referred to as wages.</a:t>
            </a:r>
          </a:p>
          <a:p>
            <a:pPr marL="365760" lvl="1" indent="-256032"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en-US" sz="2400" dirty="0" smtClean="0"/>
              <a:t>Wages are expressed in terms of hours, weeks, or units produced</a:t>
            </a:r>
          </a:p>
          <a:p>
            <a:pPr marL="365760" lvl="1" indent="-256032"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en-US" sz="2400" dirty="0" smtClean="0"/>
              <a:t>The Fair Labor Standards Act (FSLA) requires employers to pay overtime at 11/2 times the regular rate to an hourly employee that works over 40 hours a week.</a:t>
            </a:r>
          </a:p>
          <a:p>
            <a:pPr marL="365760" lvl="1" indent="-256032"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en-US" sz="2400" dirty="0" smtClean="0"/>
              <a:t>Some salaried employees are exempt from the FSLA rules and are not paid the overtimes rate. </a:t>
            </a:r>
          </a:p>
          <a:p>
            <a:pPr marL="365760" lvl="1" indent="-256032">
              <a:spcBef>
                <a:spcPts val="400"/>
              </a:spcBef>
              <a:buSzPct val="68000"/>
              <a:buFont typeface="Wingdings 3"/>
              <a:buChar char=""/>
            </a:pPr>
            <a:endParaRPr lang="en-US" sz="2400" dirty="0" smtClean="0"/>
          </a:p>
          <a:p>
            <a:pPr marL="365760" lvl="1" indent="-256032">
              <a:spcBef>
                <a:spcPts val="400"/>
              </a:spcBef>
              <a:buSzPct val="68000"/>
              <a:buFont typeface="Wingdings 3"/>
              <a:buChar char=""/>
            </a:pPr>
            <a:endParaRPr lang="en-US" sz="2400" dirty="0"/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/>
          </a:bodyPr>
          <a:lstStyle/>
          <a:p>
            <a:r>
              <a:rPr lang="en-US" sz="3200" dirty="0" smtClean="0"/>
              <a:t>Salaries and Wages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053026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864291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Compensation is based on the time worked during the payroll period or based on sales or units of output during that period.</a:t>
            </a:r>
          </a:p>
          <a:p>
            <a:r>
              <a:rPr lang="en-US" dirty="0" smtClean="0"/>
              <a:t>When compensation is based on time worked, a record must be kept such as; time cards, time keeping systems with badges or cards.</a:t>
            </a:r>
          </a:p>
          <a:p>
            <a:r>
              <a:rPr lang="en-US" dirty="0" smtClean="0"/>
              <a:t>Terminals with badge readers are able to clock in and out the employee and retain the record of the hours worked.</a:t>
            </a:r>
          </a:p>
          <a:p>
            <a:r>
              <a:rPr lang="en-US" dirty="0" smtClean="0"/>
              <a:t>There are also fingerprint readers that also have the ability to record time, and add additional security.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Computing Total Earnings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8633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525</TotalTime>
  <Words>1862</Words>
  <Application>Microsoft Office PowerPoint</Application>
  <PresentationFormat>On-screen Show (4:3)</PresentationFormat>
  <Paragraphs>193</Paragraphs>
  <Slides>40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5" baseType="lpstr">
      <vt:lpstr>Lucida Sans Unicode</vt:lpstr>
      <vt:lpstr>Verdana</vt:lpstr>
      <vt:lpstr>Wingdings 2</vt:lpstr>
      <vt:lpstr>Wingdings 3</vt:lpstr>
      <vt:lpstr>Concourse</vt:lpstr>
      <vt:lpstr>Chapter 8</vt:lpstr>
      <vt:lpstr>Learning Objective 1</vt:lpstr>
      <vt:lpstr>Employees and Independent Contractors</vt:lpstr>
      <vt:lpstr>PowerPoint Presentation</vt:lpstr>
      <vt:lpstr>PowerPoint Presentation</vt:lpstr>
      <vt:lpstr>Learning Objective 2</vt:lpstr>
      <vt:lpstr>3 Steps are required to determine how much to pay an employee for a pay period.</vt:lpstr>
      <vt:lpstr>Salaries and Wages</vt:lpstr>
      <vt:lpstr>Computing Total Earnings</vt:lpstr>
      <vt:lpstr>PowerPoint Presentation</vt:lpstr>
      <vt:lpstr>PowerPoint Presentation</vt:lpstr>
      <vt:lpstr>PowerPoint Presentation</vt:lpstr>
      <vt:lpstr>PowerPoint Presentation</vt:lpstr>
      <vt:lpstr>Deductions from Total Earnings</vt:lpstr>
      <vt:lpstr>Income Tax Withholding</vt:lpstr>
      <vt:lpstr>PowerPoint Presentation</vt:lpstr>
      <vt:lpstr>Employees Withholding Allowance Certificate</vt:lpstr>
      <vt:lpstr>PowerPoint Presentation</vt:lpstr>
      <vt:lpstr>Employee FICA Tax Withholding</vt:lpstr>
      <vt:lpstr>PowerPoint Presentation</vt:lpstr>
      <vt:lpstr>Learning Objective 3</vt:lpstr>
      <vt:lpstr>Payroll Records</vt:lpstr>
      <vt:lpstr>Payroll Register</vt:lpstr>
      <vt:lpstr>Paying Employees</vt:lpstr>
      <vt:lpstr>Paying Employees Cont.</vt:lpstr>
      <vt:lpstr>Employee Earnings Record</vt:lpstr>
      <vt:lpstr>Paycheck and Earnings Statement</vt:lpstr>
      <vt:lpstr>Learning Objective 4</vt:lpstr>
      <vt:lpstr>Journalizing Payroll Transactions</vt:lpstr>
      <vt:lpstr>Journalizing Payroll Transactions Cont.</vt:lpstr>
      <vt:lpstr>Accounting for Payroll</vt:lpstr>
      <vt:lpstr>Wages and Salaries Expense</vt:lpstr>
      <vt:lpstr>Wages and Salaries Expense</vt:lpstr>
      <vt:lpstr>Employee Federal Income Tax Payable</vt:lpstr>
      <vt:lpstr>Social Security and Medicare Taxes Payable</vt:lpstr>
      <vt:lpstr>Social Security and Medicare Taxes Payable</vt:lpstr>
      <vt:lpstr>Other Deductions</vt:lpstr>
      <vt:lpstr>Learning Objective 5</vt:lpstr>
      <vt:lpstr>Payroll Record Keeping Methods</vt:lpstr>
      <vt:lpstr>Electronic Payroll System Flow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8</dc:title>
  <dc:creator>client</dc:creator>
  <cp:lastModifiedBy>Joy Taylor</cp:lastModifiedBy>
  <cp:revision>65</cp:revision>
  <dcterms:created xsi:type="dcterms:W3CDTF">2019-10-27T20:03:38Z</dcterms:created>
  <dcterms:modified xsi:type="dcterms:W3CDTF">2019-10-28T13:57:11Z</dcterms:modified>
</cp:coreProperties>
</file>