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64" r:id="rId5"/>
    <p:sldId id="596" r:id="rId6"/>
    <p:sldId id="597" r:id="rId7"/>
    <p:sldId id="598" r:id="rId8"/>
    <p:sldId id="621" r:id="rId9"/>
    <p:sldId id="622" r:id="rId10"/>
    <p:sldId id="605" r:id="rId11"/>
    <p:sldId id="606" r:id="rId12"/>
    <p:sldId id="608" r:id="rId13"/>
    <p:sldId id="623" r:id="rId14"/>
    <p:sldId id="610" r:id="rId15"/>
    <p:sldId id="624" r:id="rId16"/>
    <p:sldId id="611" r:id="rId17"/>
    <p:sldId id="625" r:id="rId18"/>
    <p:sldId id="626" r:id="rId19"/>
    <p:sldId id="627" r:id="rId20"/>
    <p:sldId id="619" r:id="rId21"/>
    <p:sldId id="628" r:id="rId22"/>
    <p:sldId id="629" r:id="rId23"/>
    <p:sldId id="630" r:id="rId24"/>
    <p:sldId id="520" r:id="rId25"/>
    <p:sldId id="584" r:id="rId26"/>
    <p:sldId id="631" r:id="rId27"/>
    <p:sldId id="524" r:id="rId28"/>
    <p:sldId id="632" r:id="rId29"/>
    <p:sldId id="633" r:id="rId30"/>
    <p:sldId id="527" r:id="rId31"/>
    <p:sldId id="530" r:id="rId32"/>
    <p:sldId id="634" r:id="rId33"/>
    <p:sldId id="635" r:id="rId34"/>
    <p:sldId id="532" r:id="rId35"/>
    <p:sldId id="535" r:id="rId36"/>
    <p:sldId id="536" r:id="rId37"/>
    <p:sldId id="540" r:id="rId38"/>
    <p:sldId id="636" r:id="rId39"/>
    <p:sldId id="542" r:id="rId40"/>
    <p:sldId id="547" r:id="rId41"/>
    <p:sldId id="552" r:id="rId42"/>
    <p:sldId id="588" r:id="rId43"/>
    <p:sldId id="589" r:id="rId44"/>
    <p:sldId id="591"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9" autoAdjust="0"/>
    <p:restoredTop sz="93617" autoAdjust="0"/>
  </p:normalViewPr>
  <p:slideViewPr>
    <p:cSldViewPr snapToGrid="0" snapToObjects="1">
      <p:cViewPr varScale="1">
        <p:scale>
          <a:sx n="108" d="100"/>
          <a:sy n="108" d="100"/>
        </p:scale>
        <p:origin x="13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i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0A6-7F36-4CA8-A413-BABA1C35F24F}"/>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92EE8E7-68DB-4823-BBFC-404483E0F8C6}"/>
              </a:ext>
            </a:extLst>
          </p:cNvPr>
          <p:cNvSpPr>
            <a:spLocks noGrp="1"/>
          </p:cNvSpPr>
          <p:nvPr>
            <p:ph type="pic" sz="quarter" idx="11"/>
          </p:nvPr>
        </p:nvSpPr>
        <p:spPr>
          <a:xfrm>
            <a:off x="1163638" y="1230313"/>
            <a:ext cx="9717087" cy="3216275"/>
          </a:xfrm>
        </p:spPr>
        <p:txBody>
          <a:bodyPr/>
          <a:lstStyle/>
          <a:p>
            <a:endParaRPr lang="en-US"/>
          </a:p>
        </p:txBody>
      </p:sp>
      <p:sp>
        <p:nvSpPr>
          <p:cNvPr id="6" name="Footer">
            <a:extLst>
              <a:ext uri="{FF2B5EF4-FFF2-40B4-BE49-F238E27FC236}">
                <a16:creationId xmlns:a16="http://schemas.microsoft.com/office/drawing/2014/main" id="{4A8CE9CA-ADB6-4B29-9553-D1B6F8E2B8D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024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C4B-DF24-4DA8-94B4-A1E903675F8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70BD1750-7A60-431F-A331-A8A40879566F}"/>
              </a:ext>
            </a:extLst>
          </p:cNvPr>
          <p:cNvSpPr>
            <a:spLocks noGrp="1"/>
          </p:cNvSpPr>
          <p:nvPr>
            <p:ph type="pic" sz="quarter" idx="11"/>
          </p:nvPr>
        </p:nvSpPr>
        <p:spPr>
          <a:xfrm>
            <a:off x="657225" y="1214438"/>
            <a:ext cx="10980738" cy="3082925"/>
          </a:xfrm>
        </p:spPr>
        <p:txBody>
          <a:bodyPr/>
          <a:lstStyle/>
          <a:p>
            <a:endParaRPr lang="en-US"/>
          </a:p>
        </p:txBody>
      </p:sp>
      <p:sp>
        <p:nvSpPr>
          <p:cNvPr id="7" name="Text Placeholder 6">
            <a:extLst>
              <a:ext uri="{FF2B5EF4-FFF2-40B4-BE49-F238E27FC236}">
                <a16:creationId xmlns:a16="http://schemas.microsoft.com/office/drawing/2014/main" id="{9A00BA76-340C-4AA5-A884-2828F3659391}"/>
              </a:ext>
            </a:extLst>
          </p:cNvPr>
          <p:cNvSpPr>
            <a:spLocks noGrp="1"/>
          </p:cNvSpPr>
          <p:nvPr>
            <p:ph type="body" sz="quarter" idx="12"/>
          </p:nvPr>
        </p:nvSpPr>
        <p:spPr>
          <a:xfrm>
            <a:off x="1030288" y="4475163"/>
            <a:ext cx="10323512"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11B5D937-0574-4759-8BBC-55D3223234E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87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92225" y="357626"/>
            <a:ext cx="10710184"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524000" y="2338466"/>
            <a:ext cx="9348865" cy="2843134"/>
          </a:xfrm>
        </p:spPr>
        <p:txBody>
          <a:bodyPr/>
          <a:lstStyle>
            <a:lvl1pPr>
              <a:buClr>
                <a:srgbClr val="3E7684"/>
              </a:buClr>
              <a:defRPr/>
            </a:lvl1pPr>
          </a:lstStyle>
          <a:p>
            <a:r>
              <a:rPr lang="en-US" dirty="0"/>
              <a:t>Click icon to add picture</a:t>
            </a:r>
          </a:p>
        </p:txBody>
      </p:sp>
      <p:sp>
        <p:nvSpPr>
          <p:cNvPr id="11" name="Text Placeholder 3"/>
          <p:cNvSpPr>
            <a:spLocks noGrp="1"/>
          </p:cNvSpPr>
          <p:nvPr>
            <p:ph type="body" sz="half" idx="2"/>
          </p:nvPr>
        </p:nvSpPr>
        <p:spPr>
          <a:xfrm>
            <a:off x="692225" y="5486401"/>
            <a:ext cx="10710184"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10582" y="6248401"/>
            <a:ext cx="12202583" cy="617539"/>
          </a:xfrm>
          <a:prstGeom prst="rect">
            <a:avLst/>
          </a:prstGeom>
          <a:solidFill>
            <a:srgbClr val="3E76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opyright" descr="Pearson: Copyright 2015, 2012, 2009"/>
          <p:cNvSpPr txBox="1">
            <a:spLocks noChangeArrowheads="1"/>
          </p:cNvSpPr>
          <p:nvPr/>
        </p:nvSpPr>
        <p:spPr bwMode="auto">
          <a:xfrm>
            <a:off x="2032001" y="6398427"/>
            <a:ext cx="9350351" cy="347987"/>
          </a:xfrm>
          <a:prstGeom prst="rect">
            <a:avLst/>
          </a:prstGeom>
          <a:solidFill>
            <a:srgbClr val="3E7684"/>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5"/>
            <a:ext cx="1812515" cy="304675"/>
          </a:xfrm>
          <a:prstGeom prst="rect">
            <a:avLst/>
          </a:prstGeom>
          <a:solidFill>
            <a:srgbClr val="3E7684"/>
          </a:solidFill>
          <a:extLst/>
        </p:spPr>
      </p:pic>
      <p:sp>
        <p:nvSpPr>
          <p:cNvPr id="4" name="Content Placeholder 3"/>
          <p:cNvSpPr>
            <a:spLocks noGrp="1"/>
          </p:cNvSpPr>
          <p:nvPr>
            <p:ph sz="quarter" idx="11"/>
          </p:nvPr>
        </p:nvSpPr>
        <p:spPr>
          <a:xfrm>
            <a:off x="738717" y="1663701"/>
            <a:ext cx="1145328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207819"/>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5" r:id="rId14"/>
    <p:sldLayoutId id="2147483726" r:id="rId15"/>
    <p:sldLayoutId id="2147483727"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9 </a:t>
            </a:r>
          </a:p>
        </p:txBody>
      </p:sp>
      <p:sp>
        <p:nvSpPr>
          <p:cNvPr id="5" name="Title 4"/>
          <p:cNvSpPr>
            <a:spLocks noGrp="1"/>
          </p:cNvSpPr>
          <p:nvPr>
            <p:ph type="title"/>
          </p:nvPr>
        </p:nvSpPr>
        <p:spPr>
          <a:xfrm>
            <a:off x="3996910" y="4035474"/>
            <a:ext cx="6402684" cy="954537"/>
          </a:xfrm>
        </p:spPr>
        <p:txBody>
          <a:bodyPr/>
          <a:lstStyle/>
          <a:p>
            <a:r>
              <a:rPr lang="en-US" b="0" dirty="0"/>
              <a:t>Payroll Accounting:</a:t>
            </a:r>
            <a:br>
              <a:rPr lang="en-US" b="0" dirty="0"/>
            </a:br>
            <a:r>
              <a:rPr lang="en-US" b="0" dirty="0"/>
              <a:t>Employer Taxes and Reports</a:t>
            </a:r>
            <a:endParaRPr lang="en-US" dirty="0"/>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BC03-1E83-43A3-8D18-EDC226815320}"/>
              </a:ext>
            </a:extLst>
          </p:cNvPr>
          <p:cNvSpPr>
            <a:spLocks noGrp="1"/>
          </p:cNvSpPr>
          <p:nvPr>
            <p:ph type="title"/>
          </p:nvPr>
        </p:nvSpPr>
        <p:spPr/>
        <p:txBody>
          <a:bodyPr/>
          <a:lstStyle/>
          <a:p>
            <a:r>
              <a:rPr lang="en-US" dirty="0"/>
              <a:t>Computation of Employer Taxes</a:t>
            </a:r>
          </a:p>
        </p:txBody>
      </p:sp>
      <p:sp>
        <p:nvSpPr>
          <p:cNvPr id="3" name="Text Placeholder 2">
            <a:extLst>
              <a:ext uri="{FF2B5EF4-FFF2-40B4-BE49-F238E27FC236}">
                <a16:creationId xmlns:a16="http://schemas.microsoft.com/office/drawing/2014/main" id="{15E3305C-9347-4380-B73A-F97236256134}"/>
              </a:ext>
            </a:extLst>
          </p:cNvPr>
          <p:cNvSpPr>
            <a:spLocks noGrp="1"/>
          </p:cNvSpPr>
          <p:nvPr>
            <p:ph type="body" sz="quarter" idx="17"/>
          </p:nvPr>
        </p:nvSpPr>
        <p:spPr/>
        <p:txBody>
          <a:bodyPr/>
          <a:lstStyle/>
          <a:p>
            <a:pPr marL="342900" indent="-342900">
              <a:buFont typeface="Arial" panose="020B0604020202020204" pitchFamily="34" charset="0"/>
              <a:buChar char="•"/>
            </a:pPr>
            <a:r>
              <a:rPr lang="en-US" sz="2800" dirty="0"/>
              <a:t>Using information from the Payroll Register, the calculation of employer taxes is as follows:</a:t>
            </a:r>
          </a:p>
          <a:p>
            <a:pPr lvl="1" indent="-342900">
              <a:buFont typeface="Arial" panose="020B0604020202020204" pitchFamily="34" charset="0"/>
              <a:buChar char="•"/>
            </a:pPr>
            <a:r>
              <a:rPr lang="en-US" sz="2400" dirty="0"/>
              <a:t>Social Security Taxable Earnings × Tax Rate = Tax</a:t>
            </a:r>
            <a:endParaRPr lang="en-US" dirty="0"/>
          </a:p>
          <a:p>
            <a:pPr marL="1028700" lvl="1">
              <a:buFont typeface="Arial" panose="020B0604020202020204" pitchFamily="34" charset="0"/>
              <a:buChar char="•"/>
            </a:pPr>
            <a:r>
              <a:rPr lang="en-US" dirty="0">
                <a:solidFill>
                  <a:srgbClr val="000000"/>
                </a:solidFill>
              </a:rPr>
              <a:t>$5,897 x 0.062 = $365.61</a:t>
            </a:r>
          </a:p>
          <a:p>
            <a:pPr lvl="1" indent="-342900">
              <a:buFont typeface="Arial" panose="020B0604020202020204" pitchFamily="34" charset="0"/>
              <a:buChar char="•"/>
            </a:pPr>
            <a:r>
              <a:rPr lang="en-US" sz="2400" dirty="0"/>
              <a:t>Medicare Taxable Earnings (total earnings) × Tax Rate = Tax</a:t>
            </a:r>
          </a:p>
          <a:p>
            <a:pPr marL="1028700" lvl="1">
              <a:buFont typeface="Arial" panose="020B0604020202020204" pitchFamily="34" charset="0"/>
              <a:buChar char="•"/>
            </a:pPr>
            <a:r>
              <a:rPr lang="en-US" dirty="0">
                <a:solidFill>
                  <a:srgbClr val="000000"/>
                </a:solidFill>
              </a:rPr>
              <a:t>$6,897 x 0.0145  = $100.01</a:t>
            </a:r>
          </a:p>
          <a:p>
            <a:pPr lvl="1"/>
            <a:r>
              <a:rPr lang="en-US" sz="2400" dirty="0"/>
              <a:t>FUTA Taxable Earnings × Tax Rate = Tax</a:t>
            </a:r>
            <a:endParaRPr lang="en-US" dirty="0"/>
          </a:p>
          <a:p>
            <a:pPr lvl="2"/>
            <a:r>
              <a:rPr lang="en-US" dirty="0">
                <a:solidFill>
                  <a:srgbClr val="000000"/>
                </a:solidFill>
              </a:rPr>
              <a:t>$360  x 0.006  = $2.16</a:t>
            </a:r>
          </a:p>
          <a:p>
            <a:pPr lvl="1"/>
            <a:r>
              <a:rPr lang="en-US" sz="2400" dirty="0"/>
              <a:t>State Unemployment Taxable Earnings x Tax Rate = Tax</a:t>
            </a:r>
          </a:p>
          <a:p>
            <a:pPr lvl="2"/>
            <a:r>
              <a:rPr lang="en-US" dirty="0">
                <a:solidFill>
                  <a:srgbClr val="000000"/>
                </a:solidFill>
              </a:rPr>
              <a:t>$360  x 0.054 = $19.44</a:t>
            </a:r>
          </a:p>
        </p:txBody>
      </p:sp>
    </p:spTree>
    <p:extLst>
      <p:ext uri="{BB962C8B-B14F-4D97-AF65-F5344CB8AC3E}">
        <p14:creationId xmlns:p14="http://schemas.microsoft.com/office/powerpoint/2010/main" val="219717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Objective 2</a:t>
            </a:r>
          </a:p>
        </p:txBody>
      </p:sp>
      <p:sp>
        <p:nvSpPr>
          <p:cNvPr id="7" name="Content Placeholder 6"/>
          <p:cNvSpPr>
            <a:spLocks noGrp="1"/>
          </p:cNvSpPr>
          <p:nvPr>
            <p:ph type="body" sz="quarter" idx="15"/>
          </p:nvPr>
        </p:nvSpPr>
        <p:spPr/>
        <p:txBody>
          <a:bodyPr/>
          <a:lstStyle/>
          <a:p>
            <a:pPr algn="ctr"/>
            <a:r>
              <a:rPr lang="en-US" sz="2800" dirty="0"/>
              <a:t>Account for employer payroll taxes expense</a:t>
            </a:r>
          </a:p>
        </p:txBody>
      </p:sp>
    </p:spTree>
    <p:extLst>
      <p:ext uri="{BB962C8B-B14F-4D97-AF65-F5344CB8AC3E}">
        <p14:creationId xmlns:p14="http://schemas.microsoft.com/office/powerpoint/2010/main" val="354579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0ABD-9FD8-4209-B6F3-6E1A6CB5392D}"/>
              </a:ext>
            </a:extLst>
          </p:cNvPr>
          <p:cNvSpPr>
            <a:spLocks noGrp="1"/>
          </p:cNvSpPr>
          <p:nvPr>
            <p:ph type="title"/>
          </p:nvPr>
        </p:nvSpPr>
        <p:spPr/>
        <p:txBody>
          <a:bodyPr/>
          <a:lstStyle/>
          <a:p>
            <a:r>
              <a:rPr lang="en-US" dirty="0"/>
              <a:t>Steps Needed to Prepare Journal Entry</a:t>
            </a:r>
          </a:p>
        </p:txBody>
      </p:sp>
      <p:sp>
        <p:nvSpPr>
          <p:cNvPr id="3" name="Text Placeholder 2">
            <a:extLst>
              <a:ext uri="{FF2B5EF4-FFF2-40B4-BE49-F238E27FC236}">
                <a16:creationId xmlns:a16="http://schemas.microsoft.com/office/drawing/2014/main" id="{B518C6B4-21B8-4014-8850-050408EC380D}"/>
              </a:ext>
            </a:extLst>
          </p:cNvPr>
          <p:cNvSpPr>
            <a:spLocks noGrp="1"/>
          </p:cNvSpPr>
          <p:nvPr>
            <p:ph type="body" sz="quarter" idx="17"/>
          </p:nvPr>
        </p:nvSpPr>
        <p:spPr>
          <a:xfrm>
            <a:off x="743576" y="1037230"/>
            <a:ext cx="10711543" cy="4995270"/>
          </a:xfrm>
        </p:spPr>
        <p:txBody>
          <a:bodyPr>
            <a:normAutofit/>
          </a:bodyPr>
          <a:lstStyle/>
          <a:p>
            <a:r>
              <a:rPr lang="en-US" sz="2400" dirty="0"/>
              <a:t>Step 1 – Obtain the total earnings and taxable earnings amounts from the Earnings Total and Taxable Earnings columns of the payroll register</a:t>
            </a:r>
          </a:p>
          <a:p>
            <a:r>
              <a:rPr lang="en-US" sz="2400" dirty="0"/>
              <a:t>Step 2 – Compute the amount of employer Social Security tax by multiplying the Social Security taxable earnings by 6.2%.</a:t>
            </a:r>
          </a:p>
          <a:p>
            <a:r>
              <a:rPr lang="en-US" sz="2400" dirty="0"/>
              <a:t>Step 3 – Compute the amount of employer Medicare tax by multiplying total earnings by 1.45%.</a:t>
            </a:r>
          </a:p>
          <a:p>
            <a:r>
              <a:rPr lang="en-US" sz="2400" dirty="0"/>
              <a:t>Step 4 – Compute the amount of FUTA tax by multiplying the Unemployment Taxable earnings by 0.6%.</a:t>
            </a:r>
          </a:p>
          <a:p>
            <a:r>
              <a:rPr lang="en-US" sz="2400" dirty="0"/>
              <a:t>Step 5 – Compute the amount of SUTA tax by multiplying the Unemployment Taxable earnings by 5.4%.</a:t>
            </a:r>
          </a:p>
          <a:p>
            <a:r>
              <a:rPr lang="en-US" sz="2400" dirty="0"/>
              <a:t>Step 6 – Prepare the appropriate journal entry using the amounts computed in steps 2-5.</a:t>
            </a:r>
          </a:p>
        </p:txBody>
      </p:sp>
    </p:spTree>
    <p:extLst>
      <p:ext uri="{BB962C8B-B14F-4D97-AF65-F5344CB8AC3E}">
        <p14:creationId xmlns:p14="http://schemas.microsoft.com/office/powerpoint/2010/main" val="170034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Journalizing Payroll Taxes</a:t>
            </a:r>
            <a:endParaRPr lang="en-IN" dirty="0"/>
          </a:p>
        </p:txBody>
      </p:sp>
      <p:pic>
        <p:nvPicPr>
          <p:cNvPr id="4" name="Picture Placeholder 3" descr="An illustration shows a general journal entry. All values are in dollars. Details of the journal entry are as follows:&#10;Payroll Taxes Expenses debit of 487.22&#10;Social Security Tax Payable credit of  365.61&#10;Medicare Tax Payable credit of  100.01&#10;FUTA Tax Payable credit of 2.16&#10;SUTA Tax Payable credit of 19.44&#10;Description: Employer payroll taxes for week ended December 19">
            <a:extLst>
              <a:ext uri="{FF2B5EF4-FFF2-40B4-BE49-F238E27FC236}">
                <a16:creationId xmlns:a16="http://schemas.microsoft.com/office/drawing/2014/main" id="{532F50BB-0C1C-44E5-92E8-18D9424319B1}"/>
              </a:ext>
            </a:extLst>
          </p:cNvPr>
          <p:cNvPicPr>
            <a:picLocks noGrp="1" noChangeAspect="1"/>
          </p:cNvPicPr>
          <p:nvPr>
            <p:ph type="pic" sz="quarter" idx="11"/>
          </p:nvPr>
        </p:nvPicPr>
        <p:blipFill>
          <a:blip r:embed="rId2"/>
          <a:stretch>
            <a:fillRect/>
          </a:stretch>
        </p:blipFill>
        <p:spPr>
          <a:xfrm>
            <a:off x="1936933" y="1419726"/>
            <a:ext cx="8318133" cy="2237874"/>
          </a:xfrm>
          <a:prstGeom prst="rect">
            <a:avLst/>
          </a:prstGeom>
        </p:spPr>
      </p:pic>
      <p:sp>
        <p:nvSpPr>
          <p:cNvPr id="5" name="Content Placeholder 4"/>
          <p:cNvSpPr>
            <a:spLocks noGrp="1"/>
          </p:cNvSpPr>
          <p:nvPr>
            <p:ph type="body" sz="quarter" idx="12"/>
          </p:nvPr>
        </p:nvSpPr>
        <p:spPr>
          <a:xfrm>
            <a:off x="1030288" y="4173505"/>
            <a:ext cx="10323512" cy="1435100"/>
          </a:xfrm>
        </p:spPr>
        <p:txBody>
          <a:bodyPr>
            <a:normAutofit lnSpcReduction="10000"/>
          </a:bodyPr>
          <a:lstStyle/>
          <a:p>
            <a:pPr marL="457200" indent="-457200">
              <a:buFont typeface="Arial" panose="020B0604020202020204" pitchFamily="34" charset="0"/>
              <a:buChar char="•"/>
            </a:pPr>
            <a:r>
              <a:rPr lang="en-US" sz="2400" dirty="0"/>
              <a:t>A journal entry is needed to record the expense and liabilities for payroll taxes</a:t>
            </a:r>
          </a:p>
          <a:p>
            <a:pPr marL="457200" indent="-457200">
              <a:buFont typeface="Arial" panose="020B0604020202020204" pitchFamily="34" charset="0"/>
              <a:buChar char="•"/>
            </a:pPr>
            <a:r>
              <a:rPr lang="en-US" sz="2400" dirty="0"/>
              <a:t>Usually debit all expense to one account</a:t>
            </a:r>
          </a:p>
          <a:p>
            <a:pPr marL="457200" indent="-457200">
              <a:buFont typeface="Arial" panose="020B0604020202020204" pitchFamily="34" charset="0"/>
              <a:buChar char="•"/>
            </a:pPr>
            <a:r>
              <a:rPr lang="en-US" sz="2400" dirty="0"/>
              <a:t>Credit separate accounts for each type of tax liability</a:t>
            </a:r>
          </a:p>
        </p:txBody>
      </p:sp>
    </p:spTree>
    <p:extLst>
      <p:ext uri="{BB962C8B-B14F-4D97-AF65-F5344CB8AC3E}">
        <p14:creationId xmlns:p14="http://schemas.microsoft.com/office/powerpoint/2010/main" val="196563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0E16-E7B2-4EDA-A213-350DF9A04336}"/>
              </a:ext>
            </a:extLst>
          </p:cNvPr>
          <p:cNvSpPr>
            <a:spLocks noGrp="1"/>
          </p:cNvSpPr>
          <p:nvPr>
            <p:ph type="title"/>
          </p:nvPr>
        </p:nvSpPr>
        <p:spPr/>
        <p:txBody>
          <a:bodyPr/>
          <a:lstStyle/>
          <a:p>
            <a:r>
              <a:rPr lang="en-US" dirty="0"/>
              <a:t>Accounting For Payroll Taxes (Figure 9-4)</a:t>
            </a:r>
          </a:p>
        </p:txBody>
      </p:sp>
      <p:pic>
        <p:nvPicPr>
          <p:cNvPr id="4" name="Picture Placeholder 3" descr="A balance sheet has three columns arranged to reflect the equation, assets = liabilities + owner’s equity. The assets column is subdivided into two columns, debit, plus and credit, minus. The liabilities column is subdivided into two columns, debit, minus and credit, plus. Under the liabilities column it includes four payable taxes: first tax is social security tax payable. Credit, $365.61. Second tax is medicare tax payable. Credit, $100.01. Third tax is federal unemployment tax act tax payable. Credit, $2.16. Fourth tax is state unemployment tax, tax payable. Credit, $19.44.  The owner’s equity column is subdivided into two columns, debit, minus and credit, plus. The owner’s equity column is subdivided into three columns, drawing, expenses and revenues. Drawing column is subdivided into two columns. Debit, plus and credit, minus. Expenses column is subdivided into two columns. Debit, plus and credit, minus. The expense column consists of payroll taxes expense. Payroll taxes expense. Debit, $487.22. Revenues column is subdivided into two columns. Debit, minus and credit, plus.">
            <a:extLst>
              <a:ext uri="{FF2B5EF4-FFF2-40B4-BE49-F238E27FC236}">
                <a16:creationId xmlns:a16="http://schemas.microsoft.com/office/drawing/2014/main" id="{07DE312F-63D6-4141-B941-019315F18F9D}"/>
              </a:ext>
            </a:extLst>
          </p:cNvPr>
          <p:cNvPicPr>
            <a:picLocks noGrp="1" noChangeAspect="1"/>
          </p:cNvPicPr>
          <p:nvPr>
            <p:ph type="pic" sz="quarter" idx="11"/>
          </p:nvPr>
        </p:nvPicPr>
        <p:blipFill>
          <a:blip r:embed="rId2"/>
          <a:stretch>
            <a:fillRect/>
          </a:stretch>
        </p:blipFill>
        <p:spPr>
          <a:xfrm>
            <a:off x="1654557" y="1251358"/>
            <a:ext cx="8882886" cy="4712236"/>
          </a:xfrm>
          <a:prstGeom prst="rect">
            <a:avLst/>
          </a:prstGeom>
        </p:spPr>
      </p:pic>
    </p:spTree>
    <p:extLst>
      <p:ext uri="{BB962C8B-B14F-4D97-AF65-F5344CB8AC3E}">
        <p14:creationId xmlns:p14="http://schemas.microsoft.com/office/powerpoint/2010/main" val="52274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4F6C-BF44-4775-97ED-AEBEB3F90CAE}"/>
              </a:ext>
            </a:extLst>
          </p:cNvPr>
          <p:cNvSpPr>
            <a:spLocks noGrp="1"/>
          </p:cNvSpPr>
          <p:nvPr>
            <p:ph type="title"/>
          </p:nvPr>
        </p:nvSpPr>
        <p:spPr/>
        <p:txBody>
          <a:bodyPr/>
          <a:lstStyle/>
          <a:p>
            <a:r>
              <a:rPr lang="en-US" dirty="0"/>
              <a:t>Accounts Used In Payroll Tax Accounting</a:t>
            </a:r>
          </a:p>
        </p:txBody>
      </p:sp>
      <p:sp>
        <p:nvSpPr>
          <p:cNvPr id="3" name="Text Placeholder 2">
            <a:extLst>
              <a:ext uri="{FF2B5EF4-FFF2-40B4-BE49-F238E27FC236}">
                <a16:creationId xmlns:a16="http://schemas.microsoft.com/office/drawing/2014/main" id="{DC493B09-8042-4852-B4F9-AA86428691CD}"/>
              </a:ext>
            </a:extLst>
          </p:cNvPr>
          <p:cNvSpPr>
            <a:spLocks noGrp="1"/>
          </p:cNvSpPr>
          <p:nvPr>
            <p:ph type="body" sz="quarter" idx="17"/>
          </p:nvPr>
        </p:nvSpPr>
        <p:spPr>
          <a:xfrm>
            <a:off x="743576" y="1187532"/>
            <a:ext cx="10711543" cy="4844968"/>
          </a:xfrm>
        </p:spPr>
        <p:txBody>
          <a:bodyPr>
            <a:normAutofit lnSpcReduction="10000"/>
          </a:bodyPr>
          <a:lstStyle/>
          <a:p>
            <a:r>
              <a:rPr lang="en-US" sz="2800" dirty="0"/>
              <a:t>Payroll Taxes Expense</a:t>
            </a:r>
          </a:p>
          <a:p>
            <a:pPr lvl="1"/>
            <a:r>
              <a:rPr lang="en-US" sz="2400" dirty="0"/>
              <a:t>Social Security, Medicare, FUTA, and SUTA taxes imposed on the employer are expenses of doing business</a:t>
            </a:r>
          </a:p>
          <a:p>
            <a:r>
              <a:rPr lang="en-US" sz="2800" dirty="0"/>
              <a:t>Social Security and Medicare Taxes Payable</a:t>
            </a:r>
          </a:p>
          <a:p>
            <a:pPr lvl="1"/>
            <a:r>
              <a:rPr lang="en-US" sz="2400" dirty="0"/>
              <a:t>Credited when taxes imposed on employer or withheld from employees</a:t>
            </a:r>
          </a:p>
          <a:p>
            <a:pPr lvl="1"/>
            <a:r>
              <a:rPr lang="en-US" sz="2400" dirty="0"/>
              <a:t>Debited when paid</a:t>
            </a:r>
          </a:p>
          <a:p>
            <a:r>
              <a:rPr lang="en-US" sz="2800" dirty="0"/>
              <a:t>FUTA Tax Payable</a:t>
            </a:r>
          </a:p>
          <a:p>
            <a:pPr lvl="1"/>
            <a:r>
              <a:rPr lang="en-US" sz="2400" dirty="0"/>
              <a:t>Credited when taxes imposed on employer</a:t>
            </a:r>
          </a:p>
          <a:p>
            <a:pPr lvl="1"/>
            <a:r>
              <a:rPr lang="en-US" sz="2400" dirty="0"/>
              <a:t>Debited when paid</a:t>
            </a:r>
          </a:p>
          <a:p>
            <a:r>
              <a:rPr lang="en-US" sz="2800" dirty="0"/>
              <a:t>SUTA Tax Payable</a:t>
            </a:r>
          </a:p>
          <a:p>
            <a:pPr lvl="1"/>
            <a:r>
              <a:rPr lang="en-US" sz="2400" dirty="0"/>
              <a:t>Credited when taxes imposed on employer</a:t>
            </a:r>
          </a:p>
          <a:p>
            <a:pPr lvl="1"/>
            <a:r>
              <a:rPr lang="en-US" sz="2400" dirty="0"/>
              <a:t>Debited when paid</a:t>
            </a:r>
          </a:p>
        </p:txBody>
      </p:sp>
    </p:spTree>
    <p:extLst>
      <p:ext uri="{BB962C8B-B14F-4D97-AF65-F5344CB8AC3E}">
        <p14:creationId xmlns:p14="http://schemas.microsoft.com/office/powerpoint/2010/main" val="286815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2C4E-4733-4463-A13C-44CE37F17E9E}"/>
              </a:ext>
            </a:extLst>
          </p:cNvPr>
          <p:cNvSpPr>
            <a:spLocks noGrp="1"/>
          </p:cNvSpPr>
          <p:nvPr>
            <p:ph type="title"/>
          </p:nvPr>
        </p:nvSpPr>
        <p:spPr/>
        <p:txBody>
          <a:bodyPr/>
          <a:lstStyle/>
          <a:p>
            <a:r>
              <a:rPr lang="en-US" dirty="0"/>
              <a:t>Total Cost of an Employee</a:t>
            </a:r>
          </a:p>
        </p:txBody>
      </p:sp>
      <p:graphicFrame>
        <p:nvGraphicFramePr>
          <p:cNvPr id="4" name="Table Placeholder 3" descr="&#10;Gross wages = $26,000&#10;Employer Social Security tax, 6.2% of $26,000 = 1,612&#10;Employer Medicare tax, 1.45% of $26,000 = 377&#10;State unemployment tax, 5.4% of $7,000 = 378&#10;FUTA tax, 0.6% of $7,000 = 42&#10;&#10;Total Cost $28,409&#10;">
            <a:extLst>
              <a:ext uri="{FF2B5EF4-FFF2-40B4-BE49-F238E27FC236}">
                <a16:creationId xmlns:a16="http://schemas.microsoft.com/office/drawing/2014/main" id="{9316CC5C-92A2-47D4-B411-31A661A85E71}"/>
              </a:ext>
            </a:extLst>
          </p:cNvPr>
          <p:cNvGraphicFramePr>
            <a:graphicFrameLocks noGrp="1"/>
          </p:cNvGraphicFramePr>
          <p:nvPr>
            <p:ph type="tbl" sz="quarter" idx="10"/>
            <p:extLst>
              <p:ext uri="{D42A27DB-BD31-4B8C-83A1-F6EECF244321}">
                <p14:modId xmlns:p14="http://schemas.microsoft.com/office/powerpoint/2010/main" val="2123942431"/>
              </p:ext>
            </p:extLst>
          </p:nvPr>
        </p:nvGraphicFramePr>
        <p:xfrm>
          <a:off x="1895474" y="1128649"/>
          <a:ext cx="8827943" cy="4184368"/>
        </p:xfrm>
        <a:graphic>
          <a:graphicData uri="http://schemas.openxmlformats.org/drawingml/2006/table">
            <a:tbl>
              <a:tblPr firstRow="1" bandRow="1">
                <a:tableStyleId>{5C22544A-7EE6-4342-B048-85BDC9FD1C3A}</a:tableStyleId>
              </a:tblPr>
              <a:tblGrid>
                <a:gridCol w="7176241">
                  <a:extLst>
                    <a:ext uri="{9D8B030D-6E8A-4147-A177-3AD203B41FA5}">
                      <a16:colId xmlns:a16="http://schemas.microsoft.com/office/drawing/2014/main" val="486380594"/>
                    </a:ext>
                  </a:extLst>
                </a:gridCol>
                <a:gridCol w="1651702">
                  <a:extLst>
                    <a:ext uri="{9D8B030D-6E8A-4147-A177-3AD203B41FA5}">
                      <a16:colId xmlns:a16="http://schemas.microsoft.com/office/drawing/2014/main" val="693543611"/>
                    </a:ext>
                  </a:extLst>
                </a:gridCol>
              </a:tblGrid>
              <a:tr h="594953">
                <a:tc>
                  <a:txBody>
                    <a:bodyPr/>
                    <a:lstStyle/>
                    <a:p>
                      <a:r>
                        <a:rPr lang="en-US" sz="2800" dirty="0"/>
                        <a:t>Description</a:t>
                      </a:r>
                    </a:p>
                  </a:txBody>
                  <a:tcPr/>
                </a:tc>
                <a:tc>
                  <a:txBody>
                    <a:bodyPr/>
                    <a:lstStyle/>
                    <a:p>
                      <a:pPr algn="r"/>
                      <a:r>
                        <a:rPr lang="en-US" sz="2800" dirty="0"/>
                        <a:t>Amount</a:t>
                      </a:r>
                    </a:p>
                  </a:txBody>
                  <a:tcPr/>
                </a:tc>
                <a:extLst>
                  <a:ext uri="{0D108BD9-81ED-4DB2-BD59-A6C34878D82A}">
                    <a16:rowId xmlns:a16="http://schemas.microsoft.com/office/drawing/2014/main" val="2260169655"/>
                  </a:ext>
                </a:extLst>
              </a:tr>
              <a:tr h="594953">
                <a:tc>
                  <a:txBody>
                    <a:bodyPr/>
                    <a:lstStyle/>
                    <a:p>
                      <a:r>
                        <a:rPr lang="en-US" sz="2800" b="0" i="0" u="none" strike="noStrike" kern="1200" baseline="0" dirty="0">
                          <a:solidFill>
                            <a:schemeClr val="dk1"/>
                          </a:solidFill>
                          <a:latin typeface="+mn-lt"/>
                          <a:ea typeface="+mn-ea"/>
                          <a:cs typeface="+mn-cs"/>
                        </a:rPr>
                        <a:t>Gross wages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dk1"/>
                          </a:solidFill>
                          <a:latin typeface="+mn-lt"/>
                          <a:ea typeface="+mn-ea"/>
                          <a:cs typeface="+mn-cs"/>
                        </a:rPr>
                        <a:t>$26,000</a:t>
                      </a:r>
                      <a:endParaRPr lang="en-US" sz="2800" dirty="0"/>
                    </a:p>
                  </a:txBody>
                  <a:tcPr/>
                </a:tc>
                <a:extLst>
                  <a:ext uri="{0D108BD9-81ED-4DB2-BD59-A6C34878D82A}">
                    <a16:rowId xmlns:a16="http://schemas.microsoft.com/office/drawing/2014/main" val="3490017594"/>
                  </a:ext>
                </a:extLst>
              </a:tr>
              <a:tr h="614650">
                <a:tc>
                  <a:txBody>
                    <a:bodyPr/>
                    <a:lstStyle/>
                    <a:p>
                      <a:r>
                        <a:rPr lang="en-US" sz="2800" b="0" i="0" u="none" strike="noStrike" kern="1200" baseline="0" dirty="0">
                          <a:solidFill>
                            <a:schemeClr val="dk1"/>
                          </a:solidFill>
                          <a:latin typeface="+mn-lt"/>
                          <a:ea typeface="+mn-ea"/>
                          <a:cs typeface="+mn-cs"/>
                        </a:rPr>
                        <a:t>Employer Social Security tax, 6.2% of $26,000</a:t>
                      </a:r>
                      <a:endParaRPr lang="en-US" sz="2800" dirty="0"/>
                    </a:p>
                  </a:txBody>
                  <a:tcPr/>
                </a:tc>
                <a:tc>
                  <a:txBody>
                    <a:bodyPr/>
                    <a:lstStyle/>
                    <a:p>
                      <a:pPr algn="r"/>
                      <a:r>
                        <a:rPr lang="en-US" sz="2800" b="0" i="0" u="none" strike="noStrike" kern="1200" baseline="0" dirty="0">
                          <a:solidFill>
                            <a:schemeClr val="dk1"/>
                          </a:solidFill>
                          <a:latin typeface="+mn-lt"/>
                          <a:ea typeface="+mn-ea"/>
                          <a:cs typeface="+mn-cs"/>
                        </a:rPr>
                        <a:t>1,612</a:t>
                      </a:r>
                      <a:endParaRPr lang="en-US" sz="2800" dirty="0"/>
                    </a:p>
                  </a:txBody>
                  <a:tcPr/>
                </a:tc>
                <a:extLst>
                  <a:ext uri="{0D108BD9-81ED-4DB2-BD59-A6C34878D82A}">
                    <a16:rowId xmlns:a16="http://schemas.microsoft.com/office/drawing/2014/main" val="203646228"/>
                  </a:ext>
                </a:extLst>
              </a:tr>
              <a:tr h="594953">
                <a:tc>
                  <a:txBody>
                    <a:bodyPr/>
                    <a:lstStyle/>
                    <a:p>
                      <a:r>
                        <a:rPr lang="en-US" sz="2800" b="0" i="0" u="none" strike="noStrike" kern="1200" baseline="0" dirty="0">
                          <a:solidFill>
                            <a:schemeClr val="dk1"/>
                          </a:solidFill>
                          <a:latin typeface="+mn-lt"/>
                          <a:ea typeface="+mn-ea"/>
                          <a:cs typeface="+mn-cs"/>
                        </a:rPr>
                        <a:t>Employer Medicare tax, 1.45% of $26,000 </a:t>
                      </a:r>
                      <a:endParaRPr lang="en-US" sz="2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dk1"/>
                          </a:solidFill>
                          <a:latin typeface="+mn-lt"/>
                          <a:ea typeface="+mn-ea"/>
                          <a:cs typeface="+mn-cs"/>
                        </a:rPr>
                        <a:t>377</a:t>
                      </a:r>
                    </a:p>
                  </a:txBody>
                  <a:tcPr/>
                </a:tc>
                <a:extLst>
                  <a:ext uri="{0D108BD9-81ED-4DB2-BD59-A6C34878D82A}">
                    <a16:rowId xmlns:a16="http://schemas.microsoft.com/office/drawing/2014/main" val="1521891849"/>
                  </a:ext>
                </a:extLst>
              </a:tr>
              <a:tr h="594953">
                <a:tc>
                  <a:txBody>
                    <a:bodyPr/>
                    <a:lstStyle/>
                    <a:p>
                      <a:r>
                        <a:rPr lang="en-US" sz="2800" b="0" i="0" u="none" strike="noStrike" kern="1200" baseline="0" dirty="0">
                          <a:solidFill>
                            <a:schemeClr val="dk1"/>
                          </a:solidFill>
                          <a:latin typeface="+mn-lt"/>
                          <a:ea typeface="+mn-ea"/>
                          <a:cs typeface="+mn-cs"/>
                        </a:rPr>
                        <a:t>State unemployment tax, 5.4% of $7,000 </a:t>
                      </a:r>
                      <a:endParaRPr lang="en-US" sz="2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dk1"/>
                          </a:solidFill>
                          <a:latin typeface="+mn-lt"/>
                          <a:ea typeface="+mn-ea"/>
                          <a:cs typeface="+mn-cs"/>
                        </a:rPr>
                        <a:t>378</a:t>
                      </a:r>
                    </a:p>
                  </a:txBody>
                  <a:tcPr/>
                </a:tc>
                <a:extLst>
                  <a:ext uri="{0D108BD9-81ED-4DB2-BD59-A6C34878D82A}">
                    <a16:rowId xmlns:a16="http://schemas.microsoft.com/office/drawing/2014/main" val="1013206672"/>
                  </a:ext>
                </a:extLst>
              </a:tr>
              <a:tr h="594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dk1"/>
                          </a:solidFill>
                          <a:latin typeface="+mn-lt"/>
                          <a:ea typeface="+mn-ea"/>
                          <a:cs typeface="+mn-cs"/>
                        </a:rPr>
                        <a:t>FUTA tax, 0.6% of $7,000</a:t>
                      </a:r>
                      <a:endParaRPr lang="en-US" sz="2800" dirty="0"/>
                    </a:p>
                  </a:txBody>
                  <a:tcPr/>
                </a:tc>
                <a:tc>
                  <a:txBody>
                    <a:bodyPr/>
                    <a:lstStyle/>
                    <a:p>
                      <a:pPr algn="r"/>
                      <a:r>
                        <a:rPr lang="en-US" sz="2800" u="none" dirty="0"/>
                        <a:t>42</a:t>
                      </a:r>
                    </a:p>
                  </a:txBody>
                  <a:tcPr/>
                </a:tc>
                <a:extLst>
                  <a:ext uri="{0D108BD9-81ED-4DB2-BD59-A6C34878D82A}">
                    <a16:rowId xmlns:a16="http://schemas.microsoft.com/office/drawing/2014/main" val="3423609722"/>
                  </a:ext>
                </a:extLst>
              </a:tr>
              <a:tr h="594953">
                <a:tc>
                  <a:txBody>
                    <a:bodyPr/>
                    <a:lstStyle/>
                    <a:p>
                      <a:r>
                        <a:rPr lang="en-US" sz="2800" dirty="0"/>
                        <a:t>Total Cost</a:t>
                      </a:r>
                    </a:p>
                  </a:txBody>
                  <a:tcPr/>
                </a:tc>
                <a:tc>
                  <a:txBody>
                    <a:bodyPr/>
                    <a:lstStyle/>
                    <a:p>
                      <a:pPr algn="r"/>
                      <a:r>
                        <a:rPr lang="en-US" sz="2800" b="0" i="0" u="dbl" strike="noStrike" kern="1200" baseline="0" dirty="0">
                          <a:solidFill>
                            <a:schemeClr val="dk1"/>
                          </a:solidFill>
                          <a:latin typeface="+mn-lt"/>
                          <a:ea typeface="+mn-ea"/>
                          <a:cs typeface="+mn-cs"/>
                        </a:rPr>
                        <a:t>$28,409</a:t>
                      </a:r>
                      <a:endParaRPr lang="en-US" sz="2800" u="dbl" baseline="0" dirty="0"/>
                    </a:p>
                  </a:txBody>
                  <a:tcPr/>
                </a:tc>
                <a:extLst>
                  <a:ext uri="{0D108BD9-81ED-4DB2-BD59-A6C34878D82A}">
                    <a16:rowId xmlns:a16="http://schemas.microsoft.com/office/drawing/2014/main" val="506353132"/>
                  </a:ext>
                </a:extLst>
              </a:tr>
            </a:tbl>
          </a:graphicData>
        </a:graphic>
      </p:graphicFrame>
    </p:spTree>
    <p:extLst>
      <p:ext uri="{BB962C8B-B14F-4D97-AF65-F5344CB8AC3E}">
        <p14:creationId xmlns:p14="http://schemas.microsoft.com/office/powerpoint/2010/main" val="392600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Objective 3</a:t>
            </a:r>
          </a:p>
        </p:txBody>
      </p:sp>
      <p:sp>
        <p:nvSpPr>
          <p:cNvPr id="7" name="Content Placeholder 6"/>
          <p:cNvSpPr>
            <a:spLocks noGrp="1"/>
          </p:cNvSpPr>
          <p:nvPr>
            <p:ph type="body" sz="quarter" idx="15"/>
          </p:nvPr>
        </p:nvSpPr>
        <p:spPr/>
        <p:txBody>
          <a:bodyPr/>
          <a:lstStyle/>
          <a:p>
            <a:pPr algn="ctr"/>
            <a:r>
              <a:rPr lang="en-US" sz="2800" dirty="0"/>
              <a:t>Describe employer reporting and payment responsibilities</a:t>
            </a:r>
          </a:p>
        </p:txBody>
      </p:sp>
    </p:spTree>
    <p:extLst>
      <p:ext uri="{BB962C8B-B14F-4D97-AF65-F5344CB8AC3E}">
        <p14:creationId xmlns:p14="http://schemas.microsoft.com/office/powerpoint/2010/main" val="238086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6F58-6C76-4339-A09C-836C680FB3EC}"/>
              </a:ext>
            </a:extLst>
          </p:cNvPr>
          <p:cNvSpPr>
            <a:spLocks noGrp="1"/>
          </p:cNvSpPr>
          <p:nvPr>
            <p:ph type="title"/>
          </p:nvPr>
        </p:nvSpPr>
        <p:spPr/>
        <p:txBody>
          <a:bodyPr/>
          <a:lstStyle/>
          <a:p>
            <a:r>
              <a:rPr lang="en-US" dirty="0"/>
              <a:t>Employer Payroll and Payment Responsibility Areas</a:t>
            </a:r>
          </a:p>
        </p:txBody>
      </p:sp>
      <p:sp>
        <p:nvSpPr>
          <p:cNvPr id="3" name="Text Placeholder 2">
            <a:extLst>
              <a:ext uri="{FF2B5EF4-FFF2-40B4-BE49-F238E27FC236}">
                <a16:creationId xmlns:a16="http://schemas.microsoft.com/office/drawing/2014/main" id="{93B61FE7-6294-426F-9CF0-60EE2945A0C5}"/>
              </a:ext>
            </a:extLst>
          </p:cNvPr>
          <p:cNvSpPr>
            <a:spLocks noGrp="1"/>
          </p:cNvSpPr>
          <p:nvPr>
            <p:ph type="body" sz="quarter" idx="17"/>
          </p:nvPr>
        </p:nvSpPr>
        <p:spPr/>
        <p:txBody>
          <a:bodyPr>
            <a:normAutofit/>
          </a:bodyPr>
          <a:lstStyle/>
          <a:p>
            <a:r>
              <a:rPr lang="en-US" sz="2800" dirty="0"/>
              <a:t>Federal income tax withholding and Social Security and Medicare taxes</a:t>
            </a:r>
          </a:p>
          <a:p>
            <a:r>
              <a:rPr lang="en-US" sz="2800" dirty="0"/>
              <a:t>FUTA taxes</a:t>
            </a:r>
          </a:p>
          <a:p>
            <a:r>
              <a:rPr lang="en-US" sz="2800" dirty="0"/>
              <a:t>SUTA taxes</a:t>
            </a:r>
          </a:p>
          <a:p>
            <a:r>
              <a:rPr lang="en-US" sz="2800" dirty="0"/>
              <a:t>Employee Wage and Tax Statement (Form W-2)</a:t>
            </a:r>
          </a:p>
          <a:p>
            <a:r>
              <a:rPr lang="en-US" sz="2800" dirty="0"/>
              <a:t>Summary of employee wages and taxes (Form W-3)</a:t>
            </a:r>
          </a:p>
          <a:p>
            <a:r>
              <a:rPr lang="en-US" sz="2800" dirty="0"/>
              <a:t>Employment eligibility verification (Form I-9)</a:t>
            </a:r>
          </a:p>
        </p:txBody>
      </p:sp>
    </p:spTree>
    <p:extLst>
      <p:ext uri="{BB962C8B-B14F-4D97-AF65-F5344CB8AC3E}">
        <p14:creationId xmlns:p14="http://schemas.microsoft.com/office/powerpoint/2010/main" val="71562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4B67-6B89-45FB-A107-C0E391664C1F}"/>
              </a:ext>
            </a:extLst>
          </p:cNvPr>
          <p:cNvSpPr>
            <a:spLocks noGrp="1"/>
          </p:cNvSpPr>
          <p:nvPr>
            <p:ph type="title"/>
          </p:nvPr>
        </p:nvSpPr>
        <p:spPr>
          <a:xfrm>
            <a:off x="838200" y="365125"/>
            <a:ext cx="10515600" cy="1024288"/>
          </a:xfrm>
        </p:spPr>
        <p:txBody>
          <a:bodyPr/>
          <a:lstStyle/>
          <a:p>
            <a:r>
              <a:rPr lang="en-US" b="0" dirty="0"/>
              <a:t>Federal Income Tax Withholding and Social Security</a:t>
            </a:r>
            <a:br>
              <a:rPr lang="en-US" b="0" dirty="0"/>
            </a:br>
            <a:r>
              <a:rPr lang="en-US" b="0" dirty="0"/>
              <a:t>and Medicare Taxes</a:t>
            </a:r>
            <a:endParaRPr lang="en-US" dirty="0"/>
          </a:p>
        </p:txBody>
      </p:sp>
      <p:sp>
        <p:nvSpPr>
          <p:cNvPr id="3" name="Text Placeholder 2">
            <a:extLst>
              <a:ext uri="{FF2B5EF4-FFF2-40B4-BE49-F238E27FC236}">
                <a16:creationId xmlns:a16="http://schemas.microsoft.com/office/drawing/2014/main" id="{99E1A1D4-0237-4BF2-81E5-157B021DA3ED}"/>
              </a:ext>
            </a:extLst>
          </p:cNvPr>
          <p:cNvSpPr>
            <a:spLocks noGrp="1"/>
          </p:cNvSpPr>
          <p:nvPr>
            <p:ph type="body" sz="quarter" idx="17"/>
          </p:nvPr>
        </p:nvSpPr>
        <p:spPr/>
        <p:txBody>
          <a:bodyPr/>
          <a:lstStyle/>
          <a:p>
            <a:r>
              <a:rPr lang="en-US" sz="2800" dirty="0"/>
              <a:t>Three important aspects of employer reporting and payment responsibilities</a:t>
            </a:r>
          </a:p>
          <a:p>
            <a:pPr lvl="1"/>
            <a:r>
              <a:rPr lang="en-US" sz="2400" dirty="0"/>
              <a:t>Determining when payments are due</a:t>
            </a:r>
          </a:p>
          <a:p>
            <a:pPr lvl="1"/>
            <a:r>
              <a:rPr lang="en-US" sz="2400" dirty="0"/>
              <a:t>Use of electronic funds transfer (EFT) to make federal tax deposits</a:t>
            </a:r>
          </a:p>
          <a:p>
            <a:pPr lvl="1"/>
            <a:r>
              <a:rPr lang="en-US" sz="2400" dirty="0"/>
              <a:t>Use of Form 941, Employer’s Quarterly Federal Tax Return</a:t>
            </a:r>
            <a:endParaRPr lang="en-US" sz="1800" dirty="0"/>
          </a:p>
        </p:txBody>
      </p:sp>
    </p:spTree>
    <p:extLst>
      <p:ext uri="{BB962C8B-B14F-4D97-AF65-F5344CB8AC3E}">
        <p14:creationId xmlns:p14="http://schemas.microsoft.com/office/powerpoint/2010/main" val="158619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1</a:t>
            </a:r>
          </a:p>
        </p:txBody>
      </p:sp>
      <p:sp>
        <p:nvSpPr>
          <p:cNvPr id="3" name="Content Placeholder 2"/>
          <p:cNvSpPr>
            <a:spLocks noGrp="1"/>
          </p:cNvSpPr>
          <p:nvPr>
            <p:ph type="body" sz="quarter" idx="15"/>
          </p:nvPr>
        </p:nvSpPr>
        <p:spPr/>
        <p:txBody>
          <a:bodyPr/>
          <a:lstStyle/>
          <a:p>
            <a:pPr algn="ctr"/>
            <a:r>
              <a:rPr lang="en-US" sz="2800" dirty="0"/>
              <a:t>Describe and calculate employer payroll taxes</a:t>
            </a:r>
          </a:p>
        </p:txBody>
      </p:sp>
    </p:spTree>
    <p:extLst>
      <p:ext uri="{BB962C8B-B14F-4D97-AF65-F5344CB8AC3E}">
        <p14:creationId xmlns:p14="http://schemas.microsoft.com/office/powerpoint/2010/main" val="304791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6A45-F671-45D8-86AB-0C9305D8E019}"/>
              </a:ext>
            </a:extLst>
          </p:cNvPr>
          <p:cNvSpPr>
            <a:spLocks noGrp="1"/>
          </p:cNvSpPr>
          <p:nvPr>
            <p:ph type="title"/>
          </p:nvPr>
        </p:nvSpPr>
        <p:spPr/>
        <p:txBody>
          <a:bodyPr/>
          <a:lstStyle/>
          <a:p>
            <a:r>
              <a:rPr lang="en-US" dirty="0"/>
              <a:t>Summary of Deposit Rules (Figure 9-5)</a:t>
            </a:r>
          </a:p>
        </p:txBody>
      </p:sp>
      <p:pic>
        <p:nvPicPr>
          <p:cNvPr id="4" name="Picture Placeholder 3" descr="A two-column table is shown. The first column has the heading “ACCUMULATED TAX LIABILITY” and the second column has the heading “DEPOSIT DUE.” The first column has the following rows below the heading “ACCUMULATED TAX LIABILITY.”  Each row is numbered as follows: 1. Less than $2,500 at the end of the current quarter. 2. $2,500 or more at the end of the current quarter and $50,000 or less in total during the lookback period. 3. $2,500 or more at the end of the current quarter and more than $50,000 in total during the lookback period. 4. $100,000 or more on any day during the current quarter. The second column, with the heading “Deposit Due,” has the following numbered rows: 1. Pay with Form 941 at end of the month following end of the quarter. 2. Deposit 15 days after end of the month. 3. Deposit every Wednesday or Friday, depending on day of the week payroll payments are made. 4. Deposit by the end of the next banking day.">
            <a:extLst>
              <a:ext uri="{FF2B5EF4-FFF2-40B4-BE49-F238E27FC236}">
                <a16:creationId xmlns:a16="http://schemas.microsoft.com/office/drawing/2014/main" id="{B1BC234F-CFFD-4350-87D2-A51DEA3F398E}"/>
              </a:ext>
            </a:extLst>
          </p:cNvPr>
          <p:cNvPicPr>
            <a:picLocks noGrp="1" noChangeAspect="1"/>
          </p:cNvPicPr>
          <p:nvPr>
            <p:ph type="pic" sz="quarter" idx="11"/>
          </p:nvPr>
        </p:nvPicPr>
        <p:blipFill>
          <a:blip r:embed="rId2"/>
          <a:stretch>
            <a:fillRect/>
          </a:stretch>
        </p:blipFill>
        <p:spPr>
          <a:xfrm>
            <a:off x="1306142" y="1333628"/>
            <a:ext cx="9916040" cy="4380478"/>
          </a:xfrm>
          <a:prstGeom prst="rect">
            <a:avLst/>
          </a:prstGeom>
        </p:spPr>
      </p:pic>
    </p:spTree>
    <p:extLst>
      <p:ext uri="{BB962C8B-B14F-4D97-AF65-F5344CB8AC3E}">
        <p14:creationId xmlns:p14="http://schemas.microsoft.com/office/powerpoint/2010/main" val="349856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Lookback Period</a:t>
            </a:r>
            <a:endParaRPr lang="en-IN" dirty="0"/>
          </a:p>
        </p:txBody>
      </p:sp>
      <p:sp>
        <p:nvSpPr>
          <p:cNvPr id="3" name="Content Placeholder 2"/>
          <p:cNvSpPr>
            <a:spLocks noGrp="1"/>
          </p:cNvSpPr>
          <p:nvPr>
            <p:ph type="body" sz="quarter" idx="17"/>
          </p:nvPr>
        </p:nvSpPr>
        <p:spPr/>
        <p:txBody>
          <a:bodyPr>
            <a:normAutofit/>
          </a:bodyPr>
          <a:lstStyle/>
          <a:p>
            <a:r>
              <a:rPr lang="en-US" sz="2800" dirty="0"/>
              <a:t>The “lookback period” identified in Figure 9-5 is the four quarters beginning July 1, two years ago, and ending June 30, one year ago</a:t>
            </a:r>
          </a:p>
          <a:p>
            <a:r>
              <a:rPr lang="en-US" sz="2800" dirty="0"/>
              <a:t>Large amounts of payroll taxes in the “lookback period” require frequent future deposits</a:t>
            </a:r>
          </a:p>
        </p:txBody>
      </p:sp>
    </p:spTree>
    <p:extLst>
      <p:ext uri="{BB962C8B-B14F-4D97-AF65-F5344CB8AC3E}">
        <p14:creationId xmlns:p14="http://schemas.microsoft.com/office/powerpoint/2010/main" val="8704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Federal Tax Deposits</a:t>
            </a:r>
            <a:endParaRPr lang="en-IN" dirty="0"/>
          </a:p>
        </p:txBody>
      </p:sp>
      <p:sp>
        <p:nvSpPr>
          <p:cNvPr id="3" name="Content Placeholder 2"/>
          <p:cNvSpPr>
            <a:spLocks noGrp="1"/>
          </p:cNvSpPr>
          <p:nvPr>
            <p:ph type="body" sz="quarter" idx="17"/>
          </p:nvPr>
        </p:nvSpPr>
        <p:spPr/>
        <p:txBody>
          <a:bodyPr/>
          <a:lstStyle/>
          <a:p>
            <a:r>
              <a:rPr lang="en-US" sz="2800" dirty="0"/>
              <a:t>Deposits must be made using electronic funds transfer (EFT)</a:t>
            </a:r>
          </a:p>
          <a:p>
            <a:r>
              <a:rPr lang="en-US" sz="2800" dirty="0"/>
              <a:t>Use Electronic Federal Tax Payment System (EFTPS)</a:t>
            </a:r>
          </a:p>
          <a:p>
            <a:pPr lvl="1"/>
            <a:r>
              <a:rPr lang="en-US" sz="2400" dirty="0"/>
              <a:t>An electronic funds transfer system designed for making federal tax deposits</a:t>
            </a:r>
          </a:p>
          <a:p>
            <a:r>
              <a:rPr lang="en-US" sz="2400" dirty="0"/>
              <a:t>Each deposit requires a journal entry</a:t>
            </a:r>
          </a:p>
          <a:p>
            <a:r>
              <a:rPr lang="en-US" sz="2400" dirty="0"/>
              <a:t>Deposits include both the employer imposed taxes and employee’s withholding</a:t>
            </a:r>
          </a:p>
        </p:txBody>
      </p:sp>
    </p:spTree>
    <p:extLst>
      <p:ext uri="{BB962C8B-B14F-4D97-AF65-F5344CB8AC3E}">
        <p14:creationId xmlns:p14="http://schemas.microsoft.com/office/powerpoint/2010/main" val="216384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6C9-DD66-4175-BACF-B2D575021693}"/>
              </a:ext>
            </a:extLst>
          </p:cNvPr>
          <p:cNvSpPr>
            <a:spLocks noGrp="1"/>
          </p:cNvSpPr>
          <p:nvPr>
            <p:ph type="title"/>
          </p:nvPr>
        </p:nvSpPr>
        <p:spPr>
          <a:xfrm>
            <a:off x="838200" y="365125"/>
            <a:ext cx="10515600" cy="1214293"/>
          </a:xfrm>
        </p:spPr>
        <p:txBody>
          <a:bodyPr/>
          <a:lstStyle/>
          <a:p>
            <a:r>
              <a:rPr lang="en-US" dirty="0"/>
              <a:t>Journalizing Federal Income Tax and Social Security Tax Payment</a:t>
            </a:r>
          </a:p>
        </p:txBody>
      </p:sp>
      <p:pic>
        <p:nvPicPr>
          <p:cNvPr id="4" name="Picture Placeholder 3" descr="An illustration shows a journal entry for a tax deposit. All values are in dollars.&#10;The items listed in the journal entry are:  &#10;Employee Federal Income Tax Payable: debit 2042.00&#10;Social Security Tax Payable: debit 3363.60&#10;Medicare Tax Payable: debit 920.10&#10;Cash: credit 6325.70&#10;Description: Deposit of employee federal income tax and social security and Medicare taxes.">
            <a:extLst>
              <a:ext uri="{FF2B5EF4-FFF2-40B4-BE49-F238E27FC236}">
                <a16:creationId xmlns:a16="http://schemas.microsoft.com/office/drawing/2014/main" id="{D645C02E-220A-4A40-B38B-F687ADD610DD}"/>
              </a:ext>
            </a:extLst>
          </p:cNvPr>
          <p:cNvPicPr>
            <a:picLocks noGrp="1" noChangeAspect="1"/>
          </p:cNvPicPr>
          <p:nvPr>
            <p:ph type="pic" sz="quarter" idx="11"/>
          </p:nvPr>
        </p:nvPicPr>
        <p:blipFill>
          <a:blip r:embed="rId2"/>
          <a:stretch>
            <a:fillRect/>
          </a:stretch>
        </p:blipFill>
        <p:spPr>
          <a:xfrm>
            <a:off x="1943325" y="1931260"/>
            <a:ext cx="8305349" cy="2225960"/>
          </a:xfrm>
          <a:prstGeom prst="rect">
            <a:avLst/>
          </a:prstGeom>
        </p:spPr>
      </p:pic>
    </p:spTree>
    <p:extLst>
      <p:ext uri="{BB962C8B-B14F-4D97-AF65-F5344CB8AC3E}">
        <p14:creationId xmlns:p14="http://schemas.microsoft.com/office/powerpoint/2010/main" val="326700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Form 941</a:t>
            </a:r>
            <a:endParaRPr lang="en-IN" dirty="0"/>
          </a:p>
        </p:txBody>
      </p:sp>
      <p:sp>
        <p:nvSpPr>
          <p:cNvPr id="3" name="Content Placeholder 2"/>
          <p:cNvSpPr>
            <a:spLocks noGrp="1"/>
          </p:cNvSpPr>
          <p:nvPr>
            <p:ph type="body" sz="quarter" idx="17"/>
          </p:nvPr>
        </p:nvSpPr>
        <p:spPr/>
        <p:txBody>
          <a:bodyPr>
            <a:normAutofit/>
          </a:bodyPr>
          <a:lstStyle/>
          <a:p>
            <a:r>
              <a:rPr lang="en-US" sz="2800" dirty="0"/>
              <a:t>Employer’s Quarterly Federal Tax Return</a:t>
            </a:r>
          </a:p>
          <a:p>
            <a:pPr lvl="1"/>
            <a:r>
              <a:rPr lang="en-US" sz="2400" dirty="0"/>
              <a:t>Must be filed with the IRS at the end of the month following each calendar quarter</a:t>
            </a:r>
          </a:p>
          <a:p>
            <a:pPr lvl="2"/>
            <a:r>
              <a:rPr lang="en-US" dirty="0"/>
              <a:t>Due April 30, July 31, October 31, and January 31</a:t>
            </a:r>
          </a:p>
          <a:p>
            <a:pPr lvl="1"/>
            <a:r>
              <a:rPr lang="en-US" sz="2400" dirty="0"/>
              <a:t>Reports the following taxes for the quarter:</a:t>
            </a:r>
          </a:p>
          <a:p>
            <a:pPr lvl="2"/>
            <a:r>
              <a:rPr lang="en-US" dirty="0"/>
              <a:t>Employee federal income tax withheld</a:t>
            </a:r>
          </a:p>
          <a:p>
            <a:pPr lvl="2"/>
            <a:r>
              <a:rPr lang="en-US" dirty="0"/>
              <a:t>Employee Social Security and Medicare taxes withheld</a:t>
            </a:r>
          </a:p>
          <a:p>
            <a:pPr lvl="2"/>
            <a:r>
              <a:rPr lang="en-US" dirty="0"/>
              <a:t>Employer Social Security and Medicare taxes</a:t>
            </a:r>
          </a:p>
        </p:txBody>
      </p:sp>
    </p:spTree>
    <p:extLst>
      <p:ext uri="{BB962C8B-B14F-4D97-AF65-F5344CB8AC3E}">
        <p14:creationId xmlns:p14="http://schemas.microsoft.com/office/powerpoint/2010/main" val="381706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182E-EE38-41D5-8555-4A14FA361F97}"/>
              </a:ext>
            </a:extLst>
          </p:cNvPr>
          <p:cNvSpPr>
            <a:spLocks noGrp="1"/>
          </p:cNvSpPr>
          <p:nvPr>
            <p:ph type="title"/>
          </p:nvPr>
        </p:nvSpPr>
        <p:spPr>
          <a:xfrm>
            <a:off x="838200" y="365125"/>
            <a:ext cx="10515600" cy="1020615"/>
          </a:xfrm>
        </p:spPr>
        <p:txBody>
          <a:bodyPr/>
          <a:lstStyle/>
          <a:p>
            <a:r>
              <a:rPr lang="en-US" dirty="0"/>
              <a:t>FIGURE 9-7 Employer’s Quarterly Federal Tax Return (Form 941)</a:t>
            </a:r>
          </a:p>
        </p:txBody>
      </p:sp>
      <p:pic>
        <p:nvPicPr>
          <p:cNvPr id="4" name="Picture Placeholder 3" descr="The image consists of a visual representation of an Employer’s quarterly federal tax return, form 941. The heading of the form is employer’s quarterly federal tax return. Below this, a box consists of the following details: employer identification number, e I n, name, not your trade name; trade name, if any and address. Below the table many instructions are given: 1. Number of employees who received wages, tips, or other compensation for the pay period including: mar. 12, quarter 1; June 12, quarter 2; September 12, quarter 3; or December 12, quarter 4. 2. Wages, tips, and other compensation. 3. Federal income tax withheld from wages, tips, and other compensation. 4. If no wages, tips, and other compensation are subject to social security or Medicare Tax check and go to line 6. 5a taxable social security wages, 5 b taxable social security tips, 5 c taxable Medicare wages &amp; tips, 5d taxable wages &amp; tips subject to, additional Medicare Tax withholding, 5e add column 2 from lines 5a, 5b, 5 c, and 5 d, 5 f section 3 1 2 1 q notice and demand—tax due on unreported tips, see instructions. 6. Total taxes before adjustments. Add lines 3, 5 e, and 5 f. 7. Current quarter’s adjustment for fractions of cents. 8. Current quarter’s adjustment for sick pay. 9. Current quarter’s adjustments for tips and group-term life insurance. 10. Total taxes after adjustments. Combine lines 6 through 9. 11. Qualified small business payroll tax credit for increasing research activities. Attach form 8 9 7 4 11. 12. Total taxes after adjustments and credits. Subtract line 11 from line 10. 13. Total deposits for this quarter, including overpayment applied from a prior quarter and overpayments applied from form 941-x, 941-x, p r, 944-x, or 944-x, s p filed in the current quarter 13. 14. Balance due. If line 12 is more than line 13, enter the difference and see instructions. 15. Overpayment. If line 13 is more than line 12, enter the difference. A checkbox is given for each of the following options: Check one, apply to next return, and send a refund. You must complete both pages of form 941 and sign it. For privacy act and paperwork reduction act notice, see the back of the payment voucher.">
            <a:extLst>
              <a:ext uri="{FF2B5EF4-FFF2-40B4-BE49-F238E27FC236}">
                <a16:creationId xmlns:a16="http://schemas.microsoft.com/office/drawing/2014/main" id="{468A515A-BDF6-48B5-A429-F1A1BBEDAD5C}"/>
              </a:ext>
            </a:extLst>
          </p:cNvPr>
          <p:cNvPicPr>
            <a:picLocks noGrp="1" noChangeAspect="1"/>
          </p:cNvPicPr>
          <p:nvPr>
            <p:ph type="pic" sz="quarter" idx="11"/>
          </p:nvPr>
        </p:nvPicPr>
        <p:blipFill>
          <a:blip r:embed="rId2"/>
          <a:stretch>
            <a:fillRect/>
          </a:stretch>
        </p:blipFill>
        <p:spPr>
          <a:xfrm>
            <a:off x="4068003" y="1602794"/>
            <a:ext cx="4020195" cy="4485832"/>
          </a:xfrm>
          <a:prstGeom prst="rect">
            <a:avLst/>
          </a:prstGeom>
        </p:spPr>
      </p:pic>
    </p:spTree>
    <p:extLst>
      <p:ext uri="{BB962C8B-B14F-4D97-AF65-F5344CB8AC3E}">
        <p14:creationId xmlns:p14="http://schemas.microsoft.com/office/powerpoint/2010/main" val="91468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182E-EE38-41D5-8555-4A14FA361F97}"/>
              </a:ext>
            </a:extLst>
          </p:cNvPr>
          <p:cNvSpPr>
            <a:spLocks noGrp="1"/>
          </p:cNvSpPr>
          <p:nvPr>
            <p:ph type="title"/>
          </p:nvPr>
        </p:nvSpPr>
        <p:spPr>
          <a:xfrm>
            <a:off x="838200" y="365125"/>
            <a:ext cx="10515600" cy="964054"/>
          </a:xfrm>
        </p:spPr>
        <p:txBody>
          <a:bodyPr/>
          <a:lstStyle/>
          <a:p>
            <a:r>
              <a:rPr lang="en-US" dirty="0"/>
              <a:t>FIGURE 9-7 Employer’s Quarterly Federal Tax Return (Form 941) (concluded)</a:t>
            </a:r>
          </a:p>
        </p:txBody>
      </p:sp>
      <p:pic>
        <p:nvPicPr>
          <p:cNvPr id="4" name="Picture Placeholder 3" descr="The figure shows employer’s quarterly federal tax return, form 941, concluded. The text on the top left reads, name not your trade name and the text on the top right reads, employer identification number, e i n. In part 2. Tell us about your deposit schedule and tax liability for this quarter. If you are unsure about whether you are a monthly schedule depositor or a semi-weekly schedule depositor, see section 11 of published 15. 16 check one: line 12 on this return is less than $2,500 or line 12 on the return for the prior quarter was less than $2,500, and you didn’t incur a $100,000 next-day deposit obligation during the current quarter. If line 12 for the prior quarter was less than $2,500 but line 12 on this return is $100,000 or more, you must provide a record of your federal tax liability. If you are a monthly schedule depositor, complete the deposit schedule below; if you are a semi-weekly schedule depositor, attach schedule b, form 941. Go to Part 3. You were a monthly schedule depositor for the entire quarter. Enter your tax liability for each month and total liability for the quarter, then go to part 3. Tax liability: month 1, month 2 and month 3. Total liability for quarter. Total must equal line 12. You were a semi-weekly schedule depositor for any part of this quarter. Complete schedule b, form 941, report of tax liability for semi-weekly schedule depositors, and attach it to form 941. Part 3. Tell us about your business. If a question does not apply to your business, leave it blank. 17 if your business has closed or you stopped paying wages, enter the date you paid wages. 18 if you are a seasonal employer and you don’t have to file a return for every quarter of the year. Check here. Part 4. May we speak with your third-party designee? Do you want to allow an employee, a paid tax preparer, or another person to discuss this return with the I r s? See the instructions for details. Yes. Designee’s name and phone number. Select a 5-digit personal identification number, pin to use when talking to the I r s. Number. Part 5. Sign here. You must complete both pages of form 941 and sign it. Under penalties of perjury, i declare that i have examined this return, including accompanying schedules and statements, and to the best of my knowledge and belief, it is true, correct, and complete. Declaration of preparer, other than taxpayer is based on all information of which preparer has any knowledge. Sign your,  name here, date, print your, name here, print your, title here, best daytime phone, paid preparer use only check if you are self-employed, preparer’s name p t I n, preparer’s signature date , firm’s name, or yours if self-employed e I n address, phone, city state zip code.">
            <a:extLst>
              <a:ext uri="{FF2B5EF4-FFF2-40B4-BE49-F238E27FC236}">
                <a16:creationId xmlns:a16="http://schemas.microsoft.com/office/drawing/2014/main" id="{00C95424-380C-4E27-856F-3B509570DB96}"/>
              </a:ext>
            </a:extLst>
          </p:cNvPr>
          <p:cNvPicPr>
            <a:picLocks noGrp="1" noChangeAspect="1"/>
          </p:cNvPicPr>
          <p:nvPr>
            <p:ph type="pic" sz="quarter" idx="11"/>
          </p:nvPr>
        </p:nvPicPr>
        <p:blipFill>
          <a:blip r:embed="rId2"/>
          <a:stretch>
            <a:fillRect/>
          </a:stretch>
        </p:blipFill>
        <p:spPr>
          <a:xfrm>
            <a:off x="4254085" y="1497293"/>
            <a:ext cx="3457041" cy="4574468"/>
          </a:xfrm>
          <a:prstGeom prst="rect">
            <a:avLst/>
          </a:prstGeom>
        </p:spPr>
      </p:pic>
    </p:spTree>
    <p:extLst>
      <p:ext uri="{BB962C8B-B14F-4D97-AF65-F5344CB8AC3E}">
        <p14:creationId xmlns:p14="http://schemas.microsoft.com/office/powerpoint/2010/main" val="291403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FUTA Taxes</a:t>
            </a:r>
            <a:endParaRPr lang="en-IN" dirty="0"/>
          </a:p>
        </p:txBody>
      </p:sp>
      <p:pic>
        <p:nvPicPr>
          <p:cNvPr id="5" name="Picture Placeholder 4" descr="An illustration shows a journal entry for a tax deposit. All values are in dollars.&#10;The items listed in the journal entry are:  &#10;FUTA Tax Payable: debit 508.00&#10;Cash: credit 508.00&#10;Description: Deposit of federal unemployment tax.">
            <a:extLst>
              <a:ext uri="{FF2B5EF4-FFF2-40B4-BE49-F238E27FC236}">
                <a16:creationId xmlns:a16="http://schemas.microsoft.com/office/drawing/2014/main" id="{5FD04330-2D5D-4FAD-BFC9-C77A19C127B8}"/>
              </a:ext>
            </a:extLst>
          </p:cNvPr>
          <p:cNvPicPr>
            <a:picLocks noGrp="1" noChangeAspect="1"/>
          </p:cNvPicPr>
          <p:nvPr>
            <p:ph type="pic" sz="quarter" idx="11"/>
          </p:nvPr>
        </p:nvPicPr>
        <p:blipFill>
          <a:blip r:embed="rId2"/>
          <a:stretch>
            <a:fillRect/>
          </a:stretch>
        </p:blipFill>
        <p:spPr>
          <a:xfrm>
            <a:off x="2196899" y="1437354"/>
            <a:ext cx="7798201" cy="1126736"/>
          </a:xfrm>
          <a:prstGeom prst="rect">
            <a:avLst/>
          </a:prstGeom>
        </p:spPr>
      </p:pic>
      <p:sp>
        <p:nvSpPr>
          <p:cNvPr id="3" name="Content Placeholder 2"/>
          <p:cNvSpPr>
            <a:spLocks noGrp="1"/>
          </p:cNvSpPr>
          <p:nvPr>
            <p:ph type="body" sz="quarter" idx="12"/>
          </p:nvPr>
        </p:nvSpPr>
        <p:spPr>
          <a:xfrm>
            <a:off x="1030288" y="3272048"/>
            <a:ext cx="10323512" cy="2731325"/>
          </a:xfrm>
        </p:spPr>
        <p:txBody>
          <a:bodyPr/>
          <a:lstStyle/>
          <a:p>
            <a:pPr marL="457200" indent="-457200">
              <a:buFont typeface="Arial" panose="020B0604020202020204" pitchFamily="34" charset="0"/>
              <a:buChar char="•"/>
            </a:pPr>
            <a:r>
              <a:rPr lang="en-US" sz="2800" dirty="0"/>
              <a:t>Calculated quarterly</a:t>
            </a:r>
          </a:p>
          <a:p>
            <a:pPr marL="457200" indent="-457200">
              <a:buFont typeface="Arial" panose="020B0604020202020204" pitchFamily="34" charset="0"/>
              <a:buChar char="•"/>
            </a:pPr>
            <a:r>
              <a:rPr lang="en-US" sz="2800" dirty="0"/>
              <a:t>Deposit is due end of the month following the close of the quarter</a:t>
            </a:r>
          </a:p>
          <a:p>
            <a:pPr lvl="1"/>
            <a:r>
              <a:rPr lang="en-US" sz="2400" dirty="0"/>
              <a:t>A deposit is required only when the accumulated liability exceeds $500</a:t>
            </a:r>
          </a:p>
          <a:p>
            <a:pPr lvl="2"/>
            <a:r>
              <a:rPr lang="en-US" dirty="0"/>
              <a:t>Liability is $500 or less, amount is added to amount to be deposited for next quarter</a:t>
            </a:r>
          </a:p>
          <a:p>
            <a:pPr lvl="1"/>
            <a:r>
              <a:rPr lang="en-US" sz="2400" dirty="0"/>
              <a:t>FUTA taxes are deposited using EFTPS</a:t>
            </a:r>
          </a:p>
        </p:txBody>
      </p:sp>
    </p:spTree>
    <p:extLst>
      <p:ext uri="{BB962C8B-B14F-4D97-AF65-F5344CB8AC3E}">
        <p14:creationId xmlns:p14="http://schemas.microsoft.com/office/powerpoint/2010/main" val="315281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Form 940</a:t>
            </a:r>
            <a:endParaRPr lang="en-IN" dirty="0"/>
          </a:p>
        </p:txBody>
      </p:sp>
      <p:sp>
        <p:nvSpPr>
          <p:cNvPr id="3" name="Content Placeholder 2"/>
          <p:cNvSpPr>
            <a:spLocks noGrp="1"/>
          </p:cNvSpPr>
          <p:nvPr>
            <p:ph type="body" sz="quarter" idx="17"/>
          </p:nvPr>
        </p:nvSpPr>
        <p:spPr/>
        <p:txBody>
          <a:bodyPr>
            <a:normAutofit/>
          </a:bodyPr>
          <a:lstStyle/>
          <a:p>
            <a:r>
              <a:rPr lang="en-US" sz="2800" dirty="0"/>
              <a:t>Annual report of federal unemployment tax</a:t>
            </a:r>
          </a:p>
          <a:p>
            <a:pPr lvl="1"/>
            <a:r>
              <a:rPr lang="en-US" sz="2800" dirty="0"/>
              <a:t>All quarterly deposits have been made – due beginning of the second week of February</a:t>
            </a:r>
          </a:p>
          <a:p>
            <a:pPr lvl="1"/>
            <a:r>
              <a:rPr lang="en-US" sz="2800" dirty="0"/>
              <a:t>Otherwise, must be filed by January 31</a:t>
            </a:r>
          </a:p>
          <a:p>
            <a:r>
              <a:rPr lang="en-US" sz="2800" dirty="0"/>
              <a:t>Balance due – paid using EFTPS or Form 940-V (if $500 or less)</a:t>
            </a:r>
          </a:p>
        </p:txBody>
      </p:sp>
    </p:spTree>
    <p:extLst>
      <p:ext uri="{BB962C8B-B14F-4D97-AF65-F5344CB8AC3E}">
        <p14:creationId xmlns:p14="http://schemas.microsoft.com/office/powerpoint/2010/main" val="2634798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52B9-5B6A-4DDA-9C82-746FE2F31BD7}"/>
              </a:ext>
            </a:extLst>
          </p:cNvPr>
          <p:cNvSpPr>
            <a:spLocks noGrp="1"/>
          </p:cNvSpPr>
          <p:nvPr>
            <p:ph type="title"/>
          </p:nvPr>
        </p:nvSpPr>
        <p:spPr>
          <a:xfrm>
            <a:off x="838200" y="198938"/>
            <a:ext cx="10515600" cy="960559"/>
          </a:xfrm>
        </p:spPr>
        <p:txBody>
          <a:bodyPr/>
          <a:lstStyle/>
          <a:p>
            <a:r>
              <a:rPr lang="en-US" dirty="0"/>
              <a:t>FIGURE 9-8 Employer’s Annual Federal Unemployment (FUTA) Tax Return (Form 940)</a:t>
            </a:r>
          </a:p>
        </p:txBody>
      </p:sp>
      <p:pic>
        <p:nvPicPr>
          <p:cNvPr id="4" name="Picture Placeholder 3" descr="The figure shows a visual representation of an Employer’s annual federal unemployment, f u t a tax return, form 940. Visual representation. The heading of the form is employer’s annual federal unemployment, f u t a tax return, form940. One box is shown in the form, which is written as employer identification number, e I n, name, not your trade name, trade name, if any and address. Below the table some information is given which is completed by us. Read the separate instructions before you complete this form. Please type or print within the boxes. Amended, successor employer, no payments to employees in2014, final: business closed or stopped paying wages instructions and prior-year forms are available at www.irs.gov, forward slash, form 940. 1. Tell us about your return. If any line does not apply, leave it blank. 1 a. if you had to pay state unemployment tax in one state only, enter the state abbreviation. 1 b. if you had to pay state unemployment tax in more than one state, you are a multi-state employer. 1 b. Check here. Complete schedule a, form 940. 2. If you paid wages in a state that is subject to credit reduction. Check here. Complete schedule a, form 940.  Determine your f u t a tax before adjustments for 2014. If any line does not apply, leave it blank.3. Total payments to all employees. 4 payments exempt from f u t a tax. Check all that apply: 4a fringe benefits, 4b group-term life insurance, 4c retirement or pension, 4d dependent care, 4e other. 5. Total of payments made to each employee in excess of $7,000. 6. Subtotal, line 4 + line 5 = line 6. 7. Total taxable f u t a wages, line 3 – line 6 = line 7, see instructions. 8 f u t a tax before adjustments, line 7 x .006 = line 8. Determine your adjustments. If any line does not apply, leave it blank. 9. If all of the taxable f u t a wages you paid were excluded from state unemployment tax, multiply line 7 by .054, line 7 × .054 = line 9. Go to line. 10. If some of the taxable f u t a wages you paid were excluded from state unemployment tax, or you paid any state unemployment tax late, after the due date for _ling form 940, complete the worksheet in the instructions. Enter the amount from line 7 of the worksheet. 11 if credit reduction applies, enter the total from schedule a, form 940. Determine your f u t a tax and balance due or overpayment for 2014. If any line does not apply, leave it blank. 12. Total f u t a tax after adjustments, lines 8 + 9 + 10 + 11 = line 12. 13. F u t a tax deposited for the year, including any overpayment applied from a prior year. 14. Balance due, if line 12 is more than line 13, enter the excess on line 14. If line 14 is more than $500, you must deposit your tax. If line 14 is $500 or less, you may pay with this return. 15. Overpayment, if line 13 is more than line 12, enter the excess on line 15 and check a box below. You must complete both pages of this form and sign it. Check one: apply to next return. Send a refund. For privacy act and paperwork reduction act notice, see the back of form 940-v, payment voucher.">
            <a:extLst>
              <a:ext uri="{FF2B5EF4-FFF2-40B4-BE49-F238E27FC236}">
                <a16:creationId xmlns:a16="http://schemas.microsoft.com/office/drawing/2014/main" id="{9E4F977A-02EF-4D7D-836F-E264E43785D1}"/>
              </a:ext>
            </a:extLst>
          </p:cNvPr>
          <p:cNvPicPr>
            <a:picLocks noGrp="1" noChangeAspect="1"/>
          </p:cNvPicPr>
          <p:nvPr>
            <p:ph type="pic" sz="quarter" idx="11"/>
          </p:nvPr>
        </p:nvPicPr>
        <p:blipFill>
          <a:blip r:embed="rId2"/>
          <a:stretch>
            <a:fillRect/>
          </a:stretch>
        </p:blipFill>
        <p:spPr>
          <a:xfrm>
            <a:off x="3869304" y="1400463"/>
            <a:ext cx="3936090" cy="4652277"/>
          </a:xfrm>
          <a:prstGeom prst="rect">
            <a:avLst/>
          </a:prstGeom>
        </p:spPr>
      </p:pic>
    </p:spTree>
    <p:extLst>
      <p:ext uri="{BB962C8B-B14F-4D97-AF65-F5344CB8AC3E}">
        <p14:creationId xmlns:p14="http://schemas.microsoft.com/office/powerpoint/2010/main" val="194072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Payroll Taxes</a:t>
            </a:r>
            <a:endParaRPr lang="en-IN" dirty="0"/>
          </a:p>
        </p:txBody>
      </p:sp>
      <p:sp>
        <p:nvSpPr>
          <p:cNvPr id="3" name="Content Placeholder 2"/>
          <p:cNvSpPr>
            <a:spLocks noGrp="1"/>
          </p:cNvSpPr>
          <p:nvPr>
            <p:ph type="body" sz="quarter" idx="17"/>
          </p:nvPr>
        </p:nvSpPr>
        <p:spPr/>
        <p:txBody>
          <a:bodyPr/>
          <a:lstStyle/>
          <a:p>
            <a:r>
              <a:rPr lang="en-US" sz="2800" dirty="0"/>
              <a:t>In addition to the gross pay for each employee, the employer must pay payroll taxes:	</a:t>
            </a:r>
          </a:p>
          <a:p>
            <a:pPr lvl="1"/>
            <a:r>
              <a:rPr lang="en-US" sz="2400" dirty="0"/>
              <a:t>FICA (Federal Insurance Contributions Act)</a:t>
            </a:r>
          </a:p>
          <a:p>
            <a:pPr lvl="1"/>
            <a:r>
              <a:rPr lang="en-US" sz="2400" dirty="0"/>
              <a:t>FUTA (Federal Unemployment Tax Act)</a:t>
            </a:r>
          </a:p>
          <a:p>
            <a:pPr lvl="1"/>
            <a:r>
              <a:rPr lang="en-US" sz="2400" dirty="0"/>
              <a:t>SUTA (State Unemployment Tax Act)</a:t>
            </a:r>
          </a:p>
          <a:p>
            <a:r>
              <a:rPr lang="en-US" sz="2800" dirty="0"/>
              <a:t>These taxes add substantially to the cost of having employees</a:t>
            </a:r>
            <a:endParaRPr lang="en-US" dirty="0"/>
          </a:p>
        </p:txBody>
      </p:sp>
    </p:spTree>
    <p:extLst>
      <p:ext uri="{BB962C8B-B14F-4D97-AF65-F5344CB8AC3E}">
        <p14:creationId xmlns:p14="http://schemas.microsoft.com/office/powerpoint/2010/main" val="333187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52B9-5B6A-4DDA-9C82-746FE2F31BD7}"/>
              </a:ext>
            </a:extLst>
          </p:cNvPr>
          <p:cNvSpPr>
            <a:spLocks noGrp="1"/>
          </p:cNvSpPr>
          <p:nvPr>
            <p:ph type="title"/>
          </p:nvPr>
        </p:nvSpPr>
        <p:spPr>
          <a:xfrm>
            <a:off x="301658" y="198938"/>
            <a:ext cx="11444139" cy="1337631"/>
          </a:xfrm>
        </p:spPr>
        <p:txBody>
          <a:bodyPr/>
          <a:lstStyle/>
          <a:p>
            <a:r>
              <a:rPr lang="en-US" dirty="0"/>
              <a:t>FIGURE 9-8 Employer’s Annual Federal Unemployment (FUTA) Tax Return (Form 940) (concluded)</a:t>
            </a:r>
          </a:p>
        </p:txBody>
      </p:sp>
      <p:pic>
        <p:nvPicPr>
          <p:cNvPr id="4" name="Picture Placeholder 3" descr="The figure shows a visual representation of an Employer’s annual federal unemployment, f u t a tax return , form 940, concluded. Name , not your trade name employer identification number, e I n. Report your f u t a tax liability by quarter only if line. 12 is more than $500. If not, go to part 6. 16. Report the amount of your f u t a tax liability for each quarter; do not enter the amount you deposited. If you had no liability for a quarter, leave the line blank. 16a 1st quarter , January 1 – march 31. 16b 2nd quarter, April 1 – June 30. 16c 3rd quarter, July 1 – September 30. 16d 4th quarter , October 1 – December 31. 17. Total tax liability for the year, lines 16a + 16b + 16c + 16d = line 17. 18. Total must equal line 12. May we speak with your third-party designee? Do you want to allow an employee, a paid tax preparer, or another person to discuss this return with the I r s? See the instructions for details. Yes. Designee’s name and phone number select a 5-digit personal identification number, pin to use when talking to I r s number. Sign here. You must complete both pages of this form and sign it. Under penalties of perjury, I declare that I have examined this return, including accompanying schedules and statements, and to the best of my knowledge and belief, it is true, correct, and complete, and that no part of any payment made to a state unemployment fund claimed as a credit was, or is to be, deducted from the payments made to employees. Declaration of preparer, other than tax payer is based on all information of which preparer has any knowledge. Sign your name here, date, print your, name here, print  your, title here, best daytime phone, paid preparer use only check if you are self-employed. Preparer’s name, preparer’s signature, firm’s name , or yours if self-employed, address, city state, p t I n, date, e I n, phone and zip code. ">
            <a:extLst>
              <a:ext uri="{FF2B5EF4-FFF2-40B4-BE49-F238E27FC236}">
                <a16:creationId xmlns:a16="http://schemas.microsoft.com/office/drawing/2014/main" id="{9E4F977A-02EF-4D7D-836F-E264E43785D1}"/>
              </a:ext>
            </a:extLst>
          </p:cNvPr>
          <p:cNvPicPr>
            <a:picLocks noGrp="1" noChangeAspect="1"/>
          </p:cNvPicPr>
          <p:nvPr>
            <p:ph type="pic" sz="quarter" idx="11"/>
          </p:nvPr>
        </p:nvPicPr>
        <p:blipFill>
          <a:blip r:embed="rId2"/>
          <a:stretch>
            <a:fillRect/>
          </a:stretch>
        </p:blipFill>
        <p:spPr>
          <a:xfrm>
            <a:off x="4144889" y="1273059"/>
            <a:ext cx="3902222" cy="4945001"/>
          </a:xfrm>
          <a:prstGeom prst="rect">
            <a:avLst/>
          </a:prstGeom>
        </p:spPr>
      </p:pic>
    </p:spTree>
    <p:extLst>
      <p:ext uri="{BB962C8B-B14F-4D97-AF65-F5344CB8AC3E}">
        <p14:creationId xmlns:p14="http://schemas.microsoft.com/office/powerpoint/2010/main" val="3270781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SUTA Taxes</a:t>
            </a:r>
            <a:endParaRPr lang="en-IN" dirty="0"/>
          </a:p>
        </p:txBody>
      </p:sp>
      <p:pic>
        <p:nvPicPr>
          <p:cNvPr id="5" name="Picture Placeholder 4" descr="An illustration shows a journal entry for a tax deposit. All values are in dollars.&#10;The items listed in the journal entry are:  &#10;SUTA Tax Payable: debit 3240.00&#10;Cash: credit 3240.00&#10;Description: Deposit of state unemployment tax.">
            <a:extLst>
              <a:ext uri="{FF2B5EF4-FFF2-40B4-BE49-F238E27FC236}">
                <a16:creationId xmlns:a16="http://schemas.microsoft.com/office/drawing/2014/main" id="{11A9F9D9-D383-4B8B-A260-93CF0B378461}"/>
              </a:ext>
            </a:extLst>
          </p:cNvPr>
          <p:cNvPicPr>
            <a:picLocks noGrp="1" noChangeAspect="1"/>
          </p:cNvPicPr>
          <p:nvPr>
            <p:ph type="pic" sz="quarter" idx="11"/>
          </p:nvPr>
        </p:nvPicPr>
        <p:blipFill>
          <a:blip r:embed="rId2"/>
          <a:stretch>
            <a:fillRect/>
          </a:stretch>
        </p:blipFill>
        <p:spPr>
          <a:xfrm>
            <a:off x="1845889" y="1572050"/>
            <a:ext cx="8500221" cy="1237373"/>
          </a:xfrm>
          <a:prstGeom prst="rect">
            <a:avLst/>
          </a:prstGeom>
        </p:spPr>
      </p:pic>
      <p:sp>
        <p:nvSpPr>
          <p:cNvPr id="3" name="Content Placeholder 2"/>
          <p:cNvSpPr>
            <a:spLocks noGrp="1"/>
          </p:cNvSpPr>
          <p:nvPr>
            <p:ph type="body" sz="quarter" idx="12"/>
          </p:nvPr>
        </p:nvSpPr>
        <p:spPr>
          <a:xfrm>
            <a:off x="1030288" y="3513262"/>
            <a:ext cx="10323512" cy="1435100"/>
          </a:xfrm>
        </p:spPr>
        <p:txBody>
          <a:bodyPr>
            <a:normAutofit/>
          </a:bodyPr>
          <a:lstStyle/>
          <a:p>
            <a:pPr marL="457200" indent="-457200">
              <a:buFont typeface="Arial" panose="020B0604020202020204" pitchFamily="34" charset="0"/>
              <a:buChar char="•"/>
            </a:pPr>
            <a:r>
              <a:rPr lang="en-US" dirty="0"/>
              <a:t>Deposits usually required on a quarterly basis</a:t>
            </a:r>
          </a:p>
          <a:p>
            <a:pPr marL="457200" indent="-457200">
              <a:buFont typeface="Arial" panose="020B0604020202020204" pitchFamily="34" charset="0"/>
              <a:buChar char="•"/>
            </a:pPr>
            <a:r>
              <a:rPr lang="en-US" dirty="0"/>
              <a:t>Forms required vary by state</a:t>
            </a:r>
          </a:p>
        </p:txBody>
      </p:sp>
    </p:spTree>
    <p:extLst>
      <p:ext uri="{BB962C8B-B14F-4D97-AF65-F5344CB8AC3E}">
        <p14:creationId xmlns:p14="http://schemas.microsoft.com/office/powerpoint/2010/main" val="405158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Wage and Tax Statement (Form W-2)</a:t>
            </a:r>
            <a:endParaRPr lang="en-IN" dirty="0"/>
          </a:p>
        </p:txBody>
      </p:sp>
      <p:sp>
        <p:nvSpPr>
          <p:cNvPr id="3" name="Content Placeholder 2"/>
          <p:cNvSpPr>
            <a:spLocks noGrp="1"/>
          </p:cNvSpPr>
          <p:nvPr>
            <p:ph type="body" sz="quarter" idx="17"/>
          </p:nvPr>
        </p:nvSpPr>
        <p:spPr>
          <a:xfrm>
            <a:off x="743576" y="1258784"/>
            <a:ext cx="10711543" cy="4773716"/>
          </a:xfrm>
        </p:spPr>
        <p:txBody>
          <a:bodyPr/>
          <a:lstStyle/>
          <a:p>
            <a:r>
              <a:rPr lang="en-US" sz="2800" dirty="0"/>
              <a:t>Given to each employee by January 31</a:t>
            </a:r>
          </a:p>
          <a:p>
            <a:pPr lvl="1"/>
            <a:r>
              <a:rPr lang="en-US" sz="2400" dirty="0"/>
              <a:t>Shows the total amount of wages paid and taxes withheld during the preceding taxable year</a:t>
            </a:r>
          </a:p>
          <a:p>
            <a:pPr lvl="1"/>
            <a:r>
              <a:rPr lang="en-US" sz="2400" dirty="0"/>
              <a:t>Prepared from the employee earnings record</a:t>
            </a:r>
          </a:p>
          <a:p>
            <a:pPr lvl="1"/>
            <a:r>
              <a:rPr lang="en-US" sz="2400" dirty="0"/>
              <a:t>Multiple copies are needed for the following purposes:</a:t>
            </a:r>
          </a:p>
          <a:p>
            <a:pPr lvl="2"/>
            <a:r>
              <a:rPr lang="en-US" dirty="0"/>
              <a:t>Copy A—Employer sends to Social Security Administration</a:t>
            </a:r>
          </a:p>
          <a:p>
            <a:pPr lvl="2"/>
            <a:r>
              <a:rPr lang="en-US" dirty="0"/>
              <a:t>Copy B—Employee files with federal income tax return</a:t>
            </a:r>
          </a:p>
          <a:p>
            <a:pPr lvl="2"/>
            <a:r>
              <a:rPr lang="en-US" dirty="0"/>
              <a:t>Copy C—Employee retains for his or her own records</a:t>
            </a:r>
          </a:p>
          <a:p>
            <a:pPr lvl="2"/>
            <a:r>
              <a:rPr lang="en-US" dirty="0"/>
              <a:t>Copy D—Employer retains for business records</a:t>
            </a:r>
          </a:p>
          <a:p>
            <a:pPr lvl="2"/>
            <a:r>
              <a:rPr lang="en-US" dirty="0"/>
              <a:t>Copy 1—Employer sends to state, city, or local tax department</a:t>
            </a:r>
          </a:p>
          <a:p>
            <a:pPr lvl="2"/>
            <a:r>
              <a:rPr lang="en-US" dirty="0"/>
              <a:t>Copy 2—Employee files with state, city, or local income tax return</a:t>
            </a:r>
          </a:p>
        </p:txBody>
      </p:sp>
    </p:spTree>
    <p:extLst>
      <p:ext uri="{BB962C8B-B14F-4D97-AF65-F5344CB8AC3E}">
        <p14:creationId xmlns:p14="http://schemas.microsoft.com/office/powerpoint/2010/main" val="288794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9-10 Wage and Tax Statement (Form W-2)</a:t>
            </a:r>
            <a:endParaRPr lang="en-IN" dirty="0"/>
          </a:p>
        </p:txBody>
      </p:sp>
      <p:pic>
        <p:nvPicPr>
          <p:cNvPr id="4" name="Picture Placeholder 3" descr="The figure shows a visual representation of a Wage and Tax Statement, form W-2. The statement consists of employer identification number, control number, employer’s first name and initial, employer’s address and zip code, employer’s state I d number, state wages and tips, state income tax, local wages and tips, local income tax, locality name, wages tips and other compensation, Social Security wages, Medicare wages and tips, Social Security tips, advance e I c payment, nonqualified plans, federal income tax withheld, Social Security withheld, Medicare Tax withheld, allocated tips, and dependent care benefits.">
            <a:extLst>
              <a:ext uri="{FF2B5EF4-FFF2-40B4-BE49-F238E27FC236}">
                <a16:creationId xmlns:a16="http://schemas.microsoft.com/office/drawing/2014/main" id="{2CF97CB5-252A-47B8-AD2F-D0AD1119BEF2}"/>
              </a:ext>
            </a:extLst>
          </p:cNvPr>
          <p:cNvPicPr>
            <a:picLocks noGrp="1" noChangeAspect="1"/>
          </p:cNvPicPr>
          <p:nvPr>
            <p:ph type="pic" sz="quarter" idx="11"/>
          </p:nvPr>
        </p:nvPicPr>
        <p:blipFill>
          <a:blip r:embed="rId2"/>
          <a:stretch>
            <a:fillRect/>
          </a:stretch>
        </p:blipFill>
        <p:spPr>
          <a:xfrm>
            <a:off x="2956326" y="1666615"/>
            <a:ext cx="6279347" cy="3985150"/>
          </a:xfrm>
          <a:prstGeom prst="rect">
            <a:avLst/>
          </a:prstGeom>
        </p:spPr>
      </p:pic>
    </p:spTree>
    <p:extLst>
      <p:ext uri="{BB962C8B-B14F-4D97-AF65-F5344CB8AC3E}">
        <p14:creationId xmlns:p14="http://schemas.microsoft.com/office/powerpoint/2010/main" val="1298375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288"/>
          </a:xfrm>
        </p:spPr>
        <p:txBody>
          <a:bodyPr>
            <a:noAutofit/>
          </a:bodyPr>
          <a:lstStyle/>
          <a:p>
            <a:r>
              <a:rPr lang="en-US" dirty="0"/>
              <a:t>Transmittal of Wage and Tax Statements</a:t>
            </a:r>
            <a:br>
              <a:rPr lang="en-US" dirty="0"/>
            </a:br>
            <a:r>
              <a:rPr lang="en-US" dirty="0"/>
              <a:t> (Form W-3)</a:t>
            </a:r>
            <a:endParaRPr lang="en-IN" dirty="0"/>
          </a:p>
        </p:txBody>
      </p:sp>
      <p:sp>
        <p:nvSpPr>
          <p:cNvPr id="3" name="Content Placeholder 2"/>
          <p:cNvSpPr>
            <a:spLocks noGrp="1"/>
          </p:cNvSpPr>
          <p:nvPr>
            <p:ph type="body" sz="quarter" idx="17"/>
          </p:nvPr>
        </p:nvSpPr>
        <p:spPr>
          <a:xfrm>
            <a:off x="743576" y="1638300"/>
            <a:ext cx="10711543" cy="2684318"/>
          </a:xfrm>
        </p:spPr>
        <p:txBody>
          <a:bodyPr>
            <a:normAutofit/>
          </a:bodyPr>
          <a:lstStyle/>
          <a:p>
            <a:r>
              <a:rPr lang="en-US" sz="2800" dirty="0"/>
              <a:t>Sent by employers with Copy A of Forms W-2 to the Social Security Administration</a:t>
            </a:r>
          </a:p>
          <a:p>
            <a:r>
              <a:rPr lang="en-US" sz="2800" dirty="0"/>
              <a:t>Due by February 28 following the end of each taxable year</a:t>
            </a:r>
          </a:p>
          <a:p>
            <a:r>
              <a:rPr lang="en-US" sz="2800" dirty="0"/>
              <a:t>Summarizes employee earnings and tax information presented on Forms W-2 for the year</a:t>
            </a:r>
          </a:p>
        </p:txBody>
      </p:sp>
    </p:spTree>
    <p:extLst>
      <p:ext uri="{BB962C8B-B14F-4D97-AF65-F5344CB8AC3E}">
        <p14:creationId xmlns:p14="http://schemas.microsoft.com/office/powerpoint/2010/main" val="4106140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F47E-DAA6-4250-8153-166BC689F660}"/>
              </a:ext>
            </a:extLst>
          </p:cNvPr>
          <p:cNvSpPr>
            <a:spLocks noGrp="1"/>
          </p:cNvSpPr>
          <p:nvPr>
            <p:ph type="title"/>
          </p:nvPr>
        </p:nvSpPr>
        <p:spPr>
          <a:xfrm>
            <a:off x="838200" y="365125"/>
            <a:ext cx="10515600" cy="1107415"/>
          </a:xfrm>
        </p:spPr>
        <p:txBody>
          <a:bodyPr/>
          <a:lstStyle/>
          <a:p>
            <a:r>
              <a:rPr lang="en-US" dirty="0"/>
              <a:t>FIGURE 9-11 Transmittal of Wage and Tax Statements (Form W-3)</a:t>
            </a:r>
          </a:p>
        </p:txBody>
      </p:sp>
      <p:pic>
        <p:nvPicPr>
          <p:cNvPr id="4" name="Picture Placeholder 3" descr="The figure shows a visual representation of a Transmittal of Wage and Tax Statements, Form W-3. Do not staple, that is control number for ofﬁcial use only o m b number 1 5 4 5 dash 0 0 0 8. Kind of payer: check one, 9 4 1 military 9 4 3 9 4 4 c t dash 1, Medicare government employer. Kind of employer: check one, none apply 5 0 1 c non-government. State or local non 5 0 1 c state or local 5 0 1 c federal government, third-party sick pay, check if applicable. Total number of forms W-2 D establishment number, employer identification number, E I N, employer’s name, employer’s address and zip code, 5 2 2 1 natural bridge, Saint Louis, m o 6 3 1 1 5 dash 8 2 3 0, other E I N used this year, wages, tips, other compensation, federal income tax withheld, Social Security wages, Social Security tax withheld, Medicare wages and tips, Medicare tax withheld, Social Security tips, allocated tips, dependent care benefits, nonqualified plans, deferred compensation, for third-party sick pay use only, income tax withheld by payer of third-party sick pay 15 state employer’s state id number state wages, tips, et-cetera, state income tax, local wages, tips, et-cetera, local income tax employer's contact person employer's telephone number for official use only employer's fax number employer's email address. Under penalties of perjury, I declare that I have examined this return and accompanying documents and, to the best of my knowledge and belief, they are true, correct, and complete. ">
            <a:extLst>
              <a:ext uri="{FF2B5EF4-FFF2-40B4-BE49-F238E27FC236}">
                <a16:creationId xmlns:a16="http://schemas.microsoft.com/office/drawing/2014/main" id="{3D28EB92-0A47-4986-AA51-5D0E32019F6D}"/>
              </a:ext>
            </a:extLst>
          </p:cNvPr>
          <p:cNvPicPr>
            <a:picLocks noGrp="1" noChangeAspect="1"/>
          </p:cNvPicPr>
          <p:nvPr>
            <p:ph type="pic" sz="quarter" idx="11"/>
          </p:nvPr>
        </p:nvPicPr>
        <p:blipFill>
          <a:blip r:embed="rId2"/>
          <a:stretch>
            <a:fillRect/>
          </a:stretch>
        </p:blipFill>
        <p:spPr>
          <a:xfrm>
            <a:off x="3301304" y="1603796"/>
            <a:ext cx="5589392" cy="4256168"/>
          </a:xfrm>
          <a:prstGeom prst="rect">
            <a:avLst/>
          </a:prstGeom>
        </p:spPr>
      </p:pic>
    </p:spTree>
    <p:extLst>
      <p:ext uri="{BB962C8B-B14F-4D97-AF65-F5344CB8AC3E}">
        <p14:creationId xmlns:p14="http://schemas.microsoft.com/office/powerpoint/2010/main" val="1833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Eligibility Verification</a:t>
            </a:r>
            <a:endParaRPr lang="en-IN" dirty="0"/>
          </a:p>
        </p:txBody>
      </p:sp>
      <p:sp>
        <p:nvSpPr>
          <p:cNvPr id="3" name="Content Placeholder 2"/>
          <p:cNvSpPr>
            <a:spLocks noGrp="1"/>
          </p:cNvSpPr>
          <p:nvPr>
            <p:ph type="body" sz="quarter" idx="17"/>
          </p:nvPr>
        </p:nvSpPr>
        <p:spPr/>
        <p:txBody>
          <a:bodyPr/>
          <a:lstStyle/>
          <a:p>
            <a:r>
              <a:rPr lang="en-US" sz="2800" dirty="0"/>
              <a:t>Every employee hired after November 6, 1986, must complete Form I-9 (Employment Eligibility Verification)</a:t>
            </a:r>
          </a:p>
          <a:p>
            <a:pPr lvl="1"/>
            <a:r>
              <a:rPr lang="en-US" sz="2400" dirty="0"/>
              <a:t>To document that each employee is authorized to work in the United States</a:t>
            </a:r>
          </a:p>
          <a:p>
            <a:pPr lvl="1"/>
            <a:r>
              <a:rPr lang="en-US" sz="2400" dirty="0"/>
              <a:t>Not filed with any government agency</a:t>
            </a:r>
          </a:p>
          <a:p>
            <a:pPr lvl="1"/>
            <a:r>
              <a:rPr lang="en-US" sz="2400" dirty="0"/>
              <a:t>Must be retained by the employer and made available for inspection if requested by the Department of Homeland Security or the Department of Labor</a:t>
            </a:r>
          </a:p>
        </p:txBody>
      </p:sp>
    </p:spTree>
    <p:extLst>
      <p:ext uri="{BB962C8B-B14F-4D97-AF65-F5344CB8AC3E}">
        <p14:creationId xmlns:p14="http://schemas.microsoft.com/office/powerpoint/2010/main" val="2607758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t>Learning Objective 4</a:t>
            </a:r>
          </a:p>
        </p:txBody>
      </p:sp>
      <p:sp>
        <p:nvSpPr>
          <p:cNvPr id="3" name="Content Placeholder 2"/>
          <p:cNvSpPr>
            <a:spLocks noGrp="1"/>
          </p:cNvSpPr>
          <p:nvPr>
            <p:ph type="body" sz="quarter" idx="15"/>
          </p:nvPr>
        </p:nvSpPr>
        <p:spPr/>
        <p:txBody>
          <a:bodyPr/>
          <a:lstStyle/>
          <a:p>
            <a:pPr algn="ctr"/>
            <a:r>
              <a:rPr lang="en-US" sz="2800" dirty="0"/>
              <a:t>Describe and account for workers’ compensation insurance</a:t>
            </a:r>
          </a:p>
        </p:txBody>
      </p:sp>
    </p:spTree>
    <p:extLst>
      <p:ext uri="{BB962C8B-B14F-4D97-AF65-F5344CB8AC3E}">
        <p14:creationId xmlns:p14="http://schemas.microsoft.com/office/powerpoint/2010/main" val="12870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Insurance</a:t>
            </a:r>
            <a:endParaRPr lang="en-IN" dirty="0"/>
          </a:p>
        </p:txBody>
      </p:sp>
      <p:sp>
        <p:nvSpPr>
          <p:cNvPr id="3" name="Content Placeholder 2"/>
          <p:cNvSpPr>
            <a:spLocks noGrp="1"/>
          </p:cNvSpPr>
          <p:nvPr>
            <p:ph type="body" sz="quarter" idx="17"/>
          </p:nvPr>
        </p:nvSpPr>
        <p:spPr>
          <a:xfrm>
            <a:off x="743576" y="1508166"/>
            <a:ext cx="10711543" cy="4524334"/>
          </a:xfrm>
        </p:spPr>
        <p:txBody>
          <a:bodyPr>
            <a:normAutofit/>
          </a:bodyPr>
          <a:lstStyle/>
          <a:p>
            <a:r>
              <a:rPr lang="en-US" sz="2800" dirty="0"/>
              <a:t>Provides insurance for employees who suffer a work-related illness or injury</a:t>
            </a:r>
          </a:p>
          <a:p>
            <a:r>
              <a:rPr lang="en-US" sz="2800" dirty="0"/>
              <a:t>Required by most states</a:t>
            </a:r>
          </a:p>
          <a:p>
            <a:r>
              <a:rPr lang="en-US" sz="2800" dirty="0"/>
              <a:t>Employer usually pays the entire cost</a:t>
            </a:r>
          </a:p>
          <a:p>
            <a:pPr lvl="1"/>
            <a:r>
              <a:rPr lang="en-US" sz="2400" dirty="0"/>
              <a:t>Cost depends on the number of employees, riskiness of the job, and the company’s accident history</a:t>
            </a:r>
          </a:p>
          <a:p>
            <a:pPr lvl="2"/>
            <a:r>
              <a:rPr lang="en-US" dirty="0"/>
              <a:t>Rate is higher for commercial fishermen compared to office workers</a:t>
            </a:r>
          </a:p>
          <a:p>
            <a:r>
              <a:rPr lang="en-US" sz="2400" dirty="0"/>
              <a:t>Employer usually pays premium at beginning of year, based on estimated payroll</a:t>
            </a:r>
          </a:p>
          <a:p>
            <a:pPr lvl="1"/>
            <a:r>
              <a:rPr lang="en-US" sz="2400" dirty="0"/>
              <a:t>A year-end adjustment is made when the actual amount of payroll is known</a:t>
            </a:r>
          </a:p>
          <a:p>
            <a:endParaRPr lang="en-US" sz="2400" dirty="0"/>
          </a:p>
        </p:txBody>
      </p:sp>
    </p:spTree>
    <p:extLst>
      <p:ext uri="{BB962C8B-B14F-4D97-AF65-F5344CB8AC3E}">
        <p14:creationId xmlns:p14="http://schemas.microsoft.com/office/powerpoint/2010/main" val="3768526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Workers’ Compensation Insurance – Example 1</a:t>
            </a:r>
            <a:endParaRPr lang="en-IN" dirty="0"/>
          </a:p>
        </p:txBody>
      </p:sp>
      <p:pic>
        <p:nvPicPr>
          <p:cNvPr id="5" name="Picture Placeholder 4" descr="An illustration shows a journal entry for a workers' compensation insurance premium payment. All values are in dollars.&#10;The items listed in the journal entry are:  &#10;Workers' Compensation Insurance Expense: debit 420.00&#10;Cash: credit 420.00&#10;Description: Paid insurance premium.">
            <a:extLst>
              <a:ext uri="{FF2B5EF4-FFF2-40B4-BE49-F238E27FC236}">
                <a16:creationId xmlns:a16="http://schemas.microsoft.com/office/drawing/2014/main" id="{94C192EE-BB98-4E19-AE50-6A0CEBEF6367}"/>
              </a:ext>
            </a:extLst>
          </p:cNvPr>
          <p:cNvPicPr>
            <a:picLocks noGrp="1" noChangeAspect="1"/>
          </p:cNvPicPr>
          <p:nvPr>
            <p:ph type="pic" sz="quarter" idx="11"/>
          </p:nvPr>
        </p:nvPicPr>
        <p:blipFill>
          <a:blip r:embed="rId2"/>
          <a:stretch>
            <a:fillRect/>
          </a:stretch>
        </p:blipFill>
        <p:spPr>
          <a:xfrm>
            <a:off x="1670747" y="3936074"/>
            <a:ext cx="8850506" cy="1246708"/>
          </a:xfrm>
          <a:prstGeom prst="rect">
            <a:avLst/>
          </a:prstGeom>
        </p:spPr>
      </p:pic>
      <p:sp>
        <p:nvSpPr>
          <p:cNvPr id="3" name="Content Placeholder 2"/>
          <p:cNvSpPr>
            <a:spLocks noGrp="1"/>
          </p:cNvSpPr>
          <p:nvPr>
            <p:ph type="body" sz="quarter" idx="12"/>
          </p:nvPr>
        </p:nvSpPr>
        <p:spPr>
          <a:xfrm>
            <a:off x="985838" y="1486682"/>
            <a:ext cx="10323512" cy="1905096"/>
          </a:xfrm>
        </p:spPr>
        <p:txBody>
          <a:bodyPr>
            <a:normAutofit/>
          </a:bodyPr>
          <a:lstStyle/>
          <a:p>
            <a:pPr marL="457200" indent="-457200">
              <a:buFont typeface="Arial" panose="020B0604020202020204" pitchFamily="34" charset="0"/>
              <a:buChar char="•"/>
            </a:pPr>
            <a:r>
              <a:rPr lang="en-US" sz="2800" dirty="0"/>
              <a:t>Lockwood Co. expects its payroll for the year to be $210,000</a:t>
            </a:r>
          </a:p>
          <a:p>
            <a:pPr marL="457200" indent="-457200">
              <a:buFont typeface="Arial" panose="020B0604020202020204" pitchFamily="34" charset="0"/>
              <a:buChar char="•"/>
            </a:pPr>
            <a:r>
              <a:rPr lang="en-US" sz="2800" dirty="0"/>
              <a:t>Lockwood’s workers’ compensation insurance rate is 0.2%</a:t>
            </a:r>
          </a:p>
          <a:p>
            <a:pPr marL="457200" indent="-457200">
              <a:buFont typeface="Arial" panose="020B0604020202020204" pitchFamily="34" charset="0"/>
              <a:buChar char="•"/>
            </a:pPr>
            <a:r>
              <a:rPr lang="en-US" sz="2800" dirty="0"/>
              <a:t>Estimated Payroll x Rate = Estimated Insurance Premium</a:t>
            </a:r>
          </a:p>
          <a:p>
            <a:pPr lvl="1"/>
            <a:r>
              <a:rPr lang="en-US" b="1" dirty="0"/>
              <a:t>$210,000 </a:t>
            </a:r>
            <a:r>
              <a:rPr lang="en-US" dirty="0"/>
              <a:t>x </a:t>
            </a:r>
            <a:r>
              <a:rPr lang="en-US" b="1" dirty="0"/>
              <a:t>0.002 </a:t>
            </a:r>
            <a:r>
              <a:rPr lang="en-US" dirty="0"/>
              <a:t>= </a:t>
            </a:r>
            <a:r>
              <a:rPr lang="en-US" b="1" dirty="0"/>
              <a:t>$420.00</a:t>
            </a:r>
          </a:p>
        </p:txBody>
      </p:sp>
    </p:spTree>
    <p:extLst>
      <p:ext uri="{BB962C8B-B14F-4D97-AF65-F5344CB8AC3E}">
        <p14:creationId xmlns:p14="http://schemas.microsoft.com/office/powerpoint/2010/main" val="335298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FICA Taxes</a:t>
            </a:r>
            <a:endParaRPr lang="en-IN" dirty="0"/>
          </a:p>
        </p:txBody>
      </p:sp>
      <p:sp>
        <p:nvSpPr>
          <p:cNvPr id="3" name="Content Placeholder 2"/>
          <p:cNvSpPr>
            <a:spLocks noGrp="1"/>
          </p:cNvSpPr>
          <p:nvPr>
            <p:ph type="body" sz="quarter" idx="17"/>
          </p:nvPr>
        </p:nvSpPr>
        <p:spPr/>
        <p:txBody>
          <a:bodyPr>
            <a:normAutofit/>
          </a:bodyPr>
          <a:lstStyle/>
          <a:p>
            <a:r>
              <a:rPr lang="en-US" sz="2800" dirty="0"/>
              <a:t>Both the employee and employer pay FICA taxes</a:t>
            </a:r>
          </a:p>
          <a:p>
            <a:pPr lvl="1"/>
            <a:r>
              <a:rPr lang="en-US" sz="2400" dirty="0"/>
              <a:t>Each pays an equal share</a:t>
            </a:r>
          </a:p>
          <a:p>
            <a:r>
              <a:rPr lang="en-US" sz="2800" dirty="0"/>
              <a:t>Social Security = 6.2% on maximum earnings of $128,400</a:t>
            </a:r>
          </a:p>
          <a:p>
            <a:r>
              <a:rPr lang="en-US" sz="2800" dirty="0"/>
              <a:t>Medicare = 1.45% on ALL earnings</a:t>
            </a:r>
          </a:p>
          <a:p>
            <a:r>
              <a:rPr lang="en-US" sz="2800" dirty="0"/>
              <a:t>The amount of earnings subject to Social Security tax is obtained from the payroll register (see next two slides)</a:t>
            </a:r>
          </a:p>
        </p:txBody>
      </p:sp>
    </p:spTree>
    <p:extLst>
      <p:ext uri="{BB962C8B-B14F-4D97-AF65-F5344CB8AC3E}">
        <p14:creationId xmlns:p14="http://schemas.microsoft.com/office/powerpoint/2010/main" val="715438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Workers’ Compensation Insurance – Example 2</a:t>
            </a:r>
          </a:p>
        </p:txBody>
      </p:sp>
      <p:pic>
        <p:nvPicPr>
          <p:cNvPr id="3" name="Picture Placeholder 2" descr="An illustration shows a journal entry for a workers' compensation insurance premium payment. All values are in dollars.&#10;The items listed in the journal entry are:  &#10;Workers' Compensation Insurance Expense: debit 20.00&#10;Cash: credit 20.00&#10;Description: Adjustment for insurance premium.">
            <a:extLst>
              <a:ext uri="{FF2B5EF4-FFF2-40B4-BE49-F238E27FC236}">
                <a16:creationId xmlns:a16="http://schemas.microsoft.com/office/drawing/2014/main" id="{AC691EE6-DC34-4C41-991C-2411DE89D9C0}"/>
              </a:ext>
            </a:extLst>
          </p:cNvPr>
          <p:cNvPicPr>
            <a:picLocks noGrp="1" noChangeAspect="1"/>
          </p:cNvPicPr>
          <p:nvPr>
            <p:ph type="pic" sz="quarter" idx="11"/>
          </p:nvPr>
        </p:nvPicPr>
        <p:blipFill>
          <a:blip r:embed="rId2"/>
          <a:stretch>
            <a:fillRect/>
          </a:stretch>
        </p:blipFill>
        <p:spPr>
          <a:xfrm>
            <a:off x="2100583" y="4394867"/>
            <a:ext cx="8092412" cy="1157521"/>
          </a:xfrm>
          <a:prstGeom prst="rect">
            <a:avLst/>
          </a:prstGeom>
        </p:spPr>
      </p:pic>
      <p:sp>
        <p:nvSpPr>
          <p:cNvPr id="11" name="Content Placeholder 10"/>
          <p:cNvSpPr>
            <a:spLocks noGrp="1"/>
          </p:cNvSpPr>
          <p:nvPr>
            <p:ph type="body" sz="quarter" idx="12"/>
          </p:nvPr>
        </p:nvSpPr>
        <p:spPr>
          <a:xfrm>
            <a:off x="1030288" y="1391000"/>
            <a:ext cx="10323512" cy="2531278"/>
          </a:xfrm>
        </p:spPr>
        <p:txBody>
          <a:bodyPr>
            <a:normAutofit/>
          </a:bodyPr>
          <a:lstStyle/>
          <a:p>
            <a:pPr marL="457200" indent="-457200">
              <a:spcBef>
                <a:spcPts val="600"/>
              </a:spcBef>
              <a:buSzPct val="100000"/>
              <a:buFont typeface="Arial" panose="020B0604020202020204" pitchFamily="34" charset="0"/>
              <a:buChar char="•"/>
            </a:pPr>
            <a:r>
              <a:rPr lang="en-US" sz="2800" dirty="0"/>
              <a:t>Lockwood’s actual payroll for the year is $220,000</a:t>
            </a:r>
          </a:p>
          <a:p>
            <a:pPr marL="457200" indent="-457200">
              <a:spcBef>
                <a:spcPts val="600"/>
              </a:spcBef>
              <a:buSzPct val="100000"/>
              <a:buFont typeface="Arial" panose="020B0604020202020204" pitchFamily="34" charset="0"/>
              <a:buChar char="•"/>
            </a:pPr>
            <a:r>
              <a:rPr lang="en-US" sz="2800" dirty="0"/>
              <a:t>What adjustment is required?</a:t>
            </a:r>
          </a:p>
          <a:p>
            <a:pPr lvl="1">
              <a:spcBef>
                <a:spcPts val="600"/>
              </a:spcBef>
              <a:buSzPct val="100000"/>
            </a:pPr>
            <a:r>
              <a:rPr lang="en-US" dirty="0"/>
              <a:t>Actual Payroll × Rate = Estimated Insurance Premium</a:t>
            </a:r>
          </a:p>
          <a:p>
            <a:pPr lvl="1">
              <a:spcBef>
                <a:spcPts val="600"/>
              </a:spcBef>
              <a:buSzPct val="100000"/>
            </a:pPr>
            <a:r>
              <a:rPr lang="en-US" dirty="0"/>
              <a:t>$220,000 × 0.002 =         $440.00</a:t>
            </a:r>
          </a:p>
          <a:p>
            <a:pPr lvl="1">
              <a:spcBef>
                <a:spcPts val="600"/>
              </a:spcBef>
              <a:buSzPct val="100000"/>
            </a:pPr>
            <a:r>
              <a:rPr lang="en-US" dirty="0"/>
              <a:t>Premium paid previously </a:t>
            </a:r>
            <a:r>
              <a:rPr lang="en-US" u="sng" dirty="0"/>
              <a:t>$420.00</a:t>
            </a:r>
          </a:p>
          <a:p>
            <a:pPr lvl="1">
              <a:spcBef>
                <a:spcPts val="600"/>
              </a:spcBef>
              <a:buSzPct val="100000"/>
            </a:pPr>
            <a:r>
              <a:rPr lang="en-US" dirty="0"/>
              <a:t>Additional premium due    $20.00</a:t>
            </a:r>
            <a:endParaRPr lang="en-US" sz="2000" dirty="0"/>
          </a:p>
        </p:txBody>
      </p:sp>
    </p:spTree>
    <p:extLst>
      <p:ext uri="{BB962C8B-B14F-4D97-AF65-F5344CB8AC3E}">
        <p14:creationId xmlns:p14="http://schemas.microsoft.com/office/powerpoint/2010/main" val="2118109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Workers’ Compensation Insurance – Example 3</a:t>
            </a:r>
          </a:p>
        </p:txBody>
      </p:sp>
      <p:pic>
        <p:nvPicPr>
          <p:cNvPr id="3" name="Picture Placeholder 2" descr="An illustration shows a journal entry for a workers' compensation insurance premium payment. All values are in dollars.&#10;The items listed in the journal entry are:  &#10;Insurance Refund Receivable: debt 10.00&#10;Workers' Compensation Insurance Expense: credit 10.00&#10;Description: Adjustment for insurance premium.">
            <a:extLst>
              <a:ext uri="{FF2B5EF4-FFF2-40B4-BE49-F238E27FC236}">
                <a16:creationId xmlns:a16="http://schemas.microsoft.com/office/drawing/2014/main" id="{83505BFA-34A6-4D8B-9260-E9574DCA95B3}"/>
              </a:ext>
            </a:extLst>
          </p:cNvPr>
          <p:cNvPicPr>
            <a:picLocks noGrp="1" noChangeAspect="1"/>
          </p:cNvPicPr>
          <p:nvPr>
            <p:ph type="pic" sz="quarter" idx="11"/>
          </p:nvPr>
        </p:nvPicPr>
        <p:blipFill>
          <a:blip r:embed="rId2"/>
          <a:stretch>
            <a:fillRect/>
          </a:stretch>
        </p:blipFill>
        <p:spPr>
          <a:xfrm>
            <a:off x="1872921" y="3973813"/>
            <a:ext cx="8446158" cy="1220356"/>
          </a:xfrm>
          <a:prstGeom prst="rect">
            <a:avLst/>
          </a:prstGeom>
        </p:spPr>
      </p:pic>
      <p:sp>
        <p:nvSpPr>
          <p:cNvPr id="11" name="Content Placeholder 10"/>
          <p:cNvSpPr>
            <a:spLocks noGrp="1"/>
          </p:cNvSpPr>
          <p:nvPr>
            <p:ph sz="quarter" idx="4294967295"/>
          </p:nvPr>
        </p:nvSpPr>
        <p:spPr>
          <a:xfrm>
            <a:off x="900050" y="1212914"/>
            <a:ext cx="10391899" cy="2400078"/>
          </a:xfrm>
        </p:spPr>
        <p:txBody>
          <a:bodyPr>
            <a:normAutofit/>
          </a:bodyPr>
          <a:lstStyle/>
          <a:p>
            <a:pPr marL="461963" indent="-461963">
              <a:spcBef>
                <a:spcPts val="600"/>
              </a:spcBef>
              <a:buSzPct val="100000"/>
              <a:buFont typeface="Arial" panose="020B0604020202020204" pitchFamily="34" charset="0"/>
              <a:buChar char="•"/>
            </a:pPr>
            <a:r>
              <a:rPr lang="en-US" dirty="0"/>
              <a:t>What if Lockwood’s actual payroll had been $205,000 instead?</a:t>
            </a:r>
          </a:p>
          <a:p>
            <a:pPr marL="1143000" lvl="1" indent="-457200">
              <a:spcBef>
                <a:spcPts val="600"/>
              </a:spcBef>
              <a:buSzPct val="100000"/>
              <a:buFont typeface="Arial" panose="020B0604020202020204" pitchFamily="34" charset="0"/>
              <a:buChar char="•"/>
            </a:pPr>
            <a:r>
              <a:rPr lang="en-US" dirty="0"/>
              <a:t>Actual Payroll × Rate = Estimated Insurance Premium</a:t>
            </a:r>
          </a:p>
          <a:p>
            <a:pPr marL="1143000" lvl="1" indent="-457200">
              <a:spcBef>
                <a:spcPts val="600"/>
              </a:spcBef>
              <a:buSzPct val="100000"/>
              <a:buFont typeface="Arial" panose="020B0604020202020204" pitchFamily="34" charset="0"/>
              <a:buChar char="•"/>
            </a:pPr>
            <a:r>
              <a:rPr lang="en-US" dirty="0"/>
              <a:t>$205,000 × 0.002 = $410.00</a:t>
            </a:r>
          </a:p>
          <a:p>
            <a:pPr marL="1143000" lvl="1" indent="-457200">
              <a:spcBef>
                <a:spcPts val="600"/>
              </a:spcBef>
              <a:buSzPct val="100000"/>
              <a:buFont typeface="Arial" panose="020B0604020202020204" pitchFamily="34" charset="0"/>
              <a:buChar char="•"/>
            </a:pPr>
            <a:r>
              <a:rPr lang="en-US" dirty="0"/>
              <a:t>Premium paid          </a:t>
            </a:r>
            <a:r>
              <a:rPr lang="en-US" u="sng" dirty="0"/>
              <a:t>$420.00</a:t>
            </a:r>
          </a:p>
          <a:p>
            <a:pPr marL="1143000" lvl="1" indent="-457200">
              <a:spcBef>
                <a:spcPts val="600"/>
              </a:spcBef>
              <a:buSzPct val="100000"/>
              <a:buFont typeface="Arial" panose="020B0604020202020204" pitchFamily="34" charset="0"/>
              <a:buChar char="•"/>
            </a:pPr>
            <a:r>
              <a:rPr lang="en-US" dirty="0"/>
              <a:t>Refund due              $(10.00)</a:t>
            </a:r>
          </a:p>
        </p:txBody>
      </p:sp>
    </p:spTree>
    <p:extLst>
      <p:ext uri="{BB962C8B-B14F-4D97-AF65-F5344CB8AC3E}">
        <p14:creationId xmlns:p14="http://schemas.microsoft.com/office/powerpoint/2010/main" val="95623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419FF7-CF96-4A1D-AF59-0CD3F8801E3A}"/>
              </a:ext>
            </a:extLst>
          </p:cNvPr>
          <p:cNvSpPr>
            <a:spLocks noGrp="1"/>
          </p:cNvSpPr>
          <p:nvPr>
            <p:ph type="title"/>
          </p:nvPr>
        </p:nvSpPr>
        <p:spPr/>
        <p:txBody>
          <a:bodyPr/>
          <a:lstStyle/>
          <a:p>
            <a:r>
              <a:rPr lang="en-US" dirty="0"/>
              <a:t>Payroll Register (Left Side) – Figure 9-1</a:t>
            </a:r>
          </a:p>
        </p:txBody>
      </p:sp>
      <p:pic>
        <p:nvPicPr>
          <p:cNvPr id="8" name="Picture Placeholder 7" descr="The figure shows a visual representation of employee payroll register, left side. The table has 6 columns namely name, allowances, marital status, earnings and taxable earnings. Earnings is further sub divided into 4 columns namely regular, overtime, total, cumulative total. Taxable earnings is further divided into 2 sub divided columns namely unemployment compensation and social security. Row 1 Cadrain Sarah, allowance 4, marital status m, regular 2000.00, overtime 60.00, total 2060.00, cumulative total 129400.00, unemployment compensation 0.00 and social security 1060.00. Row 2 Gruder, James, allowance 1, marital status s, regular 760.00, overtime, 140.00, total 900.00, cumulative total 43400.00, unemployment compensation 0.00 and social security 0.00. Row 3. Istone Ken, allowance 4, marital status m, regular 640.00, total 640.00, cumulative total 32025.00, unemployment compensation 0.00 and social security 640.00. Row 4. Kuzmik, Helen, allowance 2 , marital status m, regular 560.00, overtime 322.00, total 882.00, cumulative total 34000.00, unemployment compensation 0.00 and social security 882.00. Row 5. Lee, Hoseoup, allowance 3, marital status s, regular 620.00, total 620.00, cumulative total 31340.00, unemployment compensation 0.00 and social security 620.00. Row 6. Swaney, Linda, allowances, 2, marital status, s, Regular 600.00, overtime 225.00, total 825.00, cumulative total 30500.00, unemployment compensation 0.00 and social security 825.00. Row 7. Tucci, Paul, allowances, 3, marital status, m, Regular 610.00, total 610.00, cumulative total 30100.00, unemployment compensation 0.00 and social security 825.00. Row 8. Wiles, Harry, allowances, 1, marital status, s, Regular 360.00, total 360.00, cumulative total 6300.00, unemployment compensation 360.00 and social security 360.00. Row 9. Regular, 6150.00; overtime, 747.00. Note: time cards, pay rates. Total, 6897.00. Cumulative total, 337065.00. Note: prior period total + current period earnings. Unemployment compensation, 360.00. Note: current below $7,000 cumulative total. Social security, 5897.00. Note: current below $128,400 cumulative total. ">
            <a:extLst>
              <a:ext uri="{FF2B5EF4-FFF2-40B4-BE49-F238E27FC236}">
                <a16:creationId xmlns:a16="http://schemas.microsoft.com/office/drawing/2014/main" id="{0F3C2827-3B96-499C-922E-B8C3A19C4BB3}"/>
              </a:ext>
            </a:extLst>
          </p:cNvPr>
          <p:cNvPicPr>
            <a:picLocks noGrp="1" noChangeAspect="1"/>
          </p:cNvPicPr>
          <p:nvPr>
            <p:ph type="pic" sz="quarter" idx="11"/>
          </p:nvPr>
        </p:nvPicPr>
        <p:blipFill>
          <a:blip r:embed="rId2"/>
          <a:stretch>
            <a:fillRect/>
          </a:stretch>
        </p:blipFill>
        <p:spPr>
          <a:xfrm>
            <a:off x="2294517" y="1230313"/>
            <a:ext cx="7602966" cy="4843975"/>
          </a:xfrm>
          <a:prstGeom prst="rect">
            <a:avLst/>
          </a:prstGeom>
        </p:spPr>
      </p:pic>
    </p:spTree>
    <p:extLst>
      <p:ext uri="{BB962C8B-B14F-4D97-AF65-F5344CB8AC3E}">
        <p14:creationId xmlns:p14="http://schemas.microsoft.com/office/powerpoint/2010/main" val="218993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419FF7-CF96-4A1D-AF59-0CD3F8801E3A}"/>
              </a:ext>
            </a:extLst>
          </p:cNvPr>
          <p:cNvSpPr>
            <a:spLocks noGrp="1"/>
          </p:cNvSpPr>
          <p:nvPr>
            <p:ph type="title"/>
          </p:nvPr>
        </p:nvSpPr>
        <p:spPr/>
        <p:txBody>
          <a:bodyPr/>
          <a:lstStyle/>
          <a:p>
            <a:r>
              <a:rPr lang="en-US" dirty="0"/>
              <a:t>Payroll Register (Right Side) – Figure 9-1</a:t>
            </a:r>
          </a:p>
        </p:txBody>
      </p:sp>
      <p:pic>
        <p:nvPicPr>
          <p:cNvPr id="8" name="Picture Placeholder 7" descr="The figure shows a visual representation of payroll register, right side. The table has 3 columns and column headings from left to right are as follows: deductions, net pay and check no. Deductions are further sub divided into federal Income tax, social security tax, medicare tax, health insurance, united way, other and total. Federal income tax: 175 .00, 86 .00, 10.00, 52.00, 16.00, 68.00, 15.00, 22.00, 444.00. Social security tax: 65.72, 55.80, 39 .68, 54.68, 38.44, 51.15, 37.82, 22.32, 365. 61. Medicare tax: 29.87, 13.05, 9.23, 12.79, 8.99, 11.96, 8.85, 5.22, 100.01. Health insurance: Row 3-10.00. Row 4. 13.00. Row 5. 13.00. Row 7. 10.00. Row 9. 46.00. United way. Row 2. 20.00. Row 4. 20.00. Row 9. 40.00. Total: 270.59, 174.85, 68.96, 152.47, 76.43, 131.11, 71.67, 49.54, 995.62. Net pay: 1789.41, 725.15, 571.04, 729.53, 543.57, 693.89, 538.33, 310.46, 5901.38. Check number: 409, 410, 411, 412, 413, 414, 415, 416. Below the payroll register are five dialog boxes, each with arrows pointing up to specific columns in the payroll register. The first dialog box at the left reads, &quot;Withholding Tax Table&quot; and the arrow from that box points to the federal income tax column. The dialog box that reads, &quot;6.2% times social security taxable earnings&quot; has an arrow that points to the social security tax column. The dialog box that reads, &quot;1.45% times total earnings&quot; has an arrow that points to the Medicare Tax column. The dialog box that reads, &quot;specific employer dash employee agreements&quot; has two arrows that  point to the health insurance and united way columns. The dialog box that reads, &quot;total earnings dash total deductions&quot; points to net pay column.">
            <a:extLst>
              <a:ext uri="{FF2B5EF4-FFF2-40B4-BE49-F238E27FC236}">
                <a16:creationId xmlns:a16="http://schemas.microsoft.com/office/drawing/2014/main" id="{0F3C2827-3B96-499C-922E-B8C3A19C4BB3}"/>
              </a:ext>
            </a:extLst>
          </p:cNvPr>
          <p:cNvPicPr>
            <a:picLocks noGrp="1" noChangeAspect="1"/>
          </p:cNvPicPr>
          <p:nvPr>
            <p:ph type="pic" sz="quarter" idx="11"/>
          </p:nvPr>
        </p:nvPicPr>
        <p:blipFill>
          <a:blip r:embed="rId2"/>
          <a:stretch>
            <a:fillRect/>
          </a:stretch>
        </p:blipFill>
        <p:spPr>
          <a:xfrm>
            <a:off x="1847769" y="1253473"/>
            <a:ext cx="8608225" cy="4652409"/>
          </a:xfrm>
          <a:prstGeom prst="rect">
            <a:avLst/>
          </a:prstGeom>
        </p:spPr>
      </p:pic>
    </p:spTree>
    <p:extLst>
      <p:ext uri="{BB962C8B-B14F-4D97-AF65-F5344CB8AC3E}">
        <p14:creationId xmlns:p14="http://schemas.microsoft.com/office/powerpoint/2010/main" val="14899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Self-Employment Tax</a:t>
            </a:r>
            <a:endParaRPr lang="en-IN" dirty="0"/>
          </a:p>
        </p:txBody>
      </p:sp>
      <p:sp>
        <p:nvSpPr>
          <p:cNvPr id="3" name="Content Placeholder 2"/>
          <p:cNvSpPr>
            <a:spLocks noGrp="1"/>
          </p:cNvSpPr>
          <p:nvPr>
            <p:ph type="body" sz="quarter" idx="17"/>
          </p:nvPr>
        </p:nvSpPr>
        <p:spPr>
          <a:xfrm>
            <a:off x="743576" y="1219200"/>
            <a:ext cx="10711543" cy="4813300"/>
          </a:xfrm>
        </p:spPr>
        <p:txBody>
          <a:bodyPr>
            <a:normAutofit lnSpcReduction="10000"/>
          </a:bodyPr>
          <a:lstStyle/>
          <a:p>
            <a:pPr>
              <a:lnSpc>
                <a:spcPct val="120000"/>
              </a:lnSpc>
            </a:pPr>
            <a:r>
              <a:rPr lang="en-US" sz="2800" dirty="0"/>
              <a:t>Paid by individuals who own and run their own business if they earn net self-employment income of $400 or more</a:t>
            </a:r>
          </a:p>
          <a:p>
            <a:pPr lvl="1">
              <a:lnSpc>
                <a:spcPct val="120000"/>
              </a:lnSpc>
            </a:pPr>
            <a:r>
              <a:rPr lang="en-US" sz="2600" dirty="0"/>
              <a:t>They do not receive salary or wages from the business, but they do have earnings in the form of the business net income (self-employment income)</a:t>
            </a:r>
          </a:p>
          <a:p>
            <a:pPr lvl="1">
              <a:lnSpc>
                <a:spcPct val="120000"/>
              </a:lnSpc>
            </a:pPr>
            <a:r>
              <a:rPr lang="en-US" sz="2600" dirty="0"/>
              <a:t>Self-employment tax is contribution to the FICA program</a:t>
            </a:r>
          </a:p>
          <a:p>
            <a:pPr>
              <a:lnSpc>
                <a:spcPct val="120000"/>
              </a:lnSpc>
            </a:pPr>
            <a:r>
              <a:rPr lang="en-US" sz="3000" dirty="0"/>
              <a:t>Self-employment tax rates are double the Social Security and Medicare rates</a:t>
            </a:r>
          </a:p>
          <a:p>
            <a:pPr lvl="1">
              <a:lnSpc>
                <a:spcPct val="120000"/>
              </a:lnSpc>
            </a:pPr>
            <a:r>
              <a:rPr lang="en-US" sz="2400" dirty="0"/>
              <a:t>Self-employed individuals pay both the employer and the employee share of FICA taxes</a:t>
            </a:r>
          </a:p>
        </p:txBody>
      </p:sp>
    </p:spTree>
    <p:extLst>
      <p:ext uri="{BB962C8B-B14F-4D97-AF65-F5344CB8AC3E}">
        <p14:creationId xmlns:p14="http://schemas.microsoft.com/office/powerpoint/2010/main" val="169534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FUTA Tax</a:t>
            </a:r>
            <a:endParaRPr lang="en-IN" dirty="0"/>
          </a:p>
        </p:txBody>
      </p:sp>
      <p:sp>
        <p:nvSpPr>
          <p:cNvPr id="3" name="Content Placeholder 2"/>
          <p:cNvSpPr>
            <a:spLocks noGrp="1"/>
          </p:cNvSpPr>
          <p:nvPr>
            <p:ph type="body" sz="quarter" idx="17"/>
          </p:nvPr>
        </p:nvSpPr>
        <p:spPr/>
        <p:txBody>
          <a:bodyPr>
            <a:normAutofit/>
          </a:bodyPr>
          <a:lstStyle/>
          <a:p>
            <a:r>
              <a:rPr lang="en-US" sz="2800" dirty="0"/>
              <a:t>FUTA (Federal Unemployment Tax Act)</a:t>
            </a:r>
            <a:r>
              <a:rPr lang="en-US" sz="2800" dirty="0">
                <a:solidFill>
                  <a:schemeClr val="tx2"/>
                </a:solidFill>
              </a:rPr>
              <a:t> </a:t>
            </a:r>
            <a:r>
              <a:rPr lang="en-US" sz="2800" dirty="0"/>
              <a:t>tax</a:t>
            </a:r>
          </a:p>
          <a:p>
            <a:pPr lvl="1"/>
            <a:r>
              <a:rPr lang="en-US" sz="2400" dirty="0"/>
              <a:t>Levied only on employers</a:t>
            </a:r>
          </a:p>
          <a:p>
            <a:pPr lvl="2"/>
            <a:r>
              <a:rPr lang="en-US" sz="2400" dirty="0"/>
              <a:t>Not deducted from employees’ earnings</a:t>
            </a:r>
          </a:p>
          <a:p>
            <a:pPr lvl="1"/>
            <a:r>
              <a:rPr lang="en-US" sz="2400" dirty="0"/>
              <a:t>Funds the combined federal/state unemployment compensation programs</a:t>
            </a:r>
          </a:p>
          <a:p>
            <a:r>
              <a:rPr lang="en-US" sz="2800" dirty="0"/>
              <a:t>Current rate is 6.0% applied to maximum earnings of $7,000 for each employee</a:t>
            </a:r>
          </a:p>
          <a:p>
            <a:pPr lvl="1"/>
            <a:r>
              <a:rPr lang="en-US" sz="2400" dirty="0"/>
              <a:t>Employers are allowed a credit of up to 5.4% for participation in state unemployment programs</a:t>
            </a:r>
          </a:p>
          <a:p>
            <a:pPr lvl="1"/>
            <a:r>
              <a:rPr lang="en-US" sz="2400" dirty="0"/>
              <a:t>Effective rate is usually .6%</a:t>
            </a:r>
          </a:p>
          <a:p>
            <a:r>
              <a:rPr lang="en-US" sz="2400" dirty="0"/>
              <a:t>FUTA taxes also calculated from information in the Payroll Register</a:t>
            </a:r>
          </a:p>
        </p:txBody>
      </p:sp>
    </p:spTree>
    <p:extLst>
      <p:ext uri="{BB962C8B-B14F-4D97-AF65-F5344CB8AC3E}">
        <p14:creationId xmlns:p14="http://schemas.microsoft.com/office/powerpoint/2010/main" val="153185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SUTA Tax</a:t>
            </a:r>
            <a:endParaRPr lang="en-IN" dirty="0"/>
          </a:p>
        </p:txBody>
      </p:sp>
      <p:sp>
        <p:nvSpPr>
          <p:cNvPr id="3" name="Content Placeholder 2"/>
          <p:cNvSpPr>
            <a:spLocks noGrp="1"/>
          </p:cNvSpPr>
          <p:nvPr>
            <p:ph type="body" sz="quarter" idx="17"/>
          </p:nvPr>
        </p:nvSpPr>
        <p:spPr>
          <a:xfrm>
            <a:off x="743576" y="1193074"/>
            <a:ext cx="10711543" cy="4839426"/>
          </a:xfrm>
        </p:spPr>
        <p:txBody>
          <a:bodyPr/>
          <a:lstStyle/>
          <a:p>
            <a:r>
              <a:rPr lang="en-US" sz="2800" dirty="0"/>
              <a:t>Levied on employers in most states</a:t>
            </a:r>
          </a:p>
          <a:p>
            <a:r>
              <a:rPr lang="en-US" sz="2800" dirty="0"/>
              <a:t>Tax funds used to pay unemployment benefits</a:t>
            </a:r>
          </a:p>
          <a:p>
            <a:r>
              <a:rPr lang="en-US" sz="2800" dirty="0"/>
              <a:t>Tax rates and unemployment benefits vary among the states</a:t>
            </a:r>
          </a:p>
          <a:p>
            <a:pPr lvl="1"/>
            <a:r>
              <a:rPr lang="en-US" sz="2400" dirty="0"/>
              <a:t>In this text, the SUTA rate is 5.4% applied to maximum earnings of $7,000 for each employee</a:t>
            </a:r>
          </a:p>
          <a:p>
            <a:r>
              <a:rPr lang="en-US" sz="2800" dirty="0"/>
              <a:t>Most states have an experience-rating system to encourage employers to provide regular employment to workers</a:t>
            </a:r>
          </a:p>
          <a:p>
            <a:pPr lvl="1"/>
            <a:r>
              <a:rPr lang="en-US" sz="2400" dirty="0"/>
              <a:t>If an employer has very few former employees receiving unemployment compensation, the employer qualifies for a lower state unemployment tax rate</a:t>
            </a:r>
          </a:p>
          <a:p>
            <a:pPr lvl="1"/>
            <a:r>
              <a:rPr lang="en-US" sz="2400" dirty="0"/>
              <a:t>Full federal credit of 5.4% is still allowed even if employer pays a lower state rate</a:t>
            </a:r>
          </a:p>
          <a:p>
            <a:pPr lvl="1"/>
            <a:endParaRPr lang="en-US" dirty="0"/>
          </a:p>
        </p:txBody>
      </p:sp>
    </p:spTree>
    <p:extLst>
      <p:ext uri="{BB962C8B-B14F-4D97-AF65-F5344CB8AC3E}">
        <p14:creationId xmlns:p14="http://schemas.microsoft.com/office/powerpoint/2010/main" val="587938003"/>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105CED8A-AF0E-4AD8-9238-2F7FF36232F4"/>
    <ds:schemaRef ds:uri="http://schemas.microsoft.com/office/2006/metadata/properties"/>
    <ds:schemaRef ds:uri="http://schemas.openxmlformats.org/package/2006/metadata/core-properties"/>
    <ds:schemaRef ds:uri="d5280b9f-0d25-4ffb-96bc-3c5ae659ff52"/>
    <ds:schemaRef ds:uri="105ced8a-af0e-4ad8-9238-2f7ff36232f4"/>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270</TotalTime>
  <Words>1620</Words>
  <Application>Microsoft Office PowerPoint</Application>
  <PresentationFormat>Widescreen</PresentationFormat>
  <Paragraphs>194</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Arial</vt:lpstr>
      <vt:lpstr>Calibri</vt:lpstr>
      <vt:lpstr>Helvetica</vt:lpstr>
      <vt:lpstr>LucidaGrande</vt:lpstr>
      <vt:lpstr>Open Sans</vt:lpstr>
      <vt:lpstr>Summer Font</vt:lpstr>
      <vt:lpstr>Office Theme</vt:lpstr>
      <vt:lpstr>Payroll Accounting: Employer Taxes and Reports</vt:lpstr>
      <vt:lpstr>Learning Objective 1</vt:lpstr>
      <vt:lpstr>Employer Payroll Taxes</vt:lpstr>
      <vt:lpstr>Employer FICA Taxes</vt:lpstr>
      <vt:lpstr>Payroll Register (Left Side) – Figure 9-1</vt:lpstr>
      <vt:lpstr>Payroll Register (Right Side) – Figure 9-1</vt:lpstr>
      <vt:lpstr>Self-Employment Tax</vt:lpstr>
      <vt:lpstr>Employer FUTA Tax</vt:lpstr>
      <vt:lpstr>Employer SUTA Tax</vt:lpstr>
      <vt:lpstr>Computation of Employer Taxes</vt:lpstr>
      <vt:lpstr>Learning Objective 2</vt:lpstr>
      <vt:lpstr>Steps Needed to Prepare Journal Entry</vt:lpstr>
      <vt:lpstr>Journalizing Payroll Taxes</vt:lpstr>
      <vt:lpstr>Accounting For Payroll Taxes (Figure 9-4)</vt:lpstr>
      <vt:lpstr>Accounts Used In Payroll Tax Accounting</vt:lpstr>
      <vt:lpstr>Total Cost of an Employee</vt:lpstr>
      <vt:lpstr>Learning Objective 3</vt:lpstr>
      <vt:lpstr>Employer Payroll and Payment Responsibility Areas</vt:lpstr>
      <vt:lpstr>Federal Income Tax Withholding and Social Security and Medicare Taxes</vt:lpstr>
      <vt:lpstr>Summary of Deposit Rules (Figure 9-5)</vt:lpstr>
      <vt:lpstr>Lookback Period</vt:lpstr>
      <vt:lpstr>Making Federal Tax Deposits</vt:lpstr>
      <vt:lpstr>Journalizing Federal Income Tax and Social Security Tax Payment</vt:lpstr>
      <vt:lpstr>Form 941</vt:lpstr>
      <vt:lpstr>FIGURE 9-7 Employer’s Quarterly Federal Tax Return (Form 941)</vt:lpstr>
      <vt:lpstr>FIGURE 9-7 Employer’s Quarterly Federal Tax Return (Form 941) (concluded)</vt:lpstr>
      <vt:lpstr>FUTA Taxes</vt:lpstr>
      <vt:lpstr>Form 940</vt:lpstr>
      <vt:lpstr>FIGURE 9-8 Employer’s Annual Federal Unemployment (FUTA) Tax Return (Form 940)</vt:lpstr>
      <vt:lpstr>FIGURE 9-8 Employer’s Annual Federal Unemployment (FUTA) Tax Return (Form 940) (concluded)</vt:lpstr>
      <vt:lpstr>SUTA Taxes</vt:lpstr>
      <vt:lpstr>Wage and Tax Statement (Form W-2)</vt:lpstr>
      <vt:lpstr>FIGURE 9-10 Wage and Tax Statement (Form W-2)</vt:lpstr>
      <vt:lpstr>Transmittal of Wage and Tax Statements  (Form W-3)</vt:lpstr>
      <vt:lpstr>FIGURE 9-11 Transmittal of Wage and Tax Statements (Form W-3)</vt:lpstr>
      <vt:lpstr>Employment Eligibility Verification</vt:lpstr>
      <vt:lpstr>Learning Objective 4</vt:lpstr>
      <vt:lpstr>Workers’ Compensation Insurance</vt:lpstr>
      <vt:lpstr>Workers’ Compensation Insurance – Example 1</vt:lpstr>
      <vt:lpstr>Workers’ Compensation Insurance – Example 2</vt:lpstr>
      <vt:lpstr>Workers’ Compensation Insurance – Example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44</cp:revision>
  <cp:lastPrinted>2016-10-03T15:29:39Z</cp:lastPrinted>
  <dcterms:created xsi:type="dcterms:W3CDTF">2018-09-16T20:33:10Z</dcterms:created>
  <dcterms:modified xsi:type="dcterms:W3CDTF">2019-08-21T13:39:42Z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