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handoutMasterIdLst>
    <p:handoutMasterId r:id="rId48"/>
  </p:handoutMasterIdLst>
  <p:sldIdLst>
    <p:sldId id="264" r:id="rId5"/>
    <p:sldId id="487" r:id="rId6"/>
    <p:sldId id="492" r:id="rId7"/>
    <p:sldId id="493" r:id="rId8"/>
    <p:sldId id="494" r:id="rId9"/>
    <p:sldId id="497" r:id="rId10"/>
    <p:sldId id="498" r:id="rId11"/>
    <p:sldId id="499" r:id="rId12"/>
    <p:sldId id="500" r:id="rId13"/>
    <p:sldId id="501" r:id="rId14"/>
    <p:sldId id="502" r:id="rId15"/>
    <p:sldId id="546" r:id="rId16"/>
    <p:sldId id="547" r:id="rId17"/>
    <p:sldId id="504" r:id="rId18"/>
    <p:sldId id="507" r:id="rId19"/>
    <p:sldId id="548" r:id="rId20"/>
    <p:sldId id="549" r:id="rId21"/>
    <p:sldId id="511" r:id="rId22"/>
    <p:sldId id="550" r:id="rId23"/>
    <p:sldId id="551" r:id="rId24"/>
    <p:sldId id="515" r:id="rId25"/>
    <p:sldId id="552" r:id="rId26"/>
    <p:sldId id="553" r:id="rId27"/>
    <p:sldId id="527" r:id="rId28"/>
    <p:sldId id="554" r:id="rId29"/>
    <p:sldId id="555" r:id="rId30"/>
    <p:sldId id="529" r:id="rId31"/>
    <p:sldId id="556" r:id="rId32"/>
    <p:sldId id="528" r:id="rId33"/>
    <p:sldId id="530" r:id="rId34"/>
    <p:sldId id="557" r:id="rId35"/>
    <p:sldId id="558" r:id="rId36"/>
    <p:sldId id="536" r:id="rId37"/>
    <p:sldId id="537" r:id="rId38"/>
    <p:sldId id="559" r:id="rId39"/>
    <p:sldId id="561" r:id="rId40"/>
    <p:sldId id="562" r:id="rId41"/>
    <p:sldId id="560" r:id="rId42"/>
    <p:sldId id="542" r:id="rId43"/>
    <p:sldId id="543" r:id="rId44"/>
    <p:sldId id="563" r:id="rId45"/>
    <p:sldId id="545" r:id="rId4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78"/>
    <a:srgbClr val="006298"/>
    <a:srgbClr val="000000"/>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1" autoAdjust="0"/>
    <p:restoredTop sz="93617" autoAdjust="0"/>
  </p:normalViewPr>
  <p:slideViewPr>
    <p:cSldViewPr snapToGrid="0" snapToObjects="1">
      <p:cViewPr varScale="1">
        <p:scale>
          <a:sx n="108" d="100"/>
          <a:sy n="108" d="100"/>
        </p:scale>
        <p:origin x="59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8/21/2019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0581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3426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915173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6403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ile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0A6-7F36-4CA8-A413-BABA1C35F24F}"/>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D92EE8E7-68DB-4823-BBFC-404483E0F8C6}"/>
              </a:ext>
            </a:extLst>
          </p:cNvPr>
          <p:cNvSpPr>
            <a:spLocks noGrp="1"/>
          </p:cNvSpPr>
          <p:nvPr>
            <p:ph type="pic" sz="quarter" idx="11"/>
          </p:nvPr>
        </p:nvSpPr>
        <p:spPr>
          <a:xfrm>
            <a:off x="1163638" y="1230313"/>
            <a:ext cx="9717087" cy="3216275"/>
          </a:xfrm>
        </p:spPr>
        <p:txBody>
          <a:bodyPr/>
          <a:lstStyle/>
          <a:p>
            <a:endParaRPr lang="en-US"/>
          </a:p>
        </p:txBody>
      </p:sp>
      <p:sp>
        <p:nvSpPr>
          <p:cNvPr id="6" name="Footer">
            <a:extLst>
              <a:ext uri="{FF2B5EF4-FFF2-40B4-BE49-F238E27FC236}">
                <a16:creationId xmlns:a16="http://schemas.microsoft.com/office/drawing/2014/main" id="{4A8CE9CA-ADB6-4B29-9553-D1B6F8E2B8D0}"/>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100243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ictur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FC4B-DF24-4DA8-94B4-A1E903675F89}"/>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70BD1750-7A60-431F-A331-A8A40879566F}"/>
              </a:ext>
            </a:extLst>
          </p:cNvPr>
          <p:cNvSpPr>
            <a:spLocks noGrp="1"/>
          </p:cNvSpPr>
          <p:nvPr>
            <p:ph type="pic" sz="quarter" idx="11"/>
          </p:nvPr>
        </p:nvSpPr>
        <p:spPr>
          <a:xfrm>
            <a:off x="657225" y="1214438"/>
            <a:ext cx="10980738" cy="3082925"/>
          </a:xfrm>
        </p:spPr>
        <p:txBody>
          <a:bodyPr/>
          <a:lstStyle/>
          <a:p>
            <a:endParaRPr lang="en-US"/>
          </a:p>
        </p:txBody>
      </p:sp>
      <p:sp>
        <p:nvSpPr>
          <p:cNvPr id="7" name="Text Placeholder 6">
            <a:extLst>
              <a:ext uri="{FF2B5EF4-FFF2-40B4-BE49-F238E27FC236}">
                <a16:creationId xmlns:a16="http://schemas.microsoft.com/office/drawing/2014/main" id="{9A00BA76-340C-4AA5-A884-2828F3659391}"/>
              </a:ext>
            </a:extLst>
          </p:cNvPr>
          <p:cNvSpPr>
            <a:spLocks noGrp="1"/>
          </p:cNvSpPr>
          <p:nvPr>
            <p:ph type="body" sz="quarter" idx="12"/>
          </p:nvPr>
        </p:nvSpPr>
        <p:spPr>
          <a:xfrm>
            <a:off x="1030288" y="4475163"/>
            <a:ext cx="10323512"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a:extLst>
              <a:ext uri="{FF2B5EF4-FFF2-40B4-BE49-F238E27FC236}">
                <a16:creationId xmlns:a16="http://schemas.microsoft.com/office/drawing/2014/main" id="{11B5D937-0574-4759-8BBC-55D3223234E7}"/>
              </a:ext>
            </a:extLst>
          </p:cNvP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53870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692225" y="357626"/>
            <a:ext cx="10710184"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524000" y="2338466"/>
            <a:ext cx="9348865" cy="2843134"/>
          </a:xfrm>
        </p:spPr>
        <p:txBody>
          <a:bodyPr/>
          <a:lstStyle>
            <a:lvl1pPr>
              <a:buClr>
                <a:srgbClr val="3E7684"/>
              </a:buClr>
              <a:defRPr/>
            </a:lvl1pPr>
          </a:lstStyle>
          <a:p>
            <a:r>
              <a:rPr lang="en-US" dirty="0"/>
              <a:t>Click icon to add picture</a:t>
            </a:r>
          </a:p>
        </p:txBody>
      </p:sp>
      <p:sp>
        <p:nvSpPr>
          <p:cNvPr id="11" name="Text Placeholder 3"/>
          <p:cNvSpPr>
            <a:spLocks noGrp="1"/>
          </p:cNvSpPr>
          <p:nvPr>
            <p:ph type="body" sz="half" idx="2"/>
          </p:nvPr>
        </p:nvSpPr>
        <p:spPr>
          <a:xfrm>
            <a:off x="692225" y="5486401"/>
            <a:ext cx="10710184"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10582" y="6248401"/>
            <a:ext cx="12202583" cy="617539"/>
          </a:xfrm>
          <a:prstGeom prst="rect">
            <a:avLst/>
          </a:prstGeom>
          <a:solidFill>
            <a:srgbClr val="3E76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opyright" descr="Pearson: Copyright 2015, 2012, 2009"/>
          <p:cNvSpPr txBox="1">
            <a:spLocks noChangeArrowheads="1"/>
          </p:cNvSpPr>
          <p:nvPr/>
        </p:nvSpPr>
        <p:spPr bwMode="auto">
          <a:xfrm>
            <a:off x="2032001" y="6398427"/>
            <a:ext cx="9350351" cy="347987"/>
          </a:xfrm>
          <a:prstGeom prst="rect">
            <a:avLst/>
          </a:prstGeom>
          <a:solidFill>
            <a:srgbClr val="3E7684"/>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lvl="0" indent="0" algn="ctr" eaLnBrk="0" fontAlgn="base" hangingPunct="0">
              <a:spcBef>
                <a:spcPct val="0"/>
              </a:spcBef>
              <a:spcAft>
                <a:spcPct val="0"/>
              </a:spcAft>
              <a:buClrTx/>
              <a:buNone/>
              <a:defRPr/>
            </a:pPr>
            <a:r>
              <a:rPr lang="en-US" sz="1200" dirty="0">
                <a:solidFill>
                  <a:schemeClr val="bg1"/>
                </a:solidFill>
              </a:rPr>
              <a:t>© 2019 Cengage. All rights reserved</a:t>
            </a:r>
            <a:r>
              <a:rPr lang="en-US" sz="1200" dirty="0">
                <a:solidFill>
                  <a:schemeClr val="bg1"/>
                </a:solidFill>
                <a:ea typeface="ＭＳ Ｐゴシック" charset="-128"/>
              </a:rPr>
              <a:t>.</a:t>
            </a:r>
            <a:endParaRPr lang="en-US" sz="1200" dirty="0">
              <a:solidFill>
                <a:schemeClr val="bg1"/>
              </a:solidFill>
            </a:endParaRP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50155"/>
            <a:ext cx="1812515" cy="304675"/>
          </a:xfrm>
          <a:prstGeom prst="rect">
            <a:avLst/>
          </a:prstGeom>
          <a:solidFill>
            <a:srgbClr val="3E7684"/>
          </a:solidFill>
          <a:extLst/>
        </p:spPr>
      </p:pic>
      <p:sp>
        <p:nvSpPr>
          <p:cNvPr id="4" name="Content Placeholder 3"/>
          <p:cNvSpPr>
            <a:spLocks noGrp="1"/>
          </p:cNvSpPr>
          <p:nvPr>
            <p:ph sz="quarter" idx="11"/>
          </p:nvPr>
        </p:nvSpPr>
        <p:spPr>
          <a:xfrm>
            <a:off x="738717" y="1663701"/>
            <a:ext cx="11453283" cy="479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458278"/>
      </p:ext>
    </p:extLst>
  </p:cSld>
  <p:clrMapOvr>
    <a:masterClrMapping/>
  </p:clrMapOvr>
  <p:transition spd="slow"/>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3" r:id="rId10"/>
    <p:sldLayoutId id="2147483724" r:id="rId11"/>
    <p:sldLayoutId id="2147483713" r:id="rId12"/>
    <p:sldLayoutId id="2147483717" r:id="rId13"/>
    <p:sldLayoutId id="2147483725" r:id="rId14"/>
    <p:sldLayoutId id="2147483726" r:id="rId15"/>
    <p:sldLayoutId id="2147483727" r:id="rId1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Chapter 10 </a:t>
            </a:r>
          </a:p>
        </p:txBody>
      </p:sp>
      <p:sp>
        <p:nvSpPr>
          <p:cNvPr id="5" name="Title 4"/>
          <p:cNvSpPr>
            <a:spLocks noGrp="1"/>
          </p:cNvSpPr>
          <p:nvPr>
            <p:ph type="title"/>
          </p:nvPr>
        </p:nvSpPr>
        <p:spPr>
          <a:xfrm>
            <a:off x="3996909" y="4035474"/>
            <a:ext cx="6566587" cy="937120"/>
          </a:xfrm>
        </p:spPr>
        <p:txBody>
          <a:bodyPr/>
          <a:lstStyle/>
          <a:p>
            <a:r>
              <a:rPr lang="en-US" b="0" dirty="0"/>
              <a:t>Accounting for Sales and Cash Receipts</a:t>
            </a:r>
            <a:endParaRPr lang="en-US" dirty="0"/>
          </a:p>
        </p:txBody>
      </p:sp>
      <p:pic>
        <p:nvPicPr>
          <p:cNvPr id="3" name="Picture Placeholder 2" descr="Book cover reads title, edition number, and name of the author as follows: &quot;COLLEGE ACCOUNTING,&quot; &quot;Twenty Third Edition,&quot; and &quot;Heintz and Parry.&quot; A photo on the cover page shows a person working on a tablet computer generating a spreadsheet and bar graph.">
            <a:extLst>
              <a:ext uri="{FF2B5EF4-FFF2-40B4-BE49-F238E27FC236}">
                <a16:creationId xmlns:a16="http://schemas.microsoft.com/office/drawing/2014/main" id="{4F6F150E-F66D-4149-B445-1BD02BF554F7}"/>
              </a:ext>
            </a:extLst>
          </p:cNvPr>
          <p:cNvPicPr>
            <a:picLocks noGrp="1" noChangeAspect="1"/>
          </p:cNvPicPr>
          <p:nvPr>
            <p:ph type="pic" sz="quarter" idx="12"/>
          </p:nvPr>
        </p:nvPicPr>
        <p:blipFill>
          <a:blip r:embed="rId2"/>
          <a:srcRect l="3197" r="3197"/>
          <a:stretch>
            <a:fillRect/>
          </a:stretch>
        </p:blipFill>
        <p:spPr/>
      </p:pic>
      <p:sp>
        <p:nvSpPr>
          <p:cNvPr id="8" name="Footer Placeholder 7"/>
          <p:cNvSpPr>
            <a:spLocks noGrp="1"/>
          </p:cNvSpPr>
          <p:nvPr>
            <p:ph type="ftr" sz="quarter" idx="3"/>
          </p:nvPr>
        </p:nvSpPr>
        <p:spPr/>
        <p:txBody>
          <a:bodyPr/>
          <a:lstStyle/>
          <a:p>
            <a:r>
              <a:rPr lang="en-US" dirty="0"/>
              <a:t>Heintz &amp; Parry, College Accounting, 23rd Edition. © 2020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563010"/>
          </a:xfrm>
        </p:spPr>
        <p:txBody>
          <a:bodyPr/>
          <a:lstStyle/>
          <a:p>
            <a:r>
              <a:rPr lang="en-US" dirty="0"/>
              <a:t>Credit Memorandum Figure 10-6</a:t>
            </a:r>
          </a:p>
        </p:txBody>
      </p:sp>
      <p:pic>
        <p:nvPicPr>
          <p:cNvPr id="6" name="Picture 2" descr="The image consists of a visual representation of a Credit memo. The entries in the memo are as follows: Sunfower Cycle, along with an image of a cycle wheel beside it. 804 Massachusetts, Saint Lawrence, K S 66044. Credit Memo number 72. Date, May 5, 20--. Sold To, Wilma Cutz. Address, 1116 Williamsburg Place. City, Lawrence. State, Kansas. Zip, 66049. Sales Number. Cash Refund. Merchandise Order. Charge, ticked. O.K. Gift. Amount, $48.30. Quantity, 1. Articles. Giro Reverb Helmet. Amount, $46.00. Articles. Tax. Amount, 2.30, single underline. Total, $48.30. Forty eight 30/100 Dollars. Reason, Loose fit. Received Stock by, Don Buschell. Customer’s Signature, signed by Wilma Cutz.">
            <a:extLst>
              <a:ext uri="{FF2B5EF4-FFF2-40B4-BE49-F238E27FC236}">
                <a16:creationId xmlns:a16="http://schemas.microsoft.com/office/drawing/2014/main" id="{85D22739-0160-4846-A538-F6A03B91083E}"/>
              </a:ext>
            </a:extLst>
          </p:cNvPr>
          <p:cNvPicPr>
            <a:picLocks noGrp="1" noChangeAspect="1" noChangeArrowheads="1"/>
          </p:cNvPicPr>
          <p:nvPr>
            <p:ph type="pic" sz="quarter" idx="11"/>
          </p:nvPr>
        </p:nvPicPr>
        <p:blipFill>
          <a:blip r:embed="rId2"/>
          <a:stretch>
            <a:fillRect/>
          </a:stretch>
        </p:blipFill>
        <p:spPr bwMode="auto">
          <a:xfrm>
            <a:off x="3906289" y="1133024"/>
            <a:ext cx="4379421" cy="489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8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Objective 2</a:t>
            </a:r>
          </a:p>
        </p:txBody>
      </p:sp>
      <p:sp>
        <p:nvSpPr>
          <p:cNvPr id="7" name="Content Placeholder 6"/>
          <p:cNvSpPr>
            <a:spLocks noGrp="1"/>
          </p:cNvSpPr>
          <p:nvPr>
            <p:ph type="body" sz="quarter" idx="15"/>
          </p:nvPr>
        </p:nvSpPr>
        <p:spPr/>
        <p:txBody>
          <a:bodyPr/>
          <a:lstStyle/>
          <a:p>
            <a:pPr algn="ctr"/>
            <a:r>
              <a:rPr lang="en-US" sz="2800" dirty="0"/>
              <a:t>Describe and use merchandise sales accounts</a:t>
            </a:r>
          </a:p>
        </p:txBody>
      </p:sp>
    </p:spTree>
    <p:extLst>
      <p:ext uri="{BB962C8B-B14F-4D97-AF65-F5344CB8AC3E}">
        <p14:creationId xmlns:p14="http://schemas.microsoft.com/office/powerpoint/2010/main" val="1229406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9AE8-A3DA-4563-B001-DF07C63B9493}"/>
              </a:ext>
            </a:extLst>
          </p:cNvPr>
          <p:cNvSpPr>
            <a:spLocks noGrp="1"/>
          </p:cNvSpPr>
          <p:nvPr>
            <p:ph type="title"/>
          </p:nvPr>
        </p:nvSpPr>
        <p:spPr/>
        <p:txBody>
          <a:bodyPr/>
          <a:lstStyle/>
          <a:p>
            <a:r>
              <a:rPr lang="en-US" dirty="0"/>
              <a:t>Merchandise Sales Accounts</a:t>
            </a:r>
          </a:p>
        </p:txBody>
      </p:sp>
      <p:sp>
        <p:nvSpPr>
          <p:cNvPr id="3" name="Text Placeholder 2">
            <a:extLst>
              <a:ext uri="{FF2B5EF4-FFF2-40B4-BE49-F238E27FC236}">
                <a16:creationId xmlns:a16="http://schemas.microsoft.com/office/drawing/2014/main" id="{B4A15B5F-D28F-432F-9DBB-D500AAC1311C}"/>
              </a:ext>
            </a:extLst>
          </p:cNvPr>
          <p:cNvSpPr>
            <a:spLocks noGrp="1"/>
          </p:cNvSpPr>
          <p:nvPr>
            <p:ph type="body" sz="quarter" idx="17"/>
          </p:nvPr>
        </p:nvSpPr>
        <p:spPr/>
        <p:txBody>
          <a:bodyPr/>
          <a:lstStyle/>
          <a:p>
            <a:r>
              <a:rPr lang="en-US" sz="2800" dirty="0"/>
              <a:t>To account for merchandise sales transactions, we will use five new accounts:</a:t>
            </a:r>
          </a:p>
          <a:p>
            <a:pPr lvl="1"/>
            <a:r>
              <a:rPr lang="en-US" sz="2400" dirty="0"/>
              <a:t>Sales</a:t>
            </a:r>
          </a:p>
          <a:p>
            <a:pPr lvl="1"/>
            <a:r>
              <a:rPr lang="en-US" sz="2400" dirty="0"/>
              <a:t>Sales Tax Payable</a:t>
            </a:r>
          </a:p>
          <a:p>
            <a:pPr lvl="1"/>
            <a:r>
              <a:rPr lang="en-US" sz="2400" dirty="0"/>
              <a:t>Sales Returns and Allowances</a:t>
            </a:r>
          </a:p>
          <a:p>
            <a:pPr lvl="1"/>
            <a:r>
              <a:rPr lang="en-US" sz="2400" dirty="0"/>
              <a:t>Customer Refunds Payable</a:t>
            </a:r>
          </a:p>
          <a:p>
            <a:pPr lvl="1"/>
            <a:r>
              <a:rPr lang="en-US" sz="2400" dirty="0"/>
              <a:t>Sales Discounts</a:t>
            </a:r>
          </a:p>
          <a:p>
            <a:r>
              <a:rPr lang="en-US" sz="2800" dirty="0"/>
              <a:t>The position of these accounts in the accounting equation and their normal balances are shown on the next slide</a:t>
            </a:r>
            <a:endParaRPr lang="en-US" sz="2400" dirty="0"/>
          </a:p>
        </p:txBody>
      </p:sp>
    </p:spTree>
    <p:extLst>
      <p:ext uri="{BB962C8B-B14F-4D97-AF65-F5344CB8AC3E}">
        <p14:creationId xmlns:p14="http://schemas.microsoft.com/office/powerpoint/2010/main" val="225866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CA40-945B-49D6-BD87-F6680A4D92E2}"/>
              </a:ext>
            </a:extLst>
          </p:cNvPr>
          <p:cNvSpPr>
            <a:spLocks noGrp="1"/>
          </p:cNvSpPr>
          <p:nvPr>
            <p:ph type="title"/>
          </p:nvPr>
        </p:nvSpPr>
        <p:spPr>
          <a:xfrm>
            <a:off x="838200" y="365125"/>
            <a:ext cx="10515600" cy="906326"/>
          </a:xfrm>
        </p:spPr>
        <p:txBody>
          <a:bodyPr/>
          <a:lstStyle/>
          <a:p>
            <a:r>
              <a:rPr lang="en-US" dirty="0"/>
              <a:t>FIGURE 10-7 Accounting for Merchandise Sales Transactions</a:t>
            </a:r>
          </a:p>
        </p:txBody>
      </p:sp>
      <p:pic>
        <p:nvPicPr>
          <p:cNvPr id="4" name="Picture Placeholder 3" descr="A balance sheet has three columns arranged to reflect the equation, assets = liabilities + owner’s equity. The assets column is subdivided into two columns, debit, plus and credit, minus. The liabilities column is subdivided into two columns, debit, minus and credit, plus. The liabilities column consists of sales tax payable and customer refunds payable. Sales tax payable. Credit, x x x. Customer refunds payable. Credit, x x x. The owner’s equity column is subdivided into two columns, debit, minus and credit, plus. The owner’s equity column is subdivided into three columns, drawing, expenses and revenues. Drawing column is subdivided into two columns. Debit, plus and credit, minus. Expenses column is subdivided into two columns. Debit, plus and credit, minus. Revenues column is subdivided into two columns. Debit, minus and credit, plus. Under the revenues column, sales, sales returns and allowances and sales discount is included. Sales have two columns, debit, minus and credit, plus x x x. Sales, sales returns and allowances have two columns, debit, minus xxx and credit, plus. Sales discount have two columns, debit, minus x x x, credit, plus.">
            <a:extLst>
              <a:ext uri="{FF2B5EF4-FFF2-40B4-BE49-F238E27FC236}">
                <a16:creationId xmlns:a16="http://schemas.microsoft.com/office/drawing/2014/main" id="{5349C8B1-177A-43A1-ABB8-8E364697E893}"/>
              </a:ext>
            </a:extLst>
          </p:cNvPr>
          <p:cNvPicPr>
            <a:picLocks noGrp="1" noChangeAspect="1"/>
          </p:cNvPicPr>
          <p:nvPr>
            <p:ph type="pic" sz="quarter" idx="11"/>
          </p:nvPr>
        </p:nvPicPr>
        <p:blipFill>
          <a:blip r:embed="rId2"/>
          <a:stretch>
            <a:fillRect/>
          </a:stretch>
        </p:blipFill>
        <p:spPr>
          <a:xfrm>
            <a:off x="1715050" y="1533953"/>
            <a:ext cx="8761900" cy="4660674"/>
          </a:xfrm>
          <a:prstGeom prst="rect">
            <a:avLst/>
          </a:prstGeom>
        </p:spPr>
      </p:pic>
    </p:spTree>
    <p:extLst>
      <p:ext uri="{BB962C8B-B14F-4D97-AF65-F5344CB8AC3E}">
        <p14:creationId xmlns:p14="http://schemas.microsoft.com/office/powerpoint/2010/main" val="298519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Account</a:t>
            </a:r>
          </a:p>
        </p:txBody>
      </p:sp>
      <p:sp>
        <p:nvSpPr>
          <p:cNvPr id="5" name="Content Placeholder 4"/>
          <p:cNvSpPr>
            <a:spLocks noGrp="1"/>
          </p:cNvSpPr>
          <p:nvPr>
            <p:ph type="body" sz="quarter" idx="17"/>
          </p:nvPr>
        </p:nvSpPr>
        <p:spPr>
          <a:xfrm>
            <a:off x="743576" y="1341912"/>
            <a:ext cx="10711543" cy="4690588"/>
          </a:xfrm>
        </p:spPr>
        <p:txBody>
          <a:bodyPr>
            <a:noAutofit/>
          </a:bodyPr>
          <a:lstStyle/>
          <a:p>
            <a:r>
              <a:rPr lang="en-US" sz="2800" dirty="0"/>
              <a:t>A revenue account used to record sales of merchandise</a:t>
            </a:r>
          </a:p>
          <a:p>
            <a:r>
              <a:rPr lang="en-US" sz="2800" dirty="0"/>
              <a:t>Is credited for the selling price of merchandise sold during the period</a:t>
            </a:r>
          </a:p>
          <a:p>
            <a:r>
              <a:rPr lang="en-US" sz="2800" dirty="0"/>
              <a:t>If a $100 sale is made for cash, the following entry is made:</a:t>
            </a:r>
          </a:p>
          <a:p>
            <a:pPr lvl="1"/>
            <a:r>
              <a:rPr lang="en-US" sz="2400" dirty="0"/>
              <a:t>DR Cash $100</a:t>
            </a:r>
          </a:p>
          <a:p>
            <a:pPr lvl="1"/>
            <a:r>
              <a:rPr lang="en-US" sz="2400" dirty="0"/>
              <a:t>CR Sales $100</a:t>
            </a:r>
          </a:p>
          <a:p>
            <a:r>
              <a:rPr lang="en-US" sz="2800" dirty="0"/>
              <a:t>If the same sale is made on account, use this entry:</a:t>
            </a:r>
          </a:p>
          <a:p>
            <a:pPr lvl="1"/>
            <a:r>
              <a:rPr lang="en-US" sz="2400" dirty="0"/>
              <a:t>DR Accounts Receivable/Customer Name $100</a:t>
            </a:r>
          </a:p>
          <a:p>
            <a:pPr lvl="1"/>
            <a:r>
              <a:rPr lang="en-US" sz="2400" dirty="0"/>
              <a:t>CR Sales $100</a:t>
            </a:r>
          </a:p>
          <a:p>
            <a:pPr lvl="1"/>
            <a:r>
              <a:rPr lang="en-US" sz="2400" dirty="0"/>
              <a:t>Sales account is credited, even though company has not yet been paid</a:t>
            </a:r>
            <a:endParaRPr lang="en-US" sz="3600" dirty="0"/>
          </a:p>
          <a:p>
            <a:endParaRPr lang="en-US" dirty="0"/>
          </a:p>
        </p:txBody>
      </p:sp>
    </p:spTree>
    <p:extLst>
      <p:ext uri="{BB962C8B-B14F-4D97-AF65-F5344CB8AC3E}">
        <p14:creationId xmlns:p14="http://schemas.microsoft.com/office/powerpoint/2010/main" val="181063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Tax Payable Account (1 of 3)</a:t>
            </a:r>
          </a:p>
        </p:txBody>
      </p:sp>
      <p:sp>
        <p:nvSpPr>
          <p:cNvPr id="7" name="Content Placeholder 6"/>
          <p:cNvSpPr>
            <a:spLocks noGrp="1"/>
          </p:cNvSpPr>
          <p:nvPr>
            <p:ph type="body" sz="quarter" idx="17"/>
          </p:nvPr>
        </p:nvSpPr>
        <p:spPr/>
        <p:txBody>
          <a:bodyPr>
            <a:noAutofit/>
          </a:bodyPr>
          <a:lstStyle/>
          <a:p>
            <a:r>
              <a:rPr lang="en-US" sz="2800" dirty="0"/>
              <a:t>A liability account used to record the taxes collected on sales and owed to the taxing authority</a:t>
            </a:r>
          </a:p>
          <a:p>
            <a:r>
              <a:rPr lang="en-US" sz="2800" dirty="0"/>
              <a:t>Most states require retailers to collect sales tax on sales to final consumers</a:t>
            </a:r>
          </a:p>
          <a:p>
            <a:r>
              <a:rPr lang="en-US" sz="2800" dirty="0"/>
              <a:t>Credited when taxes are collected on sales made (owed to tax authority)</a:t>
            </a:r>
          </a:p>
          <a:p>
            <a:r>
              <a:rPr lang="en-US" sz="2800" dirty="0"/>
              <a:t>Debits made to the account:</a:t>
            </a:r>
          </a:p>
          <a:p>
            <a:pPr lvl="1"/>
            <a:r>
              <a:rPr lang="en-US" sz="2400" dirty="0"/>
              <a:t>When merchandise is returned by customers</a:t>
            </a:r>
          </a:p>
          <a:p>
            <a:pPr lvl="1"/>
            <a:r>
              <a:rPr lang="en-US" sz="2400" dirty="0"/>
              <a:t>When funds are remitted to tax authority</a:t>
            </a:r>
          </a:p>
        </p:txBody>
      </p:sp>
    </p:spTree>
    <p:extLst>
      <p:ext uri="{BB962C8B-B14F-4D97-AF65-F5344CB8AC3E}">
        <p14:creationId xmlns:p14="http://schemas.microsoft.com/office/powerpoint/2010/main" val="37595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Tax Payable Account (2 of 3)</a:t>
            </a:r>
          </a:p>
        </p:txBody>
      </p:sp>
      <p:pic>
        <p:nvPicPr>
          <p:cNvPr id="3" name="Picture Placeholder 2" descr="An illustration shows a journal entry to record cash sales when sales tax is collected. All values are in dollars.&#10;Cash Debit 105.00&#10;Sales:  Credit 100.00&#10;Sales tax payable: Credit 5.00&#10;Description: Made cash sale">
            <a:extLst>
              <a:ext uri="{FF2B5EF4-FFF2-40B4-BE49-F238E27FC236}">
                <a16:creationId xmlns:a16="http://schemas.microsoft.com/office/drawing/2014/main" id="{628D4164-30E7-4A05-8148-9618A7FA7469}"/>
              </a:ext>
            </a:extLst>
          </p:cNvPr>
          <p:cNvPicPr>
            <a:picLocks noGrp="1" noChangeAspect="1"/>
          </p:cNvPicPr>
          <p:nvPr>
            <p:ph type="pic" sz="quarter" idx="11"/>
          </p:nvPr>
        </p:nvPicPr>
        <p:blipFill>
          <a:blip r:embed="rId2"/>
          <a:stretch>
            <a:fillRect/>
          </a:stretch>
        </p:blipFill>
        <p:spPr>
          <a:xfrm>
            <a:off x="2027375" y="2670724"/>
            <a:ext cx="7892154" cy="1328679"/>
          </a:xfrm>
          <a:prstGeom prst="rect">
            <a:avLst/>
          </a:prstGeom>
        </p:spPr>
      </p:pic>
      <p:sp>
        <p:nvSpPr>
          <p:cNvPr id="7" name="Content Placeholder 6"/>
          <p:cNvSpPr>
            <a:spLocks noGrp="1"/>
          </p:cNvSpPr>
          <p:nvPr>
            <p:ph type="body" sz="quarter" idx="4294967295"/>
          </p:nvPr>
        </p:nvSpPr>
        <p:spPr>
          <a:xfrm>
            <a:off x="1074737" y="1458193"/>
            <a:ext cx="10042525" cy="1001249"/>
          </a:xfrm>
        </p:spPr>
        <p:txBody>
          <a:bodyPr>
            <a:noAutofit/>
          </a:bodyPr>
          <a:lstStyle/>
          <a:p>
            <a:pPr marL="457200" indent="-457200">
              <a:buFont typeface="Arial" panose="020B0604020202020204" pitchFamily="34" charset="0"/>
              <a:buChar char="•"/>
            </a:pPr>
            <a:r>
              <a:rPr lang="en-US" dirty="0"/>
              <a:t>If a cash sale for $100 plus 5% sales tax (5% x $100 = $5) occurs, the following entry is made:</a:t>
            </a:r>
            <a:endParaRPr lang="en-US" sz="2400" dirty="0"/>
          </a:p>
        </p:txBody>
      </p:sp>
    </p:spTree>
    <p:extLst>
      <p:ext uri="{BB962C8B-B14F-4D97-AF65-F5344CB8AC3E}">
        <p14:creationId xmlns:p14="http://schemas.microsoft.com/office/powerpoint/2010/main" val="3919561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Sales Tax Payable Account (3 of 3)</a:t>
            </a:r>
          </a:p>
        </p:txBody>
      </p:sp>
      <p:pic>
        <p:nvPicPr>
          <p:cNvPr id="3" name="Picture Placeholder 2" descr="An illustration shows a journal entry to record credit sales when sales tax is collected. All values are in dollars.&#10;Accounts Receivable/Customer: Debit 105.00&#10;Sales:  Credit 100.00&#10;Sales tax payable: Credit 5.00&#10;Description: Made credit sale">
            <a:extLst>
              <a:ext uri="{FF2B5EF4-FFF2-40B4-BE49-F238E27FC236}">
                <a16:creationId xmlns:a16="http://schemas.microsoft.com/office/drawing/2014/main" id="{628D4164-30E7-4A05-8148-9618A7FA7469}"/>
              </a:ext>
            </a:extLst>
          </p:cNvPr>
          <p:cNvPicPr>
            <a:picLocks noGrp="1" noChangeAspect="1"/>
          </p:cNvPicPr>
          <p:nvPr>
            <p:ph type="pic" sz="quarter" idx="11"/>
          </p:nvPr>
        </p:nvPicPr>
        <p:blipFill>
          <a:blip r:embed="rId2"/>
          <a:stretch>
            <a:fillRect/>
          </a:stretch>
        </p:blipFill>
        <p:spPr>
          <a:xfrm>
            <a:off x="2308739" y="2795390"/>
            <a:ext cx="7574521" cy="1267220"/>
          </a:xfrm>
          <a:prstGeom prst="rect">
            <a:avLst/>
          </a:prstGeom>
        </p:spPr>
      </p:pic>
      <p:sp>
        <p:nvSpPr>
          <p:cNvPr id="7" name="Content Placeholder 6"/>
          <p:cNvSpPr>
            <a:spLocks noGrp="1"/>
          </p:cNvSpPr>
          <p:nvPr>
            <p:ph type="body" sz="quarter" idx="4294967295"/>
          </p:nvPr>
        </p:nvSpPr>
        <p:spPr>
          <a:xfrm>
            <a:off x="1074737" y="1458193"/>
            <a:ext cx="10042525" cy="1001249"/>
          </a:xfrm>
        </p:spPr>
        <p:txBody>
          <a:bodyPr>
            <a:noAutofit/>
          </a:bodyPr>
          <a:lstStyle/>
          <a:p>
            <a:pPr marL="457200" indent="-457200">
              <a:buFont typeface="Arial" panose="020B0604020202020204" pitchFamily="34" charset="0"/>
              <a:buChar char="•"/>
            </a:pPr>
            <a:r>
              <a:rPr lang="en-US" dirty="0"/>
              <a:t>If a credit sale for $100 plus 5% sales tax (5% x $100 = $5) occurs, the following entry is made:</a:t>
            </a:r>
            <a:endParaRPr lang="en-US" sz="2400" dirty="0"/>
          </a:p>
        </p:txBody>
      </p:sp>
    </p:spTree>
    <p:extLst>
      <p:ext uri="{BB962C8B-B14F-4D97-AF65-F5344CB8AC3E}">
        <p14:creationId xmlns:p14="http://schemas.microsoft.com/office/powerpoint/2010/main" val="2062752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Returns And Allowances Account (1 of 2)</a:t>
            </a:r>
          </a:p>
        </p:txBody>
      </p:sp>
      <p:sp>
        <p:nvSpPr>
          <p:cNvPr id="3" name="Content Placeholder 2"/>
          <p:cNvSpPr>
            <a:spLocks noGrp="1"/>
          </p:cNvSpPr>
          <p:nvPr>
            <p:ph type="body" sz="quarter" idx="17"/>
          </p:nvPr>
        </p:nvSpPr>
        <p:spPr/>
        <p:txBody>
          <a:bodyPr>
            <a:normAutofit/>
          </a:bodyPr>
          <a:lstStyle/>
          <a:p>
            <a:r>
              <a:rPr lang="en-US" sz="2800" dirty="0"/>
              <a:t>A contra-revenue account used to record sales returns and sales allowances</a:t>
            </a:r>
          </a:p>
          <a:p>
            <a:r>
              <a:rPr lang="en-US" sz="2800" dirty="0"/>
              <a:t>Has a debit balance</a:t>
            </a:r>
          </a:p>
          <a:p>
            <a:r>
              <a:rPr lang="en-US" sz="2800" dirty="0"/>
              <a:t>Shown as a deduction from Sales on the income statement</a:t>
            </a:r>
          </a:p>
          <a:p>
            <a:r>
              <a:rPr lang="en-US" sz="2800" dirty="0"/>
              <a:t>This account is debited rather than Sales so that the business can more readily keep track of this activity</a:t>
            </a:r>
          </a:p>
        </p:txBody>
      </p:sp>
    </p:spTree>
    <p:extLst>
      <p:ext uri="{BB962C8B-B14F-4D97-AF65-F5344CB8AC3E}">
        <p14:creationId xmlns:p14="http://schemas.microsoft.com/office/powerpoint/2010/main" val="415902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Sales Returns And Allowances Account (2 of 2)</a:t>
            </a:r>
          </a:p>
        </p:txBody>
      </p:sp>
      <p:pic>
        <p:nvPicPr>
          <p:cNvPr id="5" name="Picture Placeholder 4" descr="An illustration shows a journal entry to record issuance of a credit memo for returned goods. All values are in dollars.&#10;Sales Returns and Allowances: Debit 46.00&#10;Sales tax payable: Debit 2.30&#10;Accounts Receivable/Wilma Cutz: Credit 48.30&#10;Description: Returned merchandise Credit Memo number 72">
            <a:extLst>
              <a:ext uri="{FF2B5EF4-FFF2-40B4-BE49-F238E27FC236}">
                <a16:creationId xmlns:a16="http://schemas.microsoft.com/office/drawing/2014/main" id="{E86F12F7-3225-4A1B-8E53-914AEC729C95}"/>
              </a:ext>
            </a:extLst>
          </p:cNvPr>
          <p:cNvPicPr>
            <a:picLocks noGrp="1" noChangeAspect="1"/>
          </p:cNvPicPr>
          <p:nvPr>
            <p:ph type="pic" sz="quarter" idx="11"/>
          </p:nvPr>
        </p:nvPicPr>
        <p:blipFill>
          <a:blip r:embed="rId2"/>
          <a:stretch>
            <a:fillRect/>
          </a:stretch>
        </p:blipFill>
        <p:spPr>
          <a:xfrm>
            <a:off x="2027385" y="3513183"/>
            <a:ext cx="8137229" cy="1351048"/>
          </a:xfrm>
          <a:prstGeom prst="rect">
            <a:avLst/>
          </a:prstGeom>
        </p:spPr>
      </p:pic>
      <p:sp>
        <p:nvSpPr>
          <p:cNvPr id="3" name="Content Placeholder 2"/>
          <p:cNvSpPr>
            <a:spLocks noGrp="1"/>
          </p:cNvSpPr>
          <p:nvPr>
            <p:ph type="body" sz="quarter" idx="12"/>
          </p:nvPr>
        </p:nvSpPr>
        <p:spPr>
          <a:xfrm>
            <a:off x="934243" y="1265578"/>
            <a:ext cx="10323512" cy="1961263"/>
          </a:xfrm>
        </p:spPr>
        <p:txBody>
          <a:bodyPr>
            <a:normAutofit/>
          </a:bodyPr>
          <a:lstStyle/>
          <a:p>
            <a:pPr marL="457200" indent="-457200">
              <a:buFont typeface="Arial" panose="020B0604020202020204" pitchFamily="34" charset="0"/>
              <a:buChar char="•"/>
            </a:pPr>
            <a:r>
              <a:rPr lang="en-US" sz="2800" dirty="0"/>
              <a:t>Refer to the credit memo previously shown</a:t>
            </a:r>
          </a:p>
          <a:p>
            <a:pPr marL="457200" indent="-457200">
              <a:buFont typeface="Arial" panose="020B0604020202020204" pitchFamily="34" charset="0"/>
              <a:buChar char="•"/>
            </a:pPr>
            <a:r>
              <a:rPr lang="en-US" dirty="0"/>
              <a:t>The entry for the return of a riding helmet is shown below</a:t>
            </a:r>
          </a:p>
          <a:p>
            <a:pPr marL="1143000" lvl="1" indent="-457200">
              <a:buFont typeface="Arial" panose="020B0604020202020204" pitchFamily="34" charset="0"/>
              <a:buChar char="•"/>
            </a:pPr>
            <a:r>
              <a:rPr lang="en-US" dirty="0"/>
              <a:t>Sales Returns and Allowances is debited for the amount of the sale, </a:t>
            </a:r>
            <a:r>
              <a:rPr lang="en-US" b="1" dirty="0"/>
              <a:t>excluding</a:t>
            </a:r>
            <a:r>
              <a:rPr lang="en-US" i="1" dirty="0"/>
              <a:t> </a:t>
            </a:r>
            <a:r>
              <a:rPr lang="en-US" dirty="0"/>
              <a:t>the sales tax</a:t>
            </a:r>
          </a:p>
        </p:txBody>
      </p:sp>
    </p:spTree>
    <p:extLst>
      <p:ext uri="{BB962C8B-B14F-4D97-AF65-F5344CB8AC3E}">
        <p14:creationId xmlns:p14="http://schemas.microsoft.com/office/powerpoint/2010/main" val="153426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Learning Objective 1</a:t>
            </a:r>
          </a:p>
        </p:txBody>
      </p:sp>
      <p:sp>
        <p:nvSpPr>
          <p:cNvPr id="3" name="Content Placeholder 2"/>
          <p:cNvSpPr>
            <a:spLocks noGrp="1"/>
          </p:cNvSpPr>
          <p:nvPr>
            <p:ph type="body" sz="quarter" idx="15"/>
          </p:nvPr>
        </p:nvSpPr>
        <p:spPr/>
        <p:txBody>
          <a:bodyPr/>
          <a:lstStyle/>
          <a:p>
            <a:pPr algn="ctr"/>
            <a:r>
              <a:rPr lang="en-US" sz="2800" dirty="0"/>
              <a:t>Describe merchandise sales transactions</a:t>
            </a:r>
          </a:p>
        </p:txBody>
      </p:sp>
    </p:spTree>
    <p:extLst>
      <p:ext uri="{BB962C8B-B14F-4D97-AF65-F5344CB8AC3E}">
        <p14:creationId xmlns:p14="http://schemas.microsoft.com/office/powerpoint/2010/main" val="307080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D007-CCAF-49C3-AE9C-BB6E8AFBE516}"/>
              </a:ext>
            </a:extLst>
          </p:cNvPr>
          <p:cNvSpPr>
            <a:spLocks noGrp="1"/>
          </p:cNvSpPr>
          <p:nvPr>
            <p:ph type="title"/>
          </p:nvPr>
        </p:nvSpPr>
        <p:spPr/>
        <p:txBody>
          <a:bodyPr/>
          <a:lstStyle/>
          <a:p>
            <a:r>
              <a:rPr lang="en-US" dirty="0"/>
              <a:t>Sales Returns and Allowances – Subsequent Year</a:t>
            </a:r>
          </a:p>
        </p:txBody>
      </p:sp>
      <p:sp>
        <p:nvSpPr>
          <p:cNvPr id="3" name="Text Placeholder 2">
            <a:extLst>
              <a:ext uri="{FF2B5EF4-FFF2-40B4-BE49-F238E27FC236}">
                <a16:creationId xmlns:a16="http://schemas.microsoft.com/office/drawing/2014/main" id="{031A9471-4A4D-4141-A78C-332B1AF656A6}"/>
              </a:ext>
            </a:extLst>
          </p:cNvPr>
          <p:cNvSpPr>
            <a:spLocks noGrp="1"/>
          </p:cNvSpPr>
          <p:nvPr>
            <p:ph type="body" sz="quarter" idx="17"/>
          </p:nvPr>
        </p:nvSpPr>
        <p:spPr/>
        <p:txBody>
          <a:bodyPr>
            <a:normAutofit/>
          </a:bodyPr>
          <a:lstStyle/>
          <a:p>
            <a:r>
              <a:rPr lang="en-US" sz="2800" dirty="0"/>
              <a:t>Timing differences occur between periods when customers return merchandise sold in one fiscal year in a subsequent fiscal year</a:t>
            </a:r>
          </a:p>
          <a:p>
            <a:r>
              <a:rPr lang="en-US" sz="2800" dirty="0"/>
              <a:t>An estimate of returns to be made in the future should be recorded as an adjusting entry at year end</a:t>
            </a:r>
          </a:p>
        </p:txBody>
      </p:sp>
    </p:spTree>
    <p:extLst>
      <p:ext uri="{BB962C8B-B14F-4D97-AF65-F5344CB8AC3E}">
        <p14:creationId xmlns:p14="http://schemas.microsoft.com/office/powerpoint/2010/main" val="327075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 Discounts Account</a:t>
            </a:r>
          </a:p>
        </p:txBody>
      </p:sp>
      <p:sp>
        <p:nvSpPr>
          <p:cNvPr id="3" name="Content Placeholder 2"/>
          <p:cNvSpPr>
            <a:spLocks noGrp="1"/>
          </p:cNvSpPr>
          <p:nvPr>
            <p:ph type="body" sz="quarter" idx="17"/>
          </p:nvPr>
        </p:nvSpPr>
        <p:spPr>
          <a:xfrm>
            <a:off x="743576" y="1425039"/>
            <a:ext cx="10711543" cy="4607461"/>
          </a:xfrm>
        </p:spPr>
        <p:txBody>
          <a:bodyPr>
            <a:normAutofit/>
          </a:bodyPr>
          <a:lstStyle/>
          <a:p>
            <a:pPr marL="342900" indent="-342900">
              <a:buFont typeface="Arial" panose="020B0604020202020204" pitchFamily="34" charset="0"/>
              <a:buChar char="•"/>
            </a:pPr>
            <a:r>
              <a:rPr lang="en-US" sz="2800" dirty="0"/>
              <a:t>A contra-revenue account used to record discounts given to customers who buy merchandise on account</a:t>
            </a:r>
          </a:p>
          <a:p>
            <a:pPr marL="1028700" lvl="1" indent="-342900">
              <a:buFont typeface="Arial" panose="020B0604020202020204" pitchFamily="34" charset="0"/>
              <a:buChar char="•"/>
            </a:pPr>
            <a:r>
              <a:rPr lang="en-US" sz="2400" dirty="0"/>
              <a:t>Businesses offer </a:t>
            </a:r>
            <a:r>
              <a:rPr lang="en-US" sz="2400" b="1" dirty="0"/>
              <a:t>cash discounts </a:t>
            </a:r>
            <a:r>
              <a:rPr lang="en-US" sz="2400" dirty="0"/>
              <a:t>to encourage prompt payment</a:t>
            </a:r>
          </a:p>
          <a:p>
            <a:pPr marL="1028700" lvl="1" indent="-342900">
              <a:buFont typeface="Arial" panose="020B0604020202020204" pitchFamily="34" charset="0"/>
              <a:buChar char="•"/>
            </a:pPr>
            <a:r>
              <a:rPr lang="en-US" sz="2400" dirty="0"/>
              <a:t>Prompt collection of accounts receivable reduces risk that receivables will become uncollectible</a:t>
            </a:r>
          </a:p>
          <a:p>
            <a:pPr marL="342900" indent="-342900">
              <a:buFont typeface="Arial" panose="020B0604020202020204" pitchFamily="34" charset="0"/>
              <a:buChar char="•"/>
            </a:pPr>
            <a:r>
              <a:rPr lang="en-US" sz="2800" dirty="0"/>
              <a:t>Has a debit balance</a:t>
            </a:r>
          </a:p>
          <a:p>
            <a:pPr marL="342900" indent="-342900">
              <a:buFont typeface="Arial" panose="020B0604020202020204" pitchFamily="34" charset="0"/>
              <a:buChar char="•"/>
            </a:pPr>
            <a:r>
              <a:rPr lang="en-US" sz="2800" dirty="0"/>
              <a:t>Reported as a deduction from Sales on the income statement</a:t>
            </a:r>
          </a:p>
        </p:txBody>
      </p:sp>
    </p:spTree>
    <p:extLst>
      <p:ext uri="{BB962C8B-B14F-4D97-AF65-F5344CB8AC3E}">
        <p14:creationId xmlns:p14="http://schemas.microsoft.com/office/powerpoint/2010/main" val="86720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17F8-F49B-41ED-94A9-A8BD29B942F2}"/>
              </a:ext>
            </a:extLst>
          </p:cNvPr>
          <p:cNvSpPr>
            <a:spLocks noGrp="1"/>
          </p:cNvSpPr>
          <p:nvPr>
            <p:ph type="title"/>
          </p:nvPr>
        </p:nvSpPr>
        <p:spPr/>
        <p:txBody>
          <a:bodyPr/>
          <a:lstStyle/>
          <a:p>
            <a:r>
              <a:rPr lang="en-US" dirty="0"/>
              <a:t>Typical Credit Terms (Figure 10-10)</a:t>
            </a:r>
          </a:p>
        </p:txBody>
      </p:sp>
      <p:pic>
        <p:nvPicPr>
          <p:cNvPr id="4" name="Picture Placeholder 3" descr="An image of a table with two columns and four rows. The first column has the heading, TERMS, and the second column has the heading, MEANING. Column 1, row 1: 2 slash 10 comma n slash 30 followed by an asterisk. Column 2, row 1: 2% discount off sales price if paid within 10 days. Total amount due within 30 days. Column 1, row 2: 1 slash 10 comma n slash 30. Column 2, row 2:  Same as 2 slash 10 comma n slash 30, except 1% discount instead of 2%. Column 1, row 3: 2 slash e o m comma n slash 60. Column 2, row 3: 2% discount if paid before end of month. Total amount due within 60 days. Column 1, row 4: 3 slash 10 e o m comma n slash 60. Column 2, row 4: 3% discount if paid within 10 days after end of month. Total amount due within 60 days. Flush left below the table, an asterisk is set followed by a footnote. Begin footnote, See Figure 10 dash 5. A discount of 11 dollars and 60 cents, open parenthesis, 2% times 580 dollars, close parenthesis, is allowed if this invoice is paid by May 15, open parenthesis, invoice date of May 5 plus 10 days, close parenthesis. End of footnote.">
            <a:extLst>
              <a:ext uri="{FF2B5EF4-FFF2-40B4-BE49-F238E27FC236}">
                <a16:creationId xmlns:a16="http://schemas.microsoft.com/office/drawing/2014/main" id="{488249E1-5353-4AE9-B92E-69A5C09DF887}"/>
              </a:ext>
            </a:extLst>
          </p:cNvPr>
          <p:cNvPicPr>
            <a:picLocks noGrp="1" noChangeAspect="1"/>
          </p:cNvPicPr>
          <p:nvPr>
            <p:ph type="pic" sz="quarter" idx="11"/>
          </p:nvPr>
        </p:nvPicPr>
        <p:blipFill>
          <a:blip r:embed="rId2"/>
          <a:stretch>
            <a:fillRect/>
          </a:stretch>
        </p:blipFill>
        <p:spPr>
          <a:xfrm>
            <a:off x="920826" y="1494940"/>
            <a:ext cx="10350347" cy="4166220"/>
          </a:xfrm>
          <a:prstGeom prst="rect">
            <a:avLst/>
          </a:prstGeom>
        </p:spPr>
      </p:pic>
    </p:spTree>
    <p:extLst>
      <p:ext uri="{BB962C8B-B14F-4D97-AF65-F5344CB8AC3E}">
        <p14:creationId xmlns:p14="http://schemas.microsoft.com/office/powerpoint/2010/main" val="197219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8A77-D0BC-4F95-B10C-56B22A181778}"/>
              </a:ext>
            </a:extLst>
          </p:cNvPr>
          <p:cNvSpPr>
            <a:spLocks noGrp="1"/>
          </p:cNvSpPr>
          <p:nvPr>
            <p:ph type="title"/>
          </p:nvPr>
        </p:nvSpPr>
        <p:spPr>
          <a:xfrm>
            <a:off x="838200" y="365125"/>
            <a:ext cx="10515600" cy="526239"/>
          </a:xfrm>
        </p:spPr>
        <p:txBody>
          <a:bodyPr/>
          <a:lstStyle/>
          <a:p>
            <a:r>
              <a:rPr lang="en-US" dirty="0"/>
              <a:t>Sales Discount Journal Entry (Figure 10-12)</a:t>
            </a:r>
          </a:p>
        </p:txBody>
      </p:sp>
      <p:pic>
        <p:nvPicPr>
          <p:cNvPr id="5" name="Picture Placeholder 4" descr="The image consists of a visual representation that reflects the equation credit sale, minus 2% cash discount = cash collection. Net sales = credit sale 100 dollars, minus 2 percent cash discount, 2 dollars = 98 dollars, cash collection. Below this there are two statements. Statement 1. Entry for credit sale. Row 1. Accounts receivable, 100.00. Row 2. Sales, 100.00. Statement 2. Entry for cash collection. Row 1. Cash, 98.00. Row 2. Sales discounts. 2.00. Row 3. Accounts receivable, 100.00.">
            <a:extLst>
              <a:ext uri="{FF2B5EF4-FFF2-40B4-BE49-F238E27FC236}">
                <a16:creationId xmlns:a16="http://schemas.microsoft.com/office/drawing/2014/main" id="{26DE7D31-9B50-4847-BEE0-5FA5DE8A9CF9}"/>
              </a:ext>
            </a:extLst>
          </p:cNvPr>
          <p:cNvPicPr>
            <a:picLocks noGrp="1" noChangeAspect="1"/>
          </p:cNvPicPr>
          <p:nvPr>
            <p:ph type="pic" sz="quarter" idx="11"/>
          </p:nvPr>
        </p:nvPicPr>
        <p:blipFill>
          <a:blip r:embed="rId2"/>
          <a:stretch>
            <a:fillRect/>
          </a:stretch>
        </p:blipFill>
        <p:spPr>
          <a:xfrm>
            <a:off x="2383770" y="2151220"/>
            <a:ext cx="7424459" cy="3815416"/>
          </a:xfrm>
          <a:prstGeom prst="rect">
            <a:avLst/>
          </a:prstGeom>
        </p:spPr>
      </p:pic>
      <p:sp>
        <p:nvSpPr>
          <p:cNvPr id="4" name="Text Placeholder 3">
            <a:extLst>
              <a:ext uri="{FF2B5EF4-FFF2-40B4-BE49-F238E27FC236}">
                <a16:creationId xmlns:a16="http://schemas.microsoft.com/office/drawing/2014/main" id="{ABDA66BB-8EF7-4C58-8B44-D8692C7D2833}"/>
              </a:ext>
            </a:extLst>
          </p:cNvPr>
          <p:cNvSpPr>
            <a:spLocks noGrp="1"/>
          </p:cNvSpPr>
          <p:nvPr>
            <p:ph type="body" sz="quarter" idx="12"/>
          </p:nvPr>
        </p:nvSpPr>
        <p:spPr>
          <a:xfrm>
            <a:off x="676894" y="1011645"/>
            <a:ext cx="10996550" cy="817155"/>
          </a:xfrm>
        </p:spPr>
        <p:txBody>
          <a:bodyPr/>
          <a:lstStyle/>
          <a:p>
            <a:pPr marL="457200" indent="-457200">
              <a:buFont typeface="Arial" panose="020B0604020202020204" pitchFamily="34" charset="0"/>
              <a:buChar char="•"/>
            </a:pPr>
            <a:r>
              <a:rPr lang="en-US" dirty="0"/>
              <a:t>If merchandise is sold for $100 with credit terms of 2/10, net/30, and cash is received within the discount period, two entries are made:</a:t>
            </a:r>
          </a:p>
        </p:txBody>
      </p:sp>
    </p:spTree>
    <p:extLst>
      <p:ext uri="{BB962C8B-B14F-4D97-AF65-F5344CB8AC3E}">
        <p14:creationId xmlns:p14="http://schemas.microsoft.com/office/powerpoint/2010/main" val="362501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Learning Objective 3</a:t>
            </a:r>
          </a:p>
        </p:txBody>
      </p:sp>
      <p:sp>
        <p:nvSpPr>
          <p:cNvPr id="7" name="Content Placeholder 6"/>
          <p:cNvSpPr>
            <a:spLocks noGrp="1"/>
          </p:cNvSpPr>
          <p:nvPr>
            <p:ph type="body" sz="quarter" idx="15"/>
          </p:nvPr>
        </p:nvSpPr>
        <p:spPr/>
        <p:txBody>
          <a:bodyPr/>
          <a:lstStyle/>
          <a:p>
            <a:pPr algn="ctr"/>
            <a:r>
              <a:rPr lang="en-US" sz="2800" dirty="0"/>
              <a:t>Describe and use the accounts receivable ledger</a:t>
            </a:r>
          </a:p>
        </p:txBody>
      </p:sp>
    </p:spTree>
    <p:extLst>
      <p:ext uri="{BB962C8B-B14F-4D97-AF65-F5344CB8AC3E}">
        <p14:creationId xmlns:p14="http://schemas.microsoft.com/office/powerpoint/2010/main" val="2266705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454B-616C-430F-BEAC-B4B936CC0EBA}"/>
              </a:ext>
            </a:extLst>
          </p:cNvPr>
          <p:cNvSpPr>
            <a:spLocks noGrp="1"/>
          </p:cNvSpPr>
          <p:nvPr>
            <p:ph type="title"/>
          </p:nvPr>
        </p:nvSpPr>
        <p:spPr/>
        <p:txBody>
          <a:bodyPr/>
          <a:lstStyle/>
          <a:p>
            <a:r>
              <a:rPr lang="en-US" dirty="0"/>
              <a:t>Journalizing Sales</a:t>
            </a:r>
          </a:p>
        </p:txBody>
      </p:sp>
      <p:sp>
        <p:nvSpPr>
          <p:cNvPr id="3" name="Text Placeholder 2">
            <a:extLst>
              <a:ext uri="{FF2B5EF4-FFF2-40B4-BE49-F238E27FC236}">
                <a16:creationId xmlns:a16="http://schemas.microsoft.com/office/drawing/2014/main" id="{559D3971-B5E9-42EB-B2AC-1D30C1EAE82E}"/>
              </a:ext>
            </a:extLst>
          </p:cNvPr>
          <p:cNvSpPr>
            <a:spLocks noGrp="1"/>
          </p:cNvSpPr>
          <p:nvPr>
            <p:ph type="body" sz="quarter" idx="17"/>
          </p:nvPr>
        </p:nvSpPr>
        <p:spPr>
          <a:xfrm>
            <a:off x="743576" y="1638300"/>
            <a:ext cx="10711543" cy="3883726"/>
          </a:xfrm>
        </p:spPr>
        <p:txBody>
          <a:bodyPr/>
          <a:lstStyle/>
          <a:p>
            <a:r>
              <a:rPr lang="en-US" sz="2800" dirty="0"/>
              <a:t>Assume the following sales transactions occurred during April:</a:t>
            </a:r>
          </a:p>
          <a:p>
            <a:pPr lvl="1"/>
            <a:r>
              <a:rPr lang="en-US" sz="2400" dirty="0"/>
              <a:t>Apr. 4 Sale No. 133C on account to Enrico Lorenzo, $1,520 plus $76 sales tax</a:t>
            </a:r>
          </a:p>
          <a:p>
            <a:pPr lvl="1"/>
            <a:r>
              <a:rPr lang="en-US" sz="2400" dirty="0"/>
              <a:t>Apr. 10 Sale No. 134C on account to Brenda Myers, $440 plus $22 sales tax</a:t>
            </a:r>
          </a:p>
          <a:p>
            <a:pPr lvl="1"/>
            <a:r>
              <a:rPr lang="en-US" sz="2400" dirty="0"/>
              <a:t>Apr. 18 Sale No. 105D on account to Edith Walton, $980 plus $49 sales tax</a:t>
            </a:r>
          </a:p>
          <a:p>
            <a:pPr lvl="1"/>
            <a:r>
              <a:rPr lang="en-US" sz="2400" dirty="0"/>
              <a:t>Apr. 21 Sale No. 202B on account to Wilma Cutz, $620 plus $31 sales tax</a:t>
            </a:r>
          </a:p>
          <a:p>
            <a:pPr lvl="1"/>
            <a:r>
              <a:rPr lang="en-US" sz="2400" dirty="0"/>
              <a:t>Apr. 24 Sale No. 162A on account to Heidi Schwitzer, $1,600 plus $80 sales tax</a:t>
            </a:r>
          </a:p>
        </p:txBody>
      </p:sp>
    </p:spTree>
    <p:extLst>
      <p:ext uri="{BB962C8B-B14F-4D97-AF65-F5344CB8AC3E}">
        <p14:creationId xmlns:p14="http://schemas.microsoft.com/office/powerpoint/2010/main" val="78555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2EC5-2159-4D54-AD52-0E2E2F32F934}"/>
              </a:ext>
            </a:extLst>
          </p:cNvPr>
          <p:cNvSpPr>
            <a:spLocks noGrp="1"/>
          </p:cNvSpPr>
          <p:nvPr>
            <p:ph type="title"/>
          </p:nvPr>
        </p:nvSpPr>
        <p:spPr>
          <a:xfrm>
            <a:off x="838200" y="365125"/>
            <a:ext cx="10515600" cy="982907"/>
          </a:xfrm>
        </p:spPr>
        <p:txBody>
          <a:bodyPr/>
          <a:lstStyle/>
          <a:p>
            <a:r>
              <a:rPr lang="en-US" dirty="0"/>
              <a:t>General Journal Entry for Sales on Account (Figure 10-13)</a:t>
            </a:r>
          </a:p>
        </p:txBody>
      </p:sp>
      <p:pic>
        <p:nvPicPr>
          <p:cNvPr id="4" name="Picture Placeholder 3" descr="The image shows a visual representation of a general journal. It has five columns and twenty four rows. The columns are: date, description, post reference, debit and credit. The date column is further subdivided into two columns, one for month and the other for date. The entries are as follows. Row 4. April, 4. Accounts receivable or E. Lorenzo. Debit, 1596.00. Row 5. Sales. Credit, 1520.00 row 6. Sales tax payable. Credit, 76.00. Row 7. Sale no. 133c. Row 9. April, 10. Accounts receivable or B. Myers. Debit, 462.00. Row 10. Sales. Credit, 440.00. Row 11. Sales tax payable. Credit, 22.00. Row 12. Sale number 134 c. Row 14. April, 18. Accounts receivable or E. Walton. Debit, 1029.00. Row 15. Sales. Credit, 980.00. Row 16. Sales tax payable. Credit, 49.00. Row 17. Sale number 105 d. Row 19. April, 21. Accounts receivable or W. Cutz. Debit, 651.00. Row 20. Sales. Credit, 620.00. Row 21. Sales tax payable. Credit, 31.00. Row 22. Sale number 202 b. Row 24. April, 24. Accounts receivable or H. Schwitzer. Debit, 1680.00. Row 25. Sales, credit, 1600.00. Row 26. Sales tax payable. Credit, 80.00. Row 27. Sale number 162 a.">
            <a:extLst>
              <a:ext uri="{FF2B5EF4-FFF2-40B4-BE49-F238E27FC236}">
                <a16:creationId xmlns:a16="http://schemas.microsoft.com/office/drawing/2014/main" id="{BD450EBD-8EDB-43D2-9041-171284B69169}"/>
              </a:ext>
            </a:extLst>
          </p:cNvPr>
          <p:cNvPicPr>
            <a:picLocks noGrp="1" noChangeAspect="1"/>
          </p:cNvPicPr>
          <p:nvPr>
            <p:ph type="pic" sz="quarter" idx="11"/>
          </p:nvPr>
        </p:nvPicPr>
        <p:blipFill>
          <a:blip r:embed="rId2"/>
          <a:stretch>
            <a:fillRect/>
          </a:stretch>
        </p:blipFill>
        <p:spPr>
          <a:xfrm>
            <a:off x="3371304" y="1537102"/>
            <a:ext cx="5207090" cy="4462747"/>
          </a:xfrm>
          <a:prstGeom prst="rect">
            <a:avLst/>
          </a:prstGeom>
        </p:spPr>
      </p:pic>
    </p:spTree>
    <p:extLst>
      <p:ext uri="{BB962C8B-B14F-4D97-AF65-F5344CB8AC3E}">
        <p14:creationId xmlns:p14="http://schemas.microsoft.com/office/powerpoint/2010/main" val="3872881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Posting to the General Ledger</a:t>
            </a:r>
          </a:p>
        </p:txBody>
      </p:sp>
      <p:sp>
        <p:nvSpPr>
          <p:cNvPr id="3" name="Content Placeholder 2"/>
          <p:cNvSpPr>
            <a:spLocks noGrp="1"/>
          </p:cNvSpPr>
          <p:nvPr>
            <p:ph type="body" sz="quarter" idx="17"/>
          </p:nvPr>
        </p:nvSpPr>
        <p:spPr/>
        <p:txBody>
          <a:bodyPr/>
          <a:lstStyle/>
          <a:p>
            <a:r>
              <a:rPr lang="en-US" sz="2800" dirty="0"/>
              <a:t>In the general ledger account:</a:t>
            </a:r>
          </a:p>
          <a:p>
            <a:pPr marL="808037" lvl="2" indent="-342900"/>
            <a:r>
              <a:rPr lang="en-US" sz="2400" dirty="0"/>
              <a:t>Step 1: Enter the date of the transaction</a:t>
            </a:r>
          </a:p>
          <a:p>
            <a:pPr marL="808037" lvl="2" indent="-342900"/>
            <a:r>
              <a:rPr lang="en-US" sz="2400" dirty="0"/>
              <a:t>Step 2: Enter the amount of the transaction</a:t>
            </a:r>
          </a:p>
          <a:p>
            <a:pPr marL="808037" lvl="2" indent="-342900"/>
            <a:r>
              <a:rPr lang="en-US" sz="2400" dirty="0"/>
              <a:t>Step 3: Enter the new balance</a:t>
            </a:r>
          </a:p>
          <a:p>
            <a:pPr marL="808037" lvl="2" indent="-342900"/>
            <a:r>
              <a:rPr lang="en-US" sz="2400" dirty="0"/>
              <a:t>Step 4: Enter the journal page number</a:t>
            </a:r>
          </a:p>
          <a:p>
            <a:r>
              <a:rPr lang="en-US" sz="2800" dirty="0"/>
              <a:t> In the journal:</a:t>
            </a:r>
          </a:p>
          <a:p>
            <a:pPr marL="808037" lvl="2" indent="-342900"/>
            <a:r>
              <a:rPr lang="en-US" sz="2400" dirty="0"/>
              <a:t>Step 5: Enter the ledger account number in the PR column</a:t>
            </a:r>
          </a:p>
        </p:txBody>
      </p:sp>
    </p:spTree>
    <p:extLst>
      <p:ext uri="{BB962C8B-B14F-4D97-AF65-F5344CB8AC3E}">
        <p14:creationId xmlns:p14="http://schemas.microsoft.com/office/powerpoint/2010/main" val="242823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DF904-31C2-495F-A3E3-AFE9DF80B4DA}"/>
              </a:ext>
            </a:extLst>
          </p:cNvPr>
          <p:cNvSpPr>
            <a:spLocks noGrp="1"/>
          </p:cNvSpPr>
          <p:nvPr>
            <p:ph type="title"/>
          </p:nvPr>
        </p:nvSpPr>
        <p:spPr>
          <a:xfrm>
            <a:off x="755072" y="1941573"/>
            <a:ext cx="4030683" cy="1866855"/>
          </a:xfrm>
        </p:spPr>
        <p:txBody>
          <a:bodyPr/>
          <a:lstStyle/>
          <a:p>
            <a:r>
              <a:rPr lang="en-US" dirty="0"/>
              <a:t>FIGURE 10-14 Posting Sales to the General Ledger</a:t>
            </a:r>
          </a:p>
        </p:txBody>
      </p:sp>
      <p:pic>
        <p:nvPicPr>
          <p:cNvPr id="4" name="Picture Placeholder 3" descr="The figure shows a visual representation of Posting Sales to the General Ledger. The heading for the ledger account is general journal, partial. There are five columns namely date, description, post r e f, debit and credit. The entries are as follows. 20—April. 4. Accounts receivable or E. Lorenzo. Post r e f, 122, debit 1,596.00 and credit blank. Sales. Post r e f. 401, credit 1,520.00. Sales tax payable. Post r e f, 231, credit 76.00. Date 10 , accounts receivable or B. Myers , post ref. 122, debit 462.00. Sales. post ref. 401, credit 440.00. Sales tax payable, post ref. 231, Credit, 22.00 . The heading for the ledger is general ledger, partial. The columns are as follows: date, item, post r e f. debit ,credit, balance debit, balance credit. Accounts receivable. Account number: 122. Date 20-- April 1. Item balance. Debit 12,000.00. Date - 4, post ref. J 8, debit 1, 596.00, balance debit 13,596.00. Date – 10, post ref. J 8, debit, 462.00 , balance debit 14,058.00. Account sales tax payable , account no.231. Date 20-- April 4  post ref. J8 ,credit 76.00, balance credit 76.00. Date- 10, post r e f., j 8 credit 22.00, balance credit  98.00. Account sales , account no. 401, date 20-- April 1, item balance, credit  67,000.00, date – 4, post ref. J 8,credit  1,520.00,balance credit 68,520.00. Date - 10, post ref. J 8, credit 440.00, balance credit, 68,960.00.">
            <a:extLst>
              <a:ext uri="{FF2B5EF4-FFF2-40B4-BE49-F238E27FC236}">
                <a16:creationId xmlns:a16="http://schemas.microsoft.com/office/drawing/2014/main" id="{F3FD457E-C264-40EF-926C-C5E8C8ED9BCA}"/>
              </a:ext>
            </a:extLst>
          </p:cNvPr>
          <p:cNvPicPr>
            <a:picLocks noGrp="1" noChangeAspect="1"/>
          </p:cNvPicPr>
          <p:nvPr>
            <p:ph type="pic" sz="quarter" idx="11"/>
          </p:nvPr>
        </p:nvPicPr>
        <p:blipFill>
          <a:blip r:embed="rId2"/>
          <a:stretch>
            <a:fillRect/>
          </a:stretch>
        </p:blipFill>
        <p:spPr>
          <a:xfrm>
            <a:off x="5106245" y="441995"/>
            <a:ext cx="6330683" cy="5683125"/>
          </a:xfrm>
          <a:prstGeom prst="rect">
            <a:avLst/>
          </a:prstGeom>
        </p:spPr>
      </p:pic>
    </p:spTree>
    <p:extLst>
      <p:ext uri="{BB962C8B-B14F-4D97-AF65-F5344CB8AC3E}">
        <p14:creationId xmlns:p14="http://schemas.microsoft.com/office/powerpoint/2010/main" val="2735865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Accounts Receivable Ledger</a:t>
            </a:r>
          </a:p>
        </p:txBody>
      </p:sp>
      <p:sp>
        <p:nvSpPr>
          <p:cNvPr id="3" name="Content Placeholder 2"/>
          <p:cNvSpPr>
            <a:spLocks noGrp="1"/>
          </p:cNvSpPr>
          <p:nvPr>
            <p:ph type="body" sz="quarter" idx="17"/>
          </p:nvPr>
        </p:nvSpPr>
        <p:spPr/>
        <p:txBody>
          <a:bodyPr>
            <a:normAutofit/>
          </a:bodyPr>
          <a:lstStyle/>
          <a:p>
            <a:r>
              <a:rPr lang="en-US" sz="2800" dirty="0"/>
              <a:t>A separate </a:t>
            </a:r>
            <a:r>
              <a:rPr lang="en-US" sz="2800" b="1" dirty="0">
                <a:solidFill>
                  <a:schemeClr val="tx2"/>
                </a:solidFill>
              </a:rPr>
              <a:t>subsidiary ledger </a:t>
            </a:r>
          </a:p>
          <a:p>
            <a:r>
              <a:rPr lang="en-US" sz="2800" dirty="0"/>
              <a:t>Contains an individual accounts receivable account for each customer</a:t>
            </a:r>
          </a:p>
          <a:p>
            <a:r>
              <a:rPr lang="en-US" sz="2800" dirty="0"/>
              <a:t>Each customer assigned an account number</a:t>
            </a:r>
          </a:p>
          <a:p>
            <a:r>
              <a:rPr lang="en-US" sz="2800" dirty="0"/>
              <a:t>A summary accounts receivable account maintained in the general ledger is the controlling account</a:t>
            </a:r>
          </a:p>
        </p:txBody>
      </p:sp>
    </p:spTree>
    <p:extLst>
      <p:ext uri="{BB962C8B-B14F-4D97-AF65-F5344CB8AC3E}">
        <p14:creationId xmlns:p14="http://schemas.microsoft.com/office/powerpoint/2010/main" val="3147295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Merchandising Business</a:t>
            </a:r>
            <a:endParaRPr lang="en-IN" dirty="0"/>
          </a:p>
        </p:txBody>
      </p:sp>
      <p:sp>
        <p:nvSpPr>
          <p:cNvPr id="3" name="Content Placeholder 2"/>
          <p:cNvSpPr>
            <a:spLocks noGrp="1"/>
          </p:cNvSpPr>
          <p:nvPr>
            <p:ph type="body" sz="quarter" idx="17"/>
          </p:nvPr>
        </p:nvSpPr>
        <p:spPr/>
        <p:txBody>
          <a:bodyPr>
            <a:normAutofit/>
          </a:bodyPr>
          <a:lstStyle/>
          <a:p>
            <a:r>
              <a:rPr lang="en-US" sz="2400" dirty="0"/>
              <a:t>Purchases merchandise from vendors/suppliers and sells that merchandise to customers</a:t>
            </a:r>
          </a:p>
          <a:p>
            <a:r>
              <a:rPr lang="en-US" sz="2400" dirty="0"/>
              <a:t>A sale is a transfer of merchandise from one business or individual to another in exchange for cash or a promise to pay cash</a:t>
            </a:r>
          </a:p>
        </p:txBody>
      </p:sp>
    </p:spTree>
    <p:extLst>
      <p:ext uri="{BB962C8B-B14F-4D97-AF65-F5344CB8AC3E}">
        <p14:creationId xmlns:p14="http://schemas.microsoft.com/office/powerpoint/2010/main" val="379481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4288"/>
          </a:xfrm>
        </p:spPr>
        <p:txBody>
          <a:bodyPr/>
          <a:lstStyle/>
          <a:p>
            <a:r>
              <a:rPr lang="en-US" dirty="0"/>
              <a:t>Posting from General Journal to the Accounts Receivable Ledger</a:t>
            </a:r>
          </a:p>
        </p:txBody>
      </p:sp>
      <p:sp>
        <p:nvSpPr>
          <p:cNvPr id="3" name="Content Placeholder 2"/>
          <p:cNvSpPr>
            <a:spLocks noGrp="1"/>
          </p:cNvSpPr>
          <p:nvPr>
            <p:ph type="body" sz="quarter" idx="17"/>
          </p:nvPr>
        </p:nvSpPr>
        <p:spPr/>
        <p:txBody>
          <a:bodyPr/>
          <a:lstStyle/>
          <a:p>
            <a:r>
              <a:rPr lang="en-US" sz="2800" dirty="0"/>
              <a:t>In the accounts receivable ledger account:</a:t>
            </a:r>
          </a:p>
          <a:p>
            <a:pPr marL="808037" lvl="2" indent="-342900"/>
            <a:r>
              <a:rPr lang="en-US" sz="2400" dirty="0"/>
              <a:t>Step 1: Enter the date of the transaction</a:t>
            </a:r>
          </a:p>
          <a:p>
            <a:pPr marL="808037" lvl="2" indent="-342900"/>
            <a:r>
              <a:rPr lang="en-US" sz="2400" dirty="0"/>
              <a:t>Step 2: Enter the amount of the transaction</a:t>
            </a:r>
          </a:p>
          <a:p>
            <a:pPr marL="808037" lvl="2" indent="-342900"/>
            <a:r>
              <a:rPr lang="en-US" sz="2400" dirty="0"/>
              <a:t>Step 3: Enter the new balance</a:t>
            </a:r>
          </a:p>
          <a:p>
            <a:pPr marL="808037" lvl="2" indent="-342900"/>
            <a:r>
              <a:rPr lang="en-US" sz="2400" dirty="0"/>
              <a:t>Step 4: Enter the journal page number</a:t>
            </a:r>
          </a:p>
          <a:p>
            <a:r>
              <a:rPr lang="en-US" sz="2800" dirty="0"/>
              <a:t>In the journal:</a:t>
            </a:r>
          </a:p>
          <a:p>
            <a:pPr marL="808037" lvl="2" indent="-342900"/>
            <a:r>
              <a:rPr lang="en-US" sz="2400" dirty="0"/>
              <a:t>Step 5: Enter a slash (/) followed by a check mark (</a:t>
            </a:r>
            <a:r>
              <a:rPr lang="en-US" sz="2400" dirty="0">
                <a:sym typeface="Wingdings" pitchFamily="2" charset="2"/>
              </a:rPr>
              <a:t></a:t>
            </a:r>
            <a:r>
              <a:rPr lang="en-US" sz="2400" dirty="0">
                <a:sym typeface="Monotype Sorts" pitchFamily="2" charset="2"/>
              </a:rPr>
              <a:t>) in the PR column</a:t>
            </a:r>
            <a:endParaRPr lang="en-US" sz="2400" dirty="0"/>
          </a:p>
        </p:txBody>
      </p:sp>
    </p:spTree>
    <p:extLst>
      <p:ext uri="{BB962C8B-B14F-4D97-AF65-F5344CB8AC3E}">
        <p14:creationId xmlns:p14="http://schemas.microsoft.com/office/powerpoint/2010/main" val="1936049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46B3-DD48-4471-B709-364233F06CD1}"/>
              </a:ext>
            </a:extLst>
          </p:cNvPr>
          <p:cNvSpPr>
            <a:spLocks noGrp="1"/>
          </p:cNvSpPr>
          <p:nvPr>
            <p:ph type="title"/>
          </p:nvPr>
        </p:nvSpPr>
        <p:spPr>
          <a:xfrm>
            <a:off x="695818" y="2346840"/>
            <a:ext cx="3781301" cy="2555098"/>
          </a:xfrm>
        </p:spPr>
        <p:txBody>
          <a:bodyPr/>
          <a:lstStyle/>
          <a:p>
            <a:r>
              <a:rPr lang="en-US" dirty="0"/>
              <a:t>FIGURE 10-15 Posting Sales to the Accounts Receivable Ledger</a:t>
            </a:r>
          </a:p>
        </p:txBody>
      </p:sp>
      <p:pic>
        <p:nvPicPr>
          <p:cNvPr id="4" name="Picture Placeholder 3" descr="The figure shows a visual representation of posting sales to the general ledger. The heading for the ledger account is general journal, partial. There are five columns namely date, description, post r e f, debit and credit. The entries are as follows. 20-- April 4, accounts receivable E. Lorenzo. Post. R e f. , 122, debit 1,596.00 and  credit blank. Sales, post r e f. 401, credit, 1,520.00. Sales tax payable 231, credit 76.00. Date 10, accounts receivable B. Myers , post r e f. 122, debit 462.00, sales post r e f. 401, credit 440.00. Sales tax payable, post r e f. 231, 22.00. Below this, a general ledger, partial is shown. The columns are as follows date, item, post r e f. debit, credit, balance debit, balance credit. Date 20-- April 1, item balance.  Debit 12,000.00. Date – 4, post r e f. J 8, debit 1,596.00, balance debit 13,596.00. Date – 10, post r e f. J 8, debit 462.00, balance debit 14,058.00. Account sales tax payable, account no.231. Date 20-- April 4 post r e f. J 8 ,credit 76.00, balance credit 76.00. Date- 10, post r e f., j 8 credit 22.00, balance credit 98.00. Account sales, account no. 401, date 20--April 1, item balance credit 67,000.00. Date – 4, post r e f. J 8, credit  1,520.00, balance credit 68,520.00. Date - 10, post r e f. J 8, credit 440.00, balance credit 68,960. There are two more ledgers under accounts receivable ledger, partial. Name Enrico Lorenzo. Address -1827 n. 100 rd., Baldwin city, k s 66006. The columns are: date, item, post r e f., debit, credit, balance Entries are. Date 20-- April 4 post r e f, j 8, debit 1,596.00, balance 1,596.00. Name Brenda Myers. Address 1 6 1 3 stone meadows, Lawrence, Kansas 6 6 0 4 9. Date 20-- April 10, item blank, post. R e f j 8, debit 462.00, balance 462.00.  ">
            <a:extLst>
              <a:ext uri="{FF2B5EF4-FFF2-40B4-BE49-F238E27FC236}">
                <a16:creationId xmlns:a16="http://schemas.microsoft.com/office/drawing/2014/main" id="{FE931453-8BD0-474B-B452-56B1B7C64F0F}"/>
              </a:ext>
            </a:extLst>
          </p:cNvPr>
          <p:cNvPicPr>
            <a:picLocks noGrp="1" noChangeAspect="1"/>
          </p:cNvPicPr>
          <p:nvPr>
            <p:ph type="pic" sz="quarter" idx="11"/>
          </p:nvPr>
        </p:nvPicPr>
        <p:blipFill>
          <a:blip r:embed="rId2"/>
          <a:stretch>
            <a:fillRect/>
          </a:stretch>
        </p:blipFill>
        <p:spPr>
          <a:xfrm>
            <a:off x="5107234" y="403812"/>
            <a:ext cx="6652029" cy="5647831"/>
          </a:xfrm>
          <a:prstGeom prst="rect">
            <a:avLst/>
          </a:prstGeom>
        </p:spPr>
      </p:pic>
    </p:spTree>
    <p:extLst>
      <p:ext uri="{BB962C8B-B14F-4D97-AF65-F5344CB8AC3E}">
        <p14:creationId xmlns:p14="http://schemas.microsoft.com/office/powerpoint/2010/main" val="192513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6C382-9CE9-44FB-8528-F6098B150E79}"/>
              </a:ext>
            </a:extLst>
          </p:cNvPr>
          <p:cNvSpPr>
            <a:spLocks noGrp="1"/>
          </p:cNvSpPr>
          <p:nvPr>
            <p:ph type="title"/>
          </p:nvPr>
        </p:nvSpPr>
        <p:spPr/>
        <p:txBody>
          <a:bodyPr/>
          <a:lstStyle/>
          <a:p>
            <a:r>
              <a:rPr lang="en-US" dirty="0"/>
              <a:t>Relationships to Remember</a:t>
            </a:r>
          </a:p>
        </p:txBody>
      </p:sp>
      <p:sp>
        <p:nvSpPr>
          <p:cNvPr id="3" name="Text Placeholder 2">
            <a:extLst>
              <a:ext uri="{FF2B5EF4-FFF2-40B4-BE49-F238E27FC236}">
                <a16:creationId xmlns:a16="http://schemas.microsoft.com/office/drawing/2014/main" id="{4F3BAFFE-D28C-473E-A58D-2E2F41E74917}"/>
              </a:ext>
            </a:extLst>
          </p:cNvPr>
          <p:cNvSpPr>
            <a:spLocks noGrp="1"/>
          </p:cNvSpPr>
          <p:nvPr>
            <p:ph type="body" sz="quarter" idx="17"/>
          </p:nvPr>
        </p:nvSpPr>
        <p:spPr>
          <a:xfrm>
            <a:off x="743576" y="1270660"/>
            <a:ext cx="10711543" cy="3871356"/>
          </a:xfrm>
        </p:spPr>
        <p:txBody>
          <a:bodyPr/>
          <a:lstStyle/>
          <a:p>
            <a:r>
              <a:rPr lang="en-US" sz="2400" dirty="0"/>
              <a:t>Entries in the general journal are posted to the general ledger and accounts receivable ledger</a:t>
            </a:r>
          </a:p>
          <a:p>
            <a:r>
              <a:rPr lang="en-US" sz="2800" dirty="0"/>
              <a:t>After the posting of the accounts receivable ledger and the general ledger is completed:</a:t>
            </a:r>
          </a:p>
          <a:p>
            <a:pPr lvl="1"/>
            <a:r>
              <a:rPr lang="en-US" sz="2400" dirty="0"/>
              <a:t>Total of the accounts receivable ledger balances should equal the Accounts Receivable balance in the general ledger</a:t>
            </a:r>
          </a:p>
          <a:p>
            <a:pPr lvl="1"/>
            <a:r>
              <a:rPr lang="en-US" sz="2400" dirty="0"/>
              <a:t>Accounts Receivable ledger is a detailed listing of the same information that is summarized in Accounts Receivable in the general ledger</a:t>
            </a:r>
          </a:p>
        </p:txBody>
      </p:sp>
    </p:spTree>
    <p:extLst>
      <p:ext uri="{BB962C8B-B14F-4D97-AF65-F5344CB8AC3E}">
        <p14:creationId xmlns:p14="http://schemas.microsoft.com/office/powerpoint/2010/main" val="17931305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33202" y="2786227"/>
            <a:ext cx="4244439" cy="1898895"/>
          </a:xfrm>
        </p:spPr>
        <p:txBody>
          <a:bodyPr>
            <a:normAutofit/>
          </a:bodyPr>
          <a:lstStyle/>
          <a:p>
            <a:r>
              <a:rPr lang="en-US" dirty="0"/>
              <a:t>FIGURE 10-16 Accounting for Sales Returns and Allowances</a:t>
            </a:r>
          </a:p>
        </p:txBody>
      </p:sp>
      <p:pic>
        <p:nvPicPr>
          <p:cNvPr id="5" name="Picture Placeholder 4" descr="The figure shows a visual representation of accounting for sales returns and allowances to the general ledger. The heading for the ledger account is general journal, partial. There are five columns namely date, description, post r e f, debit and credit. The entries are as follows. Date 20 dash dash, May 5. Sales returns and allowances, post r e f 401.1, debit 46.00. Sales tax payable, post r e f 231, debit, 2.30. Accounts receivable ledger, partial. Name: W. Cutz, post r e f 122, credit 48.30. Balance is transferred to accounts receivable ledger, partial. The column headings are date, item, post r e f, Debit, credit, balance. Name Wilma Cutz, address 1 1 1 6 Williamsburg place, Lawrence, Kansas 6 6 0 4 9. Date 20 dash dash, May 1, item balance, credit, 651.00. Date 5, post r e f j 9, credit 48.30, balance 602.70.  Accounts receivable, account no. 122. Date, item, post, r e f. Debit credit balance debit, balance credit. Date 20 dash dash, May 1, item balance, debit balance 14,331.00. Date 5 , post, ref j9 ,credit 48.30 ,debit balance  14,282.70. Account sales tax payable account no. 231. Date 20 dash dash, May 1, item balance, credit balance 563.00. Date 5, post ref., j 9 2.30 560.70. Account sales returns and allowances account no. 401.1. Date 20 dash dash, May 1 Balance, balance debit  274.00. Date 5, post ref. J 9, debit 46.00, balance debit 320.00.">
            <a:extLst>
              <a:ext uri="{FF2B5EF4-FFF2-40B4-BE49-F238E27FC236}">
                <a16:creationId xmlns:a16="http://schemas.microsoft.com/office/drawing/2014/main" id="{E3F191F8-ECC6-400E-8E17-14920E2F1E55}"/>
              </a:ext>
            </a:extLst>
          </p:cNvPr>
          <p:cNvPicPr>
            <a:picLocks noGrp="1" noChangeAspect="1"/>
          </p:cNvPicPr>
          <p:nvPr>
            <p:ph type="pic" sz="quarter" idx="11"/>
          </p:nvPr>
        </p:nvPicPr>
        <p:blipFill>
          <a:blip r:embed="rId2"/>
          <a:stretch>
            <a:fillRect/>
          </a:stretch>
        </p:blipFill>
        <p:spPr>
          <a:xfrm>
            <a:off x="5700013" y="475143"/>
            <a:ext cx="5949681" cy="5607808"/>
          </a:xfrm>
          <a:prstGeom prst="rect">
            <a:avLst/>
          </a:prstGeom>
        </p:spPr>
      </p:pic>
    </p:spTree>
    <p:extLst>
      <p:ext uri="{BB962C8B-B14F-4D97-AF65-F5344CB8AC3E}">
        <p14:creationId xmlns:p14="http://schemas.microsoft.com/office/powerpoint/2010/main" val="4033589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Credit Card Sales (1 of 2)</a:t>
            </a:r>
          </a:p>
        </p:txBody>
      </p:sp>
      <p:sp>
        <p:nvSpPr>
          <p:cNvPr id="3" name="Content Placeholder 2"/>
          <p:cNvSpPr>
            <a:spLocks noGrp="1"/>
          </p:cNvSpPr>
          <p:nvPr>
            <p:ph type="body" sz="quarter" idx="17"/>
          </p:nvPr>
        </p:nvSpPr>
        <p:spPr>
          <a:xfrm>
            <a:off x="743576" y="1306286"/>
            <a:ext cx="10711543" cy="4726214"/>
          </a:xfrm>
        </p:spPr>
        <p:txBody>
          <a:bodyPr/>
          <a:lstStyle/>
          <a:p>
            <a:pPr marL="342900" indent="-342900">
              <a:buFont typeface="Arial" panose="020B0604020202020204" pitchFamily="34" charset="0"/>
              <a:buChar char="•"/>
            </a:pPr>
            <a:r>
              <a:rPr lang="en-US" sz="2800" dirty="0"/>
              <a:t>Similar to cash sales – cash is available to business as soon as an electronic deposit is made at days end</a:t>
            </a:r>
          </a:p>
          <a:p>
            <a:pPr marL="342900" indent="-342900">
              <a:buFont typeface="Arial" panose="020B0604020202020204" pitchFamily="34" charset="0"/>
              <a:buChar char="•"/>
            </a:pPr>
            <a:r>
              <a:rPr lang="en-US" sz="2800" dirty="0"/>
              <a:t>Credit card company makes electronic deposit to merchandiser’s bank account for gross amount of credit card sales less a processing fee</a:t>
            </a:r>
          </a:p>
          <a:p>
            <a:pPr marL="342900" indent="-342900">
              <a:buFont typeface="Arial" panose="020B0604020202020204" pitchFamily="34" charset="0"/>
              <a:buChar char="•"/>
            </a:pPr>
            <a:r>
              <a:rPr lang="en-US" sz="2800" dirty="0"/>
              <a:t>Fee is based on the gross amount of sale, including sales tax</a:t>
            </a:r>
          </a:p>
        </p:txBody>
      </p:sp>
    </p:spTree>
    <p:extLst>
      <p:ext uri="{BB962C8B-B14F-4D97-AF65-F5344CB8AC3E}">
        <p14:creationId xmlns:p14="http://schemas.microsoft.com/office/powerpoint/2010/main" val="33726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EA4E3-D36F-4060-BC05-67A0304613B5}"/>
              </a:ext>
            </a:extLst>
          </p:cNvPr>
          <p:cNvSpPr>
            <a:spLocks noGrp="1"/>
          </p:cNvSpPr>
          <p:nvPr>
            <p:ph type="title"/>
          </p:nvPr>
        </p:nvSpPr>
        <p:spPr/>
        <p:txBody>
          <a:bodyPr/>
          <a:lstStyle/>
          <a:p>
            <a:r>
              <a:rPr lang="en-US" dirty="0"/>
              <a:t>Bank Credit Card Sales (2 of 2)</a:t>
            </a:r>
          </a:p>
        </p:txBody>
      </p:sp>
      <p:pic>
        <p:nvPicPr>
          <p:cNvPr id="7" name="Picture Placeholder 6" descr="An illustration shows a journal entry to record bank credit card sales. All values are in dollars.&#10;Cash: Debit 100..80&#10;Bank Credit Card Expense: Debit 4.20&#10;Sales: Credit 100.00&#10;Sales Tax Payable: 5.00&#10;Description: Made credit card sale">
            <a:extLst>
              <a:ext uri="{FF2B5EF4-FFF2-40B4-BE49-F238E27FC236}">
                <a16:creationId xmlns:a16="http://schemas.microsoft.com/office/drawing/2014/main" id="{9F3B5B9C-4EFC-4607-8B5B-F4EDA3046DF1}"/>
              </a:ext>
            </a:extLst>
          </p:cNvPr>
          <p:cNvPicPr>
            <a:picLocks noGrp="1" noChangeAspect="1"/>
          </p:cNvPicPr>
          <p:nvPr>
            <p:ph type="pic" sz="quarter" idx="11"/>
          </p:nvPr>
        </p:nvPicPr>
        <p:blipFill>
          <a:blip r:embed="rId2"/>
          <a:stretch>
            <a:fillRect/>
          </a:stretch>
        </p:blipFill>
        <p:spPr>
          <a:xfrm>
            <a:off x="1754140" y="3327418"/>
            <a:ext cx="8683720" cy="1824679"/>
          </a:xfrm>
          <a:prstGeom prst="rect">
            <a:avLst/>
          </a:prstGeom>
        </p:spPr>
      </p:pic>
      <p:sp>
        <p:nvSpPr>
          <p:cNvPr id="6" name="Text Placeholder 5">
            <a:extLst>
              <a:ext uri="{FF2B5EF4-FFF2-40B4-BE49-F238E27FC236}">
                <a16:creationId xmlns:a16="http://schemas.microsoft.com/office/drawing/2014/main" id="{F2B681E4-68F2-4A00-A730-30F47050E538}"/>
              </a:ext>
            </a:extLst>
          </p:cNvPr>
          <p:cNvSpPr>
            <a:spLocks noGrp="1"/>
          </p:cNvSpPr>
          <p:nvPr>
            <p:ph type="body" sz="quarter" idx="12"/>
          </p:nvPr>
        </p:nvSpPr>
        <p:spPr>
          <a:xfrm>
            <a:off x="1030288" y="1023519"/>
            <a:ext cx="10323512" cy="1933437"/>
          </a:xfrm>
        </p:spPr>
        <p:txBody>
          <a:bodyPr/>
          <a:lstStyle/>
          <a:p>
            <a:pPr marL="342900" indent="-342900">
              <a:buFont typeface="Arial" panose="020B0604020202020204" pitchFamily="34" charset="0"/>
              <a:buChar char="•"/>
            </a:pPr>
            <a:r>
              <a:rPr lang="en-US" dirty="0"/>
              <a:t>On a sale of $100 plus sales tax of $5, the credit card fee at 4% would be $4.20</a:t>
            </a:r>
          </a:p>
          <a:p>
            <a:pPr marL="1028700" lvl="1" indent="-342900">
              <a:buFont typeface="Arial" panose="020B0604020202020204" pitchFamily="34" charset="0"/>
              <a:buChar char="•"/>
            </a:pPr>
            <a:r>
              <a:rPr lang="en-US" dirty="0"/>
              <a:t>4% x $105 = $4.20</a:t>
            </a:r>
          </a:p>
          <a:p>
            <a:pPr marL="342900" indent="-342900">
              <a:buFont typeface="Arial" panose="020B0604020202020204" pitchFamily="34" charset="0"/>
              <a:buChar char="•"/>
            </a:pPr>
            <a:r>
              <a:rPr lang="en-US" dirty="0"/>
              <a:t>Journal entry shown below</a:t>
            </a:r>
          </a:p>
        </p:txBody>
      </p:sp>
    </p:spTree>
    <p:extLst>
      <p:ext uri="{BB962C8B-B14F-4D97-AF65-F5344CB8AC3E}">
        <p14:creationId xmlns:p14="http://schemas.microsoft.com/office/powerpoint/2010/main" val="1635868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6454B-616C-430F-BEAC-B4B936CC0EBA}"/>
              </a:ext>
            </a:extLst>
          </p:cNvPr>
          <p:cNvSpPr>
            <a:spLocks noGrp="1"/>
          </p:cNvSpPr>
          <p:nvPr>
            <p:ph type="title"/>
          </p:nvPr>
        </p:nvSpPr>
        <p:spPr/>
        <p:txBody>
          <a:bodyPr/>
          <a:lstStyle/>
          <a:p>
            <a:r>
              <a:rPr lang="en-US" dirty="0"/>
              <a:t>Journalizing Cash Receipts</a:t>
            </a:r>
          </a:p>
        </p:txBody>
      </p:sp>
      <p:sp>
        <p:nvSpPr>
          <p:cNvPr id="3" name="Text Placeholder 2">
            <a:extLst>
              <a:ext uri="{FF2B5EF4-FFF2-40B4-BE49-F238E27FC236}">
                <a16:creationId xmlns:a16="http://schemas.microsoft.com/office/drawing/2014/main" id="{559D3971-B5E9-42EB-B2AC-1D30C1EAE82E}"/>
              </a:ext>
            </a:extLst>
          </p:cNvPr>
          <p:cNvSpPr>
            <a:spLocks noGrp="1"/>
          </p:cNvSpPr>
          <p:nvPr>
            <p:ph type="body" sz="quarter" idx="17"/>
          </p:nvPr>
        </p:nvSpPr>
        <p:spPr>
          <a:xfrm>
            <a:off x="743576" y="1270661"/>
            <a:ext cx="10711543" cy="4738253"/>
          </a:xfrm>
        </p:spPr>
        <p:txBody>
          <a:bodyPr>
            <a:normAutofit/>
          </a:bodyPr>
          <a:lstStyle/>
          <a:p>
            <a:r>
              <a:rPr lang="en-US" sz="2800" dirty="0"/>
              <a:t>Assume the following cash receipts transactions related to sales occurred during April:</a:t>
            </a:r>
          </a:p>
          <a:p>
            <a:pPr lvl="1"/>
            <a:r>
              <a:rPr lang="en-US" sz="2400" dirty="0"/>
              <a:t>Apr. 14 Received cash on account from Enrico Lorenzo for Sale No. 133C, $1,596</a:t>
            </a:r>
          </a:p>
          <a:p>
            <a:pPr lvl="1"/>
            <a:r>
              <a:rPr lang="en-US" sz="2400" dirty="0"/>
              <a:t>Apr. 20 Received cash on account from Brenda Myers for Sale No. 134C, $462</a:t>
            </a:r>
          </a:p>
          <a:p>
            <a:pPr lvl="1"/>
            <a:r>
              <a:rPr lang="en-US" sz="2400" dirty="0"/>
              <a:t>Apr. 28 Received cash on account from Edith Walton for Sale No. 105D, $1,029</a:t>
            </a:r>
          </a:p>
          <a:p>
            <a:pPr lvl="1"/>
            <a:r>
              <a:rPr lang="en-US" sz="2400" dirty="0"/>
              <a:t>Apr. 30 Cash sales for the month are $3,600 plus tax of $180</a:t>
            </a:r>
          </a:p>
          <a:p>
            <a:pPr lvl="1"/>
            <a:r>
              <a:rPr lang="en-US" sz="2400" dirty="0"/>
              <a:t>Apr. 30 Bank credit card sales for the month are $22,500 plus tax of $1,125</a:t>
            </a:r>
          </a:p>
          <a:p>
            <a:pPr lvl="2"/>
            <a:r>
              <a:rPr lang="en-US" sz="2200" dirty="0"/>
              <a:t>Bank credit card expenses on these sales are $900</a:t>
            </a:r>
          </a:p>
        </p:txBody>
      </p:sp>
    </p:spTree>
    <p:extLst>
      <p:ext uri="{BB962C8B-B14F-4D97-AF65-F5344CB8AC3E}">
        <p14:creationId xmlns:p14="http://schemas.microsoft.com/office/powerpoint/2010/main" val="225143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D802D-9766-4A52-8DDC-E08881D85361}"/>
              </a:ext>
            </a:extLst>
          </p:cNvPr>
          <p:cNvSpPr>
            <a:spLocks noGrp="1"/>
          </p:cNvSpPr>
          <p:nvPr>
            <p:ph type="title"/>
          </p:nvPr>
        </p:nvSpPr>
        <p:spPr>
          <a:xfrm>
            <a:off x="311085" y="365126"/>
            <a:ext cx="11500701" cy="926346"/>
          </a:xfrm>
        </p:spPr>
        <p:txBody>
          <a:bodyPr/>
          <a:lstStyle/>
          <a:p>
            <a:r>
              <a:rPr lang="en-US" dirty="0"/>
              <a:t>FIGURE 10-17 Cash Receipts Entered in General Journal</a:t>
            </a:r>
          </a:p>
        </p:txBody>
      </p:sp>
      <p:pic>
        <p:nvPicPr>
          <p:cNvPr id="4" name="Picture Placeholder 3" descr="The image shows a visual representation of a general journal. It has five columns and twenty two rows. The columns are: Date, Description, Post Reference, Debit and Credit. The Date column is further subdivided into two columns, one for month and the other for date. The entries are as follows: Row 4. April, 14. Cash. Debit, 1596.00. Row 5. Accounts Receivable or E. Lorenzo. Credit, 1596.00. Row 6. Received cash on account. Row 8. April, 20. Cash. Debit, 462.00. Row 9. Accounts Receivable or B. Myers. Credit, 462.00. Row 10. Received cash on account. Credit, 440.00. Row 12. April, 28. Cash. Debit, 1029.00. Row 13. Accounts Receivable or E. Walton. 1029.00. Row 14. Received cash on account. Row 16. April, 30. Cash. Debit, 3780.00. Row 17. Sales. Credit, 3600.00. Row 18. Sales Tax Payable. Credit, 180.00. Row 19. Made cash sales. Row 21. April, 30. Cash. Debit, 22725.00. Row 22. Bank Credit Card Expense. Debit, 900.00. Row 23. Sale. Credit, 22500.00. Row 24. Sales Tax Payable. 1125.00. Row 25. Made credit card sales.">
            <a:extLst>
              <a:ext uri="{FF2B5EF4-FFF2-40B4-BE49-F238E27FC236}">
                <a16:creationId xmlns:a16="http://schemas.microsoft.com/office/drawing/2014/main" id="{2E26416F-3877-4911-B01B-AD72543FC04E}"/>
              </a:ext>
            </a:extLst>
          </p:cNvPr>
          <p:cNvPicPr>
            <a:picLocks noGrp="1" noChangeAspect="1"/>
          </p:cNvPicPr>
          <p:nvPr>
            <p:ph type="pic" sz="quarter" idx="11"/>
          </p:nvPr>
        </p:nvPicPr>
        <p:blipFill>
          <a:blip r:embed="rId2"/>
          <a:stretch>
            <a:fillRect/>
          </a:stretch>
        </p:blipFill>
        <p:spPr>
          <a:xfrm>
            <a:off x="3144909" y="1414188"/>
            <a:ext cx="6080943" cy="4798304"/>
          </a:xfrm>
          <a:prstGeom prst="rect">
            <a:avLst/>
          </a:prstGeom>
        </p:spPr>
      </p:pic>
    </p:spTree>
    <p:extLst>
      <p:ext uri="{BB962C8B-B14F-4D97-AF65-F5344CB8AC3E}">
        <p14:creationId xmlns:p14="http://schemas.microsoft.com/office/powerpoint/2010/main" val="2698342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88" y="1966829"/>
            <a:ext cx="3674424" cy="3321607"/>
          </a:xfrm>
        </p:spPr>
        <p:txBody>
          <a:bodyPr/>
          <a:lstStyle/>
          <a:p>
            <a:r>
              <a:rPr lang="en-US" dirty="0"/>
              <a:t>FIGURE 10-18 Posting Cash Receipts to the General Ledger and Accounts Receivable Ledger</a:t>
            </a:r>
          </a:p>
        </p:txBody>
      </p:sp>
      <p:pic>
        <p:nvPicPr>
          <p:cNvPr id="7" name="Picture Placeholder 6" descr="The figure shows a visual representation of posting cash receipts to the general ledger and accounts receivable ledger. The columns headings are: date, description, post r e f, debit and credit. Date, 20--April 14. Description, cash. Post r e f.  101. Debit  1,596.00. Accounts receivable or E. Lorenzo received cash on account 122, credit 1,596.00. 20 cash, post ref, 101 , debit 462.00, accounts receivable or B. Myers 122, credit  462.00, received cash on account. Transferred to ledger general ledger, partial. Account cash account no. 101. Date item, post r e f. Debit credit, balance debit, balance credit. Date 20-- April 1 balance, Balance debit 20,000.00. Date, 14 j8 1,596.00, balance debit  21,596.00 Date, 20 j 8, debit 462.00 balance debit 22,058.00. Account: accounts receivable account no. 122 post. The column headings are: date, item r e f, debit, credit, balance debit, balance credit. Date 20—April . 12,000.00. Date 4, post r e f j 8, debit 1,596.00, balance 13,596.00. Date 10. Post r e f, j 8, debit 462.00, balance debit 14,058.00. Date 14. Post r e f, j 8, debit 1,596.00, balance debit 12,462.00. Date 18. Post r e f, j 8, debit 1,029.00, balance debit 13,491.00. Date, 20. Post r e f, j 8, debit 8462.00, balance debit 13,029.00. Transferred to accounts receivable ledger, partial. Name Enrico Lorenzo. Address 1827 n. 100 rd., Baldwin city, k s 66006. The columns are: Date, item ,post ref. ,debit, credit ,balance Date 20-- Apr. 4, post r e f j 8, debit 1,596.00, balance 1,596.00. Date 14, post r e f j 8, credit, 1,596.00, balance, 0. Name Brenda Myers Address 1613 stone meadows, Lawrence, k s 66049 The columns are: date, item, post r e f, debit, credit, balance. Date 20-- Apr. 10, post r e f j 8, balance 462.00. Date 20, post r e f, j 8, credit  462.00, balance  0.">
            <a:extLst>
              <a:ext uri="{FF2B5EF4-FFF2-40B4-BE49-F238E27FC236}">
                <a16:creationId xmlns:a16="http://schemas.microsoft.com/office/drawing/2014/main" id="{76DF446F-7313-423F-87A3-4AE712A72104}"/>
              </a:ext>
            </a:extLst>
          </p:cNvPr>
          <p:cNvPicPr>
            <a:picLocks noGrp="1" noChangeAspect="1"/>
          </p:cNvPicPr>
          <p:nvPr>
            <p:ph type="pic" sz="quarter" idx="11"/>
          </p:nvPr>
        </p:nvPicPr>
        <p:blipFill>
          <a:blip r:embed="rId2"/>
          <a:stretch>
            <a:fillRect/>
          </a:stretch>
        </p:blipFill>
        <p:spPr>
          <a:xfrm>
            <a:off x="4263242" y="874809"/>
            <a:ext cx="7671459" cy="5108381"/>
          </a:xfrm>
          <a:prstGeom prst="rect">
            <a:avLst/>
          </a:prstGeom>
        </p:spPr>
      </p:pic>
    </p:spTree>
    <p:extLst>
      <p:ext uri="{BB962C8B-B14F-4D97-AF65-F5344CB8AC3E}">
        <p14:creationId xmlns:p14="http://schemas.microsoft.com/office/powerpoint/2010/main" val="1670848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 4</a:t>
            </a:r>
          </a:p>
        </p:txBody>
      </p:sp>
      <p:sp>
        <p:nvSpPr>
          <p:cNvPr id="3" name="Content Placeholder 2"/>
          <p:cNvSpPr>
            <a:spLocks noGrp="1"/>
          </p:cNvSpPr>
          <p:nvPr>
            <p:ph type="body" sz="quarter" idx="15"/>
          </p:nvPr>
        </p:nvSpPr>
        <p:spPr/>
        <p:txBody>
          <a:bodyPr/>
          <a:lstStyle/>
          <a:p>
            <a:pPr algn="ctr"/>
            <a:r>
              <a:rPr lang="en-US" sz="2800" dirty="0"/>
              <a:t>Prepare a schedule of accounts receivable</a:t>
            </a:r>
          </a:p>
        </p:txBody>
      </p:sp>
    </p:spTree>
    <p:extLst>
      <p:ext uri="{BB962C8B-B14F-4D97-AF65-F5344CB8AC3E}">
        <p14:creationId xmlns:p14="http://schemas.microsoft.com/office/powerpoint/2010/main" val="10402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Retailer</a:t>
            </a:r>
            <a:endParaRPr lang="en-IN" dirty="0"/>
          </a:p>
        </p:txBody>
      </p:sp>
      <p:sp>
        <p:nvSpPr>
          <p:cNvPr id="3" name="Content Placeholder 2"/>
          <p:cNvSpPr>
            <a:spLocks noGrp="1"/>
          </p:cNvSpPr>
          <p:nvPr>
            <p:ph type="body" sz="quarter" idx="17"/>
          </p:nvPr>
        </p:nvSpPr>
        <p:spPr/>
        <p:txBody>
          <a:bodyPr>
            <a:normAutofit/>
          </a:bodyPr>
          <a:lstStyle/>
          <a:p>
            <a:r>
              <a:rPr lang="en-US" sz="2800" dirty="0"/>
              <a:t>Sells to final consumers</a:t>
            </a:r>
          </a:p>
          <a:p>
            <a:r>
              <a:rPr lang="en-US" sz="2800" dirty="0"/>
              <a:t>Evidence of a retail sale:</a:t>
            </a:r>
          </a:p>
          <a:p>
            <a:pPr lvl="1"/>
            <a:r>
              <a:rPr lang="en-US" sz="2400" dirty="0"/>
              <a:t>Cash register receipt – given to customer</a:t>
            </a:r>
          </a:p>
          <a:p>
            <a:pPr lvl="1"/>
            <a:r>
              <a:rPr lang="en-US" sz="2400" dirty="0"/>
              <a:t>Cash register tape summary – sent to accounting</a:t>
            </a:r>
          </a:p>
          <a:p>
            <a:pPr lvl="1"/>
            <a:r>
              <a:rPr lang="en-US" sz="2400" dirty="0"/>
              <a:t>Sales ticket</a:t>
            </a:r>
          </a:p>
          <a:p>
            <a:pPr lvl="2"/>
            <a:r>
              <a:rPr lang="en-US" sz="2400" dirty="0"/>
              <a:t>One copy of the sales ticket is given to the customer, and the other copy is sent to accounting</a:t>
            </a:r>
          </a:p>
        </p:txBody>
      </p:sp>
    </p:spTree>
    <p:extLst>
      <p:ext uri="{BB962C8B-B14F-4D97-AF65-F5344CB8AC3E}">
        <p14:creationId xmlns:p14="http://schemas.microsoft.com/office/powerpoint/2010/main" val="9948036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 Of Accounts Receivable</a:t>
            </a:r>
          </a:p>
        </p:txBody>
      </p:sp>
      <p:sp>
        <p:nvSpPr>
          <p:cNvPr id="3" name="Content Placeholder 2"/>
          <p:cNvSpPr>
            <a:spLocks noGrp="1"/>
          </p:cNvSpPr>
          <p:nvPr>
            <p:ph type="body" sz="quarter" idx="17"/>
          </p:nvPr>
        </p:nvSpPr>
        <p:spPr/>
        <p:txBody>
          <a:bodyPr>
            <a:normAutofit/>
          </a:bodyPr>
          <a:lstStyle/>
          <a:p>
            <a:r>
              <a:rPr lang="en-US" sz="2800" dirty="0"/>
              <a:t>Prepared to verify that the sum of the accounts receivable ledger balances equals the Accounts Receivable balance</a:t>
            </a:r>
          </a:p>
          <a:p>
            <a:r>
              <a:rPr lang="en-US" sz="2800" dirty="0"/>
              <a:t>An alphabetical or numerical listing of customer accounts and their balances</a:t>
            </a:r>
          </a:p>
          <a:p>
            <a:r>
              <a:rPr lang="en-US" sz="2800" dirty="0"/>
              <a:t>Usually prepared at the end of the month</a:t>
            </a:r>
          </a:p>
          <a:p>
            <a:r>
              <a:rPr lang="en-US" sz="2800" dirty="0"/>
              <a:t>The total calculated in the schedule is compared with the balance in Accounts Receivable in the general ledger</a:t>
            </a:r>
          </a:p>
        </p:txBody>
      </p:sp>
    </p:spTree>
    <p:extLst>
      <p:ext uri="{BB962C8B-B14F-4D97-AF65-F5344CB8AC3E}">
        <p14:creationId xmlns:p14="http://schemas.microsoft.com/office/powerpoint/2010/main" val="1076670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A203D-466D-46CE-881E-5A340E2A239A}"/>
              </a:ext>
            </a:extLst>
          </p:cNvPr>
          <p:cNvSpPr>
            <a:spLocks noGrp="1"/>
          </p:cNvSpPr>
          <p:nvPr>
            <p:ph type="title"/>
          </p:nvPr>
        </p:nvSpPr>
        <p:spPr/>
        <p:txBody>
          <a:bodyPr/>
          <a:lstStyle/>
          <a:p>
            <a:r>
              <a:rPr lang="en-US" dirty="0"/>
              <a:t>FIGURE 10-20 Schedule of Accounts Receivable</a:t>
            </a:r>
          </a:p>
        </p:txBody>
      </p:sp>
      <p:pic>
        <p:nvPicPr>
          <p:cNvPr id="4" name="Picture Placeholder 3" descr="The image shows a table of Sunflower cycle schedule of accounts receivable, April 30. There are two columns. One is for accounts description and the other one is for amounts. Row 1. Helen Avery, in the first column. $2,302.00, in the second column. Row 2. Wilma Cutz, in the first column. $651.00, in the second column. Row 3. Heidi Schwitzer, in the first column. $3,563.00, in the second column. Row 4. Ken Ulmet, in the first column. $3,315.00, in the second column. Row 5. Vivian Winston, in the first column. $4500.00, single ruled, in the second column. Row 6. Total, in the first column. $14,331.00, double ruled, in the second column.">
            <a:extLst>
              <a:ext uri="{FF2B5EF4-FFF2-40B4-BE49-F238E27FC236}">
                <a16:creationId xmlns:a16="http://schemas.microsoft.com/office/drawing/2014/main" id="{55DAC42B-783F-4D12-B318-75B6FF182AFE}"/>
              </a:ext>
            </a:extLst>
          </p:cNvPr>
          <p:cNvPicPr>
            <a:picLocks noGrp="1" noChangeAspect="1"/>
          </p:cNvPicPr>
          <p:nvPr>
            <p:ph type="pic" sz="quarter" idx="11"/>
          </p:nvPr>
        </p:nvPicPr>
        <p:blipFill>
          <a:blip r:embed="rId2"/>
          <a:stretch>
            <a:fillRect/>
          </a:stretch>
        </p:blipFill>
        <p:spPr>
          <a:xfrm>
            <a:off x="764178" y="1918532"/>
            <a:ext cx="10663643" cy="3259658"/>
          </a:xfrm>
          <a:prstGeom prst="rect">
            <a:avLst/>
          </a:prstGeom>
        </p:spPr>
      </p:pic>
    </p:spTree>
    <p:extLst>
      <p:ext uri="{BB962C8B-B14F-4D97-AF65-F5344CB8AC3E}">
        <p14:creationId xmlns:p14="http://schemas.microsoft.com/office/powerpoint/2010/main" val="2837036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Finding Accounts Receivable Errors</a:t>
            </a:r>
          </a:p>
        </p:txBody>
      </p:sp>
      <p:sp>
        <p:nvSpPr>
          <p:cNvPr id="7" name="Content Placeholder 6"/>
          <p:cNvSpPr>
            <a:spLocks noGrp="1"/>
          </p:cNvSpPr>
          <p:nvPr>
            <p:ph type="body" sz="quarter" idx="17"/>
          </p:nvPr>
        </p:nvSpPr>
        <p:spPr/>
        <p:txBody>
          <a:bodyPr/>
          <a:lstStyle/>
          <a:p>
            <a:r>
              <a:rPr lang="en-US" sz="2800" dirty="0"/>
              <a:t>If the total on the schedule of accounts receivable and the Accounts Receivable balance do not agree:</a:t>
            </a:r>
          </a:p>
          <a:p>
            <a:pPr lvl="1"/>
            <a:r>
              <a:rPr lang="en-US" sz="2400" dirty="0"/>
              <a:t>Step 1: Verify the total of the schedule</a:t>
            </a:r>
          </a:p>
          <a:p>
            <a:pPr lvl="1"/>
            <a:r>
              <a:rPr lang="en-US" sz="2400" dirty="0"/>
              <a:t>Step 2: Verify the postings to the accounts receivable ledger</a:t>
            </a:r>
          </a:p>
          <a:p>
            <a:pPr lvl="1"/>
            <a:r>
              <a:rPr lang="en-US" sz="2400" dirty="0"/>
              <a:t>Step 3: Verify the postings to Accounts Receivable in the general ledger</a:t>
            </a:r>
          </a:p>
        </p:txBody>
      </p:sp>
    </p:spTree>
    <p:extLst>
      <p:ext uri="{BB962C8B-B14F-4D97-AF65-F5344CB8AC3E}">
        <p14:creationId xmlns:p14="http://schemas.microsoft.com/office/powerpoint/2010/main" val="971935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2978"/>
          </a:xfrm>
        </p:spPr>
        <p:txBody>
          <a:bodyPr>
            <a:noAutofit/>
          </a:bodyPr>
          <a:lstStyle/>
          <a:p>
            <a:r>
              <a:rPr lang="en-US" dirty="0"/>
              <a:t>Sales Ticket Example (Figure 10-2)</a:t>
            </a:r>
          </a:p>
        </p:txBody>
      </p:sp>
      <p:pic>
        <p:nvPicPr>
          <p:cNvPr id="7" name="Picture 2" descr="The image shows a visual representation of a cash receipt generally given by a retailer to the consumer. The receipt has three columns namely, account number, sold by, and date. The entries in the receipt are as follows: Account Number. Sold To, Brenda Myers. Address, 1613 Stone Meadows. City. Lawrence. State, Kansas. Zip, 66049. Sold By. Date, 4 October. Quantity, 1. Articles, Shimano number 3438.  Amount. $440.00. Articles. Tax. Amount, 22, single underline. Total, $462. The customer’s signature is at the bottom left of the receipt. Below this, a caption reads, all claims and returned goods must be accompanied by this bill.">
            <a:extLst>
              <a:ext uri="{FF2B5EF4-FFF2-40B4-BE49-F238E27FC236}">
                <a16:creationId xmlns:a16="http://schemas.microsoft.com/office/drawing/2014/main" id="{BC3593C0-1A43-4FB7-A06A-977A3F754877}"/>
              </a:ext>
            </a:extLst>
          </p:cNvPr>
          <p:cNvPicPr>
            <a:picLocks noGrp="1" noChangeAspect="1" noChangeArrowheads="1"/>
          </p:cNvPicPr>
          <p:nvPr>
            <p:ph type="pic" sz="quarter" idx="11"/>
          </p:nvPr>
        </p:nvPicPr>
        <p:blipFill>
          <a:blip r:embed="rId2"/>
          <a:stretch>
            <a:fillRect/>
          </a:stretch>
        </p:blipFill>
        <p:spPr bwMode="auto">
          <a:xfrm>
            <a:off x="4157862" y="1087946"/>
            <a:ext cx="3876275" cy="4971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178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Wholesaler</a:t>
            </a:r>
            <a:endParaRPr lang="en-IN" dirty="0"/>
          </a:p>
        </p:txBody>
      </p:sp>
      <p:sp>
        <p:nvSpPr>
          <p:cNvPr id="3" name="Content Placeholder 2"/>
          <p:cNvSpPr>
            <a:spLocks noGrp="1"/>
          </p:cNvSpPr>
          <p:nvPr>
            <p:ph type="body" sz="quarter" idx="17"/>
          </p:nvPr>
        </p:nvSpPr>
        <p:spPr/>
        <p:txBody>
          <a:bodyPr/>
          <a:lstStyle/>
          <a:p>
            <a:r>
              <a:rPr lang="en-US" sz="2800" dirty="0"/>
              <a:t>Purchases merchandise from the manufacturer</a:t>
            </a:r>
          </a:p>
          <a:p>
            <a:r>
              <a:rPr lang="en-US" sz="2800" dirty="0"/>
              <a:t>Sells to retailers</a:t>
            </a:r>
          </a:p>
          <a:p>
            <a:pPr lvl="1"/>
            <a:r>
              <a:rPr lang="en-US" sz="2400" dirty="0"/>
              <a:t>Usually “on account”</a:t>
            </a:r>
          </a:p>
          <a:p>
            <a:r>
              <a:rPr lang="en-US" sz="2800" dirty="0"/>
              <a:t>A sales invoice is generated for each sale:</a:t>
            </a:r>
          </a:p>
          <a:p>
            <a:pPr lvl="1"/>
            <a:r>
              <a:rPr lang="en-US" sz="2400" dirty="0"/>
              <a:t>One copy is sent to the customer as a bill for the merchandise</a:t>
            </a:r>
          </a:p>
          <a:p>
            <a:pPr lvl="1"/>
            <a:r>
              <a:rPr lang="en-US" sz="2400" dirty="0"/>
              <a:t>One is sent to accounting to record the sale</a:t>
            </a:r>
          </a:p>
          <a:p>
            <a:pPr lvl="1"/>
            <a:r>
              <a:rPr lang="en-US" sz="2400" dirty="0"/>
              <a:t>One is shipped with the merchandise</a:t>
            </a:r>
          </a:p>
        </p:txBody>
      </p:sp>
    </p:spTree>
    <p:extLst>
      <p:ext uri="{BB962C8B-B14F-4D97-AF65-F5344CB8AC3E}">
        <p14:creationId xmlns:p14="http://schemas.microsoft.com/office/powerpoint/2010/main" val="331577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Wholesale Sales Transaction Process (Figure 10-4)</a:t>
            </a:r>
          </a:p>
        </p:txBody>
      </p:sp>
      <p:pic>
        <p:nvPicPr>
          <p:cNvPr id="6" name="Picture 2" descr="A flow chart shows wholesale sales transaction process. Input: customer purchase order. An arrow from customer purchase order leads to processing. Processing: interpretation, credit approval, and verification. An arrow from interpretation, credit approval, and verification leads to the output. Output: customer 1 sales invoice, accounting 2, and shipping 3.">
            <a:extLst>
              <a:ext uri="{FF2B5EF4-FFF2-40B4-BE49-F238E27FC236}">
                <a16:creationId xmlns:a16="http://schemas.microsoft.com/office/drawing/2014/main" id="{DE3D9FD7-BE8E-4118-95DB-53B11FACC3CA}"/>
              </a:ext>
            </a:extLst>
          </p:cNvPr>
          <p:cNvPicPr>
            <a:picLocks noGrp="1" noChangeAspect="1" noChangeArrowheads="1"/>
          </p:cNvPicPr>
          <p:nvPr>
            <p:ph type="pic" sz="quarter" idx="11"/>
          </p:nvPr>
        </p:nvPicPr>
        <p:blipFill>
          <a:blip r:embed="rId2"/>
          <a:stretch>
            <a:fillRect/>
          </a:stretch>
        </p:blipFill>
        <p:spPr bwMode="auto">
          <a:xfrm>
            <a:off x="1670033" y="1532579"/>
            <a:ext cx="8851934" cy="306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032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Sales Invoice (Figure 10-5)</a:t>
            </a:r>
          </a:p>
        </p:txBody>
      </p:sp>
      <p:pic>
        <p:nvPicPr>
          <p:cNvPr id="6" name="Picture 2" descr="The image consists of a visual representation of sales invoice. The entries are as follows. Sales invoice, number 453. Gragg’s paint company, 1520 Wakarusa drive, Lawrence, k s 66047. Customer: Picasso painting, 1108 s w Chetopa trail, Topeka, Kansas 66615. Date: May 5, 20--. Terms: 2/10, n/30. Quantity, 6. Description, b e h r g r gloss gal. Unit price, $30. Amount, $180.00. Quantity, 5. Description, b e h r w flat 5 gal. Unit price, $80. Amount, $400.00. Total, $580.00.">
            <a:extLst>
              <a:ext uri="{FF2B5EF4-FFF2-40B4-BE49-F238E27FC236}">
                <a16:creationId xmlns:a16="http://schemas.microsoft.com/office/drawing/2014/main" id="{EE0F28FA-CC69-46FF-93FF-6958D855B3F7}"/>
              </a:ext>
            </a:extLst>
          </p:cNvPr>
          <p:cNvPicPr>
            <a:picLocks noGrp="1" noChangeAspect="1" noChangeArrowheads="1"/>
          </p:cNvPicPr>
          <p:nvPr>
            <p:ph type="pic" sz="quarter" idx="11"/>
          </p:nvPr>
        </p:nvPicPr>
        <p:blipFill>
          <a:blip r:embed="rId2"/>
          <a:stretch>
            <a:fillRect/>
          </a:stretch>
        </p:blipFill>
        <p:spPr bwMode="auto">
          <a:xfrm>
            <a:off x="3174269" y="1167941"/>
            <a:ext cx="5843462" cy="4522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920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Credit Memorandum</a:t>
            </a:r>
          </a:p>
        </p:txBody>
      </p:sp>
      <p:sp>
        <p:nvSpPr>
          <p:cNvPr id="7" name="Content Placeholder 6"/>
          <p:cNvSpPr>
            <a:spLocks noGrp="1"/>
          </p:cNvSpPr>
          <p:nvPr>
            <p:ph type="body" sz="quarter" idx="17"/>
          </p:nvPr>
        </p:nvSpPr>
        <p:spPr/>
        <p:txBody>
          <a:bodyPr/>
          <a:lstStyle/>
          <a:p>
            <a:r>
              <a:rPr lang="en-US" sz="2800" dirty="0"/>
              <a:t>Issued by the seller indicating the customer’s accounts receivable account has been credited for the amount of a:</a:t>
            </a:r>
          </a:p>
          <a:p>
            <a:pPr lvl="1"/>
            <a:r>
              <a:rPr lang="en-US" sz="2400" dirty="0"/>
              <a:t>Sales return</a:t>
            </a:r>
          </a:p>
          <a:p>
            <a:pPr lvl="2"/>
            <a:r>
              <a:rPr lang="en-US" dirty="0"/>
              <a:t>Merchandise returned for a refund</a:t>
            </a:r>
          </a:p>
          <a:p>
            <a:pPr lvl="1"/>
            <a:r>
              <a:rPr lang="en-US" sz="2400" dirty="0"/>
              <a:t>Sales allowance</a:t>
            </a:r>
          </a:p>
          <a:p>
            <a:pPr lvl="2"/>
            <a:r>
              <a:rPr lang="en-US" dirty="0"/>
              <a:t>Price reduction granted by the seller because of defects or other problems with the merchandise</a:t>
            </a:r>
          </a:p>
          <a:p>
            <a:r>
              <a:rPr lang="en-US" sz="2400" dirty="0"/>
              <a:t>One copy of the credit memo is sent to the customer</a:t>
            </a:r>
          </a:p>
          <a:p>
            <a:r>
              <a:rPr lang="en-US" sz="2400" dirty="0"/>
              <a:t>One copy is sent to accounting</a:t>
            </a:r>
          </a:p>
        </p:txBody>
      </p:sp>
    </p:spTree>
    <p:extLst>
      <p:ext uri="{BB962C8B-B14F-4D97-AF65-F5344CB8AC3E}">
        <p14:creationId xmlns:p14="http://schemas.microsoft.com/office/powerpoint/2010/main" val="3451864717"/>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Cengage_Accessible_PPT_Template_FINAL.POTX" id="{146466F1-E6CB-45FF-8D63-17C2C100CCDA}" vid="{37F7B658-8B47-4D3D-8E2E-33857591AB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udience xmlns="105CED8A-AF0E-4AD8-9238-2F7FF36232F4">Content Developer</Audience>
    <Department xmlns="105CED8A-AF0E-4AD8-9238-2F7FF36232F4">GPM Training</Department>
    <Category xmlns="105ced8a-af0e-4ad8-9238-2f7ff36232f4">Accessibility</Category>
    <Document_x0020_Type xmlns="105CED8A-AF0E-4AD8-9238-2F7FF36232F4">Template</Document_x0020_Typ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2E4C7BBAF8442AC48CBC7D09A7580" ma:contentTypeVersion="22" ma:contentTypeDescription="Create a new document." ma:contentTypeScope="" ma:versionID="eeca2c9470d15452f23e025664c92696">
  <xsd:schema xmlns:xsd="http://www.w3.org/2001/XMLSchema" xmlns:xs="http://www.w3.org/2001/XMLSchema" xmlns:p="http://schemas.microsoft.com/office/2006/metadata/properties" xmlns:ns2="105CED8A-AF0E-4AD8-9238-2F7FF36232F4" xmlns:ns3="105ced8a-af0e-4ad8-9238-2f7ff36232f4" xmlns:ns4="d5280b9f-0d25-4ffb-96bc-3c5ae659ff52" targetNamespace="http://schemas.microsoft.com/office/2006/metadata/properties" ma:root="true" ma:fieldsID="bf2be7170006aa9e8b1ef03ea7452762" ns2:_="" ns3:_="" ns4:_="">
    <xsd:import namespace="105CED8A-AF0E-4AD8-9238-2F7FF36232F4"/>
    <xsd:import namespace="105ced8a-af0e-4ad8-9238-2f7ff36232f4"/>
    <xsd:import namespace="d5280b9f-0d25-4ffb-96bc-3c5ae659ff52"/>
    <xsd:element name="properties">
      <xsd:complexType>
        <xsd:sequence>
          <xsd:element name="documentManagement">
            <xsd:complexType>
              <xsd:all>
                <xsd:element ref="ns2:Document_x0020_Type" minOccurs="0"/>
                <xsd:element ref="ns2:Department" minOccurs="0"/>
                <xsd:element ref="ns2:Audience" minOccurs="0"/>
                <xsd:element ref="ns3:Category" minOccurs="0"/>
                <xsd:element ref="ns4:SharedWithUsers" minOccurs="0"/>
                <xsd:element ref="ns4:SharedWithDetails" minOccurs="0"/>
                <xsd:element ref="ns4:LastSharedByUser" minOccurs="0"/>
                <xsd:element ref="ns4: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Document_x0020_Type" ma:index="2" nillable="true" ma:displayName="Document Type" ma:default="Process Document" ma:format="Dropdown" ma:internalName="Document_x0020_Type" ma:readOnly="false">
      <xsd:simpleType>
        <xsd:union memberTypes="dms:Text">
          <xsd:simpleType>
            <xsd:restriction base="dms:Choice">
              <xsd:enumeration value="Process Document"/>
              <xsd:enumeration value="Job Aid"/>
              <xsd:enumeration value="1-pager"/>
              <xsd:enumeration value="Quick Start Guide"/>
              <xsd:enumeration value="Training PPTs"/>
              <xsd:enumeration value="Training video"/>
              <xsd:enumeration value="Workflow"/>
              <xsd:enumeration value="Example"/>
              <xsd:enumeration value="Miscellaneous"/>
              <xsd:enumeration value="Template"/>
              <xsd:enumeration value="Authoring Guidelines"/>
              <xsd:enumeration value="Image"/>
              <xsd:enumeration value="Archive only"/>
            </xsd:restriction>
          </xsd:simpleType>
        </xsd:union>
      </xsd:simpleType>
    </xsd:element>
    <xsd:element name="Department" ma:index="3" nillable="true" ma:displayName="Owner" ma:default="GPM Training" ma:format="Dropdown" ma:internalName="Department" ma:readOnly="false">
      <xsd:simpleType>
        <xsd:restriction base="dms:Choice">
          <xsd:enumeration value="GPM Training"/>
          <xsd:enumeration value="GPM Operations"/>
          <xsd:enumeration value="CTQA"/>
          <xsd:enumeration value="Content Digitization"/>
          <xsd:enumeration value="Legal"/>
          <xsd:enumeration value="UX"/>
          <xsd:enumeration value="Global Production"/>
          <xsd:enumeration value="Other"/>
        </xsd:restriction>
      </xsd:simpleType>
    </xsd:element>
    <xsd:element name="Audience" ma:index="4" nillable="true" ma:displayName="Audience" ma:default="Content Developer" ma:format="Dropdown" ma:internalName="Audience" ma:readOnly="false">
      <xsd:simpleType>
        <xsd:restriction base="dms:Choice">
          <xsd:enumeration value="Internal"/>
          <xsd:enumeration value="Product Management"/>
          <xsd:enumeration value="Content Developer"/>
          <xsd:enumeration value="Product Manager"/>
          <xsd:enumeration value="Product Assistant"/>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105ced8a-af0e-4ad8-9238-2f7ff36232f4" elementFormDefault="qualified">
    <xsd:import namespace="http://schemas.microsoft.com/office/2006/documentManagement/types"/>
    <xsd:import namespace="http://schemas.microsoft.com/office/infopath/2007/PartnerControls"/>
    <xsd:element name="Category" ma:index="5" nillable="true" ma:displayName="Category" ma:internalName="Category" ma:readOnly="false">
      <xsd:simpleType>
        <xsd:restriction base="dms:Text"/>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280b9f-0d25-4ffb-96bc-3c5ae659ff52" elementFormDefault="qualified">
    <xsd:import namespace="http://schemas.microsoft.com/office/2006/documentManagement/types"/>
    <xsd:import namespace="http://schemas.microsoft.com/office/infopath/2007/PartnerControls"/>
    <xsd:element name="SharedWithUsers" ma:index="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9BA192-EF86-48DF-982C-2C526A268392}">
  <ds:schemaRef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 ds:uri="d5280b9f-0d25-4ffb-96bc-3c5ae659ff52"/>
    <ds:schemaRef ds:uri="105ced8a-af0e-4ad8-9238-2f7ff36232f4"/>
    <ds:schemaRef ds:uri="105CED8A-AF0E-4AD8-9238-2F7FF36232F4"/>
  </ds:schemaRefs>
</ds:datastoreItem>
</file>

<file path=customXml/itemProps2.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3.xml><?xml version="1.0" encoding="utf-8"?>
<ds:datastoreItem xmlns:ds="http://schemas.openxmlformats.org/officeDocument/2006/customXml" ds:itemID="{81267DBD-43FE-4A53-9169-32D4D65213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CED8A-AF0E-4AD8-9238-2F7FF36232F4"/>
    <ds:schemaRef ds:uri="105ced8a-af0e-4ad8-9238-2f7ff36232f4"/>
    <ds:schemaRef ds:uri="d5280b9f-0d25-4ffb-96bc-3c5ae659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Cengage_Accessible_PPT_Template_FINAL</Template>
  <TotalTime>267</TotalTime>
  <Words>1587</Words>
  <Application>Microsoft Office PowerPoint</Application>
  <PresentationFormat>Widescreen</PresentationFormat>
  <Paragraphs>158</Paragraphs>
  <Slides>42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ＭＳ Ｐゴシック</vt:lpstr>
      <vt:lpstr>Arial</vt:lpstr>
      <vt:lpstr>Arial</vt:lpstr>
      <vt:lpstr>Calibri</vt:lpstr>
      <vt:lpstr>Helvetica</vt:lpstr>
      <vt:lpstr>LucidaGrande</vt:lpstr>
      <vt:lpstr>Monotype Sorts</vt:lpstr>
      <vt:lpstr>Open Sans</vt:lpstr>
      <vt:lpstr>Summer Font</vt:lpstr>
      <vt:lpstr>Wingdings</vt:lpstr>
      <vt:lpstr>Office Theme</vt:lpstr>
      <vt:lpstr>Accounting for Sales and Cash Receipts</vt:lpstr>
      <vt:lpstr>Learning Objective 1</vt:lpstr>
      <vt:lpstr>Merchandising Business</vt:lpstr>
      <vt:lpstr>Retailer</vt:lpstr>
      <vt:lpstr>Sales Ticket Example (Figure 10-2)</vt:lpstr>
      <vt:lpstr>Wholesaler</vt:lpstr>
      <vt:lpstr>Wholesale Sales Transaction Process (Figure 10-4)</vt:lpstr>
      <vt:lpstr>Sales Invoice (Figure 10-5)</vt:lpstr>
      <vt:lpstr>Credit Memorandum</vt:lpstr>
      <vt:lpstr>Credit Memorandum Figure 10-6</vt:lpstr>
      <vt:lpstr>Learning Objective 2</vt:lpstr>
      <vt:lpstr>Merchandise Sales Accounts</vt:lpstr>
      <vt:lpstr>FIGURE 10-7 Accounting for Merchandise Sales Transactions</vt:lpstr>
      <vt:lpstr>Sales Account</vt:lpstr>
      <vt:lpstr>Sales Tax Payable Account (1 of 3)</vt:lpstr>
      <vt:lpstr>Sales Tax Payable Account (2 of 3)</vt:lpstr>
      <vt:lpstr>Sales Tax Payable Account (3 of 3)</vt:lpstr>
      <vt:lpstr>Sales Returns And Allowances Account (1 of 2)</vt:lpstr>
      <vt:lpstr>Sales Returns And Allowances Account (2 of 2)</vt:lpstr>
      <vt:lpstr>Sales Returns and Allowances – Subsequent Year</vt:lpstr>
      <vt:lpstr>Sales Discounts Account</vt:lpstr>
      <vt:lpstr>Typical Credit Terms (Figure 10-10)</vt:lpstr>
      <vt:lpstr>Sales Discount Journal Entry (Figure 10-12)</vt:lpstr>
      <vt:lpstr>Learning Objective 3</vt:lpstr>
      <vt:lpstr>Journalizing Sales</vt:lpstr>
      <vt:lpstr>General Journal Entry for Sales on Account (Figure 10-13)</vt:lpstr>
      <vt:lpstr>Posting to the General Ledger</vt:lpstr>
      <vt:lpstr>FIGURE 10-14 Posting Sales to the General Ledger</vt:lpstr>
      <vt:lpstr>Accounts Receivable Ledger</vt:lpstr>
      <vt:lpstr>Posting from General Journal to the Accounts Receivable Ledger</vt:lpstr>
      <vt:lpstr>FIGURE 10-15 Posting Sales to the Accounts Receivable Ledger</vt:lpstr>
      <vt:lpstr>Relationships to Remember</vt:lpstr>
      <vt:lpstr>FIGURE 10-16 Accounting for Sales Returns and Allowances</vt:lpstr>
      <vt:lpstr>Bank Credit Card Sales (1 of 2)</vt:lpstr>
      <vt:lpstr>Bank Credit Card Sales (2 of 2)</vt:lpstr>
      <vt:lpstr>Journalizing Cash Receipts</vt:lpstr>
      <vt:lpstr>FIGURE 10-17 Cash Receipts Entered in General Journal</vt:lpstr>
      <vt:lpstr>FIGURE 10-18 Posting Cash Receipts to the General Ledger and Accounts Receivable Ledger</vt:lpstr>
      <vt:lpstr>Learning Objective 4</vt:lpstr>
      <vt:lpstr>Schedule Of Accounts Receivable</vt:lpstr>
      <vt:lpstr>FIGURE 10-20 Schedule of Accounts Receivable</vt:lpstr>
      <vt:lpstr>Finding Accounts Receivable Errors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Evans</dc:creator>
  <cp:lastModifiedBy>Joy Young</cp:lastModifiedBy>
  <cp:revision>38</cp:revision>
  <cp:lastPrinted>2016-10-03T15:29:39Z</cp:lastPrinted>
  <dcterms:created xsi:type="dcterms:W3CDTF">2018-09-16T20:33:10Z</dcterms:created>
  <dcterms:modified xsi:type="dcterms:W3CDTF">2019-08-21T13:40:06Z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0x0101003532E4C7BBAF8442AC48CBC7D09A7580</vt:lpwstr>
  </property>
</Properties>
</file>