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4889-38AA-4370-8043-776AC532C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11 </a:t>
            </a:r>
            <a:br>
              <a:rPr lang="en-US" dirty="0"/>
            </a:br>
            <a:r>
              <a:rPr lang="en-US" dirty="0"/>
              <a:t>Accounting for purchases and cash payments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EECC8-921B-483E-88F2-62FB35EDF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</a:t>
            </a:r>
            <a:r>
              <a:rPr lang="en-US" dirty="0" err="1"/>
              <a:t>marley</a:t>
            </a:r>
            <a:r>
              <a:rPr lang="en-US" dirty="0"/>
              <a:t>  </a:t>
            </a:r>
            <a:r>
              <a:rPr lang="en-US" dirty="0" err="1"/>
              <a:t>corbine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6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173B5-501C-4293-A504-5115D202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8" y="2199861"/>
            <a:ext cx="10164416" cy="44924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Posting purchases to the accounts payable ledger</a:t>
            </a:r>
          </a:p>
          <a:p>
            <a:pPr>
              <a:buFontTx/>
              <a:buChar char="-"/>
            </a:pPr>
            <a:r>
              <a:rPr lang="en-US" dirty="0"/>
              <a:t>Resulting from merchandise purchases on account are now up the date in the general ledge</a:t>
            </a:r>
          </a:p>
          <a:p>
            <a:pPr>
              <a:buFontTx/>
              <a:buChar char="-"/>
            </a:pPr>
            <a:r>
              <a:rPr lang="en-US" dirty="0"/>
              <a:t>Accounts payable ledger- a record kept of the amount owed to each supplier</a:t>
            </a:r>
          </a:p>
          <a:p>
            <a:pPr marL="0" indent="0">
              <a:buNone/>
            </a:pPr>
            <a:r>
              <a:rPr lang="en-US" dirty="0"/>
              <a:t>In the accounts payable ledger account:</a:t>
            </a:r>
          </a:p>
          <a:p>
            <a:pPr>
              <a:buFontTx/>
              <a:buChar char="-"/>
            </a:pPr>
            <a:r>
              <a:rPr lang="en-US" dirty="0"/>
              <a:t>Step one – enter the date of the transaction in the date column</a:t>
            </a:r>
          </a:p>
          <a:p>
            <a:pPr>
              <a:buFontTx/>
              <a:buChar char="-"/>
            </a:pPr>
            <a:r>
              <a:rPr lang="en-US" dirty="0"/>
              <a:t>Step two – enter the amount of the debit or credit in the debit </a:t>
            </a:r>
            <a:r>
              <a:rPr lang="en-US" dirty="0" err="1"/>
              <a:t>pr</a:t>
            </a:r>
            <a:r>
              <a:rPr lang="en-US" dirty="0"/>
              <a:t> credit column</a:t>
            </a:r>
          </a:p>
          <a:p>
            <a:pPr>
              <a:buFontTx/>
              <a:buChar char="-"/>
            </a:pPr>
            <a:r>
              <a:rPr lang="en-US" dirty="0"/>
              <a:t>Step three – enter the new balance in the balance column</a:t>
            </a:r>
          </a:p>
          <a:p>
            <a:pPr>
              <a:buFontTx/>
              <a:buChar char="-"/>
            </a:pPr>
            <a:r>
              <a:rPr lang="en-US" dirty="0"/>
              <a:t>Step four enter the journal page number from which each transaction is posted in the post ref column</a:t>
            </a:r>
          </a:p>
          <a:p>
            <a:pPr>
              <a:buFontTx/>
              <a:buChar char="-"/>
            </a:pPr>
            <a:r>
              <a:rPr lang="en-US" dirty="0"/>
              <a:t>In the journal</a:t>
            </a:r>
          </a:p>
          <a:p>
            <a:pPr>
              <a:buFontTx/>
              <a:buChar char="-"/>
            </a:pPr>
            <a:r>
              <a:rPr lang="en-US" dirty="0"/>
              <a:t>Step fie enter the slash(/) followed by the check mark in the posting ref column of the journal for each transaction that is posted.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48A5B6-D25D-47AA-8AC5-367998664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/>
          <a:lstStyle/>
          <a:p>
            <a:r>
              <a:rPr lang="en-US" dirty="0"/>
              <a:t>Journalizing and posting purchases and cash payments transactions</a:t>
            </a:r>
          </a:p>
        </p:txBody>
      </p:sp>
    </p:spTree>
    <p:extLst>
      <p:ext uri="{BB962C8B-B14F-4D97-AF65-F5344CB8AC3E}">
        <p14:creationId xmlns:p14="http://schemas.microsoft.com/office/powerpoint/2010/main" val="386559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171F5-95CF-45A6-BB08-B78D3C231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Purchases returns and allowances </a:t>
            </a:r>
          </a:p>
          <a:p>
            <a:pPr>
              <a:buFontTx/>
              <a:buChar char="-"/>
            </a:pPr>
            <a:r>
              <a:rPr lang="en-US" dirty="0"/>
              <a:t>If a buyer returns merchandise or is given an allowance for damaged merchandise a general journal entry is required</a:t>
            </a:r>
          </a:p>
          <a:p>
            <a:pPr>
              <a:buFontTx/>
              <a:buChar char="-"/>
            </a:pPr>
            <a:r>
              <a:rPr lang="en-US" dirty="0"/>
              <a:t>General journal ledger entry is made in the usual manner</a:t>
            </a:r>
          </a:p>
          <a:p>
            <a:pPr>
              <a:buFontTx/>
              <a:buChar char="-"/>
            </a:pPr>
            <a:r>
              <a:rPr lang="en-US" dirty="0"/>
              <a:t>Same steps as before</a:t>
            </a:r>
          </a:p>
          <a:p>
            <a:r>
              <a:rPr lang="en-US" dirty="0"/>
              <a:t>Cash payment</a:t>
            </a:r>
          </a:p>
          <a:p>
            <a:pPr>
              <a:buFontTx/>
              <a:buChar char="-"/>
            </a:pPr>
            <a:r>
              <a:rPr lang="en-US" dirty="0"/>
              <a:t>These transactions </a:t>
            </a:r>
            <a:r>
              <a:rPr lang="en-US" dirty="0" err="1"/>
              <a:t>aere</a:t>
            </a:r>
            <a:r>
              <a:rPr lang="en-US" dirty="0"/>
              <a:t> enter in a general ledger</a:t>
            </a:r>
          </a:p>
          <a:p>
            <a:r>
              <a:rPr lang="en-US" dirty="0"/>
              <a:t>Posting cash payments to the general ledger and account payable ledger</a:t>
            </a:r>
          </a:p>
          <a:p>
            <a:pPr marL="0" indent="0">
              <a:buNone/>
            </a:pPr>
            <a:r>
              <a:rPr lang="en-US" dirty="0"/>
              <a:t>- Cash payment transactions are posted to the general ledger as purchases transaction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03DDFA-A3A0-470E-9B43-88A17A54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/>
          <a:lstStyle/>
          <a:p>
            <a:r>
              <a:rPr lang="en-US" dirty="0"/>
              <a:t>Journalizing and posting purchases and cash payments transactions</a:t>
            </a:r>
          </a:p>
        </p:txBody>
      </p:sp>
    </p:spTree>
    <p:extLst>
      <p:ext uri="{BB962C8B-B14F-4D97-AF65-F5344CB8AC3E}">
        <p14:creationId xmlns:p14="http://schemas.microsoft.com/office/powerpoint/2010/main" val="428239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7167-B9A0-4B2C-B354-BFBEB776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of accounts payable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5ABF-4991-4776-878C-A926AB08C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verify that the sum of the accounts </a:t>
            </a:r>
            <a:r>
              <a:rPr lang="en-US" dirty="0" err="1"/>
              <a:t>oayable</a:t>
            </a:r>
            <a:r>
              <a:rPr lang="en-US" dirty="0"/>
              <a:t> ledger balances are equals the accounts payable balance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D538-23C2-48D3-B9D9-32493C27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D3F29-68F2-4E19-AB9F-EABFC1446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Purchases refer to merchandise acquired for resale</a:t>
            </a:r>
          </a:p>
          <a:p>
            <a:r>
              <a:rPr lang="en-US" dirty="0"/>
              <a:t>Purchase requisition is an internal form sent to the purchasing department to request the purchase of merchandise or other property</a:t>
            </a:r>
          </a:p>
          <a:p>
            <a:r>
              <a:rPr lang="en-US" dirty="0"/>
              <a:t>Purchase order us a written order to buy goods from a specific vender(supplier)</a:t>
            </a:r>
          </a:p>
          <a:p>
            <a:r>
              <a:rPr lang="en-US" dirty="0"/>
              <a:t>Receiving report and purchase invoice</a:t>
            </a:r>
          </a:p>
          <a:p>
            <a:pPr marL="0" indent="0">
              <a:buNone/>
            </a:pPr>
            <a:r>
              <a:rPr lang="en-US" dirty="0"/>
              <a:t>	- Receiving report indicating what has been received is prepared	</a:t>
            </a:r>
          </a:p>
          <a:p>
            <a:pPr marL="0" indent="0">
              <a:buNone/>
            </a:pPr>
            <a:r>
              <a:rPr lang="en-US" dirty="0"/>
              <a:t>	- invoice is a document prepared by the seller (vender) as a bill for the merchandise shipped</a:t>
            </a:r>
          </a:p>
          <a:p>
            <a:pPr marL="0" indent="0">
              <a:buNone/>
            </a:pPr>
            <a:r>
              <a:rPr lang="en-US" dirty="0"/>
              <a:t>	- Purchase invoice is the invoice sent to the seller</a:t>
            </a:r>
          </a:p>
        </p:txBody>
      </p:sp>
    </p:spTree>
    <p:extLst>
      <p:ext uri="{BB962C8B-B14F-4D97-AF65-F5344CB8AC3E}">
        <p14:creationId xmlns:p14="http://schemas.microsoft.com/office/powerpoint/2010/main" val="50135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D8057D8-E583-410F-8D98-BD4BAD96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4F96-9C1D-4F22-AE0F-1672BA5E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Voucher System is a control technique that requires every acquisition and subsequent payment to be supported by an approved voucher</a:t>
            </a:r>
          </a:p>
          <a:p>
            <a:r>
              <a:rPr lang="en-US" dirty="0"/>
              <a:t>	- voucher is a document which shows that an acquisition is proper, and that payment is authorized</a:t>
            </a:r>
          </a:p>
          <a:p>
            <a:r>
              <a:rPr lang="en-US" dirty="0"/>
              <a:t>Cash and trade discount</a:t>
            </a:r>
          </a:p>
          <a:p>
            <a:r>
              <a:rPr lang="en-US" dirty="0"/>
              <a:t>	- Trade discount is offered by </a:t>
            </a:r>
            <a:r>
              <a:rPr lang="en-US" dirty="0" err="1"/>
              <a:t>manufacturater</a:t>
            </a:r>
            <a:r>
              <a:rPr lang="en-US" dirty="0"/>
              <a:t> and wholesalers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55C06-95F7-430A-A162-CB483361715E}"/>
              </a:ext>
            </a:extLst>
          </p:cNvPr>
          <p:cNvSpPr txBox="1"/>
          <p:nvPr/>
        </p:nvSpPr>
        <p:spPr>
          <a:xfrm>
            <a:off x="1154954" y="109993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9E06-807E-445A-8DA1-FC775D5E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6FDA-954A-4247-8099-DEDAC079B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account for merchandise </a:t>
            </a:r>
            <a:r>
              <a:rPr lang="en-US" dirty="0" err="1"/>
              <a:t>transcation</a:t>
            </a:r>
            <a:r>
              <a:rPr lang="en-US" dirty="0"/>
              <a:t>, we will use four new account</a:t>
            </a:r>
          </a:p>
          <a:p>
            <a:pPr>
              <a:buAutoNum type="arabicPeriod"/>
            </a:pPr>
            <a:r>
              <a:rPr lang="en-US" dirty="0"/>
              <a:t>Purchases</a:t>
            </a:r>
          </a:p>
          <a:p>
            <a:pPr>
              <a:buAutoNum type="arabicPeriod"/>
            </a:pPr>
            <a:r>
              <a:rPr lang="en-US" dirty="0"/>
              <a:t>Purchases Returns and Allowances</a:t>
            </a:r>
          </a:p>
          <a:p>
            <a:pPr>
              <a:buAutoNum type="arabicPeriod"/>
            </a:pPr>
            <a:r>
              <a:rPr lang="en-US" dirty="0"/>
              <a:t>Purchases Discounts</a:t>
            </a:r>
          </a:p>
          <a:p>
            <a:pPr>
              <a:buAutoNum type="arabicPeriod"/>
            </a:pPr>
            <a:r>
              <a:rPr lang="en-US" dirty="0"/>
              <a:t>Freight-in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2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AEC97-7795-4024-8439-4B1677D9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7D876-9A0A-4BDE-801A-61E3030EB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Purchase Account</a:t>
            </a:r>
          </a:p>
          <a:p>
            <a:pPr marL="0" indent="0">
              <a:buNone/>
            </a:pPr>
            <a:r>
              <a:rPr lang="en-US" dirty="0"/>
              <a:t>	- used to record the cost of merchandise purchased</a:t>
            </a:r>
          </a:p>
          <a:p>
            <a:r>
              <a:rPr lang="en-US" dirty="0"/>
              <a:t>Purchases returns and allowances account</a:t>
            </a:r>
          </a:p>
          <a:p>
            <a:pPr marL="0" indent="0">
              <a:buNone/>
            </a:pPr>
            <a:r>
              <a:rPr lang="en-US" dirty="0"/>
              <a:t>	- is a contra-cost account, which has a credit balance and is deducted from the related cost account</a:t>
            </a:r>
          </a:p>
          <a:p>
            <a:pPr marL="0" indent="0">
              <a:buNone/>
            </a:pPr>
            <a:r>
              <a:rPr lang="en-US" dirty="0"/>
              <a:t>	- are credited to this account</a:t>
            </a:r>
          </a:p>
          <a:p>
            <a:pPr marL="0" indent="0">
              <a:buNone/>
            </a:pPr>
            <a:r>
              <a:rPr lang="en-US" dirty="0"/>
              <a:t>	- reported as  deduction from Purchase on the income statement to compute net purchases. </a:t>
            </a:r>
          </a:p>
        </p:txBody>
      </p:sp>
    </p:spTree>
    <p:extLst>
      <p:ext uri="{BB962C8B-B14F-4D97-AF65-F5344CB8AC3E}">
        <p14:creationId xmlns:p14="http://schemas.microsoft.com/office/powerpoint/2010/main" val="429035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66A1-8BE9-4455-98A9-FA06F9658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4722-8B46-4292-9311-9B2FCD96C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Purchases discounts account</a:t>
            </a:r>
          </a:p>
          <a:p>
            <a:pPr marL="0" indent="0">
              <a:buNone/>
            </a:pPr>
            <a:r>
              <a:rPr lang="en-US" dirty="0"/>
              <a:t>	- is a contra-purchases account used to record cash discounts allowed on purchases </a:t>
            </a:r>
          </a:p>
          <a:p>
            <a:pPr marL="0" indent="0">
              <a:buNone/>
            </a:pPr>
            <a:r>
              <a:rPr lang="en-US" dirty="0"/>
              <a:t>	- like purchases returns and allowances it is reported as a deduction from purchases on the income statement to compute net purchases</a:t>
            </a:r>
          </a:p>
          <a:p>
            <a:r>
              <a:rPr lang="en-US" dirty="0"/>
              <a:t>Freight-in account</a:t>
            </a:r>
          </a:p>
          <a:p>
            <a:pPr marL="0" indent="0">
              <a:buNone/>
            </a:pPr>
            <a:r>
              <a:rPr lang="en-US" dirty="0"/>
              <a:t>	- is an adjusted-purchases account used to record transportation charges on merchandise purchase</a:t>
            </a:r>
          </a:p>
          <a:p>
            <a:pPr marL="0" indent="0">
              <a:buNone/>
            </a:pPr>
            <a:r>
              <a:rPr lang="en-US" dirty="0"/>
              <a:t>	- transportation cost are part of the total cost of the merchandise so they are added to net purchases on the income statement to compute cost of goods purchased</a:t>
            </a:r>
          </a:p>
          <a:p>
            <a:pPr marL="0" indent="0">
              <a:buNone/>
            </a:pPr>
            <a:r>
              <a:rPr lang="en-US" dirty="0"/>
              <a:t>	- transportation charges are expressed in FOB (free on board) means that </a:t>
            </a:r>
            <a:r>
              <a:rPr lang="en-US" dirty="0" err="1"/>
              <a:t>transporationg</a:t>
            </a:r>
            <a:r>
              <a:rPr lang="en-US" dirty="0"/>
              <a:t> charged are paid by the buyer</a:t>
            </a:r>
          </a:p>
        </p:txBody>
      </p:sp>
    </p:spTree>
    <p:extLst>
      <p:ext uri="{BB962C8B-B14F-4D97-AF65-F5344CB8AC3E}">
        <p14:creationId xmlns:p14="http://schemas.microsoft.com/office/powerpoint/2010/main" val="337760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FD82-306B-400E-A9F0-A0CCE516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B744E-3D46-42DD-BAFF-585E005EA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Computaion</a:t>
            </a:r>
            <a:r>
              <a:rPr lang="en-US" dirty="0"/>
              <a:t> of gross profit</a:t>
            </a:r>
          </a:p>
          <a:p>
            <a:pPr lvl="1">
              <a:buFontTx/>
              <a:buChar char="-"/>
            </a:pPr>
            <a:r>
              <a:rPr lang="en-US" dirty="0"/>
              <a:t>Important step in determining net income for merchandising business is the calculation of tis gross profit</a:t>
            </a:r>
          </a:p>
          <a:p>
            <a:pPr lvl="1">
              <a:buFontTx/>
              <a:buChar char="-"/>
            </a:pPr>
            <a:r>
              <a:rPr lang="en-US" dirty="0"/>
              <a:t>Gross profit is the different between net sales and cost of good sold</a:t>
            </a:r>
          </a:p>
          <a:p>
            <a:pPr lvl="1">
              <a:buFontTx/>
              <a:buChar char="-"/>
            </a:pPr>
            <a:r>
              <a:rPr lang="en-US" dirty="0"/>
              <a:t>Cost of goods sold is the difference between the goods available for sale and the ending inventory </a:t>
            </a:r>
          </a:p>
        </p:txBody>
      </p:sp>
    </p:spTree>
    <p:extLst>
      <p:ext uri="{BB962C8B-B14F-4D97-AF65-F5344CB8AC3E}">
        <p14:creationId xmlns:p14="http://schemas.microsoft.com/office/powerpoint/2010/main" val="349437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F5FA-76BE-4948-AC19-EC20AFC8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Merchandise purchases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FC99F-396E-46BC-8646-0719844A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dirty="0"/>
              <a:t>Step one</a:t>
            </a:r>
          </a:p>
          <a:p>
            <a:pPr lvl="1">
              <a:buFontTx/>
              <a:buChar char="-"/>
            </a:pPr>
            <a:r>
              <a:rPr lang="en-US" dirty="0"/>
              <a:t>Compute net sale</a:t>
            </a:r>
          </a:p>
          <a:p>
            <a:pPr marL="457200" lvl="1" indent="0">
              <a:buNone/>
            </a:pPr>
            <a:r>
              <a:rPr lang="en-US" dirty="0"/>
              <a:t>(sales – sales returns and allowances – sales discount)</a:t>
            </a:r>
          </a:p>
          <a:p>
            <a:pPr marL="457200" lvl="1" indent="0">
              <a:buNone/>
            </a:pPr>
            <a:r>
              <a:rPr lang="en-US" dirty="0"/>
              <a:t>Step two </a:t>
            </a:r>
          </a:p>
          <a:p>
            <a:pPr lvl="1">
              <a:buFontTx/>
              <a:buChar char="-"/>
            </a:pPr>
            <a:r>
              <a:rPr lang="en-US" dirty="0"/>
              <a:t>Compute goods available for sale</a:t>
            </a:r>
          </a:p>
          <a:p>
            <a:pPr marL="457200" lvl="1" indent="0">
              <a:buNone/>
            </a:pPr>
            <a:r>
              <a:rPr lang="en-US" dirty="0"/>
              <a:t>(beginning inventory + cost of goods purchased)</a:t>
            </a:r>
          </a:p>
          <a:p>
            <a:pPr marL="457200" lvl="1" indent="0">
              <a:buNone/>
            </a:pPr>
            <a:r>
              <a:rPr lang="en-US" dirty="0"/>
              <a:t>Step Three </a:t>
            </a:r>
          </a:p>
          <a:p>
            <a:pPr lvl="1">
              <a:buFontTx/>
              <a:buChar char="-"/>
            </a:pPr>
            <a:r>
              <a:rPr lang="en-US" dirty="0"/>
              <a:t>Compute cost of goods sold</a:t>
            </a:r>
          </a:p>
          <a:p>
            <a:pPr marL="457200" lvl="1" indent="0">
              <a:buNone/>
            </a:pPr>
            <a:r>
              <a:rPr lang="en-US" dirty="0"/>
              <a:t>(goods available for sale – ending inventory)</a:t>
            </a:r>
          </a:p>
          <a:p>
            <a:pPr marL="457200" lvl="1" indent="0">
              <a:buNone/>
            </a:pPr>
            <a:r>
              <a:rPr lang="en-US" dirty="0"/>
              <a:t>Step four</a:t>
            </a:r>
          </a:p>
          <a:p>
            <a:pPr lvl="1">
              <a:buFontTx/>
              <a:buChar char="-"/>
            </a:pPr>
            <a:r>
              <a:rPr lang="en-US" dirty="0"/>
              <a:t>Compute gross profit</a:t>
            </a:r>
          </a:p>
          <a:p>
            <a:pPr marL="457200" lvl="1" indent="0">
              <a:buNone/>
            </a:pPr>
            <a:r>
              <a:rPr lang="en-US" dirty="0"/>
              <a:t>(net sales – cost of goods sold.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5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C18A-9574-40DB-AEBD-7A1E6383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Journalizing and posting purchases and cash payments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6C217-DA30-4AE8-AA61-1F6999C83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4903"/>
            <a:ext cx="9725081" cy="40949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Illustrate the journalizing and posting of purchases transactions</a:t>
            </a:r>
          </a:p>
          <a:p>
            <a:r>
              <a:rPr lang="en-US" dirty="0"/>
              <a:t>Posting purchases to the general ledger</a:t>
            </a:r>
          </a:p>
          <a:p>
            <a:pPr>
              <a:buFontTx/>
              <a:buChar char="-"/>
            </a:pPr>
            <a:r>
              <a:rPr lang="en-US" dirty="0"/>
              <a:t>Step one – enter the date of the transaction in the date column</a:t>
            </a:r>
          </a:p>
          <a:p>
            <a:pPr>
              <a:buFontTx/>
              <a:buChar char="-"/>
            </a:pPr>
            <a:r>
              <a:rPr lang="en-US" dirty="0"/>
              <a:t>Step two – enter the amount of the debit or credit in the debit or credit column</a:t>
            </a:r>
          </a:p>
          <a:p>
            <a:pPr>
              <a:buFontTx/>
              <a:buChar char="-"/>
            </a:pPr>
            <a:r>
              <a:rPr lang="en-US" dirty="0"/>
              <a:t>Step three – enter the new balance in the balance columns under debit or credit</a:t>
            </a:r>
          </a:p>
          <a:p>
            <a:pPr>
              <a:buFontTx/>
              <a:buChar char="-"/>
            </a:pPr>
            <a:r>
              <a:rPr lang="en-US" dirty="0"/>
              <a:t>Step four – enter the journal page number from which each transaction is posted in the posting reference column</a:t>
            </a:r>
          </a:p>
          <a:p>
            <a:pPr>
              <a:buFontTx/>
              <a:buChar char="-"/>
            </a:pPr>
            <a:r>
              <a:rPr lang="en-US" dirty="0"/>
              <a:t>In the journal</a:t>
            </a:r>
          </a:p>
          <a:p>
            <a:pPr>
              <a:buFontTx/>
              <a:buChar char="-"/>
            </a:pPr>
            <a:r>
              <a:rPr lang="en-US" dirty="0"/>
              <a:t>Step five – enter the ledger account number in the posting reference column of the journal for each transaction that is posted</a:t>
            </a:r>
          </a:p>
          <a:p>
            <a:pPr>
              <a:buFontTx/>
              <a:buChar char="-"/>
            </a:pPr>
            <a:r>
              <a:rPr lang="en-US" dirty="0"/>
              <a:t>Other purchases transaction would be posted in the same manner</a:t>
            </a:r>
          </a:p>
        </p:txBody>
      </p:sp>
    </p:spTree>
    <p:extLst>
      <p:ext uri="{BB962C8B-B14F-4D97-AF65-F5344CB8AC3E}">
        <p14:creationId xmlns:p14="http://schemas.microsoft.com/office/powerpoint/2010/main" val="2432193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70</TotalTime>
  <Words>589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Chapter 11  Accounting for purchases and cash payments </vt:lpstr>
      <vt:lpstr>Merchandise Purchases Transactions</vt:lpstr>
      <vt:lpstr>Merchandise Purchases Transactions</vt:lpstr>
      <vt:lpstr>Merchandise purchases accounts</vt:lpstr>
      <vt:lpstr>Merchandise purchases accounts</vt:lpstr>
      <vt:lpstr>Merchandise purchases accounts</vt:lpstr>
      <vt:lpstr>Merchandise purchases accounts</vt:lpstr>
      <vt:lpstr>Merchandise purchases accounts</vt:lpstr>
      <vt:lpstr>Journalizing and posting purchases and cash payments transactions</vt:lpstr>
      <vt:lpstr>Journalizing and posting purchases and cash payments transactions</vt:lpstr>
      <vt:lpstr>Journalizing and posting purchases and cash payments transactions</vt:lpstr>
      <vt:lpstr>Schedule of accounts payable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Accounting for purchases and cash payments</dc:title>
  <dc:creator>Marley Corbine</dc:creator>
  <cp:lastModifiedBy>Joy Taylor</cp:lastModifiedBy>
  <cp:revision>8</cp:revision>
  <dcterms:created xsi:type="dcterms:W3CDTF">2019-11-18T05:45:47Z</dcterms:created>
  <dcterms:modified xsi:type="dcterms:W3CDTF">2019-11-18T15:05:57Z</dcterms:modified>
</cp:coreProperties>
</file>