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64" r:id="rId5"/>
    <p:sldId id="487" r:id="rId6"/>
    <p:sldId id="488" r:id="rId7"/>
    <p:sldId id="489" r:id="rId8"/>
    <p:sldId id="491" r:id="rId9"/>
    <p:sldId id="492" r:id="rId10"/>
    <p:sldId id="537" r:id="rId11"/>
    <p:sldId id="495" r:id="rId12"/>
    <p:sldId id="538" r:id="rId13"/>
    <p:sldId id="500" r:id="rId14"/>
    <p:sldId id="539" r:id="rId15"/>
    <p:sldId id="540" r:id="rId16"/>
    <p:sldId id="541" r:id="rId17"/>
    <p:sldId id="503" r:id="rId18"/>
    <p:sldId id="504" r:id="rId19"/>
    <p:sldId id="542" r:id="rId20"/>
    <p:sldId id="543" r:id="rId21"/>
    <p:sldId id="514" r:id="rId22"/>
    <p:sldId id="544" r:id="rId23"/>
    <p:sldId id="545" r:id="rId24"/>
    <p:sldId id="517" r:id="rId25"/>
    <p:sldId id="518" r:id="rId26"/>
    <p:sldId id="546" r:id="rId27"/>
    <p:sldId id="547" r:id="rId28"/>
    <p:sldId id="522" r:id="rId29"/>
    <p:sldId id="523" r:id="rId30"/>
    <p:sldId id="526" r:id="rId31"/>
    <p:sldId id="548" r:id="rId32"/>
    <p:sldId id="534" r:id="rId33"/>
    <p:sldId id="549" r:id="rId34"/>
    <p:sldId id="550" r:id="rId3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1" autoAdjust="0"/>
    <p:restoredTop sz="93617" autoAdjust="0"/>
  </p:normalViewPr>
  <p:slideViewPr>
    <p:cSldViewPr snapToGrid="0" snapToObjects="1">
      <p:cViewPr varScale="1">
        <p:scale>
          <a:sx n="108" d="100"/>
          <a:sy n="108" d="100"/>
        </p:scale>
        <p:origin x="59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8/21/2019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i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20A6-7F36-4CA8-A413-BABA1C35F24F}"/>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D92EE8E7-68DB-4823-BBFC-404483E0F8C6}"/>
              </a:ext>
            </a:extLst>
          </p:cNvPr>
          <p:cNvSpPr>
            <a:spLocks noGrp="1"/>
          </p:cNvSpPr>
          <p:nvPr>
            <p:ph type="pic" sz="quarter" idx="11"/>
          </p:nvPr>
        </p:nvSpPr>
        <p:spPr>
          <a:xfrm>
            <a:off x="1163638" y="1230313"/>
            <a:ext cx="9717087" cy="3216275"/>
          </a:xfrm>
        </p:spPr>
        <p:txBody>
          <a:bodyPr/>
          <a:lstStyle/>
          <a:p>
            <a:endParaRPr lang="en-US"/>
          </a:p>
        </p:txBody>
      </p:sp>
      <p:sp>
        <p:nvSpPr>
          <p:cNvPr id="6" name="Footer">
            <a:extLst>
              <a:ext uri="{FF2B5EF4-FFF2-40B4-BE49-F238E27FC236}">
                <a16:creationId xmlns:a16="http://schemas.microsoft.com/office/drawing/2014/main" id="{4A8CE9CA-ADB6-4B29-9553-D1B6F8E2B8D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0024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ictu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FC4B-DF24-4DA8-94B4-A1E903675F89}"/>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70BD1750-7A60-431F-A331-A8A40879566F}"/>
              </a:ext>
            </a:extLst>
          </p:cNvPr>
          <p:cNvSpPr>
            <a:spLocks noGrp="1"/>
          </p:cNvSpPr>
          <p:nvPr>
            <p:ph type="pic" sz="quarter" idx="11"/>
          </p:nvPr>
        </p:nvSpPr>
        <p:spPr>
          <a:xfrm>
            <a:off x="657225" y="1214438"/>
            <a:ext cx="10980738" cy="3082925"/>
          </a:xfrm>
        </p:spPr>
        <p:txBody>
          <a:bodyPr/>
          <a:lstStyle/>
          <a:p>
            <a:endParaRPr lang="en-US"/>
          </a:p>
        </p:txBody>
      </p:sp>
      <p:sp>
        <p:nvSpPr>
          <p:cNvPr id="7" name="Text Placeholder 6">
            <a:extLst>
              <a:ext uri="{FF2B5EF4-FFF2-40B4-BE49-F238E27FC236}">
                <a16:creationId xmlns:a16="http://schemas.microsoft.com/office/drawing/2014/main" id="{9A00BA76-340C-4AA5-A884-2828F3659391}"/>
              </a:ext>
            </a:extLst>
          </p:cNvPr>
          <p:cNvSpPr>
            <a:spLocks noGrp="1"/>
          </p:cNvSpPr>
          <p:nvPr>
            <p:ph type="body" sz="quarter" idx="12"/>
          </p:nvPr>
        </p:nvSpPr>
        <p:spPr>
          <a:xfrm>
            <a:off x="1030288" y="4475163"/>
            <a:ext cx="10323512"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a:extLst>
              <a:ext uri="{FF2B5EF4-FFF2-40B4-BE49-F238E27FC236}">
                <a16:creationId xmlns:a16="http://schemas.microsoft.com/office/drawing/2014/main" id="{11B5D937-0574-4759-8BBC-55D3223234E7}"/>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5387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 id="2147483725" r:id="rId14"/>
    <p:sldLayoutId id="2147483726" r:id="rId15"/>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Chapter 12 </a:t>
            </a:r>
          </a:p>
        </p:txBody>
      </p:sp>
      <p:sp>
        <p:nvSpPr>
          <p:cNvPr id="5" name="Title 4"/>
          <p:cNvSpPr>
            <a:spLocks noGrp="1"/>
          </p:cNvSpPr>
          <p:nvPr>
            <p:ph type="title"/>
          </p:nvPr>
        </p:nvSpPr>
        <p:spPr/>
        <p:txBody>
          <a:bodyPr/>
          <a:lstStyle/>
          <a:p>
            <a:r>
              <a:rPr lang="en-US" dirty="0"/>
              <a:t>Special Journals</a:t>
            </a:r>
          </a:p>
        </p:txBody>
      </p:sp>
      <p:pic>
        <p:nvPicPr>
          <p:cNvPr id="3" name="Picture Placeholder 2" descr="Book cover reads title, edition number, and name of the author as follows: &quot;COLLEGE ACCOUNTING,&quot; &quot;Twenty Third Edition,&quot; and &quot;Heintz and Parry.&quot; A photo on the cover page shows a person working on a tablet computer generating a spreadsheet and bar graph.">
            <a:extLst>
              <a:ext uri="{FF2B5EF4-FFF2-40B4-BE49-F238E27FC236}">
                <a16:creationId xmlns:a16="http://schemas.microsoft.com/office/drawing/2014/main" id="{4F6F150E-F66D-4149-B445-1BD02BF554F7}"/>
              </a:ext>
            </a:extLst>
          </p:cNvPr>
          <p:cNvPicPr>
            <a:picLocks noGrp="1" noChangeAspect="1"/>
          </p:cNvPicPr>
          <p:nvPr>
            <p:ph type="pic" sz="quarter" idx="12"/>
          </p:nvPr>
        </p:nvPicPr>
        <p:blipFill>
          <a:blip r:embed="rId2"/>
          <a:srcRect l="3197" r="3197"/>
          <a:stretch>
            <a:fillRect/>
          </a:stretch>
        </p:blipFill>
        <p:spPr/>
      </p:pic>
      <p:sp>
        <p:nvSpPr>
          <p:cNvPr id="8" name="Footer Placeholder 7"/>
          <p:cNvSpPr>
            <a:spLocks noGrp="1"/>
          </p:cNvSpPr>
          <p:nvPr>
            <p:ph type="ftr" sz="quarter" idx="3"/>
          </p:nvPr>
        </p:nvSpPr>
        <p:spPr/>
        <p:txBody>
          <a:bodyPr/>
          <a:lstStyle/>
          <a:p>
            <a:r>
              <a:rPr lang="en-US" dirty="0"/>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Posting The Sales Journal</a:t>
            </a:r>
          </a:p>
        </p:txBody>
      </p:sp>
      <p:sp>
        <p:nvSpPr>
          <p:cNvPr id="3" name="Content Placeholder 2"/>
          <p:cNvSpPr>
            <a:spLocks noGrp="1"/>
          </p:cNvSpPr>
          <p:nvPr>
            <p:ph type="body" sz="quarter" idx="17"/>
          </p:nvPr>
        </p:nvSpPr>
        <p:spPr>
          <a:xfrm>
            <a:off x="743576" y="1174282"/>
            <a:ext cx="10711543" cy="4918510"/>
          </a:xfrm>
        </p:spPr>
        <p:txBody>
          <a:bodyPr>
            <a:normAutofit lnSpcReduction="10000"/>
          </a:bodyPr>
          <a:lstStyle/>
          <a:p>
            <a:r>
              <a:rPr lang="en-US" sz="2800" b="1" dirty="0"/>
              <a:t>In the sales journal:</a:t>
            </a:r>
          </a:p>
          <a:p>
            <a:pPr lvl="1"/>
            <a:r>
              <a:rPr lang="en-US" sz="2400" dirty="0"/>
              <a:t>Step 1: Total the amount columns, verify that the total of the debit column equals the total of the credit columns, and rule the columns</a:t>
            </a:r>
            <a:endParaRPr lang="en-US" dirty="0"/>
          </a:p>
          <a:p>
            <a:r>
              <a:rPr lang="en-US" sz="2800" b="1" dirty="0"/>
              <a:t>In the ledger account:</a:t>
            </a:r>
          </a:p>
          <a:p>
            <a:pPr lvl="1"/>
            <a:r>
              <a:rPr lang="en-US" sz="2400" dirty="0"/>
              <a:t>Step 2: Enter the date of the transaction in the Date column</a:t>
            </a:r>
          </a:p>
          <a:p>
            <a:pPr lvl="1"/>
            <a:r>
              <a:rPr lang="en-US" sz="2400" dirty="0"/>
              <a:t>Step 3: Enter the amount of the debit or credit in the Debit or Credit column</a:t>
            </a:r>
          </a:p>
          <a:p>
            <a:pPr lvl="1"/>
            <a:r>
              <a:rPr lang="en-US" sz="2400" dirty="0"/>
              <a:t>Step 4: Enter the new balance in the Balance column under Debit or Credit</a:t>
            </a:r>
          </a:p>
          <a:p>
            <a:pPr lvl="1"/>
            <a:r>
              <a:rPr lang="en-US" sz="2400" dirty="0"/>
              <a:t>Step 5: Enter the initial “S” and the journal page number in the Posting Reference column</a:t>
            </a:r>
          </a:p>
          <a:p>
            <a:r>
              <a:rPr lang="en-US" sz="2800" b="1" dirty="0"/>
              <a:t>In the sales journal:</a:t>
            </a:r>
          </a:p>
          <a:p>
            <a:pPr lvl="1"/>
            <a:r>
              <a:rPr lang="en-US" sz="2400" dirty="0"/>
              <a:t>Step 6: Enter the ledger account number immediately below the column totals for each account that is posted</a:t>
            </a:r>
            <a:endParaRPr lang="en-US" sz="2400" dirty="0">
              <a:ea typeface="MS PGothic" pitchFamily="34" charset="-128"/>
            </a:endParaRPr>
          </a:p>
        </p:txBody>
      </p:sp>
    </p:spTree>
    <p:extLst>
      <p:ext uri="{BB962C8B-B14F-4D97-AF65-F5344CB8AC3E}">
        <p14:creationId xmlns:p14="http://schemas.microsoft.com/office/powerpoint/2010/main" val="421196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9457-9E33-41CD-907D-792D4964940D}"/>
              </a:ext>
            </a:extLst>
          </p:cNvPr>
          <p:cNvSpPr>
            <a:spLocks noGrp="1"/>
          </p:cNvSpPr>
          <p:nvPr>
            <p:ph type="title"/>
          </p:nvPr>
        </p:nvSpPr>
        <p:spPr>
          <a:xfrm>
            <a:off x="427002" y="1982170"/>
            <a:ext cx="3955181" cy="2043075"/>
          </a:xfrm>
        </p:spPr>
        <p:txBody>
          <a:bodyPr/>
          <a:lstStyle/>
          <a:p>
            <a:r>
              <a:rPr lang="en-US" dirty="0"/>
              <a:t>Posting The Sales Journal to the General Ledger (Figure 12-5)</a:t>
            </a:r>
          </a:p>
        </p:txBody>
      </p:sp>
      <p:pic>
        <p:nvPicPr>
          <p:cNvPr id="4" name="Picture Placeholder 3" descr="The image is a visual representation of sales journal. The columns are as follows: date, sale number, post reference, to whom sold, accounts receivable debit, sales credit, and sales tax payable. The entries are as follows: date, April 4, sale number 133 C, to whom sold, Enrico Lorenzo; accounts receivable debit, 1,596.00; sales credit, 1,520.00; sales tax payable credit, 76.00. Date, 10; sale number, 134 C; to whom sold, Brenda Myers ; accounts receivable debit 462.00; sales credit 440.00; sales tax payable, 22.00. Date 18, sale number, 105 D; to whom sold, Edith Walton; accounts receivable debit 1,029.00; sales credit 980.00; sales tax payable credit, 49.00. Date, 21, sale number, 202 B; to whom sold, Wilma Cutz; accounts receivable debit, 651.00; sales credit, 620.00; sales tax payable credit, 31.00. Date, 24, sale number, 162 A; to whom sold, Heidi Schwitzer; accounts receivable debit, 1,680.00; sales credit, 1,600.00; sales tax payable credit, 80.00. Accounts receivable debit, 5,418.00, below the double line 122, sales credit, 5,160.00, below the double line 401 and sales tax payable 258.00, below the double line 231, and then they are transferred to the debit of general ledger. The entries are as follows account: accounts receivable, account number 122, post balance. There are 5 columns and they are as follows: date, Item, post reference, debit, credit, balance. Balance is sub divided as debit, credit. Date, April, 1. Item balance, balance debit, 12,000.00, date 30, post reference S6, debit 5,418.00, balance debit 17,418.00. Account: sales tax payable. Account number, 231. Date, April 30, post reference number S6 credit 258.00, balance credit 258.00. Account: sales, account number, 401. Date 20-- April 1, item balance 67,000.00. Date, 30, post reference S6, credit 5,160.00, debit 72,160.00, and calculations for the account are as follows. Debit total: $5,418, credit total: $5,160, single underline + 258, equals $5,418.">
            <a:extLst>
              <a:ext uri="{FF2B5EF4-FFF2-40B4-BE49-F238E27FC236}">
                <a16:creationId xmlns:a16="http://schemas.microsoft.com/office/drawing/2014/main" id="{1C9A5FBB-6547-4FF2-8065-AB286679D85C}"/>
              </a:ext>
            </a:extLst>
          </p:cNvPr>
          <p:cNvPicPr>
            <a:picLocks noGrp="1" noChangeAspect="1"/>
          </p:cNvPicPr>
          <p:nvPr>
            <p:ph type="pic" sz="quarter" idx="11"/>
          </p:nvPr>
        </p:nvPicPr>
        <p:blipFill>
          <a:blip r:embed="rId2"/>
          <a:stretch>
            <a:fillRect/>
          </a:stretch>
        </p:blipFill>
        <p:spPr>
          <a:xfrm>
            <a:off x="4839593" y="351105"/>
            <a:ext cx="6839716" cy="5708216"/>
          </a:xfrm>
          <a:prstGeom prst="rect">
            <a:avLst/>
          </a:prstGeom>
        </p:spPr>
      </p:pic>
    </p:spTree>
    <p:extLst>
      <p:ext uri="{BB962C8B-B14F-4D97-AF65-F5344CB8AC3E}">
        <p14:creationId xmlns:p14="http://schemas.microsoft.com/office/powerpoint/2010/main" val="2192030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0A8A-FD61-425B-923E-D314EE93A42A}"/>
              </a:ext>
            </a:extLst>
          </p:cNvPr>
          <p:cNvSpPr>
            <a:spLocks noGrp="1"/>
          </p:cNvSpPr>
          <p:nvPr>
            <p:ph type="title"/>
          </p:nvPr>
        </p:nvSpPr>
        <p:spPr>
          <a:xfrm>
            <a:off x="838200" y="365124"/>
            <a:ext cx="10515600" cy="1069039"/>
          </a:xfrm>
        </p:spPr>
        <p:txBody>
          <a:bodyPr/>
          <a:lstStyle/>
          <a:p>
            <a:r>
              <a:rPr lang="en-US" dirty="0"/>
              <a:t>Posting from the Sales Journal to the Accounts Receivable Ledger</a:t>
            </a:r>
          </a:p>
        </p:txBody>
      </p:sp>
      <p:sp>
        <p:nvSpPr>
          <p:cNvPr id="3" name="Text Placeholder 2">
            <a:extLst>
              <a:ext uri="{FF2B5EF4-FFF2-40B4-BE49-F238E27FC236}">
                <a16:creationId xmlns:a16="http://schemas.microsoft.com/office/drawing/2014/main" id="{CB7F9C7C-18E8-47EF-8F3F-563AE6FF8A52}"/>
              </a:ext>
            </a:extLst>
          </p:cNvPr>
          <p:cNvSpPr>
            <a:spLocks noGrp="1"/>
          </p:cNvSpPr>
          <p:nvPr>
            <p:ph type="body" sz="quarter" idx="17"/>
          </p:nvPr>
        </p:nvSpPr>
        <p:spPr/>
        <p:txBody>
          <a:bodyPr>
            <a:normAutofit/>
          </a:bodyPr>
          <a:lstStyle/>
          <a:p>
            <a:r>
              <a:rPr lang="en-US" sz="2800" dirty="0"/>
              <a:t>Accounts receivable ledger is posted </a:t>
            </a:r>
            <a:r>
              <a:rPr lang="en-US" sz="2800" b="1" dirty="0">
                <a:solidFill>
                  <a:schemeClr val="tx2"/>
                </a:solidFill>
              </a:rPr>
              <a:t>daily</a:t>
            </a:r>
            <a:r>
              <a:rPr lang="en-US" sz="2800" i="1" dirty="0"/>
              <a:t> </a:t>
            </a:r>
            <a:r>
              <a:rPr lang="en-US" sz="2800" dirty="0"/>
              <a:t>so that current information is available for each customer at all times</a:t>
            </a:r>
          </a:p>
          <a:p>
            <a:pPr lvl="1"/>
            <a:r>
              <a:rPr lang="en-US" sz="2400" b="1" dirty="0"/>
              <a:t>In the accounts receivable ledger account:</a:t>
            </a:r>
          </a:p>
          <a:p>
            <a:pPr lvl="2"/>
            <a:r>
              <a:rPr lang="en-US" dirty="0"/>
              <a:t>Step 1: Enter the date of the transaction in the Date column</a:t>
            </a:r>
          </a:p>
          <a:p>
            <a:pPr lvl="2"/>
            <a:r>
              <a:rPr lang="en-US" dirty="0"/>
              <a:t>Step 2: Enter the amount of the debit or credit in the Debit or Credit column</a:t>
            </a:r>
          </a:p>
          <a:p>
            <a:pPr lvl="2"/>
            <a:r>
              <a:rPr lang="en-US" dirty="0"/>
              <a:t>Step 3: Enter the new balance in the Balance column</a:t>
            </a:r>
          </a:p>
          <a:p>
            <a:pPr lvl="2"/>
            <a:r>
              <a:rPr lang="en-US" dirty="0"/>
              <a:t>Step 4: Enter the initial “S” and the journal page number in the Posting Reference column</a:t>
            </a:r>
          </a:p>
          <a:p>
            <a:pPr lvl="1"/>
            <a:r>
              <a:rPr lang="en-US" sz="2400" b="1" dirty="0"/>
              <a:t>In the sales journal:</a:t>
            </a:r>
          </a:p>
          <a:p>
            <a:pPr lvl="2"/>
            <a:r>
              <a:rPr lang="en-US" dirty="0"/>
              <a:t>Step 5: Enter a check mark (✓) in the Posting Reference column of the journal for each transaction that is posted</a:t>
            </a:r>
            <a:endParaRPr lang="en-US" sz="2800" dirty="0"/>
          </a:p>
        </p:txBody>
      </p:sp>
    </p:spTree>
    <p:extLst>
      <p:ext uri="{BB962C8B-B14F-4D97-AF65-F5344CB8AC3E}">
        <p14:creationId xmlns:p14="http://schemas.microsoft.com/office/powerpoint/2010/main" val="205311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620A-449D-4D2D-A02B-5036AAC5A1A2}"/>
              </a:ext>
            </a:extLst>
          </p:cNvPr>
          <p:cNvSpPr>
            <a:spLocks noGrp="1"/>
          </p:cNvSpPr>
          <p:nvPr>
            <p:ph type="title"/>
          </p:nvPr>
        </p:nvSpPr>
        <p:spPr>
          <a:xfrm>
            <a:off x="510942" y="1106270"/>
            <a:ext cx="3868554" cy="2522454"/>
          </a:xfrm>
        </p:spPr>
        <p:txBody>
          <a:bodyPr/>
          <a:lstStyle/>
          <a:p>
            <a:r>
              <a:rPr lang="en-US" dirty="0"/>
              <a:t>Posting from the Sales Journal to the Accounts Receivable Ledger (Figure 12-6)</a:t>
            </a:r>
          </a:p>
        </p:txBody>
      </p:sp>
      <p:pic>
        <p:nvPicPr>
          <p:cNvPr id="4" name="Picture Placeholder 3" descr="The image is a visual representation of posting from the sales journal to the accounts receivable ledger. There are seven columns in the sales journal. The columns are as follows: date, sale number, to whom sold, post reference, accounts receivable debit, sales credit, sales tax payable credit. Date, April. 4, sale number, 133 C, to whom sold, Enrico Lorenzo, accounts receivable debit, 1,596.00, sales credit, 1,520.00, sales tax payable credit, 76.00. Date, 10 sale number, 134 C, to whom sold, Brenda Myers, accounts receivable, 462.00, sales credit 440.00, sales tax payable credit 22.00. Date, 18, sale number, 105 D, to whom sold, Edith Walton, accounts receivable debit, 1,029.00, sales credit, 980.00, sales tax payable credit 49.00. Date, 21, 202B, to whom sold, Wilma Cutz, accounts receivable debit, 651.00, sales credit, 620.00, sales tax payable credit 31.00. Date, 24 162 A, to whom sold, Heidi Schwitzer, accounts receivable debit, 1,680.00, sales credit, 1,600.00, sales tax payable credit, 80.00, accounts receivable debit, 5,418.00, double line, 122. Sales credit 5,160.00, double line, 401. Sales tax payable credit 258.00, double line, 231. Accounts receivable ledger, name, Helen Avery, address, 308 Devon Ave., Overbrook, KS 66524. There are six columns namely:  date, Item, post reference, debit credit, balance. Date, April, 1, Item, Balance, balance, 2,302.00. Name, Wilma Cutz, address, 1116 Williamsburg Place, Lawrence, KS 66049. Date, April 21, post reference, debit, S 6 651.00, debit balance 651.00. Name, Enrico Lorenzo, Address, 1827 N. 100 road, Baldwin City, KS 66006. Date April, 4, post reference, S 6, debit, 1,596.00, debit balance, 1,596.00. Name, Brenda Myers, Address, 1613, Stone Meadows, Lawrence, KS 66049, dated April, 10, post reference, S6, debit, 462.00, balance debit   462.00. Name, Heidi Schwitzer, address, 13913, Nicklaus Dr., Overland Park, KS 66223, date April, 1 1,883.00, 24 post reference, S6, debit, 1,680.00, balance debit, 3,563.00. Name, Ken Ulmet, address, 2616, Sawgrass Dr., Lawrence, K S 66047, date, April, 1, item, balance, post reference, balance, 3,315.00. Name, Edith Walton address, 1418 N. 600 Rd., Baldwin, K S 66006. Date, April, 18, post reference, S 6, debit, 1,029.00, balance, 1,029.00, name, Vivian Winston address, 1613 Alvamar Dr., Lawrence, K S 66047, date, April, 1, item, balance, balance 4,500.00. Transferring to general ledger partial, account, accounts receivable account number, 122. Date, Item, post reference, debit, credit, balance debit, balance credit. Date, April, 1, balance of debit, 12,000.00, date 30, post reference, S 6, debit, 5,418.00, balance of debit 17,418.00. Account sales tax payable, account no. 231, date April, 30, post reference, S 6, credit 258.00, balance of credit, 258.00. Account sales, account number 401, date April, 1, item, balance, balance of credit  67,000.00, date. 30, post reference, S6, credit, 160.00, balance of credit, 72,160.00.">
            <a:extLst>
              <a:ext uri="{FF2B5EF4-FFF2-40B4-BE49-F238E27FC236}">
                <a16:creationId xmlns:a16="http://schemas.microsoft.com/office/drawing/2014/main" id="{29EA7005-93B3-46CC-A00D-06C770C9A361}"/>
              </a:ext>
            </a:extLst>
          </p:cNvPr>
          <p:cNvPicPr>
            <a:picLocks noGrp="1" noChangeAspect="1"/>
          </p:cNvPicPr>
          <p:nvPr>
            <p:ph type="pic" sz="quarter" idx="11"/>
          </p:nvPr>
        </p:nvPicPr>
        <p:blipFill>
          <a:blip r:embed="rId2"/>
          <a:stretch>
            <a:fillRect/>
          </a:stretch>
        </p:blipFill>
        <p:spPr>
          <a:xfrm>
            <a:off x="5715401" y="556334"/>
            <a:ext cx="4641381" cy="5469432"/>
          </a:xfrm>
          <a:prstGeom prst="rect">
            <a:avLst/>
          </a:prstGeom>
        </p:spPr>
      </p:pic>
    </p:spTree>
    <p:extLst>
      <p:ext uri="{BB962C8B-B14F-4D97-AF65-F5344CB8AC3E}">
        <p14:creationId xmlns:p14="http://schemas.microsoft.com/office/powerpoint/2010/main" val="114859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 3</a:t>
            </a:r>
            <a:endParaRPr lang="en-IN" dirty="0"/>
          </a:p>
        </p:txBody>
      </p:sp>
      <p:sp>
        <p:nvSpPr>
          <p:cNvPr id="3" name="Content Placeholder 2"/>
          <p:cNvSpPr>
            <a:spLocks noGrp="1"/>
          </p:cNvSpPr>
          <p:nvPr>
            <p:ph type="body" sz="quarter" idx="15"/>
          </p:nvPr>
        </p:nvSpPr>
        <p:spPr/>
        <p:txBody>
          <a:bodyPr/>
          <a:lstStyle/>
          <a:p>
            <a:pPr algn="ctr"/>
            <a:r>
              <a:rPr lang="en-US" sz="2800" dirty="0"/>
              <a:t>Describe and use the cash receipts journal</a:t>
            </a:r>
          </a:p>
        </p:txBody>
      </p:sp>
    </p:spTree>
    <p:extLst>
      <p:ext uri="{BB962C8B-B14F-4D97-AF65-F5344CB8AC3E}">
        <p14:creationId xmlns:p14="http://schemas.microsoft.com/office/powerpoint/2010/main" val="153016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Receipts Journal (1 of 2)</a:t>
            </a:r>
            <a:endParaRPr lang="en-IN" dirty="0"/>
          </a:p>
        </p:txBody>
      </p:sp>
      <p:sp>
        <p:nvSpPr>
          <p:cNvPr id="3" name="Content Placeholder 2"/>
          <p:cNvSpPr>
            <a:spLocks noGrp="1"/>
          </p:cNvSpPr>
          <p:nvPr>
            <p:ph type="body" sz="quarter" idx="17"/>
          </p:nvPr>
        </p:nvSpPr>
        <p:spPr>
          <a:xfrm>
            <a:off x="740228" y="1239360"/>
            <a:ext cx="10711543" cy="3438517"/>
          </a:xfrm>
        </p:spPr>
        <p:txBody>
          <a:bodyPr>
            <a:normAutofit/>
          </a:bodyPr>
          <a:lstStyle/>
          <a:p>
            <a:r>
              <a:rPr lang="en-US" sz="2800" dirty="0"/>
              <a:t>Used to record only cash receipt transactions</a:t>
            </a:r>
          </a:p>
          <a:p>
            <a:r>
              <a:rPr lang="en-US" sz="2800" dirty="0"/>
              <a:t>Includes separate columns for frequently used accounts, such as:</a:t>
            </a:r>
          </a:p>
          <a:p>
            <a:pPr lvl="1"/>
            <a:r>
              <a:rPr lang="en-US" sz="2400" dirty="0"/>
              <a:t>Accounts Receivable Credit</a:t>
            </a:r>
          </a:p>
          <a:p>
            <a:pPr lvl="1"/>
            <a:r>
              <a:rPr lang="en-US" sz="2400" dirty="0"/>
              <a:t>Sales Credit</a:t>
            </a:r>
          </a:p>
          <a:p>
            <a:pPr lvl="1"/>
            <a:r>
              <a:rPr lang="en-US" sz="2400" dirty="0"/>
              <a:t>Sales Tax Payable Credit</a:t>
            </a:r>
          </a:p>
          <a:p>
            <a:pPr lvl="1"/>
            <a:r>
              <a:rPr lang="en-US" sz="2400" dirty="0"/>
              <a:t>General Credit</a:t>
            </a:r>
          </a:p>
          <a:p>
            <a:pPr lvl="1"/>
            <a:r>
              <a:rPr lang="en-US" sz="2400" dirty="0"/>
              <a:t>Bank Credit Card Expense Debit</a:t>
            </a:r>
          </a:p>
          <a:p>
            <a:pPr lvl="1"/>
            <a:r>
              <a:rPr lang="en-US" sz="2400" dirty="0"/>
              <a:t>Cash Debit</a:t>
            </a:r>
          </a:p>
        </p:txBody>
      </p:sp>
    </p:spTree>
    <p:extLst>
      <p:ext uri="{BB962C8B-B14F-4D97-AF65-F5344CB8AC3E}">
        <p14:creationId xmlns:p14="http://schemas.microsoft.com/office/powerpoint/2010/main" val="212011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Receipts Journal (2 of 2)</a:t>
            </a:r>
            <a:endParaRPr lang="en-IN" dirty="0"/>
          </a:p>
        </p:txBody>
      </p:sp>
      <p:sp>
        <p:nvSpPr>
          <p:cNvPr id="3" name="Content Placeholder 2"/>
          <p:cNvSpPr>
            <a:spLocks noGrp="1"/>
          </p:cNvSpPr>
          <p:nvPr>
            <p:ph type="body" sz="quarter" idx="17"/>
          </p:nvPr>
        </p:nvSpPr>
        <p:spPr>
          <a:xfrm>
            <a:off x="740228" y="1239360"/>
            <a:ext cx="10711543" cy="4766804"/>
          </a:xfrm>
        </p:spPr>
        <p:txBody>
          <a:bodyPr>
            <a:normAutofit/>
          </a:bodyPr>
          <a:lstStyle/>
          <a:p>
            <a:r>
              <a:rPr lang="en-US" sz="2800" dirty="0"/>
              <a:t>Cash Receipts were as follows:</a:t>
            </a:r>
          </a:p>
          <a:p>
            <a:pPr lvl="1"/>
            <a:r>
              <a:rPr lang="en-US" sz="2400" dirty="0"/>
              <a:t>April 14 Received cash on account from Enrico Lorenzo for Sale No. 133C, $1,596</a:t>
            </a:r>
          </a:p>
          <a:p>
            <a:pPr lvl="1"/>
            <a:r>
              <a:rPr lang="en-US" sz="2400" dirty="0"/>
              <a:t>April 20 Received cash on account from Brenda Myers for Sale No. 134C, $462</a:t>
            </a:r>
          </a:p>
          <a:p>
            <a:pPr lvl="1"/>
            <a:r>
              <a:rPr lang="en-US" sz="2400" dirty="0"/>
              <a:t>April 28 Received cash on account from Edith Walton for Sale No. 105D, $1,029</a:t>
            </a:r>
          </a:p>
          <a:p>
            <a:pPr lvl="1"/>
            <a:r>
              <a:rPr lang="en-US" sz="2400" dirty="0"/>
              <a:t>April 30 Made cash sales for the month of $3,600 plus tax of $180</a:t>
            </a:r>
          </a:p>
          <a:p>
            <a:pPr lvl="1"/>
            <a:r>
              <a:rPr lang="en-US" sz="2400" dirty="0"/>
              <a:t>April 30 Made bank credit card sales for the month of $22,500 plus tax of $1,125 – Bank credit card expenses on these sales are $900</a:t>
            </a:r>
          </a:p>
          <a:p>
            <a:pPr lvl="1"/>
            <a:r>
              <a:rPr lang="en-US" sz="2400" dirty="0"/>
              <a:t>April 30 Received cash for rent revenue, $600</a:t>
            </a:r>
          </a:p>
          <a:p>
            <a:pPr lvl="1"/>
            <a:r>
              <a:rPr lang="en-US" sz="2400" dirty="0"/>
              <a:t>April 30 Borrowed cash from the bank by signing a note, $3,000</a:t>
            </a:r>
            <a:endParaRPr lang="en-US" sz="6000" dirty="0"/>
          </a:p>
        </p:txBody>
      </p:sp>
    </p:spTree>
    <p:extLst>
      <p:ext uri="{BB962C8B-B14F-4D97-AF65-F5344CB8AC3E}">
        <p14:creationId xmlns:p14="http://schemas.microsoft.com/office/powerpoint/2010/main" val="342651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419A-35D2-4CEB-8575-4B935771EB60}"/>
              </a:ext>
            </a:extLst>
          </p:cNvPr>
          <p:cNvSpPr>
            <a:spLocks noGrp="1"/>
          </p:cNvSpPr>
          <p:nvPr>
            <p:ph type="title"/>
          </p:nvPr>
        </p:nvSpPr>
        <p:spPr/>
        <p:txBody>
          <a:bodyPr/>
          <a:lstStyle/>
          <a:p>
            <a:r>
              <a:rPr lang="en-US" dirty="0"/>
              <a:t>Cash Receipts Journal (Figure 12-7)</a:t>
            </a:r>
          </a:p>
        </p:txBody>
      </p:sp>
      <p:pic>
        <p:nvPicPr>
          <p:cNvPr id="5" name="Picture Placeholder 4" descr="The image is a visual representation of a Cash Receipts Journal. It has eleven columns and eight rows. The headings of the rows are as follows: 1, 2, 3, 4, 5, 6, 7 and 8. The headings of the columns are as follows: Serial number, date, account credited, post reference, general credit, account receivable credit, sales credit, sales tax payable credit, bank credit card expense debit, cash debit, serial number The Date column is further subdivided into two columns. The entries are as follows: Row 1. Serial number1, 20 April, 14 in date, accounts credited by Enrico Lorenzo, post reference is blank, general credit is blank, account receivable credit is 1596.00, sales tax payable credit and bank credit expense debit are blank, cash debit is 1596.00, serial number 1. Row 2. Serial number2, next box is blank, 20 in date, accounts credited by Brenda Myers, post reference is blank, general credit is blank, account receivable credit having input as 462.00 after that sales credit, sales tax payable credit and bank credit expense debit are blank, cash debit is 462.00, serial number 2. Row 3. Serial number3, next box is blank, 28 in date, accounts credited by Edith Walton, post reference is blank, general credit is blank, account receivable credit is 1029.00 after that sales credit, sales tax payable credit and bank credit expense debit are blank, cash debit is 1029.00, serial number 3. Row 4. Serial number4, next box is blank, 30 in date, accounts credited is blank, post reference is blank, general credit is blank, account receivable credit are blank, after that sales credit is 3600.00, sales tax payable credit is 180.00 and bank credit expense debit is blank, cash debit having input 3780.00, serial number 4. Row 5. Serial number5, next box is blank, 30 in date, accounts credited is blank, post reference is blank, general credit is blank, account receivable credit is blank, after that sales credit is 22500.00, sales tax payable credit is 1125.00 and bank credit expense debit is 900.00, cash debit having input 22725.00, serial number 5. Row 6. . Serial number 6, next box is blank, 30 in date, accounts credited by Rent Revenue, post reference is blank, general credit having input 600.00, after that account receivable credit,  sales credit, sales tax payable credit and bank credit expense debit have no input, cash debit having input 600.00, serial number 6. Row 7. Serial number 7, next box is blank, 30 in date, accounts credited by Notes Payable, post reference is blank, general credit is 3000.00, after that account receivable credit,  sales credit, sales tax payable credit and bank credit expense debit is blank, cash debit is 3000.00, serial number 7. Row 8. Serial number 8 after that all the boxes are empty and at the last serial number 8.">
            <a:extLst>
              <a:ext uri="{FF2B5EF4-FFF2-40B4-BE49-F238E27FC236}">
                <a16:creationId xmlns:a16="http://schemas.microsoft.com/office/drawing/2014/main" id="{64FC46F8-E74E-49FB-A2B7-3331DFD3CDC5}"/>
              </a:ext>
            </a:extLst>
          </p:cNvPr>
          <p:cNvPicPr>
            <a:picLocks noGrp="1" noChangeAspect="1"/>
          </p:cNvPicPr>
          <p:nvPr>
            <p:ph type="pic" sz="quarter" idx="11"/>
          </p:nvPr>
        </p:nvPicPr>
        <p:blipFill>
          <a:blip r:embed="rId2"/>
          <a:stretch>
            <a:fillRect/>
          </a:stretch>
        </p:blipFill>
        <p:spPr>
          <a:xfrm>
            <a:off x="1891113" y="1234769"/>
            <a:ext cx="8409773" cy="2435638"/>
          </a:xfrm>
          <a:prstGeom prst="rect">
            <a:avLst/>
          </a:prstGeom>
        </p:spPr>
      </p:pic>
      <p:sp>
        <p:nvSpPr>
          <p:cNvPr id="4" name="Text Placeholder 3">
            <a:extLst>
              <a:ext uri="{FF2B5EF4-FFF2-40B4-BE49-F238E27FC236}">
                <a16:creationId xmlns:a16="http://schemas.microsoft.com/office/drawing/2014/main" id="{A78DFD30-7E66-4DA6-8B2B-0AB94D701B4B}"/>
              </a:ext>
            </a:extLst>
          </p:cNvPr>
          <p:cNvSpPr>
            <a:spLocks noGrp="1"/>
          </p:cNvSpPr>
          <p:nvPr>
            <p:ph type="body" sz="quarter" idx="12"/>
          </p:nvPr>
        </p:nvSpPr>
        <p:spPr>
          <a:xfrm>
            <a:off x="1030288" y="3867946"/>
            <a:ext cx="10323512" cy="2340349"/>
          </a:xfrm>
        </p:spPr>
        <p:txBody>
          <a:bodyPr/>
          <a:lstStyle/>
          <a:p>
            <a:pPr marL="342900" indent="-342900">
              <a:buFont typeface="Arial" panose="020B0604020202020204" pitchFamily="34" charset="0"/>
              <a:buChar char="•"/>
            </a:pPr>
            <a:r>
              <a:rPr lang="en-US" sz="2400" dirty="0"/>
              <a:t>The Account Credited column is</a:t>
            </a:r>
          </a:p>
          <a:p>
            <a:pPr marL="1028700" lvl="1" indent="-342900">
              <a:buFont typeface="Arial" panose="020B0604020202020204" pitchFamily="34" charset="0"/>
              <a:buChar char="•"/>
            </a:pPr>
            <a:r>
              <a:rPr lang="en-US" sz="2000" dirty="0"/>
              <a:t>Used to identify the customer name for any collection on account</a:t>
            </a:r>
          </a:p>
          <a:p>
            <a:pPr marL="1028700" lvl="1" indent="-342900">
              <a:buFont typeface="Arial" panose="020B0604020202020204" pitchFamily="34" charset="0"/>
              <a:buChar char="•"/>
            </a:pPr>
            <a:r>
              <a:rPr lang="en-US" sz="2000" dirty="0"/>
              <a:t>Used to enter the appropriate account name whenever the General Credit column is used</a:t>
            </a:r>
          </a:p>
          <a:p>
            <a:pPr marL="1028700" lvl="1" indent="-342900">
              <a:buFont typeface="Arial" panose="020B0604020202020204" pitchFamily="34" charset="0"/>
              <a:buChar char="•"/>
            </a:pPr>
            <a:r>
              <a:rPr lang="en-US" sz="2000" dirty="0"/>
              <a:t>Left blank if the entry is for cash sales or bank credit card sales</a:t>
            </a:r>
            <a:endParaRPr lang="en-US" sz="3200" dirty="0"/>
          </a:p>
        </p:txBody>
      </p:sp>
    </p:spTree>
    <p:extLst>
      <p:ext uri="{BB962C8B-B14F-4D97-AF65-F5344CB8AC3E}">
        <p14:creationId xmlns:p14="http://schemas.microsoft.com/office/powerpoint/2010/main" val="207997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Cash Receipts Journal Posting</a:t>
            </a:r>
          </a:p>
        </p:txBody>
      </p:sp>
      <p:sp>
        <p:nvSpPr>
          <p:cNvPr id="2" name="Content Placeholder 1"/>
          <p:cNvSpPr>
            <a:spLocks noGrp="1"/>
          </p:cNvSpPr>
          <p:nvPr>
            <p:ph type="body" sz="quarter" idx="17"/>
          </p:nvPr>
        </p:nvSpPr>
        <p:spPr/>
        <p:txBody>
          <a:bodyPr>
            <a:noAutofit/>
          </a:bodyPr>
          <a:lstStyle/>
          <a:p>
            <a:pPr eaLnBrk="0" hangingPunct="0"/>
            <a:r>
              <a:rPr lang="en-US" sz="2800" dirty="0">
                <a:ea typeface="MS PGothic" pitchFamily="34" charset="-128"/>
              </a:rPr>
              <a:t>On a daily basis, the amounts in the General Credit column are posted</a:t>
            </a:r>
          </a:p>
          <a:p>
            <a:pPr eaLnBrk="0" hangingPunct="0"/>
            <a:r>
              <a:rPr lang="en-US" sz="2800" dirty="0">
                <a:ea typeface="MS PGothic" pitchFamily="34" charset="-128"/>
              </a:rPr>
              <a:t>At the end of the month, the other columns are totaled</a:t>
            </a:r>
          </a:p>
          <a:p>
            <a:pPr eaLnBrk="0" hangingPunct="0"/>
            <a:r>
              <a:rPr lang="en-US" sz="2800" dirty="0">
                <a:ea typeface="MS PGothic" pitchFamily="34" charset="-128"/>
              </a:rPr>
              <a:t>Each column total (except the General Credit column) is posted at the end of the month</a:t>
            </a:r>
          </a:p>
          <a:p>
            <a:pPr eaLnBrk="0" hangingPunct="0"/>
            <a:r>
              <a:rPr lang="en-US" sz="2800" dirty="0">
                <a:ea typeface="MS PGothic" pitchFamily="34" charset="-128"/>
              </a:rPr>
              <a:t>Postings to the subsidiary accounts receivable ledger are made daily</a:t>
            </a:r>
          </a:p>
          <a:p>
            <a:pPr eaLnBrk="0" hangingPunct="0"/>
            <a:endParaRPr lang="en-US" dirty="0">
              <a:ea typeface="MS PGothic" pitchFamily="34" charset="-128"/>
            </a:endParaRPr>
          </a:p>
          <a:p>
            <a:pPr eaLnBrk="0" hangingPunct="0"/>
            <a:endParaRPr lang="en-US" dirty="0">
              <a:ea typeface="MS PGothic" pitchFamily="34" charset="-128"/>
            </a:endParaRPr>
          </a:p>
        </p:txBody>
      </p:sp>
    </p:spTree>
    <p:extLst>
      <p:ext uri="{BB962C8B-B14F-4D97-AF65-F5344CB8AC3E}">
        <p14:creationId xmlns:p14="http://schemas.microsoft.com/office/powerpoint/2010/main" val="2319494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1502E-93C6-4538-966A-1F14A8DF4A86}"/>
              </a:ext>
            </a:extLst>
          </p:cNvPr>
          <p:cNvSpPr>
            <a:spLocks noGrp="1"/>
          </p:cNvSpPr>
          <p:nvPr>
            <p:ph type="title"/>
          </p:nvPr>
        </p:nvSpPr>
        <p:spPr>
          <a:xfrm>
            <a:off x="578318" y="1849187"/>
            <a:ext cx="3541295" cy="2449436"/>
          </a:xfrm>
        </p:spPr>
        <p:txBody>
          <a:bodyPr/>
          <a:lstStyle/>
          <a:p>
            <a:r>
              <a:rPr lang="en-US" dirty="0"/>
              <a:t>Posting from the Cash Receipts Journal to the General Ledger (Figure 12-9)</a:t>
            </a:r>
          </a:p>
        </p:txBody>
      </p:sp>
      <p:pic>
        <p:nvPicPr>
          <p:cNvPr id="5" name="Picture Placeholder 4" descr="The image is a visual representation of journal statement. Cash receipts journal. The columns are: date, account credited, post reference, general credit, accounts receivable credit, sales credit, sales tax payable credit, bank credit card expense debit, and cash debit. The entries are as follows. Date, April, 14, account credited, Enrico Lorenzo, accounts receivable debit, 1,596.00, cash debit, 1,596.00. Date, 20, sales number, account credited. Brenda Myers, accounts receivable debit 462.00, cash debit, 462.00. Date 30, sale number, account credited sold. Edith Walton, accounts receivable debit, 1,029.00, sales, cash debit 1,029.00. Date 30, sales credit 3,600.00, sales tax payable credit 180.00, cash debit 3,780.00. Date 30, sales credit 22,500.00, sales tax payable credit 1,125.00, bank credit card expense debit 900.00, cash debit, 22,725.00. Date 30, account credited, rent revenue, post reference, 600.00, cash debit, 600.00. Date 30, post reference 201, general credit 3,000.00, and cash debit 3000.00. Total general credit, 3,600.00. Total accounts receivable credit, 3,087.00. Total sales tax payable credit, 1,305.00. Total bank credit card payable credit, 900.00. Total cash debit, 33,192.00. The above mentioned total credits and debits are transferred to the general ledger. There are 5 columns, and the column headings are as follows: date, item, post ref., debit, credit, balance. Balance is sub divided into debit, credit. Account: cash. Account number: 101. Date, April, 1, item, balance, balance debit 20,000.00. Date April 30, item 10, post reference c r 7, debit 33,192.00, and balance debit 53,192.00. Account: accounts receivable. Account number: 122. Date 30, post r e f s 6, debit 5,418.00, balance debit 17,418.00. Account: notes payable. Account number: 201. Date April 1, item balance, balance credit 6,000.00. Date April 30, item 4, post reference c r 7, credit 3,000.00, balance credit 9,000.00. Account: sales tax payable, account number. 231. Date, April, 30, post reference number, S6, credit 258.00, balance credit 258.00. Date April 30, item 10, post r e f c r 7, credit 1,305.00, balance credit 1,563.00. Account: sales. Account number: 401. Date April 1. Item: balance. Post reference: ticked, Balance credit: 67,000.00. Date 30, post reference s 6, credit, 5,160.00, balance credit, 72,160.00. Date 30, item 10, post r e f, c r 7, credit 26,100.00, balance credit 98,260.00. Account: rent revenue. Account number: 412. Date April 1, item balance, post reference, ticked, balance credit, 1,800. Date April 30, item 4, post r e f c r 7, credit, 600.00, balance credit, 2,400.00. Account: bank credit card expense. Account number: 513. Date April 1, Item balance, balance debit 1,590.00. Date April 30, item 10, post r e f c r 7, debit 900.00, balance debit 2,490.00. Debit total: $900 + 33,192, single ruled, $34,092, double ruled. Credit total: $3600 + $3,087 + 26,100.00 + 1,305.00, single ruled, $34,092.00, double ruled.">
            <a:extLst>
              <a:ext uri="{FF2B5EF4-FFF2-40B4-BE49-F238E27FC236}">
                <a16:creationId xmlns:a16="http://schemas.microsoft.com/office/drawing/2014/main" id="{5599F727-06DC-426A-BA61-052FFE2C8327}"/>
              </a:ext>
            </a:extLst>
          </p:cNvPr>
          <p:cNvPicPr>
            <a:picLocks noGrp="1" noChangeAspect="1"/>
          </p:cNvPicPr>
          <p:nvPr>
            <p:ph type="pic" sz="quarter" idx="11"/>
          </p:nvPr>
        </p:nvPicPr>
        <p:blipFill rotWithShape="1">
          <a:blip r:embed="rId2"/>
          <a:srcRect b="43511"/>
          <a:stretch/>
        </p:blipFill>
        <p:spPr>
          <a:xfrm>
            <a:off x="4881130" y="509069"/>
            <a:ext cx="6472670" cy="5169836"/>
          </a:xfrm>
          <a:prstGeom prst="rect">
            <a:avLst/>
          </a:prstGeom>
        </p:spPr>
      </p:pic>
    </p:spTree>
    <p:extLst>
      <p:ext uri="{BB962C8B-B14F-4D97-AF65-F5344CB8AC3E}">
        <p14:creationId xmlns:p14="http://schemas.microsoft.com/office/powerpoint/2010/main" val="332552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 1</a:t>
            </a:r>
            <a:endParaRPr lang="en-IN" dirty="0"/>
          </a:p>
        </p:txBody>
      </p:sp>
      <p:sp>
        <p:nvSpPr>
          <p:cNvPr id="3" name="Content Placeholder 2"/>
          <p:cNvSpPr>
            <a:spLocks noGrp="1"/>
          </p:cNvSpPr>
          <p:nvPr>
            <p:ph type="body" sz="quarter" idx="15"/>
          </p:nvPr>
        </p:nvSpPr>
        <p:spPr/>
        <p:txBody>
          <a:bodyPr/>
          <a:lstStyle/>
          <a:p>
            <a:pPr algn="ctr"/>
            <a:r>
              <a:rPr lang="en-US" sz="2800" dirty="0"/>
              <a:t>Describe, explain the purpose of, and identify transactions recorded in special journals</a:t>
            </a:r>
          </a:p>
        </p:txBody>
      </p:sp>
    </p:spTree>
    <p:extLst>
      <p:ext uri="{BB962C8B-B14F-4D97-AF65-F5344CB8AC3E}">
        <p14:creationId xmlns:p14="http://schemas.microsoft.com/office/powerpoint/2010/main" val="2651752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image is a visual representation of posting from the cash receipts journal to the accounts receivable ledger. The heading for the journal is cash receipts journal. The column headings are as follows: date, account credited, post reference general credit, accounts receivable credit, sales credit, sales tax payable credit, bank credit, card expense debit, cash debit. The entries are as follow. – Date, April, 14, account credited, Enrico Lorenzo, accounts receivable credit, 1,596.00, cash debit, 1,596.00. Date, 20, account credited, Brenda Myers, accounts receivable credit, 462.00, cash debit, 462.00. Date, 28, account, credited Edith Walton, accounts receivable credit, 1,029.00, cash debit, 1,029.00. Date, 30, account credited, sales credit, 3,600.00, sales tax payable credit, 180.00, cash debit, 3,780.00. Date, 30, account credited, sales credit, 22,500.00, sales tax payable credit, 1,125.00, bank credit, card expense debit, 900.00, cash debit 22,725.00. Date, 30, account credited, rent revenue, post reference 412, general credit: 600.00, cash debit 600.00. Date 30 account credited notes payable, post reference, 201, general credit, 3,000.00, cash debit, 3,000.00. The sum totals are 3,600.00. 3,087.00. 26,100.00. 1,305.00. 900.00. 33,192.00. Balance of the above are 122, 401, 231, 513, and 101. General ledger partial column of all the ledgers are: date, item, debit, credit, balance debit, balance credit. Account cash, account number 101. Date, April, 1, item, balance, balance debited 20,000.00. Date 30, post reference, CR7. Balance debited 33,192.00. Balance debited 53,192.00. Account, accounts receivable account number 122. Date, April, 1, item, balance, balance. Debit, 12,000.00. Date, 30, post reference, S6, Balance, Debit, 5,418.00, 17,418.00. Date, 30, post reference, CR7, Balance, Credit, 3,087.00, 14,331.00. Account notes payable, account number, 201. Date, 20, 1. Item,  Balance, Balance, Credit, 6,000.00. Date, 30, Post reference, CR7, Credit, 3,000.00. Balance, Credit, 9,000.00. Account - sales tax payable account no. 231. Date, 30, Item, Balance, post reference, S6, Credit, 258.00, Balance, Credit, 258.00. Date, 30, post reference, CR7, Credit, 1,305.00. Balance. Credit: 1,563.00. Account – sales, account no. 401, date, 1, item, Balance, Balance. Credit, 67,000.00. Date, 30, Post reference, S6, Credit, 5,160.00. Balance. Credit, 72,160.00. Date, 30, post reference, CR7, credit, 26,100.00, balance, credit, 98,260.00. Account rent revenue account no. 412, Date, 1, Balance. Credit, 1,800.00. Date, 30, Post reference, CR7, credit, 600.00, balance. Credit, 2,400.00. Account bank credits, card expense, account number, 513. April, 1, balance debit, 1,590.00, post reference CR7, Balance. Debit, 900.00. Balance. Debit, 2,490.00. Accounts receivable accounts receivable ledger. It has a table. The table has six columns and the names of the columns are as follows: date, item, post reference, debit, credit, balance. Entries are as follows: name: Helen Avery. Address, 308, Devon Avenue, Overbrook, KS 66524. Date, April, 1, item, balance, balance. 2,302.00. name Wilma Cutz, address, 1116 Williamsburg place, Lawrence, KS 66049. Date, April, 21, Post preference, S6, debit, 651.00. Balance, 651.00, name Enrico Lorenzo. Address, 1827 N. 100 RD, Baldwin city, KS 66006. Date, April, 4, 14, post preference, S6. Debit, 1,596.00. Credit, 1,596.00. Balance. 1,596.00. Name, Brenda Myers. Address, 1613, Stone Meadows, Lawrence, KS 66049. Date, April, 10, 20, post preference, S6, CR7, debit, 462.00, credit, 462.00, balance, 462.00. Name Heidi Schwitzer. Address, 13913, Nicklaus Dr. overland park, KS 66223. Date, April, 1, item, Balance, post preference, S6, debit, 24. Debit, 1,680.00. Balance, 1,883.00 and 3,563.00. Name ken Ulmet, address, 2616, Sawgrass Dr. Lawrence, KS 66047. Date, April, 1, item, Balance. Balance, 3,315.00. Name Edith Walton, address, 1418 N, 600 RD, Baldwin, KS 66006. Date, April, 18, 28, post preference, S6, CR7. Debit, 1,029.00. Credit, 1,029.00, Balance, 1,029.00. Name Vivian Winston, address, 1613 Alvamar Dr., Lawrence, KS 66047. Date, April, 1, Item, Balance. Balance, 4,500.00.">
            <a:extLst>
              <a:ext uri="{FF2B5EF4-FFF2-40B4-BE49-F238E27FC236}">
                <a16:creationId xmlns:a16="http://schemas.microsoft.com/office/drawing/2014/main" id="{E7E1502E-93C6-4538-966A-1F14A8DF4A86}"/>
              </a:ext>
            </a:extLst>
          </p:cNvPr>
          <p:cNvSpPr>
            <a:spLocks noGrp="1"/>
          </p:cNvSpPr>
          <p:nvPr>
            <p:ph type="title"/>
          </p:nvPr>
        </p:nvSpPr>
        <p:spPr>
          <a:xfrm>
            <a:off x="480578" y="1602078"/>
            <a:ext cx="3337114" cy="3837188"/>
          </a:xfrm>
        </p:spPr>
        <p:txBody>
          <a:bodyPr/>
          <a:lstStyle/>
          <a:p>
            <a:r>
              <a:rPr lang="en-US" dirty="0"/>
              <a:t>Posting from the Cash Receipts Journal to the Accounts Receivable Ledger </a:t>
            </a:r>
            <a:br>
              <a:rPr lang="en-US" dirty="0"/>
            </a:br>
            <a:r>
              <a:rPr lang="en-US" dirty="0"/>
              <a:t>(Figure 12-10)</a:t>
            </a:r>
          </a:p>
        </p:txBody>
      </p:sp>
      <p:pic>
        <p:nvPicPr>
          <p:cNvPr id="5" name="Picture Placeholder 4" descr="The image is a visual representation of posting from the cash receipts journal to the accounts receivable ledger. The heading for the journal is cash receipts journal. The column headings are as follows: date, account credited, post reference general credit, accounts receivable credit, sales credit, sales tax payable credit, bank credit, card expense debit, cash debit. The entries are as follow. – Date, April, 14, account credited, Enrico Lorenzo, accounts receivable credit, 1,596.00, cash debit, 1,596.00. Date, 20, account credited, Brenda Myers, accounts receivable credit, 462.00, cash debit, 462.00. Date, 28, account, credited Edith Walton, accounts receivable credit, 1,029.00, cash debit, 1,029.00. Date, 30, account credited, sales credit, 3,600.00, sales tax payable credit, 180.00, cash debit, 3,780.00. Date, 30, account credited, sales credit, 22,500.00, sales tax payable credit, 1,125.00, bank credit, card expense debit, 900.00, cash debit 22,725.00. Date, 30, account credited, rent revenue, post reference 412, general credit: 600.00, cash debit 600.00. Date 30 account credited notes payable, post reference, 201, general credit, 3,000.00, cash debit, 3,000.00. The sum totals are 3,600.00. 3,087.00. 26,100.00. 1,305.00. 900.00. 33,192.00. Balance of the above are 122, 401, 231, 513, and 101. General ledger partial column of all the ledgers are: date, item, debit, credit, balance debit, balance credit. Account cash, account number 101. Date, April, 1, item, balance, balance debited 20,000.00. Date 30, post reference, CR7. Balance debited 33,192.00. Balance debited 53,192.00. Account, accounts receivable account number 122. Date, April, 1, item, balance, balance. Debit, 12,000.00. Date, 30, post reference, S6, Balance, Debit, 5,418.00, 17,418.00. Date, 30, post reference, CR7, Balance, Credit, 3,087.00, 14,331.00. Account notes payable, account number, 201. Date, 20, 1. Item,  Balance, Balance, Credit, 6,000.00. Date, 30, Post reference, CR7, Credit, 3,000.00. Balance, Credit, 9,000.00. Account - sales tax payable account no. 231. Date, 30, Item, Balance, post reference, S6, Credit, 258.00, Balance, Credit, 258.00. Date, 30, post reference, CR7, Credit, 1,305.00. Balance. Credit: 1,563.00. Account – sales, account no. 401, date, 1, item, Balance, Balance. Credit, 67,000.00. Date, 30, Post reference, S6, Credit, 5,160.00. Balance. Credit, 72,160.00. Date, 30, post reference, CR7, credit, 26,100.00, balance, credit, 98,260.00. Account rent revenue account no. 412, Date, 1, Balance. Credit, 1,800.00. Date, 30, Post reference, CR7, credit, 600.00, balance. Credit, 2,400.00. Account bank credits, card expense, account number, 513. April, 1, balance debit, 1,590.00, post reference CR7, Balance. Debit, 900.00. Balance. Debit, 2,490.00. Accounts receivable accounts receivable ledger. It has a table. The table has six columns and the names of the columns are as follows: date, item, post reference, debit, credit, balance. Entries are as follows: name: Helen Avery. Address, 308, Devon Avenue, Overbrook, KS 66524. Date, April, 1, item, balance, balance. 2,302.00. name Wilma Cutz, address, 1116 Williamsburg place, Lawrence, KS 66049. Date, April, 21, Post preference, S6, debit, 651.00. Balance, 651.00, name Enrico Lorenzo. Address, 1827 N. 100 RD, Baldwin city, KS 66006. Date, April, 4, 14, post preference, S6. Debit, 1,596.00. Credit, 1,596.00. Balance. 1,596.00. Name, Brenda Myers. Address, 1613, Stone Meadows, Lawrence, KS 66049. Date, April, 10, 20, post preference, S6, CR7, debit, 462.00, credit, 462.00, balance, 462.00. Name Heidi Schwitzer. Address, 13913, Nicklaus Dr. overland park, KS 66223. Date, April, 1, item, Balance, post preference, S6, debit, 24. Debit, 1,680.00. Balance, 1,883.00 and 3,563.00. Name ken Ulmet, address, 2616, Sawgrass Dr. Lawrence, KS 66047. Date, April, 1, item, Balance. Balance, 3,315.00. Name Edith Walton, address, 1418 N, 600 RD, Baldwin, KS 66006. Date, April, 18, 28, post preference, S6, CR7. Debit, 1,029.00. Credit, 1,029.00, Balance, 1,029.00. Name, Vivian Winston, address, 1613 Alvamar Drive, Lawrence, Kansas 6 6 0 4 7. Date, April, 1, Item, Balance. Balance, 4,500.00.">
            <a:extLst>
              <a:ext uri="{FF2B5EF4-FFF2-40B4-BE49-F238E27FC236}">
                <a16:creationId xmlns:a16="http://schemas.microsoft.com/office/drawing/2014/main" id="{5599F727-06DC-426A-BA61-052FFE2C8327}"/>
              </a:ext>
            </a:extLst>
          </p:cNvPr>
          <p:cNvPicPr>
            <a:picLocks noGrp="1" noChangeAspect="1"/>
          </p:cNvPicPr>
          <p:nvPr>
            <p:ph type="pic" sz="quarter" idx="11"/>
          </p:nvPr>
        </p:nvPicPr>
        <p:blipFill rotWithShape="1">
          <a:blip r:embed="rId2"/>
          <a:srcRect b="39729"/>
          <a:stretch/>
        </p:blipFill>
        <p:spPr>
          <a:xfrm>
            <a:off x="4267958" y="519330"/>
            <a:ext cx="7443464" cy="5390582"/>
          </a:xfrm>
          <a:prstGeom prst="rect">
            <a:avLst/>
          </a:prstGeom>
        </p:spPr>
      </p:pic>
    </p:spTree>
    <p:extLst>
      <p:ext uri="{BB962C8B-B14F-4D97-AF65-F5344CB8AC3E}">
        <p14:creationId xmlns:p14="http://schemas.microsoft.com/office/powerpoint/2010/main" val="2992553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 4</a:t>
            </a:r>
            <a:endParaRPr lang="en-IN" dirty="0"/>
          </a:p>
        </p:txBody>
      </p:sp>
      <p:sp>
        <p:nvSpPr>
          <p:cNvPr id="3" name="Content Placeholder 2"/>
          <p:cNvSpPr>
            <a:spLocks noGrp="1"/>
          </p:cNvSpPr>
          <p:nvPr>
            <p:ph type="body" sz="quarter" idx="15"/>
          </p:nvPr>
        </p:nvSpPr>
        <p:spPr/>
        <p:txBody>
          <a:bodyPr/>
          <a:lstStyle/>
          <a:p>
            <a:pPr algn="ctr"/>
            <a:r>
              <a:rPr lang="en-US" sz="2800" dirty="0"/>
              <a:t>Describe and use the purchases journal</a:t>
            </a:r>
          </a:p>
        </p:txBody>
      </p:sp>
    </p:spTree>
    <p:extLst>
      <p:ext uri="{BB962C8B-B14F-4D97-AF65-F5344CB8AC3E}">
        <p14:creationId xmlns:p14="http://schemas.microsoft.com/office/powerpoint/2010/main" val="38306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Purchases Journal</a:t>
            </a:r>
            <a:endParaRPr lang="en-IN" dirty="0"/>
          </a:p>
        </p:txBody>
      </p:sp>
      <p:sp>
        <p:nvSpPr>
          <p:cNvPr id="3" name="Content Placeholder 2"/>
          <p:cNvSpPr>
            <a:spLocks noGrp="1"/>
          </p:cNvSpPr>
          <p:nvPr>
            <p:ph type="body" sz="quarter" idx="17"/>
          </p:nvPr>
        </p:nvSpPr>
        <p:spPr>
          <a:xfrm>
            <a:off x="743576" y="1222408"/>
            <a:ext cx="10711543" cy="3734603"/>
          </a:xfrm>
        </p:spPr>
        <p:txBody>
          <a:bodyPr/>
          <a:lstStyle/>
          <a:p>
            <a:r>
              <a:rPr lang="en-US" sz="2800" dirty="0"/>
              <a:t>Used to record only purchases of merchandise on account</a:t>
            </a:r>
          </a:p>
          <a:p>
            <a:pPr lvl="1"/>
            <a:r>
              <a:rPr lang="en-US" sz="2400" dirty="0"/>
              <a:t>Cash purchases would be recorded in the cash payments journal</a:t>
            </a:r>
            <a:endParaRPr lang="en-US" dirty="0"/>
          </a:p>
          <a:p>
            <a:r>
              <a:rPr lang="en-US" sz="2400" dirty="0"/>
              <a:t>There are two types of formats:</a:t>
            </a:r>
          </a:p>
          <a:p>
            <a:pPr lvl="1"/>
            <a:r>
              <a:rPr lang="en-US" sz="2400" dirty="0"/>
              <a:t>Single-column</a:t>
            </a:r>
          </a:p>
          <a:p>
            <a:pPr lvl="2"/>
            <a:r>
              <a:rPr lang="en-US" dirty="0"/>
              <a:t>Purchases Debit/Accounts Payable Credit</a:t>
            </a:r>
          </a:p>
          <a:p>
            <a:pPr lvl="1"/>
            <a:r>
              <a:rPr lang="en-US" sz="2400" dirty="0"/>
              <a:t>Three-column</a:t>
            </a:r>
          </a:p>
          <a:p>
            <a:pPr lvl="2"/>
            <a:r>
              <a:rPr lang="en-US" dirty="0"/>
              <a:t>Purchases Debit</a:t>
            </a:r>
          </a:p>
          <a:p>
            <a:pPr lvl="2"/>
            <a:r>
              <a:rPr lang="en-US" dirty="0"/>
              <a:t>Freight-In Debit</a:t>
            </a:r>
          </a:p>
          <a:p>
            <a:pPr lvl="2"/>
            <a:r>
              <a:rPr lang="en-US" dirty="0"/>
              <a:t>Accounts Payable Credit</a:t>
            </a:r>
          </a:p>
        </p:txBody>
      </p:sp>
    </p:spTree>
    <p:extLst>
      <p:ext uri="{BB962C8B-B14F-4D97-AF65-F5344CB8AC3E}">
        <p14:creationId xmlns:p14="http://schemas.microsoft.com/office/powerpoint/2010/main" val="299851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F430-6A59-43CE-BCE7-79D39CA30B37}"/>
              </a:ext>
            </a:extLst>
          </p:cNvPr>
          <p:cNvSpPr>
            <a:spLocks noGrp="1"/>
          </p:cNvSpPr>
          <p:nvPr>
            <p:ph type="title"/>
          </p:nvPr>
        </p:nvSpPr>
        <p:spPr>
          <a:xfrm>
            <a:off x="689811" y="2437280"/>
            <a:ext cx="4166937" cy="1983439"/>
          </a:xfrm>
        </p:spPr>
        <p:txBody>
          <a:bodyPr/>
          <a:lstStyle/>
          <a:p>
            <a:r>
              <a:rPr lang="en-US" dirty="0"/>
              <a:t>Figure 12-14 Posting From the Purchases Journal to the General Ledger</a:t>
            </a:r>
          </a:p>
        </p:txBody>
      </p:sp>
      <p:pic>
        <p:nvPicPr>
          <p:cNvPr id="4" name="Picture Placeholder 3" descr="The image is a visual representation of posting from the purchases journal to the general ledger. The heading for the journal is purchases journal. The columns for the table are date, invoice number, post. Reference, purchases debit, accounts payable credit. The entries are as follow. Row 1. Date, April, 4. Invoice no. 631. From whom purchased, Bilenky cycle works. Purchases debit, accounts payable credit, 3,300.00. Row 2. Date, 8. Invoice number, 927d. From whom purchased, Ellsworth. Purchases debit, accounts payable credit, 2,500.00. Row 3. Date, 11. Invoice number, 804. From whom purchased, Gunnar cycles. Purchases debit, accounts payable credit, 8,700.00. Row 4. Date, 17. Invoice number, 611. From whom purchased, Milwaukee Cycle Corporation. Purchases debit, accounts payable credit, 800.00. Row 5. Date. 23. Invoice number, 1465. From whom purchased, Rans designs, Inc. Purchases debit, accounts payable credit, 5,300.00. Total of the above number equals to 20,600.00. 501 and 202 are carried to the general ledger. In general ledger partial, the columns are: date, item, post ref., debit, credit, balance debit, balance credit. Date 20—April, 1. Item balance, balance credited 4,800.00. Date 30. Post reference, P 8. Credit, 20,600.00. Balance, 25,400.00. Date, April, 1. Balance, debited 37,400.00. Date 30. Post reference. P 8. Debit 20,600.00. Balance debited 58,000.00.">
            <a:extLst>
              <a:ext uri="{FF2B5EF4-FFF2-40B4-BE49-F238E27FC236}">
                <a16:creationId xmlns:a16="http://schemas.microsoft.com/office/drawing/2014/main" id="{B56DE131-A41B-4FDA-B386-DF9EBA1949E5}"/>
              </a:ext>
            </a:extLst>
          </p:cNvPr>
          <p:cNvPicPr>
            <a:picLocks noGrp="1" noChangeAspect="1"/>
          </p:cNvPicPr>
          <p:nvPr>
            <p:ph type="pic" sz="quarter" idx="11"/>
          </p:nvPr>
        </p:nvPicPr>
        <p:blipFill>
          <a:blip r:embed="rId2"/>
          <a:stretch>
            <a:fillRect/>
          </a:stretch>
        </p:blipFill>
        <p:spPr>
          <a:xfrm>
            <a:off x="5018819" y="399131"/>
            <a:ext cx="6720055" cy="5539657"/>
          </a:xfrm>
          <a:prstGeom prst="rect">
            <a:avLst/>
          </a:prstGeom>
        </p:spPr>
      </p:pic>
    </p:spTree>
    <p:extLst>
      <p:ext uri="{BB962C8B-B14F-4D97-AF65-F5344CB8AC3E}">
        <p14:creationId xmlns:p14="http://schemas.microsoft.com/office/powerpoint/2010/main" val="3124055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F430-6A59-43CE-BCE7-79D39CA30B37}"/>
              </a:ext>
            </a:extLst>
          </p:cNvPr>
          <p:cNvSpPr>
            <a:spLocks noGrp="1"/>
          </p:cNvSpPr>
          <p:nvPr>
            <p:ph type="title"/>
          </p:nvPr>
        </p:nvSpPr>
        <p:spPr>
          <a:xfrm>
            <a:off x="636069" y="2183572"/>
            <a:ext cx="3204411" cy="3052571"/>
          </a:xfrm>
        </p:spPr>
        <p:txBody>
          <a:bodyPr/>
          <a:lstStyle/>
          <a:p>
            <a:r>
              <a:rPr lang="en-US" dirty="0"/>
              <a:t>Figure 12-15 Posting From the Purchases Journal to the Accounts Payable Ledger</a:t>
            </a:r>
          </a:p>
        </p:txBody>
      </p:sp>
      <p:pic>
        <p:nvPicPr>
          <p:cNvPr id="4" name="Picture Placeholder 3" descr="The image is a visual representation of posting from the purchases journal to the general ledger. The heading for the journal is purchases journal. The column headings are as follows. Column 1. Date, column 2. Invoice number, column 3. From whom purchased, column 4. Post reference, column 5. Purchases debit, accounts payable credit. Date, April 4. Invoice number 631, from whom purchased, Bilenky cycle works, purchases debit, accounts payable credit, 3,300.00. Date, 8, Invoice number, 927 D. From whom purchased, Ellsworth, Purchases debit, accounts payable credit, 2,500.00. Date, 11, Invoice number, 804. From whom purchased, Gunnar cycles, purchases debit, accounts payable credit, 8,700.00. Date, 17, Invoice number, 611. From whom purchased, Milwaukee cycle corporation, Purchases debit, accounts payable credit, 800.00. Date, 23, Invoice number, 1465. From whom purchased, Rans designs, incorporated, 5,300.00. The total of the purchases debit, accounts payable credit is 20,600.00. The balance 501 and 202 are transferred to the general ledger. General ledger, partial. The columns are as follows: date, item, post reference, debit, credit, balance debit, balance credit. Date. April, 1. Item balance, balance credit 4,800.00, date 30, post reference. P8, credit 20,600.00, balance credit 25,400.00. Date. April, 1. Balance, Debit, 37,400.00. Date. 30, post reference. P8, debit, 20,600.00. Balance debit, 58,000.00. Accounts payable ledger, partial name Ace Wheelworks address, 145 Elm Street, Somerville, MA 02144. Date, item, post reference, debit, credit, balance. April, 1 balance. 4,800.00. Name, Bilenky cycle works, address 5319 N. 2nd. Street, Philadelphia, PA 19120. Date, April, 4, item, post reference P8, credit, 3,300.00, balance. 3,300.00. Name, Ellsworth, address 16275 Technology Dr., San Diego, CA 92127. Date, April, 8, item, post reference P8, credit, 2,500.00, balance. 2,500.00. Name Gunnar cycles, address 816 W. Bakke Ave, Waterford, WI 53185. Date, April, 11, item, post reference, P8, credit, 8,700.00, balance, 8,700.00. Name Milwaukee Cycle Company, address 1018 W. Lincoln Ave, Milwaukee, WI 53215. Date, April, 17, item, post reference, P8, credit, 800.00, balance. 800.00. Name Rans designs, address 4600 highway 183, Hays, Kansas, 6 7 6 0 1. Date, April, 23, item, post reference, P 8, credit, 5,300.00, balance. 5,300.00.">
            <a:extLst>
              <a:ext uri="{FF2B5EF4-FFF2-40B4-BE49-F238E27FC236}">
                <a16:creationId xmlns:a16="http://schemas.microsoft.com/office/drawing/2014/main" id="{B56DE131-A41B-4FDA-B386-DF9EBA1949E5}"/>
              </a:ext>
            </a:extLst>
          </p:cNvPr>
          <p:cNvPicPr>
            <a:picLocks noGrp="1" noChangeAspect="1"/>
          </p:cNvPicPr>
          <p:nvPr>
            <p:ph type="pic" sz="quarter" idx="11"/>
          </p:nvPr>
        </p:nvPicPr>
        <p:blipFill rotWithShape="1">
          <a:blip r:embed="rId2"/>
          <a:srcRect b="32952"/>
          <a:stretch/>
        </p:blipFill>
        <p:spPr>
          <a:xfrm>
            <a:off x="4271148" y="751914"/>
            <a:ext cx="7520366" cy="5196497"/>
          </a:xfrm>
          <a:prstGeom prst="rect">
            <a:avLst/>
          </a:prstGeom>
        </p:spPr>
      </p:pic>
    </p:spTree>
    <p:extLst>
      <p:ext uri="{BB962C8B-B14F-4D97-AF65-F5344CB8AC3E}">
        <p14:creationId xmlns:p14="http://schemas.microsoft.com/office/powerpoint/2010/main" val="2553341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 5</a:t>
            </a:r>
            <a:endParaRPr lang="en-IN" dirty="0"/>
          </a:p>
        </p:txBody>
      </p:sp>
      <p:sp>
        <p:nvSpPr>
          <p:cNvPr id="3" name="Content Placeholder 2"/>
          <p:cNvSpPr>
            <a:spLocks noGrp="1"/>
          </p:cNvSpPr>
          <p:nvPr>
            <p:ph type="body" sz="quarter" idx="15"/>
          </p:nvPr>
        </p:nvSpPr>
        <p:spPr>
          <a:xfrm>
            <a:off x="743576" y="1289684"/>
            <a:ext cx="10711543" cy="3732692"/>
          </a:xfrm>
        </p:spPr>
        <p:txBody>
          <a:bodyPr/>
          <a:lstStyle/>
          <a:p>
            <a:pPr algn="ctr"/>
            <a:r>
              <a:rPr lang="en-US" sz="2800" dirty="0"/>
              <a:t>Describe and use the cash payments journal</a:t>
            </a:r>
          </a:p>
        </p:txBody>
      </p:sp>
    </p:spTree>
    <p:extLst>
      <p:ext uri="{BB962C8B-B14F-4D97-AF65-F5344CB8AC3E}">
        <p14:creationId xmlns:p14="http://schemas.microsoft.com/office/powerpoint/2010/main" val="404250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Payments Journal (1 of 2)	</a:t>
            </a:r>
            <a:endParaRPr lang="en-IN" dirty="0"/>
          </a:p>
        </p:txBody>
      </p:sp>
      <p:sp>
        <p:nvSpPr>
          <p:cNvPr id="3" name="Content Placeholder 2"/>
          <p:cNvSpPr>
            <a:spLocks noGrp="1"/>
          </p:cNvSpPr>
          <p:nvPr>
            <p:ph type="body" sz="quarter" idx="17"/>
          </p:nvPr>
        </p:nvSpPr>
        <p:spPr/>
        <p:txBody>
          <a:bodyPr>
            <a:normAutofit/>
          </a:bodyPr>
          <a:lstStyle/>
          <a:p>
            <a:r>
              <a:rPr lang="en-US" sz="2800" dirty="0"/>
              <a:t>Used to record only cash payments transactions</a:t>
            </a:r>
          </a:p>
          <a:p>
            <a:r>
              <a:rPr lang="en-US" sz="2800" dirty="0"/>
              <a:t>Every transaction in the journal will involve a credit to the cash account</a:t>
            </a:r>
          </a:p>
          <a:p>
            <a:r>
              <a:rPr lang="en-US" sz="2800" dirty="0"/>
              <a:t>Columns are set up in the journal for those accounts most frequently affected by cash payments transactions</a:t>
            </a:r>
          </a:p>
        </p:txBody>
      </p:sp>
    </p:spTree>
    <p:extLst>
      <p:ext uri="{BB962C8B-B14F-4D97-AF65-F5344CB8AC3E}">
        <p14:creationId xmlns:p14="http://schemas.microsoft.com/office/powerpoint/2010/main" val="1593592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Payments Journal (2 of 2)	</a:t>
            </a:r>
            <a:endParaRPr lang="en-IN" dirty="0"/>
          </a:p>
        </p:txBody>
      </p:sp>
      <p:sp>
        <p:nvSpPr>
          <p:cNvPr id="3" name="Content Placeholder 2"/>
          <p:cNvSpPr>
            <a:spLocks noGrp="1"/>
          </p:cNvSpPr>
          <p:nvPr>
            <p:ph type="body" sz="quarter" idx="17"/>
          </p:nvPr>
        </p:nvSpPr>
        <p:spPr/>
        <p:txBody>
          <a:bodyPr>
            <a:normAutofit/>
          </a:bodyPr>
          <a:lstStyle/>
          <a:p>
            <a:r>
              <a:rPr lang="en-US" sz="2800" dirty="0"/>
              <a:t>Five types of cash payments transactions are as follows:</a:t>
            </a:r>
          </a:p>
          <a:p>
            <a:pPr lvl="1"/>
            <a:r>
              <a:rPr lang="en-US" sz="2400" dirty="0"/>
              <a:t>Payment of an expense (April 2)</a:t>
            </a:r>
          </a:p>
          <a:p>
            <a:pPr lvl="1"/>
            <a:r>
              <a:rPr lang="en-US" sz="2400" dirty="0"/>
              <a:t>Cash purchase (April 4)</a:t>
            </a:r>
          </a:p>
          <a:p>
            <a:pPr lvl="1"/>
            <a:r>
              <a:rPr lang="en-US" sz="2400" dirty="0"/>
              <a:t>Payment of an account payable (April 10 and 24)</a:t>
            </a:r>
          </a:p>
          <a:p>
            <a:pPr lvl="1"/>
            <a:r>
              <a:rPr lang="en-US" sz="2400" dirty="0"/>
              <a:t>Payment of a note payable (April 14)</a:t>
            </a:r>
          </a:p>
          <a:p>
            <a:pPr lvl="1"/>
            <a:r>
              <a:rPr lang="en-US" sz="2400" dirty="0"/>
              <a:t>Withdrawal by the owner (April 22)</a:t>
            </a:r>
          </a:p>
          <a:p>
            <a:r>
              <a:rPr lang="en-US" sz="2400" dirty="0">
                <a:ea typeface="MS PGothic" pitchFamily="34" charset="-128"/>
              </a:rPr>
              <a:t>These have been recorded in the Cash Payments Journal (shown on next slide)</a:t>
            </a:r>
          </a:p>
        </p:txBody>
      </p:sp>
    </p:spTree>
    <p:extLst>
      <p:ext uri="{BB962C8B-B14F-4D97-AF65-F5344CB8AC3E}">
        <p14:creationId xmlns:p14="http://schemas.microsoft.com/office/powerpoint/2010/main" val="2931491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33D5-EF0B-45C2-BC3D-2012FDFC9FFA}"/>
              </a:ext>
            </a:extLst>
          </p:cNvPr>
          <p:cNvSpPr>
            <a:spLocks noGrp="1"/>
          </p:cNvSpPr>
          <p:nvPr>
            <p:ph type="title"/>
          </p:nvPr>
        </p:nvSpPr>
        <p:spPr>
          <a:xfrm>
            <a:off x="838200" y="365125"/>
            <a:ext cx="10515600" cy="483287"/>
          </a:xfrm>
        </p:spPr>
        <p:txBody>
          <a:bodyPr/>
          <a:lstStyle/>
          <a:p>
            <a:r>
              <a:rPr lang="en-US" dirty="0"/>
              <a:t>Cash Payments Journal (Figure 12-16)	</a:t>
            </a:r>
          </a:p>
        </p:txBody>
      </p:sp>
      <p:pic>
        <p:nvPicPr>
          <p:cNvPr id="5" name="Picture Placeholder 4" descr="The image is a visual representation of a Cash Receipts Journal. It has eleven columns and eight rows. The headings of the columns are as follows: Serial number, date, C K number, account debited, post reference, general debit, account payable debit, purchases debit, purchases discount credit, cash credit, serial number The Date column is further subdivided into two columns. The entries are as follows: Row 1. Serial number1, April, 2 in date, C K number 307, accounts debited by Rent expense, post reference is blank, general debit is 1200.00, after that account payable debit, purchases debit, purchases discount credit blank, cash credit is 1200.00, serial number 1. Row 2. Serial number 2, next box is blank, 4 in date, C K number 308, accounts credited is blank, post reference is blank, general debit and accounts payable debit are blank, purchases debit is 1400.00 after that purchases discount  credit have no entry , cash credit is 1400.00, serial number 2. Row 3. Serial number 3, next box is blank, 10 in date, C K number 309, accounts debited by Ace wheelworks, post reference is blank, general debit is blank, accounts payable debit is as 4800.00 after that purchases debit, purchases discount credit are blank, cash credit is 4800.00, serial number 3. Row 4. Serial number 4, next box is blank, 14 in date, CK number 310,  accounts debited by Notes payable, post reference is blank, general debit is 2000.00, after that account payable debit, purchases debit and purchases discount credit are blank, cash credit is 2000.00, serial number 4. Row 5. Serial number 5, next box is blank, 22 in date, C K number 311, accounts debited by Sam tangari, drawing , post reference is blank, general debit is 1600.00, after that account payable debit, purchases debit and purchases discount credit blank, cash credit is 1600.00, serial number 5. Row 6. . Serial number 6, next box is blank, 24 in date, C K number 312, accounts debited by Gunnar cycles, post reference is blank, general debit blank, account payable debit is 8700.00 after that purchases debit and purchases discount credit blank, cash credit is 8613.00, serial number 6. Row 7. Serial number 7 next date box is blank, account debited is blank, post reference is blank, general debit is 4800.00, accounts payable debit is 13500.00, purchases debit is 1400.00, purchases discount credit is 87.00, cash credit is 19613.00 and serial number 8.">
            <a:extLst>
              <a:ext uri="{FF2B5EF4-FFF2-40B4-BE49-F238E27FC236}">
                <a16:creationId xmlns:a16="http://schemas.microsoft.com/office/drawing/2014/main" id="{4B2BD762-BB98-4333-A833-4CA0529131AF}"/>
              </a:ext>
            </a:extLst>
          </p:cNvPr>
          <p:cNvPicPr>
            <a:picLocks noGrp="1" noChangeAspect="1"/>
          </p:cNvPicPr>
          <p:nvPr>
            <p:ph type="pic" sz="quarter" idx="11"/>
          </p:nvPr>
        </p:nvPicPr>
        <p:blipFill>
          <a:blip r:embed="rId2"/>
          <a:stretch>
            <a:fillRect/>
          </a:stretch>
        </p:blipFill>
        <p:spPr>
          <a:xfrm>
            <a:off x="1173443" y="1184011"/>
            <a:ext cx="9845113" cy="2636595"/>
          </a:xfrm>
          <a:prstGeom prst="rect">
            <a:avLst/>
          </a:prstGeom>
        </p:spPr>
      </p:pic>
      <p:sp>
        <p:nvSpPr>
          <p:cNvPr id="4" name="Text Placeholder 3">
            <a:extLst>
              <a:ext uri="{FF2B5EF4-FFF2-40B4-BE49-F238E27FC236}">
                <a16:creationId xmlns:a16="http://schemas.microsoft.com/office/drawing/2014/main" id="{25E142BC-4DDA-4F0F-BA1B-E294B4F07ED7}"/>
              </a:ext>
            </a:extLst>
          </p:cNvPr>
          <p:cNvSpPr>
            <a:spLocks noGrp="1"/>
          </p:cNvSpPr>
          <p:nvPr>
            <p:ph type="body" sz="quarter" idx="12"/>
          </p:nvPr>
        </p:nvSpPr>
        <p:spPr>
          <a:xfrm>
            <a:off x="1030288" y="4052236"/>
            <a:ext cx="10323512" cy="2098307"/>
          </a:xfrm>
        </p:spPr>
        <p:txBody>
          <a:bodyPr/>
          <a:lstStyle/>
          <a:p>
            <a:pPr marL="342900" indent="-342900">
              <a:buFont typeface="Arial" panose="020B0604020202020204" pitchFamily="34" charset="0"/>
              <a:buChar char="•"/>
            </a:pPr>
            <a:r>
              <a:rPr lang="en-US" sz="2400" dirty="0"/>
              <a:t>General Debit column is provided for debits to any other accounts affected by cash payments transactions</a:t>
            </a:r>
          </a:p>
          <a:p>
            <a:pPr marL="342900" indent="-342900">
              <a:buFont typeface="Arial" panose="020B0604020202020204" pitchFamily="34" charset="0"/>
              <a:buChar char="•"/>
            </a:pPr>
            <a:r>
              <a:rPr lang="en-US" sz="2400" dirty="0"/>
              <a:t>For good internal control over cash payments, all payments (except out of petty cash) should be made by check; therefore, the cash payments journal also includes a Check Number column</a:t>
            </a:r>
          </a:p>
        </p:txBody>
      </p:sp>
    </p:spTree>
    <p:extLst>
      <p:ext uri="{BB962C8B-B14F-4D97-AF65-F5344CB8AC3E}">
        <p14:creationId xmlns:p14="http://schemas.microsoft.com/office/powerpoint/2010/main" val="3137491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Payments Journal Posting</a:t>
            </a:r>
            <a:endParaRPr lang="en-IN" dirty="0"/>
          </a:p>
        </p:txBody>
      </p:sp>
      <p:sp>
        <p:nvSpPr>
          <p:cNvPr id="3" name="Content Placeholder 2"/>
          <p:cNvSpPr>
            <a:spLocks noGrp="1"/>
          </p:cNvSpPr>
          <p:nvPr>
            <p:ph type="body" sz="quarter" idx="17"/>
          </p:nvPr>
        </p:nvSpPr>
        <p:spPr/>
        <p:txBody>
          <a:bodyPr>
            <a:noAutofit/>
          </a:bodyPr>
          <a:lstStyle/>
          <a:p>
            <a:pPr eaLnBrk="0" hangingPunct="0"/>
            <a:r>
              <a:rPr lang="en-US" sz="2800" dirty="0">
                <a:ea typeface="MS PGothic" pitchFamily="34" charset="-128"/>
              </a:rPr>
              <a:t>On a daily basis, the amounts in the General Debit column are posted</a:t>
            </a:r>
          </a:p>
          <a:p>
            <a:pPr eaLnBrk="0" hangingPunct="0"/>
            <a:r>
              <a:rPr lang="en-US" sz="2800" dirty="0">
                <a:ea typeface="MS PGothic" pitchFamily="34" charset="-128"/>
              </a:rPr>
              <a:t>At the end of the month, the columns are totaled, the equality of debits and credits is verified, and the totals are posted to the general ledger</a:t>
            </a:r>
          </a:p>
        </p:txBody>
      </p:sp>
    </p:spTree>
    <p:extLst>
      <p:ext uri="{BB962C8B-B14F-4D97-AF65-F5344CB8AC3E}">
        <p14:creationId xmlns:p14="http://schemas.microsoft.com/office/powerpoint/2010/main" val="343028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Journals Explained</a:t>
            </a:r>
            <a:endParaRPr lang="en-IN" dirty="0"/>
          </a:p>
        </p:txBody>
      </p:sp>
      <p:sp>
        <p:nvSpPr>
          <p:cNvPr id="3" name="Content Placeholder 2"/>
          <p:cNvSpPr>
            <a:spLocks noGrp="1"/>
          </p:cNvSpPr>
          <p:nvPr>
            <p:ph type="body" sz="quarter" idx="17"/>
          </p:nvPr>
        </p:nvSpPr>
        <p:spPr/>
        <p:txBody>
          <a:bodyPr/>
          <a:lstStyle/>
          <a:p>
            <a:r>
              <a:rPr lang="en-US" sz="2800" dirty="0"/>
              <a:t>Designed for recording only certain kinds of transactions</a:t>
            </a:r>
          </a:p>
          <a:p>
            <a:r>
              <a:rPr lang="en-US" sz="2800" dirty="0"/>
              <a:t>Can be created for almost any type of transaction</a:t>
            </a:r>
          </a:p>
          <a:p>
            <a:r>
              <a:rPr lang="en-US" sz="2800" dirty="0"/>
              <a:t>Save time journalizing and posting transactions</a:t>
            </a:r>
          </a:p>
          <a:p>
            <a:pPr lvl="1"/>
            <a:r>
              <a:rPr lang="en-US" sz="2400" dirty="0"/>
              <a:t>Transactions are entered on a single line</a:t>
            </a:r>
          </a:p>
          <a:p>
            <a:pPr lvl="1"/>
            <a:r>
              <a:rPr lang="en-US" sz="2400" dirty="0"/>
              <a:t>Summaries of column totals are posted periodically</a:t>
            </a:r>
          </a:p>
          <a:p>
            <a:r>
              <a:rPr lang="en-US" sz="2800" dirty="0"/>
              <a:t>A general journal is still needed for some transactions</a:t>
            </a:r>
          </a:p>
          <a:p>
            <a:pPr lvl="1"/>
            <a:r>
              <a:rPr lang="en-US" sz="2400" dirty="0"/>
              <a:t>Adjusting and closing entries</a:t>
            </a:r>
          </a:p>
          <a:p>
            <a:pPr lvl="1"/>
            <a:r>
              <a:rPr lang="en-US" sz="2400" dirty="0"/>
              <a:t>Transactions that occur infrequently</a:t>
            </a:r>
          </a:p>
        </p:txBody>
      </p:sp>
    </p:spTree>
    <p:extLst>
      <p:ext uri="{BB962C8B-B14F-4D97-AF65-F5344CB8AC3E}">
        <p14:creationId xmlns:p14="http://schemas.microsoft.com/office/powerpoint/2010/main" val="73288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The image is a visual representation of Posting from the cash Payments Journal to the general ledger. Heading cash payments journal. Columns are:  Column 1. Date. Column 2. Check Number. Column 3. Account Debited. Column 4. Post Reference. Column 5. General Debit. Column 6. Accounts Payable Debit. Column 7. Purchases Debit column 8. Purchases Discounts Credit. Column 9. Cash Credit. Entries for the above account are –date April, 2,check number 307,  Rent Expense, post reference 521, general debit  1,200.00, cash credit  1,200.00. Date 4 , check number 308, purchase debit  1,400.00, cash credit  1,400.00. Date 10, check number 309, Ace Wheelworks, accounts payable debit 4,800.00, cash credit  4,800.00. Date 14 check number 310 Notes Payable, post reference 201, General Debit 2,000.00, cash credit 2,000.00. Date 22 check number 311. Sam Tangari, Drawing 312, General Debit 1,600.00, cash credit 1,600.00. Date 24 check number 312, Gunnar Cycles, accounts payable debit  8,700.00, purchase discount credit  87.00, cash credit  8,613.00. Total general debit, 4,800.00, total accounts payable, 13,500.00 and balance 202, purchases debit 1,400.00 and balance 501, purchases discounts credit 87.00 and balance 501.2, and cash credit 19,613.00 and balance 101. The balances are transferred to the general ledger. A Partial General Ledger. It has seven accounts, namely: Cash, Notes Payable, Accounts Payable, Sam Tangari, Drawing, Purchases, Purchases Discounts and Rent Expense. Each account has six columns. The headings of the columns are: Date. Item, Post Reference, Debit, Credit and Balance. The Balance column is subdivided into two columns, Debit and Credit. The entries are as follows: Account. Cash. Account Number, 101. Date. April, 1.  Item. Balance.  Post Reference, tick. Debit, 12,992.00. Balance. Debit, 20.000. Date. April, 30. Post Reference, C R 7. Balance. Debit, 32,992.00. Date. April, 30. Post Reference, C P 12. Credit, 19,613.00. Balance. Debit, 13,379.00. Account. Notes Payable. Account Number, 201. Date. April, 1. Item. Balance. Post Reference, tick.  Balance. Credit, 6,000.00. Date. April, 14. Post Reference, C P 12. Debit, 2,000.00. Balance. Credit, 4,000.00. Account. Accounts Payable. Account Number, 202. Date, April, 1. Item. Balance. Post Reference, tick. Balance. Credit, 4,800.00. Date. April, 30. Post Reference, P B. Credit, 20,600.00. Balance. Credit, 25,400.00. Date. April, 30. Post Reference, C P 12. Debit, 13,500.00. Balance. Credit, 11,900.00. Account. Sam Tangari, Drawing. Account number, 312. Date. April, 1. Item. Balance. Post Reference, tick. Balance. Debit. 1,500.00. Date. April, 22. Post Reference, C P 12. Debit, 1,600.00. Balance. Debit, 3,100.00. Account. Purchases. Account Number, 501. Date, April, 1. Item. Balance. Post Reference, tick. Balance. Debit, 37,400.00. Date. April, 30. Post Reference, P B. Debit, 20,600.00. Balance. Debit, 58,000.00. Date. April, 30. Post Reference, C P 12. Debit, 1,400.00. Balance. Debit, 59,400.00. Account. Purchases. Account Number, 501.2. Date. April, 1. Item. Balance. Post Reference, tick. Balance. Credit, 330.00. Date. April, 30. Post Reference, C P 12. Credit, 87.00. Balance. Credit, 417.00. Account. Rent Expense. Account Number, 521. Date. April, 1. Item. Balance. Post Reference, tick. Balance. Debit, 3,600.00. Date. April, 2. Post Reference, C P 12. Debit, 1,200.00. Balance. Debit, 4,800.00. Debit total: $4,800 + 13,500 + 1,400 = $19,700.00. Credit total: $87 + 19,613.00 = $ 19,700.00">
            <a:extLst>
              <a:ext uri="{FF2B5EF4-FFF2-40B4-BE49-F238E27FC236}">
                <a16:creationId xmlns:a16="http://schemas.microsoft.com/office/drawing/2014/main" id="{878745C4-1773-40D2-9E48-C34D116D127B}"/>
              </a:ext>
            </a:extLst>
          </p:cNvPr>
          <p:cNvSpPr>
            <a:spLocks noGrp="1"/>
          </p:cNvSpPr>
          <p:nvPr>
            <p:ph type="title"/>
          </p:nvPr>
        </p:nvSpPr>
        <p:spPr>
          <a:xfrm>
            <a:off x="674570" y="1449205"/>
            <a:ext cx="3137034" cy="3509294"/>
          </a:xfrm>
        </p:spPr>
        <p:txBody>
          <a:bodyPr/>
          <a:lstStyle/>
          <a:p>
            <a:r>
              <a:rPr lang="en-US" dirty="0"/>
              <a:t>Posting from the Cash Payments Journal to the General Ledger</a:t>
            </a:r>
            <a:br>
              <a:rPr lang="en-US" dirty="0"/>
            </a:br>
            <a:r>
              <a:rPr lang="en-US" dirty="0"/>
              <a:t>(Figure 12-17)</a:t>
            </a:r>
          </a:p>
        </p:txBody>
      </p:sp>
      <p:pic>
        <p:nvPicPr>
          <p:cNvPr id="7" name="Picture Placeholder 6" descr="The image is a visual representation of Posting from the cash Payments Journal to the general ledger. Heading cash payments journal. Columns are:  Column 1. Date. Column 2. Check Number. Column 3. Account Debited. Column 4. Post Reference. Column 5. General Debit. Column 6. Accounts Payable Debit. Column 7. Purchases Debit column 8. Purchases Discounts Credit. Column 9. Cash Credit. Entries for the above account are –date April, 2,check number 307,  Rent Expense, post reference 521, general debit  1,200.00, cash credit  1,200.00. Date 4 , check number 308, purchase debit  1,400.00, cash credit  1,400.00. Date 10, check number 309, Ace Wheelworks, accounts payable debit 4,800.00, cash credit  4,800.00. Date 14 check number 310 Notes Payable, post reference 201, General Debit 2,000.00, cash credit 2,000.00. Date 22 check number 311. Sam Tangari, Drawing 312, General Debit 1,600.00, cash credit 1,600.00. Date 24 check number 312, Gunnar Cycles, accounts payable debit  8,700.00, purchase discount credit  87.00, cash credit  8,613.00. Total general debit, 4,800.00, total accounts payable, 13,500.00 and balance 202, purchases debit 1,400.00 and balance 501, purchases discounts credit 87.00 and balance 501.2, and cash credit 19,613.00 and balance 101. The balances are transferred to the general ledger. A Partial General Ledger. It has seven accounts, namely: Cash, Notes Payable, Accounts Payable, Sam Tangari, Drawing, Purchases, Purchases Discounts and Rent Expense. Each account has six columns. The headings of the columns are: Date. Item, Post Reference, Debit, Credit and Balance. The Balance column is subdivided into two columns, Debit and Credit. The entries are as follows: Account. Cash. Account Number, 101. Date. April, 1.  Item. Balance.  Post Reference, tick. Debit, 12,992.00. Balance. Debit, 20.000. Date. April, 30. Post Reference, C R 7. Balance. Debit, 32,992.00. Date. April, 30. Post Reference, C P 12. Credit, 19,613.00. Balance. Debit, 13,379.00. Account. Notes Payable. Account Number, 201. Date. April, 1. Item. Balance. Post Reference, tick.  Balance. Credit, 6,000.00. Date. April, 14. Post Reference, C P 12. Debit, 2,000.00. Balance. Credit, 4,000.00. Account. Accounts Payable. Account Number, 202. Date, April, 1. Item. Balance. Post Reference, tick. Balance. Credit, 4,800.00. Date. April, 30. Post Reference, P B. Credit, 20,600.00. Balance. Credit, 25,400.00. Date. April, 30. Post Reference, C P 12. Debit, 13,500.00. Balance. Credit, 11,900.00. Account. Sam Tangari, Drawing. Account number, 312. Date. April, 1. Item. Balance. Post Reference, tick. Balance. Debit. 1,500.00. Date. April, 22. Post Reference, C P 12. Debit, 1,600.00. Balance. Debit, 3,100.00. Account. Purchases. Account Number, 501. Date, April, 1. Item. Balance. Post Reference, tick. Balance. Debit, 37,400.00. Date. April, 30. Post Reference, P B. Debit, 20,600.00. Balance. Debit, 58,000.00. Date. April, 30. Post Reference, C P 12. Debit, 1,400.00. Balance. Debit, 59,400.00. Account. Purchases. Account Number, 501.2. Date. April, 1. Item. Balance. Post Reference, tick. Balance. Credit, 330.00. Date. April, 30. Post Reference, C P 12. Credit, 87.00. Balance. Credit, 417.00. Account. Rent Expense. Account Number, 521. Date. April, 1. Item. Balance. Post Reference, tick. Balance. Debit, 3,600.00. Date. April, 2. Post Reference, C P 12. Debit, 1,200.00. Balance. Debit, 4,800.00. Debit total: $4,800 + 13,500 + 1,400 = $19,700.00. Credit total: $87 + 19,613.00 = $19,700.00">
            <a:extLst>
              <a:ext uri="{FF2B5EF4-FFF2-40B4-BE49-F238E27FC236}">
                <a16:creationId xmlns:a16="http://schemas.microsoft.com/office/drawing/2014/main" id="{A6A86E0A-E01A-42D7-A4DD-9BC9CB904045}"/>
              </a:ext>
            </a:extLst>
          </p:cNvPr>
          <p:cNvPicPr>
            <a:picLocks noGrp="1" noChangeAspect="1"/>
          </p:cNvPicPr>
          <p:nvPr>
            <p:ph type="pic" sz="quarter" idx="11"/>
          </p:nvPr>
        </p:nvPicPr>
        <p:blipFill rotWithShape="1">
          <a:blip r:embed="rId2"/>
          <a:srcRect b="43139"/>
          <a:stretch/>
        </p:blipFill>
        <p:spPr>
          <a:xfrm>
            <a:off x="4472645" y="473483"/>
            <a:ext cx="6971793" cy="5352004"/>
          </a:xfrm>
          <a:prstGeom prst="rect">
            <a:avLst/>
          </a:prstGeom>
        </p:spPr>
      </p:pic>
    </p:spTree>
    <p:extLst>
      <p:ext uri="{BB962C8B-B14F-4D97-AF65-F5344CB8AC3E}">
        <p14:creationId xmlns:p14="http://schemas.microsoft.com/office/powerpoint/2010/main" val="778276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8745C4-1773-40D2-9E48-C34D116D127B}"/>
              </a:ext>
            </a:extLst>
          </p:cNvPr>
          <p:cNvSpPr>
            <a:spLocks noGrp="1"/>
          </p:cNvSpPr>
          <p:nvPr>
            <p:ph type="title"/>
          </p:nvPr>
        </p:nvSpPr>
        <p:spPr>
          <a:xfrm>
            <a:off x="706262" y="1744900"/>
            <a:ext cx="3252537" cy="3368200"/>
          </a:xfrm>
        </p:spPr>
        <p:txBody>
          <a:bodyPr/>
          <a:lstStyle/>
          <a:p>
            <a:r>
              <a:rPr lang="en-US" dirty="0"/>
              <a:t>Posting from the Cash Payments Journal to the Accounts Payable Ledger (Figure 12-18)</a:t>
            </a:r>
          </a:p>
        </p:txBody>
      </p:sp>
      <p:pic>
        <p:nvPicPr>
          <p:cNvPr id="7" name="Picture Placeholder 6" descr="The image is a visual representation of Posting from the Cash Payments Journal to the General Ledger. The column headings are: Date, Check number, Account Debited, Post Ref., General Debit, Accounts Payable Debit, Purchases Debit, Purchases Discounts Credit, Cash Credit. Entries for the above account are, date, Apr. 2, check number 3 0 7, account debited by Rent Expense, post reference 5 2 1, general debit 1,200.00, cash credit 1,200.00. Date, 4, check number 308, purchase debit 1,400.00, cash credit 1,400.00. Date, 10, check number 309, account debited by Ace Wheelworks, accounts payable debit 4,800.00, cash credit 4,800.00. Date, 14 check number 310; account debited by Notes Payable, post ref. 201, General Debit 2,000.00, cash credit 2,000.00. Date, 22 check number 311, account debited by Sam Tangari, Drawing 312, General Debit 1,600.00, cash credit 1,600.00. Date, 24 check number 312, account debited by Gunnar Cycles, accounts payable debit 8,700.00, purchase discount credit 87.00, cash credit 8,613.00. Total 4,800.00 in general debit, 13,500.00 in account payable debit, 1,400.00 in purchases debit, 87.00 in purchases discount credit, 19,613.00 in cash credit. The balances of accounts payable debit, purchases debit, purchases discounts credit, and cash credit are: 202, 501, 501.2, 101. The balances are transferred to general ledger. General ledger, Partial. Account, cash. Account number 101. The column are: date, item, Post reference, debit, credit, balance in item debit, and balance in item credit. The entries are follows- April. 1, Balance, post reference tick, debit and credit is blank, 20,000.00 in debit of balance, credit is blank below that date is 30, item is empty, post reference is CR7, 12992.00 in debit, credit is blank, 32,992.00 in debit of balance, credit of balance is blank, date, 30, item is blank, post reference is CP12, debit is blank, 19,613.00 in credit, 13,379.00 in debit of balance. Account: notes payable. Account number 201. The columns are: date, item, Post reference, debit, credit, balance in item debit, and balance in item credit. The entries are follows- April 1 in date, balance in item, Post Reference tick, balance credit, 6000.00. 14 in date, post reference CP12, 2,000.00 in debit and credit is blank, debit of balance is also blank and 4,000.00 in credit of balance. Account- accounts Payable. Account number 202. The column headings are: date, item, Post reference, debit, credit, balance in item debit, and balance in item credit. The entries are follows- April. 1, Balance in item, post reference tick, debit and credit is blank, debit is blank and 4,800.00 in credit of balance. Date is 30, item is empty, post reference is P8, debit is blank, 20,600.00 in credit, and debit of balance is blank, 25,400.00 in credit of balance. Date, 30, post reference is C P 12, 13,500.00 in debit, credit is blank, debit of balance is blank and 11,900.00 in credit of balance. Account- Sam Tangari, Drawing. Account number 312, the column has date, item, Post reference, debit, credit, balance in item debit, and balance in item credit. The entries are follows, April 1 in date, balance in item, Post Reference tick, debit and credit is blank, 1,500.00 in debit of balance, credit of balance is blank. 22 in date, post reference C P 12, 1,600.00 in debit and credit is blank, 3,100.00 in debit of balance and credit of balance is blank. Account- purchases. Account number 501, the column has date, item, Post reference, debit, credit, balance in item debit, and balance in item credit. The entries are follows, April. 1, Balance, post reference tick, debit and credit is blank, 37,400.00 in debit of balance, credit is blank. Date is 30, item is empty, post reference is P 8, 20,600.00 in debit, credit is blank, 58,000.00 in debit of balance, and credit of balance is blank. Date, 30, post reference is C P 12, 1,400.00 in debit and credit is blank, 59,400.00 in debit of balance and credit of balance is blank. Account, purchases discounts. Account number 501.2, the column has date, item, Post reference, debit, credit, balance in item debit, and balance in item credit. The entries are follows- April 1 in date, balance in item, Post Reference tick, debit and credit is blank, debit of balance is also blank, 330.00 in credit of balance. 30 in date, post reference C P 12, debit is blank, 87.00 in credit, and debit of balance is blank and 417.00 in credit of balance. Account number 521, the column has date, item, Post reference, debit, credit, balance in item debit, and balance in item credit. The entries are follows, April 1 in date, balance in item, Post Reference tick, debit and credit is blank, 3,600.00 in debit of balance, credit of balance is blank. 2 in date, post reference C P 12, 1,200.00 in debit and credit is blank, 4,800.00 in debit of balance and credit of balance is blank. Accounts payable ledger, partial name Ace Wheelworks address, 145 Elm Street, Somerville, MA 02144. Date, item, post reference, debit, credit, balance. April, 1, item balance, balance 4,800.00. Date 1, item 4, post r e f c p 12, debit 4,800.00. Name, Bilenky cycle works, address 5319 N. 2nd. Street, Philadelphia, PA 19120. Date, April, 4, item, post reference P 8, credit, 3,300.00, balance. 3,300.00. Name, Ellsworth, address 16275 Technology Drive, San Diego, C A 9 2 1 2 7. Date, April, 8, item, post reference P8, credit, 2,500.00, balance. 2,500.00. Name Gunnar cycles, address 816 W. Bakke Ave, Waterford, W I 5 3 1 8 5. Date, April, 11, item, post reference, P8, credit, 8,700.00, balance, 8,700.00. Name Milwaukee Cycle Company, address 1018 W. Lincoln Avenue, Milwaukee, W I 5 3 2 1 5. Date, April, 17, item, post reference, P 8, credit, 800.00, balance. 800.00. Name Rans designs, address 4600 highway 183, Hays, Kansas 6 7 6 0 1. Date, April, 23, item, post reference, P 8, credit, 5,300.00, balance. 5,300.00.">
            <a:extLst>
              <a:ext uri="{FF2B5EF4-FFF2-40B4-BE49-F238E27FC236}">
                <a16:creationId xmlns:a16="http://schemas.microsoft.com/office/drawing/2014/main" id="{A6A86E0A-E01A-42D7-A4DD-9BC9CB904045}"/>
              </a:ext>
            </a:extLst>
          </p:cNvPr>
          <p:cNvPicPr>
            <a:picLocks noGrp="1" noChangeAspect="1"/>
          </p:cNvPicPr>
          <p:nvPr>
            <p:ph type="pic" sz="quarter" idx="11"/>
          </p:nvPr>
        </p:nvPicPr>
        <p:blipFill rotWithShape="1">
          <a:blip r:embed="rId2"/>
          <a:srcRect b="33172"/>
          <a:stretch/>
        </p:blipFill>
        <p:spPr>
          <a:xfrm>
            <a:off x="4852494" y="346075"/>
            <a:ext cx="6822950" cy="5652135"/>
          </a:xfrm>
          <a:prstGeom prst="rect">
            <a:avLst/>
          </a:prstGeom>
        </p:spPr>
      </p:pic>
    </p:spTree>
    <p:extLst>
      <p:ext uri="{BB962C8B-B14F-4D97-AF65-F5344CB8AC3E}">
        <p14:creationId xmlns:p14="http://schemas.microsoft.com/office/powerpoint/2010/main" val="386334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Journals and Transactions (Figure 12-1)</a:t>
            </a:r>
          </a:p>
        </p:txBody>
      </p:sp>
      <p:pic>
        <p:nvPicPr>
          <p:cNvPr id="3" name="Picture Placeholder 2" descr="The image is a table of two columns with five rows. The column headings are, TYPE OF JOURNAL, and TYPE OF TRANSACTIONS RECORDED. Column 1, row 1, Sales journal. Column 1, row 2, Cash receipts journal. Column 1, row 3, Purchases journal. Column 1, row 4, Cash payments journal. Column 1, row 5, General journal. Below the column two heading, TYPE OF TRANSACTIONS RECORDED, are the following rows. Column 2, row 1, All sales of merchandise on account. Column 2, row 2, All cash receipts. Column 2, row 3, All purchases of merchandise on account. Column 2, row 4, All cash payments. Column 2, row 5, All other transactions. ">
            <a:extLst>
              <a:ext uri="{FF2B5EF4-FFF2-40B4-BE49-F238E27FC236}">
                <a16:creationId xmlns:a16="http://schemas.microsoft.com/office/drawing/2014/main" id="{19D4F0B0-48BC-4329-A684-69B6D76143A3}"/>
              </a:ext>
            </a:extLst>
          </p:cNvPr>
          <p:cNvPicPr>
            <a:picLocks noGrp="1" noChangeAspect="1"/>
          </p:cNvPicPr>
          <p:nvPr>
            <p:ph type="pic" sz="quarter" idx="11"/>
          </p:nvPr>
        </p:nvPicPr>
        <p:blipFill>
          <a:blip r:embed="rId2"/>
          <a:stretch>
            <a:fillRect/>
          </a:stretch>
        </p:blipFill>
        <p:spPr>
          <a:xfrm>
            <a:off x="730060" y="1397318"/>
            <a:ext cx="10835067" cy="3082925"/>
          </a:xfrm>
          <a:prstGeom prst="rect">
            <a:avLst/>
          </a:prstGeom>
        </p:spPr>
      </p:pic>
    </p:spTree>
    <p:extLst>
      <p:ext uri="{BB962C8B-B14F-4D97-AF65-F5344CB8AC3E}">
        <p14:creationId xmlns:p14="http://schemas.microsoft.com/office/powerpoint/2010/main" val="32191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 2</a:t>
            </a:r>
            <a:endParaRPr lang="en-IN" dirty="0"/>
          </a:p>
        </p:txBody>
      </p:sp>
      <p:sp>
        <p:nvSpPr>
          <p:cNvPr id="3" name="Content Placeholder 2"/>
          <p:cNvSpPr>
            <a:spLocks noGrp="1"/>
          </p:cNvSpPr>
          <p:nvPr>
            <p:ph type="body" sz="quarter" idx="15"/>
          </p:nvPr>
        </p:nvSpPr>
        <p:spPr/>
        <p:txBody>
          <a:bodyPr/>
          <a:lstStyle/>
          <a:p>
            <a:pPr algn="ctr"/>
            <a:r>
              <a:rPr lang="en-US" sz="2800" dirty="0"/>
              <a:t>Describe and use the sales journal</a:t>
            </a:r>
          </a:p>
        </p:txBody>
      </p:sp>
    </p:spTree>
    <p:extLst>
      <p:ext uri="{BB962C8B-B14F-4D97-AF65-F5344CB8AC3E}">
        <p14:creationId xmlns:p14="http://schemas.microsoft.com/office/powerpoint/2010/main" val="362248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Transactions</a:t>
            </a:r>
            <a:endParaRPr lang="en-IN" dirty="0"/>
          </a:p>
        </p:txBody>
      </p:sp>
      <p:sp>
        <p:nvSpPr>
          <p:cNvPr id="3" name="Content Placeholder 2"/>
          <p:cNvSpPr>
            <a:spLocks noGrp="1"/>
          </p:cNvSpPr>
          <p:nvPr>
            <p:ph type="body" sz="quarter" idx="17"/>
          </p:nvPr>
        </p:nvSpPr>
        <p:spPr/>
        <p:txBody>
          <a:bodyPr>
            <a:normAutofit/>
          </a:bodyPr>
          <a:lstStyle/>
          <a:p>
            <a:r>
              <a:rPr lang="en-US" sz="2800" dirty="0"/>
              <a:t>These five transactions occurred:</a:t>
            </a:r>
          </a:p>
          <a:p>
            <a:pPr lvl="1"/>
            <a:r>
              <a:rPr lang="en-US" dirty="0"/>
              <a:t>April 4 Made Sale No. 133C on account to Enrico Lorenzo, $1,520, plus $76 sales tax</a:t>
            </a:r>
          </a:p>
          <a:p>
            <a:pPr lvl="1"/>
            <a:r>
              <a:rPr lang="en-US" dirty="0"/>
              <a:t>April 10 Made Sale No. 134C on account to Brenda Myers, $440, plus $22 sales tax</a:t>
            </a:r>
          </a:p>
          <a:p>
            <a:pPr lvl="1"/>
            <a:r>
              <a:rPr lang="en-US" dirty="0"/>
              <a:t>April 18 Made Sale No. 105D on account to Edith Walton, $980, plus $49 sales tax</a:t>
            </a:r>
          </a:p>
          <a:p>
            <a:pPr lvl="1"/>
            <a:r>
              <a:rPr lang="en-US" dirty="0"/>
              <a:t>April 21 Made Sale No. 202B on account to Wilma </a:t>
            </a:r>
            <a:r>
              <a:rPr lang="en-US" dirty="0" err="1"/>
              <a:t>Cutz</a:t>
            </a:r>
            <a:r>
              <a:rPr lang="en-US" dirty="0"/>
              <a:t>, $620, plus $31 sales tax</a:t>
            </a:r>
          </a:p>
          <a:p>
            <a:pPr lvl="1"/>
            <a:r>
              <a:rPr lang="en-US" dirty="0"/>
              <a:t>April 24 Made Sale No. 162A on account to Heidi </a:t>
            </a:r>
            <a:r>
              <a:rPr lang="en-US" dirty="0" err="1"/>
              <a:t>Schwitzer</a:t>
            </a:r>
            <a:r>
              <a:rPr lang="en-US" dirty="0"/>
              <a:t>, $1,600, plus $80 sales tax</a:t>
            </a:r>
            <a:endParaRPr lang="en-US" sz="6000" dirty="0"/>
          </a:p>
        </p:txBody>
      </p:sp>
    </p:spTree>
    <p:extLst>
      <p:ext uri="{BB962C8B-B14F-4D97-AF65-F5344CB8AC3E}">
        <p14:creationId xmlns:p14="http://schemas.microsoft.com/office/powerpoint/2010/main" val="180943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8BA0-FF1E-486A-96A0-9D850DA7E030}"/>
              </a:ext>
            </a:extLst>
          </p:cNvPr>
          <p:cNvSpPr>
            <a:spLocks noGrp="1"/>
          </p:cNvSpPr>
          <p:nvPr>
            <p:ph type="title"/>
          </p:nvPr>
        </p:nvSpPr>
        <p:spPr>
          <a:xfrm>
            <a:off x="838200" y="365126"/>
            <a:ext cx="10515600" cy="511568"/>
          </a:xfrm>
        </p:spPr>
        <p:txBody>
          <a:bodyPr/>
          <a:lstStyle/>
          <a:p>
            <a:r>
              <a:rPr lang="en-US" dirty="0"/>
              <a:t>Sales Entered in General Journal (Figure 12-2)</a:t>
            </a:r>
          </a:p>
        </p:txBody>
      </p:sp>
      <p:pic>
        <p:nvPicPr>
          <p:cNvPr id="4" name="Picture Placeholder 3" descr="The image is a visual representation of a general journal. It has eight columns and twenty-four rows. The entries are as follows: Row 1. 4, April 4, accounts receivable, E. Lorenzo, credit 1596.00. Row 2. 5, sales debit, 1520.00, 5. Row 3. 6, sales tax payable, 76.00. Row 4. Sale number 133 c. Row 6. 9, 10, accounts receivable, B. Myers, credit, 462.00. Row 7. 10, sales debit, 440.00, 10. Row 8. 11, sales debit 22.00, 11. Row 9. 12, Sale number 134 C. Row 11. 18, accounts receivable, E. Walton, credit 1029.00. Row 12. 15, sales debit, 980.00, 15. Row 13. sales tax payable debit 49.00, 16. Row 14. 17, sale number 105 D. Row 16. 21, W. Cutz , credit 651.00. 19. Row 17. Sales credit 620.00. Row 18. Sales tax payable debit, 31.00. 20. Row 19. 22, sale number 202 B. Row 21. 24, 10, accounts receivable, H. Schwitzer, credit 1680.00. Row 22. 25, sales, 1600.00, 25. Row 23. 26, sales tax payable, credit 80.00, 26. Row 24. 27, sale number 162 A.">
            <a:extLst>
              <a:ext uri="{FF2B5EF4-FFF2-40B4-BE49-F238E27FC236}">
                <a16:creationId xmlns:a16="http://schemas.microsoft.com/office/drawing/2014/main" id="{575523EA-0669-4FF2-9419-200F444887C5}"/>
              </a:ext>
            </a:extLst>
          </p:cNvPr>
          <p:cNvPicPr>
            <a:picLocks noGrp="1" noChangeAspect="1"/>
          </p:cNvPicPr>
          <p:nvPr>
            <p:ph type="pic" sz="quarter" idx="11"/>
          </p:nvPr>
        </p:nvPicPr>
        <p:blipFill>
          <a:blip r:embed="rId2"/>
          <a:stretch>
            <a:fillRect/>
          </a:stretch>
        </p:blipFill>
        <p:spPr>
          <a:xfrm>
            <a:off x="2915749" y="1169206"/>
            <a:ext cx="6360501" cy="4675413"/>
          </a:xfrm>
          <a:prstGeom prst="rect">
            <a:avLst/>
          </a:prstGeom>
        </p:spPr>
      </p:pic>
    </p:spTree>
    <p:extLst>
      <p:ext uri="{BB962C8B-B14F-4D97-AF65-F5344CB8AC3E}">
        <p14:creationId xmlns:p14="http://schemas.microsoft.com/office/powerpoint/2010/main" val="159410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Journal</a:t>
            </a:r>
          </a:p>
        </p:txBody>
      </p:sp>
      <p:sp>
        <p:nvSpPr>
          <p:cNvPr id="3" name="Content Placeholder 2"/>
          <p:cNvSpPr>
            <a:spLocks noGrp="1"/>
          </p:cNvSpPr>
          <p:nvPr>
            <p:ph type="body" sz="quarter" idx="17"/>
          </p:nvPr>
        </p:nvSpPr>
        <p:spPr>
          <a:xfrm>
            <a:off x="743576" y="1037231"/>
            <a:ext cx="10711543" cy="5171064"/>
          </a:xfrm>
        </p:spPr>
        <p:txBody>
          <a:bodyPr>
            <a:normAutofit/>
          </a:bodyPr>
          <a:lstStyle/>
          <a:p>
            <a:r>
              <a:rPr lang="en-US" sz="2800" dirty="0"/>
              <a:t>These transactions can be recorded more efficiently by using a sales journal</a:t>
            </a:r>
          </a:p>
          <a:p>
            <a:r>
              <a:rPr lang="en-US" sz="2800" b="1" dirty="0">
                <a:solidFill>
                  <a:schemeClr val="tx2"/>
                </a:solidFill>
              </a:rPr>
              <a:t>Sales Journal </a:t>
            </a:r>
            <a:r>
              <a:rPr lang="en-US" sz="2800" dirty="0"/>
              <a:t>- Used to record only sales of merchandise </a:t>
            </a:r>
            <a:r>
              <a:rPr lang="en-US" sz="2800" b="1" dirty="0">
                <a:solidFill>
                  <a:schemeClr val="tx2"/>
                </a:solidFill>
              </a:rPr>
              <a:t>on account</a:t>
            </a:r>
          </a:p>
          <a:p>
            <a:r>
              <a:rPr lang="en-US" sz="2800" dirty="0"/>
              <a:t>A sale is recorded in the sales journal by entering the following information:</a:t>
            </a:r>
          </a:p>
          <a:p>
            <a:pPr lvl="1"/>
            <a:r>
              <a:rPr lang="en-US" sz="2400" dirty="0"/>
              <a:t>Date</a:t>
            </a:r>
          </a:p>
          <a:p>
            <a:pPr lvl="1"/>
            <a:r>
              <a:rPr lang="en-US" sz="2400" dirty="0"/>
              <a:t>Sale number</a:t>
            </a:r>
          </a:p>
          <a:p>
            <a:pPr lvl="1"/>
            <a:r>
              <a:rPr lang="en-US" sz="2400" dirty="0"/>
              <a:t>Customer (to whom sold)</a:t>
            </a:r>
          </a:p>
          <a:p>
            <a:pPr lvl="1"/>
            <a:r>
              <a:rPr lang="en-US" sz="2400" dirty="0"/>
              <a:t>Dollar amounts</a:t>
            </a:r>
          </a:p>
        </p:txBody>
      </p:sp>
    </p:spTree>
    <p:extLst>
      <p:ext uri="{BB962C8B-B14F-4D97-AF65-F5344CB8AC3E}">
        <p14:creationId xmlns:p14="http://schemas.microsoft.com/office/powerpoint/2010/main" val="252399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8BA0-FF1E-486A-96A0-9D850DA7E030}"/>
              </a:ext>
            </a:extLst>
          </p:cNvPr>
          <p:cNvSpPr>
            <a:spLocks noGrp="1"/>
          </p:cNvSpPr>
          <p:nvPr>
            <p:ph type="title"/>
          </p:nvPr>
        </p:nvSpPr>
        <p:spPr/>
        <p:txBody>
          <a:bodyPr/>
          <a:lstStyle/>
          <a:p>
            <a:r>
              <a:rPr lang="en-US" dirty="0"/>
              <a:t>Sales Journal (Figure 12-3)</a:t>
            </a:r>
          </a:p>
        </p:txBody>
      </p:sp>
      <p:pic>
        <p:nvPicPr>
          <p:cNvPr id="4" name="Picture Placeholder 3" descr="The image is a visual representation of a Sales Journal. It has nine columns and twenty-five rows. The headings of the columns are as follows: Serial number Date, sale number, to whom sold, post reference, account receivable debit, sales credit, sales tax payable credit, serial number. The Date column is further subdivided into two columns. The entries are as follows: Row 1. serial number 1, 20 dash dash, April 4, sale number 133 C, sold to Enrico Lorenzo, in account receivable debit 1596.00, in sales credit 1520.00, sales tax payable credit 76.00, serial number 1. Row 2. serial number 2, 10, sale number 134 C, sold to Brenda Myers, account receivable debit 462.00, sales credit 440.00, sales tax payable credit 22.00, serial number 2. Row 3. serial number 3, 18, sale number 105 D, sold to Edith Walton, account receivable debit 1029.00, sales credit 980.00, sales tax payable credit 49.00, serial number 3. Row 4. serial number 4, 21, sale number 202 B, sold to Wilma Cutz, account receivable debit 651.00, sales credit 620.00, sales tax payable credit 31.00, serial number 4. Row 5. serial number 5, 24, sale number 162 A, sold to Heidi Schwitzer, account receivable debit 1680.00, sales credit 1600.00, sales tax payable credit 80.00, serial number 5.">
            <a:extLst>
              <a:ext uri="{FF2B5EF4-FFF2-40B4-BE49-F238E27FC236}">
                <a16:creationId xmlns:a16="http://schemas.microsoft.com/office/drawing/2014/main" id="{575523EA-0669-4FF2-9419-200F444887C5}"/>
              </a:ext>
            </a:extLst>
          </p:cNvPr>
          <p:cNvPicPr>
            <a:picLocks noGrp="1" noChangeAspect="1"/>
          </p:cNvPicPr>
          <p:nvPr>
            <p:ph type="pic" sz="quarter" idx="11"/>
          </p:nvPr>
        </p:nvPicPr>
        <p:blipFill>
          <a:blip r:embed="rId2"/>
          <a:stretch>
            <a:fillRect/>
          </a:stretch>
        </p:blipFill>
        <p:spPr>
          <a:xfrm>
            <a:off x="519764" y="1521699"/>
            <a:ext cx="11251933" cy="2468402"/>
          </a:xfrm>
          <a:prstGeom prst="rect">
            <a:avLst/>
          </a:prstGeom>
        </p:spPr>
      </p:pic>
      <p:sp>
        <p:nvSpPr>
          <p:cNvPr id="3" name="Text Placeholder 2">
            <a:extLst>
              <a:ext uri="{FF2B5EF4-FFF2-40B4-BE49-F238E27FC236}">
                <a16:creationId xmlns:a16="http://schemas.microsoft.com/office/drawing/2014/main" id="{E0E383BB-B57E-4B1A-BC6C-17D2BDD9AB7D}"/>
              </a:ext>
            </a:extLst>
          </p:cNvPr>
          <p:cNvSpPr>
            <a:spLocks noGrp="1"/>
          </p:cNvSpPr>
          <p:nvPr>
            <p:ph type="body" sz="quarter" idx="12"/>
          </p:nvPr>
        </p:nvSpPr>
        <p:spPr/>
        <p:txBody>
          <a:bodyPr/>
          <a:lstStyle/>
          <a:p>
            <a:pPr marL="457200" indent="-457200">
              <a:buFont typeface="Arial" panose="020B0604020202020204" pitchFamily="34" charset="0"/>
              <a:buChar char="•"/>
            </a:pPr>
            <a:r>
              <a:rPr lang="en-US" dirty="0"/>
              <a:t>There is no need to enter any general ledger account titles, since they appear in the column headings</a:t>
            </a:r>
          </a:p>
        </p:txBody>
      </p:sp>
    </p:spTree>
    <p:extLst>
      <p:ext uri="{BB962C8B-B14F-4D97-AF65-F5344CB8AC3E}">
        <p14:creationId xmlns:p14="http://schemas.microsoft.com/office/powerpoint/2010/main" val="3048068172"/>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Cengage_Accessible_PPT_Template_FINAL.POTX" id="{146466F1-E6CB-45FF-8D63-17C2C100CCDA}" vid="{37F7B658-8B47-4D3D-8E2E-33857591A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32E4C7BBAF8442AC48CBC7D09A7580" ma:contentTypeVersion="22" ma:contentTypeDescription="Create a new document." ma:contentTypeScope="" ma:versionID="eeca2c9470d15452f23e025664c92696">
  <xsd:schema xmlns:xsd="http://www.w3.org/2001/XMLSchema" xmlns:xs="http://www.w3.org/2001/XMLSchema" xmlns:p="http://schemas.microsoft.com/office/2006/metadata/properties" xmlns:ns2="105CED8A-AF0E-4AD8-9238-2F7FF36232F4" xmlns:ns3="105ced8a-af0e-4ad8-9238-2f7ff36232f4" xmlns:ns4="d5280b9f-0d25-4ffb-96bc-3c5ae659ff52" targetNamespace="http://schemas.microsoft.com/office/2006/metadata/properties" ma:root="true" ma:fieldsID="bf2be7170006aa9e8b1ef03ea7452762" ns2:_="" ns3:_="" ns4:_="">
    <xsd:import namespace="105CED8A-AF0E-4AD8-9238-2F7FF36232F4"/>
    <xsd:import namespace="105ced8a-af0e-4ad8-9238-2f7ff36232f4"/>
    <xsd:import namespace="d5280b9f-0d25-4ffb-96bc-3c5ae659ff52"/>
    <xsd:element name="properties">
      <xsd:complexType>
        <xsd:sequence>
          <xsd:element name="documentManagement">
            <xsd:complexType>
              <xsd:all>
                <xsd:element ref="ns2:Document_x0020_Type" minOccurs="0"/>
                <xsd:element ref="ns2:Department" minOccurs="0"/>
                <xsd:element ref="ns2:Audience" minOccurs="0"/>
                <xsd:element ref="ns3:Category" minOccurs="0"/>
                <xsd:element ref="ns4:SharedWithUsers" minOccurs="0"/>
                <xsd:element ref="ns4:SharedWithDetails" minOccurs="0"/>
                <xsd:element ref="ns4:LastSharedByUser" minOccurs="0"/>
                <xsd:element ref="ns4: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Document_x0020_Type" ma:index="2" nillable="true" ma:displayName="Document Type" ma:default="Process Document" ma:format="Dropdown" ma:internalName="Document_x0020_Type" ma:readOnly="false">
      <xsd:simpleType>
        <xsd:union memberTypes="dms:Text">
          <xsd:simpleType>
            <xsd:restriction base="dms:Choice">
              <xsd:enumeration value="Process Document"/>
              <xsd:enumeration value="Job Aid"/>
              <xsd:enumeration value="1-pager"/>
              <xsd:enumeration value="Quick Start Guide"/>
              <xsd:enumeration value="Training PPTs"/>
              <xsd:enumeration value="Training video"/>
              <xsd:enumeration value="Workflow"/>
              <xsd:enumeration value="Example"/>
              <xsd:enumeration value="Miscellaneous"/>
              <xsd:enumeration value="Template"/>
              <xsd:enumeration value="Authoring Guidelines"/>
              <xsd:enumeration value="Image"/>
              <xsd:enumeration value="Archive only"/>
            </xsd:restriction>
          </xsd:simpleType>
        </xsd:union>
      </xsd:simpleType>
    </xsd:element>
    <xsd:element name="Department" ma:index="3" nillable="true" ma:displayName="Owner" ma:default="GPM Training" ma:format="Dropdown" ma:internalName="Department" ma:readOnly="false">
      <xsd:simpleType>
        <xsd:restriction base="dms:Choice">
          <xsd:enumeration value="GPM Training"/>
          <xsd:enumeration value="GPM Operations"/>
          <xsd:enumeration value="CTQA"/>
          <xsd:enumeration value="Content Digitization"/>
          <xsd:enumeration value="Legal"/>
          <xsd:enumeration value="UX"/>
          <xsd:enumeration value="Global Production"/>
          <xsd:enumeration value="Other"/>
        </xsd:restriction>
      </xsd:simpleType>
    </xsd:element>
    <xsd:element name="Audience" ma:index="4" nillable="true" ma:displayName="Audience" ma:default="Content Developer" ma:format="Dropdown" ma:internalName="Audience" ma:readOnly="false">
      <xsd:simpleType>
        <xsd:restriction base="dms:Choice">
          <xsd:enumeration value="Internal"/>
          <xsd:enumeration value="Product Management"/>
          <xsd:enumeration value="Content Developer"/>
          <xsd:enumeration value="Product Manager"/>
          <xsd:enumeration value="Product Assistant"/>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Category" ma:index="5" nillable="true" ma:displayName="Category" ma:internalName="Category"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80b9f-0d25-4ffb-96bc-3c5ae659ff52"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udience xmlns="105CED8A-AF0E-4AD8-9238-2F7FF36232F4">Content Developer</Audience>
    <Department xmlns="105CED8A-AF0E-4AD8-9238-2F7FF36232F4">GPM Training</Department>
    <Category xmlns="105ced8a-af0e-4ad8-9238-2f7ff36232f4">Accessibility</Category>
    <Document_x0020_Type xmlns="105CED8A-AF0E-4AD8-9238-2F7FF36232F4">Template</Document_x0020_Type>
  </documentManagement>
</p:propertie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81267DBD-43FE-4A53-9169-32D4D6521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CED8A-AF0E-4AD8-9238-2F7FF36232F4"/>
    <ds:schemaRef ds:uri="105ced8a-af0e-4ad8-9238-2f7ff36232f4"/>
    <ds:schemaRef ds:uri="d5280b9f-0d25-4ffb-96bc-3c5ae659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BA192-EF86-48DF-982C-2C526A268392}">
  <ds:schemaRefs>
    <ds:schemaRef ds:uri="http://purl.org/dc/dcmitype/"/>
    <ds:schemaRef ds:uri="d5280b9f-0d25-4ffb-96bc-3c5ae659ff52"/>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105ced8a-af0e-4ad8-9238-2f7ff36232f4"/>
    <ds:schemaRef ds:uri="105CED8A-AF0E-4AD8-9238-2F7FF36232F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Cengage_Accessible_PPT_Template_FINAL</Template>
  <TotalTime>1198</TotalTime>
  <Words>1270</Words>
  <Application>Microsoft Office PowerPoint</Application>
  <PresentationFormat>Widescreen</PresentationFormat>
  <Paragraphs>124</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MS PGothic</vt:lpstr>
      <vt:lpstr>Arial</vt:lpstr>
      <vt:lpstr>Arial</vt:lpstr>
      <vt:lpstr>Calibri</vt:lpstr>
      <vt:lpstr>Helvetica</vt:lpstr>
      <vt:lpstr>LucidaGrande</vt:lpstr>
      <vt:lpstr>Open Sans</vt:lpstr>
      <vt:lpstr>Summer Font</vt:lpstr>
      <vt:lpstr>Office Theme</vt:lpstr>
      <vt:lpstr>Special Journals</vt:lpstr>
      <vt:lpstr>Learning Objective 1</vt:lpstr>
      <vt:lpstr>Special Journals Explained</vt:lpstr>
      <vt:lpstr>Types of Journals and Transactions (Figure 12-1)</vt:lpstr>
      <vt:lpstr>Learning Objective 2</vt:lpstr>
      <vt:lpstr>Sales Transactions</vt:lpstr>
      <vt:lpstr>Sales Entered in General Journal (Figure 12-2)</vt:lpstr>
      <vt:lpstr>Sales Journal</vt:lpstr>
      <vt:lpstr>Sales Journal (Figure 12-3)</vt:lpstr>
      <vt:lpstr>Posting The Sales Journal</vt:lpstr>
      <vt:lpstr>Posting The Sales Journal to the General Ledger (Figure 12-5)</vt:lpstr>
      <vt:lpstr>Posting from the Sales Journal to the Accounts Receivable Ledger</vt:lpstr>
      <vt:lpstr>Posting from the Sales Journal to the Accounts Receivable Ledger (Figure 12-6)</vt:lpstr>
      <vt:lpstr>Learning Objective 3</vt:lpstr>
      <vt:lpstr>Cash Receipts Journal (1 of 2)</vt:lpstr>
      <vt:lpstr>Cash Receipts Journal (2 of 2)</vt:lpstr>
      <vt:lpstr>Cash Receipts Journal (Figure 12-7)</vt:lpstr>
      <vt:lpstr>Cash Receipts Journal Posting</vt:lpstr>
      <vt:lpstr>Posting from the Cash Receipts Journal to the General Ledger (Figure 12-9)</vt:lpstr>
      <vt:lpstr>Posting from the Cash Receipts Journal to the Accounts Receivable Ledger  (Figure 12-10)</vt:lpstr>
      <vt:lpstr>Learning Objective 4</vt:lpstr>
      <vt:lpstr>Purchases Journal</vt:lpstr>
      <vt:lpstr>Figure 12-14 Posting From the Purchases Journal to the General Ledger</vt:lpstr>
      <vt:lpstr>Figure 12-15 Posting From the Purchases Journal to the Accounts Payable Ledger</vt:lpstr>
      <vt:lpstr>Learning Objective 5</vt:lpstr>
      <vt:lpstr>Cash Payments Journal (1 of 2) </vt:lpstr>
      <vt:lpstr>Cash Payments Journal (2 of 2) </vt:lpstr>
      <vt:lpstr>Cash Payments Journal (Figure 12-16) </vt:lpstr>
      <vt:lpstr>Cash Payments Journal Posting</vt:lpstr>
      <vt:lpstr>Posting from the Cash Payments Journal to the General Ledger (Figure 12-17)</vt:lpstr>
      <vt:lpstr>Posting from the Cash Payments Journal to the Accounts Payable Ledger (Figure 12-18)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Evans</dc:creator>
  <cp:lastModifiedBy>Joy Young</cp:lastModifiedBy>
  <cp:revision>41</cp:revision>
  <cp:lastPrinted>2016-10-03T15:29:39Z</cp:lastPrinted>
  <dcterms:created xsi:type="dcterms:W3CDTF">2018-09-16T20:33:10Z</dcterms:created>
  <dcterms:modified xsi:type="dcterms:W3CDTF">2019-08-21T13:40:54Z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0x0101003532E4C7BBAF8442AC48CBC7D09A7580</vt:lpwstr>
  </property>
</Properties>
</file>