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0"/>
  </p:notesMasterIdLst>
  <p:handoutMasterIdLst>
    <p:handoutMasterId r:id="rId41"/>
  </p:handoutMasterIdLst>
  <p:sldIdLst>
    <p:sldId id="264" r:id="rId5"/>
    <p:sldId id="487" r:id="rId6"/>
    <p:sldId id="488" r:id="rId7"/>
    <p:sldId id="489" r:id="rId8"/>
    <p:sldId id="490" r:id="rId9"/>
    <p:sldId id="491" r:id="rId10"/>
    <p:sldId id="492" r:id="rId11"/>
    <p:sldId id="498" r:id="rId12"/>
    <p:sldId id="499" r:id="rId13"/>
    <p:sldId id="500" r:id="rId14"/>
    <p:sldId id="501" r:id="rId15"/>
    <p:sldId id="502" r:id="rId16"/>
    <p:sldId id="503" r:id="rId17"/>
    <p:sldId id="504" r:id="rId18"/>
    <p:sldId id="505" r:id="rId19"/>
    <p:sldId id="506" r:id="rId20"/>
    <p:sldId id="507" r:id="rId21"/>
    <p:sldId id="508" r:id="rId22"/>
    <p:sldId id="509" r:id="rId23"/>
    <p:sldId id="510" r:id="rId24"/>
    <p:sldId id="511" r:id="rId25"/>
    <p:sldId id="512" r:id="rId26"/>
    <p:sldId id="529" r:id="rId27"/>
    <p:sldId id="513" r:id="rId28"/>
    <p:sldId id="514" r:id="rId29"/>
    <p:sldId id="515" r:id="rId30"/>
    <p:sldId id="516" r:id="rId31"/>
    <p:sldId id="517" r:id="rId32"/>
    <p:sldId id="530" r:id="rId33"/>
    <p:sldId id="524" r:id="rId34"/>
    <p:sldId id="521" r:id="rId35"/>
    <p:sldId id="525" r:id="rId36"/>
    <p:sldId id="522" r:id="rId37"/>
    <p:sldId id="527" r:id="rId38"/>
    <p:sldId id="528" r:id="rId3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A78"/>
    <a:srgbClr val="006298"/>
    <a:srgbClr val="FF6300"/>
    <a:srgbClr val="E9255F"/>
    <a:srgbClr val="0098D4"/>
    <a:srgbClr val="00B8E7"/>
    <a:srgbClr val="81D0ED"/>
    <a:srgbClr val="F6B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55" autoAdjust="0"/>
    <p:restoredTop sz="93499" autoAdjust="0"/>
  </p:normalViewPr>
  <p:slideViewPr>
    <p:cSldViewPr snapToGrid="0" snapToObjects="1">
      <p:cViewPr varScale="1">
        <p:scale>
          <a:sx n="108" d="100"/>
          <a:sy n="108" d="100"/>
        </p:scale>
        <p:origin x="312"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7" d="100"/>
          <a:sy n="87" d="100"/>
        </p:scale>
        <p:origin x="30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8AA413-85C6-40F2-B867-268CAAA7E377}" type="datetimeFigureOut">
              <a:rPr lang="en-US" smtClean="0"/>
              <a:t>8/21/2019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67803E-66EE-42CE-8DFB-98553954E472}" type="slidenum">
              <a:rPr lang="en-US" smtClean="0"/>
              <a:t>‹#›</a:t>
            </a:fld>
            <a:endParaRPr lang="en-US"/>
          </a:p>
        </p:txBody>
      </p:sp>
    </p:spTree>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6680D68-05FF-7942-990A-B21BB8E6CE33}" type="datetimeFigureOut">
              <a:rPr lang="en-US"/>
              <a:pPr>
                <a:defRPr/>
              </a:pPr>
              <a:t>8/21/2019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1CAE60C-72A0-D14D-8733-C13212F694AD}" type="slidenum">
              <a:rPr lang="en-US"/>
              <a:pPr>
                <a:defRPr/>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title"/>
          </p:nvPr>
        </p:nvSpPr>
        <p:spPr>
          <a:xfrm>
            <a:off x="838200" y="2291187"/>
            <a:ext cx="10515600" cy="684026"/>
          </a:xfrm>
        </p:spPr>
        <p:txBody>
          <a:bodyPr/>
          <a:lstStyle>
            <a:lvl1pPr>
              <a:defRPr>
                <a:solidFill>
                  <a:schemeClr val="bg1"/>
                </a:solidFill>
              </a:defRPr>
            </a:lvl1pPr>
          </a:lstStyle>
          <a:p>
            <a:r>
              <a:rPr lang="en-US"/>
              <a:t>Click to edit Master title style</a:t>
            </a:r>
            <a:endParaRPr lang="en-US" dirty="0"/>
          </a:p>
        </p:txBody>
      </p:sp>
      <p:sp>
        <p:nvSpPr>
          <p:cNvPr id="3" name="Text Placeholder 2"/>
          <p:cNvSpPr>
            <a:spLocks noGrp="1"/>
          </p:cNvSpPr>
          <p:nvPr>
            <p:ph type="body" sz="quarter" idx="10" hasCustomPrompt="1"/>
          </p:nvPr>
        </p:nvSpPr>
        <p:spPr>
          <a:xfrm>
            <a:off x="4867275" y="3619985"/>
            <a:ext cx="2457450" cy="597477"/>
          </a:xfrm>
        </p:spPr>
        <p:txBody>
          <a:bodyPr>
            <a:normAutofit/>
          </a:bodyPr>
          <a:lstStyle>
            <a:lvl1pPr marL="0" indent="0" algn="ctr">
              <a:buNone/>
              <a:defRPr sz="2000" b="0" i="0">
                <a:solidFill>
                  <a:schemeClr val="bg1"/>
                </a:solidFill>
                <a:latin typeface="Arial" charset="0"/>
                <a:ea typeface="Arial" charset="0"/>
                <a:cs typeface="Arial" charset="0"/>
              </a:defRPr>
            </a:lvl1pPr>
          </a:lstStyle>
          <a:p>
            <a:pPr lvl="0"/>
            <a:r>
              <a:rPr lang="en-US" dirty="0"/>
              <a:t>Click to edit date</a:t>
            </a:r>
          </a:p>
        </p:txBody>
      </p:sp>
      <p:pic>
        <p:nvPicPr>
          <p:cNvPr id="9"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3"/>
          </p:nvPr>
        </p:nvSpPr>
        <p:spPr>
          <a:xfrm>
            <a:off x="2923890"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chemeClr val="bg1"/>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73265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a:t>
            </a:r>
          </a:p>
          <a:p>
            <a:pPr lvl="0"/>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a:t>
            </a:r>
          </a:p>
          <a:p>
            <a:pPr lvl="0"/>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a:t>
            </a:r>
          </a:p>
          <a:p>
            <a:pPr lvl="0"/>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a:t>
            </a:r>
          </a:p>
          <a:p>
            <a:pPr lvl="0"/>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a:t>
            </a:r>
          </a:p>
          <a:p>
            <a:pPr lvl="0"/>
            <a:r>
              <a:rPr lang="en-US" dirty="0" err="1"/>
              <a:t>Sed</a:t>
            </a:r>
            <a:r>
              <a:rPr lang="en-US" dirty="0"/>
              <a:t>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5"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0581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457200" indent="-457200">
              <a:buClr>
                <a:srgbClr val="004A78"/>
              </a:buClr>
              <a:buFont typeface="+mj-lt"/>
              <a:buAutoNum type="arabicPeriod"/>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a:t>
            </a:r>
          </a:p>
          <a:p>
            <a:pPr lvl="0"/>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a:t>
            </a:r>
          </a:p>
          <a:p>
            <a:pPr lvl="0"/>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a:t>
            </a:r>
          </a:p>
          <a:p>
            <a:pPr lvl="0"/>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a:t>
            </a:r>
          </a:p>
          <a:p>
            <a:pPr lvl="0"/>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a:t>
            </a:r>
          </a:p>
          <a:p>
            <a:pPr lvl="0"/>
            <a:r>
              <a:rPr lang="en-US" dirty="0" err="1"/>
              <a:t>Sed</a:t>
            </a:r>
            <a:r>
              <a:rPr lang="en-US" dirty="0"/>
              <a:t>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5"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734264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4A78"/>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15173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0"/>
          </p:nvPr>
        </p:nvSpPr>
        <p:spPr>
          <a:xfrm>
            <a:off x="1895522" y="2019868"/>
            <a:ext cx="8128000" cy="3380095"/>
          </a:xfrm>
        </p:spPr>
        <p:txBody>
          <a:bodyPr/>
          <a:lstStyle/>
          <a:p>
            <a:r>
              <a:rPr lang="en-US"/>
              <a:t>Click icon to add table</a:t>
            </a:r>
          </a:p>
        </p:txBody>
      </p:sp>
      <p:sp>
        <p:nvSpPr>
          <p:cNvPr id="6"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764034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Tab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3E62A-D870-4C21-9329-9A4D3A5A074B}"/>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A34F9239-2243-4C9E-9328-FBB762EBCECD}"/>
              </a:ext>
            </a:extLst>
          </p:cNvPr>
          <p:cNvSpPr>
            <a:spLocks noGrp="1"/>
          </p:cNvSpPr>
          <p:nvPr>
            <p:ph type="body" sz="quarter" idx="11"/>
          </p:nvPr>
        </p:nvSpPr>
        <p:spPr>
          <a:xfrm>
            <a:off x="1520825" y="1212850"/>
            <a:ext cx="9086850" cy="1885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able Placeholder 6">
            <a:extLst>
              <a:ext uri="{FF2B5EF4-FFF2-40B4-BE49-F238E27FC236}">
                <a16:creationId xmlns:a16="http://schemas.microsoft.com/office/drawing/2014/main" id="{8AB83277-9B28-4CD5-9767-0DAFD163C93E}"/>
              </a:ext>
            </a:extLst>
          </p:cNvPr>
          <p:cNvSpPr>
            <a:spLocks noGrp="1"/>
          </p:cNvSpPr>
          <p:nvPr>
            <p:ph type="tbl" sz="quarter" idx="12"/>
          </p:nvPr>
        </p:nvSpPr>
        <p:spPr>
          <a:xfrm>
            <a:off x="3735388" y="3275013"/>
            <a:ext cx="5033962" cy="1885950"/>
          </a:xfrm>
        </p:spPr>
        <p:txBody>
          <a:bodyPr/>
          <a:lstStyle/>
          <a:p>
            <a:endParaRPr lang="en-US"/>
          </a:p>
        </p:txBody>
      </p:sp>
      <p:sp>
        <p:nvSpPr>
          <p:cNvPr id="9" name="Text Placeholder 8">
            <a:extLst>
              <a:ext uri="{FF2B5EF4-FFF2-40B4-BE49-F238E27FC236}">
                <a16:creationId xmlns:a16="http://schemas.microsoft.com/office/drawing/2014/main" id="{55A9903C-1CE6-477D-821C-4098DCE679F4}"/>
              </a:ext>
            </a:extLst>
          </p:cNvPr>
          <p:cNvSpPr>
            <a:spLocks noGrp="1"/>
          </p:cNvSpPr>
          <p:nvPr>
            <p:ph type="body" sz="quarter" idx="13"/>
          </p:nvPr>
        </p:nvSpPr>
        <p:spPr>
          <a:xfrm>
            <a:off x="4119563" y="5337175"/>
            <a:ext cx="4321175" cy="774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a:extLst>
              <a:ext uri="{FF2B5EF4-FFF2-40B4-BE49-F238E27FC236}">
                <a16:creationId xmlns:a16="http://schemas.microsoft.com/office/drawing/2014/main" id="{20C6F131-B9A2-4FC9-AD9A-20AF2899F4AF}"/>
              </a:ext>
            </a:extLst>
          </p:cNvP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27974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ile and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20A6-7F36-4CA8-A413-BABA1C35F24F}"/>
              </a:ext>
            </a:extLst>
          </p:cNvPr>
          <p:cNvSpPr>
            <a:spLocks noGrp="1"/>
          </p:cNvSpPr>
          <p:nvPr>
            <p:ph type="title"/>
          </p:nvPr>
        </p:nvSpPr>
        <p:spPr/>
        <p:txBody>
          <a:bodyPr/>
          <a:lstStyle/>
          <a:p>
            <a:r>
              <a:rPr lang="en-US"/>
              <a:t>Click to edit Master title style</a:t>
            </a:r>
          </a:p>
        </p:txBody>
      </p:sp>
      <p:sp>
        <p:nvSpPr>
          <p:cNvPr id="5" name="Picture Placeholder 4">
            <a:extLst>
              <a:ext uri="{FF2B5EF4-FFF2-40B4-BE49-F238E27FC236}">
                <a16:creationId xmlns:a16="http://schemas.microsoft.com/office/drawing/2014/main" id="{D92EE8E7-68DB-4823-BBFC-404483E0F8C6}"/>
              </a:ext>
            </a:extLst>
          </p:cNvPr>
          <p:cNvSpPr>
            <a:spLocks noGrp="1"/>
          </p:cNvSpPr>
          <p:nvPr>
            <p:ph type="pic" sz="quarter" idx="11"/>
          </p:nvPr>
        </p:nvSpPr>
        <p:spPr>
          <a:xfrm>
            <a:off x="1163638" y="1230313"/>
            <a:ext cx="9717087" cy="3216275"/>
          </a:xfrm>
        </p:spPr>
        <p:txBody>
          <a:bodyPr/>
          <a:lstStyle/>
          <a:p>
            <a:endParaRPr lang="en-US"/>
          </a:p>
        </p:txBody>
      </p:sp>
      <p:sp>
        <p:nvSpPr>
          <p:cNvPr id="6" name="Footer">
            <a:extLst>
              <a:ext uri="{FF2B5EF4-FFF2-40B4-BE49-F238E27FC236}">
                <a16:creationId xmlns:a16="http://schemas.microsoft.com/office/drawing/2014/main" id="{4A8CE9CA-ADB6-4B29-9553-D1B6F8E2B8D0}"/>
              </a:ext>
            </a:extLst>
          </p:cNvP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100243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Pictur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FC4B-DF24-4DA8-94B4-A1E903675F89}"/>
              </a:ext>
            </a:extLst>
          </p:cNvPr>
          <p:cNvSpPr>
            <a:spLocks noGrp="1"/>
          </p:cNvSpPr>
          <p:nvPr>
            <p:ph type="title"/>
          </p:nvPr>
        </p:nvSpPr>
        <p:spPr/>
        <p:txBody>
          <a:bodyPr/>
          <a:lstStyle/>
          <a:p>
            <a:r>
              <a:rPr lang="en-US"/>
              <a:t>Click to edit Master title style</a:t>
            </a:r>
          </a:p>
        </p:txBody>
      </p:sp>
      <p:sp>
        <p:nvSpPr>
          <p:cNvPr id="5" name="Picture Placeholder 4">
            <a:extLst>
              <a:ext uri="{FF2B5EF4-FFF2-40B4-BE49-F238E27FC236}">
                <a16:creationId xmlns:a16="http://schemas.microsoft.com/office/drawing/2014/main" id="{70BD1750-7A60-431F-A331-A8A40879566F}"/>
              </a:ext>
            </a:extLst>
          </p:cNvPr>
          <p:cNvSpPr>
            <a:spLocks noGrp="1"/>
          </p:cNvSpPr>
          <p:nvPr>
            <p:ph type="pic" sz="quarter" idx="11"/>
          </p:nvPr>
        </p:nvSpPr>
        <p:spPr>
          <a:xfrm>
            <a:off x="657225" y="1214438"/>
            <a:ext cx="10980738" cy="3082925"/>
          </a:xfrm>
        </p:spPr>
        <p:txBody>
          <a:bodyPr/>
          <a:lstStyle/>
          <a:p>
            <a:endParaRPr lang="en-US"/>
          </a:p>
        </p:txBody>
      </p:sp>
      <p:sp>
        <p:nvSpPr>
          <p:cNvPr id="7" name="Text Placeholder 6">
            <a:extLst>
              <a:ext uri="{FF2B5EF4-FFF2-40B4-BE49-F238E27FC236}">
                <a16:creationId xmlns:a16="http://schemas.microsoft.com/office/drawing/2014/main" id="{9A00BA76-340C-4AA5-A884-2828F3659391}"/>
              </a:ext>
            </a:extLst>
          </p:cNvPr>
          <p:cNvSpPr>
            <a:spLocks noGrp="1"/>
          </p:cNvSpPr>
          <p:nvPr>
            <p:ph type="body" sz="quarter" idx="12"/>
          </p:nvPr>
        </p:nvSpPr>
        <p:spPr>
          <a:xfrm>
            <a:off x="1030288" y="4475163"/>
            <a:ext cx="10323512" cy="1435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a:extLst>
              <a:ext uri="{FF2B5EF4-FFF2-40B4-BE49-F238E27FC236}">
                <a16:creationId xmlns:a16="http://schemas.microsoft.com/office/drawing/2014/main" id="{11B5D937-0574-4759-8BBC-55D3223234E7}"/>
              </a:ext>
            </a:extLst>
          </p:cNvP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53870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692225" y="357626"/>
            <a:ext cx="10710184"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524000" y="2338466"/>
            <a:ext cx="9348865" cy="2843134"/>
          </a:xfrm>
        </p:spPr>
        <p:txBody>
          <a:bodyPr/>
          <a:lstStyle>
            <a:lvl1pPr>
              <a:buClr>
                <a:srgbClr val="3E7684"/>
              </a:buClr>
              <a:defRPr/>
            </a:lvl1pPr>
          </a:lstStyle>
          <a:p>
            <a:r>
              <a:rPr lang="en-US" dirty="0"/>
              <a:t>Click icon to add picture</a:t>
            </a:r>
          </a:p>
        </p:txBody>
      </p:sp>
      <p:sp>
        <p:nvSpPr>
          <p:cNvPr id="11" name="Text Placeholder 3"/>
          <p:cNvSpPr>
            <a:spLocks noGrp="1"/>
          </p:cNvSpPr>
          <p:nvPr>
            <p:ph type="body" sz="half" idx="2"/>
          </p:nvPr>
        </p:nvSpPr>
        <p:spPr>
          <a:xfrm>
            <a:off x="692225" y="5486401"/>
            <a:ext cx="10710184"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10582" y="6248401"/>
            <a:ext cx="12202583" cy="617539"/>
          </a:xfrm>
          <a:prstGeom prst="rect">
            <a:avLst/>
          </a:prstGeom>
          <a:solidFill>
            <a:srgbClr val="3E76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Copyright" descr="Pearson: Copyright 2015, 2012, 2009"/>
          <p:cNvSpPr txBox="1">
            <a:spLocks noChangeArrowheads="1"/>
          </p:cNvSpPr>
          <p:nvPr/>
        </p:nvSpPr>
        <p:spPr bwMode="auto">
          <a:xfrm>
            <a:off x="2032001" y="6398427"/>
            <a:ext cx="9350351" cy="347987"/>
          </a:xfrm>
          <a:prstGeom prst="rect">
            <a:avLst/>
          </a:prstGeom>
          <a:solidFill>
            <a:srgbClr val="3E7684"/>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9" name="Picture 8" title="Cengage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50155"/>
            <a:ext cx="1812515" cy="304675"/>
          </a:xfrm>
          <a:prstGeom prst="rect">
            <a:avLst/>
          </a:prstGeom>
          <a:solidFill>
            <a:srgbClr val="3E7684"/>
          </a:solidFill>
          <a:extLst/>
        </p:spPr>
      </p:pic>
      <p:sp>
        <p:nvSpPr>
          <p:cNvPr id="4" name="Content Placeholder 3"/>
          <p:cNvSpPr>
            <a:spLocks noGrp="1"/>
          </p:cNvSpPr>
          <p:nvPr>
            <p:ph sz="quarter" idx="11"/>
          </p:nvPr>
        </p:nvSpPr>
        <p:spPr>
          <a:xfrm>
            <a:off x="738717" y="1663701"/>
            <a:ext cx="11453283" cy="479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4321192"/>
      </p:ext>
    </p:extLst>
  </p:cSld>
  <p:clrMapOvr>
    <a:masterClrMapping/>
  </p:clrMapOvr>
  <p:transition spd="slow"/>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nit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1274574" y="2193424"/>
            <a:ext cx="9642852"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dirty="0"/>
              <a:t>Unit 1</a:t>
            </a:r>
          </a:p>
        </p:txBody>
      </p:sp>
      <p:sp>
        <p:nvSpPr>
          <p:cNvPr id="2" name="Title 1"/>
          <p:cNvSpPr>
            <a:spLocks noGrp="1"/>
          </p:cNvSpPr>
          <p:nvPr>
            <p:ph type="title"/>
          </p:nvPr>
        </p:nvSpPr>
        <p:spPr>
          <a:xfrm>
            <a:off x="838200" y="3096122"/>
            <a:ext cx="10515600" cy="672105"/>
          </a:xfrm>
        </p:spPr>
        <p:txBody>
          <a:bodyPr/>
          <a:lstStyle>
            <a:lvl1pPr>
              <a:defRPr>
                <a:solidFill>
                  <a:schemeClr val="bg1"/>
                </a:solidFill>
              </a:defRPr>
            </a:lvl1pPr>
          </a:lstStyle>
          <a:p>
            <a:r>
              <a:rPr lang="en-US"/>
              <a:t>Click to edit Master title style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3"/>
          </p:nvPr>
        </p:nvSpPr>
        <p:spPr>
          <a:xfrm>
            <a:off x="2923890"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chemeClr val="bg1"/>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83817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3996910" y="3112899"/>
            <a:ext cx="3297426" cy="618014"/>
          </a:xfrm>
        </p:spPr>
        <p:txBody>
          <a:bodyPr anchor="b">
            <a:noAutofit/>
          </a:bodyPr>
          <a:lstStyle>
            <a:lvl1pPr marL="0" indent="0" algn="l">
              <a:buNone/>
              <a:defRPr sz="36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dirty="0"/>
              <a:t>Chapter 1</a:t>
            </a:r>
          </a:p>
        </p:txBody>
      </p:sp>
      <p:sp>
        <p:nvSpPr>
          <p:cNvPr id="5" name="Title 4"/>
          <p:cNvSpPr>
            <a:spLocks noGrp="1"/>
          </p:cNvSpPr>
          <p:nvPr>
            <p:ph type="title"/>
          </p:nvPr>
        </p:nvSpPr>
        <p:spPr>
          <a:xfrm>
            <a:off x="3996910" y="4035474"/>
            <a:ext cx="6402684" cy="672105"/>
          </a:xfrm>
        </p:spPr>
        <p:txBody>
          <a:bodyPr/>
          <a:lstStyle>
            <a:lvl1pPr algn="l">
              <a:defRPr>
                <a:solidFill>
                  <a:schemeClr val="bg1"/>
                </a:solidFill>
              </a:defRPr>
            </a:lvl1pPr>
          </a:lstStyle>
          <a:p>
            <a:r>
              <a:rPr lang="en-US"/>
              <a:t>Click to edit Master title style</a:t>
            </a:r>
            <a:endParaRPr lang="en-US" dirty="0"/>
          </a:p>
        </p:txBody>
      </p:sp>
      <p:sp>
        <p:nvSpPr>
          <p:cNvPr id="9" name="Picture Placeholder 8"/>
          <p:cNvSpPr>
            <a:spLocks noGrp="1"/>
          </p:cNvSpPr>
          <p:nvPr>
            <p:ph type="pic" sz="quarter" idx="12"/>
          </p:nvPr>
        </p:nvSpPr>
        <p:spPr>
          <a:xfrm>
            <a:off x="246063" y="314482"/>
            <a:ext cx="3343275" cy="4318000"/>
          </a:xfrm>
        </p:spPr>
        <p:txBody>
          <a:bodyPr/>
          <a:lstStyle/>
          <a:p>
            <a:r>
              <a:rPr lang="en-US"/>
              <a:t>Click icon to add picture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ooter Placeholder 4"/>
          <p:cNvSpPr>
            <a:spLocks noGrp="1"/>
          </p:cNvSpPr>
          <p:nvPr>
            <p:ph type="ftr" sz="quarter" idx="3"/>
          </p:nvPr>
        </p:nvSpPr>
        <p:spPr>
          <a:xfrm>
            <a:off x="2923890"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chemeClr val="bg1"/>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61778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5" hasCustomPrompt="1"/>
          </p:nvPr>
        </p:nvSpPr>
        <p:spPr>
          <a:xfrm>
            <a:off x="743576" y="1289684"/>
            <a:ext cx="10711543" cy="3732692"/>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 </a:t>
            </a:r>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 </a:t>
            </a:r>
            <a:r>
              <a:rPr lang="en-US" dirty="0" err="1"/>
              <a:t>Sed</a:t>
            </a:r>
            <a:r>
              <a:rPr lang="en-US" dirty="0"/>
              <a:t>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5"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03506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Sections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743574" y="1290690"/>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Section Header</a:t>
            </a:r>
          </a:p>
        </p:txBody>
      </p:sp>
      <p:sp>
        <p:nvSpPr>
          <p:cNvPr id="11" name="Text Placeholder 5"/>
          <p:cNvSpPr>
            <a:spLocks noGrp="1"/>
          </p:cNvSpPr>
          <p:nvPr>
            <p:ph type="body" sz="quarter" idx="18" hasCustomPrompt="1"/>
          </p:nvPr>
        </p:nvSpPr>
        <p:spPr>
          <a:xfrm>
            <a:off x="743572" y="1737343"/>
            <a:ext cx="10711543"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a:t>
            </a:r>
          </a:p>
        </p:txBody>
      </p:sp>
      <p:sp>
        <p:nvSpPr>
          <p:cNvPr id="9" name="Text Placeholder 5"/>
          <p:cNvSpPr>
            <a:spLocks noGrp="1"/>
          </p:cNvSpPr>
          <p:nvPr>
            <p:ph type="body" sz="quarter" idx="17" hasCustomPrompt="1"/>
          </p:nvPr>
        </p:nvSpPr>
        <p:spPr>
          <a:xfrm>
            <a:off x="743573" y="3389727"/>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Section Header</a:t>
            </a:r>
          </a:p>
        </p:txBody>
      </p:sp>
      <p:sp>
        <p:nvSpPr>
          <p:cNvPr id="8" name="Text Placeholder 5"/>
          <p:cNvSpPr>
            <a:spLocks noGrp="1"/>
          </p:cNvSpPr>
          <p:nvPr>
            <p:ph type="body" sz="quarter" idx="16" hasCustomPrompt="1"/>
          </p:nvPr>
        </p:nvSpPr>
        <p:spPr>
          <a:xfrm>
            <a:off x="743572" y="3856204"/>
            <a:ext cx="10711543"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a:t>
            </a:r>
          </a:p>
        </p:txBody>
      </p:sp>
      <p:sp>
        <p:nvSpPr>
          <p:cNvPr id="12"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879366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2"/>
          <p:cNvSpPr>
            <a:spLocks noGrp="1"/>
          </p:cNvSpPr>
          <p:nvPr>
            <p:ph idx="1"/>
          </p:nvPr>
        </p:nvSpPr>
        <p:spPr>
          <a:xfrm>
            <a:off x="743576"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Edit Master text styles</a:t>
            </a:r>
          </a:p>
        </p:txBody>
      </p:sp>
      <p:sp>
        <p:nvSpPr>
          <p:cNvPr id="4" name="Text Placeholder 3"/>
          <p:cNvSpPr>
            <a:spLocks noGrp="1"/>
          </p:cNvSpPr>
          <p:nvPr>
            <p:ph type="body" sz="quarter" idx="15" hasCustomPrompt="1"/>
          </p:nvPr>
        </p:nvSpPr>
        <p:spPr>
          <a:xfrm>
            <a:off x="743576" y="2202774"/>
            <a:ext cx="5084468" cy="3953578"/>
          </a:xfrm>
        </p:spPr>
        <p:txBody>
          <a:bodyPr>
            <a:normAutofit/>
          </a:bodyPr>
          <a:lstStyle>
            <a:lvl1pPr marL="228600" indent="-228600">
              <a:buClr>
                <a:srgbClr val="004A78"/>
              </a:buClr>
              <a:buFont typeface="Arial" charset="0"/>
              <a:buChar char="•"/>
              <a:defRPr sz="1800">
                <a:solidFill>
                  <a:srgbClr val="000000"/>
                </a:solidFill>
              </a:defRPr>
            </a:lvl1pPr>
            <a:lvl2pPr marL="685800" indent="-228600">
              <a:buClr>
                <a:srgbClr val="004A78"/>
              </a:buClr>
              <a:buFont typeface="Arial" charset="0"/>
              <a:buChar char="•"/>
              <a:defRPr sz="1800">
                <a:solidFill>
                  <a:srgbClr val="000000"/>
                </a:solidFill>
              </a:defRPr>
            </a:lvl2pPr>
            <a:lvl3pPr marL="1143000" indent="-228600">
              <a:buClr>
                <a:srgbClr val="004A78"/>
              </a:buClr>
              <a:buFont typeface="Arial" charset="0"/>
              <a:buChar char="•"/>
              <a:defRPr sz="1800">
                <a:solidFill>
                  <a:srgbClr val="000000"/>
                </a:solidFill>
              </a:defRPr>
            </a:lvl3pPr>
            <a:lvl4pPr marL="1600200" indent="-228600">
              <a:buClr>
                <a:srgbClr val="004A78"/>
              </a:buClr>
              <a:buFont typeface="Arial" charset="0"/>
              <a:buChar char="•"/>
              <a:defRPr sz="1800">
                <a:solidFill>
                  <a:srgbClr val="000000"/>
                </a:solidFill>
              </a:defRPr>
            </a:lvl4pPr>
            <a:lvl5pPr marL="2057400" indent="-228600">
              <a:buClr>
                <a:srgbClr val="004A78"/>
              </a:buClr>
              <a:buFont typeface="Arial" charset="0"/>
              <a:buChar char="•"/>
              <a:defRPr sz="1800">
                <a:solidFill>
                  <a:srgbClr val="000000"/>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Massa </a:t>
            </a:r>
            <a:r>
              <a:rPr lang="en-US" dirty="0" err="1"/>
              <a:t>tempor</a:t>
            </a:r>
            <a:r>
              <a:rPr lang="en-US" dirty="0"/>
              <a:t> </a:t>
            </a:r>
            <a:r>
              <a:rPr lang="en-US" dirty="0" err="1"/>
              <a:t>nec</a:t>
            </a:r>
            <a:r>
              <a:rPr lang="en-US" dirty="0"/>
              <a:t> </a:t>
            </a:r>
            <a:r>
              <a:rPr lang="en-US" dirty="0" err="1"/>
              <a:t>feugiat</a:t>
            </a:r>
            <a:r>
              <a:rPr lang="en-US" dirty="0"/>
              <a:t> </a:t>
            </a:r>
            <a:r>
              <a:rPr lang="en-US" dirty="0" err="1"/>
              <a:t>nisl</a:t>
            </a:r>
            <a:r>
              <a:rPr lang="en-US" dirty="0"/>
              <a:t> </a:t>
            </a:r>
            <a:r>
              <a:rPr lang="en-US" dirty="0" err="1"/>
              <a:t>pretium</a:t>
            </a:r>
            <a:r>
              <a:rPr lang="en-US" dirty="0"/>
              <a:t> </a:t>
            </a:r>
            <a:r>
              <a:rPr lang="en-US" dirty="0" err="1"/>
              <a:t>fusce</a:t>
            </a:r>
            <a:r>
              <a:rPr lang="en-US" dirty="0"/>
              <a:t> id </a:t>
            </a:r>
            <a:r>
              <a:rPr lang="en-US" dirty="0" err="1"/>
              <a:t>velit</a:t>
            </a:r>
            <a:r>
              <a:rPr lang="en-US" dirty="0"/>
              <a:t>. </a:t>
            </a:r>
            <a:r>
              <a:rPr lang="en-US" dirty="0" err="1"/>
              <a:t>Amet</a:t>
            </a:r>
            <a:r>
              <a:rPr lang="en-US" dirty="0"/>
              <a:t> </a:t>
            </a:r>
            <a:r>
              <a:rPr lang="en-US" dirty="0" err="1"/>
              <a:t>est</a:t>
            </a:r>
            <a:r>
              <a:rPr lang="en-US" dirty="0"/>
              <a:t> </a:t>
            </a:r>
            <a:r>
              <a:rPr lang="en-US" dirty="0" err="1"/>
              <a:t>placerat</a:t>
            </a:r>
            <a:r>
              <a:rPr lang="en-US" dirty="0"/>
              <a:t> in </a:t>
            </a:r>
            <a:r>
              <a:rPr lang="en-US" dirty="0" err="1"/>
              <a:t>egestas</a:t>
            </a:r>
            <a:r>
              <a:rPr lang="en-US" dirty="0"/>
              <a:t> </a:t>
            </a:r>
            <a:r>
              <a:rPr lang="en-US" dirty="0" err="1"/>
              <a:t>erat</a:t>
            </a:r>
            <a:r>
              <a:rPr lang="en-US" dirty="0"/>
              <a:t> </a:t>
            </a:r>
            <a:r>
              <a:rPr lang="en-US" dirty="0" err="1"/>
              <a:t>imperdiet</a:t>
            </a:r>
            <a:r>
              <a:rPr lang="en-US" dirty="0"/>
              <a:t> </a:t>
            </a:r>
            <a:r>
              <a:rPr lang="en-US" dirty="0" err="1"/>
              <a:t>sed</a:t>
            </a:r>
            <a:r>
              <a:rPr lang="en-US" dirty="0"/>
              <a:t> </a:t>
            </a:r>
            <a:r>
              <a:rPr lang="en-US" dirty="0" err="1"/>
              <a:t>euismod</a:t>
            </a:r>
            <a:r>
              <a:rPr lang="en-US" dirty="0"/>
              <a:t>. In </a:t>
            </a:r>
            <a:r>
              <a:rPr lang="en-US" dirty="0" err="1"/>
              <a:t>egestas</a:t>
            </a:r>
            <a:r>
              <a:rPr lang="en-US" dirty="0"/>
              <a:t> </a:t>
            </a:r>
            <a:r>
              <a:rPr lang="en-US" dirty="0" err="1"/>
              <a:t>erat</a:t>
            </a:r>
            <a:r>
              <a:rPr lang="en-US" dirty="0"/>
              <a:t> </a:t>
            </a:r>
            <a:r>
              <a:rPr lang="en-US" dirty="0" err="1"/>
              <a:t>imperdiet</a:t>
            </a:r>
            <a:r>
              <a:rPr lang="en-US" dirty="0"/>
              <a:t> </a:t>
            </a:r>
            <a:r>
              <a:rPr lang="en-US" dirty="0" err="1"/>
              <a:t>sed</a:t>
            </a:r>
            <a:r>
              <a:rPr lang="en-US" dirty="0"/>
              <a:t> </a:t>
            </a:r>
            <a:r>
              <a:rPr lang="en-US" dirty="0" err="1"/>
              <a:t>euismod</a:t>
            </a:r>
            <a:r>
              <a:rPr lang="en-US" dirty="0"/>
              <a:t> nisi porta lorem. </a:t>
            </a:r>
            <a:r>
              <a:rPr lang="en-US" dirty="0" err="1"/>
              <a:t>Fermentum</a:t>
            </a:r>
            <a:r>
              <a:rPr lang="en-US" dirty="0"/>
              <a:t> et </a:t>
            </a:r>
            <a:r>
              <a:rPr lang="en-US" dirty="0" err="1"/>
              <a:t>sollicitudin</a:t>
            </a:r>
            <a:r>
              <a:rPr lang="en-US" dirty="0"/>
              <a:t> ac </a:t>
            </a:r>
            <a:r>
              <a:rPr lang="en-US" dirty="0" err="1"/>
              <a:t>orci</a:t>
            </a:r>
            <a:r>
              <a:rPr lang="en-US" dirty="0"/>
              <a:t> </a:t>
            </a:r>
            <a:r>
              <a:rPr lang="en-US" dirty="0" err="1"/>
              <a:t>phasellus</a:t>
            </a:r>
            <a:r>
              <a:rPr lang="en-US" dirty="0"/>
              <a:t> </a:t>
            </a:r>
            <a:r>
              <a:rPr lang="en-US" dirty="0" err="1"/>
              <a:t>egestas</a:t>
            </a:r>
            <a:r>
              <a:rPr lang="en-US" dirty="0"/>
              <a:t> </a:t>
            </a:r>
            <a:r>
              <a:rPr lang="en-US" dirty="0" err="1"/>
              <a:t>tellus</a:t>
            </a:r>
            <a:r>
              <a:rPr lang="en-US" dirty="0"/>
              <a:t> </a:t>
            </a:r>
            <a:r>
              <a:rPr lang="en-US" dirty="0" err="1"/>
              <a:t>rutrum</a:t>
            </a:r>
            <a:r>
              <a:rPr lang="en-US" dirty="0"/>
              <a:t> </a:t>
            </a:r>
            <a:r>
              <a:rPr lang="en-US" dirty="0" err="1"/>
              <a:t>tellus</a:t>
            </a:r>
            <a:r>
              <a:rPr lang="en-US" dirty="0"/>
              <a:t>. </a:t>
            </a:r>
            <a:r>
              <a:rPr lang="en-US" dirty="0" err="1"/>
              <a:t>Nec</a:t>
            </a:r>
            <a:r>
              <a:rPr lang="en-US" dirty="0"/>
              <a:t> dui </a:t>
            </a:r>
            <a:r>
              <a:rPr lang="en-US" dirty="0" err="1"/>
              <a:t>nunc</a:t>
            </a:r>
            <a:r>
              <a:rPr lang="en-US" dirty="0"/>
              <a:t> </a:t>
            </a:r>
            <a:r>
              <a:rPr lang="en-US" dirty="0" err="1"/>
              <a:t>mattis</a:t>
            </a:r>
            <a:r>
              <a:rPr lang="en-US" dirty="0"/>
              <a:t> </a:t>
            </a:r>
            <a:r>
              <a:rPr lang="en-US" dirty="0" err="1"/>
              <a:t>enim</a:t>
            </a:r>
            <a:r>
              <a:rPr lang="en-US" dirty="0"/>
              <a:t>. </a:t>
            </a:r>
            <a:r>
              <a:rPr lang="en-US" dirty="0" err="1"/>
              <a:t>Nisl</a:t>
            </a:r>
            <a:r>
              <a:rPr lang="en-US" dirty="0"/>
              <a:t> </a:t>
            </a:r>
            <a:r>
              <a:rPr lang="en-US" dirty="0" err="1"/>
              <a:t>condimentum</a:t>
            </a:r>
            <a:r>
              <a:rPr lang="en-US" dirty="0"/>
              <a:t> id </a:t>
            </a:r>
            <a:r>
              <a:rPr lang="en-US" dirty="0" err="1"/>
              <a:t>venenatis</a:t>
            </a:r>
            <a:r>
              <a:rPr lang="en-US" dirty="0"/>
              <a:t> a </a:t>
            </a:r>
            <a:r>
              <a:rPr lang="en-US" dirty="0" err="1"/>
              <a:t>condimentum</a:t>
            </a:r>
            <a:r>
              <a:rPr lang="en-US" dirty="0"/>
              <a:t>. Non </a:t>
            </a:r>
            <a:r>
              <a:rPr lang="en-US" dirty="0" err="1"/>
              <a:t>enim</a:t>
            </a:r>
            <a:r>
              <a:rPr lang="en-US" dirty="0"/>
              <a:t> </a:t>
            </a:r>
            <a:r>
              <a:rPr lang="en-US" dirty="0" err="1"/>
              <a:t>praesent</a:t>
            </a:r>
            <a:r>
              <a:rPr lang="en-US" dirty="0"/>
              <a:t> </a:t>
            </a:r>
            <a:r>
              <a:rPr lang="en-US" dirty="0" err="1"/>
              <a:t>elementum</a:t>
            </a:r>
            <a:r>
              <a:rPr lang="en-US" dirty="0"/>
              <a:t> </a:t>
            </a:r>
            <a:r>
              <a:rPr lang="en-US" dirty="0" err="1"/>
              <a:t>facilisis</a:t>
            </a:r>
            <a:r>
              <a:rPr lang="en-US" dirty="0"/>
              <a:t> </a:t>
            </a:r>
            <a:r>
              <a:rPr lang="en-US" dirty="0" err="1"/>
              <a:t>leo</a:t>
            </a:r>
            <a:r>
              <a:rPr lang="en-US" dirty="0"/>
              <a:t> </a:t>
            </a:r>
            <a:r>
              <a:rPr lang="en-US" dirty="0" err="1"/>
              <a:t>vel</a:t>
            </a:r>
            <a:r>
              <a:rPr lang="en-US" dirty="0"/>
              <a:t> </a:t>
            </a:r>
            <a:r>
              <a:rPr lang="en-US" dirty="0" err="1"/>
              <a:t>fringilla</a:t>
            </a:r>
            <a:r>
              <a:rPr lang="en-US" dirty="0"/>
              <a:t> </a:t>
            </a:r>
            <a:r>
              <a:rPr lang="en-US" dirty="0" err="1"/>
              <a:t>est</a:t>
            </a:r>
            <a:r>
              <a:rPr lang="en-US" dirty="0"/>
              <a:t> </a:t>
            </a:r>
            <a:r>
              <a:rPr lang="en-US" dirty="0" err="1"/>
              <a:t>ullamcorper</a:t>
            </a:r>
            <a:r>
              <a:rPr lang="en-US" dirty="0"/>
              <a:t>.</a:t>
            </a:r>
          </a:p>
        </p:txBody>
      </p:sp>
      <p:sp>
        <p:nvSpPr>
          <p:cNvPr id="12" name="Content Placeholder 2"/>
          <p:cNvSpPr>
            <a:spLocks noGrp="1"/>
          </p:cNvSpPr>
          <p:nvPr>
            <p:ph idx="20"/>
          </p:nvPr>
        </p:nvSpPr>
        <p:spPr>
          <a:xfrm>
            <a:off x="6370651"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Edit Master text styles</a:t>
            </a:r>
          </a:p>
        </p:txBody>
      </p:sp>
      <p:sp>
        <p:nvSpPr>
          <p:cNvPr id="14" name="Text Placeholder 3"/>
          <p:cNvSpPr>
            <a:spLocks noGrp="1"/>
          </p:cNvSpPr>
          <p:nvPr>
            <p:ph type="body" sz="quarter" idx="18" hasCustomPrompt="1"/>
          </p:nvPr>
        </p:nvSpPr>
        <p:spPr>
          <a:xfrm>
            <a:off x="6370651" y="2202774"/>
            <a:ext cx="5084468" cy="3953578"/>
          </a:xfrm>
        </p:spPr>
        <p:txBody>
          <a:bodyPr>
            <a:normAutofit/>
          </a:bodyPr>
          <a:lstStyle>
            <a:lvl1pPr>
              <a:buClr>
                <a:srgbClr val="004A78"/>
              </a:buClr>
              <a:defRPr sz="1800">
                <a:solidFill>
                  <a:srgbClr val="000000"/>
                </a:solidFill>
              </a:defRPr>
            </a:lvl1pPr>
            <a:lvl2pPr marL="685800" indent="-228600">
              <a:buClr>
                <a:srgbClr val="004A78"/>
              </a:buClr>
              <a:buFontTx/>
              <a:buChar char="‒"/>
              <a:defRPr sz="1800">
                <a:solidFill>
                  <a:srgbClr val="000000"/>
                </a:solidFill>
              </a:defRPr>
            </a:lvl2pPr>
            <a:lvl3pPr>
              <a:buClr>
                <a:srgbClr val="004A78"/>
              </a:buClr>
              <a:defRPr sz="1800">
                <a:solidFill>
                  <a:srgbClr val="000000"/>
                </a:solidFill>
              </a:defRPr>
            </a:lvl3pPr>
            <a:lvl4pPr>
              <a:buClr>
                <a:srgbClr val="004A78"/>
              </a:buClr>
              <a:defRPr sz="1800">
                <a:solidFill>
                  <a:srgbClr val="000000"/>
                </a:solidFill>
              </a:defRPr>
            </a:lvl4pPr>
            <a:lvl5pPr>
              <a:buClr>
                <a:srgbClr val="004A78"/>
              </a:buClr>
              <a:defRPr sz="1800">
                <a:solidFill>
                  <a:srgbClr val="000000"/>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p>
          <a:p>
            <a:pPr lvl="0"/>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Massa </a:t>
            </a:r>
            <a:r>
              <a:rPr lang="en-US" dirty="0" err="1"/>
              <a:t>tempor</a:t>
            </a:r>
            <a:r>
              <a:rPr lang="en-US" dirty="0"/>
              <a:t> </a:t>
            </a:r>
            <a:r>
              <a:rPr lang="en-US" dirty="0" err="1"/>
              <a:t>nec</a:t>
            </a:r>
            <a:r>
              <a:rPr lang="en-US" dirty="0"/>
              <a:t> </a:t>
            </a:r>
            <a:r>
              <a:rPr lang="en-US" dirty="0" err="1"/>
              <a:t>feugiat</a:t>
            </a:r>
            <a:r>
              <a:rPr lang="en-US" dirty="0"/>
              <a:t> </a:t>
            </a:r>
            <a:r>
              <a:rPr lang="en-US" dirty="0" err="1"/>
              <a:t>nisl</a:t>
            </a:r>
            <a:r>
              <a:rPr lang="en-US" dirty="0"/>
              <a:t> </a:t>
            </a:r>
            <a:r>
              <a:rPr lang="en-US" dirty="0" err="1"/>
              <a:t>pretium</a:t>
            </a:r>
            <a:r>
              <a:rPr lang="en-US" dirty="0"/>
              <a:t> </a:t>
            </a:r>
            <a:r>
              <a:rPr lang="en-US" dirty="0" err="1"/>
              <a:t>fusce</a:t>
            </a:r>
            <a:r>
              <a:rPr lang="en-US" dirty="0"/>
              <a:t> id </a:t>
            </a:r>
            <a:r>
              <a:rPr lang="en-US" dirty="0" err="1"/>
              <a:t>velit</a:t>
            </a:r>
            <a:r>
              <a:rPr lang="en-US" dirty="0"/>
              <a:t>. </a:t>
            </a:r>
          </a:p>
          <a:p>
            <a:pPr lvl="0"/>
            <a:r>
              <a:rPr lang="en-US" dirty="0" err="1"/>
              <a:t>Amet</a:t>
            </a:r>
            <a:r>
              <a:rPr lang="en-US" dirty="0"/>
              <a:t> </a:t>
            </a:r>
            <a:r>
              <a:rPr lang="en-US" dirty="0" err="1"/>
              <a:t>est</a:t>
            </a:r>
            <a:r>
              <a:rPr lang="en-US" dirty="0"/>
              <a:t> </a:t>
            </a:r>
            <a:r>
              <a:rPr lang="en-US" dirty="0" err="1"/>
              <a:t>placerat</a:t>
            </a:r>
            <a:r>
              <a:rPr lang="en-US" dirty="0"/>
              <a:t> in </a:t>
            </a:r>
            <a:r>
              <a:rPr lang="en-US" dirty="0" err="1"/>
              <a:t>egestas</a:t>
            </a:r>
            <a:r>
              <a:rPr lang="en-US" dirty="0"/>
              <a:t> </a:t>
            </a:r>
            <a:r>
              <a:rPr lang="en-US" dirty="0" err="1"/>
              <a:t>erat</a:t>
            </a:r>
            <a:r>
              <a:rPr lang="en-US" dirty="0"/>
              <a:t> </a:t>
            </a:r>
            <a:r>
              <a:rPr lang="en-US" dirty="0" err="1"/>
              <a:t>imperdiet</a:t>
            </a:r>
            <a:r>
              <a:rPr lang="en-US" dirty="0"/>
              <a:t> </a:t>
            </a:r>
            <a:r>
              <a:rPr lang="en-US" dirty="0" err="1"/>
              <a:t>sed</a:t>
            </a:r>
            <a:r>
              <a:rPr lang="en-US" dirty="0"/>
              <a:t> </a:t>
            </a:r>
            <a:r>
              <a:rPr lang="en-US" dirty="0" err="1"/>
              <a:t>euismod</a:t>
            </a:r>
            <a:r>
              <a:rPr lang="en-US" dirty="0"/>
              <a:t>. In </a:t>
            </a:r>
            <a:r>
              <a:rPr lang="en-US" dirty="0" err="1"/>
              <a:t>egestas</a:t>
            </a:r>
            <a:r>
              <a:rPr lang="en-US" dirty="0"/>
              <a:t> </a:t>
            </a:r>
            <a:r>
              <a:rPr lang="en-US" dirty="0" err="1"/>
              <a:t>erat</a:t>
            </a:r>
            <a:r>
              <a:rPr lang="en-US" dirty="0"/>
              <a:t> </a:t>
            </a:r>
            <a:r>
              <a:rPr lang="en-US" dirty="0" err="1"/>
              <a:t>imperdiet</a:t>
            </a:r>
            <a:r>
              <a:rPr lang="en-US" dirty="0"/>
              <a:t> </a:t>
            </a:r>
            <a:r>
              <a:rPr lang="en-US" dirty="0" err="1"/>
              <a:t>sed</a:t>
            </a:r>
            <a:r>
              <a:rPr lang="en-US" dirty="0"/>
              <a:t> </a:t>
            </a:r>
            <a:r>
              <a:rPr lang="en-US" dirty="0" err="1"/>
              <a:t>euismod</a:t>
            </a:r>
            <a:r>
              <a:rPr lang="en-US" dirty="0"/>
              <a:t> nisi porta lorem. </a:t>
            </a:r>
            <a:r>
              <a:rPr lang="en-US" dirty="0" err="1"/>
              <a:t>Fermentum</a:t>
            </a:r>
            <a:r>
              <a:rPr lang="en-US" dirty="0"/>
              <a:t> et </a:t>
            </a:r>
            <a:r>
              <a:rPr lang="en-US" dirty="0" err="1"/>
              <a:t>sollicitudin</a:t>
            </a:r>
            <a:r>
              <a:rPr lang="en-US" dirty="0"/>
              <a:t> ac </a:t>
            </a:r>
            <a:r>
              <a:rPr lang="en-US" dirty="0" err="1"/>
              <a:t>orci</a:t>
            </a:r>
            <a:r>
              <a:rPr lang="en-US" dirty="0"/>
              <a:t> </a:t>
            </a:r>
            <a:r>
              <a:rPr lang="en-US" dirty="0" err="1"/>
              <a:t>phasellus</a:t>
            </a:r>
            <a:r>
              <a:rPr lang="en-US" dirty="0"/>
              <a:t> </a:t>
            </a:r>
            <a:r>
              <a:rPr lang="en-US" dirty="0" err="1"/>
              <a:t>egestas</a:t>
            </a:r>
            <a:r>
              <a:rPr lang="en-US" dirty="0"/>
              <a:t> </a:t>
            </a:r>
            <a:r>
              <a:rPr lang="en-US" dirty="0" err="1"/>
              <a:t>tellus</a:t>
            </a:r>
            <a:r>
              <a:rPr lang="en-US" dirty="0"/>
              <a:t> </a:t>
            </a:r>
            <a:r>
              <a:rPr lang="en-US" dirty="0" err="1"/>
              <a:t>rutrum</a:t>
            </a:r>
            <a:r>
              <a:rPr lang="en-US" dirty="0"/>
              <a:t> </a:t>
            </a:r>
            <a:r>
              <a:rPr lang="en-US" dirty="0" err="1"/>
              <a:t>tellus</a:t>
            </a:r>
            <a:r>
              <a:rPr lang="en-US" dirty="0"/>
              <a:t>. </a:t>
            </a:r>
            <a:r>
              <a:rPr lang="en-US" dirty="0" err="1"/>
              <a:t>Nec</a:t>
            </a:r>
            <a:r>
              <a:rPr lang="en-US" dirty="0"/>
              <a:t> dui </a:t>
            </a:r>
            <a:r>
              <a:rPr lang="en-US" dirty="0" err="1"/>
              <a:t>nunc</a:t>
            </a:r>
            <a:r>
              <a:rPr lang="en-US" dirty="0"/>
              <a:t> </a:t>
            </a:r>
            <a:r>
              <a:rPr lang="en-US" dirty="0" err="1"/>
              <a:t>mattis</a:t>
            </a:r>
            <a:r>
              <a:rPr lang="en-US" dirty="0"/>
              <a:t> </a:t>
            </a:r>
            <a:r>
              <a:rPr lang="en-US" dirty="0" err="1"/>
              <a:t>enim</a:t>
            </a:r>
            <a:r>
              <a:rPr lang="en-US" dirty="0"/>
              <a:t>. </a:t>
            </a:r>
            <a:r>
              <a:rPr lang="en-US" dirty="0" err="1"/>
              <a:t>Nisl</a:t>
            </a:r>
            <a:r>
              <a:rPr lang="en-US" dirty="0"/>
              <a:t> </a:t>
            </a:r>
            <a:r>
              <a:rPr lang="en-US" dirty="0" err="1"/>
              <a:t>condimentum</a:t>
            </a:r>
            <a:r>
              <a:rPr lang="en-US" dirty="0"/>
              <a:t> id </a:t>
            </a:r>
            <a:r>
              <a:rPr lang="en-US" dirty="0" err="1"/>
              <a:t>venenatis</a:t>
            </a:r>
            <a:r>
              <a:rPr lang="en-US" dirty="0"/>
              <a:t> a </a:t>
            </a:r>
            <a:r>
              <a:rPr lang="en-US" dirty="0" err="1"/>
              <a:t>condimentum</a:t>
            </a:r>
            <a:r>
              <a:rPr lang="en-US" dirty="0"/>
              <a:t>. Non </a:t>
            </a:r>
            <a:r>
              <a:rPr lang="en-US" dirty="0" err="1"/>
              <a:t>enim</a:t>
            </a:r>
            <a:r>
              <a:rPr lang="en-US" dirty="0"/>
              <a:t> </a:t>
            </a:r>
            <a:r>
              <a:rPr lang="en-US" dirty="0" err="1"/>
              <a:t>praesent</a:t>
            </a:r>
            <a:r>
              <a:rPr lang="en-US" dirty="0"/>
              <a:t> </a:t>
            </a:r>
            <a:r>
              <a:rPr lang="en-US" dirty="0" err="1"/>
              <a:t>elementum</a:t>
            </a:r>
            <a:r>
              <a:rPr lang="en-US" dirty="0"/>
              <a:t> </a:t>
            </a:r>
            <a:r>
              <a:rPr lang="en-US" dirty="0" err="1"/>
              <a:t>facilisis</a:t>
            </a:r>
            <a:r>
              <a:rPr lang="en-US" dirty="0"/>
              <a:t> </a:t>
            </a:r>
            <a:r>
              <a:rPr lang="en-US" dirty="0" err="1"/>
              <a:t>leo</a:t>
            </a:r>
            <a:r>
              <a:rPr lang="en-US" dirty="0"/>
              <a:t> </a:t>
            </a:r>
            <a:r>
              <a:rPr lang="en-US" dirty="0" err="1"/>
              <a:t>vel</a:t>
            </a:r>
            <a:r>
              <a:rPr lang="en-US" dirty="0"/>
              <a:t> </a:t>
            </a:r>
            <a:r>
              <a:rPr lang="en-US" dirty="0" err="1"/>
              <a:t>fringilla</a:t>
            </a:r>
            <a:r>
              <a:rPr lang="en-US" dirty="0"/>
              <a:t> </a:t>
            </a:r>
            <a:r>
              <a:rPr lang="en-US" dirty="0" err="1"/>
              <a:t>est</a:t>
            </a:r>
            <a:r>
              <a:rPr lang="en-US" dirty="0"/>
              <a:t> </a:t>
            </a:r>
            <a:r>
              <a:rPr lang="en-US" dirty="0" err="1"/>
              <a:t>ullamcorper</a:t>
            </a:r>
            <a:r>
              <a:rPr lang="en-US" dirty="0"/>
              <a:t>.</a:t>
            </a:r>
          </a:p>
        </p:txBody>
      </p:sp>
      <p:sp>
        <p:nvSpPr>
          <p:cNvPr id="8"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7590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743576"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Edit Master text styles</a:t>
            </a:r>
          </a:p>
        </p:txBody>
      </p:sp>
      <p:sp>
        <p:nvSpPr>
          <p:cNvPr id="4" name="Text Placeholder 3"/>
          <p:cNvSpPr>
            <a:spLocks noGrp="1"/>
          </p:cNvSpPr>
          <p:nvPr>
            <p:ph type="body" sz="quarter" idx="15" hasCustomPrompt="1"/>
          </p:nvPr>
        </p:nvSpPr>
        <p:spPr>
          <a:xfrm>
            <a:off x="743576"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a:t>
            </a:r>
          </a:p>
        </p:txBody>
      </p:sp>
      <p:sp>
        <p:nvSpPr>
          <p:cNvPr id="19" name="Content Placeholder 2"/>
          <p:cNvSpPr>
            <a:spLocks noGrp="1"/>
          </p:cNvSpPr>
          <p:nvPr>
            <p:ph idx="22"/>
          </p:nvPr>
        </p:nvSpPr>
        <p:spPr>
          <a:xfrm>
            <a:off x="4445799"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Edit Master text styles</a:t>
            </a:r>
          </a:p>
        </p:txBody>
      </p:sp>
      <p:sp>
        <p:nvSpPr>
          <p:cNvPr id="16" name="Text Placeholder 3"/>
          <p:cNvSpPr>
            <a:spLocks noGrp="1"/>
          </p:cNvSpPr>
          <p:nvPr>
            <p:ph type="body" sz="quarter" idx="18" hasCustomPrompt="1"/>
          </p:nvPr>
        </p:nvSpPr>
        <p:spPr>
          <a:xfrm>
            <a:off x="4445799"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a:t>
            </a:r>
          </a:p>
        </p:txBody>
      </p:sp>
      <p:sp>
        <p:nvSpPr>
          <p:cNvPr id="23" name="Content Placeholder 2"/>
          <p:cNvSpPr>
            <a:spLocks noGrp="1"/>
          </p:cNvSpPr>
          <p:nvPr>
            <p:ph idx="23"/>
          </p:nvPr>
        </p:nvSpPr>
        <p:spPr>
          <a:xfrm>
            <a:off x="8145953"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Edit Master text styles</a:t>
            </a:r>
          </a:p>
        </p:txBody>
      </p:sp>
      <p:sp>
        <p:nvSpPr>
          <p:cNvPr id="20" name="Text Placeholder 3"/>
          <p:cNvSpPr>
            <a:spLocks noGrp="1"/>
          </p:cNvSpPr>
          <p:nvPr>
            <p:ph type="body" sz="quarter" idx="20" hasCustomPrompt="1"/>
          </p:nvPr>
        </p:nvSpPr>
        <p:spPr>
          <a:xfrm>
            <a:off x="8154717"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a:t>
            </a:r>
          </a:p>
        </p:txBody>
      </p:sp>
      <p:sp>
        <p:nvSpPr>
          <p:cNvPr id="10"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377184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with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Text Placeholder 1"/>
          <p:cNvSpPr>
            <a:spLocks noGrp="1"/>
          </p:cNvSpPr>
          <p:nvPr>
            <p:ph type="body" sz="quarter" idx="15" hasCustomPrompt="1"/>
          </p:nvPr>
        </p:nvSpPr>
        <p:spPr>
          <a:xfrm>
            <a:off x="743576" y="1289684"/>
            <a:ext cx="10711543" cy="2750053"/>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 </a:t>
            </a:r>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 </a:t>
            </a:r>
            <a:r>
              <a:rPr lang="en-US" dirty="0" err="1"/>
              <a:t>Sed</a:t>
            </a:r>
            <a:r>
              <a:rPr lang="en-US" dirty="0"/>
              <a:t>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5" name="Text Placeholder 2"/>
          <p:cNvSpPr>
            <a:spLocks noGrp="1"/>
          </p:cNvSpPr>
          <p:nvPr>
            <p:ph type="body" sz="quarter" idx="16" hasCustomPrompt="1"/>
          </p:nvPr>
        </p:nvSpPr>
        <p:spPr>
          <a:xfrm>
            <a:off x="740228" y="4846655"/>
            <a:ext cx="10711543" cy="825500"/>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et.</a:t>
            </a:r>
          </a:p>
        </p:txBody>
      </p:sp>
      <p:sp>
        <p:nvSpPr>
          <p:cNvPr id="8"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47480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0"/>
          </p:nvPr>
        </p:nvSpPr>
        <p:spPr>
          <a:xfrm>
            <a:off x="733118" y="1619557"/>
            <a:ext cx="6477000" cy="4259263"/>
          </a:xfrm>
        </p:spPr>
        <p:txBody>
          <a:bodyPr/>
          <a:lstStyle/>
          <a:p>
            <a:r>
              <a:rPr lang="en-US"/>
              <a:t>Click icon to add picture</a:t>
            </a:r>
          </a:p>
        </p:txBody>
      </p:sp>
      <p:sp>
        <p:nvSpPr>
          <p:cNvPr id="10" name="Text Placeholder 9"/>
          <p:cNvSpPr>
            <a:spLocks noGrp="1"/>
          </p:cNvSpPr>
          <p:nvPr>
            <p:ph type="body" sz="quarter" idx="11" hasCustomPrompt="1"/>
          </p:nvPr>
        </p:nvSpPr>
        <p:spPr>
          <a:xfrm>
            <a:off x="7478972" y="4070657"/>
            <a:ext cx="3976406" cy="1808163"/>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et.</a:t>
            </a:r>
          </a:p>
        </p:txBody>
      </p:sp>
      <p:sp>
        <p:nvSpPr>
          <p:cNvPr id="8" name="Footer"/>
          <p:cNvSpPr txBox="1"/>
          <p:nvPr userDrawn="1"/>
        </p:nvSpPr>
        <p:spPr>
          <a:xfrm>
            <a:off x="3007866" y="6323299"/>
            <a:ext cx="8956009" cy="477054"/>
          </a:xfrm>
          <a:prstGeom prst="rect">
            <a:avLst/>
          </a:prstGeom>
          <a:noFill/>
          <a:effectLst/>
        </p:spPr>
        <p:txBody>
          <a:bodyPr wrap="square" lIns="0" tIns="0" r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8711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67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dirty="0"/>
              <a:t>Click to edit Master text styles</a:t>
            </a:r>
          </a:p>
        </p:txBody>
      </p:sp>
      <p:pic>
        <p:nvPicPr>
          <p:cNvPr id="7" name="Picture 6"/>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3"/>
          </p:nvPr>
        </p:nvSpPr>
        <p:spPr>
          <a:xfrm>
            <a:off x="2934268"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629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712" r:id="rId1"/>
    <p:sldLayoutId id="2147483721" r:id="rId2"/>
    <p:sldLayoutId id="2147483722" r:id="rId3"/>
    <p:sldLayoutId id="2147483714" r:id="rId4"/>
    <p:sldLayoutId id="2147483718" r:id="rId5"/>
    <p:sldLayoutId id="2147483715" r:id="rId6"/>
    <p:sldLayoutId id="2147483716" r:id="rId7"/>
    <p:sldLayoutId id="2147483719" r:id="rId8"/>
    <p:sldLayoutId id="2147483720" r:id="rId9"/>
    <p:sldLayoutId id="2147483723" r:id="rId10"/>
    <p:sldLayoutId id="2147483724" r:id="rId11"/>
    <p:sldLayoutId id="2147483713" r:id="rId12"/>
    <p:sldLayoutId id="2147483717" r:id="rId13"/>
    <p:sldLayoutId id="2147483728" r:id="rId14"/>
    <p:sldLayoutId id="2147483725" r:id="rId15"/>
    <p:sldLayoutId id="2147483726" r:id="rId16"/>
    <p:sldLayoutId id="2147483727" r:id="rId17"/>
  </p:sldLayoutIdLst>
  <p:hf sldNum="0" hdr="0" ftr="0" dt="0"/>
  <p:txStyles>
    <p:titleStyle>
      <a:lvl1pPr algn="ctr" rtl="0" eaLnBrk="1" fontAlgn="base" hangingPunct="1">
        <a:lnSpc>
          <a:spcPct val="90000"/>
        </a:lnSpc>
        <a:spcBef>
          <a:spcPct val="0"/>
        </a:spcBef>
        <a:spcAft>
          <a:spcPct val="0"/>
        </a:spcAft>
        <a:defRPr sz="3400" b="1" i="0" kern="1200" baseline="0">
          <a:solidFill>
            <a:srgbClr val="004A78"/>
          </a:solidFill>
          <a:latin typeface="Arial" charset="0"/>
          <a:ea typeface="Arial" charset="0"/>
          <a:cs typeface="Arial" charset="0"/>
        </a:defRPr>
      </a:lvl1pPr>
      <a:lvl2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2pPr>
      <a:lvl3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3pPr>
      <a:lvl4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4pPr>
      <a:lvl5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5pPr>
      <a:lvl6pPr marL="4572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6pPr>
      <a:lvl7pPr marL="9144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7pPr>
      <a:lvl8pPr marL="13716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8pPr>
      <a:lvl9pPr marL="18288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9pPr>
    </p:titleStyle>
    <p:bodyStyle>
      <a:lvl1pPr marL="0" indent="0" algn="l" rtl="0" eaLnBrk="1" fontAlgn="base" hangingPunct="1">
        <a:lnSpc>
          <a:spcPct val="90000"/>
        </a:lnSpc>
        <a:spcBef>
          <a:spcPts val="1000"/>
        </a:spcBef>
        <a:spcAft>
          <a:spcPct val="0"/>
        </a:spcAft>
        <a:buFont typeface="Arial" charset="0"/>
        <a:buNone/>
        <a:defRPr sz="2800" kern="1200" baseline="0">
          <a:solidFill>
            <a:srgbClr val="000000"/>
          </a:solidFill>
          <a:latin typeface="Arial" charset="0"/>
          <a:ea typeface="Arial" charset="0"/>
          <a:cs typeface="Arial" charset="0"/>
        </a:defRPr>
      </a:lvl1pPr>
      <a:lvl2pPr marL="685800" indent="-228600" algn="l" rtl="0" eaLnBrk="1" fontAlgn="base" hangingPunct="1">
        <a:lnSpc>
          <a:spcPct val="90000"/>
        </a:lnSpc>
        <a:spcBef>
          <a:spcPts val="500"/>
        </a:spcBef>
        <a:spcAft>
          <a:spcPct val="0"/>
        </a:spcAft>
        <a:buFont typeface="Arial" charset="0"/>
        <a:buChar char="•"/>
        <a:defRPr sz="2400" kern="1200" baseline="0">
          <a:solidFill>
            <a:srgbClr val="004A78"/>
          </a:solidFill>
          <a:latin typeface="Arial" charset="0"/>
          <a:ea typeface="Arial" charset="0"/>
          <a:cs typeface="Arial" charset="0"/>
        </a:defRPr>
      </a:lvl2pPr>
      <a:lvl3pPr marL="1143000" indent="-228600" algn="l" rtl="0" eaLnBrk="1" fontAlgn="base" hangingPunct="1">
        <a:lnSpc>
          <a:spcPct val="90000"/>
        </a:lnSpc>
        <a:spcBef>
          <a:spcPts val="500"/>
        </a:spcBef>
        <a:spcAft>
          <a:spcPct val="0"/>
        </a:spcAft>
        <a:buFont typeface="Arial" charset="0"/>
        <a:buChar char="•"/>
        <a:defRPr sz="2000" kern="1200" baseline="0">
          <a:solidFill>
            <a:srgbClr val="004A78"/>
          </a:solidFill>
          <a:latin typeface="Arial" charset="0"/>
          <a:ea typeface="Arial" charset="0"/>
          <a:cs typeface="Arial" charset="0"/>
        </a:defRPr>
      </a:lvl3pPr>
      <a:lvl4pPr marL="16002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4pPr>
      <a:lvl5pPr marL="20574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a:t>Chapter 1</a:t>
            </a:r>
          </a:p>
        </p:txBody>
      </p:sp>
      <p:sp>
        <p:nvSpPr>
          <p:cNvPr id="5" name="Title 4"/>
          <p:cNvSpPr>
            <a:spLocks noGrp="1"/>
          </p:cNvSpPr>
          <p:nvPr>
            <p:ph type="title"/>
          </p:nvPr>
        </p:nvSpPr>
        <p:spPr/>
        <p:txBody>
          <a:bodyPr/>
          <a:lstStyle/>
          <a:p>
            <a:r>
              <a:rPr lang="en-US" dirty="0"/>
              <a:t>Introduction To Accounting</a:t>
            </a:r>
          </a:p>
        </p:txBody>
      </p:sp>
      <p:pic>
        <p:nvPicPr>
          <p:cNvPr id="3" name="Picture Placeholder 2" descr="Book cover reads title, edition number, and name of the author as follows: &quot;COLLEGE ACCOUNTING,&quot; &quot;Twenty Third Edition,&quot; and &quot;Heintz and Parry.&quot; A photo on the cover page shows a person working on a tablet computer generating a spreadsheet and bar graph.">
            <a:extLst>
              <a:ext uri="{FF2B5EF4-FFF2-40B4-BE49-F238E27FC236}">
                <a16:creationId xmlns:a16="http://schemas.microsoft.com/office/drawing/2014/main" id="{4F6F150E-F66D-4149-B445-1BD02BF554F7}"/>
              </a:ext>
            </a:extLst>
          </p:cNvPr>
          <p:cNvPicPr>
            <a:picLocks noGrp="1" noChangeAspect="1"/>
          </p:cNvPicPr>
          <p:nvPr>
            <p:ph type="pic" sz="quarter" idx="12"/>
          </p:nvPr>
        </p:nvPicPr>
        <p:blipFill>
          <a:blip r:embed="rId2"/>
          <a:srcRect l="3197" r="3197"/>
          <a:stretch>
            <a:fillRect/>
          </a:stretch>
        </p:blipFill>
        <p:spPr/>
      </p:pic>
      <p:sp>
        <p:nvSpPr>
          <p:cNvPr id="8" name="Footer Placeholder 7"/>
          <p:cNvSpPr>
            <a:spLocks noGrp="1"/>
          </p:cNvSpPr>
          <p:nvPr>
            <p:ph type="ftr" sz="quarter" idx="3"/>
          </p:nvPr>
        </p:nvSpPr>
        <p:spPr/>
        <p:txBody>
          <a:bodyPr/>
          <a:lstStyle/>
          <a:p>
            <a:r>
              <a:rPr lang="en-US" dirty="0"/>
              <a:t>Heintz &amp; Parry, College Accounting, 23rd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607059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Used by FASB to Develop GAAP</a:t>
            </a:r>
          </a:p>
        </p:txBody>
      </p:sp>
      <p:sp>
        <p:nvSpPr>
          <p:cNvPr id="3" name="Content Placeholder 2"/>
          <p:cNvSpPr>
            <a:spLocks noGrp="1"/>
          </p:cNvSpPr>
          <p:nvPr>
            <p:ph type="body" sz="quarter" idx="17"/>
          </p:nvPr>
        </p:nvSpPr>
        <p:spPr>
          <a:xfrm>
            <a:off x="743576" y="1227909"/>
            <a:ext cx="10711543" cy="4804591"/>
          </a:xfrm>
        </p:spPr>
        <p:txBody>
          <a:bodyPr>
            <a:noAutofit/>
          </a:bodyPr>
          <a:lstStyle/>
          <a:p>
            <a:r>
              <a:rPr lang="en-US" sz="2800" dirty="0"/>
              <a:t>Identify an accounting issue </a:t>
            </a:r>
          </a:p>
          <a:p>
            <a:r>
              <a:rPr lang="en-US" sz="2800" dirty="0"/>
              <a:t>Place the issue on the FASB’s agenda</a:t>
            </a:r>
          </a:p>
          <a:p>
            <a:r>
              <a:rPr lang="en-US" sz="2800" dirty="0"/>
              <a:t>Research the issue</a:t>
            </a:r>
          </a:p>
          <a:p>
            <a:r>
              <a:rPr lang="en-US" sz="2800" dirty="0"/>
              <a:t>Issue a </a:t>
            </a:r>
            <a:r>
              <a:rPr lang="en-US" sz="2800" b="1" dirty="0">
                <a:solidFill>
                  <a:schemeClr val="tx2"/>
                </a:solidFill>
              </a:rPr>
              <a:t>Preliminary Views </a:t>
            </a:r>
            <a:r>
              <a:rPr lang="en-US" sz="2800" dirty="0"/>
              <a:t>document to identify pros and cons of treatments</a:t>
            </a:r>
          </a:p>
          <a:p>
            <a:r>
              <a:rPr lang="en-US" sz="2800" dirty="0"/>
              <a:t>Hold </a:t>
            </a:r>
            <a:r>
              <a:rPr lang="en-US" sz="2800" b="1" dirty="0">
                <a:solidFill>
                  <a:schemeClr val="tx2"/>
                </a:solidFill>
              </a:rPr>
              <a:t>public hearings</a:t>
            </a:r>
          </a:p>
          <a:p>
            <a:r>
              <a:rPr lang="en-US" sz="2800" dirty="0"/>
              <a:t>Issue an </a:t>
            </a:r>
            <a:r>
              <a:rPr lang="en-US" sz="2800" b="1" dirty="0">
                <a:solidFill>
                  <a:schemeClr val="tx2"/>
                </a:solidFill>
              </a:rPr>
              <a:t>exposure draft</a:t>
            </a:r>
          </a:p>
          <a:p>
            <a:r>
              <a:rPr lang="en-US" sz="2800" dirty="0"/>
              <a:t>Consider feedback on the exposure draft</a:t>
            </a:r>
          </a:p>
          <a:p>
            <a:r>
              <a:rPr lang="en-GB" sz="2800" dirty="0"/>
              <a:t>Issue a final </a:t>
            </a:r>
            <a:r>
              <a:rPr lang="en-GB" sz="2800" b="1" dirty="0">
                <a:solidFill>
                  <a:schemeClr val="tx2"/>
                </a:solidFill>
              </a:rPr>
              <a:t>Accounting Standards Update</a:t>
            </a:r>
            <a:r>
              <a:rPr lang="en-GB" sz="2800" dirty="0">
                <a:solidFill>
                  <a:schemeClr val="tx2"/>
                </a:solidFill>
              </a:rPr>
              <a:t> </a:t>
            </a:r>
            <a:r>
              <a:rPr lang="en-GB" sz="2800" dirty="0"/>
              <a:t>which amends the </a:t>
            </a:r>
            <a:r>
              <a:rPr lang="en-GB" sz="2800" b="1" dirty="0">
                <a:solidFill>
                  <a:schemeClr val="tx2"/>
                </a:solidFill>
              </a:rPr>
              <a:t>FASB Accounting Standards Codification</a:t>
            </a:r>
          </a:p>
        </p:txBody>
      </p:sp>
    </p:spTree>
    <p:extLst>
      <p:ext uri="{BB962C8B-B14F-4D97-AF65-F5344CB8AC3E}">
        <p14:creationId xmlns:p14="http://schemas.microsoft.com/office/powerpoint/2010/main" val="3320112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 4</a:t>
            </a:r>
            <a:endParaRPr lang="en-US" b="1" dirty="0"/>
          </a:p>
        </p:txBody>
      </p:sp>
      <p:sp>
        <p:nvSpPr>
          <p:cNvPr id="3" name="Content Placeholder 2"/>
          <p:cNvSpPr>
            <a:spLocks noGrp="1"/>
          </p:cNvSpPr>
          <p:nvPr>
            <p:ph type="body" sz="quarter" idx="15"/>
          </p:nvPr>
        </p:nvSpPr>
        <p:spPr/>
        <p:txBody>
          <a:bodyPr/>
          <a:lstStyle/>
          <a:p>
            <a:pPr algn="ctr"/>
            <a:r>
              <a:rPr lang="en-US" sz="2800" dirty="0"/>
              <a:t>Define three types of business ownership structures</a:t>
            </a:r>
          </a:p>
        </p:txBody>
      </p:sp>
    </p:spTree>
    <p:extLst>
      <p:ext uri="{BB962C8B-B14F-4D97-AF65-F5344CB8AC3E}">
        <p14:creationId xmlns:p14="http://schemas.microsoft.com/office/powerpoint/2010/main" val="66152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Types of Ownership Structures</a:t>
            </a:r>
          </a:p>
        </p:txBody>
      </p:sp>
      <p:sp>
        <p:nvSpPr>
          <p:cNvPr id="3" name="Content Placeholder 2"/>
          <p:cNvSpPr>
            <a:spLocks noGrp="1"/>
          </p:cNvSpPr>
          <p:nvPr>
            <p:ph type="body" sz="quarter" idx="17"/>
          </p:nvPr>
        </p:nvSpPr>
        <p:spPr/>
        <p:txBody>
          <a:bodyPr>
            <a:normAutofit/>
          </a:bodyPr>
          <a:lstStyle/>
          <a:p>
            <a:r>
              <a:rPr lang="en-US" sz="2800" dirty="0"/>
              <a:t>Sole proprietorship</a:t>
            </a:r>
          </a:p>
          <a:p>
            <a:r>
              <a:rPr lang="en-US" sz="2800" dirty="0"/>
              <a:t>Partnership </a:t>
            </a:r>
          </a:p>
          <a:p>
            <a:r>
              <a:rPr lang="en-US" sz="2800" dirty="0"/>
              <a:t>Corporation</a:t>
            </a:r>
          </a:p>
        </p:txBody>
      </p:sp>
    </p:spTree>
    <p:extLst>
      <p:ext uri="{BB962C8B-B14F-4D97-AF65-F5344CB8AC3E}">
        <p14:creationId xmlns:p14="http://schemas.microsoft.com/office/powerpoint/2010/main" val="3574124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Sole Proprietorship</a:t>
            </a:r>
          </a:p>
        </p:txBody>
      </p:sp>
      <p:sp>
        <p:nvSpPr>
          <p:cNvPr id="3" name="Content Placeholder 2"/>
          <p:cNvSpPr>
            <a:spLocks noGrp="1"/>
          </p:cNvSpPr>
          <p:nvPr>
            <p:ph type="body" sz="quarter" idx="17"/>
          </p:nvPr>
        </p:nvSpPr>
        <p:spPr/>
        <p:txBody>
          <a:bodyPr>
            <a:normAutofit/>
          </a:bodyPr>
          <a:lstStyle/>
          <a:p>
            <a:r>
              <a:rPr lang="en-US" sz="2800" dirty="0"/>
              <a:t>One owner</a:t>
            </a:r>
          </a:p>
          <a:p>
            <a:r>
              <a:rPr lang="en-US" sz="2800" dirty="0"/>
              <a:t>Owner assumes all risk</a:t>
            </a:r>
          </a:p>
          <a:p>
            <a:r>
              <a:rPr lang="en-US" sz="2800" dirty="0"/>
              <a:t>Owner makes all decisions</a:t>
            </a:r>
          </a:p>
        </p:txBody>
      </p:sp>
    </p:spTree>
    <p:extLst>
      <p:ext uri="{BB962C8B-B14F-4D97-AF65-F5344CB8AC3E}">
        <p14:creationId xmlns:p14="http://schemas.microsoft.com/office/powerpoint/2010/main" val="653669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Partnership</a:t>
            </a:r>
          </a:p>
        </p:txBody>
      </p:sp>
      <p:sp>
        <p:nvSpPr>
          <p:cNvPr id="3" name="Content Placeholder 2"/>
          <p:cNvSpPr>
            <a:spLocks noGrp="1"/>
          </p:cNvSpPr>
          <p:nvPr>
            <p:ph type="body" sz="quarter" idx="17"/>
          </p:nvPr>
        </p:nvSpPr>
        <p:spPr/>
        <p:txBody>
          <a:bodyPr>
            <a:normAutofit/>
          </a:bodyPr>
          <a:lstStyle/>
          <a:p>
            <a:r>
              <a:rPr lang="en-US" sz="2800" dirty="0"/>
              <a:t>Two or more owners (partners)</a:t>
            </a:r>
          </a:p>
          <a:p>
            <a:r>
              <a:rPr lang="en-US" sz="2800" dirty="0"/>
              <a:t>Partners share risks</a:t>
            </a:r>
          </a:p>
          <a:p>
            <a:r>
              <a:rPr lang="en-US" sz="2800" dirty="0"/>
              <a:t>Partners may disagree on how to run the business</a:t>
            </a:r>
          </a:p>
        </p:txBody>
      </p:sp>
    </p:spTree>
    <p:extLst>
      <p:ext uri="{BB962C8B-B14F-4D97-AF65-F5344CB8AC3E}">
        <p14:creationId xmlns:p14="http://schemas.microsoft.com/office/powerpoint/2010/main" val="3046796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Corporation</a:t>
            </a:r>
          </a:p>
        </p:txBody>
      </p:sp>
      <p:sp>
        <p:nvSpPr>
          <p:cNvPr id="3" name="Content Placeholder 2"/>
          <p:cNvSpPr>
            <a:spLocks noGrp="1"/>
          </p:cNvSpPr>
          <p:nvPr>
            <p:ph type="body" sz="quarter" idx="17"/>
          </p:nvPr>
        </p:nvSpPr>
        <p:spPr/>
        <p:txBody>
          <a:bodyPr>
            <a:normAutofit/>
          </a:bodyPr>
          <a:lstStyle/>
          <a:p>
            <a:r>
              <a:rPr lang="en-US" sz="2800" dirty="0"/>
              <a:t>Owned by stockholders</a:t>
            </a:r>
          </a:p>
          <a:p>
            <a:r>
              <a:rPr lang="en-US" sz="2800" dirty="0"/>
              <a:t>Stockholders have limited risk</a:t>
            </a:r>
          </a:p>
          <a:p>
            <a:r>
              <a:rPr lang="en-US" sz="2800" dirty="0"/>
              <a:t>Stockholders may have little influence on business decisions</a:t>
            </a:r>
          </a:p>
        </p:txBody>
      </p:sp>
    </p:spTree>
    <p:extLst>
      <p:ext uri="{BB962C8B-B14F-4D97-AF65-F5344CB8AC3E}">
        <p14:creationId xmlns:p14="http://schemas.microsoft.com/office/powerpoint/2010/main" val="485625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 5</a:t>
            </a:r>
          </a:p>
        </p:txBody>
      </p:sp>
      <p:sp>
        <p:nvSpPr>
          <p:cNvPr id="3" name="Content Placeholder 2"/>
          <p:cNvSpPr>
            <a:spLocks noGrp="1"/>
          </p:cNvSpPr>
          <p:nvPr>
            <p:ph type="body" sz="quarter" idx="15"/>
          </p:nvPr>
        </p:nvSpPr>
        <p:spPr/>
        <p:txBody>
          <a:bodyPr/>
          <a:lstStyle/>
          <a:p>
            <a:pPr algn="ctr"/>
            <a:r>
              <a:rPr lang="en-US" sz="2800" dirty="0"/>
              <a:t>Classify different types of businesses by activities</a:t>
            </a:r>
          </a:p>
        </p:txBody>
      </p:sp>
    </p:spTree>
    <p:extLst>
      <p:ext uri="{BB962C8B-B14F-4D97-AF65-F5344CB8AC3E}">
        <p14:creationId xmlns:p14="http://schemas.microsoft.com/office/powerpoint/2010/main" val="534638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Businesses</a:t>
            </a:r>
          </a:p>
        </p:txBody>
      </p:sp>
      <p:sp>
        <p:nvSpPr>
          <p:cNvPr id="3" name="Content Placeholder 2"/>
          <p:cNvSpPr>
            <a:spLocks noGrp="1"/>
          </p:cNvSpPr>
          <p:nvPr>
            <p:ph type="body" sz="quarter" idx="17"/>
          </p:nvPr>
        </p:nvSpPr>
        <p:spPr/>
        <p:txBody>
          <a:bodyPr>
            <a:normAutofit/>
          </a:bodyPr>
          <a:lstStyle/>
          <a:p>
            <a:r>
              <a:rPr lang="en-US" sz="2800" dirty="0"/>
              <a:t>Service business</a:t>
            </a:r>
          </a:p>
          <a:p>
            <a:r>
              <a:rPr lang="en-US" sz="2800" dirty="0"/>
              <a:t>Merchandising business</a:t>
            </a:r>
          </a:p>
          <a:p>
            <a:r>
              <a:rPr lang="en-US" sz="2800" dirty="0"/>
              <a:t>Manufacturing business</a:t>
            </a:r>
          </a:p>
        </p:txBody>
      </p:sp>
    </p:spTree>
    <p:extLst>
      <p:ext uri="{BB962C8B-B14F-4D97-AF65-F5344CB8AC3E}">
        <p14:creationId xmlns:p14="http://schemas.microsoft.com/office/powerpoint/2010/main" val="2618525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Business</a:t>
            </a:r>
          </a:p>
        </p:txBody>
      </p:sp>
      <p:sp>
        <p:nvSpPr>
          <p:cNvPr id="3" name="Content Placeholder 2"/>
          <p:cNvSpPr>
            <a:spLocks noGrp="1"/>
          </p:cNvSpPr>
          <p:nvPr>
            <p:ph type="body" sz="quarter" idx="17"/>
          </p:nvPr>
        </p:nvSpPr>
        <p:spPr/>
        <p:txBody>
          <a:bodyPr>
            <a:normAutofit/>
          </a:bodyPr>
          <a:lstStyle/>
          <a:p>
            <a:r>
              <a:rPr lang="en-US" sz="2800" dirty="0"/>
              <a:t>A business that provides a service</a:t>
            </a:r>
          </a:p>
          <a:p>
            <a:pPr lvl="1"/>
            <a:r>
              <a:rPr lang="en-US" sz="2400" dirty="0"/>
              <a:t>Travel Agency</a:t>
            </a:r>
          </a:p>
          <a:p>
            <a:pPr lvl="1"/>
            <a:r>
              <a:rPr lang="en-US" sz="2400" dirty="0"/>
              <a:t>Computer Consultant</a:t>
            </a:r>
          </a:p>
          <a:p>
            <a:pPr lvl="1"/>
            <a:r>
              <a:rPr lang="en-US" sz="2400" dirty="0"/>
              <a:t>Physician</a:t>
            </a:r>
          </a:p>
        </p:txBody>
      </p:sp>
    </p:spTree>
    <p:extLst>
      <p:ext uri="{BB962C8B-B14F-4D97-AF65-F5344CB8AC3E}">
        <p14:creationId xmlns:p14="http://schemas.microsoft.com/office/powerpoint/2010/main" val="246367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Merchandising Business</a:t>
            </a:r>
          </a:p>
        </p:txBody>
      </p:sp>
      <p:sp>
        <p:nvSpPr>
          <p:cNvPr id="3" name="Content Placeholder 2"/>
          <p:cNvSpPr>
            <a:spLocks noGrp="1"/>
          </p:cNvSpPr>
          <p:nvPr>
            <p:ph type="body" sz="quarter" idx="17"/>
          </p:nvPr>
        </p:nvSpPr>
        <p:spPr/>
        <p:txBody>
          <a:bodyPr>
            <a:normAutofit/>
          </a:bodyPr>
          <a:lstStyle/>
          <a:p>
            <a:r>
              <a:rPr lang="en-US" sz="2800" dirty="0"/>
              <a:t>A business that buys a product from another business to sell to customers</a:t>
            </a:r>
          </a:p>
          <a:p>
            <a:pPr lvl="1"/>
            <a:r>
              <a:rPr lang="en-US" sz="2800" dirty="0"/>
              <a:t>Department Store</a:t>
            </a:r>
          </a:p>
          <a:p>
            <a:pPr lvl="1"/>
            <a:r>
              <a:rPr lang="en-US" sz="2800" dirty="0"/>
              <a:t>Pharmacy</a:t>
            </a:r>
          </a:p>
          <a:p>
            <a:pPr lvl="1"/>
            <a:r>
              <a:rPr lang="en-US" sz="2800" dirty="0"/>
              <a:t>Grocery Store</a:t>
            </a:r>
          </a:p>
        </p:txBody>
      </p:sp>
    </p:spTree>
    <p:extLst>
      <p:ext uri="{BB962C8B-B14F-4D97-AF65-F5344CB8AC3E}">
        <p14:creationId xmlns:p14="http://schemas.microsoft.com/office/powerpoint/2010/main" val="1685992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 1</a:t>
            </a:r>
          </a:p>
        </p:txBody>
      </p:sp>
      <p:sp>
        <p:nvSpPr>
          <p:cNvPr id="3" name="Content Placeholder 2"/>
          <p:cNvSpPr>
            <a:spLocks noGrp="1"/>
          </p:cNvSpPr>
          <p:nvPr>
            <p:ph type="body" sz="quarter" idx="15"/>
          </p:nvPr>
        </p:nvSpPr>
        <p:spPr/>
        <p:txBody>
          <a:bodyPr/>
          <a:lstStyle/>
          <a:p>
            <a:pPr algn="ctr"/>
            <a:r>
              <a:rPr lang="en-US" sz="2800" dirty="0"/>
              <a:t>Describe the purpose of accounting</a:t>
            </a:r>
          </a:p>
        </p:txBody>
      </p:sp>
    </p:spTree>
    <p:extLst>
      <p:ext uri="{BB962C8B-B14F-4D97-AF65-F5344CB8AC3E}">
        <p14:creationId xmlns:p14="http://schemas.microsoft.com/office/powerpoint/2010/main" val="3534890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Manufacturing Business</a:t>
            </a:r>
          </a:p>
        </p:txBody>
      </p:sp>
      <p:sp>
        <p:nvSpPr>
          <p:cNvPr id="3" name="Content Placeholder 2"/>
          <p:cNvSpPr>
            <a:spLocks noGrp="1"/>
          </p:cNvSpPr>
          <p:nvPr>
            <p:ph type="body" sz="quarter" idx="17"/>
          </p:nvPr>
        </p:nvSpPr>
        <p:spPr/>
        <p:txBody>
          <a:bodyPr>
            <a:normAutofit/>
          </a:bodyPr>
          <a:lstStyle/>
          <a:p>
            <a:r>
              <a:rPr lang="en-US" sz="2800" dirty="0"/>
              <a:t>A business that </a:t>
            </a:r>
            <a:r>
              <a:rPr lang="en-US" sz="2800" b="1" dirty="0"/>
              <a:t>makes</a:t>
            </a:r>
            <a:r>
              <a:rPr lang="en-US" sz="2800" dirty="0"/>
              <a:t> a product to sell</a:t>
            </a:r>
          </a:p>
          <a:p>
            <a:pPr lvl="1"/>
            <a:r>
              <a:rPr lang="en-US" sz="2800" dirty="0"/>
              <a:t>Automobile Manufacturer</a:t>
            </a:r>
          </a:p>
          <a:p>
            <a:pPr lvl="1"/>
            <a:r>
              <a:rPr lang="en-US" sz="2800" dirty="0"/>
              <a:t>Furniture Maker</a:t>
            </a:r>
          </a:p>
          <a:p>
            <a:pPr lvl="1"/>
            <a:r>
              <a:rPr lang="en-US" sz="2800" dirty="0"/>
              <a:t>Toy Factory</a:t>
            </a:r>
          </a:p>
        </p:txBody>
      </p:sp>
    </p:spTree>
    <p:extLst>
      <p:ext uri="{BB962C8B-B14F-4D97-AF65-F5344CB8AC3E}">
        <p14:creationId xmlns:p14="http://schemas.microsoft.com/office/powerpoint/2010/main" val="2514047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 6</a:t>
            </a:r>
          </a:p>
        </p:txBody>
      </p:sp>
      <p:sp>
        <p:nvSpPr>
          <p:cNvPr id="3" name="Content Placeholder 2"/>
          <p:cNvSpPr>
            <a:spLocks noGrp="1"/>
          </p:cNvSpPr>
          <p:nvPr>
            <p:ph type="body" sz="quarter" idx="15"/>
          </p:nvPr>
        </p:nvSpPr>
        <p:spPr/>
        <p:txBody>
          <a:bodyPr/>
          <a:lstStyle/>
          <a:p>
            <a:pPr algn="ctr"/>
            <a:r>
              <a:rPr lang="en-US" sz="2800" dirty="0"/>
              <a:t>Identify career opportunities in accounting</a:t>
            </a:r>
          </a:p>
        </p:txBody>
      </p:sp>
    </p:spTree>
    <p:extLst>
      <p:ext uri="{BB962C8B-B14F-4D97-AF65-F5344CB8AC3E}">
        <p14:creationId xmlns:p14="http://schemas.microsoft.com/office/powerpoint/2010/main" val="3069548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Opportunities (1 of 2)</a:t>
            </a:r>
          </a:p>
        </p:txBody>
      </p:sp>
      <p:sp>
        <p:nvSpPr>
          <p:cNvPr id="3" name="Content Placeholder 2"/>
          <p:cNvSpPr>
            <a:spLocks noGrp="1"/>
          </p:cNvSpPr>
          <p:nvPr>
            <p:ph type="body" sz="quarter" idx="17"/>
          </p:nvPr>
        </p:nvSpPr>
        <p:spPr/>
        <p:txBody>
          <a:bodyPr>
            <a:normAutofit/>
          </a:bodyPr>
          <a:lstStyle/>
          <a:p>
            <a:r>
              <a:rPr lang="en-US" sz="2800" dirty="0"/>
              <a:t>Accounting Clerks</a:t>
            </a:r>
          </a:p>
          <a:p>
            <a:pPr lvl="1"/>
            <a:r>
              <a:rPr lang="en-US" sz="2400" dirty="0"/>
              <a:t>Record, sort, and file accounting information</a:t>
            </a:r>
          </a:p>
          <a:p>
            <a:pPr lvl="1"/>
            <a:r>
              <a:rPr lang="en-US" sz="2400" dirty="0"/>
              <a:t>Often in one area such as cash, payroll, accounts receivable, accounts payable, inventory, or purchases</a:t>
            </a:r>
          </a:p>
          <a:p>
            <a:pPr lvl="1"/>
            <a:r>
              <a:rPr lang="en-US" sz="2400" dirty="0"/>
              <a:t>Involved with only a small portion of the total accounting responsibilities for the firm</a:t>
            </a:r>
          </a:p>
        </p:txBody>
      </p:sp>
    </p:spTree>
    <p:extLst>
      <p:ext uri="{BB962C8B-B14F-4D97-AF65-F5344CB8AC3E}">
        <p14:creationId xmlns:p14="http://schemas.microsoft.com/office/powerpoint/2010/main" val="4061309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Opportunities</a:t>
            </a:r>
          </a:p>
        </p:txBody>
      </p:sp>
      <p:sp>
        <p:nvSpPr>
          <p:cNvPr id="3" name="Content Placeholder 2"/>
          <p:cNvSpPr>
            <a:spLocks noGrp="1"/>
          </p:cNvSpPr>
          <p:nvPr>
            <p:ph type="body" sz="quarter" idx="17"/>
          </p:nvPr>
        </p:nvSpPr>
        <p:spPr>
          <a:xfrm>
            <a:off x="743576" y="1184366"/>
            <a:ext cx="10711543" cy="4848134"/>
          </a:xfrm>
        </p:spPr>
        <p:txBody>
          <a:bodyPr>
            <a:normAutofit/>
          </a:bodyPr>
          <a:lstStyle/>
          <a:p>
            <a:r>
              <a:rPr lang="en-US" sz="2800" dirty="0"/>
              <a:t>Bookkeepers</a:t>
            </a:r>
          </a:p>
          <a:p>
            <a:pPr lvl="1"/>
            <a:r>
              <a:rPr lang="en-US" sz="2400" dirty="0"/>
              <a:t>Supervise the work of accounting clerks</a:t>
            </a:r>
          </a:p>
          <a:p>
            <a:pPr lvl="1"/>
            <a:r>
              <a:rPr lang="en-US" sz="2400" dirty="0"/>
              <a:t>Assist with daily accounting work</a:t>
            </a:r>
          </a:p>
          <a:p>
            <a:pPr lvl="1"/>
            <a:r>
              <a:rPr lang="en-US" sz="2400" dirty="0"/>
              <a:t>Summarize accounting information</a:t>
            </a:r>
          </a:p>
          <a:p>
            <a:pPr lvl="1"/>
            <a:r>
              <a:rPr lang="en-US" sz="2400" dirty="0"/>
              <a:t>One to two years of accounting education and experience as an accounting clerk</a:t>
            </a:r>
          </a:p>
          <a:p>
            <a:r>
              <a:rPr lang="en-US" sz="2800" dirty="0"/>
              <a:t>Para-Accountants</a:t>
            </a:r>
          </a:p>
          <a:p>
            <a:pPr lvl="1"/>
            <a:r>
              <a:rPr lang="en-US" sz="2400" dirty="0"/>
              <a:t>Provide many accounting, auditing, or tax services</a:t>
            </a:r>
          </a:p>
          <a:p>
            <a:pPr lvl="1"/>
            <a:r>
              <a:rPr lang="en-US" sz="2400" dirty="0"/>
              <a:t>Under the direct supervision of an accountant</a:t>
            </a:r>
          </a:p>
          <a:p>
            <a:pPr lvl="1"/>
            <a:r>
              <a:rPr lang="en-US" sz="2400" dirty="0"/>
              <a:t>Two-year degree or significant accounting and bookkeeping experience</a:t>
            </a:r>
          </a:p>
        </p:txBody>
      </p:sp>
    </p:spTree>
    <p:extLst>
      <p:ext uri="{BB962C8B-B14F-4D97-AF65-F5344CB8AC3E}">
        <p14:creationId xmlns:p14="http://schemas.microsoft.com/office/powerpoint/2010/main" val="2324809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Accountants</a:t>
            </a:r>
          </a:p>
        </p:txBody>
      </p:sp>
      <p:sp>
        <p:nvSpPr>
          <p:cNvPr id="3" name="Content Placeholder 2"/>
          <p:cNvSpPr>
            <a:spLocks noGrp="1"/>
          </p:cNvSpPr>
          <p:nvPr>
            <p:ph type="body" sz="quarter" idx="17"/>
          </p:nvPr>
        </p:nvSpPr>
        <p:spPr/>
        <p:txBody>
          <a:bodyPr>
            <a:normAutofit/>
          </a:bodyPr>
          <a:lstStyle/>
          <a:p>
            <a:r>
              <a:rPr lang="en-US" sz="2800" dirty="0"/>
              <a:t>Design the accounting information system</a:t>
            </a:r>
          </a:p>
          <a:p>
            <a:r>
              <a:rPr lang="en-US" sz="2800" dirty="0"/>
              <a:t>Focus on analyzing and interpreting information</a:t>
            </a:r>
          </a:p>
          <a:p>
            <a:r>
              <a:rPr lang="en-US" sz="2800" dirty="0"/>
              <a:t>Look for important trends in the data</a:t>
            </a:r>
          </a:p>
          <a:p>
            <a:r>
              <a:rPr lang="en-US" sz="2800" dirty="0"/>
              <a:t>Study the impact of alternative decisions</a:t>
            </a:r>
          </a:p>
          <a:p>
            <a:r>
              <a:rPr lang="en-US" sz="2800" dirty="0"/>
              <a:t>Enter the field with a college degree in accounting</a:t>
            </a:r>
          </a:p>
        </p:txBody>
      </p:sp>
    </p:spTree>
    <p:extLst>
      <p:ext uri="{BB962C8B-B14F-4D97-AF65-F5344CB8AC3E}">
        <p14:creationId xmlns:p14="http://schemas.microsoft.com/office/powerpoint/2010/main" val="1562898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Careers</a:t>
            </a:r>
          </a:p>
        </p:txBody>
      </p:sp>
      <p:sp>
        <p:nvSpPr>
          <p:cNvPr id="9" name="Content Placeholder 8"/>
          <p:cNvSpPr>
            <a:spLocks noGrp="1"/>
          </p:cNvSpPr>
          <p:nvPr>
            <p:ph idx="1"/>
          </p:nvPr>
        </p:nvSpPr>
        <p:spPr>
          <a:xfrm>
            <a:off x="1673902" y="1229193"/>
            <a:ext cx="8790898" cy="4896971"/>
          </a:xfrm>
        </p:spPr>
        <p:txBody>
          <a:bodyPr>
            <a:normAutofit/>
          </a:bodyPr>
          <a:lstStyle/>
          <a:p>
            <a:pPr marL="457200" indent="-457200">
              <a:lnSpc>
                <a:spcPct val="120000"/>
              </a:lnSpc>
              <a:buFont typeface="Arial" panose="020B0604020202020204" pitchFamily="34" charset="0"/>
              <a:buChar char="•"/>
            </a:pPr>
            <a:r>
              <a:rPr lang="en-US" b="1" dirty="0"/>
              <a:t>Public Accounting</a:t>
            </a:r>
            <a:endParaRPr lang="en-US" dirty="0"/>
          </a:p>
          <a:p>
            <a:pPr marL="457200" indent="-457200">
              <a:lnSpc>
                <a:spcPct val="120000"/>
              </a:lnSpc>
              <a:buFont typeface="Arial" panose="020B0604020202020204" pitchFamily="34" charset="0"/>
              <a:buChar char="•"/>
            </a:pPr>
            <a:r>
              <a:rPr lang="en-US" sz="3000" b="1" dirty="0"/>
              <a:t>Private Accounting</a:t>
            </a:r>
          </a:p>
          <a:p>
            <a:pPr marL="457200" indent="-457200">
              <a:lnSpc>
                <a:spcPct val="120000"/>
              </a:lnSpc>
              <a:buFont typeface="Arial" panose="020B0604020202020204" pitchFamily="34" charset="0"/>
              <a:buChar char="•"/>
            </a:pPr>
            <a:r>
              <a:rPr lang="en-US" b="1" dirty="0"/>
              <a:t>Governmental and Not-for-Profit Accounting</a:t>
            </a:r>
          </a:p>
        </p:txBody>
      </p:sp>
    </p:spTree>
    <p:extLst>
      <p:ext uri="{BB962C8B-B14F-4D97-AF65-F5344CB8AC3E}">
        <p14:creationId xmlns:p14="http://schemas.microsoft.com/office/powerpoint/2010/main" val="2836467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Accounting</a:t>
            </a:r>
          </a:p>
        </p:txBody>
      </p:sp>
      <p:sp>
        <p:nvSpPr>
          <p:cNvPr id="3" name="Content Placeholder 2"/>
          <p:cNvSpPr>
            <a:spLocks noGrp="1"/>
          </p:cNvSpPr>
          <p:nvPr>
            <p:ph type="body" sz="quarter" idx="17"/>
          </p:nvPr>
        </p:nvSpPr>
        <p:spPr/>
        <p:txBody>
          <a:bodyPr>
            <a:normAutofit/>
          </a:bodyPr>
          <a:lstStyle/>
          <a:p>
            <a:r>
              <a:rPr lang="en-US" sz="2800" dirty="0"/>
              <a:t>Offer services to the public</a:t>
            </a:r>
          </a:p>
          <a:p>
            <a:pPr lvl="1"/>
            <a:r>
              <a:rPr lang="en-US" sz="2400" dirty="0"/>
              <a:t>Auditing</a:t>
            </a:r>
          </a:p>
          <a:p>
            <a:pPr lvl="1"/>
            <a:r>
              <a:rPr lang="en-US" sz="2400" dirty="0"/>
              <a:t>Taxation</a:t>
            </a:r>
          </a:p>
          <a:p>
            <a:pPr lvl="1"/>
            <a:r>
              <a:rPr lang="en-US" sz="2400" dirty="0"/>
              <a:t>Management Advisory Services</a:t>
            </a:r>
          </a:p>
          <a:p>
            <a:pPr lvl="1"/>
            <a:r>
              <a:rPr lang="en-US" sz="2400" dirty="0"/>
              <a:t>Forensic Accounting</a:t>
            </a:r>
          </a:p>
          <a:p>
            <a:r>
              <a:rPr lang="en-US" sz="2800" dirty="0"/>
              <a:t>Certifications for public accountants</a:t>
            </a:r>
          </a:p>
          <a:p>
            <a:pPr lvl="1"/>
            <a:r>
              <a:rPr lang="en-US" sz="2400" dirty="0"/>
              <a:t>CPA (Certified Public Accountant)</a:t>
            </a:r>
          </a:p>
          <a:p>
            <a:pPr lvl="1"/>
            <a:r>
              <a:rPr lang="en-US" sz="2400" dirty="0"/>
              <a:t>CFE (Certified Fraud Examiner)</a:t>
            </a:r>
          </a:p>
        </p:txBody>
      </p:sp>
    </p:spTree>
    <p:extLst>
      <p:ext uri="{BB962C8B-B14F-4D97-AF65-F5344CB8AC3E}">
        <p14:creationId xmlns:p14="http://schemas.microsoft.com/office/powerpoint/2010/main" val="1815188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Private (Managerial) Accounting</a:t>
            </a:r>
          </a:p>
        </p:txBody>
      </p:sp>
      <p:sp>
        <p:nvSpPr>
          <p:cNvPr id="3" name="Content Placeholder 2"/>
          <p:cNvSpPr>
            <a:spLocks noGrp="1"/>
          </p:cNvSpPr>
          <p:nvPr>
            <p:ph type="body" sz="quarter" idx="17"/>
          </p:nvPr>
        </p:nvSpPr>
        <p:spPr>
          <a:xfrm>
            <a:off x="743576" y="1037230"/>
            <a:ext cx="10711543" cy="4995270"/>
          </a:xfrm>
        </p:spPr>
        <p:txBody>
          <a:bodyPr>
            <a:normAutofit/>
          </a:bodyPr>
          <a:lstStyle/>
          <a:p>
            <a:r>
              <a:rPr lang="en-US" sz="2800" dirty="0"/>
              <a:t>Employees of private businesses</a:t>
            </a:r>
          </a:p>
          <a:p>
            <a:r>
              <a:rPr lang="en-US" sz="2800" dirty="0"/>
              <a:t>Provide a variety of services:</a:t>
            </a:r>
          </a:p>
          <a:p>
            <a:pPr lvl="1"/>
            <a:r>
              <a:rPr lang="en-US" sz="2400" dirty="0"/>
              <a:t>Accounting Information Systems</a:t>
            </a:r>
          </a:p>
          <a:p>
            <a:pPr lvl="1"/>
            <a:r>
              <a:rPr lang="en-US" sz="2400" dirty="0"/>
              <a:t>Financial, Cost, and Tax Accounting</a:t>
            </a:r>
          </a:p>
          <a:p>
            <a:pPr lvl="1"/>
            <a:r>
              <a:rPr lang="en-US" sz="2400" dirty="0"/>
              <a:t>Budgeting</a:t>
            </a:r>
          </a:p>
          <a:p>
            <a:pPr lvl="1"/>
            <a:r>
              <a:rPr lang="en-US" sz="2400" dirty="0"/>
              <a:t>Internal Auditing</a:t>
            </a:r>
          </a:p>
          <a:p>
            <a:r>
              <a:rPr lang="en-US" sz="2800" b="1" dirty="0">
                <a:solidFill>
                  <a:schemeClr val="tx2"/>
                </a:solidFill>
              </a:rPr>
              <a:t>Controller</a:t>
            </a:r>
            <a:r>
              <a:rPr lang="en-US" sz="2800" dirty="0"/>
              <a:t>—principal accounting officer of the company</a:t>
            </a:r>
          </a:p>
          <a:p>
            <a:r>
              <a:rPr lang="en-US" sz="2800" dirty="0"/>
              <a:t>Certifications:</a:t>
            </a:r>
          </a:p>
          <a:p>
            <a:pPr lvl="1"/>
            <a:r>
              <a:rPr lang="en-US" sz="2400" dirty="0"/>
              <a:t>CMA (Certified Managerial Accountant)</a:t>
            </a:r>
          </a:p>
          <a:p>
            <a:pPr lvl="1"/>
            <a:r>
              <a:rPr lang="en-US" sz="2400" dirty="0"/>
              <a:t>CIA (Certified Internal Auditor)</a:t>
            </a:r>
          </a:p>
        </p:txBody>
      </p:sp>
    </p:spTree>
    <p:extLst>
      <p:ext uri="{BB962C8B-B14F-4D97-AF65-F5344CB8AC3E}">
        <p14:creationId xmlns:p14="http://schemas.microsoft.com/office/powerpoint/2010/main" val="4105227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Governmental and Not-for-Profit Accounting</a:t>
            </a:r>
          </a:p>
        </p:txBody>
      </p:sp>
      <p:sp>
        <p:nvSpPr>
          <p:cNvPr id="3" name="Content Placeholder 2"/>
          <p:cNvSpPr>
            <a:spLocks noGrp="1"/>
          </p:cNvSpPr>
          <p:nvPr>
            <p:ph type="body" sz="quarter" idx="17"/>
          </p:nvPr>
        </p:nvSpPr>
        <p:spPr>
          <a:xfrm>
            <a:off x="743576" y="1257300"/>
            <a:ext cx="10711543" cy="4775200"/>
          </a:xfrm>
        </p:spPr>
        <p:txBody>
          <a:bodyPr>
            <a:normAutofit/>
          </a:bodyPr>
          <a:lstStyle/>
          <a:p>
            <a:r>
              <a:rPr lang="en-US" sz="2800" dirty="0"/>
              <a:t>Work in all levels of government</a:t>
            </a:r>
          </a:p>
          <a:p>
            <a:r>
              <a:rPr lang="en-US" sz="2800" dirty="0"/>
              <a:t>Also employed by schools, churches, hospitals, etc.</a:t>
            </a:r>
          </a:p>
          <a:p>
            <a:r>
              <a:rPr lang="en-US" sz="2800" dirty="0"/>
              <a:t>Gather and report financial information, but rules are somewhat different</a:t>
            </a:r>
          </a:p>
        </p:txBody>
      </p:sp>
    </p:spTree>
    <p:extLst>
      <p:ext uri="{BB962C8B-B14F-4D97-AF65-F5344CB8AC3E}">
        <p14:creationId xmlns:p14="http://schemas.microsoft.com/office/powerpoint/2010/main" val="3742616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D8DC8-75C0-4177-8FE8-2D1495C4B985}"/>
              </a:ext>
            </a:extLst>
          </p:cNvPr>
          <p:cNvSpPr>
            <a:spLocks noGrp="1"/>
          </p:cNvSpPr>
          <p:nvPr>
            <p:ph type="title"/>
          </p:nvPr>
        </p:nvSpPr>
        <p:spPr/>
        <p:txBody>
          <a:bodyPr/>
          <a:lstStyle/>
          <a:p>
            <a:r>
              <a:rPr lang="en-US" dirty="0"/>
              <a:t>Accounting Jobs Expected Demand</a:t>
            </a:r>
          </a:p>
        </p:txBody>
      </p:sp>
      <p:pic>
        <p:nvPicPr>
          <p:cNvPr id="4" name="Picture Placeholder 3" descr="Figure 1-7 Expected Demand&#10;&#10;A bar graph showing the The projected growth, or decline, for each area of Accounting Job Opportunities from 2016 to 2026.&#10;&#10;&#10;The highest number of jobs available is expected to be for bookkeepers, accounting and auditing clerks, though a 1.5 percent  dip in these jobs over the decade is projected. Jobs for budget analysts are expected to increase by  6.5 percent. Jobs for Billing and Posting Clerks, and Machine Operators are expected to increase by 14.1 percent. &#10;">
            <a:extLst>
              <a:ext uri="{FF2B5EF4-FFF2-40B4-BE49-F238E27FC236}">
                <a16:creationId xmlns:a16="http://schemas.microsoft.com/office/drawing/2014/main" id="{5D55C25F-A875-4CFF-A8FC-BD7EA4A919D0}"/>
              </a:ext>
            </a:extLst>
          </p:cNvPr>
          <p:cNvPicPr>
            <a:picLocks noGrp="1" noChangeAspect="1" noChangeArrowheads="1"/>
          </p:cNvPicPr>
          <p:nvPr>
            <p:ph type="pic" sz="quarter" idx="11"/>
          </p:nvPr>
        </p:nvPicPr>
        <p:blipFill>
          <a:blip r:embed="rId2"/>
          <a:stretch>
            <a:fillRect/>
          </a:stretch>
        </p:blipFill>
        <p:spPr bwMode="auto">
          <a:xfrm>
            <a:off x="3530585" y="1214438"/>
            <a:ext cx="5256363" cy="423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a:extLst>
              <a:ext uri="{FF2B5EF4-FFF2-40B4-BE49-F238E27FC236}">
                <a16:creationId xmlns:a16="http://schemas.microsoft.com/office/drawing/2014/main" id="{E05B6514-E793-4D7D-9718-9EE247202645}"/>
              </a:ext>
            </a:extLst>
          </p:cNvPr>
          <p:cNvSpPr>
            <a:spLocks noGrp="1"/>
          </p:cNvSpPr>
          <p:nvPr>
            <p:ph type="body" sz="quarter" idx="12"/>
          </p:nvPr>
        </p:nvSpPr>
        <p:spPr>
          <a:xfrm>
            <a:off x="1030288" y="5643561"/>
            <a:ext cx="10323512" cy="266701"/>
          </a:xfrm>
        </p:spPr>
        <p:txBody>
          <a:bodyPr/>
          <a:lstStyle/>
          <a:p>
            <a:pPr algn="ctr"/>
            <a:r>
              <a:rPr lang="en-US" sz="2000" dirty="0"/>
              <a:t>FIGURE 1-7 </a:t>
            </a:r>
            <a:r>
              <a:rPr lang="en-US" sz="2000" b="1" dirty="0"/>
              <a:t>Expected Demand</a:t>
            </a:r>
            <a:endParaRPr lang="en-US" sz="2000" dirty="0"/>
          </a:p>
        </p:txBody>
      </p:sp>
    </p:spTree>
    <p:extLst>
      <p:ext uri="{BB962C8B-B14F-4D97-AF65-F5344CB8AC3E}">
        <p14:creationId xmlns:p14="http://schemas.microsoft.com/office/powerpoint/2010/main" val="405175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Purpose of Accounting</a:t>
            </a:r>
          </a:p>
        </p:txBody>
      </p:sp>
      <p:sp>
        <p:nvSpPr>
          <p:cNvPr id="3" name="Content Placeholder 2"/>
          <p:cNvSpPr>
            <a:spLocks noGrp="1"/>
          </p:cNvSpPr>
          <p:nvPr>
            <p:ph type="body" sz="quarter" idx="17"/>
          </p:nvPr>
        </p:nvSpPr>
        <p:spPr/>
        <p:txBody>
          <a:bodyPr>
            <a:normAutofit/>
          </a:bodyPr>
          <a:lstStyle/>
          <a:p>
            <a:r>
              <a:rPr lang="en-US" sz="2800" dirty="0"/>
              <a:t>To provide financial information about the current operations and financial condition of a business to individuals, agencies, and organizations</a:t>
            </a:r>
          </a:p>
        </p:txBody>
      </p:sp>
    </p:spTree>
    <p:extLst>
      <p:ext uri="{BB962C8B-B14F-4D97-AF65-F5344CB8AC3E}">
        <p14:creationId xmlns:p14="http://schemas.microsoft.com/office/powerpoint/2010/main" val="894592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139" y="365125"/>
            <a:ext cx="11184556" cy="672105"/>
          </a:xfrm>
        </p:spPr>
        <p:txBody>
          <a:bodyPr>
            <a:noAutofit/>
          </a:bodyPr>
          <a:lstStyle/>
          <a:p>
            <a:r>
              <a:rPr lang="en-US" dirty="0"/>
              <a:t>Job Descriptions in the Accounting Profession (1 of 6)</a:t>
            </a:r>
          </a:p>
        </p:txBody>
      </p:sp>
      <p:sp>
        <p:nvSpPr>
          <p:cNvPr id="7" name="Content Placeholder 6"/>
          <p:cNvSpPr>
            <a:spLocks noGrp="1"/>
          </p:cNvSpPr>
          <p:nvPr>
            <p:ph type="body" sz="quarter" idx="12"/>
          </p:nvPr>
        </p:nvSpPr>
        <p:spPr>
          <a:xfrm>
            <a:off x="680185" y="1199407"/>
            <a:ext cx="7026901" cy="4833257"/>
          </a:xfrm>
        </p:spPr>
        <p:txBody>
          <a:bodyPr>
            <a:normAutofit/>
          </a:bodyPr>
          <a:lstStyle/>
          <a:p>
            <a:pPr>
              <a:lnSpc>
                <a:spcPct val="120000"/>
              </a:lnSpc>
            </a:pPr>
            <a:r>
              <a:rPr lang="en-US" sz="2000" b="1" dirty="0"/>
              <a:t>ACCOUNTING CLERK I</a:t>
            </a:r>
            <a:r>
              <a:rPr lang="en-US" sz="2000" dirty="0"/>
              <a:t/>
            </a:r>
            <a:br>
              <a:rPr lang="en-US" sz="2000" dirty="0"/>
            </a:br>
            <a:r>
              <a:rPr lang="en-US" sz="2000" dirty="0"/>
              <a:t>Performs routine accounting activities such as maintenance of the general ledger, preparation of various accounting statements, and financial reports. Posts journal entries and verifies billings, invoices, and checks. Assists in completing moderately complex calculations. Reconciles accounts and bank statements. Has a basic understanding of bookkeeping and accounting principles. Is proficient with spreadsheets and other software tools. Typically requires a high school diploma. Typically reports to a supervisor or manager. Possesses a moderate understanding of general aspects of the job. Works under the close direction of senior personnel in the functional area. May require 0-1 year of general work experience.</a:t>
            </a:r>
          </a:p>
        </p:txBody>
      </p:sp>
      <p:pic>
        <p:nvPicPr>
          <p:cNvPr id="9" name="Picture 2" descr="A bell curve graph shows Accounting Positions according to Salary.com, 2018.&#10;The graph shows the salary of Accounting Clerk I – U.S. National Avengers. The entries are as follows:&#10;10 percent – 29,870 dollars                                                                                                                                          25 percent – 33,581 dollars                                                                                                                                                     75 percent – 42,167 dollars                                                                                                                                                  90 percent – 46,273 dollars">
            <a:extLst>
              <a:ext uri="{FF2B5EF4-FFF2-40B4-BE49-F238E27FC236}">
                <a16:creationId xmlns:a16="http://schemas.microsoft.com/office/drawing/2014/main" id="{60EE1236-EB42-4BF0-9CA3-D162291BA01D}"/>
              </a:ext>
            </a:extLst>
          </p:cNvPr>
          <p:cNvPicPr>
            <a:picLocks noGrp="1" noChangeAspect="1" noChangeArrowheads="1"/>
          </p:cNvPicPr>
          <p:nvPr>
            <p:ph type="pic" sz="quarter" idx="11"/>
          </p:nvPr>
        </p:nvPicPr>
        <p:blipFill>
          <a:blip r:embed="rId2"/>
          <a:stretch>
            <a:fillRect/>
          </a:stretch>
        </p:blipFill>
        <p:spPr bwMode="auto">
          <a:xfrm>
            <a:off x="8346356" y="2266756"/>
            <a:ext cx="3165459" cy="2465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564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061" y="365125"/>
            <a:ext cx="11264901" cy="672105"/>
          </a:xfrm>
        </p:spPr>
        <p:txBody>
          <a:bodyPr>
            <a:noAutofit/>
          </a:bodyPr>
          <a:lstStyle/>
          <a:p>
            <a:r>
              <a:rPr lang="en-US" dirty="0"/>
              <a:t>Job Descriptions in the Accounting Profession (2 of 6)</a:t>
            </a:r>
          </a:p>
        </p:txBody>
      </p:sp>
      <p:sp>
        <p:nvSpPr>
          <p:cNvPr id="7" name="Content Placeholder 6"/>
          <p:cNvSpPr>
            <a:spLocks noGrp="1"/>
          </p:cNvSpPr>
          <p:nvPr>
            <p:ph type="body" sz="quarter" idx="12"/>
          </p:nvPr>
        </p:nvSpPr>
        <p:spPr>
          <a:xfrm>
            <a:off x="554038" y="1547184"/>
            <a:ext cx="6998668" cy="4366727"/>
          </a:xfrm>
        </p:spPr>
        <p:txBody>
          <a:bodyPr>
            <a:noAutofit/>
          </a:bodyPr>
          <a:lstStyle/>
          <a:p>
            <a:pPr>
              <a:lnSpc>
                <a:spcPct val="120000"/>
              </a:lnSpc>
            </a:pPr>
            <a:r>
              <a:rPr lang="en-US" sz="2400" b="1" dirty="0"/>
              <a:t>BOOKKEEPER</a:t>
            </a:r>
            <a:r>
              <a:rPr lang="en-US" sz="2400" dirty="0"/>
              <a:t/>
            </a:r>
            <a:br>
              <a:rPr lang="en-US" sz="2400" dirty="0"/>
            </a:br>
            <a:r>
              <a:rPr lang="en-US" sz="2000" dirty="0"/>
              <a:t>Maintains and records a complete and systematic set of business transactions. Balances ledgers, reconciles accounts, and prepares reports to show receipts, expenditures, accounts receivable, and payable. Follows bookkeeping procedures established by the organization. May require an associate's degree or its equivalent. Typically reports to a supervisor or a manager. Gaining or has attained full proficiency in a specific area of discipline. Works under moderate supervision. Typically requires 1-3 years of related experience.</a:t>
            </a:r>
          </a:p>
        </p:txBody>
      </p:sp>
      <p:pic>
        <p:nvPicPr>
          <p:cNvPr id="6" name="Picture 3" descr="A bell curve graph shows the continuation of Accounting Positions according to Salary.com, 2018.&#10;The graph shows the salary of Bookkeeper – U.S. National Avengers. The entries are as follows:&#10;10 percent – 31,593 dollars                                                                                                                                         25 percent – 36,187 dollars                                                                                                                                                 75 percent – 46,248 dollars                                                                                                                                                         90 percent – 50,814 dollars">
            <a:extLst>
              <a:ext uri="{FF2B5EF4-FFF2-40B4-BE49-F238E27FC236}">
                <a16:creationId xmlns:a16="http://schemas.microsoft.com/office/drawing/2014/main" id="{49C1B746-78E8-4B7A-BCC2-16C24DBADA4C}"/>
              </a:ext>
            </a:extLst>
          </p:cNvPr>
          <p:cNvPicPr>
            <a:picLocks noGrp="1" noChangeAspect="1" noChangeArrowheads="1"/>
          </p:cNvPicPr>
          <p:nvPr>
            <p:ph type="pic" sz="quarter" idx="11"/>
          </p:nvPr>
        </p:nvPicPr>
        <p:blipFill>
          <a:blip r:embed="rId2"/>
          <a:stretch>
            <a:fillRect/>
          </a:stretch>
        </p:blipFill>
        <p:spPr bwMode="auto">
          <a:xfrm>
            <a:off x="7969977" y="2259467"/>
            <a:ext cx="3397445" cy="2585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0842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649" y="365125"/>
            <a:ext cx="11225047" cy="672105"/>
          </a:xfrm>
        </p:spPr>
        <p:txBody>
          <a:bodyPr>
            <a:noAutofit/>
          </a:bodyPr>
          <a:lstStyle/>
          <a:p>
            <a:r>
              <a:rPr lang="en-US" dirty="0"/>
              <a:t>Job Descriptions in the Accounting Profession (3 of 6)</a:t>
            </a:r>
          </a:p>
        </p:txBody>
      </p:sp>
      <p:sp>
        <p:nvSpPr>
          <p:cNvPr id="7" name="Content Placeholder 6"/>
          <p:cNvSpPr>
            <a:spLocks noGrp="1"/>
          </p:cNvSpPr>
          <p:nvPr>
            <p:ph type="body" sz="quarter" idx="12"/>
          </p:nvPr>
        </p:nvSpPr>
        <p:spPr>
          <a:xfrm>
            <a:off x="519649" y="1518206"/>
            <a:ext cx="7175561" cy="4502583"/>
          </a:xfrm>
        </p:spPr>
        <p:txBody>
          <a:bodyPr>
            <a:noAutofit/>
          </a:bodyPr>
          <a:lstStyle/>
          <a:p>
            <a:pPr>
              <a:lnSpc>
                <a:spcPct val="120000"/>
              </a:lnSpc>
            </a:pPr>
            <a:r>
              <a:rPr lang="en-US" sz="2200" b="1" dirty="0"/>
              <a:t>BUDGET ANALYST I</a:t>
            </a:r>
            <a:r>
              <a:rPr lang="en-US" sz="2200" dirty="0"/>
              <a:t/>
            </a:r>
            <a:br>
              <a:rPr lang="en-US" sz="2200" dirty="0"/>
            </a:br>
            <a:r>
              <a:rPr lang="en-US" sz="2000" dirty="0"/>
              <a:t>Analyzes an organization's accounting records to determine financial resources required. Plans, analyzes, and prepares the organization's budget activities according to previous budget figures and estimated revenue. Makes recommendations for budget allocations to ensure conformance to budgetary limits. Keeps track of expenses, inventories, and budget balances. Prepares financial reports. Requires a bachelor's degree. Typically reports to a supervisor or manager. Works on projects/matters of limited complexity in a support role. Work is closely managed. Typically requires 0-2 years of related experience.</a:t>
            </a:r>
          </a:p>
        </p:txBody>
      </p:sp>
      <p:pic>
        <p:nvPicPr>
          <p:cNvPr id="6" name="Picture 2" descr="A bell curve graph shows the continuation of Accounting Positions according to Salary.com, 2018.&#10;The graph shows the salary of Budget Analyst I – U.S. National Avengers. The entries are as follows:&#10;10 percent – 42,660 dollars                                                                                                                                                         25 percent – 48,581 dollars                                                                                                                                               75 percent – 62,244 dollars                                                                                                                                            90 percent – 68,762 dollars">
            <a:extLst>
              <a:ext uri="{FF2B5EF4-FFF2-40B4-BE49-F238E27FC236}">
                <a16:creationId xmlns:a16="http://schemas.microsoft.com/office/drawing/2014/main" id="{BD6A0F09-6C1E-425C-B9F5-5AC82B3968C7}"/>
              </a:ext>
            </a:extLst>
          </p:cNvPr>
          <p:cNvPicPr>
            <a:picLocks noGrp="1" noChangeAspect="1" noChangeArrowheads="1"/>
          </p:cNvPicPr>
          <p:nvPr>
            <p:ph type="pic" sz="quarter" idx="11"/>
          </p:nvPr>
        </p:nvPicPr>
        <p:blipFill>
          <a:blip r:embed="rId2"/>
          <a:stretch>
            <a:fillRect/>
          </a:stretch>
        </p:blipFill>
        <p:spPr bwMode="auto">
          <a:xfrm>
            <a:off x="8120469" y="2094760"/>
            <a:ext cx="3405922" cy="2668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5917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011" y="365125"/>
            <a:ext cx="11400312" cy="672105"/>
          </a:xfrm>
        </p:spPr>
        <p:txBody>
          <a:bodyPr>
            <a:noAutofit/>
          </a:bodyPr>
          <a:lstStyle/>
          <a:p>
            <a:r>
              <a:rPr lang="en-US" dirty="0"/>
              <a:t>Job Descriptions in the Accounting Profession (4 of 6)</a:t>
            </a:r>
          </a:p>
        </p:txBody>
      </p:sp>
      <p:sp>
        <p:nvSpPr>
          <p:cNvPr id="6" name="Content Placeholder 5"/>
          <p:cNvSpPr>
            <a:spLocks noGrp="1"/>
          </p:cNvSpPr>
          <p:nvPr>
            <p:ph type="body" sz="quarter" idx="12"/>
          </p:nvPr>
        </p:nvSpPr>
        <p:spPr>
          <a:xfrm>
            <a:off x="662153" y="1399454"/>
            <a:ext cx="7092434" cy="4763840"/>
          </a:xfrm>
        </p:spPr>
        <p:txBody>
          <a:bodyPr>
            <a:noAutofit/>
          </a:bodyPr>
          <a:lstStyle/>
          <a:p>
            <a:r>
              <a:rPr lang="en-US" sz="2000" b="1" dirty="0"/>
              <a:t>ACCOUNTS PAYABLE MANAGER</a:t>
            </a:r>
            <a:r>
              <a:rPr lang="en-US" sz="2000" dirty="0"/>
              <a:t/>
            </a:r>
            <a:br>
              <a:rPr lang="en-US" sz="2000" dirty="0"/>
            </a:br>
            <a:r>
              <a:rPr lang="en-US" sz="2000" dirty="0"/>
              <a:t>Manages all activities in the accounts payable function. Ensures timely payments of vendor invoices and expense vouchers and maintains accurate records and control reports. Reviews applicable accounting reports and accounts payable register to ensure accuracy. Typically requires a bachelor's degree. Typically reports to a head of a unit/department. Manages subordinate staff in the day-to-day performance of their jobs. True first-level manager. Ensures that project/department milestones/goals are met and adhering to approved budgets. Has full authority for personnel actions. Extensive knowledge of department processes. Typically requires 5 years experience in the related area as an individual contributor. 1 to 3 years supervisory experience may be required.</a:t>
            </a:r>
          </a:p>
        </p:txBody>
      </p:sp>
      <p:pic>
        <p:nvPicPr>
          <p:cNvPr id="7" name="Picture 2" descr="A bell curve graph shows the continuation of Accounting Positions according to Salary.com, 2018.&#10;The graph shows the salary of Accounts Payable Manager – U.S. National Avengers. The entries are as follows:&#10;10 percent – 62,906 dollars                                                                                                                                        25 percent – 72,696 dollars                                                                                                                                                            75 percent – 97,414 dollars                                                                                                                                                                 90 percent – 110,128 dollars">
            <a:extLst>
              <a:ext uri="{FF2B5EF4-FFF2-40B4-BE49-F238E27FC236}">
                <a16:creationId xmlns:a16="http://schemas.microsoft.com/office/drawing/2014/main" id="{F0AFA97B-574C-43BB-8B4F-2DB483DE3C95}"/>
              </a:ext>
            </a:extLst>
          </p:cNvPr>
          <p:cNvPicPr>
            <a:picLocks noGrp="1" noChangeAspect="1" noChangeArrowheads="1"/>
          </p:cNvPicPr>
          <p:nvPr>
            <p:ph type="pic" sz="quarter" idx="11"/>
          </p:nvPr>
        </p:nvPicPr>
        <p:blipFill>
          <a:blip r:embed="rId2"/>
          <a:stretch>
            <a:fillRect/>
          </a:stretch>
        </p:blipFill>
        <p:spPr bwMode="auto">
          <a:xfrm>
            <a:off x="8186181" y="2015004"/>
            <a:ext cx="3450600" cy="2827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50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649" y="365125"/>
            <a:ext cx="11272548" cy="672105"/>
          </a:xfrm>
        </p:spPr>
        <p:txBody>
          <a:bodyPr>
            <a:noAutofit/>
          </a:bodyPr>
          <a:lstStyle/>
          <a:p>
            <a:r>
              <a:rPr lang="en-US" dirty="0"/>
              <a:t>Job Descriptions in the Accounting Profession (5 of 6)</a:t>
            </a:r>
          </a:p>
        </p:txBody>
      </p:sp>
      <p:sp>
        <p:nvSpPr>
          <p:cNvPr id="6" name="Content Placeholder 5"/>
          <p:cNvSpPr>
            <a:spLocks noGrp="1"/>
          </p:cNvSpPr>
          <p:nvPr>
            <p:ph type="body" sz="quarter" idx="12"/>
          </p:nvPr>
        </p:nvSpPr>
        <p:spPr>
          <a:xfrm>
            <a:off x="519649" y="1307842"/>
            <a:ext cx="7543696" cy="4701071"/>
          </a:xfrm>
        </p:spPr>
        <p:txBody>
          <a:bodyPr>
            <a:noAutofit/>
          </a:bodyPr>
          <a:lstStyle/>
          <a:p>
            <a:pPr>
              <a:lnSpc>
                <a:spcPct val="120000"/>
              </a:lnSpc>
            </a:pPr>
            <a:r>
              <a:rPr lang="en-US" sz="2200" b="1" dirty="0"/>
              <a:t>TOP AUDIT EXECUTIVE</a:t>
            </a:r>
            <a:r>
              <a:rPr lang="en-US" sz="2200" dirty="0"/>
              <a:t/>
            </a:r>
            <a:br>
              <a:rPr lang="en-US" sz="2200" dirty="0"/>
            </a:br>
            <a:r>
              <a:rPr lang="en-US" sz="2000" dirty="0"/>
              <a:t>Oversees all aspects of an organization's auditing function. Plans and directs all accounting and financial data. Designs internal auditing procedures and ensures they are followed. Monitors procedures for effectiveness and provides recommendations for improvement. Requires a bachelor's degree. Typically reports to top management. Manages a business unit, division, or corporate function with major organizational impact. Establishes overall direction and strategic initiatives for the given major function or line of business. Has acquired the business acumen and leadership experience to become a top function or division head.</a:t>
            </a:r>
          </a:p>
        </p:txBody>
      </p:sp>
      <p:pic>
        <p:nvPicPr>
          <p:cNvPr id="7" name="Picture 2" descr="A bell curve graph shows the continuation of Accounting Positions according to Salary.com, 2018.&#10;The graph shows the salary of Top Audit Executive – U.S. National Avengers. The entries are as follows:&#10;10 percent – 154,309 dollars                                                                                                                                             25 percent – 183,704 dollars                                                                                                                                              75 percent – 255,835 dollars                                                                                                                              90 percent – 292,112 dollars">
            <a:extLst>
              <a:ext uri="{FF2B5EF4-FFF2-40B4-BE49-F238E27FC236}">
                <a16:creationId xmlns:a16="http://schemas.microsoft.com/office/drawing/2014/main" id="{A3A653D1-1306-4A3D-9809-8AAAB4EB6447}"/>
              </a:ext>
            </a:extLst>
          </p:cNvPr>
          <p:cNvPicPr>
            <a:picLocks noGrp="1" noChangeAspect="1" noChangeArrowheads="1"/>
          </p:cNvPicPr>
          <p:nvPr>
            <p:ph type="pic" sz="quarter" idx="11"/>
          </p:nvPr>
        </p:nvPicPr>
        <p:blipFill>
          <a:blip r:embed="rId2"/>
          <a:stretch>
            <a:fillRect/>
          </a:stretch>
        </p:blipFill>
        <p:spPr bwMode="auto">
          <a:xfrm>
            <a:off x="8376187" y="2211455"/>
            <a:ext cx="3177411" cy="243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3409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95" y="365125"/>
            <a:ext cx="11213172" cy="672105"/>
          </a:xfrm>
        </p:spPr>
        <p:txBody>
          <a:bodyPr>
            <a:noAutofit/>
          </a:bodyPr>
          <a:lstStyle/>
          <a:p>
            <a:r>
              <a:rPr lang="en-US" dirty="0"/>
              <a:t>Job Descriptions in the Accounting Profession (6 of 6)</a:t>
            </a:r>
          </a:p>
        </p:txBody>
      </p:sp>
      <p:sp>
        <p:nvSpPr>
          <p:cNvPr id="6" name="Content Placeholder 5"/>
          <p:cNvSpPr>
            <a:spLocks noGrp="1"/>
          </p:cNvSpPr>
          <p:nvPr>
            <p:ph type="body" sz="quarter" idx="12"/>
          </p:nvPr>
        </p:nvSpPr>
        <p:spPr>
          <a:xfrm>
            <a:off x="400895" y="1245075"/>
            <a:ext cx="7318065" cy="4787590"/>
          </a:xfrm>
        </p:spPr>
        <p:txBody>
          <a:bodyPr>
            <a:noAutofit/>
          </a:bodyPr>
          <a:lstStyle/>
          <a:p>
            <a:pPr>
              <a:lnSpc>
                <a:spcPct val="100000"/>
              </a:lnSpc>
            </a:pPr>
            <a:r>
              <a:rPr lang="en-US" sz="2000" b="1" dirty="0"/>
              <a:t>CONTROLLER</a:t>
            </a:r>
            <a:r>
              <a:rPr lang="en-US" sz="2000" dirty="0"/>
              <a:t/>
            </a:r>
            <a:br>
              <a:rPr lang="en-US" sz="2000" dirty="0"/>
            </a:br>
            <a:r>
              <a:rPr lang="en-US" sz="2000" dirty="0"/>
              <a:t>Leads and directs an organization's accounting functions. Establishes and maintains the organization's overall accounting systems, procedures, and policies. Directs all analysis and reporting of financial information including budgets, planning, and required filings and reports. Presents findings and recommendations to management. Requires a bachelor's degree of accounting or finance. Typically reports to Chief Financial Officer (CFO). Typically requires CPA. Manages a departmental function within a broader corporate function. Develops major goals to support broad functional objectives. Approves policies developed within various sub-functions and departments. Comprehensive knowledge of the overall departmental function. Typically requires 8+ years of managerial experience.</a:t>
            </a:r>
          </a:p>
        </p:txBody>
      </p:sp>
      <p:pic>
        <p:nvPicPr>
          <p:cNvPr id="7" name="Picture 2" descr="A bell curve graph shows the continuation of Accounting Positions according to Salary.com, 2018.&#10;The graph shows the salary of Controller – U.S. National Avengers. The entries are as follows:&#10;10 percent – 122,956 dollars                                                                                                                            25 percent – 154,003 dollars                                                                                                                         75 percent – 225,931 dollars                                                                                                                                                                                                                                                                                                                                                                                                                                                                                                                                             90 percent – 260,466 dollars">
            <a:extLst>
              <a:ext uri="{FF2B5EF4-FFF2-40B4-BE49-F238E27FC236}">
                <a16:creationId xmlns:a16="http://schemas.microsoft.com/office/drawing/2014/main" id="{BCEE7AC3-9DF5-449A-B436-0FAB7F295897}"/>
              </a:ext>
            </a:extLst>
          </p:cNvPr>
          <p:cNvPicPr>
            <a:picLocks noGrp="1" noChangeAspect="1" noChangeArrowheads="1"/>
          </p:cNvPicPr>
          <p:nvPr>
            <p:ph type="pic" sz="quarter" idx="11"/>
          </p:nvPr>
        </p:nvPicPr>
        <p:blipFill>
          <a:blip r:embed="rId2"/>
          <a:stretch>
            <a:fillRect/>
          </a:stretch>
        </p:blipFill>
        <p:spPr bwMode="auto">
          <a:xfrm>
            <a:off x="8245558" y="2130874"/>
            <a:ext cx="3368509" cy="259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87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able: Who Are the Users of Accounting Information?&#10;&#10;Three column table with the headers Users, Information Needed, and Decisions Made by Users.  &#10;&#10;The first row under User is Owners—Present and future. Information needed is &#10;Company’s profitability and current financial condition. Decisions made by Users is If business is good, owners may consider making additional investments for growth. If business is poor, they may want to talk to management to find out why and may consider closing the business.&#10;&#10;The second row under User is Managers— May or may not own business.  Information needed is Detailed measures of business performance. Decisions Made by users is Managers need to make operating decisions. How much and what kinds of inventory should be carried? Is business strong enough to support higher wages for employees?&#10;&#10;The third row under Users is Creditors—Present and future. Information Needed is Company’s profitability, debt outstanding, and assets that could be used to secure debt. Decisions made by Users is Should a loan be granted to this business? If so, what amount of debt can the business support, and what&#10;Interest rate should be charged?&#10;&#10;The fourth row under Users is Government Agencies—National, state, and local. Information needed is Company’s profitability, cash flows, and overall financial condition. Decisions made by Users is The IRS enforces U.S. tax laws to determine how much income tax the business must pay. Local governments may be willing to adjust property taxes paid by the business to encourage it to stay in town.&#10;"/>
          <p:cNvSpPr>
            <a:spLocks noGrp="1"/>
          </p:cNvSpPr>
          <p:nvPr>
            <p:ph type="title"/>
          </p:nvPr>
        </p:nvSpPr>
        <p:spPr>
          <a:xfrm>
            <a:off x="838200" y="365126"/>
            <a:ext cx="10515600" cy="466148"/>
          </a:xfrm>
        </p:spPr>
        <p:txBody>
          <a:bodyPr>
            <a:noAutofit/>
          </a:bodyPr>
          <a:lstStyle/>
          <a:p>
            <a:r>
              <a:rPr lang="en-US" dirty="0"/>
              <a:t>Who Are the Users of Accounting Information?</a:t>
            </a:r>
            <a:endParaRPr lang="en-US" b="1" dirty="0"/>
          </a:p>
        </p:txBody>
      </p:sp>
      <p:graphicFrame>
        <p:nvGraphicFramePr>
          <p:cNvPr id="5" name="Table Placeholder 4" descr="Table: Who Are the Users of Accounting Information?&#10;&#10;Three column table with the headers Users, Information Needed, and Decisions Made by Users.  &#10;&#10;The first row under User is Owners—Present and future. Information needed is &#10;Company’s profitability and current financial condition. Decisions made by Users is If business is good, owners may consider making additional investments for growth. If business is poor, they may want to talk to management to find out why and may consider closing the business.&#10;&#10;The second row under User is Managers— May or may not own business.  Information needed is Detailed measures of business performance. Decisions Made by users is Managers need to make operating decisions. How much and what kinds of inventory should be carried? Is business strong enough to support higher wages for employees?&#10;&#10;The third row under Users is Creditors—Present and future. Information Needed is Company’s profitability, debt outstanding, and assets that could be used to secure debt. Decisions made by Users is Should a loan be granted to this business? If so, what amount of debt can the business support, and what&#10;Interest rate should be charged?&#10;&#10;The fourth row under Users is Government Agencies—National, state, and local. Information needed is Company’s profitability, cash flows, and overall financial condition. Decisions made by Users is The IRS enforces U.S. tax laws to determine how much income tax the business must pay. Local governments may be willing to adjust property taxes paid by the business to encourage it to stay in town.&#10;">
            <a:extLst>
              <a:ext uri="{FF2B5EF4-FFF2-40B4-BE49-F238E27FC236}">
                <a16:creationId xmlns:a16="http://schemas.microsoft.com/office/drawing/2014/main" id="{C46B6B2C-BE93-4F38-B73A-CC30FF6F3FB4}"/>
              </a:ext>
            </a:extLst>
          </p:cNvPr>
          <p:cNvGraphicFramePr>
            <a:graphicFrameLocks noGrp="1"/>
          </p:cNvGraphicFramePr>
          <p:nvPr>
            <p:ph type="tbl" sz="quarter" idx="10"/>
            <p:extLst>
              <p:ext uri="{D42A27DB-BD31-4B8C-83A1-F6EECF244321}">
                <p14:modId xmlns:p14="http://schemas.microsoft.com/office/powerpoint/2010/main" val="3441270668"/>
              </p:ext>
            </p:extLst>
          </p:nvPr>
        </p:nvGraphicFramePr>
        <p:xfrm>
          <a:off x="653143" y="989730"/>
          <a:ext cx="10772505" cy="5229676"/>
        </p:xfrm>
        <a:graphic>
          <a:graphicData uri="http://schemas.openxmlformats.org/drawingml/2006/table">
            <a:tbl>
              <a:tblPr firstRow="1" bandRow="1">
                <a:tableStyleId>{5C22544A-7EE6-4342-B048-85BDC9FD1C3A}</a:tableStyleId>
              </a:tblPr>
              <a:tblGrid>
                <a:gridCol w="2498271">
                  <a:extLst>
                    <a:ext uri="{9D8B030D-6E8A-4147-A177-3AD203B41FA5}">
                      <a16:colId xmlns:a16="http://schemas.microsoft.com/office/drawing/2014/main" val="2912264739"/>
                    </a:ext>
                  </a:extLst>
                </a:gridCol>
                <a:gridCol w="2922815">
                  <a:extLst>
                    <a:ext uri="{9D8B030D-6E8A-4147-A177-3AD203B41FA5}">
                      <a16:colId xmlns:a16="http://schemas.microsoft.com/office/drawing/2014/main" val="1964763351"/>
                    </a:ext>
                  </a:extLst>
                </a:gridCol>
                <a:gridCol w="5351419">
                  <a:extLst>
                    <a:ext uri="{9D8B030D-6E8A-4147-A177-3AD203B41FA5}">
                      <a16:colId xmlns:a16="http://schemas.microsoft.com/office/drawing/2014/main" val="2795997259"/>
                    </a:ext>
                  </a:extLst>
                </a:gridCol>
              </a:tblGrid>
              <a:tr h="425016">
                <a:tc>
                  <a:txBody>
                    <a:bodyPr/>
                    <a:lstStyle/>
                    <a:p>
                      <a:pPr algn="ctr"/>
                      <a:r>
                        <a:rPr lang="en-US" dirty="0"/>
                        <a:t>User</a:t>
                      </a:r>
                    </a:p>
                  </a:txBody>
                  <a:tcPr/>
                </a:tc>
                <a:tc>
                  <a:txBody>
                    <a:bodyPr/>
                    <a:lstStyle/>
                    <a:p>
                      <a:pPr algn="ctr"/>
                      <a:r>
                        <a:rPr lang="en-US" dirty="0"/>
                        <a:t>Information Needed</a:t>
                      </a:r>
                    </a:p>
                  </a:txBody>
                  <a:tcPr/>
                </a:tc>
                <a:tc>
                  <a:txBody>
                    <a:bodyPr/>
                    <a:lstStyle/>
                    <a:p>
                      <a:pPr algn="ctr"/>
                      <a:r>
                        <a:rPr lang="en-US" dirty="0"/>
                        <a:t>Decisions Made By Users</a:t>
                      </a:r>
                    </a:p>
                  </a:txBody>
                  <a:tcPr/>
                </a:tc>
                <a:extLst>
                  <a:ext uri="{0D108BD9-81ED-4DB2-BD59-A6C34878D82A}">
                    <a16:rowId xmlns:a16="http://schemas.microsoft.com/office/drawing/2014/main" val="3915384885"/>
                  </a:ext>
                </a:extLst>
              </a:tr>
              <a:tr h="970144">
                <a:tc>
                  <a:txBody>
                    <a:bodyPr/>
                    <a:lstStyle/>
                    <a:p>
                      <a:r>
                        <a:rPr lang="en-US" dirty="0"/>
                        <a:t>Owners—Present and future</a:t>
                      </a:r>
                    </a:p>
                  </a:txBody>
                  <a:tcPr/>
                </a:tc>
                <a:tc>
                  <a:txBody>
                    <a:bodyPr/>
                    <a:lstStyle/>
                    <a:p>
                      <a:r>
                        <a:rPr lang="en-US" dirty="0"/>
                        <a:t>Company’s profitability and current financial condition</a:t>
                      </a:r>
                    </a:p>
                  </a:txBody>
                  <a:tcPr/>
                </a:tc>
                <a:tc>
                  <a:txBody>
                    <a:bodyPr/>
                    <a:lstStyle/>
                    <a:p>
                      <a:r>
                        <a:rPr lang="en-US" sz="1800" b="0" i="0" u="none" strike="noStrike" kern="1200" baseline="0" dirty="0">
                          <a:solidFill>
                            <a:schemeClr val="dk1"/>
                          </a:solidFill>
                          <a:latin typeface="+mn-lt"/>
                          <a:ea typeface="+mn-ea"/>
                          <a:cs typeface="+mn-cs"/>
                        </a:rPr>
                        <a:t>If business is good, owners may consider making</a:t>
                      </a:r>
                    </a:p>
                    <a:p>
                      <a:r>
                        <a:rPr lang="en-US" sz="1800" b="0" i="0" u="none" strike="noStrike" kern="1200" baseline="0" dirty="0">
                          <a:solidFill>
                            <a:schemeClr val="dk1"/>
                          </a:solidFill>
                          <a:latin typeface="+mn-lt"/>
                          <a:ea typeface="+mn-ea"/>
                          <a:cs typeface="+mn-cs"/>
                        </a:rPr>
                        <a:t>additional investments for growth. If business is poor,</a:t>
                      </a:r>
                    </a:p>
                    <a:p>
                      <a:r>
                        <a:rPr lang="en-US" sz="1800" b="0" i="0" u="none" strike="noStrike" kern="1200" baseline="0" dirty="0">
                          <a:solidFill>
                            <a:schemeClr val="dk1"/>
                          </a:solidFill>
                          <a:latin typeface="+mn-lt"/>
                          <a:ea typeface="+mn-ea"/>
                          <a:cs typeface="+mn-cs"/>
                        </a:rPr>
                        <a:t>they may want to talk to management to find out why</a:t>
                      </a:r>
                    </a:p>
                    <a:p>
                      <a:r>
                        <a:rPr lang="en-US" sz="1800" b="0" i="0" u="none" strike="noStrike" kern="1200" baseline="0" dirty="0">
                          <a:solidFill>
                            <a:schemeClr val="dk1"/>
                          </a:solidFill>
                          <a:latin typeface="+mn-lt"/>
                          <a:ea typeface="+mn-ea"/>
                          <a:cs typeface="+mn-cs"/>
                        </a:rPr>
                        <a:t>and may consider closing the business.</a:t>
                      </a:r>
                      <a:endParaRPr lang="en-US" dirty="0"/>
                    </a:p>
                  </a:txBody>
                  <a:tcPr/>
                </a:tc>
                <a:extLst>
                  <a:ext uri="{0D108BD9-81ED-4DB2-BD59-A6C34878D82A}">
                    <a16:rowId xmlns:a16="http://schemas.microsoft.com/office/drawing/2014/main" val="3233883811"/>
                  </a:ext>
                </a:extLst>
              </a:tr>
              <a:tr h="916555">
                <a:tc>
                  <a:txBody>
                    <a:bodyPr/>
                    <a:lstStyle/>
                    <a:p>
                      <a:r>
                        <a:rPr lang="en-US" dirty="0"/>
                        <a:t>Managers—May or may not own business</a:t>
                      </a:r>
                    </a:p>
                  </a:txBody>
                  <a:tcPr/>
                </a:tc>
                <a:tc>
                  <a:txBody>
                    <a:bodyPr/>
                    <a:lstStyle/>
                    <a:p>
                      <a:r>
                        <a:rPr lang="en-US" dirty="0"/>
                        <a:t>Detailed measures of business performance</a:t>
                      </a:r>
                    </a:p>
                  </a:txBody>
                  <a:tcPr/>
                </a:tc>
                <a:tc>
                  <a:txBody>
                    <a:bodyPr/>
                    <a:lstStyle/>
                    <a:p>
                      <a:r>
                        <a:rPr lang="en-US" dirty="0"/>
                        <a:t>Managers need to make operating decisions. How</a:t>
                      </a:r>
                    </a:p>
                    <a:p>
                      <a:r>
                        <a:rPr lang="en-US" dirty="0"/>
                        <a:t>much and what kinds of inventory should be carried?</a:t>
                      </a:r>
                    </a:p>
                    <a:p>
                      <a:r>
                        <a:rPr lang="en-US" dirty="0"/>
                        <a:t>Is business strong enough to support higher wages for</a:t>
                      </a:r>
                    </a:p>
                    <a:p>
                      <a:r>
                        <a:rPr lang="en-US" dirty="0"/>
                        <a:t>employees?</a:t>
                      </a:r>
                    </a:p>
                  </a:txBody>
                  <a:tcPr/>
                </a:tc>
                <a:extLst>
                  <a:ext uri="{0D108BD9-81ED-4DB2-BD59-A6C34878D82A}">
                    <a16:rowId xmlns:a16="http://schemas.microsoft.com/office/drawing/2014/main" val="3775484775"/>
                  </a:ext>
                </a:extLst>
              </a:tr>
              <a:tr h="1238500">
                <a:tc>
                  <a:txBody>
                    <a:bodyPr/>
                    <a:lstStyle/>
                    <a:p>
                      <a:r>
                        <a:rPr lang="en-US" dirty="0"/>
                        <a:t>Creditors—Present and future</a:t>
                      </a:r>
                    </a:p>
                  </a:txBody>
                  <a:tcPr/>
                </a:tc>
                <a:tc>
                  <a:txBody>
                    <a:bodyPr/>
                    <a:lstStyle/>
                    <a:p>
                      <a:r>
                        <a:rPr lang="en-US" dirty="0"/>
                        <a:t>Company’s profitability, debt outstanding, and assets that could be used to secure debt</a:t>
                      </a:r>
                    </a:p>
                  </a:txBody>
                  <a:tcPr/>
                </a:tc>
                <a:tc>
                  <a:txBody>
                    <a:bodyPr/>
                    <a:lstStyle/>
                    <a:p>
                      <a:r>
                        <a:rPr lang="en-US" dirty="0"/>
                        <a:t>Should a loan be granted to this business? If so, what</a:t>
                      </a:r>
                    </a:p>
                    <a:p>
                      <a:r>
                        <a:rPr lang="en-US" dirty="0"/>
                        <a:t>amount of debt can the business support, and what</a:t>
                      </a:r>
                    </a:p>
                    <a:p>
                      <a:r>
                        <a:rPr lang="en-US" dirty="0"/>
                        <a:t>Interest rate should be charged?</a:t>
                      </a:r>
                    </a:p>
                  </a:txBody>
                  <a:tcPr/>
                </a:tc>
                <a:extLst>
                  <a:ext uri="{0D108BD9-81ED-4DB2-BD59-A6C34878D82A}">
                    <a16:rowId xmlns:a16="http://schemas.microsoft.com/office/drawing/2014/main" val="1951622030"/>
                  </a:ext>
                </a:extLst>
              </a:tr>
              <a:tr h="970144">
                <a:tc>
                  <a:txBody>
                    <a:bodyPr/>
                    <a:lstStyle/>
                    <a:p>
                      <a:r>
                        <a:rPr lang="en-US" dirty="0"/>
                        <a:t>Government Agencies—National, state, and local</a:t>
                      </a:r>
                    </a:p>
                  </a:txBody>
                  <a:tcPr/>
                </a:tc>
                <a:tc>
                  <a:txBody>
                    <a:bodyPr/>
                    <a:lstStyle/>
                    <a:p>
                      <a:r>
                        <a:rPr lang="en-US" dirty="0"/>
                        <a:t>Company’s profitability, cash flows, and overall financial condition</a:t>
                      </a:r>
                    </a:p>
                  </a:txBody>
                  <a:tcPr/>
                </a:tc>
                <a:tc>
                  <a:txBody>
                    <a:bodyPr/>
                    <a:lstStyle/>
                    <a:p>
                      <a:r>
                        <a:rPr lang="en-US" dirty="0"/>
                        <a:t>The IRS enforces U.S. tax laws to determine how much</a:t>
                      </a:r>
                    </a:p>
                    <a:p>
                      <a:r>
                        <a:rPr lang="en-US" dirty="0"/>
                        <a:t>income tax the business must pay. Local governments</a:t>
                      </a:r>
                    </a:p>
                    <a:p>
                      <a:r>
                        <a:rPr lang="en-US" dirty="0"/>
                        <a:t>may be willing to adjust property taxes paid by the</a:t>
                      </a:r>
                    </a:p>
                    <a:p>
                      <a:r>
                        <a:rPr lang="en-US" dirty="0"/>
                        <a:t>business to encourage it to stay in town.</a:t>
                      </a:r>
                    </a:p>
                  </a:txBody>
                  <a:tcPr/>
                </a:tc>
                <a:extLst>
                  <a:ext uri="{0D108BD9-81ED-4DB2-BD59-A6C34878D82A}">
                    <a16:rowId xmlns:a16="http://schemas.microsoft.com/office/drawing/2014/main" val="296241056"/>
                  </a:ext>
                </a:extLst>
              </a:tr>
            </a:tbl>
          </a:graphicData>
        </a:graphic>
      </p:graphicFrame>
    </p:spTree>
    <p:extLst>
      <p:ext uri="{BB962C8B-B14F-4D97-AF65-F5344CB8AC3E}">
        <p14:creationId xmlns:p14="http://schemas.microsoft.com/office/powerpoint/2010/main" val="3887822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 2</a:t>
            </a:r>
          </a:p>
        </p:txBody>
      </p:sp>
      <p:sp>
        <p:nvSpPr>
          <p:cNvPr id="3" name="Content Placeholder 2"/>
          <p:cNvSpPr>
            <a:spLocks noGrp="1"/>
          </p:cNvSpPr>
          <p:nvPr>
            <p:ph type="body" sz="quarter" idx="15"/>
          </p:nvPr>
        </p:nvSpPr>
        <p:spPr/>
        <p:txBody>
          <a:bodyPr/>
          <a:lstStyle/>
          <a:p>
            <a:pPr algn="ctr"/>
            <a:r>
              <a:rPr lang="en-US" sz="2800" dirty="0"/>
              <a:t>Describe the accounting process</a:t>
            </a:r>
          </a:p>
        </p:txBody>
      </p:sp>
    </p:spTree>
    <p:extLst>
      <p:ext uri="{BB962C8B-B14F-4D97-AF65-F5344CB8AC3E}">
        <p14:creationId xmlns:p14="http://schemas.microsoft.com/office/powerpoint/2010/main" val="398996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Accounting Process</a:t>
            </a:r>
          </a:p>
        </p:txBody>
      </p:sp>
      <p:sp>
        <p:nvSpPr>
          <p:cNvPr id="3" name="Content Placeholder 2"/>
          <p:cNvSpPr>
            <a:spLocks noGrp="1"/>
          </p:cNvSpPr>
          <p:nvPr>
            <p:ph type="body" sz="quarter" idx="17"/>
          </p:nvPr>
        </p:nvSpPr>
        <p:spPr/>
        <p:txBody>
          <a:bodyPr>
            <a:normAutofit/>
          </a:bodyPr>
          <a:lstStyle/>
          <a:p>
            <a:r>
              <a:rPr lang="en-US" sz="2800" dirty="0"/>
              <a:t>Accounting is a system of:</a:t>
            </a:r>
          </a:p>
          <a:p>
            <a:pPr lvl="1"/>
            <a:r>
              <a:rPr lang="en-US" sz="2800" dirty="0"/>
              <a:t>Gathering financial information about a business and</a:t>
            </a:r>
          </a:p>
          <a:p>
            <a:pPr lvl="1"/>
            <a:r>
              <a:rPr lang="en-US" sz="2800" dirty="0"/>
              <a:t>Reporting this information to users</a:t>
            </a:r>
          </a:p>
        </p:txBody>
      </p:sp>
    </p:spTree>
    <p:extLst>
      <p:ext uri="{BB962C8B-B14F-4D97-AF65-F5344CB8AC3E}">
        <p14:creationId xmlns:p14="http://schemas.microsoft.com/office/powerpoint/2010/main" val="265500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the Accounting Process</a:t>
            </a:r>
          </a:p>
        </p:txBody>
      </p:sp>
      <p:sp>
        <p:nvSpPr>
          <p:cNvPr id="3" name="Content Placeholder 2"/>
          <p:cNvSpPr>
            <a:spLocks noGrp="1"/>
          </p:cNvSpPr>
          <p:nvPr>
            <p:ph type="body" sz="quarter" idx="17"/>
          </p:nvPr>
        </p:nvSpPr>
        <p:spPr>
          <a:xfrm>
            <a:off x="743576" y="1037230"/>
            <a:ext cx="10873658" cy="5019186"/>
          </a:xfrm>
        </p:spPr>
        <p:txBody>
          <a:bodyPr/>
          <a:lstStyle/>
          <a:p>
            <a:pPr marL="457200" indent="-457200">
              <a:buFont typeface="+mj-lt"/>
              <a:buAutoNum type="arabicPeriod"/>
            </a:pPr>
            <a:r>
              <a:rPr lang="en-US" b="1" dirty="0"/>
              <a:t>ANALYZING</a:t>
            </a:r>
          </a:p>
          <a:p>
            <a:pPr lvl="1"/>
            <a:r>
              <a:rPr lang="en-US" dirty="0"/>
              <a:t>Looking at events that have taken place and thinking about how they affect the business</a:t>
            </a:r>
          </a:p>
          <a:p>
            <a:pPr marL="457200" indent="-457200">
              <a:buFont typeface="+mj-lt"/>
              <a:buAutoNum type="arabicPeriod"/>
            </a:pPr>
            <a:r>
              <a:rPr lang="en-US" b="1" dirty="0"/>
              <a:t>RECORDING</a:t>
            </a:r>
          </a:p>
          <a:p>
            <a:pPr lvl="1"/>
            <a:r>
              <a:rPr lang="en-US" dirty="0"/>
              <a:t>Entering financial information about events into the accounting system</a:t>
            </a:r>
          </a:p>
          <a:p>
            <a:pPr marL="457200" indent="-457200">
              <a:buFont typeface="+mj-lt"/>
              <a:buAutoNum type="arabicPeriod"/>
            </a:pPr>
            <a:r>
              <a:rPr lang="en-US" b="1" dirty="0"/>
              <a:t>CLASSIFYING</a:t>
            </a:r>
          </a:p>
          <a:p>
            <a:pPr lvl="1"/>
            <a:r>
              <a:rPr lang="en-US" sz="2200" dirty="0"/>
              <a:t>Sorting and grouping similar items together rather than merely keeping a simple, diary-like record of numerous events</a:t>
            </a:r>
          </a:p>
          <a:p>
            <a:pPr marL="457200" indent="-457200">
              <a:buFont typeface="+mj-lt"/>
              <a:buAutoNum type="arabicPeriod"/>
            </a:pPr>
            <a:r>
              <a:rPr lang="en-US" b="1" dirty="0"/>
              <a:t>SUMMARIZING</a:t>
            </a:r>
          </a:p>
          <a:p>
            <a:pPr lvl="1"/>
            <a:r>
              <a:rPr lang="en-US" dirty="0"/>
              <a:t>Aggregation of many similar events to provide information that is easy to understand</a:t>
            </a:r>
          </a:p>
          <a:p>
            <a:pPr marL="457200" indent="-457200">
              <a:buFont typeface="+mj-lt"/>
              <a:buAutoNum type="arabicPeriod"/>
            </a:pPr>
            <a:r>
              <a:rPr lang="en-US" b="1" dirty="0"/>
              <a:t>REPORTING</a:t>
            </a:r>
          </a:p>
          <a:p>
            <a:pPr lvl="1"/>
            <a:r>
              <a:rPr lang="en-US" dirty="0"/>
              <a:t>Telling the results</a:t>
            </a:r>
          </a:p>
          <a:p>
            <a:pPr lvl="1"/>
            <a:r>
              <a:rPr lang="en-US" dirty="0"/>
              <a:t>Using tables of numbers is common</a:t>
            </a:r>
          </a:p>
          <a:p>
            <a:pPr marL="457200" indent="-457200">
              <a:buFont typeface="+mj-lt"/>
              <a:buAutoNum type="arabicPeriod"/>
            </a:pPr>
            <a:r>
              <a:rPr lang="en-US" b="1" dirty="0"/>
              <a:t>INTERPRETING</a:t>
            </a:r>
          </a:p>
          <a:p>
            <a:pPr lvl="1"/>
            <a:r>
              <a:rPr lang="en-US" dirty="0"/>
              <a:t>Deciding the meaning and importance of the information in various reports</a:t>
            </a:r>
          </a:p>
          <a:p>
            <a:pPr lvl="1"/>
            <a:endParaRPr lang="en-US" dirty="0"/>
          </a:p>
          <a:p>
            <a:pPr lvl="1"/>
            <a:endParaRPr lang="en-US" dirty="0"/>
          </a:p>
        </p:txBody>
      </p:sp>
    </p:spTree>
    <p:extLst>
      <p:ext uri="{BB962C8B-B14F-4D97-AF65-F5344CB8AC3E}">
        <p14:creationId xmlns:p14="http://schemas.microsoft.com/office/powerpoint/2010/main" val="77139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 3</a:t>
            </a:r>
          </a:p>
        </p:txBody>
      </p:sp>
      <p:sp>
        <p:nvSpPr>
          <p:cNvPr id="3" name="Content Placeholder 2"/>
          <p:cNvSpPr>
            <a:spLocks noGrp="1"/>
          </p:cNvSpPr>
          <p:nvPr>
            <p:ph type="body" sz="quarter" idx="15"/>
          </p:nvPr>
        </p:nvSpPr>
        <p:spPr/>
        <p:txBody>
          <a:bodyPr/>
          <a:lstStyle/>
          <a:p>
            <a:pPr algn="ctr"/>
            <a:r>
              <a:rPr lang="en-US" sz="2800" dirty="0"/>
              <a:t>Define GAAP and describe the process used by FASB to develop these principles</a:t>
            </a:r>
          </a:p>
        </p:txBody>
      </p:sp>
    </p:spTree>
    <p:extLst>
      <p:ext uri="{BB962C8B-B14F-4D97-AF65-F5344CB8AC3E}">
        <p14:creationId xmlns:p14="http://schemas.microsoft.com/office/powerpoint/2010/main" val="183246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GAAP</a:t>
            </a:r>
          </a:p>
        </p:txBody>
      </p:sp>
      <p:sp>
        <p:nvSpPr>
          <p:cNvPr id="3" name="Content Placeholder 2"/>
          <p:cNvSpPr>
            <a:spLocks noGrp="1"/>
          </p:cNvSpPr>
          <p:nvPr>
            <p:ph type="body" sz="quarter" idx="17"/>
          </p:nvPr>
        </p:nvSpPr>
        <p:spPr/>
        <p:txBody>
          <a:bodyPr>
            <a:normAutofit/>
          </a:bodyPr>
          <a:lstStyle/>
          <a:p>
            <a:r>
              <a:rPr lang="en-US" sz="2800" b="1" dirty="0">
                <a:solidFill>
                  <a:schemeClr val="tx2"/>
                </a:solidFill>
              </a:rPr>
              <a:t>Generally Accepted Accounting Principles (GAAP)</a:t>
            </a:r>
          </a:p>
          <a:p>
            <a:pPr lvl="1"/>
            <a:r>
              <a:rPr lang="en-US" sz="2800" dirty="0">
                <a:solidFill>
                  <a:srgbClr val="000000"/>
                </a:solidFill>
              </a:rPr>
              <a:t>Rules to follow when preparing financial statements</a:t>
            </a:r>
          </a:p>
          <a:p>
            <a:r>
              <a:rPr lang="en-US" sz="2800" dirty="0"/>
              <a:t>Developed by the Financial Accounting Standards Board (FASB)</a:t>
            </a:r>
          </a:p>
          <a:p>
            <a:r>
              <a:rPr lang="en-US" sz="2800" dirty="0"/>
              <a:t>Procedures and guidelines to be followed in the accounting and reporting process</a:t>
            </a:r>
          </a:p>
        </p:txBody>
      </p:sp>
    </p:spTree>
    <p:extLst>
      <p:ext uri="{BB962C8B-B14F-4D97-AF65-F5344CB8AC3E}">
        <p14:creationId xmlns:p14="http://schemas.microsoft.com/office/powerpoint/2010/main" val="2057811949"/>
      </p:ext>
    </p:extLst>
  </p:cSld>
  <p:clrMapOvr>
    <a:masterClrMapping/>
  </p:clrMapOvr>
</p:sld>
</file>

<file path=ppt/theme/theme1.xml><?xml version="1.0" encoding="utf-8"?>
<a:theme xmlns:a="http://schemas.openxmlformats.org/drawingml/2006/main" name="Office Theme">
  <a:themeElements>
    <a:clrScheme name="Custom 1">
      <a:dk1>
        <a:srgbClr val="011892"/>
      </a:dk1>
      <a:lt1>
        <a:srgbClr val="FFFFFF"/>
      </a:lt1>
      <a:dk2>
        <a:srgbClr val="006198"/>
      </a:dk2>
      <a:lt2>
        <a:srgbClr val="E7E6E6"/>
      </a:lt2>
      <a:accent1>
        <a:srgbClr val="0098D4"/>
      </a:accent1>
      <a:accent2>
        <a:srgbClr val="00B7E6"/>
      </a:accent2>
      <a:accent3>
        <a:srgbClr val="81CFEC"/>
      </a:accent3>
      <a:accent4>
        <a:srgbClr val="E8255F"/>
      </a:accent4>
      <a:accent5>
        <a:srgbClr val="FF6300"/>
      </a:accent5>
      <a:accent6>
        <a:srgbClr val="F5B600"/>
      </a:accent6>
      <a:hlink>
        <a:srgbClr val="00B7E6"/>
      </a:hlink>
      <a:folHlink>
        <a:srgbClr val="0098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effectLst/>
      </a:spPr>
      <a:bodyPr wrap="square" lIns="0" tIns="0" rIns="0" rtlCol="0" anchor="b">
        <a:spAutoFit/>
      </a:bodyPr>
      <a:lstStyle>
        <a:defPPr>
          <a:defRPr sz="2000" smtClean="0">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thm15="http://schemas.microsoft.com/office/thememl/2012/main" name="Cengage_Accessible_PPT_Template_FINAL.POTX" id="{146466F1-E6CB-45FF-8D63-17C2C100CCDA}" vid="{37F7B658-8B47-4D3D-8E2E-33857591AB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2E4C7BBAF8442AC48CBC7D09A7580" ma:contentTypeVersion="22" ma:contentTypeDescription="Create a new document." ma:contentTypeScope="" ma:versionID="eeca2c9470d15452f23e025664c92696">
  <xsd:schema xmlns:xsd="http://www.w3.org/2001/XMLSchema" xmlns:xs="http://www.w3.org/2001/XMLSchema" xmlns:p="http://schemas.microsoft.com/office/2006/metadata/properties" xmlns:ns2="105CED8A-AF0E-4AD8-9238-2F7FF36232F4" xmlns:ns3="105ced8a-af0e-4ad8-9238-2f7ff36232f4" xmlns:ns4="d5280b9f-0d25-4ffb-96bc-3c5ae659ff52" targetNamespace="http://schemas.microsoft.com/office/2006/metadata/properties" ma:root="true" ma:fieldsID="bf2be7170006aa9e8b1ef03ea7452762" ns2:_="" ns3:_="" ns4:_="">
    <xsd:import namespace="105CED8A-AF0E-4AD8-9238-2F7FF36232F4"/>
    <xsd:import namespace="105ced8a-af0e-4ad8-9238-2f7ff36232f4"/>
    <xsd:import namespace="d5280b9f-0d25-4ffb-96bc-3c5ae659ff52"/>
    <xsd:element name="properties">
      <xsd:complexType>
        <xsd:sequence>
          <xsd:element name="documentManagement">
            <xsd:complexType>
              <xsd:all>
                <xsd:element ref="ns2:Document_x0020_Type" minOccurs="0"/>
                <xsd:element ref="ns2:Department" minOccurs="0"/>
                <xsd:element ref="ns2:Audience" minOccurs="0"/>
                <xsd:element ref="ns3:Category" minOccurs="0"/>
                <xsd:element ref="ns4:SharedWithUsers" minOccurs="0"/>
                <xsd:element ref="ns4:SharedWithDetails" minOccurs="0"/>
                <xsd:element ref="ns4:LastSharedByUser" minOccurs="0"/>
                <xsd:element ref="ns4:LastSharedByTime"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CED8A-AF0E-4AD8-9238-2F7FF36232F4" elementFormDefault="qualified">
    <xsd:import namespace="http://schemas.microsoft.com/office/2006/documentManagement/types"/>
    <xsd:import namespace="http://schemas.microsoft.com/office/infopath/2007/PartnerControls"/>
    <xsd:element name="Document_x0020_Type" ma:index="2" nillable="true" ma:displayName="Document Type" ma:default="Process Document" ma:format="Dropdown" ma:internalName="Document_x0020_Type" ma:readOnly="false">
      <xsd:simpleType>
        <xsd:union memberTypes="dms:Text">
          <xsd:simpleType>
            <xsd:restriction base="dms:Choice">
              <xsd:enumeration value="Process Document"/>
              <xsd:enumeration value="Job Aid"/>
              <xsd:enumeration value="1-pager"/>
              <xsd:enumeration value="Quick Start Guide"/>
              <xsd:enumeration value="Training PPTs"/>
              <xsd:enumeration value="Training video"/>
              <xsd:enumeration value="Workflow"/>
              <xsd:enumeration value="Example"/>
              <xsd:enumeration value="Miscellaneous"/>
              <xsd:enumeration value="Template"/>
              <xsd:enumeration value="Authoring Guidelines"/>
              <xsd:enumeration value="Image"/>
              <xsd:enumeration value="Archive only"/>
            </xsd:restriction>
          </xsd:simpleType>
        </xsd:union>
      </xsd:simpleType>
    </xsd:element>
    <xsd:element name="Department" ma:index="3" nillable="true" ma:displayName="Owner" ma:default="GPM Training" ma:format="Dropdown" ma:internalName="Department" ma:readOnly="false">
      <xsd:simpleType>
        <xsd:restriction base="dms:Choice">
          <xsd:enumeration value="GPM Training"/>
          <xsd:enumeration value="GPM Operations"/>
          <xsd:enumeration value="CTQA"/>
          <xsd:enumeration value="Content Digitization"/>
          <xsd:enumeration value="Legal"/>
          <xsd:enumeration value="UX"/>
          <xsd:enumeration value="Global Production"/>
          <xsd:enumeration value="Other"/>
        </xsd:restriction>
      </xsd:simpleType>
    </xsd:element>
    <xsd:element name="Audience" ma:index="4" nillable="true" ma:displayName="Audience" ma:default="Content Developer" ma:format="Dropdown" ma:internalName="Audience" ma:readOnly="false">
      <xsd:simpleType>
        <xsd:restriction base="dms:Choice">
          <xsd:enumeration value="Internal"/>
          <xsd:enumeration value="Product Management"/>
          <xsd:enumeration value="Content Developer"/>
          <xsd:enumeration value="Product Manager"/>
          <xsd:enumeration value="Product Assistant"/>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105ced8a-af0e-4ad8-9238-2f7ff36232f4" elementFormDefault="qualified">
    <xsd:import namespace="http://schemas.microsoft.com/office/2006/documentManagement/types"/>
    <xsd:import namespace="http://schemas.microsoft.com/office/infopath/2007/PartnerControls"/>
    <xsd:element name="Category" ma:index="5" nillable="true" ma:displayName="Category" ma:internalName="Category" ma:readOnly="false">
      <xsd:simpleType>
        <xsd:restriction base="dms:Text"/>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5280b9f-0d25-4ffb-96bc-3c5ae659ff52" elementFormDefault="qualified">
    <xsd:import namespace="http://schemas.microsoft.com/office/2006/documentManagement/types"/>
    <xsd:import namespace="http://schemas.microsoft.com/office/infopath/2007/PartnerControls"/>
    <xsd:element name="SharedWithUsers" ma:index="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description=""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udience xmlns="105CED8A-AF0E-4AD8-9238-2F7FF36232F4">Content Developer</Audience>
    <Department xmlns="105CED8A-AF0E-4AD8-9238-2F7FF36232F4">GPM Training</Department>
    <Category xmlns="105ced8a-af0e-4ad8-9238-2f7ff36232f4">Accessibility</Category>
    <Document_x0020_Type xmlns="105CED8A-AF0E-4AD8-9238-2F7FF36232F4">Template</Document_x0020_Type>
  </documentManagement>
</p:properties>
</file>

<file path=customXml/itemProps1.xml><?xml version="1.0" encoding="utf-8"?>
<ds:datastoreItem xmlns:ds="http://schemas.openxmlformats.org/officeDocument/2006/customXml" ds:itemID="{81267DBD-43FE-4A53-9169-32D4D6521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CED8A-AF0E-4AD8-9238-2F7FF36232F4"/>
    <ds:schemaRef ds:uri="105ced8a-af0e-4ad8-9238-2f7ff36232f4"/>
    <ds:schemaRef ds:uri="d5280b9f-0d25-4ffb-96bc-3c5ae659ff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3.xml><?xml version="1.0" encoding="utf-8"?>
<ds:datastoreItem xmlns:ds="http://schemas.openxmlformats.org/officeDocument/2006/customXml" ds:itemID="{BA9BA192-EF86-48DF-982C-2C526A268392}">
  <ds:schemaRefs>
    <ds:schemaRef ds:uri="http://purl.org/dc/dcmitype/"/>
    <ds:schemaRef ds:uri="105CED8A-AF0E-4AD8-9238-2F7FF36232F4"/>
    <ds:schemaRef ds:uri="http://purl.org/dc/elements/1.1/"/>
    <ds:schemaRef ds:uri="d5280b9f-0d25-4ffb-96bc-3c5ae659ff52"/>
    <ds:schemaRef ds:uri="http://purl.org/dc/term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105ced8a-af0e-4ad8-9238-2f7ff36232f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Cengage_Accessible_PPT_Template_FINAL</Template>
  <TotalTime>4452</TotalTime>
  <Words>1000</Words>
  <Application>Microsoft Office PowerPoint</Application>
  <PresentationFormat>Widescreen</PresentationFormat>
  <Paragraphs>174</Paragraphs>
  <Slides>35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ＭＳ Ｐゴシック</vt:lpstr>
      <vt:lpstr>arial</vt:lpstr>
      <vt:lpstr>arial</vt:lpstr>
      <vt:lpstr>Calibri</vt:lpstr>
      <vt:lpstr>Helvetica</vt:lpstr>
      <vt:lpstr>LucidaGrande</vt:lpstr>
      <vt:lpstr>Open Sans</vt:lpstr>
      <vt:lpstr>Summer Font</vt:lpstr>
      <vt:lpstr>Office Theme</vt:lpstr>
      <vt:lpstr>Introduction To Accounting</vt:lpstr>
      <vt:lpstr>Learning Objective 1</vt:lpstr>
      <vt:lpstr>The Purpose of Accounting</vt:lpstr>
      <vt:lpstr>Who Are the Users of Accounting Information?</vt:lpstr>
      <vt:lpstr>Learning Objective 2</vt:lpstr>
      <vt:lpstr>The Accounting Process</vt:lpstr>
      <vt:lpstr>Steps of the Accounting Process</vt:lpstr>
      <vt:lpstr>Learning Objective 3</vt:lpstr>
      <vt:lpstr>GAAP</vt:lpstr>
      <vt:lpstr>Process Used by FASB to Develop GAAP</vt:lpstr>
      <vt:lpstr>Learning Objective 4</vt:lpstr>
      <vt:lpstr>Three Types of Ownership Structures</vt:lpstr>
      <vt:lpstr>Sole Proprietorship</vt:lpstr>
      <vt:lpstr>Partnership</vt:lpstr>
      <vt:lpstr>Corporation</vt:lpstr>
      <vt:lpstr>Learning Objective 5</vt:lpstr>
      <vt:lpstr>Types of Businesses</vt:lpstr>
      <vt:lpstr>Service Business</vt:lpstr>
      <vt:lpstr>Merchandising Business</vt:lpstr>
      <vt:lpstr>Manufacturing Business</vt:lpstr>
      <vt:lpstr>Learning Objective 6</vt:lpstr>
      <vt:lpstr>Career Opportunities (1 of 2)</vt:lpstr>
      <vt:lpstr>Career Opportunities</vt:lpstr>
      <vt:lpstr>Accountants</vt:lpstr>
      <vt:lpstr>Accounting Careers</vt:lpstr>
      <vt:lpstr>Public Accounting</vt:lpstr>
      <vt:lpstr>Private (Managerial) Accounting</vt:lpstr>
      <vt:lpstr>Governmental and Not-for-Profit Accounting</vt:lpstr>
      <vt:lpstr>Accounting Jobs Expected Demand</vt:lpstr>
      <vt:lpstr>Job Descriptions in the Accounting Profession (1 of 6)</vt:lpstr>
      <vt:lpstr>Job Descriptions in the Accounting Profession (2 of 6)</vt:lpstr>
      <vt:lpstr>Job Descriptions in the Accounting Profession (3 of 6)</vt:lpstr>
      <vt:lpstr>Job Descriptions in the Accounting Profession (4 of 6)</vt:lpstr>
      <vt:lpstr>Job Descriptions in the Accounting Profession (5 of 6)</vt:lpstr>
      <vt:lpstr>Job Descriptions in the Accounting Profession (6 of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Evans</dc:creator>
  <cp:lastModifiedBy>Joy Young</cp:lastModifiedBy>
  <cp:revision>35</cp:revision>
  <cp:lastPrinted>2016-10-03T15:29:39Z</cp:lastPrinted>
  <dcterms:created xsi:type="dcterms:W3CDTF">2018-09-16T20:33:10Z</dcterms:created>
  <dcterms:modified xsi:type="dcterms:W3CDTF">2019-08-21T13:36:30Z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0x0101003532E4C7BBAF8442AC48CBC7D09A7580</vt:lpwstr>
  </property>
</Properties>
</file>