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4"/>
  </p:notesMasterIdLst>
  <p:handoutMasterIdLst>
    <p:handoutMasterId r:id="rId75"/>
  </p:handoutMasterIdLst>
  <p:sldIdLst>
    <p:sldId id="264" r:id="rId5"/>
    <p:sldId id="487" r:id="rId6"/>
    <p:sldId id="488" r:id="rId7"/>
    <p:sldId id="497" r:id="rId8"/>
    <p:sldId id="688" r:id="rId9"/>
    <p:sldId id="491" r:id="rId10"/>
    <p:sldId id="689" r:id="rId11"/>
    <p:sldId id="494" r:id="rId12"/>
    <p:sldId id="495" r:id="rId13"/>
    <p:sldId id="496" r:id="rId14"/>
    <p:sldId id="499" r:id="rId15"/>
    <p:sldId id="500" r:id="rId16"/>
    <p:sldId id="501" r:id="rId17"/>
    <p:sldId id="502" r:id="rId18"/>
    <p:sldId id="503" r:id="rId19"/>
    <p:sldId id="504" r:id="rId20"/>
    <p:sldId id="505" r:id="rId21"/>
    <p:sldId id="506" r:id="rId22"/>
    <p:sldId id="510" r:id="rId23"/>
    <p:sldId id="511" r:id="rId24"/>
    <p:sldId id="512" r:id="rId25"/>
    <p:sldId id="515" r:id="rId26"/>
    <p:sldId id="655" r:id="rId27"/>
    <p:sldId id="651" r:id="rId28"/>
    <p:sldId id="652" r:id="rId29"/>
    <p:sldId id="656" r:id="rId30"/>
    <p:sldId id="653" r:id="rId31"/>
    <p:sldId id="654" r:id="rId32"/>
    <p:sldId id="657" r:id="rId33"/>
    <p:sldId id="658" r:id="rId34"/>
    <p:sldId id="659" r:id="rId35"/>
    <p:sldId id="660" r:id="rId36"/>
    <p:sldId id="541" r:id="rId37"/>
    <p:sldId id="543" r:id="rId38"/>
    <p:sldId id="547" r:id="rId39"/>
    <p:sldId id="661" r:id="rId40"/>
    <p:sldId id="548" r:id="rId41"/>
    <p:sldId id="662" r:id="rId42"/>
    <p:sldId id="663" r:id="rId43"/>
    <p:sldId id="664" r:id="rId44"/>
    <p:sldId id="665" r:id="rId45"/>
    <p:sldId id="666" r:id="rId46"/>
    <p:sldId id="667" r:id="rId47"/>
    <p:sldId id="668" r:id="rId48"/>
    <p:sldId id="669" r:id="rId49"/>
    <p:sldId id="671" r:id="rId50"/>
    <p:sldId id="672" r:id="rId51"/>
    <p:sldId id="673" r:id="rId52"/>
    <p:sldId id="674" r:id="rId53"/>
    <p:sldId id="675" r:id="rId54"/>
    <p:sldId id="676" r:id="rId55"/>
    <p:sldId id="677" r:id="rId56"/>
    <p:sldId id="678" r:id="rId57"/>
    <p:sldId id="679" r:id="rId58"/>
    <p:sldId id="680" r:id="rId59"/>
    <p:sldId id="681" r:id="rId60"/>
    <p:sldId id="682" r:id="rId61"/>
    <p:sldId id="683" r:id="rId62"/>
    <p:sldId id="684" r:id="rId63"/>
    <p:sldId id="685" r:id="rId64"/>
    <p:sldId id="628" r:id="rId65"/>
    <p:sldId id="629" r:id="rId66"/>
    <p:sldId id="686" r:id="rId67"/>
    <p:sldId id="687" r:id="rId68"/>
    <p:sldId id="630" r:id="rId69"/>
    <p:sldId id="638" r:id="rId70"/>
    <p:sldId id="642" r:id="rId71"/>
    <p:sldId id="645" r:id="rId72"/>
    <p:sldId id="646" r:id="rId7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FA8570E3-A86B-4201-AFEA-40676B067901}">
          <p14:sldIdLst>
            <p14:sldId id="264"/>
            <p14:sldId id="487"/>
            <p14:sldId id="488"/>
            <p14:sldId id="497"/>
            <p14:sldId id="688"/>
            <p14:sldId id="491"/>
            <p14:sldId id="689"/>
            <p14:sldId id="494"/>
            <p14:sldId id="495"/>
            <p14:sldId id="496"/>
            <p14:sldId id="499"/>
            <p14:sldId id="500"/>
            <p14:sldId id="501"/>
            <p14:sldId id="502"/>
            <p14:sldId id="503"/>
            <p14:sldId id="504"/>
            <p14:sldId id="505"/>
            <p14:sldId id="506"/>
            <p14:sldId id="510"/>
            <p14:sldId id="511"/>
            <p14:sldId id="512"/>
            <p14:sldId id="515"/>
            <p14:sldId id="655"/>
            <p14:sldId id="651"/>
            <p14:sldId id="652"/>
            <p14:sldId id="656"/>
            <p14:sldId id="653"/>
            <p14:sldId id="654"/>
            <p14:sldId id="657"/>
            <p14:sldId id="658"/>
            <p14:sldId id="659"/>
            <p14:sldId id="660"/>
            <p14:sldId id="541"/>
            <p14:sldId id="543"/>
            <p14:sldId id="547"/>
            <p14:sldId id="661"/>
            <p14:sldId id="548"/>
            <p14:sldId id="662"/>
            <p14:sldId id="663"/>
            <p14:sldId id="664"/>
            <p14:sldId id="665"/>
            <p14:sldId id="666"/>
            <p14:sldId id="667"/>
            <p14:sldId id="668"/>
            <p14:sldId id="669"/>
            <p14:sldId id="671"/>
            <p14:sldId id="672"/>
            <p14:sldId id="673"/>
            <p14:sldId id="674"/>
            <p14:sldId id="675"/>
            <p14:sldId id="676"/>
            <p14:sldId id="677"/>
            <p14:sldId id="678"/>
            <p14:sldId id="679"/>
            <p14:sldId id="680"/>
            <p14:sldId id="681"/>
            <p14:sldId id="682"/>
            <p14:sldId id="683"/>
            <p14:sldId id="684"/>
            <p14:sldId id="685"/>
            <p14:sldId id="628"/>
            <p14:sldId id="629"/>
            <p14:sldId id="686"/>
            <p14:sldId id="687"/>
            <p14:sldId id="630"/>
            <p14:sldId id="638"/>
            <p14:sldId id="642"/>
            <p14:sldId id="645"/>
            <p14:sldId id="6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55F"/>
    <a:srgbClr val="000000"/>
    <a:srgbClr val="004A78"/>
    <a:srgbClr val="006298"/>
    <a:srgbClr val="FF6300"/>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7" autoAdjust="0"/>
    <p:restoredTop sz="93617" autoAdjust="0"/>
  </p:normalViewPr>
  <p:slideViewPr>
    <p:cSldViewPr snapToGrid="0" snapToObjects="1">
      <p:cViewPr varScale="1">
        <p:scale>
          <a:sx n="108" d="100"/>
          <a:sy n="108" d="100"/>
        </p:scale>
        <p:origin x="24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2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CD0E-701D-4E72-A53C-497F603720E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0809291-090D-4295-AE60-D20CDCE08D75}"/>
              </a:ext>
            </a:extLst>
          </p:cNvPr>
          <p:cNvSpPr>
            <a:spLocks noGrp="1"/>
          </p:cNvSpPr>
          <p:nvPr>
            <p:ph type="ftr" sz="quarter" idx="10"/>
          </p:nvPr>
        </p:nvSpPr>
        <p:spPr/>
        <p:txBody>
          <a:bodyPr/>
          <a:lstStyle/>
          <a:p>
            <a:r>
              <a:rPr lang="en-US"/>
              <a:t>[Author Name], [Book Title], [#] Edition. © [Insert Year] Cengage. All Rights Reserved. May not be scanned, copied or duplicated, or posted to a publicly accessible website, in whole or in part.</a:t>
            </a:r>
            <a:endParaRPr lang="en-US" dirty="0"/>
          </a:p>
        </p:txBody>
      </p:sp>
      <p:sp>
        <p:nvSpPr>
          <p:cNvPr id="5" name="Text Placeholder 4">
            <a:extLst>
              <a:ext uri="{FF2B5EF4-FFF2-40B4-BE49-F238E27FC236}">
                <a16:creationId xmlns:a16="http://schemas.microsoft.com/office/drawing/2014/main" id="{CB2ABF87-A08B-41B9-B8FB-4A428EE585D6}"/>
              </a:ext>
            </a:extLst>
          </p:cNvPr>
          <p:cNvSpPr>
            <a:spLocks noGrp="1"/>
          </p:cNvSpPr>
          <p:nvPr>
            <p:ph type="body" sz="quarter" idx="11"/>
          </p:nvPr>
        </p:nvSpPr>
        <p:spPr>
          <a:xfrm>
            <a:off x="766763" y="1249363"/>
            <a:ext cx="10587037" cy="1414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able Placeholder 6">
            <a:extLst>
              <a:ext uri="{FF2B5EF4-FFF2-40B4-BE49-F238E27FC236}">
                <a16:creationId xmlns:a16="http://schemas.microsoft.com/office/drawing/2014/main" id="{13ADCC6F-A924-43CE-AE12-037E9CD50A1B}"/>
              </a:ext>
            </a:extLst>
          </p:cNvPr>
          <p:cNvSpPr>
            <a:spLocks noGrp="1"/>
          </p:cNvSpPr>
          <p:nvPr>
            <p:ph type="tbl" sz="quarter" idx="12"/>
          </p:nvPr>
        </p:nvSpPr>
        <p:spPr>
          <a:xfrm>
            <a:off x="1662113" y="3627438"/>
            <a:ext cx="2841625" cy="1981200"/>
          </a:xfrm>
        </p:spPr>
        <p:txBody>
          <a:bodyPr/>
          <a:lstStyle/>
          <a:p>
            <a:endParaRPr lang="en-US"/>
          </a:p>
        </p:txBody>
      </p:sp>
      <p:sp>
        <p:nvSpPr>
          <p:cNvPr id="9" name="Table Placeholder 8">
            <a:extLst>
              <a:ext uri="{FF2B5EF4-FFF2-40B4-BE49-F238E27FC236}">
                <a16:creationId xmlns:a16="http://schemas.microsoft.com/office/drawing/2014/main" id="{02C5D8F1-7BA8-4537-9946-511BE6120CA5}"/>
              </a:ext>
            </a:extLst>
          </p:cNvPr>
          <p:cNvSpPr>
            <a:spLocks noGrp="1"/>
          </p:cNvSpPr>
          <p:nvPr>
            <p:ph type="tbl" sz="quarter" idx="13"/>
          </p:nvPr>
        </p:nvSpPr>
        <p:spPr>
          <a:xfrm>
            <a:off x="6597650" y="3519488"/>
            <a:ext cx="3441700" cy="2281237"/>
          </a:xfrm>
        </p:spPr>
        <p:txBody>
          <a:bodyPr/>
          <a:lstStyle/>
          <a:p>
            <a:endParaRPr lang="en-US"/>
          </a:p>
        </p:txBody>
      </p:sp>
    </p:spTree>
    <p:extLst>
      <p:ext uri="{BB962C8B-B14F-4D97-AF65-F5344CB8AC3E}">
        <p14:creationId xmlns:p14="http://schemas.microsoft.com/office/powerpoint/2010/main" val="45111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C2E9-F16F-4272-8CB3-0499677217F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59D4793-A2A0-4CA4-883A-05BFA461C451}"/>
              </a:ext>
            </a:extLst>
          </p:cNvPr>
          <p:cNvSpPr>
            <a:spLocks noGrp="1"/>
          </p:cNvSpPr>
          <p:nvPr>
            <p:ph type="ftr" sz="quarter"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dirty="0">
                <a:solidFill>
                  <a:srgbClr val="004A78"/>
                </a:solidFill>
              </a:rPr>
              <a:t>Heintz &amp; Parry, College Accounting, 23rd Edition. © 2020 Cengage. All Rights Reserved. May not be scanned, copied or duplicated, or posted to a publicly accessible website, in whole or in part.</a:t>
            </a:r>
          </a:p>
        </p:txBody>
      </p:sp>
      <p:sp>
        <p:nvSpPr>
          <p:cNvPr id="5" name="Picture Placeholder 4">
            <a:extLst>
              <a:ext uri="{FF2B5EF4-FFF2-40B4-BE49-F238E27FC236}">
                <a16:creationId xmlns:a16="http://schemas.microsoft.com/office/drawing/2014/main" id="{FE133074-F0C9-40AE-97F7-5A253231DE82}"/>
              </a:ext>
            </a:extLst>
          </p:cNvPr>
          <p:cNvSpPr>
            <a:spLocks noGrp="1"/>
          </p:cNvSpPr>
          <p:nvPr>
            <p:ph type="pic" sz="quarter" idx="11"/>
          </p:nvPr>
        </p:nvSpPr>
        <p:spPr>
          <a:xfrm>
            <a:off x="1746250" y="1533525"/>
            <a:ext cx="8413750" cy="3878263"/>
          </a:xfrm>
        </p:spPr>
        <p:txBody>
          <a:bodyPr/>
          <a:lstStyle/>
          <a:p>
            <a:endParaRPr lang="en-US"/>
          </a:p>
        </p:txBody>
      </p:sp>
      <p:sp>
        <p:nvSpPr>
          <p:cNvPr id="6" name="Footer">
            <a:extLst>
              <a:ext uri="{FF2B5EF4-FFF2-40B4-BE49-F238E27FC236}">
                <a16:creationId xmlns:a16="http://schemas.microsoft.com/office/drawing/2014/main" id="{0B1746C6-58B8-4D47-A370-42242F246C2F}"/>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42931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ile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192DA-635D-4116-B866-D81DB2586D0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215A8C1-8E54-4261-8845-2435AB8EA284}"/>
              </a:ext>
            </a:extLst>
          </p:cNvPr>
          <p:cNvSpPr>
            <a:spLocks noGrp="1"/>
          </p:cNvSpPr>
          <p:nvPr>
            <p:ph type="ftr" sz="quarter"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dirty="0">
                <a:solidFill>
                  <a:srgbClr val="004A78"/>
                </a:solidFill>
              </a:rPr>
              <a:t>Heintz &amp; Parry, College Accounting, 23rd Edition. © 2020 Cengage. All Rights Reserved. May not be scanned, copied or duplicated, or posted to a publicly accessible website, in whole or in part.</a:t>
            </a:r>
          </a:p>
        </p:txBody>
      </p:sp>
      <p:sp>
        <p:nvSpPr>
          <p:cNvPr id="5" name="Picture Placeholder 4">
            <a:extLst>
              <a:ext uri="{FF2B5EF4-FFF2-40B4-BE49-F238E27FC236}">
                <a16:creationId xmlns:a16="http://schemas.microsoft.com/office/drawing/2014/main" id="{CD7A0DDF-B129-4CDE-BA08-C008F97BB932}"/>
              </a:ext>
            </a:extLst>
          </p:cNvPr>
          <p:cNvSpPr>
            <a:spLocks noGrp="1"/>
          </p:cNvSpPr>
          <p:nvPr>
            <p:ph type="pic" sz="quarter" idx="11"/>
          </p:nvPr>
        </p:nvSpPr>
        <p:spPr>
          <a:xfrm>
            <a:off x="1320800" y="1287463"/>
            <a:ext cx="9234488" cy="2505075"/>
          </a:xfrm>
        </p:spPr>
        <p:txBody>
          <a:bodyPr/>
          <a:lstStyle/>
          <a:p>
            <a:endParaRPr lang="en-US"/>
          </a:p>
        </p:txBody>
      </p:sp>
      <p:sp>
        <p:nvSpPr>
          <p:cNvPr id="7" name="Text Placeholder 6">
            <a:extLst>
              <a:ext uri="{FF2B5EF4-FFF2-40B4-BE49-F238E27FC236}">
                <a16:creationId xmlns:a16="http://schemas.microsoft.com/office/drawing/2014/main" id="{E3F11415-71FB-4B20-80A1-5F20FD036149}"/>
              </a:ext>
            </a:extLst>
          </p:cNvPr>
          <p:cNvSpPr>
            <a:spLocks noGrp="1"/>
          </p:cNvSpPr>
          <p:nvPr>
            <p:ph type="body" sz="quarter" idx="12"/>
          </p:nvPr>
        </p:nvSpPr>
        <p:spPr>
          <a:xfrm>
            <a:off x="1320800" y="4132263"/>
            <a:ext cx="9234488" cy="1658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a:extLst>
              <a:ext uri="{FF2B5EF4-FFF2-40B4-BE49-F238E27FC236}">
                <a16:creationId xmlns:a16="http://schemas.microsoft.com/office/drawing/2014/main" id="{4E87EFF8-B6DD-4C44-8BD0-A04617BB22AE}"/>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256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7" r:id="rId14"/>
    <p:sldLayoutId id="2147483725" r:id="rId15"/>
    <p:sldLayoutId id="2147483726"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2 </a:t>
            </a:r>
          </a:p>
        </p:txBody>
      </p:sp>
      <p:sp>
        <p:nvSpPr>
          <p:cNvPr id="5" name="Title 4"/>
          <p:cNvSpPr>
            <a:spLocks noGrp="1"/>
          </p:cNvSpPr>
          <p:nvPr>
            <p:ph type="title"/>
          </p:nvPr>
        </p:nvSpPr>
        <p:spPr>
          <a:xfrm>
            <a:off x="3996910" y="4035474"/>
            <a:ext cx="6192119" cy="1222326"/>
          </a:xfrm>
        </p:spPr>
        <p:txBody>
          <a:bodyPr/>
          <a:lstStyle/>
          <a:p>
            <a:r>
              <a:rPr lang="en-US" dirty="0"/>
              <a:t>Analyzing Transactions: The Accounting Equation</a:t>
            </a:r>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 Equity</a:t>
            </a:r>
            <a:endParaRPr lang="en-IN" dirty="0"/>
          </a:p>
        </p:txBody>
      </p:sp>
      <p:sp>
        <p:nvSpPr>
          <p:cNvPr id="3" name="Content Placeholder 2"/>
          <p:cNvSpPr>
            <a:spLocks noGrp="1"/>
          </p:cNvSpPr>
          <p:nvPr>
            <p:ph type="body" sz="quarter" idx="17"/>
          </p:nvPr>
        </p:nvSpPr>
        <p:spPr/>
        <p:txBody>
          <a:bodyPr>
            <a:normAutofit/>
          </a:bodyPr>
          <a:lstStyle/>
          <a:p>
            <a:r>
              <a:rPr sz="2800" dirty="0"/>
              <a:t>Amount by which the business assets exceed the business liabilities</a:t>
            </a:r>
          </a:p>
          <a:p>
            <a:pPr lvl="1"/>
            <a:r>
              <a:rPr lang="en-IN" sz="2800" dirty="0"/>
              <a:t>Also called:</a:t>
            </a:r>
            <a:endParaRPr sz="2800" dirty="0"/>
          </a:p>
          <a:p>
            <a:pPr lvl="2"/>
            <a:r>
              <a:rPr lang="en-IN" sz="2800" dirty="0">
                <a:ea typeface="ＭＳ Ｐゴシック" pitchFamily="34" charset="-128"/>
              </a:rPr>
              <a:t>Net Worth</a:t>
            </a:r>
          </a:p>
          <a:p>
            <a:pPr lvl="2"/>
            <a:r>
              <a:rPr lang="en-IN" sz="2800" dirty="0">
                <a:ea typeface="ＭＳ Ｐゴシック" pitchFamily="34" charset="-128"/>
              </a:rPr>
              <a:t>Capital</a:t>
            </a:r>
          </a:p>
        </p:txBody>
      </p:sp>
    </p:spTree>
    <p:extLst>
      <p:ext uri="{BB962C8B-B14F-4D97-AF65-F5344CB8AC3E}">
        <p14:creationId xmlns:p14="http://schemas.microsoft.com/office/powerpoint/2010/main" val="20672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Broader View</a:t>
            </a:r>
            <a:endParaRPr lang="en-IN" dirty="0"/>
          </a:p>
        </p:txBody>
      </p:sp>
      <p:sp>
        <p:nvSpPr>
          <p:cNvPr id="3" name="Content Placeholder 2"/>
          <p:cNvSpPr>
            <a:spLocks noGrp="1"/>
          </p:cNvSpPr>
          <p:nvPr>
            <p:ph type="body" sz="quarter" idx="15"/>
          </p:nvPr>
        </p:nvSpPr>
        <p:spPr/>
        <p:txBody>
          <a:bodyPr/>
          <a:lstStyle/>
          <a:p>
            <a:pPr>
              <a:buNone/>
            </a:pPr>
            <a:r>
              <a:rPr lang="en-IN" sz="2800" b="1" dirty="0"/>
              <a:t>Assets and the Cost of Products We Buy</a:t>
            </a:r>
          </a:p>
          <a:p>
            <a:r>
              <a:rPr lang="en-IN" sz="2800" dirty="0"/>
              <a:t>Next time you buy something, think of all the assets a company  needs to produce that product. If the product comes from a capital-intensive industry, one that requires heavy investments in assets, the company must price the product high enough to cover the cost of using the assets and replacing them when they wear out. For example, AT&amp;T recently reported that the cost of property, plant, and equipment used for operating purposes came to over $319 billion.</a:t>
            </a:r>
          </a:p>
        </p:txBody>
      </p:sp>
    </p:spTree>
    <p:extLst>
      <p:ext uri="{BB962C8B-B14F-4D97-AF65-F5344CB8AC3E}">
        <p14:creationId xmlns:p14="http://schemas.microsoft.com/office/powerpoint/2010/main" val="91879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2</a:t>
            </a:r>
          </a:p>
        </p:txBody>
      </p:sp>
      <p:sp>
        <p:nvSpPr>
          <p:cNvPr id="3" name="Content Placeholder 2"/>
          <p:cNvSpPr>
            <a:spLocks noGrp="1"/>
          </p:cNvSpPr>
          <p:nvPr>
            <p:ph type="body" sz="quarter" idx="15"/>
          </p:nvPr>
        </p:nvSpPr>
        <p:spPr/>
        <p:txBody>
          <a:bodyPr/>
          <a:lstStyle/>
          <a:p>
            <a:pPr algn="ctr"/>
            <a:r>
              <a:rPr lang="en-IN" dirty="0"/>
              <a:t> </a:t>
            </a:r>
            <a:r>
              <a:rPr sz="2800" dirty="0"/>
              <a:t>Construct the accounting equation</a:t>
            </a:r>
          </a:p>
        </p:txBody>
      </p:sp>
    </p:spTree>
    <p:extLst>
      <p:ext uri="{BB962C8B-B14F-4D97-AF65-F5344CB8AC3E}">
        <p14:creationId xmlns:p14="http://schemas.microsoft.com/office/powerpoint/2010/main" val="253704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Accounting Equation </a:t>
            </a:r>
            <a:endParaRPr lang="en-IN" dirty="0"/>
          </a:p>
        </p:txBody>
      </p:sp>
      <p:sp>
        <p:nvSpPr>
          <p:cNvPr id="3" name="Content Placeholder 2"/>
          <p:cNvSpPr>
            <a:spLocks noGrp="1"/>
          </p:cNvSpPr>
          <p:nvPr>
            <p:ph type="body" sz="quarter" idx="17"/>
          </p:nvPr>
        </p:nvSpPr>
        <p:spPr/>
        <p:txBody>
          <a:bodyPr>
            <a:normAutofit/>
          </a:bodyPr>
          <a:lstStyle/>
          <a:p>
            <a:pPr>
              <a:buNone/>
            </a:pPr>
            <a:r>
              <a:rPr sz="3200" dirty="0"/>
              <a:t>Assets = Liabilities + Owner’s Equity</a:t>
            </a:r>
          </a:p>
          <a:p>
            <a:pPr marL="355600" indent="-355600"/>
            <a:r>
              <a:rPr lang="en-IN" sz="2800" dirty="0"/>
              <a:t>Assets: </a:t>
            </a:r>
            <a:r>
              <a:rPr sz="2800" dirty="0">
                <a:solidFill>
                  <a:schemeClr val="tx2"/>
                </a:solidFill>
                <a:ea typeface="ＭＳ Ｐゴシック" pitchFamily="34" charset="-128"/>
              </a:rPr>
              <a:t>The left side shows the assets</a:t>
            </a:r>
          </a:p>
          <a:p>
            <a:pPr marL="355600" indent="-355600"/>
            <a:r>
              <a:rPr lang="en-US" sz="2800" dirty="0"/>
              <a:t>Liabilities + Owner’s Equity: </a:t>
            </a:r>
            <a:r>
              <a:rPr sz="2800" dirty="0">
                <a:solidFill>
                  <a:schemeClr val="tx2"/>
                </a:solidFill>
                <a:ea typeface="ＭＳ Ｐゴシック" pitchFamily="34" charset="-128"/>
              </a:rPr>
              <a:t>The right side shows where the money came from to buy the assets</a:t>
            </a:r>
          </a:p>
        </p:txBody>
      </p:sp>
    </p:spTree>
    <p:extLst>
      <p:ext uri="{BB962C8B-B14F-4D97-AF65-F5344CB8AC3E}">
        <p14:creationId xmlns:p14="http://schemas.microsoft.com/office/powerpoint/2010/main" val="286920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IN" dirty="0"/>
          </a:p>
        </p:txBody>
      </p:sp>
      <p:sp>
        <p:nvSpPr>
          <p:cNvPr id="3" name="Content Placeholder 2"/>
          <p:cNvSpPr>
            <a:spLocks noGrp="1"/>
          </p:cNvSpPr>
          <p:nvPr>
            <p:ph type="body" sz="quarter" idx="17"/>
          </p:nvPr>
        </p:nvSpPr>
        <p:spPr/>
        <p:txBody>
          <a:bodyPr>
            <a:normAutofit/>
          </a:bodyPr>
          <a:lstStyle/>
          <a:p>
            <a:pPr marL="360363" indent="-360363"/>
            <a:r>
              <a:rPr sz="2800" dirty="0"/>
              <a:t>If a business has total assets of $60,400 and total liabilities of $</a:t>
            </a:r>
            <a:r>
              <a:rPr lang="en-US" sz="2800" dirty="0"/>
              <a:t>5</a:t>
            </a:r>
            <a:r>
              <a:rPr sz="2800" dirty="0"/>
              <a:t>,400, what is the owner’s equity?</a:t>
            </a:r>
          </a:p>
          <a:p>
            <a:pPr lvl="1" indent="-374650"/>
            <a:r>
              <a:rPr sz="2800" dirty="0">
                <a:ea typeface="ＭＳ Ｐゴシック" pitchFamily="34" charset="-128"/>
              </a:rPr>
              <a:t>Once the debts are paid, the remaining assets belong to the owner (owner’s equity).</a:t>
            </a:r>
          </a:p>
          <a:p>
            <a:pPr marL="355600" lvl="1" indent="-355600">
              <a:buFont typeface="Arial" pitchFamily="34" charset="0"/>
              <a:buChar char="•"/>
            </a:pPr>
            <a:r>
              <a:rPr lang="en-IN" sz="2800" dirty="0">
                <a:solidFill>
                  <a:srgbClr val="002060"/>
                </a:solidFill>
              </a:rPr>
              <a:t>ASSETS - LIABILITIES = OWNER’S EQUITY</a:t>
            </a:r>
          </a:p>
          <a:p>
            <a:pPr marL="812800" lvl="2" indent="-355600">
              <a:buFont typeface="Arial" pitchFamily="34" charset="0"/>
              <a:buChar char="•"/>
            </a:pPr>
            <a:r>
              <a:rPr lang="en-IN" sz="2800" dirty="0">
                <a:solidFill>
                  <a:srgbClr val="002060"/>
                </a:solidFill>
              </a:rPr>
              <a:t>Extrapolated from the basic accounting equation: </a:t>
            </a:r>
            <a:r>
              <a:rPr lang="en-US" sz="2800" dirty="0">
                <a:ea typeface="ＭＳ Ｐゴシック" pitchFamily="34" charset="-128"/>
              </a:rPr>
              <a:t>Assets = Liabilities + Owner’s Equity</a:t>
            </a:r>
            <a:endParaRPr lang="en-IN" sz="2800" dirty="0">
              <a:solidFill>
                <a:srgbClr val="002060"/>
              </a:solidFill>
            </a:endParaRPr>
          </a:p>
          <a:p>
            <a:pPr marL="812800" lvl="2" indent="-355600">
              <a:buFont typeface="Arial" pitchFamily="34" charset="0"/>
              <a:buChar char="•"/>
            </a:pPr>
            <a:r>
              <a:rPr sz="2800" dirty="0"/>
              <a:t>$60,400 </a:t>
            </a:r>
            <a:r>
              <a:rPr lang="en-US" sz="2800" dirty="0"/>
              <a:t>-</a:t>
            </a:r>
            <a:r>
              <a:rPr sz="2800" dirty="0"/>
              <a:t> $5,400 = $55,000</a:t>
            </a:r>
            <a:endParaRPr lang="en-US" sz="2800" b="1" i="1" dirty="0">
              <a:ea typeface="ＭＳ Ｐゴシック" pitchFamily="34" charset="-128"/>
            </a:endParaRPr>
          </a:p>
          <a:p>
            <a:pPr marL="812800" lvl="2" indent="-355600">
              <a:buFont typeface="Arial" pitchFamily="34" charset="0"/>
              <a:buChar char="•"/>
            </a:pPr>
            <a:r>
              <a:rPr lang="en-US" sz="2800" b="1" dirty="0">
                <a:solidFill>
                  <a:srgbClr val="FF0000"/>
                </a:solidFill>
                <a:ea typeface="ＭＳ Ｐゴシック" pitchFamily="34" charset="-128"/>
              </a:rPr>
              <a:t>Note:</a:t>
            </a:r>
            <a:r>
              <a:rPr lang="en-US" sz="2800" b="1" dirty="0">
                <a:solidFill>
                  <a:srgbClr val="002060"/>
                </a:solidFill>
                <a:ea typeface="ＭＳ Ｐゴシック" pitchFamily="34" charset="-128"/>
              </a:rPr>
              <a:t> </a:t>
            </a:r>
            <a:r>
              <a:rPr lang="en-US" sz="2800" dirty="0">
                <a:solidFill>
                  <a:srgbClr val="002060"/>
                </a:solidFill>
                <a:ea typeface="ＭＳ Ｐゴシック" pitchFamily="34" charset="-128"/>
              </a:rPr>
              <a:t>The accounting equation must always remain in balance!</a:t>
            </a:r>
            <a:endParaRPr sz="2800" dirty="0">
              <a:solidFill>
                <a:srgbClr val="002060"/>
              </a:solidFill>
            </a:endParaRPr>
          </a:p>
        </p:txBody>
      </p:sp>
    </p:spTree>
    <p:extLst>
      <p:ext uri="{BB962C8B-B14F-4D97-AF65-F5344CB8AC3E}">
        <p14:creationId xmlns:p14="http://schemas.microsoft.com/office/powerpoint/2010/main" val="269783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3</a:t>
            </a:r>
            <a:endParaRPr lang="en-IN" b="1" dirty="0"/>
          </a:p>
        </p:txBody>
      </p:sp>
      <p:sp>
        <p:nvSpPr>
          <p:cNvPr id="3" name="Content Placeholder 2"/>
          <p:cNvSpPr>
            <a:spLocks noGrp="1"/>
          </p:cNvSpPr>
          <p:nvPr>
            <p:ph type="body" sz="quarter" idx="15"/>
          </p:nvPr>
        </p:nvSpPr>
        <p:spPr/>
        <p:txBody>
          <a:bodyPr/>
          <a:lstStyle/>
          <a:p>
            <a:pPr algn="ctr"/>
            <a:r>
              <a:rPr sz="3200" dirty="0"/>
              <a:t>Analyze business transactions</a:t>
            </a:r>
          </a:p>
        </p:txBody>
      </p:sp>
    </p:spTree>
    <p:extLst>
      <p:ext uri="{BB962C8B-B14F-4D97-AF65-F5344CB8AC3E}">
        <p14:creationId xmlns:p14="http://schemas.microsoft.com/office/powerpoint/2010/main" val="165862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Transaction</a:t>
            </a:r>
            <a:endParaRPr lang="en-IN" dirty="0"/>
          </a:p>
        </p:txBody>
      </p:sp>
      <p:sp>
        <p:nvSpPr>
          <p:cNvPr id="3" name="Content Placeholder 2"/>
          <p:cNvSpPr>
            <a:spLocks noGrp="1"/>
          </p:cNvSpPr>
          <p:nvPr>
            <p:ph type="body" sz="quarter" idx="17"/>
          </p:nvPr>
        </p:nvSpPr>
        <p:spPr/>
        <p:txBody>
          <a:bodyPr>
            <a:normAutofit/>
          </a:bodyPr>
          <a:lstStyle/>
          <a:p>
            <a:r>
              <a:rPr sz="2800" dirty="0"/>
              <a:t>An economic event that has a direct impact on the business</a:t>
            </a:r>
          </a:p>
          <a:p>
            <a:r>
              <a:rPr sz="2800" dirty="0"/>
              <a:t>Usually requires an exchange with an outside entity</a:t>
            </a:r>
          </a:p>
          <a:p>
            <a:r>
              <a:rPr lang="en-US" sz="2800" dirty="0"/>
              <a:t>M</a:t>
            </a:r>
            <a:r>
              <a:rPr sz="2800" dirty="0"/>
              <a:t>ust be able to measure this exchange in dollars</a:t>
            </a:r>
          </a:p>
          <a:p>
            <a:r>
              <a:rPr sz="2800" dirty="0"/>
              <a:t>All business transactions affect the accounting equation through specific accounts</a:t>
            </a:r>
          </a:p>
        </p:txBody>
      </p:sp>
    </p:spTree>
    <p:extLst>
      <p:ext uri="{BB962C8B-B14F-4D97-AF65-F5344CB8AC3E}">
        <p14:creationId xmlns:p14="http://schemas.microsoft.com/office/powerpoint/2010/main" val="175794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t>
            </a:r>
            <a:endParaRPr lang="en-IN" dirty="0"/>
          </a:p>
        </p:txBody>
      </p:sp>
      <p:sp>
        <p:nvSpPr>
          <p:cNvPr id="3" name="Content Placeholder 2"/>
          <p:cNvSpPr>
            <a:spLocks noGrp="1"/>
          </p:cNvSpPr>
          <p:nvPr>
            <p:ph type="body" sz="quarter" idx="15"/>
          </p:nvPr>
        </p:nvSpPr>
        <p:spPr/>
        <p:txBody>
          <a:bodyPr/>
          <a:lstStyle/>
          <a:p>
            <a:pPr algn="ctr"/>
            <a:r>
              <a:rPr sz="2800" dirty="0"/>
              <a:t>A separate record used to summarize changes in each asset, liability, and owner</a:t>
            </a:r>
            <a:r>
              <a:rPr lang="en-US" sz="2800" dirty="0"/>
              <a:t>'</a:t>
            </a:r>
            <a:r>
              <a:rPr sz="2800" dirty="0"/>
              <a:t>s equity of a business</a:t>
            </a:r>
          </a:p>
        </p:txBody>
      </p:sp>
    </p:spTree>
    <p:extLst>
      <p:ext uri="{BB962C8B-B14F-4D97-AF65-F5344CB8AC3E}">
        <p14:creationId xmlns:p14="http://schemas.microsoft.com/office/powerpoint/2010/main" val="29953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Business Transactions</a:t>
            </a:r>
            <a:endParaRPr lang="en-IN" dirty="0"/>
          </a:p>
        </p:txBody>
      </p:sp>
      <p:sp>
        <p:nvSpPr>
          <p:cNvPr id="3" name="Content Placeholder 2"/>
          <p:cNvSpPr>
            <a:spLocks noGrp="1"/>
          </p:cNvSpPr>
          <p:nvPr>
            <p:ph type="body" sz="quarter" idx="17"/>
          </p:nvPr>
        </p:nvSpPr>
        <p:spPr/>
        <p:txBody>
          <a:bodyPr>
            <a:normAutofit/>
          </a:bodyPr>
          <a:lstStyle/>
          <a:p>
            <a:pPr marL="355600" indent="-355600"/>
            <a:r>
              <a:rPr sz="2800" b="1" dirty="0"/>
              <a:t>Three Questions:</a:t>
            </a:r>
          </a:p>
          <a:p>
            <a:pPr marL="723900" lvl="1" indent="-368300"/>
            <a:r>
              <a:rPr sz="2800" b="1" dirty="0">
                <a:solidFill>
                  <a:srgbClr val="000000"/>
                </a:solidFill>
              </a:rPr>
              <a:t>What happened?</a:t>
            </a:r>
            <a:endParaRPr lang="en-US" sz="2800" b="1" dirty="0">
              <a:solidFill>
                <a:srgbClr val="000000"/>
              </a:solidFill>
            </a:endParaRPr>
          </a:p>
          <a:p>
            <a:pPr marL="1181100" lvl="2" indent="-368300"/>
            <a:r>
              <a:rPr lang="en-US" sz="2400" dirty="0"/>
              <a:t>Make certain you understand the event that has taken place</a:t>
            </a:r>
          </a:p>
          <a:p>
            <a:pPr marL="723900" lvl="1" indent="-368300"/>
            <a:r>
              <a:rPr sz="2800" b="1" dirty="0">
                <a:solidFill>
                  <a:srgbClr val="000000"/>
                </a:solidFill>
              </a:rPr>
              <a:t>Which accounts are affected?</a:t>
            </a:r>
            <a:endParaRPr lang="en-US" sz="2800" b="1" dirty="0">
              <a:solidFill>
                <a:srgbClr val="000000"/>
              </a:solidFill>
            </a:endParaRPr>
          </a:p>
          <a:p>
            <a:pPr marL="1181100" lvl="2" indent="-355600" fontAlgn="auto">
              <a:spcAft>
                <a:spcPts val="0"/>
              </a:spcAft>
              <a:defRPr/>
            </a:pPr>
            <a:r>
              <a:rPr lang="en-US" sz="2400" dirty="0"/>
              <a:t>Identify the accounts that are affected</a:t>
            </a:r>
          </a:p>
          <a:p>
            <a:pPr marL="1181100" lvl="2" indent="-368300" fontAlgn="auto">
              <a:spcAft>
                <a:spcPts val="0"/>
              </a:spcAft>
              <a:defRPr/>
            </a:pPr>
            <a:r>
              <a:rPr lang="en-US" sz="2400" dirty="0"/>
              <a:t>Classify these accounts as assets, liabilities, or owner’s equity</a:t>
            </a:r>
          </a:p>
          <a:p>
            <a:pPr marL="723900" lvl="1" indent="-368300"/>
            <a:r>
              <a:rPr sz="2800" b="1" dirty="0">
                <a:solidFill>
                  <a:srgbClr val="000000"/>
                </a:solidFill>
              </a:rPr>
              <a:t>How is the accounting equation affected?</a:t>
            </a:r>
            <a:endParaRPr lang="en-US" sz="2800" b="1" dirty="0">
              <a:solidFill>
                <a:srgbClr val="000000"/>
              </a:solidFill>
            </a:endParaRPr>
          </a:p>
          <a:p>
            <a:pPr marL="1181100" lvl="2" indent="-368300"/>
            <a:r>
              <a:rPr lang="en-US" sz="2400" dirty="0"/>
              <a:t>Determine which accounts have increased or decreased</a:t>
            </a:r>
          </a:p>
          <a:p>
            <a:pPr marL="1181100" lvl="2" indent="-368300"/>
            <a:r>
              <a:rPr lang="en-US" sz="2400" dirty="0"/>
              <a:t>Make certain that the accounting equation remains in balance after the transaction has been entered</a:t>
            </a:r>
          </a:p>
          <a:p>
            <a:pPr marL="723900" lvl="1" indent="-368300"/>
            <a:endParaRPr lang="en-US" sz="2800" b="1" dirty="0">
              <a:solidFill>
                <a:srgbClr val="000000"/>
              </a:solidFill>
            </a:endParaRPr>
          </a:p>
          <a:p>
            <a:pPr marL="723900" lvl="1" indent="-368300"/>
            <a:endParaRPr sz="2800" b="1" dirty="0">
              <a:solidFill>
                <a:srgbClr val="000000"/>
              </a:solidFill>
            </a:endParaRPr>
          </a:p>
        </p:txBody>
      </p:sp>
    </p:spTree>
    <p:extLst>
      <p:ext uri="{BB962C8B-B14F-4D97-AF65-F5344CB8AC3E}">
        <p14:creationId xmlns:p14="http://schemas.microsoft.com/office/powerpoint/2010/main" val="265493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4</a:t>
            </a:r>
            <a:endParaRPr lang="en-IN" b="1" dirty="0"/>
          </a:p>
        </p:txBody>
      </p:sp>
      <p:sp>
        <p:nvSpPr>
          <p:cNvPr id="3" name="Content Placeholder 2"/>
          <p:cNvSpPr>
            <a:spLocks noGrp="1"/>
          </p:cNvSpPr>
          <p:nvPr>
            <p:ph type="body" sz="quarter" idx="15"/>
          </p:nvPr>
        </p:nvSpPr>
        <p:spPr/>
        <p:txBody>
          <a:bodyPr/>
          <a:lstStyle/>
          <a:p>
            <a:pPr algn="ctr"/>
            <a:r>
              <a:rPr sz="3200" dirty="0"/>
              <a:t>Show the effects of business transactions on the accounting equation</a:t>
            </a:r>
          </a:p>
        </p:txBody>
      </p:sp>
    </p:spTree>
    <p:extLst>
      <p:ext uri="{BB962C8B-B14F-4D97-AF65-F5344CB8AC3E}">
        <p14:creationId xmlns:p14="http://schemas.microsoft.com/office/powerpoint/2010/main" val="64641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1</a:t>
            </a:r>
          </a:p>
        </p:txBody>
      </p:sp>
      <p:sp>
        <p:nvSpPr>
          <p:cNvPr id="3" name="Content Placeholder 2"/>
          <p:cNvSpPr>
            <a:spLocks noGrp="1"/>
          </p:cNvSpPr>
          <p:nvPr>
            <p:ph type="body" sz="quarter" idx="15"/>
          </p:nvPr>
        </p:nvSpPr>
        <p:spPr/>
        <p:txBody>
          <a:bodyPr/>
          <a:lstStyle/>
          <a:p>
            <a:pPr marL="544513" indent="-544513" algn="ctr"/>
            <a:r>
              <a:rPr sz="2800" dirty="0"/>
              <a:t>Define the accounting elements</a:t>
            </a:r>
          </a:p>
        </p:txBody>
      </p:sp>
    </p:spTree>
    <p:extLst>
      <p:ext uri="{BB962C8B-B14F-4D97-AF65-F5344CB8AC3E}">
        <p14:creationId xmlns:p14="http://schemas.microsoft.com/office/powerpoint/2010/main" val="59109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Mitchell’s Campus Delivery</a:t>
            </a:r>
            <a:endParaRPr lang="en-IN" dirty="0"/>
          </a:p>
        </p:txBody>
      </p:sp>
      <p:sp>
        <p:nvSpPr>
          <p:cNvPr id="3" name="Content Placeholder 2"/>
          <p:cNvSpPr>
            <a:spLocks noGrp="1"/>
          </p:cNvSpPr>
          <p:nvPr>
            <p:ph type="body" sz="quarter" idx="15"/>
          </p:nvPr>
        </p:nvSpPr>
        <p:spPr/>
        <p:txBody>
          <a:bodyPr/>
          <a:lstStyle/>
          <a:p>
            <a:pPr algn="ctr"/>
            <a:r>
              <a:rPr sz="2800" dirty="0"/>
              <a:t>Let’s analyze the effect of transactions on the accounting equation</a:t>
            </a:r>
          </a:p>
        </p:txBody>
      </p:sp>
    </p:spTree>
    <p:extLst>
      <p:ext uri="{BB962C8B-B14F-4D97-AF65-F5344CB8AC3E}">
        <p14:creationId xmlns:p14="http://schemas.microsoft.com/office/powerpoint/2010/main" val="342651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 Investment by owner (1 of 2)</a:t>
            </a:r>
            <a:endParaRPr lang="en-IN" dirty="0"/>
          </a:p>
        </p:txBody>
      </p:sp>
      <p:sp>
        <p:nvSpPr>
          <p:cNvPr id="3" name="Content Placeholder 2"/>
          <p:cNvSpPr>
            <a:spLocks noGrp="1"/>
          </p:cNvSpPr>
          <p:nvPr>
            <p:ph type="body" sz="quarter" idx="17"/>
          </p:nvPr>
        </p:nvSpPr>
        <p:spPr/>
        <p:txBody>
          <a:bodyPr>
            <a:normAutofit/>
          </a:bodyPr>
          <a:lstStyle/>
          <a:p>
            <a:r>
              <a:rPr lang="en-US" sz="2800" dirty="0"/>
              <a:t>Mitchell Williams</a:t>
            </a:r>
            <a:r>
              <a:rPr sz="2800" dirty="0"/>
              <a:t>, the owner, invested $</a:t>
            </a:r>
            <a:r>
              <a:rPr lang="en-US" sz="2800" dirty="0"/>
              <a:t>5</a:t>
            </a:r>
            <a:r>
              <a:rPr sz="2800" dirty="0"/>
              <a:t>,000 in the business</a:t>
            </a:r>
            <a:endParaRPr lang="en-US" sz="2800" dirty="0"/>
          </a:p>
          <a:p>
            <a:pPr marL="355600" indent="-355600"/>
            <a:r>
              <a:rPr lang="en-US" sz="2800" b="1" dirty="0"/>
              <a:t>What happened?</a:t>
            </a:r>
          </a:p>
          <a:p>
            <a:pPr marL="723900" lvl="1" indent="-368300"/>
            <a:r>
              <a:rPr lang="en-US" sz="2800" dirty="0">
                <a:ea typeface="ＭＳ Ｐゴシック" pitchFamily="34" charset="-128"/>
              </a:rPr>
              <a:t>Mitch took $5,000 from his personal bank account and deposited it in a new account in the business’s name.</a:t>
            </a:r>
          </a:p>
          <a:p>
            <a:r>
              <a:rPr lang="en-US" sz="2800" dirty="0"/>
              <a:t>Identify the accounts that are affected</a:t>
            </a:r>
          </a:p>
          <a:p>
            <a:pPr lvl="1"/>
            <a:r>
              <a:rPr lang="en-US" sz="2800" dirty="0">
                <a:ea typeface="ＭＳ Ｐゴシック" pitchFamily="34" charset="-128"/>
              </a:rPr>
              <a:t>Cash</a:t>
            </a:r>
          </a:p>
          <a:p>
            <a:pPr lvl="1"/>
            <a:r>
              <a:rPr lang="en-US" sz="2800" dirty="0">
                <a:ea typeface="ＭＳ Ｐゴシック" pitchFamily="34" charset="-128"/>
              </a:rPr>
              <a:t>Mitchell Williams, Capital</a:t>
            </a:r>
            <a:endParaRPr lang="en-US" sz="2800" dirty="0"/>
          </a:p>
          <a:p>
            <a:endParaRPr sz="2800" dirty="0"/>
          </a:p>
        </p:txBody>
      </p:sp>
    </p:spTree>
    <p:extLst>
      <p:ext uri="{BB962C8B-B14F-4D97-AF65-F5344CB8AC3E}">
        <p14:creationId xmlns:p14="http://schemas.microsoft.com/office/powerpoint/2010/main" val="99077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 Investment by owner (2 of 2)</a:t>
            </a:r>
            <a:endParaRPr lang="en-IN" dirty="0"/>
          </a:p>
        </p:txBody>
      </p:sp>
      <p:sp>
        <p:nvSpPr>
          <p:cNvPr id="3" name="Content Placeholder 2"/>
          <p:cNvSpPr>
            <a:spLocks noGrp="1"/>
          </p:cNvSpPr>
          <p:nvPr>
            <p:ph type="body" sz="quarter" idx="17"/>
          </p:nvPr>
        </p:nvSpPr>
        <p:spPr/>
        <p:txBody>
          <a:bodyPr>
            <a:normAutofit/>
          </a:bodyPr>
          <a:lstStyle/>
          <a:p>
            <a:pPr marL="360363" indent="-360363"/>
            <a:r>
              <a:rPr sz="2800" dirty="0"/>
              <a:t>Classify these accounts as assets, liabilities, or owner’s equity</a:t>
            </a:r>
          </a:p>
          <a:p>
            <a:pPr marL="461963" lvl="2">
              <a:lnSpc>
                <a:spcPct val="100000"/>
              </a:lnSpc>
              <a:buSzPct val="100000"/>
              <a:buFont typeface="Arial" pitchFamily="34" charset="0"/>
              <a:buChar char="•"/>
            </a:pPr>
            <a:r>
              <a:rPr lang="en-IN" sz="2800" dirty="0">
                <a:ea typeface="ＭＳ Ｐゴシック" pitchFamily="34" charset="-128"/>
              </a:rPr>
              <a:t>Cash - </a:t>
            </a:r>
            <a:r>
              <a:rPr lang="en-IN" sz="2800" b="1" dirty="0">
                <a:ea typeface="ＭＳ Ｐゴシック" pitchFamily="34" charset="-128"/>
              </a:rPr>
              <a:t>Asset</a:t>
            </a:r>
          </a:p>
          <a:p>
            <a:pPr marL="461963" lvl="2">
              <a:lnSpc>
                <a:spcPct val="100000"/>
              </a:lnSpc>
              <a:buSzPct val="100000"/>
              <a:buFont typeface="Arial" pitchFamily="34" charset="0"/>
              <a:buChar char="•"/>
            </a:pPr>
            <a:r>
              <a:rPr lang="en-IN" sz="2800" dirty="0">
                <a:ea typeface="ＭＳ Ｐゴシック" pitchFamily="34" charset="-128"/>
              </a:rPr>
              <a:t>M. W. Capital – </a:t>
            </a:r>
            <a:r>
              <a:rPr lang="en-IN" sz="2800" b="1" dirty="0">
                <a:ea typeface="ＭＳ Ｐゴシック" pitchFamily="34" charset="-128"/>
              </a:rPr>
              <a:t>Owner’s Equity</a:t>
            </a:r>
          </a:p>
          <a:p>
            <a:r>
              <a:rPr lang="en-US" sz="2800" dirty="0"/>
              <a:t>Determine which accounts have increased or decreased</a:t>
            </a:r>
          </a:p>
          <a:p>
            <a:pPr marL="461963" lvl="2">
              <a:buSzPct val="100000"/>
              <a:buFont typeface="Arial" pitchFamily="34" charset="0"/>
              <a:buChar char="•"/>
            </a:pPr>
            <a:r>
              <a:rPr lang="en-US" sz="2800" dirty="0">
                <a:ea typeface="ＭＳ Ｐゴシック" pitchFamily="34" charset="-128"/>
              </a:rPr>
              <a:t>Cash – </a:t>
            </a:r>
            <a:r>
              <a:rPr lang="en-US" sz="2800" b="1" dirty="0">
                <a:ea typeface="ＭＳ Ｐゴシック" pitchFamily="34" charset="-128"/>
              </a:rPr>
              <a:t>Increased</a:t>
            </a:r>
          </a:p>
          <a:p>
            <a:pPr marL="461963" lvl="2">
              <a:buSzPct val="100000"/>
              <a:buFont typeface="Arial" pitchFamily="34" charset="0"/>
              <a:buChar char="•"/>
            </a:pPr>
            <a:r>
              <a:rPr lang="en-US" sz="2800" dirty="0">
                <a:ea typeface="ＭＳ Ｐゴシック" pitchFamily="34" charset="-128"/>
              </a:rPr>
              <a:t>M. W. Capital – </a:t>
            </a:r>
            <a:r>
              <a:rPr lang="en-US" sz="2800" b="1" dirty="0">
                <a:ea typeface="ＭＳ Ｐゴシック" pitchFamily="34" charset="-128"/>
              </a:rPr>
              <a:t>Increased</a:t>
            </a:r>
          </a:p>
          <a:p>
            <a:r>
              <a:rPr lang="en-US" sz="2800"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marL="461963" lvl="2">
              <a:lnSpc>
                <a:spcPct val="100000"/>
              </a:lnSpc>
              <a:buSzPct val="100000"/>
              <a:buFont typeface="Arial" pitchFamily="34" charset="0"/>
              <a:buChar char="•"/>
            </a:pPr>
            <a:r>
              <a:rPr lang="en-US" sz="2800" dirty="0">
                <a:ea typeface="ＭＳ Ｐゴシック" pitchFamily="34" charset="-128"/>
              </a:rPr>
              <a:t>Assets of $5,000 = Liabilities of $0  + Owner’s Equity of $5,000</a:t>
            </a:r>
          </a:p>
          <a:p>
            <a:pPr marL="4763" lvl="1">
              <a:buSzPct val="100000"/>
              <a:buFont typeface="Arial" pitchFamily="34" charset="0"/>
              <a:buChar char="•"/>
            </a:pPr>
            <a:endParaRPr lang="en-US" sz="2800" b="1" dirty="0">
              <a:ea typeface="ＭＳ Ｐゴシック" pitchFamily="34" charset="-128"/>
            </a:endParaRPr>
          </a:p>
        </p:txBody>
      </p:sp>
    </p:spTree>
    <p:extLst>
      <p:ext uri="{BB962C8B-B14F-4D97-AF65-F5344CB8AC3E}">
        <p14:creationId xmlns:p14="http://schemas.microsoft.com/office/powerpoint/2010/main" val="389413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a:t>Transaction (a): Accounting Equation</a:t>
            </a:r>
            <a:endParaRPr lang="en-US" dirty="0"/>
          </a:p>
        </p:txBody>
      </p:sp>
      <p:pic>
        <p:nvPicPr>
          <p:cNvPr id="8" name="Picture Placeholder 7" descr="Accounting equation showing assets equal to liabilities plus owner's equity. Five thousand dollars of cash is shown as an asset. Owner's equity reflects the five thousand dollars of Mitchell Willams capital investment.">
            <a:extLst>
              <a:ext uri="{FF2B5EF4-FFF2-40B4-BE49-F238E27FC236}">
                <a16:creationId xmlns:a16="http://schemas.microsoft.com/office/drawing/2014/main" id="{1FF48AFE-49C4-47BB-B513-4EAB47AD7A1D}"/>
              </a:ext>
            </a:extLst>
          </p:cNvPr>
          <p:cNvPicPr>
            <a:picLocks noGrp="1" noChangeAspect="1"/>
          </p:cNvPicPr>
          <p:nvPr>
            <p:ph type="pic" sz="quarter" idx="11"/>
          </p:nvPr>
        </p:nvPicPr>
        <p:blipFill>
          <a:blip r:embed="rId2"/>
          <a:stretch>
            <a:fillRect/>
          </a:stretch>
        </p:blipFill>
        <p:spPr>
          <a:xfrm>
            <a:off x="2027328" y="1480032"/>
            <a:ext cx="8137343" cy="2342884"/>
          </a:xfrm>
          <a:prstGeom prst="rect">
            <a:avLst/>
          </a:prstGeom>
        </p:spPr>
      </p:pic>
    </p:spTree>
    <p:extLst>
      <p:ext uri="{BB962C8B-B14F-4D97-AF65-F5344CB8AC3E}">
        <p14:creationId xmlns:p14="http://schemas.microsoft.com/office/powerpoint/2010/main" val="1624198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(b): Purchase of an Asset for Cash</a:t>
            </a:r>
            <a:br>
              <a:rPr lang="en-US" dirty="0"/>
            </a:br>
            <a:r>
              <a:rPr lang="en-US" dirty="0"/>
              <a:t>(1 of 2)</a:t>
            </a:r>
            <a:endParaRPr lang="en-IN" dirty="0"/>
          </a:p>
        </p:txBody>
      </p:sp>
      <p:sp>
        <p:nvSpPr>
          <p:cNvPr id="3" name="Content Placeholder 2"/>
          <p:cNvSpPr>
            <a:spLocks noGrp="1"/>
          </p:cNvSpPr>
          <p:nvPr>
            <p:ph type="body" sz="quarter" idx="17"/>
          </p:nvPr>
        </p:nvSpPr>
        <p:spPr/>
        <p:txBody>
          <a:bodyPr>
            <a:normAutofit/>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bought delivery equipment for $2,000 cash</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a:t>
            </a:r>
          </a:p>
          <a:p>
            <a:pPr marL="461963" lvl="2">
              <a:lnSpc>
                <a:spcPct val="100000"/>
              </a:lnSpc>
              <a:buSzPct val="100000"/>
              <a:buFont typeface="Arial" pitchFamily="34" charset="0"/>
              <a:buChar char="•"/>
            </a:pPr>
            <a:r>
              <a:rPr lang="en-US" sz="2800" dirty="0">
                <a:ea typeface="ＭＳ Ｐゴシック" pitchFamily="34" charset="-128"/>
              </a:rPr>
              <a:t>Delivery Equipment</a:t>
            </a:r>
          </a:p>
          <a:p>
            <a:pPr marL="360363" indent="-360363"/>
            <a:r>
              <a:rPr lang="en-US" sz="2800" b="1" dirty="0"/>
              <a:t>Classify these accounts as assets, liabilities, or owner’s equity</a:t>
            </a:r>
          </a:p>
          <a:p>
            <a:pPr marL="461963" lvl="2">
              <a:lnSpc>
                <a:spcPct val="100000"/>
              </a:lnSpc>
              <a:buSzPct val="100000"/>
              <a:buFont typeface="Arial" pitchFamily="34" charset="0"/>
              <a:buChar char="•"/>
            </a:pPr>
            <a:r>
              <a:rPr lang="en-US" sz="2800" dirty="0">
                <a:ea typeface="ＭＳ Ｐゴシック" pitchFamily="34" charset="-128"/>
              </a:rPr>
              <a:t>Cash — </a:t>
            </a:r>
            <a:r>
              <a:rPr lang="en-US" sz="2800" b="1" dirty="0">
                <a:ea typeface="ＭＳ Ｐゴシック" pitchFamily="34" charset="-128"/>
              </a:rPr>
              <a:t>Asset</a:t>
            </a:r>
          </a:p>
          <a:p>
            <a:pPr marL="461963" lvl="2">
              <a:lnSpc>
                <a:spcPct val="100000"/>
              </a:lnSpc>
              <a:buSzPct val="100000"/>
              <a:buFont typeface="Arial" pitchFamily="34" charset="0"/>
              <a:buChar char="•"/>
            </a:pPr>
            <a:r>
              <a:rPr lang="en-US" sz="2800" dirty="0">
                <a:ea typeface="ＭＳ Ｐゴシック" pitchFamily="34" charset="-128"/>
              </a:rPr>
              <a:t>Delivery Equipment — </a:t>
            </a:r>
            <a:r>
              <a:rPr lang="en-US" sz="2800" b="1" dirty="0">
                <a:ea typeface="ＭＳ Ｐゴシック" pitchFamily="34" charset="-128"/>
              </a:rPr>
              <a:t>Asset</a:t>
            </a:r>
          </a:p>
          <a:p>
            <a:endParaRPr sz="2800" dirty="0"/>
          </a:p>
        </p:txBody>
      </p:sp>
    </p:spTree>
    <p:extLst>
      <p:ext uri="{BB962C8B-B14F-4D97-AF65-F5344CB8AC3E}">
        <p14:creationId xmlns:p14="http://schemas.microsoft.com/office/powerpoint/2010/main" val="258049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7489"/>
          </a:xfrm>
        </p:spPr>
        <p:txBody>
          <a:bodyPr/>
          <a:lstStyle/>
          <a:p>
            <a:r>
              <a:rPr lang="en-US" dirty="0"/>
              <a:t>Transaction (b): Purchase of an Asset for Cash</a:t>
            </a:r>
            <a:br>
              <a:rPr lang="en-US" dirty="0"/>
            </a:br>
            <a:r>
              <a:rPr lang="en-US" dirty="0"/>
              <a:t>(2 of 2)</a:t>
            </a:r>
            <a:endParaRPr lang="en-IN" dirty="0"/>
          </a:p>
        </p:txBody>
      </p:sp>
      <p:sp>
        <p:nvSpPr>
          <p:cNvPr id="3" name="Content Placeholder 2"/>
          <p:cNvSpPr>
            <a:spLocks noGrp="1"/>
          </p:cNvSpPr>
          <p:nvPr>
            <p:ph type="body" sz="quarter" idx="17"/>
          </p:nvPr>
        </p:nvSpPr>
        <p:spPr>
          <a:xfrm>
            <a:off x="743576" y="1322614"/>
            <a:ext cx="10711543" cy="4709886"/>
          </a:xfrm>
        </p:spPr>
        <p:txBody>
          <a:bodyPr>
            <a:normAutofit fontScale="92500" lnSpcReduction="10000"/>
          </a:bodyPr>
          <a:lstStyle/>
          <a:p>
            <a:r>
              <a:rPr lang="en-US" sz="2800" b="1" dirty="0"/>
              <a:t>Determine which accounts have increased or decreased</a:t>
            </a:r>
          </a:p>
          <a:p>
            <a:pPr marL="461963" lvl="2">
              <a:buSzPct val="100000"/>
              <a:buFont typeface="Arial" pitchFamily="34" charset="0"/>
              <a:buChar char="•"/>
            </a:pPr>
            <a:r>
              <a:rPr lang="en-US" sz="2800" dirty="0">
                <a:ea typeface="ＭＳ Ｐゴシック" pitchFamily="34" charset="-128"/>
              </a:rPr>
              <a:t>Cash – </a:t>
            </a:r>
            <a:r>
              <a:rPr lang="en-US" sz="2800" b="1" dirty="0">
                <a:ea typeface="ＭＳ Ｐゴシック" pitchFamily="34" charset="-128"/>
              </a:rPr>
              <a:t>Decreased</a:t>
            </a:r>
          </a:p>
          <a:p>
            <a:pPr marL="461963" lvl="2">
              <a:buSzPct val="100000"/>
              <a:buFont typeface="Arial" pitchFamily="34" charset="0"/>
              <a:buChar char="•"/>
            </a:pPr>
            <a:r>
              <a:rPr lang="en-US" sz="2800" dirty="0">
                <a:ea typeface="ＭＳ Ｐゴシック" pitchFamily="34" charset="-128"/>
              </a:rPr>
              <a:t>Delivery Equipment – </a:t>
            </a:r>
            <a:r>
              <a:rPr lang="en-US" sz="2800" b="1" dirty="0">
                <a:ea typeface="ＭＳ Ｐゴシック" pitchFamily="34" charset="-128"/>
              </a:rPr>
              <a:t>Increased</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marL="461963" lvl="2">
              <a:lnSpc>
                <a:spcPct val="100000"/>
              </a:lnSpc>
              <a:buSzPct val="100000"/>
              <a:buFont typeface="Arial" pitchFamily="34" charset="0"/>
              <a:buChar char="•"/>
            </a:pPr>
            <a:r>
              <a:rPr lang="en-US" sz="2800" dirty="0">
                <a:ea typeface="ＭＳ Ｐゴシック" pitchFamily="34" charset="-128"/>
              </a:rPr>
              <a:t>Assets of $5,000 = Liabilities of $0 + Owner’s Equity of $5,000</a:t>
            </a:r>
          </a:p>
          <a:p>
            <a:r>
              <a:rPr lang="en-US" sz="2800" b="1" dirty="0">
                <a:ea typeface="ＭＳ Ｐゴシック" pitchFamily="34" charset="-128"/>
              </a:rPr>
              <a:t>ASSETS = LIABILITIES + OWNER’S EQUITY </a:t>
            </a:r>
          </a:p>
          <a:p>
            <a:pPr lvl="1"/>
            <a:r>
              <a:rPr lang="en-US" sz="2800" dirty="0">
                <a:ea typeface="ＭＳ Ｐゴシック" pitchFamily="34" charset="-128"/>
              </a:rPr>
              <a:t>Traded one asset for another</a:t>
            </a:r>
          </a:p>
          <a:p>
            <a:pPr lvl="2"/>
            <a:r>
              <a:rPr lang="en-US" sz="2800" dirty="0">
                <a:ea typeface="ＭＳ Ｐゴシック" pitchFamily="34" charset="-128"/>
              </a:rPr>
              <a:t>Cash for Delivery Equipment</a:t>
            </a:r>
          </a:p>
          <a:p>
            <a:pPr lvl="1"/>
            <a:r>
              <a:rPr lang="en-US" sz="2800" dirty="0">
                <a:ea typeface="ＭＳ Ｐゴシック" pitchFamily="34" charset="-128"/>
              </a:rPr>
              <a:t>One asset increased, another decreased – Total assets unchanged</a:t>
            </a:r>
          </a:p>
          <a:p>
            <a:pPr lvl="1"/>
            <a:r>
              <a:rPr lang="en-US" sz="2800" b="1" dirty="0"/>
              <a:t>LIAB. + O. E.:</a:t>
            </a:r>
            <a:r>
              <a:rPr lang="en-US" sz="2800" dirty="0"/>
              <a:t> </a:t>
            </a:r>
            <a:r>
              <a:rPr lang="en-US" sz="2800" dirty="0">
                <a:ea typeface="ＭＳ Ｐゴシック" pitchFamily="34" charset="-128"/>
              </a:rPr>
              <a:t>The right hand side of the equation is not affected.</a:t>
            </a:r>
          </a:p>
          <a:p>
            <a:pPr marL="4763" lvl="1">
              <a:buSzPct val="100000"/>
              <a:buFont typeface="Arial" pitchFamily="34" charset="0"/>
              <a:buChar char="•"/>
            </a:pPr>
            <a:endParaRPr lang="en-US" sz="2800" b="1" dirty="0">
              <a:ea typeface="ＭＳ Ｐゴシック" pitchFamily="34" charset="-128"/>
            </a:endParaRPr>
          </a:p>
        </p:txBody>
      </p:sp>
    </p:spTree>
    <p:extLst>
      <p:ext uri="{BB962C8B-B14F-4D97-AF65-F5344CB8AC3E}">
        <p14:creationId xmlns:p14="http://schemas.microsoft.com/office/powerpoint/2010/main" val="3980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(b): Accounting Equation</a:t>
            </a:r>
          </a:p>
        </p:txBody>
      </p:sp>
      <p:pic>
        <p:nvPicPr>
          <p:cNvPr id="6" name="Picture Placeholder 5" descr="A balance sheet has three columns arranged to reflect the equation, assets = liabilities + owner’s equity. The assets, items owned column is subdivided into two columns, cash plus delivery equipment. The liabilities, amounts owed column is blank. The owner’s equity, owner’s investment column consists of Mitchell Williams capital. The entries in the table are as follow. Assets, items owned. Cash. Row 1. $5000. Row 2. B. negative 2000. Row 3. Subtotal, $3,000. Delivery equipment. Row 1. Blank. Row 2. B. + $2,000. Row 3. Subtotal, $2,000. Row 4 is the sum of cash + delivery equipment and equals $5,000. Liabilities, amounts owed, blank. Owner’s equity, owner’s investment. Mitchell Williams, capital. Row 1. $5,000. Row 2. Blank. Row 3. Subtotal, $5,000. Row 4 is the sum of liabilities and owner’s equity, and equals $5,000.">
            <a:extLst>
              <a:ext uri="{FF2B5EF4-FFF2-40B4-BE49-F238E27FC236}">
                <a16:creationId xmlns:a16="http://schemas.microsoft.com/office/drawing/2014/main" id="{B9DB08EA-66F0-4FED-A91D-4A5C9A73258F}"/>
              </a:ext>
            </a:extLst>
          </p:cNvPr>
          <p:cNvPicPr>
            <a:picLocks noGrp="1" noChangeAspect="1"/>
          </p:cNvPicPr>
          <p:nvPr>
            <p:ph type="pic" sz="quarter" idx="11"/>
          </p:nvPr>
        </p:nvPicPr>
        <p:blipFill>
          <a:blip r:embed="rId2"/>
          <a:stretch>
            <a:fillRect/>
          </a:stretch>
        </p:blipFill>
        <p:spPr>
          <a:xfrm>
            <a:off x="2902867" y="1726407"/>
            <a:ext cx="6258550" cy="2713884"/>
          </a:xfrm>
          <a:prstGeom prst="rect">
            <a:avLst/>
          </a:prstGeom>
        </p:spPr>
      </p:pic>
    </p:spTree>
    <p:extLst>
      <p:ext uri="{BB962C8B-B14F-4D97-AF65-F5344CB8AC3E}">
        <p14:creationId xmlns:p14="http://schemas.microsoft.com/office/powerpoint/2010/main" val="111709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(c): Purchase of an Asset on Account</a:t>
            </a:r>
            <a:br>
              <a:rPr lang="en-US" dirty="0"/>
            </a:br>
            <a:r>
              <a:rPr lang="en-US" dirty="0"/>
              <a:t>(1 of 2)</a:t>
            </a:r>
            <a:endParaRPr lang="en-IN" dirty="0"/>
          </a:p>
        </p:txBody>
      </p:sp>
      <p:sp>
        <p:nvSpPr>
          <p:cNvPr id="3" name="Content Placeholder 2"/>
          <p:cNvSpPr>
            <a:spLocks noGrp="1"/>
          </p:cNvSpPr>
          <p:nvPr>
            <p:ph type="body" sz="quarter" idx="17"/>
          </p:nvPr>
        </p:nvSpPr>
        <p:spPr>
          <a:xfrm>
            <a:off x="743576" y="1453243"/>
            <a:ext cx="10711543" cy="4579257"/>
          </a:xfrm>
        </p:spPr>
        <p:txBody>
          <a:bodyPr>
            <a:normAutofit fontScale="925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bought delivery equipment for $1,800 “on account”</a:t>
            </a:r>
          </a:p>
          <a:p>
            <a:pPr marL="461963" lvl="2">
              <a:lnSpc>
                <a:spcPct val="100000"/>
              </a:lnSpc>
              <a:buSzPct val="100000"/>
              <a:buFont typeface="Arial" pitchFamily="34" charset="0"/>
              <a:buChar char="•"/>
            </a:pPr>
            <a:r>
              <a:rPr lang="en-US" sz="2800" dirty="0">
                <a:ea typeface="ＭＳ Ｐゴシック" pitchFamily="34" charset="-128"/>
              </a:rPr>
              <a:t>Payments will be made over the next three months</a:t>
            </a:r>
          </a:p>
          <a:p>
            <a:pPr marL="461963" lvl="2">
              <a:lnSpc>
                <a:spcPct val="100000"/>
              </a:lnSpc>
              <a:buSzPct val="100000"/>
              <a:buFont typeface="Arial" pitchFamily="34" charset="0"/>
              <a:buChar char="•"/>
            </a:pPr>
            <a:r>
              <a:rPr lang="en-US" sz="2800" b="1" dirty="0">
                <a:ea typeface="ＭＳ Ｐゴシック" pitchFamily="34" charset="-128"/>
              </a:rPr>
              <a:t>No cash was exchanged today</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Delivery Equipment</a:t>
            </a:r>
          </a:p>
          <a:p>
            <a:pPr marL="461963" lvl="2">
              <a:lnSpc>
                <a:spcPct val="100000"/>
              </a:lnSpc>
              <a:buSzPct val="100000"/>
              <a:buFont typeface="Arial" pitchFamily="34" charset="0"/>
              <a:buChar char="•"/>
            </a:pPr>
            <a:r>
              <a:rPr lang="en-US" sz="2800" dirty="0">
                <a:ea typeface="ＭＳ Ｐゴシック" pitchFamily="34" charset="-128"/>
              </a:rPr>
              <a:t>Accounts Payable</a:t>
            </a:r>
          </a:p>
          <a:p>
            <a:pPr marL="360363" indent="-360363"/>
            <a:r>
              <a:rPr lang="en-US" sz="2800" b="1" dirty="0"/>
              <a:t>Classify these accounts as assets, liabilities, or owner’s equity</a:t>
            </a:r>
          </a:p>
          <a:p>
            <a:pPr marL="461963" lvl="2">
              <a:lnSpc>
                <a:spcPct val="100000"/>
              </a:lnSpc>
              <a:buSzPct val="100000"/>
              <a:buFont typeface="Arial" pitchFamily="34" charset="0"/>
              <a:buChar char="•"/>
            </a:pPr>
            <a:r>
              <a:rPr lang="en-US" sz="2800" dirty="0">
                <a:ea typeface="ＭＳ Ｐゴシック" pitchFamily="34" charset="-128"/>
              </a:rPr>
              <a:t>Delivery Equipment – </a:t>
            </a:r>
            <a:r>
              <a:rPr lang="en-US" sz="2800" b="1" dirty="0">
                <a:ea typeface="ＭＳ Ｐゴシック" pitchFamily="34" charset="-128"/>
              </a:rPr>
              <a:t>Asset</a:t>
            </a:r>
          </a:p>
          <a:p>
            <a:pPr marL="461963" lvl="2">
              <a:lnSpc>
                <a:spcPct val="100000"/>
              </a:lnSpc>
              <a:buSzPct val="100000"/>
              <a:buFont typeface="Arial" pitchFamily="34" charset="0"/>
              <a:buChar char="•"/>
            </a:pPr>
            <a:r>
              <a:rPr lang="en-US" sz="2800" dirty="0">
                <a:ea typeface="ＭＳ Ｐゴシック" pitchFamily="34" charset="-128"/>
              </a:rPr>
              <a:t>Accounts Payable – </a:t>
            </a:r>
            <a:r>
              <a:rPr lang="en-US" sz="2800" b="1" dirty="0">
                <a:ea typeface="ＭＳ Ｐゴシック" pitchFamily="34" charset="-128"/>
              </a:rPr>
              <a:t>Liability</a:t>
            </a:r>
          </a:p>
          <a:p>
            <a:endParaRPr sz="2800" dirty="0"/>
          </a:p>
        </p:txBody>
      </p:sp>
    </p:spTree>
    <p:extLst>
      <p:ext uri="{BB962C8B-B14F-4D97-AF65-F5344CB8AC3E}">
        <p14:creationId xmlns:p14="http://schemas.microsoft.com/office/powerpoint/2010/main" val="1580955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7489"/>
          </a:xfrm>
        </p:spPr>
        <p:txBody>
          <a:bodyPr/>
          <a:lstStyle/>
          <a:p>
            <a:r>
              <a:rPr lang="en-US" dirty="0"/>
              <a:t>Transaction (c): Purchase of an Asset on Account</a:t>
            </a:r>
            <a:br>
              <a:rPr lang="en-US" dirty="0"/>
            </a:br>
            <a:r>
              <a:rPr lang="en-US" dirty="0"/>
              <a:t>(2 of 2)</a:t>
            </a:r>
            <a:endParaRPr lang="en-IN" dirty="0"/>
          </a:p>
        </p:txBody>
      </p:sp>
      <p:sp>
        <p:nvSpPr>
          <p:cNvPr id="3" name="Content Placeholder 2"/>
          <p:cNvSpPr>
            <a:spLocks noGrp="1"/>
          </p:cNvSpPr>
          <p:nvPr>
            <p:ph type="body" sz="quarter" idx="17"/>
          </p:nvPr>
        </p:nvSpPr>
        <p:spPr>
          <a:xfrm>
            <a:off x="552451" y="1465489"/>
            <a:ext cx="11210924" cy="4259036"/>
          </a:xfrm>
        </p:spPr>
        <p:txBody>
          <a:bodyPr>
            <a:normAutofit/>
          </a:bodyPr>
          <a:lstStyle/>
          <a:p>
            <a:r>
              <a:rPr lang="en-US" sz="2800" b="1" dirty="0"/>
              <a:t>Determine which accounts have increased or decreased</a:t>
            </a:r>
          </a:p>
          <a:p>
            <a:pPr marL="461963" lvl="2">
              <a:buSzPct val="100000"/>
              <a:buFont typeface="Arial" pitchFamily="34" charset="0"/>
              <a:buChar char="•"/>
            </a:pPr>
            <a:r>
              <a:rPr lang="en-US" sz="2800" dirty="0">
                <a:ea typeface="ＭＳ Ｐゴシック" pitchFamily="34" charset="-128"/>
              </a:rPr>
              <a:t>Delivery Equipment – </a:t>
            </a:r>
            <a:r>
              <a:rPr lang="en-US" sz="2800" b="1" dirty="0">
                <a:ea typeface="ＭＳ Ｐゴシック" pitchFamily="34" charset="-128"/>
              </a:rPr>
              <a:t>Increased</a:t>
            </a:r>
          </a:p>
          <a:p>
            <a:pPr marL="461963" lvl="2">
              <a:buSzPct val="100000"/>
              <a:buFont typeface="Arial" pitchFamily="34" charset="0"/>
              <a:buChar char="•"/>
            </a:pPr>
            <a:r>
              <a:rPr lang="en-US" sz="2800" dirty="0">
                <a:ea typeface="ＭＳ Ｐゴシック" pitchFamily="34" charset="-128"/>
              </a:rPr>
              <a:t>Accounts Payable – </a:t>
            </a:r>
            <a:r>
              <a:rPr lang="en-US" sz="2800" b="1" dirty="0">
                <a:ea typeface="ＭＳ Ｐゴシック" pitchFamily="34" charset="-128"/>
              </a:rPr>
              <a:t>Increased</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marL="461963" lvl="2">
              <a:lnSpc>
                <a:spcPct val="100000"/>
              </a:lnSpc>
              <a:buSzPct val="100000"/>
              <a:buFont typeface="Arial" pitchFamily="34" charset="0"/>
              <a:buChar char="•"/>
            </a:pPr>
            <a:r>
              <a:rPr lang="en-US" sz="2800" dirty="0">
                <a:ea typeface="ＭＳ Ｐゴシック" pitchFamily="34" charset="-128"/>
              </a:rPr>
              <a:t>Assets of $6,800 = Liabilities of $1,800  + Owner’s Equity of $5,000</a:t>
            </a:r>
          </a:p>
          <a:p>
            <a:pPr lvl="1"/>
            <a:r>
              <a:rPr lang="en-US" sz="2800" dirty="0">
                <a:ea typeface="ＭＳ Ｐゴシック" pitchFamily="34" charset="-128"/>
              </a:rPr>
              <a:t>Asset acquired for promise to pay “in the future”</a:t>
            </a:r>
          </a:p>
          <a:p>
            <a:pPr lvl="1"/>
            <a:r>
              <a:rPr lang="en-US" sz="2800" dirty="0">
                <a:ea typeface="ＭＳ Ｐゴシック" pitchFamily="34" charset="-128"/>
              </a:rPr>
              <a:t>Assets increased, but so do Liabilities (promise to pay)</a:t>
            </a:r>
          </a:p>
          <a:p>
            <a:pPr lvl="1"/>
            <a:r>
              <a:rPr lang="en-US" sz="2800" dirty="0"/>
              <a:t>Assets increased by $1,800 – Liabilities increased by $1,800</a:t>
            </a:r>
            <a:endParaRPr lang="en-US" sz="2800" dirty="0">
              <a:ea typeface="ＭＳ Ｐゴシック" pitchFamily="34" charset="-128"/>
            </a:endParaRPr>
          </a:p>
          <a:p>
            <a:pPr marL="4763" lvl="1">
              <a:buSzPct val="100000"/>
              <a:buFont typeface="Arial" pitchFamily="34" charset="0"/>
              <a:buChar char="•"/>
            </a:pPr>
            <a:endParaRPr lang="en-US" sz="2800" b="1" dirty="0">
              <a:ea typeface="ＭＳ Ｐゴシック" pitchFamily="34" charset="-128"/>
            </a:endParaRPr>
          </a:p>
        </p:txBody>
      </p:sp>
    </p:spTree>
    <p:extLst>
      <p:ext uri="{BB962C8B-B14F-4D97-AF65-F5344CB8AC3E}">
        <p14:creationId xmlns:p14="http://schemas.microsoft.com/office/powerpoint/2010/main" val="268134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a:t>Transaction (c): Accounting Equation</a:t>
            </a:r>
            <a:endParaRPr lang="en-US" dirty="0"/>
          </a:p>
        </p:txBody>
      </p:sp>
      <p:pic>
        <p:nvPicPr>
          <p:cNvPr id="8" name="Picture Placeholder 7" descr="A balance sheet has three columns arranged to reflect the equation, assets = liabilities + owner’s equity. The assets, items owned column is subdivided into two columns, cash + delivery equipment. The liabilities, amounts owed column consists of accounts payable. The owner’s equity, owner’s investment column consists of Mitchell Williams capital. The entries in the table are as follows. Assets, items owned. Cash. Row 1, $3,000. Row 2. Blank. Row 3. Subtotal, $3,000. Delivery equipment. Row 1. $2,000. Row 2. C. +1,800. Row 3. Subtotal, $,3800. Row 4 is the sum of cash + delivery equipment, and equals $6,800. Liabilities, amounts owed. Accounts payable. Row 1. Blank. Row 2. C. +$1,800. Row 3. Subtotal, $1,800. Owner’s equity, owner’s investment. Mitchell Williams, capital. Row 1. $5,000. Row 2. Blank. Row 3. Subtotal, $5,000. Row 4 is the sum of liabilities + owner’s equity, and equals $6,800.">
            <a:extLst>
              <a:ext uri="{FF2B5EF4-FFF2-40B4-BE49-F238E27FC236}">
                <a16:creationId xmlns:a16="http://schemas.microsoft.com/office/drawing/2014/main" id="{37DA41E9-29C2-4F5F-98A0-BC42CB0BA0C7}"/>
              </a:ext>
            </a:extLst>
          </p:cNvPr>
          <p:cNvPicPr>
            <a:picLocks noGrp="1" noChangeAspect="1"/>
          </p:cNvPicPr>
          <p:nvPr>
            <p:ph type="pic" sz="quarter" idx="11"/>
          </p:nvPr>
        </p:nvPicPr>
        <p:blipFill>
          <a:blip r:embed="rId2"/>
          <a:stretch>
            <a:fillRect/>
          </a:stretch>
        </p:blipFill>
        <p:spPr>
          <a:xfrm>
            <a:off x="3236706" y="1687977"/>
            <a:ext cx="5585077" cy="2435969"/>
          </a:xfrm>
          <a:prstGeom prst="rect">
            <a:avLst/>
          </a:prstGeom>
        </p:spPr>
      </p:pic>
    </p:spTree>
    <p:extLst>
      <p:ext uri="{BB962C8B-B14F-4D97-AF65-F5344CB8AC3E}">
        <p14:creationId xmlns:p14="http://schemas.microsoft.com/office/powerpoint/2010/main" val="138311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Entity</a:t>
            </a:r>
            <a:endParaRPr lang="en-IN" dirty="0"/>
          </a:p>
        </p:txBody>
      </p:sp>
      <p:sp>
        <p:nvSpPr>
          <p:cNvPr id="3" name="Content Placeholder 2"/>
          <p:cNvSpPr>
            <a:spLocks noGrp="1"/>
          </p:cNvSpPr>
          <p:nvPr>
            <p:ph type="body" sz="quarter" idx="17"/>
          </p:nvPr>
        </p:nvSpPr>
        <p:spPr/>
        <p:txBody>
          <a:bodyPr/>
          <a:lstStyle/>
          <a:p>
            <a:r>
              <a:rPr sz="2800" dirty="0"/>
              <a:t>An individual, association, or organization that engages in economic activities and controls specific economic resources</a:t>
            </a:r>
          </a:p>
          <a:p>
            <a:r>
              <a:rPr sz="2800" dirty="0"/>
              <a:t>The business entity’s finances are kept separate from the owner’s nonbusiness assets and liabilities (</a:t>
            </a:r>
            <a:r>
              <a:rPr sz="2800" b="1" dirty="0">
                <a:solidFill>
                  <a:srgbClr val="FF0000"/>
                </a:solidFill>
              </a:rPr>
              <a:t>business entity concept</a:t>
            </a:r>
            <a:r>
              <a:rPr sz="2800" dirty="0"/>
              <a:t>)</a:t>
            </a:r>
          </a:p>
        </p:txBody>
      </p:sp>
    </p:spTree>
    <p:extLst>
      <p:ext uri="{BB962C8B-B14F-4D97-AF65-F5344CB8AC3E}">
        <p14:creationId xmlns:p14="http://schemas.microsoft.com/office/powerpoint/2010/main" val="49501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(d): Payment on a loan</a:t>
            </a:r>
            <a:br>
              <a:rPr lang="en-US" dirty="0"/>
            </a:br>
            <a:r>
              <a:rPr lang="en-US" dirty="0"/>
              <a:t>(1 of 2)</a:t>
            </a:r>
            <a:endParaRPr lang="en-IN" dirty="0"/>
          </a:p>
        </p:txBody>
      </p:sp>
      <p:sp>
        <p:nvSpPr>
          <p:cNvPr id="3" name="Content Placeholder 2"/>
          <p:cNvSpPr>
            <a:spLocks noGrp="1"/>
          </p:cNvSpPr>
          <p:nvPr>
            <p:ph type="body" sz="quarter" idx="17"/>
          </p:nvPr>
        </p:nvSpPr>
        <p:spPr>
          <a:xfrm>
            <a:off x="743576" y="1453243"/>
            <a:ext cx="10711543" cy="4579257"/>
          </a:xfrm>
        </p:spPr>
        <p:txBody>
          <a:bodyPr>
            <a:normAutofit/>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paid the first installment on the scooter of $600</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a:t>
            </a:r>
          </a:p>
          <a:p>
            <a:pPr marL="461963" lvl="2">
              <a:lnSpc>
                <a:spcPct val="100000"/>
              </a:lnSpc>
              <a:buSzPct val="100000"/>
              <a:buFont typeface="Arial" pitchFamily="34" charset="0"/>
              <a:buChar char="•"/>
            </a:pPr>
            <a:r>
              <a:rPr lang="en-US" sz="2800" dirty="0">
                <a:ea typeface="ＭＳ Ｐゴシック" pitchFamily="34" charset="-128"/>
              </a:rPr>
              <a:t>Accounts Payable</a:t>
            </a:r>
          </a:p>
          <a:p>
            <a:pPr marL="360363" indent="-360363"/>
            <a:r>
              <a:rPr lang="en-US" sz="2800" b="1" dirty="0"/>
              <a:t>Classify these accounts as assets, liabilities, or owner’s equity</a:t>
            </a:r>
          </a:p>
          <a:p>
            <a:pPr marL="461963" lvl="2">
              <a:lnSpc>
                <a:spcPct val="100000"/>
              </a:lnSpc>
              <a:buSzPct val="100000"/>
              <a:buFont typeface="Arial" pitchFamily="34" charset="0"/>
              <a:buChar char="•"/>
            </a:pPr>
            <a:r>
              <a:rPr lang="en-US" sz="2800" dirty="0">
                <a:ea typeface="ＭＳ Ｐゴシック" pitchFamily="34" charset="-128"/>
              </a:rPr>
              <a:t>Cash – </a:t>
            </a:r>
            <a:r>
              <a:rPr lang="en-US" sz="2800" b="1" dirty="0">
                <a:ea typeface="ＭＳ Ｐゴシック" pitchFamily="34" charset="-128"/>
              </a:rPr>
              <a:t>Asset</a:t>
            </a:r>
          </a:p>
          <a:p>
            <a:pPr marL="461963" lvl="2">
              <a:lnSpc>
                <a:spcPct val="100000"/>
              </a:lnSpc>
              <a:buSzPct val="100000"/>
              <a:buFont typeface="Arial" pitchFamily="34" charset="0"/>
              <a:buChar char="•"/>
            </a:pPr>
            <a:r>
              <a:rPr lang="en-US" sz="2800" dirty="0">
                <a:ea typeface="ＭＳ Ｐゴシック" pitchFamily="34" charset="-128"/>
              </a:rPr>
              <a:t>Accounts Payable – </a:t>
            </a:r>
            <a:r>
              <a:rPr lang="en-US" sz="2800" b="1" dirty="0">
                <a:ea typeface="ＭＳ Ｐゴシック" pitchFamily="34" charset="-128"/>
              </a:rPr>
              <a:t>Liability</a:t>
            </a:r>
          </a:p>
        </p:txBody>
      </p:sp>
    </p:spTree>
    <p:extLst>
      <p:ext uri="{BB962C8B-B14F-4D97-AF65-F5344CB8AC3E}">
        <p14:creationId xmlns:p14="http://schemas.microsoft.com/office/powerpoint/2010/main" val="1815765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7489"/>
          </a:xfrm>
        </p:spPr>
        <p:txBody>
          <a:bodyPr/>
          <a:lstStyle/>
          <a:p>
            <a:r>
              <a:rPr lang="en-US" dirty="0"/>
              <a:t>Transaction (d): Payment on a loan</a:t>
            </a:r>
            <a:br>
              <a:rPr lang="en-US" dirty="0"/>
            </a:br>
            <a:r>
              <a:rPr lang="en-US" dirty="0"/>
              <a:t>(2 of 2)</a:t>
            </a:r>
            <a:endParaRPr lang="en-IN" dirty="0"/>
          </a:p>
        </p:txBody>
      </p:sp>
      <p:sp>
        <p:nvSpPr>
          <p:cNvPr id="3" name="Content Placeholder 2"/>
          <p:cNvSpPr>
            <a:spLocks noGrp="1"/>
          </p:cNvSpPr>
          <p:nvPr>
            <p:ph type="body" sz="quarter" idx="17"/>
          </p:nvPr>
        </p:nvSpPr>
        <p:spPr>
          <a:xfrm>
            <a:off x="571500" y="1552574"/>
            <a:ext cx="11201400" cy="4479925"/>
          </a:xfrm>
        </p:spPr>
        <p:txBody>
          <a:bodyPr>
            <a:normAutofit/>
          </a:bodyPr>
          <a:lstStyle/>
          <a:p>
            <a:r>
              <a:rPr lang="en-US" sz="2800" b="1" dirty="0"/>
              <a:t>Determine which accounts have increased or decreased</a:t>
            </a:r>
          </a:p>
          <a:p>
            <a:pPr marL="461963" lvl="2">
              <a:buSzPct val="100000"/>
              <a:buFont typeface="Arial" pitchFamily="34" charset="0"/>
              <a:buChar char="•"/>
            </a:pPr>
            <a:r>
              <a:rPr lang="en-US" sz="2800" dirty="0">
                <a:ea typeface="ＭＳ Ｐゴシック" pitchFamily="34" charset="-128"/>
              </a:rPr>
              <a:t>Cash – </a:t>
            </a:r>
            <a:r>
              <a:rPr lang="en-US" sz="2800" b="1" dirty="0">
                <a:ea typeface="ＭＳ Ｐゴシック" pitchFamily="34" charset="-128"/>
              </a:rPr>
              <a:t>Decreased</a:t>
            </a:r>
          </a:p>
          <a:p>
            <a:pPr marL="461963" lvl="2">
              <a:buSzPct val="100000"/>
              <a:buFont typeface="Arial" pitchFamily="34" charset="0"/>
              <a:buChar char="•"/>
            </a:pPr>
            <a:r>
              <a:rPr lang="en-US" sz="2800" dirty="0">
                <a:ea typeface="ＭＳ Ｐゴシック" pitchFamily="34" charset="-128"/>
              </a:rPr>
              <a:t>Accounts Payable – </a:t>
            </a:r>
            <a:r>
              <a:rPr lang="en-US" sz="2800" b="1" dirty="0">
                <a:ea typeface="ＭＳ Ｐゴシック" pitchFamily="34" charset="-128"/>
              </a:rPr>
              <a:t>Decreased</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marL="461963" lvl="2">
              <a:lnSpc>
                <a:spcPct val="100000"/>
              </a:lnSpc>
              <a:buSzPct val="100000"/>
              <a:buFont typeface="Arial" pitchFamily="34" charset="0"/>
              <a:buChar char="•"/>
            </a:pPr>
            <a:r>
              <a:rPr lang="en-US" sz="2800" dirty="0">
                <a:ea typeface="ＭＳ Ｐゴシック" pitchFamily="34" charset="-128"/>
              </a:rPr>
              <a:t>Assets of $6,200 = Liabilities of $1,200  + Owner’s Equity of $5,000</a:t>
            </a:r>
          </a:p>
          <a:p>
            <a:pPr lvl="1"/>
            <a:r>
              <a:rPr lang="en-US" sz="2800" dirty="0">
                <a:ea typeface="ＭＳ Ｐゴシック" pitchFamily="34" charset="-128"/>
              </a:rPr>
              <a:t>Cash (asset) decreased by $600</a:t>
            </a:r>
          </a:p>
          <a:p>
            <a:pPr lvl="1"/>
            <a:r>
              <a:rPr lang="en-US" sz="2800" dirty="0"/>
              <a:t>Accounts Payable (liability) decreased by $600</a:t>
            </a:r>
          </a:p>
          <a:p>
            <a:pPr lvl="1"/>
            <a:r>
              <a:rPr lang="en-US" sz="2800" dirty="0">
                <a:ea typeface="ＭＳ Ｐゴシック" pitchFamily="34" charset="-128"/>
              </a:rPr>
              <a:t>Owner’s Equity was unchanged</a:t>
            </a:r>
          </a:p>
          <a:p>
            <a:pPr marL="4763" lvl="1">
              <a:buSzPct val="100000"/>
              <a:buFont typeface="Arial" pitchFamily="34" charset="0"/>
              <a:buChar char="•"/>
            </a:pPr>
            <a:endParaRPr lang="en-US" sz="2800" b="1" dirty="0">
              <a:ea typeface="ＭＳ Ｐゴシック" pitchFamily="34" charset="-128"/>
            </a:endParaRPr>
          </a:p>
        </p:txBody>
      </p:sp>
    </p:spTree>
    <p:extLst>
      <p:ext uri="{BB962C8B-B14F-4D97-AF65-F5344CB8AC3E}">
        <p14:creationId xmlns:p14="http://schemas.microsoft.com/office/powerpoint/2010/main" val="2622745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(d): Accounting Equation</a:t>
            </a:r>
          </a:p>
        </p:txBody>
      </p:sp>
      <p:pic>
        <p:nvPicPr>
          <p:cNvPr id="6" name="Picture Placeholder 5" descr="A balance sheet has three columns arranged to reflect the equation, assets = liabilities + owner’s equity. The assets, items owned column is subdivided into two columns, cash + delivery equipment. The liabilities, amounts owed column consists of accounts payable. The owner’s equity, owner’s investment column consists of Mitchell Williams’s capital. The entries in the table are as follows. Assets, items owned. Cash. Row 1, $3,000. Row 2. D. Negative 600. Row 3. Subtotal, $2,400. Delivery equipment. Row 1. $3,800. Row 2. Blank. Row 3. Subtotal, $,3800. Row 4 is the sum of cash + delivery equipment, and equals $6,200. Liabilities, amounts owed. Accounts payable. Row 1. $1,800. Row 2. D. Negative 600. Row 3. Subtotal, $1,200. Owner’s equity, owner’s investment. Mitchell Williams, capital. Row 1. $5,000. Row 2. Blank. Row 3. Subtotal, $5,000. Row 4 is the sum of liabilities + owner’s equity, and equals $6,200.">
            <a:extLst>
              <a:ext uri="{FF2B5EF4-FFF2-40B4-BE49-F238E27FC236}">
                <a16:creationId xmlns:a16="http://schemas.microsoft.com/office/drawing/2014/main" id="{403E126D-68DD-4E02-B725-E209E792F857}"/>
              </a:ext>
            </a:extLst>
          </p:cNvPr>
          <p:cNvPicPr>
            <a:picLocks noGrp="1" noChangeAspect="1"/>
          </p:cNvPicPr>
          <p:nvPr>
            <p:ph type="pic" sz="quarter" idx="11"/>
          </p:nvPr>
        </p:nvPicPr>
        <p:blipFill>
          <a:blip r:embed="rId2"/>
          <a:stretch>
            <a:fillRect/>
          </a:stretch>
        </p:blipFill>
        <p:spPr>
          <a:xfrm>
            <a:off x="2585498" y="1752974"/>
            <a:ext cx="6584628" cy="2836200"/>
          </a:xfrm>
          <a:prstGeom prst="rect">
            <a:avLst/>
          </a:prstGeom>
        </p:spPr>
      </p:pic>
    </p:spTree>
    <p:extLst>
      <p:ext uri="{BB962C8B-B14F-4D97-AF65-F5344CB8AC3E}">
        <p14:creationId xmlns:p14="http://schemas.microsoft.com/office/powerpoint/2010/main" val="188122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endParaRPr lang="en-IN" dirty="0"/>
          </a:p>
        </p:txBody>
      </p:sp>
      <p:sp>
        <p:nvSpPr>
          <p:cNvPr id="3" name="Content Placeholder 2"/>
          <p:cNvSpPr>
            <a:spLocks noGrp="1"/>
          </p:cNvSpPr>
          <p:nvPr>
            <p:ph type="body" sz="quarter" idx="17"/>
          </p:nvPr>
        </p:nvSpPr>
        <p:spPr>
          <a:xfrm>
            <a:off x="743576" y="1175657"/>
            <a:ext cx="10711543" cy="4856843"/>
          </a:xfrm>
        </p:spPr>
        <p:txBody>
          <a:bodyPr>
            <a:normAutofit lnSpcReduction="10000"/>
          </a:bodyPr>
          <a:lstStyle/>
          <a:p>
            <a:r>
              <a:rPr sz="2800" dirty="0"/>
              <a:t>The amount a business charges customers for products sold or services performed</a:t>
            </a:r>
          </a:p>
          <a:p>
            <a:r>
              <a:rPr sz="2800" dirty="0"/>
              <a:t>Recognized when earned (even if cash has not yet been received)</a:t>
            </a:r>
          </a:p>
          <a:p>
            <a:r>
              <a:rPr sz="2800" dirty="0"/>
              <a:t>Increase</a:t>
            </a:r>
            <a:r>
              <a:rPr lang="en-US" sz="2800" dirty="0"/>
              <a:t>s</a:t>
            </a:r>
            <a:r>
              <a:rPr sz="2800" dirty="0"/>
              <a:t> both assets (cash or accounts receivable) and owner’s equity</a:t>
            </a:r>
            <a:endParaRPr lang="en-US" sz="2800" dirty="0"/>
          </a:p>
          <a:p>
            <a:r>
              <a:rPr lang="en-US" sz="2800" b="1" dirty="0"/>
              <a:t>Examples</a:t>
            </a:r>
          </a:p>
          <a:p>
            <a:pPr lvl="1"/>
            <a:r>
              <a:rPr lang="en-US" sz="2800" dirty="0"/>
              <a:t>Delivery Fees</a:t>
            </a:r>
          </a:p>
          <a:p>
            <a:pPr lvl="1"/>
            <a:r>
              <a:rPr lang="en-US" sz="2800" dirty="0"/>
              <a:t>Consulting Fees</a:t>
            </a:r>
          </a:p>
          <a:p>
            <a:pPr lvl="1"/>
            <a:r>
              <a:rPr lang="en-US" sz="2800" dirty="0"/>
              <a:t>Rent Revenue (renting space to others)</a:t>
            </a:r>
          </a:p>
          <a:p>
            <a:pPr lvl="1"/>
            <a:r>
              <a:rPr lang="en-US" sz="2800" dirty="0"/>
              <a:t>Interest Revenue (interest received on bank deposits)</a:t>
            </a:r>
          </a:p>
          <a:p>
            <a:pPr lvl="1"/>
            <a:r>
              <a:rPr lang="en-US" sz="2800" dirty="0"/>
              <a:t>Sales (selling merchandise)</a:t>
            </a:r>
            <a:endParaRPr sz="2800" dirty="0"/>
          </a:p>
        </p:txBody>
      </p:sp>
    </p:spTree>
    <p:extLst>
      <p:ext uri="{BB962C8B-B14F-4D97-AF65-F5344CB8AC3E}">
        <p14:creationId xmlns:p14="http://schemas.microsoft.com/office/powerpoint/2010/main" val="569041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endParaRPr lang="en-IN" dirty="0"/>
          </a:p>
        </p:txBody>
      </p:sp>
      <p:sp>
        <p:nvSpPr>
          <p:cNvPr id="3" name="Content Placeholder 2"/>
          <p:cNvSpPr>
            <a:spLocks noGrp="1"/>
          </p:cNvSpPr>
          <p:nvPr>
            <p:ph type="body" sz="quarter" idx="17"/>
          </p:nvPr>
        </p:nvSpPr>
        <p:spPr>
          <a:xfrm>
            <a:off x="743576" y="1037230"/>
            <a:ext cx="10711543" cy="4995270"/>
          </a:xfrm>
        </p:spPr>
        <p:txBody>
          <a:bodyPr>
            <a:normAutofit/>
          </a:bodyPr>
          <a:lstStyle/>
          <a:p>
            <a:r>
              <a:rPr sz="2800" dirty="0"/>
              <a:t>Represent the decrease in assets (or increase in liabilities) as a result of efforts made to produce revenues</a:t>
            </a:r>
          </a:p>
          <a:p>
            <a:r>
              <a:rPr sz="2800" dirty="0"/>
              <a:t>Separate accounts are maintained for each type of expense</a:t>
            </a:r>
          </a:p>
          <a:p>
            <a:r>
              <a:rPr sz="2800" dirty="0"/>
              <a:t>Either </a:t>
            </a:r>
            <a:r>
              <a:rPr sz="2800" i="1" dirty="0"/>
              <a:t>decrease</a:t>
            </a:r>
            <a:r>
              <a:rPr lang="en-US" sz="2800" i="1" dirty="0"/>
              <a:t>s</a:t>
            </a:r>
            <a:r>
              <a:rPr sz="2800" dirty="0"/>
              <a:t> assets or </a:t>
            </a:r>
            <a:r>
              <a:rPr sz="2800" i="1" dirty="0"/>
              <a:t>increase</a:t>
            </a:r>
            <a:r>
              <a:rPr lang="en-US" sz="2800" i="1" dirty="0"/>
              <a:t>s</a:t>
            </a:r>
            <a:r>
              <a:rPr sz="2800" dirty="0"/>
              <a:t> liabilities, but </a:t>
            </a:r>
            <a:r>
              <a:rPr sz="2800" dirty="0">
                <a:solidFill>
                  <a:schemeClr val="tx1"/>
                </a:solidFill>
              </a:rPr>
              <a:t>ALWAYS</a:t>
            </a:r>
            <a:r>
              <a:rPr sz="2800" dirty="0"/>
              <a:t> </a:t>
            </a:r>
            <a:r>
              <a:rPr sz="2800" i="1" dirty="0"/>
              <a:t>decrease</a:t>
            </a:r>
            <a:r>
              <a:rPr lang="en-US" sz="2800" i="1" dirty="0"/>
              <a:t>s</a:t>
            </a:r>
            <a:r>
              <a:rPr sz="2800" dirty="0"/>
              <a:t> owner’s equity</a:t>
            </a:r>
            <a:endParaRPr lang="en-US" sz="2800" dirty="0"/>
          </a:p>
          <a:p>
            <a:r>
              <a:rPr lang="en-US" sz="2800" dirty="0"/>
              <a:t>Examples</a:t>
            </a:r>
          </a:p>
          <a:p>
            <a:pPr lvl="1"/>
            <a:r>
              <a:rPr lang="en-US" sz="2800" dirty="0"/>
              <a:t>Rent</a:t>
            </a:r>
          </a:p>
          <a:p>
            <a:pPr lvl="1"/>
            <a:r>
              <a:rPr lang="en-US" sz="2800" dirty="0"/>
              <a:t>Salaries</a:t>
            </a:r>
          </a:p>
          <a:p>
            <a:pPr lvl="1"/>
            <a:r>
              <a:rPr lang="en-US" sz="2800" dirty="0"/>
              <a:t>Supplies consumed</a:t>
            </a:r>
          </a:p>
          <a:p>
            <a:pPr lvl="1"/>
            <a:r>
              <a:rPr lang="en-US" sz="2800" dirty="0"/>
              <a:t>Taxes</a:t>
            </a:r>
            <a:endParaRPr sz="2800" dirty="0"/>
          </a:p>
        </p:txBody>
      </p:sp>
    </p:spTree>
    <p:extLst>
      <p:ext uri="{BB962C8B-B14F-4D97-AF65-F5344CB8AC3E}">
        <p14:creationId xmlns:p14="http://schemas.microsoft.com/office/powerpoint/2010/main" val="245643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Period Concept</a:t>
            </a:r>
            <a:endParaRPr lang="en-IN" dirty="0"/>
          </a:p>
        </p:txBody>
      </p:sp>
      <p:sp>
        <p:nvSpPr>
          <p:cNvPr id="3" name="Content Placeholder 2"/>
          <p:cNvSpPr>
            <a:spLocks noGrp="1"/>
          </p:cNvSpPr>
          <p:nvPr>
            <p:ph type="body" sz="quarter" idx="17"/>
          </p:nvPr>
        </p:nvSpPr>
        <p:spPr/>
        <p:txBody>
          <a:bodyPr>
            <a:normAutofit/>
          </a:bodyPr>
          <a:lstStyle/>
          <a:p>
            <a:r>
              <a:rPr sz="2800" dirty="0"/>
              <a:t>The concept that income determination can be made on a periodic basis (month, quarter, year, etc.)</a:t>
            </a:r>
          </a:p>
          <a:p>
            <a:r>
              <a:rPr sz="2800" dirty="0"/>
              <a:t>Any accounting period of 12 months is called a fiscal year</a:t>
            </a:r>
          </a:p>
        </p:txBody>
      </p:sp>
    </p:spTree>
    <p:extLst>
      <p:ext uri="{BB962C8B-B14F-4D97-AF65-F5344CB8AC3E}">
        <p14:creationId xmlns:p14="http://schemas.microsoft.com/office/powerpoint/2010/main" val="423781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9103-D4E3-4152-B0BC-93433DC26439}"/>
              </a:ext>
            </a:extLst>
          </p:cNvPr>
          <p:cNvSpPr>
            <a:spLocks noGrp="1"/>
          </p:cNvSpPr>
          <p:nvPr>
            <p:ph type="title"/>
          </p:nvPr>
        </p:nvSpPr>
        <p:spPr/>
        <p:txBody>
          <a:bodyPr/>
          <a:lstStyle/>
          <a:p>
            <a:r>
              <a:rPr lang="en-US" dirty="0"/>
              <a:t>Net Income vs. Net Loss</a:t>
            </a:r>
          </a:p>
        </p:txBody>
      </p:sp>
      <p:sp>
        <p:nvSpPr>
          <p:cNvPr id="7" name="Text Placeholder 6">
            <a:extLst>
              <a:ext uri="{FF2B5EF4-FFF2-40B4-BE49-F238E27FC236}">
                <a16:creationId xmlns:a16="http://schemas.microsoft.com/office/drawing/2014/main" id="{D703A5EB-02B1-42A7-AE8D-DB64507FCAFE}"/>
              </a:ext>
            </a:extLst>
          </p:cNvPr>
          <p:cNvSpPr>
            <a:spLocks noGrp="1"/>
          </p:cNvSpPr>
          <p:nvPr>
            <p:ph type="body" sz="quarter" idx="11"/>
          </p:nvPr>
        </p:nvSpPr>
        <p:spPr>
          <a:xfrm>
            <a:off x="766763" y="1249363"/>
            <a:ext cx="10795972" cy="1749476"/>
          </a:xfrm>
        </p:spPr>
        <p:txBody>
          <a:bodyPr/>
          <a:lstStyle/>
          <a:p>
            <a:pPr marL="342900" indent="-342900">
              <a:buFont typeface="Arial" panose="020B0604020202020204" pitchFamily="34" charset="0"/>
              <a:buChar char="•"/>
            </a:pPr>
            <a:r>
              <a:rPr lang="en-US" sz="2800" b="1" dirty="0"/>
              <a:t>Net income </a:t>
            </a:r>
            <a:r>
              <a:rPr lang="en-US" sz="2800" dirty="0"/>
              <a:t>– Total revenues are greater than total expenses for the period</a:t>
            </a:r>
          </a:p>
          <a:p>
            <a:pPr marL="342900" indent="-342900">
              <a:buFont typeface="Arial" panose="020B0604020202020204" pitchFamily="34" charset="0"/>
              <a:buChar char="•"/>
            </a:pPr>
            <a:r>
              <a:rPr lang="en-US" sz="2800" b="1" dirty="0"/>
              <a:t>Net loss </a:t>
            </a:r>
            <a:r>
              <a:rPr lang="en-US" sz="2800" dirty="0"/>
              <a:t>– Expenses are greater than total revenue for the period</a:t>
            </a:r>
          </a:p>
        </p:txBody>
      </p:sp>
      <p:graphicFrame>
        <p:nvGraphicFramePr>
          <p:cNvPr id="5" name="Table Placeholder 4" descr="Net Income&#10;Revenues $9,000&#10;Expenses $5,000&#10;Net Income $4,000">
            <a:extLst>
              <a:ext uri="{FF2B5EF4-FFF2-40B4-BE49-F238E27FC236}">
                <a16:creationId xmlns:a16="http://schemas.microsoft.com/office/drawing/2014/main" id="{8DB5E893-D0E3-4314-95CC-CD04AAC67C75}"/>
              </a:ext>
            </a:extLst>
          </p:cNvPr>
          <p:cNvGraphicFramePr>
            <a:graphicFrameLocks noGrp="1"/>
          </p:cNvGraphicFramePr>
          <p:nvPr>
            <p:ph type="tbl" sz="quarter" idx="12"/>
            <p:extLst>
              <p:ext uri="{D42A27DB-BD31-4B8C-83A1-F6EECF244321}">
                <p14:modId xmlns:p14="http://schemas.microsoft.com/office/powerpoint/2010/main" val="1941295639"/>
              </p:ext>
            </p:extLst>
          </p:nvPr>
        </p:nvGraphicFramePr>
        <p:xfrm>
          <a:off x="1627073" y="3210972"/>
          <a:ext cx="3545795" cy="2332356"/>
        </p:xfrm>
        <a:graphic>
          <a:graphicData uri="http://schemas.openxmlformats.org/drawingml/2006/table">
            <a:tbl>
              <a:tblPr firstRow="1" bandRow="1">
                <a:tableStyleId>{5C22544A-7EE6-4342-B048-85BDC9FD1C3A}</a:tableStyleId>
              </a:tblPr>
              <a:tblGrid>
                <a:gridCol w="1958612">
                  <a:extLst>
                    <a:ext uri="{9D8B030D-6E8A-4147-A177-3AD203B41FA5}">
                      <a16:colId xmlns:a16="http://schemas.microsoft.com/office/drawing/2014/main" val="1416203741"/>
                    </a:ext>
                  </a:extLst>
                </a:gridCol>
                <a:gridCol w="1587183">
                  <a:extLst>
                    <a:ext uri="{9D8B030D-6E8A-4147-A177-3AD203B41FA5}">
                      <a16:colId xmlns:a16="http://schemas.microsoft.com/office/drawing/2014/main" val="1261972314"/>
                    </a:ext>
                  </a:extLst>
                </a:gridCol>
              </a:tblGrid>
              <a:tr h="648018">
                <a:tc>
                  <a:txBody>
                    <a:bodyPr/>
                    <a:lstStyle/>
                    <a:p>
                      <a:r>
                        <a:rPr lang="en-US" sz="2800" dirty="0"/>
                        <a:t>Net Income</a:t>
                      </a:r>
                    </a:p>
                  </a:txBody>
                  <a:tcPr/>
                </a:tc>
                <a:tc>
                  <a:txBody>
                    <a:bodyPr/>
                    <a:lstStyle/>
                    <a:p>
                      <a:endParaRPr lang="en-US" sz="2800" dirty="0"/>
                    </a:p>
                  </a:txBody>
                  <a:tcPr/>
                </a:tc>
                <a:extLst>
                  <a:ext uri="{0D108BD9-81ED-4DB2-BD59-A6C34878D82A}">
                    <a16:rowId xmlns:a16="http://schemas.microsoft.com/office/drawing/2014/main" val="1397518419"/>
                  </a:ext>
                </a:extLst>
              </a:tr>
              <a:tr h="492601">
                <a:tc>
                  <a:txBody>
                    <a:bodyPr/>
                    <a:lstStyle/>
                    <a:p>
                      <a:r>
                        <a:rPr lang="en-US" sz="2800" dirty="0"/>
                        <a:t>Revenues</a:t>
                      </a:r>
                    </a:p>
                  </a:txBody>
                  <a:tcPr/>
                </a:tc>
                <a:tc>
                  <a:txBody>
                    <a:bodyPr/>
                    <a:lstStyle/>
                    <a:p>
                      <a:pPr algn="r"/>
                      <a:r>
                        <a:rPr lang="en-US" sz="2800" dirty="0"/>
                        <a:t>$9,000</a:t>
                      </a:r>
                    </a:p>
                  </a:txBody>
                  <a:tcPr/>
                </a:tc>
                <a:extLst>
                  <a:ext uri="{0D108BD9-81ED-4DB2-BD59-A6C34878D82A}">
                    <a16:rowId xmlns:a16="http://schemas.microsoft.com/office/drawing/2014/main" val="805504608"/>
                  </a:ext>
                </a:extLst>
              </a:tr>
              <a:tr h="492601">
                <a:tc>
                  <a:txBody>
                    <a:bodyPr/>
                    <a:lstStyle/>
                    <a:p>
                      <a:r>
                        <a:rPr lang="en-US" sz="2800" dirty="0"/>
                        <a:t>Expenses</a:t>
                      </a:r>
                    </a:p>
                  </a:txBody>
                  <a:tcPr/>
                </a:tc>
                <a:tc>
                  <a:txBody>
                    <a:bodyPr/>
                    <a:lstStyle/>
                    <a:p>
                      <a:pPr algn="r"/>
                      <a:r>
                        <a:rPr lang="en-US" sz="2800" u="sng" dirty="0"/>
                        <a:t>5,000</a:t>
                      </a:r>
                    </a:p>
                  </a:txBody>
                  <a:tcPr/>
                </a:tc>
                <a:extLst>
                  <a:ext uri="{0D108BD9-81ED-4DB2-BD59-A6C34878D82A}">
                    <a16:rowId xmlns:a16="http://schemas.microsoft.com/office/drawing/2014/main" val="1681947428"/>
                  </a:ext>
                </a:extLst>
              </a:tr>
              <a:tr h="648018">
                <a:tc>
                  <a:txBody>
                    <a:bodyPr/>
                    <a:lstStyle/>
                    <a:p>
                      <a:r>
                        <a:rPr lang="en-US" sz="2800" dirty="0"/>
                        <a:t>Net Income</a:t>
                      </a:r>
                    </a:p>
                  </a:txBody>
                  <a:tcPr/>
                </a:tc>
                <a:tc>
                  <a:txBody>
                    <a:bodyPr/>
                    <a:lstStyle/>
                    <a:p>
                      <a:pPr algn="r"/>
                      <a:r>
                        <a:rPr lang="en-US" sz="2800" u="dbl" baseline="0" dirty="0"/>
                        <a:t>$4,000</a:t>
                      </a:r>
                    </a:p>
                  </a:txBody>
                  <a:tcPr/>
                </a:tc>
                <a:extLst>
                  <a:ext uri="{0D108BD9-81ED-4DB2-BD59-A6C34878D82A}">
                    <a16:rowId xmlns:a16="http://schemas.microsoft.com/office/drawing/2014/main" val="253920624"/>
                  </a:ext>
                </a:extLst>
              </a:tr>
            </a:tbl>
          </a:graphicData>
        </a:graphic>
      </p:graphicFrame>
      <p:graphicFrame>
        <p:nvGraphicFramePr>
          <p:cNvPr id="6" name="Table Placeholder 5" descr="&#10;Net Loss&#10;Revenues $3,000&#10;Expenses $5,000&#10;Net Loss $2,000">
            <a:extLst>
              <a:ext uri="{FF2B5EF4-FFF2-40B4-BE49-F238E27FC236}">
                <a16:creationId xmlns:a16="http://schemas.microsoft.com/office/drawing/2014/main" id="{405C4196-3D8F-4BD7-819D-6BF594B627BB}"/>
              </a:ext>
            </a:extLst>
          </p:cNvPr>
          <p:cNvGraphicFramePr>
            <a:graphicFrameLocks noGrp="1"/>
          </p:cNvGraphicFramePr>
          <p:nvPr>
            <p:ph type="tbl" sz="quarter" idx="13"/>
            <p:extLst>
              <p:ext uri="{D42A27DB-BD31-4B8C-83A1-F6EECF244321}">
                <p14:modId xmlns:p14="http://schemas.microsoft.com/office/powerpoint/2010/main" val="2312546128"/>
              </p:ext>
            </p:extLst>
          </p:nvPr>
        </p:nvGraphicFramePr>
        <p:xfrm>
          <a:off x="6164749" y="3210972"/>
          <a:ext cx="3844490" cy="2332356"/>
        </p:xfrm>
        <a:graphic>
          <a:graphicData uri="http://schemas.openxmlformats.org/drawingml/2006/table">
            <a:tbl>
              <a:tblPr firstRow="1" bandRow="1">
                <a:tableStyleId>{5C22544A-7EE6-4342-B048-85BDC9FD1C3A}</a:tableStyleId>
              </a:tblPr>
              <a:tblGrid>
                <a:gridCol w="1922245">
                  <a:extLst>
                    <a:ext uri="{9D8B030D-6E8A-4147-A177-3AD203B41FA5}">
                      <a16:colId xmlns:a16="http://schemas.microsoft.com/office/drawing/2014/main" val="363092765"/>
                    </a:ext>
                  </a:extLst>
                </a:gridCol>
                <a:gridCol w="1922245">
                  <a:extLst>
                    <a:ext uri="{9D8B030D-6E8A-4147-A177-3AD203B41FA5}">
                      <a16:colId xmlns:a16="http://schemas.microsoft.com/office/drawing/2014/main" val="1357040013"/>
                    </a:ext>
                  </a:extLst>
                </a:gridCol>
              </a:tblGrid>
              <a:tr h="583089">
                <a:tc>
                  <a:txBody>
                    <a:bodyPr/>
                    <a:lstStyle/>
                    <a:p>
                      <a:r>
                        <a:rPr lang="en-US" sz="2800" dirty="0"/>
                        <a:t>Net Loss</a:t>
                      </a:r>
                    </a:p>
                  </a:txBody>
                  <a:tcPr/>
                </a:tc>
                <a:tc>
                  <a:txBody>
                    <a:bodyPr/>
                    <a:lstStyle/>
                    <a:p>
                      <a:endParaRPr lang="en-US" sz="2800" dirty="0"/>
                    </a:p>
                  </a:txBody>
                  <a:tcPr/>
                </a:tc>
                <a:extLst>
                  <a:ext uri="{0D108BD9-81ED-4DB2-BD59-A6C34878D82A}">
                    <a16:rowId xmlns:a16="http://schemas.microsoft.com/office/drawing/2014/main" val="525233968"/>
                  </a:ext>
                </a:extLst>
              </a:tr>
              <a:tr h="583089">
                <a:tc>
                  <a:txBody>
                    <a:bodyPr/>
                    <a:lstStyle/>
                    <a:p>
                      <a:r>
                        <a:rPr lang="en-US" sz="2800" dirty="0"/>
                        <a:t>Revenues</a:t>
                      </a:r>
                    </a:p>
                  </a:txBody>
                  <a:tcPr/>
                </a:tc>
                <a:tc>
                  <a:txBody>
                    <a:bodyPr/>
                    <a:lstStyle/>
                    <a:p>
                      <a:pPr algn="r"/>
                      <a:r>
                        <a:rPr lang="en-US" sz="2800" dirty="0"/>
                        <a:t>$3,000</a:t>
                      </a:r>
                    </a:p>
                  </a:txBody>
                  <a:tcPr/>
                </a:tc>
                <a:extLst>
                  <a:ext uri="{0D108BD9-81ED-4DB2-BD59-A6C34878D82A}">
                    <a16:rowId xmlns:a16="http://schemas.microsoft.com/office/drawing/2014/main" val="189830425"/>
                  </a:ext>
                </a:extLst>
              </a:tr>
              <a:tr h="583089">
                <a:tc>
                  <a:txBody>
                    <a:bodyPr/>
                    <a:lstStyle/>
                    <a:p>
                      <a:r>
                        <a:rPr lang="en-US" sz="2800" dirty="0"/>
                        <a:t>Expenses</a:t>
                      </a:r>
                    </a:p>
                  </a:txBody>
                  <a:tcPr/>
                </a:tc>
                <a:tc>
                  <a:txBody>
                    <a:bodyPr/>
                    <a:lstStyle/>
                    <a:p>
                      <a:pPr algn="r"/>
                      <a:r>
                        <a:rPr lang="en-US" sz="2800" u="sng" dirty="0"/>
                        <a:t>5,000</a:t>
                      </a:r>
                    </a:p>
                  </a:txBody>
                  <a:tcPr/>
                </a:tc>
                <a:extLst>
                  <a:ext uri="{0D108BD9-81ED-4DB2-BD59-A6C34878D82A}">
                    <a16:rowId xmlns:a16="http://schemas.microsoft.com/office/drawing/2014/main" val="2246367300"/>
                  </a:ext>
                </a:extLst>
              </a:tr>
              <a:tr h="583089">
                <a:tc>
                  <a:txBody>
                    <a:bodyPr/>
                    <a:lstStyle/>
                    <a:p>
                      <a:r>
                        <a:rPr lang="en-US" sz="2800" dirty="0"/>
                        <a:t>Net Loss</a:t>
                      </a:r>
                    </a:p>
                  </a:txBody>
                  <a:tcPr/>
                </a:tc>
                <a:tc>
                  <a:txBody>
                    <a:bodyPr/>
                    <a:lstStyle/>
                    <a:p>
                      <a:pPr algn="r"/>
                      <a:r>
                        <a:rPr lang="en-US" sz="2800" u="dbl" baseline="0" dirty="0">
                          <a:solidFill>
                            <a:srgbClr val="E9255F"/>
                          </a:solidFill>
                        </a:rPr>
                        <a:t>$2,000</a:t>
                      </a:r>
                    </a:p>
                  </a:txBody>
                  <a:tcPr/>
                </a:tc>
                <a:extLst>
                  <a:ext uri="{0D108BD9-81ED-4DB2-BD59-A6C34878D82A}">
                    <a16:rowId xmlns:a16="http://schemas.microsoft.com/office/drawing/2014/main" val="3702439800"/>
                  </a:ext>
                </a:extLst>
              </a:tr>
            </a:tbl>
          </a:graphicData>
        </a:graphic>
      </p:graphicFrame>
    </p:spTree>
    <p:extLst>
      <p:ext uri="{BB962C8B-B14F-4D97-AF65-F5344CB8AC3E}">
        <p14:creationId xmlns:p14="http://schemas.microsoft.com/office/powerpoint/2010/main" val="251418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Withdrawals</a:t>
            </a:r>
            <a:endParaRPr lang="en-IN" dirty="0"/>
          </a:p>
        </p:txBody>
      </p:sp>
      <p:sp>
        <p:nvSpPr>
          <p:cNvPr id="3" name="Content Placeholder 2"/>
          <p:cNvSpPr>
            <a:spLocks noGrp="1"/>
          </p:cNvSpPr>
          <p:nvPr>
            <p:ph type="body" sz="quarter" idx="17"/>
          </p:nvPr>
        </p:nvSpPr>
        <p:spPr/>
        <p:txBody>
          <a:bodyPr>
            <a:normAutofit/>
          </a:bodyPr>
          <a:lstStyle/>
          <a:p>
            <a:r>
              <a:rPr sz="2800" dirty="0"/>
              <a:t>The owner taking (withdrawing) cash or other assets from the business for personal use</a:t>
            </a:r>
          </a:p>
          <a:p>
            <a:r>
              <a:rPr sz="2800" dirty="0"/>
              <a:t>Reduces owner’s equity and assets</a:t>
            </a:r>
          </a:p>
          <a:p>
            <a:r>
              <a:rPr sz="2800" dirty="0"/>
              <a:t>Also referred to as drawing</a:t>
            </a:r>
          </a:p>
        </p:txBody>
      </p:sp>
    </p:spTree>
    <p:extLst>
      <p:ext uri="{BB962C8B-B14F-4D97-AF65-F5344CB8AC3E}">
        <p14:creationId xmlns:p14="http://schemas.microsoft.com/office/powerpoint/2010/main" val="2948383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10ACED-5FE8-43DD-A77B-5FF17EC7B60E}"/>
              </a:ext>
            </a:extLst>
          </p:cNvPr>
          <p:cNvSpPr>
            <a:spLocks noGrp="1"/>
          </p:cNvSpPr>
          <p:nvPr>
            <p:ph type="title"/>
          </p:nvPr>
        </p:nvSpPr>
        <p:spPr/>
        <p:txBody>
          <a:bodyPr/>
          <a:lstStyle/>
          <a:p>
            <a:r>
              <a:rPr lang="en-US" dirty="0"/>
              <a:t>Expanded Accounting Equation</a:t>
            </a:r>
          </a:p>
        </p:txBody>
      </p:sp>
      <p:sp>
        <p:nvSpPr>
          <p:cNvPr id="12" name="Text Placeholder 11">
            <a:extLst>
              <a:ext uri="{FF2B5EF4-FFF2-40B4-BE49-F238E27FC236}">
                <a16:creationId xmlns:a16="http://schemas.microsoft.com/office/drawing/2014/main" id="{C741025E-D602-47AA-B67E-7543290B2E55}"/>
              </a:ext>
            </a:extLst>
          </p:cNvPr>
          <p:cNvSpPr>
            <a:spLocks noGrp="1"/>
          </p:cNvSpPr>
          <p:nvPr>
            <p:ph type="body" sz="quarter" idx="12"/>
          </p:nvPr>
        </p:nvSpPr>
        <p:spPr/>
        <p:txBody>
          <a:bodyPr/>
          <a:lstStyle/>
          <a:p>
            <a:pPr marL="342900" indent="-342900">
              <a:buFont typeface="Arial" panose="020B0604020202020204" pitchFamily="34" charset="0"/>
              <a:buChar char="•"/>
            </a:pPr>
            <a:r>
              <a:rPr lang="en-US" sz="2800" dirty="0"/>
              <a:t>The accounting equation is expanded to include revenues, expenses, and withdrawals</a:t>
            </a:r>
          </a:p>
          <a:p>
            <a:pPr marL="342900" indent="-342900">
              <a:buFont typeface="Arial" panose="020B0604020202020204" pitchFamily="34" charset="0"/>
              <a:buChar char="•"/>
            </a:pPr>
            <a:r>
              <a:rPr lang="en-US" sz="2800" dirty="0"/>
              <a:t>Note that revenues increase owner’s equity, while expenses and drawing decrease owner’s equity </a:t>
            </a:r>
          </a:p>
        </p:txBody>
      </p:sp>
      <p:pic>
        <p:nvPicPr>
          <p:cNvPr id="14" name="Picture Placeholder 13" descr="A balance sheet has three columns arranged to reflect the equation, assets = liabilities + owner’s equity. The assets, items owned column is subdivided into two columns, cash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 revenues, and minus expenses. The entries in the table are as follows. Assets, items owned. Cash. Row 1. Balance, $2,400. Delivery equipment. Row 1. + $3800. Row 2 is the sum of cash + delivery equipment and equals $6,200. Liabilities, amounts owed. Accounts payable. Row 1. $1,200. + Mitchell Williams capital. Row 1. + $5,000. Minus Mitchell Williams drawing. Row 1. Blank. + revenues, blank. Minus expenses, blank. Row 2 is the sum of liabilities + owner’s equity and equals $6,200.">
            <a:extLst>
              <a:ext uri="{FF2B5EF4-FFF2-40B4-BE49-F238E27FC236}">
                <a16:creationId xmlns:a16="http://schemas.microsoft.com/office/drawing/2014/main" id="{BAC98C7B-26B1-441D-A376-41847A4A8ED9}"/>
              </a:ext>
            </a:extLst>
          </p:cNvPr>
          <p:cNvPicPr>
            <a:picLocks noGrp="1" noChangeAspect="1"/>
          </p:cNvPicPr>
          <p:nvPr>
            <p:ph type="pic" sz="quarter" idx="11"/>
          </p:nvPr>
        </p:nvPicPr>
        <p:blipFill>
          <a:blip r:embed="rId2"/>
          <a:stretch>
            <a:fillRect/>
          </a:stretch>
        </p:blipFill>
        <p:spPr>
          <a:xfrm>
            <a:off x="1609690" y="1603431"/>
            <a:ext cx="8309373" cy="1421924"/>
          </a:xfrm>
          <a:prstGeom prst="rect">
            <a:avLst/>
          </a:prstGeom>
        </p:spPr>
      </p:pic>
    </p:spTree>
    <p:extLst>
      <p:ext uri="{BB962C8B-B14F-4D97-AF65-F5344CB8AC3E}">
        <p14:creationId xmlns:p14="http://schemas.microsoft.com/office/powerpoint/2010/main" val="165010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(e): Delivery Revenues Earned in Cash</a:t>
            </a:r>
            <a:endParaRPr lang="en-IN" dirty="0"/>
          </a:p>
        </p:txBody>
      </p:sp>
      <p:sp>
        <p:nvSpPr>
          <p:cNvPr id="3" name="Content Placeholder 2"/>
          <p:cNvSpPr>
            <a:spLocks noGrp="1"/>
          </p:cNvSpPr>
          <p:nvPr>
            <p:ph type="body" sz="quarter" idx="17"/>
          </p:nvPr>
        </p:nvSpPr>
        <p:spPr>
          <a:xfrm>
            <a:off x="743576" y="1453243"/>
            <a:ext cx="10711543" cy="4579257"/>
          </a:xfrm>
        </p:spPr>
        <p:txBody>
          <a:bodyPr>
            <a:normAutofit fontScale="92500"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received $2,100 cash from clients for delivery services</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a:t>
            </a:r>
            <a:r>
              <a:rPr lang="en-US" sz="2800" b="1" dirty="0">
                <a:ea typeface="ＭＳ Ｐゴシック" pitchFamily="34" charset="-128"/>
              </a:rPr>
              <a:t>Increase</a:t>
            </a:r>
          </a:p>
          <a:p>
            <a:pPr marL="461963" lvl="2">
              <a:lnSpc>
                <a:spcPct val="100000"/>
              </a:lnSpc>
              <a:buSzPct val="100000"/>
              <a:buFont typeface="Arial" pitchFamily="34" charset="0"/>
              <a:buChar char="•"/>
            </a:pPr>
            <a:r>
              <a:rPr lang="en-US" sz="2800" dirty="0">
                <a:ea typeface="ＭＳ Ｐゴシック" pitchFamily="34" charset="-128"/>
              </a:rPr>
              <a:t>Delivery Fees (Revenue) – </a:t>
            </a:r>
            <a:r>
              <a:rPr lang="en-US" sz="2800" b="1" dirty="0">
                <a:ea typeface="ＭＳ Ｐゴシック" pitchFamily="34" charset="-128"/>
              </a:rPr>
              <a:t>Increase</a:t>
            </a:r>
          </a:p>
          <a:p>
            <a:pPr marL="919163" lvl="3">
              <a:lnSpc>
                <a:spcPct val="100000"/>
              </a:lnSpc>
              <a:buSzPct val="100000"/>
              <a:buFont typeface="Arial" pitchFamily="34" charset="0"/>
              <a:buChar char="•"/>
            </a:pPr>
            <a:r>
              <a:rPr lang="en-US" sz="2800" b="1" dirty="0">
                <a:ea typeface="ＭＳ Ｐゴシック" pitchFamily="34" charset="-128"/>
              </a:rPr>
              <a:t>Note: </a:t>
            </a:r>
            <a:r>
              <a:rPr lang="en-US" sz="2800" dirty="0">
                <a:ea typeface="ＭＳ Ｐゴシック" pitchFamily="34" charset="-128"/>
              </a:rPr>
              <a:t>Revenue increases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increased by $2,100</a:t>
            </a:r>
          </a:p>
          <a:p>
            <a:pPr lvl="1"/>
            <a:r>
              <a:rPr lang="en-US" sz="2800" dirty="0"/>
              <a:t>Delivery Fees (Revenue) increased by $2,100</a:t>
            </a:r>
          </a:p>
          <a:p>
            <a:pPr lvl="1"/>
            <a:r>
              <a:rPr lang="en-US" sz="2800" dirty="0">
                <a:ea typeface="ＭＳ Ｐゴシック" pitchFamily="34" charset="-128"/>
              </a:rPr>
              <a:t>Liabilities were unchanged</a:t>
            </a:r>
          </a:p>
          <a:p>
            <a:pPr marL="0" indent="0">
              <a:buNone/>
            </a:pPr>
            <a:endParaRPr sz="2800" dirty="0"/>
          </a:p>
        </p:txBody>
      </p:sp>
    </p:spTree>
    <p:extLst>
      <p:ext uri="{BB962C8B-B14F-4D97-AF65-F5344CB8AC3E}">
        <p14:creationId xmlns:p14="http://schemas.microsoft.com/office/powerpoint/2010/main" val="3016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Entity Concept</a:t>
            </a:r>
            <a:endParaRPr lang="en-IN" dirty="0"/>
          </a:p>
        </p:txBody>
      </p:sp>
      <p:sp>
        <p:nvSpPr>
          <p:cNvPr id="3" name="Content Placeholder 2"/>
          <p:cNvSpPr>
            <a:spLocks noGrp="1"/>
          </p:cNvSpPr>
          <p:nvPr>
            <p:ph type="body" sz="quarter" idx="17"/>
          </p:nvPr>
        </p:nvSpPr>
        <p:spPr/>
        <p:txBody>
          <a:bodyPr>
            <a:normAutofit/>
          </a:bodyPr>
          <a:lstStyle/>
          <a:p>
            <a:r>
              <a:rPr sz="2800" dirty="0"/>
              <a:t>The owner of a business may have business assets and liabilities as well as nonbusiness assets and liabilities</a:t>
            </a:r>
          </a:p>
          <a:p>
            <a:r>
              <a:rPr sz="2800" dirty="0"/>
              <a:t>Nonbusiness assets and liabilities are not included in the business entity’s accounting records</a:t>
            </a:r>
          </a:p>
          <a:p>
            <a:r>
              <a:rPr sz="2800" dirty="0"/>
              <a:t>If the owner invests money or other assets in the business, the investment is now reclassified as a business asset</a:t>
            </a:r>
          </a:p>
        </p:txBody>
      </p:sp>
    </p:spTree>
    <p:extLst>
      <p:ext uri="{BB962C8B-B14F-4D97-AF65-F5344CB8AC3E}">
        <p14:creationId xmlns:p14="http://schemas.microsoft.com/office/powerpoint/2010/main" val="3898792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(e): Accounting Equation</a:t>
            </a:r>
          </a:p>
        </p:txBody>
      </p:sp>
      <p:pic>
        <p:nvPicPr>
          <p:cNvPr id="6" name="Picture Placeholder 5" descr="A balance sheet has three columns arranged to reflect the equation, assets = liabilities + owner’s equity. The assets, items owned column is subdivided into two columns, cash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s. Assets, items owned. Cash. Row 1. $2,400. Row 2. E. +2,100. Row 3. Subtotal, $4,500. Delivery equipment. Row 1. + $3800. Row 2. Blank. Row 3. Subtotal, $3,800. Row 4 is the sum of cash + delivery equipment and equals $8,300. Liabilities, amounts owed. Accounts payable. Row 1. $1,200. Row 2. Blank. Row 3. Subtotal, $1,200. Owner’s equity. + Mitchell Williams capital. Row 1. + $5,000. Row 2. Blank. Row 3. Subtotal, $5,000. Minus Mitchell Williams drawing. Rows 1 to 3. Blank. + revenues. Row 1. Blank. Row 2. E. + $2,100. Row 3. Subtotal, $2,100. Minus expenses. Rows 1 to 3. Blank. Description. Delivery fees. Row 4 is the sum of liabilities + owner’s equity and equals $8,300. ">
            <a:extLst>
              <a:ext uri="{FF2B5EF4-FFF2-40B4-BE49-F238E27FC236}">
                <a16:creationId xmlns:a16="http://schemas.microsoft.com/office/drawing/2014/main" id="{50652BE4-C659-42BE-9D07-2F55F7067E0A}"/>
              </a:ext>
            </a:extLst>
          </p:cNvPr>
          <p:cNvPicPr>
            <a:picLocks noGrp="1" noChangeAspect="1"/>
          </p:cNvPicPr>
          <p:nvPr>
            <p:ph type="pic" sz="quarter" idx="11"/>
          </p:nvPr>
        </p:nvPicPr>
        <p:blipFill>
          <a:blip r:embed="rId2"/>
          <a:stretch>
            <a:fillRect/>
          </a:stretch>
        </p:blipFill>
        <p:spPr>
          <a:xfrm>
            <a:off x="1633474" y="1381970"/>
            <a:ext cx="8925052" cy="2047030"/>
          </a:xfrm>
          <a:prstGeom prst="rect">
            <a:avLst/>
          </a:prstGeom>
        </p:spPr>
      </p:pic>
    </p:spTree>
    <p:extLst>
      <p:ext uri="{BB962C8B-B14F-4D97-AF65-F5344CB8AC3E}">
        <p14:creationId xmlns:p14="http://schemas.microsoft.com/office/powerpoint/2010/main" val="49938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(f): Paid Rent for Month</a:t>
            </a:r>
            <a:endParaRPr lang="en-IN" dirty="0"/>
          </a:p>
        </p:txBody>
      </p:sp>
      <p:sp>
        <p:nvSpPr>
          <p:cNvPr id="3" name="Content Placeholder 2"/>
          <p:cNvSpPr>
            <a:spLocks noGrp="1"/>
          </p:cNvSpPr>
          <p:nvPr>
            <p:ph type="body" sz="quarter" idx="17"/>
          </p:nvPr>
        </p:nvSpPr>
        <p:spPr>
          <a:xfrm>
            <a:off x="743576" y="1453243"/>
            <a:ext cx="10711543" cy="4579257"/>
          </a:xfrm>
        </p:spPr>
        <p:txBody>
          <a:bodyPr>
            <a:normAutofit fontScale="92500"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paid $1,000 for June office rent</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a:t>
            </a:r>
            <a:r>
              <a:rPr lang="en-US" sz="2800" b="1" dirty="0">
                <a:ea typeface="ＭＳ Ｐゴシック" pitchFamily="34" charset="-128"/>
              </a:rPr>
              <a:t>Decrease</a:t>
            </a:r>
          </a:p>
          <a:p>
            <a:pPr marL="461963" lvl="2">
              <a:lnSpc>
                <a:spcPct val="100000"/>
              </a:lnSpc>
              <a:buSzPct val="100000"/>
              <a:buFont typeface="Arial" pitchFamily="34" charset="0"/>
              <a:buChar char="•"/>
            </a:pPr>
            <a:r>
              <a:rPr lang="en-US" sz="2800" dirty="0">
                <a:ea typeface="ＭＳ Ｐゴシック" pitchFamily="34" charset="-128"/>
              </a:rPr>
              <a:t>Rent Expense – Increase</a:t>
            </a:r>
            <a:endParaRPr lang="en-US" sz="2800" b="1" dirty="0">
              <a:ea typeface="ＭＳ Ｐゴシック" pitchFamily="34" charset="-128"/>
            </a:endParaRPr>
          </a:p>
          <a:p>
            <a:pPr marL="919163" lvl="3">
              <a:lnSpc>
                <a:spcPct val="100000"/>
              </a:lnSpc>
              <a:buSzPct val="100000"/>
              <a:buFont typeface="Arial" pitchFamily="34" charset="0"/>
              <a:buChar char="•"/>
            </a:pPr>
            <a:r>
              <a:rPr lang="en-US" sz="2800" b="1" dirty="0">
                <a:ea typeface="ＭＳ Ｐゴシック" pitchFamily="34" charset="-128"/>
              </a:rPr>
              <a:t>Note: </a:t>
            </a:r>
            <a:r>
              <a:rPr lang="en-US" sz="2800" dirty="0">
                <a:ea typeface="ＭＳ Ｐゴシック" pitchFamily="34" charset="-128"/>
              </a:rPr>
              <a:t>Expenses decrease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decreased by $1,000</a:t>
            </a:r>
          </a:p>
          <a:p>
            <a:pPr lvl="1"/>
            <a:r>
              <a:rPr lang="en-US" sz="2800" dirty="0"/>
              <a:t>Owner’s Equity decreased by $1,000 (increase in Rent Expense)</a:t>
            </a:r>
          </a:p>
          <a:p>
            <a:pPr lvl="1"/>
            <a:r>
              <a:rPr lang="en-US" sz="2800" dirty="0">
                <a:ea typeface="ＭＳ Ｐゴシック" pitchFamily="34" charset="-128"/>
              </a:rPr>
              <a:t>Liabilities were unchanged</a:t>
            </a:r>
          </a:p>
          <a:p>
            <a:pPr marL="0" indent="0">
              <a:buNone/>
            </a:pPr>
            <a:endParaRPr sz="2800" dirty="0"/>
          </a:p>
        </p:txBody>
      </p:sp>
    </p:spTree>
    <p:extLst>
      <p:ext uri="{BB962C8B-B14F-4D97-AF65-F5344CB8AC3E}">
        <p14:creationId xmlns:p14="http://schemas.microsoft.com/office/powerpoint/2010/main" val="397151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(f): Accounting Equation</a:t>
            </a:r>
          </a:p>
        </p:txBody>
      </p:sp>
      <p:pic>
        <p:nvPicPr>
          <p:cNvPr id="6" name="Picture Placeholder 5" descr="A balance sheet has three columns arranged to reflect the equation, assets = liabilities + owner’s equity. The assets, items owned column is subdivided into two columns, cash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s. Assets, items owned. Cash. Row 1. $4,500. Row 2. f. negative 1,000. Row 3. Subtotal, $3,500. Delivery equipment. Row 1. + $3800. Row 2. Blank. Row 3. Subtotal, $3,800. Row 4 is the sum of cash + delivery equipment and equals $7,300. Liabilities, amounts owed. Accounts payable. Row 1. $1,200. Row 2. Blank. Row 3. Subtotal, $1,200. Owner’s equity. + Mitchell Williams capital. Row 1. + $5,000. Row 2. Blank. Row 3. Subtotal, $5,000. Minus Mitchell Williams drawing. Rows 1 to 3. Blank. + revenues. Row 1. $2,100. Row 2. blank. Row 3. Subtotal, $2,100. Minus expenses. Rows 1. Blank. Row 2. + $1,000. Row 3. Subtotal, $1,000. Description. Rent expenses. Row 4 is the sum of liabilities + owner’s equity and equals $7,300. ">
            <a:extLst>
              <a:ext uri="{FF2B5EF4-FFF2-40B4-BE49-F238E27FC236}">
                <a16:creationId xmlns:a16="http://schemas.microsoft.com/office/drawing/2014/main" id="{5FB5C832-C2D6-48A1-972B-6F5950984B1E}"/>
              </a:ext>
            </a:extLst>
          </p:cNvPr>
          <p:cNvPicPr>
            <a:picLocks noGrp="1" noChangeAspect="1"/>
          </p:cNvPicPr>
          <p:nvPr>
            <p:ph type="pic" sz="quarter" idx="11"/>
          </p:nvPr>
        </p:nvPicPr>
        <p:blipFill>
          <a:blip r:embed="rId2"/>
          <a:stretch>
            <a:fillRect/>
          </a:stretch>
        </p:blipFill>
        <p:spPr>
          <a:xfrm>
            <a:off x="1703128" y="1523522"/>
            <a:ext cx="8785743" cy="2038828"/>
          </a:xfrm>
          <a:prstGeom prst="rect">
            <a:avLst/>
          </a:prstGeom>
        </p:spPr>
      </p:pic>
    </p:spTree>
    <p:extLst>
      <p:ext uri="{BB962C8B-B14F-4D97-AF65-F5344CB8AC3E}">
        <p14:creationId xmlns:p14="http://schemas.microsoft.com/office/powerpoint/2010/main" val="568064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(g): Paid Phone Bill</a:t>
            </a:r>
            <a:endParaRPr lang="en-IN" dirty="0"/>
          </a:p>
        </p:txBody>
      </p:sp>
      <p:sp>
        <p:nvSpPr>
          <p:cNvPr id="3" name="Content Placeholder 2"/>
          <p:cNvSpPr>
            <a:spLocks noGrp="1"/>
          </p:cNvSpPr>
          <p:nvPr>
            <p:ph type="body" sz="quarter" idx="17"/>
          </p:nvPr>
        </p:nvSpPr>
        <p:spPr>
          <a:xfrm>
            <a:off x="743576" y="1453243"/>
            <a:ext cx="10711543" cy="4579257"/>
          </a:xfrm>
        </p:spPr>
        <p:txBody>
          <a:bodyPr>
            <a:normAutofit fontScale="92500"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paid $100 cash for phone service</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a:t>
            </a:r>
            <a:r>
              <a:rPr lang="en-US" sz="2800" b="1" dirty="0">
                <a:ea typeface="ＭＳ Ｐゴシック" pitchFamily="34" charset="-128"/>
              </a:rPr>
              <a:t>Decrease</a:t>
            </a:r>
          </a:p>
          <a:p>
            <a:pPr marL="461963" lvl="2">
              <a:lnSpc>
                <a:spcPct val="100000"/>
              </a:lnSpc>
              <a:buSzPct val="100000"/>
              <a:buFont typeface="Arial" pitchFamily="34" charset="0"/>
              <a:buChar char="•"/>
            </a:pPr>
            <a:r>
              <a:rPr lang="en-US" sz="2800" dirty="0">
                <a:ea typeface="ＭＳ Ｐゴシック" pitchFamily="34" charset="-128"/>
              </a:rPr>
              <a:t>Phone Expense – </a:t>
            </a:r>
            <a:r>
              <a:rPr lang="en-US" sz="2800" b="1" dirty="0">
                <a:ea typeface="ＭＳ Ｐゴシック" pitchFamily="34" charset="-128"/>
              </a:rPr>
              <a:t>Increase</a:t>
            </a:r>
          </a:p>
          <a:p>
            <a:pPr marL="919163" lvl="3">
              <a:lnSpc>
                <a:spcPct val="100000"/>
              </a:lnSpc>
              <a:buSzPct val="100000"/>
              <a:buFont typeface="Arial" pitchFamily="34" charset="0"/>
              <a:buChar char="•"/>
            </a:pPr>
            <a:r>
              <a:rPr lang="en-US" sz="2800" b="1" dirty="0">
                <a:ea typeface="ＭＳ Ｐゴシック" pitchFamily="34" charset="-128"/>
              </a:rPr>
              <a:t>Note: </a:t>
            </a:r>
            <a:r>
              <a:rPr lang="en-US" sz="2800" dirty="0">
                <a:ea typeface="ＭＳ Ｐゴシック" pitchFamily="34" charset="-128"/>
              </a:rPr>
              <a:t>Expenses decrease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decreased by $100</a:t>
            </a:r>
          </a:p>
          <a:p>
            <a:pPr lvl="1"/>
            <a:r>
              <a:rPr lang="en-US" sz="2800" dirty="0"/>
              <a:t>Owner’s Equity decreased by $100 (increase in Phone Expense)</a:t>
            </a:r>
          </a:p>
          <a:p>
            <a:pPr lvl="1"/>
            <a:r>
              <a:rPr lang="en-US" sz="2800" dirty="0">
                <a:ea typeface="ＭＳ Ｐゴシック" pitchFamily="34" charset="-128"/>
              </a:rPr>
              <a:t>Liabilities were unchanged</a:t>
            </a:r>
          </a:p>
          <a:p>
            <a:pPr marL="0" indent="0">
              <a:buNone/>
            </a:pPr>
            <a:endParaRPr sz="2800" dirty="0"/>
          </a:p>
        </p:txBody>
      </p:sp>
    </p:spTree>
    <p:extLst>
      <p:ext uri="{BB962C8B-B14F-4D97-AF65-F5344CB8AC3E}">
        <p14:creationId xmlns:p14="http://schemas.microsoft.com/office/powerpoint/2010/main" val="265913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(g): Accounting Equation</a:t>
            </a:r>
          </a:p>
        </p:txBody>
      </p:sp>
      <p:pic>
        <p:nvPicPr>
          <p:cNvPr id="6" name="Picture Placeholder 5" descr="A balance sheet has three columns arranged to reflect the equation, assets = liabilities + owner’s equity. The assets, items owned column is subdivided into two columns, cash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s. Assets, items owned. Cash. Row 1. $3,500. Row 2. G. negative 100. Row 3. Subtotal, $3,400. Delivery equipment. Row 1. + $3800. Row 2. Blank. Row 3. Subtotal, $3,800. Row 4 is the sum of cash + delivery equipment and equals $7,200. Liabilities, amounts owed. Accounts payable. Row 1. $1,200. Row 2. Blank. Row 3. Subtotal, $1,200. Owner’s equity. + Mitchell Williams capital. Row 1. + $5,000. Row 2. Blank. Row 3. Subtotal, $5,000. Minus Mitchell Williams drawing. Rows 1 to 3. Blank. + revenues. Row 1. $2,100. Row 2. Blank. Row 3. Subtotal, $2,100. Minus expenses. Rows 1. $1,000. Row 2. G. + 100. Row 3. Subtotal, $1,100. Description. Phone expense. Row 4 is the sum of liabilities + owner’s equity and equals $7,200.">
            <a:extLst>
              <a:ext uri="{FF2B5EF4-FFF2-40B4-BE49-F238E27FC236}">
                <a16:creationId xmlns:a16="http://schemas.microsoft.com/office/drawing/2014/main" id="{7A775523-96A6-409F-A54C-D76570C6A8DA}"/>
              </a:ext>
            </a:extLst>
          </p:cNvPr>
          <p:cNvPicPr>
            <a:picLocks noGrp="1" noChangeAspect="1"/>
          </p:cNvPicPr>
          <p:nvPr>
            <p:ph type="pic" sz="quarter" idx="11"/>
          </p:nvPr>
        </p:nvPicPr>
        <p:blipFill>
          <a:blip r:embed="rId2"/>
          <a:stretch>
            <a:fillRect/>
          </a:stretch>
        </p:blipFill>
        <p:spPr>
          <a:xfrm>
            <a:off x="1478687" y="1707250"/>
            <a:ext cx="9234625" cy="2140850"/>
          </a:xfrm>
          <a:prstGeom prst="rect">
            <a:avLst/>
          </a:prstGeom>
        </p:spPr>
      </p:pic>
    </p:spTree>
    <p:extLst>
      <p:ext uri="{BB962C8B-B14F-4D97-AF65-F5344CB8AC3E}">
        <p14:creationId xmlns:p14="http://schemas.microsoft.com/office/powerpoint/2010/main" val="3666292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(h): Delivery Revenues Earned on Account</a:t>
            </a:r>
            <a:endParaRPr lang="en-IN" dirty="0"/>
          </a:p>
        </p:txBody>
      </p:sp>
      <p:sp>
        <p:nvSpPr>
          <p:cNvPr id="3" name="Content Placeholder 2"/>
          <p:cNvSpPr>
            <a:spLocks noGrp="1"/>
          </p:cNvSpPr>
          <p:nvPr>
            <p:ph type="body" sz="quarter" idx="17"/>
          </p:nvPr>
        </p:nvSpPr>
        <p:spPr>
          <a:xfrm>
            <a:off x="743576" y="1453243"/>
            <a:ext cx="10711543" cy="4735286"/>
          </a:xfrm>
        </p:spPr>
        <p:txBody>
          <a:bodyPr>
            <a:normAutofit fontScale="85000" lnSpcReduction="2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performed delivery services in the amount of $2,400</a:t>
            </a:r>
          </a:p>
          <a:p>
            <a:pPr marL="461963" lvl="2">
              <a:lnSpc>
                <a:spcPct val="100000"/>
              </a:lnSpc>
              <a:buSzPct val="100000"/>
              <a:buFont typeface="Arial" pitchFamily="34" charset="0"/>
              <a:buChar char="•"/>
            </a:pPr>
            <a:r>
              <a:rPr lang="en-US" sz="2800" dirty="0">
                <a:ea typeface="ＭＳ Ｐゴシック" pitchFamily="34" charset="-128"/>
              </a:rPr>
              <a:t>Cash is not received at this time</a:t>
            </a:r>
          </a:p>
          <a:p>
            <a:pPr marL="461963" lvl="2">
              <a:lnSpc>
                <a:spcPct val="100000"/>
              </a:lnSpc>
              <a:buSzPct val="100000"/>
              <a:buFont typeface="Arial" pitchFamily="34" charset="0"/>
              <a:buChar char="•"/>
            </a:pPr>
            <a:r>
              <a:rPr lang="en-US" sz="2800" dirty="0">
                <a:ea typeface="ＭＳ Ｐゴシック" pitchFamily="34" charset="-128"/>
              </a:rPr>
              <a:t>Accounts Receivable is increased for the amount owed to Mitch</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Account Receivable (Asset) – </a:t>
            </a:r>
            <a:r>
              <a:rPr lang="en-US" sz="2800" b="1" dirty="0">
                <a:ea typeface="ＭＳ Ｐゴシック" pitchFamily="34" charset="-128"/>
              </a:rPr>
              <a:t>Increase</a:t>
            </a:r>
          </a:p>
          <a:p>
            <a:pPr marL="461963" lvl="2">
              <a:lnSpc>
                <a:spcPct val="100000"/>
              </a:lnSpc>
              <a:buSzPct val="100000"/>
              <a:buFont typeface="Arial" pitchFamily="34" charset="0"/>
              <a:buChar char="•"/>
            </a:pPr>
            <a:r>
              <a:rPr lang="en-US" sz="2800" dirty="0">
                <a:ea typeface="ＭＳ Ｐゴシック" pitchFamily="34" charset="-128"/>
              </a:rPr>
              <a:t>Delivery Fees (Revenue) – </a:t>
            </a:r>
            <a:r>
              <a:rPr lang="en-US" sz="2800" b="1" dirty="0">
                <a:ea typeface="ＭＳ Ｐゴシック" pitchFamily="34" charset="-128"/>
              </a:rPr>
              <a:t>Increase</a:t>
            </a:r>
          </a:p>
          <a:p>
            <a:pPr marL="919163" lvl="3">
              <a:lnSpc>
                <a:spcPct val="100000"/>
              </a:lnSpc>
              <a:buSzPct val="100000"/>
              <a:buFont typeface="Arial" pitchFamily="34" charset="0"/>
              <a:buChar char="•"/>
            </a:pPr>
            <a:r>
              <a:rPr lang="en-US" sz="2800" b="1" dirty="0">
                <a:ea typeface="ＭＳ Ｐゴシック" pitchFamily="34" charset="-128"/>
              </a:rPr>
              <a:t>Note: </a:t>
            </a:r>
            <a:r>
              <a:rPr lang="en-US" sz="2800" dirty="0">
                <a:ea typeface="ＭＳ Ｐゴシック" pitchFamily="34" charset="-128"/>
              </a:rPr>
              <a:t>Revenues increase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Accounts Receivable (asset) increased by $2,400</a:t>
            </a:r>
          </a:p>
          <a:p>
            <a:pPr lvl="1"/>
            <a:r>
              <a:rPr lang="en-US" sz="2800" dirty="0"/>
              <a:t>Owner’s Equity increased by $2,400 (increase in Delivery Fees)</a:t>
            </a:r>
          </a:p>
          <a:p>
            <a:pPr lvl="1"/>
            <a:r>
              <a:rPr lang="en-US" sz="2800" dirty="0">
                <a:ea typeface="ＭＳ Ｐゴシック" pitchFamily="34" charset="-128"/>
              </a:rPr>
              <a:t>Liabilities were unchanged</a:t>
            </a:r>
          </a:p>
          <a:p>
            <a:pPr marL="0" indent="0">
              <a:buNone/>
            </a:pPr>
            <a:endParaRPr sz="2800" dirty="0"/>
          </a:p>
        </p:txBody>
      </p:sp>
    </p:spTree>
    <p:extLst>
      <p:ext uri="{BB962C8B-B14F-4D97-AF65-F5344CB8AC3E}">
        <p14:creationId xmlns:p14="http://schemas.microsoft.com/office/powerpoint/2010/main" val="714589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(h): Accounting Equation</a:t>
            </a:r>
          </a:p>
        </p:txBody>
      </p:sp>
      <p:sp>
        <p:nvSpPr>
          <p:cNvPr id="3" name="Text Placeholder 2">
            <a:extLst>
              <a:ext uri="{FF2B5EF4-FFF2-40B4-BE49-F238E27FC236}">
                <a16:creationId xmlns:a16="http://schemas.microsoft.com/office/drawing/2014/main" id="{917ED69A-7BF7-491E-9838-9FC09E4CB5B8}"/>
              </a:ext>
            </a:extLst>
          </p:cNvPr>
          <p:cNvSpPr>
            <a:spLocks noGrp="1"/>
          </p:cNvSpPr>
          <p:nvPr>
            <p:ph type="body" sz="quarter" idx="12"/>
          </p:nvPr>
        </p:nvSpPr>
        <p:spPr>
          <a:xfrm>
            <a:off x="462987" y="4632984"/>
            <a:ext cx="11377914" cy="983747"/>
          </a:xfrm>
        </p:spPr>
        <p:txBody>
          <a:bodyPr/>
          <a:lstStyle/>
          <a:p>
            <a:r>
              <a:rPr lang="en-US" b="1" dirty="0">
                <a:solidFill>
                  <a:srgbClr val="FF0000"/>
                </a:solidFill>
              </a:rPr>
              <a:t>Note:</a:t>
            </a:r>
            <a:r>
              <a:rPr lang="en-US" dirty="0"/>
              <a:t> Revenue is recognized when it is earned even though cash is not received</a:t>
            </a:r>
          </a:p>
        </p:txBody>
      </p:sp>
      <p:pic>
        <p:nvPicPr>
          <p:cNvPr id="6" name="Picture Placeholder 5" descr="A balance sheet has three columns arranged to reflect the equation, assets = liabilities + owner’s equity. The assets, items owned column is subdivided into three columns, cash + accounts receivable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3,400. Row 2. Blank. Row 3. Subtotal, $3,400. Accounts receivable. Row 1. Blank. Row 2. H. + $2,400. Subtotal, $2,400. Delivery equipment. Row 1. + $3800. Row 2. Blank. Row 3. Subtotal, $3,800. Row 4 is the sum of cash + accounts receivable + delivery equipment and equals $9,600. Liabilities, amounts owed. Accounts payable. Row 1. $1,200. Row 2. Blank. Row 3. Subtotal, $1,200. Owner’s equity. + Mitchell Williams capital. Row 1. + $3,500. Row 2. Blank. Row 3. Subtotal, $3,500. Minus Mitchell Williams drawing. Rows 1 to 3. Blank. + revenues. Row 1. $2,100. Row 2. H. +$2,400. Row 3. Subtotal, $4,500. Minus expenses. Rows 1. $1,100. Row 2. Blank. Row 3. Subtotal, $1,100. Description. Delivery fees. Row 4 is the sum of liabilities + owner’s equity and equals $9,600.">
            <a:extLst>
              <a:ext uri="{FF2B5EF4-FFF2-40B4-BE49-F238E27FC236}">
                <a16:creationId xmlns:a16="http://schemas.microsoft.com/office/drawing/2014/main" id="{920F2905-6E3B-466E-ACBF-C30B5F0E31C1}"/>
              </a:ext>
            </a:extLst>
          </p:cNvPr>
          <p:cNvPicPr>
            <a:picLocks noGrp="1" noChangeAspect="1"/>
          </p:cNvPicPr>
          <p:nvPr>
            <p:ph type="pic" sz="quarter" idx="11"/>
          </p:nvPr>
        </p:nvPicPr>
        <p:blipFill>
          <a:blip r:embed="rId2"/>
          <a:stretch>
            <a:fillRect/>
          </a:stretch>
        </p:blipFill>
        <p:spPr>
          <a:xfrm>
            <a:off x="1319983" y="1543556"/>
            <a:ext cx="9312229" cy="2274743"/>
          </a:xfrm>
          <a:prstGeom prst="rect">
            <a:avLst/>
          </a:prstGeom>
        </p:spPr>
      </p:pic>
    </p:spTree>
    <p:extLst>
      <p:ext uri="{BB962C8B-B14F-4D97-AF65-F5344CB8AC3E}">
        <p14:creationId xmlns:p14="http://schemas.microsoft.com/office/powerpoint/2010/main" val="2637666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a:t>
            </a:r>
            <a:r>
              <a:rPr lang="en-US" dirty="0" err="1"/>
              <a:t>i</a:t>
            </a:r>
            <a:r>
              <a:rPr lang="en-US" dirty="0"/>
              <a:t>): Purchase of Supplies</a:t>
            </a:r>
            <a:endParaRPr lang="en-IN" dirty="0"/>
          </a:p>
        </p:txBody>
      </p:sp>
      <p:sp>
        <p:nvSpPr>
          <p:cNvPr id="3" name="Content Placeholder 2"/>
          <p:cNvSpPr>
            <a:spLocks noGrp="1"/>
          </p:cNvSpPr>
          <p:nvPr>
            <p:ph type="body" sz="quarter" idx="17"/>
          </p:nvPr>
        </p:nvSpPr>
        <p:spPr>
          <a:xfrm>
            <a:off x="743576" y="1453243"/>
            <a:ext cx="10711543" cy="4735286"/>
          </a:xfrm>
        </p:spPr>
        <p:txBody>
          <a:bodyPr>
            <a:normAutofit fontScale="92500" lnSpcReduction="2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purchased supplies for $80 cash</a:t>
            </a:r>
          </a:p>
          <a:p>
            <a:pPr marL="461963" lvl="2">
              <a:lnSpc>
                <a:spcPct val="100000"/>
              </a:lnSpc>
              <a:buSzPct val="100000"/>
              <a:buFont typeface="Arial" pitchFamily="34" charset="0"/>
              <a:buChar char="•"/>
            </a:pPr>
            <a:r>
              <a:rPr lang="en-US" sz="2800" dirty="0">
                <a:ea typeface="ＭＳ Ｐゴシック" pitchFamily="34" charset="-128"/>
              </a:rPr>
              <a:t>Supplies should last for several months</a:t>
            </a:r>
          </a:p>
          <a:p>
            <a:pPr marL="461963" lvl="2">
              <a:lnSpc>
                <a:spcPct val="100000"/>
              </a:lnSpc>
              <a:buSzPct val="100000"/>
              <a:buFont typeface="Arial" pitchFamily="34" charset="0"/>
              <a:buChar char="•"/>
            </a:pPr>
            <a:r>
              <a:rPr lang="en-US" sz="2800" dirty="0">
                <a:ea typeface="ＭＳ Ｐゴシック" pitchFamily="34" charset="-128"/>
              </a:rPr>
              <a:t>Supplies should be recorded as an asset since they provide future benefits</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Supplies (Asset) – </a:t>
            </a:r>
            <a:r>
              <a:rPr lang="en-US" sz="2800" b="1" dirty="0">
                <a:ea typeface="ＭＳ Ｐゴシック" pitchFamily="34" charset="-128"/>
              </a:rPr>
              <a:t>Increase</a:t>
            </a:r>
          </a:p>
          <a:p>
            <a:pPr marL="461963" lvl="2">
              <a:lnSpc>
                <a:spcPct val="100000"/>
              </a:lnSpc>
              <a:buSzPct val="100000"/>
              <a:buFont typeface="Arial" pitchFamily="34" charset="0"/>
              <a:buChar char="•"/>
            </a:pPr>
            <a:r>
              <a:rPr lang="en-US" sz="2800" dirty="0">
                <a:ea typeface="ＭＳ Ｐゴシック" pitchFamily="34" charset="-128"/>
              </a:rPr>
              <a:t>Cash (Asset) – Decrease</a:t>
            </a:r>
            <a:endParaRPr lang="en-US" sz="2800" b="1" dirty="0">
              <a:ea typeface="ＭＳ Ｐゴシック" pitchFamily="34" charset="-128"/>
            </a:endParaRP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Supplies (Asset) increased by $80</a:t>
            </a:r>
          </a:p>
          <a:p>
            <a:pPr lvl="1"/>
            <a:r>
              <a:rPr lang="en-US" sz="2800" dirty="0"/>
              <a:t>Cash (Asset) decrease by $80</a:t>
            </a:r>
          </a:p>
          <a:p>
            <a:pPr lvl="1"/>
            <a:r>
              <a:rPr lang="en-US" sz="2800" dirty="0">
                <a:ea typeface="ＭＳ Ｐゴシック" pitchFamily="34" charset="-128"/>
              </a:rPr>
              <a:t>Liabilities and Owner’s Equity were unchanged</a:t>
            </a:r>
          </a:p>
          <a:p>
            <a:pPr marL="0" indent="0">
              <a:buNone/>
            </a:pPr>
            <a:endParaRPr sz="2800" dirty="0"/>
          </a:p>
        </p:txBody>
      </p:sp>
    </p:spTree>
    <p:extLst>
      <p:ext uri="{BB962C8B-B14F-4D97-AF65-F5344CB8AC3E}">
        <p14:creationId xmlns:p14="http://schemas.microsoft.com/office/powerpoint/2010/main" val="2881423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a:t>
            </a:r>
            <a:r>
              <a:rPr lang="en-US" dirty="0" err="1"/>
              <a:t>i</a:t>
            </a:r>
            <a:r>
              <a:rPr lang="en-US" dirty="0"/>
              <a:t>):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12"/>
          </p:nvPr>
        </p:nvSpPr>
        <p:spPr>
          <a:xfrm>
            <a:off x="416689" y="4861367"/>
            <a:ext cx="11435787" cy="1053296"/>
          </a:xfrm>
        </p:spPr>
        <p:txBody>
          <a:bodyPr/>
          <a:lstStyle/>
          <a:p>
            <a:r>
              <a:rPr lang="en-US" sz="2800" b="1" dirty="0">
                <a:solidFill>
                  <a:srgbClr val="FF0000"/>
                </a:solidFill>
              </a:rPr>
              <a:t>Note:</a:t>
            </a:r>
            <a:r>
              <a:rPr lang="en-US" sz="2800" dirty="0"/>
              <a:t> Supplies is a </a:t>
            </a:r>
            <a:r>
              <a:rPr lang="en-US" sz="2800" b="1" dirty="0"/>
              <a:t>Prepaid Expense account </a:t>
            </a:r>
            <a:r>
              <a:rPr lang="en-US" sz="2800" dirty="0"/>
              <a:t>since the supplies will be charged off to expenses when they are consumed</a:t>
            </a:r>
          </a:p>
        </p:txBody>
      </p:sp>
      <p:pic>
        <p:nvPicPr>
          <p:cNvPr id="10" name="Picture Placeholder 9" descr="A balance sheet has three columns arranged to reflect the equation, assets = liabilities + owner’s equity. The assets, items owned column is subdivided into four columns, cash + accounts receivable + supplies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3,400. Row 2. i. negative 80. Row 3. Subtotal, $3,320. Accounts receivable. Row 1.$2,400. Row 2. Blank. Subtotal, $2,400. + supplies. Row 1. Blank. Row 2. i. + $80. Subtotal, $80. Delivery equipment. Row 1. + $3800. Row 2. Blank. Row 3. Subtotal, $3,800. Row 4 is the sum of cash + accounts receivable + supplies + delivery equipment equals $9,600. Liabilities, amounts owed. Accounts payable. Row 1. $1,200. Row 2. Blank. Row 3. Subtotal, $1,200. Owner’s equity. + Mitchell Williams capital. Row 1. + $5,000. Row 2. Blank. Row 3. Subtotal, $5,000. Minus Mitchell Williams drawing. Rows 1 to 3. Blank. + revenues. Row 1. $4,500. Row 2. Blank. Row 3. Subtotal, $4,500. Minus expenses. Rows 1. $1,100. Row 2. Blank. Row 3. Subtotal, $1,100. Description. Blank. Row 4 is the sum of liabilities + owner’s equity and equals $9,600.">
            <a:extLst>
              <a:ext uri="{FF2B5EF4-FFF2-40B4-BE49-F238E27FC236}">
                <a16:creationId xmlns:a16="http://schemas.microsoft.com/office/drawing/2014/main" id="{BB83D2BB-FA50-461B-8708-28BB1A6B4198}"/>
              </a:ext>
            </a:extLst>
          </p:cNvPr>
          <p:cNvPicPr>
            <a:picLocks noGrp="1" noChangeAspect="1"/>
          </p:cNvPicPr>
          <p:nvPr>
            <p:ph type="pic" sz="quarter" idx="11"/>
          </p:nvPr>
        </p:nvPicPr>
        <p:blipFill>
          <a:blip r:embed="rId2"/>
          <a:stretch>
            <a:fillRect/>
          </a:stretch>
        </p:blipFill>
        <p:spPr>
          <a:xfrm>
            <a:off x="1385253" y="1573484"/>
            <a:ext cx="9421493" cy="2303191"/>
          </a:xfrm>
          <a:prstGeom prst="rect">
            <a:avLst/>
          </a:prstGeom>
        </p:spPr>
      </p:pic>
    </p:spTree>
    <p:extLst>
      <p:ext uri="{BB962C8B-B14F-4D97-AF65-F5344CB8AC3E}">
        <p14:creationId xmlns:p14="http://schemas.microsoft.com/office/powerpoint/2010/main" val="2022772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4832"/>
          </a:xfrm>
        </p:spPr>
        <p:txBody>
          <a:bodyPr/>
          <a:lstStyle/>
          <a:p>
            <a:r>
              <a:rPr lang="en-US" dirty="0"/>
              <a:t>Transaction (j): Cash Receipts From Prior Sales on Account</a:t>
            </a:r>
            <a:endParaRPr lang="en-IN" dirty="0"/>
          </a:p>
        </p:txBody>
      </p:sp>
      <p:sp>
        <p:nvSpPr>
          <p:cNvPr id="3" name="Content Placeholder 2"/>
          <p:cNvSpPr>
            <a:spLocks noGrp="1"/>
          </p:cNvSpPr>
          <p:nvPr>
            <p:ph type="body" sz="quarter" idx="17"/>
          </p:nvPr>
        </p:nvSpPr>
        <p:spPr>
          <a:xfrm>
            <a:off x="743576" y="1453243"/>
            <a:ext cx="10711543" cy="4735286"/>
          </a:xfrm>
        </p:spPr>
        <p:txBody>
          <a:bodyPr>
            <a:normAutofit fontScale="92500" lnSpcReduction="2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received $1,900 in cash for delivery services performed for customers earlier in the month.</a:t>
            </a:r>
          </a:p>
          <a:p>
            <a:pPr marL="461963" lvl="2">
              <a:lnSpc>
                <a:spcPct val="100000"/>
              </a:lnSpc>
              <a:buSzPct val="100000"/>
              <a:buFont typeface="Arial" pitchFamily="34" charset="0"/>
              <a:buChar char="•"/>
            </a:pPr>
            <a:r>
              <a:rPr lang="en-US" sz="2800" dirty="0">
                <a:ea typeface="ＭＳ Ｐゴシック" pitchFamily="34" charset="-128"/>
              </a:rPr>
              <a:t>Owner’s Equity is NOT affected by this transaction (revenue was recognized when earned)</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Accounts Receivable (Asset) – Decrease</a:t>
            </a:r>
            <a:endParaRPr lang="en-US" sz="2800" b="1" dirty="0">
              <a:ea typeface="ＭＳ Ｐゴシック" pitchFamily="34" charset="-128"/>
            </a:endParaRPr>
          </a:p>
          <a:p>
            <a:pPr marL="461963" lvl="2">
              <a:lnSpc>
                <a:spcPct val="100000"/>
              </a:lnSpc>
              <a:buSzPct val="100000"/>
              <a:buFont typeface="Arial" pitchFamily="34" charset="0"/>
              <a:buChar char="•"/>
            </a:pPr>
            <a:r>
              <a:rPr lang="en-US" sz="2800" dirty="0">
                <a:ea typeface="ＭＳ Ｐゴシック" pitchFamily="34" charset="-128"/>
              </a:rPr>
              <a:t>Cash (Asset) – Increase</a:t>
            </a:r>
            <a:endParaRPr lang="en-US" sz="2800" b="1" dirty="0">
              <a:ea typeface="ＭＳ Ｐゴシック" pitchFamily="34" charset="-128"/>
            </a:endParaRP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Accounts Receivable (Asset) decreased by $1,900</a:t>
            </a:r>
          </a:p>
          <a:p>
            <a:pPr lvl="1"/>
            <a:r>
              <a:rPr lang="en-US" sz="2800" dirty="0"/>
              <a:t>Cash (Asset) increased by $1,900</a:t>
            </a:r>
          </a:p>
          <a:p>
            <a:pPr lvl="1"/>
            <a:r>
              <a:rPr lang="en-US" sz="2800" dirty="0">
                <a:ea typeface="ＭＳ Ｐゴシック" pitchFamily="34" charset="-128"/>
              </a:rPr>
              <a:t>Liabilities and Owner’s Equity were unchanged</a:t>
            </a:r>
          </a:p>
          <a:p>
            <a:pPr marL="0" indent="0">
              <a:buNone/>
            </a:pPr>
            <a:endParaRPr sz="2800" dirty="0"/>
          </a:p>
        </p:txBody>
      </p:sp>
    </p:spTree>
    <p:extLst>
      <p:ext uri="{BB962C8B-B14F-4D97-AF65-F5344CB8AC3E}">
        <p14:creationId xmlns:p14="http://schemas.microsoft.com/office/powerpoint/2010/main" val="346964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E85-C5E0-4FE2-9862-3E9E9A5B321A}"/>
              </a:ext>
            </a:extLst>
          </p:cNvPr>
          <p:cNvSpPr>
            <a:spLocks noGrp="1"/>
          </p:cNvSpPr>
          <p:nvPr>
            <p:ph type="title"/>
          </p:nvPr>
        </p:nvSpPr>
        <p:spPr>
          <a:xfrm>
            <a:off x="838200" y="365125"/>
            <a:ext cx="10515600" cy="672105"/>
          </a:xfrm>
        </p:spPr>
        <p:txBody>
          <a:bodyPr/>
          <a:lstStyle/>
          <a:p>
            <a:r>
              <a:rPr lang="en-US" dirty="0"/>
              <a:t>Assets</a:t>
            </a:r>
          </a:p>
        </p:txBody>
      </p:sp>
      <p:sp>
        <p:nvSpPr>
          <p:cNvPr id="3" name="Text Placeholder 2">
            <a:extLst>
              <a:ext uri="{FF2B5EF4-FFF2-40B4-BE49-F238E27FC236}">
                <a16:creationId xmlns:a16="http://schemas.microsoft.com/office/drawing/2014/main" id="{674118DA-F46A-4A34-B116-000875932FB4}"/>
              </a:ext>
            </a:extLst>
          </p:cNvPr>
          <p:cNvSpPr>
            <a:spLocks noGrp="1"/>
          </p:cNvSpPr>
          <p:nvPr>
            <p:ph type="body" sz="quarter" idx="17"/>
          </p:nvPr>
        </p:nvSpPr>
        <p:spPr>
          <a:xfrm>
            <a:off x="743576" y="1191986"/>
            <a:ext cx="10711543" cy="5012870"/>
          </a:xfrm>
        </p:spPr>
        <p:txBody>
          <a:bodyPr>
            <a:normAutofit lnSpcReduction="10000"/>
          </a:bodyPr>
          <a:lstStyle/>
          <a:p>
            <a:r>
              <a:rPr lang="en-US" sz="2800" dirty="0"/>
              <a:t>Items owned by a business that will provide future benefits</a:t>
            </a:r>
          </a:p>
          <a:p>
            <a:pPr lvl="1"/>
            <a:r>
              <a:rPr lang="en-US" sz="2800" dirty="0"/>
              <a:t>Must be owned, not rented</a:t>
            </a:r>
          </a:p>
          <a:p>
            <a:pPr lvl="1"/>
            <a:r>
              <a:rPr lang="en-US" sz="2800" dirty="0"/>
              <a:t>Do not have to be paid off – might still be making payments</a:t>
            </a:r>
          </a:p>
          <a:p>
            <a:r>
              <a:rPr lang="en-US" sz="2800" dirty="0"/>
              <a:t>Examples:</a:t>
            </a:r>
          </a:p>
          <a:p>
            <a:pPr lvl="1"/>
            <a:r>
              <a:rPr lang="en-US" sz="2800" dirty="0"/>
              <a:t>Cash</a:t>
            </a:r>
          </a:p>
          <a:p>
            <a:pPr lvl="1"/>
            <a:r>
              <a:rPr lang="en-US" sz="2800" dirty="0"/>
              <a:t>Merchandise</a:t>
            </a:r>
          </a:p>
          <a:p>
            <a:pPr lvl="1"/>
            <a:r>
              <a:rPr lang="en-US" sz="2800" dirty="0"/>
              <a:t>Furniture</a:t>
            </a:r>
          </a:p>
          <a:p>
            <a:pPr lvl="1"/>
            <a:r>
              <a:rPr lang="en-US" sz="2800" dirty="0"/>
              <a:t>Fixtures</a:t>
            </a:r>
          </a:p>
          <a:p>
            <a:pPr lvl="1"/>
            <a:r>
              <a:rPr lang="en-US" sz="2800" dirty="0"/>
              <a:t>Machinery</a:t>
            </a:r>
          </a:p>
          <a:p>
            <a:pPr lvl="1"/>
            <a:r>
              <a:rPr lang="en-US" sz="2800" dirty="0"/>
              <a:t>Buildings</a:t>
            </a:r>
          </a:p>
          <a:p>
            <a:pPr lvl="1"/>
            <a:r>
              <a:rPr lang="en-US" sz="2800" dirty="0"/>
              <a:t>Land</a:t>
            </a:r>
          </a:p>
          <a:p>
            <a:pPr lvl="1"/>
            <a:r>
              <a:rPr lang="en-US" sz="2800" dirty="0"/>
              <a:t>Accounts Receivable</a:t>
            </a:r>
          </a:p>
          <a:p>
            <a:pPr lvl="1"/>
            <a:endParaRPr lang="en-US" dirty="0"/>
          </a:p>
        </p:txBody>
      </p:sp>
    </p:spTree>
    <p:extLst>
      <p:ext uri="{BB962C8B-B14F-4D97-AF65-F5344CB8AC3E}">
        <p14:creationId xmlns:p14="http://schemas.microsoft.com/office/powerpoint/2010/main" val="973429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(j):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12"/>
          </p:nvPr>
        </p:nvSpPr>
        <p:spPr>
          <a:xfrm>
            <a:off x="1320800" y="4776587"/>
            <a:ext cx="9234488" cy="914299"/>
          </a:xfrm>
        </p:spPr>
        <p:txBody>
          <a:bodyPr/>
          <a:lstStyle/>
          <a:p>
            <a:r>
              <a:rPr lang="en-US" sz="2800" b="1" dirty="0">
                <a:solidFill>
                  <a:srgbClr val="FF0000"/>
                </a:solidFill>
              </a:rPr>
              <a:t>Note:</a:t>
            </a:r>
            <a:r>
              <a:rPr lang="en-US" sz="2800" dirty="0"/>
              <a:t> Revenue is recognized when EARNED, not when cash is received</a:t>
            </a:r>
          </a:p>
        </p:txBody>
      </p:sp>
      <p:pic>
        <p:nvPicPr>
          <p:cNvPr id="9" name="Picture Placeholder 8" descr="A balance sheet has three columns arranged to reflect the equation, assets = liabilities + owner’s equity. The assets, items owned column is subdivided into four columns, cash + accounts receivable + supplies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3,320. Row 2. J. +1,900. Row 3. Subtotal, $5,220. Accounts receivable. Row 1.$2,400. Row 2. J. negative 1,900. Subtotal, $500. + supplies. Row 1. $80. Row 2. Blank. Subtotal, $80. Delivery equipment. Row 1. + $3800. Row 2. Blank. Row 3. Subtotal, $3,800. Row 4 is the sum of cash + accounts receivable + supplies + delivery equipment and equals $9,600. Liabilities, amounts owed. Accounts payable. Row 1. $1,200. Row 2. Blank. Row 3. Subtotal, $1,200. Owner’s equity. + Mitchell Williams capital. Row 1. + $5,000. Row 2. Blank. Row 3. Subtotal, $5,000. Minus Mitchell Williams drawing. Rows 1 to 3. Blank. + revenues. Row 1. $4,500. Row 2. Blank. Row 3. Subtotal, $4,500. Minus expenses. Rows 1. $1,100. Row 2. Blank. Row 3. Subtotal, $1,100. Description. Blank. Row 4 is the sum of liabilities + owner’s equity and equals $9,600.">
            <a:extLst>
              <a:ext uri="{FF2B5EF4-FFF2-40B4-BE49-F238E27FC236}">
                <a16:creationId xmlns:a16="http://schemas.microsoft.com/office/drawing/2014/main" id="{FA0152BD-B02B-4448-B6B3-5A144A872ED5}"/>
              </a:ext>
            </a:extLst>
          </p:cNvPr>
          <p:cNvPicPr>
            <a:picLocks noGrp="1" noChangeAspect="1"/>
          </p:cNvPicPr>
          <p:nvPr>
            <p:ph type="pic" sz="quarter" idx="11"/>
          </p:nvPr>
        </p:nvPicPr>
        <p:blipFill>
          <a:blip r:embed="rId2"/>
          <a:stretch>
            <a:fillRect/>
          </a:stretch>
        </p:blipFill>
        <p:spPr>
          <a:xfrm>
            <a:off x="1639363" y="1386115"/>
            <a:ext cx="8913274" cy="2185760"/>
          </a:xfrm>
          <a:prstGeom prst="rect">
            <a:avLst/>
          </a:prstGeom>
        </p:spPr>
      </p:pic>
    </p:spTree>
    <p:extLst>
      <p:ext uri="{BB962C8B-B14F-4D97-AF65-F5344CB8AC3E}">
        <p14:creationId xmlns:p14="http://schemas.microsoft.com/office/powerpoint/2010/main" val="2076364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924832"/>
          </a:xfrm>
        </p:spPr>
        <p:txBody>
          <a:bodyPr/>
          <a:lstStyle/>
          <a:p>
            <a:r>
              <a:rPr lang="en-US" dirty="0"/>
              <a:t>Transaction (k): Purchase of an Asset on Account (Making a Partial Payment)</a:t>
            </a:r>
            <a:endParaRPr lang="en-IN" dirty="0"/>
          </a:p>
        </p:txBody>
      </p:sp>
      <p:sp>
        <p:nvSpPr>
          <p:cNvPr id="3" name="Content Placeholder 2"/>
          <p:cNvSpPr>
            <a:spLocks noGrp="1"/>
          </p:cNvSpPr>
          <p:nvPr>
            <p:ph type="body" sz="quarter" idx="17"/>
          </p:nvPr>
        </p:nvSpPr>
        <p:spPr>
          <a:xfrm>
            <a:off x="743576" y="1289957"/>
            <a:ext cx="10711543" cy="4898572"/>
          </a:xfrm>
        </p:spPr>
        <p:txBody>
          <a:bodyPr>
            <a:normAutofit fontScale="85000" lnSpcReduction="2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bought a scooter for $1,000 paying $300 cash and agreeing to pay the rest over four months</a:t>
            </a:r>
          </a:p>
          <a:p>
            <a:pPr marL="461963" lvl="2">
              <a:lnSpc>
                <a:spcPct val="100000"/>
              </a:lnSpc>
              <a:buSzPct val="100000"/>
              <a:buFont typeface="Arial" pitchFamily="34" charset="0"/>
              <a:buChar char="•"/>
            </a:pPr>
            <a:r>
              <a:rPr lang="en-US" sz="2800" b="1" dirty="0">
                <a:solidFill>
                  <a:srgbClr val="FF0000"/>
                </a:solidFill>
                <a:ea typeface="ＭＳ Ｐゴシック" pitchFamily="34" charset="-128"/>
              </a:rPr>
              <a:t>Note:</a:t>
            </a:r>
            <a:r>
              <a:rPr lang="en-US" sz="2800" dirty="0">
                <a:ea typeface="ＭＳ Ｐゴシック" pitchFamily="34" charset="-128"/>
              </a:rPr>
              <a:t> Transaction affects three accounts</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Delivery Equipment (Asset) – Increase</a:t>
            </a:r>
            <a:endParaRPr lang="en-US" sz="2800" b="1" dirty="0">
              <a:ea typeface="ＭＳ Ｐゴシック" pitchFamily="34" charset="-128"/>
            </a:endParaRPr>
          </a:p>
          <a:p>
            <a:pPr marL="461963" lvl="2">
              <a:lnSpc>
                <a:spcPct val="100000"/>
              </a:lnSpc>
              <a:buSzPct val="100000"/>
              <a:buFont typeface="Arial" pitchFamily="34" charset="0"/>
              <a:buChar char="•"/>
            </a:pPr>
            <a:r>
              <a:rPr lang="en-US" sz="2800" dirty="0">
                <a:ea typeface="ＭＳ Ｐゴシック" pitchFamily="34" charset="-128"/>
              </a:rPr>
              <a:t>Cash (Asset) – Decrease</a:t>
            </a:r>
          </a:p>
          <a:p>
            <a:pPr marL="461963" lvl="2">
              <a:lnSpc>
                <a:spcPct val="100000"/>
              </a:lnSpc>
              <a:buSzPct val="100000"/>
              <a:buFont typeface="Arial" pitchFamily="34" charset="0"/>
              <a:buChar char="•"/>
            </a:pPr>
            <a:r>
              <a:rPr lang="en-US" sz="2800" dirty="0">
                <a:ea typeface="ＭＳ Ｐゴシック" pitchFamily="34" charset="-128"/>
              </a:rPr>
              <a:t>Accounts Payable (Liability) – Increase</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decreased by $300</a:t>
            </a:r>
          </a:p>
          <a:p>
            <a:pPr lvl="1"/>
            <a:r>
              <a:rPr lang="en-US" sz="2800" dirty="0"/>
              <a:t>Delivery Equipment (Asset) increased by $1,000</a:t>
            </a:r>
          </a:p>
          <a:p>
            <a:pPr lvl="1"/>
            <a:r>
              <a:rPr lang="en-US" sz="2800" dirty="0">
                <a:ea typeface="ＭＳ Ｐゴシック" pitchFamily="34" charset="-128"/>
              </a:rPr>
              <a:t>Accounts Payable (Liability) increased by $700</a:t>
            </a:r>
          </a:p>
          <a:p>
            <a:pPr lvl="1"/>
            <a:r>
              <a:rPr lang="en-US" sz="2800" dirty="0">
                <a:ea typeface="ＭＳ Ｐゴシック" pitchFamily="34" charset="-128"/>
              </a:rPr>
              <a:t>Owner’s Equity is unchanged</a:t>
            </a:r>
          </a:p>
          <a:p>
            <a:pPr marL="0" indent="0">
              <a:buNone/>
            </a:pPr>
            <a:endParaRPr sz="2800" dirty="0"/>
          </a:p>
        </p:txBody>
      </p:sp>
    </p:spTree>
    <p:extLst>
      <p:ext uri="{BB962C8B-B14F-4D97-AF65-F5344CB8AC3E}">
        <p14:creationId xmlns:p14="http://schemas.microsoft.com/office/powerpoint/2010/main" val="246099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(k): Accounting Equation</a:t>
            </a:r>
          </a:p>
        </p:txBody>
      </p:sp>
      <p:pic>
        <p:nvPicPr>
          <p:cNvPr id="5" name="Picture Placeholder 4" descr="A balance sheet has three columns arranged to reflect the equation, assets = liabilities + owner’s equity. The assets, items owned column is subdivided into four columns, cash + accounts receivable + supplies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5,220. Row 2. K. negative 300. Row 3. Subtotal, $4,920. Accounts receivable. Row 1. $500. Row 2. Blank. Row 3. Subtotal, $500. Supplies. Row 1. $80. Row 2. Blank. Subtotal, $80. Delivery equipment. Row 1. + $3,800. Row 2. +1,000. Row 3. Subtotal, $4,800. Row 4 is the sum of cash + accounts receivable + supplies + delivery equipment and equals $10,300. Liabilities, amounts owed. Accounts payable. Row 1. $1,200. Row 2. +700. Row 3. Subtotal, $1,900. Owner’s equity. + Mitchell Williams capital. Row 1. $5,000. Row 2. Blank. Row 3. Subtotal, $5,000. Minus Mitchell Williams drawing. Rows 1 to 3. Blank. + Revenues. Row 1. $4,500. Row 2. Blank. Row 3. Subtotal, $4,500. Minus expenses. Rows 1. $1,100. Row 2. Blank. Row 3. Subtotal, $1,100. Description. Blank. Row 4 is the sum of liabilities + owner’s equity and equals $10,300.">
            <a:extLst>
              <a:ext uri="{FF2B5EF4-FFF2-40B4-BE49-F238E27FC236}">
                <a16:creationId xmlns:a16="http://schemas.microsoft.com/office/drawing/2014/main" id="{B77FD684-7D81-49A9-B47F-435D3355A6CA}"/>
              </a:ext>
            </a:extLst>
          </p:cNvPr>
          <p:cNvPicPr>
            <a:picLocks noGrp="1" noChangeAspect="1"/>
          </p:cNvPicPr>
          <p:nvPr>
            <p:ph type="pic" sz="quarter" idx="11"/>
          </p:nvPr>
        </p:nvPicPr>
        <p:blipFill>
          <a:blip r:embed="rId2"/>
          <a:stretch>
            <a:fillRect/>
          </a:stretch>
        </p:blipFill>
        <p:spPr>
          <a:xfrm>
            <a:off x="1536618" y="1448175"/>
            <a:ext cx="9118764" cy="2257050"/>
          </a:xfrm>
          <a:prstGeom prst="rect">
            <a:avLst/>
          </a:prstGeom>
        </p:spPr>
      </p:pic>
    </p:spTree>
    <p:extLst>
      <p:ext uri="{BB962C8B-B14F-4D97-AF65-F5344CB8AC3E}">
        <p14:creationId xmlns:p14="http://schemas.microsoft.com/office/powerpoint/2010/main" val="28654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924832"/>
          </a:xfrm>
        </p:spPr>
        <p:txBody>
          <a:bodyPr/>
          <a:lstStyle/>
          <a:p>
            <a:r>
              <a:rPr lang="en-US" dirty="0"/>
              <a:t>Transaction (l): Payment of Insurance Premium</a:t>
            </a:r>
            <a:endParaRPr lang="en-IN" dirty="0"/>
          </a:p>
        </p:txBody>
      </p:sp>
      <p:sp>
        <p:nvSpPr>
          <p:cNvPr id="3" name="Content Placeholder 2"/>
          <p:cNvSpPr>
            <a:spLocks noGrp="1"/>
          </p:cNvSpPr>
          <p:nvPr>
            <p:ph type="body" sz="quarter" idx="17"/>
          </p:nvPr>
        </p:nvSpPr>
        <p:spPr>
          <a:xfrm>
            <a:off x="743576" y="1191983"/>
            <a:ext cx="10711543" cy="4996546"/>
          </a:xfrm>
        </p:spPr>
        <p:txBody>
          <a:bodyPr>
            <a:normAutofit fontScale="92500"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paid $700 for an insurance policy that lasts 7 months</a:t>
            </a:r>
          </a:p>
          <a:p>
            <a:pPr marL="461963" lvl="2">
              <a:lnSpc>
                <a:spcPct val="100000"/>
              </a:lnSpc>
              <a:buSzPct val="100000"/>
              <a:buFont typeface="Arial" pitchFamily="34" charset="0"/>
              <a:buChar char="•"/>
            </a:pPr>
            <a:r>
              <a:rPr lang="en-US" sz="2800" b="1" dirty="0">
                <a:solidFill>
                  <a:srgbClr val="FF0000"/>
                </a:solidFill>
                <a:ea typeface="ＭＳ Ｐゴシック" pitchFamily="34" charset="-128"/>
              </a:rPr>
              <a:t>Note:</a:t>
            </a:r>
            <a:r>
              <a:rPr lang="en-US" sz="2800" dirty="0">
                <a:ea typeface="ＭＳ Ｐゴシック" pitchFamily="34" charset="-128"/>
              </a:rPr>
              <a:t> Since the policy provides future benefits, should be recorded as an asset</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Prepaid Insurance (Asset) – Increase</a:t>
            </a:r>
            <a:endParaRPr lang="en-US" sz="2800" b="1" dirty="0">
              <a:ea typeface="ＭＳ Ｐゴシック" pitchFamily="34" charset="-128"/>
            </a:endParaRPr>
          </a:p>
          <a:p>
            <a:pPr marL="461963" lvl="2">
              <a:lnSpc>
                <a:spcPct val="100000"/>
              </a:lnSpc>
              <a:buSzPct val="100000"/>
              <a:buFont typeface="Arial" pitchFamily="34" charset="0"/>
              <a:buChar char="•"/>
            </a:pPr>
            <a:r>
              <a:rPr lang="en-US" sz="2800" dirty="0">
                <a:ea typeface="ＭＳ Ｐゴシック" pitchFamily="34" charset="-128"/>
              </a:rPr>
              <a:t>Cash (Asset) – Decrease</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decreased by $700</a:t>
            </a:r>
          </a:p>
          <a:p>
            <a:pPr lvl="1"/>
            <a:r>
              <a:rPr lang="en-US" sz="2800" dirty="0"/>
              <a:t>Prepaid Insurance (Asset) increased by $700</a:t>
            </a:r>
          </a:p>
          <a:p>
            <a:pPr lvl="1"/>
            <a:r>
              <a:rPr lang="en-US" sz="2800" dirty="0">
                <a:ea typeface="ＭＳ Ｐゴシック" pitchFamily="34" charset="-128"/>
              </a:rPr>
              <a:t>Liabilities and Owner’s Equity are unchanged</a:t>
            </a:r>
          </a:p>
          <a:p>
            <a:pPr marL="0" indent="0">
              <a:buNone/>
            </a:pPr>
            <a:endParaRPr sz="2800" dirty="0"/>
          </a:p>
        </p:txBody>
      </p:sp>
    </p:spTree>
    <p:extLst>
      <p:ext uri="{BB962C8B-B14F-4D97-AF65-F5344CB8AC3E}">
        <p14:creationId xmlns:p14="http://schemas.microsoft.com/office/powerpoint/2010/main" val="2883658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(l):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12"/>
          </p:nvPr>
        </p:nvSpPr>
        <p:spPr>
          <a:xfrm>
            <a:off x="1193478" y="5155802"/>
            <a:ext cx="9234488" cy="829469"/>
          </a:xfrm>
        </p:spPr>
        <p:txBody>
          <a:bodyPr/>
          <a:lstStyle/>
          <a:p>
            <a:r>
              <a:rPr lang="en-US" sz="2800" b="1" dirty="0">
                <a:solidFill>
                  <a:srgbClr val="FF0000"/>
                </a:solidFill>
              </a:rPr>
              <a:t>Note:</a:t>
            </a:r>
            <a:r>
              <a:rPr lang="en-US" sz="2800" dirty="0"/>
              <a:t> Both supplies and insurance are recorded as assets because they will provide benefits for several months</a:t>
            </a:r>
          </a:p>
        </p:txBody>
      </p:sp>
      <p:pic>
        <p:nvPicPr>
          <p:cNvPr id="7" name="Picture Placeholder 6" descr="A balance sheet has three columns arranged to reflect the equation, assets = liabilities + owner’s equity. The assets, items owned column is subdivided into five columns, cash + accounts receivable + supplies + prepaid insurance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4,920. Row 2. i. negative 700. Row 3. Subtotal, $4,220. Accounts receivable. Row 1. $500. Row 2. Blank. Row 3. Subtotal, $500. Supplies. Row 1. $80. Row 2. Blank. Row 3.subtotal, $80. Prepaid insurance. Row 1. Blank. Row 2. i. $700. Row 3. Subtotal, $700.  Delivery equipment. Row 1. + $4,800. Row 2. Blank. Row 3. Subtotal, $4,800. Row 4 is the sum of cash + accounts receivable + supplies + prepaid insurance + delivery equipment and equals $10,300. Liabilities, amounts owed. Accounts payable. Row 1. $1,900. Row 2. Blank. Row 3. Subtotal, $1,900. Owner’s equity. + Mitchell Williams capital. Row 1.  $5,000. Row 2. Blank. Row 3. Subtotal, $5,000. Minus Mitchell Williams drawing. Rows 1 to 3. Blank. + revenues. Row 1. $4,500. Row 2. Blank. Row 3. Subtotal, $4,500. Minus expenses. Rows 1. $1,100. Row 2. Blank. Row 3. Subtotal, $1,100. Description. Blank. Row 4 is the sum of liabilities + owner’s equity and equals $10,300.">
            <a:extLst>
              <a:ext uri="{FF2B5EF4-FFF2-40B4-BE49-F238E27FC236}">
                <a16:creationId xmlns:a16="http://schemas.microsoft.com/office/drawing/2014/main" id="{29ABBD83-B652-4B2D-9F5F-284E3121CE00}"/>
              </a:ext>
            </a:extLst>
          </p:cNvPr>
          <p:cNvPicPr>
            <a:picLocks noGrp="1" noChangeAspect="1"/>
          </p:cNvPicPr>
          <p:nvPr>
            <p:ph type="pic" sz="quarter" idx="11"/>
          </p:nvPr>
        </p:nvPicPr>
        <p:blipFill>
          <a:blip r:embed="rId2"/>
          <a:stretch>
            <a:fillRect/>
          </a:stretch>
        </p:blipFill>
        <p:spPr>
          <a:xfrm>
            <a:off x="1440829" y="1429873"/>
            <a:ext cx="9310342" cy="2284877"/>
          </a:xfrm>
          <a:prstGeom prst="rect">
            <a:avLst/>
          </a:prstGeom>
        </p:spPr>
      </p:pic>
    </p:spTree>
    <p:extLst>
      <p:ext uri="{BB962C8B-B14F-4D97-AF65-F5344CB8AC3E}">
        <p14:creationId xmlns:p14="http://schemas.microsoft.com/office/powerpoint/2010/main" val="2358923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924832"/>
          </a:xfrm>
        </p:spPr>
        <p:txBody>
          <a:bodyPr/>
          <a:lstStyle/>
          <a:p>
            <a:r>
              <a:rPr lang="en-US" dirty="0"/>
              <a:t>Transaction (m): Payment of Wages</a:t>
            </a:r>
            <a:endParaRPr lang="en-IN" dirty="0"/>
          </a:p>
        </p:txBody>
      </p:sp>
      <p:sp>
        <p:nvSpPr>
          <p:cNvPr id="3" name="Content Placeholder 2"/>
          <p:cNvSpPr>
            <a:spLocks noGrp="1"/>
          </p:cNvSpPr>
          <p:nvPr>
            <p:ph type="body" sz="quarter" idx="17"/>
          </p:nvPr>
        </p:nvSpPr>
        <p:spPr>
          <a:xfrm>
            <a:off x="743576" y="1191983"/>
            <a:ext cx="10711543" cy="4996546"/>
          </a:xfrm>
        </p:spPr>
        <p:txBody>
          <a:bodyPr>
            <a:normAutofit fontScale="92500"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paid $1,650 in wages to his employees</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Decrease</a:t>
            </a:r>
          </a:p>
          <a:p>
            <a:pPr marL="461963" lvl="2">
              <a:lnSpc>
                <a:spcPct val="100000"/>
              </a:lnSpc>
              <a:buSzPct val="100000"/>
              <a:buFont typeface="Arial" pitchFamily="34" charset="0"/>
              <a:buChar char="•"/>
            </a:pPr>
            <a:r>
              <a:rPr lang="en-US" sz="2800" dirty="0">
                <a:ea typeface="ＭＳ Ｐゴシック" pitchFamily="34" charset="-128"/>
              </a:rPr>
              <a:t>Wages Expense (Expense) – Increase</a:t>
            </a:r>
          </a:p>
          <a:p>
            <a:pPr marL="919163" lvl="3">
              <a:lnSpc>
                <a:spcPct val="100000"/>
              </a:lnSpc>
              <a:buSzPct val="100000"/>
              <a:buFont typeface="Arial" pitchFamily="34" charset="0"/>
              <a:buChar char="•"/>
            </a:pPr>
            <a:r>
              <a:rPr lang="en-US" sz="2800" b="1" dirty="0">
                <a:ea typeface="ＭＳ Ｐゴシック" pitchFamily="34" charset="-128"/>
              </a:rPr>
              <a:t>Note: Expenses decrease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decreased by $1,650</a:t>
            </a:r>
          </a:p>
          <a:p>
            <a:pPr lvl="1"/>
            <a:r>
              <a:rPr lang="en-US" sz="2800" dirty="0"/>
              <a:t>Wages Expense (Expense) increased by $1,650 (which decreases Owner’s Equity)</a:t>
            </a:r>
          </a:p>
          <a:p>
            <a:pPr lvl="1"/>
            <a:r>
              <a:rPr lang="en-US" sz="2800" dirty="0">
                <a:ea typeface="ＭＳ Ｐゴシック" pitchFamily="34" charset="-128"/>
              </a:rPr>
              <a:t>Liabilities are unchanged</a:t>
            </a:r>
          </a:p>
          <a:p>
            <a:pPr marL="0" indent="0">
              <a:buNone/>
            </a:pPr>
            <a:endParaRPr sz="2800" dirty="0"/>
          </a:p>
        </p:txBody>
      </p:sp>
    </p:spTree>
    <p:extLst>
      <p:ext uri="{BB962C8B-B14F-4D97-AF65-F5344CB8AC3E}">
        <p14:creationId xmlns:p14="http://schemas.microsoft.com/office/powerpoint/2010/main" val="1620352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(m):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4294967295"/>
          </p:nvPr>
        </p:nvSpPr>
        <p:spPr>
          <a:xfrm>
            <a:off x="973822" y="4988087"/>
            <a:ext cx="9674888" cy="1157769"/>
          </a:xfrm>
        </p:spPr>
        <p:txBody>
          <a:bodyPr/>
          <a:lstStyle/>
          <a:p>
            <a:r>
              <a:rPr lang="en-US" sz="2800" b="1" dirty="0">
                <a:solidFill>
                  <a:srgbClr val="FF0000"/>
                </a:solidFill>
              </a:rPr>
              <a:t>Note:</a:t>
            </a:r>
            <a:r>
              <a:rPr lang="en-US" sz="2800" dirty="0"/>
              <a:t> As with other expenses, cash is reduced and owner’s</a:t>
            </a:r>
          </a:p>
          <a:p>
            <a:r>
              <a:rPr lang="en-US" sz="2800" dirty="0"/>
              <a:t>equity is reduced by increasing an expense</a:t>
            </a:r>
          </a:p>
        </p:txBody>
      </p:sp>
      <p:pic>
        <p:nvPicPr>
          <p:cNvPr id="9" name="Picture Placeholder 8" descr="A balance sheet has three columns arranged to reflect the equation, assets = liabilities + owner’s equity. The assets, items owned column is subdivided into five columns, cash + accounts receivable + supplies + prepaid insurance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4,220. Row 2. M. negative 1,650. Row 3. Subtotal, $2,570. Accounts receivable. Row 1. $500. Row 2. Blank. Row 3. Subtotal, $500. Supplies. Row 1. $80. Row 2. Blank. Row 3. Subtotal, $80. Prepaid insurance. Row 1. $700. Row 2. Blank. Row 3. Subtotal, $700.  Delivery equipment. Row 1. $4,800. Row 2. Blank. Row 3. Subtotal, $4,800. Row 4 is the sum of cash + accounts receivable + supplies + prepaid insurance  + delivery equipment and equals $8,650. Liabilities, amounts owed. Accounts payable. Row 1. $1,900. Row 2. Blank. Row 3. Subtotal, $1,900. Owner’s equity. + Mitchell Williams capital. Row 1. $5,000. Row 2. Blank. Row 3. Subtotal, $5,000. Minus Mitchell Williams drawing. Rows 1 to 3. Blank. + revenues. Row 1. $4,500. Row 2. Blank. Row 3. Subtotal, $4,500. Minus expenses. Rows 1. $1,100. Row 2. (m) + 1,650. Row 3. Subtotal, $8,650. Description. Wages expenses. Row 4 is the sum of liabilities + owner’s equity and equals $8,650.">
            <a:extLst>
              <a:ext uri="{FF2B5EF4-FFF2-40B4-BE49-F238E27FC236}">
                <a16:creationId xmlns:a16="http://schemas.microsoft.com/office/drawing/2014/main" id="{84E9AFC5-C122-4FAF-9A3C-74F8B7FCCE72}"/>
              </a:ext>
            </a:extLst>
          </p:cNvPr>
          <p:cNvPicPr>
            <a:picLocks noGrp="1" noChangeAspect="1"/>
          </p:cNvPicPr>
          <p:nvPr>
            <p:ph type="pic" sz="quarter" idx="11"/>
          </p:nvPr>
        </p:nvPicPr>
        <p:blipFill>
          <a:blip r:embed="rId2"/>
          <a:stretch>
            <a:fillRect/>
          </a:stretch>
        </p:blipFill>
        <p:spPr>
          <a:xfrm>
            <a:off x="1364648" y="1632381"/>
            <a:ext cx="9462703" cy="2320494"/>
          </a:xfrm>
          <a:prstGeom prst="rect">
            <a:avLst/>
          </a:prstGeom>
        </p:spPr>
      </p:pic>
    </p:spTree>
    <p:extLst>
      <p:ext uri="{BB962C8B-B14F-4D97-AF65-F5344CB8AC3E}">
        <p14:creationId xmlns:p14="http://schemas.microsoft.com/office/powerpoint/2010/main" val="3670310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924832"/>
          </a:xfrm>
        </p:spPr>
        <p:txBody>
          <a:bodyPr/>
          <a:lstStyle/>
          <a:p>
            <a:r>
              <a:rPr lang="en-US" dirty="0"/>
              <a:t>Transaction (n): Deliveries Made For Cash and on Account</a:t>
            </a:r>
            <a:endParaRPr lang="en-IN" dirty="0"/>
          </a:p>
        </p:txBody>
      </p:sp>
      <p:sp>
        <p:nvSpPr>
          <p:cNvPr id="3" name="Content Placeholder 2"/>
          <p:cNvSpPr>
            <a:spLocks noGrp="1"/>
          </p:cNvSpPr>
          <p:nvPr>
            <p:ph type="body" sz="quarter" idx="17"/>
          </p:nvPr>
        </p:nvSpPr>
        <p:spPr>
          <a:xfrm>
            <a:off x="743576" y="1191983"/>
            <a:ext cx="10711543" cy="4996546"/>
          </a:xfrm>
        </p:spPr>
        <p:txBody>
          <a:bodyPr>
            <a:normAutofit fontScale="85000" lnSpcReduction="2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Deliveries of $3,500 were made: $900 in cash, $2,600 on account</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Increase</a:t>
            </a:r>
          </a:p>
          <a:p>
            <a:pPr marL="461963" lvl="2">
              <a:lnSpc>
                <a:spcPct val="100000"/>
              </a:lnSpc>
              <a:buSzPct val="100000"/>
              <a:buFont typeface="Arial" pitchFamily="34" charset="0"/>
              <a:buChar char="•"/>
            </a:pPr>
            <a:r>
              <a:rPr lang="en-US" sz="2800" dirty="0">
                <a:ea typeface="ＭＳ Ｐゴシック" pitchFamily="34" charset="-128"/>
              </a:rPr>
              <a:t>Accounts Receivable (Asset) – Increase</a:t>
            </a:r>
          </a:p>
          <a:p>
            <a:pPr marL="461963" lvl="2">
              <a:lnSpc>
                <a:spcPct val="100000"/>
              </a:lnSpc>
              <a:buSzPct val="100000"/>
              <a:buFont typeface="Arial" pitchFamily="34" charset="0"/>
              <a:buChar char="•"/>
            </a:pPr>
            <a:r>
              <a:rPr lang="en-US" sz="2800" dirty="0">
                <a:ea typeface="ＭＳ Ｐゴシック" pitchFamily="34" charset="-128"/>
              </a:rPr>
              <a:t>Delivery Fees (Revenues) – Increase</a:t>
            </a:r>
          </a:p>
          <a:p>
            <a:pPr marL="919163" lvl="3">
              <a:lnSpc>
                <a:spcPct val="100000"/>
              </a:lnSpc>
              <a:buSzPct val="100000"/>
              <a:buFont typeface="Arial" pitchFamily="34" charset="0"/>
              <a:buChar char="•"/>
            </a:pPr>
            <a:r>
              <a:rPr lang="en-US" sz="2800" b="1" dirty="0">
                <a:ea typeface="ＭＳ Ｐゴシック" pitchFamily="34" charset="-128"/>
              </a:rPr>
              <a:t>Note: Revenues increase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increases by $900</a:t>
            </a:r>
          </a:p>
          <a:p>
            <a:pPr lvl="1"/>
            <a:r>
              <a:rPr lang="en-US" sz="2800" dirty="0">
                <a:ea typeface="ＭＳ Ｐゴシック" pitchFamily="34" charset="-128"/>
              </a:rPr>
              <a:t>Accounts Receivable (Asset) increases by $2,600</a:t>
            </a:r>
          </a:p>
          <a:p>
            <a:pPr lvl="1"/>
            <a:r>
              <a:rPr lang="en-US" sz="2800" dirty="0"/>
              <a:t>Delivery Fees (Revenue) increased by $3,500 (which increased Owner’s Equity)</a:t>
            </a:r>
          </a:p>
          <a:p>
            <a:pPr lvl="1"/>
            <a:r>
              <a:rPr lang="en-US" sz="2800" dirty="0">
                <a:ea typeface="ＭＳ Ｐゴシック" pitchFamily="34" charset="-128"/>
              </a:rPr>
              <a:t>Liabilities are unchanged</a:t>
            </a:r>
          </a:p>
          <a:p>
            <a:pPr marL="0" indent="0">
              <a:buNone/>
            </a:pPr>
            <a:endParaRPr sz="2800" dirty="0"/>
          </a:p>
        </p:txBody>
      </p:sp>
    </p:spTree>
    <p:extLst>
      <p:ext uri="{BB962C8B-B14F-4D97-AF65-F5344CB8AC3E}">
        <p14:creationId xmlns:p14="http://schemas.microsoft.com/office/powerpoint/2010/main" val="1993104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(n):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12"/>
          </p:nvPr>
        </p:nvSpPr>
        <p:spPr>
          <a:xfrm>
            <a:off x="1228203" y="5124962"/>
            <a:ext cx="10033000" cy="891150"/>
          </a:xfrm>
        </p:spPr>
        <p:txBody>
          <a:bodyPr/>
          <a:lstStyle/>
          <a:p>
            <a:r>
              <a:rPr lang="en-US" sz="2800" b="1" dirty="0">
                <a:solidFill>
                  <a:srgbClr val="FF0000"/>
                </a:solidFill>
              </a:rPr>
              <a:t>Note:</a:t>
            </a:r>
            <a:r>
              <a:rPr lang="en-US" sz="2800" dirty="0"/>
              <a:t> Recording these revenues impacts three accounts while the equation remains in balance</a:t>
            </a:r>
          </a:p>
        </p:txBody>
      </p:sp>
      <p:pic>
        <p:nvPicPr>
          <p:cNvPr id="7" name="Picture Placeholder 6" descr="A balance sheet has three columns arranged to reflect the equation, assets = liabilities + owner’s equity. The assets, items owned column is subdivided into five columns, cash + accounts receivable + supplies + prepaid insurance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2,570. Row 2. N. +900. Row 3. Subtotal, $3,470. Accounts receivable. Row 1. $500. Row 2. +2,600. Row 3. Subtotal, $3,100. Supplies. Row 1. $80. Row 2. Blank. Row 3. Subtotal, $80. Prepaid insurance. Row 1. $700. Row 2. Blank. Row 3. Subtotal, $700.  Delivery equipment. Row 1. $4,800. Row 2. Blank. Row 3. Subtotal, $4,800. Row 4 is the sum of cash + accounts receivable + supplies + prepaid insurance + delivery equipment and equals $12,150. Liabilities, amounts owed. Accounts payable. Row 1. $1,900. Row 2. Blank. Row 3. Subtotal, $1,900. Owner’s equity. + Mitchell Williams capital. Row 1. $5,000. Row 2. Blank. Row 3. Subtotal, $5,000. Minus Mitchell Williams drawing. Rows 1 to 3. Blank. + revenues. Row 1. $4,500. Row 2. +3,500. Row 3. Subtotal, $8,000. Minus expenses. Rows 1. $2,750. Row 2. Blank. Row 3. Subtotal, $2,750. Description. Delivery fees. Row 4 is the sum of liabilities + owner’s equity and equals $12,150.">
            <a:extLst>
              <a:ext uri="{FF2B5EF4-FFF2-40B4-BE49-F238E27FC236}">
                <a16:creationId xmlns:a16="http://schemas.microsoft.com/office/drawing/2014/main" id="{CE69E9B2-ADD0-4732-B424-CDF3ADAEC6AA}"/>
              </a:ext>
            </a:extLst>
          </p:cNvPr>
          <p:cNvPicPr>
            <a:picLocks noGrp="1" noChangeAspect="1"/>
          </p:cNvPicPr>
          <p:nvPr>
            <p:ph type="pic" sz="quarter" idx="11"/>
          </p:nvPr>
        </p:nvPicPr>
        <p:blipFill>
          <a:blip r:embed="rId2"/>
          <a:stretch>
            <a:fillRect/>
          </a:stretch>
        </p:blipFill>
        <p:spPr>
          <a:xfrm>
            <a:off x="1471547" y="1361195"/>
            <a:ext cx="9248906" cy="2248780"/>
          </a:xfrm>
          <a:prstGeom prst="rect">
            <a:avLst/>
          </a:prstGeom>
        </p:spPr>
      </p:pic>
    </p:spTree>
    <p:extLst>
      <p:ext uri="{BB962C8B-B14F-4D97-AF65-F5344CB8AC3E}">
        <p14:creationId xmlns:p14="http://schemas.microsoft.com/office/powerpoint/2010/main" val="4187060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1"/>
            <a:ext cx="10515600" cy="924832"/>
          </a:xfrm>
        </p:spPr>
        <p:txBody>
          <a:bodyPr/>
          <a:lstStyle/>
          <a:p>
            <a:r>
              <a:rPr lang="en-US" dirty="0"/>
              <a:t>Transaction (o): Withdrawal of Cash From Business</a:t>
            </a:r>
            <a:endParaRPr lang="en-IN" dirty="0"/>
          </a:p>
        </p:txBody>
      </p:sp>
      <p:sp>
        <p:nvSpPr>
          <p:cNvPr id="3" name="Content Placeholder 2"/>
          <p:cNvSpPr>
            <a:spLocks noGrp="1"/>
          </p:cNvSpPr>
          <p:nvPr>
            <p:ph type="body" sz="quarter" idx="17"/>
          </p:nvPr>
        </p:nvSpPr>
        <p:spPr>
          <a:xfrm>
            <a:off x="743576" y="1191983"/>
            <a:ext cx="10711543" cy="4996546"/>
          </a:xfrm>
        </p:spPr>
        <p:txBody>
          <a:bodyPr>
            <a:normAutofit lnSpcReduction="10000"/>
          </a:bodyPr>
          <a:lstStyle/>
          <a:p>
            <a:pPr marL="355600" indent="-355600"/>
            <a:r>
              <a:rPr lang="en-US" sz="2800" b="1" dirty="0"/>
              <a:t>What happened?</a:t>
            </a:r>
          </a:p>
          <a:p>
            <a:pPr marL="461963" lvl="2">
              <a:lnSpc>
                <a:spcPct val="100000"/>
              </a:lnSpc>
              <a:buSzPct val="100000"/>
              <a:buFont typeface="Arial" pitchFamily="34" charset="0"/>
              <a:buChar char="•"/>
            </a:pPr>
            <a:r>
              <a:rPr lang="en-US" sz="2800" dirty="0">
                <a:ea typeface="ＭＳ Ｐゴシック" pitchFamily="34" charset="-128"/>
              </a:rPr>
              <a:t>Mitch took $3,000 out of the business for personal expenses</a:t>
            </a:r>
          </a:p>
          <a:p>
            <a:r>
              <a:rPr lang="en-US" sz="2800" b="1" dirty="0"/>
              <a:t>Identify the accounts that are affected</a:t>
            </a:r>
          </a:p>
          <a:p>
            <a:pPr marL="461963" lvl="2">
              <a:lnSpc>
                <a:spcPct val="100000"/>
              </a:lnSpc>
              <a:buSzPct val="100000"/>
              <a:buFont typeface="Arial" pitchFamily="34" charset="0"/>
              <a:buChar char="•"/>
            </a:pPr>
            <a:r>
              <a:rPr lang="en-US" sz="2800" dirty="0">
                <a:ea typeface="ＭＳ Ｐゴシック" pitchFamily="34" charset="-128"/>
              </a:rPr>
              <a:t>Cash (Asset) – Decrease</a:t>
            </a:r>
          </a:p>
          <a:p>
            <a:pPr marL="461963" lvl="2">
              <a:lnSpc>
                <a:spcPct val="100000"/>
              </a:lnSpc>
              <a:buSzPct val="100000"/>
              <a:buFont typeface="Arial" pitchFamily="34" charset="0"/>
              <a:buChar char="•"/>
            </a:pPr>
            <a:r>
              <a:rPr lang="en-US" sz="2800" dirty="0">
                <a:ea typeface="ＭＳ Ｐゴシック" pitchFamily="34" charset="-128"/>
              </a:rPr>
              <a:t>Drawing Account (Owner’s Equity) – Increase</a:t>
            </a:r>
          </a:p>
          <a:p>
            <a:pPr marL="919163" lvl="3">
              <a:lnSpc>
                <a:spcPct val="100000"/>
              </a:lnSpc>
              <a:buSzPct val="100000"/>
              <a:buFont typeface="Arial" pitchFamily="34" charset="0"/>
              <a:buChar char="•"/>
            </a:pPr>
            <a:r>
              <a:rPr lang="en-US" sz="2800" b="1" dirty="0">
                <a:ea typeface="ＭＳ Ｐゴシック" pitchFamily="34" charset="-128"/>
              </a:rPr>
              <a:t>Note: Withdrawals decrease Owner’s Equity</a:t>
            </a:r>
          </a:p>
          <a:p>
            <a:r>
              <a:rPr lang="en-US" sz="2800" b="1" dirty="0"/>
              <a:t>Does the accounting equation balance?</a:t>
            </a:r>
          </a:p>
          <a:p>
            <a:pPr marL="461963" lvl="2">
              <a:lnSpc>
                <a:spcPct val="100000"/>
              </a:lnSpc>
              <a:buSzPct val="100000"/>
              <a:buFont typeface="Arial" pitchFamily="34" charset="0"/>
              <a:buChar char="•"/>
            </a:pPr>
            <a:r>
              <a:rPr lang="en-US" sz="2800" b="1" dirty="0">
                <a:ea typeface="ＭＳ Ｐゴシック" pitchFamily="34" charset="-128"/>
              </a:rPr>
              <a:t>ASSETS = LIABILITIES + OWNER’S EQUITY </a:t>
            </a:r>
          </a:p>
          <a:p>
            <a:pPr lvl="1"/>
            <a:r>
              <a:rPr lang="en-US" sz="2800" dirty="0">
                <a:ea typeface="ＭＳ Ｐゴシック" pitchFamily="34" charset="-128"/>
              </a:rPr>
              <a:t>Cash (Asset) decreases by $3,000</a:t>
            </a:r>
          </a:p>
          <a:p>
            <a:pPr lvl="1"/>
            <a:r>
              <a:rPr lang="en-US" sz="2800" dirty="0">
                <a:ea typeface="ＭＳ Ｐゴシック" pitchFamily="34" charset="-128"/>
              </a:rPr>
              <a:t>Drawing Account (Owner’s Equity) increases by $3,000</a:t>
            </a:r>
          </a:p>
          <a:p>
            <a:pPr lvl="1"/>
            <a:r>
              <a:rPr lang="en-US" sz="2800" dirty="0">
                <a:ea typeface="ＭＳ Ｐゴシック" pitchFamily="34" charset="-128"/>
              </a:rPr>
              <a:t>Liabilities are unchanged</a:t>
            </a:r>
          </a:p>
          <a:p>
            <a:pPr marL="0" indent="0">
              <a:buNone/>
            </a:pPr>
            <a:endParaRPr sz="2800" dirty="0"/>
          </a:p>
        </p:txBody>
      </p:sp>
    </p:spTree>
    <p:extLst>
      <p:ext uri="{BB962C8B-B14F-4D97-AF65-F5344CB8AC3E}">
        <p14:creationId xmlns:p14="http://schemas.microsoft.com/office/powerpoint/2010/main" val="199820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Receivable</a:t>
            </a:r>
            <a:endParaRPr lang="en-IN" dirty="0"/>
          </a:p>
        </p:txBody>
      </p:sp>
      <p:sp>
        <p:nvSpPr>
          <p:cNvPr id="3" name="Content Placeholder 2"/>
          <p:cNvSpPr>
            <a:spLocks noGrp="1"/>
          </p:cNvSpPr>
          <p:nvPr>
            <p:ph type="body" sz="quarter" idx="15"/>
          </p:nvPr>
        </p:nvSpPr>
        <p:spPr/>
        <p:txBody>
          <a:bodyPr/>
          <a:lstStyle/>
          <a:p>
            <a:pPr marL="457200" indent="-457200">
              <a:buFont typeface="Arial" panose="020B0604020202020204" pitchFamily="34" charset="0"/>
              <a:buChar char="•"/>
            </a:pPr>
            <a:r>
              <a:rPr sz="2800" dirty="0"/>
              <a:t>The amount of money owed to the business by its customers as a result of making sales “on account” or “on credit”</a:t>
            </a:r>
          </a:p>
          <a:p>
            <a:pPr marL="457200" indent="-457200">
              <a:buFont typeface="Arial" panose="020B0604020202020204" pitchFamily="34" charset="0"/>
              <a:buChar char="•"/>
            </a:pPr>
            <a:r>
              <a:rPr sz="2800" dirty="0"/>
              <a:t>Simply put, the customers have promised to pay sometime in the future</a:t>
            </a:r>
          </a:p>
        </p:txBody>
      </p:sp>
    </p:spTree>
    <p:extLst>
      <p:ext uri="{BB962C8B-B14F-4D97-AF65-F5344CB8AC3E}">
        <p14:creationId xmlns:p14="http://schemas.microsoft.com/office/powerpoint/2010/main" val="1865640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2C38-FF53-4D5F-9F60-1D8A0CC1FF92}"/>
              </a:ext>
            </a:extLst>
          </p:cNvPr>
          <p:cNvSpPr>
            <a:spLocks noGrp="1"/>
          </p:cNvSpPr>
          <p:nvPr>
            <p:ph type="title"/>
          </p:nvPr>
        </p:nvSpPr>
        <p:spPr/>
        <p:txBody>
          <a:bodyPr/>
          <a:lstStyle/>
          <a:p>
            <a:r>
              <a:rPr lang="en-US" dirty="0"/>
              <a:t>Transaction (o): Accounting Equation</a:t>
            </a:r>
          </a:p>
        </p:txBody>
      </p:sp>
      <p:sp>
        <p:nvSpPr>
          <p:cNvPr id="8" name="Text Placeholder 2">
            <a:extLst>
              <a:ext uri="{FF2B5EF4-FFF2-40B4-BE49-F238E27FC236}">
                <a16:creationId xmlns:a16="http://schemas.microsoft.com/office/drawing/2014/main" id="{D41722BB-F919-4614-84B4-1639AA1B9F26}"/>
              </a:ext>
            </a:extLst>
          </p:cNvPr>
          <p:cNvSpPr>
            <a:spLocks noGrp="1"/>
          </p:cNvSpPr>
          <p:nvPr>
            <p:ph type="body" sz="quarter" idx="12"/>
          </p:nvPr>
        </p:nvSpPr>
        <p:spPr>
          <a:xfrm>
            <a:off x="565000" y="3785994"/>
            <a:ext cx="10788800" cy="1967595"/>
          </a:xfrm>
        </p:spPr>
        <p:txBody>
          <a:bodyPr/>
          <a:lstStyle/>
          <a:p>
            <a:pPr marL="457200" indent="-457200">
              <a:buFont typeface="Arial" panose="020B0604020202020204" pitchFamily="34" charset="0"/>
              <a:buChar char="•"/>
            </a:pPr>
            <a:r>
              <a:rPr lang="en-US" sz="2800" dirty="0"/>
              <a:t>Withdrawals by the owner are reported in the drawing account </a:t>
            </a:r>
          </a:p>
          <a:p>
            <a:pPr marL="457200" indent="-457200">
              <a:buFont typeface="Arial" panose="020B0604020202020204" pitchFamily="34" charset="0"/>
              <a:buChar char="•"/>
            </a:pPr>
            <a:r>
              <a:rPr lang="en-US" sz="2800" dirty="0"/>
              <a:t>Withdrawals are the </a:t>
            </a:r>
            <a:r>
              <a:rPr lang="en-US" sz="2800" b="1" dirty="0">
                <a:solidFill>
                  <a:srgbClr val="FF0000"/>
                </a:solidFill>
              </a:rPr>
              <a:t>opposite</a:t>
            </a:r>
            <a:r>
              <a:rPr lang="en-US" sz="2800" dirty="0"/>
              <a:t> of investments by the owner</a:t>
            </a:r>
          </a:p>
          <a:p>
            <a:pPr marL="457200" indent="-457200">
              <a:buFont typeface="Arial" panose="020B0604020202020204" pitchFamily="34" charset="0"/>
              <a:buChar char="•"/>
            </a:pPr>
            <a:r>
              <a:rPr lang="en-IN" sz="2800" dirty="0">
                <a:ea typeface="ＭＳ Ｐゴシック" pitchFamily="34" charset="-128"/>
              </a:rPr>
              <a:t>Just like expenses, the drawing account will </a:t>
            </a:r>
            <a:r>
              <a:rPr lang="en-IN" sz="2800" b="1" dirty="0">
                <a:solidFill>
                  <a:srgbClr val="FF0000"/>
                </a:solidFill>
                <a:ea typeface="ＭＳ Ｐゴシック" pitchFamily="34" charset="-128"/>
              </a:rPr>
              <a:t>increase</a:t>
            </a:r>
            <a:r>
              <a:rPr lang="en-IN" sz="2800" dirty="0">
                <a:ea typeface="ＭＳ Ｐゴシック" pitchFamily="34" charset="-128"/>
              </a:rPr>
              <a:t> in this situation, but it does cause a </a:t>
            </a:r>
            <a:r>
              <a:rPr lang="en-IN" sz="2800" b="1" dirty="0">
                <a:solidFill>
                  <a:srgbClr val="FF0000"/>
                </a:solidFill>
                <a:ea typeface="ＭＳ Ｐゴシック" pitchFamily="34" charset="-128"/>
              </a:rPr>
              <a:t>decrease</a:t>
            </a:r>
            <a:r>
              <a:rPr lang="en-IN" sz="2800" dirty="0">
                <a:ea typeface="ＭＳ Ｐゴシック" pitchFamily="34" charset="-128"/>
              </a:rPr>
              <a:t> in owner’s equity</a:t>
            </a:r>
            <a:endParaRPr lang="en-IN" sz="2800" dirty="0"/>
          </a:p>
        </p:txBody>
      </p:sp>
      <p:pic>
        <p:nvPicPr>
          <p:cNvPr id="9" name="Picture Placeholder 8" descr="A balance sheet has three columns arranged to reflect the equation, assets = liabilities + owner’s equity. The assets, items owned column is subdivided into five columns, cash + accounts receivable + supplies + prepaid insurance + delivery equipment. The liabilities, amounts owed column consists of accounts payable. The owner’s equity column is subdivided into owner’s investment + earnings. The owner’s investment column is subdivided into two columns, + Mitchell Williams capital and minus Mitchell Williams drawing. The earnings column is subdivided into two columns, revenues, and minus expenses. There is another column for description. The entries in the table are as follow. Assets, items owned. Cash. Row 1. $3,470. Row 2. O. negative 3000. Row 3. Subtotal, $470. Accounts receivable. Row 1. $3,100. Row 2. Blank. Row 3. Subtotal, $3,100. Supplies. Row 1. $80. Row 2. Blank. Row 3. Subtotal, $80. Prepaid insurance. Row 1. $700. Row 2. Blank. Row 3. Subtotal, $700.  Delivery equipment. Row 1. $4,800. Row 2. Blank. Row 3. Subtotal, $4,800. Row 4 is the sum of cash + accounts receivable + supplies + prepaid insurance  + delivery equipment and equals $9,150. Liabilities, amounts owed. Accounts payable. Row 1. $1,900. Row2. Blank. Row 3. Subtotal, $1,900. Owner’s equity. + Mitchell Williams capital. Row 1. $5,000. Row 2. Blank. Row 3. Subtotal, $5,000. Minus Mitchell Williams drawing. Rows 1. Blank. Row 2. O. + $3000. Row 3. Subtotal, $3000. + revenues. Row 1. $8,000. Row 2. Blank. Row 3. Subtotal, $8,000. Minus expenses. Rows 1. $2,750. Row 2. Blank. Row 3. Subtotal, $2,750. Description. Blank. Row 4 is the sum of liabilities + owner’s equity and equals $9,150.">
            <a:extLst>
              <a:ext uri="{FF2B5EF4-FFF2-40B4-BE49-F238E27FC236}">
                <a16:creationId xmlns:a16="http://schemas.microsoft.com/office/drawing/2014/main" id="{124867B9-7AEF-4EBD-9941-E0DEBEA679E0}"/>
              </a:ext>
            </a:extLst>
          </p:cNvPr>
          <p:cNvPicPr>
            <a:picLocks noGrp="1" noChangeAspect="1"/>
          </p:cNvPicPr>
          <p:nvPr>
            <p:ph type="pic" sz="quarter" idx="11"/>
          </p:nvPr>
        </p:nvPicPr>
        <p:blipFill>
          <a:blip r:embed="rId2"/>
          <a:stretch>
            <a:fillRect/>
          </a:stretch>
        </p:blipFill>
        <p:spPr>
          <a:xfrm>
            <a:off x="2087254" y="1284779"/>
            <a:ext cx="8017491" cy="1967595"/>
          </a:xfrm>
          <a:prstGeom prst="rect">
            <a:avLst/>
          </a:prstGeom>
        </p:spPr>
      </p:pic>
    </p:spTree>
    <p:extLst>
      <p:ext uri="{BB962C8B-B14F-4D97-AF65-F5344CB8AC3E}">
        <p14:creationId xmlns:p14="http://schemas.microsoft.com/office/powerpoint/2010/main" val="2892463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5</a:t>
            </a:r>
          </a:p>
        </p:txBody>
      </p:sp>
      <p:sp>
        <p:nvSpPr>
          <p:cNvPr id="3" name="Content Placeholder 2"/>
          <p:cNvSpPr>
            <a:spLocks noGrp="1"/>
          </p:cNvSpPr>
          <p:nvPr>
            <p:ph type="body" sz="quarter" idx="17"/>
          </p:nvPr>
        </p:nvSpPr>
        <p:spPr/>
        <p:txBody>
          <a:bodyPr>
            <a:normAutofit/>
          </a:bodyPr>
          <a:lstStyle/>
          <a:p>
            <a:pPr marL="0" indent="0" algn="ctr">
              <a:buNone/>
            </a:pPr>
            <a:r>
              <a:rPr sz="2800" dirty="0"/>
              <a:t>Prepare and describe the purposes of a simple income statement, statement of owner’s equity, and balance sheet</a:t>
            </a:r>
          </a:p>
        </p:txBody>
      </p:sp>
    </p:spTree>
    <p:extLst>
      <p:ext uri="{BB962C8B-B14F-4D97-AF65-F5344CB8AC3E}">
        <p14:creationId xmlns:p14="http://schemas.microsoft.com/office/powerpoint/2010/main" val="3363203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Statements</a:t>
            </a:r>
            <a:endParaRPr lang="en-IN" dirty="0"/>
          </a:p>
        </p:txBody>
      </p:sp>
      <p:sp>
        <p:nvSpPr>
          <p:cNvPr id="3" name="Content Placeholder 2"/>
          <p:cNvSpPr>
            <a:spLocks noGrp="1"/>
          </p:cNvSpPr>
          <p:nvPr>
            <p:ph type="body" sz="quarter" idx="17"/>
          </p:nvPr>
        </p:nvSpPr>
        <p:spPr/>
        <p:txBody>
          <a:bodyPr>
            <a:normAutofit/>
          </a:bodyPr>
          <a:lstStyle/>
          <a:p>
            <a:r>
              <a:rPr sz="2800" dirty="0"/>
              <a:t>Three commonly prepared financial statements:</a:t>
            </a:r>
          </a:p>
          <a:p>
            <a:pPr lvl="1"/>
            <a:r>
              <a:rPr sz="2800" dirty="0"/>
              <a:t>Income statement</a:t>
            </a:r>
          </a:p>
          <a:p>
            <a:pPr lvl="1"/>
            <a:r>
              <a:rPr sz="2800" dirty="0"/>
              <a:t>Statement of owner’s equity</a:t>
            </a:r>
          </a:p>
          <a:p>
            <a:pPr lvl="1"/>
            <a:r>
              <a:rPr sz="2800" dirty="0"/>
              <a:t>Balance sheet</a:t>
            </a:r>
          </a:p>
        </p:txBody>
      </p:sp>
    </p:spTree>
    <p:extLst>
      <p:ext uri="{BB962C8B-B14F-4D97-AF65-F5344CB8AC3E}">
        <p14:creationId xmlns:p14="http://schemas.microsoft.com/office/powerpoint/2010/main" val="1179125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A1790-340C-401F-BC79-D5161C2ECBEA}"/>
              </a:ext>
            </a:extLst>
          </p:cNvPr>
          <p:cNvSpPr>
            <a:spLocks noGrp="1"/>
          </p:cNvSpPr>
          <p:nvPr>
            <p:ph type="title"/>
          </p:nvPr>
        </p:nvSpPr>
        <p:spPr/>
        <p:txBody>
          <a:bodyPr/>
          <a:lstStyle/>
          <a:p>
            <a:r>
              <a:rPr lang="en-US" dirty="0"/>
              <a:t>Financial Statement Headings</a:t>
            </a:r>
          </a:p>
        </p:txBody>
      </p:sp>
      <p:sp>
        <p:nvSpPr>
          <p:cNvPr id="5" name="Text Placeholder 4">
            <a:extLst>
              <a:ext uri="{FF2B5EF4-FFF2-40B4-BE49-F238E27FC236}">
                <a16:creationId xmlns:a16="http://schemas.microsoft.com/office/drawing/2014/main" id="{8C26EAE2-36A6-429F-926E-5628D3C37AA0}"/>
              </a:ext>
            </a:extLst>
          </p:cNvPr>
          <p:cNvSpPr>
            <a:spLocks noGrp="1"/>
          </p:cNvSpPr>
          <p:nvPr>
            <p:ph type="body" sz="quarter" idx="17"/>
          </p:nvPr>
        </p:nvSpPr>
        <p:spPr/>
        <p:txBody>
          <a:bodyPr>
            <a:normAutofit/>
          </a:bodyPr>
          <a:lstStyle/>
          <a:p>
            <a:r>
              <a:rPr lang="en-US" sz="2800" dirty="0"/>
              <a:t>The name of the company</a:t>
            </a:r>
          </a:p>
          <a:p>
            <a:r>
              <a:rPr lang="en-US" sz="2800" dirty="0"/>
              <a:t>The title of the statement</a:t>
            </a:r>
          </a:p>
          <a:p>
            <a:r>
              <a:rPr lang="en-US" sz="2800" dirty="0"/>
              <a:t>The time period covered or the date of the statement</a:t>
            </a:r>
          </a:p>
          <a:p>
            <a:r>
              <a:rPr lang="en-US" sz="2800" dirty="0"/>
              <a:t>Example</a:t>
            </a:r>
          </a:p>
          <a:p>
            <a:pPr lvl="1"/>
            <a:r>
              <a:rPr lang="en-US" sz="2800" dirty="0"/>
              <a:t>Mitchell's Campus Delivery</a:t>
            </a:r>
          </a:p>
          <a:p>
            <a:pPr lvl="1"/>
            <a:r>
              <a:rPr lang="en-US" sz="2800" dirty="0"/>
              <a:t>Income Statement</a:t>
            </a:r>
          </a:p>
          <a:p>
            <a:pPr lvl="1"/>
            <a:r>
              <a:rPr lang="en-US" sz="2800" dirty="0"/>
              <a:t>For Month Ended June 30, 2025</a:t>
            </a:r>
          </a:p>
        </p:txBody>
      </p:sp>
    </p:spTree>
    <p:extLst>
      <p:ext uri="{BB962C8B-B14F-4D97-AF65-F5344CB8AC3E}">
        <p14:creationId xmlns:p14="http://schemas.microsoft.com/office/powerpoint/2010/main" val="1272476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BF17-95D9-4327-8AD8-D378E5C3247D}"/>
              </a:ext>
            </a:extLst>
          </p:cNvPr>
          <p:cNvSpPr>
            <a:spLocks noGrp="1"/>
          </p:cNvSpPr>
          <p:nvPr>
            <p:ph type="title"/>
          </p:nvPr>
        </p:nvSpPr>
        <p:spPr/>
        <p:txBody>
          <a:bodyPr/>
          <a:lstStyle/>
          <a:p>
            <a:r>
              <a:rPr lang="en-US" dirty="0"/>
              <a:t>Guidelines For Preparing Financial Statements</a:t>
            </a:r>
          </a:p>
        </p:txBody>
      </p:sp>
      <p:sp>
        <p:nvSpPr>
          <p:cNvPr id="4" name="Text Placeholder 3">
            <a:extLst>
              <a:ext uri="{FF2B5EF4-FFF2-40B4-BE49-F238E27FC236}">
                <a16:creationId xmlns:a16="http://schemas.microsoft.com/office/drawing/2014/main" id="{5E389093-A0E6-46F1-A091-AF220385D5C0}"/>
              </a:ext>
            </a:extLst>
          </p:cNvPr>
          <p:cNvSpPr>
            <a:spLocks noGrp="1"/>
          </p:cNvSpPr>
          <p:nvPr>
            <p:ph type="body" sz="quarter" idx="17"/>
          </p:nvPr>
        </p:nvSpPr>
        <p:spPr>
          <a:xfrm>
            <a:off x="743576" y="1037229"/>
            <a:ext cx="10711543" cy="5151299"/>
          </a:xfrm>
        </p:spPr>
        <p:txBody>
          <a:bodyPr>
            <a:noAutofit/>
          </a:bodyPr>
          <a:lstStyle/>
          <a:p>
            <a:r>
              <a:rPr lang="en-US" sz="2400" dirty="0"/>
              <a:t>Financial statements are prepared primarily for users not associated with the company following a standard format</a:t>
            </a:r>
          </a:p>
          <a:p>
            <a:r>
              <a:rPr lang="en-US" sz="2400" dirty="0"/>
              <a:t>Single rules (underlines) indicate that the numbers above the line have been added or subtracted</a:t>
            </a:r>
          </a:p>
          <a:p>
            <a:r>
              <a:rPr lang="en-US" sz="2400" dirty="0"/>
              <a:t>Double rules (double underlines) indicate a total</a:t>
            </a:r>
          </a:p>
          <a:p>
            <a:r>
              <a:rPr lang="en-US" sz="2400" dirty="0"/>
              <a:t>Dollar signs are used at the top of columns and for the first amount entered in a column beneath a ruling</a:t>
            </a:r>
          </a:p>
          <a:p>
            <a:r>
              <a:rPr lang="en-US" sz="2400" dirty="0"/>
              <a:t>On the income statement, some companies list expenses from highest to lowest dollar amount, with miscellaneous expense listed last</a:t>
            </a:r>
          </a:p>
          <a:p>
            <a:r>
              <a:rPr lang="en-US" sz="2400" dirty="0"/>
              <a:t>On the balance sheet, assets are listed from most liquid to least liquid.</a:t>
            </a:r>
          </a:p>
          <a:p>
            <a:pPr lvl="1"/>
            <a:r>
              <a:rPr lang="en-US" sz="2400" dirty="0"/>
              <a:t>Liquidity measures the ease with which the asset will be converted to cash</a:t>
            </a:r>
          </a:p>
          <a:p>
            <a:r>
              <a:rPr lang="en-US" sz="2400" dirty="0"/>
              <a:t>Liabilities are listed from most current to least current</a:t>
            </a:r>
          </a:p>
        </p:txBody>
      </p:sp>
    </p:spTree>
    <p:extLst>
      <p:ext uri="{BB962C8B-B14F-4D97-AF65-F5344CB8AC3E}">
        <p14:creationId xmlns:p14="http://schemas.microsoft.com/office/powerpoint/2010/main" val="3726855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a:t>
            </a:r>
            <a:endParaRPr lang="en-IN" dirty="0"/>
          </a:p>
        </p:txBody>
      </p:sp>
      <p:sp>
        <p:nvSpPr>
          <p:cNvPr id="3" name="Content Placeholder 2"/>
          <p:cNvSpPr>
            <a:spLocks noGrp="1"/>
          </p:cNvSpPr>
          <p:nvPr>
            <p:ph type="body" sz="quarter" idx="12"/>
          </p:nvPr>
        </p:nvSpPr>
        <p:spPr>
          <a:xfrm>
            <a:off x="1320800" y="1037231"/>
            <a:ext cx="9234488" cy="1405028"/>
          </a:xfrm>
        </p:spPr>
        <p:txBody>
          <a:bodyPr>
            <a:normAutofit fontScale="92500" lnSpcReduction="10000"/>
          </a:bodyPr>
          <a:lstStyle/>
          <a:p>
            <a:pPr marL="342900" indent="-342900">
              <a:buFont typeface="Arial" panose="020B0604020202020204" pitchFamily="34" charset="0"/>
              <a:buChar char="•"/>
            </a:pPr>
            <a:r>
              <a:rPr sz="2400" dirty="0"/>
              <a:t>Reports the profitability of business operations for a specific period of time</a:t>
            </a:r>
          </a:p>
          <a:p>
            <a:pPr marL="342900" indent="-342900">
              <a:buFont typeface="Arial" panose="020B0604020202020204" pitchFamily="34" charset="0"/>
              <a:buChar char="•"/>
            </a:pPr>
            <a:r>
              <a:rPr sz="2400" dirty="0"/>
              <a:t>Expenses are subtracted from revenues to determine net income</a:t>
            </a:r>
            <a:r>
              <a:rPr lang="en-US" sz="2400" dirty="0"/>
              <a:t> (loss)</a:t>
            </a:r>
            <a:endParaRPr sz="2400" dirty="0"/>
          </a:p>
          <a:p>
            <a:pPr marL="342900" indent="-342900">
              <a:buFont typeface="Arial" panose="020B0604020202020204" pitchFamily="34" charset="0"/>
              <a:buChar char="•"/>
            </a:pPr>
            <a:r>
              <a:rPr sz="2400" dirty="0"/>
              <a:t>Also called the </a:t>
            </a:r>
            <a:r>
              <a:rPr sz="2400" b="1" dirty="0">
                <a:solidFill>
                  <a:srgbClr val="FF0000"/>
                </a:solidFill>
              </a:rPr>
              <a:t>profit and loss statement</a:t>
            </a:r>
            <a:r>
              <a:rPr sz="2400" dirty="0">
                <a:solidFill>
                  <a:srgbClr val="FF0000"/>
                </a:solidFill>
              </a:rPr>
              <a:t> </a:t>
            </a:r>
            <a:r>
              <a:rPr sz="2400" dirty="0"/>
              <a:t>or </a:t>
            </a:r>
            <a:r>
              <a:rPr sz="2400" b="1" dirty="0">
                <a:solidFill>
                  <a:srgbClr val="FF0000"/>
                </a:solidFill>
              </a:rPr>
              <a:t>operating statement</a:t>
            </a:r>
          </a:p>
        </p:txBody>
      </p:sp>
      <p:pic>
        <p:nvPicPr>
          <p:cNvPr id="6" name="Picture Placeholder 5" descr="An income statement for Mitchell’s Campus Delivery for month ending on June thirtieth. There are three columns: one for account descriptions, and two for amounts. The entries under the sections, revenues and expenses, are as follow. Revenues. Row 1. Delivery fees, $8,000 in the second column. Expenses. Row 2. Wages expense, $1,650 in the first column. Row 3. Rent expense, 1000 in the first column. Row 4. Phone expense, 100, single underline, in the first column. Row 5. Total expenses, 2,750, single underline, in the second column. Net income, $5,250, double underline, in the second column. Notes: Expenses are listed in the first column and totaled in the second column under the revenues. The dollar sign is used at the top entries of the columns. A single underline shows numbers above have been added or subtracted. A double underline indicates totals. ">
            <a:extLst>
              <a:ext uri="{FF2B5EF4-FFF2-40B4-BE49-F238E27FC236}">
                <a16:creationId xmlns:a16="http://schemas.microsoft.com/office/drawing/2014/main" id="{1790DB10-E454-4694-843B-10C10A5F56F5}"/>
              </a:ext>
            </a:extLst>
          </p:cNvPr>
          <p:cNvPicPr>
            <a:picLocks noGrp="1" noChangeAspect="1"/>
          </p:cNvPicPr>
          <p:nvPr>
            <p:ph type="pic" sz="quarter" idx="11"/>
          </p:nvPr>
        </p:nvPicPr>
        <p:blipFill rotWithShape="1">
          <a:blip r:embed="rId2"/>
          <a:srcRect l="6313" t="24063" b="54134"/>
          <a:stretch/>
        </p:blipFill>
        <p:spPr>
          <a:xfrm>
            <a:off x="1583852" y="2948134"/>
            <a:ext cx="9024295" cy="2632235"/>
          </a:xfrm>
          <a:prstGeom prst="rect">
            <a:avLst/>
          </a:prstGeom>
        </p:spPr>
      </p:pic>
    </p:spTree>
    <p:extLst>
      <p:ext uri="{BB962C8B-B14F-4D97-AF65-F5344CB8AC3E}">
        <p14:creationId xmlns:p14="http://schemas.microsoft.com/office/powerpoint/2010/main" val="713047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Statement Of Owner’s Equity</a:t>
            </a:r>
            <a:endParaRPr lang="en-IN" dirty="0"/>
          </a:p>
        </p:txBody>
      </p:sp>
      <p:sp>
        <p:nvSpPr>
          <p:cNvPr id="3" name="Content Placeholder 2"/>
          <p:cNvSpPr>
            <a:spLocks noGrp="1"/>
          </p:cNvSpPr>
          <p:nvPr>
            <p:ph type="body" sz="quarter" idx="12"/>
          </p:nvPr>
        </p:nvSpPr>
        <p:spPr>
          <a:xfrm>
            <a:off x="1478756" y="1037230"/>
            <a:ext cx="9234488" cy="1658937"/>
          </a:xfrm>
        </p:spPr>
        <p:txBody>
          <a:bodyPr>
            <a:normAutofit/>
          </a:bodyPr>
          <a:lstStyle/>
          <a:p>
            <a:pPr marL="457200" indent="-457200">
              <a:buFont typeface="Arial" panose="020B0604020202020204" pitchFamily="34" charset="0"/>
              <a:buChar char="•"/>
            </a:pPr>
            <a:r>
              <a:rPr sz="2800" dirty="0"/>
              <a:t>Reports the activities that affected owner’s equity for a specific period of time</a:t>
            </a:r>
          </a:p>
          <a:p>
            <a:pPr marL="457200" indent="-457200">
              <a:buFont typeface="Arial" panose="020B0604020202020204" pitchFamily="34" charset="0"/>
              <a:buChar char="•"/>
            </a:pPr>
            <a:r>
              <a:rPr sz="2800" dirty="0"/>
              <a:t>Uses Net Income from the income statement</a:t>
            </a:r>
          </a:p>
        </p:txBody>
      </p:sp>
      <p:pic>
        <p:nvPicPr>
          <p:cNvPr id="6" name="Picture Placeholder 5" descr="A statement of Owner’s Equity for Mitchell’s Campus Delivery for month ending on June thirtieth. There are three columns, one for account descriptions and two for amounts. The entries are as follow. Row 1. Mitchell Williams, capital as of June 1, dollar dash in the second column. Row 2. Investments during June, 5,000 single underline, in the second column. Row 3. Total investment, $5000. Row 4. Net income for June, $5,250 in the first column, as indicated by an arrow from the net income of the previous statement, $5,250. Row 5. Less withdrawals for June, 3000, single underline, in the first column. Row 6. Increase in Capital, 2,250, single underline, in the second column. Row 7. Mitchell Williams, capital as of June 30, $7,250, double underline, in the second column. Notes: Many companies use a dash to represent a zero on financial statements. Use the dollar symbol for the first number under a ruling. Withdrawals are deducted from net income in the first column. The net increase in capital is reported in the second column. Use the dollar symbol on totals and under rulings. ">
            <a:extLst>
              <a:ext uri="{FF2B5EF4-FFF2-40B4-BE49-F238E27FC236}">
                <a16:creationId xmlns:a16="http://schemas.microsoft.com/office/drawing/2014/main" id="{0D8E3C8D-7FA4-409B-B027-F742F9873FE7}"/>
              </a:ext>
            </a:extLst>
          </p:cNvPr>
          <p:cNvPicPr>
            <a:picLocks noGrp="1" noChangeAspect="1"/>
          </p:cNvPicPr>
          <p:nvPr>
            <p:ph type="pic" sz="quarter" idx="11"/>
          </p:nvPr>
        </p:nvPicPr>
        <p:blipFill rotWithShape="1">
          <a:blip r:embed="rId2"/>
          <a:srcRect l="5692" t="47967" b="29557"/>
          <a:stretch/>
        </p:blipFill>
        <p:spPr>
          <a:xfrm>
            <a:off x="1854000" y="2894737"/>
            <a:ext cx="8484000" cy="2534194"/>
          </a:xfrm>
          <a:prstGeom prst="rect">
            <a:avLst/>
          </a:prstGeom>
        </p:spPr>
      </p:pic>
    </p:spTree>
    <p:extLst>
      <p:ext uri="{BB962C8B-B14F-4D97-AF65-F5344CB8AC3E}">
        <p14:creationId xmlns:p14="http://schemas.microsoft.com/office/powerpoint/2010/main" val="782029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Balance Sheet</a:t>
            </a:r>
            <a:endParaRPr lang="en-IN" dirty="0"/>
          </a:p>
        </p:txBody>
      </p:sp>
      <p:sp>
        <p:nvSpPr>
          <p:cNvPr id="3" name="Content Placeholder 2"/>
          <p:cNvSpPr>
            <a:spLocks noGrp="1"/>
          </p:cNvSpPr>
          <p:nvPr>
            <p:ph type="body" sz="quarter" idx="12"/>
          </p:nvPr>
        </p:nvSpPr>
        <p:spPr>
          <a:xfrm>
            <a:off x="1320800" y="898273"/>
            <a:ext cx="9234488" cy="1658937"/>
          </a:xfrm>
        </p:spPr>
        <p:txBody>
          <a:bodyPr>
            <a:normAutofit fontScale="92500"/>
          </a:bodyPr>
          <a:lstStyle/>
          <a:p>
            <a:pPr marL="355600" indent="-355600" fontAlgn="auto">
              <a:spcAft>
                <a:spcPts val="0"/>
              </a:spcAft>
              <a:buFont typeface="Arial" panose="020B0604020202020204" pitchFamily="34" charset="0"/>
              <a:buChar char="•"/>
              <a:defRPr/>
            </a:pPr>
            <a:r>
              <a:rPr sz="2400"/>
              <a:t>Reports a firm’s assets, liabilities, and owner’s equity on a specific date</a:t>
            </a:r>
          </a:p>
          <a:p>
            <a:pPr marL="355600" indent="-355600" fontAlgn="auto">
              <a:spcAft>
                <a:spcPts val="0"/>
              </a:spcAft>
              <a:buFont typeface="Arial" panose="020B0604020202020204" pitchFamily="34" charset="0"/>
              <a:buChar char="•"/>
              <a:defRPr/>
            </a:pPr>
            <a:r>
              <a:rPr sz="2400"/>
              <a:t>Confirms that the accounting equation has remained in balance</a:t>
            </a:r>
          </a:p>
          <a:p>
            <a:pPr marL="355600" indent="-355600" fontAlgn="auto">
              <a:spcAft>
                <a:spcPts val="0"/>
              </a:spcAft>
              <a:buFont typeface="Arial" panose="020B0604020202020204" pitchFamily="34" charset="0"/>
              <a:buChar char="•"/>
              <a:defRPr/>
            </a:pPr>
            <a:r>
              <a:rPr sz="2400"/>
              <a:t>Also referred to as a </a:t>
            </a:r>
            <a:r>
              <a:rPr sz="2400" b="1">
                <a:solidFill>
                  <a:srgbClr val="FF0000"/>
                </a:solidFill>
              </a:rPr>
              <a:t>statement of financial position</a:t>
            </a:r>
            <a:r>
              <a:rPr sz="2400"/>
              <a:t> or </a:t>
            </a:r>
            <a:r>
              <a:rPr sz="2400" b="1">
                <a:solidFill>
                  <a:srgbClr val="FF0000"/>
                </a:solidFill>
              </a:rPr>
              <a:t>statement of financial condition</a:t>
            </a:r>
            <a:endParaRPr sz="2400" b="1" dirty="0">
              <a:solidFill>
                <a:srgbClr val="FF0000"/>
              </a:solidFill>
            </a:endParaRPr>
          </a:p>
        </p:txBody>
      </p:sp>
      <p:pic>
        <p:nvPicPr>
          <p:cNvPr id="6" name="Picture Placeholder 5" descr="A balance sheet for Mitchell’s Campus Delivery for month ending on June thirtieth. There are four columns: two are under Assets, with the entries in the first and the costs in the second and two more for Liabilities. The entries are as follow. Assets. Cash, $470. Accounts receivable, 3,100. Supplies, 80. Prepaid insurance, 700. Delivery equipment, 4,800, single underline. Total assets, $9,150, double underline. The double underline indicates totals. Liabilities. Accounts payable, $1,900. Owner’s Equity. Mitchell Williams, capital, 7,250, single underline, as indicated by an arrow from the Mitchell Williams capital of the previous statement. Total liabilities and owner’s equity, $9,150, double underline. The double underline indicates totals.">
            <a:extLst>
              <a:ext uri="{FF2B5EF4-FFF2-40B4-BE49-F238E27FC236}">
                <a16:creationId xmlns:a16="http://schemas.microsoft.com/office/drawing/2014/main" id="{0FCEE3E7-2399-4ACD-B112-5A44C57B3A52}"/>
              </a:ext>
            </a:extLst>
          </p:cNvPr>
          <p:cNvPicPr>
            <a:picLocks noGrp="1" noChangeAspect="1"/>
          </p:cNvPicPr>
          <p:nvPr>
            <p:ph type="pic" sz="quarter" idx="11"/>
          </p:nvPr>
        </p:nvPicPr>
        <p:blipFill rotWithShape="1">
          <a:blip r:embed="rId2"/>
          <a:srcRect l="6560" t="70854" r="23739"/>
          <a:stretch/>
        </p:blipFill>
        <p:spPr>
          <a:xfrm>
            <a:off x="3175657" y="2770281"/>
            <a:ext cx="5840685" cy="3061019"/>
          </a:xfrm>
          <a:prstGeom prst="rect">
            <a:avLst/>
          </a:prstGeom>
        </p:spPr>
      </p:pic>
    </p:spTree>
    <p:extLst>
      <p:ext uri="{BB962C8B-B14F-4D97-AF65-F5344CB8AC3E}">
        <p14:creationId xmlns:p14="http://schemas.microsoft.com/office/powerpoint/2010/main" val="1387094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6</a:t>
            </a:r>
          </a:p>
        </p:txBody>
      </p:sp>
      <p:sp>
        <p:nvSpPr>
          <p:cNvPr id="3" name="Content Placeholder 2"/>
          <p:cNvSpPr>
            <a:spLocks noGrp="1"/>
          </p:cNvSpPr>
          <p:nvPr>
            <p:ph type="body" sz="quarter" idx="17"/>
          </p:nvPr>
        </p:nvSpPr>
        <p:spPr/>
        <p:txBody>
          <a:bodyPr>
            <a:normAutofit/>
          </a:bodyPr>
          <a:lstStyle/>
          <a:p>
            <a:pPr marL="0" indent="0" algn="ctr">
              <a:buNone/>
            </a:pPr>
            <a:r>
              <a:rPr sz="2800" dirty="0"/>
              <a:t>Define the three basic phases of the accounting process</a:t>
            </a:r>
          </a:p>
        </p:txBody>
      </p:sp>
    </p:spTree>
    <p:extLst>
      <p:ext uri="{BB962C8B-B14F-4D97-AF65-F5344CB8AC3E}">
        <p14:creationId xmlns:p14="http://schemas.microsoft.com/office/powerpoint/2010/main" val="2945426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Process – Three Basic Phases</a:t>
            </a:r>
            <a:endParaRPr lang="en-IN" dirty="0"/>
          </a:p>
        </p:txBody>
      </p:sp>
      <p:sp>
        <p:nvSpPr>
          <p:cNvPr id="3" name="Content Placeholder 2"/>
          <p:cNvSpPr>
            <a:spLocks noGrp="1"/>
          </p:cNvSpPr>
          <p:nvPr>
            <p:ph type="body" sz="quarter" idx="17"/>
          </p:nvPr>
        </p:nvSpPr>
        <p:spPr/>
        <p:txBody>
          <a:bodyPr>
            <a:normAutofit/>
          </a:bodyPr>
          <a:lstStyle/>
          <a:p>
            <a:r>
              <a:rPr sz="2800" dirty="0"/>
              <a:t>Input</a:t>
            </a:r>
            <a:endParaRPr lang="en-US" sz="2800" dirty="0"/>
          </a:p>
          <a:p>
            <a:pPr lvl="1"/>
            <a:r>
              <a:rPr lang="en-US" sz="2800" dirty="0"/>
              <a:t>Business transactions provide the necessary input</a:t>
            </a:r>
            <a:endParaRPr sz="2800" dirty="0"/>
          </a:p>
          <a:p>
            <a:r>
              <a:rPr sz="2800" dirty="0"/>
              <a:t>Processing</a:t>
            </a:r>
            <a:endParaRPr lang="en-US" sz="2800" dirty="0"/>
          </a:p>
          <a:p>
            <a:pPr lvl="1"/>
            <a:r>
              <a:rPr lang="en-US" sz="2800" dirty="0"/>
              <a:t>Recognizing the effect of these transactions on the assets, liabilities, owner’s equity, revenues, and expenses of a business is the processing function</a:t>
            </a:r>
            <a:endParaRPr sz="2800" dirty="0"/>
          </a:p>
          <a:p>
            <a:r>
              <a:rPr sz="2800" dirty="0"/>
              <a:t>Output</a:t>
            </a:r>
            <a:endParaRPr lang="en-US" sz="2800" dirty="0"/>
          </a:p>
          <a:p>
            <a:pPr lvl="1"/>
            <a:r>
              <a:rPr lang="en-US" sz="2800" dirty="0"/>
              <a:t>The financial statements are the output</a:t>
            </a:r>
            <a:endParaRPr sz="2800" dirty="0"/>
          </a:p>
        </p:txBody>
      </p:sp>
    </p:spTree>
    <p:extLst>
      <p:ext uri="{BB962C8B-B14F-4D97-AF65-F5344CB8AC3E}">
        <p14:creationId xmlns:p14="http://schemas.microsoft.com/office/powerpoint/2010/main" val="117331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0D27-B97B-4871-A6F2-64D482560CF7}"/>
              </a:ext>
            </a:extLst>
          </p:cNvPr>
          <p:cNvSpPr>
            <a:spLocks noGrp="1"/>
          </p:cNvSpPr>
          <p:nvPr>
            <p:ph type="title"/>
          </p:nvPr>
        </p:nvSpPr>
        <p:spPr/>
        <p:txBody>
          <a:bodyPr/>
          <a:lstStyle/>
          <a:p>
            <a:r>
              <a:rPr lang="en-US" dirty="0"/>
              <a:t>Liabilities</a:t>
            </a:r>
          </a:p>
        </p:txBody>
      </p:sp>
      <p:sp>
        <p:nvSpPr>
          <p:cNvPr id="3" name="Text Placeholder 2">
            <a:extLst>
              <a:ext uri="{FF2B5EF4-FFF2-40B4-BE49-F238E27FC236}">
                <a16:creationId xmlns:a16="http://schemas.microsoft.com/office/drawing/2014/main" id="{E2355BEC-35DE-4021-A732-E110DDE8FC95}"/>
              </a:ext>
            </a:extLst>
          </p:cNvPr>
          <p:cNvSpPr>
            <a:spLocks noGrp="1"/>
          </p:cNvSpPr>
          <p:nvPr>
            <p:ph type="body" sz="quarter" idx="17"/>
          </p:nvPr>
        </p:nvSpPr>
        <p:spPr/>
        <p:txBody>
          <a:bodyPr>
            <a:normAutofit/>
          </a:bodyPr>
          <a:lstStyle/>
          <a:p>
            <a:r>
              <a:rPr lang="en-US" sz="2800" dirty="0"/>
              <a:t>Something owed to another business entity</a:t>
            </a:r>
          </a:p>
          <a:p>
            <a:r>
              <a:rPr lang="en-US" sz="2800" dirty="0"/>
              <a:t>A probable future outflow of assets as the result of a past transaction or event</a:t>
            </a:r>
          </a:p>
          <a:p>
            <a:pPr lvl="1"/>
            <a:r>
              <a:rPr lang="en-US" sz="2800" dirty="0"/>
              <a:t>Debts or obligations of the business that can be paid with cash, goods, or services</a:t>
            </a:r>
          </a:p>
          <a:p>
            <a:r>
              <a:rPr lang="en-US" sz="2800" dirty="0"/>
              <a:t>Examples:</a:t>
            </a:r>
          </a:p>
          <a:p>
            <a:pPr lvl="1"/>
            <a:r>
              <a:rPr lang="en-US" sz="2800" dirty="0"/>
              <a:t>Accounts payable</a:t>
            </a:r>
          </a:p>
          <a:p>
            <a:pPr lvl="1"/>
            <a:r>
              <a:rPr lang="en-US" sz="2800" dirty="0"/>
              <a:t>Notes payable</a:t>
            </a:r>
          </a:p>
        </p:txBody>
      </p:sp>
    </p:spTree>
    <p:extLst>
      <p:ext uri="{BB962C8B-B14F-4D97-AF65-F5344CB8AC3E}">
        <p14:creationId xmlns:p14="http://schemas.microsoft.com/office/powerpoint/2010/main" val="75867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Payable</a:t>
            </a:r>
            <a:endParaRPr lang="en-IN" dirty="0"/>
          </a:p>
        </p:txBody>
      </p:sp>
      <p:sp>
        <p:nvSpPr>
          <p:cNvPr id="3" name="Content Placeholder 2"/>
          <p:cNvSpPr>
            <a:spLocks noGrp="1"/>
          </p:cNvSpPr>
          <p:nvPr>
            <p:ph type="body" sz="quarter" idx="17"/>
          </p:nvPr>
        </p:nvSpPr>
        <p:spPr/>
        <p:txBody>
          <a:bodyPr>
            <a:normAutofit/>
          </a:bodyPr>
          <a:lstStyle/>
          <a:p>
            <a:r>
              <a:rPr sz="2800" dirty="0"/>
              <a:t>An unwritten promise to pay a supplier for assets purchased or services received</a:t>
            </a:r>
          </a:p>
          <a:p>
            <a:r>
              <a:rPr sz="2800" dirty="0"/>
              <a:t>Referred to as making a purchase “on account” or “on credit”</a:t>
            </a:r>
          </a:p>
          <a:p>
            <a:pPr lvl="1" indent="-374650"/>
            <a:r>
              <a:rPr sz="2800" dirty="0">
                <a:ea typeface="ＭＳ Ｐゴシック" pitchFamily="34" charset="-128"/>
              </a:rPr>
              <a:t>Be careful! Don’t confuse accounts receivable and accounts payable. Ask yourself: Are we waiting to receive? Or waiting to pay?</a:t>
            </a:r>
          </a:p>
        </p:txBody>
      </p:sp>
    </p:spTree>
    <p:extLst>
      <p:ext uri="{BB962C8B-B14F-4D97-AF65-F5344CB8AC3E}">
        <p14:creationId xmlns:p14="http://schemas.microsoft.com/office/powerpoint/2010/main" val="197851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Payable</a:t>
            </a:r>
            <a:endParaRPr lang="en-IN" dirty="0"/>
          </a:p>
        </p:txBody>
      </p:sp>
      <p:sp>
        <p:nvSpPr>
          <p:cNvPr id="3" name="Content Placeholder 2"/>
          <p:cNvSpPr>
            <a:spLocks noGrp="1"/>
          </p:cNvSpPr>
          <p:nvPr>
            <p:ph type="body" sz="quarter" idx="15"/>
          </p:nvPr>
        </p:nvSpPr>
        <p:spPr>
          <a:xfrm>
            <a:off x="743576" y="1289684"/>
            <a:ext cx="10711543" cy="3732692"/>
          </a:xfrm>
        </p:spPr>
        <p:txBody>
          <a:bodyPr/>
          <a:lstStyle/>
          <a:p>
            <a:r>
              <a:rPr sz="2800" dirty="0"/>
              <a:t>Formal written promises to pay suppliers or lenders specified sums of money at definite future times</a:t>
            </a:r>
          </a:p>
        </p:txBody>
      </p:sp>
    </p:spTree>
    <p:extLst>
      <p:ext uri="{BB962C8B-B14F-4D97-AF65-F5344CB8AC3E}">
        <p14:creationId xmlns:p14="http://schemas.microsoft.com/office/powerpoint/2010/main" val="2651735583"/>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schemas.openxmlformats.org/package/2006/metadata/core-properties"/>
    <ds:schemaRef ds:uri="http://purl.org/dc/elements/1.1/"/>
    <ds:schemaRef ds:uri="http://purl.org/dc/terms/"/>
    <ds:schemaRef ds:uri="105ced8a-af0e-4ad8-9238-2f7ff36232f4"/>
    <ds:schemaRef ds:uri="http://purl.org/dc/dcmitype/"/>
    <ds:schemaRef ds:uri="http://www.w3.org/XML/1998/namespace"/>
    <ds:schemaRef ds:uri="http://schemas.microsoft.com/office/2006/documentManagement/types"/>
    <ds:schemaRef ds:uri="http://schemas.microsoft.com/office/infopath/2007/PartnerControls"/>
    <ds:schemaRef ds:uri="d5280b9f-0d25-4ffb-96bc-3c5ae659ff52"/>
    <ds:schemaRef ds:uri="105CED8A-AF0E-4AD8-9238-2F7FF36232F4"/>
    <ds:schemaRef ds:uri="http://schemas.microsoft.com/office/2006/metadata/properties"/>
  </ds:schemaRefs>
</ds:datastoreItem>
</file>

<file path=customXml/itemProps3.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1880</TotalTime>
  <Words>3153</Words>
  <Application>Microsoft Office PowerPoint</Application>
  <PresentationFormat>Widescreen</PresentationFormat>
  <Paragraphs>417</Paragraphs>
  <Slides>69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ＭＳ Ｐゴシック</vt:lpstr>
      <vt:lpstr>arial</vt:lpstr>
      <vt:lpstr>arial</vt:lpstr>
      <vt:lpstr>Calibri</vt:lpstr>
      <vt:lpstr>Helvetica</vt:lpstr>
      <vt:lpstr>LucidaGrande</vt:lpstr>
      <vt:lpstr>Open Sans</vt:lpstr>
      <vt:lpstr>Summer Font</vt:lpstr>
      <vt:lpstr>Office Theme</vt:lpstr>
      <vt:lpstr>Analyzing Transactions: The Accounting Equation</vt:lpstr>
      <vt:lpstr>Learning Objective 1</vt:lpstr>
      <vt:lpstr>Business Entity</vt:lpstr>
      <vt:lpstr>Business Entity Concept</vt:lpstr>
      <vt:lpstr>Assets</vt:lpstr>
      <vt:lpstr>Accounts Receivable</vt:lpstr>
      <vt:lpstr>Liabilities</vt:lpstr>
      <vt:lpstr>Accounts Payable</vt:lpstr>
      <vt:lpstr>Notes Payable</vt:lpstr>
      <vt:lpstr>Owner’s Equity</vt:lpstr>
      <vt:lpstr>A Broader View</vt:lpstr>
      <vt:lpstr>Learning Objective 2</vt:lpstr>
      <vt:lpstr>The Accounting Equation </vt:lpstr>
      <vt:lpstr>Example</vt:lpstr>
      <vt:lpstr>Learning Objective 3</vt:lpstr>
      <vt:lpstr>Business Transaction</vt:lpstr>
      <vt:lpstr>Account</vt:lpstr>
      <vt:lpstr>Analyzing Business Transactions</vt:lpstr>
      <vt:lpstr>Learning Objective 4</vt:lpstr>
      <vt:lpstr>Mitchell’s Campus Delivery</vt:lpstr>
      <vt:lpstr>Transaction (a): Investment by owner (1 of 2)</vt:lpstr>
      <vt:lpstr>Transaction (a): Investment by owner (2 of 2)</vt:lpstr>
      <vt:lpstr>Transaction (a): Accounting Equation</vt:lpstr>
      <vt:lpstr>Transaction (b): Purchase of an Asset for Cash (1 of 2)</vt:lpstr>
      <vt:lpstr>Transaction (b): Purchase of an Asset for Cash (2 of 2)</vt:lpstr>
      <vt:lpstr>Transaction (b): Accounting Equation</vt:lpstr>
      <vt:lpstr>Transaction (c): Purchase of an Asset on Account (1 of 2)</vt:lpstr>
      <vt:lpstr>Transaction (c): Purchase of an Asset on Account (2 of 2)</vt:lpstr>
      <vt:lpstr>Transaction (c): Accounting Equation</vt:lpstr>
      <vt:lpstr>Transaction (d): Payment on a loan (1 of 2)</vt:lpstr>
      <vt:lpstr>Transaction (d): Payment on a loan (2 of 2)</vt:lpstr>
      <vt:lpstr>Transaction (d): Accounting Equation</vt:lpstr>
      <vt:lpstr>Revenues</vt:lpstr>
      <vt:lpstr>Expenses</vt:lpstr>
      <vt:lpstr>Accounting Period Concept</vt:lpstr>
      <vt:lpstr>Net Income vs. Net Loss</vt:lpstr>
      <vt:lpstr>Withdrawals</vt:lpstr>
      <vt:lpstr>Expanded Accounting Equation</vt:lpstr>
      <vt:lpstr>Transaction (e): Delivery Revenues Earned in Cash</vt:lpstr>
      <vt:lpstr>Transaction (e): Accounting Equation</vt:lpstr>
      <vt:lpstr>Transaction (f): Paid Rent for Month</vt:lpstr>
      <vt:lpstr>Transaction (f): Accounting Equation</vt:lpstr>
      <vt:lpstr>Transaction (g): Paid Phone Bill</vt:lpstr>
      <vt:lpstr>Transaction (g): Accounting Equation</vt:lpstr>
      <vt:lpstr>Transaction (h): Delivery Revenues Earned on Account</vt:lpstr>
      <vt:lpstr>Transaction (h): Accounting Equation</vt:lpstr>
      <vt:lpstr>Transaction (i): Purchase of Supplies</vt:lpstr>
      <vt:lpstr>Transaction (i): Accounting Equation</vt:lpstr>
      <vt:lpstr>Transaction (j): Cash Receipts From Prior Sales on Account</vt:lpstr>
      <vt:lpstr>Transaction (j): Accounting Equation</vt:lpstr>
      <vt:lpstr>Transaction (k): Purchase of an Asset on Account (Making a Partial Payment)</vt:lpstr>
      <vt:lpstr>Transaction (k): Accounting Equation</vt:lpstr>
      <vt:lpstr>Transaction (l): Payment of Insurance Premium</vt:lpstr>
      <vt:lpstr>Transaction (l): Accounting Equation</vt:lpstr>
      <vt:lpstr>Transaction (m): Payment of Wages</vt:lpstr>
      <vt:lpstr>Transaction (m): Accounting Equation</vt:lpstr>
      <vt:lpstr>Transaction (n): Deliveries Made For Cash and on Account</vt:lpstr>
      <vt:lpstr>Transaction (n): Accounting Equation</vt:lpstr>
      <vt:lpstr>Transaction (o): Withdrawal of Cash From Business</vt:lpstr>
      <vt:lpstr>Transaction (o): Accounting Equation</vt:lpstr>
      <vt:lpstr>Learning Objective 5</vt:lpstr>
      <vt:lpstr>Financial Statements</vt:lpstr>
      <vt:lpstr>Financial Statement Headings</vt:lpstr>
      <vt:lpstr>Guidelines For Preparing Financial Statements</vt:lpstr>
      <vt:lpstr>Income Statement</vt:lpstr>
      <vt:lpstr>The Statement Of Owner’s Equity</vt:lpstr>
      <vt:lpstr>The Balance Sheet</vt:lpstr>
      <vt:lpstr>Learning Objective 6</vt:lpstr>
      <vt:lpstr>Accounting Process – Three Basic Phases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86</cp:revision>
  <cp:lastPrinted>2016-10-03T15:29:39Z</cp:lastPrinted>
  <dcterms:created xsi:type="dcterms:W3CDTF">2018-09-16T20:33:10Z</dcterms:created>
  <dcterms:modified xsi:type="dcterms:W3CDTF">2019-08-21T13:37:05Z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