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5"/>
  </p:notesMasterIdLst>
  <p:handoutMasterIdLst>
    <p:handoutMasterId r:id="rId66"/>
  </p:handoutMasterIdLst>
  <p:sldIdLst>
    <p:sldId id="264" r:id="rId5"/>
    <p:sldId id="487" r:id="rId6"/>
    <p:sldId id="488" r:id="rId7"/>
    <p:sldId id="489" r:id="rId8"/>
    <p:sldId id="490" r:id="rId9"/>
    <p:sldId id="491" r:id="rId10"/>
    <p:sldId id="492" r:id="rId11"/>
    <p:sldId id="493" r:id="rId12"/>
    <p:sldId id="494" r:id="rId13"/>
    <p:sldId id="495" r:id="rId14"/>
    <p:sldId id="496" r:id="rId15"/>
    <p:sldId id="497" r:id="rId16"/>
    <p:sldId id="498" r:id="rId17"/>
    <p:sldId id="500" r:id="rId18"/>
    <p:sldId id="501" r:id="rId19"/>
    <p:sldId id="502" r:id="rId20"/>
    <p:sldId id="503" r:id="rId21"/>
    <p:sldId id="504" r:id="rId22"/>
    <p:sldId id="505" r:id="rId23"/>
    <p:sldId id="499" r:id="rId24"/>
    <p:sldId id="506" r:id="rId25"/>
    <p:sldId id="507" r:id="rId26"/>
    <p:sldId id="508" r:id="rId27"/>
    <p:sldId id="509" r:id="rId28"/>
    <p:sldId id="562" r:id="rId29"/>
    <p:sldId id="563" r:id="rId30"/>
    <p:sldId id="564" r:id="rId31"/>
    <p:sldId id="566" r:id="rId32"/>
    <p:sldId id="567" r:id="rId33"/>
    <p:sldId id="568" r:id="rId34"/>
    <p:sldId id="569" r:id="rId35"/>
    <p:sldId id="570" r:id="rId36"/>
    <p:sldId id="571" r:id="rId37"/>
    <p:sldId id="572" r:id="rId38"/>
    <p:sldId id="573" r:id="rId39"/>
    <p:sldId id="574" r:id="rId40"/>
    <p:sldId id="575" r:id="rId41"/>
    <p:sldId id="576" r:id="rId42"/>
    <p:sldId id="577" r:id="rId43"/>
    <p:sldId id="578" r:id="rId44"/>
    <p:sldId id="579" r:id="rId45"/>
    <p:sldId id="580" r:id="rId46"/>
    <p:sldId id="581" r:id="rId47"/>
    <p:sldId id="582" r:id="rId48"/>
    <p:sldId id="583" r:id="rId49"/>
    <p:sldId id="584" r:id="rId50"/>
    <p:sldId id="585" r:id="rId51"/>
    <p:sldId id="586" r:id="rId52"/>
    <p:sldId id="587" r:id="rId53"/>
    <p:sldId id="588" r:id="rId54"/>
    <p:sldId id="589" r:id="rId55"/>
    <p:sldId id="590" r:id="rId56"/>
    <p:sldId id="591" r:id="rId57"/>
    <p:sldId id="552" r:id="rId58"/>
    <p:sldId id="592" r:id="rId59"/>
    <p:sldId id="553" r:id="rId60"/>
    <p:sldId id="593" r:id="rId61"/>
    <p:sldId id="594" r:id="rId62"/>
    <p:sldId id="595" r:id="rId63"/>
    <p:sldId id="596" r:id="rId6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004A78"/>
    <a:srgbClr val="000000"/>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79" autoAdjust="0"/>
    <p:restoredTop sz="93617" autoAdjust="0"/>
  </p:normalViewPr>
  <p:slideViewPr>
    <p:cSldViewPr snapToGrid="0" snapToObjects="1">
      <p:cViewPr varScale="1">
        <p:scale>
          <a:sx n="108" d="100"/>
          <a:sy n="108" d="100"/>
        </p:scale>
        <p:origin x="13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8/21/2019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i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20A6-7F36-4CA8-A413-BABA1C35F24F}"/>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D92EE8E7-68DB-4823-BBFC-404483E0F8C6}"/>
              </a:ext>
            </a:extLst>
          </p:cNvPr>
          <p:cNvSpPr>
            <a:spLocks noGrp="1"/>
          </p:cNvSpPr>
          <p:nvPr>
            <p:ph type="pic" sz="quarter" idx="11"/>
          </p:nvPr>
        </p:nvSpPr>
        <p:spPr>
          <a:xfrm>
            <a:off x="1163638" y="1230313"/>
            <a:ext cx="9717087" cy="3216275"/>
          </a:xfrm>
        </p:spPr>
        <p:txBody>
          <a:bodyPr/>
          <a:lstStyle/>
          <a:p>
            <a:endParaRPr lang="en-US"/>
          </a:p>
        </p:txBody>
      </p:sp>
      <p:sp>
        <p:nvSpPr>
          <p:cNvPr id="6" name="Footer">
            <a:extLst>
              <a:ext uri="{FF2B5EF4-FFF2-40B4-BE49-F238E27FC236}">
                <a16:creationId xmlns:a16="http://schemas.microsoft.com/office/drawing/2014/main" id="{4A8CE9CA-ADB6-4B29-9553-D1B6F8E2B8D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0024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ictu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FC4B-DF24-4DA8-94B4-A1E903675F89}"/>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70BD1750-7A60-431F-A331-A8A40879566F}"/>
              </a:ext>
            </a:extLst>
          </p:cNvPr>
          <p:cNvSpPr>
            <a:spLocks noGrp="1"/>
          </p:cNvSpPr>
          <p:nvPr>
            <p:ph type="pic" sz="quarter" idx="11"/>
          </p:nvPr>
        </p:nvSpPr>
        <p:spPr>
          <a:xfrm>
            <a:off x="657225" y="1214438"/>
            <a:ext cx="10980738" cy="3082925"/>
          </a:xfrm>
        </p:spPr>
        <p:txBody>
          <a:bodyPr/>
          <a:lstStyle/>
          <a:p>
            <a:endParaRPr lang="en-US"/>
          </a:p>
        </p:txBody>
      </p:sp>
      <p:sp>
        <p:nvSpPr>
          <p:cNvPr id="7" name="Text Placeholder 6">
            <a:extLst>
              <a:ext uri="{FF2B5EF4-FFF2-40B4-BE49-F238E27FC236}">
                <a16:creationId xmlns:a16="http://schemas.microsoft.com/office/drawing/2014/main" id="{9A00BA76-340C-4AA5-A884-2828F3659391}"/>
              </a:ext>
            </a:extLst>
          </p:cNvPr>
          <p:cNvSpPr>
            <a:spLocks noGrp="1"/>
          </p:cNvSpPr>
          <p:nvPr>
            <p:ph type="body" sz="quarter" idx="12"/>
          </p:nvPr>
        </p:nvSpPr>
        <p:spPr>
          <a:xfrm>
            <a:off x="1030288" y="4475163"/>
            <a:ext cx="10323512"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a:extLst>
              <a:ext uri="{FF2B5EF4-FFF2-40B4-BE49-F238E27FC236}">
                <a16:creationId xmlns:a16="http://schemas.microsoft.com/office/drawing/2014/main" id="{11B5D937-0574-4759-8BBC-55D3223234E7}"/>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5387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692225" y="357626"/>
            <a:ext cx="10710184"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524000" y="2338466"/>
            <a:ext cx="9348865" cy="2843134"/>
          </a:xfrm>
        </p:spPr>
        <p:txBody>
          <a:bodyPr/>
          <a:lstStyle>
            <a:lvl1pPr>
              <a:buClr>
                <a:srgbClr val="3E7684"/>
              </a:buClr>
              <a:defRPr/>
            </a:lvl1pPr>
          </a:lstStyle>
          <a:p>
            <a:r>
              <a:rPr lang="en-US" dirty="0"/>
              <a:t>Click icon to add picture</a:t>
            </a:r>
          </a:p>
        </p:txBody>
      </p:sp>
      <p:sp>
        <p:nvSpPr>
          <p:cNvPr id="11" name="Text Placeholder 3"/>
          <p:cNvSpPr>
            <a:spLocks noGrp="1"/>
          </p:cNvSpPr>
          <p:nvPr>
            <p:ph type="body" sz="half" idx="2"/>
          </p:nvPr>
        </p:nvSpPr>
        <p:spPr>
          <a:xfrm>
            <a:off x="692225" y="5486401"/>
            <a:ext cx="10710184"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10582" y="6248401"/>
            <a:ext cx="12202583" cy="617539"/>
          </a:xfrm>
          <a:prstGeom prst="rect">
            <a:avLst/>
          </a:prstGeom>
          <a:solidFill>
            <a:srgbClr val="3E76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Copyright" descr="Pearson: Copyright 2015, 2012, 2009"/>
          <p:cNvSpPr txBox="1">
            <a:spLocks noChangeArrowheads="1"/>
          </p:cNvSpPr>
          <p:nvPr/>
        </p:nvSpPr>
        <p:spPr bwMode="auto">
          <a:xfrm>
            <a:off x="2032001" y="6398427"/>
            <a:ext cx="9350351" cy="347987"/>
          </a:xfrm>
          <a:prstGeom prst="rect">
            <a:avLst/>
          </a:prstGeom>
          <a:solidFill>
            <a:srgbClr val="3E7684"/>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lvl="0" indent="0" algn="ctr" eaLnBrk="0" fontAlgn="base" hangingPunct="0">
              <a:spcBef>
                <a:spcPct val="0"/>
              </a:spcBef>
              <a:spcAft>
                <a:spcPct val="0"/>
              </a:spcAft>
              <a:buClrTx/>
              <a:buNone/>
              <a:defRPr/>
            </a:pPr>
            <a:r>
              <a:rPr lang="en-US" sz="1200" dirty="0">
                <a:solidFill>
                  <a:schemeClr val="bg1"/>
                </a:solidFill>
              </a:rPr>
              <a:t>© 2019 Cengage. All rights reserved</a:t>
            </a:r>
            <a:r>
              <a:rPr lang="en-US" sz="1200" dirty="0">
                <a:solidFill>
                  <a:schemeClr val="bg1"/>
                </a:solidFill>
                <a:ea typeface="ＭＳ Ｐゴシック" charset="-128"/>
              </a:rPr>
              <a:t>.</a:t>
            </a:r>
            <a:endParaRPr lang="en-US" sz="1200" dirty="0">
              <a:solidFill>
                <a:schemeClr val="bg1"/>
              </a:solidFill>
            </a:endParaRPr>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50155"/>
            <a:ext cx="1812515" cy="304675"/>
          </a:xfrm>
          <a:prstGeom prst="rect">
            <a:avLst/>
          </a:prstGeom>
          <a:solidFill>
            <a:srgbClr val="3E7684"/>
          </a:solidFill>
          <a:extLst/>
        </p:spPr>
      </p:pic>
      <p:sp>
        <p:nvSpPr>
          <p:cNvPr id="4" name="Content Placeholder 3"/>
          <p:cNvSpPr>
            <a:spLocks noGrp="1"/>
          </p:cNvSpPr>
          <p:nvPr>
            <p:ph sz="quarter" idx="11"/>
          </p:nvPr>
        </p:nvSpPr>
        <p:spPr>
          <a:xfrm>
            <a:off x="738717" y="1663701"/>
            <a:ext cx="11453283"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7858541"/>
      </p:ext>
    </p:extLst>
  </p:cSld>
  <p:clrMapOvr>
    <a:masterClrMapping/>
  </p:clrMapOvr>
  <p:transition spd="slow"/>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 id="2147483725" r:id="rId14"/>
    <p:sldLayoutId id="2147483726" r:id="rId15"/>
    <p:sldLayoutId id="2147483727" r:id="rId1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Chapter 3 </a:t>
            </a:r>
          </a:p>
        </p:txBody>
      </p:sp>
      <p:sp>
        <p:nvSpPr>
          <p:cNvPr id="5" name="Title 4"/>
          <p:cNvSpPr>
            <a:spLocks noGrp="1"/>
          </p:cNvSpPr>
          <p:nvPr>
            <p:ph type="title"/>
          </p:nvPr>
        </p:nvSpPr>
        <p:spPr/>
        <p:txBody>
          <a:bodyPr/>
          <a:lstStyle/>
          <a:p>
            <a:r>
              <a:rPr lang="en-US" dirty="0"/>
              <a:t>The Double-Entry Framework</a:t>
            </a:r>
          </a:p>
        </p:txBody>
      </p:sp>
      <p:pic>
        <p:nvPicPr>
          <p:cNvPr id="3" name="Picture Placeholder 2" descr="Book cover reads title, edition number, and name of the author as follows: &quot;COLLEGE ACCOUNTING,&quot; &quot;Twenty Third Edition,&quot; and &quot;Heintz and Parry.&quot; A photo on the cover page shows a person working on a tablet computer generating a spreadsheet and bar graph.">
            <a:extLst>
              <a:ext uri="{FF2B5EF4-FFF2-40B4-BE49-F238E27FC236}">
                <a16:creationId xmlns:a16="http://schemas.microsoft.com/office/drawing/2014/main" id="{4F6F150E-F66D-4149-B445-1BD02BF554F7}"/>
              </a:ext>
            </a:extLst>
          </p:cNvPr>
          <p:cNvPicPr>
            <a:picLocks noGrp="1" noChangeAspect="1"/>
          </p:cNvPicPr>
          <p:nvPr>
            <p:ph type="pic" sz="quarter" idx="12"/>
          </p:nvPr>
        </p:nvPicPr>
        <p:blipFill>
          <a:blip r:embed="rId2"/>
          <a:srcRect l="3197" r="3197"/>
          <a:stretch>
            <a:fillRect/>
          </a:stretch>
        </p:blipFill>
        <p:spPr/>
      </p:pic>
      <p:sp>
        <p:nvSpPr>
          <p:cNvPr id="8" name="Footer Placeholder 7"/>
          <p:cNvSpPr>
            <a:spLocks noGrp="1"/>
          </p:cNvSpPr>
          <p:nvPr>
            <p:ph type="ftr" sz="quarter" idx="3"/>
          </p:nvPr>
        </p:nvSpPr>
        <p:spPr/>
        <p:txBody>
          <a:bodyPr/>
          <a:lstStyle/>
          <a:p>
            <a:r>
              <a:rPr lang="en-US" dirty="0"/>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a T Account (2 of 3)</a:t>
            </a:r>
            <a:endParaRPr lang="en-IN" dirty="0"/>
          </a:p>
        </p:txBody>
      </p:sp>
      <p:sp>
        <p:nvSpPr>
          <p:cNvPr id="3" name="Content Placeholder 2"/>
          <p:cNvSpPr>
            <a:spLocks noGrp="1"/>
          </p:cNvSpPr>
          <p:nvPr>
            <p:ph type="body" sz="quarter" idx="15"/>
          </p:nvPr>
        </p:nvSpPr>
        <p:spPr/>
        <p:txBody>
          <a:bodyPr>
            <a:noAutofit/>
          </a:bodyPr>
          <a:lstStyle/>
          <a:p>
            <a:pPr marL="355600" indent="-355600"/>
            <a:r>
              <a:rPr dirty="0"/>
              <a:t>Step #2: Find the </a:t>
            </a:r>
            <a:r>
              <a:rPr b="1" dirty="0">
                <a:solidFill>
                  <a:schemeClr val="tx2"/>
                </a:solidFill>
              </a:rPr>
              <a:t>balance</a:t>
            </a:r>
            <a:r>
              <a:rPr dirty="0"/>
              <a:t> by finding the difference between the debit and credit totals (footings)</a:t>
            </a:r>
            <a:endParaRPr lang="en-US" dirty="0"/>
          </a:p>
          <a:p>
            <a:pPr marL="355600" indent="-355600"/>
            <a:endParaRPr lang="en-US" dirty="0"/>
          </a:p>
          <a:p>
            <a:pPr marL="355600" indent="-355600"/>
            <a:r>
              <a:rPr lang="en-US" dirty="0"/>
              <a:t>$3,500 debit footing - $3,130 credit footing = $370 balance</a:t>
            </a:r>
            <a:endParaRPr dirty="0"/>
          </a:p>
        </p:txBody>
      </p:sp>
    </p:spTree>
    <p:extLst>
      <p:ext uri="{BB962C8B-B14F-4D97-AF65-F5344CB8AC3E}">
        <p14:creationId xmlns:p14="http://schemas.microsoft.com/office/powerpoint/2010/main" val="162379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a T Account (3 of 3)</a:t>
            </a:r>
            <a:endParaRPr lang="en-IN" dirty="0"/>
          </a:p>
        </p:txBody>
      </p:sp>
      <p:pic>
        <p:nvPicPr>
          <p:cNvPr id="6" name="Picture 2" descr="T table titled “Cash” shows debit in the left column and credit in the right column.&#10;The entries in Debit column follows: sum of 2,000:500:570:430 gives the total 3,500; &#10;The entries in Credit column follows: sum of 1,200:300:200:50:80:200:300:650:150 gives the total 3150. &#10;The differences between Credit and Debit shows “370” is pointed with a callout reads “Balance.”">
            <a:extLst>
              <a:ext uri="{FF2B5EF4-FFF2-40B4-BE49-F238E27FC236}">
                <a16:creationId xmlns:a16="http://schemas.microsoft.com/office/drawing/2014/main" id="{DDAAB34B-98E0-4497-A825-56C5A0B8ACD6}"/>
              </a:ext>
            </a:extLst>
          </p:cNvPr>
          <p:cNvPicPr>
            <a:picLocks noGrp="1" noChangeAspect="1" noChangeArrowheads="1"/>
          </p:cNvPicPr>
          <p:nvPr>
            <p:ph type="pic" sz="quarter" idx="11"/>
          </p:nvPr>
        </p:nvPicPr>
        <p:blipFill rotWithShape="1">
          <a:blip r:embed="rId2"/>
          <a:srcRect l="-651" r="215"/>
          <a:stretch/>
        </p:blipFill>
        <p:spPr bwMode="auto">
          <a:xfrm>
            <a:off x="3426692" y="1297257"/>
            <a:ext cx="5190836" cy="3750225"/>
          </a:xfrm>
          <a:prstGeom prst="rect">
            <a:avLst/>
          </a:prstGeom>
          <a:noFill/>
          <a:ln w="9525">
            <a:noFill/>
            <a:miter lim="800000"/>
            <a:headEnd/>
            <a:tailEnd/>
          </a:ln>
          <a:effectLst/>
        </p:spPr>
      </p:pic>
      <p:sp>
        <p:nvSpPr>
          <p:cNvPr id="5" name="Content Placeholder 4"/>
          <p:cNvSpPr>
            <a:spLocks noGrp="1"/>
          </p:cNvSpPr>
          <p:nvPr>
            <p:ph type="body" sz="quarter" idx="12"/>
          </p:nvPr>
        </p:nvSpPr>
        <p:spPr>
          <a:xfrm>
            <a:off x="1030288" y="5307509"/>
            <a:ext cx="10323512" cy="672105"/>
          </a:xfrm>
        </p:spPr>
        <p:txBody>
          <a:bodyPr>
            <a:normAutofit/>
          </a:bodyPr>
          <a:lstStyle/>
          <a:p>
            <a:pPr algn="ctr">
              <a:buNone/>
            </a:pPr>
            <a:r>
              <a:rPr dirty="0">
                <a:ea typeface="ＭＳ Ｐゴシック" pitchFamily="34" charset="-128"/>
              </a:rPr>
              <a:t>The balance is written on the side with the larger total</a:t>
            </a:r>
          </a:p>
        </p:txBody>
      </p:sp>
    </p:spTree>
    <p:extLst>
      <p:ext uri="{BB962C8B-B14F-4D97-AF65-F5344CB8AC3E}">
        <p14:creationId xmlns:p14="http://schemas.microsoft.com/office/powerpoint/2010/main" val="121626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3</a:t>
            </a:r>
          </a:p>
        </p:txBody>
      </p:sp>
      <p:sp>
        <p:nvSpPr>
          <p:cNvPr id="3" name="Content Placeholder 2"/>
          <p:cNvSpPr>
            <a:spLocks noGrp="1"/>
          </p:cNvSpPr>
          <p:nvPr>
            <p:ph type="body" sz="quarter" idx="15"/>
          </p:nvPr>
        </p:nvSpPr>
        <p:spPr>
          <a:xfrm>
            <a:off x="743577" y="1289684"/>
            <a:ext cx="10515600" cy="3732692"/>
          </a:xfrm>
        </p:spPr>
        <p:txBody>
          <a:bodyPr/>
          <a:lstStyle/>
          <a:p>
            <a:pPr marL="355600" indent="-355600" algn="ctr"/>
            <a:r>
              <a:rPr sz="2800" dirty="0"/>
              <a:t>Describe the effects of debits and credits on specific types of accounts </a:t>
            </a:r>
          </a:p>
        </p:txBody>
      </p:sp>
    </p:spTree>
    <p:extLst>
      <p:ext uri="{BB962C8B-B14F-4D97-AF65-F5344CB8AC3E}">
        <p14:creationId xmlns:p14="http://schemas.microsoft.com/office/powerpoint/2010/main" val="400150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Debits and Credits</a:t>
            </a:r>
            <a:endParaRPr lang="en-IN" dirty="0"/>
          </a:p>
        </p:txBody>
      </p:sp>
      <p:sp>
        <p:nvSpPr>
          <p:cNvPr id="3" name="Content Placeholder 2"/>
          <p:cNvSpPr>
            <a:spLocks noGrp="1"/>
          </p:cNvSpPr>
          <p:nvPr>
            <p:ph type="body" sz="quarter" idx="17"/>
          </p:nvPr>
        </p:nvSpPr>
        <p:spPr/>
        <p:txBody>
          <a:bodyPr>
            <a:normAutofit/>
          </a:bodyPr>
          <a:lstStyle/>
          <a:p>
            <a:pPr marL="355600" indent="-355600"/>
            <a:r>
              <a:rPr sz="2800" dirty="0"/>
              <a:t>To </a:t>
            </a:r>
            <a:r>
              <a:rPr sz="2800" b="1" dirty="0">
                <a:solidFill>
                  <a:schemeClr val="tx2"/>
                </a:solidFill>
              </a:rPr>
              <a:t>debit</a:t>
            </a:r>
            <a:r>
              <a:rPr sz="2800" dirty="0"/>
              <a:t> an account means to enter an amount on the left or debit side of the account</a:t>
            </a:r>
          </a:p>
          <a:p>
            <a:pPr marL="355600" indent="-355600"/>
            <a:r>
              <a:rPr sz="2800" dirty="0"/>
              <a:t>To </a:t>
            </a:r>
            <a:r>
              <a:rPr sz="2800" dirty="0">
                <a:solidFill>
                  <a:schemeClr val="tx2"/>
                </a:solidFill>
              </a:rPr>
              <a:t>credit</a:t>
            </a:r>
            <a:r>
              <a:rPr sz="2800" dirty="0"/>
              <a:t> an account means to enter an amount on the right or credit side of the account</a:t>
            </a:r>
          </a:p>
          <a:p>
            <a:pPr marL="355600" indent="-355600"/>
            <a:r>
              <a:rPr sz="2800" dirty="0"/>
              <a:t>Debits may increase or decrease the balances of specific accounts</a:t>
            </a:r>
            <a:endParaRPr lang="en-US" sz="2800" dirty="0"/>
          </a:p>
          <a:p>
            <a:pPr marL="698500" lvl="1" indent="-355600"/>
            <a:r>
              <a:rPr sz="2400" dirty="0"/>
              <a:t>This is also true for credits</a:t>
            </a:r>
          </a:p>
        </p:txBody>
      </p:sp>
    </p:spTree>
    <p:extLst>
      <p:ext uri="{BB962C8B-B14F-4D97-AF65-F5344CB8AC3E}">
        <p14:creationId xmlns:p14="http://schemas.microsoft.com/office/powerpoint/2010/main" val="3198280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Assets</a:t>
            </a:r>
            <a:endParaRPr lang="en-IN" dirty="0"/>
          </a:p>
        </p:txBody>
      </p:sp>
      <p:pic>
        <p:nvPicPr>
          <p:cNvPr id="5" name="Picture 2" descr="T table titled Asset accounts shows Debit in the left column and with a plus sign; a callout pointing the Debit column reads “Increase on the debit side.” &#10;The credit in the right column shows a minus sign; a callout pointing the credit column reads “Decrease on the credit side.”">
            <a:extLst>
              <a:ext uri="{FF2B5EF4-FFF2-40B4-BE49-F238E27FC236}">
                <a16:creationId xmlns:a16="http://schemas.microsoft.com/office/drawing/2014/main" id="{64D44CFA-D3A7-4304-A75D-C860F0F18EC8}"/>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r="-552" b="-1229"/>
          <a:stretch/>
        </p:blipFill>
        <p:spPr bwMode="auto">
          <a:xfrm>
            <a:off x="3196550" y="1230313"/>
            <a:ext cx="5798899" cy="369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0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Liabilities</a:t>
            </a:r>
            <a:endParaRPr lang="en-IN" dirty="0"/>
          </a:p>
        </p:txBody>
      </p:sp>
      <p:pic>
        <p:nvPicPr>
          <p:cNvPr id="5" name="Picture 2" descr="T table titled Liability accounts shows Debit in the left column with a minus sign; a callout pointing the debit column reads “Decrease on the debit side.” &#10;The credit in the right column shows a plus sign; a callout pointing the credit column reads “Increase on the credit side.”">
            <a:extLst>
              <a:ext uri="{FF2B5EF4-FFF2-40B4-BE49-F238E27FC236}">
                <a16:creationId xmlns:a16="http://schemas.microsoft.com/office/drawing/2014/main" id="{EE3E7704-8208-43F1-85E7-AE6CD1F1B0FC}"/>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345" r="-867" b="399"/>
          <a:stretch/>
        </p:blipFill>
        <p:spPr bwMode="auto">
          <a:xfrm>
            <a:off x="3048120" y="1310193"/>
            <a:ext cx="6095760" cy="364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23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 Capital</a:t>
            </a:r>
            <a:endParaRPr lang="en-IN" dirty="0"/>
          </a:p>
        </p:txBody>
      </p:sp>
      <p:pic>
        <p:nvPicPr>
          <p:cNvPr id="5" name="Picture 2" descr="T table titled Capital account shows Debit in the left column with a minus sign; a callout pointing the debit column reads “Decrease on the debit side.” &#10;The credit in the right column shows a plus sign; a callout pointing the credit column reads “Increase on the credit side.”&#10;The apparent text below the table reads “Just like Liability accounts.”">
            <a:extLst>
              <a:ext uri="{FF2B5EF4-FFF2-40B4-BE49-F238E27FC236}">
                <a16:creationId xmlns:a16="http://schemas.microsoft.com/office/drawing/2014/main" id="{81B860E6-FBDD-4DEF-B4BB-0A19390DC679}"/>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1446" t="-1" r="-1450" b="-2621"/>
          <a:stretch/>
        </p:blipFill>
        <p:spPr bwMode="auto">
          <a:xfrm>
            <a:off x="3179618" y="1385662"/>
            <a:ext cx="5832764" cy="40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spcBef>
                <a:spcPct val="50000"/>
              </a:spcBef>
              <a:buClr>
                <a:srgbClr val="3E7684"/>
              </a:buClr>
              <a:defRPr/>
            </a:pPr>
            <a:r>
              <a:rPr lang="en-US" dirty="0"/>
              <a:t>Revenues</a:t>
            </a:r>
            <a:endParaRPr lang="en-US" sz="3200" dirty="0">
              <a:ea typeface="ＭＳ Ｐゴシック" pitchFamily="34" charset="-128"/>
            </a:endParaRPr>
          </a:p>
        </p:txBody>
      </p:sp>
      <p:pic>
        <p:nvPicPr>
          <p:cNvPr id="5" name="Picture 2" descr="T table titled Revenue accounts shows Debit in the left column with a minus sign; a callout pointing the debit column reads “Decrease on the debit side.” &#10;The credit in the right column shows a plus sign; a callout pointing the credit column reads “Increase on the credit side.”&#10;The apparent text below the table reads “Just like Liability and Capital accounts.”">
            <a:extLst>
              <a:ext uri="{FF2B5EF4-FFF2-40B4-BE49-F238E27FC236}">
                <a16:creationId xmlns:a16="http://schemas.microsoft.com/office/drawing/2014/main" id="{D8C31D5E-72B4-43A4-84E8-347F04BFDC7B}"/>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2074" r="-1163" b="-2781"/>
          <a:stretch/>
        </p:blipFill>
        <p:spPr bwMode="auto">
          <a:xfrm>
            <a:off x="3157591" y="1230313"/>
            <a:ext cx="5876818" cy="41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40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endParaRPr lang="en-IN" dirty="0"/>
          </a:p>
        </p:txBody>
      </p:sp>
      <p:pic>
        <p:nvPicPr>
          <p:cNvPr id="5" name="Picture 2" descr="T table titled Expense accounts with the Debit in the left column denotes plus sign which is pointed by a callout reads “Increase on the debit side.” &#10;The credit in the right column denotes minus sign which is pointed by a callout reads “Decrease on the credit side.”&#10;The apparent text below the table reads “Just like Asset accounts.”&#10;">
            <a:extLst>
              <a:ext uri="{FF2B5EF4-FFF2-40B4-BE49-F238E27FC236}">
                <a16:creationId xmlns:a16="http://schemas.microsoft.com/office/drawing/2014/main" id="{FD66EB6A-5C58-457F-AE9D-5367BE5FB92F}"/>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1420" t="-1" r="-1017" b="-1890"/>
          <a:stretch/>
        </p:blipFill>
        <p:spPr bwMode="auto">
          <a:xfrm>
            <a:off x="3222943" y="1128470"/>
            <a:ext cx="5746114" cy="397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21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a:t>
            </a:r>
            <a:endParaRPr lang="en-IN" dirty="0"/>
          </a:p>
        </p:txBody>
      </p:sp>
      <p:pic>
        <p:nvPicPr>
          <p:cNvPr id="5" name="Picture 2" descr="T table titled Drawing accounts with the Debit in the left column denotes plus sign which is pointed by a callout reads “Increase on the debit side.” &#10;The credit in the right column shows minus sign which is pointed by a callout reads “Decrease on the credit side.”&#10;The apparent text below the table reads “Just like Asset and Expense accounts.”">
            <a:extLst>
              <a:ext uri="{FF2B5EF4-FFF2-40B4-BE49-F238E27FC236}">
                <a16:creationId xmlns:a16="http://schemas.microsoft.com/office/drawing/2014/main" id="{97D29BFE-7042-4A2B-A1BB-85FB34310A39}"/>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1302" r="-1607" b="-2166"/>
          <a:stretch/>
        </p:blipFill>
        <p:spPr bwMode="auto">
          <a:xfrm>
            <a:off x="2729620" y="1143938"/>
            <a:ext cx="6732759" cy="457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51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1</a:t>
            </a:r>
          </a:p>
        </p:txBody>
      </p:sp>
      <p:sp>
        <p:nvSpPr>
          <p:cNvPr id="3" name="Content Placeholder 2"/>
          <p:cNvSpPr>
            <a:spLocks noGrp="1"/>
          </p:cNvSpPr>
          <p:nvPr>
            <p:ph type="body" sz="quarter" idx="15"/>
          </p:nvPr>
        </p:nvSpPr>
        <p:spPr/>
        <p:txBody>
          <a:bodyPr/>
          <a:lstStyle/>
          <a:p>
            <a:pPr marL="355600" indent="-355600" algn="ctr"/>
            <a:r>
              <a:rPr sz="2800" dirty="0"/>
              <a:t>Define the parts of a T account</a:t>
            </a:r>
          </a:p>
        </p:txBody>
      </p:sp>
    </p:spTree>
    <p:extLst>
      <p:ext uri="{BB962C8B-B14F-4D97-AF65-F5344CB8AC3E}">
        <p14:creationId xmlns:p14="http://schemas.microsoft.com/office/powerpoint/2010/main" val="885610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Accounting Equation and the Owner’s Equity Umbrella</a:t>
            </a:r>
            <a:endParaRPr lang="en-IN" dirty="0"/>
          </a:p>
        </p:txBody>
      </p:sp>
      <p:sp>
        <p:nvSpPr>
          <p:cNvPr id="3" name="Content Placeholder 2"/>
          <p:cNvSpPr>
            <a:spLocks noGrp="1"/>
          </p:cNvSpPr>
          <p:nvPr>
            <p:ph type="body" sz="quarter" idx="12"/>
          </p:nvPr>
        </p:nvSpPr>
        <p:spPr>
          <a:xfrm>
            <a:off x="1030288" y="5657562"/>
            <a:ext cx="10323512" cy="457054"/>
          </a:xfrm>
        </p:spPr>
        <p:txBody>
          <a:bodyPr>
            <a:normAutofit/>
          </a:bodyPr>
          <a:lstStyle/>
          <a:p>
            <a:pPr algn="ctr"/>
            <a:r>
              <a:rPr lang="en-US" sz="1800" b="1" dirty="0"/>
              <a:t>FIGURE 3-2 </a:t>
            </a:r>
            <a:r>
              <a:rPr lang="en-US" sz="1800" dirty="0"/>
              <a:t>The Accounting Equation and the Owner’s Equity Umbrella</a:t>
            </a:r>
          </a:p>
        </p:txBody>
      </p:sp>
      <p:pic>
        <p:nvPicPr>
          <p:cNvPr id="6" name="Picture 2" descr="The image consists of a visual representation of the accounting equation and the owner's equity umbrella. A balance sheet has three columns arranged to reflect the equation, assets = liability + owner’s equity. The assets column is subdivided into two columns, debit, plus and credit, minus. The liabilities column is also subdivided in two columns, debit, minus and credit, plus. The owner’s equity column is also subdivided into two columns, debit, minus and credit, plus. The owner's equity column consists of Michelle Williams, capital. It is subdivided into two columns. Debit, minus and credit, plus. It also consists of drawing, expense and revenues. Drawing, expense and revenues are subdivided into two columns each. An umbrella is shown below the owner's equity column.">
            <a:extLst>
              <a:ext uri="{FF2B5EF4-FFF2-40B4-BE49-F238E27FC236}">
                <a16:creationId xmlns:a16="http://schemas.microsoft.com/office/drawing/2014/main" id="{FD5D2681-7A6A-4C88-BDF9-1807846D65C4}"/>
              </a:ext>
            </a:extLst>
          </p:cNvPr>
          <p:cNvPicPr>
            <a:picLocks noGrp="1" noChangeAspect="1" noChangeArrowheads="1"/>
          </p:cNvPicPr>
          <p:nvPr>
            <p:ph type="pic" sz="quarter" idx="11"/>
          </p:nvPr>
        </p:nvPicPr>
        <p:blipFill>
          <a:blip r:embed="rId2"/>
          <a:stretch>
            <a:fillRect/>
          </a:stretch>
        </p:blipFill>
        <p:spPr bwMode="auto">
          <a:xfrm>
            <a:off x="2852762" y="1463348"/>
            <a:ext cx="6431056" cy="389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00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169" y="248443"/>
            <a:ext cx="8032638" cy="1004011"/>
          </a:xfrm>
        </p:spPr>
        <p:txBody>
          <a:bodyPr/>
          <a:lstStyle/>
          <a:p>
            <a:r>
              <a:rPr lang="en-US" dirty="0"/>
              <a:t>Normal Balances</a:t>
            </a:r>
            <a:endParaRPr lang="en-IN" dirty="0"/>
          </a:p>
        </p:txBody>
      </p:sp>
      <p:graphicFrame>
        <p:nvGraphicFramePr>
          <p:cNvPr id="7" name="Table 4" descr="ACCOUNT - Assets&#10;INCREASE - Debit&#10;DECREASE - Credit&#10;NORMAL BALANCE - Debit&#10;&#10;ACCOUNT - Liabilities&#10;INCREASE - Credit&#10;DECREASE - Debit&#10;NORMAL BALANCE - Credit&#10;&#10;ACCOUNT - Owner’s Capital&#10;INCREASE - Credit&#10;DECREASE - Debit&#10;NORMAL BALANCE - Credit&#10;&#10;ACCOUNT - Revenues&#10;INCREASE - Credit&#10;DECREASE - Debit&#10;NORMAL BALANCE - Credit&#10;&#10;ACCOUNT - Expenses&#10;INCREASE - Debit&#10;DECREASE - Credit&#10;NORMAL BALANCE - Debit&#10;&#10;ACCOUNT - Drawing&#10;INCREASE - Debit&#10;DECREASE - Credit&#10;NORMAL BALANCE - Debit&#10;&#10;"/>
          <p:cNvGraphicFramePr>
            <a:graphicFrameLocks noGrp="1"/>
          </p:cNvGraphicFramePr>
          <p:nvPr>
            <p:ph sz="quarter" idx="11"/>
            <p:extLst>
              <p:ext uri="{D42A27DB-BD31-4B8C-83A1-F6EECF244321}">
                <p14:modId xmlns:p14="http://schemas.microsoft.com/office/powerpoint/2010/main" val="3003387167"/>
              </p:ext>
            </p:extLst>
          </p:nvPr>
        </p:nvGraphicFramePr>
        <p:xfrm>
          <a:off x="1066914" y="1436718"/>
          <a:ext cx="10058172" cy="3984563"/>
        </p:xfrm>
        <a:graphic>
          <a:graphicData uri="http://schemas.openxmlformats.org/drawingml/2006/table">
            <a:tbl>
              <a:tblPr firstRow="1" bandRow="1">
                <a:tableStyleId>{5940675A-B579-460E-94D1-54222C63F5DA}</a:tableStyleId>
              </a:tblPr>
              <a:tblGrid>
                <a:gridCol w="2514543">
                  <a:extLst>
                    <a:ext uri="{9D8B030D-6E8A-4147-A177-3AD203B41FA5}">
                      <a16:colId xmlns:a16="http://schemas.microsoft.com/office/drawing/2014/main" val="20000"/>
                    </a:ext>
                  </a:extLst>
                </a:gridCol>
                <a:gridCol w="2514543">
                  <a:extLst>
                    <a:ext uri="{9D8B030D-6E8A-4147-A177-3AD203B41FA5}">
                      <a16:colId xmlns:a16="http://schemas.microsoft.com/office/drawing/2014/main" val="20001"/>
                    </a:ext>
                  </a:extLst>
                </a:gridCol>
                <a:gridCol w="2514543">
                  <a:extLst>
                    <a:ext uri="{9D8B030D-6E8A-4147-A177-3AD203B41FA5}">
                      <a16:colId xmlns:a16="http://schemas.microsoft.com/office/drawing/2014/main" val="20002"/>
                    </a:ext>
                  </a:extLst>
                </a:gridCol>
                <a:gridCol w="2514543">
                  <a:extLst>
                    <a:ext uri="{9D8B030D-6E8A-4147-A177-3AD203B41FA5}">
                      <a16:colId xmlns:a16="http://schemas.microsoft.com/office/drawing/2014/main" val="20003"/>
                    </a:ext>
                  </a:extLst>
                </a:gridCol>
              </a:tblGrid>
              <a:tr h="817859">
                <a:tc>
                  <a:txBody>
                    <a:bodyPr/>
                    <a:lstStyle/>
                    <a:p>
                      <a:pPr algn="ctr"/>
                      <a:r>
                        <a:rPr lang="en-IN" sz="2000" b="1" dirty="0">
                          <a:solidFill>
                            <a:schemeClr val="bg1"/>
                          </a:solidFill>
                          <a:latin typeface="Arial" pitchFamily="34" charset="0"/>
                          <a:cs typeface="Arial" pitchFamily="34" charset="0"/>
                        </a:rPr>
                        <a:t>ACCOUNT</a:t>
                      </a:r>
                    </a:p>
                  </a:txBody>
                  <a:tcPr anchor="ctr">
                    <a:solidFill>
                      <a:srgbClr val="3E7684"/>
                    </a:solidFill>
                  </a:tcPr>
                </a:tc>
                <a:tc>
                  <a:txBody>
                    <a:bodyPr/>
                    <a:lstStyle/>
                    <a:p>
                      <a:pPr algn="ctr"/>
                      <a:r>
                        <a:rPr lang="en-IN" sz="2000" b="1" dirty="0">
                          <a:solidFill>
                            <a:schemeClr val="bg1"/>
                          </a:solidFill>
                          <a:latin typeface="Arial" pitchFamily="34" charset="0"/>
                          <a:cs typeface="Arial" pitchFamily="34" charset="0"/>
                        </a:rPr>
                        <a:t>INCREASE</a:t>
                      </a:r>
                    </a:p>
                  </a:txBody>
                  <a:tcPr anchor="ctr">
                    <a:solidFill>
                      <a:srgbClr val="3E7684"/>
                    </a:solidFill>
                  </a:tcPr>
                </a:tc>
                <a:tc>
                  <a:txBody>
                    <a:bodyPr/>
                    <a:lstStyle/>
                    <a:p>
                      <a:pPr algn="ctr"/>
                      <a:r>
                        <a:rPr lang="en-IN" sz="2000" b="1" dirty="0">
                          <a:solidFill>
                            <a:schemeClr val="bg1"/>
                          </a:solidFill>
                          <a:latin typeface="Arial" pitchFamily="34" charset="0"/>
                          <a:cs typeface="Arial" pitchFamily="34" charset="0"/>
                        </a:rPr>
                        <a:t>DECREASE</a:t>
                      </a:r>
                    </a:p>
                  </a:txBody>
                  <a:tcPr anchor="ctr">
                    <a:solidFill>
                      <a:srgbClr val="3E7684"/>
                    </a:solidFill>
                  </a:tcPr>
                </a:tc>
                <a:tc>
                  <a:txBody>
                    <a:bodyPr/>
                    <a:lstStyle/>
                    <a:p>
                      <a:pPr algn="ctr"/>
                      <a:r>
                        <a:rPr lang="en-IN" sz="2000" b="1" dirty="0">
                          <a:solidFill>
                            <a:schemeClr val="bg1"/>
                          </a:solidFill>
                          <a:latin typeface="Arial" pitchFamily="34" charset="0"/>
                          <a:cs typeface="Arial" pitchFamily="34" charset="0"/>
                        </a:rPr>
                        <a:t>NORMAL BALANCE</a:t>
                      </a:r>
                    </a:p>
                  </a:txBody>
                  <a:tcPr anchor="ctr">
                    <a:solidFill>
                      <a:srgbClr val="3E7684"/>
                    </a:solidFill>
                  </a:tcPr>
                </a:tc>
                <a:extLst>
                  <a:ext uri="{0D108BD9-81ED-4DB2-BD59-A6C34878D82A}">
                    <a16:rowId xmlns:a16="http://schemas.microsoft.com/office/drawing/2014/main" val="10000"/>
                  </a:ext>
                </a:extLst>
              </a:tr>
              <a:tr h="527784">
                <a:tc>
                  <a:txBody>
                    <a:bodyPr/>
                    <a:lstStyle/>
                    <a:p>
                      <a:pPr algn="ctr"/>
                      <a:r>
                        <a:rPr lang="en-IN" sz="2000" dirty="0">
                          <a:latin typeface="Arial" pitchFamily="34" charset="0"/>
                          <a:cs typeface="Arial" pitchFamily="34" charset="0"/>
                        </a:rPr>
                        <a:t>Assets</a:t>
                      </a:r>
                    </a:p>
                  </a:txBody>
                  <a:tcPr/>
                </a:tc>
                <a:tc>
                  <a:txBody>
                    <a:bodyPr/>
                    <a:lstStyle/>
                    <a:p>
                      <a:pPr algn="ctr"/>
                      <a:r>
                        <a:rPr lang="en-IN" sz="2000" dirty="0">
                          <a:latin typeface="Arial" pitchFamily="34" charset="0"/>
                          <a:cs typeface="Arial" pitchFamily="34" charset="0"/>
                        </a:rPr>
                        <a:t>Debit</a:t>
                      </a:r>
                    </a:p>
                  </a:txBody>
                  <a:tcPr/>
                </a:tc>
                <a:tc>
                  <a:txBody>
                    <a:bodyPr/>
                    <a:lstStyle/>
                    <a:p>
                      <a:pPr algn="ctr"/>
                      <a:r>
                        <a:rPr lang="en-IN" sz="2000" dirty="0">
                          <a:latin typeface="Arial" pitchFamily="34" charset="0"/>
                          <a:cs typeface="Arial" pitchFamily="34" charset="0"/>
                        </a:rPr>
                        <a:t>Credit</a:t>
                      </a:r>
                    </a:p>
                  </a:txBody>
                  <a:tcPr/>
                </a:tc>
                <a:tc>
                  <a:txBody>
                    <a:bodyPr/>
                    <a:lstStyle/>
                    <a:p>
                      <a:pPr algn="ctr"/>
                      <a:r>
                        <a:rPr lang="en-IN" sz="2000" dirty="0">
                          <a:latin typeface="Arial" pitchFamily="34" charset="0"/>
                          <a:cs typeface="Arial" pitchFamily="34" charset="0"/>
                        </a:rPr>
                        <a:t>Debit</a:t>
                      </a:r>
                    </a:p>
                  </a:txBody>
                  <a:tcPr/>
                </a:tc>
                <a:extLst>
                  <a:ext uri="{0D108BD9-81ED-4DB2-BD59-A6C34878D82A}">
                    <a16:rowId xmlns:a16="http://schemas.microsoft.com/office/drawing/2014/main" val="10001"/>
                  </a:ext>
                </a:extLst>
              </a:tr>
              <a:tr h="527784">
                <a:tc>
                  <a:txBody>
                    <a:bodyPr/>
                    <a:lstStyle/>
                    <a:p>
                      <a:pPr algn="ctr"/>
                      <a:r>
                        <a:rPr lang="en-IN" sz="2000" dirty="0">
                          <a:latin typeface="Arial" pitchFamily="34" charset="0"/>
                          <a:cs typeface="Arial" pitchFamily="34" charset="0"/>
                        </a:rPr>
                        <a:t>Liabilities</a:t>
                      </a:r>
                    </a:p>
                  </a:txBody>
                  <a:tcPr/>
                </a:tc>
                <a:tc>
                  <a:txBody>
                    <a:bodyPr/>
                    <a:lstStyle/>
                    <a:p>
                      <a:pPr algn="ctr"/>
                      <a:r>
                        <a:rPr lang="en-IN" sz="2000" dirty="0">
                          <a:latin typeface="Arial" pitchFamily="34" charset="0"/>
                          <a:cs typeface="Arial" pitchFamily="34" charset="0"/>
                        </a:rPr>
                        <a:t>Credit</a:t>
                      </a:r>
                    </a:p>
                  </a:txBody>
                  <a:tcPr/>
                </a:tc>
                <a:tc>
                  <a:txBody>
                    <a:bodyPr/>
                    <a:lstStyle/>
                    <a:p>
                      <a:pPr algn="ctr"/>
                      <a:r>
                        <a:rPr lang="en-IN" sz="2000" dirty="0">
                          <a:latin typeface="Arial" pitchFamily="34" charset="0"/>
                          <a:cs typeface="Arial" pitchFamily="34" charset="0"/>
                        </a:rPr>
                        <a:t>Debit</a:t>
                      </a:r>
                    </a:p>
                  </a:txBody>
                  <a:tcPr/>
                </a:tc>
                <a:tc>
                  <a:txBody>
                    <a:bodyPr/>
                    <a:lstStyle/>
                    <a:p>
                      <a:pPr algn="ctr"/>
                      <a:r>
                        <a:rPr lang="en-IN" sz="2000" dirty="0">
                          <a:latin typeface="Arial" pitchFamily="34" charset="0"/>
                          <a:cs typeface="Arial" pitchFamily="34" charset="0"/>
                        </a:rPr>
                        <a:t>Credit</a:t>
                      </a:r>
                    </a:p>
                  </a:txBody>
                  <a:tcPr/>
                </a:tc>
                <a:extLst>
                  <a:ext uri="{0D108BD9-81ED-4DB2-BD59-A6C34878D82A}">
                    <a16:rowId xmlns:a16="http://schemas.microsoft.com/office/drawing/2014/main" val="10002"/>
                  </a:ext>
                </a:extLst>
              </a:tr>
              <a:tr h="527784">
                <a:tc>
                  <a:txBody>
                    <a:bodyPr/>
                    <a:lstStyle/>
                    <a:p>
                      <a:pPr algn="ctr"/>
                      <a:r>
                        <a:rPr lang="en-IN" sz="2000" dirty="0">
                          <a:latin typeface="Arial" pitchFamily="34" charset="0"/>
                          <a:cs typeface="Arial" pitchFamily="34" charset="0"/>
                        </a:rPr>
                        <a:t>Owner’s Capital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a:latin typeface="Arial" pitchFamily="34" charset="0"/>
                          <a:cs typeface="Arial" pitchFamily="34" charset="0"/>
                        </a:rPr>
                        <a:t>Credit</a:t>
                      </a:r>
                    </a:p>
                  </a:txBody>
                  <a:tcPr/>
                </a:tc>
                <a:tc>
                  <a:txBody>
                    <a:bodyPr/>
                    <a:lstStyle/>
                    <a:p>
                      <a:pPr algn="ctr"/>
                      <a:r>
                        <a:rPr lang="en-IN" sz="2000" dirty="0">
                          <a:latin typeface="Arial" pitchFamily="34" charset="0"/>
                          <a:cs typeface="Arial" pitchFamily="34" charset="0"/>
                        </a:rPr>
                        <a:t>Debit</a:t>
                      </a:r>
                    </a:p>
                  </a:txBody>
                  <a:tcPr/>
                </a:tc>
                <a:tc>
                  <a:txBody>
                    <a:bodyPr/>
                    <a:lstStyle/>
                    <a:p>
                      <a:pPr algn="ctr"/>
                      <a:r>
                        <a:rPr lang="en-IN" sz="2000" dirty="0">
                          <a:latin typeface="Arial" pitchFamily="34" charset="0"/>
                          <a:cs typeface="Arial" pitchFamily="34" charset="0"/>
                        </a:rPr>
                        <a:t>Credit</a:t>
                      </a:r>
                    </a:p>
                  </a:txBody>
                  <a:tcPr/>
                </a:tc>
                <a:extLst>
                  <a:ext uri="{0D108BD9-81ED-4DB2-BD59-A6C34878D82A}">
                    <a16:rowId xmlns:a16="http://schemas.microsoft.com/office/drawing/2014/main" val="10003"/>
                  </a:ext>
                </a:extLst>
              </a:tr>
              <a:tr h="527784">
                <a:tc>
                  <a:txBody>
                    <a:bodyPr/>
                    <a:lstStyle/>
                    <a:p>
                      <a:pPr algn="ctr"/>
                      <a:r>
                        <a:rPr lang="en-IN" sz="2000" dirty="0">
                          <a:latin typeface="Arial" pitchFamily="34" charset="0"/>
                          <a:cs typeface="Arial" pitchFamily="34" charset="0"/>
                        </a:rPr>
                        <a:t>Revenues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a:latin typeface="Arial" pitchFamily="34" charset="0"/>
                          <a:cs typeface="Arial" pitchFamily="34" charset="0"/>
                        </a:rPr>
                        <a:t>Credit</a:t>
                      </a:r>
                    </a:p>
                  </a:txBody>
                  <a:tcPr/>
                </a:tc>
                <a:tc>
                  <a:txBody>
                    <a:bodyPr/>
                    <a:lstStyle/>
                    <a:p>
                      <a:pPr algn="ctr"/>
                      <a:r>
                        <a:rPr lang="en-IN" sz="2000" dirty="0">
                          <a:latin typeface="Arial" pitchFamily="34" charset="0"/>
                          <a:cs typeface="Arial" pitchFamily="34" charset="0"/>
                        </a:rPr>
                        <a:t>Debit</a:t>
                      </a:r>
                    </a:p>
                  </a:txBody>
                  <a:tcPr/>
                </a:tc>
                <a:tc>
                  <a:txBody>
                    <a:bodyPr/>
                    <a:lstStyle/>
                    <a:p>
                      <a:pPr algn="ctr"/>
                      <a:r>
                        <a:rPr lang="en-IN" sz="2000" dirty="0">
                          <a:latin typeface="Arial" pitchFamily="34" charset="0"/>
                          <a:cs typeface="Arial" pitchFamily="34" charset="0"/>
                        </a:rPr>
                        <a:t>Credit</a:t>
                      </a:r>
                    </a:p>
                  </a:txBody>
                  <a:tcPr/>
                </a:tc>
                <a:extLst>
                  <a:ext uri="{0D108BD9-81ED-4DB2-BD59-A6C34878D82A}">
                    <a16:rowId xmlns:a16="http://schemas.microsoft.com/office/drawing/2014/main" val="10004"/>
                  </a:ext>
                </a:extLst>
              </a:tr>
              <a:tr h="527784">
                <a:tc>
                  <a:txBody>
                    <a:bodyPr/>
                    <a:lstStyle/>
                    <a:p>
                      <a:pPr algn="ctr"/>
                      <a:r>
                        <a:rPr lang="en-IN" sz="2000" dirty="0">
                          <a:latin typeface="Arial" pitchFamily="34" charset="0"/>
                          <a:cs typeface="Arial" pitchFamily="34" charset="0"/>
                        </a:rPr>
                        <a:t>Expenses</a:t>
                      </a:r>
                    </a:p>
                  </a:txBody>
                  <a:tcPr/>
                </a:tc>
                <a:tc>
                  <a:txBody>
                    <a:bodyPr/>
                    <a:lstStyle/>
                    <a:p>
                      <a:pPr algn="ctr"/>
                      <a:r>
                        <a:rPr lang="en-IN" sz="2000" dirty="0">
                          <a:latin typeface="Arial" pitchFamily="34" charset="0"/>
                          <a:cs typeface="Arial" pitchFamily="34" charset="0"/>
                        </a:rPr>
                        <a:t>Debit</a:t>
                      </a:r>
                    </a:p>
                  </a:txBody>
                  <a:tcPr/>
                </a:tc>
                <a:tc>
                  <a:txBody>
                    <a:bodyPr/>
                    <a:lstStyle/>
                    <a:p>
                      <a:pPr algn="ctr"/>
                      <a:r>
                        <a:rPr lang="en-IN" sz="2000" dirty="0">
                          <a:latin typeface="Arial" pitchFamily="34" charset="0"/>
                          <a:cs typeface="Arial" pitchFamily="34" charset="0"/>
                        </a:rPr>
                        <a:t>Credit</a:t>
                      </a:r>
                    </a:p>
                  </a:txBody>
                  <a:tcPr/>
                </a:tc>
                <a:tc>
                  <a:txBody>
                    <a:bodyPr/>
                    <a:lstStyle/>
                    <a:p>
                      <a:pPr algn="ctr"/>
                      <a:r>
                        <a:rPr lang="en-IN" sz="2000" dirty="0">
                          <a:latin typeface="Arial" pitchFamily="34" charset="0"/>
                          <a:cs typeface="Arial" pitchFamily="34" charset="0"/>
                        </a:rPr>
                        <a:t>Debit</a:t>
                      </a:r>
                    </a:p>
                  </a:txBody>
                  <a:tcPr/>
                </a:tc>
                <a:extLst>
                  <a:ext uri="{0D108BD9-81ED-4DB2-BD59-A6C34878D82A}">
                    <a16:rowId xmlns:a16="http://schemas.microsoft.com/office/drawing/2014/main" val="10005"/>
                  </a:ext>
                </a:extLst>
              </a:tr>
              <a:tr h="527784">
                <a:tc>
                  <a:txBody>
                    <a:bodyPr/>
                    <a:lstStyle/>
                    <a:p>
                      <a:pPr algn="ctr"/>
                      <a:r>
                        <a:rPr lang="en-IN" sz="2000" dirty="0">
                          <a:latin typeface="Arial" pitchFamily="34" charset="0"/>
                          <a:cs typeface="Arial" pitchFamily="34" charset="0"/>
                        </a:rPr>
                        <a:t>Drawing</a:t>
                      </a:r>
                    </a:p>
                  </a:txBody>
                  <a:tcPr/>
                </a:tc>
                <a:tc>
                  <a:txBody>
                    <a:bodyPr/>
                    <a:lstStyle/>
                    <a:p>
                      <a:pPr algn="ctr"/>
                      <a:r>
                        <a:rPr lang="en-IN" sz="2000" dirty="0">
                          <a:latin typeface="Arial" pitchFamily="34" charset="0"/>
                          <a:cs typeface="Arial" pitchFamily="34" charset="0"/>
                        </a:rPr>
                        <a:t>Debit</a:t>
                      </a:r>
                    </a:p>
                  </a:txBody>
                  <a:tcPr/>
                </a:tc>
                <a:tc>
                  <a:txBody>
                    <a:bodyPr/>
                    <a:lstStyle/>
                    <a:p>
                      <a:pPr algn="ctr"/>
                      <a:r>
                        <a:rPr lang="en-IN" sz="2000" dirty="0">
                          <a:latin typeface="Arial" pitchFamily="34" charset="0"/>
                          <a:cs typeface="Arial" pitchFamily="34" charset="0"/>
                        </a:rPr>
                        <a:t>Credit</a:t>
                      </a:r>
                    </a:p>
                  </a:txBody>
                  <a:tcPr/>
                </a:tc>
                <a:tc>
                  <a:txBody>
                    <a:bodyPr/>
                    <a:lstStyle/>
                    <a:p>
                      <a:pPr algn="ctr"/>
                      <a:r>
                        <a:rPr lang="en-IN" sz="2000" dirty="0">
                          <a:latin typeface="Arial" pitchFamily="34" charset="0"/>
                          <a:cs typeface="Arial" pitchFamily="34" charset="0"/>
                        </a:rPr>
                        <a:t>Debit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7646860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4</a:t>
            </a:r>
          </a:p>
        </p:txBody>
      </p:sp>
      <p:sp>
        <p:nvSpPr>
          <p:cNvPr id="3" name="Content Placeholder 2"/>
          <p:cNvSpPr>
            <a:spLocks noGrp="1"/>
          </p:cNvSpPr>
          <p:nvPr>
            <p:ph type="body" sz="quarter" idx="15"/>
          </p:nvPr>
        </p:nvSpPr>
        <p:spPr/>
        <p:txBody>
          <a:bodyPr/>
          <a:lstStyle/>
          <a:p>
            <a:pPr marL="355600" indent="-355600" algn="ctr"/>
            <a:r>
              <a:rPr sz="2800" dirty="0"/>
              <a:t>Use T accounts to analyze transactions</a:t>
            </a:r>
          </a:p>
        </p:txBody>
      </p:sp>
    </p:spTree>
    <p:extLst>
      <p:ext uri="{BB962C8B-B14F-4D97-AF65-F5344CB8AC3E}">
        <p14:creationId xmlns:p14="http://schemas.microsoft.com/office/powerpoint/2010/main" val="1502057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Transaction Analysis</a:t>
            </a:r>
            <a:endParaRPr lang="en-IN" dirty="0"/>
          </a:p>
        </p:txBody>
      </p:sp>
      <p:pic>
        <p:nvPicPr>
          <p:cNvPr id="5" name="Picture Placeholder 4" descr="1. What happened? Be sure you understand the event that has taken place.&#10;2. Which accounts are affected? Once you understand what happened, you must:&#10;• Identify the accounts that are affected.&#10;• Classify these accounts as assets, liabilities, owner’s equity, revenues, or expenses.&#10;• Identify the location of the accounts in the accounting equation and/or the owner’s equity umbrella, left or right.&#10;3. How is the accounting equation affected?&#10;• Determine whether the accounts have increased or decreased.&#10;• Determine whether the accounts should be debited or credited.&#10;• Make certain the accounting equation remains in balance after the transaction has been entered.&#10;(1) Assets = Liabilities plus Owner’s Equity&#10;(2) Debits = Credits for every transaction">
            <a:extLst>
              <a:ext uri="{FF2B5EF4-FFF2-40B4-BE49-F238E27FC236}">
                <a16:creationId xmlns:a16="http://schemas.microsoft.com/office/drawing/2014/main" id="{E4846ABA-105B-4FCA-9E2C-B33A6422D373}"/>
              </a:ext>
            </a:extLst>
          </p:cNvPr>
          <p:cNvPicPr>
            <a:picLocks noGrp="1" noChangeAspect="1"/>
          </p:cNvPicPr>
          <p:nvPr>
            <p:ph type="pic" sz="quarter" idx="11"/>
          </p:nvPr>
        </p:nvPicPr>
        <p:blipFill rotWithShape="1">
          <a:blip r:embed="rId2"/>
          <a:srcRect l="1" r="-154"/>
          <a:stretch/>
        </p:blipFill>
        <p:spPr>
          <a:xfrm>
            <a:off x="2524391" y="1037230"/>
            <a:ext cx="7143217" cy="3977830"/>
          </a:xfrm>
          <a:prstGeom prst="rect">
            <a:avLst/>
          </a:prstGeom>
        </p:spPr>
      </p:pic>
      <p:sp>
        <p:nvSpPr>
          <p:cNvPr id="3" name="Text Placeholder 2">
            <a:extLst>
              <a:ext uri="{FF2B5EF4-FFF2-40B4-BE49-F238E27FC236}">
                <a16:creationId xmlns:a16="http://schemas.microsoft.com/office/drawing/2014/main" id="{198207CB-1261-4ABC-8F6B-7D9A12252214}"/>
              </a:ext>
            </a:extLst>
          </p:cNvPr>
          <p:cNvSpPr>
            <a:spLocks noGrp="1"/>
          </p:cNvSpPr>
          <p:nvPr>
            <p:ph type="body" sz="quarter" idx="12"/>
          </p:nvPr>
        </p:nvSpPr>
        <p:spPr>
          <a:xfrm>
            <a:off x="934243" y="5169407"/>
            <a:ext cx="10323512" cy="423863"/>
          </a:xfrm>
        </p:spPr>
        <p:txBody>
          <a:bodyPr/>
          <a:lstStyle/>
          <a:p>
            <a:pPr algn="ctr"/>
            <a:r>
              <a:rPr lang="en-US" sz="2000" dirty="0"/>
              <a:t>FIGURE 3-4 </a:t>
            </a:r>
            <a:r>
              <a:rPr lang="en-US" sz="2000" b="1" dirty="0"/>
              <a:t>Steps in Transaction Analysis</a:t>
            </a:r>
            <a:endParaRPr lang="en-US" sz="2000" dirty="0"/>
          </a:p>
        </p:txBody>
      </p:sp>
    </p:spTree>
    <p:extLst>
      <p:ext uri="{BB962C8B-B14F-4D97-AF65-F5344CB8AC3E}">
        <p14:creationId xmlns:p14="http://schemas.microsoft.com/office/powerpoint/2010/main" val="2174461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0375"/>
          </a:xfrm>
        </p:spPr>
        <p:txBody>
          <a:bodyPr/>
          <a:lstStyle/>
          <a:p>
            <a:r>
              <a:rPr lang="en-US" dirty="0"/>
              <a:t>Transaction (a): Investment by Owner (1 of 2)</a:t>
            </a:r>
            <a:endParaRPr lang="en-IN" dirty="0"/>
          </a:p>
        </p:txBody>
      </p:sp>
      <p:sp>
        <p:nvSpPr>
          <p:cNvPr id="3" name="Content Placeholder 2"/>
          <p:cNvSpPr>
            <a:spLocks noGrp="1"/>
          </p:cNvSpPr>
          <p:nvPr>
            <p:ph type="body" sz="quarter" idx="17"/>
          </p:nvPr>
        </p:nvSpPr>
        <p:spPr>
          <a:xfrm>
            <a:off x="743576" y="1199408"/>
            <a:ext cx="10711543" cy="4952010"/>
          </a:xfrm>
        </p:spPr>
        <p:txBody>
          <a:bodyPr/>
          <a:lstStyle/>
          <a:p>
            <a:r>
              <a:rPr lang="en-US" sz="2800" dirty="0"/>
              <a:t>Mitchell Williams</a:t>
            </a:r>
            <a:r>
              <a:rPr sz="2800" dirty="0"/>
              <a:t>, the owner, invested $</a:t>
            </a:r>
            <a:r>
              <a:rPr lang="en-US" sz="2800" dirty="0"/>
              <a:t>5</a:t>
            </a:r>
            <a:r>
              <a:rPr sz="2800" dirty="0"/>
              <a:t>,000 in the business</a:t>
            </a:r>
            <a:endParaRPr lang="en-US" sz="2800" dirty="0"/>
          </a:p>
          <a:p>
            <a:r>
              <a:rPr lang="en-US" sz="2800" dirty="0"/>
              <a:t>Identify the accounts that are affected</a:t>
            </a:r>
          </a:p>
          <a:p>
            <a:pPr lvl="1" indent="-449263"/>
            <a:r>
              <a:rPr lang="en-US" sz="2400" dirty="0">
                <a:ea typeface="ＭＳ Ｐゴシック" pitchFamily="34" charset="-128"/>
              </a:rPr>
              <a:t>Cash</a:t>
            </a:r>
          </a:p>
          <a:p>
            <a:pPr lvl="1" indent="-449263"/>
            <a:r>
              <a:rPr lang="en-US" sz="2400" dirty="0">
                <a:ea typeface="ＭＳ Ｐゴシック" pitchFamily="34" charset="-128"/>
              </a:rPr>
              <a:t>M. Williams, Capital</a:t>
            </a:r>
          </a:p>
          <a:p>
            <a:r>
              <a:rPr lang="en-US" sz="2800" dirty="0"/>
              <a:t>Classify these accounts as assets, liabilities, owner’s equity, revenues, or expenses</a:t>
            </a:r>
          </a:p>
          <a:p>
            <a:pPr lvl="1"/>
            <a:r>
              <a:rPr lang="en-US" sz="2400" dirty="0"/>
              <a:t>Cash – Asset</a:t>
            </a:r>
          </a:p>
          <a:p>
            <a:pPr lvl="1"/>
            <a:r>
              <a:rPr lang="en-US" sz="2400" dirty="0"/>
              <a:t>M. Williams, Capital – Owner’s equity</a:t>
            </a:r>
          </a:p>
          <a:p>
            <a:r>
              <a:rPr lang="en-US" sz="2800" dirty="0"/>
              <a:t>The transaction is entered as an increase in an asset and an increase in owner’s equity</a:t>
            </a:r>
          </a:p>
          <a:p>
            <a:r>
              <a:rPr lang="en-US" sz="2800" dirty="0"/>
              <a:t>Debit </a:t>
            </a:r>
            <a:r>
              <a:rPr lang="en-US" sz="2800" b="1" dirty="0"/>
              <a:t>Cash</a:t>
            </a:r>
            <a:r>
              <a:rPr lang="en-US" sz="2800" dirty="0"/>
              <a:t> and credit </a:t>
            </a:r>
            <a:r>
              <a:rPr lang="en-US" sz="2800" b="1" dirty="0"/>
              <a:t>Mitchell Williams, Capital </a:t>
            </a:r>
            <a:r>
              <a:rPr lang="en-US" sz="2800" dirty="0"/>
              <a:t>for $5,000</a:t>
            </a:r>
          </a:p>
          <a:p>
            <a:pPr indent="-449263"/>
            <a:endParaRPr lang="en-US" dirty="0">
              <a:ea typeface="ＭＳ Ｐゴシック" pitchFamily="34" charset="-128"/>
            </a:endParaRPr>
          </a:p>
        </p:txBody>
      </p:sp>
    </p:spTree>
    <p:extLst>
      <p:ext uri="{BB962C8B-B14F-4D97-AF65-F5344CB8AC3E}">
        <p14:creationId xmlns:p14="http://schemas.microsoft.com/office/powerpoint/2010/main" val="965198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(a): Investment by Owner (2 of 2)</a:t>
            </a:r>
          </a:p>
        </p:txBody>
      </p:sp>
      <p:pic>
        <p:nvPicPr>
          <p:cNvPr id="4" name="Picture Placeholder 3" descr="A balance sheet has three columns arranged to reflect the equation, assets = liability + owner’s equity. The assets column, the liabilities column and the owner’s equity column are subdivided into two columns, debit, minus and credit, plus. The assets column consists of cash, which is further subdivided into two columns. The liability column is blank. The owner's equity column consists of Michelle Williams capital, which is further subdivided into two columns. The entries in the table are as follows: assets. Debit, plus, credit, minus. Cash. Debit column. Row 1. A. 5000. Credit column. Row 1. Blank. Row 2. Subtotal, $5000. Row 3. Total equals, $5000. Liabilities. Debit, plus, credit, minus. Blank. Row 3. Subtotal, $0. Owner’s equity. Debit, minus, credit, plus. Michelle Williams capital. Debit column. Row 1. Blank. Credit column. Row 1. A. 5000. Row 2. Subtotal, $5000. Row 3 is the sum of liabilities + owner’s equity, and equals $50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l="-1" t="235" r="278" b="243"/>
          <a:stretch/>
        </p:blipFill>
        <p:spPr>
          <a:xfrm>
            <a:off x="1583948" y="2126358"/>
            <a:ext cx="9024103" cy="2539591"/>
          </a:xfrm>
          <a:prstGeom prst="rect">
            <a:avLst/>
          </a:prstGeom>
        </p:spPr>
      </p:pic>
      <p:sp>
        <p:nvSpPr>
          <p:cNvPr id="3" name="Text Placeholder 2">
            <a:extLst>
              <a:ext uri="{FF2B5EF4-FFF2-40B4-BE49-F238E27FC236}">
                <a16:creationId xmlns:a16="http://schemas.microsoft.com/office/drawing/2014/main" id="{E6936415-CFB3-4388-A246-FB1FDD7EC9FE}"/>
              </a:ext>
            </a:extLst>
          </p:cNvPr>
          <p:cNvSpPr>
            <a:spLocks noGrp="1"/>
          </p:cNvSpPr>
          <p:nvPr>
            <p:ph type="body" sz="quarter" idx="12"/>
          </p:nvPr>
        </p:nvSpPr>
        <p:spPr>
          <a:xfrm>
            <a:off x="1030288" y="5552387"/>
            <a:ext cx="10323512" cy="357875"/>
          </a:xfrm>
        </p:spPr>
        <p:txBody>
          <a:bodyPr/>
          <a:lstStyle/>
          <a:p>
            <a:pPr algn="ctr"/>
            <a:r>
              <a:rPr lang="en-US" sz="2000" b="1" dirty="0"/>
              <a:t>FIGURE 3-5 Transaction (a): Investment by Owner</a:t>
            </a:r>
          </a:p>
        </p:txBody>
      </p:sp>
    </p:spTree>
    <p:extLst>
      <p:ext uri="{BB962C8B-B14F-4D97-AF65-F5344CB8AC3E}">
        <p14:creationId xmlns:p14="http://schemas.microsoft.com/office/powerpoint/2010/main" val="361140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65125"/>
            <a:ext cx="11435938" cy="608652"/>
          </a:xfrm>
        </p:spPr>
        <p:txBody>
          <a:bodyPr/>
          <a:lstStyle/>
          <a:p>
            <a:r>
              <a:rPr lang="en-US" dirty="0"/>
              <a:t>Transaction (b): Purchase of an Asset for Cash (1 of 2)</a:t>
            </a:r>
            <a:endParaRPr lang="en-IN" dirty="0"/>
          </a:p>
        </p:txBody>
      </p:sp>
      <p:sp>
        <p:nvSpPr>
          <p:cNvPr id="3" name="Content Placeholder 2"/>
          <p:cNvSpPr>
            <a:spLocks noGrp="1"/>
          </p:cNvSpPr>
          <p:nvPr>
            <p:ph type="body" sz="quarter" idx="17"/>
          </p:nvPr>
        </p:nvSpPr>
        <p:spPr>
          <a:xfrm>
            <a:off x="743576" y="1116281"/>
            <a:ext cx="10711543" cy="5039191"/>
          </a:xfrm>
        </p:spPr>
        <p:txBody>
          <a:bodyPr>
            <a:normAutofit fontScale="92500"/>
          </a:bodyPr>
          <a:lstStyle/>
          <a:p>
            <a:r>
              <a:rPr lang="en-US" sz="2800" dirty="0"/>
              <a:t>Mitch bought a motor scooter (delivery equipment) for $2,000 cash</a:t>
            </a:r>
          </a:p>
          <a:p>
            <a:r>
              <a:rPr lang="en-US" sz="2800" dirty="0"/>
              <a:t>Identify the accounts that are affected</a:t>
            </a:r>
          </a:p>
          <a:p>
            <a:pPr lvl="1" indent="-449263"/>
            <a:r>
              <a:rPr lang="en-US" sz="2400" dirty="0">
                <a:ea typeface="ＭＳ Ｐゴシック" pitchFamily="34" charset="-128"/>
              </a:rPr>
              <a:t>Cash</a:t>
            </a:r>
          </a:p>
          <a:p>
            <a:pPr lvl="1" indent="-449263"/>
            <a:r>
              <a:rPr lang="en-US" sz="2400" dirty="0">
                <a:ea typeface="ＭＳ Ｐゴシック" pitchFamily="34" charset="-128"/>
              </a:rPr>
              <a:t>Delivery Equipment</a:t>
            </a:r>
          </a:p>
          <a:p>
            <a:r>
              <a:rPr lang="en-US" sz="2800" dirty="0"/>
              <a:t>Classify these accounts as assets, liabilities, owner’s equity, revenues, or expenses</a:t>
            </a:r>
          </a:p>
          <a:p>
            <a:pPr lvl="1"/>
            <a:r>
              <a:rPr lang="en-US" sz="2400" dirty="0"/>
              <a:t>Cash – Asset</a:t>
            </a:r>
          </a:p>
          <a:p>
            <a:pPr lvl="1"/>
            <a:r>
              <a:rPr lang="en-US" sz="2400" dirty="0"/>
              <a:t>Delivery Equipment – Asset</a:t>
            </a:r>
          </a:p>
          <a:p>
            <a:r>
              <a:rPr lang="en-US" sz="2800" dirty="0"/>
              <a:t>Mitch exchanged one asset (Cash) for another (Delivery Equipment)</a:t>
            </a:r>
          </a:p>
          <a:p>
            <a:r>
              <a:rPr lang="en-US" sz="2800" dirty="0"/>
              <a:t>Debit </a:t>
            </a:r>
            <a:r>
              <a:rPr lang="en-US" sz="2800" b="1" dirty="0"/>
              <a:t>Delivery Equipment </a:t>
            </a:r>
            <a:r>
              <a:rPr lang="en-US" sz="2800" dirty="0"/>
              <a:t>and credit </a:t>
            </a:r>
            <a:r>
              <a:rPr lang="en-US" sz="2800" b="1" dirty="0"/>
              <a:t>Cash</a:t>
            </a:r>
            <a:r>
              <a:rPr lang="en-US" sz="2800" dirty="0"/>
              <a:t> for $2,000</a:t>
            </a:r>
          </a:p>
          <a:p>
            <a:r>
              <a:rPr lang="en-US" sz="2800" dirty="0"/>
              <a:t>Notice that the total assets are still $5,000</a:t>
            </a:r>
            <a:endParaRPr lang="en-US" sz="2800" dirty="0">
              <a:ea typeface="ＭＳ Ｐゴシック" pitchFamily="34" charset="-128"/>
            </a:endParaRPr>
          </a:p>
        </p:txBody>
      </p:sp>
    </p:spTree>
    <p:extLst>
      <p:ext uri="{BB962C8B-B14F-4D97-AF65-F5344CB8AC3E}">
        <p14:creationId xmlns:p14="http://schemas.microsoft.com/office/powerpoint/2010/main" val="2962183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balance sheet has three columns arranged to reflect the equation, assets = liability + owner’s equity. The assets column liabilities column and the owner’s equity column are subdivided into two columns each, debit, minus and credit, plus. The assets column consists of two sections namely, cash and delivery equipment. They are further subdivided into two columns. The liability column is blank. The owner's equity column consists of Michelle Williams, capital and is further subdivided into two columns. The entries in the table are as follows. Assets. Cash. Debit column. Row 1. Balance, 5000. Row 2. blank. Row 3. Balance, 3,000. Delivery equipment. Debit column. Row 4. B. 2,000. Assets. Cash. Credit column. Row 1. Blank. Row 2. B. 2000. Row 3. Blank. Delivery equipment. Credit column. Row 4. Blank. Row 5. Assets, subtotal, $5,000. Row 6. Total assets: double line, $5,000, double line. Liabilities. Cash. Debit column. Row 1 to row 4: Blank. Credit column. Row 1 to row 4: blank. Row 5. Subtotal, $0. Owner’s equity. Debit column. Michelle Williams, capital. Row 1. Blank. Credit column. Michelle Williams, capital. Row 1. Balance, 5,000. Row 2 to row 4: blank. Row 5. Subtotal, $5,000, double line. Row 6, double line, $ 5,000, double line.">
            <a:extLst>
              <a:ext uri="{FF2B5EF4-FFF2-40B4-BE49-F238E27FC236}">
                <a16:creationId xmlns:a16="http://schemas.microsoft.com/office/drawing/2014/main" id="{504325D5-3A1C-4F9D-B5A4-9BAE00057B03}"/>
              </a:ext>
            </a:extLst>
          </p:cNvPr>
          <p:cNvSpPr>
            <a:spLocks noGrp="1"/>
          </p:cNvSpPr>
          <p:nvPr>
            <p:ph type="title"/>
          </p:nvPr>
        </p:nvSpPr>
        <p:spPr>
          <a:xfrm>
            <a:off x="838200" y="365125"/>
            <a:ext cx="10515600" cy="1049147"/>
          </a:xfrm>
        </p:spPr>
        <p:txBody>
          <a:bodyPr/>
          <a:lstStyle/>
          <a:p>
            <a:r>
              <a:rPr lang="en-US" dirty="0"/>
              <a:t>Transaction (b): Purchase of an Asset for Cash </a:t>
            </a:r>
            <a:br>
              <a:rPr lang="en-US" dirty="0"/>
            </a:br>
            <a:r>
              <a:rPr lang="en-US" dirty="0"/>
              <a:t>(2 of 2)</a:t>
            </a:r>
          </a:p>
        </p:txBody>
      </p:sp>
      <p:pic>
        <p:nvPicPr>
          <p:cNvPr id="4" name="Picture Placeholder 3" descr="A balance sheet has three columns arranged to reflect the equation, assets = liability + owner’s equity. The assets column liabilities column and the owner’s equity column are subdivided into two columns each, debit, minus and credit, plus. The assets column consists of two sections namely, cash and delivery equipment. They are further subdivided into two columns. The liability column is blank. The owner's equity column consists of Michelle Williams, capital and is further subdivided into two columns. The entries in the table are as follows. Assets. Cash. Debit column. Row 1. Balance, 5000. Row 2. blank. Row 3. Balance, 3,000. Delivery equipment. Debit column. Row 4. B. 2,000. Assets. Cash. Credit column. Row 1. Blank. Row 2. B. 2000. Row 3. Blank. Delivery equipment. Credit column. Row 4. Blank. Row 5. Assets, subtotal, $5,000. Row 6. Total assets: double line, $5,000, double line. Liabilities. Cash. Debit column. Row 1 to row 4: Blank. Credit column. Row 1 to row 4: blank. Row 5. Subtotal, $0. Owner’s equity. Debit column. Michelle Williams, capital. Row 1. Blank. Credit column. Michelle Williams, capital. Row 1. Balance, 5,000. Row 2 to row 4: blank. Row 5. Subtotal, $5,000, double line. Row 6, double line, $ 5,000, double line.">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l="1" r="298" b="518"/>
          <a:stretch/>
        </p:blipFill>
        <p:spPr>
          <a:xfrm>
            <a:off x="2188868" y="1563229"/>
            <a:ext cx="7814264" cy="3404695"/>
          </a:xfrm>
          <a:prstGeom prst="rect">
            <a:avLst/>
          </a:prstGeom>
        </p:spPr>
      </p:pic>
      <p:sp>
        <p:nvSpPr>
          <p:cNvPr id="3" name="Text Placeholder 2">
            <a:extLst>
              <a:ext uri="{FF2B5EF4-FFF2-40B4-BE49-F238E27FC236}">
                <a16:creationId xmlns:a16="http://schemas.microsoft.com/office/drawing/2014/main" id="{50754ECA-5544-4449-9040-96E3B1F66539}"/>
              </a:ext>
            </a:extLst>
          </p:cNvPr>
          <p:cNvSpPr>
            <a:spLocks noGrp="1"/>
          </p:cNvSpPr>
          <p:nvPr>
            <p:ph type="body" sz="quarter" idx="12"/>
          </p:nvPr>
        </p:nvSpPr>
        <p:spPr>
          <a:xfrm>
            <a:off x="1030288" y="5571241"/>
            <a:ext cx="10323512" cy="339022"/>
          </a:xfrm>
        </p:spPr>
        <p:txBody>
          <a:bodyPr/>
          <a:lstStyle/>
          <a:p>
            <a:pPr algn="ctr"/>
            <a:r>
              <a:rPr lang="en-US" sz="2000" dirty="0"/>
              <a:t>FIGURE 3-6 </a:t>
            </a:r>
            <a:r>
              <a:rPr lang="en-US" sz="2000" b="1" dirty="0"/>
              <a:t>Transaction (b): Purchase of an Asset for Cash</a:t>
            </a:r>
            <a:endParaRPr lang="en-US" sz="2000" dirty="0"/>
          </a:p>
        </p:txBody>
      </p:sp>
    </p:spTree>
    <p:extLst>
      <p:ext uri="{BB962C8B-B14F-4D97-AF65-F5344CB8AC3E}">
        <p14:creationId xmlns:p14="http://schemas.microsoft.com/office/powerpoint/2010/main" val="299092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04" y="365125"/>
            <a:ext cx="11792197" cy="525524"/>
          </a:xfrm>
        </p:spPr>
        <p:txBody>
          <a:bodyPr/>
          <a:lstStyle/>
          <a:p>
            <a:r>
              <a:rPr lang="en-US" dirty="0"/>
              <a:t>Transaction (c): Purchase of an Asset on Account (1 of 2)</a:t>
            </a:r>
            <a:endParaRPr lang="en-IN" dirty="0"/>
          </a:p>
        </p:txBody>
      </p:sp>
      <p:sp>
        <p:nvSpPr>
          <p:cNvPr id="3" name="Content Placeholder 2"/>
          <p:cNvSpPr>
            <a:spLocks noGrp="1"/>
          </p:cNvSpPr>
          <p:nvPr>
            <p:ph type="body" sz="quarter" idx="17"/>
          </p:nvPr>
        </p:nvSpPr>
        <p:spPr>
          <a:xfrm>
            <a:off x="743576" y="1092530"/>
            <a:ext cx="10711543" cy="5129850"/>
          </a:xfrm>
        </p:spPr>
        <p:txBody>
          <a:bodyPr>
            <a:normAutofit/>
          </a:bodyPr>
          <a:lstStyle/>
          <a:p>
            <a:r>
              <a:rPr lang="en-US" sz="2800" dirty="0"/>
              <a:t>Mitch bought a second motor scooter on account for $1,800</a:t>
            </a:r>
          </a:p>
          <a:p>
            <a:r>
              <a:rPr lang="en-US" sz="2800" dirty="0"/>
              <a:t>Identify the accounts that are affected</a:t>
            </a:r>
          </a:p>
          <a:p>
            <a:pPr lvl="1" indent="-449263"/>
            <a:r>
              <a:rPr lang="en-US" sz="2400" dirty="0">
                <a:ea typeface="ＭＳ Ｐゴシック" pitchFamily="34" charset="-128"/>
              </a:rPr>
              <a:t>Delivery Equipment</a:t>
            </a:r>
          </a:p>
          <a:p>
            <a:pPr lvl="1" indent="-449263"/>
            <a:r>
              <a:rPr lang="en-US" sz="2400" dirty="0">
                <a:ea typeface="ＭＳ Ｐゴシック" pitchFamily="34" charset="-128"/>
              </a:rPr>
              <a:t>Accounts Payable</a:t>
            </a:r>
          </a:p>
          <a:p>
            <a:r>
              <a:rPr lang="en-US" sz="2800" dirty="0"/>
              <a:t>Classify these accounts as assets, liabilities, owner’s equity, revenues, or expenses</a:t>
            </a:r>
          </a:p>
          <a:p>
            <a:pPr lvl="1"/>
            <a:r>
              <a:rPr lang="en-US" sz="2400" dirty="0"/>
              <a:t>Delivery Equipment – Asset</a:t>
            </a:r>
          </a:p>
          <a:p>
            <a:pPr lvl="1"/>
            <a:r>
              <a:rPr lang="en-US" sz="2400" dirty="0"/>
              <a:t>Accounts Payable - Liability</a:t>
            </a:r>
          </a:p>
          <a:p>
            <a:r>
              <a:rPr lang="en-US" sz="2800" dirty="0"/>
              <a:t>“On account” means Mitch will pay for the asset later</a:t>
            </a:r>
          </a:p>
          <a:p>
            <a:r>
              <a:rPr lang="en-US" sz="2800" dirty="0"/>
              <a:t>Debit </a:t>
            </a:r>
            <a:r>
              <a:rPr lang="en-US" sz="2800" b="1" dirty="0"/>
              <a:t>Delivery Equipment </a:t>
            </a:r>
            <a:r>
              <a:rPr lang="en-US" sz="2800" dirty="0"/>
              <a:t>and credit </a:t>
            </a:r>
            <a:r>
              <a:rPr lang="en-US" sz="2800" b="1" dirty="0"/>
              <a:t>Accounts Payable</a:t>
            </a:r>
            <a:r>
              <a:rPr lang="en-US" sz="2800" dirty="0"/>
              <a:t> for $1,800</a:t>
            </a:r>
          </a:p>
        </p:txBody>
      </p:sp>
    </p:spTree>
    <p:extLst>
      <p:ext uri="{BB962C8B-B14F-4D97-AF65-F5344CB8AC3E}">
        <p14:creationId xmlns:p14="http://schemas.microsoft.com/office/powerpoint/2010/main" val="1047816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(c): Purchase of an Asset on Account (2 of 2)</a:t>
            </a:r>
          </a:p>
        </p:txBody>
      </p:sp>
      <p:pic>
        <p:nvPicPr>
          <p:cNvPr id="4" name="Picture Placeholder 3" descr="A balance sheet has three columns arranged to reflect the equation, assets = liability + owner’s equity. The assets column, liabilities column and the owner’s equity column are subdivided into two columns each namely, debit, minus and credit, plus. The assets column consists of two sections namely, cash and delivery equipment, both are further subdivided into two columns each. The liability column consists of accounts payable, which is further subdivided into two columns. The owner's equity column is consists of Michelle Williams capital, which is further subdivided into two columns. The entries in the table are as follows. Assets. Debit, plus, credit, minus. Cash. Debit column . Row 1. Balance, 3000. Credit column. Row 1. Blank. Delivery equipment. Debit column. Row 2. Balance, 2000. Debit column. Row 3. C. 1800. Debit column. Row 4. Balance, 3800. Credit column. All the rows are blank. Row 5. Subtotal, $ 6800. Row 6, sum of cash + delivery equipment, equals $6800. Liabilities. Debit, minus, credit, plus. Accounts payable. Debit column. Row 1. Blank. Credit column. Row 1. C. 1800. Row 2 to row 4: blank. Row 5. Subtotal, $1800. Owner’s equity. Debit, minus, credit, plus. Michelle Williams capital. Debit column. Row 1. Blank. Credit column. Row 1. Balance, 5000. Row 2 to row 4: Blank. Row 5. Subtotal, $5000. Row 6 is the sum of liabilities + owner’s equity, and equals $68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l="-1" t="1" r="278" b="-423"/>
          <a:stretch/>
        </p:blipFill>
        <p:spPr>
          <a:xfrm>
            <a:off x="2151996" y="1572657"/>
            <a:ext cx="7888007" cy="3498964"/>
          </a:xfrm>
          <a:prstGeom prst="rect">
            <a:avLst/>
          </a:prstGeom>
        </p:spPr>
      </p:pic>
      <p:sp>
        <p:nvSpPr>
          <p:cNvPr id="3" name="Text Placeholder 2">
            <a:extLst>
              <a:ext uri="{FF2B5EF4-FFF2-40B4-BE49-F238E27FC236}">
                <a16:creationId xmlns:a16="http://schemas.microsoft.com/office/drawing/2014/main" id="{8FABD652-9893-459A-9BD5-77F15F845DC3}"/>
              </a:ext>
            </a:extLst>
          </p:cNvPr>
          <p:cNvSpPr>
            <a:spLocks noGrp="1"/>
          </p:cNvSpPr>
          <p:nvPr>
            <p:ph type="body" sz="quarter" idx="12"/>
          </p:nvPr>
        </p:nvSpPr>
        <p:spPr>
          <a:xfrm>
            <a:off x="1030288" y="5643561"/>
            <a:ext cx="10323512" cy="266701"/>
          </a:xfrm>
        </p:spPr>
        <p:txBody>
          <a:bodyPr/>
          <a:lstStyle/>
          <a:p>
            <a:pPr algn="ctr"/>
            <a:r>
              <a:rPr lang="en-US" sz="2000" dirty="0"/>
              <a:t>FIGURE 3-7 </a:t>
            </a:r>
            <a:r>
              <a:rPr lang="en-US" sz="2000" b="1" dirty="0"/>
              <a:t>Transaction (c): Purchase of an Asset on Account</a:t>
            </a:r>
            <a:endParaRPr lang="en-US" sz="2000" dirty="0"/>
          </a:p>
        </p:txBody>
      </p:sp>
    </p:spTree>
    <p:extLst>
      <p:ext uri="{BB962C8B-B14F-4D97-AF65-F5344CB8AC3E}">
        <p14:creationId xmlns:p14="http://schemas.microsoft.com/office/powerpoint/2010/main" val="127413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 Account (1 of 5)</a:t>
            </a:r>
            <a:endParaRPr lang="en-IN" dirty="0"/>
          </a:p>
        </p:txBody>
      </p:sp>
      <p:pic>
        <p:nvPicPr>
          <p:cNvPr id="5" name="Picture 2" descr="T table shows debit in the left column and credit in the right column. A callout pointing to the table reads “Shaped like a “T”.”">
            <a:extLst>
              <a:ext uri="{FF2B5EF4-FFF2-40B4-BE49-F238E27FC236}">
                <a16:creationId xmlns:a16="http://schemas.microsoft.com/office/drawing/2014/main" id="{5335C09C-C7A3-42E1-B654-98ACE0548066}"/>
              </a:ext>
            </a:extLst>
          </p:cNvPr>
          <p:cNvPicPr>
            <a:picLocks noGrp="1" noChangeAspect="1" noChangeArrowheads="1"/>
          </p:cNvPicPr>
          <p:nvPr>
            <p:ph type="pic" sz="quarter" idx="11"/>
          </p:nvPr>
        </p:nvPicPr>
        <p:blipFill rotWithShape="1">
          <a:blip r:embed="rId2"/>
          <a:srcRect l="-1695" t="-5728" r="-2619" b="-3527"/>
          <a:stretch/>
        </p:blipFill>
        <p:spPr bwMode="auto">
          <a:xfrm>
            <a:off x="3796937" y="1230313"/>
            <a:ext cx="4511040" cy="3745782"/>
          </a:xfrm>
          <a:prstGeom prst="rect">
            <a:avLst/>
          </a:prstGeom>
          <a:noFill/>
          <a:ln w="9525">
            <a:noFill/>
            <a:miter lim="800000"/>
            <a:headEnd/>
            <a:tailEnd/>
          </a:ln>
          <a:effectLst/>
        </p:spPr>
      </p:pic>
    </p:spTree>
    <p:extLst>
      <p:ext uri="{BB962C8B-B14F-4D97-AF65-F5344CB8AC3E}">
        <p14:creationId xmlns:p14="http://schemas.microsoft.com/office/powerpoint/2010/main" val="3047103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1150"/>
          </a:xfrm>
        </p:spPr>
        <p:txBody>
          <a:bodyPr/>
          <a:lstStyle/>
          <a:p>
            <a:r>
              <a:rPr lang="en-US" dirty="0"/>
              <a:t>Transaction (d): Payment on Account (1 of 2)</a:t>
            </a:r>
            <a:endParaRPr lang="en-IN" dirty="0"/>
          </a:p>
        </p:txBody>
      </p:sp>
      <p:sp>
        <p:nvSpPr>
          <p:cNvPr id="3" name="Content Placeholder 2"/>
          <p:cNvSpPr>
            <a:spLocks noGrp="1"/>
          </p:cNvSpPr>
          <p:nvPr>
            <p:ph type="body" sz="quarter" idx="17"/>
          </p:nvPr>
        </p:nvSpPr>
        <p:spPr>
          <a:xfrm>
            <a:off x="743576" y="1116281"/>
            <a:ext cx="10711543" cy="5106100"/>
          </a:xfrm>
        </p:spPr>
        <p:txBody>
          <a:bodyPr>
            <a:normAutofit/>
          </a:bodyPr>
          <a:lstStyle/>
          <a:p>
            <a:r>
              <a:rPr lang="en-US" sz="2800" dirty="0"/>
              <a:t>Mitch made the first $600 payment on the scooter</a:t>
            </a:r>
          </a:p>
          <a:p>
            <a:r>
              <a:rPr lang="en-US" sz="2800" dirty="0"/>
              <a:t>Identify the accounts that are affected</a:t>
            </a:r>
          </a:p>
          <a:p>
            <a:pPr lvl="1" indent="-449263"/>
            <a:r>
              <a:rPr lang="en-US" sz="2400" dirty="0">
                <a:ea typeface="ＭＳ Ｐゴシック" pitchFamily="34" charset="-128"/>
              </a:rPr>
              <a:t>Cash</a:t>
            </a:r>
          </a:p>
          <a:p>
            <a:pPr lvl="1" indent="-449263"/>
            <a:r>
              <a:rPr lang="en-US" sz="2400" dirty="0">
                <a:ea typeface="ＭＳ Ｐゴシック" pitchFamily="34" charset="-128"/>
              </a:rPr>
              <a:t>Accounts Payable</a:t>
            </a:r>
          </a:p>
          <a:p>
            <a:r>
              <a:rPr lang="en-US" sz="2800" dirty="0"/>
              <a:t>Classify these accounts as assets, liabilities, owner’s equity, revenues, or expenses</a:t>
            </a:r>
          </a:p>
          <a:p>
            <a:pPr lvl="1"/>
            <a:r>
              <a:rPr lang="en-US" sz="2400" dirty="0"/>
              <a:t>Cash – Asset</a:t>
            </a:r>
          </a:p>
          <a:p>
            <a:pPr lvl="1"/>
            <a:r>
              <a:rPr lang="en-US" sz="2400" dirty="0"/>
              <a:t>Accounts Payable - Liability</a:t>
            </a:r>
          </a:p>
          <a:p>
            <a:r>
              <a:rPr lang="en-US" sz="2800" dirty="0"/>
              <a:t>This payment decreases the asset (Cash) and decreases the liability (Accounts Payable)</a:t>
            </a:r>
          </a:p>
          <a:p>
            <a:r>
              <a:rPr lang="en-US" sz="2800" dirty="0"/>
              <a:t>Credit </a:t>
            </a:r>
            <a:r>
              <a:rPr lang="en-US" sz="2800" b="1" dirty="0"/>
              <a:t>Cash </a:t>
            </a:r>
            <a:r>
              <a:rPr lang="en-US" sz="2800" dirty="0"/>
              <a:t>and debit </a:t>
            </a:r>
            <a:r>
              <a:rPr lang="en-US" sz="2800" b="1" dirty="0"/>
              <a:t>Accounts Payable</a:t>
            </a:r>
            <a:r>
              <a:rPr lang="en-US" sz="2800" dirty="0"/>
              <a:t> for $600</a:t>
            </a:r>
          </a:p>
        </p:txBody>
      </p:sp>
    </p:spTree>
    <p:extLst>
      <p:ext uri="{BB962C8B-B14F-4D97-AF65-F5344CB8AC3E}">
        <p14:creationId xmlns:p14="http://schemas.microsoft.com/office/powerpoint/2010/main" val="3626435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(d): Payment on Account (2 of 2)</a:t>
            </a:r>
          </a:p>
        </p:txBody>
      </p:sp>
      <p:pic>
        <p:nvPicPr>
          <p:cNvPr id="4" name="Picture Placeholder 3" descr="A balance sheet has three columns arranged to reflect the equation, assets = liability + owner’s equity. The assets column, liabilities column and the owner’s equity column are subdivided into two columns each, debit, minus and credit, plus. The assets column consists of cash and delivery equipment, both are further subdivided into two columns each. The liability column consists of accounts payable, which is further subdivided into two columns. The owner's equity column consists of Michelle Williams capital, which is further subdivided into two columns. The entries in the table are as follows. Assets. Debit, plus, credit, minus. Cash. Debit column. Row 1. Balance, 3000. Row 2. Blank. Row 3. Balance, 2400. Credit column. Row 1. Blank. Row 2. D. 600. Row 3. Blank. Delivery equipment. Debit column. Row 4. Balance, 3800. Credit column. Row 4. Blank. Row 5. Subtotal, $ 6200. Row 6, sum of cash + delivery equipment, equals $6200. Liabilities. Debit, minus , credit, plus . Accounts payable. Debit column. Row 1. Blank. Row 2. D. 600. Row 3. Blank. Credit column. Row 1. Balance, 1800. Row 2. Blank. Row 3. Balance 1200. Row 4. Subtotal, $1200.  Owner’s equity. Debit, minus , credit, plus . Michelle Williams capital. Debit column. Row 1 to row 4: Blank. Credit column. Row 1. Balance, 5000. Row 2 to row 4: blank. Row 5. Subtotal, $5000. Row 6, is the sum of liabilities and owner’s equity, and equals $62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r="154" b="35"/>
          <a:stretch/>
        </p:blipFill>
        <p:spPr>
          <a:xfrm>
            <a:off x="2210831" y="1468030"/>
            <a:ext cx="7770338" cy="3535791"/>
          </a:xfrm>
          <a:prstGeom prst="rect">
            <a:avLst/>
          </a:prstGeom>
        </p:spPr>
      </p:pic>
      <p:sp>
        <p:nvSpPr>
          <p:cNvPr id="3" name="Text Placeholder 2">
            <a:extLst>
              <a:ext uri="{FF2B5EF4-FFF2-40B4-BE49-F238E27FC236}">
                <a16:creationId xmlns:a16="http://schemas.microsoft.com/office/drawing/2014/main" id="{AD5347AC-42A2-485B-91CF-7C0FBDF5282B}"/>
              </a:ext>
            </a:extLst>
          </p:cNvPr>
          <p:cNvSpPr>
            <a:spLocks noGrp="1"/>
          </p:cNvSpPr>
          <p:nvPr>
            <p:ph type="body" sz="quarter" idx="12"/>
          </p:nvPr>
        </p:nvSpPr>
        <p:spPr>
          <a:xfrm>
            <a:off x="1030288" y="5643561"/>
            <a:ext cx="10323512" cy="266701"/>
          </a:xfrm>
        </p:spPr>
        <p:txBody>
          <a:bodyPr/>
          <a:lstStyle/>
          <a:p>
            <a:pPr algn="ctr"/>
            <a:r>
              <a:rPr lang="en-US" sz="2000" dirty="0"/>
              <a:t>FIGURE 3-8 </a:t>
            </a:r>
            <a:r>
              <a:rPr lang="en-US" sz="2000" b="1" dirty="0"/>
              <a:t>Transaction (d): Payment on Account</a:t>
            </a:r>
            <a:endParaRPr lang="en-US" sz="2000" dirty="0"/>
          </a:p>
        </p:txBody>
      </p:sp>
    </p:spTree>
    <p:extLst>
      <p:ext uri="{BB962C8B-B14F-4D97-AF65-F5344CB8AC3E}">
        <p14:creationId xmlns:p14="http://schemas.microsoft.com/office/powerpoint/2010/main" val="4022267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5324"/>
          </a:xfrm>
        </p:spPr>
        <p:txBody>
          <a:bodyPr/>
          <a:lstStyle/>
          <a:p>
            <a:r>
              <a:rPr lang="en-US" dirty="0"/>
              <a:t>Transaction (e): Delivery Revenues Earned in Cash (1 of 2)</a:t>
            </a:r>
            <a:endParaRPr lang="en-IN" dirty="0"/>
          </a:p>
        </p:txBody>
      </p:sp>
      <p:sp>
        <p:nvSpPr>
          <p:cNvPr id="3" name="Content Placeholder 2"/>
          <p:cNvSpPr>
            <a:spLocks noGrp="1"/>
          </p:cNvSpPr>
          <p:nvPr>
            <p:ph type="body" sz="quarter" idx="17"/>
          </p:nvPr>
        </p:nvSpPr>
        <p:spPr>
          <a:xfrm>
            <a:off x="740228" y="1530583"/>
            <a:ext cx="10711543" cy="4591437"/>
          </a:xfrm>
        </p:spPr>
        <p:txBody>
          <a:bodyPr>
            <a:normAutofit/>
          </a:bodyPr>
          <a:lstStyle/>
          <a:p>
            <a:r>
              <a:rPr lang="en-US" sz="2400" dirty="0"/>
              <a:t>Mitch made deliveries and received $2,100 cash from clients</a:t>
            </a:r>
          </a:p>
          <a:p>
            <a:r>
              <a:rPr lang="en-US" sz="2400" dirty="0"/>
              <a:t>Identify the accounts that are affected</a:t>
            </a:r>
          </a:p>
          <a:p>
            <a:pPr lvl="1" indent="-449263"/>
            <a:r>
              <a:rPr lang="en-US" sz="2400" dirty="0">
                <a:ea typeface="ＭＳ Ｐゴシック" pitchFamily="34" charset="-128"/>
              </a:rPr>
              <a:t>Cash</a:t>
            </a:r>
          </a:p>
          <a:p>
            <a:pPr lvl="1" indent="-449263"/>
            <a:r>
              <a:rPr lang="en-US" sz="2400" dirty="0">
                <a:ea typeface="ＭＳ Ｐゴシック" pitchFamily="34" charset="-128"/>
              </a:rPr>
              <a:t>Delivery Fees</a:t>
            </a:r>
          </a:p>
          <a:p>
            <a:r>
              <a:rPr lang="en-US" sz="2400" dirty="0"/>
              <a:t>Classify these accounts as assets, liabilities, owner’s equity, revenues, or expenses</a:t>
            </a:r>
          </a:p>
          <a:p>
            <a:pPr lvl="1"/>
            <a:r>
              <a:rPr lang="en-US" sz="2400" dirty="0"/>
              <a:t>Cash – Asset</a:t>
            </a:r>
          </a:p>
          <a:p>
            <a:pPr lvl="1"/>
            <a:r>
              <a:rPr lang="en-US" sz="2400" dirty="0"/>
              <a:t>Delivery Fees - Revenue</a:t>
            </a:r>
          </a:p>
          <a:p>
            <a:r>
              <a:rPr lang="en-US" sz="2400" dirty="0"/>
              <a:t>Increase the asset (Cash) and increase revenues (Delivery Fees)</a:t>
            </a:r>
          </a:p>
          <a:p>
            <a:r>
              <a:rPr lang="en-US" sz="2400" dirty="0"/>
              <a:t>Debit </a:t>
            </a:r>
            <a:r>
              <a:rPr lang="en-US" sz="2400" b="1" dirty="0"/>
              <a:t>Cash </a:t>
            </a:r>
            <a:r>
              <a:rPr lang="en-US" sz="2400" dirty="0"/>
              <a:t>and credit </a:t>
            </a:r>
            <a:r>
              <a:rPr lang="en-US" sz="2400" b="1" dirty="0"/>
              <a:t>Delivery Fees </a:t>
            </a:r>
            <a:r>
              <a:rPr lang="en-US" sz="2400" dirty="0"/>
              <a:t>for $2,100</a:t>
            </a:r>
          </a:p>
        </p:txBody>
      </p:sp>
    </p:spTree>
    <p:extLst>
      <p:ext uri="{BB962C8B-B14F-4D97-AF65-F5344CB8AC3E}">
        <p14:creationId xmlns:p14="http://schemas.microsoft.com/office/powerpoint/2010/main" val="275744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(e): Delivery Revenues Earned in Cash (2 of 2)</a:t>
            </a:r>
          </a:p>
        </p:txBody>
      </p:sp>
      <p:pic>
        <p:nvPicPr>
          <p:cNvPr id="4" name="Picture Placeholder 3" descr="A balance sheet has three columns arranged to reflect the equation, assets = liability + owner’s equity. The assets column, liabilities column and the owner’s equity column are also subdivided into two columns, debit, minus and credit, plus. The assets column consists of cash and delivery equipment. They are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Revenues section further consists of delivery fees. The entries in the table are as follows: assets. Debit, plus, credit, minus. Cash. Debit column. Row 1. Balance, 2400. Row 2. 2100. Row 3. Balance, 4500. Credit column. Row 1 to  Row 3: blank. Delivery equipment. Debit column. Row 4. Balance, 3800. Credit column. Row 4. Blank. Row 6. Subtotal, $8300. Row 7, sum of cash + delivery equipment, equals $8300. Liabilities. Debit, minus, credit, plus. Accounts payable. Debit column. Row 1. Blank. Credit column. Row 1. Balance, 1200. Blank. Row 2 to row 5: blank. Row 6. Subtotal, $1200. Owner’s equity. Debit, minus, credit, plus. Michelle Williams capital. Debit column. Row 1. Blank. Credit column. Row 1. Balance, 5000. Drawing. Debit, plus and credit, minus. Expenses. Debit, plus and credit, minus. Revenues. Debit, minus and credit, plus.  Delivery fees. Debit column. Row 5. Blank. Credit column. Row 5. E. 2100.  Row 6, is the sum of Michelle Williams capital + revenues which equals $7100. Row 7, is the sum of liabilities + owner’s equity, and equals $83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l="1" r="-300" b="-552"/>
          <a:stretch/>
        </p:blipFill>
        <p:spPr>
          <a:xfrm>
            <a:off x="1624121" y="1497242"/>
            <a:ext cx="8943758" cy="3564951"/>
          </a:xfrm>
          <a:prstGeom prst="rect">
            <a:avLst/>
          </a:prstGeom>
        </p:spPr>
      </p:pic>
      <p:sp>
        <p:nvSpPr>
          <p:cNvPr id="3" name="Text Placeholder 2">
            <a:extLst>
              <a:ext uri="{FF2B5EF4-FFF2-40B4-BE49-F238E27FC236}">
                <a16:creationId xmlns:a16="http://schemas.microsoft.com/office/drawing/2014/main" id="{11937031-7A86-4108-AB28-E1C6B4D02DEE}"/>
              </a:ext>
            </a:extLst>
          </p:cNvPr>
          <p:cNvSpPr>
            <a:spLocks noGrp="1"/>
          </p:cNvSpPr>
          <p:nvPr>
            <p:ph type="body" sz="quarter" idx="12"/>
          </p:nvPr>
        </p:nvSpPr>
        <p:spPr>
          <a:xfrm>
            <a:off x="1030288" y="5571241"/>
            <a:ext cx="10323512" cy="339022"/>
          </a:xfrm>
        </p:spPr>
        <p:txBody>
          <a:bodyPr/>
          <a:lstStyle/>
          <a:p>
            <a:pPr algn="ctr"/>
            <a:r>
              <a:rPr lang="en-US" sz="2000" dirty="0"/>
              <a:t>FIGURE 3-10 </a:t>
            </a:r>
            <a:r>
              <a:rPr lang="en-US" sz="2000" b="1" dirty="0"/>
              <a:t>Transaction (e): Delivery Revenues Earned in Cash</a:t>
            </a:r>
            <a:endParaRPr lang="en-US" sz="2000" dirty="0"/>
          </a:p>
        </p:txBody>
      </p:sp>
    </p:spTree>
    <p:extLst>
      <p:ext uri="{BB962C8B-B14F-4D97-AF65-F5344CB8AC3E}">
        <p14:creationId xmlns:p14="http://schemas.microsoft.com/office/powerpoint/2010/main" val="3547578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7334"/>
          </a:xfrm>
        </p:spPr>
        <p:txBody>
          <a:bodyPr/>
          <a:lstStyle/>
          <a:p>
            <a:r>
              <a:rPr lang="en-US" dirty="0"/>
              <a:t>Transaction (f): Paid rent for month (1 of 2)</a:t>
            </a:r>
            <a:endParaRPr lang="en-IN" dirty="0"/>
          </a:p>
        </p:txBody>
      </p:sp>
      <p:sp>
        <p:nvSpPr>
          <p:cNvPr id="3" name="Content Placeholder 2"/>
          <p:cNvSpPr>
            <a:spLocks noGrp="1"/>
          </p:cNvSpPr>
          <p:nvPr>
            <p:ph type="body" sz="quarter" idx="17"/>
          </p:nvPr>
        </p:nvSpPr>
        <p:spPr>
          <a:xfrm>
            <a:off x="740228" y="1211283"/>
            <a:ext cx="10711543" cy="4910737"/>
          </a:xfrm>
        </p:spPr>
        <p:txBody>
          <a:bodyPr>
            <a:normAutofit/>
          </a:bodyPr>
          <a:lstStyle/>
          <a:p>
            <a:r>
              <a:rPr lang="en-US" sz="2800" dirty="0"/>
              <a:t>Mitch paid $1,000 for office rent for June</a:t>
            </a:r>
          </a:p>
          <a:p>
            <a:r>
              <a:rPr lang="en-US" sz="2800" dirty="0"/>
              <a:t>Identify the accounts that are affected</a:t>
            </a:r>
          </a:p>
          <a:p>
            <a:pPr lvl="1" indent="-449263"/>
            <a:r>
              <a:rPr lang="en-US" sz="2400" dirty="0">
                <a:ea typeface="ＭＳ Ｐゴシック" pitchFamily="34" charset="-128"/>
              </a:rPr>
              <a:t>Cash</a:t>
            </a:r>
          </a:p>
          <a:p>
            <a:pPr lvl="1" indent="-449263"/>
            <a:r>
              <a:rPr lang="en-US" sz="2400" dirty="0">
                <a:ea typeface="ＭＳ Ｐゴシック" pitchFamily="34" charset="-128"/>
              </a:rPr>
              <a:t>Rent Expense</a:t>
            </a:r>
          </a:p>
          <a:p>
            <a:r>
              <a:rPr lang="en-US" sz="2800" dirty="0"/>
              <a:t>Classify these accounts as assets, liabilities, owner’s equity, revenues, or expenses</a:t>
            </a:r>
          </a:p>
          <a:p>
            <a:pPr lvl="1"/>
            <a:r>
              <a:rPr lang="en-US" sz="2400" dirty="0"/>
              <a:t>Cash – Asset</a:t>
            </a:r>
          </a:p>
          <a:p>
            <a:pPr lvl="1"/>
            <a:r>
              <a:rPr lang="en-US" sz="2400" dirty="0"/>
              <a:t>Rent Expense - Expense</a:t>
            </a:r>
          </a:p>
          <a:p>
            <a:r>
              <a:rPr lang="en-US" sz="2800" dirty="0"/>
              <a:t>Decrease the asset (Cash) and increase expense (Rent Expense)</a:t>
            </a:r>
          </a:p>
          <a:p>
            <a:r>
              <a:rPr lang="en-US" sz="2800" dirty="0"/>
              <a:t>Credit </a:t>
            </a:r>
            <a:r>
              <a:rPr lang="en-US" sz="2800" b="1" dirty="0"/>
              <a:t>Cash </a:t>
            </a:r>
            <a:r>
              <a:rPr lang="en-US" sz="2800" dirty="0"/>
              <a:t>and debit </a:t>
            </a:r>
            <a:r>
              <a:rPr lang="en-US" sz="2800" b="1" dirty="0"/>
              <a:t>Rent Expense </a:t>
            </a:r>
            <a:r>
              <a:rPr lang="en-US" sz="2800" dirty="0"/>
              <a:t>for $1,000</a:t>
            </a:r>
          </a:p>
        </p:txBody>
      </p:sp>
    </p:spTree>
    <p:extLst>
      <p:ext uri="{BB962C8B-B14F-4D97-AF65-F5344CB8AC3E}">
        <p14:creationId xmlns:p14="http://schemas.microsoft.com/office/powerpoint/2010/main" val="3662336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(f): Paid rent for month (2 of 2)</a:t>
            </a:r>
          </a:p>
        </p:txBody>
      </p:sp>
      <p:pic>
        <p:nvPicPr>
          <p:cNvPr id="4" name="Picture Placeholder 3" descr="A balance sheet has three columns arranged to reflect the equation, assets = liability + owner’s equity. The assets column, liabilities column and the owner’s equity column are subdivided into two columns, debit, minus and credit, plus. The assets column consists of cash and delivery equipment, both are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Expense section consists of rent expense and is subdivided into two columns. Revenues section consists of delivery fees, subdivided into two columns. The entries in the table are as follows: assets. Debit, plus, credit, minus. Cash. Debit column. Row 1. Balance, 4500. Row 2. Blank. Row 3. 3500. Credit column. Row 1. Blank. Row 2. F. 1000. Row 3. Blank. Delivery equipment. Debit column. Row 4. Balance, 3800. Credit column. Row 4. Blank. Row 5. Subtotal, $7300. Row 6, sum of cash + delivery equipment, equals $7300. Liabilities. Debit, minus, credit, plus. Accounts payable. Debit column. Row 1. Blank. Credit column. Row 1. Balance, 1200. Blank. Row 2 to row 4: blank. Row 5. Subtotal, $1200. Owner’s equity. Debit, minus, credit, plus. Michelle Williams capital. Debit column. Row 1. Blank. Credit column. Row 1. Balance, 5000. Drawing. Debit, plus and credit, minus. Expenses. Debit, plus and credit, minus.  Rent expenses. Debit column. Row 4. F. 1000. Credit column. Row 4. Blank. Revenues. Debit, minus and credit, plus. Delivery fees. Debit column. Row 4. Blank. Credit column. Row 4. Balance, 2100. Row 5, is the sum of Michelle Williams capital + revenues minus expenses, equals $6100. Row 6, is the sum of liabilities + owner’s equity, and equals $73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t="1" r="146" b="-242"/>
          <a:stretch/>
        </p:blipFill>
        <p:spPr>
          <a:xfrm>
            <a:off x="1513364" y="1201713"/>
            <a:ext cx="9165271" cy="3483409"/>
          </a:xfrm>
          <a:prstGeom prst="rect">
            <a:avLst/>
          </a:prstGeom>
        </p:spPr>
      </p:pic>
      <p:sp>
        <p:nvSpPr>
          <p:cNvPr id="3" name="Text Placeholder 2">
            <a:extLst>
              <a:ext uri="{FF2B5EF4-FFF2-40B4-BE49-F238E27FC236}">
                <a16:creationId xmlns:a16="http://schemas.microsoft.com/office/drawing/2014/main" id="{9AACB2D9-55B4-4595-80B1-8DD1EB74AF51}"/>
              </a:ext>
            </a:extLst>
          </p:cNvPr>
          <p:cNvSpPr>
            <a:spLocks noGrp="1"/>
          </p:cNvSpPr>
          <p:nvPr>
            <p:ph type="body" sz="quarter" idx="12"/>
          </p:nvPr>
        </p:nvSpPr>
        <p:spPr>
          <a:xfrm>
            <a:off x="1030288" y="5571241"/>
            <a:ext cx="10323512" cy="339022"/>
          </a:xfrm>
        </p:spPr>
        <p:txBody>
          <a:bodyPr/>
          <a:lstStyle/>
          <a:p>
            <a:pPr algn="ctr"/>
            <a:r>
              <a:rPr lang="en-US" sz="2000" dirty="0"/>
              <a:t>FIGURE 3-11 </a:t>
            </a:r>
            <a:r>
              <a:rPr lang="en-US" sz="2000" b="1" dirty="0"/>
              <a:t>Transaction (f ): Paid Rent for Month</a:t>
            </a:r>
            <a:endParaRPr lang="en-US" sz="2000" dirty="0"/>
          </a:p>
        </p:txBody>
      </p:sp>
    </p:spTree>
    <p:extLst>
      <p:ext uri="{BB962C8B-B14F-4D97-AF65-F5344CB8AC3E}">
        <p14:creationId xmlns:p14="http://schemas.microsoft.com/office/powerpoint/2010/main" val="672328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1774"/>
          </a:xfrm>
        </p:spPr>
        <p:txBody>
          <a:bodyPr/>
          <a:lstStyle/>
          <a:p>
            <a:r>
              <a:rPr lang="en-US" dirty="0"/>
              <a:t>Transaction (g): Paid phone bill (1 of 2)</a:t>
            </a:r>
            <a:endParaRPr lang="en-IN" dirty="0"/>
          </a:p>
        </p:txBody>
      </p:sp>
      <p:sp>
        <p:nvSpPr>
          <p:cNvPr id="3" name="Content Placeholder 2"/>
          <p:cNvSpPr>
            <a:spLocks noGrp="1"/>
          </p:cNvSpPr>
          <p:nvPr>
            <p:ph type="body" sz="quarter" idx="17"/>
          </p:nvPr>
        </p:nvSpPr>
        <p:spPr>
          <a:xfrm>
            <a:off x="740228" y="1056905"/>
            <a:ext cx="10711543" cy="5065116"/>
          </a:xfrm>
        </p:spPr>
        <p:txBody>
          <a:bodyPr>
            <a:normAutofit/>
          </a:bodyPr>
          <a:lstStyle/>
          <a:p>
            <a:r>
              <a:rPr lang="en-US" sz="2800" dirty="0"/>
              <a:t>Mitch paid for phone service, $100</a:t>
            </a:r>
          </a:p>
          <a:p>
            <a:r>
              <a:rPr lang="en-US" sz="2800" dirty="0"/>
              <a:t>Identify the accounts that are affected</a:t>
            </a:r>
          </a:p>
          <a:p>
            <a:pPr lvl="1" indent="-449263"/>
            <a:r>
              <a:rPr lang="en-US" sz="2400" dirty="0">
                <a:ea typeface="ＭＳ Ｐゴシック" pitchFamily="34" charset="-128"/>
              </a:rPr>
              <a:t>Cash</a:t>
            </a:r>
          </a:p>
          <a:p>
            <a:pPr lvl="1" indent="-449263"/>
            <a:r>
              <a:rPr lang="en-US" sz="2400" dirty="0">
                <a:ea typeface="ＭＳ Ｐゴシック" pitchFamily="34" charset="-128"/>
              </a:rPr>
              <a:t>Phone Expense</a:t>
            </a:r>
          </a:p>
          <a:p>
            <a:r>
              <a:rPr lang="en-US" sz="2800" dirty="0"/>
              <a:t>Classify these accounts as assets, liabilities, owner’s equity, revenues, or expenses</a:t>
            </a:r>
          </a:p>
          <a:p>
            <a:pPr lvl="1"/>
            <a:r>
              <a:rPr lang="en-US" sz="2400" dirty="0"/>
              <a:t>Cash – Asset</a:t>
            </a:r>
          </a:p>
          <a:p>
            <a:pPr lvl="1"/>
            <a:r>
              <a:rPr lang="en-US" sz="2400" dirty="0"/>
              <a:t>Phone Expense - Expense</a:t>
            </a:r>
          </a:p>
          <a:p>
            <a:r>
              <a:rPr lang="en-US" sz="2800" dirty="0"/>
              <a:t>Decrease the asset (Cash) and increase expense (Phone Expense)</a:t>
            </a:r>
          </a:p>
          <a:p>
            <a:r>
              <a:rPr lang="en-US" sz="2800" dirty="0"/>
              <a:t>Credit </a:t>
            </a:r>
            <a:r>
              <a:rPr lang="en-US" sz="2800" b="1" dirty="0"/>
              <a:t>Cash </a:t>
            </a:r>
            <a:r>
              <a:rPr lang="en-US" sz="2800" dirty="0"/>
              <a:t>and debit </a:t>
            </a:r>
            <a:r>
              <a:rPr lang="en-US" sz="2800" b="1" dirty="0"/>
              <a:t>Phone Expense </a:t>
            </a:r>
            <a:r>
              <a:rPr lang="en-US" sz="2800" dirty="0"/>
              <a:t>for $100</a:t>
            </a:r>
          </a:p>
        </p:txBody>
      </p:sp>
    </p:spTree>
    <p:extLst>
      <p:ext uri="{BB962C8B-B14F-4D97-AF65-F5344CB8AC3E}">
        <p14:creationId xmlns:p14="http://schemas.microsoft.com/office/powerpoint/2010/main" val="2144064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(g): Paid phone bill (2 of 2)</a:t>
            </a:r>
          </a:p>
        </p:txBody>
      </p:sp>
      <p:pic>
        <p:nvPicPr>
          <p:cNvPr id="4" name="Picture Placeholder 3" descr="A balance sheet has three columns arranged to reflect the equation, assets = liability + owner’s equity. The assets column, liabilities column and the owner’s equity column are subdivided into two columns, debit, minus and credit, plus. The assets column consists of cash and delivery equipment, both are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The expense section consists of rent expense and phone expense. Each section is further subdivided into two columns. The revenues section consists of delivery fees section which is subdivided into two columns. The entries in the table are as follows: assets. Debit, plus, credit, minus. Cash. Debit column. Row 1. Balance, 3500. Row 2. Blank. Row 3. 3400. Credit column. Row 1. Blank. Row 2. G. 100. Row 3. Blank. Delivery equipment. Debit column. Row 4. Balance, 3800. Credit column. Row 3. Blank. Row 4 and row 5: blank. Row 6. Subtotal, $7200. Row 7, sum of cash + delivery equipment, equals $7200. Liabilities. Debit, minus, credit, plus. Accounts payable. Debit column. Row 1. Blank. Credit column. Row 1. Balance, 1200. Row 2 to row 5: Blank. Row 6. Subtotal, $1200. Owner’s equity. Debit, minus, credit, plus. Michelle Williams capital. Debit column. Row 1. Blank. Credit column. Row 1. Balance, 5000. Drawing. Debit, plus and credit, minus. Expenses. Debit, plus and credit, minus.  Rent expense. Debit column. Row 3. Balance, 1000. Credit column. Row 3. Blank. Phone expense. Debit column. Row 5. g 100. Credit column. Row 5. Blank. Revenues. Debit, minus and credit, plus. Delivery fees. Debit column. Blank. Credit column. Row 4. Balance, 2100. Row 6, is the sum of Michelle Williams capital + revenues minus expenses, equals $6000. Row 7, is the sum of liabilities + owner’s equity, and equals $72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l="1" t="1" r="158" b="-794"/>
          <a:stretch/>
        </p:blipFill>
        <p:spPr>
          <a:xfrm>
            <a:off x="2031783" y="1346414"/>
            <a:ext cx="8128434" cy="3791194"/>
          </a:xfrm>
          <a:prstGeom prst="rect">
            <a:avLst/>
          </a:prstGeom>
        </p:spPr>
      </p:pic>
      <p:sp>
        <p:nvSpPr>
          <p:cNvPr id="3" name="Text Placeholder 2">
            <a:extLst>
              <a:ext uri="{FF2B5EF4-FFF2-40B4-BE49-F238E27FC236}">
                <a16:creationId xmlns:a16="http://schemas.microsoft.com/office/drawing/2014/main" id="{07C375FB-8797-4BB3-A77A-FC755BB50A61}"/>
              </a:ext>
            </a:extLst>
          </p:cNvPr>
          <p:cNvSpPr>
            <a:spLocks noGrp="1"/>
          </p:cNvSpPr>
          <p:nvPr>
            <p:ph type="body" sz="quarter" idx="12"/>
          </p:nvPr>
        </p:nvSpPr>
        <p:spPr>
          <a:xfrm>
            <a:off x="1030288" y="5643561"/>
            <a:ext cx="10323512" cy="266702"/>
          </a:xfrm>
        </p:spPr>
        <p:txBody>
          <a:bodyPr/>
          <a:lstStyle/>
          <a:p>
            <a:pPr algn="ctr"/>
            <a:r>
              <a:rPr lang="en-US" sz="2000" dirty="0"/>
              <a:t>FIGURE 3-12 </a:t>
            </a:r>
            <a:r>
              <a:rPr lang="en-US" sz="2000" b="1" dirty="0"/>
              <a:t>Transaction (g): Paid Phone Bill</a:t>
            </a:r>
            <a:endParaRPr lang="en-US" sz="2000" dirty="0"/>
          </a:p>
        </p:txBody>
      </p:sp>
    </p:spTree>
    <p:extLst>
      <p:ext uri="{BB962C8B-B14F-4D97-AF65-F5344CB8AC3E}">
        <p14:creationId xmlns:p14="http://schemas.microsoft.com/office/powerpoint/2010/main" val="757361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984173"/>
          </a:xfrm>
        </p:spPr>
        <p:txBody>
          <a:bodyPr/>
          <a:lstStyle/>
          <a:p>
            <a:r>
              <a:rPr lang="en-US" dirty="0"/>
              <a:t>Transaction (h): Delivery revenues earned on account (1 of 2)</a:t>
            </a:r>
            <a:endParaRPr lang="en-IN" dirty="0"/>
          </a:p>
        </p:txBody>
      </p:sp>
      <p:sp>
        <p:nvSpPr>
          <p:cNvPr id="3" name="Content Placeholder 2"/>
          <p:cNvSpPr>
            <a:spLocks noGrp="1"/>
          </p:cNvSpPr>
          <p:nvPr>
            <p:ph type="body" sz="quarter" idx="17"/>
          </p:nvPr>
        </p:nvSpPr>
        <p:spPr>
          <a:xfrm>
            <a:off x="740228" y="1530583"/>
            <a:ext cx="10711543" cy="4591437"/>
          </a:xfrm>
        </p:spPr>
        <p:txBody>
          <a:bodyPr>
            <a:normAutofit fontScale="92500"/>
          </a:bodyPr>
          <a:lstStyle/>
          <a:p>
            <a:r>
              <a:rPr lang="en-US" sz="2400" dirty="0"/>
              <a:t>Mitch made deliveries on account for $2,400</a:t>
            </a:r>
          </a:p>
          <a:p>
            <a:r>
              <a:rPr lang="en-US" sz="2400" dirty="0"/>
              <a:t>Identify the accounts that are affected</a:t>
            </a:r>
          </a:p>
          <a:p>
            <a:pPr lvl="1" indent="-449263"/>
            <a:r>
              <a:rPr lang="en-US" sz="2200" dirty="0">
                <a:ea typeface="ＭＳ Ｐゴシック" pitchFamily="34" charset="-128"/>
              </a:rPr>
              <a:t>Accounts Receivable</a:t>
            </a:r>
          </a:p>
          <a:p>
            <a:pPr lvl="1" indent="-449263"/>
            <a:r>
              <a:rPr lang="en-US" sz="2200" dirty="0">
                <a:ea typeface="ＭＳ Ｐゴシック" pitchFamily="34" charset="-128"/>
              </a:rPr>
              <a:t>Delivery Fees</a:t>
            </a:r>
          </a:p>
          <a:p>
            <a:r>
              <a:rPr lang="en-US" sz="2400" dirty="0"/>
              <a:t>Classify these accounts as assets, liabilities, owner’s equity, revenues, or expenses</a:t>
            </a:r>
          </a:p>
          <a:p>
            <a:pPr lvl="1"/>
            <a:r>
              <a:rPr lang="en-US" sz="2200" dirty="0"/>
              <a:t>Accounts Receivable – Asset</a:t>
            </a:r>
          </a:p>
          <a:p>
            <a:pPr lvl="1"/>
            <a:r>
              <a:rPr lang="en-US" sz="2200" dirty="0"/>
              <a:t>Delivery Fees - Revenue</a:t>
            </a:r>
          </a:p>
          <a:p>
            <a:r>
              <a:rPr lang="en-US" sz="2400" dirty="0"/>
              <a:t>Mitch receives a promise that his customers will pay cash in the future. Therefore, the asset, </a:t>
            </a:r>
            <a:r>
              <a:rPr lang="en-US" sz="2400" b="1" dirty="0"/>
              <a:t>Accounts Receivable</a:t>
            </a:r>
            <a:r>
              <a:rPr lang="en-US" sz="2400" dirty="0"/>
              <a:t>, increases</a:t>
            </a:r>
          </a:p>
          <a:p>
            <a:r>
              <a:rPr lang="en-US" sz="2400" dirty="0"/>
              <a:t>Since revenues are recognized when earned, the revenue account, </a:t>
            </a:r>
            <a:r>
              <a:rPr lang="en-US" sz="2400" b="1" dirty="0"/>
              <a:t>Delivery Fees</a:t>
            </a:r>
            <a:r>
              <a:rPr lang="en-US" sz="2400" dirty="0"/>
              <a:t>, also increases</a:t>
            </a:r>
          </a:p>
          <a:p>
            <a:r>
              <a:rPr lang="en-US" sz="2400" dirty="0"/>
              <a:t>Debit </a:t>
            </a:r>
            <a:r>
              <a:rPr lang="en-US" sz="2400" b="1" dirty="0"/>
              <a:t>Accounts Receivable </a:t>
            </a:r>
            <a:r>
              <a:rPr lang="en-US" sz="2400" dirty="0"/>
              <a:t>and credit </a:t>
            </a:r>
            <a:r>
              <a:rPr lang="en-US" sz="2400" b="1" dirty="0"/>
              <a:t>Delivery Fees </a:t>
            </a:r>
            <a:r>
              <a:rPr lang="en-US" sz="2400" dirty="0"/>
              <a:t>for $2,400</a:t>
            </a:r>
          </a:p>
        </p:txBody>
      </p:sp>
    </p:spTree>
    <p:extLst>
      <p:ext uri="{BB962C8B-B14F-4D97-AF65-F5344CB8AC3E}">
        <p14:creationId xmlns:p14="http://schemas.microsoft.com/office/powerpoint/2010/main" val="2565747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(h): Delivery revenues earned on account (2 of 2)</a:t>
            </a:r>
          </a:p>
        </p:txBody>
      </p:sp>
      <p:pic>
        <p:nvPicPr>
          <p:cNvPr id="4" name="Picture Placeholder 3" descr="A balance sheet has three columns arranged to reflect the equation, assets = liability + owner’s equity. The assets column, liabilities column and the owner’s equity column are subdivided into two columns, debit, minus and credit, plus. The assets column consists of cash, accounts receivable and delivery equipment. Each section is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The expense section consists of rent expense and phone expense. Each section is subdivided into two columns. The revenues section consists of delivery fees, which is subdivided into two columns. The entries in the table are as follows: assets. Debit, plus, credit, minus. Cash. Debit column. Row 1. Balance, 3400. Credit column. Row 1. Blank. Accounts receivable. Debit column. Row 2. H. 2400. Credit column. Row 2. Blank. Delivery equipment. Debit column. Row 3. Balance, 3800. Credit column. Row 3. Blank. Row 4 to row 6: blank. Row 7. Subtotal, $9600. Row 8, sum of cash + accounts receivable + delivery equipment, equals $9600. Liabilities. Debit, minus, credit, plus. Accounts payable. Debit column. Row 1. Blank. Credit column. Row 1. Balance, 1200. Blank. Row 2 to row 6: blank. Row 7. Subtotal, $1200. Owner’s equity. Debit, minus, credit, plus. Michelle Williams capital. Debit column. Row 1. Blank. Credit column. Row 1. Balance, 5000. Drawing. Debit, plus and credit, minus. Expenses. Debit, plus and credit, minus.  Rent expense. Debit column. Row 3. Balance, 1000. Credit column. Row 3. Blank. Phone expense. Debit column. Row 6. Balance, 100. Credit column. Row 6. Blank. Revenues. Debit, minus and credit, plus. Delivery fees. Debit column. Blank. Credit column. Row 3. Balance, 2100. Row 4. H. 2100. Row 5. Balance, 4500. Row 6. Blank. Row 7, is the sum of Michelle Williams capital + revenues minus expenses, equals $8400. Row 7, is the sum of liabilities + owner’s equity, and equals $96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l="-2" t="-360" r="198" b="-69"/>
          <a:stretch/>
        </p:blipFill>
        <p:spPr>
          <a:xfrm>
            <a:off x="2222908" y="1572657"/>
            <a:ext cx="7746184" cy="3781768"/>
          </a:xfrm>
          <a:prstGeom prst="rect">
            <a:avLst/>
          </a:prstGeom>
        </p:spPr>
      </p:pic>
      <p:sp>
        <p:nvSpPr>
          <p:cNvPr id="3" name="Text Placeholder 2">
            <a:extLst>
              <a:ext uri="{FF2B5EF4-FFF2-40B4-BE49-F238E27FC236}">
                <a16:creationId xmlns:a16="http://schemas.microsoft.com/office/drawing/2014/main" id="{07DDEAA5-D218-456D-827F-8BA382BFEDF7}"/>
              </a:ext>
            </a:extLst>
          </p:cNvPr>
          <p:cNvSpPr>
            <a:spLocks noGrp="1"/>
          </p:cNvSpPr>
          <p:nvPr>
            <p:ph type="body" sz="quarter" idx="12"/>
          </p:nvPr>
        </p:nvSpPr>
        <p:spPr>
          <a:xfrm>
            <a:off x="1030288" y="5643561"/>
            <a:ext cx="10323512" cy="266702"/>
          </a:xfrm>
        </p:spPr>
        <p:txBody>
          <a:bodyPr/>
          <a:lstStyle/>
          <a:p>
            <a:pPr algn="ctr"/>
            <a:r>
              <a:rPr lang="en-US" sz="2000" dirty="0"/>
              <a:t>FIGURE 3-13 </a:t>
            </a:r>
            <a:r>
              <a:rPr lang="en-US" sz="2000" b="1" dirty="0"/>
              <a:t>Transaction (h): Delivery Revenues Earned on Account</a:t>
            </a:r>
            <a:endParaRPr lang="en-US" sz="2000" dirty="0"/>
          </a:p>
        </p:txBody>
      </p:sp>
    </p:spTree>
    <p:extLst>
      <p:ext uri="{BB962C8B-B14F-4D97-AF65-F5344CB8AC3E}">
        <p14:creationId xmlns:p14="http://schemas.microsoft.com/office/powerpoint/2010/main" val="77997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 Account (2 of 5)</a:t>
            </a:r>
            <a:endParaRPr lang="en-IN" dirty="0"/>
          </a:p>
        </p:txBody>
      </p:sp>
      <p:pic>
        <p:nvPicPr>
          <p:cNvPr id="5" name="Picture 2" descr="T table shows debit in the left column and credit in the right column with the text above reads “Debit means Left; Credit means Right.”">
            <a:extLst>
              <a:ext uri="{FF2B5EF4-FFF2-40B4-BE49-F238E27FC236}">
                <a16:creationId xmlns:a16="http://schemas.microsoft.com/office/drawing/2014/main" id="{AAFFAEF9-5FFF-4D85-BD81-7D013D7722D1}"/>
              </a:ext>
            </a:extLst>
          </p:cNvPr>
          <p:cNvPicPr>
            <a:picLocks noGrp="1" noChangeAspect="1" noChangeArrowheads="1"/>
          </p:cNvPicPr>
          <p:nvPr>
            <p:ph type="pic" sz="quarter" idx="11"/>
          </p:nvPr>
        </p:nvPicPr>
        <p:blipFill rotWithShape="1">
          <a:blip r:embed="rId2"/>
          <a:srcRect l="90" r="-484" b="-222"/>
          <a:stretch/>
        </p:blipFill>
        <p:spPr bwMode="auto">
          <a:xfrm>
            <a:off x="3059242" y="1390569"/>
            <a:ext cx="6073515" cy="3326142"/>
          </a:xfrm>
          <a:prstGeom prst="rect">
            <a:avLst/>
          </a:prstGeom>
          <a:noFill/>
          <a:ln w="9525">
            <a:noFill/>
            <a:miter lim="800000"/>
            <a:headEnd/>
            <a:tailEnd/>
          </a:ln>
          <a:effectLst/>
        </p:spPr>
      </p:pic>
    </p:spTree>
    <p:extLst>
      <p:ext uri="{BB962C8B-B14F-4D97-AF65-F5344CB8AC3E}">
        <p14:creationId xmlns:p14="http://schemas.microsoft.com/office/powerpoint/2010/main" val="654337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525525"/>
          </a:xfrm>
        </p:spPr>
        <p:txBody>
          <a:bodyPr/>
          <a:lstStyle/>
          <a:p>
            <a:r>
              <a:rPr lang="en-US" dirty="0"/>
              <a:t>Transaction (i): Purchase of Supplies (1 of 2)</a:t>
            </a:r>
            <a:endParaRPr lang="en-IN" dirty="0"/>
          </a:p>
        </p:txBody>
      </p:sp>
      <p:sp>
        <p:nvSpPr>
          <p:cNvPr id="3" name="Content Placeholder 2"/>
          <p:cNvSpPr>
            <a:spLocks noGrp="1"/>
          </p:cNvSpPr>
          <p:nvPr>
            <p:ph type="body" sz="quarter" idx="17"/>
          </p:nvPr>
        </p:nvSpPr>
        <p:spPr>
          <a:xfrm>
            <a:off x="740228" y="1009403"/>
            <a:ext cx="10711543" cy="5112617"/>
          </a:xfrm>
        </p:spPr>
        <p:txBody>
          <a:bodyPr>
            <a:normAutofit lnSpcReduction="10000"/>
          </a:bodyPr>
          <a:lstStyle/>
          <a:p>
            <a:r>
              <a:rPr lang="en-US" sz="2800" dirty="0"/>
              <a:t>Mitch bought pens, paper, delivery envelopes, and other supplies for $80 cash</a:t>
            </a:r>
          </a:p>
          <a:p>
            <a:pPr lvl="1"/>
            <a:r>
              <a:rPr lang="en-US" sz="2400" dirty="0"/>
              <a:t>These supplies will last for several months</a:t>
            </a:r>
          </a:p>
          <a:p>
            <a:pPr lvl="1"/>
            <a:r>
              <a:rPr lang="en-US" sz="2400" dirty="0"/>
              <a:t>Since they will generate future benefits, the supplies should be recorded as an asset</a:t>
            </a:r>
          </a:p>
          <a:p>
            <a:r>
              <a:rPr lang="en-US" sz="2800" dirty="0"/>
              <a:t>Identify the accounts that are affected</a:t>
            </a:r>
          </a:p>
          <a:p>
            <a:pPr lvl="1" indent="-449263"/>
            <a:r>
              <a:rPr lang="en-US" sz="2400" dirty="0">
                <a:ea typeface="ＭＳ Ｐゴシック" pitchFamily="34" charset="-128"/>
              </a:rPr>
              <a:t>Cash</a:t>
            </a:r>
          </a:p>
          <a:p>
            <a:pPr lvl="1" indent="-449263"/>
            <a:r>
              <a:rPr lang="en-US" sz="2400" dirty="0">
                <a:ea typeface="ＭＳ Ｐゴシック" pitchFamily="34" charset="-128"/>
              </a:rPr>
              <a:t>Supplies</a:t>
            </a:r>
          </a:p>
          <a:p>
            <a:r>
              <a:rPr lang="en-US" sz="2800" dirty="0"/>
              <a:t>Classify these accounts as assets, liabilities, owner’s equity, revenues, or expenses</a:t>
            </a:r>
          </a:p>
          <a:p>
            <a:pPr lvl="1"/>
            <a:r>
              <a:rPr lang="en-US" sz="2400" dirty="0"/>
              <a:t>Cash – Asset</a:t>
            </a:r>
          </a:p>
          <a:p>
            <a:pPr lvl="1"/>
            <a:r>
              <a:rPr lang="en-US" sz="2400" dirty="0"/>
              <a:t>Supplies - Revenue</a:t>
            </a:r>
          </a:p>
          <a:p>
            <a:r>
              <a:rPr lang="en-US" sz="2800" dirty="0"/>
              <a:t>Debit </a:t>
            </a:r>
            <a:r>
              <a:rPr lang="en-US" sz="2800" b="1" dirty="0"/>
              <a:t>Supplies </a:t>
            </a:r>
            <a:r>
              <a:rPr lang="en-US" sz="2800" dirty="0"/>
              <a:t>and credit </a:t>
            </a:r>
            <a:r>
              <a:rPr lang="en-US" sz="2800" b="1" dirty="0"/>
              <a:t>Cash </a:t>
            </a:r>
            <a:r>
              <a:rPr lang="en-US" sz="2800" dirty="0"/>
              <a:t>for $80</a:t>
            </a:r>
          </a:p>
        </p:txBody>
      </p:sp>
    </p:spTree>
    <p:extLst>
      <p:ext uri="{BB962C8B-B14F-4D97-AF65-F5344CB8AC3E}">
        <p14:creationId xmlns:p14="http://schemas.microsoft.com/office/powerpoint/2010/main" val="2898684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(i): Purchase of Supplies (2 of 2)</a:t>
            </a:r>
          </a:p>
        </p:txBody>
      </p:sp>
      <p:pic>
        <p:nvPicPr>
          <p:cNvPr id="4" name="Picture Placeholder 3" descr="A balance sheet has three columns arranged to reflect the equation, assets = liabilities + owner’s equity. The assets column, liabilities column and the owner’s equity column are subdivided into two columns, debit, minus and credit, plus. The assets column consists of cash, accounts receivable, supplies, and delivery equipment. Each section is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The expense section consists of rent expense and phone expense. Each section is subdivided into two columns. The revenues section consists of delivery fees, which is subdivided into two columns. The entries in the table are as follows: assets. Debit, plus, credit, minus. Cash. Debit column. Row 1. Balance, 3400. Row 2. Blank. Row 3. Balance, 3,320. Credit column. Row 1. Blank. Row 2. i. 80. Row 3. Blank. Accounts receivable. Debit column. Row 4. H. 2400. Credit column. Row 4. Blank. Supplies. Debit column. Row 5. i. 80. Credit column. Row 5. Blank. Delivery equipment. Debit column. Row 6. Balance, 3800. Credit column. Row 6. Blank. Row 7. Subtotal, $9600. Row 8, sum of cash + accounts receivable + delivery equipment, equals $9600. Liabilities. Debit, minus, credit, plus. Accounts payable. Debit column. Row 1. Blank. Credit column. Row 1. Balance, 1200. Blank. Row 2 to row 6: blank. Row 7. Subtotal, $1200. Owner’s equity. Debit, minus, credit, plus. Michelle Williams capital. Debit column. Row 1. Blank. Credit column. Row 1. Balance, 5000. Drawing. Debit, plus and credit, minus. Expenses. Debit, plus and credit, minus.  Rent expense. Debit column. Row 3. Balance, 1000. Credit column. Row 3. Blank. Phone expense. Debit column. Row 6. Balance, 100. Credit column. Row 6. Blank. Revenues. Debit, minus and credit, plus. Delivery fees. Debit column. Blank. Credit column. Row 3. Balance, 4500. Row 4 to row 6. Blank. Row 7, is the sum of Michelle Williams capital + revenues minus expenses, equals $8400. Row 7, is the sum of liabilities + owner’s equity, and equals $96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t="1" r="-180" b="-308"/>
          <a:stretch/>
        </p:blipFill>
        <p:spPr>
          <a:xfrm>
            <a:off x="2297489" y="1261572"/>
            <a:ext cx="7332632" cy="3640365"/>
          </a:xfrm>
          <a:prstGeom prst="rect">
            <a:avLst/>
          </a:prstGeom>
        </p:spPr>
      </p:pic>
      <p:sp>
        <p:nvSpPr>
          <p:cNvPr id="3" name="Text Placeholder 2">
            <a:extLst>
              <a:ext uri="{FF2B5EF4-FFF2-40B4-BE49-F238E27FC236}">
                <a16:creationId xmlns:a16="http://schemas.microsoft.com/office/drawing/2014/main" id="{471D8915-3235-4539-A5F0-3BE8692CB13A}"/>
              </a:ext>
            </a:extLst>
          </p:cNvPr>
          <p:cNvSpPr>
            <a:spLocks noGrp="1"/>
          </p:cNvSpPr>
          <p:nvPr>
            <p:ph type="body" sz="quarter" idx="12"/>
          </p:nvPr>
        </p:nvSpPr>
        <p:spPr>
          <a:xfrm>
            <a:off x="1030288" y="5643561"/>
            <a:ext cx="10323512" cy="266702"/>
          </a:xfrm>
        </p:spPr>
        <p:txBody>
          <a:bodyPr/>
          <a:lstStyle/>
          <a:p>
            <a:pPr algn="ctr"/>
            <a:r>
              <a:rPr lang="en-US" sz="2000" dirty="0"/>
              <a:t>FIGURE 3-14 </a:t>
            </a:r>
            <a:r>
              <a:rPr lang="en-US" sz="2000" b="1" dirty="0"/>
              <a:t>Transaction (</a:t>
            </a:r>
            <a:r>
              <a:rPr lang="en-US" sz="2000" b="1" dirty="0" err="1"/>
              <a:t>i</a:t>
            </a:r>
            <a:r>
              <a:rPr lang="en-US" sz="2000" b="1" dirty="0"/>
              <a:t>): Purchase of Supplies</a:t>
            </a:r>
            <a:endParaRPr lang="en-US" sz="2000" dirty="0"/>
          </a:p>
        </p:txBody>
      </p:sp>
    </p:spTree>
    <p:extLst>
      <p:ext uri="{BB962C8B-B14F-4D97-AF65-F5344CB8AC3E}">
        <p14:creationId xmlns:p14="http://schemas.microsoft.com/office/powerpoint/2010/main" val="969452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984173"/>
          </a:xfrm>
        </p:spPr>
        <p:txBody>
          <a:bodyPr/>
          <a:lstStyle/>
          <a:p>
            <a:r>
              <a:rPr lang="en-US" dirty="0"/>
              <a:t>Transaction (j): Cash receipts from prior sales on account (1 of 2)</a:t>
            </a:r>
            <a:endParaRPr lang="en-IN" dirty="0"/>
          </a:p>
        </p:txBody>
      </p:sp>
      <p:sp>
        <p:nvSpPr>
          <p:cNvPr id="3" name="Content Placeholder 2"/>
          <p:cNvSpPr>
            <a:spLocks noGrp="1"/>
          </p:cNvSpPr>
          <p:nvPr>
            <p:ph type="body" sz="quarter" idx="17"/>
          </p:nvPr>
        </p:nvSpPr>
        <p:spPr>
          <a:xfrm>
            <a:off x="740228" y="1530583"/>
            <a:ext cx="10711543" cy="4591437"/>
          </a:xfrm>
        </p:spPr>
        <p:txBody>
          <a:bodyPr>
            <a:normAutofit fontScale="92500"/>
          </a:bodyPr>
          <a:lstStyle/>
          <a:p>
            <a:r>
              <a:rPr lang="en-US" sz="2400" dirty="0"/>
              <a:t>Mitch received $1,900 in cash for delivery services performed for customers earlier in the month</a:t>
            </a:r>
          </a:p>
          <a:p>
            <a:pPr lvl="1"/>
            <a:r>
              <a:rPr lang="en-US" sz="2200" dirty="0"/>
              <a:t>Mitch received cash, but this transaction did not affect revenue since the revenue was previously recorded when earned</a:t>
            </a:r>
          </a:p>
          <a:p>
            <a:r>
              <a:rPr lang="en-US" sz="2400" dirty="0"/>
              <a:t>Identify the accounts that are affected</a:t>
            </a:r>
          </a:p>
          <a:p>
            <a:pPr lvl="1" indent="-449263"/>
            <a:r>
              <a:rPr lang="en-US" sz="2200" dirty="0">
                <a:ea typeface="ＭＳ Ｐゴシック" pitchFamily="34" charset="-128"/>
              </a:rPr>
              <a:t>Cash</a:t>
            </a:r>
          </a:p>
          <a:p>
            <a:pPr lvl="1" indent="-449263"/>
            <a:r>
              <a:rPr lang="en-US" sz="2200" dirty="0">
                <a:ea typeface="ＭＳ Ｐゴシック" pitchFamily="34" charset="-128"/>
              </a:rPr>
              <a:t>Accounts Receivable</a:t>
            </a:r>
          </a:p>
          <a:p>
            <a:r>
              <a:rPr lang="en-US" sz="2400" dirty="0"/>
              <a:t>Classify these accounts as assets, liabilities, owner’s equity, revenues, or expenses</a:t>
            </a:r>
          </a:p>
          <a:p>
            <a:pPr lvl="1"/>
            <a:r>
              <a:rPr lang="en-US" sz="2200" dirty="0"/>
              <a:t>Cash – Asset</a:t>
            </a:r>
          </a:p>
          <a:p>
            <a:pPr lvl="1"/>
            <a:r>
              <a:rPr lang="en-US" sz="2200" dirty="0"/>
              <a:t>Accounts Receivable – Asset</a:t>
            </a:r>
          </a:p>
          <a:p>
            <a:r>
              <a:rPr lang="en-US" sz="2400" dirty="0"/>
              <a:t>This transaction increases Cash and reduces the amount due from customers reported in Accounts Receivable</a:t>
            </a:r>
          </a:p>
          <a:p>
            <a:r>
              <a:rPr lang="en-US" sz="2400" dirty="0"/>
              <a:t>Debit </a:t>
            </a:r>
            <a:r>
              <a:rPr lang="en-US" sz="2400" b="1" dirty="0"/>
              <a:t>Cash </a:t>
            </a:r>
            <a:r>
              <a:rPr lang="en-US" sz="2400" dirty="0"/>
              <a:t>and credit </a:t>
            </a:r>
            <a:r>
              <a:rPr lang="en-US" sz="2400" b="1" dirty="0"/>
              <a:t>Accounts Receivable </a:t>
            </a:r>
            <a:r>
              <a:rPr lang="en-US" sz="2400" dirty="0"/>
              <a:t>for $1,900</a:t>
            </a:r>
          </a:p>
        </p:txBody>
      </p:sp>
    </p:spTree>
    <p:extLst>
      <p:ext uri="{BB962C8B-B14F-4D97-AF65-F5344CB8AC3E}">
        <p14:creationId xmlns:p14="http://schemas.microsoft.com/office/powerpoint/2010/main" val="2574817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(j): Cash receipts from prior sales on account (2 of 2)</a:t>
            </a:r>
          </a:p>
        </p:txBody>
      </p:sp>
      <p:pic>
        <p:nvPicPr>
          <p:cNvPr id="4" name="Picture Placeholder 3" descr="A balance sheet has three columns arranged to reflect the equation, assets = liabilities + owner’s equity. The assets column, liabilities column and the owner’s equity column are subdivided into two columns, debit, minus and credit, plus. The assets column consists of cash, accounts receivable, supplies, and delivery equipment. Each section is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The expense section consists of rent expense and phone expense. Each section is subdivided into two columns. The revenues section consists of delivery fees, which is subdivided into two columns. The entries in the table are as follows: assets. Debit, plus, credit, minus. Cash. Debit column. Row 1. Balance, 3,320. Row 2. i. 1,900. Row 3. Balance, 5,220. Credit column. Row 1 to row 3. Blank. Accounts receivable. Debit column. Row 4. H. balance, 2400. Row 5. Blank. Row 6. Balance, 500. Credit column. Row 4. Blank. Row 5. J. 1,900. Row 6. Blank. Supplies. Debit column. Row 7. i. 80. Credit column. Row 7. Blank. Delivery equipment. Debit column. Row 8. Balance, 3800. Credit column. Row 9. Blank. Row 10. Subtotal, $9600. Row 8, sum of cash + accounts receivable + delivery equipment, equals $9600. Liabilities. Debit, minus, credit, plus. Accounts payable. Debit column. Row 1. Blank. Credit column. Row 1. Balance, 1200. Blank. Row 2 to row 6: blank. Row 7. Subtotal, $1200. Owner’s equity. Debit, minus, credit, plus. Michelle Williams capital. Debit column. Row 1. Blank. Credit column. Row 1. Balance, 5000. Drawing. Debit, plus and credit, minus. Expenses. Debit, plus and credit, minus.  Rent expense. Debit column. Row 3. Balance, 1000. Credit column. Row 3. Blank. Phone expense. Debit column. Row 6. Balance, 100. Credit column. Row 6. Blank. Revenues. Debit, minus and credit, plus. Delivery fees. Debit column. Blank. Credit column. Row 3. Balance, 4500. Row 4 to row 6. Blank. Row 7, is the sum of Michelle Williams capital + revenues minus expenses, equals $8400. Row 7, is the sum of liabilities + owner’s equity, and equals $96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t="1" r="-168" b="-250"/>
          <a:stretch/>
        </p:blipFill>
        <p:spPr>
          <a:xfrm>
            <a:off x="2451214" y="1505390"/>
            <a:ext cx="7289571" cy="3847219"/>
          </a:xfrm>
          <a:prstGeom prst="rect">
            <a:avLst/>
          </a:prstGeom>
        </p:spPr>
      </p:pic>
      <p:sp>
        <p:nvSpPr>
          <p:cNvPr id="3" name="Text Placeholder 2">
            <a:extLst>
              <a:ext uri="{FF2B5EF4-FFF2-40B4-BE49-F238E27FC236}">
                <a16:creationId xmlns:a16="http://schemas.microsoft.com/office/drawing/2014/main" id="{9F98BE48-6ABA-408F-83E0-1B3C111CE336}"/>
              </a:ext>
            </a:extLst>
          </p:cNvPr>
          <p:cNvSpPr>
            <a:spLocks noGrp="1"/>
          </p:cNvSpPr>
          <p:nvPr>
            <p:ph type="body" sz="quarter" idx="12"/>
          </p:nvPr>
        </p:nvSpPr>
        <p:spPr>
          <a:xfrm>
            <a:off x="1030288" y="5643561"/>
            <a:ext cx="10323512" cy="266702"/>
          </a:xfrm>
        </p:spPr>
        <p:txBody>
          <a:bodyPr/>
          <a:lstStyle/>
          <a:p>
            <a:pPr algn="ctr"/>
            <a:r>
              <a:rPr lang="en-US" sz="2000" dirty="0"/>
              <a:t>FIGURE 3-15 </a:t>
            </a:r>
            <a:r>
              <a:rPr lang="en-US" sz="2000" b="1" dirty="0"/>
              <a:t>Transaction (j): Cash Receipts from Prior Sales on Account</a:t>
            </a:r>
            <a:endParaRPr lang="en-US" sz="2000" dirty="0"/>
          </a:p>
        </p:txBody>
      </p:sp>
    </p:spTree>
    <p:extLst>
      <p:ext uri="{BB962C8B-B14F-4D97-AF65-F5344CB8AC3E}">
        <p14:creationId xmlns:p14="http://schemas.microsoft.com/office/powerpoint/2010/main" val="3405947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984173"/>
          </a:xfrm>
        </p:spPr>
        <p:txBody>
          <a:bodyPr/>
          <a:lstStyle/>
          <a:p>
            <a:r>
              <a:rPr lang="en-US" dirty="0"/>
              <a:t>Transaction (k): Purchase of an asset on credit making a partial payment (1 of 2)</a:t>
            </a:r>
            <a:endParaRPr lang="en-IN" dirty="0"/>
          </a:p>
        </p:txBody>
      </p:sp>
      <p:sp>
        <p:nvSpPr>
          <p:cNvPr id="3" name="Content Placeholder 2"/>
          <p:cNvSpPr>
            <a:spLocks noGrp="1"/>
          </p:cNvSpPr>
          <p:nvPr>
            <p:ph type="body" sz="quarter" idx="17"/>
          </p:nvPr>
        </p:nvSpPr>
        <p:spPr>
          <a:xfrm>
            <a:off x="740228" y="1530583"/>
            <a:ext cx="10711543" cy="4591437"/>
          </a:xfrm>
        </p:spPr>
        <p:txBody>
          <a:bodyPr>
            <a:normAutofit/>
          </a:bodyPr>
          <a:lstStyle/>
          <a:p>
            <a:r>
              <a:rPr lang="en-US" sz="2400" dirty="0"/>
              <a:t>Mitch bought a third motor scooter for $1,000. Mitch made a down payment of $300 and spread the remaining payments over the next four months</a:t>
            </a:r>
          </a:p>
          <a:p>
            <a:r>
              <a:rPr lang="en-US" sz="2400" dirty="0"/>
              <a:t>Identify the accounts that are affected</a:t>
            </a:r>
          </a:p>
          <a:p>
            <a:pPr lvl="1" indent="-449263"/>
            <a:r>
              <a:rPr lang="en-US" dirty="0">
                <a:ea typeface="ＭＳ Ｐゴシック" pitchFamily="34" charset="-128"/>
              </a:rPr>
              <a:t>Delivery Equipment - Asset</a:t>
            </a:r>
          </a:p>
          <a:p>
            <a:pPr lvl="1" indent="-449263"/>
            <a:r>
              <a:rPr lang="en-US" dirty="0">
                <a:ea typeface="ＭＳ Ｐゴシック" pitchFamily="34" charset="-128"/>
              </a:rPr>
              <a:t>Cash - Asset</a:t>
            </a:r>
          </a:p>
          <a:p>
            <a:pPr lvl="1" indent="-449263"/>
            <a:r>
              <a:rPr lang="en-US" dirty="0">
                <a:ea typeface="ＭＳ Ｐゴシック" pitchFamily="34" charset="-128"/>
              </a:rPr>
              <a:t>Accounts Payable - Liability</a:t>
            </a:r>
          </a:p>
          <a:p>
            <a:r>
              <a:rPr lang="en-US" sz="2400" dirty="0"/>
              <a:t>Delivery Equipment increases by $1,000, Cash decreases by $300, and Accounts Payable increases by $700</a:t>
            </a:r>
          </a:p>
          <a:p>
            <a:pPr lvl="1"/>
            <a:r>
              <a:rPr lang="en-US" dirty="0"/>
              <a:t>Debit </a:t>
            </a:r>
            <a:r>
              <a:rPr lang="en-US" b="1" dirty="0"/>
              <a:t>Delivery Equipment </a:t>
            </a:r>
            <a:r>
              <a:rPr lang="en-US" dirty="0"/>
              <a:t>for $1000</a:t>
            </a:r>
          </a:p>
          <a:p>
            <a:pPr lvl="1"/>
            <a:r>
              <a:rPr lang="en-US" dirty="0"/>
              <a:t>Credit</a:t>
            </a:r>
            <a:r>
              <a:rPr lang="en-US" b="1" dirty="0"/>
              <a:t> Cash </a:t>
            </a:r>
            <a:r>
              <a:rPr lang="en-US" dirty="0"/>
              <a:t>for $300</a:t>
            </a:r>
          </a:p>
          <a:p>
            <a:pPr lvl="1"/>
            <a:r>
              <a:rPr lang="en-US" dirty="0"/>
              <a:t>Credit </a:t>
            </a:r>
            <a:r>
              <a:rPr lang="en-US" b="1" dirty="0"/>
              <a:t>Accounts Payable </a:t>
            </a:r>
            <a:r>
              <a:rPr lang="en-US" dirty="0"/>
              <a:t>for $700</a:t>
            </a:r>
          </a:p>
        </p:txBody>
      </p:sp>
    </p:spTree>
    <p:extLst>
      <p:ext uri="{BB962C8B-B14F-4D97-AF65-F5344CB8AC3E}">
        <p14:creationId xmlns:p14="http://schemas.microsoft.com/office/powerpoint/2010/main" val="2045369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(k): Purchase of an asset on credit making a partial payment (2 of 2)</a:t>
            </a:r>
          </a:p>
        </p:txBody>
      </p:sp>
      <p:pic>
        <p:nvPicPr>
          <p:cNvPr id="4" name="Picture Placeholder 3" descr="A balance sheet has three columns arranged to reflect the equation, assets = liabilities + owner’s equity. The assets column, liabilities column and the owner’s equity column are subdivided into two columns, debit, minus and credit, plus. The assets column consists of cash, accounts receivable, supplies, and delivery equipment. Each section is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The expense section consists of rent expense and phone expense. Each section is subdivided into two columns. The revenues section consists of delivery fees, which is subdivided into two columns. The entries in the table are as follows: assets. Debit, plus, credit, minus. Cash. Debit column. Row 1. Balance, 5,220. Row 2. blank. Row 3. Balance, 4,920. Credit column. Row 1. Blank. Row 2. K. 300. Row 3. Blank. Accounts receivable. Debit column. Row 4. H. balance, 500. Credit column. Row 4. Blank. Supplies. Debit column. Row 5. Balance, 80. Credit column. Row 5. Blank. Delivery equipment. Debit column. Row 6. Balance, 3800. Row 7. K. 1,000. Row 8. Balance, 4,800. Credit column. Row 6 to row 8. blank. Row 9. Subtotal, $10,300. Row 9, sum of cash + accounts receivable + delivery equipment, equals $10,300. Liabilities. Debit, minus, credit, plus. Accounts payable. Debit column. Row 1 to row 3. Blank. Credit column. Row 1. Balance, 1200. Row 2. K. 700. Row 3. Balance, 1,900. Row 4 to row 6. Blank. Row 7. Subtotal, $1900. Owner’s equity. Debit, minus, credit, plus. Michelle Williams capital. Debit column. Row 1. Blank. Credit column. Row 1. Balance, 5000. Drawing. Debit, plus and credit, minus. Expenses. Debit, plus and credit, minus.  Rent expense. Debit column. Row 3. Balance, 1000. Credit column. Row 3. Blank. Phone expense. Debit column. Row 6. Balance, 100. Credit column. Row 6. Blank. Revenues. Debit, minus and credit, plus. Delivery fees. Debit column. Blank. Credit column. Row 3. Balance, 4500. Row 4 to row 6. Blank. Row 7, is the sum of Michelle Williams capital + revenues minus expenses, equals $8400. Row 7, is the sum of liabilities + owner’s equity, and equals $10,3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l="1" r="-470"/>
          <a:stretch/>
        </p:blipFill>
        <p:spPr>
          <a:xfrm>
            <a:off x="2724592" y="1481139"/>
            <a:ext cx="6742816" cy="3822110"/>
          </a:xfrm>
          <a:prstGeom prst="rect">
            <a:avLst/>
          </a:prstGeom>
        </p:spPr>
      </p:pic>
      <p:sp>
        <p:nvSpPr>
          <p:cNvPr id="3" name="Text Placeholder 2">
            <a:extLst>
              <a:ext uri="{FF2B5EF4-FFF2-40B4-BE49-F238E27FC236}">
                <a16:creationId xmlns:a16="http://schemas.microsoft.com/office/drawing/2014/main" id="{87EFDD0B-D27D-428C-97DB-10C8C4153B8D}"/>
              </a:ext>
            </a:extLst>
          </p:cNvPr>
          <p:cNvSpPr>
            <a:spLocks noGrp="1"/>
          </p:cNvSpPr>
          <p:nvPr>
            <p:ph type="body" sz="quarter" idx="12"/>
          </p:nvPr>
        </p:nvSpPr>
        <p:spPr>
          <a:xfrm>
            <a:off x="657225" y="5643561"/>
            <a:ext cx="10696575" cy="266701"/>
          </a:xfrm>
        </p:spPr>
        <p:txBody>
          <a:bodyPr/>
          <a:lstStyle/>
          <a:p>
            <a:pPr algn="ctr"/>
            <a:r>
              <a:rPr lang="en-US" sz="2000" dirty="0"/>
              <a:t>FIGURE 3-16 </a:t>
            </a:r>
            <a:r>
              <a:rPr lang="en-US" sz="2000" b="1" dirty="0"/>
              <a:t>Transaction (k): Purchase of an Asset on Credit Making a Partial Payment</a:t>
            </a:r>
            <a:endParaRPr lang="en-US" sz="2000" dirty="0"/>
          </a:p>
        </p:txBody>
      </p:sp>
    </p:spTree>
    <p:extLst>
      <p:ext uri="{BB962C8B-B14F-4D97-AF65-F5344CB8AC3E}">
        <p14:creationId xmlns:p14="http://schemas.microsoft.com/office/powerpoint/2010/main" val="1789879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34" y="365124"/>
            <a:ext cx="11495314" cy="561151"/>
          </a:xfrm>
        </p:spPr>
        <p:txBody>
          <a:bodyPr/>
          <a:lstStyle/>
          <a:p>
            <a:r>
              <a:rPr lang="en-US" dirty="0"/>
              <a:t>Transaction (l): Payment of insurance premium (1 of 2)</a:t>
            </a:r>
            <a:endParaRPr lang="en-IN" dirty="0"/>
          </a:p>
        </p:txBody>
      </p:sp>
      <p:sp>
        <p:nvSpPr>
          <p:cNvPr id="3" name="Content Placeholder 2"/>
          <p:cNvSpPr>
            <a:spLocks noGrp="1"/>
          </p:cNvSpPr>
          <p:nvPr>
            <p:ph type="body" sz="quarter" idx="17"/>
          </p:nvPr>
        </p:nvSpPr>
        <p:spPr>
          <a:xfrm>
            <a:off x="740228" y="1163783"/>
            <a:ext cx="10711543" cy="4958238"/>
          </a:xfrm>
        </p:spPr>
        <p:txBody>
          <a:bodyPr>
            <a:normAutofit/>
          </a:bodyPr>
          <a:lstStyle/>
          <a:p>
            <a:r>
              <a:rPr lang="en-US" sz="2800" dirty="0"/>
              <a:t>Mitch paid $700 for an eight-month liability insurance policy</a:t>
            </a:r>
          </a:p>
          <a:p>
            <a:pPr lvl="1"/>
            <a:r>
              <a:rPr lang="en-US" sz="2400" dirty="0"/>
              <a:t>Since insurance is paid in advance and will provide future benefits, it is treated as an asset</a:t>
            </a:r>
          </a:p>
          <a:p>
            <a:r>
              <a:rPr lang="en-US" sz="2800" dirty="0"/>
              <a:t>Identify the accounts that are affected</a:t>
            </a:r>
          </a:p>
          <a:p>
            <a:pPr lvl="1" indent="-449263"/>
            <a:r>
              <a:rPr lang="en-US" sz="2400" dirty="0">
                <a:ea typeface="ＭＳ Ｐゴシック" pitchFamily="34" charset="-128"/>
              </a:rPr>
              <a:t>Prepaid Insurance - Asset</a:t>
            </a:r>
          </a:p>
          <a:p>
            <a:pPr lvl="1" indent="-449263"/>
            <a:r>
              <a:rPr lang="en-US" sz="2400" dirty="0">
                <a:ea typeface="ＭＳ Ｐゴシック" pitchFamily="34" charset="-128"/>
              </a:rPr>
              <a:t>Cash - Asset</a:t>
            </a:r>
          </a:p>
          <a:p>
            <a:r>
              <a:rPr lang="en-US" sz="2800" dirty="0"/>
              <a:t>Prepaid Insurance increases by $700 and Cash decreases by $700</a:t>
            </a:r>
          </a:p>
          <a:p>
            <a:r>
              <a:rPr lang="en-US" sz="2800" dirty="0"/>
              <a:t>Debit </a:t>
            </a:r>
            <a:r>
              <a:rPr lang="en-US" sz="2800" b="1" dirty="0"/>
              <a:t>Prepaid Insurance </a:t>
            </a:r>
            <a:r>
              <a:rPr lang="en-US" sz="2800" dirty="0"/>
              <a:t>for $700</a:t>
            </a:r>
          </a:p>
          <a:p>
            <a:r>
              <a:rPr lang="en-US" sz="2800" dirty="0"/>
              <a:t>Credit</a:t>
            </a:r>
            <a:r>
              <a:rPr lang="en-US" sz="2800" b="1" dirty="0"/>
              <a:t> Cash </a:t>
            </a:r>
            <a:r>
              <a:rPr lang="en-US" sz="2800" dirty="0"/>
              <a:t>for $700</a:t>
            </a:r>
            <a:endParaRPr lang="en-US" sz="2400" dirty="0"/>
          </a:p>
        </p:txBody>
      </p:sp>
    </p:spTree>
    <p:extLst>
      <p:ext uri="{BB962C8B-B14F-4D97-AF65-F5344CB8AC3E}">
        <p14:creationId xmlns:p14="http://schemas.microsoft.com/office/powerpoint/2010/main" val="4139654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a:xfrm>
            <a:off x="216815" y="365125"/>
            <a:ext cx="11349873" cy="672105"/>
          </a:xfrm>
        </p:spPr>
        <p:txBody>
          <a:bodyPr/>
          <a:lstStyle/>
          <a:p>
            <a:r>
              <a:rPr lang="en-US" dirty="0"/>
              <a:t>Transaction (l): Payment of insurance premium (2 of 2)</a:t>
            </a:r>
          </a:p>
        </p:txBody>
      </p:sp>
      <p:pic>
        <p:nvPicPr>
          <p:cNvPr id="4" name="Picture Placeholder 3" descr="A balance sheet has three columns arranged to reflect the equation, assets = liabilities + owner’s equity. The assets column, liabilities column and the owner’s equity column are subdivided into two columns, debit, minus and credit, plus. The assets column consists of cash, accounts receivable, supplies, prepaid insurance and delivery equipment. Each section is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The expense section consists of rent expense and phone expense. Each section is subdivided into two columns. The revenues section consists of delivery fees, which is subdivided into two columns. The entries in the table are as follows: assets. Debit, plus, credit, minus. Cash. Debit column. Row 1. Balance, 4,920. Row 2. blank. Row 3. Balance, 4,220. Credit column. Row 1. Blank. Row 2. L. 700. Row 3. Blank. Accounts receivable. Debit column. Row 4. balance, 500. Credit column. Row 4. Blank. Supplies. Debit column. Row 5. Balance, 80. Credit column. Row 5. Blank. Prepaid insurance. Debit column. Row 6. L. 700. Credit column. Row 6. Blank. Delivery equipment. Debit column. Row 7. Balance, 4,800. Credit column. Row 7. blank. Row 8. Subtotal, $10,300. Row 9, sum of cash + accounts receivable + delivery equipment, equals $10,300. Liabilities. Debit, minus, credit, plus. Accounts payable. Debit column. Row 1 to row 7. Blank. Credit column. Row 1. Balance, 1,900. Row 2 to row 7. Blank. Row 7. Subtotal, $1900. Owner’s equity. Debit, minus, credit, plus. Michelle Williams capital. Debit column. Row 1. Blank. Credit column. Row 1. Balance, 5000. Drawing. Debit, plus and credit, minus. Expenses. Debit, plus and credit, minus.  Rent expense. Debit column. Row 3. Balance, 1000. Credit column. Row 3. Blank. Phone expense. Debit column. Row 6. Balance, 100. Credit column. Row 6. Blank. Revenues. Debit, minus and credit, plus. Delivery fees. Debit column. Blank. Credit column. Row 3. Balance, 4500. Row 4 to row 6. Blank. Row 7, is the sum of Michelle Williams capital + revenues minus expenses, equals $8400. Row 7, is the sum of liabilities + owner’s equity, and equals $10,30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b="224"/>
          <a:stretch/>
        </p:blipFill>
        <p:spPr>
          <a:xfrm>
            <a:off x="2597330" y="1233291"/>
            <a:ext cx="6997339" cy="3966384"/>
          </a:xfrm>
          <a:prstGeom prst="rect">
            <a:avLst/>
          </a:prstGeom>
        </p:spPr>
      </p:pic>
      <p:sp>
        <p:nvSpPr>
          <p:cNvPr id="3" name="Text Placeholder 2">
            <a:extLst>
              <a:ext uri="{FF2B5EF4-FFF2-40B4-BE49-F238E27FC236}">
                <a16:creationId xmlns:a16="http://schemas.microsoft.com/office/drawing/2014/main" id="{4D41F06B-5627-476C-ACFF-3F482F3EBD48}"/>
              </a:ext>
            </a:extLst>
          </p:cNvPr>
          <p:cNvSpPr>
            <a:spLocks noGrp="1"/>
          </p:cNvSpPr>
          <p:nvPr>
            <p:ph type="body" sz="quarter" idx="12"/>
          </p:nvPr>
        </p:nvSpPr>
        <p:spPr>
          <a:xfrm>
            <a:off x="1030288" y="5643561"/>
            <a:ext cx="10323512" cy="266701"/>
          </a:xfrm>
        </p:spPr>
        <p:txBody>
          <a:bodyPr/>
          <a:lstStyle/>
          <a:p>
            <a:pPr algn="ctr"/>
            <a:r>
              <a:rPr lang="en-US" sz="2000" dirty="0"/>
              <a:t>FIGURE 3-17 </a:t>
            </a:r>
            <a:r>
              <a:rPr lang="en-US" sz="2000" b="1" dirty="0"/>
              <a:t>Transaction (l): Payment of Insurance Premium</a:t>
            </a:r>
            <a:endParaRPr lang="en-US" sz="2000" dirty="0"/>
          </a:p>
        </p:txBody>
      </p:sp>
    </p:spTree>
    <p:extLst>
      <p:ext uri="{BB962C8B-B14F-4D97-AF65-F5344CB8AC3E}">
        <p14:creationId xmlns:p14="http://schemas.microsoft.com/office/powerpoint/2010/main" val="2913786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596777"/>
          </a:xfrm>
        </p:spPr>
        <p:txBody>
          <a:bodyPr/>
          <a:lstStyle/>
          <a:p>
            <a:r>
              <a:rPr lang="en-US" dirty="0"/>
              <a:t>Transaction (m): Payment of Wages (1 of 2)</a:t>
            </a:r>
            <a:endParaRPr lang="en-IN" dirty="0"/>
          </a:p>
        </p:txBody>
      </p:sp>
      <p:sp>
        <p:nvSpPr>
          <p:cNvPr id="3" name="Content Placeholder 2"/>
          <p:cNvSpPr>
            <a:spLocks noGrp="1"/>
          </p:cNvSpPr>
          <p:nvPr>
            <p:ph type="body" sz="quarter" idx="17"/>
          </p:nvPr>
        </p:nvSpPr>
        <p:spPr>
          <a:xfrm>
            <a:off x="740228" y="1270661"/>
            <a:ext cx="10711543" cy="4851360"/>
          </a:xfrm>
        </p:spPr>
        <p:txBody>
          <a:bodyPr>
            <a:normAutofit/>
          </a:bodyPr>
          <a:lstStyle/>
          <a:p>
            <a:r>
              <a:rPr lang="en-US" sz="2800" dirty="0"/>
              <a:t>Mitch paid his part-time employees $1,650 in wages</a:t>
            </a:r>
          </a:p>
          <a:p>
            <a:pPr lvl="1"/>
            <a:r>
              <a:rPr lang="en-US" sz="2400" dirty="0"/>
              <a:t>This is an additional business expense</a:t>
            </a:r>
          </a:p>
          <a:p>
            <a:r>
              <a:rPr lang="en-US" sz="2800" dirty="0"/>
              <a:t>Identify the accounts that are affected</a:t>
            </a:r>
            <a:endParaRPr lang="en-US" sz="2400" dirty="0"/>
          </a:p>
          <a:p>
            <a:pPr lvl="1"/>
            <a:r>
              <a:rPr lang="en-US" sz="2400" dirty="0"/>
              <a:t>Wages Expense - Expense</a:t>
            </a:r>
          </a:p>
          <a:p>
            <a:pPr lvl="1"/>
            <a:r>
              <a:rPr lang="en-US" sz="2400" dirty="0"/>
              <a:t>Cash - Asset</a:t>
            </a:r>
          </a:p>
          <a:p>
            <a:r>
              <a:rPr lang="en-US" sz="2800" dirty="0"/>
              <a:t>Wages Expense increases by $1,650 and Cash decreases by $1,650</a:t>
            </a:r>
          </a:p>
          <a:p>
            <a:r>
              <a:rPr lang="en-US" sz="2800" dirty="0"/>
              <a:t>Debit </a:t>
            </a:r>
            <a:r>
              <a:rPr lang="en-US" sz="2800" b="1" dirty="0"/>
              <a:t>Wages Expense </a:t>
            </a:r>
            <a:r>
              <a:rPr lang="en-US" sz="2800" dirty="0"/>
              <a:t>for $1,650</a:t>
            </a:r>
          </a:p>
          <a:p>
            <a:r>
              <a:rPr lang="en-US" sz="2800" dirty="0"/>
              <a:t>Credit</a:t>
            </a:r>
            <a:r>
              <a:rPr lang="en-US" sz="2800" b="1" dirty="0"/>
              <a:t> Cash </a:t>
            </a:r>
            <a:r>
              <a:rPr lang="en-US" sz="2800" dirty="0"/>
              <a:t>for $1,650</a:t>
            </a:r>
          </a:p>
        </p:txBody>
      </p:sp>
    </p:spTree>
    <p:extLst>
      <p:ext uri="{BB962C8B-B14F-4D97-AF65-F5344CB8AC3E}">
        <p14:creationId xmlns:p14="http://schemas.microsoft.com/office/powerpoint/2010/main" val="1541607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(m): Payment of Wages (2 of 2)</a:t>
            </a:r>
          </a:p>
        </p:txBody>
      </p:sp>
      <p:pic>
        <p:nvPicPr>
          <p:cNvPr id="4" name="Picture Placeholder 3" descr="A balance sheet has three columns arranged to reflect the equation, assets = liabilities + owner’s equity. The assets column, liabilities column and the owner’s equity column are subdivided into two columns, debit, minus and credit, plus. The assets column consists of cash, accounts receivable, supplies, prepaid insurance and delivery equipment. Each section is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The expense section consists of rent expense and phone expense. Each section is subdivided into two columns. The revenues section consists of delivery fees, which is subdivided into two columns. The entries in the table are as follows: assets. Debit, plus, credit, minus. Cash. Debit column. Row 1. Balance, 4,220. Row 2. blank. Row 3. Balance, 2,570. Credit column. Row 1. Blank. Row 2. M. 1,650. Row 3. Blank. Accounts receivable. Debit column. Row 4. balance, 500. Credit column. Row 4. Blank. Supplies. Debit column. Row 5. Balance, 80. Credit column. Row 5. Blank. Prepaid insurance. Debit column. Row 6. L. 700. Credit column. Row 6. Blank. Delivery equipment. Debit column. Row 7. Balance, 4,800. Credit column. Row 7. blank. Row 8. Subtotal, $8,650. Row 9, sum of cash + accounts receivable + delivery equipment, equals $8,650. Liabilities. Debit, minus, credit, plus. Accounts payable. Debit column. Row 1 to row 7. Blank. Credit column. Row 1. Balance, 1,900. Row 2 to row 7. Blank. Row 7. Subtotal, $1900. Owner’s equity. Debit, minus, credit, plus. Michelle Williams capital. Debit column. Row 1. Blank. Credit column. Row 1. Balance, 5000. Drawing. Debit, plus and credit, minus. Expenses. Debit, plus and credit, minus.  Rent expense. Debit column. Row 3. Balance, 1000. Credit column. Row 3. Blank. Phone expense. Debit column. Row 6. Balance, 100. Credit column. Row 6. Blank. Wages expense. Debit column. Row 6 a. M. 1,650. Credit column. Blank. Revenues. Debit, minus and credit, plus. Delivery fees. Debit column. Blank. Credit column. Row 3. Balance, 4500. Row 4 to row 6. Blank. Row 7 is the sum of Michelle Williams capital + revenues minus expenses, equals $6,750. Row 8, is the sum of liabilities + owner’s equity, and equals $8,65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l="2" t="1" r="-1" b="-704"/>
          <a:stretch/>
        </p:blipFill>
        <p:spPr>
          <a:xfrm>
            <a:off x="2713622" y="1214439"/>
            <a:ext cx="6764755" cy="3885462"/>
          </a:xfrm>
          <a:prstGeom prst="rect">
            <a:avLst/>
          </a:prstGeom>
        </p:spPr>
      </p:pic>
      <p:sp>
        <p:nvSpPr>
          <p:cNvPr id="3" name="Text Placeholder 2">
            <a:extLst>
              <a:ext uri="{FF2B5EF4-FFF2-40B4-BE49-F238E27FC236}">
                <a16:creationId xmlns:a16="http://schemas.microsoft.com/office/drawing/2014/main" id="{80819AAA-2F44-498A-8A54-6D1834E8B45F}"/>
              </a:ext>
            </a:extLst>
          </p:cNvPr>
          <p:cNvSpPr>
            <a:spLocks noGrp="1"/>
          </p:cNvSpPr>
          <p:nvPr>
            <p:ph type="body" sz="quarter" idx="12"/>
          </p:nvPr>
        </p:nvSpPr>
        <p:spPr>
          <a:xfrm>
            <a:off x="934243" y="5376859"/>
            <a:ext cx="10323512" cy="266702"/>
          </a:xfrm>
        </p:spPr>
        <p:txBody>
          <a:bodyPr/>
          <a:lstStyle/>
          <a:p>
            <a:pPr algn="ctr"/>
            <a:r>
              <a:rPr lang="en-US" sz="2000" dirty="0"/>
              <a:t>FIGURE 3-18 </a:t>
            </a:r>
            <a:r>
              <a:rPr lang="en-US" sz="2000" b="1" dirty="0"/>
              <a:t>Transaction (m): Payment of Wages</a:t>
            </a:r>
            <a:endParaRPr lang="en-US" sz="2000" dirty="0"/>
          </a:p>
        </p:txBody>
      </p:sp>
    </p:spTree>
    <p:extLst>
      <p:ext uri="{BB962C8B-B14F-4D97-AF65-F5344CB8AC3E}">
        <p14:creationId xmlns:p14="http://schemas.microsoft.com/office/powerpoint/2010/main" val="293456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 Account (3 of 5)</a:t>
            </a:r>
            <a:endParaRPr lang="en-IN" dirty="0"/>
          </a:p>
        </p:txBody>
      </p:sp>
      <p:pic>
        <p:nvPicPr>
          <p:cNvPr id="7" name="Picture 2" descr="T table shows dr in the left column and cr in the right column with two callouts. The first callout pointing to the debit column reads “Abbreviation for Debit” and the second callout pointing to the credit column reads “Abbreviation for Credit.”">
            <a:extLst>
              <a:ext uri="{FF2B5EF4-FFF2-40B4-BE49-F238E27FC236}">
                <a16:creationId xmlns:a16="http://schemas.microsoft.com/office/drawing/2014/main" id="{A6F99F54-7D1A-4EA3-99F5-5974A38B7A2B}"/>
              </a:ext>
            </a:extLst>
          </p:cNvPr>
          <p:cNvPicPr>
            <a:picLocks noGrp="1" noChangeAspect="1" noChangeArrowheads="1"/>
          </p:cNvPicPr>
          <p:nvPr>
            <p:ph type="pic" sz="quarter" idx="11"/>
          </p:nvPr>
        </p:nvPicPr>
        <p:blipFill>
          <a:blip r:embed="rId2"/>
          <a:srcRect t="9563" b="9563"/>
          <a:stretch>
            <a:fillRect/>
          </a:stretch>
        </p:blipFill>
        <p:spPr bwMode="auto">
          <a:xfrm>
            <a:off x="2096892" y="1265665"/>
            <a:ext cx="8300873" cy="2747520"/>
          </a:xfrm>
          <a:prstGeom prst="rect">
            <a:avLst/>
          </a:prstGeom>
          <a:noFill/>
          <a:ln w="9525">
            <a:noFill/>
            <a:miter lim="800000"/>
            <a:headEnd/>
            <a:tailEnd/>
          </a:ln>
          <a:effectLst/>
        </p:spPr>
      </p:pic>
    </p:spTree>
    <p:extLst>
      <p:ext uri="{BB962C8B-B14F-4D97-AF65-F5344CB8AC3E}">
        <p14:creationId xmlns:p14="http://schemas.microsoft.com/office/powerpoint/2010/main" val="555834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984173"/>
          </a:xfrm>
        </p:spPr>
        <p:txBody>
          <a:bodyPr/>
          <a:lstStyle/>
          <a:p>
            <a:r>
              <a:rPr lang="en-US" dirty="0"/>
              <a:t>Transaction (n): Deliveries made for cash and credit (1 of 2)</a:t>
            </a:r>
            <a:endParaRPr lang="en-IN" dirty="0"/>
          </a:p>
        </p:txBody>
      </p:sp>
      <p:sp>
        <p:nvSpPr>
          <p:cNvPr id="3" name="Content Placeholder 2"/>
          <p:cNvSpPr>
            <a:spLocks noGrp="1"/>
          </p:cNvSpPr>
          <p:nvPr>
            <p:ph type="body" sz="quarter" idx="17"/>
          </p:nvPr>
        </p:nvSpPr>
        <p:spPr>
          <a:xfrm>
            <a:off x="740228" y="1422401"/>
            <a:ext cx="10711543" cy="4699620"/>
          </a:xfrm>
        </p:spPr>
        <p:txBody>
          <a:bodyPr>
            <a:normAutofit lnSpcReduction="10000"/>
          </a:bodyPr>
          <a:lstStyle/>
          <a:p>
            <a:r>
              <a:rPr lang="en-US" sz="2400" dirty="0"/>
              <a:t>Total delivery fees for the remainder of the month amounted to $3,500: $900 in cash and $2,600 on account</a:t>
            </a:r>
          </a:p>
          <a:p>
            <a:pPr lvl="1"/>
            <a:r>
              <a:rPr lang="en-US" dirty="0"/>
              <a:t>Since the delivery fees have been </a:t>
            </a:r>
            <a:r>
              <a:rPr lang="en-US" b="1" dirty="0"/>
              <a:t>earned</a:t>
            </a:r>
            <a:r>
              <a:rPr lang="en-US" dirty="0"/>
              <a:t>, the revenue account increases $3,500 even though not all the cash has been received</a:t>
            </a:r>
          </a:p>
          <a:p>
            <a:r>
              <a:rPr lang="en-US" sz="2400" dirty="0"/>
              <a:t>Identify the accounts that are affected</a:t>
            </a:r>
          </a:p>
          <a:p>
            <a:pPr lvl="1">
              <a:lnSpc>
                <a:spcPct val="100000"/>
              </a:lnSpc>
            </a:pPr>
            <a:r>
              <a:rPr lang="en-US" dirty="0"/>
              <a:t>Delivery Fees - Revenue</a:t>
            </a:r>
          </a:p>
          <a:p>
            <a:pPr lvl="1">
              <a:lnSpc>
                <a:spcPct val="100000"/>
              </a:lnSpc>
            </a:pPr>
            <a:r>
              <a:rPr lang="en-US" dirty="0"/>
              <a:t>Cash – Asset</a:t>
            </a:r>
          </a:p>
          <a:p>
            <a:pPr lvl="1">
              <a:lnSpc>
                <a:spcPct val="100000"/>
              </a:lnSpc>
            </a:pPr>
            <a:r>
              <a:rPr lang="en-US" dirty="0"/>
              <a:t>Accounts Receivable - Asset</a:t>
            </a:r>
          </a:p>
          <a:p>
            <a:r>
              <a:rPr lang="en-US" sz="2400" dirty="0"/>
              <a:t>Delivery Fees increases by $3,500, Cash increases by $900, and Accounts Receivable increases by $2,600</a:t>
            </a:r>
          </a:p>
          <a:p>
            <a:pPr lvl="1">
              <a:lnSpc>
                <a:spcPct val="110000"/>
              </a:lnSpc>
            </a:pPr>
            <a:r>
              <a:rPr lang="en-US" dirty="0"/>
              <a:t>Credit Delivery Fees for $3,500</a:t>
            </a:r>
          </a:p>
          <a:p>
            <a:pPr lvl="1">
              <a:lnSpc>
                <a:spcPct val="110000"/>
              </a:lnSpc>
            </a:pPr>
            <a:r>
              <a:rPr lang="en-US" dirty="0"/>
              <a:t>Debit Cash for $900</a:t>
            </a:r>
          </a:p>
          <a:p>
            <a:pPr lvl="1">
              <a:lnSpc>
                <a:spcPct val="110000"/>
              </a:lnSpc>
            </a:pPr>
            <a:r>
              <a:rPr lang="en-US" dirty="0"/>
              <a:t>Debit Accounts Receivable for $2,600</a:t>
            </a:r>
          </a:p>
        </p:txBody>
      </p:sp>
    </p:spTree>
    <p:extLst>
      <p:ext uri="{BB962C8B-B14F-4D97-AF65-F5344CB8AC3E}">
        <p14:creationId xmlns:p14="http://schemas.microsoft.com/office/powerpoint/2010/main" val="507255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(n): Deliveries made for cash and credit (2 of 2)</a:t>
            </a:r>
          </a:p>
        </p:txBody>
      </p:sp>
      <p:pic>
        <p:nvPicPr>
          <p:cNvPr id="4" name="Picture Placeholder 3" descr="A balance sheet has three columns arranged to reflect the equation, assets = liabilities + owner’s equity. The assets column, liabilities column and the owner’s equity column are subdivided into two columns, debit, minus and credit, plus. The assets column consists of cash, accounts receivable, supplies, prepaid insurance and delivery equipment. Each section is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The expense section consists of rent expense and phone expense. Each section is subdivided into two columns. The revenues section consists of delivery fees, which is subdivided into two columns. The entries in the table are as follows: assets. Debit, plus, credit, minus. Cash. Debit column. Row 1. Balance, 2,570. Row 2. N. 900. Row 3. Balance, 3,470. Credit column. Row 1 to row 3. Blank. Accounts receivable. Debit column. Row 4. balance, 500. Row 5. N. 2,600. Row 6. Balance, 3,100. Credit column. Row 4 to row 6. Blank. Supplies. Debit column. Row 7. Balance, 80. Credit column. Row 7. Blank. Prepaid insurance. Debit column. Row 8. L. balance, 700. Credit column. Row 8. Blank. Delivery equipment. Debit column. Row 9. Balance, 4,800. Credit column. Row 9. blank. Row 10. Subtotal, $ 12,150. Row 11, sum of cash + accounts receivable + delivery equipment, equals $ 12,150. Liabilities. Debit, minus, credit, plus. Accounts payable. Debit column. Row 1 to row 10. Blank. Credit column. Row 1. Balance, 1,900. Row 2 to row 9. Blank. Row 10. Subtotal, $1900. Owner’s equity. Debit, minus, credit, plus. Michelle Williams capital. Debit column. Row 1. Blank. Credit column. Row 1. Balance, 5000. Drawing. Debit, plus and credit, minus. Expenses. Debit, plus and credit, minus.  Rent expense. Debit column. Row 3. Balance, 1000. Credit column. Row 3. Blank. Phone expense. Debit column. Row 6. Balance, 100. Credit column. Row 6. Blank. Wages expense. Debit column. Row 6 a. M. 1,650. Credit column. Blank. Revenues. Debit, minus and credit, plus. Delivery fees. Debit column. Blank. Credit column. Row 3. Balance, 4500. Row 4. N. 3,500. Row 5. Balance, 8,000. Row 10 is the sum of Michelle Williams capital + revenues minus expenses, equals $ 10,250. Row 8, is the sum of liabilities + owner’s equity, and equals $ 12,15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l="1" r="177" b="-849"/>
          <a:stretch/>
        </p:blipFill>
        <p:spPr>
          <a:xfrm>
            <a:off x="2832317" y="1520570"/>
            <a:ext cx="6527366" cy="3816859"/>
          </a:xfrm>
          <a:prstGeom prst="rect">
            <a:avLst/>
          </a:prstGeom>
        </p:spPr>
      </p:pic>
      <p:sp>
        <p:nvSpPr>
          <p:cNvPr id="3" name="Text Placeholder 2">
            <a:extLst>
              <a:ext uri="{FF2B5EF4-FFF2-40B4-BE49-F238E27FC236}">
                <a16:creationId xmlns:a16="http://schemas.microsoft.com/office/drawing/2014/main" id="{91ADA640-DE05-4305-B59C-3D8D38188A98}"/>
              </a:ext>
            </a:extLst>
          </p:cNvPr>
          <p:cNvSpPr>
            <a:spLocks noGrp="1"/>
          </p:cNvSpPr>
          <p:nvPr>
            <p:ph type="body" sz="quarter" idx="12"/>
          </p:nvPr>
        </p:nvSpPr>
        <p:spPr>
          <a:xfrm>
            <a:off x="1030288" y="5643265"/>
            <a:ext cx="10323512" cy="266997"/>
          </a:xfrm>
        </p:spPr>
        <p:txBody>
          <a:bodyPr/>
          <a:lstStyle/>
          <a:p>
            <a:pPr algn="ctr"/>
            <a:r>
              <a:rPr lang="en-US" sz="2000" dirty="0"/>
              <a:t>FIGURE 3-19 </a:t>
            </a:r>
            <a:r>
              <a:rPr lang="en-US" sz="2000" b="1" dirty="0"/>
              <a:t>Transaction (n): Deliveries Made for Cash and Credit</a:t>
            </a:r>
            <a:endParaRPr lang="en-US" sz="2000" dirty="0"/>
          </a:p>
        </p:txBody>
      </p:sp>
    </p:spTree>
    <p:extLst>
      <p:ext uri="{BB962C8B-B14F-4D97-AF65-F5344CB8AC3E}">
        <p14:creationId xmlns:p14="http://schemas.microsoft.com/office/powerpoint/2010/main" val="4129280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984173"/>
          </a:xfrm>
        </p:spPr>
        <p:txBody>
          <a:bodyPr/>
          <a:lstStyle/>
          <a:p>
            <a:r>
              <a:rPr lang="en-US" dirty="0"/>
              <a:t>Transaction (o): Withdrawal of cash from business (1 of 2)</a:t>
            </a:r>
            <a:endParaRPr lang="en-IN" dirty="0"/>
          </a:p>
        </p:txBody>
      </p:sp>
      <p:sp>
        <p:nvSpPr>
          <p:cNvPr id="3" name="Content Placeholder 2"/>
          <p:cNvSpPr>
            <a:spLocks noGrp="1"/>
          </p:cNvSpPr>
          <p:nvPr>
            <p:ph type="body" sz="quarter" idx="17"/>
          </p:nvPr>
        </p:nvSpPr>
        <p:spPr>
          <a:xfrm>
            <a:off x="740228" y="1422401"/>
            <a:ext cx="10711543" cy="4699620"/>
          </a:xfrm>
        </p:spPr>
        <p:txBody>
          <a:bodyPr>
            <a:normAutofit/>
          </a:bodyPr>
          <a:lstStyle/>
          <a:p>
            <a:r>
              <a:rPr lang="en-US" sz="2400" dirty="0"/>
              <a:t>Mitch withdrew $3,000 in cash from the business to pay for textbooks, extra class fees, and living expenses</a:t>
            </a:r>
          </a:p>
          <a:p>
            <a:pPr lvl="1"/>
            <a:r>
              <a:rPr lang="en-US" dirty="0"/>
              <a:t>Cash withdrawals decrease owner’s equity and decrease cash</a:t>
            </a:r>
          </a:p>
          <a:p>
            <a:pPr lvl="1"/>
            <a:r>
              <a:rPr lang="en-US" dirty="0"/>
              <a:t>Withdrawals are reported in the drawing account</a:t>
            </a:r>
          </a:p>
          <a:p>
            <a:r>
              <a:rPr lang="en-US" sz="2400" dirty="0"/>
              <a:t>Identify the accounts that are affected</a:t>
            </a:r>
          </a:p>
          <a:p>
            <a:pPr lvl="1"/>
            <a:r>
              <a:rPr lang="en-US" dirty="0"/>
              <a:t>Cash – Asset</a:t>
            </a:r>
          </a:p>
          <a:p>
            <a:pPr lvl="1"/>
            <a:r>
              <a:rPr lang="en-US" dirty="0"/>
              <a:t>Mitchell Williams, Drawing – Owner’s Equity</a:t>
            </a:r>
          </a:p>
          <a:p>
            <a:r>
              <a:rPr lang="en-US" sz="2400" dirty="0"/>
              <a:t>Cash decreases by $3,000 and Mitchell Williams, Drawing increases by $3,000</a:t>
            </a:r>
          </a:p>
          <a:p>
            <a:pPr lvl="1"/>
            <a:r>
              <a:rPr lang="en-US" dirty="0"/>
              <a:t>Credit Cash for $3,000</a:t>
            </a:r>
          </a:p>
          <a:p>
            <a:pPr lvl="1"/>
            <a:r>
              <a:rPr lang="en-US" dirty="0"/>
              <a:t>Debit Mitchell Williams, Drawing for $3,000</a:t>
            </a:r>
          </a:p>
        </p:txBody>
      </p:sp>
    </p:spTree>
    <p:extLst>
      <p:ext uri="{BB962C8B-B14F-4D97-AF65-F5344CB8AC3E}">
        <p14:creationId xmlns:p14="http://schemas.microsoft.com/office/powerpoint/2010/main" val="3164135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25D5-3A1C-4F9D-B5A4-9BAE00057B03}"/>
              </a:ext>
            </a:extLst>
          </p:cNvPr>
          <p:cNvSpPr>
            <a:spLocks noGrp="1"/>
          </p:cNvSpPr>
          <p:nvPr>
            <p:ph type="title"/>
          </p:nvPr>
        </p:nvSpPr>
        <p:spPr/>
        <p:txBody>
          <a:bodyPr/>
          <a:lstStyle/>
          <a:p>
            <a:r>
              <a:rPr lang="en-US" dirty="0"/>
              <a:t>Transaction (o): Withdrawal of cash from business (2 of 2)</a:t>
            </a:r>
          </a:p>
        </p:txBody>
      </p:sp>
      <p:pic>
        <p:nvPicPr>
          <p:cNvPr id="4" name="Picture Placeholder 3" descr="A balance sheet has three columns arranged to reflect the equation, assets = liabilities + owner’s equity. The assets column, liabilities column and the owner’s equity column are subdivided into two columns, debit, minus and credit, plus. The assets column consists of cash, accounts receivable, supplies, prepaid insurance and delivery equipment. Each section is further subdivided into two columns each. The liability column consists of accounts payable, which is further subdivided into two columns. The owner's equity column consists of Michelle Williams capital, which is further subdivided into two columns. The owner's equity column also consists of drawing, expenses and revenues. The expense section consists of rent expense, phone expense and wage expense. Each section is subdivided into two columns. The revenues section consists of delivery fees, which is subdivided into two columns. The entries in the table are as follows: assets. Debit, plus, credit, minus. Cash. Debit column. Row 1. Balance, 3,470. Row 2. blank. Row 3. Balance, 470. Credit column. Row 1. Blank. Row 2. O. 3,000. Row 3. Blank. Accounts receivable. Debit column. Row 4. balance, 3,100. Credit column. Row 4, Blank. Supplies. Debit column. Row 5. Balance, 80. Credit column. Row 5. Blank. Prepaid insurance. Debit column. Row 6. balance, 700. Credit column. Row 6. Blank. Delivery equipment. Debit column. Row 7. Balance, 4,800. Credit column. Row 7. blank. Row 8. Subtotal, $ 9,150. Row 9, sum of cash + accounts receivable + delivery equipment, equals $ 9,150. Liabilities. Debit, minus, credit, plus. Accounts payable. Debit column. Row 1 to row 7. Blank. Credit column. Row 1. Balance, 1,900. Row 2 to row 7. Blank. Row 8. Subtotal, $1900. Owner’s equity. Debit, minus, credit, plus. Michelle Williams capital. Debit column. Row 1. Blank. Credit column. Row 1. Balance, 5000. Drawing. Debit, plus and credit, minus. Drawing. Debit, plus and credit, minus. Michelle Williams, drawing. Debit column. O. 3,000. Credit column. Blank. Expenses. Debit, plus and credit, minus.  Rent expense. Debit column. Row 3. Balance, 1000. Credit column. Row 3. Blank. Phone expense. Debit column. Row 6. Balance, 100. Credit column. Row 6. Blank. Wages expense. Debit column. Row 6 a. M. 1,650. Credit column. Blank. Revenues. Debit, minus and credit, plus. Delivery fees. Debit column. Blank. Credit column. Row 3. Balance, 8,000. Row 8, is the sum of Michelle Williams capital + revenues minus expenses, equals $ 7,250. Row 9, is the sum of liabilities + owner’s equity, and equals $ 9,150.">
            <a:extLst>
              <a:ext uri="{FF2B5EF4-FFF2-40B4-BE49-F238E27FC236}">
                <a16:creationId xmlns:a16="http://schemas.microsoft.com/office/drawing/2014/main" id="{A7140FCB-4937-4A23-8009-E02296E45C83}"/>
              </a:ext>
            </a:extLst>
          </p:cNvPr>
          <p:cNvPicPr>
            <a:picLocks noGrp="1" noChangeAspect="1"/>
          </p:cNvPicPr>
          <p:nvPr>
            <p:ph type="pic" sz="quarter" idx="11"/>
          </p:nvPr>
        </p:nvPicPr>
        <p:blipFill rotWithShape="1">
          <a:blip r:embed="rId2"/>
          <a:srcRect l="-1" r="-195" b="-418"/>
          <a:stretch/>
        </p:blipFill>
        <p:spPr>
          <a:xfrm>
            <a:off x="2665134" y="1517018"/>
            <a:ext cx="6855938" cy="3823963"/>
          </a:xfrm>
          <a:prstGeom prst="rect">
            <a:avLst/>
          </a:prstGeom>
        </p:spPr>
      </p:pic>
      <p:sp>
        <p:nvSpPr>
          <p:cNvPr id="3" name="Text Placeholder 2">
            <a:extLst>
              <a:ext uri="{FF2B5EF4-FFF2-40B4-BE49-F238E27FC236}">
                <a16:creationId xmlns:a16="http://schemas.microsoft.com/office/drawing/2014/main" id="{80DBDD54-C300-40B7-91C5-31A030F38123}"/>
              </a:ext>
            </a:extLst>
          </p:cNvPr>
          <p:cNvSpPr>
            <a:spLocks noGrp="1"/>
          </p:cNvSpPr>
          <p:nvPr>
            <p:ph type="body" sz="quarter" idx="12"/>
          </p:nvPr>
        </p:nvSpPr>
        <p:spPr>
          <a:xfrm>
            <a:off x="1030288" y="5643561"/>
            <a:ext cx="10323512" cy="266701"/>
          </a:xfrm>
        </p:spPr>
        <p:txBody>
          <a:bodyPr/>
          <a:lstStyle/>
          <a:p>
            <a:pPr algn="ctr"/>
            <a:r>
              <a:rPr lang="en-US" sz="2000" dirty="0"/>
              <a:t>FIGURE 3-20 </a:t>
            </a:r>
            <a:r>
              <a:rPr lang="en-US" sz="2000" b="1" dirty="0"/>
              <a:t>Transaction (o): Withdrawal of Cash from Business</a:t>
            </a:r>
            <a:endParaRPr lang="en-US" sz="2000" dirty="0"/>
          </a:p>
        </p:txBody>
      </p:sp>
    </p:spTree>
    <p:extLst>
      <p:ext uri="{BB962C8B-B14F-4D97-AF65-F5344CB8AC3E}">
        <p14:creationId xmlns:p14="http://schemas.microsoft.com/office/powerpoint/2010/main" val="158870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5</a:t>
            </a:r>
          </a:p>
        </p:txBody>
      </p:sp>
      <p:sp>
        <p:nvSpPr>
          <p:cNvPr id="3" name="Content Placeholder 2"/>
          <p:cNvSpPr>
            <a:spLocks noGrp="1"/>
          </p:cNvSpPr>
          <p:nvPr>
            <p:ph type="body" sz="quarter" idx="15"/>
          </p:nvPr>
        </p:nvSpPr>
        <p:spPr/>
        <p:txBody>
          <a:bodyPr/>
          <a:lstStyle/>
          <a:p>
            <a:pPr marL="355600" indent="-355600" algn="ctr"/>
            <a:r>
              <a:rPr sz="2800" dirty="0"/>
              <a:t>Prepare a trial balance and explain its purposes and linkages with</a:t>
            </a:r>
            <a:r>
              <a:rPr lang="en-US" sz="2800" dirty="0"/>
              <a:t> </a:t>
            </a:r>
            <a:r>
              <a:rPr sz="2800" dirty="0"/>
              <a:t>the financial statements</a:t>
            </a:r>
          </a:p>
        </p:txBody>
      </p:sp>
    </p:spTree>
    <p:extLst>
      <p:ext uri="{BB962C8B-B14F-4D97-AF65-F5344CB8AC3E}">
        <p14:creationId xmlns:p14="http://schemas.microsoft.com/office/powerpoint/2010/main" val="2756854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47E8-535E-4FF5-AFFB-A9E30D1EE324}"/>
              </a:ext>
            </a:extLst>
          </p:cNvPr>
          <p:cNvSpPr>
            <a:spLocks noGrp="1"/>
          </p:cNvSpPr>
          <p:nvPr>
            <p:ph type="title"/>
          </p:nvPr>
        </p:nvSpPr>
        <p:spPr/>
        <p:txBody>
          <a:bodyPr/>
          <a:lstStyle/>
          <a:p>
            <a:r>
              <a:rPr lang="en-US" dirty="0"/>
              <a:t>Important Double-Entry Accounting Rules</a:t>
            </a:r>
          </a:p>
        </p:txBody>
      </p:sp>
      <p:sp>
        <p:nvSpPr>
          <p:cNvPr id="3" name="Text Placeholder 2">
            <a:extLst>
              <a:ext uri="{FF2B5EF4-FFF2-40B4-BE49-F238E27FC236}">
                <a16:creationId xmlns:a16="http://schemas.microsoft.com/office/drawing/2014/main" id="{C2129AC3-C838-4BB0-B958-ECF0903B1B21}"/>
              </a:ext>
            </a:extLst>
          </p:cNvPr>
          <p:cNvSpPr>
            <a:spLocks noGrp="1"/>
          </p:cNvSpPr>
          <p:nvPr>
            <p:ph type="body" sz="quarter" idx="17"/>
          </p:nvPr>
        </p:nvSpPr>
        <p:spPr/>
        <p:txBody>
          <a:bodyPr/>
          <a:lstStyle/>
          <a:p>
            <a:pPr marL="342900" indent="-342900">
              <a:buFont typeface="Arial" panose="020B0604020202020204" pitchFamily="34" charset="0"/>
              <a:buChar char="•"/>
            </a:pPr>
            <a:r>
              <a:rPr lang="en-US" sz="2800" dirty="0"/>
              <a:t>The sum of the debits must equal the sum of the credits</a:t>
            </a:r>
          </a:p>
          <a:p>
            <a:pPr marL="1028700" lvl="1" indent="-342900">
              <a:buFont typeface="Arial" panose="020B0604020202020204" pitchFamily="34" charset="0"/>
              <a:buChar char="•"/>
            </a:pPr>
            <a:r>
              <a:rPr lang="en-US" sz="2400" dirty="0">
                <a:solidFill>
                  <a:srgbClr val="006298"/>
                </a:solidFill>
              </a:rPr>
              <a:t>At least two accounts are affected by each transaction</a:t>
            </a:r>
          </a:p>
          <a:p>
            <a:pPr marL="342900" indent="-342900">
              <a:buFont typeface="Arial" panose="020B0604020202020204" pitchFamily="34" charset="0"/>
              <a:buChar char="•"/>
            </a:pPr>
            <a:r>
              <a:rPr lang="en-US" sz="2800" dirty="0"/>
              <a:t>The accounting equation must remain in balance</a:t>
            </a:r>
          </a:p>
          <a:p>
            <a:endParaRPr lang="en-US" dirty="0"/>
          </a:p>
        </p:txBody>
      </p:sp>
    </p:spTree>
    <p:extLst>
      <p:ext uri="{BB962C8B-B14F-4D97-AF65-F5344CB8AC3E}">
        <p14:creationId xmlns:p14="http://schemas.microsoft.com/office/powerpoint/2010/main" val="1888226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Trial Balance (1 of 2)</a:t>
            </a:r>
            <a:endParaRPr lang="en-IN" dirty="0"/>
          </a:p>
        </p:txBody>
      </p:sp>
      <p:sp>
        <p:nvSpPr>
          <p:cNvPr id="3" name="Content Placeholder 2"/>
          <p:cNvSpPr>
            <a:spLocks noGrp="1"/>
          </p:cNvSpPr>
          <p:nvPr>
            <p:ph type="body" sz="quarter" idx="17"/>
          </p:nvPr>
        </p:nvSpPr>
        <p:spPr/>
        <p:txBody>
          <a:bodyPr>
            <a:normAutofit/>
          </a:bodyPr>
          <a:lstStyle/>
          <a:p>
            <a:pPr marL="355600" indent="-355600"/>
            <a:r>
              <a:rPr lang="en-US" sz="2800" dirty="0"/>
              <a:t>Prepared periodically to determine debits equal credits</a:t>
            </a:r>
          </a:p>
          <a:p>
            <a:pPr marL="355600" indent="-355600"/>
            <a:r>
              <a:rPr lang="en-US" sz="2800" dirty="0"/>
              <a:t>L</a:t>
            </a:r>
            <a:r>
              <a:rPr sz="2800" dirty="0"/>
              <a:t>ist of all accounts and their balances</a:t>
            </a:r>
          </a:p>
          <a:p>
            <a:pPr marL="355600" indent="-355600"/>
            <a:r>
              <a:rPr lang="en-US" sz="2800" dirty="0"/>
              <a:t>By </a:t>
            </a:r>
            <a:r>
              <a:rPr sz="2800" dirty="0"/>
              <a:t>totaling of debits and credits</a:t>
            </a:r>
            <a:r>
              <a:rPr lang="en-US" sz="2800" dirty="0"/>
              <a:t>, equality can be tested</a:t>
            </a:r>
          </a:p>
          <a:p>
            <a:pPr marL="698500" lvl="1" indent="-355600"/>
            <a:r>
              <a:rPr lang="en-US" sz="2400" dirty="0"/>
              <a:t>Proves the accounting equation has remained in balance</a:t>
            </a:r>
            <a:endParaRPr sz="2400" dirty="0"/>
          </a:p>
          <a:p>
            <a:pPr marL="355600" indent="-355600"/>
            <a:r>
              <a:rPr lang="en-US" sz="2800" dirty="0"/>
              <a:t>A trial balance is not a formal statement or report</a:t>
            </a:r>
          </a:p>
          <a:p>
            <a:pPr marL="698500" lvl="1" indent="-355600"/>
            <a:r>
              <a:rPr lang="en-US" sz="2400" dirty="0"/>
              <a:t>Normally, only the accountant sees it</a:t>
            </a:r>
          </a:p>
          <a:p>
            <a:pPr marL="355600" indent="-355600"/>
            <a:r>
              <a:rPr lang="en-US" sz="2800" dirty="0"/>
              <a:t>U</a:t>
            </a:r>
            <a:r>
              <a:rPr sz="2800" dirty="0"/>
              <a:t>sed as an aid in preparing financial statements</a:t>
            </a:r>
          </a:p>
        </p:txBody>
      </p:sp>
    </p:spTree>
    <p:extLst>
      <p:ext uri="{BB962C8B-B14F-4D97-AF65-F5344CB8AC3E}">
        <p14:creationId xmlns:p14="http://schemas.microsoft.com/office/powerpoint/2010/main" val="1573178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Trial Balance (2 of 2)</a:t>
            </a:r>
            <a:endParaRPr lang="en-IN" dirty="0"/>
          </a:p>
        </p:txBody>
      </p:sp>
      <p:sp>
        <p:nvSpPr>
          <p:cNvPr id="3" name="Content Placeholder 2"/>
          <p:cNvSpPr>
            <a:spLocks noGrp="1"/>
          </p:cNvSpPr>
          <p:nvPr>
            <p:ph type="body" sz="quarter" idx="17"/>
          </p:nvPr>
        </p:nvSpPr>
        <p:spPr>
          <a:xfrm>
            <a:off x="743576" y="1302327"/>
            <a:ext cx="10711543" cy="4730173"/>
          </a:xfrm>
        </p:spPr>
        <p:txBody>
          <a:bodyPr>
            <a:normAutofit/>
          </a:bodyPr>
          <a:lstStyle/>
          <a:p>
            <a:pPr marL="355600" indent="-355600"/>
            <a:r>
              <a:rPr lang="en-US" sz="2800" dirty="0"/>
              <a:t>Accounts are listed in a specific order</a:t>
            </a:r>
          </a:p>
          <a:p>
            <a:pPr marL="698500" lvl="1" indent="-355600"/>
            <a:r>
              <a:rPr lang="en-US" sz="2400" dirty="0"/>
              <a:t>Assets</a:t>
            </a:r>
          </a:p>
          <a:p>
            <a:pPr marL="698500" lvl="1" indent="-355600"/>
            <a:r>
              <a:rPr lang="en-US" sz="2400" dirty="0"/>
              <a:t>Liabilities</a:t>
            </a:r>
          </a:p>
          <a:p>
            <a:pPr marL="698500" lvl="1" indent="-355600"/>
            <a:r>
              <a:rPr lang="en-US" sz="2400" dirty="0"/>
              <a:t>Owner’s Equity</a:t>
            </a:r>
          </a:p>
          <a:p>
            <a:pPr marL="698500" lvl="1" indent="-355600"/>
            <a:r>
              <a:rPr lang="en-US" sz="2400" dirty="0"/>
              <a:t>Revenues</a:t>
            </a:r>
          </a:p>
          <a:p>
            <a:pPr marL="698500" lvl="1" indent="-355600"/>
            <a:r>
              <a:rPr lang="en-US" sz="2400" dirty="0"/>
              <a:t>Expenses</a:t>
            </a:r>
          </a:p>
          <a:p>
            <a:pPr marL="355600" indent="-355600"/>
            <a:r>
              <a:rPr lang="en-US" sz="2800" dirty="0"/>
              <a:t>Debits and credits are totaled proving that they are in balance</a:t>
            </a:r>
            <a:endParaRPr sz="2800" dirty="0"/>
          </a:p>
        </p:txBody>
      </p:sp>
    </p:spTree>
    <p:extLst>
      <p:ext uri="{BB962C8B-B14F-4D97-AF65-F5344CB8AC3E}">
        <p14:creationId xmlns:p14="http://schemas.microsoft.com/office/powerpoint/2010/main" val="3147695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CB52-6C51-4732-99D8-78E542366713}"/>
              </a:ext>
            </a:extLst>
          </p:cNvPr>
          <p:cNvSpPr>
            <a:spLocks noGrp="1"/>
          </p:cNvSpPr>
          <p:nvPr>
            <p:ph type="title"/>
          </p:nvPr>
        </p:nvSpPr>
        <p:spPr/>
        <p:txBody>
          <a:bodyPr/>
          <a:lstStyle/>
          <a:p>
            <a:r>
              <a:rPr lang="en-US" dirty="0"/>
              <a:t>Trial Balance Example</a:t>
            </a:r>
          </a:p>
        </p:txBody>
      </p:sp>
      <p:pic>
        <p:nvPicPr>
          <p:cNvPr id="4" name="Picture Placeholder 3" descr="Visual representation of a trial balance of Mitchell’s campus delivery services as of June thirty of the current year. There are three columns. The headings of the columns are as follows: account title, debit balance and credit balance. The entries are as follows: account title. Cash. Debit balance. 470.00. Account title. Accounts receivable. Debit balance. 3,100.00. Account title. Supplies. Debit balance. 80.00. Account title. Prepaid insurance. Debit balance. 700.00. Account title. Delivery equipment. Debit balance. 4,800.00. Account title. Accounts payable. Credit balance. 1,900.00. Account title. Mitchell Williams, capital. Credit balance. 5,000.00. Account title. Mitchell Williams, drawing. Debit balance. 3,000.00. Account title. Delivery fees. Credit balance. 8,000.00. Account title. Rent expense. Debit balance. 1,000.00.  Account title. Phone expense. Debit balance. 100.00. Account title. Wages expense. Debit balance. 165.00. Account title. Blank. Debit balance. 14,900.00, double underlined. Credit balance. 14,900.00, double underlined. Double under line indicates totals.">
            <a:extLst>
              <a:ext uri="{FF2B5EF4-FFF2-40B4-BE49-F238E27FC236}">
                <a16:creationId xmlns:a16="http://schemas.microsoft.com/office/drawing/2014/main" id="{0C360E8F-7702-4BD8-9FBC-CAF2725FEA9E}"/>
              </a:ext>
            </a:extLst>
          </p:cNvPr>
          <p:cNvPicPr>
            <a:picLocks noGrp="1" noChangeAspect="1"/>
          </p:cNvPicPr>
          <p:nvPr>
            <p:ph type="pic" sz="quarter" idx="11"/>
          </p:nvPr>
        </p:nvPicPr>
        <p:blipFill rotWithShape="1">
          <a:blip r:embed="rId2"/>
          <a:srcRect r="204" b="-300"/>
          <a:stretch/>
        </p:blipFill>
        <p:spPr>
          <a:xfrm>
            <a:off x="2627128" y="1276066"/>
            <a:ext cx="6937744" cy="4128659"/>
          </a:xfrm>
          <a:prstGeom prst="rect">
            <a:avLst/>
          </a:prstGeom>
        </p:spPr>
      </p:pic>
      <p:sp>
        <p:nvSpPr>
          <p:cNvPr id="3" name="Text Placeholder 2">
            <a:extLst>
              <a:ext uri="{FF2B5EF4-FFF2-40B4-BE49-F238E27FC236}">
                <a16:creationId xmlns:a16="http://schemas.microsoft.com/office/drawing/2014/main" id="{785E986D-279D-4CF1-A0ED-C7C98D480AB7}"/>
              </a:ext>
            </a:extLst>
          </p:cNvPr>
          <p:cNvSpPr>
            <a:spLocks noGrp="1"/>
          </p:cNvSpPr>
          <p:nvPr>
            <p:ph type="body" sz="quarter" idx="12"/>
          </p:nvPr>
        </p:nvSpPr>
        <p:spPr>
          <a:xfrm>
            <a:off x="1030288" y="5643561"/>
            <a:ext cx="10323512" cy="266701"/>
          </a:xfrm>
        </p:spPr>
        <p:txBody>
          <a:bodyPr/>
          <a:lstStyle/>
          <a:p>
            <a:pPr algn="ctr"/>
            <a:r>
              <a:rPr lang="en-US" sz="2000" dirty="0"/>
              <a:t>FIGURE 3-22 </a:t>
            </a:r>
            <a:r>
              <a:rPr lang="en-US" sz="2000" b="1" dirty="0"/>
              <a:t>Trial Balance</a:t>
            </a:r>
            <a:endParaRPr lang="en-US" sz="2000" dirty="0"/>
          </a:p>
        </p:txBody>
      </p:sp>
    </p:spTree>
    <p:extLst>
      <p:ext uri="{BB962C8B-B14F-4D97-AF65-F5344CB8AC3E}">
        <p14:creationId xmlns:p14="http://schemas.microsoft.com/office/powerpoint/2010/main" val="3106208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5F5C-F2D8-4434-AD22-A655BE9AD7BC}"/>
              </a:ext>
            </a:extLst>
          </p:cNvPr>
          <p:cNvSpPr>
            <a:spLocks noGrp="1"/>
          </p:cNvSpPr>
          <p:nvPr>
            <p:ph type="title"/>
          </p:nvPr>
        </p:nvSpPr>
        <p:spPr/>
        <p:txBody>
          <a:bodyPr/>
          <a:lstStyle/>
          <a:p>
            <a:r>
              <a:rPr lang="en-US" dirty="0"/>
              <a:t>Linkages Between Trial Balance and Financial Statements (1 of 2)</a:t>
            </a:r>
          </a:p>
        </p:txBody>
      </p:sp>
      <p:pic>
        <p:nvPicPr>
          <p:cNvPr id="4" name="Picture Placeholder 3" descr="Visual representation of a trial balance of Mitchell’s campus delivery services as of June thirty of the current year. There are three columns. The headings of the columns are as follows: account title, debit balance and credit balance. The entries are as follows: account title. Cash. Debit balance. 470.00. Account title. Accounts receivable. Debit balance. 3,100.00. Account title. Supplies. Debit balance. 80.00. Account title. Prepaid insurance. Debit balance. 700.00. Account title. Delivery equipment. Debit balance. 4,800.00. Account title. Accounts payable. Credit balance. 1,900.00. Account title. Mitchell Williams, capital. Credit balance. 5,000.00. Account title. Mitchell Williams, drawing. Debit balance. 3,000.00. Account title. Delivery fees. Credit balance. 8,000.00. Account title. Rent expense. Debit balance. 1,000.00. Account title. Phone expense. Debit balance. 100.00. Account title. Wages expense. Debit balance. 165.00. Account title. Blank. Debit balance. 14,900.00, double underlined. Credit balance. 14,900.00, double underlined. Double underline indicates totals. ">
            <a:extLst>
              <a:ext uri="{FF2B5EF4-FFF2-40B4-BE49-F238E27FC236}">
                <a16:creationId xmlns:a16="http://schemas.microsoft.com/office/drawing/2014/main" id="{9931A1DE-2259-4E33-92BB-8704D6A23C76}"/>
              </a:ext>
            </a:extLst>
          </p:cNvPr>
          <p:cNvPicPr>
            <a:picLocks noGrp="1" noChangeAspect="1"/>
          </p:cNvPicPr>
          <p:nvPr>
            <p:ph type="pic" sz="quarter" idx="11"/>
          </p:nvPr>
        </p:nvPicPr>
        <p:blipFill rotWithShape="1">
          <a:blip r:embed="rId2"/>
          <a:srcRect l="1" r="574" b="-1035"/>
          <a:stretch/>
        </p:blipFill>
        <p:spPr>
          <a:xfrm>
            <a:off x="2613938" y="1435796"/>
            <a:ext cx="6964123" cy="3986407"/>
          </a:xfrm>
          <a:prstGeom prst="rect">
            <a:avLst/>
          </a:prstGeom>
        </p:spPr>
      </p:pic>
      <p:sp>
        <p:nvSpPr>
          <p:cNvPr id="3" name="Text Placeholder 2">
            <a:extLst>
              <a:ext uri="{FF2B5EF4-FFF2-40B4-BE49-F238E27FC236}">
                <a16:creationId xmlns:a16="http://schemas.microsoft.com/office/drawing/2014/main" id="{A35A5447-8557-4F57-894A-FDD7FECE563F}"/>
              </a:ext>
            </a:extLst>
          </p:cNvPr>
          <p:cNvSpPr>
            <a:spLocks noGrp="1"/>
          </p:cNvSpPr>
          <p:nvPr>
            <p:ph type="body" sz="quarter" idx="12"/>
          </p:nvPr>
        </p:nvSpPr>
        <p:spPr>
          <a:xfrm>
            <a:off x="1030288" y="5643561"/>
            <a:ext cx="10323512" cy="266701"/>
          </a:xfrm>
        </p:spPr>
        <p:txBody>
          <a:bodyPr/>
          <a:lstStyle/>
          <a:p>
            <a:pPr algn="ctr"/>
            <a:r>
              <a:rPr lang="en-US" sz="2000" dirty="0"/>
              <a:t>FIGURE 3-23 </a:t>
            </a:r>
            <a:r>
              <a:rPr lang="en-US" sz="2000" b="1" dirty="0"/>
              <a:t>Linkages Between the Trial Balance and Financial Statements</a:t>
            </a:r>
            <a:endParaRPr lang="en-US" sz="2000" dirty="0"/>
          </a:p>
        </p:txBody>
      </p:sp>
    </p:spTree>
    <p:extLst>
      <p:ext uri="{BB962C8B-B14F-4D97-AF65-F5344CB8AC3E}">
        <p14:creationId xmlns:p14="http://schemas.microsoft.com/office/powerpoint/2010/main" val="121543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 Account (4 of 5)</a:t>
            </a:r>
            <a:endParaRPr lang="en-IN" dirty="0"/>
          </a:p>
        </p:txBody>
      </p:sp>
      <p:pic>
        <p:nvPicPr>
          <p:cNvPr id="5" name="Picture 2" descr="T table shows debit in the left column and credit in the right column with the title reads “Cash.” A callout pointing to the title reads “Account name (Title).”">
            <a:extLst>
              <a:ext uri="{FF2B5EF4-FFF2-40B4-BE49-F238E27FC236}">
                <a16:creationId xmlns:a16="http://schemas.microsoft.com/office/drawing/2014/main" id="{C881D617-D33F-4EB9-AC0B-A262AE3799DA}"/>
              </a:ext>
            </a:extLst>
          </p:cNvPr>
          <p:cNvPicPr>
            <a:picLocks noGrp="1" noChangeAspect="1" noChangeArrowheads="1"/>
          </p:cNvPicPr>
          <p:nvPr>
            <p:ph type="pic" sz="quarter" idx="11"/>
          </p:nvPr>
        </p:nvPicPr>
        <p:blipFill rotWithShape="1">
          <a:blip r:embed="rId2"/>
          <a:srcRect l="-1" t="-991" r="-576" b="5"/>
          <a:stretch/>
        </p:blipFill>
        <p:spPr bwMode="auto">
          <a:xfrm>
            <a:off x="3592218" y="1642702"/>
            <a:ext cx="5007564" cy="3572595"/>
          </a:xfrm>
          <a:prstGeom prst="rect">
            <a:avLst/>
          </a:prstGeom>
          <a:noFill/>
          <a:ln w="9525">
            <a:noFill/>
            <a:miter lim="800000"/>
            <a:headEnd/>
            <a:tailEnd/>
          </a:ln>
          <a:effectLst/>
        </p:spPr>
      </p:pic>
    </p:spTree>
    <p:extLst>
      <p:ext uri="{BB962C8B-B14F-4D97-AF65-F5344CB8AC3E}">
        <p14:creationId xmlns:p14="http://schemas.microsoft.com/office/powerpoint/2010/main" val="992846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5F5C-F2D8-4434-AD22-A655BE9AD7BC}"/>
              </a:ext>
            </a:extLst>
          </p:cNvPr>
          <p:cNvSpPr>
            <a:spLocks noGrp="1"/>
          </p:cNvSpPr>
          <p:nvPr>
            <p:ph type="title"/>
          </p:nvPr>
        </p:nvSpPr>
        <p:spPr>
          <a:xfrm>
            <a:off x="7433732" y="1255148"/>
            <a:ext cx="4415672" cy="1925588"/>
          </a:xfrm>
        </p:spPr>
        <p:txBody>
          <a:bodyPr/>
          <a:lstStyle/>
          <a:p>
            <a:r>
              <a:rPr lang="en-US" dirty="0"/>
              <a:t>Linkages Between Trial Balance and Financial Statements (2 of 2)</a:t>
            </a:r>
          </a:p>
        </p:txBody>
      </p:sp>
      <p:pic>
        <p:nvPicPr>
          <p:cNvPr id="4" name="Picture Placeholder 3" descr="A visual representation of three statements: Statement 1. An income statement for Mitchell’s campus delivery services for month ending on June thirty. The statement is divided into three columns, one for description and the other two for amounts. The entries under the section revenue and expenses are as follows: revenues. Row 1. Delivery fees, $8,400 in the second column. Expenses. Row 2, wage expense, $1,650, in the first column. Row 3. Rent expense, 1,000 in the first column. Row 4. Phone expense, 100, single underline, in the first column. Row 5. Total expenses, 2,750, single underline in the second column. Net income, $5,250, double underline, in the second column. Note: expenses are listed in the first column and totaled in the second column under the revenues. The dollar sign is used at the top entries of the columns. A single underline shows numbers above have been added or subtracted. A double underline indicates totals. &#10;Statement 2. A statement of owner’s equity for Mitchell’s campus delivery services for month ending on June thirty. There are three columns, one for description and two for amounts. The entries are as follows: row 1. Mitchell Williams, capital as of June 1, dollar dash in the second column. Row 2. Investments during June, 5,000, single underline, in the second column. Row3. Total investment, $5,000, in the second column. Row 4. Net income for June, $5,250 in the first column. Row 5. Less withdrawals for June, 3,000, single underline, in the first column. Row 6. Increase in capital, 2,250, single underline, in the second column. Row 7. Mitchell Williams, capital as of June 30, $7,250, double underlined, in the second column. Notes. Many companies use a dash to represent a zero on financial statements. The dollar symbol is used for the first number under a ruling. Withdrawals are deducted from net income in the first column. The net increase in capital is reported in the second column. Use the dollar symbol on totals and under rulings. &#10;Statement 3. A balance sheet for Mitchell’s campus delivery services for the month ending on June thirty. There are four columns: two are for assets, with the descriptions in the first and the costs in the second and two more for liabilities, one for descriptions and another for costs. The entries are as follows: assets. Cash, $470. Accounts receivable, 3,100. Supplies, 80. Prepaid insurance, 700. Delivery equipment, 4800, single underline. Total assets, $9,150, double underline. The double underline indicates totals. Liabilities. Accounts payable, $6,000. Notes payable, 4,000, single underline. Total liabilities, $1,900. Owner’s equity. Mitchell Williams, capital, 7,250, single underline. Total liabilities and owner’s equity, $9,150, double underline. The double underline indicates totals.">
            <a:extLst>
              <a:ext uri="{FF2B5EF4-FFF2-40B4-BE49-F238E27FC236}">
                <a16:creationId xmlns:a16="http://schemas.microsoft.com/office/drawing/2014/main" id="{9931A1DE-2259-4E33-92BB-8704D6A23C76}"/>
              </a:ext>
            </a:extLst>
          </p:cNvPr>
          <p:cNvPicPr>
            <a:picLocks noGrp="1" noChangeAspect="1"/>
          </p:cNvPicPr>
          <p:nvPr>
            <p:ph type="pic" sz="quarter" idx="11"/>
          </p:nvPr>
        </p:nvPicPr>
        <p:blipFill rotWithShape="1">
          <a:blip r:embed="rId2"/>
          <a:srcRect l="1" r="-716" b="-683"/>
          <a:stretch/>
        </p:blipFill>
        <p:spPr>
          <a:xfrm>
            <a:off x="1100284" y="332428"/>
            <a:ext cx="5479625" cy="5696615"/>
          </a:xfrm>
          <a:prstGeom prst="rect">
            <a:avLst/>
          </a:prstGeom>
        </p:spPr>
      </p:pic>
      <p:sp>
        <p:nvSpPr>
          <p:cNvPr id="3" name="Text Placeholder 2">
            <a:extLst>
              <a:ext uri="{FF2B5EF4-FFF2-40B4-BE49-F238E27FC236}">
                <a16:creationId xmlns:a16="http://schemas.microsoft.com/office/drawing/2014/main" id="{88FAA415-944A-4943-863B-45CDB304C0BC}"/>
              </a:ext>
            </a:extLst>
          </p:cNvPr>
          <p:cNvSpPr>
            <a:spLocks noGrp="1"/>
          </p:cNvSpPr>
          <p:nvPr>
            <p:ph type="body" sz="quarter" idx="12"/>
          </p:nvPr>
        </p:nvSpPr>
        <p:spPr>
          <a:xfrm>
            <a:off x="7272110" y="4477730"/>
            <a:ext cx="4738916" cy="1018096"/>
          </a:xfrm>
        </p:spPr>
        <p:txBody>
          <a:bodyPr/>
          <a:lstStyle/>
          <a:p>
            <a:pPr algn="ctr"/>
            <a:r>
              <a:rPr lang="en-US" sz="2000" dirty="0"/>
              <a:t>FIGURE 3-23 </a:t>
            </a:r>
            <a:r>
              <a:rPr lang="en-US" sz="2000" b="1" dirty="0"/>
              <a:t>Linkages Between the Trial Balance and</a:t>
            </a:r>
          </a:p>
          <a:p>
            <a:pPr algn="ctr"/>
            <a:r>
              <a:rPr lang="en-US" sz="2000" b="1" dirty="0"/>
              <a:t>Financial Statements (</a:t>
            </a:r>
            <a:r>
              <a:rPr lang="en-US" sz="2000" b="1" i="1" dirty="0"/>
              <a:t>concluded</a:t>
            </a:r>
            <a:r>
              <a:rPr lang="en-US" sz="2000" b="1" dirty="0"/>
              <a:t>)</a:t>
            </a:r>
            <a:endParaRPr lang="en-US" sz="2000" dirty="0"/>
          </a:p>
        </p:txBody>
      </p:sp>
    </p:spTree>
    <p:extLst>
      <p:ext uri="{BB962C8B-B14F-4D97-AF65-F5344CB8AC3E}">
        <p14:creationId xmlns:p14="http://schemas.microsoft.com/office/powerpoint/2010/main" val="226923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 Account (5 of 5)</a:t>
            </a:r>
            <a:endParaRPr lang="en-IN" dirty="0"/>
          </a:p>
        </p:txBody>
      </p:sp>
      <p:sp>
        <p:nvSpPr>
          <p:cNvPr id="3" name="Content Placeholder 2"/>
          <p:cNvSpPr>
            <a:spLocks noGrp="1"/>
          </p:cNvSpPr>
          <p:nvPr>
            <p:ph type="body" sz="quarter" idx="17"/>
          </p:nvPr>
        </p:nvSpPr>
        <p:spPr/>
        <p:txBody>
          <a:bodyPr>
            <a:normAutofit/>
          </a:bodyPr>
          <a:lstStyle/>
          <a:p>
            <a:pPr marL="355600" indent="-355600"/>
            <a:r>
              <a:rPr sz="2800" dirty="0"/>
              <a:t>Every T account has an increase side and a decrease side</a:t>
            </a:r>
          </a:p>
          <a:p>
            <a:pPr marL="355600" indent="-355600"/>
            <a:r>
              <a:rPr sz="2800" dirty="0"/>
              <a:t>Some accounts increase on the debit side, and some accounts increase on the credit side</a:t>
            </a:r>
            <a:endParaRPr lang="en-US" sz="2800" dirty="0"/>
          </a:p>
          <a:p>
            <a:pPr marL="355600" indent="-355600"/>
            <a:r>
              <a:rPr sz="2800" dirty="0"/>
              <a:t>The debit side is always on the left, and the credit side is always on the right</a:t>
            </a:r>
          </a:p>
        </p:txBody>
      </p:sp>
    </p:spTree>
    <p:extLst>
      <p:ext uri="{BB962C8B-B14F-4D97-AF65-F5344CB8AC3E}">
        <p14:creationId xmlns:p14="http://schemas.microsoft.com/office/powerpoint/2010/main" val="116037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2</a:t>
            </a:r>
          </a:p>
        </p:txBody>
      </p:sp>
      <p:sp>
        <p:nvSpPr>
          <p:cNvPr id="3" name="Content Placeholder 2"/>
          <p:cNvSpPr>
            <a:spLocks noGrp="1"/>
          </p:cNvSpPr>
          <p:nvPr>
            <p:ph type="body" sz="quarter" idx="15"/>
          </p:nvPr>
        </p:nvSpPr>
        <p:spPr/>
        <p:txBody>
          <a:bodyPr/>
          <a:lstStyle/>
          <a:p>
            <a:pPr marL="355600" indent="-355600" algn="ctr"/>
            <a:r>
              <a:rPr dirty="0"/>
              <a:t>Foot and balance a T account</a:t>
            </a:r>
          </a:p>
        </p:txBody>
      </p:sp>
    </p:spTree>
    <p:extLst>
      <p:ext uri="{BB962C8B-B14F-4D97-AF65-F5344CB8AC3E}">
        <p14:creationId xmlns:p14="http://schemas.microsoft.com/office/powerpoint/2010/main" val="168941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a T Account (1 of 3)</a:t>
            </a:r>
            <a:endParaRPr lang="en-IN" dirty="0"/>
          </a:p>
        </p:txBody>
      </p:sp>
      <p:pic>
        <p:nvPicPr>
          <p:cNvPr id="5" name="Picture Placeholder 4" descr="T table titled “Cash” shows debit in the left column and credit in the right column.&#10;The entries in Debit column is as follows: sum of 2000:500:570:430 gives the total 3,500; &#10;The entries in Credit column follows: sum of 1,200:300:200:50:80:200:300:650:150 gives the total 3,130.&#10;The callouts pointing to the Credit and Debit balance reads “Footing.”&#10;The text near T table reads “Step Hash1: Foot the debit and credit sides; To “Foot” means to total.” ">
            <a:extLst>
              <a:ext uri="{FF2B5EF4-FFF2-40B4-BE49-F238E27FC236}">
                <a16:creationId xmlns:a16="http://schemas.microsoft.com/office/drawing/2014/main" id="{7EBCD14A-FCB0-4AA4-A96A-B33653125C35}"/>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173" t="-1" b="-1123"/>
          <a:stretch/>
        </p:blipFill>
        <p:spPr bwMode="auto">
          <a:xfrm>
            <a:off x="2722167" y="1420740"/>
            <a:ext cx="6747666" cy="401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016853"/>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Cengage_Accessible_PPT_Template_FINAL.POTX" id="{146466F1-E6CB-45FF-8D63-17C2C100CCDA}" vid="{37F7B658-8B47-4D3D-8E2E-33857591A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udience xmlns="105CED8A-AF0E-4AD8-9238-2F7FF36232F4">Content Developer</Audience>
    <Department xmlns="105CED8A-AF0E-4AD8-9238-2F7FF36232F4">GPM Training</Department>
    <Category xmlns="105ced8a-af0e-4ad8-9238-2f7ff36232f4">Accessibility</Category>
    <Document_x0020_Type xmlns="105CED8A-AF0E-4AD8-9238-2F7FF36232F4">Template</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32E4C7BBAF8442AC48CBC7D09A7580" ma:contentTypeVersion="22" ma:contentTypeDescription="Create a new document." ma:contentTypeScope="" ma:versionID="eeca2c9470d15452f23e025664c92696">
  <xsd:schema xmlns:xsd="http://www.w3.org/2001/XMLSchema" xmlns:xs="http://www.w3.org/2001/XMLSchema" xmlns:p="http://schemas.microsoft.com/office/2006/metadata/properties" xmlns:ns2="105CED8A-AF0E-4AD8-9238-2F7FF36232F4" xmlns:ns3="105ced8a-af0e-4ad8-9238-2f7ff36232f4" xmlns:ns4="d5280b9f-0d25-4ffb-96bc-3c5ae659ff52" targetNamespace="http://schemas.microsoft.com/office/2006/metadata/properties" ma:root="true" ma:fieldsID="bf2be7170006aa9e8b1ef03ea7452762" ns2:_="" ns3:_="" ns4:_="">
    <xsd:import namespace="105CED8A-AF0E-4AD8-9238-2F7FF36232F4"/>
    <xsd:import namespace="105ced8a-af0e-4ad8-9238-2f7ff36232f4"/>
    <xsd:import namespace="d5280b9f-0d25-4ffb-96bc-3c5ae659ff52"/>
    <xsd:element name="properties">
      <xsd:complexType>
        <xsd:sequence>
          <xsd:element name="documentManagement">
            <xsd:complexType>
              <xsd:all>
                <xsd:element ref="ns2:Document_x0020_Type" minOccurs="0"/>
                <xsd:element ref="ns2:Department" minOccurs="0"/>
                <xsd:element ref="ns2:Audience" minOccurs="0"/>
                <xsd:element ref="ns3:Category" minOccurs="0"/>
                <xsd:element ref="ns4:SharedWithUsers" minOccurs="0"/>
                <xsd:element ref="ns4:SharedWithDetails" minOccurs="0"/>
                <xsd:element ref="ns4:LastSharedByUser" minOccurs="0"/>
                <xsd:element ref="ns4: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Document_x0020_Type" ma:index="2" nillable="true" ma:displayName="Document Type" ma:default="Process Document" ma:format="Dropdown" ma:internalName="Document_x0020_Type" ma:readOnly="false">
      <xsd:simpleType>
        <xsd:union memberTypes="dms:Text">
          <xsd:simpleType>
            <xsd:restriction base="dms:Choice">
              <xsd:enumeration value="Process Document"/>
              <xsd:enumeration value="Job Aid"/>
              <xsd:enumeration value="1-pager"/>
              <xsd:enumeration value="Quick Start Guide"/>
              <xsd:enumeration value="Training PPTs"/>
              <xsd:enumeration value="Training video"/>
              <xsd:enumeration value="Workflow"/>
              <xsd:enumeration value="Example"/>
              <xsd:enumeration value="Miscellaneous"/>
              <xsd:enumeration value="Template"/>
              <xsd:enumeration value="Authoring Guidelines"/>
              <xsd:enumeration value="Image"/>
              <xsd:enumeration value="Archive only"/>
            </xsd:restriction>
          </xsd:simpleType>
        </xsd:union>
      </xsd:simpleType>
    </xsd:element>
    <xsd:element name="Department" ma:index="3" nillable="true" ma:displayName="Owner" ma:default="GPM Training" ma:format="Dropdown" ma:internalName="Department" ma:readOnly="false">
      <xsd:simpleType>
        <xsd:restriction base="dms:Choice">
          <xsd:enumeration value="GPM Training"/>
          <xsd:enumeration value="GPM Operations"/>
          <xsd:enumeration value="CTQA"/>
          <xsd:enumeration value="Content Digitization"/>
          <xsd:enumeration value="Legal"/>
          <xsd:enumeration value="UX"/>
          <xsd:enumeration value="Global Production"/>
          <xsd:enumeration value="Other"/>
        </xsd:restriction>
      </xsd:simpleType>
    </xsd:element>
    <xsd:element name="Audience" ma:index="4" nillable="true" ma:displayName="Audience" ma:default="Content Developer" ma:format="Dropdown" ma:internalName="Audience" ma:readOnly="false">
      <xsd:simpleType>
        <xsd:restriction base="dms:Choice">
          <xsd:enumeration value="Internal"/>
          <xsd:enumeration value="Product Management"/>
          <xsd:enumeration value="Content Developer"/>
          <xsd:enumeration value="Product Manager"/>
          <xsd:enumeration value="Product Assistant"/>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Category" ma:index="5" nillable="true" ma:displayName="Category" ma:internalName="Category"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80b9f-0d25-4ffb-96bc-3c5ae659ff52"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BA9BA192-EF86-48DF-982C-2C526A268392}">
  <ds:schemaRefs>
    <ds:schemaRef ds:uri="http://schemas.microsoft.com/office/2006/documentManagement/types"/>
    <ds:schemaRef ds:uri="d5280b9f-0d25-4ffb-96bc-3c5ae659ff52"/>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 ds:uri="105ced8a-af0e-4ad8-9238-2f7ff36232f4"/>
    <ds:schemaRef ds:uri="105CED8A-AF0E-4AD8-9238-2F7FF36232F4"/>
    <ds:schemaRef ds:uri="http://schemas.microsoft.com/office/2006/metadata/properties"/>
  </ds:schemaRefs>
</ds:datastoreItem>
</file>

<file path=customXml/itemProps3.xml><?xml version="1.0" encoding="utf-8"?>
<ds:datastoreItem xmlns:ds="http://schemas.openxmlformats.org/officeDocument/2006/customXml" ds:itemID="{81267DBD-43FE-4A53-9169-32D4D6521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CED8A-AF0E-4AD8-9238-2F7FF36232F4"/>
    <ds:schemaRef ds:uri="105ced8a-af0e-4ad8-9238-2f7ff36232f4"/>
    <ds:schemaRef ds:uri="d5280b9f-0d25-4ffb-96bc-3c5ae659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Cengage_Accessible_PPT_Template_FINAL</Template>
  <TotalTime>1370</TotalTime>
  <Words>2246</Words>
  <Application>Microsoft Office PowerPoint</Application>
  <PresentationFormat>Widescreen</PresentationFormat>
  <Paragraphs>282</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ＭＳ Ｐゴシック</vt:lpstr>
      <vt:lpstr>arial</vt:lpstr>
      <vt:lpstr>arial</vt:lpstr>
      <vt:lpstr>Calibri</vt:lpstr>
      <vt:lpstr>Helvetica</vt:lpstr>
      <vt:lpstr>LucidaGrande</vt:lpstr>
      <vt:lpstr>Open Sans</vt:lpstr>
      <vt:lpstr>Summer Font</vt:lpstr>
      <vt:lpstr>Office Theme</vt:lpstr>
      <vt:lpstr>The Double-Entry Framework</vt:lpstr>
      <vt:lpstr>Learning Objective 1</vt:lpstr>
      <vt:lpstr>The T Account (1 of 5)</vt:lpstr>
      <vt:lpstr>The T Account (2 of 5)</vt:lpstr>
      <vt:lpstr>The T Account (3 of 5)</vt:lpstr>
      <vt:lpstr>The T Account (4 of 5)</vt:lpstr>
      <vt:lpstr>The T Account (5 of 5)</vt:lpstr>
      <vt:lpstr>Learning Objective 2</vt:lpstr>
      <vt:lpstr>Balancing a T Account (1 of 3)</vt:lpstr>
      <vt:lpstr>Balancing a T Account (2 of 3)</vt:lpstr>
      <vt:lpstr>Balancing a T Account (3 of 3)</vt:lpstr>
      <vt:lpstr>Learning Objective 3</vt:lpstr>
      <vt:lpstr>Debits and Credits</vt:lpstr>
      <vt:lpstr>Assets</vt:lpstr>
      <vt:lpstr>Liabilities</vt:lpstr>
      <vt:lpstr>Owner’s Capital</vt:lpstr>
      <vt:lpstr>Revenues</vt:lpstr>
      <vt:lpstr>Expenses</vt:lpstr>
      <vt:lpstr>Drawing</vt:lpstr>
      <vt:lpstr>The Accounting Equation and the Owner’s Equity Umbrella</vt:lpstr>
      <vt:lpstr>Normal Balances</vt:lpstr>
      <vt:lpstr>Learning Objective 4</vt:lpstr>
      <vt:lpstr>Steps in Transaction Analysis</vt:lpstr>
      <vt:lpstr>Transaction (a): Investment by Owner (1 of 2)</vt:lpstr>
      <vt:lpstr>Transaction (a): Investment by Owner (2 of 2)</vt:lpstr>
      <vt:lpstr>Transaction (b): Purchase of an Asset for Cash (1 of 2)</vt:lpstr>
      <vt:lpstr>Transaction (b): Purchase of an Asset for Cash  (2 of 2)</vt:lpstr>
      <vt:lpstr>Transaction (c): Purchase of an Asset on Account (1 of 2)</vt:lpstr>
      <vt:lpstr>Transaction (c): Purchase of an Asset on Account (2 of 2)</vt:lpstr>
      <vt:lpstr>Transaction (d): Payment on Account (1 of 2)</vt:lpstr>
      <vt:lpstr>Transaction (d): Payment on Account (2 of 2)</vt:lpstr>
      <vt:lpstr>Transaction (e): Delivery Revenues Earned in Cash (1 of 2)</vt:lpstr>
      <vt:lpstr>Transaction (e): Delivery Revenues Earned in Cash (2 of 2)</vt:lpstr>
      <vt:lpstr>Transaction (f): Paid rent for month (1 of 2)</vt:lpstr>
      <vt:lpstr>Transaction (f): Paid rent for month (2 of 2)</vt:lpstr>
      <vt:lpstr>Transaction (g): Paid phone bill (1 of 2)</vt:lpstr>
      <vt:lpstr>Transaction (g): Paid phone bill (2 of 2)</vt:lpstr>
      <vt:lpstr>Transaction (h): Delivery revenues earned on account (1 of 2)</vt:lpstr>
      <vt:lpstr>Transaction (h): Delivery revenues earned on account (2 of 2)</vt:lpstr>
      <vt:lpstr>Transaction (i): Purchase of Supplies (1 of 2)</vt:lpstr>
      <vt:lpstr>Transaction (i): Purchase of Supplies (2 of 2)</vt:lpstr>
      <vt:lpstr>Transaction (j): Cash receipts from prior sales on account (1 of 2)</vt:lpstr>
      <vt:lpstr>Transaction (j): Cash receipts from prior sales on account (2 of 2)</vt:lpstr>
      <vt:lpstr>Transaction (k): Purchase of an asset on credit making a partial payment (1 of 2)</vt:lpstr>
      <vt:lpstr>Transaction (k): Purchase of an asset on credit making a partial payment (2 of 2)</vt:lpstr>
      <vt:lpstr>Transaction (l): Payment of insurance premium (1 of 2)</vt:lpstr>
      <vt:lpstr>Transaction (l): Payment of insurance premium (2 of 2)</vt:lpstr>
      <vt:lpstr>Transaction (m): Payment of Wages (1 of 2)</vt:lpstr>
      <vt:lpstr>Transaction (m): Payment of Wages (2 of 2)</vt:lpstr>
      <vt:lpstr>Transaction (n): Deliveries made for cash and credit (1 of 2)</vt:lpstr>
      <vt:lpstr>Transaction (n): Deliveries made for cash and credit (2 of 2)</vt:lpstr>
      <vt:lpstr>Transaction (o): Withdrawal of cash from business (1 of 2)</vt:lpstr>
      <vt:lpstr>Transaction (o): Withdrawal of cash from business (2 of 2)</vt:lpstr>
      <vt:lpstr>Learning Objective 5</vt:lpstr>
      <vt:lpstr>Important Double-Entry Accounting Rules</vt:lpstr>
      <vt:lpstr>The Trial Balance (1 of 2)</vt:lpstr>
      <vt:lpstr>The Trial Balance (2 of 2)</vt:lpstr>
      <vt:lpstr>Trial Balance Example</vt:lpstr>
      <vt:lpstr>Linkages Between Trial Balance and Financial Statements (1 of 2)</vt:lpstr>
      <vt:lpstr>Linkages Between Trial Balance and Financial Statements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Evans</dc:creator>
  <cp:lastModifiedBy>Joy Young</cp:lastModifiedBy>
  <cp:revision>71</cp:revision>
  <cp:lastPrinted>2016-10-03T15:29:39Z</cp:lastPrinted>
  <dcterms:created xsi:type="dcterms:W3CDTF">2018-09-16T20:33:10Z</dcterms:created>
  <dcterms:modified xsi:type="dcterms:W3CDTF">2019-08-21T13:37:33Z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0x0101003532E4C7BBAF8442AC48CBC7D09A7580</vt:lpwstr>
  </property>
</Properties>
</file>