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64" r:id="rId5"/>
    <p:sldId id="487" r:id="rId6"/>
    <p:sldId id="555" r:id="rId7"/>
    <p:sldId id="490" r:id="rId8"/>
    <p:sldId id="491" r:id="rId9"/>
    <p:sldId id="492" r:id="rId10"/>
    <p:sldId id="493" r:id="rId11"/>
    <p:sldId id="494" r:id="rId12"/>
    <p:sldId id="556" r:id="rId13"/>
    <p:sldId id="500" r:id="rId14"/>
    <p:sldId id="501" r:id="rId15"/>
    <p:sldId id="502" r:id="rId16"/>
    <p:sldId id="504" r:id="rId17"/>
    <p:sldId id="557" r:id="rId18"/>
    <p:sldId id="558" r:id="rId19"/>
    <p:sldId id="559" r:id="rId20"/>
    <p:sldId id="510" r:id="rId21"/>
    <p:sldId id="560" r:id="rId22"/>
    <p:sldId id="521" r:id="rId23"/>
    <p:sldId id="522" r:id="rId24"/>
    <p:sldId id="561" r:id="rId25"/>
    <p:sldId id="523" r:id="rId26"/>
    <p:sldId id="562" r:id="rId27"/>
    <p:sldId id="532" r:id="rId28"/>
    <p:sldId id="563" r:id="rId29"/>
    <p:sldId id="534" r:id="rId30"/>
    <p:sldId id="535" r:id="rId31"/>
    <p:sldId id="537" r:id="rId32"/>
    <p:sldId id="540" r:id="rId33"/>
    <p:sldId id="543" r:id="rId34"/>
    <p:sldId id="544" r:id="rId35"/>
    <p:sldId id="548"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3617" autoAdjust="0"/>
  </p:normalViewPr>
  <p:slideViewPr>
    <p:cSldViewPr snapToGrid="0" snapToObjects="1">
      <p:cViewPr varScale="1">
        <p:scale>
          <a:sx n="108" d="100"/>
          <a:sy n="108" d="100"/>
        </p:scale>
        <p:origin x="59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i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0A6-7F36-4CA8-A413-BABA1C35F24F}"/>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92EE8E7-68DB-4823-BBFC-404483E0F8C6}"/>
              </a:ext>
            </a:extLst>
          </p:cNvPr>
          <p:cNvSpPr>
            <a:spLocks noGrp="1"/>
          </p:cNvSpPr>
          <p:nvPr>
            <p:ph type="pic" sz="quarter" idx="11"/>
          </p:nvPr>
        </p:nvSpPr>
        <p:spPr>
          <a:xfrm>
            <a:off x="1163638" y="1230313"/>
            <a:ext cx="9717087" cy="3216275"/>
          </a:xfrm>
        </p:spPr>
        <p:txBody>
          <a:bodyPr/>
          <a:lstStyle/>
          <a:p>
            <a:endParaRPr lang="en-US"/>
          </a:p>
        </p:txBody>
      </p:sp>
      <p:sp>
        <p:nvSpPr>
          <p:cNvPr id="6" name="Footer">
            <a:extLst>
              <a:ext uri="{FF2B5EF4-FFF2-40B4-BE49-F238E27FC236}">
                <a16:creationId xmlns:a16="http://schemas.microsoft.com/office/drawing/2014/main" id="{4A8CE9CA-ADB6-4B29-9553-D1B6F8E2B8D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0024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FC4B-DF24-4DA8-94B4-A1E903675F8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70BD1750-7A60-431F-A331-A8A40879566F}"/>
              </a:ext>
            </a:extLst>
          </p:cNvPr>
          <p:cNvSpPr>
            <a:spLocks noGrp="1"/>
          </p:cNvSpPr>
          <p:nvPr>
            <p:ph type="pic" sz="quarter" idx="11"/>
          </p:nvPr>
        </p:nvSpPr>
        <p:spPr>
          <a:xfrm>
            <a:off x="657225" y="1214438"/>
            <a:ext cx="10980738" cy="3082925"/>
          </a:xfrm>
        </p:spPr>
        <p:txBody>
          <a:bodyPr/>
          <a:lstStyle/>
          <a:p>
            <a:endParaRPr lang="en-US"/>
          </a:p>
        </p:txBody>
      </p:sp>
      <p:sp>
        <p:nvSpPr>
          <p:cNvPr id="7" name="Text Placeholder 6">
            <a:extLst>
              <a:ext uri="{FF2B5EF4-FFF2-40B4-BE49-F238E27FC236}">
                <a16:creationId xmlns:a16="http://schemas.microsoft.com/office/drawing/2014/main" id="{9A00BA76-340C-4AA5-A884-2828F3659391}"/>
              </a:ext>
            </a:extLst>
          </p:cNvPr>
          <p:cNvSpPr>
            <a:spLocks noGrp="1"/>
          </p:cNvSpPr>
          <p:nvPr>
            <p:ph type="body" sz="quarter" idx="12"/>
          </p:nvPr>
        </p:nvSpPr>
        <p:spPr>
          <a:xfrm>
            <a:off x="1030288" y="4475163"/>
            <a:ext cx="10323512"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11B5D937-0574-4759-8BBC-55D3223234E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387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92225" y="357626"/>
            <a:ext cx="10710184"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524000" y="2338466"/>
            <a:ext cx="9348865" cy="2843134"/>
          </a:xfrm>
        </p:spPr>
        <p:txBody>
          <a:bodyPr/>
          <a:lstStyle>
            <a:lvl1pPr>
              <a:buClr>
                <a:srgbClr val="3E7684"/>
              </a:buClr>
              <a:defRPr/>
            </a:lvl1pPr>
          </a:lstStyle>
          <a:p>
            <a:r>
              <a:rPr lang="en-US" dirty="0"/>
              <a:t>Click icon to add picture</a:t>
            </a:r>
          </a:p>
        </p:txBody>
      </p:sp>
      <p:sp>
        <p:nvSpPr>
          <p:cNvPr id="11" name="Text Placeholder 3"/>
          <p:cNvSpPr>
            <a:spLocks noGrp="1"/>
          </p:cNvSpPr>
          <p:nvPr>
            <p:ph type="body" sz="half" idx="2"/>
          </p:nvPr>
        </p:nvSpPr>
        <p:spPr>
          <a:xfrm>
            <a:off x="692225" y="5486401"/>
            <a:ext cx="10710184"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10582" y="6248401"/>
            <a:ext cx="12202583" cy="617539"/>
          </a:xfrm>
          <a:prstGeom prst="rect">
            <a:avLst/>
          </a:prstGeom>
          <a:solidFill>
            <a:srgbClr val="3E76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opyright" descr="Pearson: Copyright 2015, 2012, 2009"/>
          <p:cNvSpPr txBox="1">
            <a:spLocks noChangeArrowheads="1"/>
          </p:cNvSpPr>
          <p:nvPr/>
        </p:nvSpPr>
        <p:spPr bwMode="auto">
          <a:xfrm>
            <a:off x="2032001" y="6398427"/>
            <a:ext cx="9350351" cy="347987"/>
          </a:xfrm>
          <a:prstGeom prst="rect">
            <a:avLst/>
          </a:prstGeom>
          <a:solidFill>
            <a:srgbClr val="3E7684"/>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50155"/>
            <a:ext cx="1812515" cy="304675"/>
          </a:xfrm>
          <a:prstGeom prst="rect">
            <a:avLst/>
          </a:prstGeom>
          <a:solidFill>
            <a:srgbClr val="3E7684"/>
          </a:solidFill>
          <a:extLst/>
        </p:spPr>
      </p:pic>
      <p:sp>
        <p:nvSpPr>
          <p:cNvPr id="4" name="Content Placeholder 3"/>
          <p:cNvSpPr>
            <a:spLocks noGrp="1"/>
          </p:cNvSpPr>
          <p:nvPr>
            <p:ph sz="quarter" idx="11"/>
          </p:nvPr>
        </p:nvSpPr>
        <p:spPr>
          <a:xfrm>
            <a:off x="738717" y="1663701"/>
            <a:ext cx="1145328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702466"/>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 id="2147483725" r:id="rId14"/>
    <p:sldLayoutId id="2147483726" r:id="rId15"/>
    <p:sldLayoutId id="2147483727" r:id="rId1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4</a:t>
            </a:r>
          </a:p>
        </p:txBody>
      </p:sp>
      <p:sp>
        <p:nvSpPr>
          <p:cNvPr id="5" name="Title 4"/>
          <p:cNvSpPr>
            <a:spLocks noGrp="1"/>
          </p:cNvSpPr>
          <p:nvPr>
            <p:ph type="title"/>
          </p:nvPr>
        </p:nvSpPr>
        <p:spPr>
          <a:xfrm>
            <a:off x="3996910" y="4035474"/>
            <a:ext cx="6402684" cy="945829"/>
          </a:xfrm>
        </p:spPr>
        <p:txBody>
          <a:bodyPr/>
          <a:lstStyle/>
          <a:p>
            <a:r>
              <a:rPr lang="en-US" dirty="0"/>
              <a:t>Journalizing and Posting</a:t>
            </a:r>
            <a:br>
              <a:rPr lang="en-US" dirty="0"/>
            </a:br>
            <a:r>
              <a:rPr lang="en-US" dirty="0"/>
              <a:t>Transactions</a:t>
            </a:r>
          </a:p>
        </p:txBody>
      </p:sp>
      <p:pic>
        <p:nvPicPr>
          <p:cNvPr id="3" name="Picture Placeholder 2" descr="Book cover reads title, edition number, and name of the author as follows: &quot;COLLEGE ACCOUNTING,&quot; &quot;Twenty Third Edition,&quot; and &quot;Heintz and Parry.&quot; A photo on the cover page shows a person working on a tablet computer generating a spreadsheet and bar graph.">
            <a:extLst>
              <a:ext uri="{FF2B5EF4-FFF2-40B4-BE49-F238E27FC236}">
                <a16:creationId xmlns:a16="http://schemas.microsoft.com/office/drawing/2014/main" id="{4F6F150E-F66D-4149-B445-1BD02BF554F7}"/>
              </a:ext>
            </a:extLst>
          </p:cNvPr>
          <p:cNvPicPr>
            <a:picLocks noGrp="1" noChangeAspect="1"/>
          </p:cNvPicPr>
          <p:nvPr>
            <p:ph type="pic" sz="quarter" idx="12"/>
          </p:nvPr>
        </p:nvPicPr>
        <p:blipFill>
          <a:blip r:embed="rId2"/>
          <a:srcRect l="3197" r="3197"/>
          <a:stretch>
            <a:fillRect/>
          </a:stretch>
        </p:blipFill>
        <p:spPr/>
      </p:pic>
      <p:sp>
        <p:nvSpPr>
          <p:cNvPr id="8" name="Footer Placeholder 7"/>
          <p:cNvSpPr>
            <a:spLocks noGrp="1"/>
          </p:cNvSpPr>
          <p:nvPr>
            <p:ph type="ftr" sz="quarter" idx="3"/>
          </p:nvPr>
        </p:nvSpPr>
        <p:spPr/>
        <p:txBody>
          <a:bodyPr/>
          <a:lstStyle/>
          <a:p>
            <a:r>
              <a:rPr lang="en-US" dirty="0"/>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4</a:t>
            </a:r>
          </a:p>
        </p:txBody>
      </p:sp>
      <p:sp>
        <p:nvSpPr>
          <p:cNvPr id="3" name="Content Placeholder 2"/>
          <p:cNvSpPr>
            <a:spLocks noGrp="1"/>
          </p:cNvSpPr>
          <p:nvPr>
            <p:ph type="body" sz="quarter" idx="15"/>
          </p:nvPr>
        </p:nvSpPr>
        <p:spPr/>
        <p:txBody>
          <a:bodyPr/>
          <a:lstStyle/>
          <a:p>
            <a:pPr marL="355600" indent="-355600" algn="ctr"/>
            <a:r>
              <a:rPr sz="2800" dirty="0"/>
              <a:t>Journalize transactions</a:t>
            </a:r>
          </a:p>
        </p:txBody>
      </p:sp>
    </p:spTree>
    <p:extLst>
      <p:ext uri="{BB962C8B-B14F-4D97-AF65-F5344CB8AC3E}">
        <p14:creationId xmlns:p14="http://schemas.microsoft.com/office/powerpoint/2010/main" val="89810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a:t>
            </a:r>
            <a:endParaRPr lang="en-IN" dirty="0"/>
          </a:p>
        </p:txBody>
      </p:sp>
      <p:sp>
        <p:nvSpPr>
          <p:cNvPr id="3" name="Content Placeholder 2"/>
          <p:cNvSpPr>
            <a:spLocks noGrp="1"/>
          </p:cNvSpPr>
          <p:nvPr>
            <p:ph type="body" sz="quarter" idx="17"/>
          </p:nvPr>
        </p:nvSpPr>
        <p:spPr>
          <a:xfrm>
            <a:off x="743576" y="1204331"/>
            <a:ext cx="10711543" cy="4984595"/>
          </a:xfrm>
        </p:spPr>
        <p:txBody>
          <a:bodyPr/>
          <a:lstStyle/>
          <a:p>
            <a:pPr marL="355600" indent="-355600"/>
            <a:r>
              <a:rPr lang="en-US" sz="2400" b="1" dirty="0">
                <a:solidFill>
                  <a:schemeClr val="tx2"/>
                </a:solidFill>
              </a:rPr>
              <a:t>Journal</a:t>
            </a:r>
            <a:r>
              <a:rPr lang="en-US" sz="2400" dirty="0"/>
              <a:t>: </a:t>
            </a:r>
            <a:r>
              <a:rPr sz="2400" dirty="0"/>
              <a:t>A day-by-day listing of transactions </a:t>
            </a:r>
          </a:p>
          <a:p>
            <a:pPr marL="355600" indent="-355600"/>
            <a:r>
              <a:rPr sz="2400" dirty="0"/>
              <a:t>Purpose: To provide a record of all transactions completed by the business</a:t>
            </a:r>
          </a:p>
          <a:p>
            <a:pPr marL="355600" indent="-355600"/>
            <a:r>
              <a:rPr sz="2400" dirty="0"/>
              <a:t>Commonly referred to as a book of original entry</a:t>
            </a:r>
          </a:p>
          <a:p>
            <a:pPr marL="355600" indent="-355600"/>
            <a:r>
              <a:rPr sz="2400" dirty="0"/>
              <a:t>The simplest journal form is a two-column </a:t>
            </a:r>
            <a:r>
              <a:rPr sz="2400" b="1" dirty="0">
                <a:solidFill>
                  <a:schemeClr val="tx2"/>
                </a:solidFill>
              </a:rPr>
              <a:t>general journal</a:t>
            </a:r>
            <a:endParaRPr lang="en-US" b="1" dirty="0">
              <a:solidFill>
                <a:schemeClr val="tx2"/>
              </a:solidFill>
            </a:endParaRPr>
          </a:p>
          <a:p>
            <a:pPr marL="698500" lvl="1" indent="-355600"/>
            <a:r>
              <a:rPr lang="en-US" dirty="0">
                <a:solidFill>
                  <a:schemeClr val="tx2"/>
                </a:solidFill>
              </a:rPr>
              <a:t>Two columns – one for debits, one for credits</a:t>
            </a:r>
          </a:p>
          <a:p>
            <a:pPr marL="698500" lvl="1" indent="-355600"/>
            <a:r>
              <a:rPr lang="en-US" dirty="0">
                <a:solidFill>
                  <a:schemeClr val="tx2"/>
                </a:solidFill>
              </a:rPr>
              <a:t>Any kind of transaction may be entered into a general journal</a:t>
            </a:r>
            <a:endParaRPr dirty="0">
              <a:solidFill>
                <a:schemeClr val="tx2"/>
              </a:solidFill>
            </a:endParaRPr>
          </a:p>
          <a:p>
            <a:pPr marL="355600" indent="-355600"/>
            <a:r>
              <a:rPr sz="2400" dirty="0"/>
              <a:t>The act of entering transactions in a journal is called </a:t>
            </a:r>
            <a:r>
              <a:rPr sz="2400" b="1" dirty="0">
                <a:solidFill>
                  <a:schemeClr val="tx2"/>
                </a:solidFill>
              </a:rPr>
              <a:t>journalizing</a:t>
            </a:r>
            <a:endParaRPr lang="en-US" sz="2400" b="1" dirty="0">
              <a:solidFill>
                <a:schemeClr val="tx2"/>
              </a:solidFill>
            </a:endParaRPr>
          </a:p>
          <a:p>
            <a:r>
              <a:rPr lang="en-US" sz="2400" dirty="0"/>
              <a:t>For every transaction, the entry should include:</a:t>
            </a:r>
          </a:p>
          <a:p>
            <a:pPr lvl="1"/>
            <a:r>
              <a:rPr lang="en-US" dirty="0"/>
              <a:t>Date</a:t>
            </a:r>
          </a:p>
          <a:p>
            <a:pPr lvl="1"/>
            <a:r>
              <a:rPr lang="en-US" dirty="0"/>
              <a:t>Title of each account affected</a:t>
            </a:r>
          </a:p>
          <a:p>
            <a:pPr lvl="1"/>
            <a:r>
              <a:rPr lang="en-US" dirty="0"/>
              <a:t>Amounts</a:t>
            </a:r>
          </a:p>
          <a:p>
            <a:pPr lvl="1"/>
            <a:r>
              <a:rPr lang="en-US" dirty="0"/>
              <a:t>Brief description</a:t>
            </a:r>
            <a:endParaRPr b="1" dirty="0">
              <a:solidFill>
                <a:schemeClr val="tx2"/>
              </a:solidFill>
            </a:endParaRPr>
          </a:p>
        </p:txBody>
      </p:sp>
    </p:spTree>
    <p:extLst>
      <p:ext uri="{BB962C8B-B14F-4D97-AF65-F5344CB8AC3E}">
        <p14:creationId xmlns:p14="http://schemas.microsoft.com/office/powerpoint/2010/main" val="211628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Journalizing Example: Transaction (a)</a:t>
            </a:r>
            <a:endParaRPr lang="en-IN" dirty="0"/>
          </a:p>
        </p:txBody>
      </p:sp>
      <p:sp>
        <p:nvSpPr>
          <p:cNvPr id="5" name="Content Placeholder 4"/>
          <p:cNvSpPr>
            <a:spLocks noGrp="1"/>
          </p:cNvSpPr>
          <p:nvPr>
            <p:ph type="body" sz="quarter" idx="17"/>
          </p:nvPr>
        </p:nvSpPr>
        <p:spPr/>
        <p:txBody>
          <a:bodyPr>
            <a:normAutofit/>
          </a:bodyPr>
          <a:lstStyle/>
          <a:p>
            <a:r>
              <a:rPr lang="en-US" sz="2800" b="1" dirty="0"/>
              <a:t>June 1 </a:t>
            </a:r>
            <a:r>
              <a:rPr lang="en-US" sz="2800" dirty="0"/>
              <a:t>Mitchell Williams opened a bank account with a deposit of $5,000 for his business</a:t>
            </a:r>
          </a:p>
          <a:p>
            <a:pPr lvl="1"/>
            <a:r>
              <a:rPr lang="en-US" sz="2400" dirty="0"/>
              <a:t>Notice: transactions now have dates associated with them</a:t>
            </a:r>
          </a:p>
        </p:txBody>
      </p:sp>
    </p:spTree>
    <p:extLst>
      <p:ext uri="{BB962C8B-B14F-4D97-AF65-F5344CB8AC3E}">
        <p14:creationId xmlns:p14="http://schemas.microsoft.com/office/powerpoint/2010/main" val="75908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Journalizing Step 1</a:t>
            </a:r>
            <a:endParaRPr lang="en-IN" dirty="0"/>
          </a:p>
        </p:txBody>
      </p:sp>
      <p:sp>
        <p:nvSpPr>
          <p:cNvPr id="3" name="Content Placeholder 2"/>
          <p:cNvSpPr>
            <a:spLocks noGrp="1"/>
          </p:cNvSpPr>
          <p:nvPr>
            <p:ph type="body" sz="quarter" idx="12"/>
          </p:nvPr>
        </p:nvSpPr>
        <p:spPr>
          <a:xfrm>
            <a:off x="1030288" y="3429000"/>
            <a:ext cx="10323512" cy="1435100"/>
          </a:xfrm>
        </p:spPr>
        <p:txBody>
          <a:bodyPr>
            <a:noAutofit/>
          </a:bodyPr>
          <a:lstStyle/>
          <a:p>
            <a:pPr marL="457200" indent="-457200" eaLnBrk="0" hangingPunct="0">
              <a:buFont typeface="Arial" panose="020B0604020202020204" pitchFamily="34" charset="0"/>
              <a:buChar char="•"/>
            </a:pPr>
            <a:r>
              <a:rPr lang="en-US" dirty="0"/>
              <a:t>Enter the date</a:t>
            </a:r>
          </a:p>
          <a:p>
            <a:pPr marL="1143000" lvl="1" indent="-457200" eaLnBrk="0" hangingPunct="0">
              <a:buFont typeface="Arial" panose="020B0604020202020204" pitchFamily="34" charset="0"/>
              <a:buChar char="•"/>
            </a:pPr>
            <a:r>
              <a:rPr lang="en-US" dirty="0"/>
              <a:t>The year is only written on the first line of each page</a:t>
            </a:r>
          </a:p>
        </p:txBody>
      </p:sp>
      <p:pic>
        <p:nvPicPr>
          <p:cNvPr id="6" name="Picture 2" descr="An illustration shows a general journal with five columns as follows: Date (20—June 1), Description, Post Reference, Debit, and Credit.">
            <a:extLst>
              <a:ext uri="{FF2B5EF4-FFF2-40B4-BE49-F238E27FC236}">
                <a16:creationId xmlns:a16="http://schemas.microsoft.com/office/drawing/2014/main" id="{20F72892-C500-451D-B7B6-076B3CA60192}"/>
              </a:ext>
            </a:extLst>
          </p:cNvPr>
          <p:cNvPicPr>
            <a:picLocks noGrp="1" noChangeAspect="1" noChangeArrowheads="1"/>
          </p:cNvPicPr>
          <p:nvPr>
            <p:ph type="pic" sz="quarter" idx="11"/>
          </p:nvPr>
        </p:nvPicPr>
        <p:blipFill>
          <a:blip r:embed="rId2"/>
          <a:stretch>
            <a:fillRect/>
          </a:stretch>
        </p:blipFill>
        <p:spPr bwMode="auto">
          <a:xfrm>
            <a:off x="2670818" y="1516605"/>
            <a:ext cx="6850363" cy="124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7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Journalizing Step 2</a:t>
            </a:r>
            <a:endParaRPr lang="en-IN" dirty="0"/>
          </a:p>
        </p:txBody>
      </p:sp>
      <p:sp>
        <p:nvSpPr>
          <p:cNvPr id="3" name="Content Placeholder 2"/>
          <p:cNvSpPr>
            <a:spLocks noGrp="1"/>
          </p:cNvSpPr>
          <p:nvPr>
            <p:ph type="body" sz="quarter" idx="12"/>
          </p:nvPr>
        </p:nvSpPr>
        <p:spPr>
          <a:xfrm>
            <a:off x="934244" y="3430891"/>
            <a:ext cx="10323512" cy="1963065"/>
          </a:xfrm>
        </p:spPr>
        <p:txBody>
          <a:bodyPr>
            <a:noAutofit/>
          </a:bodyPr>
          <a:lstStyle/>
          <a:p>
            <a:pPr marL="457200" indent="-457200" eaLnBrk="0" hangingPunct="0">
              <a:buFont typeface="Arial" panose="020B0604020202020204" pitchFamily="34" charset="0"/>
              <a:buChar char="•"/>
            </a:pPr>
            <a:r>
              <a:rPr lang="en-US" dirty="0"/>
              <a:t>Cash is entered on the first line at the extreme left of the Description column</a:t>
            </a:r>
          </a:p>
          <a:p>
            <a:pPr marL="457200" indent="-457200" eaLnBrk="0" hangingPunct="0">
              <a:buFont typeface="Arial" panose="020B0604020202020204" pitchFamily="34" charset="0"/>
              <a:buChar char="•"/>
            </a:pPr>
            <a:r>
              <a:rPr lang="en-US" dirty="0"/>
              <a:t>The amount of the debit, $5,000, is entered on the same line in the Debit column</a:t>
            </a:r>
          </a:p>
        </p:txBody>
      </p:sp>
      <p:pic>
        <p:nvPicPr>
          <p:cNvPr id="6" name="Picture 2" descr="An illustration shows a general journal with five columns as follows Date (20—June 1), Description (Cash), Post Reference, Debit (5000.00), and Credit.">
            <a:extLst>
              <a:ext uri="{FF2B5EF4-FFF2-40B4-BE49-F238E27FC236}">
                <a16:creationId xmlns:a16="http://schemas.microsoft.com/office/drawing/2014/main" id="{20F72892-C500-451D-B7B6-076B3CA60192}"/>
              </a:ext>
            </a:extLst>
          </p:cNvPr>
          <p:cNvPicPr>
            <a:picLocks noGrp="1" noChangeAspect="1" noChangeArrowheads="1"/>
          </p:cNvPicPr>
          <p:nvPr>
            <p:ph type="pic" sz="quarter" idx="11"/>
          </p:nvPr>
        </p:nvPicPr>
        <p:blipFill>
          <a:blip r:embed="rId2"/>
          <a:stretch>
            <a:fillRect/>
          </a:stretch>
        </p:blipFill>
        <p:spPr bwMode="auto">
          <a:xfrm>
            <a:off x="2196449" y="1528465"/>
            <a:ext cx="7637703" cy="138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1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Journalizing Step 3</a:t>
            </a:r>
            <a:endParaRPr lang="en-IN" dirty="0"/>
          </a:p>
        </p:txBody>
      </p:sp>
      <p:sp>
        <p:nvSpPr>
          <p:cNvPr id="3" name="Content Placeholder 2"/>
          <p:cNvSpPr>
            <a:spLocks noGrp="1"/>
          </p:cNvSpPr>
          <p:nvPr>
            <p:ph type="body" sz="quarter" idx="12"/>
          </p:nvPr>
        </p:nvSpPr>
        <p:spPr>
          <a:xfrm>
            <a:off x="934244" y="2989034"/>
            <a:ext cx="10323512" cy="2542478"/>
          </a:xfrm>
        </p:spPr>
        <p:txBody>
          <a:bodyPr>
            <a:normAutofit/>
          </a:bodyPr>
          <a:lstStyle/>
          <a:p>
            <a:pPr marL="457200" indent="-457200">
              <a:buFont typeface="Arial" panose="020B0604020202020204" pitchFamily="34" charset="0"/>
              <a:buChar char="•"/>
            </a:pPr>
            <a:r>
              <a:rPr lang="en-US" dirty="0"/>
              <a:t>The title of the account to be credited, Mitchell Williams, Capital, is entered on the second line</a:t>
            </a:r>
          </a:p>
          <a:p>
            <a:pPr marL="1143000" lvl="1" indent="-457200">
              <a:buFont typeface="Arial" panose="020B0604020202020204" pitchFamily="34" charset="0"/>
              <a:buChar char="•"/>
            </a:pPr>
            <a:r>
              <a:rPr lang="en-US" b="1" dirty="0"/>
              <a:t>Indented one-half inch from the left side of the Description column</a:t>
            </a:r>
            <a:endParaRPr lang="en-US" dirty="0"/>
          </a:p>
          <a:p>
            <a:pPr marL="457200" indent="-457200">
              <a:buFont typeface="Arial" panose="020B0604020202020204" pitchFamily="34" charset="0"/>
              <a:buChar char="•"/>
            </a:pPr>
            <a:r>
              <a:rPr lang="en-US" dirty="0"/>
              <a:t> The amount of the credit, $5,000, is entered on the same line in the Credit column</a:t>
            </a:r>
          </a:p>
        </p:txBody>
      </p:sp>
      <p:pic>
        <p:nvPicPr>
          <p:cNvPr id="6" name="Picture 2" descr="An illustration shows a general journal with five columns as follows: Date, Description, Post Reference, Debit, and Credit. The details in this order (with the exception of Post Reference column that is blank) are given below:&#10; June 1 Cash shows a debit of 5000.00&#10;Mitchell Williams, Capital shows a credit of 5000.00&#10;">
            <a:extLst>
              <a:ext uri="{FF2B5EF4-FFF2-40B4-BE49-F238E27FC236}">
                <a16:creationId xmlns:a16="http://schemas.microsoft.com/office/drawing/2014/main" id="{20F72892-C500-451D-B7B6-076B3CA60192}"/>
              </a:ext>
            </a:extLst>
          </p:cNvPr>
          <p:cNvPicPr>
            <a:picLocks noGrp="1" noChangeAspect="1" noChangeArrowheads="1"/>
          </p:cNvPicPr>
          <p:nvPr>
            <p:ph type="pic" sz="quarter" idx="11"/>
          </p:nvPr>
        </p:nvPicPr>
        <p:blipFill>
          <a:blip r:embed="rId2"/>
          <a:stretch>
            <a:fillRect/>
          </a:stretch>
        </p:blipFill>
        <p:spPr bwMode="auto">
          <a:xfrm>
            <a:off x="2368439" y="1326488"/>
            <a:ext cx="7455122" cy="134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10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Journalizing Step 4</a:t>
            </a:r>
            <a:endParaRPr lang="en-IN" dirty="0"/>
          </a:p>
        </p:txBody>
      </p:sp>
      <p:sp>
        <p:nvSpPr>
          <p:cNvPr id="3" name="Content Placeholder 2"/>
          <p:cNvSpPr>
            <a:spLocks noGrp="1"/>
          </p:cNvSpPr>
          <p:nvPr>
            <p:ph type="body" sz="quarter" idx="12"/>
          </p:nvPr>
        </p:nvSpPr>
        <p:spPr>
          <a:xfrm>
            <a:off x="1256461" y="3167842"/>
            <a:ext cx="10323512" cy="2542478"/>
          </a:xfrm>
        </p:spPr>
        <p:txBody>
          <a:bodyPr>
            <a:normAutofit/>
          </a:bodyPr>
          <a:lstStyle/>
          <a:p>
            <a:pPr marL="457200" indent="-457200">
              <a:buFont typeface="Arial" panose="020B0604020202020204" pitchFamily="34" charset="0"/>
              <a:buChar char="•"/>
            </a:pPr>
            <a:r>
              <a:rPr lang="en-US" dirty="0"/>
              <a:t>The explanation of the entry is entered on the next line</a:t>
            </a:r>
          </a:p>
          <a:p>
            <a:pPr marL="1143000" lvl="1" indent="-457200">
              <a:buFont typeface="Arial" panose="020B0604020202020204" pitchFamily="34" charset="0"/>
              <a:buChar char="•"/>
            </a:pPr>
            <a:r>
              <a:rPr lang="en-US" dirty="0"/>
              <a:t>Indented an additional one-half inch</a:t>
            </a:r>
          </a:p>
          <a:p>
            <a:pPr marL="457200" indent="-457200">
              <a:buFont typeface="Arial" panose="020B0604020202020204" pitchFamily="34" charset="0"/>
              <a:buChar char="•"/>
            </a:pPr>
            <a:r>
              <a:rPr lang="en-US" dirty="0"/>
              <a:t>Leave a blank line between transactions</a:t>
            </a:r>
          </a:p>
        </p:txBody>
      </p:sp>
      <p:pic>
        <p:nvPicPr>
          <p:cNvPr id="6" name="Picture 2" descr="An illustration shows a general journal with five columns as follows: Date, Description, Post Reference, Debit, and Credit. The details in this order (with the exception of Post Reference column that is blank) are given below:&#10; June 1 Cash shows a debit of 5000.00&#10;Mitchell Williams, Capital shows a credit of 5000.00&#10;(Owner’s original investment in business) &#10;">
            <a:extLst>
              <a:ext uri="{FF2B5EF4-FFF2-40B4-BE49-F238E27FC236}">
                <a16:creationId xmlns:a16="http://schemas.microsoft.com/office/drawing/2014/main" id="{20F72892-C500-451D-B7B6-076B3CA60192}"/>
              </a:ext>
            </a:extLst>
          </p:cNvPr>
          <p:cNvPicPr>
            <a:picLocks noGrp="1" noChangeAspect="1" noChangeArrowheads="1"/>
          </p:cNvPicPr>
          <p:nvPr>
            <p:ph type="pic" sz="quarter" idx="11"/>
          </p:nvPr>
        </p:nvPicPr>
        <p:blipFill>
          <a:blip r:embed="rId2"/>
          <a:stretch>
            <a:fillRect/>
          </a:stretch>
        </p:blipFill>
        <p:spPr bwMode="auto">
          <a:xfrm>
            <a:off x="2794613" y="1150442"/>
            <a:ext cx="6602772" cy="163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0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Entry</a:t>
            </a:r>
            <a:endParaRPr lang="en-IN" dirty="0"/>
          </a:p>
        </p:txBody>
      </p:sp>
      <p:sp>
        <p:nvSpPr>
          <p:cNvPr id="3" name="Content Placeholder 2"/>
          <p:cNvSpPr>
            <a:spLocks noGrp="1"/>
          </p:cNvSpPr>
          <p:nvPr>
            <p:ph type="body" sz="quarter" idx="17"/>
          </p:nvPr>
        </p:nvSpPr>
        <p:spPr/>
        <p:txBody>
          <a:bodyPr>
            <a:normAutofit/>
          </a:bodyPr>
          <a:lstStyle/>
          <a:p>
            <a:pPr marL="355600" indent="-355600"/>
            <a:r>
              <a:rPr sz="2800" dirty="0"/>
              <a:t>An entry requiring more than one debit and/or more than one credit</a:t>
            </a:r>
          </a:p>
          <a:p>
            <a:pPr marL="355600" indent="-355600"/>
            <a:r>
              <a:rPr sz="2800" dirty="0"/>
              <a:t>All debits come before any credits</a:t>
            </a:r>
          </a:p>
        </p:txBody>
      </p:sp>
    </p:spTree>
    <p:extLst>
      <p:ext uri="{BB962C8B-B14F-4D97-AF65-F5344CB8AC3E}">
        <p14:creationId xmlns:p14="http://schemas.microsoft.com/office/powerpoint/2010/main" val="295169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6DDF-2A16-49F0-A9CB-2816420F4FF9}"/>
              </a:ext>
            </a:extLst>
          </p:cNvPr>
          <p:cNvSpPr>
            <a:spLocks noGrp="1"/>
          </p:cNvSpPr>
          <p:nvPr>
            <p:ph type="title"/>
          </p:nvPr>
        </p:nvSpPr>
        <p:spPr>
          <a:xfrm>
            <a:off x="7645138" y="365125"/>
            <a:ext cx="3708662" cy="1671065"/>
          </a:xfrm>
        </p:spPr>
        <p:txBody>
          <a:bodyPr/>
          <a:lstStyle/>
          <a:p>
            <a:r>
              <a:rPr lang="en-US" dirty="0"/>
              <a:t>Compound Entry In General Journal</a:t>
            </a:r>
          </a:p>
        </p:txBody>
      </p:sp>
      <p:pic>
        <p:nvPicPr>
          <p:cNvPr id="7" name="Picture Placeholder 6" descr="The table lists Page 2 of the General Journal. There are seven columns. Column 1. Serial number. Column 2. Date, the year is entered on the first line on the date column. The month and the day are entered on the same line, below the year, in the date column. Column 3. Description. Column 4. Post Reference. Column 5. Debit, the amount of the debit is entered on the same line in the debit column. Column 6. Credit, the title of the account to be credited is entered on the second line in the credit column. Column 7. Serial number. Row 1. 1, in the first column. June 16 of the current year, in the second column. Description, supplies, in the third column. Debit, $80, in the fifth column.1, in the seventh column. Row 2 .2, in the first column. Description, cash, in the third column. Credit, $ 80, in the sixth column.2, in the seventh column. Row 3. 3, in the first column. Description, purchased supplies for cash, in the third column. 3, in the seventh column. Row 4 shows a skip line. Row 5.5, in the first column.20, in the second column. Description, cash, in the third column. Debit, $1,900, in the fifth column.5, in the seventh column. Row 6. 6, in the first column. Description, accounts receivable, in the third column. Credit, $1,900, in the sixth column.6, in the seventh column. Row 7.7, in the first column. Description, received cash on account from, in the third column. 7, in the seventh column. Row 8. 8, in the first column. Description, library, $ 400 and school of music, $1,500, in the third column. 8, in the seventh column. Row 9 shows a skip line. Row 10. 10, in the first column. 25, in the second column. Description, delivery equipment, in the third column. Debit, $1,000, in the fifth column.10, in the seventh column. Row 11. 11, in the first column. Description, accounts payable, in the third column. Credit, 700, in the sixth column. 11, in the seventh column. A callout box with the note “Line up credits” has an arrow pointing to the indented “Accounts Payable” and “Cash entries” in rows 11 and 12. Row 12. 12, in the first column. Description, cash, in the third column. Credit, 300, in the sixth column. 12, in the seventh column. A callout box with the note “Compound entry” and an arrow pointing to a bracket spanning the cell entries “Delivery Equipment,” “Accounts Payable,” and “Cash” in rows 10, 11, and 12. 700 and 300 in rows 11 and 12 in the “Credit” column are connected with a bracket and an arrow point to 1000 in row 10 of the “Debit” column. A callout box next to the arrow contains the text “Debits equal Credits.” Row 13. 13, in the first column. Description, purchased scooter with down payment, in the third column. 13, in the seventh column. Row 14.14, in the first column. Description, balance on account with big red scooters, in the third column. 14, in the seventh column. Row 15 shows a skip line Row 16. 16, in the first column. 26, in the second column. Description, prepaid insurance, in the third column. Debit, $ 700, in the fifth column. 16, in the seventh column. Row 17. 17, in the first column. Description, cash, in the third column. Credit, $700, in the sixth column. 17, in the seventh column. Row 18.18, in the first column. Description, paid premium for seven month, in the third column. 18, in the seventh column. Row 19.19, in the first column. Description, insurance policy, in the third column. 19, in the seventh column. Row 20 shows a skip line. Row 21. 21, in the first column. 27, in the second column. Description, wages expense, in the third column. Debit, $1,650, in the fifth column.21, in the seventh column. Row 22. 22, in the first column. Description, cash, in the third column. Credit, $ 1,650, in the sixth column.22, in the seventh column. Row 23. 23, in the first column. Description, paid employees, in the third column.23, in the seventh column. Row 24 shows a skip line. Row 25. 25, in the first column.30, in the second column. Description, cash, in the third column. Debit, $900, in the fifth column .25, in the seventh column. Row 26. 26, in the first column. Description, accounts receivable, in the third column. Debit, $2,600, in the fifth column.26, in the seventh column. Row 27. 27, in the first column. Description, delivery fees, in the third column. Credit, $3,500. 27, in the seventh column. A callout box with the note “Compound entry” and an arrow pointing to a bracket spanning the cell entries “Cash,” “Accounts Receivable,” and “Delivery fees” in rows 25, 26, and 27. 900 and 2,600 in rows 25 and 26 in the “Debit” column are connected with a bracket and an arrow points to 3,5000 in row 27 of the “Credit” column. A callout box next to the arrow contains the text “Debits equal Credits.” Row 28. 28, in the first column. Description, deliveries made for cash and on account to, in the third column. 28, in the seventh column. Row 29. 29, in the first column. Description, library, $250 and, in the third column. 29, in the seventh column. Row 30. 30, in the first column. Description, athletic ticket office, $2,350, in the third column. 30, in the seventh column. Row 31 shows a skip line. Row 32. 32, in the first column. 30, in the first column. Description, Mitchell Williams, drawing, in the third column. Debit, $3,000, in the fifth column. 32, in the seventh column. Row 33. 33, in the first column. Description, cash, in the third column. Credit, $ 3,000, in the sixth column. 33, in the seventh column. Row 34. 34, in the first column. Description, owner’s withdrawal, in the third column. 34, in the seventh column.">
            <a:extLst>
              <a:ext uri="{FF2B5EF4-FFF2-40B4-BE49-F238E27FC236}">
                <a16:creationId xmlns:a16="http://schemas.microsoft.com/office/drawing/2014/main" id="{B1D2ACE6-A284-4EFB-9D64-CEBB0D159353}"/>
              </a:ext>
            </a:extLst>
          </p:cNvPr>
          <p:cNvPicPr>
            <a:picLocks noGrp="1" noChangeAspect="1"/>
          </p:cNvPicPr>
          <p:nvPr>
            <p:ph type="pic" sz="quarter" idx="11"/>
          </p:nvPr>
        </p:nvPicPr>
        <p:blipFill rotWithShape="1">
          <a:blip r:embed="rId2"/>
          <a:srcRect r="-798"/>
          <a:stretch/>
        </p:blipFill>
        <p:spPr>
          <a:xfrm>
            <a:off x="1012302" y="365125"/>
            <a:ext cx="5083698" cy="5481920"/>
          </a:xfrm>
          <a:prstGeom prst="rect">
            <a:avLst/>
          </a:prstGeom>
        </p:spPr>
      </p:pic>
      <p:sp>
        <p:nvSpPr>
          <p:cNvPr id="3" name="Text Placeholder 2">
            <a:extLst>
              <a:ext uri="{FF2B5EF4-FFF2-40B4-BE49-F238E27FC236}">
                <a16:creationId xmlns:a16="http://schemas.microsoft.com/office/drawing/2014/main" id="{BF28BB44-695B-4B23-BEEB-12B72DFE6ADC}"/>
              </a:ext>
            </a:extLst>
          </p:cNvPr>
          <p:cNvSpPr>
            <a:spLocks noGrp="1"/>
          </p:cNvSpPr>
          <p:nvPr>
            <p:ph type="body" sz="quarter" idx="12"/>
          </p:nvPr>
        </p:nvSpPr>
        <p:spPr>
          <a:xfrm>
            <a:off x="7409468" y="4647821"/>
            <a:ext cx="4180002" cy="549849"/>
          </a:xfrm>
        </p:spPr>
        <p:txBody>
          <a:bodyPr/>
          <a:lstStyle/>
          <a:p>
            <a:pPr algn="ctr"/>
            <a:r>
              <a:rPr lang="en-US" sz="2000" dirty="0"/>
              <a:t>FIGURE 4-7 </a:t>
            </a:r>
            <a:r>
              <a:rPr lang="en-US" sz="2000" b="1" dirty="0"/>
              <a:t>General Journal Entries (</a:t>
            </a:r>
            <a:r>
              <a:rPr lang="en-US" sz="2000" b="1" i="1" dirty="0"/>
              <a:t>concluded</a:t>
            </a:r>
            <a:r>
              <a:rPr lang="en-US" sz="2000" b="1" dirty="0"/>
              <a:t>)</a:t>
            </a:r>
            <a:endParaRPr lang="en-US" sz="2000" dirty="0"/>
          </a:p>
        </p:txBody>
      </p:sp>
    </p:spTree>
    <p:extLst>
      <p:ext uri="{BB962C8B-B14F-4D97-AF65-F5344CB8AC3E}">
        <p14:creationId xmlns:p14="http://schemas.microsoft.com/office/powerpoint/2010/main" val="204174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5</a:t>
            </a:r>
          </a:p>
        </p:txBody>
      </p:sp>
      <p:sp>
        <p:nvSpPr>
          <p:cNvPr id="3" name="Content Placeholder 2"/>
          <p:cNvSpPr>
            <a:spLocks noGrp="1"/>
          </p:cNvSpPr>
          <p:nvPr>
            <p:ph type="body" sz="quarter" idx="15"/>
          </p:nvPr>
        </p:nvSpPr>
        <p:spPr/>
        <p:txBody>
          <a:bodyPr/>
          <a:lstStyle/>
          <a:p>
            <a:pPr marL="355600" indent="-355600" algn="ctr"/>
            <a:r>
              <a:rPr sz="2800" dirty="0"/>
              <a:t>Post to the general ledger and prepare a trial balance</a:t>
            </a:r>
          </a:p>
        </p:txBody>
      </p:sp>
    </p:spTree>
    <p:extLst>
      <p:ext uri="{BB962C8B-B14F-4D97-AF65-F5344CB8AC3E}">
        <p14:creationId xmlns:p14="http://schemas.microsoft.com/office/powerpoint/2010/main" val="3914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1</a:t>
            </a:r>
          </a:p>
        </p:txBody>
      </p:sp>
      <p:sp>
        <p:nvSpPr>
          <p:cNvPr id="3" name="Content Placeholder 2"/>
          <p:cNvSpPr>
            <a:spLocks noGrp="1"/>
          </p:cNvSpPr>
          <p:nvPr>
            <p:ph type="body" sz="quarter" idx="15"/>
          </p:nvPr>
        </p:nvSpPr>
        <p:spPr/>
        <p:txBody>
          <a:bodyPr/>
          <a:lstStyle/>
          <a:p>
            <a:pPr marL="355600" indent="-355600" algn="ctr"/>
            <a:r>
              <a:rPr sz="2800" dirty="0"/>
              <a:t>Describe the flow of data from source documents </a:t>
            </a:r>
            <a:r>
              <a:rPr lang="en-US" sz="2800" dirty="0"/>
              <a:t>to</a:t>
            </a:r>
            <a:r>
              <a:rPr sz="2800" dirty="0"/>
              <a:t> the trial balance</a:t>
            </a:r>
          </a:p>
        </p:txBody>
      </p:sp>
    </p:spTree>
    <p:extLst>
      <p:ext uri="{BB962C8B-B14F-4D97-AF65-F5344CB8AC3E}">
        <p14:creationId xmlns:p14="http://schemas.microsoft.com/office/powerpoint/2010/main" val="199363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Ledger</a:t>
            </a:r>
            <a:endParaRPr lang="en-IN" dirty="0"/>
          </a:p>
        </p:txBody>
      </p:sp>
      <p:sp>
        <p:nvSpPr>
          <p:cNvPr id="3" name="Content Placeholder 2"/>
          <p:cNvSpPr>
            <a:spLocks noGrp="1"/>
          </p:cNvSpPr>
          <p:nvPr>
            <p:ph type="body" sz="quarter" idx="17"/>
          </p:nvPr>
        </p:nvSpPr>
        <p:spPr>
          <a:xfrm>
            <a:off x="743576" y="1638299"/>
            <a:ext cx="10711543" cy="4227241"/>
          </a:xfrm>
        </p:spPr>
        <p:txBody>
          <a:bodyPr>
            <a:normAutofit lnSpcReduction="10000"/>
          </a:bodyPr>
          <a:lstStyle/>
          <a:p>
            <a:pPr marL="355600" indent="-355600"/>
            <a:r>
              <a:rPr sz="2800" dirty="0"/>
              <a:t>A complete set of all accounts used by a business</a:t>
            </a:r>
            <a:endParaRPr lang="en-US" sz="2800" dirty="0"/>
          </a:p>
          <a:p>
            <a:pPr marL="698500" lvl="1" indent="-355600"/>
            <a:r>
              <a:rPr lang="en-US" sz="2400" dirty="0"/>
              <a:t>Similar to T accounts</a:t>
            </a:r>
          </a:p>
          <a:p>
            <a:pPr marL="355600" indent="-355600"/>
            <a:r>
              <a:rPr sz="2800" dirty="0"/>
              <a:t>Used to keep a complete record of the debits and credits made to each account as a result of entries made in the journal</a:t>
            </a:r>
          </a:p>
          <a:p>
            <a:pPr marL="355600" indent="-355600"/>
            <a:r>
              <a:rPr sz="2800" dirty="0"/>
              <a:t>Numbered and arranged in the same order as the chart of accounts</a:t>
            </a:r>
            <a:endParaRPr lang="en-US" sz="2800" dirty="0"/>
          </a:p>
          <a:p>
            <a:r>
              <a:rPr lang="en-US" sz="2800" dirty="0"/>
              <a:t>T accounts were introduced previously. However, businesses are more likely to use a version of the account called the </a:t>
            </a:r>
            <a:r>
              <a:rPr lang="en-US" sz="2800" b="1" dirty="0">
                <a:solidFill>
                  <a:schemeClr val="tx2"/>
                </a:solidFill>
              </a:rPr>
              <a:t>general ledger account</a:t>
            </a:r>
          </a:p>
          <a:p>
            <a:pPr lvl="1"/>
            <a:r>
              <a:rPr lang="en-US" sz="2400" dirty="0">
                <a:solidFill>
                  <a:schemeClr val="tx2"/>
                </a:solidFill>
              </a:rPr>
              <a:t>Keeps a running balance</a:t>
            </a:r>
          </a:p>
          <a:p>
            <a:pPr marL="355600" indent="-355600"/>
            <a:endParaRPr sz="2800" dirty="0"/>
          </a:p>
        </p:txBody>
      </p:sp>
    </p:spTree>
    <p:extLst>
      <p:ext uri="{BB962C8B-B14F-4D97-AF65-F5344CB8AC3E}">
        <p14:creationId xmlns:p14="http://schemas.microsoft.com/office/powerpoint/2010/main" val="55445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E32E-E313-4423-896E-BCD487FDD7E2}"/>
              </a:ext>
            </a:extLst>
          </p:cNvPr>
          <p:cNvSpPr>
            <a:spLocks noGrp="1"/>
          </p:cNvSpPr>
          <p:nvPr>
            <p:ph type="title"/>
          </p:nvPr>
        </p:nvSpPr>
        <p:spPr/>
        <p:txBody>
          <a:bodyPr/>
          <a:lstStyle/>
          <a:p>
            <a:r>
              <a:rPr lang="en-US" dirty="0"/>
              <a:t>T Account vs. General Ledger Account</a:t>
            </a:r>
          </a:p>
        </p:txBody>
      </p:sp>
      <p:pic>
        <p:nvPicPr>
          <p:cNvPr id="5" name="Picture Placeholder 4" descr="Two tables are shown. The first table titled, cash consists of two columns. The entries in the column are as follows. Column 1. a. 5,000. E. 2,100. J. 1,900. N. 900, single underline. Subtotal, 9,900. Balance, 470. Column 2. B. 2,000. D. 600. F. 1,000. G. 100. i. 80. K. 300. L. 700. M. 1,650. O. 3,000, single underline. Subtotal, 9,430. The second table titled, general Ledger consists of six columns. The title, account: cash is on the top left and the title account number: 101 is on the top right of the table. Column 1. Date. Column 2. Item. Column 3. Post reference. Column 4. Debit. Column 5. Credit. Column 6. Balance and it is divided into two columns, debit and credit. Row 1. June 1, in the first column. Debit, $ 5,000, in the fourth column. Debit, $ 5,000, in the sixth column. Row 2. June 3, in the first column. Credit, $ 2,000, in the fifth column. Debit, $ 3,000, in the sixth column. Row 3. June 6, in the first column. Credit, $ 600, in the fifth column. Debit, $ 2,400, in the sixth column. Row 4. June 6, in the first column. Debit, $ 2,100, in the fourth column. Debit, $ 4,500, in the sixth column. Row 5. June 7, in the first column. Credit, $ 1,000, in the fifth column. Debit, $ 3,500, in the sixth column. Row 6. June 15, in the first column. Credit,  $ 100, in the fifth column. Debit, $ 3,400, in the sixth column. Row 7. June 16, in the first column. Credit, $ 80, in the fifth column. Debit,  $ 3,320, in the sixth column. Row 8. June 20, in the first column. Debit,  $ 1,900, in the fourth column. Debit,  $ 5,220, in the sixth column. Row 9. June 25, in the first column. Credit, $ 300, in the fifth column. Debit, $ 4,920, in the sixth column. Row 10. June 26, in the first column. Credit, $ 700, in the fifth column. Debit, 4,220, in the sixth column. Row 11. June 27, in the first column. Credit, $ 1,650, in the fifth column. Debit,  $ 2570, in the sixth column. Row 12. June 30, in the first column. Debit, $ 900, in the fourth column. Debit, $ 3,470, in the sixth column. Row 13. June 30, in the first column. Credit, $ 3,000, in the fifth column. Debit, $ 470, in the sixth column. Debit and credit are transaction amount. Balance of debit and credit are running amount.">
            <a:extLst>
              <a:ext uri="{FF2B5EF4-FFF2-40B4-BE49-F238E27FC236}">
                <a16:creationId xmlns:a16="http://schemas.microsoft.com/office/drawing/2014/main" id="{8DCF2576-36D9-4A01-B7C7-05B20F2B5699}"/>
              </a:ext>
            </a:extLst>
          </p:cNvPr>
          <p:cNvPicPr>
            <a:picLocks noGrp="1" noChangeAspect="1"/>
          </p:cNvPicPr>
          <p:nvPr>
            <p:ph type="pic" sz="quarter" idx="11"/>
          </p:nvPr>
        </p:nvPicPr>
        <p:blipFill rotWithShape="1">
          <a:blip r:embed="rId2"/>
          <a:srcRect l="2" t="1" r="459" b="-369"/>
          <a:stretch/>
        </p:blipFill>
        <p:spPr>
          <a:xfrm>
            <a:off x="2116563" y="1176731"/>
            <a:ext cx="7958874" cy="4008826"/>
          </a:xfrm>
          <a:prstGeom prst="rect">
            <a:avLst/>
          </a:prstGeom>
        </p:spPr>
      </p:pic>
      <p:sp>
        <p:nvSpPr>
          <p:cNvPr id="3" name="Text Placeholder 2">
            <a:extLst>
              <a:ext uri="{FF2B5EF4-FFF2-40B4-BE49-F238E27FC236}">
                <a16:creationId xmlns:a16="http://schemas.microsoft.com/office/drawing/2014/main" id="{32F4735F-CE58-415B-A3BC-64CE27383B41}"/>
              </a:ext>
            </a:extLst>
          </p:cNvPr>
          <p:cNvSpPr>
            <a:spLocks noGrp="1"/>
          </p:cNvSpPr>
          <p:nvPr>
            <p:ph type="body" sz="quarter" idx="12"/>
          </p:nvPr>
        </p:nvSpPr>
        <p:spPr>
          <a:xfrm>
            <a:off x="1030288" y="5643561"/>
            <a:ext cx="10323512" cy="266701"/>
          </a:xfrm>
        </p:spPr>
        <p:txBody>
          <a:bodyPr/>
          <a:lstStyle/>
          <a:p>
            <a:pPr algn="ctr"/>
            <a:r>
              <a:rPr lang="en-US" sz="2000" dirty="0"/>
              <a:t>FIGURE 4-8 </a:t>
            </a:r>
            <a:r>
              <a:rPr lang="en-US" sz="2000" b="1" dirty="0"/>
              <a:t>Comparison of T Account and General Ledger Account</a:t>
            </a:r>
            <a:endParaRPr lang="en-US" sz="2000" dirty="0"/>
          </a:p>
        </p:txBody>
      </p:sp>
    </p:spTree>
    <p:extLst>
      <p:ext uri="{BB962C8B-B14F-4D97-AF65-F5344CB8AC3E}">
        <p14:creationId xmlns:p14="http://schemas.microsoft.com/office/powerpoint/2010/main" val="381935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lstStyle/>
          <a:p>
            <a:r>
              <a:rPr lang="en-US" dirty="0"/>
              <a:t>Posting to the General Ledger (1 of  2)</a:t>
            </a:r>
            <a:endParaRPr lang="en-IN" dirty="0"/>
          </a:p>
        </p:txBody>
      </p:sp>
      <p:sp>
        <p:nvSpPr>
          <p:cNvPr id="3" name="Content Placeholder 2"/>
          <p:cNvSpPr>
            <a:spLocks noGrp="1"/>
          </p:cNvSpPr>
          <p:nvPr>
            <p:ph type="body" sz="quarter" idx="17"/>
          </p:nvPr>
        </p:nvSpPr>
        <p:spPr>
          <a:xfrm>
            <a:off x="743576" y="1058603"/>
            <a:ext cx="10711543" cy="4606217"/>
          </a:xfrm>
        </p:spPr>
        <p:txBody>
          <a:bodyPr>
            <a:normAutofit/>
          </a:bodyPr>
          <a:lstStyle/>
          <a:p>
            <a:pPr marL="355600" indent="-355600"/>
            <a:r>
              <a:rPr sz="2800" dirty="0"/>
              <a:t>The process of copying debits and credits from the journal to the ledger accounts</a:t>
            </a:r>
          </a:p>
          <a:p>
            <a:pPr marL="355600" indent="-355600"/>
            <a:r>
              <a:rPr sz="2800" dirty="0"/>
              <a:t>Done daily or at frequent intervals</a:t>
            </a:r>
          </a:p>
          <a:p>
            <a:pPr marL="355600" indent="-355600"/>
            <a:r>
              <a:rPr sz="2800" dirty="0"/>
              <a:t>Five-step process</a:t>
            </a:r>
            <a:r>
              <a:rPr lang="en-US" sz="2800" dirty="0"/>
              <a:t> to post each debit or credit</a:t>
            </a:r>
          </a:p>
          <a:p>
            <a:pPr lvl="1"/>
            <a:r>
              <a:rPr lang="en-US" sz="2400" dirty="0"/>
              <a:t>Step 1: Enter the date of the transaction in the Date column</a:t>
            </a:r>
          </a:p>
          <a:p>
            <a:pPr lvl="1"/>
            <a:r>
              <a:rPr lang="en-US" sz="2400" dirty="0"/>
              <a:t>Step 2: Enter the debit (or credit)</a:t>
            </a:r>
          </a:p>
          <a:p>
            <a:pPr lvl="1"/>
            <a:r>
              <a:rPr lang="en-US" sz="2400" dirty="0"/>
              <a:t>Step 3: Enter the balance of the account</a:t>
            </a:r>
          </a:p>
          <a:p>
            <a:pPr lvl="2"/>
            <a:r>
              <a:rPr lang="en-US" dirty="0"/>
              <a:t>If the balance of the account is zero, draw a line through the Debit and Credit columns)</a:t>
            </a:r>
          </a:p>
          <a:p>
            <a:pPr lvl="1"/>
            <a:r>
              <a:rPr lang="en-US" sz="2400" dirty="0"/>
              <a:t>Step 4: Enter the journal page in the Posting Reference column</a:t>
            </a:r>
          </a:p>
          <a:p>
            <a:pPr lvl="1"/>
            <a:r>
              <a:rPr lang="en-US" sz="2400" dirty="0"/>
              <a:t>Step 5: Enter the ledger account number in the Posting Reference column</a:t>
            </a:r>
          </a:p>
        </p:txBody>
      </p:sp>
    </p:spTree>
    <p:extLst>
      <p:ext uri="{BB962C8B-B14F-4D97-AF65-F5344CB8AC3E}">
        <p14:creationId xmlns:p14="http://schemas.microsoft.com/office/powerpoint/2010/main" val="387927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14E4-7808-455C-96E1-7A1A26153279}"/>
              </a:ext>
            </a:extLst>
          </p:cNvPr>
          <p:cNvSpPr>
            <a:spLocks noGrp="1"/>
          </p:cNvSpPr>
          <p:nvPr>
            <p:ph type="title"/>
          </p:nvPr>
        </p:nvSpPr>
        <p:spPr/>
        <p:txBody>
          <a:bodyPr/>
          <a:lstStyle/>
          <a:p>
            <a:r>
              <a:rPr lang="en-US" dirty="0"/>
              <a:t>Posting to the General Ledger (2 of  2)</a:t>
            </a:r>
          </a:p>
        </p:txBody>
      </p:sp>
      <p:pic>
        <p:nvPicPr>
          <p:cNvPr id="4" name="Picture Placeholder 3" descr="First table. The table lists the general Journal. There are seven columns. Column 1. Serial number. Column 2. Date, the year is entered on the first line in the date column. The month and the day are entered on the same line, below the year, in the date column. Column 3. Description. Column 4. Post Reference. Column 5. Debit, the amount of the debit is entered on the same line in the debit column. Column 6. Credit, the title of the account to be credited is entered on the second line in the credit column. Column 7. Serial number. Row 1. 1, in the first column. June 1, in the second column. Description, cash, in the third column. Post reference, 101, in the fourth column. Debit, $5,000, in the fifth column. 1, in the seventh column. Row 2. 2, in the first column. Description, Mitchell Williams, Capital, in the third column. Credit, $5,000, in the sixth column. 2, in the seventh column. Row 3. 3, in the first column. Description, Owner’s original investment in, in the third column. 3, in the seventh column. Row 4. 4, in the first column. Delivery business, in the third column. 4, in the seventh column. Second table. The title, account: cash is on the top left and the title, account number: 101 is on the top right of the table. There are six columns. Column 1. Date. Column 2. Item. Column 3. Post reference. Column 4. Debit. Column 5. Credit. Column 6. Balance and it is divided into two columns, debit and credit. Row 1. June 1, in the first column. Post reference, J 1, in the third column. Debit, $5,000, in the fifth column. Another debit of column sixth $5,000.">
            <a:extLst>
              <a:ext uri="{FF2B5EF4-FFF2-40B4-BE49-F238E27FC236}">
                <a16:creationId xmlns:a16="http://schemas.microsoft.com/office/drawing/2014/main" id="{3BDEA2A3-13E2-4228-AAF0-757E69B2C3A2}"/>
              </a:ext>
            </a:extLst>
          </p:cNvPr>
          <p:cNvPicPr>
            <a:picLocks noGrp="1" noChangeAspect="1"/>
          </p:cNvPicPr>
          <p:nvPr>
            <p:ph type="pic" sz="quarter" idx="11"/>
          </p:nvPr>
        </p:nvPicPr>
        <p:blipFill rotWithShape="1">
          <a:blip r:embed="rId2"/>
          <a:srcRect l="-1" r="-151"/>
          <a:stretch/>
        </p:blipFill>
        <p:spPr>
          <a:xfrm>
            <a:off x="2260204" y="1244620"/>
            <a:ext cx="7671592" cy="4090951"/>
          </a:xfrm>
          <a:prstGeom prst="rect">
            <a:avLst/>
          </a:prstGeom>
        </p:spPr>
      </p:pic>
      <p:sp>
        <p:nvSpPr>
          <p:cNvPr id="3" name="Text Placeholder 2">
            <a:extLst>
              <a:ext uri="{FF2B5EF4-FFF2-40B4-BE49-F238E27FC236}">
                <a16:creationId xmlns:a16="http://schemas.microsoft.com/office/drawing/2014/main" id="{97273221-1BF5-497A-93BD-3A2AD97EE588}"/>
              </a:ext>
            </a:extLst>
          </p:cNvPr>
          <p:cNvSpPr>
            <a:spLocks noGrp="1"/>
          </p:cNvSpPr>
          <p:nvPr>
            <p:ph type="body" sz="quarter" idx="12"/>
          </p:nvPr>
        </p:nvSpPr>
        <p:spPr>
          <a:xfrm>
            <a:off x="1030288" y="5618375"/>
            <a:ext cx="10323512" cy="291888"/>
          </a:xfrm>
        </p:spPr>
        <p:txBody>
          <a:bodyPr/>
          <a:lstStyle/>
          <a:p>
            <a:pPr algn="ctr"/>
            <a:r>
              <a:rPr lang="it-IT" sz="2000" dirty="0"/>
              <a:t>FIGURE 4-9 </a:t>
            </a:r>
            <a:r>
              <a:rPr lang="it-IT" sz="2000" b="1" dirty="0"/>
              <a:t>Posting a Debit</a:t>
            </a:r>
            <a:endParaRPr lang="en-US" sz="2000" dirty="0"/>
          </a:p>
        </p:txBody>
      </p:sp>
    </p:spTree>
    <p:extLst>
      <p:ext uri="{BB962C8B-B14F-4D97-AF65-F5344CB8AC3E}">
        <p14:creationId xmlns:p14="http://schemas.microsoft.com/office/powerpoint/2010/main" val="243979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Balance (1 of 2)</a:t>
            </a:r>
            <a:endParaRPr lang="en-IN" dirty="0"/>
          </a:p>
        </p:txBody>
      </p:sp>
      <p:sp>
        <p:nvSpPr>
          <p:cNvPr id="3" name="Content Placeholder 2"/>
          <p:cNvSpPr>
            <a:spLocks noGrp="1"/>
          </p:cNvSpPr>
          <p:nvPr>
            <p:ph type="body" sz="quarter" idx="17"/>
          </p:nvPr>
        </p:nvSpPr>
        <p:spPr/>
        <p:txBody>
          <a:bodyPr>
            <a:normAutofit/>
          </a:bodyPr>
          <a:lstStyle/>
          <a:p>
            <a:pPr marL="355600" indent="-355600">
              <a:tabLst>
                <a:tab pos="355600" algn="l"/>
              </a:tabLst>
            </a:pPr>
            <a:r>
              <a:rPr sz="2800" dirty="0"/>
              <a:t>Used to prove the equality of the debits and credits in the ledger accounts</a:t>
            </a:r>
          </a:p>
          <a:p>
            <a:pPr marL="355600" indent="-355600">
              <a:tabLst>
                <a:tab pos="355600" algn="l"/>
              </a:tabLst>
            </a:pPr>
            <a:r>
              <a:rPr sz="2800" dirty="0"/>
              <a:t>Can be prepared daily, weekly, monthly, or whenever desired</a:t>
            </a:r>
          </a:p>
          <a:p>
            <a:pPr marL="355600" indent="-355600">
              <a:tabLst>
                <a:tab pos="355600" algn="l"/>
              </a:tabLst>
            </a:pPr>
            <a:r>
              <a:rPr sz="2800" dirty="0"/>
              <a:t>Prepared after all transactions have been journalized and posted</a:t>
            </a:r>
          </a:p>
        </p:txBody>
      </p:sp>
    </p:spTree>
    <p:extLst>
      <p:ext uri="{BB962C8B-B14F-4D97-AF65-F5344CB8AC3E}">
        <p14:creationId xmlns:p14="http://schemas.microsoft.com/office/powerpoint/2010/main" val="262679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2E72-FF1D-4D0E-91AB-6014EA566E3C}"/>
              </a:ext>
            </a:extLst>
          </p:cNvPr>
          <p:cNvSpPr>
            <a:spLocks noGrp="1"/>
          </p:cNvSpPr>
          <p:nvPr>
            <p:ph type="title"/>
          </p:nvPr>
        </p:nvSpPr>
        <p:spPr/>
        <p:txBody>
          <a:bodyPr/>
          <a:lstStyle/>
          <a:p>
            <a:r>
              <a:rPr lang="en-US" dirty="0"/>
              <a:t>The Trial Balance (2 of 2)</a:t>
            </a:r>
          </a:p>
        </p:txBody>
      </p:sp>
      <p:pic>
        <p:nvPicPr>
          <p:cNvPr id="4" name="Picture Placeholder 3" descr="The table is lists the Mitchell’s Campus Delivery. Trial Balance, July 30. There are four columns. Column 1. Account title. Column 2. Account number. Column 3. Debit balance. Column 4. Credit balance. Row 1. Cash. 101, in the second column. $ 470, in the third column. Row 2. Accounts Receivable. 122, in the second column. $ 3,100, in the third column. Row 3. Supplies. 141, in the second column. $ 80, in the third column. Row 4. Prepaid Insurance. 145, in the second column. $ 700, in the third column. Row 5. Delivery Equipment. 185, in the second column. $ 4,800, in the third column. Row 6. Mitchell Williams, Capital. 311, in the second column. $ 5,000, in the fourth column. Row 7. Mitchell Williams, Drawing. 312, in the second column. $ 3,000, in the third column. Row 8. Delivery Fees. 401, in the second column. $ 8,000 , in the fourth column. Row 9. Wages Expense. 511, in the second column. $ 1,650, in the third column. Row 10. Rent Expense. 521, in the second column. $ 1,000, in the third column. Row 11. Phone Expense. 525, in the second column. $100, in the third column. The subtotal of debit balance is $ 14,900. The subtotal of credit is $ 14,900.">
            <a:extLst>
              <a:ext uri="{FF2B5EF4-FFF2-40B4-BE49-F238E27FC236}">
                <a16:creationId xmlns:a16="http://schemas.microsoft.com/office/drawing/2014/main" id="{7D720D5E-659B-4728-B981-7555CD5346D5}"/>
              </a:ext>
            </a:extLst>
          </p:cNvPr>
          <p:cNvPicPr>
            <a:picLocks noGrp="1" noChangeAspect="1"/>
          </p:cNvPicPr>
          <p:nvPr>
            <p:ph type="pic" sz="quarter" idx="11"/>
          </p:nvPr>
        </p:nvPicPr>
        <p:blipFill rotWithShape="1">
          <a:blip r:embed="rId2"/>
          <a:srcRect t="819"/>
          <a:stretch/>
        </p:blipFill>
        <p:spPr>
          <a:xfrm>
            <a:off x="2884847" y="1214438"/>
            <a:ext cx="6422305" cy="3880310"/>
          </a:xfrm>
          <a:prstGeom prst="rect">
            <a:avLst/>
          </a:prstGeom>
        </p:spPr>
      </p:pic>
      <p:sp>
        <p:nvSpPr>
          <p:cNvPr id="3" name="Text Placeholder 2">
            <a:extLst>
              <a:ext uri="{FF2B5EF4-FFF2-40B4-BE49-F238E27FC236}">
                <a16:creationId xmlns:a16="http://schemas.microsoft.com/office/drawing/2014/main" id="{0F8FB212-9413-4B01-8780-E508018BFD51}"/>
              </a:ext>
            </a:extLst>
          </p:cNvPr>
          <p:cNvSpPr>
            <a:spLocks noGrp="1"/>
          </p:cNvSpPr>
          <p:nvPr>
            <p:ph type="body" sz="quarter" idx="12"/>
          </p:nvPr>
        </p:nvSpPr>
        <p:spPr>
          <a:xfrm>
            <a:off x="1030288" y="5643561"/>
            <a:ext cx="10323512" cy="266701"/>
          </a:xfrm>
        </p:spPr>
        <p:txBody>
          <a:bodyPr/>
          <a:lstStyle/>
          <a:p>
            <a:pPr algn="ctr"/>
            <a:r>
              <a:rPr lang="en-US" sz="2000" dirty="0"/>
              <a:t>FIGURE 4-13 </a:t>
            </a:r>
            <a:r>
              <a:rPr lang="en-US" sz="2000" b="1" dirty="0"/>
              <a:t>Trial Balance</a:t>
            </a:r>
            <a:endParaRPr lang="en-US" sz="2000" dirty="0"/>
          </a:p>
        </p:txBody>
      </p:sp>
    </p:spTree>
    <p:extLst>
      <p:ext uri="{BB962C8B-B14F-4D97-AF65-F5344CB8AC3E}">
        <p14:creationId xmlns:p14="http://schemas.microsoft.com/office/powerpoint/2010/main" val="172240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6</a:t>
            </a:r>
          </a:p>
        </p:txBody>
      </p:sp>
      <p:sp>
        <p:nvSpPr>
          <p:cNvPr id="3" name="Content Placeholder 2"/>
          <p:cNvSpPr>
            <a:spLocks noGrp="1"/>
          </p:cNvSpPr>
          <p:nvPr>
            <p:ph type="body" sz="quarter" idx="15"/>
          </p:nvPr>
        </p:nvSpPr>
        <p:spPr/>
        <p:txBody>
          <a:bodyPr/>
          <a:lstStyle/>
          <a:p>
            <a:pPr algn="ctr"/>
            <a:r>
              <a:rPr sz="2800" dirty="0"/>
              <a:t>Explain how to find and correct errors</a:t>
            </a:r>
          </a:p>
        </p:txBody>
      </p:sp>
    </p:spTree>
    <p:extLst>
      <p:ext uri="{BB962C8B-B14F-4D97-AF65-F5344CB8AC3E}">
        <p14:creationId xmlns:p14="http://schemas.microsoft.com/office/powerpoint/2010/main" val="3640402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But It Balances…</a:t>
            </a:r>
            <a:endParaRPr lang="en-IN" dirty="0"/>
          </a:p>
        </p:txBody>
      </p:sp>
      <p:sp>
        <p:nvSpPr>
          <p:cNvPr id="4" name="Text Placeholder 3">
            <a:extLst>
              <a:ext uri="{FF2B5EF4-FFF2-40B4-BE49-F238E27FC236}">
                <a16:creationId xmlns:a16="http://schemas.microsoft.com/office/drawing/2014/main" id="{F60F8F81-C83F-418A-977C-6F3830AB1D04}"/>
              </a:ext>
            </a:extLst>
          </p:cNvPr>
          <p:cNvSpPr>
            <a:spLocks noGrp="1"/>
          </p:cNvSpPr>
          <p:nvPr>
            <p:ph type="body" sz="quarter" idx="17"/>
          </p:nvPr>
        </p:nvSpPr>
        <p:spPr/>
        <p:txBody>
          <a:bodyPr>
            <a:normAutofit/>
          </a:bodyPr>
          <a:lstStyle/>
          <a:p>
            <a:r>
              <a:rPr lang="en-US" sz="2800" dirty="0"/>
              <a:t>Even though the trial balance indicates that the ledger is in balance, the ledger can still contain errors if</a:t>
            </a:r>
          </a:p>
          <a:p>
            <a:pPr lvl="1"/>
            <a:r>
              <a:rPr lang="en-US" sz="2400" dirty="0"/>
              <a:t>A journal entry was made debiting or crediting the wrong accounts</a:t>
            </a:r>
          </a:p>
          <a:p>
            <a:pPr lvl="1"/>
            <a:r>
              <a:rPr lang="en-US" sz="2400" dirty="0"/>
              <a:t>An item was posted to the wrong account</a:t>
            </a:r>
          </a:p>
          <a:p>
            <a:r>
              <a:rPr lang="en-US" sz="2800" dirty="0"/>
              <a:t>It is important, therefore, to be very careful in preparing the journal entries and in posting them to the ledger accounts</a:t>
            </a:r>
          </a:p>
        </p:txBody>
      </p:sp>
    </p:spTree>
    <p:extLst>
      <p:ext uri="{BB962C8B-B14F-4D97-AF65-F5344CB8AC3E}">
        <p14:creationId xmlns:p14="http://schemas.microsoft.com/office/powerpoint/2010/main" val="189842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Finding Errors (1 of 2)</a:t>
            </a:r>
            <a:endParaRPr lang="en-IN" dirty="0"/>
          </a:p>
        </p:txBody>
      </p:sp>
      <p:sp>
        <p:nvSpPr>
          <p:cNvPr id="3" name="Content Placeholder 2"/>
          <p:cNvSpPr>
            <a:spLocks noGrp="1"/>
          </p:cNvSpPr>
          <p:nvPr>
            <p:ph type="body" sz="quarter" idx="17"/>
          </p:nvPr>
        </p:nvSpPr>
        <p:spPr>
          <a:xfrm>
            <a:off x="743576" y="1126273"/>
            <a:ext cx="10711543" cy="4906227"/>
          </a:xfrm>
        </p:spPr>
        <p:txBody>
          <a:bodyPr>
            <a:normAutofit/>
          </a:bodyPr>
          <a:lstStyle/>
          <a:p>
            <a:pPr marL="355600" indent="-355600"/>
            <a:r>
              <a:rPr sz="2800" dirty="0"/>
              <a:t>Double</a:t>
            </a:r>
            <a:r>
              <a:rPr lang="en-US" sz="2800" dirty="0"/>
              <a:t>-</a:t>
            </a:r>
            <a:r>
              <a:rPr sz="2800" dirty="0"/>
              <a:t>check your addition</a:t>
            </a:r>
          </a:p>
          <a:p>
            <a:pPr marL="723900" lvl="1" indent="-368300"/>
            <a:r>
              <a:rPr sz="2400" dirty="0"/>
              <a:t>Review balances</a:t>
            </a:r>
          </a:p>
          <a:p>
            <a:pPr marL="723900" lvl="1" indent="-368300"/>
            <a:r>
              <a:rPr sz="2400" dirty="0"/>
              <a:t>See if any </a:t>
            </a:r>
            <a:r>
              <a:rPr lang="en-US" sz="2400" dirty="0"/>
              <a:t>balances </a:t>
            </a:r>
            <a:r>
              <a:rPr sz="2400" dirty="0"/>
              <a:t>are too large or small, relative to other accounts</a:t>
            </a:r>
          </a:p>
          <a:p>
            <a:pPr marL="1254125" lvl="2" indent="-354013"/>
            <a:r>
              <a:rPr dirty="0"/>
              <a:t>See if any </a:t>
            </a:r>
            <a:r>
              <a:rPr lang="en-US" dirty="0"/>
              <a:t>balances </a:t>
            </a:r>
            <a:r>
              <a:rPr dirty="0"/>
              <a:t>are entered in the wrong column</a:t>
            </a:r>
            <a:endParaRPr lang="en-US" dirty="0"/>
          </a:p>
          <a:p>
            <a:pPr marL="355600" indent="-355600"/>
            <a:r>
              <a:rPr lang="en-US" sz="2800" dirty="0"/>
              <a:t>Find the difference between the debits and the credits</a:t>
            </a:r>
          </a:p>
          <a:p>
            <a:pPr marL="723900" lvl="1" indent="-368300"/>
            <a:r>
              <a:rPr lang="en-US" sz="2400" dirty="0"/>
              <a:t>Is the difference the amount of a specific transaction?</a:t>
            </a:r>
          </a:p>
          <a:p>
            <a:pPr marL="723900" lvl="1" indent="-368300"/>
            <a:r>
              <a:rPr lang="en-US" sz="2400" dirty="0"/>
              <a:t>Do you forget to post the debit or credit part of that transaction?</a:t>
            </a:r>
          </a:p>
          <a:p>
            <a:pPr marL="355600" indent="-355600"/>
            <a:r>
              <a:rPr lang="en-US" sz="2800" dirty="0"/>
              <a:t>Divide the difference by 2</a:t>
            </a:r>
          </a:p>
          <a:p>
            <a:pPr marL="723900" lvl="1" indent="-368300"/>
            <a:r>
              <a:rPr lang="en-US" sz="2400" dirty="0"/>
              <a:t>Is this number the amount of a specific transaction?</a:t>
            </a:r>
          </a:p>
          <a:p>
            <a:pPr marL="1255713" lvl="2" indent="-341313"/>
            <a:r>
              <a:rPr lang="en-US" dirty="0"/>
              <a:t>Did you post the debit or credit twice?</a:t>
            </a:r>
          </a:p>
          <a:p>
            <a:pPr marL="1255713" lvl="2" indent="-341313"/>
            <a:r>
              <a:rPr lang="en-US" dirty="0"/>
              <a:t>Did you post the debit as a credit (or vice versa)?</a:t>
            </a:r>
          </a:p>
          <a:p>
            <a:pPr marL="381000" indent="-368300"/>
            <a:endParaRPr lang="en-US" dirty="0"/>
          </a:p>
          <a:p>
            <a:pPr marL="454025" indent="-354013"/>
            <a:endParaRPr dirty="0"/>
          </a:p>
        </p:txBody>
      </p:sp>
    </p:spTree>
    <p:extLst>
      <p:ext uri="{BB962C8B-B14F-4D97-AF65-F5344CB8AC3E}">
        <p14:creationId xmlns:p14="http://schemas.microsoft.com/office/powerpoint/2010/main" val="243242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Finding Errors (2 of 2)</a:t>
            </a:r>
            <a:endParaRPr lang="en-IN" dirty="0"/>
          </a:p>
        </p:txBody>
      </p:sp>
      <p:sp>
        <p:nvSpPr>
          <p:cNvPr id="3" name="Content Placeholder 2"/>
          <p:cNvSpPr>
            <a:spLocks noGrp="1"/>
          </p:cNvSpPr>
          <p:nvPr>
            <p:ph type="body" sz="quarter" idx="17"/>
          </p:nvPr>
        </p:nvSpPr>
        <p:spPr>
          <a:xfrm>
            <a:off x="743576" y="1037230"/>
            <a:ext cx="10711543" cy="4995270"/>
          </a:xfrm>
        </p:spPr>
        <p:txBody>
          <a:bodyPr/>
          <a:lstStyle/>
          <a:p>
            <a:pPr marL="355600" indent="-355600"/>
            <a:r>
              <a:rPr sz="2800" dirty="0"/>
              <a:t>Divide the difference by 9</a:t>
            </a:r>
          </a:p>
          <a:p>
            <a:pPr marL="723900" lvl="1" indent="-368300"/>
            <a:r>
              <a:rPr sz="2400" dirty="0"/>
              <a:t>If the difference is evenly divisible by 9, you could have a</a:t>
            </a:r>
            <a:r>
              <a:rPr lang="en-US" sz="2400" dirty="0"/>
              <a:t> </a:t>
            </a:r>
            <a:r>
              <a:rPr sz="2400" b="1" dirty="0"/>
              <a:t>slide error </a:t>
            </a:r>
            <a:r>
              <a:rPr sz="2400" dirty="0"/>
              <a:t>or a </a:t>
            </a:r>
            <a:r>
              <a:rPr sz="2400" b="1" dirty="0"/>
              <a:t>transposition error</a:t>
            </a:r>
            <a:endParaRPr lang="en-US" sz="2400" b="1" dirty="0"/>
          </a:p>
          <a:p>
            <a:pPr marL="355600" indent="-355600"/>
            <a:r>
              <a:rPr lang="en-US" sz="2800" b="1" dirty="0">
                <a:solidFill>
                  <a:schemeClr val="tx2"/>
                </a:solidFill>
              </a:rPr>
              <a:t>Slide errors </a:t>
            </a:r>
            <a:r>
              <a:rPr lang="en-US" sz="2800" dirty="0"/>
              <a:t>- Occur when the decimal point “slid” a digit or two to the right or left</a:t>
            </a:r>
          </a:p>
          <a:p>
            <a:pPr marL="723900" lvl="1" indent="-368300"/>
            <a:r>
              <a:rPr lang="en-US" sz="2400" dirty="0"/>
              <a:t>For example if the amount was $250, but recorded as $25</a:t>
            </a:r>
          </a:p>
          <a:p>
            <a:pPr marL="1181100" lvl="2" indent="-368300"/>
            <a:r>
              <a:rPr lang="en-US" sz="2400" dirty="0"/>
              <a:t>The difference is $225 ($250 – $25)</a:t>
            </a:r>
          </a:p>
          <a:p>
            <a:pPr marL="1181100" lvl="2" indent="-368300"/>
            <a:r>
              <a:rPr lang="en-US" sz="2400" dirty="0"/>
              <a:t>The difference is evenly divisible by 9 ($225 ÷ 9 = 25)</a:t>
            </a:r>
          </a:p>
          <a:p>
            <a:pPr marL="355600" indent="-355600"/>
            <a:r>
              <a:rPr lang="en-US" sz="2800" b="1" dirty="0">
                <a:solidFill>
                  <a:schemeClr val="tx2"/>
                </a:solidFill>
              </a:rPr>
              <a:t>Transposition errors </a:t>
            </a:r>
            <a:r>
              <a:rPr lang="en-US" sz="2800" dirty="0"/>
              <a:t>- Occur when two digits are reversed</a:t>
            </a:r>
          </a:p>
          <a:p>
            <a:pPr marL="698500" lvl="1" indent="-355600"/>
            <a:r>
              <a:rPr lang="en-US" sz="2400" dirty="0"/>
              <a:t>For example if the amount was $250, but recorded as $520</a:t>
            </a:r>
          </a:p>
          <a:p>
            <a:pPr marL="1181100" lvl="2" indent="-368300"/>
            <a:r>
              <a:rPr lang="en-US" sz="2400" dirty="0"/>
              <a:t>The difference is $270 ($520 – $250)</a:t>
            </a:r>
          </a:p>
          <a:p>
            <a:pPr marL="1181100" lvl="2" indent="-368300"/>
            <a:r>
              <a:rPr lang="en-US" sz="2400" dirty="0"/>
              <a:t>The difference is evenly divisible by 9 ($270 ÷ 9 = 30)</a:t>
            </a:r>
          </a:p>
          <a:p>
            <a:pPr marL="381000" indent="-368300"/>
            <a:endParaRPr sz="2400" b="1" dirty="0"/>
          </a:p>
        </p:txBody>
      </p:sp>
    </p:spTree>
    <p:extLst>
      <p:ext uri="{BB962C8B-B14F-4D97-AF65-F5344CB8AC3E}">
        <p14:creationId xmlns:p14="http://schemas.microsoft.com/office/powerpoint/2010/main" val="361689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5BC3-AA1A-4966-BC3D-0DFFC3F41B36}"/>
              </a:ext>
            </a:extLst>
          </p:cNvPr>
          <p:cNvSpPr>
            <a:spLocks noGrp="1"/>
          </p:cNvSpPr>
          <p:nvPr>
            <p:ph type="title"/>
          </p:nvPr>
        </p:nvSpPr>
        <p:spPr/>
        <p:txBody>
          <a:bodyPr/>
          <a:lstStyle/>
          <a:p>
            <a:r>
              <a:rPr lang="en-US" dirty="0"/>
              <a:t>Steps in the Flow of Financial Data</a:t>
            </a:r>
          </a:p>
        </p:txBody>
      </p:sp>
      <p:pic>
        <p:nvPicPr>
          <p:cNvPr id="7" name="Picture Placeholder 6" descr="A flow chart shows the basic phases of the accounting process in terms of input and processing. Input. Step 1. Analyze transactions using source documents and chart of accounts. Processing. Step 2. enter business transactions in the general journal journalizing. Step 3. Post the entries in the journal to the general ledger posting. Step 4. From the general ledger, prepare a trial balance.">
            <a:extLst>
              <a:ext uri="{FF2B5EF4-FFF2-40B4-BE49-F238E27FC236}">
                <a16:creationId xmlns:a16="http://schemas.microsoft.com/office/drawing/2014/main" id="{B2E00261-3262-4BA7-A0E4-EEF928B9C444}"/>
              </a:ext>
            </a:extLst>
          </p:cNvPr>
          <p:cNvPicPr>
            <a:picLocks noGrp="1" noChangeAspect="1"/>
          </p:cNvPicPr>
          <p:nvPr>
            <p:ph type="pic" sz="quarter" idx="11"/>
          </p:nvPr>
        </p:nvPicPr>
        <p:blipFill>
          <a:blip r:embed="rId2"/>
          <a:stretch>
            <a:fillRect/>
          </a:stretch>
        </p:blipFill>
        <p:spPr>
          <a:xfrm>
            <a:off x="1386471" y="1315464"/>
            <a:ext cx="9567312" cy="1851482"/>
          </a:xfrm>
          <a:prstGeom prst="rect">
            <a:avLst/>
          </a:prstGeom>
        </p:spPr>
      </p:pic>
      <p:sp>
        <p:nvSpPr>
          <p:cNvPr id="4" name="Text Placeholder 3">
            <a:extLst>
              <a:ext uri="{FF2B5EF4-FFF2-40B4-BE49-F238E27FC236}">
                <a16:creationId xmlns:a16="http://schemas.microsoft.com/office/drawing/2014/main" id="{184F1A94-621A-4BDE-8662-AEA087F4651B}"/>
              </a:ext>
            </a:extLst>
          </p:cNvPr>
          <p:cNvSpPr>
            <a:spLocks noGrp="1"/>
          </p:cNvSpPr>
          <p:nvPr>
            <p:ph type="body" sz="quarter" idx="12"/>
          </p:nvPr>
        </p:nvSpPr>
        <p:spPr>
          <a:xfrm>
            <a:off x="985838" y="3691054"/>
            <a:ext cx="10323512" cy="2476615"/>
          </a:xfrm>
        </p:spPr>
        <p:txBody>
          <a:bodyPr/>
          <a:lstStyle/>
          <a:p>
            <a:pPr marL="457200" indent="-457200">
              <a:buFont typeface="+mj-lt"/>
              <a:buAutoNum type="arabicPeriod"/>
            </a:pPr>
            <a:r>
              <a:rPr lang="en-US" sz="2400" dirty="0"/>
              <a:t>Analyze what happened by using information from source documents and the firm’s chart of accounts</a:t>
            </a:r>
          </a:p>
          <a:p>
            <a:pPr marL="457200" indent="-457200">
              <a:buFont typeface="+mj-lt"/>
              <a:buAutoNum type="arabicPeriod"/>
            </a:pPr>
            <a:r>
              <a:rPr lang="en-US" sz="2400" dirty="0"/>
              <a:t>Enter business transactions in the general journal in the form of journal entries</a:t>
            </a:r>
          </a:p>
          <a:p>
            <a:pPr marL="457200" indent="-457200">
              <a:buFont typeface="+mj-lt"/>
              <a:buAutoNum type="arabicPeriod"/>
            </a:pPr>
            <a:r>
              <a:rPr lang="en-US" sz="2400" dirty="0"/>
              <a:t>Post these journal entries to the accounts in the general ledger</a:t>
            </a:r>
          </a:p>
          <a:p>
            <a:pPr marL="457200" indent="-457200">
              <a:buFont typeface="+mj-lt"/>
              <a:buAutoNum type="arabicPeriod"/>
            </a:pPr>
            <a:r>
              <a:rPr lang="en-US" sz="2400" dirty="0"/>
              <a:t>Prepare a trial balance</a:t>
            </a:r>
            <a:endParaRPr lang="en-US" dirty="0"/>
          </a:p>
        </p:txBody>
      </p:sp>
    </p:spTree>
    <p:extLst>
      <p:ext uri="{BB962C8B-B14F-4D97-AF65-F5344CB8AC3E}">
        <p14:creationId xmlns:p14="http://schemas.microsoft.com/office/powerpoint/2010/main" val="177895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The Tips Don’t Work…</a:t>
            </a:r>
            <a:endParaRPr lang="en-IN" dirty="0"/>
          </a:p>
        </p:txBody>
      </p:sp>
      <p:sp>
        <p:nvSpPr>
          <p:cNvPr id="3" name="Content Placeholder 2"/>
          <p:cNvSpPr>
            <a:spLocks noGrp="1"/>
          </p:cNvSpPr>
          <p:nvPr>
            <p:ph type="body" sz="quarter" idx="17"/>
          </p:nvPr>
        </p:nvSpPr>
        <p:spPr/>
        <p:txBody>
          <a:bodyPr>
            <a:normAutofit/>
          </a:bodyPr>
          <a:lstStyle/>
          <a:p>
            <a:pPr marL="381000" indent="-368300"/>
            <a:r>
              <a:rPr lang="en-US" sz="2800" dirty="0"/>
              <a:t>You must retrace your steps through the accounting process</a:t>
            </a:r>
          </a:p>
          <a:p>
            <a:pPr marL="723900" lvl="1" indent="-368300"/>
            <a:r>
              <a:rPr sz="2800" dirty="0"/>
              <a:t>Double</a:t>
            </a:r>
            <a:r>
              <a:rPr lang="en-US" sz="2800" dirty="0"/>
              <a:t>-</a:t>
            </a:r>
            <a:r>
              <a:rPr sz="2800" dirty="0"/>
              <a:t>check your addition for the ledger accounts</a:t>
            </a:r>
          </a:p>
          <a:p>
            <a:pPr marL="723900" lvl="1" indent="-368300"/>
            <a:r>
              <a:rPr sz="2800" dirty="0"/>
              <a:t>Trace all postings</a:t>
            </a:r>
          </a:p>
        </p:txBody>
      </p:sp>
    </p:spTree>
    <p:extLst>
      <p:ext uri="{BB962C8B-B14F-4D97-AF65-F5344CB8AC3E}">
        <p14:creationId xmlns:p14="http://schemas.microsoft.com/office/powerpoint/2010/main" val="898741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Errors</a:t>
            </a:r>
            <a:endParaRPr lang="en-IN" dirty="0"/>
          </a:p>
        </p:txBody>
      </p:sp>
      <p:sp>
        <p:nvSpPr>
          <p:cNvPr id="3" name="Content Placeholder 2"/>
          <p:cNvSpPr>
            <a:spLocks noGrp="1"/>
          </p:cNvSpPr>
          <p:nvPr>
            <p:ph type="body" sz="quarter" idx="17"/>
          </p:nvPr>
        </p:nvSpPr>
        <p:spPr/>
        <p:txBody>
          <a:bodyPr>
            <a:normAutofit/>
          </a:bodyPr>
          <a:lstStyle/>
          <a:p>
            <a:pPr marL="355600" indent="-355600"/>
            <a:r>
              <a:rPr sz="2800" dirty="0"/>
              <a:t>Erasing is NOT acceptable </a:t>
            </a:r>
          </a:p>
          <a:p>
            <a:pPr marL="723900" lvl="1" indent="-368300"/>
            <a:r>
              <a:rPr sz="2400" dirty="0"/>
              <a:t>It may suggest that you are trying to hide something</a:t>
            </a:r>
            <a:endParaRPr lang="en-US" sz="2400" dirty="0"/>
          </a:p>
          <a:p>
            <a:r>
              <a:rPr lang="en-US" sz="2800" dirty="0"/>
              <a:t>Make the correction in a manner that is easy for others to observe and understand</a:t>
            </a:r>
          </a:p>
          <a:p>
            <a:r>
              <a:rPr lang="en-US" sz="2800" dirty="0"/>
              <a:t>Make a </a:t>
            </a:r>
            <a:r>
              <a:rPr lang="en-US" sz="2800" b="1" dirty="0">
                <a:solidFill>
                  <a:schemeClr val="tx2"/>
                </a:solidFill>
              </a:rPr>
              <a:t>correcting entry</a:t>
            </a:r>
          </a:p>
          <a:p>
            <a:pPr marL="698500" lvl="1" indent="-355600"/>
            <a:r>
              <a:rPr lang="en-US" sz="2400" dirty="0"/>
              <a:t>A new entry must be made to correct the accounts</a:t>
            </a:r>
          </a:p>
          <a:p>
            <a:pPr lvl="1"/>
            <a:endParaRPr sz="3600" b="1" dirty="0">
              <a:solidFill>
                <a:schemeClr val="tx2"/>
              </a:solidFill>
            </a:endParaRPr>
          </a:p>
        </p:txBody>
      </p:sp>
    </p:spTree>
    <p:extLst>
      <p:ext uri="{BB962C8B-B14F-4D97-AF65-F5344CB8AC3E}">
        <p14:creationId xmlns:p14="http://schemas.microsoft.com/office/powerpoint/2010/main" val="4012187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Entry Method Example</a:t>
            </a:r>
            <a:endParaRPr lang="en-IN" dirty="0"/>
          </a:p>
        </p:txBody>
      </p:sp>
      <p:pic>
        <p:nvPicPr>
          <p:cNvPr id="6" name="Picture Placeholder 5" descr="The table lists the general journal. There are seven columns. Column 1. Serial number. Column 2. Date, the year is entered on the first line on the date column. The month and the day are entered on the same line, below the year, in the date column. Column 3. Description. Column 4. Post reference. Column 5. Debit, the amount of the debit is entered on the same line in the debit column. Column 6. Credit, the title of the account to be credited is entered on the second line in the credit column. Column 7. Serial number. Row 1. 1, in the first column. September 25, in the second column. Description, rent expense, in the third column. Post reference. 521, in the fourth column. Debit, $400, in the fifth column. 1, in the seventh column. Row 2. 2, in the first column. Description, repair expense, in the third column. Post reference. 537, in the fourth column. Credit, $400.00, in the sixth column. 2, in the seventh column. Row 3. 3, in the first column. Description, to correct error in which payment for rent, in the third column. 3, in the seventh column. Row 4. 4, in the first column. Description, was debited to repair expense, in the third column. 4, in the seventh column. Row 5. 5, in the first column. 5, in the seventh column.">
            <a:extLst>
              <a:ext uri="{FF2B5EF4-FFF2-40B4-BE49-F238E27FC236}">
                <a16:creationId xmlns:a16="http://schemas.microsoft.com/office/drawing/2014/main" id="{B1C2450E-5716-466B-91B2-FCD8C4475E62}"/>
              </a:ext>
            </a:extLst>
          </p:cNvPr>
          <p:cNvPicPr>
            <a:picLocks noGrp="1" noChangeAspect="1"/>
          </p:cNvPicPr>
          <p:nvPr>
            <p:ph type="pic" sz="quarter" idx="11"/>
          </p:nvPr>
        </p:nvPicPr>
        <p:blipFill>
          <a:blip r:embed="rId2"/>
          <a:stretch>
            <a:fillRect/>
          </a:stretch>
        </p:blipFill>
        <p:spPr>
          <a:xfrm>
            <a:off x="2889091" y="3217406"/>
            <a:ext cx="6413817" cy="2344407"/>
          </a:xfrm>
          <a:prstGeom prst="rect">
            <a:avLst/>
          </a:prstGeom>
        </p:spPr>
      </p:pic>
      <p:sp>
        <p:nvSpPr>
          <p:cNvPr id="3" name="Content Placeholder 2"/>
          <p:cNvSpPr>
            <a:spLocks noGrp="1"/>
          </p:cNvSpPr>
          <p:nvPr>
            <p:ph type="body" sz="quarter" idx="12"/>
          </p:nvPr>
        </p:nvSpPr>
        <p:spPr>
          <a:xfrm>
            <a:off x="934244" y="1433379"/>
            <a:ext cx="10323512" cy="1784028"/>
          </a:xfrm>
        </p:spPr>
        <p:txBody>
          <a:bodyPr>
            <a:normAutofit fontScale="92500"/>
          </a:bodyPr>
          <a:lstStyle/>
          <a:p>
            <a:pPr marL="457200" indent="-457200">
              <a:buFont typeface="Arial" panose="020B0604020202020204" pitchFamily="34" charset="0"/>
              <a:buChar char="•"/>
            </a:pPr>
            <a:r>
              <a:rPr dirty="0"/>
              <a:t>Assume that a $400 payment for </a:t>
            </a:r>
            <a:r>
              <a:rPr lang="en-US" dirty="0"/>
              <a:t>R</a:t>
            </a:r>
            <a:r>
              <a:rPr dirty="0"/>
              <a:t>ent</a:t>
            </a:r>
            <a:r>
              <a:rPr lang="en-US" dirty="0"/>
              <a:t> Expense</a:t>
            </a:r>
            <a:r>
              <a:rPr dirty="0"/>
              <a:t> was incorrectly debited to Repair Expense but correctly credited to Cash</a:t>
            </a:r>
          </a:p>
          <a:p>
            <a:pPr marL="457200" indent="-457200">
              <a:buFont typeface="Arial" panose="020B0604020202020204" pitchFamily="34" charset="0"/>
              <a:buChar char="•"/>
            </a:pPr>
            <a:r>
              <a:rPr lang="en-US" dirty="0"/>
              <a:t>You </a:t>
            </a:r>
            <a:r>
              <a:rPr dirty="0"/>
              <a:t>need to get $400 out of Repair Expense and into Rent Expense</a:t>
            </a:r>
          </a:p>
        </p:txBody>
      </p:sp>
    </p:spTree>
    <p:extLst>
      <p:ext uri="{BB962C8B-B14F-4D97-AF65-F5344CB8AC3E}">
        <p14:creationId xmlns:p14="http://schemas.microsoft.com/office/powerpoint/2010/main" val="131465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2</a:t>
            </a:r>
          </a:p>
        </p:txBody>
      </p:sp>
      <p:sp>
        <p:nvSpPr>
          <p:cNvPr id="3" name="Content Placeholder 2"/>
          <p:cNvSpPr>
            <a:spLocks noGrp="1"/>
          </p:cNvSpPr>
          <p:nvPr>
            <p:ph type="body" sz="quarter" idx="15"/>
          </p:nvPr>
        </p:nvSpPr>
        <p:spPr/>
        <p:txBody>
          <a:bodyPr/>
          <a:lstStyle/>
          <a:p>
            <a:pPr algn="ctr"/>
            <a:r>
              <a:rPr sz="2800" dirty="0"/>
              <a:t>Describe and explain the purpose of source documents</a:t>
            </a:r>
          </a:p>
        </p:txBody>
      </p:sp>
    </p:spTree>
    <p:extLst>
      <p:ext uri="{BB962C8B-B14F-4D97-AF65-F5344CB8AC3E}">
        <p14:creationId xmlns:p14="http://schemas.microsoft.com/office/powerpoint/2010/main" val="247388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Documents (1 of 2)</a:t>
            </a:r>
            <a:endParaRPr lang="en-IN" dirty="0"/>
          </a:p>
        </p:txBody>
      </p:sp>
      <p:sp>
        <p:nvSpPr>
          <p:cNvPr id="3" name="Content Placeholder 2"/>
          <p:cNvSpPr>
            <a:spLocks noGrp="1"/>
          </p:cNvSpPr>
          <p:nvPr>
            <p:ph type="body" sz="quarter" idx="17"/>
          </p:nvPr>
        </p:nvSpPr>
        <p:spPr>
          <a:xfrm>
            <a:off x="743576" y="1382751"/>
            <a:ext cx="10711543" cy="4471639"/>
          </a:xfrm>
        </p:spPr>
        <p:txBody>
          <a:bodyPr>
            <a:normAutofit/>
          </a:bodyPr>
          <a:lstStyle/>
          <a:p>
            <a:pPr marL="355600" indent="-355600"/>
            <a:r>
              <a:rPr lang="en-US" sz="2800" dirty="0"/>
              <a:t>Almost any document that provides information about a business transaction can be called a </a:t>
            </a:r>
            <a:r>
              <a:rPr lang="en-US" sz="2800" b="1" dirty="0">
                <a:solidFill>
                  <a:schemeClr val="tx2"/>
                </a:solidFill>
              </a:rPr>
              <a:t>source document</a:t>
            </a:r>
            <a:endParaRPr lang="en-US" sz="2800" dirty="0"/>
          </a:p>
          <a:p>
            <a:pPr marL="355600" indent="-355600"/>
            <a:r>
              <a:rPr sz="2800" dirty="0"/>
              <a:t>Trigger the analysis of what happened</a:t>
            </a:r>
          </a:p>
          <a:p>
            <a:pPr marL="355600" indent="-355600"/>
            <a:r>
              <a:rPr sz="2800" dirty="0"/>
              <a:t>Begin the process of entering transactions in the accounting system</a:t>
            </a:r>
          </a:p>
          <a:p>
            <a:pPr marL="355600" indent="-355600"/>
            <a:r>
              <a:rPr sz="2800" dirty="0"/>
              <a:t>Serve as objective evidence of business transactions</a:t>
            </a:r>
          </a:p>
          <a:p>
            <a:pPr marL="355600" indent="-355600"/>
            <a:r>
              <a:rPr sz="2800" dirty="0"/>
              <a:t>Filed for possible future reference</a:t>
            </a:r>
            <a:endParaRPr lang="en-US" sz="2800" dirty="0"/>
          </a:p>
          <a:p>
            <a:pPr marL="698500" lvl="1" indent="-355600"/>
            <a:r>
              <a:rPr lang="en-US" sz="2400" dirty="0"/>
              <a:t>Having objective, verifiable evidence that a transaction occurred is an important accounting concept</a:t>
            </a:r>
            <a:endParaRPr sz="2400" dirty="0"/>
          </a:p>
        </p:txBody>
      </p:sp>
    </p:spTree>
    <p:extLst>
      <p:ext uri="{BB962C8B-B14F-4D97-AF65-F5344CB8AC3E}">
        <p14:creationId xmlns:p14="http://schemas.microsoft.com/office/powerpoint/2010/main" val="70477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Documents (2 of 2)</a:t>
            </a:r>
            <a:endParaRPr lang="en-IN" dirty="0"/>
          </a:p>
        </p:txBody>
      </p:sp>
      <p:sp>
        <p:nvSpPr>
          <p:cNvPr id="3" name="Content Placeholder 2"/>
          <p:cNvSpPr>
            <a:spLocks noGrp="1"/>
          </p:cNvSpPr>
          <p:nvPr>
            <p:ph type="body" sz="quarter" idx="17"/>
          </p:nvPr>
        </p:nvSpPr>
        <p:spPr>
          <a:xfrm>
            <a:off x="743576" y="1037230"/>
            <a:ext cx="10711543" cy="4995270"/>
          </a:xfrm>
        </p:spPr>
        <p:txBody>
          <a:bodyPr/>
          <a:lstStyle/>
          <a:p>
            <a:pPr marL="355600" indent="-355600"/>
            <a:r>
              <a:rPr sz="2800" dirty="0"/>
              <a:t>Examples</a:t>
            </a:r>
            <a:r>
              <a:rPr lang="en-US" sz="2800" dirty="0"/>
              <a:t> of source documents include</a:t>
            </a:r>
            <a:r>
              <a:rPr sz="2800" dirty="0"/>
              <a:t>:</a:t>
            </a:r>
          </a:p>
          <a:p>
            <a:pPr marL="723900" lvl="1" indent="-368300"/>
            <a:r>
              <a:rPr sz="2400" dirty="0"/>
              <a:t>Check stubs or copies of checks</a:t>
            </a:r>
            <a:endParaRPr lang="en-US" sz="2400" dirty="0"/>
          </a:p>
          <a:p>
            <a:pPr marL="1181100" lvl="2" indent="-368300"/>
            <a:r>
              <a:rPr lang="en-US" sz="2400" dirty="0">
                <a:solidFill>
                  <a:srgbClr val="000000"/>
                </a:solidFill>
              </a:rPr>
              <a:t>Cash payments</a:t>
            </a:r>
            <a:endParaRPr sz="2400" dirty="0">
              <a:solidFill>
                <a:srgbClr val="000000"/>
              </a:solidFill>
            </a:endParaRPr>
          </a:p>
          <a:p>
            <a:pPr marL="723900" lvl="1" indent="-368300"/>
            <a:r>
              <a:rPr sz="2400" dirty="0"/>
              <a:t>Receipt stubs, copies of receipts, cash register tapes, or memos of cash register totals</a:t>
            </a:r>
            <a:endParaRPr lang="en-US" sz="2400" dirty="0"/>
          </a:p>
          <a:p>
            <a:pPr marL="1181100" lvl="2" indent="-368300"/>
            <a:r>
              <a:rPr lang="en-US" sz="2400" dirty="0">
                <a:solidFill>
                  <a:srgbClr val="000000"/>
                </a:solidFill>
              </a:rPr>
              <a:t>Cash receipts</a:t>
            </a:r>
            <a:endParaRPr sz="2400" dirty="0">
              <a:solidFill>
                <a:srgbClr val="000000"/>
              </a:solidFill>
            </a:endParaRPr>
          </a:p>
          <a:p>
            <a:pPr marL="723900" lvl="1" indent="-368300"/>
            <a:r>
              <a:rPr sz="2400" dirty="0"/>
              <a:t>Copies of sales tickets or sales invoices issued to customers or clients</a:t>
            </a:r>
            <a:endParaRPr lang="en-US" sz="2400" dirty="0"/>
          </a:p>
          <a:p>
            <a:pPr marL="1181100" lvl="2" indent="-368300"/>
            <a:r>
              <a:rPr lang="en-US" sz="2400" dirty="0">
                <a:solidFill>
                  <a:srgbClr val="000000"/>
                </a:solidFill>
              </a:rPr>
              <a:t>Sales of goods or services</a:t>
            </a:r>
            <a:endParaRPr sz="2400" dirty="0">
              <a:solidFill>
                <a:srgbClr val="000000"/>
              </a:solidFill>
            </a:endParaRPr>
          </a:p>
          <a:p>
            <a:pPr marL="723900" lvl="1" indent="-368300"/>
            <a:r>
              <a:rPr sz="2400" dirty="0"/>
              <a:t>Purchase invoices received from suppliers</a:t>
            </a:r>
            <a:endParaRPr lang="en-US" sz="2400" dirty="0"/>
          </a:p>
          <a:p>
            <a:pPr marL="1181100" lvl="2" indent="-368300"/>
            <a:r>
              <a:rPr lang="en-US" sz="2400" dirty="0">
                <a:solidFill>
                  <a:srgbClr val="000000"/>
                </a:solidFill>
              </a:rPr>
              <a:t>Purchase of goods or services</a:t>
            </a:r>
            <a:endParaRPr sz="2400" dirty="0">
              <a:solidFill>
                <a:srgbClr val="000000"/>
              </a:solidFill>
            </a:endParaRPr>
          </a:p>
        </p:txBody>
      </p:sp>
    </p:spTree>
    <p:extLst>
      <p:ext uri="{BB962C8B-B14F-4D97-AF65-F5344CB8AC3E}">
        <p14:creationId xmlns:p14="http://schemas.microsoft.com/office/powerpoint/2010/main" val="269400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3</a:t>
            </a:r>
          </a:p>
        </p:txBody>
      </p:sp>
      <p:sp>
        <p:nvSpPr>
          <p:cNvPr id="3" name="Content Placeholder 2"/>
          <p:cNvSpPr>
            <a:spLocks noGrp="1"/>
          </p:cNvSpPr>
          <p:nvPr>
            <p:ph type="body" sz="quarter" idx="15"/>
          </p:nvPr>
        </p:nvSpPr>
        <p:spPr/>
        <p:txBody>
          <a:bodyPr/>
          <a:lstStyle/>
          <a:p>
            <a:pPr marL="355600" indent="-355600" algn="ctr"/>
            <a:r>
              <a:rPr sz="2800" dirty="0"/>
              <a:t>Describe the chart of accounts as a means of classifying financial information</a:t>
            </a:r>
          </a:p>
        </p:txBody>
      </p:sp>
    </p:spTree>
    <p:extLst>
      <p:ext uri="{BB962C8B-B14F-4D97-AF65-F5344CB8AC3E}">
        <p14:creationId xmlns:p14="http://schemas.microsoft.com/office/powerpoint/2010/main" val="302345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Chart of Accounts</a:t>
            </a:r>
            <a:endParaRPr lang="en-IN" dirty="0"/>
          </a:p>
        </p:txBody>
      </p:sp>
      <p:sp>
        <p:nvSpPr>
          <p:cNvPr id="3" name="Content Placeholder 2"/>
          <p:cNvSpPr>
            <a:spLocks noGrp="1"/>
          </p:cNvSpPr>
          <p:nvPr>
            <p:ph type="body" sz="quarter" idx="17"/>
          </p:nvPr>
        </p:nvSpPr>
        <p:spPr/>
        <p:txBody>
          <a:bodyPr/>
          <a:lstStyle/>
          <a:p>
            <a:pPr marL="355600" indent="-355600">
              <a:buFont typeface="Arial" panose="020B0604020202020204" pitchFamily="34" charset="0"/>
              <a:buChar char="•"/>
            </a:pPr>
            <a:r>
              <a:rPr sz="2800" dirty="0"/>
              <a:t>A list of </a:t>
            </a:r>
            <a:r>
              <a:rPr lang="en-US" sz="2800" b="1" dirty="0"/>
              <a:t>all</a:t>
            </a:r>
            <a:r>
              <a:rPr sz="2800" dirty="0"/>
              <a:t> accounts used by a business</a:t>
            </a:r>
          </a:p>
          <a:p>
            <a:pPr marL="355600" indent="-355600">
              <a:buFont typeface="Arial" panose="020B0604020202020204" pitchFamily="34" charset="0"/>
              <a:buChar char="•"/>
            </a:pPr>
            <a:r>
              <a:rPr sz="2800" dirty="0"/>
              <a:t>In numeric order</a:t>
            </a:r>
            <a:endParaRPr lang="en-US" sz="2800" dirty="0"/>
          </a:p>
          <a:p>
            <a:pPr marL="1041400" lvl="1" indent="-355600">
              <a:buFont typeface="Arial" panose="020B0604020202020204" pitchFamily="34" charset="0"/>
              <a:buChar char="•"/>
            </a:pPr>
            <a:r>
              <a:rPr lang="en-US" sz="2400" dirty="0"/>
              <a:t>Numbering should follow a consistent pattern</a:t>
            </a:r>
            <a:endParaRPr sz="2400" dirty="0"/>
          </a:p>
          <a:p>
            <a:pPr marL="355600" indent="-355600">
              <a:buFont typeface="Arial" panose="020B0604020202020204" pitchFamily="34" charset="0"/>
              <a:buChar char="•"/>
            </a:pPr>
            <a:r>
              <a:rPr sz="2800" dirty="0"/>
              <a:t>Used to determine which accounts are affected by a given transaction</a:t>
            </a:r>
          </a:p>
        </p:txBody>
      </p:sp>
    </p:spTree>
    <p:extLst>
      <p:ext uri="{BB962C8B-B14F-4D97-AF65-F5344CB8AC3E}">
        <p14:creationId xmlns:p14="http://schemas.microsoft.com/office/powerpoint/2010/main" val="362772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B38B-5BB1-4619-B8DE-3F93A0FA923C}"/>
              </a:ext>
            </a:extLst>
          </p:cNvPr>
          <p:cNvSpPr>
            <a:spLocks noGrp="1"/>
          </p:cNvSpPr>
          <p:nvPr>
            <p:ph type="title"/>
          </p:nvPr>
        </p:nvSpPr>
        <p:spPr/>
        <p:txBody>
          <a:bodyPr/>
          <a:lstStyle/>
          <a:p>
            <a:r>
              <a:rPr lang="en-US" dirty="0"/>
              <a:t>Mitchell’s Campus Delivery Chart of Accounts</a:t>
            </a:r>
          </a:p>
        </p:txBody>
      </p:sp>
      <p:pic>
        <p:nvPicPr>
          <p:cNvPr id="5" name="Picture Placeholder 4" descr="The table lists Mitchell’s campus delivery chart of accounts. There are four columns. Column 1. Assets. Column 2. 100 dash 199. Column 3. Revenues. Column 4. 400 dash 499. Row 1. 101, in the first column. Cash, in the second column. 401, in the third column. Delivery fees, in the fourth column. Row 2. 122, in the first column. Account receivable , in the second column. Row 3. 141, in the first column. Supplies, in the second column. Expenses, in the third column. 500 dash 599, in the fourth column. Row 4. 145, in the first column. Prepaid Insurance, in the second column. 511, in the third column. Wages expense, in the fourth column. Row 5. 185, in the first column. Delivery equipment, in the second column. 521, in the third column. Phone expense, in the fourth column. Row 6. 525, in the third column. Phone expense, in the fourth column. Row 7. Liabilities, in the first column. 200 dash 299, in the second column. Row 8. 202, in the first column. Accounts payable, in the second column. Row 9. Owner’s equity, in the first column. 300 dash 399, in the second column. Row 10. 311, in the first column. Mitchell Williams, capital, in the second column. Row 11. 312, in the first column. Mitchell Williams, drawing, in the third column.">
            <a:extLst>
              <a:ext uri="{FF2B5EF4-FFF2-40B4-BE49-F238E27FC236}">
                <a16:creationId xmlns:a16="http://schemas.microsoft.com/office/drawing/2014/main" id="{08203852-38AA-4A1B-BD52-527F47B3DFFE}"/>
              </a:ext>
            </a:extLst>
          </p:cNvPr>
          <p:cNvPicPr>
            <a:picLocks noGrp="1" noChangeAspect="1"/>
          </p:cNvPicPr>
          <p:nvPr>
            <p:ph type="pic" sz="quarter" idx="11"/>
          </p:nvPr>
        </p:nvPicPr>
        <p:blipFill>
          <a:blip r:embed="rId2"/>
          <a:stretch>
            <a:fillRect/>
          </a:stretch>
        </p:blipFill>
        <p:spPr>
          <a:xfrm>
            <a:off x="1935684" y="1227972"/>
            <a:ext cx="8320631" cy="4592556"/>
          </a:xfrm>
          <a:prstGeom prst="rect">
            <a:avLst/>
          </a:prstGeom>
        </p:spPr>
      </p:pic>
    </p:spTree>
    <p:extLst>
      <p:ext uri="{BB962C8B-B14F-4D97-AF65-F5344CB8AC3E}">
        <p14:creationId xmlns:p14="http://schemas.microsoft.com/office/powerpoint/2010/main" val="26318966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105CED8A-AF0E-4AD8-9238-2F7FF36232F4"/>
    <ds:schemaRef ds:uri="http://schemas.microsoft.com/office/2006/documentManagement/types"/>
    <ds:schemaRef ds:uri="http://schemas.openxmlformats.org/package/2006/metadata/core-properties"/>
    <ds:schemaRef ds:uri="http://purl.org/dc/terms/"/>
    <ds:schemaRef ds:uri="105ced8a-af0e-4ad8-9238-2f7ff36232f4"/>
    <ds:schemaRef ds:uri="http://schemas.microsoft.com/office/infopath/2007/PartnerControls"/>
    <ds:schemaRef ds:uri="http://purl.org/dc/dcmitype/"/>
    <ds:schemaRef ds:uri="http://www.w3.org/XML/1998/namespace"/>
    <ds:schemaRef ds:uri="d5280b9f-0d25-4ffb-96bc-3c5ae659ff52"/>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653</TotalTime>
  <Words>1333</Words>
  <Application>Microsoft Office PowerPoint</Application>
  <PresentationFormat>Widescreen</PresentationFormat>
  <Paragraphs>146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Arial</vt:lpstr>
      <vt:lpstr>Calibri</vt:lpstr>
      <vt:lpstr>Helvetica</vt:lpstr>
      <vt:lpstr>LucidaGrande</vt:lpstr>
      <vt:lpstr>Open Sans</vt:lpstr>
      <vt:lpstr>Summer Font</vt:lpstr>
      <vt:lpstr>Office Theme</vt:lpstr>
      <vt:lpstr>Journalizing and Posting Transactions</vt:lpstr>
      <vt:lpstr>Learning Objective 1</vt:lpstr>
      <vt:lpstr>Steps in the Flow of Financial Data</vt:lpstr>
      <vt:lpstr>Learning Objective 2</vt:lpstr>
      <vt:lpstr>Source Documents (1 of 2)</vt:lpstr>
      <vt:lpstr>Source Documents (2 of 2)</vt:lpstr>
      <vt:lpstr>Learning Objective 3</vt:lpstr>
      <vt:lpstr>The Chart of Accounts</vt:lpstr>
      <vt:lpstr>Mitchell’s Campus Delivery Chart of Accounts</vt:lpstr>
      <vt:lpstr>Learning Objective 4</vt:lpstr>
      <vt:lpstr>Journal</vt:lpstr>
      <vt:lpstr>Journalizing Example: Transaction (a)</vt:lpstr>
      <vt:lpstr>Journalizing Step 1</vt:lpstr>
      <vt:lpstr>Journalizing Step 2</vt:lpstr>
      <vt:lpstr>Journalizing Step 3</vt:lpstr>
      <vt:lpstr>Journalizing Step 4</vt:lpstr>
      <vt:lpstr>Compound Entry</vt:lpstr>
      <vt:lpstr>Compound Entry In General Journal</vt:lpstr>
      <vt:lpstr>Learning Objective 5</vt:lpstr>
      <vt:lpstr>General Ledger</vt:lpstr>
      <vt:lpstr>T Account vs. General Ledger Account</vt:lpstr>
      <vt:lpstr>Posting to the General Ledger (1 of  2)</vt:lpstr>
      <vt:lpstr>Posting to the General Ledger (2 of  2)</vt:lpstr>
      <vt:lpstr>The Trial Balance (1 of 2)</vt:lpstr>
      <vt:lpstr>The Trial Balance (2 of 2)</vt:lpstr>
      <vt:lpstr>Learning Objective 6</vt:lpstr>
      <vt:lpstr>But It Balances…</vt:lpstr>
      <vt:lpstr>Tips for Finding Errors (1 of 2)</vt:lpstr>
      <vt:lpstr>Tips for Finding Errors (2 of 2)</vt:lpstr>
      <vt:lpstr>If The Tips Don’t Work…</vt:lpstr>
      <vt:lpstr>Correcting Errors</vt:lpstr>
      <vt:lpstr>Correcting Entry Method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Evans</dc:creator>
  <cp:lastModifiedBy>Joy Young</cp:lastModifiedBy>
  <cp:revision>43</cp:revision>
  <cp:lastPrinted>2016-10-03T15:29:39Z</cp:lastPrinted>
  <dcterms:created xsi:type="dcterms:W3CDTF">2018-09-16T20:33:10Z</dcterms:created>
  <dcterms:modified xsi:type="dcterms:W3CDTF">2019-08-21T13:37:57Z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