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7" r:id="rId6"/>
    <p:sldId id="258" r:id="rId7"/>
    <p:sldId id="259" r:id="rId8"/>
    <p:sldId id="274" r:id="rId9"/>
    <p:sldId id="285" r:id="rId10"/>
    <p:sldId id="275" r:id="rId11"/>
    <p:sldId id="286" r:id="rId12"/>
    <p:sldId id="291" r:id="rId13"/>
    <p:sldId id="262" r:id="rId14"/>
    <p:sldId id="281" r:id="rId15"/>
    <p:sldId id="277" r:id="rId16"/>
    <p:sldId id="263" r:id="rId17"/>
    <p:sldId id="264" r:id="rId18"/>
    <p:sldId id="287" r:id="rId19"/>
    <p:sldId id="265" r:id="rId20"/>
    <p:sldId id="282" r:id="rId21"/>
    <p:sldId id="289" r:id="rId22"/>
    <p:sldId id="267" r:id="rId23"/>
    <p:sldId id="268" r:id="rId24"/>
    <p:sldId id="288" r:id="rId25"/>
    <p:sldId id="284" r:id="rId26"/>
    <p:sldId id="270" r:id="rId27"/>
    <p:sldId id="283" r:id="rId28"/>
    <p:sldId id="269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ita G Kurup" initials="NGK" lastIdx="49" clrIdx="0">
    <p:extLst>
      <p:ext uri="{19B8F6BF-5375-455C-9EA6-DF929625EA0E}">
        <p15:presenceInfo xmlns:p15="http://schemas.microsoft.com/office/powerpoint/2012/main" userId="Nikita G Kuru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46"/>
    <a:srgbClr val="F2673C"/>
    <a:srgbClr val="01A1DD"/>
    <a:srgbClr val="0121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0" autoAdjust="0"/>
    <p:restoredTop sz="74217" autoAdjust="0"/>
  </p:normalViewPr>
  <p:slideViewPr>
    <p:cSldViewPr>
      <p:cViewPr varScale="1">
        <p:scale>
          <a:sx n="116" d="100"/>
          <a:sy n="116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18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5050213-CD4B-4249-8BC3-14D7FCAC19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E20F14C-C1A4-4128-9F6D-58CEEC0DE6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D62BC-4917-49AA-B3B3-BB1B23DFE1D5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0BDFE4E-3A21-42FB-9C99-EA8782E7BA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819578B-A9CB-4EFD-9E66-51A83BA705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3D35C-E394-4887-902E-A74D4050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3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4A4FF-C7C7-4244-A381-46ACDA98A4C4}" type="datetimeFigureOut">
              <a:rPr lang="en-GB" smtClean="0"/>
              <a:t>14/11/2019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0A16A-38C9-4EFD-9DA6-4DE31648F9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26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A16A-38C9-4EFD-9DA6-4DE31648F9D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468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A16A-38C9-4EFD-9DA6-4DE31648F9DE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34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A16A-38C9-4EFD-9DA6-4DE31648F9DE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57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A16A-38C9-4EFD-9DA6-4DE31648F9D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377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A16A-38C9-4EFD-9DA6-4DE31648F9DE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254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A16A-38C9-4EFD-9DA6-4DE31648F9DE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937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A16A-38C9-4EFD-9DA6-4DE31648F9DE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057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A16A-38C9-4EFD-9DA6-4DE31648F9DE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17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0A16A-38C9-4EFD-9DA6-4DE31648F9DE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23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0A16A-38C9-4EFD-9DA6-4DE31648F9DE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712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0A16A-38C9-4EFD-9DA6-4DE31648F9DE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88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xmlns="" id="{E3A2729E-55F3-42A4-9F58-A5C5E03C568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19100" y="172712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6800" dirty="0">
                <a:latin typeface="+mj-lt"/>
              </a:rPr>
              <a:t>Chapter</a:t>
            </a:r>
            <a:r>
              <a:rPr lang="en-US" altLang="en-US" sz="6800" dirty="0">
                <a:latin typeface="Franklin Gothic Medium" panose="020B0603020102020204" pitchFamily="34" charset="0"/>
              </a:rPr>
              <a:t> </a:t>
            </a:r>
            <a:r>
              <a:rPr lang="en-US" altLang="en-US" sz="6800" b="0" dirty="0">
                <a:latin typeface="+mj-lt"/>
              </a:rPr>
              <a:t>14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xmlns="" id="{9FAD1CCE-F125-4543-8ECD-814D7ADA6D8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38964" y="31052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en-US" sz="4400" dirty="0">
                <a:solidFill>
                  <a:schemeClr val="tx2"/>
                </a:solidFill>
                <a:latin typeface="+mj-lt"/>
                <a:ea typeface="DINPro-CondMedium"/>
                <a:cs typeface="DINPro-CondMedium"/>
              </a:rPr>
              <a:t>Managing and Enhancing Performance: The Big Picture</a:t>
            </a:r>
          </a:p>
        </p:txBody>
      </p: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0" y="2987675"/>
            <a:ext cx="9144000" cy="0"/>
          </a:xfrm>
          <a:prstGeom prst="line">
            <a:avLst/>
          </a:prstGeom>
          <a:ln w="38100" cmpd="sng">
            <a:solidFill>
              <a:srgbClr val="F37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FBBBA46-57D2-4FCD-86B1-66B7A90DAEE4}"/>
              </a:ext>
            </a:extLst>
          </p:cNvPr>
          <p:cNvSpPr/>
          <p:nvPr userDrawn="1"/>
        </p:nvSpPr>
        <p:spPr>
          <a:xfrm>
            <a:off x="-4755" y="4761"/>
            <a:ext cx="609600" cy="6853239"/>
          </a:xfrm>
          <a:prstGeom prst="rect">
            <a:avLst/>
          </a:prstGeom>
          <a:solidFill>
            <a:srgbClr val="F370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0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rgbClr val="E0E3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233488" y="58738"/>
            <a:ext cx="6669087" cy="6670675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1001713" y="250825"/>
            <a:ext cx="890587" cy="890588"/>
          </a:xfrm>
          <a:prstGeom prst="ellipse">
            <a:avLst/>
          </a:prstGeom>
          <a:solidFill>
            <a:srgbClr val="F37046"/>
          </a:solidFill>
          <a:ln>
            <a:solidFill>
              <a:srgbClr val="F370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233488" y="393700"/>
            <a:ext cx="4581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solidFill>
                  <a:srgbClr val="B00027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KEY TERMS</a:t>
            </a:r>
          </a:p>
        </p:txBody>
      </p:sp>
      <p:pic>
        <p:nvPicPr>
          <p:cNvPr id="8" name="Picture 10" descr="4LTR_color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300038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141CDBF-2AB8-4DC6-929A-BDD7F9893BA9}" type="slidenum">
              <a:rPr lang="en-US" b="1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94853"/>
            <a:ext cx="3565207" cy="463989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2600" dirty="0">
                <a:latin typeface="Calibri" panose="020F0502020204030204" pitchFamily="34" charset="0"/>
                <a:cs typeface="Rockwell"/>
              </a:defRPr>
            </a:lvl1pPr>
          </a:lstStyle>
          <a:p>
            <a:pPr marL="457200" lvl="0" indent="-457200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7A4F2-20F7-459C-B217-B9B8E77EA6F4}" type="datetime1">
              <a:rPr lang="en-US"/>
              <a:pPr>
                <a:defRPr/>
              </a:pPr>
              <a:t>11/14/2019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25764" y="3251"/>
            <a:ext cx="8229600" cy="1143000"/>
          </a:xfrm>
        </p:spPr>
        <p:txBody>
          <a:bodyPr>
            <a:normAutofit/>
          </a:bodyPr>
          <a:lstStyle>
            <a:lvl1pPr algn="l">
              <a:defRPr sz="3200" b="1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HR5 | CH14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7" name="Footer Placeholder 1"/>
          <p:cNvSpPr txBox="1">
            <a:spLocks/>
          </p:cNvSpPr>
          <p:nvPr userDrawn="1"/>
        </p:nvSpPr>
        <p:spPr>
          <a:xfrm>
            <a:off x="1279525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700" spc="50" dirty="0">
                <a:solidFill>
                  <a:schemeClr val="tx2"/>
                </a:solidFill>
                <a:latin typeface="Arial Narrow"/>
                <a:cs typeface="Arial Narrow"/>
              </a:rPr>
              <a:t>Copyright © 2020 Cengage Learning. All Rights Reserved. May not be scanned, copied or duplicated, or posted to a publicly accessible website, in whole or in part.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972B23A5-AC8B-42CA-B4E1-B8C530D8819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251768" y="1494853"/>
            <a:ext cx="3565207" cy="463989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2600" dirty="0">
                <a:latin typeface="Calibri" panose="020F0502020204030204" pitchFamily="34" charset="0"/>
                <a:cs typeface="Rockwell"/>
              </a:defRPr>
            </a:lvl1pPr>
          </a:lstStyle>
          <a:p>
            <a:pPr marL="457200" lvl="0" indent="-457200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35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rgbClr val="E0E3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1233488" y="58738"/>
            <a:ext cx="6669087" cy="6670675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001713" y="250825"/>
            <a:ext cx="890587" cy="890588"/>
          </a:xfrm>
          <a:prstGeom prst="ellipse">
            <a:avLst/>
          </a:prstGeom>
          <a:solidFill>
            <a:srgbClr val="F37046"/>
          </a:solidFill>
          <a:ln>
            <a:solidFill>
              <a:srgbClr val="F370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233488" y="393700"/>
            <a:ext cx="4581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solidFill>
                  <a:srgbClr val="B00027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SUMMARY</a:t>
            </a:r>
          </a:p>
        </p:txBody>
      </p:sp>
      <p:pic>
        <p:nvPicPr>
          <p:cNvPr id="7" name="Picture 10" descr="4LTR_color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300038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ADFC91E-F724-476B-966B-CF38B00176C3}" type="slidenum">
              <a:rPr lang="en-US" b="1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1232969" y="1482188"/>
            <a:ext cx="7821824" cy="4227731"/>
          </a:xfrm>
        </p:spPr>
        <p:txBody>
          <a:bodyPr/>
          <a:lstStyle>
            <a:lvl1pPr marL="342900" indent="-342900">
              <a:lnSpc>
                <a:spcPct val="90000"/>
              </a:lnSpc>
              <a:buClr>
                <a:srgbClr val="B00027"/>
              </a:buClr>
              <a:buFont typeface="Lucida Grande"/>
              <a:buChar char="•"/>
              <a:defRPr/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/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/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/>
            </a:lvl4pPr>
            <a:lvl5pPr marL="150876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393A9-3C45-4446-BA8F-45D3C03AF4AD}" type="datetime1">
              <a:rPr lang="en-US"/>
              <a:pPr>
                <a:defRPr/>
              </a:pPr>
              <a:t>11/14/2019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25764" y="3251"/>
            <a:ext cx="8229600" cy="1143000"/>
          </a:xfrm>
        </p:spPr>
        <p:txBody>
          <a:bodyPr>
            <a:normAutofit/>
          </a:bodyPr>
          <a:lstStyle>
            <a:lvl1pPr algn="l">
              <a:defRPr sz="3200" b="1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HR5 | CH14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7" name="Footer Placeholder 1"/>
          <p:cNvSpPr txBox="1">
            <a:spLocks/>
          </p:cNvSpPr>
          <p:nvPr userDrawn="1"/>
        </p:nvSpPr>
        <p:spPr>
          <a:xfrm>
            <a:off x="1279525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700" spc="50" dirty="0">
                <a:solidFill>
                  <a:schemeClr val="tx2"/>
                </a:solidFill>
                <a:latin typeface="Arial Narrow"/>
                <a:cs typeface="Arial Narrow"/>
              </a:rPr>
              <a:t>Copyright © 2020 Cengage Learning. All Rights Reserved. May not be scanned, copied or duplicated, or posted to a publicly accessible website, in whole or in part. </a:t>
            </a:r>
          </a:p>
        </p:txBody>
      </p:sp>
    </p:spTree>
    <p:extLst>
      <p:ext uri="{BB962C8B-B14F-4D97-AF65-F5344CB8AC3E}">
        <p14:creationId xmlns:p14="http://schemas.microsoft.com/office/powerpoint/2010/main" val="255527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1A1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2" descr="4ltr_logo_new_REVISEDbw.ps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6983" r="7072" b="4960"/>
          <a:stretch/>
        </p:blipFill>
        <p:spPr>
          <a:xfrm>
            <a:off x="3465147" y="2078159"/>
            <a:ext cx="2204181" cy="2210533"/>
          </a:xfrm>
          <a:prstGeom prst="ellipse">
            <a:avLst/>
          </a:prstGeom>
        </p:spPr>
      </p:pic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2194C3F-4BB7-4C31-BD37-162DD6AF2E95}" type="slidenum">
              <a:rPr lang="en-US" b="1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5DFF4-73AC-4160-945C-806447C637A6}" type="datetime1">
              <a:rPr lang="en-US"/>
              <a:pPr>
                <a:defRPr/>
              </a:pPr>
              <a:t>11/14/2019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5764" y="3251"/>
            <a:ext cx="8229600" cy="1143000"/>
          </a:xfrm>
        </p:spPr>
        <p:txBody>
          <a:bodyPr>
            <a:normAutofit/>
          </a:bodyPr>
          <a:lstStyle>
            <a:lvl1pPr algn="l">
              <a:defRPr sz="3200" b="1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>
                <a:solidFill>
                  <a:srgbClr val="000000"/>
                </a:solidFill>
              </a:rPr>
              <a:t>HRM4 | CH2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1" name="Footer Placeholder 1"/>
          <p:cNvSpPr txBox="1">
            <a:spLocks/>
          </p:cNvSpPr>
          <p:nvPr userDrawn="1"/>
        </p:nvSpPr>
        <p:spPr>
          <a:xfrm>
            <a:off x="1279525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700" spc="50" dirty="0">
                <a:solidFill>
                  <a:schemeClr val="tx2"/>
                </a:solidFill>
                <a:latin typeface="Arial Narrow"/>
                <a:cs typeface="Arial Narrow"/>
              </a:rPr>
              <a:t>Copyright ©2017 Cengage Learning. All Rights Reserved. May not be scanned, copied or duplicated, or posted to a publicly accessible website, in whole or in part. </a:t>
            </a:r>
          </a:p>
        </p:txBody>
      </p:sp>
    </p:spTree>
    <p:extLst>
      <p:ext uri="{BB962C8B-B14F-4D97-AF65-F5344CB8AC3E}">
        <p14:creationId xmlns:p14="http://schemas.microsoft.com/office/powerpoint/2010/main" val="1613113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44500" cy="6858000"/>
          </a:xfrm>
          <a:prstGeom prst="rect">
            <a:avLst/>
          </a:prstGeom>
          <a:solidFill>
            <a:srgbClr val="3764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1A1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562600" y="3165475"/>
            <a:ext cx="3505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altLang="en-US" sz="4000" dirty="0">
                <a:solidFill>
                  <a:schemeClr val="tx2"/>
                </a:solidFill>
                <a:latin typeface="DINPro-CondMedium"/>
                <a:ea typeface="DINPro-CondMedium"/>
                <a:cs typeface="DINPro-CondMedium"/>
              </a:rPr>
              <a:t>Managing and Enhancing Performance: The Big Picture </a:t>
            </a: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5562600" y="1778000"/>
            <a:ext cx="1328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7200" dirty="0">
                <a:solidFill>
                  <a:schemeClr val="tx2"/>
                </a:solidFill>
                <a:latin typeface="DINPro-CondBlack"/>
                <a:ea typeface="DINPro-CondBlack"/>
                <a:cs typeface="DINPro-CondBlack"/>
              </a:rPr>
              <a:t>14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029200" y="2978150"/>
            <a:ext cx="4114800" cy="9525"/>
          </a:xfrm>
          <a:prstGeom prst="line">
            <a:avLst/>
          </a:prstGeom>
          <a:ln w="38100" cmpd="sng">
            <a:solidFill>
              <a:srgbClr val="01A1D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5764" y="3251"/>
            <a:ext cx="8229600" cy="1143000"/>
          </a:xfrm>
        </p:spPr>
        <p:txBody>
          <a:bodyPr>
            <a:normAutofit/>
          </a:bodyPr>
          <a:lstStyle>
            <a:lvl1pPr algn="l">
              <a:defRPr sz="3200" b="1"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410200" y="6400800"/>
            <a:ext cx="3581400" cy="381000"/>
          </a:xfrm>
        </p:spPr>
        <p:txBody>
          <a:bodyPr anchor="b"/>
          <a:lstStyle>
            <a:lvl1pPr algn="ctr">
              <a:defRPr sz="700" kern="700" spc="50">
                <a:solidFill>
                  <a:schemeClr val="tx2"/>
                </a:solidFill>
                <a:latin typeface="Arial Narrow"/>
                <a:cs typeface="Arial Narrow"/>
              </a:defRPr>
            </a:lvl1pPr>
          </a:lstStyle>
          <a:p>
            <a:pPr>
              <a:defRPr/>
            </a:pPr>
            <a:r>
              <a:rPr lang="en-US" dirty="0"/>
              <a:t>Copyright ©2017 Cengage Learning. All Rights Reserved. May not be scanned, copied or duplicated, or posted to a publicly accessible website, in whole or in part. 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08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13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1489" y="0"/>
            <a:ext cx="9144000" cy="2497593"/>
          </a:xfrm>
          <a:prstGeom prst="rect">
            <a:avLst/>
          </a:prstGeom>
          <a:gradFill flip="none" rotWithShape="1">
            <a:gsLst>
              <a:gs pos="0">
                <a:srgbClr val="B2BFBE">
                  <a:alpha val="61000"/>
                </a:srgbClr>
              </a:gs>
              <a:gs pos="85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B26CD0B-F9C1-49E5-AA39-E0985A0A1940}" type="slidenum">
              <a:rPr lang="en-US" b="1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HRM4 | CH14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Chord 6"/>
          <p:cNvSpPr/>
          <p:nvPr userDrawn="1"/>
        </p:nvSpPr>
        <p:spPr>
          <a:xfrm rot="13320000">
            <a:off x="-465138" y="155575"/>
            <a:ext cx="987426" cy="987425"/>
          </a:xfrm>
          <a:prstGeom prst="chord">
            <a:avLst>
              <a:gd name="adj1" fmla="val 2700000"/>
              <a:gd name="adj2" fmla="val 13872841"/>
            </a:avLst>
          </a:prstGeom>
          <a:solidFill>
            <a:srgbClr val="01A1DD"/>
          </a:solidFill>
          <a:ln>
            <a:solidFill>
              <a:srgbClr val="01A1D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ooter Placeholder 1"/>
          <p:cNvSpPr txBox="1">
            <a:spLocks/>
          </p:cNvSpPr>
          <p:nvPr userDrawn="1"/>
        </p:nvSpPr>
        <p:spPr>
          <a:xfrm>
            <a:off x="1279525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700" spc="50" dirty="0">
                <a:solidFill>
                  <a:schemeClr val="tx2"/>
                </a:solidFill>
                <a:latin typeface="Arial Narrow"/>
                <a:cs typeface="Arial Narrow"/>
              </a:rPr>
              <a:t>Copyright ©2017 Cengage Learning. All Rights Reserved. May not be scanned, copied or duplicated, or posted to a publicly accessible website, in whole or in part.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64" y="3251"/>
            <a:ext cx="8229600" cy="1143000"/>
          </a:xfrm>
        </p:spPr>
        <p:txBody>
          <a:bodyPr>
            <a:normAutofit/>
          </a:bodyPr>
          <a:lstStyle>
            <a:lvl1pPr algn="l">
              <a:defRPr sz="3200" b="1"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500" y="1532988"/>
            <a:ext cx="7821824" cy="4227731"/>
          </a:xfrm>
        </p:spPr>
        <p:txBody>
          <a:bodyPr/>
          <a:lstStyle>
            <a:lvl1pPr marL="342900" indent="-342900">
              <a:lnSpc>
                <a:spcPct val="90000"/>
              </a:lnSpc>
              <a:buClr>
                <a:srgbClr val="B00027"/>
              </a:buClr>
              <a:buFont typeface="Lucida Grande"/>
              <a:buChar char="•"/>
              <a:defRPr/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/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/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/>
            </a:lvl4pPr>
            <a:lvl5pPr marL="1508760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57D5E-EAC7-4D36-B16D-980F4CD18C9E}" type="datetime1">
              <a:rPr lang="en-US"/>
              <a:pPr>
                <a:defRPr/>
              </a:pPr>
              <a:t>11/14/2019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5030A-0284-4AD4-8232-9C2BD3E4A4C3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75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rgbClr val="E0E3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233488" y="58738"/>
            <a:ext cx="6669087" cy="6670675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1001713" y="250825"/>
            <a:ext cx="890587" cy="890588"/>
          </a:xfrm>
          <a:prstGeom prst="ellipse">
            <a:avLst/>
          </a:prstGeom>
          <a:solidFill>
            <a:srgbClr val="01A1DD"/>
          </a:solidFill>
          <a:ln>
            <a:solidFill>
              <a:srgbClr val="01A1D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233488" y="393700"/>
            <a:ext cx="4581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solidFill>
                  <a:srgbClr val="B00027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KEY TERMS</a:t>
            </a:r>
          </a:p>
        </p:txBody>
      </p:sp>
      <p:pic>
        <p:nvPicPr>
          <p:cNvPr id="8" name="Picture 10" descr="4LTR_color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300038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775782F-4DB9-4E07-BF2F-47D5A08AE65B}" type="slidenum">
              <a:rPr lang="en-US" b="1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HRM4 | CH14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" name="Footer Placeholder 1"/>
          <p:cNvSpPr txBox="1">
            <a:spLocks/>
          </p:cNvSpPr>
          <p:nvPr userDrawn="1"/>
        </p:nvSpPr>
        <p:spPr>
          <a:xfrm>
            <a:off x="1279525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kern="700" spc="50" dirty="0">
                <a:solidFill>
                  <a:schemeClr val="tx2"/>
                </a:solidFill>
                <a:latin typeface="Arial Narrow"/>
                <a:cs typeface="Arial Narrow"/>
              </a:rPr>
              <a:t>Copyright ©2017 Cengage Learning. All Rights Reserved. May not be scanned, copied or duplicated, or posted to a publicly accessible website, in whole or in part.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393" y="1456104"/>
            <a:ext cx="7410767" cy="463989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2400"/>
              </a:spcBef>
              <a:buClrTx/>
              <a:buFont typeface="Wingdings" charset="2"/>
              <a:buNone/>
              <a:defRPr sz="2800">
                <a:latin typeface="+mn-lt"/>
                <a:cs typeface="Rockwell"/>
              </a:defRPr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/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/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/>
            </a:lvl4pPr>
            <a:lvl5pPr marL="1508760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25764" y="3251"/>
            <a:ext cx="8229600" cy="1143000"/>
          </a:xfrm>
        </p:spPr>
        <p:txBody>
          <a:bodyPr>
            <a:normAutofit/>
          </a:bodyPr>
          <a:lstStyle>
            <a:lvl1pPr algn="l">
              <a:defRPr sz="3200" b="1"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CBC48-0FCA-4CB4-A1F9-5CE294152BCA}" type="datetime1">
              <a:rPr lang="en-US"/>
              <a:pPr>
                <a:defRPr/>
              </a:pPr>
              <a:t>11/14/2019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3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4748A8-639F-43C2-9F31-AF52D44CC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4B42F7F-F20B-4F03-BBBC-9060FA94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85133-6705-4CF7-973E-100BCA8389CC}" type="datetime1">
              <a:rPr lang="en-US" smtClean="0"/>
              <a:pPr>
                <a:defRPr/>
              </a:pPr>
              <a:t>11/14/2019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D555081-CB39-4390-9ACF-8BE0F5DD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B835D4-DD2D-4EBB-8C7E-28378CBA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8C2D6-4B27-4026-9B8A-315EF15904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27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1489" y="0"/>
            <a:ext cx="9144000" cy="2497593"/>
          </a:xfrm>
          <a:prstGeom prst="rect">
            <a:avLst/>
          </a:prstGeom>
          <a:gradFill flip="none" rotWithShape="1">
            <a:gsLst>
              <a:gs pos="0">
                <a:srgbClr val="B2BFBE">
                  <a:alpha val="61000"/>
                </a:srgbClr>
              </a:gs>
              <a:gs pos="85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69442F4-701A-4424-B535-F62C4020E593}" type="slidenum">
              <a:rPr lang="en-US" b="1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HR5 | </a:t>
            </a:r>
            <a:r>
              <a:rPr lang="en-US" sz="1000" dirty="0" smtClean="0">
                <a:solidFill>
                  <a:srgbClr val="000000"/>
                </a:solidFill>
              </a:rPr>
              <a:t>CH14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Chord 7"/>
          <p:cNvSpPr/>
          <p:nvPr userDrawn="1"/>
        </p:nvSpPr>
        <p:spPr>
          <a:xfrm rot="13320000">
            <a:off x="-465138" y="155575"/>
            <a:ext cx="987426" cy="987425"/>
          </a:xfrm>
          <a:prstGeom prst="chord">
            <a:avLst>
              <a:gd name="adj1" fmla="val 2700000"/>
              <a:gd name="adj2" fmla="val 13872841"/>
            </a:avLst>
          </a:prstGeom>
          <a:solidFill>
            <a:srgbClr val="F37046"/>
          </a:solidFill>
          <a:ln>
            <a:solidFill>
              <a:srgbClr val="F370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578" y="0"/>
            <a:ext cx="8229600" cy="1143000"/>
          </a:xfrm>
        </p:spPr>
        <p:txBody>
          <a:bodyPr>
            <a:normAutofit/>
          </a:bodyPr>
          <a:lstStyle>
            <a:lvl1pPr algn="l">
              <a:defRPr sz="3200" b="1">
                <a:latin typeface="+mj-lt"/>
                <a:cs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500" y="1532988"/>
            <a:ext cx="7821824" cy="4227731"/>
          </a:xfrm>
        </p:spPr>
        <p:txBody>
          <a:bodyPr/>
          <a:lstStyle>
            <a:lvl1pPr marL="342900" indent="-342900">
              <a:lnSpc>
                <a:spcPct val="90000"/>
              </a:lnSpc>
              <a:buClr>
                <a:srgbClr val="B00027"/>
              </a:buClr>
              <a:buFont typeface="Lucida Grande"/>
              <a:buChar char="•"/>
              <a:defRPr/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/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/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/>
            </a:lvl4pPr>
            <a:lvl5pPr marL="150876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6E0DD-4950-4590-86C6-93A3683BCC5F}" type="datetime1">
              <a:rPr lang="en-US"/>
              <a:pPr>
                <a:defRPr/>
              </a:pPr>
              <a:t>11/14/2019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EE602-BDFB-485C-96A5-5E25286D1A46}" type="slidenum">
              <a:rPr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"/>
          <p:cNvSpPr txBox="1">
            <a:spLocks/>
          </p:cNvSpPr>
          <p:nvPr userDrawn="1"/>
        </p:nvSpPr>
        <p:spPr>
          <a:xfrm>
            <a:off x="1279525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700" spc="50" dirty="0">
                <a:solidFill>
                  <a:schemeClr val="tx2"/>
                </a:solidFill>
                <a:latin typeface="Arial Narrow"/>
                <a:cs typeface="Arial Narrow"/>
              </a:rPr>
              <a:t>Copyright © 2020 Cengage Learning. All Rights Reserved. May not be scanned, copied or duplicated, or posted to a publicly accessible website, in whole or in part.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4C071878-DB1D-477D-B397-B972479422C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18348" y="9525"/>
            <a:ext cx="814540" cy="351982"/>
          </a:xfrm>
        </p:spPr>
        <p:txBody>
          <a:bodyPr/>
          <a:lstStyle>
            <a:lvl1pPr marL="0" indent="0" algn="ctr">
              <a:lnSpc>
                <a:spcPct val="90000"/>
              </a:lnSpc>
              <a:buClr>
                <a:srgbClr val="B00027"/>
              </a:buClr>
              <a:buFont typeface="Lucida Grande"/>
              <a:buNone/>
              <a:defRPr sz="2000">
                <a:latin typeface="+mj-lt"/>
              </a:defRPr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/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/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/>
            </a:lvl4pPr>
            <a:lvl5pPr marL="1508760" indent="-228600">
              <a:defRPr/>
            </a:lvl5pPr>
          </a:lstStyle>
          <a:p>
            <a:pPr lvl="0"/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42613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1489" y="0"/>
            <a:ext cx="9144000" cy="2497593"/>
          </a:xfrm>
          <a:prstGeom prst="rect">
            <a:avLst/>
          </a:prstGeom>
          <a:gradFill flip="none" rotWithShape="1">
            <a:gsLst>
              <a:gs pos="0">
                <a:srgbClr val="B2BFBE">
                  <a:alpha val="61000"/>
                </a:srgbClr>
              </a:gs>
              <a:gs pos="85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D7DC8B4-E841-4857-927F-4D7AF9C609BA}" type="slidenum">
              <a:rPr lang="en-US" b="1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7" name="Picture 9" descr="4LTR_color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300038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64" y="3251"/>
            <a:ext cx="8229600" cy="1143000"/>
          </a:xfrm>
        </p:spPr>
        <p:txBody>
          <a:bodyPr>
            <a:normAutofit/>
          </a:bodyPr>
          <a:lstStyle>
            <a:lvl1pPr algn="l">
              <a:defRPr sz="3200" b="1">
                <a:latin typeface="+mj-lt"/>
                <a:cs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500" y="1532988"/>
            <a:ext cx="7821824" cy="4227731"/>
          </a:xfrm>
        </p:spPr>
        <p:txBody>
          <a:bodyPr/>
          <a:lstStyle>
            <a:lvl1pPr marL="342900" indent="-342900">
              <a:lnSpc>
                <a:spcPct val="90000"/>
              </a:lnSpc>
              <a:buClr>
                <a:srgbClr val="B00027"/>
              </a:buClr>
              <a:buFont typeface="Lucida Grande"/>
              <a:buChar char="•"/>
              <a:defRPr/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/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/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/>
            </a:lvl4pPr>
            <a:lvl5pPr marL="150876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92094-06C5-4D7F-9095-CAC47F152271}" type="datetime1">
              <a:rPr lang="en-US"/>
              <a:pPr>
                <a:defRPr/>
              </a:pPr>
              <a:t>11/14/2019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35E32-EE19-4F9D-B8EF-3B5E5EB5D551}" type="slidenum">
              <a:rPr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HR5 | </a:t>
            </a:r>
            <a:r>
              <a:rPr lang="en-US" sz="1000" dirty="0" smtClean="0">
                <a:solidFill>
                  <a:srgbClr val="000000"/>
                </a:solidFill>
              </a:rPr>
              <a:t>CH14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" name="Footer Placeholder 1"/>
          <p:cNvSpPr txBox="1">
            <a:spLocks/>
          </p:cNvSpPr>
          <p:nvPr userDrawn="1"/>
        </p:nvSpPr>
        <p:spPr>
          <a:xfrm>
            <a:off x="1279525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700" spc="50" dirty="0">
                <a:solidFill>
                  <a:schemeClr val="tx2"/>
                </a:solidFill>
                <a:latin typeface="Arial Narrow"/>
                <a:cs typeface="Arial Narrow"/>
              </a:rPr>
              <a:t>Copyright © 2020 Cengage Learning. All Rights Reserved. May not be scanned, copied or duplicated, or posted to a publicly accessible website, in whole or in part.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18FEE435-7157-4216-AA41-D8399502CCC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18348" y="9525"/>
            <a:ext cx="814540" cy="351982"/>
          </a:xfrm>
        </p:spPr>
        <p:txBody>
          <a:bodyPr/>
          <a:lstStyle>
            <a:lvl1pPr marL="0" indent="0" algn="ctr">
              <a:lnSpc>
                <a:spcPct val="90000"/>
              </a:lnSpc>
              <a:buClr>
                <a:srgbClr val="B00027"/>
              </a:buClr>
              <a:buFont typeface="Lucida Grande"/>
              <a:buNone/>
              <a:defRPr sz="2000">
                <a:latin typeface="+mj-lt"/>
              </a:defRPr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/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/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/>
            </a:lvl4pPr>
            <a:lvl5pPr marL="1508760" indent="-228600">
              <a:defRPr/>
            </a:lvl5pPr>
          </a:lstStyle>
          <a:p>
            <a:pPr lvl="0"/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21232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1489" y="0"/>
            <a:ext cx="9144000" cy="2497593"/>
          </a:xfrm>
          <a:prstGeom prst="rect">
            <a:avLst/>
          </a:prstGeom>
          <a:gradFill flip="none" rotWithShape="1">
            <a:gsLst>
              <a:gs pos="0">
                <a:srgbClr val="B2BFBE">
                  <a:alpha val="61000"/>
                </a:srgbClr>
              </a:gs>
              <a:gs pos="85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6A5A72-6C56-41B5-8659-65374688F95F}" type="slidenum">
              <a:rPr lang="en-US" b="1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68300"/>
            <a:ext cx="2600325" cy="584200"/>
          </a:xfrm>
          <a:prstGeom prst="rect">
            <a:avLst/>
          </a:prstGeom>
          <a:solidFill>
            <a:srgbClr val="F370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88" y="368300"/>
            <a:ext cx="1450975" cy="584200"/>
          </a:xfrm>
          <a:prstGeom prst="rect">
            <a:avLst/>
          </a:prstGeom>
          <a:solidFill>
            <a:srgbClr val="F37046"/>
          </a:solidFill>
          <a:ln w="9525">
            <a:solidFill>
              <a:srgbClr val="F37046"/>
            </a:solidFill>
            <a:miter lim="800000"/>
            <a:headEnd/>
            <a:tailEnd/>
          </a:ln>
          <a:ex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Table</a:t>
            </a:r>
            <a:endParaRPr lang="en-US" sz="3200" b="1" i="1" dirty="0">
              <a:solidFill>
                <a:schemeClr val="bg1"/>
              </a:solidFill>
              <a:latin typeface="+mj-lt"/>
              <a:ea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462" y="387303"/>
            <a:ext cx="7536700" cy="491601"/>
          </a:xfrm>
        </p:spPr>
        <p:txBody>
          <a:bodyPr anchor="t">
            <a:normAutofit/>
          </a:bodyPr>
          <a:lstStyle>
            <a:lvl1pPr marL="1280160" indent="-1280160" algn="l">
              <a:defRPr sz="3200" b="1">
                <a:latin typeface="+mj-lt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6CE4-9AA4-45D0-8456-2AF936D74D5C}" type="datetime1">
              <a:rPr lang="en-US"/>
              <a:pPr>
                <a:defRPr/>
              </a:pPr>
              <a:t>11/14/2019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571AB-9511-46A2-A2E8-013E5527F17F}" type="slidenum">
              <a:rPr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HR5 | </a:t>
            </a:r>
            <a:r>
              <a:rPr lang="en-US" sz="1000" dirty="0" smtClean="0">
                <a:solidFill>
                  <a:srgbClr val="000000"/>
                </a:solidFill>
              </a:rPr>
              <a:t>CH14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" name="Footer Placeholder 1"/>
          <p:cNvSpPr txBox="1">
            <a:spLocks/>
          </p:cNvSpPr>
          <p:nvPr userDrawn="1"/>
        </p:nvSpPr>
        <p:spPr>
          <a:xfrm>
            <a:off x="1279525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700" spc="50" dirty="0">
                <a:solidFill>
                  <a:schemeClr val="tx2"/>
                </a:solidFill>
                <a:latin typeface="Arial Narrow"/>
                <a:cs typeface="Arial Narrow"/>
              </a:rPr>
              <a:t>Copyright © 2020 Cengage Learning. All Rights Reserved. May not be scanned, copied or duplicated, or posted to a publicly accessible website, in whole or in part.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FA5FCB18-CBFB-49A8-B80B-819A034E0FC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18348" y="9525"/>
            <a:ext cx="814540" cy="351982"/>
          </a:xfrm>
        </p:spPr>
        <p:txBody>
          <a:bodyPr/>
          <a:lstStyle>
            <a:lvl1pPr marL="0" indent="0" algn="ctr">
              <a:lnSpc>
                <a:spcPct val="90000"/>
              </a:lnSpc>
              <a:buClr>
                <a:srgbClr val="B00027"/>
              </a:buClr>
              <a:buFont typeface="Lucida Grande"/>
              <a:buNone/>
              <a:defRPr sz="2000">
                <a:latin typeface="+mj-lt"/>
              </a:defRPr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/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/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/>
            </a:lvl4pPr>
            <a:lvl5pPr marL="1508760" indent="-228600">
              <a:defRPr/>
            </a:lvl5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D98CF9FF-5219-44EA-9BA4-9507E7274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500" y="1532988"/>
            <a:ext cx="7821824" cy="4227731"/>
          </a:xfrm>
        </p:spPr>
        <p:txBody>
          <a:bodyPr/>
          <a:lstStyle>
            <a:lvl1pPr marL="342900" indent="-342900">
              <a:lnSpc>
                <a:spcPct val="90000"/>
              </a:lnSpc>
              <a:buClr>
                <a:srgbClr val="B00027"/>
              </a:buClr>
              <a:buFont typeface="Lucida Grande"/>
              <a:buChar char="•"/>
              <a:defRPr/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/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/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/>
            </a:lvl4pPr>
            <a:lvl5pPr marL="150876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006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1489" y="0"/>
            <a:ext cx="9144000" cy="2497593"/>
          </a:xfrm>
          <a:prstGeom prst="rect">
            <a:avLst/>
          </a:prstGeom>
          <a:gradFill flip="none" rotWithShape="1">
            <a:gsLst>
              <a:gs pos="0">
                <a:srgbClr val="B2BFBE">
                  <a:alpha val="61000"/>
                </a:srgbClr>
              </a:gs>
              <a:gs pos="85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F08FFF0-30C3-42A5-A925-C3AF9E407762}" type="slidenum">
              <a:rPr lang="en-US" b="1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68300"/>
            <a:ext cx="2600325" cy="584200"/>
          </a:xfrm>
          <a:prstGeom prst="rect">
            <a:avLst/>
          </a:prstGeom>
          <a:solidFill>
            <a:srgbClr val="F37046"/>
          </a:solidFill>
          <a:ln>
            <a:solidFill>
              <a:srgbClr val="F370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88" y="368300"/>
            <a:ext cx="1450975" cy="584200"/>
          </a:xfrm>
          <a:prstGeom prst="rect">
            <a:avLst/>
          </a:prstGeom>
          <a:solidFill>
            <a:srgbClr val="F37046"/>
          </a:solidFill>
          <a:ln w="9525">
            <a:solidFill>
              <a:srgbClr val="F37046"/>
            </a:solidFill>
            <a:miter lim="800000"/>
            <a:headEnd/>
            <a:tailEnd/>
          </a:ln>
          <a:ex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Figure</a:t>
            </a:r>
            <a:endParaRPr lang="en-US" sz="3200" b="1" i="1" dirty="0">
              <a:solidFill>
                <a:schemeClr val="bg1"/>
              </a:solidFill>
              <a:latin typeface="+mj-lt"/>
              <a:ea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BF36C-2D81-4996-812A-0500D05DC745}" type="datetime1">
              <a:rPr lang="en-US"/>
              <a:pPr>
                <a:defRPr/>
              </a:pPr>
              <a:t>11/14/2019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01C77-6DA7-4F13-8EB2-B4D5D3BC3617}" type="slidenum">
              <a:rPr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HR5 | </a:t>
            </a:r>
            <a:r>
              <a:rPr lang="en-US" sz="1000" dirty="0" smtClean="0">
                <a:solidFill>
                  <a:srgbClr val="000000"/>
                </a:solidFill>
              </a:rPr>
              <a:t>CH14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" name="Footer Placeholder 1"/>
          <p:cNvSpPr txBox="1">
            <a:spLocks/>
          </p:cNvSpPr>
          <p:nvPr userDrawn="1"/>
        </p:nvSpPr>
        <p:spPr>
          <a:xfrm>
            <a:off x="1279525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700" spc="50" dirty="0">
                <a:solidFill>
                  <a:schemeClr val="tx2"/>
                </a:solidFill>
                <a:latin typeface="Arial Narrow"/>
                <a:cs typeface="Arial Narrow"/>
              </a:rPr>
              <a:t>Copyright © 2020 Cengage Learning. All Rights Reserved. May not be scanned, copied or duplicated, or posted to a publicly accessible website, in whole or in part.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6965AB1-69F6-4348-86A5-27D193651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106" y="400951"/>
            <a:ext cx="7536700" cy="491601"/>
          </a:xfrm>
        </p:spPr>
        <p:txBody>
          <a:bodyPr anchor="t">
            <a:normAutofit/>
          </a:bodyPr>
          <a:lstStyle>
            <a:lvl1pPr marL="1280160" indent="-1280160" algn="l">
              <a:defRPr sz="3200" b="1">
                <a:latin typeface="+mj-lt"/>
                <a:cs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8290ECC0-846B-47D2-8F19-BB63D81B475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18348" y="9525"/>
            <a:ext cx="814540" cy="351982"/>
          </a:xfrm>
        </p:spPr>
        <p:txBody>
          <a:bodyPr/>
          <a:lstStyle>
            <a:lvl1pPr marL="0" indent="0" algn="ctr">
              <a:lnSpc>
                <a:spcPct val="90000"/>
              </a:lnSpc>
              <a:buClr>
                <a:srgbClr val="B00027"/>
              </a:buClr>
              <a:buFont typeface="Lucida Grande"/>
              <a:buNone/>
              <a:defRPr sz="2000">
                <a:latin typeface="+mj-lt"/>
              </a:defRPr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/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/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/>
            </a:lvl4pPr>
            <a:lvl5pPr marL="1508760" indent="-228600">
              <a:defRPr/>
            </a:lvl5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B5E64FD6-F471-48CA-B833-D975BEDF6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500" y="1532989"/>
            <a:ext cx="7821824" cy="2429412"/>
          </a:xfrm>
        </p:spPr>
        <p:txBody>
          <a:bodyPr/>
          <a:lstStyle>
            <a:lvl1pPr marL="342900" indent="-342900">
              <a:lnSpc>
                <a:spcPct val="90000"/>
              </a:lnSpc>
              <a:buClr>
                <a:srgbClr val="B00027"/>
              </a:buClr>
              <a:buFont typeface="Lucida Grande"/>
              <a:buChar char="•"/>
              <a:defRPr/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/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/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/>
            </a:lvl4pPr>
            <a:lvl5pPr marL="150876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1AF5F1DB-B14C-49D5-84CA-365457344F5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90600" y="4123788"/>
            <a:ext cx="7821824" cy="2429412"/>
          </a:xfrm>
        </p:spPr>
        <p:txBody>
          <a:bodyPr/>
          <a:lstStyle>
            <a:lvl1pPr marL="342900" indent="-342900">
              <a:lnSpc>
                <a:spcPct val="90000"/>
              </a:lnSpc>
              <a:buClr>
                <a:srgbClr val="B00027"/>
              </a:buClr>
              <a:buFont typeface="Lucida Grande"/>
              <a:buChar char="•"/>
              <a:defRPr/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/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/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/>
            </a:lvl4pPr>
            <a:lvl5pPr marL="150876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0725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1489" y="0"/>
            <a:ext cx="9144000" cy="2497593"/>
          </a:xfrm>
          <a:prstGeom prst="rect">
            <a:avLst/>
          </a:prstGeom>
          <a:gradFill flip="none" rotWithShape="1">
            <a:gsLst>
              <a:gs pos="0">
                <a:srgbClr val="B2BFBE">
                  <a:alpha val="61000"/>
                </a:srgbClr>
              </a:gs>
              <a:gs pos="85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3579FCB-0777-4FB3-8692-881032E58DE9}" type="slidenum">
              <a:rPr lang="en-US" b="1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68300"/>
            <a:ext cx="2600325" cy="584200"/>
          </a:xfrm>
          <a:prstGeom prst="rect">
            <a:avLst/>
          </a:prstGeom>
          <a:solidFill>
            <a:srgbClr val="F370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88" y="368300"/>
            <a:ext cx="1450975" cy="584200"/>
          </a:xfrm>
          <a:prstGeom prst="rect">
            <a:avLst/>
          </a:prstGeom>
          <a:solidFill>
            <a:srgbClr val="F37046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200" b="1" dirty="0">
                <a:solidFill>
                  <a:schemeClr val="tx2"/>
                </a:solidFill>
                <a:latin typeface="+mj-lt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Exhibit</a:t>
            </a:r>
            <a:endParaRPr lang="en-US" sz="3200" b="1" i="1" dirty="0">
              <a:solidFill>
                <a:schemeClr val="tx2"/>
              </a:solidFill>
              <a:latin typeface="+mj-lt"/>
              <a:ea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498C5-53F1-41C6-A471-616AE518DD3D}" type="datetime1">
              <a:rPr lang="en-US"/>
              <a:pPr>
                <a:defRPr/>
              </a:pPr>
              <a:t>11/14/2019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7E3EC-554F-41ED-A334-8BC125A81BED}" type="slidenum">
              <a:rPr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HR5 | </a:t>
            </a:r>
            <a:r>
              <a:rPr lang="en-US" sz="1000" dirty="0" smtClean="0">
                <a:solidFill>
                  <a:srgbClr val="000000"/>
                </a:solidFill>
              </a:rPr>
              <a:t>CH14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" name="Footer Placeholder 1"/>
          <p:cNvSpPr txBox="1">
            <a:spLocks/>
          </p:cNvSpPr>
          <p:nvPr userDrawn="1"/>
        </p:nvSpPr>
        <p:spPr>
          <a:xfrm>
            <a:off x="1279525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700" spc="50" dirty="0">
                <a:solidFill>
                  <a:schemeClr val="tx2"/>
                </a:solidFill>
                <a:latin typeface="Arial Narrow"/>
                <a:cs typeface="Arial Narrow"/>
              </a:rPr>
              <a:t>Copyright © 2020 Cengage Learning. All Rights Reserved. May not be scanned, copied or duplicated, or posted to a publicly accessible website, in whole or in part.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5EEB528E-26AB-4B49-A841-A80A5DE3E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106" y="373655"/>
            <a:ext cx="7536700" cy="491601"/>
          </a:xfrm>
        </p:spPr>
        <p:txBody>
          <a:bodyPr anchor="t">
            <a:normAutofit/>
          </a:bodyPr>
          <a:lstStyle>
            <a:lvl1pPr marL="1280160" indent="-1280160" algn="l">
              <a:defRPr sz="3200" b="1">
                <a:latin typeface="+mj-lt"/>
                <a:cs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EE0C7893-0BA4-429F-A5DB-839691E6AED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18348" y="9525"/>
            <a:ext cx="814540" cy="351982"/>
          </a:xfrm>
        </p:spPr>
        <p:txBody>
          <a:bodyPr/>
          <a:lstStyle>
            <a:lvl1pPr marL="0" indent="0" algn="ctr">
              <a:lnSpc>
                <a:spcPct val="90000"/>
              </a:lnSpc>
              <a:buClr>
                <a:srgbClr val="B00027"/>
              </a:buClr>
              <a:buFont typeface="Lucida Grande"/>
              <a:buNone/>
              <a:defRPr sz="2000">
                <a:latin typeface="+mj-lt"/>
              </a:defRPr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/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/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/>
            </a:lvl4pPr>
            <a:lvl5pPr marL="1508760" indent="-228600">
              <a:defRPr/>
            </a:lvl5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E7CEA37B-007A-433C-B4DD-F983DFCE9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500" y="1532988"/>
            <a:ext cx="7821824" cy="4227731"/>
          </a:xfrm>
        </p:spPr>
        <p:txBody>
          <a:bodyPr/>
          <a:lstStyle>
            <a:lvl1pPr marL="342900" indent="-342900">
              <a:lnSpc>
                <a:spcPct val="90000"/>
              </a:lnSpc>
              <a:buClr>
                <a:srgbClr val="B00027"/>
              </a:buClr>
              <a:buFont typeface="Lucida Grande"/>
              <a:buChar char="•"/>
              <a:defRPr/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/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/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/>
            </a:lvl4pPr>
            <a:lvl5pPr marL="150876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4044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25764" y="3251"/>
            <a:ext cx="8229600" cy="1143000"/>
          </a:xfrm>
        </p:spPr>
        <p:txBody>
          <a:bodyPr>
            <a:normAutofit/>
          </a:bodyPr>
          <a:lstStyle>
            <a:lvl1pPr algn="l">
              <a:defRPr sz="3200" b="1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rgbClr val="E0E3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233488" y="58738"/>
            <a:ext cx="6669087" cy="6670675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1001713" y="250825"/>
            <a:ext cx="890587" cy="890588"/>
          </a:xfrm>
          <a:prstGeom prst="ellipse">
            <a:avLst/>
          </a:prstGeom>
          <a:solidFill>
            <a:srgbClr val="F37046"/>
          </a:solidFill>
          <a:ln>
            <a:solidFill>
              <a:srgbClr val="F370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233488" y="393700"/>
            <a:ext cx="4581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solidFill>
                  <a:srgbClr val="B00027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LEARNING OUTCOMES</a:t>
            </a:r>
          </a:p>
        </p:txBody>
      </p:sp>
      <p:pic>
        <p:nvPicPr>
          <p:cNvPr id="8" name="Picture 10" descr="4LTR_color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300038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CCE65BB-FE7B-448E-9B00-4D98377CC3F8}" type="slidenum">
              <a:rPr lang="en-US" b="1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073" y="1456105"/>
            <a:ext cx="7431087" cy="3471496"/>
          </a:xfrm>
        </p:spPr>
        <p:txBody>
          <a:bodyPr>
            <a:normAutofit/>
          </a:bodyPr>
          <a:lstStyle>
            <a:lvl1pPr marL="420624" indent="-420624">
              <a:lnSpc>
                <a:spcPct val="90000"/>
              </a:lnSpc>
              <a:spcBef>
                <a:spcPts val="600"/>
              </a:spcBef>
              <a:buClrTx/>
              <a:buFont typeface="Wingdings" charset="2"/>
              <a:buAutoNum type="arabicPlain"/>
              <a:defRPr sz="2600">
                <a:latin typeface="+mn-lt"/>
                <a:cs typeface="Rockwell"/>
              </a:defRPr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/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/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/>
            </a:lvl4pPr>
            <a:lvl5pPr marL="150876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C96A-D7B1-431F-BFEA-C9D58791F9C3}" type="datetime1">
              <a:rPr lang="en-US"/>
              <a:pPr>
                <a:defRPr/>
              </a:pPr>
              <a:t>11/14/2019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HR5 | </a:t>
            </a:r>
            <a:r>
              <a:rPr lang="en-US" sz="1000" dirty="0" smtClean="0">
                <a:solidFill>
                  <a:srgbClr val="000000"/>
                </a:solidFill>
              </a:rPr>
              <a:t>CH14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0" name="Footer Placeholder 1"/>
          <p:cNvSpPr txBox="1">
            <a:spLocks/>
          </p:cNvSpPr>
          <p:nvPr userDrawn="1"/>
        </p:nvSpPr>
        <p:spPr>
          <a:xfrm>
            <a:off x="1279525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700" spc="50" dirty="0">
                <a:solidFill>
                  <a:schemeClr val="tx2"/>
                </a:solidFill>
                <a:latin typeface="Arial Narrow"/>
                <a:cs typeface="Arial Narrow"/>
              </a:rPr>
              <a:t>Copyright © 2020 Cengage Learning. All Rights Reserved. May not be scanned, copied or duplicated, or posted to a publicly accessible website, in whole or in part. </a:t>
            </a:r>
          </a:p>
        </p:txBody>
      </p:sp>
    </p:spTree>
    <p:extLst>
      <p:ext uri="{BB962C8B-B14F-4D97-AF65-F5344CB8AC3E}">
        <p14:creationId xmlns:p14="http://schemas.microsoft.com/office/powerpoint/2010/main" val="40908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solidFill>
            <a:srgbClr val="E0E3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233488" y="58738"/>
            <a:ext cx="6669087" cy="6670675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 descr="4LTR_color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300038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6721475" y="6483350"/>
            <a:ext cx="241141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1425BD7-0C0D-4915-AC24-BF20AD3AFB5D}" type="slidenum">
              <a:rPr lang="en-US" b="1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001713" y="220663"/>
            <a:ext cx="6915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dirty="0">
                <a:solidFill>
                  <a:srgbClr val="B00027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LEARNING OUTCOMES </a:t>
            </a:r>
            <a:r>
              <a:rPr lang="en-US" sz="2000" i="1" dirty="0">
                <a:solidFill>
                  <a:srgbClr val="B00027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033" y="1456105"/>
            <a:ext cx="7431087" cy="3471496"/>
          </a:xfrm>
        </p:spPr>
        <p:txBody>
          <a:bodyPr>
            <a:normAutofit/>
          </a:bodyPr>
          <a:lstStyle>
            <a:lvl1pPr marL="420624" indent="-420624">
              <a:lnSpc>
                <a:spcPct val="90000"/>
              </a:lnSpc>
              <a:spcBef>
                <a:spcPts val="600"/>
              </a:spcBef>
              <a:buClrTx/>
              <a:buFont typeface="Wingdings" charset="2"/>
              <a:buAutoNum type="arabicPlain"/>
              <a:defRPr sz="2600">
                <a:latin typeface="+mn-lt"/>
                <a:cs typeface="Rockwell"/>
              </a:defRPr>
            </a:lvl1pPr>
            <a:lvl2pPr marL="640080" indent="-274320">
              <a:lnSpc>
                <a:spcPct val="90000"/>
              </a:lnSpc>
              <a:buClr>
                <a:srgbClr val="B00027"/>
              </a:buClr>
              <a:buFont typeface="Arial"/>
              <a:buChar char="•"/>
              <a:defRPr b="0" i="1"/>
            </a:lvl2pPr>
            <a:lvl3pPr marL="960120" indent="-320040">
              <a:lnSpc>
                <a:spcPct val="90000"/>
              </a:lnSpc>
              <a:buClr>
                <a:srgbClr val="B00027"/>
              </a:buClr>
              <a:buSzPct val="100000"/>
              <a:buFont typeface="Lucida Grande"/>
              <a:buChar char="-"/>
              <a:defRPr sz="2800"/>
            </a:lvl3pPr>
            <a:lvl4pPr marL="1234440" indent="-228600">
              <a:lnSpc>
                <a:spcPct val="90000"/>
              </a:lnSpc>
              <a:buFont typeface="Arial"/>
              <a:buChar char="▸"/>
              <a:defRPr sz="2400"/>
            </a:lvl4pPr>
            <a:lvl5pPr marL="150876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B2725-1426-4289-9422-3076FB9E4DEF}" type="datetime1">
              <a:rPr lang="en-US"/>
              <a:pPr>
                <a:defRPr/>
              </a:pPr>
              <a:t>11/14/2019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25764" y="3251"/>
            <a:ext cx="8229600" cy="1143000"/>
          </a:xfrm>
        </p:spPr>
        <p:txBody>
          <a:bodyPr>
            <a:normAutofit/>
          </a:bodyPr>
          <a:lstStyle>
            <a:lvl1pPr algn="l">
              <a:defRPr sz="3200" b="1">
                <a:latin typeface="+mj-lt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2"/>
          <p:cNvSpPr txBox="1">
            <a:spLocks/>
          </p:cNvSpPr>
          <p:nvPr userDrawn="1"/>
        </p:nvSpPr>
        <p:spPr>
          <a:xfrm>
            <a:off x="7689850" y="6483350"/>
            <a:ext cx="1127125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HR5 | </a:t>
            </a:r>
            <a:r>
              <a:rPr lang="en-US" sz="1000" dirty="0" smtClean="0">
                <a:solidFill>
                  <a:srgbClr val="000000"/>
                </a:solidFill>
              </a:rPr>
              <a:t>CH14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/>
        </p:nvSpPr>
        <p:spPr>
          <a:xfrm>
            <a:off x="1279525" y="6592888"/>
            <a:ext cx="6721475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700" spc="50" dirty="0">
                <a:solidFill>
                  <a:schemeClr val="tx2"/>
                </a:solidFill>
                <a:latin typeface="Arial Narrow"/>
                <a:cs typeface="Arial Narrow"/>
              </a:rPr>
              <a:t>Copyright © 2020 Cengage Learning. All Rights Reserved. May not be scanned, copied or duplicated, or posted to a publicly accessible website, in whole or in part. </a:t>
            </a:r>
          </a:p>
        </p:txBody>
      </p:sp>
    </p:spTree>
    <p:extLst>
      <p:ext uri="{BB962C8B-B14F-4D97-AF65-F5344CB8AC3E}">
        <p14:creationId xmlns:p14="http://schemas.microsoft.com/office/powerpoint/2010/main" val="60022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A85133-6705-4CF7-973E-100BCA8389CC}" type="datetime1">
              <a:rPr lang="en-US"/>
              <a:pPr>
                <a:defRPr/>
              </a:pPr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B8C2D6-4B27-4026-9B8A-315EF1590423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0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hidden="1"/>
          <p:cNvSpPr>
            <a:spLocks noGrp="1"/>
          </p:cNvSpPr>
          <p:nvPr>
            <p:ph type="title" idx="4294967295"/>
          </p:nvPr>
        </p:nvSpPr>
        <p:spPr>
          <a:xfrm>
            <a:off x="914400" y="3175"/>
            <a:ext cx="8229600" cy="1143000"/>
          </a:xfrm>
        </p:spPr>
        <p:txBody>
          <a:bodyPr>
            <a:normAutofit/>
          </a:bodyPr>
          <a:lstStyle>
            <a:lvl1pPr algn="l">
              <a:defRPr sz="3200" b="1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Managing and Enhancing Performance: The Big Picture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09600" y="6400800"/>
            <a:ext cx="85344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Copyright ©2020 Cengage Learning. All Rights Reserved. May not be scanned, copied or duplicated, or posted to a publicly accessible website, in whole or in part.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Alternative </a:t>
            </a:r>
            <a:r>
              <a:rPr lang="en-US" altLang="en-US" dirty="0"/>
              <a:t>Work Schedules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583" indent="-2730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Flexible work hour plans</a:t>
            </a:r>
            <a:r>
              <a:rPr lang="en-US" altLang="en-US" dirty="0"/>
              <a:t>: Employees must work 40 hours per week and five days a week</a:t>
            </a:r>
          </a:p>
          <a:p>
            <a:pPr marL="638810" lvl="1" indent="-319088" eaLnBrk="1" hangingPunct="1">
              <a:defRPr/>
            </a:pPr>
            <a:r>
              <a:rPr lang="en-US" altLang="en-US" dirty="0"/>
              <a:t>Employees have control over the starting and ending times for work on each day</a:t>
            </a:r>
          </a:p>
          <a:p>
            <a:pPr marL="342583" indent="-2730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Compressed workweeks</a:t>
            </a:r>
            <a:r>
              <a:rPr lang="en-US" altLang="en-US" dirty="0"/>
              <a:t>: Employees work the required number of hours per week, but do so in fewer than five days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32E27EF-139D-436B-80E2-A7767EF73BE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LO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Alternative </a:t>
            </a:r>
            <a:r>
              <a:rPr lang="en-US" altLang="en-US" dirty="0"/>
              <a:t>Work Sites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Home work programs </a:t>
            </a:r>
          </a:p>
          <a:p>
            <a:pPr lvl="1" eaLnBrk="1" hangingPunct="1">
              <a:defRPr/>
            </a:pPr>
            <a:r>
              <a:rPr lang="en-US" altLang="en-US" dirty="0"/>
              <a:t>Include arrangements referred to as </a:t>
            </a:r>
            <a:r>
              <a:rPr lang="en-US" altLang="en-US" i="0" dirty="0"/>
              <a:t>cottage industries</a:t>
            </a:r>
            <a:r>
              <a:rPr lang="en-US" altLang="en-US" dirty="0"/>
              <a:t> or an </a:t>
            </a:r>
            <a:r>
              <a:rPr lang="en-US" altLang="en-US" i="0" dirty="0"/>
              <a:t>electronic cottage </a:t>
            </a:r>
          </a:p>
          <a:p>
            <a:pPr eaLnBrk="1" hangingPunct="1">
              <a:defRPr/>
            </a:pPr>
            <a:r>
              <a:rPr lang="en-US" altLang="en-US" dirty="0"/>
              <a:t>Telecommuting</a:t>
            </a:r>
          </a:p>
          <a:p>
            <a:pPr lvl="1" eaLnBrk="1" hangingPunct="1">
              <a:defRPr/>
            </a:pPr>
            <a:r>
              <a:rPr lang="en-US" altLang="en-US" dirty="0"/>
              <a:t>Logical extension of electronic cottage </a:t>
            </a:r>
          </a:p>
          <a:p>
            <a:pPr lvl="1" eaLnBrk="1" hangingPunct="1">
              <a:defRPr/>
            </a:pPr>
            <a:r>
              <a:rPr lang="en-US" altLang="en-US" dirty="0"/>
              <a:t>Employees do most of their work at home and receive assignments electronically</a:t>
            </a:r>
          </a:p>
          <a:p>
            <a:pPr lvl="1" eaLnBrk="1" hangingPunct="1">
              <a:defRPr/>
            </a:pPr>
            <a:r>
              <a:rPr lang="en-US" altLang="en-US" dirty="0"/>
              <a:t>Increases job satisfaction and productivity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F22E8C9A-E18D-45E2-8EA0-872470CA6A6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LO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Incentives and Performance-Based Rewards</a:t>
            </a:r>
            <a:endParaRPr lang="en-US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Merit pay</a:t>
            </a:r>
            <a:r>
              <a:rPr lang="en-US" altLang="en-US" dirty="0"/>
              <a:t>: Awarded to employees on the basis of the relative value of their contributions to the organization</a:t>
            </a:r>
          </a:p>
          <a:p>
            <a:pPr lvl="1"/>
            <a:r>
              <a:rPr lang="en-US" altLang="en-US" b="1" dirty="0"/>
              <a:t>Merit-pay plans</a:t>
            </a:r>
            <a:r>
              <a:rPr lang="en-US" altLang="en-US" dirty="0"/>
              <a:t>: Compensation plans that formally base at least some meaningful portion of compensation on merit</a:t>
            </a:r>
          </a:p>
          <a:p>
            <a:r>
              <a:rPr lang="en-US" altLang="en-US" dirty="0"/>
              <a:t>Skill- and knowledge-based pay</a:t>
            </a:r>
          </a:p>
          <a:p>
            <a:pPr lvl="1"/>
            <a:r>
              <a:rPr lang="en-US" altLang="en-US" dirty="0"/>
              <a:t>Employees are rewarded for acquisition of skills and knowledge that may help the organization in the future</a:t>
            </a:r>
          </a:p>
          <a:p>
            <a:endParaRPr lang="en-US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1B15002-6599-4EF1-B014-7147A358834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/>
              <a:t>LO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2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Individual Incentive Pay Plans</a:t>
            </a:r>
            <a:endParaRPr lang="en-US" altLang="en-US" sz="2000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Reward individual performance on a real-time basis</a:t>
            </a:r>
          </a:p>
          <a:p>
            <a:pPr lvl="1"/>
            <a:r>
              <a:rPr lang="en-US" altLang="en-US" dirty="0"/>
              <a:t>No effect on </a:t>
            </a:r>
            <a:r>
              <a:rPr lang="en-US" altLang="en-US" b="1" dirty="0"/>
              <a:t>base salary</a:t>
            </a:r>
          </a:p>
          <a:p>
            <a:pPr lvl="1"/>
            <a:r>
              <a:rPr lang="en-US" altLang="en-US" dirty="0"/>
              <a:t>Most common form is </a:t>
            </a:r>
            <a:r>
              <a:rPr lang="en-US" altLang="en-US" b="1" dirty="0"/>
              <a:t>sales commission</a:t>
            </a:r>
          </a:p>
          <a:p>
            <a:pPr lvl="1"/>
            <a:r>
              <a:rPr lang="en-US" altLang="en-US" dirty="0"/>
              <a:t>Practical only when performance can be measured easily and objectively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C57DF0F-E3BD-4D74-8F52-54AD67DFE76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LO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Team and Group Incentive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Gainsharing</a:t>
            </a:r>
            <a:r>
              <a:rPr lang="en-US" dirty="0"/>
              <a:t>: </a:t>
            </a:r>
            <a:r>
              <a:rPr lang="en-GB" dirty="0"/>
              <a:t>Shares cost savings from productivity improvements with employees</a:t>
            </a:r>
          </a:p>
          <a:p>
            <a:pPr lvl="1"/>
            <a:r>
              <a:rPr lang="en-US" b="1" dirty="0"/>
              <a:t>Scanlon plans</a:t>
            </a:r>
            <a:r>
              <a:rPr lang="en-US" dirty="0"/>
              <a:t>: Teams or groups </a:t>
            </a:r>
            <a:r>
              <a:rPr lang="en-GB" dirty="0"/>
              <a:t>are encouraged to suggest strategies for reducing costs</a:t>
            </a:r>
            <a:endParaRPr lang="en-US" dirty="0"/>
          </a:p>
          <a:p>
            <a:pPr lvl="2"/>
            <a:r>
              <a:rPr lang="en-GB" dirty="0"/>
              <a:t>Gains are distributed across the organization</a:t>
            </a:r>
          </a:p>
          <a:p>
            <a:r>
              <a:rPr lang="en-US" b="1" dirty="0"/>
              <a:t>Profit sharing</a:t>
            </a:r>
            <a:r>
              <a:rPr lang="en-US" dirty="0"/>
              <a:t>: </a:t>
            </a:r>
            <a:r>
              <a:rPr lang="en-GB" dirty="0"/>
              <a:t>P</a:t>
            </a:r>
            <a:r>
              <a:rPr lang="en-US" dirty="0"/>
              <a:t>ortion of company profits is paid </a:t>
            </a:r>
            <a:r>
              <a:rPr lang="en-GB" dirty="0"/>
              <a:t>into a profit-sharing pool and</a:t>
            </a:r>
            <a:r>
              <a:rPr lang="en-US" dirty="0"/>
              <a:t> distributed to all </a:t>
            </a:r>
            <a:r>
              <a:rPr lang="en-GB" dirty="0"/>
              <a:t>employees at the end of the year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011C3CA8-7C69-4AD4-A1C5-DAAE4B86B98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LO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E52EBC-FC40-422D-BB62-37A3059B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Team and Group Incentive Plans </a:t>
            </a:r>
            <a:r>
              <a:rPr lang="en-US" altLang="en-US" sz="2000" dirty="0"/>
              <a:t>(Continued)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982E18-0F8B-46CA-B95E-A0386CA3B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Stock-option plans</a:t>
            </a:r>
          </a:p>
          <a:p>
            <a:pPr lvl="1"/>
            <a:r>
              <a:rPr lang="en-GB" dirty="0"/>
              <a:t>Give senior managers the </a:t>
            </a:r>
            <a:r>
              <a:rPr lang="en-US" dirty="0"/>
              <a:t>option to buy company stock in the future at a </a:t>
            </a:r>
            <a:r>
              <a:rPr lang="en-GB" dirty="0"/>
              <a:t>predetermined fixed price</a:t>
            </a:r>
            <a:endParaRPr lang="en-US" dirty="0"/>
          </a:p>
          <a:p>
            <a:pPr lvl="0"/>
            <a:r>
              <a:rPr lang="en-US" altLang="en-US" b="1" dirty="0"/>
              <a:t>Stock-purchase plans</a:t>
            </a:r>
            <a:endParaRPr lang="en-US" b="1" dirty="0"/>
          </a:p>
          <a:p>
            <a:pPr lvl="1"/>
            <a:r>
              <a:rPr lang="en-US" altLang="en-US" dirty="0"/>
              <a:t>E</a:t>
            </a:r>
            <a:r>
              <a:rPr lang="en-US" dirty="0"/>
              <a:t>mployees are entitled to company stock only if they remain with the company for a specified period of time</a:t>
            </a:r>
          </a:p>
          <a:p>
            <a:pPr lvl="0"/>
            <a:r>
              <a:rPr lang="en-US" b="1" dirty="0"/>
              <a:t>Employee stock ownership plans (ESOPs)</a:t>
            </a:r>
            <a:endParaRPr lang="en-GB" b="1" dirty="0"/>
          </a:p>
          <a:p>
            <a:pPr lvl="1"/>
            <a:r>
              <a:rPr lang="en-GB" dirty="0"/>
              <a:t>Employees </a:t>
            </a:r>
            <a:r>
              <a:rPr lang="en-US" dirty="0"/>
              <a:t>are gradually given a major stake in the ownership of a </a:t>
            </a:r>
            <a:r>
              <a:rPr lang="en-GB" dirty="0"/>
              <a:t>corporation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6EB946-8B14-45AA-82C8-29A2CE18C05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/>
              <a:t>LO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7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Performance-Management Techniques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583" indent="-2730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Behavior modification </a:t>
            </a:r>
          </a:p>
          <a:p>
            <a:pPr marL="639763" lvl="1" indent="-2730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Systematic and simultaneous application of positive reinforcement or punishment</a:t>
            </a:r>
          </a:p>
          <a:p>
            <a:pPr marL="639763" lvl="1" indent="-2730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Helps eliminate undesirable behaviors in an employee</a:t>
            </a:r>
          </a:p>
          <a:p>
            <a:pPr marL="342583" indent="-2730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Goal theory </a:t>
            </a:r>
          </a:p>
          <a:p>
            <a:pPr marL="639763" lvl="1" indent="-2730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Employees exert great effort when they have specific and difficult goals to achieve</a:t>
            </a:r>
          </a:p>
          <a:p>
            <a:pPr marL="342583" indent="-2730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Performance feedback </a:t>
            </a:r>
          </a:p>
          <a:p>
            <a:pPr marL="639763" lvl="1" indent="-2730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Helps employees improve performance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E6B93E7-BEF2-4B18-A243-65DA6D48AC9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LO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Productivity Measurement and Evaluation System (ProMES)</a:t>
            </a:r>
            <a:endParaRPr lang="en-US" alt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Program developed to improve group or firm-level productivity</a:t>
            </a:r>
          </a:p>
          <a:p>
            <a:pPr lvl="1"/>
            <a:r>
              <a:rPr lang="en-US" altLang="en-US" dirty="0"/>
              <a:t>Incorporates ideas from goal setting to feedback</a:t>
            </a:r>
          </a:p>
          <a:p>
            <a:pPr lvl="1"/>
            <a:r>
              <a:rPr lang="en-US" altLang="en-US" dirty="0"/>
              <a:t>Includes incentives for improvement </a:t>
            </a:r>
          </a:p>
          <a:p>
            <a:pPr lvl="1"/>
            <a:r>
              <a:rPr lang="en-US" altLang="en-US" dirty="0"/>
              <a:t>Based on a model of motivation similar to expectancy theory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46B54B6-F4F6-411F-8816-913BDC3D4B5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LO 4</a:t>
            </a:r>
          </a:p>
        </p:txBody>
      </p:sp>
    </p:spTree>
    <p:extLst>
      <p:ext uri="{BB962C8B-B14F-4D97-AF65-F5344CB8AC3E}">
        <p14:creationId xmlns:p14="http://schemas.microsoft.com/office/powerpoint/2010/main" val="327220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30DC234E-145C-4FB2-91C5-9E01D84B8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417546"/>
            <a:ext cx="7536700" cy="49160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14.3</a:t>
            </a:r>
            <a:r>
              <a:rPr lang="en-US" dirty="0"/>
              <a:t>	A Sample </a:t>
            </a:r>
            <a:r>
              <a:rPr lang="en-US" dirty="0" err="1"/>
              <a:t>ProMES</a:t>
            </a:r>
            <a:r>
              <a:rPr lang="en-US" dirty="0"/>
              <a:t> Curve	</a:t>
            </a:r>
          </a:p>
        </p:txBody>
      </p:sp>
      <p:pic>
        <p:nvPicPr>
          <p:cNvPr id="9" name="Content Placeholder 8" descr="A sample ProMES curve dot-and-line graph shows the relationship between units produced and turnover rate.&#10;&#10;The Horizontal axis shows turnover rate, decreasing left to right from 20% to 1%. The Vertical axis shows units produced, ranging from baseline to positive 40%. All data are approximate. The curve is plotted 20% turnover rate, baseline units produced; 15%, positive 20%; 10%, positive 30%; 5%, positive 33%; 3%, positive 34%; and 1%, positive 35%. ">
            <a:extLst>
              <a:ext uri="{FF2B5EF4-FFF2-40B4-BE49-F238E27FC236}">
                <a16:creationId xmlns:a16="http://schemas.microsoft.com/office/drawing/2014/main" xmlns="" id="{A8D129C5-8EF3-4DC9-AA99-2EB1651E0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t="12481" r="4586"/>
          <a:stretch/>
        </p:blipFill>
        <p:spPr>
          <a:xfrm>
            <a:off x="949041" y="2362200"/>
            <a:ext cx="7245918" cy="2603803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2DFA265E-7A67-490A-BC9C-45DCB4F18CA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LO 4</a:t>
            </a:r>
          </a:p>
        </p:txBody>
      </p:sp>
    </p:spTree>
    <p:extLst>
      <p:ext uri="{BB962C8B-B14F-4D97-AF65-F5344CB8AC3E}">
        <p14:creationId xmlns:p14="http://schemas.microsoft.com/office/powerpoint/2010/main" val="512374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Evaluating Performance-Enhancement Programs</a:t>
            </a:r>
          </a:p>
        </p:txBody>
      </p:sp>
      <p:sp>
        <p:nvSpPr>
          <p:cNvPr id="2969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Programs need to contribute to achieving the goals of an organization</a:t>
            </a:r>
          </a:p>
          <a:p>
            <a:r>
              <a:rPr lang="en-US" altLang="en-US" dirty="0"/>
              <a:t>General indexes of firm-level performance</a:t>
            </a:r>
          </a:p>
          <a:p>
            <a:pPr lvl="1"/>
            <a:r>
              <a:rPr lang="en-US" altLang="en-US" dirty="0"/>
              <a:t>Human resource indicators </a:t>
            </a:r>
          </a:p>
          <a:p>
            <a:pPr lvl="1"/>
            <a:r>
              <a:rPr lang="en-US" altLang="en-US" dirty="0"/>
              <a:t>Measures of profitability, productivity, and controllable costs</a:t>
            </a:r>
          </a:p>
          <a:p>
            <a:pPr lvl="1"/>
            <a:r>
              <a:rPr lang="en-US" altLang="en-US" dirty="0"/>
              <a:t>Financial and accounting indicators such as stock price and market share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350E140-DB72-4482-9572-F9947A37AB4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/>
              <a:t>LO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Learning Outcomes</a:t>
            </a:r>
          </a:p>
        </p:txBody>
      </p:sp>
      <p:sp>
        <p:nvSpPr>
          <p:cNvPr id="15362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buFont typeface="+mj-lt"/>
              <a:buAutoNum type="arabicPeriod"/>
              <a:defRPr/>
            </a:pPr>
            <a:r>
              <a:rPr lang="en-US" altLang="en-US" dirty="0"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Describe the relationships among performance measured at different levels within an organization and discuss how training, development, and job redesign can help improve performance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en-US" altLang="en-US" dirty="0"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Discuss the role of alternate work arrangements in motivating and enhancing performance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en-IN" altLang="en-US" dirty="0"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rPr>
              <a:t>Describe the role of incentive pay and identify different programs for individual-based and team-based incentive plans</a:t>
            </a:r>
            <a:endParaRPr lang="en-US" altLang="en-US" dirty="0">
              <a:latin typeface="Rockwell" panose="02060603020205020403" pitchFamily="18" charset="0"/>
              <a:ea typeface="Rockwell" panose="02060603020205020403" pitchFamily="18" charset="0"/>
              <a:cs typeface="Rockwell" panose="02060603020205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Human Resources in the Headlines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HR and Islam</a:t>
            </a:r>
          </a:p>
          <a:p>
            <a:pPr lvl="1"/>
            <a:r>
              <a:rPr lang="en-US" altLang="en-US" dirty="0"/>
              <a:t>Islam is the fastest growing religion in the world</a:t>
            </a:r>
          </a:p>
          <a:p>
            <a:pPr lvl="1"/>
            <a:r>
              <a:rPr lang="en-US" altLang="en-US" dirty="0"/>
              <a:t>Some practices may have to </a:t>
            </a:r>
            <a:r>
              <a:rPr lang="en-US" altLang="en-US" dirty="0" smtClean="0"/>
              <a:t>be adapted </a:t>
            </a:r>
            <a:r>
              <a:rPr lang="en-US" altLang="en-US" dirty="0"/>
              <a:t>to consider Muslim culture</a:t>
            </a:r>
          </a:p>
          <a:p>
            <a:r>
              <a:rPr lang="en-US" altLang="en-US" dirty="0"/>
              <a:t>Privacy and cybersecurity in </a:t>
            </a:r>
            <a:r>
              <a:rPr lang="en-US" altLang="en-US" dirty="0" smtClean="0"/>
              <a:t>the 21st </a:t>
            </a:r>
            <a:r>
              <a:rPr lang="en-US" altLang="en-US" dirty="0"/>
              <a:t>century</a:t>
            </a:r>
          </a:p>
          <a:p>
            <a:pPr lvl="1"/>
            <a:r>
              <a:rPr lang="en-US" altLang="en-US" dirty="0"/>
              <a:t>Employees need to be trained on handling confidential information</a:t>
            </a:r>
          </a:p>
          <a:p>
            <a:pPr lvl="2"/>
            <a:r>
              <a:rPr lang="en-US" altLang="en-US" dirty="0"/>
              <a:t>Posting information on social media websites must be prohibited</a:t>
            </a:r>
          </a:p>
          <a:p>
            <a:pPr marL="365760" lvl="1" indent="0">
              <a:buNone/>
            </a:pPr>
            <a:endParaRPr lang="en-US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984CDD7-6FB0-49B3-9F64-2DE270FC858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LO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6FE351-1D2A-4BBC-839C-4A08AD16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Human Resources in Faith-Based Businesses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DA81F14-3639-4A7B-8352-03DA6DB61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Employee recruitment advantages</a:t>
            </a:r>
          </a:p>
          <a:p>
            <a:pPr lvl="1"/>
            <a:r>
              <a:rPr lang="en-US"/>
              <a:t>Faith-related holidays</a:t>
            </a:r>
          </a:p>
          <a:p>
            <a:pPr lvl="1"/>
            <a:r>
              <a:rPr lang="en-US"/>
              <a:t>Reasonable compensation and benefits</a:t>
            </a:r>
          </a:p>
          <a:p>
            <a:pPr lvl="1"/>
            <a:r>
              <a:rPr lang="en-US"/>
              <a:t>Fellow believers are drawn in</a:t>
            </a:r>
          </a:p>
          <a:p>
            <a:pPr lvl="0"/>
            <a:r>
              <a:rPr lang="en-US"/>
              <a:t>Employee recruitment disadvantages</a:t>
            </a:r>
          </a:p>
          <a:p>
            <a:pPr lvl="1"/>
            <a:r>
              <a:rPr lang="en-US"/>
              <a:t>Faith-related holidays limit sales and elicit fewer working hours</a:t>
            </a:r>
          </a:p>
          <a:p>
            <a:pPr lvl="1"/>
            <a:r>
              <a:rPr lang="en-US"/>
              <a:t>Religious contributions may restrict business</a:t>
            </a:r>
          </a:p>
          <a:p>
            <a:pPr lvl="1"/>
            <a:r>
              <a:rPr lang="en-US"/>
              <a:t>Individuals with different beliefs may not want to work there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5446BF-4713-48C8-8159-290407162B8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/>
              <a:t>LO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00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4D8F11-6D1F-4261-949D-2EC8BB43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#MeToo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DF1373-6BBE-43E0-BB81-C1767A1D0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in the number of complaints pertaining to sexual harassment</a:t>
            </a:r>
          </a:p>
          <a:p>
            <a:pPr lvl="1"/>
            <a:r>
              <a:rPr lang="en-US" dirty="0"/>
              <a:t>HR departments need to be proactive in dealing with such complaints</a:t>
            </a:r>
          </a:p>
          <a:p>
            <a:pPr lvl="1"/>
            <a:r>
              <a:rPr lang="en-US" dirty="0"/>
              <a:t>Eliminating sexual harassment requires a cultural change</a:t>
            </a:r>
          </a:p>
          <a:p>
            <a:r>
              <a:rPr lang="en-US" dirty="0"/>
              <a:t>Allegations of sexual harassment can cause significant damage to an organization’s reputation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B0522-7A6A-4A76-8828-67B351ED746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LO 6</a:t>
            </a:r>
          </a:p>
        </p:txBody>
      </p:sp>
    </p:spTree>
    <p:extLst>
      <p:ext uri="{BB962C8B-B14F-4D97-AF65-F5344CB8AC3E}">
        <p14:creationId xmlns:p14="http://schemas.microsoft.com/office/powerpoint/2010/main" val="3039599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 b="1"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Key Terms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66F3693B-84CC-4160-9F30-C9A982A3EF3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59592" y="1371600"/>
            <a:ext cx="3565207" cy="4639895"/>
          </a:xfrm>
        </p:spPr>
        <p:txBody>
          <a:bodyPr/>
          <a:lstStyle/>
          <a:p>
            <a:r>
              <a:rPr lang="en-US" altLang="en-US" dirty="0"/>
              <a:t>Individual incentive plans</a:t>
            </a:r>
          </a:p>
          <a:p>
            <a:r>
              <a:rPr lang="en-US" dirty="0"/>
              <a:t>Job characteristics approach</a:t>
            </a:r>
          </a:p>
          <a:p>
            <a:r>
              <a:rPr lang="en-US" dirty="0"/>
              <a:t>Job enlargement</a:t>
            </a:r>
          </a:p>
          <a:p>
            <a:r>
              <a:rPr lang="en-US" dirty="0"/>
              <a:t>Job enrichment</a:t>
            </a:r>
          </a:p>
          <a:p>
            <a:r>
              <a:rPr lang="en-US" dirty="0"/>
              <a:t>Job rotation</a:t>
            </a:r>
          </a:p>
          <a:p>
            <a:r>
              <a:rPr lang="en-US" dirty="0"/>
              <a:t>Merit pay</a:t>
            </a:r>
          </a:p>
          <a:p>
            <a:r>
              <a:rPr lang="en-US" dirty="0"/>
              <a:t>Merit-pay plans</a:t>
            </a:r>
          </a:p>
          <a:p>
            <a:endParaRPr lang="en-GB" dirty="0"/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CA5D9B38-E281-4F03-83F3-ECE7D6DC1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3565207" cy="4639895"/>
          </a:xfrm>
        </p:spPr>
        <p:txBody>
          <a:bodyPr>
            <a:noAutofit/>
          </a:bodyPr>
          <a:lstStyle/>
          <a:p>
            <a:r>
              <a:rPr lang="en-US" altLang="en-US" dirty="0"/>
              <a:t>Base salary</a:t>
            </a:r>
          </a:p>
          <a:p>
            <a:r>
              <a:rPr lang="en-US" altLang="en-US" dirty="0"/>
              <a:t>Compressed </a:t>
            </a:r>
            <a:br>
              <a:rPr lang="en-US" altLang="en-US" dirty="0"/>
            </a:br>
            <a:r>
              <a:rPr lang="en-US" altLang="en-US" dirty="0"/>
              <a:t>workweeks</a:t>
            </a:r>
          </a:p>
          <a:p>
            <a:r>
              <a:rPr lang="en-US" altLang="en-US" dirty="0"/>
              <a:t>Employee stock </a:t>
            </a:r>
            <a:br>
              <a:rPr lang="en-US" altLang="en-US" dirty="0"/>
            </a:br>
            <a:r>
              <a:rPr lang="en-US" altLang="en-US" dirty="0"/>
              <a:t>ownership plans </a:t>
            </a:r>
            <a:br>
              <a:rPr lang="en-US" altLang="en-US" dirty="0"/>
            </a:br>
            <a:r>
              <a:rPr lang="en-US" altLang="en-US" dirty="0"/>
              <a:t>(ESOPs)</a:t>
            </a:r>
          </a:p>
          <a:p>
            <a:r>
              <a:rPr lang="en-US" altLang="en-US" dirty="0"/>
              <a:t>Firm-level performance</a:t>
            </a:r>
          </a:p>
          <a:p>
            <a:r>
              <a:rPr lang="en-US" altLang="en-US" dirty="0"/>
              <a:t>Flexible work hour plans</a:t>
            </a:r>
          </a:p>
          <a:p>
            <a:r>
              <a:rPr lang="en-US" altLang="en-US" dirty="0"/>
              <a:t>Gainsharing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609600" y="1494853"/>
            <a:ext cx="4648200" cy="4639895"/>
          </a:xfrm>
        </p:spPr>
        <p:txBody>
          <a:bodyPr>
            <a:noAutofit/>
          </a:bodyPr>
          <a:lstStyle/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Rockwell" panose="02060603020205020403" pitchFamily="18" charset="0"/>
                <a:cs typeface="Rockwell" panose="02060603020205020403" pitchFamily="18" charset="0"/>
              </a:rPr>
              <a:t>Productivity measurement and evaluation system (ProMES)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Rockwell" panose="02060603020205020403" pitchFamily="18" charset="0"/>
                <a:cs typeface="Rockwell" panose="02060603020205020403" pitchFamily="18" charset="0"/>
              </a:rPr>
              <a:t>Profit sharing 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Rockwell" panose="02060603020205020403" pitchFamily="18" charset="0"/>
                <a:cs typeface="Rockwell" panose="02060603020205020403" pitchFamily="18" charset="0"/>
              </a:rPr>
              <a:t>Sales commission 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Rockwell" panose="02060603020205020403" pitchFamily="18" charset="0"/>
                <a:cs typeface="Rockwell" panose="02060603020205020403" pitchFamily="18" charset="0"/>
              </a:rPr>
              <a:t>Scanlon plan 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Rockwell" panose="02060603020205020403" pitchFamily="18" charset="0"/>
                <a:cs typeface="Rockwell" panose="02060603020205020403" pitchFamily="18" charset="0"/>
              </a:rPr>
              <a:t>Stock-option plan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Rockwell" panose="02060603020205020403" pitchFamily="18" charset="0"/>
                <a:cs typeface="Rockwell" panose="02060603020205020403" pitchFamily="18" charset="0"/>
              </a:rPr>
              <a:t>Stock-purchase plan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Rockwell" panose="02060603020205020403" pitchFamily="18" charset="0"/>
                <a:cs typeface="Rockwell" panose="02060603020205020403" pitchFamily="18" charset="0"/>
              </a:rPr>
              <a:t>Work team 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>
              <a:ea typeface="Rockwell" panose="02060603020205020403" pitchFamily="18" charset="0"/>
              <a:cs typeface="Rockwell" panose="02060603020205020403" pitchFamily="18" charset="0"/>
            </a:endParaRPr>
          </a:p>
        </p:txBody>
      </p:sp>
      <p:sp>
        <p:nvSpPr>
          <p:cNvPr id="3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Key Terms </a:t>
            </a:r>
            <a:r>
              <a:rPr lang="en-US" sz="2000" dirty="0"/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375305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GB" dirty="0"/>
              <a:t>Firms must create a strong HR system to enable employees to view the effects of behavior on firm performance </a:t>
            </a:r>
          </a:p>
          <a:p>
            <a:r>
              <a:rPr lang="en-GB" dirty="0"/>
              <a:t>Performance can be enhanced by providing:</a:t>
            </a:r>
          </a:p>
          <a:p>
            <a:pPr lvl="1"/>
            <a:r>
              <a:rPr lang="en-GB" dirty="0"/>
              <a:t>Flexibility in working arrangements </a:t>
            </a:r>
          </a:p>
          <a:p>
            <a:pPr lvl="1"/>
            <a:r>
              <a:rPr lang="en-GB" dirty="0"/>
              <a:t>Incentive and performance-based rewards </a:t>
            </a:r>
          </a:p>
          <a:p>
            <a:pPr lvl="1"/>
            <a:r>
              <a:rPr lang="en-GB" dirty="0"/>
              <a:t>Performance feedback </a:t>
            </a:r>
          </a:p>
          <a:p>
            <a:pPr lvl="0"/>
            <a:r>
              <a:rPr lang="en-IN" dirty="0"/>
              <a:t>General indexes of firm-level performance are useful in determining firm performance</a:t>
            </a:r>
          </a:p>
          <a:p>
            <a:pPr lvl="0"/>
            <a:endParaRPr lang="en-GB" dirty="0"/>
          </a:p>
        </p:txBody>
      </p:sp>
      <p:sp>
        <p:nvSpPr>
          <p:cNvPr id="3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 b="1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 b="1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Learning Outcomes (Continued)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431087" cy="3471496"/>
          </a:xfrm>
        </p:spPr>
        <p:txBody>
          <a:bodyPr/>
          <a:lstStyle/>
          <a:p>
            <a:pPr>
              <a:buFont typeface="+mj-lt"/>
              <a:buAutoNum type="arabicPeriod" startAt="4"/>
            </a:pPr>
            <a:r>
              <a:rPr lang="en-US" altLang="en-US" dirty="0">
                <a:latin typeface="Rockwell" panose="02060603020205020403" pitchFamily="18" charset="0"/>
              </a:rPr>
              <a:t>Discuss the best ways to deliver performance feedback and the issues involved with feedback and describe the basic operation of the ProMES system</a:t>
            </a:r>
          </a:p>
          <a:p>
            <a:pPr>
              <a:buFont typeface="+mj-lt"/>
              <a:buAutoNum type="arabicPeriod" startAt="4"/>
            </a:pPr>
            <a:r>
              <a:rPr lang="en-US" altLang="en-US" dirty="0">
                <a:latin typeface="Rockwell" panose="02060603020205020403" pitchFamily="18" charset="0"/>
              </a:rPr>
              <a:t>Discuss how organizations evaluate performance-enhancement programs</a:t>
            </a:r>
          </a:p>
          <a:p>
            <a:pPr>
              <a:buFont typeface="+mj-lt"/>
              <a:buAutoNum type="arabicPeriod" startAt="4"/>
            </a:pPr>
            <a:r>
              <a:rPr lang="en-US" altLang="en-US" dirty="0">
                <a:latin typeface="Rockwell" panose="02060603020205020403" pitchFamily="18" charset="0"/>
              </a:rPr>
              <a:t>Discuss how recent world events have affected the role of HR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Enhancing Performance at Different Levels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Performance exists at multiple levels</a:t>
            </a:r>
          </a:p>
          <a:p>
            <a:pPr lvl="1"/>
            <a:r>
              <a:rPr lang="en-US" altLang="en-US" dirty="0"/>
              <a:t>Basic level performance is that of an individual employee</a:t>
            </a:r>
          </a:p>
          <a:p>
            <a:r>
              <a:rPr lang="en-US" altLang="en-US" b="1" dirty="0"/>
              <a:t>Firm-level performance</a:t>
            </a:r>
            <a:r>
              <a:rPr lang="en-US" altLang="en-US" dirty="0"/>
              <a:t>: Indication of a firm’s chances of long-term survival</a:t>
            </a:r>
          </a:p>
          <a:p>
            <a:pPr lvl="1"/>
            <a:r>
              <a:rPr lang="en-US" altLang="en-US" dirty="0"/>
              <a:t>Generates profits </a:t>
            </a:r>
          </a:p>
          <a:p>
            <a:pPr lvl="1"/>
            <a:r>
              <a:rPr lang="en-US" altLang="en-US" dirty="0"/>
              <a:t>Determines company’s stock price</a:t>
            </a:r>
          </a:p>
          <a:p>
            <a:pPr lvl="1"/>
            <a:r>
              <a:rPr lang="en-US" altLang="en-US" dirty="0"/>
              <a:t>Requires a strong HR system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2C6C16F8-5A90-4173-988E-990DF307DF4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LO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/>
              <a:t>Training and Development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dirty="0"/>
              <a:t>Basic form of performance-enhancement intervention</a:t>
            </a:r>
          </a:p>
          <a:p>
            <a:r>
              <a:rPr lang="en-IN" altLang="en-US" dirty="0"/>
              <a:t>Begin with needs assessment</a:t>
            </a:r>
          </a:p>
          <a:p>
            <a:pPr lvl="1"/>
            <a:r>
              <a:rPr lang="en-IN" altLang="en-US" dirty="0"/>
              <a:t>Provides information on gaps between present and desired performance</a:t>
            </a:r>
          </a:p>
          <a:p>
            <a:pPr lvl="1"/>
            <a:r>
              <a:rPr lang="en-IN" altLang="en-US" dirty="0"/>
              <a:t>Gives a roadmap of changes that are required to improve performance</a:t>
            </a:r>
          </a:p>
          <a:p>
            <a:r>
              <a:rPr lang="en-IN" altLang="en-US" dirty="0"/>
              <a:t>Models can be adapted to individuals or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ADC582-55C5-47AC-8E12-B41063D624B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/>
              <a:t>LO 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A60F54-AD5F-489F-A20A-4BEDD9BA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Job Redesign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16EBFD-B623-422F-B149-53B691ABE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Job rotation</a:t>
            </a:r>
          </a:p>
          <a:p>
            <a:pPr lvl="1"/>
            <a:r>
              <a:rPr lang="en-US" dirty="0"/>
              <a:t>Involves systematically moving employees from one job to another</a:t>
            </a:r>
          </a:p>
          <a:p>
            <a:pPr lvl="0"/>
            <a:r>
              <a:rPr lang="en-US" b="1" dirty="0"/>
              <a:t>Job enlargement </a:t>
            </a:r>
          </a:p>
          <a:p>
            <a:pPr lvl="1"/>
            <a:r>
              <a:rPr lang="en-US" dirty="0"/>
              <a:t>Increases the total number of tasks workers perform assuming that doing the same basic task repeatedly is the primary cause of worker dissatisfaction</a:t>
            </a:r>
          </a:p>
          <a:p>
            <a:pPr lvl="0"/>
            <a:r>
              <a:rPr lang="en-US" b="1" dirty="0"/>
              <a:t>Job enrichment</a:t>
            </a:r>
          </a:p>
          <a:p>
            <a:pPr lvl="1"/>
            <a:r>
              <a:rPr lang="en-US" dirty="0"/>
              <a:t>Tries to increase the number of tasks a worker does and the control the worker has over the job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286E367-F377-4433-9D95-939284BB37B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/>
              <a:t>LO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70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Job Redesign </a:t>
            </a:r>
            <a:r>
              <a:rPr lang="en-US" altLang="en-US" sz="2000" dirty="0"/>
              <a:t>(Continued 1)</a:t>
            </a:r>
            <a:endParaRPr lang="en-GB" altLang="en-US" sz="2000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altLang="en-US" dirty="0"/>
              <a:t>Disadvantages of job enlargement</a:t>
            </a:r>
          </a:p>
          <a:p>
            <a:pPr lvl="1"/>
            <a:r>
              <a:rPr lang="en-GB" altLang="en-US" dirty="0"/>
              <a:t>Increased training costs</a:t>
            </a:r>
          </a:p>
          <a:p>
            <a:pPr lvl="1"/>
            <a:r>
              <a:rPr lang="en-GB" altLang="en-US" dirty="0" smtClean="0"/>
              <a:t>Union </a:t>
            </a:r>
            <a:r>
              <a:rPr lang="en-GB" altLang="en-US" dirty="0"/>
              <a:t>demand for increased pay to perform more tasks</a:t>
            </a:r>
          </a:p>
          <a:p>
            <a:pPr lvl="1"/>
            <a:r>
              <a:rPr lang="en-GB" altLang="en-US" dirty="0"/>
              <a:t>Job remains boring and monotonous </a:t>
            </a:r>
          </a:p>
          <a:p>
            <a:r>
              <a:rPr lang="en-GB" altLang="en-US" dirty="0"/>
              <a:t>Successful job enrichment requires managers to:</a:t>
            </a:r>
          </a:p>
          <a:p>
            <a:pPr lvl="1"/>
            <a:r>
              <a:rPr lang="en-GB" altLang="en-US" dirty="0"/>
              <a:t>Remove some controls from the job</a:t>
            </a:r>
          </a:p>
          <a:p>
            <a:pPr lvl="1"/>
            <a:r>
              <a:rPr lang="en-GB" altLang="en-US" dirty="0"/>
              <a:t>Delegate more authority to workers</a:t>
            </a:r>
          </a:p>
          <a:p>
            <a:pPr lvl="1"/>
            <a:r>
              <a:rPr lang="en-GB" altLang="en-US" dirty="0"/>
              <a:t>Structure work in complete and natural units</a:t>
            </a:r>
          </a:p>
          <a:p>
            <a:pPr lvl="1"/>
            <a:endParaRPr lang="en-GB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2E79F3B-57DC-4C9C-92C3-D12D022D6F5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LO 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0695E8-A42A-4DDE-B3EC-2608F682B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Job Redesign </a:t>
            </a:r>
            <a:r>
              <a:rPr lang="en-US" altLang="en-US" sz="2000" dirty="0"/>
              <a:t>(Continued 2)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80EBE1-3303-429D-88CD-999B9BC93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Job characteristics approach</a:t>
            </a:r>
          </a:p>
          <a:p>
            <a:pPr lvl="1"/>
            <a:r>
              <a:rPr lang="en-US" dirty="0"/>
              <a:t>Alternative to job specialization that takes into account the work system and employee preferences</a:t>
            </a:r>
          </a:p>
          <a:p>
            <a:pPr lvl="0"/>
            <a:r>
              <a:rPr lang="en-US" b="1" dirty="0"/>
              <a:t>Work team</a:t>
            </a:r>
          </a:p>
          <a:p>
            <a:pPr lvl="1"/>
            <a:r>
              <a:rPr lang="en-US" dirty="0"/>
              <a:t>Arrangement in which a group is given responsibility for designing the work system to be used in performing an interrelated set of jobs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3EB586-0E9D-46B9-AA62-9E48141C9A2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/>
              <a:t>LO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87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2081AA-5809-438F-977F-8F09AB53A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27704"/>
            <a:ext cx="7696200" cy="49160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14.1</a:t>
            </a:r>
            <a:r>
              <a:rPr lang="en-US" dirty="0"/>
              <a:t>	The Job Characteristics </a:t>
            </a:r>
            <a:r>
              <a:rPr lang="en-US" dirty="0" smtClean="0"/>
              <a:t>Model of Job </a:t>
            </a:r>
            <a:r>
              <a:rPr lang="en-US" dirty="0"/>
              <a:t>Design</a:t>
            </a:r>
          </a:p>
        </p:txBody>
      </p:sp>
      <p:pic>
        <p:nvPicPr>
          <p:cNvPr id="14" name="Content Placeholder 13" descr="An illustration depicts the job characteristics model of job design. &#10;&#10;Core job dimensions lead to critical psychological states, affecting personal and work outcomes. Core job dimensions include skill variety, task identity, and task significance, resulting in a psychological state of experiencing meaningfulness of the work. The core job dimension of autonomy results in a psychological state of experiencing responsibility for outcomes of the work. The core job dimension of feedback results in a psychological state of knowledge of the actual results of work activities. The critical psychological states all lead to personal and work outcomes such as high internal work motivation, high-quality work performance, high satisfaction with the work, and low absenteeism and turn over, all of which contribute to the strength of employee growth needs. ">
            <a:extLst>
              <a:ext uri="{FF2B5EF4-FFF2-40B4-BE49-F238E27FC236}">
                <a16:creationId xmlns:a16="http://schemas.microsoft.com/office/drawing/2014/main" xmlns="" id="{E057A0A0-5789-4577-BC29-96699A5FB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1" r="4515"/>
          <a:stretch/>
        </p:blipFill>
        <p:spPr>
          <a:xfrm>
            <a:off x="1485900" y="1752600"/>
            <a:ext cx="6172200" cy="3814236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3DD8535B-C4E9-46FB-9185-2FB344DB33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485900" y="5715000"/>
            <a:ext cx="6172200" cy="381000"/>
          </a:xfrm>
        </p:spPr>
        <p:txBody>
          <a:bodyPr/>
          <a:lstStyle/>
          <a:p>
            <a:pPr marL="0" indent="0">
              <a:buNone/>
            </a:pPr>
            <a:r>
              <a:rPr lang="en-IN" sz="1000" dirty="0"/>
              <a:t>Source: Reprinted from </a:t>
            </a:r>
            <a:r>
              <a:rPr lang="en-IN" sz="1000" i="1" dirty="0"/>
              <a:t>Organizational </a:t>
            </a:r>
            <a:r>
              <a:rPr lang="en-IN" sz="1000" i="1" dirty="0" err="1"/>
              <a:t>Behavior</a:t>
            </a:r>
            <a:r>
              <a:rPr lang="en-IN" sz="1000" i="1" dirty="0"/>
              <a:t> and Human Performance</a:t>
            </a:r>
            <a:r>
              <a:rPr lang="en-IN" sz="1000" dirty="0"/>
              <a:t>, Vol. 16, J. R. Hackman and G. R. Oldham, “Motivation Through the Design of Work: Test of a Theory,” pp. 250–279, 1976, with permission from Elsevier.</a:t>
            </a:r>
            <a:endParaRPr lang="en-US" sz="1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F4E1B6-6998-4E02-9BF3-64891EF5B16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/>
              <a:t>LO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709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1">
      <a:dk1>
        <a:srgbClr val="618097"/>
      </a:dk1>
      <a:lt1>
        <a:srgbClr val="FFFFFF"/>
      </a:lt1>
      <a:dk2>
        <a:srgbClr val="000000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B46E8B8A076445BCC1E0DDDEF774E9" ma:contentTypeVersion="10" ma:contentTypeDescription="Create a new document." ma:contentTypeScope="" ma:versionID="9d6450809af4595ba2cab2c67aff4e71">
  <xsd:schema xmlns:xsd="http://www.w3.org/2001/XMLSchema" xmlns:xs="http://www.w3.org/2001/XMLSchema" xmlns:p="http://schemas.microsoft.com/office/2006/metadata/properties" xmlns:ns2="2eabc4ae-3dfc-48bf-a7f8-3fb63f2faec4" xmlns:ns3="5b47f0fb-e24d-44b9-89a4-ff46b5ce035f" targetNamespace="http://schemas.microsoft.com/office/2006/metadata/properties" ma:root="true" ma:fieldsID="90a35087c31af91336a9baf8e0d2711c" ns2:_="" ns3:_="">
    <xsd:import namespace="2eabc4ae-3dfc-48bf-a7f8-3fb63f2faec4"/>
    <xsd:import namespace="5b47f0fb-e24d-44b9-89a4-ff46b5ce03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bc4ae-3dfc-48bf-a7f8-3fb63f2fae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7f0fb-e24d-44b9-89a4-ff46b5ce035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8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22A92D-9DB0-4CE5-9330-A5285D48B4C7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5b47f0fb-e24d-44b9-89a4-ff46b5ce035f"/>
    <ds:schemaRef ds:uri="2eabc4ae-3dfc-48bf-a7f8-3fb63f2faec4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7046999-8DEA-478A-92B9-83F38314E1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4B97D4-2E48-4CBF-B220-5292B51AF5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bc4ae-3dfc-48bf-a7f8-3fb63f2faec4"/>
    <ds:schemaRef ds:uri="5b47f0fb-e24d-44b9-89a4-ff46b5ce03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2698</TotalTime>
  <Words>1156</Words>
  <Application>Microsoft Office PowerPoint</Application>
  <PresentationFormat>On-screen Show (4:3)</PresentationFormat>
  <Paragraphs>181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 Narrow</vt:lpstr>
      <vt:lpstr>Calibri</vt:lpstr>
      <vt:lpstr>DINPro-CondBlack</vt:lpstr>
      <vt:lpstr>DINPro-CondMedium</vt:lpstr>
      <vt:lpstr>Franklin Gothic Medium</vt:lpstr>
      <vt:lpstr>Lucida Grande</vt:lpstr>
      <vt:lpstr>Rockwell</vt:lpstr>
      <vt:lpstr>Wingdings</vt:lpstr>
      <vt:lpstr>2_Office Theme</vt:lpstr>
      <vt:lpstr>Managing and Enhancing Performance: The Big Picture</vt:lpstr>
      <vt:lpstr>Learning Outcomes</vt:lpstr>
      <vt:lpstr>Learning Outcomes (Continued)</vt:lpstr>
      <vt:lpstr>Enhancing Performance at Different Levels</vt:lpstr>
      <vt:lpstr>Training and Development</vt:lpstr>
      <vt:lpstr>Job Redesign</vt:lpstr>
      <vt:lpstr>Job Redesign (Continued 1)</vt:lpstr>
      <vt:lpstr>Job Redesign (Continued 2)</vt:lpstr>
      <vt:lpstr>14.1 The Job Characteristics Model of Job Design</vt:lpstr>
      <vt:lpstr>Alternative Work Schedules</vt:lpstr>
      <vt:lpstr>Alternative Work Sites</vt:lpstr>
      <vt:lpstr>Incentives and Performance-Based Rewards</vt:lpstr>
      <vt:lpstr>Individual Incentive Pay Plans</vt:lpstr>
      <vt:lpstr>Team and Group Incentive Plans</vt:lpstr>
      <vt:lpstr>Team and Group Incentive Plans (Continued)</vt:lpstr>
      <vt:lpstr>Performance-Management Techniques</vt:lpstr>
      <vt:lpstr>Productivity Measurement and Evaluation System (ProMES)</vt:lpstr>
      <vt:lpstr>14.3 A Sample ProMES Curve </vt:lpstr>
      <vt:lpstr>Evaluating Performance-Enhancement Programs</vt:lpstr>
      <vt:lpstr>Human Resources in the Headlines</vt:lpstr>
      <vt:lpstr>Human Resources in Faith-Based Businesses</vt:lpstr>
      <vt:lpstr>The #MeToo Movement</vt:lpstr>
      <vt:lpstr>Key Terms</vt:lpstr>
      <vt:lpstr>Key Terms (Continued)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Mathew</dc:creator>
  <cp:lastModifiedBy>David A. Fleming</cp:lastModifiedBy>
  <cp:revision>467</cp:revision>
  <dcterms:created xsi:type="dcterms:W3CDTF">2014-10-15T06:01:06Z</dcterms:created>
  <dcterms:modified xsi:type="dcterms:W3CDTF">2019-11-14T20:27:28Z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0x0101005EB46E8B8A076445BCC1E0DDDEF774E9</vt:lpwstr>
  </property>
</Properties>
</file>