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Fundamentals of Tribal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 – The Business Law of the Third Sovereign</a:t>
            </a:r>
          </a:p>
          <a:p>
            <a:r>
              <a:rPr lang="en-US" dirty="0" smtClean="0"/>
              <a:t>-Clarkson (American Indian Business)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0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Indian Law v. Tribal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Indian Law</a:t>
            </a:r>
          </a:p>
          <a:p>
            <a:pPr lvl="1"/>
            <a:r>
              <a:rPr lang="en-US" dirty="0" smtClean="0"/>
              <a:t>Governs interactions between Indian, federal, state, and tribal government.</a:t>
            </a:r>
          </a:p>
          <a:p>
            <a:r>
              <a:rPr lang="en-US" dirty="0" smtClean="0"/>
              <a:t>Tribal Law</a:t>
            </a:r>
          </a:p>
          <a:p>
            <a:pPr lvl="1"/>
            <a:r>
              <a:rPr lang="en-US" dirty="0" smtClean="0"/>
              <a:t>Governs activity among individuals and entities within Indian Country.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5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American Indian Law and Policy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Destroy tribalism and force assimilation</a:t>
            </a:r>
          </a:p>
          <a:p>
            <a:r>
              <a:rPr lang="en-US" dirty="0" smtClean="0"/>
              <a:t>IRA in 1934 to reinforce tribal sovereignty</a:t>
            </a:r>
          </a:p>
          <a:p>
            <a:r>
              <a:rPr lang="en-US" dirty="0" smtClean="0"/>
              <a:t>Economic Opportunity Act (Kennedy/Johnson)</a:t>
            </a:r>
          </a:p>
          <a:p>
            <a:r>
              <a:rPr lang="en-US" dirty="0" smtClean="0"/>
              <a:t>Public Law 638 (Nixon)</a:t>
            </a:r>
          </a:p>
          <a:p>
            <a:r>
              <a:rPr lang="en-US" dirty="0" smtClean="0"/>
              <a:t>Morton V </a:t>
            </a:r>
            <a:r>
              <a:rPr lang="en-US" dirty="0" err="1" smtClean="0"/>
              <a:t>Mancari</a:t>
            </a:r>
            <a:r>
              <a:rPr lang="en-US" dirty="0" smtClean="0"/>
              <a:t> (1974)</a:t>
            </a:r>
          </a:p>
          <a:p>
            <a:r>
              <a:rPr lang="en-US" dirty="0" smtClean="0"/>
              <a:t>Recent?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21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systems of law and justice present </a:t>
            </a:r>
          </a:p>
          <a:p>
            <a:r>
              <a:rPr lang="en-US" dirty="0" smtClean="0"/>
              <a:t>How would you describe the legal system today?</a:t>
            </a:r>
          </a:p>
          <a:p>
            <a:pPr lvl="1"/>
            <a:r>
              <a:rPr lang="en-US" dirty="0" smtClean="0"/>
              <a:t>Tribal courts exploration (internet search)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513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Tribal National Law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Tribal Constitutions - Most Nations operate under some form of constitutional government</a:t>
            </a:r>
          </a:p>
          <a:p>
            <a:r>
              <a:rPr lang="en-US" dirty="0" smtClean="0"/>
              <a:t>Tribal Statutes – laws created by the legislative body (Tribal Council)</a:t>
            </a:r>
          </a:p>
          <a:p>
            <a:r>
              <a:rPr lang="en-US" dirty="0" smtClean="0"/>
              <a:t>Tribal Regulations – Implementation and enforcement</a:t>
            </a:r>
          </a:p>
          <a:p>
            <a:r>
              <a:rPr lang="en-US" dirty="0" smtClean="0"/>
              <a:t>Tribal Courts-  Jurisprudential sovereignty</a:t>
            </a:r>
          </a:p>
          <a:p>
            <a:r>
              <a:rPr lang="en-US" dirty="0" smtClean="0"/>
              <a:t>Dispute Resolution – Jurisdiction, arbitration, limited waiver of sovereign immunity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55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</a:t>
            </a:r>
            <a:r>
              <a:rPr lang="en-US" i="1" dirty="0" smtClean="0"/>
              <a:t>Federal</a:t>
            </a:r>
            <a:r>
              <a:rPr lang="en-US" dirty="0" smtClean="0"/>
              <a:t>” of Federal Indian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Crime – jurisdiction</a:t>
            </a:r>
          </a:p>
          <a:p>
            <a:r>
              <a:rPr lang="en-US" dirty="0" smtClean="0"/>
              <a:t>Torts - </a:t>
            </a:r>
            <a:r>
              <a:rPr lang="en-US" dirty="0"/>
              <a:t>a wrongful act or an infringement of a right (other than under contract) leading to civil legal liability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Contract Law – based on state law (usually)</a:t>
            </a:r>
          </a:p>
          <a:p>
            <a:r>
              <a:rPr lang="en-US" dirty="0" smtClean="0"/>
              <a:t>Contractual waivers of Sovereign Immunity</a:t>
            </a:r>
          </a:p>
          <a:p>
            <a:r>
              <a:rPr lang="en-US" dirty="0" smtClean="0"/>
              <a:t>UCC- Tribal Uniform Commercial Code (MTSTA)</a:t>
            </a:r>
          </a:p>
          <a:p>
            <a:r>
              <a:rPr lang="en-US" dirty="0" smtClean="0"/>
              <a:t>Bankruptcy – 2012 tribal corps can file </a:t>
            </a:r>
            <a:r>
              <a:rPr lang="en-US" dirty="0" err="1" smtClean="0"/>
              <a:t>Chpt</a:t>
            </a:r>
            <a:r>
              <a:rPr lang="en-US" dirty="0" smtClean="0"/>
              <a:t> 11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0486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</a:t>
            </a:r>
            <a:r>
              <a:rPr lang="en-US" i="1" dirty="0" smtClean="0"/>
              <a:t>Federal</a:t>
            </a:r>
            <a:r>
              <a:rPr lang="en-US" dirty="0" smtClean="0"/>
              <a:t>” of Federal Indian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Employment and labor law</a:t>
            </a:r>
          </a:p>
          <a:p>
            <a:pPr lvl="1"/>
            <a:r>
              <a:rPr lang="en-US" dirty="0" smtClean="0"/>
              <a:t>TERO</a:t>
            </a:r>
          </a:p>
          <a:p>
            <a:pPr lvl="1"/>
            <a:r>
              <a:rPr lang="en-US" dirty="0" smtClean="0"/>
              <a:t>Exemption from Title VII</a:t>
            </a:r>
          </a:p>
          <a:p>
            <a:pPr lvl="1"/>
            <a:r>
              <a:rPr lang="en-US" dirty="0" smtClean="0"/>
              <a:t>NLRA exemption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2178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Property (18 U.S. Code § 1151) (</a:t>
            </a:r>
            <a:r>
              <a:rPr lang="en-US" dirty="0" err="1" smtClean="0"/>
              <a:t>pg</a:t>
            </a:r>
            <a:r>
              <a:rPr lang="en-US" dirty="0" smtClean="0"/>
              <a:t> 68)</a:t>
            </a:r>
          </a:p>
          <a:p>
            <a:r>
              <a:rPr lang="en-US" dirty="0" smtClean="0"/>
              <a:t>Intellectual Property</a:t>
            </a:r>
          </a:p>
          <a:p>
            <a:pPr lvl="1"/>
            <a:r>
              <a:rPr lang="en-US" dirty="0" smtClean="0"/>
              <a:t>United Nations Declaration on the Rights of Indigenous Peoples</a:t>
            </a:r>
          </a:p>
          <a:p>
            <a:pPr lvl="1"/>
            <a:r>
              <a:rPr lang="en-US" dirty="0" smtClean="0"/>
              <a:t>“Western Standards” dilemma</a:t>
            </a:r>
          </a:p>
          <a:p>
            <a:r>
              <a:rPr lang="en-US" dirty="0" smtClean="0"/>
              <a:t>Environmental Law</a:t>
            </a:r>
          </a:p>
          <a:p>
            <a:pPr lvl="1"/>
            <a:r>
              <a:rPr lang="en-US" dirty="0" smtClean="0"/>
              <a:t>Tribal regulatory authority</a:t>
            </a:r>
          </a:p>
          <a:p>
            <a:pPr lvl="1"/>
            <a:r>
              <a:rPr lang="en-US" dirty="0" smtClean="0"/>
              <a:t>State treatment (TAS) within EPA</a:t>
            </a:r>
          </a:p>
          <a:p>
            <a:r>
              <a:rPr lang="en-US" dirty="0" smtClean="0"/>
              <a:t>Indian Gaming (</a:t>
            </a:r>
            <a:r>
              <a:rPr lang="en-US" dirty="0" err="1" smtClean="0"/>
              <a:t>Chpt</a:t>
            </a:r>
            <a:r>
              <a:rPr lang="en-US" dirty="0" smtClean="0"/>
              <a:t> 8)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9711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r>
              <a:rPr lang="en-US" smtClean="0"/>
              <a:t>and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9704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33</TotalTime>
  <Words>307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Fundamentals of Tribal Management</vt:lpstr>
      <vt:lpstr>Federal Indian Law v. Tribal Law</vt:lpstr>
      <vt:lpstr>History of American Indian Law and Policy </vt:lpstr>
      <vt:lpstr>Legal Environment</vt:lpstr>
      <vt:lpstr>Tribal National Law </vt:lpstr>
      <vt:lpstr>The “Federal” of Federal Indian Law</vt:lpstr>
      <vt:lpstr>The “Federal” of Federal Indian Law</vt:lpstr>
      <vt:lpstr>Business Organizations</vt:lpstr>
      <vt:lpstr>Discussion and 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Tribal Management</dc:title>
  <dc:creator>David A. Fleming</dc:creator>
  <cp:lastModifiedBy>David A. Fleming</cp:lastModifiedBy>
  <cp:revision>5</cp:revision>
  <dcterms:created xsi:type="dcterms:W3CDTF">2019-10-01T19:03:19Z</dcterms:created>
  <dcterms:modified xsi:type="dcterms:W3CDTF">2019-10-01T19:37:04Z</dcterms:modified>
</cp:coreProperties>
</file>