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8EC83-9CA9-47B8-8594-8211932537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50853-349E-451C-A19B-3BCBFFF453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Erin </a:t>
            </a:r>
            <a:r>
              <a:rPr lang="en-US" dirty="0" err="1"/>
              <a:t>Dearbin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39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5198-0BF7-40FB-9F93-169721E2F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 tax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D57F1-E9B6-4815-ACDF-7D1DEF5760E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Child tax credit permits individual taxpayers to take a tax credit based on the number of the dependent children. </a:t>
            </a:r>
          </a:p>
          <a:p>
            <a:r>
              <a:rPr lang="en-US" dirty="0"/>
              <a:t>To qualify for a child tax credit the child must be under age 17, a </a:t>
            </a:r>
            <a:r>
              <a:rPr lang="en-US" dirty="0" err="1"/>
              <a:t>u.s.</a:t>
            </a:r>
            <a:r>
              <a:rPr lang="en-US" dirty="0"/>
              <a:t> citizen resident alien, claimed as a dependent on the taxpayers return, and meet the definition of “qualifying child”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4AB58A-15DA-4311-8E3A-E99EB205B9E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 portion of the child tax credit is nonrefundable. </a:t>
            </a:r>
          </a:p>
          <a:p>
            <a:r>
              <a:rPr lang="en-US" dirty="0"/>
              <a:t>No form is required for the nonrefundable child tax credit.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10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931B2-C3BF-4C08-9E0F-3CE3E6A0A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Earned income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AA219-3561-494C-89E0-2CD7EB7A6F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earned income credit is available to qualifying individuals with earned income and AFI below certain levels.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14860-A8C2-4976-BC2D-D883527F601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The earned income credit is meant to assist the working poor by reducing their tax burden and to supplement wage income through a refundable credit when warning are less than the taxpayers' maximum income for their filing status. </a:t>
            </a:r>
          </a:p>
        </p:txBody>
      </p:sp>
    </p:spTree>
    <p:extLst>
      <p:ext uri="{BB962C8B-B14F-4D97-AF65-F5344CB8AC3E}">
        <p14:creationId xmlns:p14="http://schemas.microsoft.com/office/powerpoint/2010/main" val="2659199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2C807-1BB3-45FE-AB88-67C31DAF0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 and dependent care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2DB66-AA28-4D29-A4B9-930C6FAC5E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7614" y="2137824"/>
            <a:ext cx="5088714" cy="33111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Congress enacted tax laws to provide benefits to taxpayers with dependents who must be provided with care and supervision while the taxpayers work.</a:t>
            </a:r>
          </a:p>
          <a:p>
            <a:r>
              <a:rPr lang="en-US" dirty="0"/>
              <a:t>To be eligible for the child a dependent care credit, the dependent must either be under the age of 13 or be a depend or spouse of any age who is incapable of self care.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0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EC81C-08D4-44ED-BCFF-966822431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affordable care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D82F3-B05C-4447-A2D4-B03F156209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80414" y="1925173"/>
            <a:ext cx="5088714" cy="3311189"/>
          </a:xfrm>
        </p:spPr>
        <p:txBody>
          <a:bodyPr/>
          <a:lstStyle/>
          <a:p>
            <a:r>
              <a:rPr lang="en-US" dirty="0"/>
              <a:t>ACA contains a number of different provisions that affect a taxpayer's income tax liability and reporting.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06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97303-8AFD-4485-957C-356618537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tax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E5CBA-F3A0-4BC2-92E3-57FAE6C4BD3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tax law contains a number of provisions that are intended to reduce the cost of education for taxpayers</a:t>
            </a:r>
          </a:p>
          <a:p>
            <a:r>
              <a:rPr lang="en-US" dirty="0"/>
              <a:t>The American opportunity tax credit is an education credit available to help qualifying low-income and middle-income individuals defray the cost of higher education. </a:t>
            </a:r>
          </a:p>
        </p:txBody>
      </p:sp>
    </p:spTree>
    <p:extLst>
      <p:ext uri="{BB962C8B-B14F-4D97-AF65-F5344CB8AC3E}">
        <p14:creationId xmlns:p14="http://schemas.microsoft.com/office/powerpoint/2010/main" val="3985124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4034C-9035-4383-869C-44E531D11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exclusion and tax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F1F7E-FD64-4DB6-BD90-58B1099258A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Certain taxpayers working and living outside the united states are eligible to exclude a certain portion of their foreign income from taxable income underneath foreign income exclusion.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B0B70-ADBF-4FBB-945D-7A8CAA69556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The foreign income exclusion is claimed on Form 2555 or form 2555-ez</a:t>
            </a:r>
          </a:p>
        </p:txBody>
      </p:sp>
    </p:spTree>
    <p:extLst>
      <p:ext uri="{BB962C8B-B14F-4D97-AF65-F5344CB8AC3E}">
        <p14:creationId xmlns:p14="http://schemas.microsoft.com/office/powerpoint/2010/main" val="4261632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A4640-B5CB-4689-858E-FDD04B341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Adoption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0DE52-A2AF-4758-B278-175A3681A37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Individuals are allowed a nonrefundable income tax credit for qualified adoption expenses.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DD909-AEAF-4956-A9DE-3928C451F2D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This credit is not refundable however the unused portion may be carried forward for 5 years. </a:t>
            </a:r>
          </a:p>
        </p:txBody>
      </p:sp>
    </p:spTree>
    <p:extLst>
      <p:ext uri="{BB962C8B-B14F-4D97-AF65-F5344CB8AC3E}">
        <p14:creationId xmlns:p14="http://schemas.microsoft.com/office/powerpoint/2010/main" val="27254394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29</TotalTime>
  <Words>359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Impact</vt:lpstr>
      <vt:lpstr>Main Event</vt:lpstr>
      <vt:lpstr>Chapter 7</vt:lpstr>
      <vt:lpstr>Child tax credit</vt:lpstr>
      <vt:lpstr>Earned income credit</vt:lpstr>
      <vt:lpstr>Child and dependent care credit</vt:lpstr>
      <vt:lpstr>The affordable care act</vt:lpstr>
      <vt:lpstr>Education tax credits</vt:lpstr>
      <vt:lpstr>Foreign exclusion and tax credit</vt:lpstr>
      <vt:lpstr>Adoption credit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karen</dc:creator>
  <cp:lastModifiedBy>Joy Taylor</cp:lastModifiedBy>
  <cp:revision>3</cp:revision>
  <dcterms:created xsi:type="dcterms:W3CDTF">2019-10-21T14:47:45Z</dcterms:created>
  <dcterms:modified xsi:type="dcterms:W3CDTF">2019-10-21T16:48:24Z</dcterms:modified>
</cp:coreProperties>
</file>