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39" r:id="rId6"/>
    <p:sldId id="340" r:id="rId7"/>
    <p:sldId id="341" r:id="rId8"/>
    <p:sldId id="342" r:id="rId9"/>
    <p:sldId id="343" r:id="rId10"/>
    <p:sldId id="260" r:id="rId11"/>
    <p:sldId id="330" r:id="rId12"/>
    <p:sldId id="331" r:id="rId13"/>
    <p:sldId id="344" r:id="rId14"/>
    <p:sldId id="345" r:id="rId15"/>
    <p:sldId id="332" r:id="rId16"/>
    <p:sldId id="333" r:id="rId17"/>
    <p:sldId id="346" r:id="rId18"/>
    <p:sldId id="334" r:id="rId19"/>
    <p:sldId id="347" r:id="rId20"/>
    <p:sldId id="335" r:id="rId21"/>
    <p:sldId id="336" r:id="rId22"/>
    <p:sldId id="348" r:id="rId23"/>
    <p:sldId id="337" r:id="rId24"/>
    <p:sldId id="261" r:id="rId25"/>
    <p:sldId id="262" r:id="rId26"/>
    <p:sldId id="263" r:id="rId27"/>
    <p:sldId id="264" r:id="rId28"/>
    <p:sldId id="265" r:id="rId29"/>
    <p:sldId id="350" r:id="rId30"/>
    <p:sldId id="338" r:id="rId31"/>
    <p:sldId id="351" r:id="rId32"/>
    <p:sldId id="352" r:id="rId33"/>
    <p:sldId id="353" r:id="rId34"/>
    <p:sldId id="355" r:id="rId35"/>
    <p:sldId id="356" r:id="rId36"/>
    <p:sldId id="358" r:id="rId37"/>
    <p:sldId id="357" r:id="rId38"/>
    <p:sldId id="359" r:id="rId39"/>
    <p:sldId id="360" r:id="rId40"/>
    <p:sldId id="361" r:id="rId41"/>
    <p:sldId id="362" r:id="rId42"/>
    <p:sldId id="365" r:id="rId43"/>
    <p:sldId id="364" r:id="rId44"/>
    <p:sldId id="293"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450"/>
    <a:srgbClr val="004A78"/>
    <a:srgbClr val="006298"/>
    <a:srgbClr val="116A8C"/>
    <a:srgbClr val="E7F1FA"/>
    <a:srgbClr val="CCE3F5"/>
    <a:srgbClr val="335B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94576" autoAdjust="0"/>
  </p:normalViewPr>
  <p:slideViewPr>
    <p:cSldViewPr snapToGrid="0">
      <p:cViewPr varScale="1">
        <p:scale>
          <a:sx n="109" d="100"/>
          <a:sy n="109" d="100"/>
        </p:scale>
        <p:origin x="49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date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36525"/>
            <a:ext cx="10515600" cy="914400"/>
          </a:xfrm>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209897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36525"/>
            <a:ext cx="10515600" cy="914400"/>
          </a:xfrm>
        </p:spPr>
        <p:txBody>
          <a:bodyPr>
            <a:noAutofit/>
          </a:body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smtClean="0"/>
              <a:t>Section Header</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smtClean="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25834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36525"/>
            <a:ext cx="10515600" cy="914400"/>
          </a:xfrm>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smtClean="0"/>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310734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244706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smtClean="0"/>
              <a:t>Click icon to add picture</a:t>
            </a:r>
            <a:endParaRPr lang="en-US" dirty="0" smtClean="0"/>
          </a:p>
        </p:txBody>
      </p:sp>
      <p:sp>
        <p:nvSpPr>
          <p:cNvPr id="7"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Unit 1</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smtClean="0"/>
              <a:t>Add picture here</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chemeClr val="bg1"/>
                </a:solidFill>
              </a:rPr>
              <a:t>©2019 Cengage Learning. </a:t>
            </a:r>
            <a:endParaRPr lang="en-US" sz="1400" dirty="0">
              <a:solidFill>
                <a:schemeClr val="bg1"/>
              </a:solidFill>
            </a:endParaRPr>
          </a:p>
        </p:txBody>
      </p:sp>
    </p:spTree>
    <p:extLst>
      <p:ext uri="{BB962C8B-B14F-4D97-AF65-F5344CB8AC3E}">
        <p14:creationId xmlns:p14="http://schemas.microsoft.com/office/powerpoint/2010/main"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28092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838200" y="131762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p:nvPr>
        </p:nvSpPr>
        <p:spPr>
          <a:xfrm>
            <a:off x="838200" y="2126360"/>
            <a:ext cx="10515600" cy="731520"/>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6" name="Content Placeholder 2"/>
          <p:cNvSpPr>
            <a:spLocks noGrp="1"/>
          </p:cNvSpPr>
          <p:nvPr>
            <p:ph idx="11"/>
          </p:nvPr>
        </p:nvSpPr>
        <p:spPr>
          <a:xfrm>
            <a:off x="838200" y="293509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7" name="Content Placeholder 2"/>
          <p:cNvSpPr>
            <a:spLocks noGrp="1"/>
          </p:cNvSpPr>
          <p:nvPr>
            <p:ph idx="12"/>
          </p:nvPr>
        </p:nvSpPr>
        <p:spPr>
          <a:xfrm>
            <a:off x="838200" y="3743830"/>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9" name="Content Placeholder 2"/>
          <p:cNvSpPr>
            <a:spLocks noGrp="1"/>
          </p:cNvSpPr>
          <p:nvPr>
            <p:ph idx="13"/>
          </p:nvPr>
        </p:nvSpPr>
        <p:spPr>
          <a:xfrm>
            <a:off x="838200" y="455256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0" name="Content Placeholder 2"/>
          <p:cNvSpPr>
            <a:spLocks noGrp="1"/>
          </p:cNvSpPr>
          <p:nvPr>
            <p:ph idx="14"/>
          </p:nvPr>
        </p:nvSpPr>
        <p:spPr>
          <a:xfrm>
            <a:off x="838200" y="5361302"/>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1041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algn="r">
              <a:defRPr/>
            </a:pPr>
            <a:r>
              <a:rPr lang="en-US" sz="1400" dirty="0" smtClean="0">
                <a:solidFill>
                  <a:srgbClr val="004A78"/>
                </a:solidFill>
              </a:rPr>
              <a:t>©2019 Cengage Learning. </a:t>
            </a:r>
            <a:endParaRPr lang="en-US" sz="1400" dirty="0">
              <a:solidFill>
                <a:srgbClr val="004A78"/>
              </a:solidFill>
            </a:endParaRPr>
          </a:p>
        </p:txBody>
      </p:sp>
    </p:spTree>
    <p:extLst>
      <p:ext uri="{BB962C8B-B14F-4D97-AF65-F5344CB8AC3E}">
        <p14:creationId xmlns:p14="http://schemas.microsoft.com/office/powerpoint/2010/main" val="35507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7" r:id="rId7"/>
    <p:sldLayoutId id="2147483666" r:id="rId8"/>
    <p:sldLayoutId id="2147483663" r:id="rId9"/>
    <p:sldLayoutId id="2147483664" r:id="rId10"/>
    <p:sldLayoutId id="2147483668" r:id="rId11"/>
    <p:sldLayoutId id="2147483669" r:id="rId12"/>
    <p:sldLayoutId id="2147483670" r:id="rId13"/>
    <p:sldLayoutId id="2147483671" r:id="rId14"/>
  </p:sldLayoutIdLst>
  <p:txStyles>
    <p:titleStyle>
      <a:lvl1pPr algn="ctr" defTabSz="914400" rtl="0" eaLnBrk="1" latinLnBrk="0" hangingPunct="1">
        <a:lnSpc>
          <a:spcPct val="90000"/>
        </a:lnSpc>
        <a:spcBef>
          <a:spcPct val="0"/>
        </a:spcBef>
        <a:buNone/>
        <a:defRPr sz="3400" b="1" kern="1200">
          <a:solidFill>
            <a:srgbClr val="004A7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hyperlink" Target="http://www.irs.gov/"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sz="3600" b="0" i="1" u="sng" dirty="0">
                <a:latin typeface="Arial" charset="0"/>
                <a:cs typeface="Arial" charset="0"/>
              </a:rPr>
              <a:t>Income Tax Fundamentals  </a:t>
            </a:r>
            <a:r>
              <a:rPr lang="en-US" sz="3600" b="0" i="1" u="sng" dirty="0" smtClean="0">
                <a:latin typeface="Arial" charset="0"/>
                <a:cs typeface="Arial" charset="0"/>
              </a:rPr>
              <a:t>2019</a:t>
            </a:r>
            <a:endParaRPr lang="en-US" dirty="0"/>
          </a:p>
        </p:txBody>
      </p:sp>
      <p:sp>
        <p:nvSpPr>
          <p:cNvPr id="3" name="Subtitle 2"/>
          <p:cNvSpPr>
            <a:spLocks noGrp="1"/>
          </p:cNvSpPr>
          <p:nvPr>
            <p:ph type="subTitle" idx="1"/>
          </p:nvPr>
        </p:nvSpPr>
        <p:spPr>
          <a:xfrm>
            <a:off x="3911600" y="3589338"/>
            <a:ext cx="4368800" cy="1249362"/>
          </a:xfrm>
        </p:spPr>
        <p:txBody>
          <a:bodyPr/>
          <a:lstStyle/>
          <a:p>
            <a:r>
              <a:rPr lang="en-US" dirty="0"/>
              <a:t>Gerald E. Whittenburg </a:t>
            </a:r>
            <a:br>
              <a:rPr lang="en-US" dirty="0"/>
            </a:br>
            <a:r>
              <a:rPr lang="en-US" dirty="0"/>
              <a:t>Martha Altus-Buller</a:t>
            </a:r>
            <a:br>
              <a:rPr lang="en-US" dirty="0"/>
            </a:br>
            <a:r>
              <a:rPr lang="en-US" dirty="0"/>
              <a:t>Steven Gill</a:t>
            </a:r>
          </a:p>
        </p:txBody>
      </p:sp>
      <p:sp>
        <p:nvSpPr>
          <p:cNvPr id="4" name="Text Placeholder 3"/>
          <p:cNvSpPr>
            <a:spLocks noGrp="1"/>
          </p:cNvSpPr>
          <p:nvPr>
            <p:ph type="body" sz="quarter" idx="10"/>
          </p:nvPr>
        </p:nvSpPr>
        <p:spPr/>
        <p:txBody>
          <a:bodyPr/>
          <a:lstStyle/>
          <a:p>
            <a:r>
              <a:rPr lang="en-US" dirty="0"/>
              <a:t>©2019 Cengage Learning. All Rights Reserved.  May not be scanned, copied, or duplicated,  or posted to a publicly accessible website, in whole or in part. </a:t>
            </a:r>
          </a:p>
        </p:txBody>
      </p:sp>
    </p:spTree>
    <p:extLst>
      <p:ext uri="{BB962C8B-B14F-4D97-AF65-F5344CB8AC3E}">
        <p14:creationId xmlns:p14="http://schemas.microsoft.com/office/powerpoint/2010/main" val="331833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PERSONAL PROPERTY DEPRECIATION EXAMPLE</a:t>
            </a:r>
            <a:endParaRPr lang="en-US" dirty="0"/>
          </a:p>
        </p:txBody>
      </p:sp>
      <p:sp>
        <p:nvSpPr>
          <p:cNvPr id="4" name="Content Placeholder 2"/>
          <p:cNvSpPr>
            <a:spLocks noGrp="1"/>
          </p:cNvSpPr>
          <p:nvPr>
            <p:ph idx="1"/>
          </p:nvPr>
        </p:nvSpPr>
        <p:spPr>
          <a:xfrm>
            <a:off x="838200" y="1317625"/>
            <a:ext cx="10515600" cy="5029200"/>
          </a:xfrm>
        </p:spPr>
        <p:txBody>
          <a:bodyPr/>
          <a:lstStyle/>
          <a:p>
            <a:pPr>
              <a:lnSpc>
                <a:spcPct val="110000"/>
              </a:lnSpc>
              <a:buNone/>
            </a:pPr>
            <a:r>
              <a:rPr lang="en-US" b="1" dirty="0">
                <a:latin typeface="Arial" charset="0"/>
                <a:cs typeface="Arial" charset="0"/>
              </a:rPr>
              <a:t>Example</a:t>
            </a:r>
          </a:p>
          <a:p>
            <a:pPr marL="0" indent="0">
              <a:lnSpc>
                <a:spcPct val="110000"/>
              </a:lnSpc>
              <a:buNone/>
            </a:pPr>
            <a:r>
              <a:rPr lang="en-US" sz="2800" dirty="0">
                <a:latin typeface="Arial" charset="0"/>
                <a:cs typeface="Arial" charset="0"/>
              </a:rPr>
              <a:t>Nicole purchases a cherry desk and executive chair for use in her engineering firm on July 16, 2018 for $8,150.  What is her depreciation for 2018 using half-year convention and MACRS tables?  2019? Assume no bonus depreciation was taken as the firm has negligible taxable income. </a:t>
            </a:r>
          </a:p>
        </p:txBody>
      </p:sp>
    </p:spTree>
    <p:extLst>
      <p:ext uri="{BB962C8B-B14F-4D97-AF65-F5344CB8AC3E}">
        <p14:creationId xmlns:p14="http://schemas.microsoft.com/office/powerpoint/2010/main" val="55339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SOLUTION (1 of 7)</a:t>
            </a:r>
            <a:endParaRPr lang="en-US" dirty="0"/>
          </a:p>
        </p:txBody>
      </p:sp>
      <p:sp>
        <p:nvSpPr>
          <p:cNvPr id="4" name="Content Placeholder 2"/>
          <p:cNvSpPr>
            <a:spLocks noGrp="1"/>
          </p:cNvSpPr>
          <p:nvPr>
            <p:ph idx="1"/>
          </p:nvPr>
        </p:nvSpPr>
        <p:spPr>
          <a:xfrm>
            <a:off x="838200" y="1317625"/>
            <a:ext cx="10515600" cy="5029200"/>
          </a:xfrm>
        </p:spPr>
        <p:txBody>
          <a:bodyPr/>
          <a:lstStyle/>
          <a:p>
            <a:pPr indent="-256032">
              <a:lnSpc>
                <a:spcPct val="120000"/>
              </a:lnSpc>
              <a:spcAft>
                <a:spcPts val="0"/>
              </a:spcAft>
              <a:buNone/>
              <a:defRPr/>
            </a:pPr>
            <a:r>
              <a:rPr lang="en-US" sz="2800" b="1" dirty="0">
                <a:latin typeface="Arial" charset="0"/>
              </a:rPr>
              <a:t>Example</a:t>
            </a:r>
          </a:p>
          <a:p>
            <a:pPr marL="109728" indent="0">
              <a:lnSpc>
                <a:spcPct val="120000"/>
              </a:lnSpc>
              <a:spcAft>
                <a:spcPts val="0"/>
              </a:spcAft>
              <a:buNone/>
              <a:defRPr/>
            </a:pPr>
            <a:r>
              <a:rPr lang="en-US" sz="2400" dirty="0">
                <a:latin typeface="Arial" charset="0"/>
              </a:rPr>
              <a:t>Nicole purchases a cherry desk and executive chair for use in her engineering firm on July 16, 2018 for $8,150. </a:t>
            </a:r>
            <a:r>
              <a:rPr lang="en-US" sz="2400" dirty="0" smtClean="0">
                <a:latin typeface="Arial" charset="0"/>
              </a:rPr>
              <a:t>What </a:t>
            </a:r>
            <a:r>
              <a:rPr lang="en-US" sz="2400" dirty="0">
                <a:latin typeface="Arial" charset="0"/>
              </a:rPr>
              <a:t>is her depreciation for 2018 using half-year convention and MACRS tables?  2019? (Assume no bonus depreciation taken) </a:t>
            </a:r>
          </a:p>
          <a:p>
            <a:pPr indent="-256032">
              <a:lnSpc>
                <a:spcPct val="120000"/>
              </a:lnSpc>
              <a:spcAft>
                <a:spcPts val="0"/>
              </a:spcAft>
              <a:buNone/>
              <a:defRPr/>
            </a:pPr>
            <a:r>
              <a:rPr lang="en-US" sz="2800" b="1" dirty="0">
                <a:latin typeface="Arial" charset="0"/>
              </a:rPr>
              <a:t>Solution</a:t>
            </a:r>
          </a:p>
          <a:p>
            <a:pPr marL="109728" indent="0">
              <a:lnSpc>
                <a:spcPct val="120000"/>
              </a:lnSpc>
              <a:spcAft>
                <a:spcPts val="0"/>
              </a:spcAft>
              <a:buNone/>
              <a:defRPr/>
            </a:pPr>
            <a:r>
              <a:rPr lang="en-US" sz="2400" dirty="0">
                <a:latin typeface="Arial" charset="0"/>
              </a:rPr>
              <a:t>Using Table 1, we can see that business furniture has a 7-year life. </a:t>
            </a:r>
            <a:r>
              <a:rPr lang="en-US" sz="2400" dirty="0" smtClean="0">
                <a:latin typeface="Arial" charset="0"/>
              </a:rPr>
              <a:t>Table </a:t>
            </a:r>
            <a:r>
              <a:rPr lang="en-US" sz="2400" dirty="0">
                <a:latin typeface="Arial" charset="0"/>
              </a:rPr>
              <a:t>2 shows the percentages to use for recovery years 1 and 2:  </a:t>
            </a:r>
          </a:p>
          <a:p>
            <a:pPr indent="-256032">
              <a:lnSpc>
                <a:spcPct val="120000"/>
              </a:lnSpc>
              <a:spcAft>
                <a:spcPts val="0"/>
              </a:spcAft>
              <a:buNone/>
              <a:defRPr/>
            </a:pPr>
            <a:r>
              <a:rPr lang="en-US" sz="2400" dirty="0" smtClean="0">
                <a:solidFill>
                  <a:schemeClr val="accent3"/>
                </a:solidFill>
                <a:latin typeface="Arial" charset="0"/>
              </a:rPr>
              <a:t>		</a:t>
            </a:r>
            <a:r>
              <a:rPr lang="en-US" sz="2400" dirty="0" smtClean="0">
                <a:solidFill>
                  <a:srgbClr val="286450"/>
                </a:solidFill>
                <a:latin typeface="Arial" charset="0"/>
              </a:rPr>
              <a:t>2018 depreciation = $1,165</a:t>
            </a:r>
            <a:r>
              <a:rPr lang="en-US" sz="2400" dirty="0" smtClean="0">
                <a:solidFill>
                  <a:schemeClr val="accent4"/>
                </a:solidFill>
                <a:latin typeface="Arial" charset="0"/>
              </a:rPr>
              <a:t>  </a:t>
            </a:r>
            <a:r>
              <a:rPr lang="en-US" sz="2400" dirty="0" smtClean="0">
                <a:latin typeface="Arial" charset="0"/>
              </a:rPr>
              <a:t>($8,150 × .1429)</a:t>
            </a:r>
          </a:p>
          <a:p>
            <a:pPr indent="-256032">
              <a:lnSpc>
                <a:spcPct val="120000"/>
              </a:lnSpc>
              <a:spcAft>
                <a:spcPts val="0"/>
              </a:spcAft>
              <a:buNone/>
              <a:defRPr/>
            </a:pPr>
            <a:r>
              <a:rPr lang="en-US" sz="2400" dirty="0">
                <a:latin typeface="Arial" charset="0"/>
              </a:rPr>
              <a:t>		</a:t>
            </a:r>
            <a:r>
              <a:rPr lang="en-US" sz="2400" dirty="0">
                <a:solidFill>
                  <a:srgbClr val="286450"/>
                </a:solidFill>
                <a:latin typeface="Arial" charset="0"/>
              </a:rPr>
              <a:t>2019 depreciation = $1,996</a:t>
            </a:r>
            <a:r>
              <a:rPr lang="en-US" sz="2400" dirty="0">
                <a:solidFill>
                  <a:schemeClr val="accent4"/>
                </a:solidFill>
                <a:latin typeface="Arial" charset="0"/>
              </a:rPr>
              <a:t>  </a:t>
            </a:r>
            <a:r>
              <a:rPr lang="en-US" sz="2400" dirty="0">
                <a:latin typeface="Arial" charset="0"/>
              </a:rPr>
              <a:t>($8,150 ×</a:t>
            </a:r>
            <a:r>
              <a:rPr lang="en-US" sz="2400" dirty="0" smtClean="0">
                <a:latin typeface="Arial" charset="0"/>
              </a:rPr>
              <a:t> </a:t>
            </a:r>
            <a:r>
              <a:rPr lang="en-US" sz="2400" dirty="0">
                <a:latin typeface="Arial" charset="0"/>
              </a:rPr>
              <a:t>.2449</a:t>
            </a:r>
            <a:r>
              <a:rPr lang="en-US" sz="2400" dirty="0" smtClean="0">
                <a:latin typeface="Arial" charset="0"/>
              </a:rPr>
              <a:t>)</a:t>
            </a:r>
            <a:endParaRPr lang="en-US" sz="2400" dirty="0">
              <a:latin typeface="Arial" charset="0"/>
            </a:endParaRPr>
          </a:p>
        </p:txBody>
      </p:sp>
    </p:spTree>
    <p:extLst>
      <p:ext uri="{BB962C8B-B14F-4D97-AF65-F5344CB8AC3E}">
        <p14:creationId xmlns:p14="http://schemas.microsoft.com/office/powerpoint/2010/main" val="543350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REAL ESTATE</a:t>
            </a:r>
            <a:endParaRPr lang="en-US" dirty="0"/>
          </a:p>
        </p:txBody>
      </p:sp>
      <p:sp>
        <p:nvSpPr>
          <p:cNvPr id="4" name="Content Placeholder 2"/>
          <p:cNvSpPr>
            <a:spLocks noGrp="1"/>
          </p:cNvSpPr>
          <p:nvPr>
            <p:ph idx="1"/>
          </p:nvPr>
        </p:nvSpPr>
        <p:spPr>
          <a:xfrm>
            <a:off x="838200" y="1317625"/>
            <a:ext cx="10515600" cy="5083175"/>
          </a:xfrm>
        </p:spPr>
        <p:txBody>
          <a:bodyPr/>
          <a:lstStyle/>
          <a:p>
            <a:pPr marL="0" lvl="1" indent="0" algn="ctr">
              <a:buClr>
                <a:schemeClr val="accent2">
                  <a:lumMod val="75000"/>
                </a:schemeClr>
              </a:buClr>
              <a:buNone/>
              <a:defRPr/>
            </a:pPr>
            <a:r>
              <a:rPr lang="en-US" sz="2200" dirty="0">
                <a:solidFill>
                  <a:srgbClr val="286450"/>
                </a:solidFill>
                <a:latin typeface="Arial" charset="0"/>
              </a:rPr>
              <a:t>Real estate depreciated based on a recovery period – </a:t>
            </a:r>
            <a:r>
              <a:rPr lang="en-US" sz="2200" dirty="0" smtClean="0">
                <a:solidFill>
                  <a:srgbClr val="286450"/>
                </a:solidFill>
                <a:latin typeface="Arial" charset="0"/>
              </a:rPr>
              <a:t>two </a:t>
            </a:r>
            <a:r>
              <a:rPr lang="en-US" sz="2200" dirty="0">
                <a:solidFill>
                  <a:srgbClr val="286450"/>
                </a:solidFill>
                <a:latin typeface="Arial" charset="0"/>
              </a:rPr>
              <a:t>types of real property</a:t>
            </a:r>
          </a:p>
          <a:p>
            <a:pPr marL="822960" lvl="5" indent="-320040">
              <a:lnSpc>
                <a:spcPct val="100000"/>
              </a:lnSpc>
              <a:spcBef>
                <a:spcPts val="600"/>
              </a:spcBef>
              <a:spcAft>
                <a:spcPts val="600"/>
              </a:spcAft>
              <a:buClr>
                <a:schemeClr val="tx1"/>
              </a:buClr>
              <a:defRPr/>
            </a:pPr>
            <a:r>
              <a:rPr lang="en-US" sz="2200" dirty="0">
                <a:latin typeface="Arial" charset="0"/>
              </a:rPr>
              <a:t>27.5 years </a:t>
            </a:r>
            <a:r>
              <a:rPr lang="en-US" sz="2200" dirty="0" smtClean="0">
                <a:latin typeface="Arial" charset="0"/>
              </a:rPr>
              <a:t>Residential </a:t>
            </a:r>
            <a:r>
              <a:rPr lang="en-US" sz="2200" dirty="0">
                <a:latin typeface="Arial" charset="0"/>
              </a:rPr>
              <a:t>real estate</a:t>
            </a:r>
          </a:p>
          <a:p>
            <a:pPr marL="822960" lvl="5" indent="-320040">
              <a:lnSpc>
                <a:spcPct val="100000"/>
              </a:lnSpc>
              <a:spcBef>
                <a:spcPts val="600"/>
              </a:spcBef>
              <a:spcAft>
                <a:spcPts val="600"/>
              </a:spcAft>
              <a:buClr>
                <a:schemeClr val="tx1"/>
              </a:buClr>
              <a:defRPr/>
            </a:pPr>
            <a:r>
              <a:rPr lang="en-US" sz="2200" dirty="0">
                <a:latin typeface="Arial" charset="0"/>
              </a:rPr>
              <a:t>39 years </a:t>
            </a:r>
            <a:r>
              <a:rPr lang="en-US" sz="2200" dirty="0" smtClean="0">
                <a:latin typeface="Arial" charset="0"/>
              </a:rPr>
              <a:t>Nonresidential </a:t>
            </a:r>
            <a:r>
              <a:rPr lang="en-US" sz="2200" dirty="0">
                <a:latin typeface="Arial" charset="0"/>
              </a:rPr>
              <a:t>real </a:t>
            </a:r>
            <a:r>
              <a:rPr lang="en-US" sz="2200" dirty="0" smtClean="0">
                <a:latin typeface="Arial" charset="0"/>
              </a:rPr>
              <a:t>estate</a:t>
            </a:r>
            <a:endParaRPr lang="en-US" sz="2200" dirty="0">
              <a:latin typeface="Arial" charset="0"/>
            </a:endParaRPr>
          </a:p>
          <a:p>
            <a:pPr marL="342900" lvl="1" indent="-342900">
              <a:spcBef>
                <a:spcPts val="1800"/>
              </a:spcBef>
              <a:buClr>
                <a:schemeClr val="tx1"/>
              </a:buClr>
              <a:defRPr/>
            </a:pPr>
            <a:r>
              <a:rPr lang="en-US" sz="2600" dirty="0">
                <a:latin typeface="Arial" charset="0"/>
              </a:rPr>
              <a:t>Real assets are depreciated using the straight-line method with a mid-month convention</a:t>
            </a:r>
          </a:p>
          <a:p>
            <a:pPr marL="365760" lvl="5" indent="-365760">
              <a:lnSpc>
                <a:spcPct val="100000"/>
              </a:lnSpc>
              <a:spcBef>
                <a:spcPts val="600"/>
              </a:spcBef>
              <a:spcAft>
                <a:spcPts val="600"/>
              </a:spcAft>
              <a:buClr>
                <a:schemeClr val="tx1"/>
              </a:buClr>
              <a:defRPr/>
            </a:pPr>
            <a:r>
              <a:rPr lang="en-US" sz="2400" dirty="0">
                <a:latin typeface="Arial" charset="0"/>
              </a:rPr>
              <a:t>Mid-month convention assumes all purchases made in middle of month</a:t>
            </a:r>
          </a:p>
          <a:p>
            <a:pPr lvl="1">
              <a:buClr>
                <a:schemeClr val="tx1"/>
              </a:buClr>
              <a:defRPr/>
            </a:pPr>
            <a:r>
              <a:rPr lang="en-US" sz="2200" dirty="0">
                <a:latin typeface="Arial" charset="0"/>
              </a:rPr>
              <a:t>Used for real estate acquired after 1986</a:t>
            </a:r>
          </a:p>
          <a:p>
            <a:pPr lvl="1">
              <a:buClr>
                <a:schemeClr val="tx1"/>
              </a:buClr>
              <a:defRPr/>
            </a:pPr>
            <a:r>
              <a:rPr lang="en-US" sz="2200" dirty="0">
                <a:latin typeface="Arial" charset="0"/>
              </a:rPr>
              <a:t>Rates found on Table 8.5 on page </a:t>
            </a:r>
            <a:r>
              <a:rPr lang="en-US" sz="2200" dirty="0" smtClean="0">
                <a:latin typeface="Arial" charset="0"/>
              </a:rPr>
              <a:t>8-8</a:t>
            </a:r>
            <a:endParaRPr lang="en-US" sz="2200" dirty="0">
              <a:latin typeface="Arial" charset="0"/>
            </a:endParaRPr>
          </a:p>
          <a:p>
            <a:pPr marL="256032" indent="-256032" algn="ctr">
              <a:spcBef>
                <a:spcPts val="1800"/>
              </a:spcBef>
              <a:buNone/>
              <a:defRPr/>
            </a:pPr>
            <a:r>
              <a:rPr lang="en-US" sz="2200" b="1" i="1" dirty="0">
                <a:solidFill>
                  <a:srgbClr val="286450"/>
                </a:solidFill>
                <a:latin typeface="Arial" charset="0"/>
              </a:rPr>
              <a:t>Note:  Different rates apply for real property acquired </a:t>
            </a:r>
          </a:p>
          <a:p>
            <a:pPr marL="256032" indent="-256032" algn="ctr">
              <a:buNone/>
              <a:defRPr/>
            </a:pPr>
            <a:r>
              <a:rPr lang="en-US" sz="2200" b="1" i="1" dirty="0">
                <a:solidFill>
                  <a:srgbClr val="286450"/>
                </a:solidFill>
                <a:latin typeface="Arial" charset="0"/>
              </a:rPr>
              <a:t>before 1981 and after 1980 but before </a:t>
            </a:r>
            <a:r>
              <a:rPr lang="en-US" sz="2200" b="1" i="1" dirty="0" smtClean="0">
                <a:solidFill>
                  <a:srgbClr val="286450"/>
                </a:solidFill>
                <a:latin typeface="Arial" charset="0"/>
              </a:rPr>
              <a:t>1987</a:t>
            </a:r>
            <a:endParaRPr lang="en-US" sz="2200" b="1" i="1" dirty="0">
              <a:solidFill>
                <a:srgbClr val="286450"/>
              </a:solidFill>
              <a:latin typeface="Arial" charset="0"/>
            </a:endParaRPr>
          </a:p>
        </p:txBody>
      </p:sp>
    </p:spTree>
    <p:extLst>
      <p:ext uri="{BB962C8B-B14F-4D97-AF65-F5344CB8AC3E}">
        <p14:creationId xmlns:p14="http://schemas.microsoft.com/office/powerpoint/2010/main" val="1364134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REAL ESTATE EXAMPLE</a:t>
            </a:r>
            <a:endParaRPr lang="en-US" dirty="0"/>
          </a:p>
        </p:txBody>
      </p:sp>
      <p:sp>
        <p:nvSpPr>
          <p:cNvPr id="4" name="Content Placeholder 2"/>
          <p:cNvSpPr>
            <a:spLocks noGrp="1"/>
          </p:cNvSpPr>
          <p:nvPr>
            <p:ph idx="1"/>
          </p:nvPr>
        </p:nvSpPr>
        <p:spPr>
          <a:xfrm>
            <a:off x="838200" y="1317625"/>
            <a:ext cx="10515600" cy="5029200"/>
          </a:xfrm>
        </p:spPr>
        <p:txBody>
          <a:bodyPr/>
          <a:lstStyle/>
          <a:p>
            <a:pPr>
              <a:buNone/>
            </a:pPr>
            <a:r>
              <a:rPr lang="en-US" b="1" dirty="0">
                <a:latin typeface="Arial" charset="0"/>
              </a:rPr>
              <a:t>Example</a:t>
            </a:r>
          </a:p>
          <a:p>
            <a:pPr marL="0" indent="0">
              <a:buNone/>
            </a:pPr>
            <a:r>
              <a:rPr lang="en-US" sz="2800" dirty="0">
                <a:latin typeface="Arial" charset="0"/>
              </a:rPr>
              <a:t>Gwen purchased a residential triplex on 8/1/18 for $290,000 (including land cost of $50,000). </a:t>
            </a:r>
            <a:r>
              <a:rPr lang="en-US" sz="2800" dirty="0" smtClean="0">
                <a:latin typeface="Arial" charset="0"/>
              </a:rPr>
              <a:t>What </a:t>
            </a:r>
            <a:r>
              <a:rPr lang="en-US" sz="2800" dirty="0">
                <a:latin typeface="Arial" charset="0"/>
              </a:rPr>
              <a:t>is her depreciation for 2018?  2019?</a:t>
            </a:r>
          </a:p>
        </p:txBody>
      </p:sp>
    </p:spTree>
    <p:extLst>
      <p:ext uri="{BB962C8B-B14F-4D97-AF65-F5344CB8AC3E}">
        <p14:creationId xmlns:p14="http://schemas.microsoft.com/office/powerpoint/2010/main" val="248237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tint val="100000"/>
                    <a:shade val="90000"/>
                    <a:satMod val="250000"/>
                    <a:alpha val="100000"/>
                  </a:schemeClr>
                </a:solidFill>
              </a:rPr>
              <a:t>SOLUTION </a:t>
            </a:r>
            <a:r>
              <a:rPr lang="en-US" dirty="0" smtClean="0">
                <a:solidFill>
                  <a:schemeClr val="tx2">
                    <a:tint val="100000"/>
                    <a:shade val="90000"/>
                    <a:satMod val="250000"/>
                    <a:alpha val="100000"/>
                  </a:schemeClr>
                </a:solidFill>
              </a:rPr>
              <a:t>(2 </a:t>
            </a:r>
            <a:r>
              <a:rPr lang="en-US" dirty="0">
                <a:solidFill>
                  <a:schemeClr val="tx2">
                    <a:tint val="100000"/>
                    <a:shade val="90000"/>
                    <a:satMod val="250000"/>
                    <a:alpha val="100000"/>
                  </a:schemeClr>
                </a:solidFill>
              </a:rPr>
              <a:t>of </a:t>
            </a:r>
            <a:r>
              <a:rPr lang="en-US" dirty="0" smtClean="0">
                <a:solidFill>
                  <a:schemeClr val="tx2">
                    <a:tint val="100000"/>
                    <a:shade val="90000"/>
                    <a:satMod val="250000"/>
                    <a:alpha val="100000"/>
                  </a:schemeClr>
                </a:solidFill>
              </a:rPr>
              <a:t>7)</a:t>
            </a:r>
            <a:endParaRPr lang="en-US" dirty="0"/>
          </a:p>
        </p:txBody>
      </p:sp>
      <p:sp>
        <p:nvSpPr>
          <p:cNvPr id="4" name="Content Placeholder 2"/>
          <p:cNvSpPr>
            <a:spLocks noGrp="1"/>
          </p:cNvSpPr>
          <p:nvPr>
            <p:ph idx="1"/>
          </p:nvPr>
        </p:nvSpPr>
        <p:spPr>
          <a:xfrm>
            <a:off x="838200" y="1317625"/>
            <a:ext cx="10698480" cy="5029200"/>
          </a:xfrm>
        </p:spPr>
        <p:txBody>
          <a:bodyPr/>
          <a:lstStyle/>
          <a:p>
            <a:pPr indent="-283464">
              <a:spcBef>
                <a:spcPts val="400"/>
              </a:spcBef>
              <a:spcAft>
                <a:spcPts val="0"/>
              </a:spcAft>
              <a:buNone/>
              <a:defRPr/>
            </a:pPr>
            <a:r>
              <a:rPr lang="en-US" sz="3000" b="1" dirty="0">
                <a:latin typeface="Arial" charset="0"/>
              </a:rPr>
              <a:t>Example</a:t>
            </a:r>
          </a:p>
          <a:p>
            <a:pPr marL="82296" indent="0">
              <a:spcBef>
                <a:spcPts val="400"/>
              </a:spcBef>
              <a:spcAft>
                <a:spcPts val="0"/>
              </a:spcAft>
              <a:buNone/>
              <a:defRPr/>
            </a:pPr>
            <a:r>
              <a:rPr lang="en-US" sz="2600" dirty="0">
                <a:latin typeface="Arial" charset="0"/>
              </a:rPr>
              <a:t>Gwen purchased a residential tri-</a:t>
            </a:r>
            <a:r>
              <a:rPr lang="en-US" sz="2600" dirty="0" err="1">
                <a:latin typeface="Arial" charset="0"/>
              </a:rPr>
              <a:t>plex</a:t>
            </a:r>
            <a:r>
              <a:rPr lang="en-US" sz="2600" dirty="0">
                <a:latin typeface="Arial" charset="0"/>
              </a:rPr>
              <a:t> on 8/1/18 for $290,000 (including land cost of $50,000).  What is her depreciation for 2018?  2019</a:t>
            </a:r>
            <a:r>
              <a:rPr lang="en-US" sz="2600" dirty="0" smtClean="0">
                <a:latin typeface="Arial" charset="0"/>
              </a:rPr>
              <a:t>?</a:t>
            </a:r>
            <a:endParaRPr lang="en-US" sz="2600" dirty="0">
              <a:latin typeface="Arial" charset="0"/>
            </a:endParaRPr>
          </a:p>
          <a:p>
            <a:pPr indent="-283464">
              <a:spcBef>
                <a:spcPts val="400"/>
              </a:spcBef>
              <a:spcAft>
                <a:spcPts val="0"/>
              </a:spcAft>
              <a:buNone/>
              <a:defRPr/>
            </a:pPr>
            <a:r>
              <a:rPr lang="en-US" sz="3000" b="1" dirty="0">
                <a:latin typeface="Arial" charset="0"/>
              </a:rPr>
              <a:t>Solution</a:t>
            </a:r>
          </a:p>
          <a:p>
            <a:pPr marL="82296" indent="0">
              <a:spcBef>
                <a:spcPts val="400"/>
              </a:spcBef>
              <a:spcAft>
                <a:spcPts val="0"/>
              </a:spcAft>
              <a:buNone/>
              <a:defRPr/>
            </a:pPr>
            <a:r>
              <a:rPr lang="en-US" sz="2600" dirty="0">
                <a:latin typeface="Arial" charset="0"/>
              </a:rPr>
              <a:t>Since land is not depreciable, only $240,000 may be multiplied by percentages from Table 8.5 (27.5-year residential real property).  The purchase occurred in the eighth month; therefore, depreciation equals</a:t>
            </a:r>
          </a:p>
          <a:p>
            <a:pPr marL="1828800" indent="-283464">
              <a:spcBef>
                <a:spcPts val="400"/>
              </a:spcBef>
              <a:spcAft>
                <a:spcPts val="0"/>
              </a:spcAft>
              <a:buNone/>
              <a:defRPr/>
            </a:pPr>
            <a:r>
              <a:rPr lang="en-US" sz="2600" b="1" dirty="0" smtClean="0">
                <a:solidFill>
                  <a:srgbClr val="286450"/>
                </a:solidFill>
                <a:latin typeface="Arial" charset="0"/>
              </a:rPr>
              <a:t>2018   </a:t>
            </a:r>
            <a:r>
              <a:rPr lang="en-US" sz="2600" b="1" dirty="0">
                <a:solidFill>
                  <a:srgbClr val="286450"/>
                </a:solidFill>
                <a:latin typeface="Arial" charset="0"/>
              </a:rPr>
              <a:t>$240,000 x 1.364% = $3,274</a:t>
            </a:r>
          </a:p>
          <a:p>
            <a:pPr marL="1828800" indent="-283464">
              <a:spcBef>
                <a:spcPts val="400"/>
              </a:spcBef>
              <a:spcAft>
                <a:spcPts val="0"/>
              </a:spcAft>
              <a:buNone/>
              <a:defRPr/>
            </a:pPr>
            <a:r>
              <a:rPr lang="en-US" sz="2600" b="1" dirty="0" smtClean="0">
                <a:solidFill>
                  <a:srgbClr val="286450"/>
                </a:solidFill>
                <a:latin typeface="Arial" charset="0"/>
              </a:rPr>
              <a:t>2019   </a:t>
            </a:r>
            <a:r>
              <a:rPr lang="en-US" sz="2600" b="1" dirty="0">
                <a:solidFill>
                  <a:srgbClr val="286450"/>
                </a:solidFill>
                <a:latin typeface="Arial" charset="0"/>
              </a:rPr>
              <a:t>$240,000 x 3.636% = $</a:t>
            </a:r>
            <a:r>
              <a:rPr lang="en-US" sz="2600" b="1" dirty="0" smtClean="0">
                <a:solidFill>
                  <a:srgbClr val="286450"/>
                </a:solidFill>
                <a:latin typeface="Arial" charset="0"/>
              </a:rPr>
              <a:t>8,726</a:t>
            </a:r>
            <a:endParaRPr lang="en-US" sz="2600" b="1" dirty="0">
              <a:solidFill>
                <a:srgbClr val="286450"/>
              </a:solidFill>
              <a:latin typeface="Arial" charset="0"/>
            </a:endParaRPr>
          </a:p>
        </p:txBody>
      </p:sp>
    </p:spTree>
    <p:extLst>
      <p:ext uri="{BB962C8B-B14F-4D97-AF65-F5344CB8AC3E}">
        <p14:creationId xmlns:p14="http://schemas.microsoft.com/office/powerpoint/2010/main" val="1200356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ELECTION TO EXPENSE - §179</a:t>
            </a:r>
            <a:endParaRPr lang="en-US" dirty="0"/>
          </a:p>
        </p:txBody>
      </p:sp>
      <p:sp>
        <p:nvSpPr>
          <p:cNvPr id="4" name="Content Placeholder 2"/>
          <p:cNvSpPr>
            <a:spLocks noGrp="1"/>
          </p:cNvSpPr>
          <p:nvPr>
            <p:ph idx="1"/>
          </p:nvPr>
        </p:nvSpPr>
        <p:spPr>
          <a:xfrm>
            <a:off x="838200" y="1317624"/>
            <a:ext cx="10881360" cy="5096823"/>
          </a:xfrm>
        </p:spPr>
        <p:txBody>
          <a:bodyPr/>
          <a:lstStyle/>
          <a:p>
            <a:pPr marL="365760" lvl="1" indent="-365760">
              <a:spcBef>
                <a:spcPts val="400"/>
              </a:spcBef>
              <a:defRPr/>
            </a:pPr>
            <a:r>
              <a:rPr lang="en-US" sz="2200" dirty="0">
                <a:latin typeface="Arial" charset="0"/>
              </a:rPr>
              <a:t>§179 allows immediate expensing of qualifying property</a:t>
            </a:r>
          </a:p>
          <a:p>
            <a:pPr lvl="1">
              <a:spcBef>
                <a:spcPts val="400"/>
              </a:spcBef>
              <a:buSzPct val="100000"/>
              <a:defRPr/>
            </a:pPr>
            <a:r>
              <a:rPr lang="en-US" sz="1800" dirty="0">
                <a:latin typeface="Arial" charset="0"/>
              </a:rPr>
              <a:t>Tangible personal property used in a business, new or used and certain qualified improvements in rental real estate</a:t>
            </a:r>
          </a:p>
          <a:p>
            <a:pPr lvl="1">
              <a:spcBef>
                <a:spcPts val="400"/>
              </a:spcBef>
              <a:buSzPct val="100000"/>
              <a:defRPr/>
            </a:pPr>
            <a:r>
              <a:rPr lang="en-US" sz="1800" dirty="0">
                <a:latin typeface="Arial" charset="0"/>
              </a:rPr>
              <a:t>$1,000,000 in year of </a:t>
            </a:r>
            <a:r>
              <a:rPr lang="en-US" sz="1800" dirty="0" smtClean="0">
                <a:latin typeface="Arial" charset="0"/>
              </a:rPr>
              <a:t>acquisition </a:t>
            </a:r>
            <a:r>
              <a:rPr lang="en-US" sz="1800" dirty="0">
                <a:latin typeface="Arial" charset="0"/>
              </a:rPr>
              <a:t>(Part I of Form 4562)</a:t>
            </a:r>
            <a:endParaRPr lang="en-US" sz="1800" dirty="0">
              <a:solidFill>
                <a:schemeClr val="accent3"/>
              </a:solidFill>
              <a:latin typeface="Arial" charset="0"/>
            </a:endParaRPr>
          </a:p>
          <a:p>
            <a:pPr>
              <a:spcBef>
                <a:spcPts val="400"/>
              </a:spcBef>
              <a:defRPr/>
            </a:pPr>
            <a:r>
              <a:rPr lang="en-US" sz="2200" dirty="0">
                <a:latin typeface="Arial" charset="0"/>
              </a:rPr>
              <a:t>§179 election to expense is limited by 2 things</a:t>
            </a:r>
          </a:p>
          <a:p>
            <a:pPr marL="274320" lvl="1" indent="-548640">
              <a:spcBef>
                <a:spcPts val="400"/>
              </a:spcBef>
              <a:buSzPct val="60000"/>
              <a:buNone/>
              <a:defRPr/>
            </a:pPr>
            <a:r>
              <a:rPr lang="en-US" sz="2000" dirty="0">
                <a:latin typeface="Arial" charset="0"/>
              </a:rPr>
              <a:t>1. </a:t>
            </a:r>
            <a:r>
              <a:rPr lang="en-US" sz="2000" dirty="0" smtClean="0">
                <a:latin typeface="Arial" charset="0"/>
              </a:rPr>
              <a:t>If </a:t>
            </a:r>
            <a:r>
              <a:rPr lang="en-US" sz="2000" dirty="0">
                <a:latin typeface="Arial" charset="0"/>
              </a:rPr>
              <a:t>cost of qualifying property placed in service in a year &gt; $2,500,000, then reduce §179 expense dollar for dollar</a:t>
            </a:r>
          </a:p>
          <a:p>
            <a:pPr marL="256032" lvl="2" indent="-256032">
              <a:spcBef>
                <a:spcPts val="400"/>
              </a:spcBef>
              <a:buNone/>
              <a:defRPr/>
            </a:pPr>
            <a:r>
              <a:rPr lang="en-US" sz="1800" dirty="0" smtClean="0">
                <a:latin typeface="Arial" charset="0"/>
              </a:rPr>
              <a:t>For </a:t>
            </a:r>
            <a:r>
              <a:rPr lang="en-US" sz="1800" dirty="0">
                <a:latin typeface="Arial" charset="0"/>
              </a:rPr>
              <a:t>example, if assets purchased in current year = $2,696,000, taxpayer must reduce  </a:t>
            </a:r>
            <a:r>
              <a:rPr lang="en-US" sz="1800" dirty="0">
                <a:latin typeface="Arial" charset="0"/>
                <a:cs typeface="Arial" charset="0"/>
              </a:rPr>
              <a:t>§179 by</a:t>
            </a:r>
            <a:r>
              <a:rPr lang="en-US" sz="1800" dirty="0">
                <a:latin typeface="Arial" charset="0"/>
              </a:rPr>
              <a:t> $196,000. </a:t>
            </a:r>
          </a:p>
          <a:p>
            <a:pPr marL="256032" lvl="2" indent="-256032">
              <a:spcBef>
                <a:spcPts val="400"/>
              </a:spcBef>
              <a:buNone/>
              <a:defRPr/>
            </a:pPr>
            <a:r>
              <a:rPr lang="en-US" sz="1800" i="1" dirty="0">
                <a:solidFill>
                  <a:srgbClr val="286450"/>
                </a:solidFill>
                <a:latin typeface="Arial" charset="0"/>
                <a:cs typeface="Arial" charset="0"/>
              </a:rPr>
              <a:t>[$1,000,000 - ($2,696,000 −</a:t>
            </a:r>
            <a:r>
              <a:rPr lang="en-US" sz="1800" i="1" dirty="0" smtClean="0">
                <a:solidFill>
                  <a:srgbClr val="286450"/>
                </a:solidFill>
                <a:latin typeface="Arial" charset="0"/>
                <a:cs typeface="Arial" charset="0"/>
              </a:rPr>
              <a:t> </a:t>
            </a:r>
            <a:r>
              <a:rPr lang="en-US" sz="1800" i="1" dirty="0">
                <a:solidFill>
                  <a:srgbClr val="286450"/>
                </a:solidFill>
                <a:latin typeface="Arial" charset="0"/>
                <a:cs typeface="Arial" charset="0"/>
              </a:rPr>
              <a:t>$2,500,000)] §179 limitation</a:t>
            </a:r>
          </a:p>
          <a:p>
            <a:pPr marL="256032" lvl="2" indent="-256032">
              <a:spcBef>
                <a:spcPts val="400"/>
              </a:spcBef>
              <a:buNone/>
              <a:defRPr/>
            </a:pPr>
            <a:r>
              <a:rPr lang="en-US" sz="1800" dirty="0" smtClean="0">
                <a:latin typeface="Arial" charset="0"/>
              </a:rPr>
              <a:t>Therefore</a:t>
            </a:r>
            <a:r>
              <a:rPr lang="en-US" sz="1800" dirty="0">
                <a:latin typeface="Arial" charset="0"/>
              </a:rPr>
              <a:t>,  election to expense is </a:t>
            </a:r>
            <a:r>
              <a:rPr lang="en-US" sz="1800" dirty="0">
                <a:latin typeface="Arial" charset="0"/>
                <a:cs typeface="Arial" charset="0"/>
              </a:rPr>
              <a:t>limited to = $804,000*.  </a:t>
            </a:r>
          </a:p>
          <a:p>
            <a:pPr marL="256032" lvl="2" indent="-256032">
              <a:spcBef>
                <a:spcPts val="400"/>
              </a:spcBef>
              <a:buNone/>
              <a:defRPr/>
            </a:pPr>
            <a:r>
              <a:rPr lang="en-US" sz="1800" dirty="0" smtClean="0">
                <a:latin typeface="Arial" charset="0"/>
                <a:cs typeface="Arial" charset="0"/>
              </a:rPr>
              <a:t>The </a:t>
            </a:r>
            <a:r>
              <a:rPr lang="en-US" sz="1800" dirty="0">
                <a:latin typeface="Arial" charset="0"/>
                <a:cs typeface="Arial" charset="0"/>
              </a:rPr>
              <a:t>remaining $1,892,000** is depreciated over assets’ useful lives.</a:t>
            </a:r>
            <a:r>
              <a:rPr lang="en-US" sz="1800" i="1" dirty="0">
                <a:solidFill>
                  <a:schemeClr val="accent3"/>
                </a:solidFill>
                <a:latin typeface="Arial" charset="0"/>
                <a:cs typeface="Arial" charset="0"/>
              </a:rPr>
              <a:t> </a:t>
            </a:r>
          </a:p>
          <a:p>
            <a:pPr marL="256032" lvl="2" indent="-256032">
              <a:spcBef>
                <a:spcPts val="400"/>
              </a:spcBef>
              <a:buNone/>
              <a:defRPr/>
            </a:pPr>
            <a:r>
              <a:rPr lang="en-US" sz="1800" i="1" dirty="0">
                <a:solidFill>
                  <a:srgbClr val="286450"/>
                </a:solidFill>
                <a:latin typeface="Arial" charset="0"/>
                <a:cs typeface="Arial" charset="0"/>
              </a:rPr>
              <a:t>$2,696,000 </a:t>
            </a:r>
            <a:r>
              <a:rPr lang="en-US" sz="1800" i="1" dirty="0" smtClean="0">
                <a:solidFill>
                  <a:srgbClr val="286450"/>
                </a:solidFill>
                <a:latin typeface="Arial" charset="0"/>
                <a:cs typeface="Arial" charset="0"/>
              </a:rPr>
              <a:t>− </a:t>
            </a:r>
            <a:r>
              <a:rPr lang="en-US" sz="1800" i="1" dirty="0">
                <a:solidFill>
                  <a:srgbClr val="286450"/>
                </a:solidFill>
                <a:latin typeface="Arial" charset="0"/>
                <a:cs typeface="Arial" charset="0"/>
              </a:rPr>
              <a:t>$804,000 = $1,892,000 remaining basis</a:t>
            </a:r>
          </a:p>
          <a:p>
            <a:pPr marL="256032" lvl="1" indent="-256032">
              <a:spcBef>
                <a:spcPts val="400"/>
              </a:spcBef>
              <a:buNone/>
              <a:defRPr/>
            </a:pPr>
            <a:r>
              <a:rPr lang="en-US" sz="1800" dirty="0">
                <a:latin typeface="Arial" charset="0"/>
              </a:rPr>
              <a:t>2.  Cannot take §179 expense in excess of  taxable income</a:t>
            </a:r>
          </a:p>
        </p:txBody>
      </p:sp>
    </p:spTree>
    <p:extLst>
      <p:ext uri="{BB962C8B-B14F-4D97-AF65-F5344CB8AC3E}">
        <p14:creationId xmlns:p14="http://schemas.microsoft.com/office/powerpoint/2010/main" val="1162226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tint val="100000"/>
                    <a:shade val="90000"/>
                    <a:satMod val="250000"/>
                    <a:alpha val="100000"/>
                  </a:schemeClr>
                </a:solidFill>
              </a:rPr>
              <a:t>§179</a:t>
            </a:r>
            <a:endParaRPr lang="en-US" dirty="0"/>
          </a:p>
        </p:txBody>
      </p:sp>
      <p:sp>
        <p:nvSpPr>
          <p:cNvPr id="4" name="Content Placeholder 2"/>
          <p:cNvSpPr>
            <a:spLocks noGrp="1"/>
          </p:cNvSpPr>
          <p:nvPr>
            <p:ph idx="1"/>
          </p:nvPr>
        </p:nvSpPr>
        <p:spPr>
          <a:xfrm>
            <a:off x="838200" y="1317625"/>
            <a:ext cx="10789693" cy="5029200"/>
          </a:xfrm>
        </p:spPr>
        <p:txBody>
          <a:bodyPr/>
          <a:lstStyle/>
          <a:p>
            <a:pPr>
              <a:spcBef>
                <a:spcPts val="400"/>
              </a:spcBef>
              <a:spcAft>
                <a:spcPts val="0"/>
              </a:spcAft>
              <a:defRPr/>
            </a:pPr>
            <a:r>
              <a:rPr lang="en-US" sz="2600" dirty="0">
                <a:latin typeface="Arial" charset="0"/>
              </a:rPr>
              <a:t>When using with regular MACRS, take §179 first, then reduce basis to calculate bonus depreciation, then reduce basis to calculate MACRS</a:t>
            </a:r>
          </a:p>
          <a:p>
            <a:pPr>
              <a:spcBef>
                <a:spcPts val="400"/>
              </a:spcBef>
              <a:spcAft>
                <a:spcPts val="0"/>
              </a:spcAft>
              <a:buClr>
                <a:schemeClr val="tx1"/>
              </a:buClr>
              <a:defRPr/>
            </a:pPr>
            <a:r>
              <a:rPr lang="en-US" sz="2600" dirty="0">
                <a:solidFill>
                  <a:srgbClr val="286450"/>
                </a:solidFill>
                <a:latin typeface="Arial" charset="0"/>
              </a:rPr>
              <a:t>Example:  In 2018, NanoPaint Inc.’s taxable income = $1.25 million. They placed a 7-year piece of property into service costing $1,839,000 on 5/2/18; it was their only asset purchase in 2018.  What is total depreciation, including election to expense and bonus?</a:t>
            </a:r>
          </a:p>
          <a:p>
            <a:pPr marL="822960" lvl="2" indent="-320040">
              <a:spcBef>
                <a:spcPts val="400"/>
              </a:spcBef>
              <a:defRPr/>
            </a:pPr>
            <a:r>
              <a:rPr lang="en-US" sz="2200" dirty="0">
                <a:latin typeface="Arial" charset="0"/>
              </a:rPr>
              <a:t>The first $1,000,000 may be immediately expensed</a:t>
            </a:r>
          </a:p>
          <a:p>
            <a:pPr marL="822960" lvl="2" indent="-320040">
              <a:spcBef>
                <a:spcPts val="400"/>
              </a:spcBef>
              <a:defRPr/>
            </a:pPr>
            <a:r>
              <a:rPr lang="en-US" sz="2200" dirty="0">
                <a:latin typeface="Arial" charset="0"/>
              </a:rPr>
              <a:t>Balance of ($1,839,000 - $1,000,000 = $839,000), take bonus depreciation taken ($839,000 x 100</a:t>
            </a:r>
            <a:r>
              <a:rPr lang="en-US" sz="2200" dirty="0" smtClean="0">
                <a:latin typeface="Arial" charset="0"/>
              </a:rPr>
              <a:t>%)</a:t>
            </a:r>
            <a:endParaRPr lang="en-US" sz="2200" dirty="0">
              <a:latin typeface="Arial" charset="0"/>
            </a:endParaRPr>
          </a:p>
          <a:p>
            <a:pPr marL="0" lvl="1" indent="0" algn="ctr">
              <a:spcBef>
                <a:spcPts val="400"/>
              </a:spcBef>
              <a:buNone/>
              <a:defRPr/>
            </a:pPr>
            <a:r>
              <a:rPr lang="en-US" sz="2200" i="1" dirty="0">
                <a:solidFill>
                  <a:srgbClr val="286450"/>
                </a:solidFill>
                <a:latin typeface="Arial" charset="0"/>
              </a:rPr>
              <a:t>*Realistically, with 100% bonus depreciation, need to deduct Section 179, and then bonus is unlikely, since entire cost of property can be written off as bonus*</a:t>
            </a:r>
          </a:p>
        </p:txBody>
      </p:sp>
    </p:spTree>
    <p:extLst>
      <p:ext uri="{BB962C8B-B14F-4D97-AF65-F5344CB8AC3E}">
        <p14:creationId xmlns:p14="http://schemas.microsoft.com/office/powerpoint/2010/main" val="2285347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LISTED PROPERTY</a:t>
            </a:r>
            <a:endParaRPr lang="en-US" dirty="0"/>
          </a:p>
        </p:txBody>
      </p:sp>
      <p:sp>
        <p:nvSpPr>
          <p:cNvPr id="4" name="Content Placeholder 2"/>
          <p:cNvSpPr>
            <a:spLocks noGrp="1"/>
          </p:cNvSpPr>
          <p:nvPr>
            <p:ph idx="1"/>
          </p:nvPr>
        </p:nvSpPr>
        <p:spPr>
          <a:xfrm>
            <a:off x="838200" y="1317625"/>
            <a:ext cx="10972800" cy="5029200"/>
          </a:xfrm>
        </p:spPr>
        <p:txBody>
          <a:bodyPr/>
          <a:lstStyle/>
          <a:p>
            <a:pPr>
              <a:spcBef>
                <a:spcPts val="400"/>
              </a:spcBef>
              <a:spcAft>
                <a:spcPts val="0"/>
              </a:spcAft>
              <a:defRPr/>
            </a:pPr>
            <a:r>
              <a:rPr lang="en-US" sz="2600" dirty="0">
                <a:latin typeface="Arial" charset="0"/>
              </a:rPr>
              <a:t>Special rules exist to limit deductions on assets that lend themselves to personal use, called ‘listed property’</a:t>
            </a:r>
          </a:p>
          <a:p>
            <a:pPr marL="822960" lvl="2" indent="-320040">
              <a:spcBef>
                <a:spcPts val="400"/>
              </a:spcBef>
              <a:spcAft>
                <a:spcPts val="0"/>
              </a:spcAft>
              <a:defRPr/>
            </a:pPr>
            <a:r>
              <a:rPr lang="en-US" sz="2200" dirty="0">
                <a:latin typeface="Arial" charset="0"/>
              </a:rPr>
              <a:t>Cars and trucks/vans under 6000 lbs. gross vehicle weight with specific exclusions and other property used as means of transportation (boats, motorcycles, etc)</a:t>
            </a:r>
          </a:p>
          <a:p>
            <a:pPr marL="822960" lvl="2" indent="-320040">
              <a:spcBef>
                <a:spcPts val="400"/>
              </a:spcBef>
              <a:spcAft>
                <a:spcPts val="0"/>
              </a:spcAft>
              <a:defRPr/>
            </a:pPr>
            <a:r>
              <a:rPr lang="en-US" sz="2200" dirty="0">
                <a:latin typeface="Arial" charset="0"/>
              </a:rPr>
              <a:t>Equipment used for entertainment, recreation or amusement</a:t>
            </a:r>
          </a:p>
          <a:p>
            <a:pPr marL="822960" lvl="2" indent="-320040">
              <a:spcBef>
                <a:spcPts val="400"/>
              </a:spcBef>
              <a:spcAft>
                <a:spcPts val="0"/>
              </a:spcAft>
              <a:defRPr/>
            </a:pPr>
            <a:r>
              <a:rPr lang="en-US" sz="2200" dirty="0">
                <a:latin typeface="Arial" charset="0"/>
              </a:rPr>
              <a:t>TCJA removed computers and peripheral equipment from definition of listed property</a:t>
            </a:r>
          </a:p>
          <a:p>
            <a:pPr>
              <a:spcBef>
                <a:spcPts val="400"/>
              </a:spcBef>
              <a:defRPr/>
            </a:pPr>
            <a:r>
              <a:rPr lang="en-US" sz="2600" dirty="0">
                <a:latin typeface="Arial" charset="0"/>
              </a:rPr>
              <a:t>If asset used &lt;= 50% for business </a:t>
            </a:r>
            <a:r>
              <a:rPr lang="en-US" sz="2600" i="1" dirty="0">
                <a:solidFill>
                  <a:schemeClr val="accent5"/>
                </a:solidFill>
                <a:latin typeface="Arial" charset="0"/>
              </a:rPr>
              <a:t>must use straight-line and Section 179/bonus not allowed</a:t>
            </a:r>
          </a:p>
          <a:p>
            <a:pPr>
              <a:spcBef>
                <a:spcPts val="400"/>
              </a:spcBef>
              <a:spcAft>
                <a:spcPts val="0"/>
              </a:spcAft>
              <a:defRPr/>
            </a:pPr>
            <a:r>
              <a:rPr lang="en-US" sz="2600" dirty="0">
                <a:latin typeface="Arial" charset="0"/>
              </a:rPr>
              <a:t>If asset used &gt; 50% for business, must use MACRS</a:t>
            </a:r>
          </a:p>
          <a:p>
            <a:pPr>
              <a:spcBef>
                <a:spcPts val="400"/>
              </a:spcBef>
              <a:spcAft>
                <a:spcPts val="0"/>
              </a:spcAft>
              <a:defRPr/>
            </a:pPr>
            <a:r>
              <a:rPr lang="en-US" sz="2600" dirty="0">
                <a:latin typeface="Arial" charset="0"/>
              </a:rPr>
              <a:t>Record in Part V on page 2 of Form </a:t>
            </a:r>
            <a:r>
              <a:rPr lang="en-US" sz="2600" dirty="0" smtClean="0">
                <a:latin typeface="Arial" charset="0"/>
              </a:rPr>
              <a:t>4562</a:t>
            </a:r>
            <a:endParaRPr lang="en-US" sz="2600" dirty="0">
              <a:latin typeface="Arial" charset="0"/>
            </a:endParaRPr>
          </a:p>
        </p:txBody>
      </p:sp>
    </p:spTree>
    <p:extLst>
      <p:ext uri="{BB962C8B-B14F-4D97-AF65-F5344CB8AC3E}">
        <p14:creationId xmlns:p14="http://schemas.microsoft.com/office/powerpoint/2010/main" val="3158484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LUXURY AUTO LIMITATIONS</a:t>
            </a:r>
            <a:endParaRPr lang="en-US" dirty="0"/>
          </a:p>
        </p:txBody>
      </p:sp>
      <p:sp>
        <p:nvSpPr>
          <p:cNvPr id="4" name="Content Placeholder 2"/>
          <p:cNvSpPr>
            <a:spLocks noGrp="1"/>
          </p:cNvSpPr>
          <p:nvPr>
            <p:ph idx="1"/>
          </p:nvPr>
        </p:nvSpPr>
        <p:spPr>
          <a:xfrm>
            <a:off x="838199" y="1317625"/>
            <a:ext cx="10515600" cy="5029200"/>
          </a:xfrm>
        </p:spPr>
        <p:txBody>
          <a:bodyPr/>
          <a:lstStyle/>
          <a:p>
            <a:pPr marL="0" indent="0" algn="ctr">
              <a:spcBef>
                <a:spcPts val="400"/>
              </a:spcBef>
              <a:spcAft>
                <a:spcPts val="0"/>
              </a:spcAft>
              <a:buNone/>
              <a:defRPr/>
            </a:pPr>
            <a:r>
              <a:rPr lang="en-US" sz="2800" i="1" dirty="0">
                <a:solidFill>
                  <a:srgbClr val="286450"/>
                </a:solidFill>
                <a:latin typeface="Arial" charset="0"/>
              </a:rPr>
              <a:t>IRS limits annual depreciation expense that may be claimed on passenger </a:t>
            </a:r>
            <a:r>
              <a:rPr lang="en-US" sz="2800" i="1" dirty="0" smtClean="0">
                <a:solidFill>
                  <a:srgbClr val="286450"/>
                </a:solidFill>
                <a:latin typeface="Arial" charset="0"/>
              </a:rPr>
              <a:t>auto</a:t>
            </a:r>
            <a:endParaRPr lang="en-US" sz="2800" i="1" dirty="0">
              <a:solidFill>
                <a:srgbClr val="286450"/>
              </a:solidFill>
              <a:latin typeface="Arial" charset="0"/>
            </a:endParaRPr>
          </a:p>
          <a:p>
            <a:pPr>
              <a:spcBef>
                <a:spcPts val="400"/>
              </a:spcBef>
              <a:spcAft>
                <a:spcPts val="0"/>
              </a:spcAft>
              <a:defRPr/>
            </a:pPr>
            <a:r>
              <a:rPr lang="en-US" sz="2800" dirty="0">
                <a:latin typeface="Arial" charset="0"/>
              </a:rPr>
              <a:t>Maximum allowed amount is luxury auto limits x business % use  </a:t>
            </a:r>
          </a:p>
          <a:p>
            <a:pPr>
              <a:spcBef>
                <a:spcPts val="400"/>
              </a:spcBef>
              <a:spcAft>
                <a:spcPts val="0"/>
              </a:spcAft>
              <a:defRPr/>
            </a:pPr>
            <a:r>
              <a:rPr lang="en-US" sz="2800" dirty="0">
                <a:latin typeface="Arial" charset="0"/>
              </a:rPr>
              <a:t>Annual depreciation limit on ‘luxury’ autos </a:t>
            </a:r>
            <a:r>
              <a:rPr lang="en-US" sz="2800" dirty="0" smtClean="0">
                <a:latin typeface="Arial" charset="0"/>
              </a:rPr>
              <a:t>placed </a:t>
            </a:r>
            <a:r>
              <a:rPr lang="en-US" sz="2800" dirty="0">
                <a:latin typeface="Arial" charset="0"/>
              </a:rPr>
              <a:t>into service in 2018 are as follows  </a:t>
            </a:r>
          </a:p>
          <a:p>
            <a:pPr marL="845820" lvl="6" indent="-342900">
              <a:lnSpc>
                <a:spcPct val="100000"/>
              </a:lnSpc>
              <a:spcBef>
                <a:spcPts val="400"/>
              </a:spcBef>
              <a:buClr>
                <a:schemeClr val="tx1"/>
              </a:buClr>
              <a:defRPr/>
            </a:pPr>
            <a:r>
              <a:rPr lang="en-US" sz="2400" dirty="0">
                <a:latin typeface="Arial" charset="0"/>
              </a:rPr>
              <a:t>2018 - $10,000 (or $18,000 if taking bonus depreciation</a:t>
            </a:r>
            <a:r>
              <a:rPr lang="en-US" sz="2400" b="1" i="1" dirty="0">
                <a:solidFill>
                  <a:schemeClr val="accent6"/>
                </a:solidFill>
                <a:latin typeface="Arial" charset="0"/>
              </a:rPr>
              <a:t>*</a:t>
            </a:r>
            <a:r>
              <a:rPr lang="en-US" sz="2400" dirty="0">
                <a:latin typeface="Arial" charset="0"/>
              </a:rPr>
              <a:t>)  </a:t>
            </a:r>
          </a:p>
          <a:p>
            <a:pPr marL="845820" lvl="6" indent="-342900">
              <a:lnSpc>
                <a:spcPct val="100000"/>
              </a:lnSpc>
              <a:spcBef>
                <a:spcPts val="400"/>
              </a:spcBef>
              <a:buClr>
                <a:schemeClr val="tx1"/>
              </a:buClr>
              <a:defRPr/>
            </a:pPr>
            <a:r>
              <a:rPr lang="en-US" sz="2400" dirty="0">
                <a:latin typeface="Arial" charset="0"/>
              </a:rPr>
              <a:t>2019 - $16,000		</a:t>
            </a:r>
          </a:p>
          <a:p>
            <a:pPr marL="845820" lvl="6" indent="-342900">
              <a:lnSpc>
                <a:spcPct val="100000"/>
              </a:lnSpc>
              <a:spcBef>
                <a:spcPts val="400"/>
              </a:spcBef>
              <a:buClr>
                <a:schemeClr val="tx1"/>
              </a:buClr>
              <a:defRPr/>
            </a:pPr>
            <a:r>
              <a:rPr lang="en-US" sz="2400" dirty="0">
                <a:latin typeface="Arial" charset="0"/>
              </a:rPr>
              <a:t>2020 - $9,600	</a:t>
            </a:r>
          </a:p>
          <a:p>
            <a:pPr marL="845820" lvl="6" indent="-342900">
              <a:lnSpc>
                <a:spcPct val="100000"/>
              </a:lnSpc>
              <a:spcBef>
                <a:spcPts val="400"/>
              </a:spcBef>
              <a:buClr>
                <a:schemeClr val="tx1"/>
              </a:buClr>
              <a:defRPr/>
            </a:pPr>
            <a:r>
              <a:rPr lang="en-US" sz="2400" dirty="0">
                <a:latin typeface="Arial" charset="0"/>
              </a:rPr>
              <a:t>2021 and subsequent years - $</a:t>
            </a:r>
            <a:r>
              <a:rPr lang="en-US" sz="2400" dirty="0" smtClean="0">
                <a:latin typeface="Arial" charset="0"/>
              </a:rPr>
              <a:t>5,760</a:t>
            </a:r>
            <a:endParaRPr lang="en-US" sz="2400" dirty="0">
              <a:latin typeface="Arial" charset="0"/>
            </a:endParaRPr>
          </a:p>
        </p:txBody>
      </p:sp>
    </p:spTree>
    <p:extLst>
      <p:ext uri="{BB962C8B-B14F-4D97-AF65-F5344CB8AC3E}">
        <p14:creationId xmlns:p14="http://schemas.microsoft.com/office/powerpoint/2010/main" val="3306396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EXCEPTION TO LUXURY AUTO LIMITATIONS</a:t>
            </a:r>
            <a:endParaRPr lang="en-US" dirty="0"/>
          </a:p>
        </p:txBody>
      </p:sp>
      <p:sp>
        <p:nvSpPr>
          <p:cNvPr id="4" name="Content Placeholder 2"/>
          <p:cNvSpPr>
            <a:spLocks noGrp="1"/>
          </p:cNvSpPr>
          <p:nvPr>
            <p:ph idx="1"/>
          </p:nvPr>
        </p:nvSpPr>
        <p:spPr>
          <a:xfrm>
            <a:off x="838199" y="1317625"/>
            <a:ext cx="10515600" cy="5029200"/>
          </a:xfrm>
        </p:spPr>
        <p:txBody>
          <a:bodyPr/>
          <a:lstStyle/>
          <a:p>
            <a:pPr>
              <a:spcBef>
                <a:spcPts val="400"/>
              </a:spcBef>
            </a:pPr>
            <a:r>
              <a:rPr lang="en-US" sz="2800" dirty="0">
                <a:latin typeface="Arial" charset="0"/>
              </a:rPr>
              <a:t>Passenger auto includes any 4-wheeled vehicle manufactured primarily for use on public streets and weighing less than 6000 lbs. </a:t>
            </a:r>
          </a:p>
          <a:p>
            <a:pPr marL="365760" lvl="1" indent="-365760">
              <a:spcBef>
                <a:spcPts val="400"/>
              </a:spcBef>
              <a:buSzPct val="100000"/>
            </a:pPr>
            <a:r>
              <a:rPr lang="en-US" dirty="0">
                <a:latin typeface="Arial" charset="0"/>
              </a:rPr>
              <a:t>Some SUVs weigh more than 6000 lbs. and so can be expensed under §179 (up to $25,000)</a:t>
            </a:r>
          </a:p>
          <a:p>
            <a:pPr marL="365760" lvl="1" indent="-365760">
              <a:spcBef>
                <a:spcPts val="400"/>
              </a:spcBef>
              <a:buSzPct val="100000"/>
            </a:pPr>
            <a:r>
              <a:rPr lang="en-US" dirty="0">
                <a:latin typeface="Arial" charset="0"/>
              </a:rPr>
              <a:t>Then use five-year MACRS percentages without ‘luxury auto’ limits</a:t>
            </a:r>
          </a:p>
          <a:p>
            <a:pPr marL="365760" lvl="1" indent="-365760">
              <a:spcBef>
                <a:spcPts val="400"/>
              </a:spcBef>
              <a:buSzPct val="100000"/>
            </a:pPr>
            <a:r>
              <a:rPr lang="en-US" dirty="0">
                <a:latin typeface="Arial" charset="0"/>
              </a:rPr>
              <a:t>Annual limitations must reflect business-use percentage</a:t>
            </a:r>
          </a:p>
        </p:txBody>
      </p:sp>
    </p:spTree>
    <p:extLst>
      <p:ext uri="{BB962C8B-B14F-4D97-AF65-F5344CB8AC3E}">
        <p14:creationId xmlns:p14="http://schemas.microsoft.com/office/powerpoint/2010/main" val="226192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3965" y="3671128"/>
            <a:ext cx="7186009" cy="914400"/>
          </a:xfrm>
        </p:spPr>
        <p:txBody>
          <a:bodyPr/>
          <a:lstStyle/>
          <a:p>
            <a:pPr>
              <a:lnSpc>
                <a:spcPct val="100000"/>
              </a:lnSpc>
            </a:pPr>
            <a:r>
              <a:rPr lang="en-US" dirty="0" smtClean="0"/>
              <a:t>DEPRECIATION &amp; SALE OF BUSINESS PROPERTY</a:t>
            </a:r>
            <a:endParaRPr lang="en-US" dirty="0"/>
          </a:p>
        </p:txBody>
      </p:sp>
      <p:sp>
        <p:nvSpPr>
          <p:cNvPr id="3" name="Subtitle 2"/>
          <p:cNvSpPr>
            <a:spLocks noGrp="1"/>
          </p:cNvSpPr>
          <p:nvPr>
            <p:ph type="subTitle" idx="1"/>
          </p:nvPr>
        </p:nvSpPr>
        <p:spPr/>
        <p:txBody>
          <a:bodyPr/>
          <a:lstStyle/>
          <a:p>
            <a:r>
              <a:rPr lang="en-US" dirty="0"/>
              <a:t>CHAPTER </a:t>
            </a:r>
            <a:r>
              <a:rPr lang="en-US" dirty="0" smtClean="0"/>
              <a:t>8</a:t>
            </a:r>
            <a:endParaRPr lang="en-US" dirty="0"/>
          </a:p>
        </p:txBody>
      </p:sp>
    </p:spTree>
    <p:extLst>
      <p:ext uri="{BB962C8B-B14F-4D97-AF65-F5344CB8AC3E}">
        <p14:creationId xmlns:p14="http://schemas.microsoft.com/office/powerpoint/2010/main" val="893828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LUXURY AUTO EXAMPLE</a:t>
            </a:r>
            <a:endParaRPr lang="en-US" dirty="0"/>
          </a:p>
        </p:txBody>
      </p:sp>
      <p:sp>
        <p:nvSpPr>
          <p:cNvPr id="4" name="Content Placeholder 2"/>
          <p:cNvSpPr>
            <a:spLocks noGrp="1"/>
          </p:cNvSpPr>
          <p:nvPr>
            <p:ph idx="1"/>
          </p:nvPr>
        </p:nvSpPr>
        <p:spPr>
          <a:xfrm>
            <a:off x="838200" y="1317625"/>
            <a:ext cx="10881360" cy="5029200"/>
          </a:xfrm>
        </p:spPr>
        <p:txBody>
          <a:bodyPr/>
          <a:lstStyle/>
          <a:p>
            <a:pPr>
              <a:spcBef>
                <a:spcPts val="400"/>
              </a:spcBef>
              <a:spcAft>
                <a:spcPts val="0"/>
              </a:spcAft>
              <a:buNone/>
            </a:pPr>
            <a:r>
              <a:rPr lang="en-US" b="1" dirty="0">
                <a:latin typeface="Arial" charset="0"/>
              </a:rPr>
              <a:t>Example</a:t>
            </a:r>
          </a:p>
          <a:p>
            <a:pPr marL="0" indent="0">
              <a:spcBef>
                <a:spcPts val="400"/>
              </a:spcBef>
              <a:spcAft>
                <a:spcPts val="0"/>
              </a:spcAft>
              <a:buNone/>
            </a:pPr>
            <a:r>
              <a:rPr lang="en-US" sz="2800" dirty="0" smtClean="0">
                <a:latin typeface="Arial" charset="0"/>
              </a:rPr>
              <a:t>On </a:t>
            </a:r>
            <a:r>
              <a:rPr lang="en-US" sz="2800" dirty="0">
                <a:latin typeface="Arial" charset="0"/>
              </a:rPr>
              <a:t>3/15/18, Jim purchased a new automobile for $52,300 to utilize in his sole proprietorship that sells medical devices; it is a passenger auto weighing less than 6,000 lbs.  The automobile is used 60% for business, and Jim wants to know what the maximum amount of  depreciation he can claim.</a:t>
            </a:r>
            <a:endParaRPr lang="en-US" sz="2200" i="1" dirty="0">
              <a:solidFill>
                <a:srgbClr val="286450"/>
              </a:solidFill>
              <a:latin typeface="Arial" charset="0"/>
            </a:endParaRPr>
          </a:p>
        </p:txBody>
      </p:sp>
    </p:spTree>
    <p:extLst>
      <p:ext uri="{BB962C8B-B14F-4D97-AF65-F5344CB8AC3E}">
        <p14:creationId xmlns:p14="http://schemas.microsoft.com/office/powerpoint/2010/main" val="834606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solidFill>
                  <a:schemeClr val="tx2">
                    <a:tint val="100000"/>
                    <a:shade val="90000"/>
                    <a:satMod val="250000"/>
                    <a:alpha val="100000"/>
                  </a:schemeClr>
                </a:solidFill>
              </a:rPr>
              <a:t>SOLUTION </a:t>
            </a:r>
            <a:r>
              <a:rPr lang="en-US" dirty="0" smtClean="0">
                <a:solidFill>
                  <a:schemeClr val="tx2">
                    <a:tint val="100000"/>
                    <a:shade val="90000"/>
                    <a:satMod val="250000"/>
                    <a:alpha val="100000"/>
                  </a:schemeClr>
                </a:solidFill>
              </a:rPr>
              <a:t>(3 </a:t>
            </a:r>
            <a:r>
              <a:rPr lang="en-US" dirty="0">
                <a:solidFill>
                  <a:schemeClr val="tx2">
                    <a:tint val="100000"/>
                    <a:shade val="90000"/>
                    <a:satMod val="250000"/>
                    <a:alpha val="100000"/>
                  </a:schemeClr>
                </a:solidFill>
              </a:rPr>
              <a:t>of </a:t>
            </a:r>
            <a:r>
              <a:rPr lang="en-US" dirty="0" smtClean="0">
                <a:solidFill>
                  <a:schemeClr val="tx2">
                    <a:tint val="100000"/>
                    <a:shade val="90000"/>
                    <a:satMod val="250000"/>
                    <a:alpha val="100000"/>
                  </a:schemeClr>
                </a:solidFill>
              </a:rPr>
              <a:t>7)</a:t>
            </a:r>
            <a:endParaRPr lang="en-US" dirty="0"/>
          </a:p>
        </p:txBody>
      </p:sp>
      <p:sp>
        <p:nvSpPr>
          <p:cNvPr id="5" name="Content Placeholder 2"/>
          <p:cNvSpPr>
            <a:spLocks noGrp="1"/>
          </p:cNvSpPr>
          <p:nvPr>
            <p:ph idx="1"/>
          </p:nvPr>
        </p:nvSpPr>
        <p:spPr>
          <a:xfrm>
            <a:off x="838200" y="1317626"/>
            <a:ext cx="10515600" cy="1589348"/>
          </a:xfrm>
        </p:spPr>
        <p:txBody>
          <a:bodyPr/>
          <a:lstStyle/>
          <a:p>
            <a:pPr indent="-283464">
              <a:lnSpc>
                <a:spcPct val="110000"/>
              </a:lnSpc>
              <a:spcBef>
                <a:spcPts val="0"/>
              </a:spcBef>
              <a:spcAft>
                <a:spcPts val="0"/>
              </a:spcAft>
              <a:buNone/>
              <a:defRPr/>
            </a:pPr>
            <a:r>
              <a:rPr lang="en-US" sz="2600" b="1" dirty="0">
                <a:latin typeface="Arial" charset="0"/>
              </a:rPr>
              <a:t>Example</a:t>
            </a:r>
          </a:p>
          <a:p>
            <a:pPr marL="0" indent="0">
              <a:lnSpc>
                <a:spcPct val="110000"/>
              </a:lnSpc>
              <a:spcBef>
                <a:spcPts val="0"/>
              </a:spcBef>
              <a:spcAft>
                <a:spcPts val="0"/>
              </a:spcAft>
              <a:buNone/>
              <a:defRPr/>
            </a:pPr>
            <a:r>
              <a:rPr lang="en-US" sz="2200" dirty="0" smtClean="0">
                <a:latin typeface="Arial" charset="0"/>
              </a:rPr>
              <a:t>On </a:t>
            </a:r>
            <a:r>
              <a:rPr lang="en-US" sz="2200" dirty="0">
                <a:latin typeface="Arial" charset="0"/>
              </a:rPr>
              <a:t>3/15/18, Jim purchased a new automobile for $52,300; it is a passenger auto weighing less than 6,000 lbs.  The automobile was used 60% for business; Jim wants to know how much depreciation to claim to maximize his deduction</a:t>
            </a:r>
            <a:r>
              <a:rPr lang="en-US" sz="2200" dirty="0" smtClean="0">
                <a:latin typeface="Arial" charset="0"/>
              </a:rPr>
              <a:t>.</a:t>
            </a:r>
            <a:endParaRPr lang="en-US" sz="2200" dirty="0">
              <a:latin typeface="Arial" charset="0"/>
            </a:endParaRPr>
          </a:p>
        </p:txBody>
      </p:sp>
      <p:graphicFrame>
        <p:nvGraphicFramePr>
          <p:cNvPr id="7" name="Table 3" descr="A solution shows the following calculation. Regular depreciation ($52,300 multiplied by 20%): $10,460; multiplied by Times business use percentage 60%: .60 (single line); Possible depreciation: $6,276 (single line); Luxury auto limitation (60% of $10,000): $6,000; must use lesser of $6,000 or $6,276; Bonus Depreciation (60% of $8,000): 4,800; and $10,800. "/>
          <p:cNvGraphicFramePr>
            <a:graphicFrameLocks noGrp="1"/>
          </p:cNvGraphicFramePr>
          <p:nvPr>
            <p:ph idx="10"/>
            <p:extLst>
              <p:ext uri="{D42A27DB-BD31-4B8C-83A1-F6EECF244321}">
                <p14:modId xmlns:p14="http://schemas.microsoft.com/office/powerpoint/2010/main" val="1446938901"/>
              </p:ext>
            </p:extLst>
          </p:nvPr>
        </p:nvGraphicFramePr>
        <p:xfrm>
          <a:off x="2667000" y="3138079"/>
          <a:ext cx="6858000" cy="3169920"/>
        </p:xfrm>
        <a:graphic>
          <a:graphicData uri="http://schemas.openxmlformats.org/drawingml/2006/table">
            <a:tbl>
              <a:tblPr firstRow="1" bandRow="1">
                <a:tableStyleId>{5C22544A-7EE6-4342-B048-85BDC9FD1C3A}</a:tableStyleId>
              </a:tblPr>
              <a:tblGrid>
                <a:gridCol w="5394960">
                  <a:extLst>
                    <a:ext uri="{9D8B030D-6E8A-4147-A177-3AD203B41FA5}">
                      <a16:colId xmlns:a16="http://schemas.microsoft.com/office/drawing/2014/main" val="159806899"/>
                    </a:ext>
                  </a:extLst>
                </a:gridCol>
                <a:gridCol w="1463040">
                  <a:extLst>
                    <a:ext uri="{9D8B030D-6E8A-4147-A177-3AD203B41FA5}">
                      <a16:colId xmlns:a16="http://schemas.microsoft.com/office/drawing/2014/main" val="710488082"/>
                    </a:ext>
                  </a:extLst>
                </a:gridCol>
              </a:tblGrid>
              <a:tr h="370840">
                <a:tc>
                  <a:txBody>
                    <a:bodyPr/>
                    <a:lstStyle/>
                    <a:p>
                      <a:r>
                        <a:rPr lang="en-US" sz="2000" dirty="0" smtClean="0">
                          <a:solidFill>
                            <a:schemeClr val="tx1"/>
                          </a:solidFill>
                          <a:latin typeface="Arial" panose="020B0604020202020204" pitchFamily="34" charset="0"/>
                          <a:cs typeface="Arial" panose="020B0604020202020204" pitchFamily="34" charset="0"/>
                        </a:rPr>
                        <a:t>Solution</a:t>
                      </a:r>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200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7039335"/>
                  </a:ext>
                </a:extLst>
              </a:tr>
              <a:tr h="370840">
                <a:tc>
                  <a:txBody>
                    <a:bodyPr/>
                    <a:lstStyle/>
                    <a:p>
                      <a:pPr marL="365760"/>
                      <a:r>
                        <a:rPr lang="en-US" sz="2000" dirty="0" smtClean="0">
                          <a:latin typeface="Arial" panose="020B0604020202020204" pitchFamily="34" charset="0"/>
                          <a:cs typeface="Arial" panose="020B0604020202020204" pitchFamily="34" charset="0"/>
                        </a:rPr>
                        <a:t>Regular depreciation ($52,300 x 20%)</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$10,460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95075974"/>
                  </a:ext>
                </a:extLst>
              </a:tr>
              <a:tr h="370840">
                <a:tc>
                  <a:txBody>
                    <a:bodyPr/>
                    <a:lstStyle/>
                    <a:p>
                      <a:pPr marL="365760"/>
                      <a:r>
                        <a:rPr lang="en-US" sz="2000" dirty="0" smtClean="0">
                          <a:latin typeface="Arial" panose="020B0604020202020204" pitchFamily="34" charset="0"/>
                          <a:cs typeface="Arial" panose="020B0604020202020204" pitchFamily="34" charset="0"/>
                        </a:rPr>
                        <a:t>Times business use percentage 60%</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 .60</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0285323"/>
                  </a:ext>
                </a:extLst>
              </a:tr>
              <a:tr h="370840">
                <a:tc>
                  <a:txBody>
                    <a:bodyPr/>
                    <a:lstStyle/>
                    <a:p>
                      <a:pPr marL="365760"/>
                      <a:r>
                        <a:rPr lang="en-US" sz="2000" dirty="0" smtClean="0">
                          <a:latin typeface="Arial" panose="020B0604020202020204" pitchFamily="34" charset="0"/>
                          <a:cs typeface="Arial" panose="020B0604020202020204" pitchFamily="34" charset="0"/>
                        </a:rPr>
                        <a:t>Possible depreciation</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  6,276</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6397213"/>
                  </a:ext>
                </a:extLst>
              </a:tr>
              <a:tr h="370840">
                <a:tc>
                  <a:txBody>
                    <a:bodyPr/>
                    <a:lstStyle/>
                    <a:p>
                      <a:r>
                        <a:rPr lang="en-US" sz="2000" dirty="0" smtClean="0">
                          <a:latin typeface="Arial" panose="020B0604020202020204" pitchFamily="34" charset="0"/>
                          <a:cs typeface="Arial" panose="020B0604020202020204" pitchFamily="34" charset="0"/>
                        </a:rPr>
                        <a:t>Luxury auto limitation (60% of $10,000)</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$ 6,000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86107993"/>
                  </a:ext>
                </a:extLst>
              </a:tr>
              <a:tr h="370840">
                <a:tc>
                  <a:txBody>
                    <a:bodyPr/>
                    <a:lstStyle/>
                    <a:p>
                      <a:pPr marL="365760"/>
                      <a:r>
                        <a:rPr lang="en-US" sz="2000" dirty="0" smtClean="0">
                          <a:solidFill>
                            <a:srgbClr val="286450"/>
                          </a:solidFill>
                          <a:latin typeface="Arial" panose="020B0604020202020204" pitchFamily="34" charset="0"/>
                          <a:cs typeface="Arial" panose="020B0604020202020204" pitchFamily="34" charset="0"/>
                        </a:rPr>
                        <a:t> *must use lesser of $6,000 or $6,276*</a:t>
                      </a:r>
                      <a:endParaRPr lang="en-US" sz="2000" dirty="0">
                        <a:solidFill>
                          <a:srgbClr val="28645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5263893"/>
                  </a:ext>
                </a:extLst>
              </a:tr>
              <a:tr h="370840">
                <a:tc>
                  <a:txBody>
                    <a:bodyPr/>
                    <a:lstStyle/>
                    <a:p>
                      <a:r>
                        <a:rPr lang="en-US" sz="2000" dirty="0" smtClean="0">
                          <a:latin typeface="Arial" panose="020B0604020202020204" pitchFamily="34" charset="0"/>
                          <a:cs typeface="Arial" panose="020B0604020202020204" pitchFamily="34" charset="0"/>
                        </a:rPr>
                        <a:t>Bonus Depreciation (60% of $8,000)</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4,800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6889407"/>
                  </a:ext>
                </a:extLst>
              </a:tr>
              <a:tr h="370840">
                <a:tc>
                  <a:txBody>
                    <a:bodyPr/>
                    <a:lstStyle/>
                    <a:p>
                      <a:endParaRPr lang="en-US" sz="200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$10,800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44058261"/>
                  </a:ext>
                </a:extLst>
              </a:tr>
            </a:tbl>
          </a:graphicData>
        </a:graphic>
      </p:graphicFrame>
    </p:spTree>
    <p:extLst>
      <p:ext uri="{BB962C8B-B14F-4D97-AF65-F5344CB8AC3E}">
        <p14:creationId xmlns:p14="http://schemas.microsoft.com/office/powerpoint/2010/main" val="1030148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INTANGIBLE ASSETS</a:t>
            </a:r>
            <a:endParaRPr lang="en-US" dirty="0"/>
          </a:p>
        </p:txBody>
      </p:sp>
      <p:sp>
        <p:nvSpPr>
          <p:cNvPr id="4" name="Content Placeholder 2"/>
          <p:cNvSpPr>
            <a:spLocks noGrp="1"/>
          </p:cNvSpPr>
          <p:nvPr>
            <p:ph idx="1"/>
          </p:nvPr>
        </p:nvSpPr>
        <p:spPr>
          <a:xfrm>
            <a:off x="838200" y="1317625"/>
            <a:ext cx="11064240" cy="5029200"/>
          </a:xfrm>
        </p:spPr>
        <p:txBody>
          <a:bodyPr/>
          <a:lstStyle/>
          <a:p>
            <a:pPr>
              <a:defRPr/>
            </a:pPr>
            <a:r>
              <a:rPr lang="en-US" sz="2600" dirty="0">
                <a:latin typeface="Arial" charset="0"/>
              </a:rPr>
              <a:t>Amortization is cost recovery for intangibles</a:t>
            </a:r>
          </a:p>
          <a:p>
            <a:pPr>
              <a:defRPr/>
            </a:pPr>
            <a:r>
              <a:rPr lang="en-US" sz="2600" dirty="0">
                <a:latin typeface="Arial" charset="0"/>
              </a:rPr>
              <a:t>§197 intangible assets - acquired by purchase </a:t>
            </a:r>
          </a:p>
          <a:p>
            <a:pPr marL="822960" lvl="2" indent="-320040">
              <a:buClr>
                <a:schemeClr val="tx1"/>
              </a:buClr>
              <a:defRPr/>
            </a:pPr>
            <a:r>
              <a:rPr lang="en-US" sz="2200" dirty="0">
                <a:latin typeface="Arial" charset="0"/>
              </a:rPr>
              <a:t>Amortized over 15-years </a:t>
            </a:r>
            <a:r>
              <a:rPr lang="en-US" sz="2200" i="1" dirty="0">
                <a:latin typeface="Arial" charset="0"/>
              </a:rPr>
              <a:t>beginning in month acquired</a:t>
            </a:r>
            <a:r>
              <a:rPr lang="en-US" sz="2200" dirty="0">
                <a:latin typeface="Arial" charset="0"/>
              </a:rPr>
              <a:t>, includes assets such as</a:t>
            </a:r>
          </a:p>
          <a:p>
            <a:pPr marL="822960" lvl="3" indent="-320040">
              <a:buClr>
                <a:schemeClr val="tx1"/>
              </a:buClr>
              <a:defRPr/>
            </a:pPr>
            <a:r>
              <a:rPr lang="en-US" sz="2200" dirty="0">
                <a:latin typeface="Arial" charset="0"/>
              </a:rPr>
              <a:t>Goodwill (value attributable to expected continuation of customers’ patronage) </a:t>
            </a:r>
          </a:p>
          <a:p>
            <a:pPr marL="822960" lvl="3" indent="-320040">
              <a:buClr>
                <a:schemeClr val="tx1"/>
              </a:buClr>
              <a:defRPr/>
            </a:pPr>
            <a:r>
              <a:rPr lang="en-US" sz="2200" dirty="0">
                <a:latin typeface="Arial" charset="0"/>
              </a:rPr>
              <a:t>Covenant not to compete, franchise or trademark</a:t>
            </a:r>
          </a:p>
          <a:p>
            <a:pPr marL="365760" lvl="1" indent="-365760">
              <a:defRPr/>
            </a:pPr>
            <a:r>
              <a:rPr lang="en-US" sz="2600" dirty="0">
                <a:latin typeface="Arial" charset="0"/>
              </a:rPr>
              <a:t>Many intangible assets are excluded from </a:t>
            </a:r>
            <a:r>
              <a:rPr lang="en-US" sz="2600" dirty="0" smtClean="0">
                <a:latin typeface="Arial" charset="0"/>
              </a:rPr>
              <a:t>definition </a:t>
            </a:r>
            <a:r>
              <a:rPr lang="en-US" sz="2600" dirty="0">
                <a:latin typeface="Arial" charset="0"/>
              </a:rPr>
              <a:t>such as interests in land, corporation, partnership, trusts or estates</a:t>
            </a:r>
          </a:p>
          <a:p>
            <a:pPr marL="822960" lvl="3" indent="-320040">
              <a:buClr>
                <a:schemeClr val="tx1"/>
              </a:buClr>
              <a:defRPr/>
            </a:pPr>
            <a:r>
              <a:rPr lang="en-US" sz="2200" dirty="0">
                <a:latin typeface="Arial" charset="0"/>
              </a:rPr>
              <a:t>However, some specifically excluded items such as self created assets (film and patents, for example), video recordings and interests in film and computer software ready for purchase by general public may be amortized</a:t>
            </a:r>
          </a:p>
        </p:txBody>
      </p:sp>
    </p:spTree>
    <p:extLst>
      <p:ext uri="{BB962C8B-B14F-4D97-AF65-F5344CB8AC3E}">
        <p14:creationId xmlns:p14="http://schemas.microsoft.com/office/powerpoint/2010/main" val="1055521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AMORTIZATION EXAMPLE</a:t>
            </a:r>
            <a:endParaRPr lang="en-US" dirty="0"/>
          </a:p>
        </p:txBody>
      </p:sp>
      <p:sp>
        <p:nvSpPr>
          <p:cNvPr id="4" name="Content Placeholder 2"/>
          <p:cNvSpPr>
            <a:spLocks noGrp="1"/>
          </p:cNvSpPr>
          <p:nvPr>
            <p:ph idx="1"/>
          </p:nvPr>
        </p:nvSpPr>
        <p:spPr>
          <a:xfrm>
            <a:off x="838200" y="1317625"/>
            <a:ext cx="9588690" cy="5029200"/>
          </a:xfrm>
        </p:spPr>
        <p:txBody>
          <a:bodyPr/>
          <a:lstStyle/>
          <a:p>
            <a:pPr marL="256032" indent="-256032">
              <a:spcBef>
                <a:spcPts val="400"/>
              </a:spcBef>
              <a:spcAft>
                <a:spcPts val="0"/>
              </a:spcAft>
              <a:buNone/>
            </a:pPr>
            <a:r>
              <a:rPr lang="en-US" b="1" dirty="0">
                <a:latin typeface="Arial" charset="0"/>
              </a:rPr>
              <a:t>Example</a:t>
            </a:r>
          </a:p>
          <a:p>
            <a:pPr marL="0" indent="0">
              <a:spcBef>
                <a:spcPts val="400"/>
              </a:spcBef>
              <a:spcAft>
                <a:spcPts val="0"/>
              </a:spcAft>
              <a:buNone/>
            </a:pPr>
            <a:r>
              <a:rPr lang="en-US" sz="2800" dirty="0">
                <a:latin typeface="Arial" charset="0"/>
              </a:rPr>
              <a:t>FionaWear Inc. purchased a small artisan textile company in May 2018 for $980,000</a:t>
            </a:r>
            <a:r>
              <a:rPr lang="en-US" sz="2800" dirty="0" smtClean="0">
                <a:latin typeface="Arial" charset="0"/>
              </a:rPr>
              <a:t>. </a:t>
            </a:r>
            <a:r>
              <a:rPr lang="en-US" sz="2800" dirty="0">
                <a:latin typeface="Arial" charset="0"/>
              </a:rPr>
              <a:t>$54,000 of the purchase price was allocated to goodwill in the buy-sell agreement. </a:t>
            </a:r>
          </a:p>
          <a:p>
            <a:pPr marL="0" indent="0">
              <a:spcBef>
                <a:spcPts val="400"/>
              </a:spcBef>
              <a:spcAft>
                <a:spcPts val="0"/>
              </a:spcAft>
              <a:buNone/>
            </a:pPr>
            <a:r>
              <a:rPr lang="en-US" sz="2800" dirty="0" smtClean="0">
                <a:latin typeface="Arial" charset="0"/>
              </a:rPr>
              <a:t>How </a:t>
            </a:r>
            <a:r>
              <a:rPr lang="en-US" sz="2800" dirty="0">
                <a:latin typeface="Arial" charset="0"/>
              </a:rPr>
              <a:t>much goodwill may FionaWear Inc. amortize in 2018?  2019?</a:t>
            </a:r>
          </a:p>
        </p:txBody>
      </p:sp>
    </p:spTree>
    <p:extLst>
      <p:ext uri="{BB962C8B-B14F-4D97-AF65-F5344CB8AC3E}">
        <p14:creationId xmlns:p14="http://schemas.microsoft.com/office/powerpoint/2010/main" val="2532003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tint val="100000"/>
                    <a:shade val="90000"/>
                    <a:satMod val="250000"/>
                    <a:alpha val="100000"/>
                  </a:schemeClr>
                </a:solidFill>
              </a:rPr>
              <a:t>SOLUTION </a:t>
            </a:r>
            <a:r>
              <a:rPr lang="en-US" dirty="0" smtClean="0">
                <a:solidFill>
                  <a:schemeClr val="tx2">
                    <a:tint val="100000"/>
                    <a:shade val="90000"/>
                    <a:satMod val="250000"/>
                    <a:alpha val="100000"/>
                  </a:schemeClr>
                </a:solidFill>
              </a:rPr>
              <a:t>(4 </a:t>
            </a:r>
            <a:r>
              <a:rPr lang="en-US" dirty="0">
                <a:solidFill>
                  <a:schemeClr val="tx2">
                    <a:tint val="100000"/>
                    <a:shade val="90000"/>
                    <a:satMod val="250000"/>
                    <a:alpha val="100000"/>
                  </a:schemeClr>
                </a:solidFill>
              </a:rPr>
              <a:t>of </a:t>
            </a:r>
            <a:r>
              <a:rPr lang="en-US" dirty="0" smtClean="0">
                <a:solidFill>
                  <a:schemeClr val="tx2">
                    <a:tint val="100000"/>
                    <a:shade val="90000"/>
                    <a:satMod val="250000"/>
                    <a:alpha val="100000"/>
                  </a:schemeClr>
                </a:solidFill>
              </a:rPr>
              <a:t>7)</a:t>
            </a:r>
            <a:endParaRPr lang="en-US" dirty="0"/>
          </a:p>
        </p:txBody>
      </p:sp>
      <p:sp>
        <p:nvSpPr>
          <p:cNvPr id="4" name="Content Placeholder 2"/>
          <p:cNvSpPr>
            <a:spLocks noGrp="1"/>
          </p:cNvSpPr>
          <p:nvPr>
            <p:ph idx="1"/>
          </p:nvPr>
        </p:nvSpPr>
        <p:spPr>
          <a:xfrm>
            <a:off x="838200" y="1317625"/>
            <a:ext cx="10424160" cy="5029200"/>
          </a:xfrm>
        </p:spPr>
        <p:txBody>
          <a:bodyPr/>
          <a:lstStyle/>
          <a:p>
            <a:pPr marL="256032" indent="-256032">
              <a:lnSpc>
                <a:spcPct val="110000"/>
              </a:lnSpc>
              <a:buNone/>
              <a:defRPr/>
            </a:pPr>
            <a:r>
              <a:rPr lang="en-US" sz="2800" b="1" dirty="0">
                <a:latin typeface="Arial" charset="0"/>
              </a:rPr>
              <a:t>Example</a:t>
            </a:r>
          </a:p>
          <a:p>
            <a:pPr marL="0" indent="0">
              <a:lnSpc>
                <a:spcPct val="110000"/>
              </a:lnSpc>
              <a:buNone/>
              <a:defRPr/>
            </a:pPr>
            <a:r>
              <a:rPr lang="en-US" sz="2400" dirty="0">
                <a:latin typeface="Arial" charset="0"/>
              </a:rPr>
              <a:t>FionaWear Inc. purchased a small artisan textile company in May 2018 for $980,000. </a:t>
            </a:r>
            <a:r>
              <a:rPr lang="en-US" sz="2400" dirty="0" smtClean="0">
                <a:latin typeface="Arial" charset="0"/>
              </a:rPr>
              <a:t>$</a:t>
            </a:r>
            <a:r>
              <a:rPr lang="en-US" sz="2400" dirty="0">
                <a:latin typeface="Arial" charset="0"/>
              </a:rPr>
              <a:t>54,000 of the purchase price was allocated to goodwill in the buy-sell agreement.  </a:t>
            </a:r>
          </a:p>
          <a:p>
            <a:pPr marL="0" indent="0">
              <a:lnSpc>
                <a:spcPct val="110000"/>
              </a:lnSpc>
              <a:buNone/>
              <a:defRPr/>
            </a:pPr>
            <a:r>
              <a:rPr lang="en-US" sz="2400" dirty="0">
                <a:latin typeface="Arial" charset="0"/>
              </a:rPr>
              <a:t>How much goodwill may FionaWear amortize in 2018 and 2019</a:t>
            </a:r>
            <a:r>
              <a:rPr lang="en-US" sz="2400" dirty="0" smtClean="0">
                <a:latin typeface="Arial" charset="0"/>
              </a:rPr>
              <a:t>?</a:t>
            </a:r>
            <a:endParaRPr lang="en-US" sz="2400" dirty="0">
              <a:latin typeface="Arial" charset="0"/>
            </a:endParaRPr>
          </a:p>
          <a:p>
            <a:pPr marL="256032" indent="-256032">
              <a:lnSpc>
                <a:spcPct val="110000"/>
              </a:lnSpc>
              <a:spcBef>
                <a:spcPts val="2400"/>
              </a:spcBef>
              <a:buNone/>
              <a:defRPr/>
            </a:pPr>
            <a:r>
              <a:rPr lang="en-US" sz="2800" b="1" dirty="0">
                <a:latin typeface="Arial" charset="0"/>
              </a:rPr>
              <a:t>Solution</a:t>
            </a:r>
          </a:p>
          <a:p>
            <a:pPr marL="256032" indent="-256032">
              <a:lnSpc>
                <a:spcPct val="110000"/>
              </a:lnSpc>
              <a:buNone/>
              <a:defRPr/>
            </a:pPr>
            <a:r>
              <a:rPr lang="en-US" sz="2400" dirty="0">
                <a:latin typeface="Arial" charset="0"/>
              </a:rPr>
              <a:t>$54,000/15 years = $3,600/12 months = $300 per month </a:t>
            </a:r>
          </a:p>
          <a:p>
            <a:pPr marL="256032" indent="-256032">
              <a:lnSpc>
                <a:spcPct val="110000"/>
              </a:lnSpc>
              <a:buNone/>
              <a:defRPr/>
            </a:pPr>
            <a:r>
              <a:rPr lang="en-US" sz="2400" dirty="0">
                <a:latin typeface="Arial" charset="0"/>
                <a:cs typeface="Arial" charset="0"/>
              </a:rPr>
              <a:t>§197 </a:t>
            </a:r>
            <a:r>
              <a:rPr lang="en-US" sz="2400" dirty="0">
                <a:latin typeface="Arial" charset="0"/>
              </a:rPr>
              <a:t>amortization </a:t>
            </a:r>
            <a:r>
              <a:rPr lang="en-US" sz="2400" dirty="0" smtClean="0">
                <a:latin typeface="Arial" charset="0"/>
              </a:rPr>
              <a:t>2018  </a:t>
            </a:r>
            <a:r>
              <a:rPr lang="en-US" sz="2400" dirty="0">
                <a:latin typeface="Arial" charset="0"/>
              </a:rPr>
              <a:t>$300 </a:t>
            </a:r>
            <a:r>
              <a:rPr lang="en-US" sz="2400" dirty="0" smtClean="0">
                <a:latin typeface="Arial" charset="0"/>
              </a:rPr>
              <a:t>× 8 </a:t>
            </a:r>
            <a:r>
              <a:rPr lang="en-US" sz="2400" dirty="0">
                <a:latin typeface="Arial" charset="0"/>
              </a:rPr>
              <a:t>months = $2,400</a:t>
            </a:r>
          </a:p>
          <a:p>
            <a:pPr marL="2743200" indent="-256032">
              <a:lnSpc>
                <a:spcPct val="110000"/>
              </a:lnSpc>
              <a:buNone/>
              <a:defRPr/>
            </a:pPr>
            <a:r>
              <a:rPr lang="en-US" sz="2400" dirty="0" smtClean="0">
                <a:latin typeface="Arial" charset="0"/>
              </a:rPr>
              <a:t>2019  </a:t>
            </a:r>
            <a:r>
              <a:rPr lang="en-US" sz="2400" dirty="0">
                <a:latin typeface="Arial" charset="0"/>
              </a:rPr>
              <a:t>$300 ×</a:t>
            </a:r>
            <a:r>
              <a:rPr lang="en-US" sz="2400" dirty="0" smtClean="0">
                <a:latin typeface="Arial" charset="0"/>
              </a:rPr>
              <a:t> </a:t>
            </a:r>
            <a:r>
              <a:rPr lang="en-US" sz="2400" dirty="0">
                <a:latin typeface="Arial" charset="0"/>
              </a:rPr>
              <a:t>12 months = $3,600</a:t>
            </a:r>
          </a:p>
        </p:txBody>
      </p:sp>
    </p:spTree>
    <p:extLst>
      <p:ext uri="{BB962C8B-B14F-4D97-AF65-F5344CB8AC3E}">
        <p14:creationId xmlns:p14="http://schemas.microsoft.com/office/powerpoint/2010/main" val="2626025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SECTION 1231 ASSETS</a:t>
            </a:r>
            <a:endParaRPr lang="en-US" dirty="0"/>
          </a:p>
        </p:txBody>
      </p:sp>
      <p:sp>
        <p:nvSpPr>
          <p:cNvPr id="4" name="Content Placeholder 2"/>
          <p:cNvSpPr>
            <a:spLocks noGrp="1"/>
          </p:cNvSpPr>
          <p:nvPr>
            <p:ph idx="1"/>
          </p:nvPr>
        </p:nvSpPr>
        <p:spPr>
          <a:xfrm>
            <a:off x="838200" y="1317624"/>
            <a:ext cx="10515600" cy="5219653"/>
          </a:xfrm>
        </p:spPr>
        <p:txBody>
          <a:bodyPr/>
          <a:lstStyle/>
          <a:p>
            <a:pPr>
              <a:spcBef>
                <a:spcPts val="400"/>
              </a:spcBef>
              <a:spcAft>
                <a:spcPts val="0"/>
              </a:spcAft>
              <a:buClr>
                <a:schemeClr val="tx1"/>
              </a:buClr>
              <a:defRPr/>
            </a:pPr>
            <a:r>
              <a:rPr lang="en-US" sz="2800" dirty="0">
                <a:solidFill>
                  <a:srgbClr val="286450"/>
                </a:solidFill>
                <a:latin typeface="Arial" charset="0"/>
              </a:rPr>
              <a:t>§1231 assets are not capital assets, but they are given special tax treatment</a:t>
            </a:r>
          </a:p>
          <a:p>
            <a:pPr>
              <a:spcBef>
                <a:spcPts val="400"/>
              </a:spcBef>
              <a:spcAft>
                <a:spcPts val="0"/>
              </a:spcAft>
              <a:defRPr/>
            </a:pPr>
            <a:r>
              <a:rPr lang="en-US" sz="2800" dirty="0">
                <a:latin typeface="Arial" charset="0"/>
              </a:rPr>
              <a:t>Asset must be held &gt; 12 months and used in a trade or business and include: </a:t>
            </a:r>
          </a:p>
          <a:p>
            <a:pPr lvl="1">
              <a:spcBef>
                <a:spcPts val="400"/>
              </a:spcBef>
              <a:spcAft>
                <a:spcPts val="0"/>
              </a:spcAft>
              <a:defRPr/>
            </a:pPr>
            <a:r>
              <a:rPr lang="en-US" sz="2400" dirty="0">
                <a:latin typeface="Arial" charset="0"/>
              </a:rPr>
              <a:t>Depreciable real or personal property used in trade/business</a:t>
            </a:r>
          </a:p>
          <a:p>
            <a:pPr lvl="1">
              <a:spcBef>
                <a:spcPts val="400"/>
              </a:spcBef>
              <a:spcAft>
                <a:spcPts val="0"/>
              </a:spcAft>
              <a:defRPr/>
            </a:pPr>
            <a:r>
              <a:rPr lang="en-US" sz="2400" dirty="0">
                <a:latin typeface="Arial" charset="0"/>
              </a:rPr>
              <a:t>Timber, coal, or domestic iron ore</a:t>
            </a:r>
          </a:p>
          <a:p>
            <a:pPr lvl="1">
              <a:spcBef>
                <a:spcPts val="400"/>
              </a:spcBef>
              <a:spcAft>
                <a:spcPts val="0"/>
              </a:spcAft>
              <a:defRPr/>
            </a:pPr>
            <a:r>
              <a:rPr lang="en-US" sz="2400" dirty="0">
                <a:latin typeface="Arial" charset="0"/>
              </a:rPr>
              <a:t>Livestock (not including poultry) held for certain purposes</a:t>
            </a:r>
          </a:p>
          <a:p>
            <a:pPr lvl="1">
              <a:spcBef>
                <a:spcPts val="400"/>
              </a:spcBef>
              <a:spcAft>
                <a:spcPts val="0"/>
              </a:spcAft>
              <a:defRPr/>
            </a:pPr>
            <a:r>
              <a:rPr lang="en-US" sz="2400" dirty="0">
                <a:latin typeface="Arial" charset="0"/>
              </a:rPr>
              <a:t>Unharvested crops on land used in a trade or </a:t>
            </a:r>
            <a:r>
              <a:rPr lang="en-US" sz="2400" dirty="0" smtClean="0">
                <a:latin typeface="Arial" charset="0"/>
              </a:rPr>
              <a:t>business</a:t>
            </a:r>
            <a:endParaRPr lang="en-US" sz="2400" dirty="0">
              <a:latin typeface="Arial" charset="0"/>
            </a:endParaRPr>
          </a:p>
          <a:p>
            <a:pPr marL="0" lvl="1" indent="0" algn="ctr">
              <a:spcBef>
                <a:spcPts val="3000"/>
              </a:spcBef>
              <a:spcAft>
                <a:spcPts val="0"/>
              </a:spcAft>
              <a:buNone/>
              <a:defRPr/>
            </a:pPr>
            <a:r>
              <a:rPr lang="en-US" sz="2200" i="1" dirty="0">
                <a:solidFill>
                  <a:srgbClr val="286450"/>
                </a:solidFill>
                <a:latin typeface="Arial" charset="0"/>
              </a:rPr>
              <a:t>Note:  Any property held one year or less, inventory and </a:t>
            </a:r>
            <a:r>
              <a:rPr lang="en-US" sz="2200" i="1" dirty="0" smtClean="0">
                <a:solidFill>
                  <a:srgbClr val="286450"/>
                </a:solidFill>
                <a:latin typeface="Arial" charset="0"/>
              </a:rPr>
              <a:t/>
            </a:r>
            <a:br>
              <a:rPr lang="en-US" sz="2200" i="1" dirty="0" smtClean="0">
                <a:solidFill>
                  <a:srgbClr val="286450"/>
                </a:solidFill>
                <a:latin typeface="Arial" charset="0"/>
              </a:rPr>
            </a:br>
            <a:r>
              <a:rPr lang="en-US" sz="2200" i="1" dirty="0" smtClean="0">
                <a:solidFill>
                  <a:srgbClr val="286450"/>
                </a:solidFill>
                <a:latin typeface="Arial" charset="0"/>
              </a:rPr>
              <a:t>property </a:t>
            </a:r>
            <a:r>
              <a:rPr lang="en-US" sz="2200" i="1" dirty="0">
                <a:solidFill>
                  <a:srgbClr val="286450"/>
                </a:solidFill>
                <a:latin typeface="Arial" charset="0"/>
              </a:rPr>
              <a:t>held for sale to customers, copyrights/paintings/etc. </a:t>
            </a:r>
            <a:r>
              <a:rPr lang="en-US" sz="2200" i="1" dirty="0" smtClean="0">
                <a:solidFill>
                  <a:srgbClr val="286450"/>
                </a:solidFill>
                <a:latin typeface="Arial" charset="0"/>
              </a:rPr>
              <a:t/>
            </a:r>
            <a:br>
              <a:rPr lang="en-US" sz="2200" i="1" dirty="0" smtClean="0">
                <a:solidFill>
                  <a:srgbClr val="286450"/>
                </a:solidFill>
                <a:latin typeface="Arial" charset="0"/>
              </a:rPr>
            </a:br>
            <a:r>
              <a:rPr lang="en-US" sz="2200" i="1" dirty="0" smtClean="0">
                <a:solidFill>
                  <a:srgbClr val="286450"/>
                </a:solidFill>
                <a:latin typeface="Arial" charset="0"/>
              </a:rPr>
              <a:t>are </a:t>
            </a:r>
            <a:r>
              <a:rPr lang="en-US" sz="2200" i="1" dirty="0">
                <a:solidFill>
                  <a:srgbClr val="286450"/>
                </a:solidFill>
                <a:latin typeface="Arial" charset="0"/>
              </a:rPr>
              <a:t>not Section 1231 property</a:t>
            </a:r>
          </a:p>
        </p:txBody>
      </p:sp>
    </p:spTree>
    <p:extLst>
      <p:ext uri="{BB962C8B-B14F-4D97-AF65-F5344CB8AC3E}">
        <p14:creationId xmlns:p14="http://schemas.microsoft.com/office/powerpoint/2010/main" val="106693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3600" dirty="0" smtClean="0">
                <a:solidFill>
                  <a:schemeClr val="tx2">
                    <a:tint val="100000"/>
                    <a:shade val="90000"/>
                    <a:satMod val="250000"/>
                    <a:alpha val="100000"/>
                  </a:schemeClr>
                </a:solidFill>
              </a:rPr>
              <a:t>§1231 NETTING RESULTS</a:t>
            </a:r>
            <a:endParaRPr lang="en-US" dirty="0"/>
          </a:p>
        </p:txBody>
      </p:sp>
      <p:sp>
        <p:nvSpPr>
          <p:cNvPr id="4" name="Content Placeholder 2"/>
          <p:cNvSpPr>
            <a:spLocks noGrp="1"/>
          </p:cNvSpPr>
          <p:nvPr>
            <p:ph idx="1"/>
          </p:nvPr>
        </p:nvSpPr>
        <p:spPr>
          <a:xfrm>
            <a:off x="838200" y="1317625"/>
            <a:ext cx="10515600" cy="4578208"/>
          </a:xfrm>
        </p:spPr>
        <p:txBody>
          <a:bodyPr/>
          <a:lstStyle/>
          <a:p>
            <a:r>
              <a:rPr lang="en-US" sz="2800" dirty="0">
                <a:latin typeface="Arial" charset="0"/>
              </a:rPr>
              <a:t>Net all </a:t>
            </a:r>
            <a:r>
              <a:rPr lang="en-US" sz="2800" dirty="0">
                <a:latin typeface="Arial" charset="0"/>
                <a:cs typeface="Arial" charset="0"/>
              </a:rPr>
              <a:t>§</a:t>
            </a:r>
            <a:r>
              <a:rPr lang="en-US" sz="2800" dirty="0">
                <a:latin typeface="Arial" charset="0"/>
              </a:rPr>
              <a:t>1231 gains against losses</a:t>
            </a:r>
          </a:p>
          <a:p>
            <a:r>
              <a:rPr lang="en-US" sz="2800" dirty="0">
                <a:latin typeface="Arial" charset="0"/>
              </a:rPr>
              <a:t>Net </a:t>
            </a:r>
            <a:r>
              <a:rPr lang="en-US" sz="2800" dirty="0">
                <a:latin typeface="Arial" charset="0"/>
                <a:cs typeface="Arial" charset="0"/>
              </a:rPr>
              <a:t>§</a:t>
            </a:r>
            <a:r>
              <a:rPr lang="en-US" sz="2800" dirty="0">
                <a:latin typeface="Arial" charset="0"/>
              </a:rPr>
              <a:t>1231 gain is classified as LTCG</a:t>
            </a:r>
          </a:p>
          <a:p>
            <a:r>
              <a:rPr lang="en-US" sz="2800" dirty="0">
                <a:latin typeface="Arial" charset="0"/>
              </a:rPr>
              <a:t>Net </a:t>
            </a:r>
            <a:r>
              <a:rPr lang="en-US" sz="2800" dirty="0">
                <a:latin typeface="Arial" charset="0"/>
                <a:cs typeface="Arial" charset="0"/>
              </a:rPr>
              <a:t>§</a:t>
            </a:r>
            <a:r>
              <a:rPr lang="en-US" sz="2800" dirty="0">
                <a:latin typeface="Arial" charset="0"/>
              </a:rPr>
              <a:t>1231 loss is classified as ordinary </a:t>
            </a:r>
            <a:r>
              <a:rPr lang="en-US" sz="2800" dirty="0" smtClean="0">
                <a:latin typeface="Arial" charset="0"/>
              </a:rPr>
              <a:t>loss</a:t>
            </a:r>
            <a:endParaRPr lang="en-US" sz="2800" dirty="0">
              <a:latin typeface="Arial" charset="0"/>
            </a:endParaRPr>
          </a:p>
          <a:p>
            <a:pPr algn="ctr">
              <a:spcBef>
                <a:spcPts val="3000"/>
              </a:spcBef>
              <a:buNone/>
            </a:pPr>
            <a:r>
              <a:rPr lang="en-US" sz="2400" i="1" dirty="0">
                <a:solidFill>
                  <a:srgbClr val="286450"/>
                </a:solidFill>
                <a:latin typeface="Arial" charset="0"/>
              </a:rPr>
              <a:t>**This is the best of both worlds</a:t>
            </a:r>
            <a:r>
              <a:rPr lang="en-US" sz="2400" i="1" dirty="0" smtClean="0">
                <a:solidFill>
                  <a:srgbClr val="286450"/>
                </a:solidFill>
                <a:latin typeface="Arial" charset="0"/>
              </a:rPr>
              <a:t>**</a:t>
            </a:r>
            <a:br>
              <a:rPr lang="en-US" sz="2400" i="1" dirty="0" smtClean="0">
                <a:solidFill>
                  <a:srgbClr val="286450"/>
                </a:solidFill>
                <a:latin typeface="Arial" charset="0"/>
              </a:rPr>
            </a:br>
            <a:r>
              <a:rPr lang="en-US" sz="2400" i="1" dirty="0" smtClean="0">
                <a:latin typeface="Arial" charset="0"/>
              </a:rPr>
              <a:t>Lower </a:t>
            </a:r>
            <a:r>
              <a:rPr lang="en-US" sz="2400" i="1" dirty="0">
                <a:latin typeface="Arial" charset="0"/>
              </a:rPr>
              <a:t>tax rates on </a:t>
            </a:r>
            <a:r>
              <a:rPr lang="en-US" sz="2400" i="1" dirty="0" smtClean="0">
                <a:latin typeface="Arial" charset="0"/>
              </a:rPr>
              <a:t>gains</a:t>
            </a:r>
            <a:br>
              <a:rPr lang="en-US" sz="2400" i="1" dirty="0" smtClean="0">
                <a:latin typeface="Arial" charset="0"/>
              </a:rPr>
            </a:br>
            <a:r>
              <a:rPr lang="en-US" sz="2400" i="1" dirty="0" smtClean="0">
                <a:latin typeface="Arial" charset="0"/>
              </a:rPr>
              <a:t>No </a:t>
            </a:r>
            <a:r>
              <a:rPr lang="en-US" sz="2400" i="1" dirty="0">
                <a:latin typeface="Arial" charset="0"/>
              </a:rPr>
              <a:t>limit on losses</a:t>
            </a:r>
          </a:p>
        </p:txBody>
      </p:sp>
    </p:spTree>
    <p:extLst>
      <p:ext uri="{BB962C8B-B14F-4D97-AF65-F5344CB8AC3E}">
        <p14:creationId xmlns:p14="http://schemas.microsoft.com/office/powerpoint/2010/main" val="998715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DEPRECIATION RECAPTURE</a:t>
            </a:r>
            <a:endParaRPr lang="en-US" dirty="0"/>
          </a:p>
        </p:txBody>
      </p:sp>
      <p:sp>
        <p:nvSpPr>
          <p:cNvPr id="3" name="Content Placeholder 2"/>
          <p:cNvSpPr>
            <a:spLocks noGrp="1"/>
          </p:cNvSpPr>
          <p:nvPr>
            <p:ph idx="1"/>
          </p:nvPr>
        </p:nvSpPr>
        <p:spPr>
          <a:xfrm>
            <a:off x="838200" y="1317625"/>
            <a:ext cx="10243782" cy="4937760"/>
          </a:xfrm>
        </p:spPr>
        <p:txBody>
          <a:bodyPr/>
          <a:lstStyle/>
          <a:p>
            <a:r>
              <a:rPr lang="en-US" sz="2800" dirty="0">
                <a:latin typeface="Arial" charset="0"/>
              </a:rPr>
              <a:t>Prevents taxpayers from receiving the dual benefits of a depreciation deduction and capital gain treatment upon sale of the asset</a:t>
            </a:r>
          </a:p>
          <a:p>
            <a:pPr>
              <a:buSzPct val="100000"/>
            </a:pPr>
            <a:r>
              <a:rPr lang="en-US" sz="2800" dirty="0">
                <a:latin typeface="Arial" charset="0"/>
              </a:rPr>
              <a:t>Depreciation recapture requires gains to be treated as ordinary to the extent of prior depreciation deductions</a:t>
            </a:r>
          </a:p>
          <a:p>
            <a:pPr marL="672084" lvl="4" indent="-342900">
              <a:buSzPct val="100000"/>
            </a:pPr>
            <a:r>
              <a:rPr lang="en-US" sz="2400" dirty="0">
                <a:latin typeface="Arial" charset="0"/>
              </a:rPr>
              <a:t>§1245 recapture</a:t>
            </a:r>
          </a:p>
          <a:p>
            <a:pPr marL="672084" lvl="4" indent="-342900">
              <a:buSzPct val="100000"/>
            </a:pPr>
            <a:r>
              <a:rPr lang="en-US" sz="2400" dirty="0">
                <a:latin typeface="Arial" charset="0"/>
              </a:rPr>
              <a:t>§1250 recapture</a:t>
            </a:r>
          </a:p>
          <a:p>
            <a:pPr marL="672084" lvl="4" indent="-342900">
              <a:buSzPct val="100000"/>
            </a:pPr>
            <a:r>
              <a:rPr lang="en-US" sz="2400" dirty="0">
                <a:latin typeface="Arial" charset="0"/>
              </a:rPr>
              <a:t>“Unrecaptured depreciation” previously taken on real estate (see slide 31)</a:t>
            </a:r>
          </a:p>
        </p:txBody>
      </p:sp>
    </p:spTree>
    <p:extLst>
      <p:ext uri="{BB962C8B-B14F-4D97-AF65-F5344CB8AC3E}">
        <p14:creationId xmlns:p14="http://schemas.microsoft.com/office/powerpoint/2010/main" val="565105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§1245 DEPRECIATION RECAPTURE</a:t>
            </a:r>
            <a:endParaRPr lang="en-US" dirty="0"/>
          </a:p>
        </p:txBody>
      </p:sp>
      <p:sp>
        <p:nvSpPr>
          <p:cNvPr id="3" name="Content Placeholder 2"/>
          <p:cNvSpPr>
            <a:spLocks noGrp="1"/>
          </p:cNvSpPr>
          <p:nvPr>
            <p:ph idx="1"/>
          </p:nvPr>
        </p:nvSpPr>
        <p:spPr>
          <a:xfrm>
            <a:off x="838200" y="1317625"/>
            <a:ext cx="10515600" cy="4878459"/>
          </a:xfrm>
        </p:spPr>
        <p:txBody>
          <a:bodyPr/>
          <a:lstStyle/>
          <a:p>
            <a:pPr>
              <a:defRPr/>
            </a:pPr>
            <a:r>
              <a:rPr lang="en-US" sz="2600" dirty="0">
                <a:latin typeface="Arial" charset="0"/>
                <a:cs typeface="Arial" charset="0"/>
              </a:rPr>
              <a:t>§1245 applies to property such as</a:t>
            </a:r>
          </a:p>
          <a:p>
            <a:pPr marL="525780" lvl="4" indent="-342900">
              <a:buSzPct val="100000"/>
              <a:defRPr/>
            </a:pPr>
            <a:r>
              <a:rPr lang="en-US" sz="2200" dirty="0">
                <a:latin typeface="Arial" charset="0"/>
              </a:rPr>
              <a:t>Depreciable personal property (furniture, machines, computers and autos)</a:t>
            </a:r>
          </a:p>
          <a:p>
            <a:pPr marL="525780" lvl="4" indent="-342900">
              <a:buSzPct val="100000"/>
              <a:defRPr/>
            </a:pPr>
            <a:r>
              <a:rPr lang="en-US" sz="2200" dirty="0">
                <a:latin typeface="Arial" charset="0"/>
              </a:rPr>
              <a:t>Nonresidential real estate placed in service between 1981-1986 with accelerated depreciation </a:t>
            </a:r>
          </a:p>
          <a:p>
            <a:pPr>
              <a:defRPr/>
            </a:pPr>
            <a:r>
              <a:rPr lang="en-US" sz="2600" dirty="0">
                <a:latin typeface="Arial" charset="0"/>
                <a:cs typeface="Arial" charset="0"/>
              </a:rPr>
              <a:t>Gains are treated as ordinary income to the extent of any depreciation taken</a:t>
            </a:r>
          </a:p>
          <a:p>
            <a:pPr marL="525780" lvl="4" indent="-342900">
              <a:buSzPct val="100000"/>
              <a:defRPr/>
            </a:pPr>
            <a:r>
              <a:rPr lang="en-US" sz="2200" dirty="0">
                <a:latin typeface="Arial" charset="0"/>
              </a:rPr>
              <a:t>Ordinary income is lesser of (a) recomputed basis* – adjusted basis or (b) amount realized - adjusted </a:t>
            </a:r>
            <a:r>
              <a:rPr lang="en-US" sz="2200" dirty="0" smtClean="0">
                <a:latin typeface="Arial" charset="0"/>
              </a:rPr>
              <a:t>basis</a:t>
            </a:r>
            <a:endParaRPr lang="en-US" sz="2200" dirty="0">
              <a:latin typeface="Arial" charset="0"/>
            </a:endParaRPr>
          </a:p>
          <a:p>
            <a:pPr marL="182880" lvl="4" indent="0">
              <a:spcBef>
                <a:spcPts val="1800"/>
              </a:spcBef>
              <a:buSzPct val="45000"/>
              <a:buNone/>
              <a:defRPr/>
            </a:pPr>
            <a:r>
              <a:rPr lang="en-US" i="1" dirty="0">
                <a:solidFill>
                  <a:srgbClr val="286450"/>
                </a:solidFill>
                <a:latin typeface="Arial" charset="0"/>
              </a:rPr>
              <a:t>*Recomputed basis is adjusted basis of property plus Section 1245 recapture </a:t>
            </a:r>
            <a:r>
              <a:rPr lang="en-US" i="1" dirty="0" smtClean="0">
                <a:solidFill>
                  <a:srgbClr val="286450"/>
                </a:solidFill>
                <a:latin typeface="Arial" charset="0"/>
              </a:rPr>
              <a:t>potential</a:t>
            </a:r>
            <a:endParaRPr lang="en-US" sz="2000" dirty="0">
              <a:solidFill>
                <a:srgbClr val="286450"/>
              </a:solidFill>
              <a:latin typeface="Arial" charset="0"/>
            </a:endParaRPr>
          </a:p>
          <a:p>
            <a:pPr marL="548640" lvl="1" indent="-201168" algn="ctr" fontAlgn="auto">
              <a:spcBef>
                <a:spcPts val="1800"/>
              </a:spcBef>
              <a:buFont typeface="Verdana" pitchFamily="34" charset="0"/>
              <a:buNone/>
              <a:defRPr/>
            </a:pPr>
            <a:r>
              <a:rPr lang="en-US" sz="2000" b="1" i="1" dirty="0">
                <a:solidFill>
                  <a:srgbClr val="286450"/>
                </a:solidFill>
                <a:latin typeface="Arial" charset="0"/>
              </a:rPr>
              <a:t>Very complex rules, this is an overview only</a:t>
            </a:r>
          </a:p>
        </p:txBody>
      </p:sp>
    </p:spTree>
    <p:extLst>
      <p:ext uri="{BB962C8B-B14F-4D97-AF65-F5344CB8AC3E}">
        <p14:creationId xmlns:p14="http://schemas.microsoft.com/office/powerpoint/2010/main" val="3852114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§1245 EXAMPLE</a:t>
            </a:r>
            <a:endParaRPr lang="en-US" dirty="0"/>
          </a:p>
        </p:txBody>
      </p:sp>
      <p:sp>
        <p:nvSpPr>
          <p:cNvPr id="3" name="Content Placeholder 2"/>
          <p:cNvSpPr>
            <a:spLocks noGrp="1"/>
          </p:cNvSpPr>
          <p:nvPr>
            <p:ph idx="1"/>
          </p:nvPr>
        </p:nvSpPr>
        <p:spPr>
          <a:xfrm>
            <a:off x="838200" y="1317625"/>
            <a:ext cx="10202839" cy="4754880"/>
          </a:xfrm>
        </p:spPr>
        <p:txBody>
          <a:bodyPr/>
          <a:lstStyle/>
          <a:p>
            <a:pPr>
              <a:buNone/>
            </a:pPr>
            <a:r>
              <a:rPr lang="en-US" b="1" dirty="0">
                <a:latin typeface="Arial" charset="0"/>
              </a:rPr>
              <a:t>Example</a:t>
            </a:r>
          </a:p>
          <a:p>
            <a:pPr marL="0" indent="0">
              <a:buNone/>
            </a:pPr>
            <a:r>
              <a:rPr lang="en-US" sz="2800" dirty="0">
                <a:latin typeface="Arial" charset="0"/>
              </a:rPr>
              <a:t>Francesca sells depreciable personal property used in her business on 4/1/18 for the price of $50,000. It was purchased for $60,000 four years ago and she has claimed depreciation on the property of $25,000.  What is her </a:t>
            </a:r>
            <a:r>
              <a:rPr lang="en-US" sz="2800" dirty="0">
                <a:latin typeface="Arial" charset="0"/>
                <a:cs typeface="Arial" charset="0"/>
              </a:rPr>
              <a:t>§1245 recapture?</a:t>
            </a:r>
            <a:r>
              <a:rPr lang="en-US" sz="2800" dirty="0">
                <a:latin typeface="Arial" charset="0"/>
              </a:rPr>
              <a:t> </a:t>
            </a:r>
          </a:p>
        </p:txBody>
      </p:sp>
    </p:spTree>
    <p:extLst>
      <p:ext uri="{BB962C8B-B14F-4D97-AF65-F5344CB8AC3E}">
        <p14:creationId xmlns:p14="http://schemas.microsoft.com/office/powerpoint/2010/main" val="25993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838200" y="1317624"/>
            <a:ext cx="10515600" cy="4946697"/>
          </a:xfrm>
        </p:spPr>
        <p:txBody>
          <a:bodyPr/>
          <a:lstStyle/>
          <a:p>
            <a:pPr>
              <a:lnSpc>
                <a:spcPct val="120000"/>
              </a:lnSpc>
              <a:spcBef>
                <a:spcPts val="400"/>
              </a:spcBef>
              <a:spcAft>
                <a:spcPts val="0"/>
              </a:spcAft>
            </a:pPr>
            <a:r>
              <a:rPr lang="en-US" sz="2400" dirty="0">
                <a:latin typeface="Arial" charset="0"/>
                <a:cs typeface="Arial" charset="0"/>
              </a:rPr>
              <a:t>Understand concept of depreciation</a:t>
            </a:r>
          </a:p>
          <a:p>
            <a:pPr>
              <a:lnSpc>
                <a:spcPct val="120000"/>
              </a:lnSpc>
              <a:spcBef>
                <a:spcPts val="400"/>
              </a:spcBef>
              <a:spcAft>
                <a:spcPts val="0"/>
              </a:spcAft>
            </a:pPr>
            <a:r>
              <a:rPr lang="en-US" sz="2400" dirty="0">
                <a:latin typeface="Arial" charset="0"/>
                <a:cs typeface="Arial" charset="0"/>
              </a:rPr>
              <a:t>Calculate depreciation using MACRS tables and identify when §179 election to expense may be applied</a:t>
            </a:r>
          </a:p>
          <a:p>
            <a:pPr>
              <a:lnSpc>
                <a:spcPct val="120000"/>
              </a:lnSpc>
              <a:spcBef>
                <a:spcPts val="400"/>
              </a:spcBef>
              <a:spcAft>
                <a:spcPts val="0"/>
              </a:spcAft>
            </a:pPr>
            <a:r>
              <a:rPr lang="en-US" sz="2400" dirty="0">
                <a:latin typeface="Arial" charset="0"/>
                <a:cs typeface="Arial" charset="0"/>
              </a:rPr>
              <a:t>Apply listed property and luxury automobile limitations</a:t>
            </a:r>
          </a:p>
          <a:p>
            <a:pPr>
              <a:lnSpc>
                <a:spcPct val="120000"/>
              </a:lnSpc>
              <a:spcBef>
                <a:spcPts val="400"/>
              </a:spcBef>
              <a:spcAft>
                <a:spcPts val="0"/>
              </a:spcAft>
            </a:pPr>
            <a:r>
              <a:rPr lang="en-US" sz="2400" dirty="0">
                <a:latin typeface="Arial" charset="0"/>
                <a:cs typeface="Arial" charset="0"/>
              </a:rPr>
              <a:t>Understand tax treatment of intangibles</a:t>
            </a:r>
          </a:p>
          <a:p>
            <a:pPr>
              <a:lnSpc>
                <a:spcPct val="120000"/>
              </a:lnSpc>
              <a:spcBef>
                <a:spcPts val="400"/>
              </a:spcBef>
              <a:spcAft>
                <a:spcPts val="0"/>
              </a:spcAft>
            </a:pPr>
            <a:r>
              <a:rPr lang="en-US" sz="2400" dirty="0">
                <a:latin typeface="Arial" charset="0"/>
                <a:cs typeface="Arial" charset="0"/>
              </a:rPr>
              <a:t>Classify gains/losses for section 1231 assets</a:t>
            </a:r>
          </a:p>
          <a:p>
            <a:pPr>
              <a:lnSpc>
                <a:spcPct val="120000"/>
              </a:lnSpc>
              <a:spcBef>
                <a:spcPts val="400"/>
              </a:spcBef>
              <a:spcAft>
                <a:spcPts val="0"/>
              </a:spcAft>
            </a:pPr>
            <a:r>
              <a:rPr lang="en-US" sz="2400" dirty="0">
                <a:latin typeface="Arial" charset="0"/>
                <a:cs typeface="Arial" charset="0"/>
              </a:rPr>
              <a:t>Apply depreciation recapture rules</a:t>
            </a:r>
          </a:p>
          <a:p>
            <a:pPr>
              <a:lnSpc>
                <a:spcPct val="120000"/>
              </a:lnSpc>
              <a:spcBef>
                <a:spcPts val="400"/>
              </a:spcBef>
              <a:spcAft>
                <a:spcPts val="0"/>
              </a:spcAft>
            </a:pPr>
            <a:r>
              <a:rPr lang="en-US" sz="2400" dirty="0">
                <a:latin typeface="Arial" charset="0"/>
                <a:cs typeface="Arial" charset="0"/>
              </a:rPr>
              <a:t>Compute gain on installment sales</a:t>
            </a:r>
          </a:p>
          <a:p>
            <a:pPr>
              <a:lnSpc>
                <a:spcPct val="120000"/>
              </a:lnSpc>
              <a:spcBef>
                <a:spcPts val="400"/>
              </a:spcBef>
              <a:spcAft>
                <a:spcPts val="0"/>
              </a:spcAft>
            </a:pPr>
            <a:r>
              <a:rPr lang="en-US" sz="2400" dirty="0">
                <a:latin typeface="Arial" charset="0"/>
                <a:cs typeface="Arial" charset="0"/>
              </a:rPr>
              <a:t>Calculate recognized/deferred gains on like-kind exchanges</a:t>
            </a:r>
          </a:p>
          <a:p>
            <a:pPr>
              <a:lnSpc>
                <a:spcPct val="120000"/>
              </a:lnSpc>
              <a:spcBef>
                <a:spcPts val="400"/>
              </a:spcBef>
              <a:spcAft>
                <a:spcPts val="0"/>
              </a:spcAft>
            </a:pPr>
            <a:r>
              <a:rPr lang="en-US" sz="2400" dirty="0">
                <a:latin typeface="Arial" charset="0"/>
                <a:cs typeface="Arial" charset="0"/>
              </a:rPr>
              <a:t>Calculate recognized/deferred gains on involuntary conversions</a:t>
            </a:r>
          </a:p>
        </p:txBody>
      </p:sp>
    </p:spTree>
    <p:extLst>
      <p:ext uri="{BB962C8B-B14F-4D97-AF65-F5344CB8AC3E}">
        <p14:creationId xmlns:p14="http://schemas.microsoft.com/office/powerpoint/2010/main" val="2493124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tint val="100000"/>
                    <a:shade val="90000"/>
                    <a:satMod val="250000"/>
                    <a:alpha val="100000"/>
                  </a:schemeClr>
                </a:solidFill>
              </a:rPr>
              <a:t>SOLUTION </a:t>
            </a:r>
            <a:r>
              <a:rPr lang="en-US" dirty="0" smtClean="0">
                <a:solidFill>
                  <a:schemeClr val="tx2">
                    <a:tint val="100000"/>
                    <a:shade val="90000"/>
                    <a:satMod val="250000"/>
                    <a:alpha val="100000"/>
                  </a:schemeClr>
                </a:solidFill>
              </a:rPr>
              <a:t>(5 </a:t>
            </a:r>
            <a:r>
              <a:rPr lang="en-US" dirty="0">
                <a:solidFill>
                  <a:schemeClr val="tx2">
                    <a:tint val="100000"/>
                    <a:shade val="90000"/>
                    <a:satMod val="250000"/>
                    <a:alpha val="100000"/>
                  </a:schemeClr>
                </a:solidFill>
              </a:rPr>
              <a:t>of </a:t>
            </a:r>
            <a:r>
              <a:rPr lang="en-US" dirty="0" smtClean="0">
                <a:solidFill>
                  <a:schemeClr val="tx2">
                    <a:tint val="100000"/>
                    <a:shade val="90000"/>
                    <a:satMod val="250000"/>
                    <a:alpha val="100000"/>
                  </a:schemeClr>
                </a:solidFill>
              </a:rPr>
              <a:t>7)</a:t>
            </a:r>
            <a:endParaRPr lang="en-US" dirty="0"/>
          </a:p>
        </p:txBody>
      </p:sp>
      <p:sp>
        <p:nvSpPr>
          <p:cNvPr id="3" name="Content Placeholder 2"/>
          <p:cNvSpPr>
            <a:spLocks noGrp="1"/>
          </p:cNvSpPr>
          <p:nvPr>
            <p:ph idx="1"/>
          </p:nvPr>
        </p:nvSpPr>
        <p:spPr>
          <a:xfrm>
            <a:off x="838200" y="1317625"/>
            <a:ext cx="10515600" cy="1575700"/>
          </a:xfrm>
        </p:spPr>
        <p:txBody>
          <a:bodyPr/>
          <a:lstStyle/>
          <a:p>
            <a:pPr indent="-256032">
              <a:lnSpc>
                <a:spcPct val="120000"/>
              </a:lnSpc>
              <a:spcBef>
                <a:spcPts val="0"/>
              </a:spcBef>
              <a:spcAft>
                <a:spcPts val="0"/>
              </a:spcAft>
              <a:buNone/>
              <a:defRPr/>
            </a:pPr>
            <a:r>
              <a:rPr lang="en-US" sz="2400" b="1" dirty="0" smtClean="0">
                <a:latin typeface="Arial" charset="0"/>
              </a:rPr>
              <a:t>Example</a:t>
            </a:r>
          </a:p>
          <a:p>
            <a:pPr marL="109728" indent="0">
              <a:lnSpc>
                <a:spcPct val="120000"/>
              </a:lnSpc>
              <a:spcBef>
                <a:spcPts val="0"/>
              </a:spcBef>
              <a:spcAft>
                <a:spcPts val="0"/>
              </a:spcAft>
              <a:buNone/>
              <a:defRPr/>
            </a:pPr>
            <a:r>
              <a:rPr lang="en-US" sz="2000" dirty="0" smtClean="0">
                <a:latin typeface="Arial" charset="0"/>
              </a:rPr>
              <a:t>Francesca sells depreciable personal property used in her business on 4/1/18 for the price of $50,000. It was purchased for $60,000 four years ago and she has claimed depreciation on the property of $25,000.  What is her </a:t>
            </a:r>
            <a:r>
              <a:rPr lang="en-US" sz="2000" dirty="0" smtClean="0">
                <a:latin typeface="Arial" charset="0"/>
                <a:cs typeface="Arial" charset="0"/>
              </a:rPr>
              <a:t>§1245 recapture?</a:t>
            </a:r>
            <a:endParaRPr lang="en-US" sz="2000" dirty="0">
              <a:latin typeface="Arial" charset="0"/>
            </a:endParaRPr>
          </a:p>
        </p:txBody>
      </p:sp>
      <p:graphicFrame>
        <p:nvGraphicFramePr>
          <p:cNvPr id="7" name="Table 3" descr="A solution shows the following data. 1245 recapture potential: $25,000, Adjusted basis ($60,000 minus $25,000): 35,000, Recomputed basis ($35,000 plus $25,000): 60,000, and Gain realized ($50,000 minus $35,000): 15,000."/>
          <p:cNvGraphicFramePr>
            <a:graphicFrameLocks noGrp="1"/>
          </p:cNvGraphicFramePr>
          <p:nvPr>
            <p:ph idx="10"/>
            <p:extLst>
              <p:ext uri="{D42A27DB-BD31-4B8C-83A1-F6EECF244321}">
                <p14:modId xmlns:p14="http://schemas.microsoft.com/office/powerpoint/2010/main" val="2931955832"/>
              </p:ext>
            </p:extLst>
          </p:nvPr>
        </p:nvGraphicFramePr>
        <p:xfrm>
          <a:off x="2552700" y="3034500"/>
          <a:ext cx="7086600" cy="1981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259348141"/>
                    </a:ext>
                  </a:extLst>
                </a:gridCol>
                <a:gridCol w="1828800">
                  <a:extLst>
                    <a:ext uri="{9D8B030D-6E8A-4147-A177-3AD203B41FA5}">
                      <a16:colId xmlns:a16="http://schemas.microsoft.com/office/drawing/2014/main" val="3946837581"/>
                    </a:ext>
                  </a:extLst>
                </a:gridCol>
              </a:tblGrid>
              <a:tr h="370840">
                <a:tc>
                  <a:txBody>
                    <a:bodyPr/>
                    <a:lstStyle/>
                    <a:p>
                      <a:r>
                        <a:rPr lang="en-US" sz="2000" dirty="0" smtClean="0">
                          <a:solidFill>
                            <a:schemeClr val="tx1"/>
                          </a:solidFill>
                          <a:latin typeface="Arial" panose="020B0604020202020204" pitchFamily="34" charset="0"/>
                          <a:cs typeface="Arial" panose="020B0604020202020204" pitchFamily="34" charset="0"/>
                        </a:rPr>
                        <a:t>Solution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200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31671551"/>
                  </a:ext>
                </a:extLst>
              </a:tr>
              <a:tr h="370840">
                <a:tc>
                  <a:txBody>
                    <a:bodyPr/>
                    <a:lstStyle/>
                    <a:p>
                      <a:r>
                        <a:rPr lang="en-US" sz="2000" dirty="0" smtClean="0">
                          <a:latin typeface="Arial" panose="020B0604020202020204" pitchFamily="34" charset="0"/>
                          <a:cs typeface="Arial" panose="020B0604020202020204" pitchFamily="34" charset="0"/>
                        </a:rPr>
                        <a:t>§1245 recapture potential</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$25,000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70480505"/>
                  </a:ext>
                </a:extLst>
              </a:tr>
              <a:tr h="370840">
                <a:tc>
                  <a:txBody>
                    <a:bodyPr/>
                    <a:lstStyle/>
                    <a:p>
                      <a:r>
                        <a:rPr lang="en-US" sz="2000" dirty="0" smtClean="0">
                          <a:latin typeface="Arial" panose="020B0604020202020204" pitchFamily="34" charset="0"/>
                          <a:cs typeface="Arial" panose="020B0604020202020204" pitchFamily="34" charset="0"/>
                        </a:rPr>
                        <a:t>Adjusted basis ($60,000 − $25,000) </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35,000</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8788239"/>
                  </a:ext>
                </a:extLst>
              </a:tr>
              <a:tr h="370840">
                <a:tc>
                  <a:txBody>
                    <a:bodyPr/>
                    <a:lstStyle/>
                    <a:p>
                      <a:r>
                        <a:rPr lang="en-US" sz="2000" dirty="0" smtClean="0">
                          <a:latin typeface="Arial" panose="020B0604020202020204" pitchFamily="34" charset="0"/>
                          <a:cs typeface="Arial" panose="020B0604020202020204" pitchFamily="34" charset="0"/>
                        </a:rPr>
                        <a:t>Recomputed basis ($35,000 + $25,000) </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60,000</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78278959"/>
                  </a:ext>
                </a:extLst>
              </a:tr>
              <a:tr h="370840">
                <a:tc>
                  <a:txBody>
                    <a:bodyPr/>
                    <a:lstStyle/>
                    <a:p>
                      <a:r>
                        <a:rPr lang="en-US" sz="2000" dirty="0" smtClean="0">
                          <a:latin typeface="Arial" panose="020B0604020202020204" pitchFamily="34" charset="0"/>
                          <a:cs typeface="Arial" panose="020B0604020202020204" pitchFamily="34" charset="0"/>
                        </a:rPr>
                        <a:t>Gain realized ($50,000 − $35,000)</a:t>
                      </a:r>
                      <a:endParaRPr lang="en-US"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latin typeface="Arial" panose="020B0604020202020204" pitchFamily="34" charset="0"/>
                          <a:cs typeface="Arial" panose="020B0604020202020204" pitchFamily="34" charset="0"/>
                        </a:rPr>
                        <a:t>15,000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270711"/>
                  </a:ext>
                </a:extLst>
              </a:tr>
            </a:tbl>
          </a:graphicData>
        </a:graphic>
      </p:graphicFrame>
      <p:sp>
        <p:nvSpPr>
          <p:cNvPr id="5" name="Content Placeholder 4"/>
          <p:cNvSpPr>
            <a:spLocks noGrp="1"/>
          </p:cNvSpPr>
          <p:nvPr>
            <p:ph idx="11"/>
          </p:nvPr>
        </p:nvSpPr>
        <p:spPr>
          <a:xfrm>
            <a:off x="838200" y="5243528"/>
            <a:ext cx="10515600" cy="1020794"/>
          </a:xfrm>
        </p:spPr>
        <p:txBody>
          <a:bodyPr/>
          <a:lstStyle/>
          <a:p>
            <a:pPr marL="0" indent="0">
              <a:buNone/>
            </a:pPr>
            <a:r>
              <a:rPr lang="en-US" sz="2000" i="1" dirty="0">
                <a:latin typeface="Arial" charset="0"/>
              </a:rPr>
              <a:t>Ordinary income is lesser of (a) $60,000 recomputed basis </a:t>
            </a:r>
            <a:r>
              <a:rPr lang="en-US" sz="2000" dirty="0"/>
              <a:t>−</a:t>
            </a:r>
            <a:r>
              <a:rPr lang="en-US" sz="2000" i="1" dirty="0" smtClean="0">
                <a:latin typeface="Arial" charset="0"/>
              </a:rPr>
              <a:t> </a:t>
            </a:r>
            <a:r>
              <a:rPr lang="en-US" sz="2000" i="1" dirty="0">
                <a:latin typeface="Arial" charset="0"/>
              </a:rPr>
              <a:t>$35,000 adjusted basis or (b) $50,000 amount realized </a:t>
            </a:r>
            <a:r>
              <a:rPr lang="en-US" sz="2000" dirty="0"/>
              <a:t>−</a:t>
            </a:r>
            <a:r>
              <a:rPr lang="en-US" sz="2000" i="1" dirty="0" smtClean="0">
                <a:latin typeface="Arial" charset="0"/>
              </a:rPr>
              <a:t> $</a:t>
            </a:r>
            <a:r>
              <a:rPr lang="en-US" sz="2000" i="1" dirty="0">
                <a:latin typeface="Arial" charset="0"/>
              </a:rPr>
              <a:t>35,000 adjusted basis; therefore, </a:t>
            </a:r>
            <a:r>
              <a:rPr lang="en-US" sz="2000" i="1" dirty="0">
                <a:solidFill>
                  <a:srgbClr val="286450"/>
                </a:solidFill>
                <a:latin typeface="Arial" charset="0"/>
              </a:rPr>
              <a:t>the entire gain of $15,000 is ordinary income, instead of §1231 gain</a:t>
            </a:r>
            <a:r>
              <a:rPr lang="en-US" sz="2000" i="1" dirty="0" smtClean="0">
                <a:solidFill>
                  <a:srgbClr val="286450"/>
                </a:solidFill>
                <a:latin typeface="Arial" charset="0"/>
              </a:rPr>
              <a:t>.</a:t>
            </a:r>
            <a:endParaRPr lang="en-US" sz="2000" i="1" dirty="0">
              <a:solidFill>
                <a:srgbClr val="286450"/>
              </a:solidFill>
              <a:latin typeface="Arial" charset="0"/>
            </a:endParaRPr>
          </a:p>
        </p:txBody>
      </p:sp>
    </p:spTree>
    <p:extLst>
      <p:ext uri="{BB962C8B-B14F-4D97-AF65-F5344CB8AC3E}">
        <p14:creationId xmlns:p14="http://schemas.microsoft.com/office/powerpoint/2010/main" val="1858069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§1250 DEPRECIATION RECAPTURE</a:t>
            </a:r>
            <a:endParaRPr lang="en-US" dirty="0"/>
          </a:p>
        </p:txBody>
      </p:sp>
      <p:sp>
        <p:nvSpPr>
          <p:cNvPr id="3" name="Content Placeholder 2"/>
          <p:cNvSpPr>
            <a:spLocks noGrp="1"/>
          </p:cNvSpPr>
          <p:nvPr>
            <p:ph idx="1"/>
          </p:nvPr>
        </p:nvSpPr>
        <p:spPr>
          <a:xfrm>
            <a:off x="838200" y="1317625"/>
            <a:ext cx="10515600" cy="4937760"/>
          </a:xfrm>
        </p:spPr>
        <p:txBody>
          <a:bodyPr/>
          <a:lstStyle/>
          <a:p>
            <a:pPr marL="365760" lvl="2" indent="-365760">
              <a:buSzPct val="90000"/>
              <a:defRPr/>
            </a:pPr>
            <a:r>
              <a:rPr lang="en-US" sz="3000" dirty="0">
                <a:latin typeface="Arial" charset="0"/>
              </a:rPr>
              <a:t>§1250 applies to depreciable real property </a:t>
            </a:r>
          </a:p>
          <a:p>
            <a:pPr marL="822960" lvl="4" indent="-320040">
              <a:buSzPct val="100000"/>
            </a:pPr>
            <a:r>
              <a:rPr lang="en-US" sz="2600" dirty="0">
                <a:latin typeface="Arial" charset="0"/>
              </a:rPr>
              <a:t>Other than that identified as </a:t>
            </a:r>
            <a:r>
              <a:rPr lang="en-US" sz="2600" dirty="0">
                <a:latin typeface="Arial" charset="0"/>
                <a:cs typeface="Arial" charset="0"/>
              </a:rPr>
              <a:t>§1245</a:t>
            </a:r>
          </a:p>
          <a:p>
            <a:pPr marL="822960" lvl="4" indent="-320040">
              <a:buSzPct val="100000"/>
            </a:pPr>
            <a:r>
              <a:rPr lang="en-US" sz="2600" dirty="0">
                <a:latin typeface="Arial" charset="0"/>
              </a:rPr>
              <a:t>Requires partial recapture of depreciation</a:t>
            </a:r>
          </a:p>
          <a:p>
            <a:pPr marL="822960" lvl="4" indent="-320040">
              <a:buSzPct val="100000"/>
            </a:pPr>
            <a:r>
              <a:rPr lang="en-US" sz="2600" dirty="0">
                <a:latin typeface="Arial" charset="0"/>
              </a:rPr>
              <a:t>Gains are treated as ordinary income to the extent of accelerated depreciation taken over straight-line depreciation</a:t>
            </a:r>
          </a:p>
          <a:p>
            <a:pPr marL="822960" lvl="4" indent="-320040">
              <a:buSzPct val="100000"/>
            </a:pPr>
            <a:r>
              <a:rPr lang="en-US" sz="2600" dirty="0">
                <a:latin typeface="Arial" charset="0"/>
              </a:rPr>
              <a:t>Rarely </a:t>
            </a:r>
            <a:r>
              <a:rPr lang="en-US" sz="2600" dirty="0" smtClean="0">
                <a:latin typeface="Arial" charset="0"/>
              </a:rPr>
              <a:t>occurs</a:t>
            </a:r>
            <a:endParaRPr lang="en-US" sz="2600" dirty="0">
              <a:latin typeface="Arial" charset="0"/>
            </a:endParaRPr>
          </a:p>
        </p:txBody>
      </p:sp>
    </p:spTree>
    <p:extLst>
      <p:ext uri="{BB962C8B-B14F-4D97-AF65-F5344CB8AC3E}">
        <p14:creationId xmlns:p14="http://schemas.microsoft.com/office/powerpoint/2010/main" val="1023122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UNRECAPTURED DEPRECIATION ON REAL ESTATE</a:t>
            </a:r>
            <a:endParaRPr lang="en-US" dirty="0"/>
          </a:p>
        </p:txBody>
      </p:sp>
      <p:sp>
        <p:nvSpPr>
          <p:cNvPr id="3" name="Content Placeholder 2"/>
          <p:cNvSpPr>
            <a:spLocks noGrp="1"/>
          </p:cNvSpPr>
          <p:nvPr>
            <p:ph idx="1"/>
          </p:nvPr>
        </p:nvSpPr>
        <p:spPr>
          <a:xfrm>
            <a:off x="838200" y="1317625"/>
            <a:ext cx="10515600" cy="4937760"/>
          </a:xfrm>
        </p:spPr>
        <p:txBody>
          <a:bodyPr/>
          <a:lstStyle/>
          <a:p>
            <a:pPr>
              <a:defRPr/>
            </a:pPr>
            <a:r>
              <a:rPr lang="en-US" sz="2800" dirty="0">
                <a:latin typeface="Arial" charset="0"/>
              </a:rPr>
              <a:t>Requires that portion of the gain attributable to depreciation that is not §1250 or §1245 recapture, must be taxed at a rate of 25% </a:t>
            </a:r>
          </a:p>
          <a:p>
            <a:pPr marL="822960" lvl="5" indent="-320040">
              <a:lnSpc>
                <a:spcPct val="100000"/>
              </a:lnSpc>
              <a:spcBef>
                <a:spcPts val="600"/>
              </a:spcBef>
              <a:spcAft>
                <a:spcPts val="600"/>
              </a:spcAft>
              <a:defRPr/>
            </a:pPr>
            <a:r>
              <a:rPr lang="en-US" sz="2400" dirty="0">
                <a:latin typeface="Arial" charset="0"/>
              </a:rPr>
              <a:t>Or 10% if taxpayer in 10% bracket</a:t>
            </a:r>
          </a:p>
          <a:p>
            <a:pPr marL="822960" lvl="5" indent="-320040">
              <a:lnSpc>
                <a:spcPct val="100000"/>
              </a:lnSpc>
              <a:spcBef>
                <a:spcPts val="600"/>
              </a:spcBef>
              <a:spcAft>
                <a:spcPts val="600"/>
              </a:spcAft>
              <a:defRPr/>
            </a:pPr>
            <a:r>
              <a:rPr lang="en-US" sz="2400" dirty="0">
                <a:latin typeface="Arial" charset="0"/>
              </a:rPr>
              <a:t>Or 15% if taxpayer in 15% bracket</a:t>
            </a:r>
          </a:p>
          <a:p>
            <a:pPr>
              <a:defRPr/>
            </a:pPr>
            <a:r>
              <a:rPr lang="en-US" sz="2800" dirty="0">
                <a:latin typeface="Arial" charset="0"/>
              </a:rPr>
              <a:t>Widely seen in practice as many rentals are depreciated and then sold at gain</a:t>
            </a:r>
          </a:p>
          <a:p>
            <a:pPr marL="365760" lvl="1" indent="-365760">
              <a:defRPr/>
            </a:pPr>
            <a:r>
              <a:rPr lang="en-US" dirty="0">
                <a:latin typeface="Arial" charset="0"/>
              </a:rPr>
              <a:t>Any gain not attributable to depreciation (in excess of original cost) is a §1231 </a:t>
            </a:r>
            <a:r>
              <a:rPr lang="en-US" dirty="0" smtClean="0">
                <a:latin typeface="Arial" charset="0"/>
              </a:rPr>
              <a:t>gain</a:t>
            </a:r>
            <a:endParaRPr lang="en-US" dirty="0">
              <a:latin typeface="Arial" charset="0"/>
            </a:endParaRPr>
          </a:p>
          <a:p>
            <a:pPr marL="342900" lvl="1" indent="-342900" algn="ctr" fontAlgn="auto">
              <a:buNone/>
              <a:defRPr/>
            </a:pPr>
            <a:r>
              <a:rPr lang="en-US" sz="2000" i="1" dirty="0">
                <a:solidFill>
                  <a:schemeClr val="accent3"/>
                </a:solidFill>
              </a:rPr>
              <a:t>	</a:t>
            </a:r>
            <a:r>
              <a:rPr lang="en-US" sz="2400" i="1" dirty="0">
                <a:solidFill>
                  <a:srgbClr val="286450"/>
                </a:solidFill>
              </a:rPr>
              <a:t>Note:  If Medicare surtax is applicable, obviously rates </a:t>
            </a:r>
            <a:r>
              <a:rPr lang="en-US" sz="2400" i="1" dirty="0" smtClean="0">
                <a:solidFill>
                  <a:srgbClr val="286450"/>
                </a:solidFill>
              </a:rPr>
              <a:t>increase</a:t>
            </a:r>
            <a:endParaRPr lang="en-US" sz="2400" i="1" dirty="0">
              <a:solidFill>
                <a:srgbClr val="286450"/>
              </a:solidFill>
            </a:endParaRPr>
          </a:p>
        </p:txBody>
      </p:sp>
    </p:spTree>
    <p:extLst>
      <p:ext uri="{BB962C8B-B14F-4D97-AF65-F5344CB8AC3E}">
        <p14:creationId xmlns:p14="http://schemas.microsoft.com/office/powerpoint/2010/main" val="2855314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25% UNRECAPTURED DEPRECIATION ON REAL ESTATE EXAMPLE</a:t>
            </a:r>
            <a:endParaRPr lang="en-US" dirty="0"/>
          </a:p>
        </p:txBody>
      </p:sp>
      <p:sp>
        <p:nvSpPr>
          <p:cNvPr id="3" name="Content Placeholder 2"/>
          <p:cNvSpPr>
            <a:spLocks noGrp="1"/>
          </p:cNvSpPr>
          <p:nvPr>
            <p:ph idx="1"/>
          </p:nvPr>
        </p:nvSpPr>
        <p:spPr>
          <a:xfrm>
            <a:off x="838200" y="1317625"/>
            <a:ext cx="10298373" cy="5014936"/>
          </a:xfrm>
        </p:spPr>
        <p:txBody>
          <a:bodyPr/>
          <a:lstStyle/>
          <a:p>
            <a:pPr marL="0" indent="0">
              <a:buFont typeface="Wingdings" pitchFamily="2" charset="2"/>
              <a:buNone/>
            </a:pPr>
            <a:r>
              <a:rPr lang="en-US" sz="2800" b="1" dirty="0" smtClean="0">
                <a:latin typeface="Arial" charset="0"/>
              </a:rPr>
              <a:t>Example</a:t>
            </a:r>
            <a:endParaRPr lang="en-US" sz="2800" b="1" dirty="0">
              <a:latin typeface="Arial" charset="0"/>
            </a:endParaRPr>
          </a:p>
          <a:p>
            <a:pPr marL="0" indent="0">
              <a:lnSpc>
                <a:spcPct val="110000"/>
              </a:lnSpc>
              <a:buFont typeface="Wingdings" pitchFamily="2" charset="2"/>
              <a:buNone/>
            </a:pPr>
            <a:r>
              <a:rPr lang="en-US" sz="2400" dirty="0" smtClean="0">
                <a:latin typeface="Arial" charset="0"/>
              </a:rPr>
              <a:t>Ella </a:t>
            </a:r>
            <a:r>
              <a:rPr lang="en-US" sz="2400" dirty="0">
                <a:latin typeface="Arial" charset="0"/>
              </a:rPr>
              <a:t>purchases an apartment complex for $7,000,000 on 1/1/88. The property is depreciated straight-line and her accumulated depreciation as of the sale date is $6,100,000.  She sells the property on 9/3/18 for $8,500,000. She is in the 32% bracket and is not susceptible to the 3.8% Medicare surtax</a:t>
            </a:r>
            <a:r>
              <a:rPr lang="en-US" sz="2400" dirty="0" smtClean="0">
                <a:latin typeface="Arial" charset="0"/>
              </a:rPr>
              <a:t>.</a:t>
            </a:r>
            <a:endParaRPr lang="en-US" sz="2400" dirty="0">
              <a:latin typeface="Arial" charset="0"/>
            </a:endParaRPr>
          </a:p>
          <a:p>
            <a:pPr>
              <a:lnSpc>
                <a:spcPct val="110000"/>
              </a:lnSpc>
              <a:spcBef>
                <a:spcPts val="1800"/>
              </a:spcBef>
              <a:buFont typeface="Wingdings" pitchFamily="2" charset="2"/>
              <a:buNone/>
            </a:pPr>
            <a:r>
              <a:rPr lang="en-US" sz="2400" dirty="0" smtClean="0">
                <a:latin typeface="Arial" charset="0"/>
              </a:rPr>
              <a:t>What </a:t>
            </a:r>
            <a:r>
              <a:rPr lang="en-US" sz="2400" dirty="0">
                <a:latin typeface="Arial" charset="0"/>
              </a:rPr>
              <a:t>is Ella’s (a) realized </a:t>
            </a:r>
            <a:r>
              <a:rPr lang="en-US" sz="2400" dirty="0" smtClean="0">
                <a:latin typeface="Arial" charset="0"/>
              </a:rPr>
              <a:t>gain </a:t>
            </a:r>
          </a:p>
          <a:p>
            <a:pPr marL="3657600">
              <a:lnSpc>
                <a:spcPct val="110000"/>
              </a:lnSpc>
              <a:buFont typeface="Wingdings" pitchFamily="2" charset="2"/>
              <a:buNone/>
            </a:pPr>
            <a:r>
              <a:rPr lang="en-US" sz="2400" dirty="0" smtClean="0">
                <a:latin typeface="Arial" charset="0"/>
              </a:rPr>
              <a:t>and</a:t>
            </a:r>
            <a:endParaRPr lang="en-US" sz="2400" dirty="0">
              <a:latin typeface="Arial" charset="0"/>
            </a:endParaRPr>
          </a:p>
          <a:p>
            <a:pPr marL="2286000">
              <a:lnSpc>
                <a:spcPct val="110000"/>
              </a:lnSpc>
              <a:buFont typeface="Wingdings" pitchFamily="2" charset="2"/>
              <a:buNone/>
            </a:pPr>
            <a:r>
              <a:rPr lang="en-US" sz="2400" dirty="0" smtClean="0">
                <a:latin typeface="Arial" charset="0"/>
              </a:rPr>
              <a:t>(</a:t>
            </a:r>
            <a:r>
              <a:rPr lang="en-US" sz="2400" dirty="0">
                <a:latin typeface="Arial" charset="0"/>
              </a:rPr>
              <a:t>b) how is it split between §1231 </a:t>
            </a:r>
            <a:r>
              <a:rPr lang="en-US" sz="2400" dirty="0" smtClean="0">
                <a:latin typeface="Arial" charset="0"/>
              </a:rPr>
              <a:t>gain</a:t>
            </a:r>
          </a:p>
          <a:p>
            <a:pPr marL="3657600">
              <a:lnSpc>
                <a:spcPct val="110000"/>
              </a:lnSpc>
              <a:buFont typeface="Wingdings" pitchFamily="2" charset="2"/>
              <a:buNone/>
            </a:pPr>
            <a:r>
              <a:rPr lang="en-US" sz="2400" dirty="0" smtClean="0">
                <a:latin typeface="Arial" charset="0"/>
              </a:rPr>
              <a:t>and </a:t>
            </a:r>
            <a:r>
              <a:rPr lang="en-US" sz="2400" dirty="0">
                <a:latin typeface="Arial" charset="0"/>
              </a:rPr>
              <a:t>25% rate for unrecaptured depreciation?</a:t>
            </a:r>
            <a:endParaRPr lang="en-US" sz="2400" dirty="0"/>
          </a:p>
        </p:txBody>
      </p:sp>
    </p:spTree>
    <p:extLst>
      <p:ext uri="{BB962C8B-B14F-4D97-AF65-F5344CB8AC3E}">
        <p14:creationId xmlns:p14="http://schemas.microsoft.com/office/powerpoint/2010/main" val="261010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tint val="100000"/>
                    <a:shade val="90000"/>
                    <a:satMod val="250000"/>
                    <a:alpha val="100000"/>
                  </a:schemeClr>
                </a:solidFill>
              </a:rPr>
              <a:t>SOLUTION </a:t>
            </a:r>
            <a:r>
              <a:rPr lang="en-US" dirty="0" smtClean="0">
                <a:solidFill>
                  <a:schemeClr val="tx2">
                    <a:tint val="100000"/>
                    <a:shade val="90000"/>
                    <a:satMod val="250000"/>
                    <a:alpha val="100000"/>
                  </a:schemeClr>
                </a:solidFill>
              </a:rPr>
              <a:t>(6 </a:t>
            </a:r>
            <a:r>
              <a:rPr lang="en-US" dirty="0">
                <a:solidFill>
                  <a:schemeClr val="tx2">
                    <a:tint val="100000"/>
                    <a:shade val="90000"/>
                    <a:satMod val="250000"/>
                    <a:alpha val="100000"/>
                  </a:schemeClr>
                </a:solidFill>
              </a:rPr>
              <a:t>of </a:t>
            </a:r>
            <a:r>
              <a:rPr lang="en-US" dirty="0" smtClean="0">
                <a:solidFill>
                  <a:schemeClr val="tx2">
                    <a:tint val="100000"/>
                    <a:shade val="90000"/>
                    <a:satMod val="250000"/>
                    <a:alpha val="100000"/>
                  </a:schemeClr>
                </a:solidFill>
              </a:rPr>
              <a:t>7)</a:t>
            </a:r>
            <a:endParaRPr lang="en-US" dirty="0"/>
          </a:p>
        </p:txBody>
      </p:sp>
      <p:sp>
        <p:nvSpPr>
          <p:cNvPr id="3" name="Content Placeholder 2"/>
          <p:cNvSpPr>
            <a:spLocks noGrp="1"/>
          </p:cNvSpPr>
          <p:nvPr>
            <p:ph idx="1"/>
          </p:nvPr>
        </p:nvSpPr>
        <p:spPr>
          <a:xfrm>
            <a:off x="838200" y="1317625"/>
            <a:ext cx="10515600" cy="4937760"/>
          </a:xfrm>
        </p:spPr>
        <p:txBody>
          <a:bodyPr/>
          <a:lstStyle/>
          <a:p>
            <a:pPr marL="0" indent="0">
              <a:spcAft>
                <a:spcPts val="0"/>
              </a:spcAft>
              <a:buNone/>
              <a:defRPr/>
            </a:pPr>
            <a:r>
              <a:rPr lang="en-US" sz="2600" b="1" dirty="0" smtClean="0">
                <a:latin typeface="Arial" charset="0"/>
              </a:rPr>
              <a:t>Example</a:t>
            </a:r>
            <a:endParaRPr lang="en-US" sz="2600" b="1" dirty="0">
              <a:latin typeface="Arial" charset="0"/>
            </a:endParaRPr>
          </a:p>
          <a:p>
            <a:pPr indent="-256032">
              <a:spcBef>
                <a:spcPts val="0"/>
              </a:spcBef>
              <a:spcAft>
                <a:spcPts val="0"/>
              </a:spcAft>
              <a:buNone/>
              <a:defRPr/>
            </a:pPr>
            <a:r>
              <a:rPr lang="en-US" sz="2200" dirty="0">
                <a:latin typeface="Arial" charset="0"/>
              </a:rPr>
              <a:t> Ella purchases an apartment complex for $7,000,000 on 1/1/88. The property is depreciated straight-line and her accumulated depreciation as of the sale date is $6,100,000.  She sells the property on 9/3/18 for $8,500,000.  She is in the 32% bracket and not susceptible to the 3.8% Medicare surtax. What is Ella’s (a) realized gain and (b) how is it split between LTCG and the 25% rate for unrecaptured </a:t>
            </a:r>
            <a:r>
              <a:rPr lang="en-US" sz="2200" dirty="0" smtClean="0">
                <a:latin typeface="Arial" charset="0"/>
              </a:rPr>
              <a:t>depreciation?</a:t>
            </a:r>
          </a:p>
          <a:p>
            <a:pPr marL="0" indent="0">
              <a:spcBef>
                <a:spcPts val="0"/>
              </a:spcBef>
              <a:spcAft>
                <a:spcPts val="0"/>
              </a:spcAft>
              <a:buNone/>
              <a:defRPr/>
            </a:pPr>
            <a:r>
              <a:rPr lang="en-US" sz="2600" b="1" dirty="0" smtClean="0">
                <a:latin typeface="Arial" charset="0"/>
              </a:rPr>
              <a:t>Solution</a:t>
            </a:r>
          </a:p>
          <a:p>
            <a:pPr marL="457200" indent="-731520">
              <a:lnSpc>
                <a:spcPct val="110000"/>
              </a:lnSpc>
              <a:spcBef>
                <a:spcPts val="0"/>
              </a:spcBef>
              <a:spcAft>
                <a:spcPts val="0"/>
              </a:spcAft>
              <a:buNone/>
              <a:defRPr/>
            </a:pPr>
            <a:r>
              <a:rPr lang="en-US" sz="2200" dirty="0" smtClean="0">
                <a:latin typeface="Arial" charset="0"/>
              </a:rPr>
              <a:t>(a) Realized gain = $7,600,000 $8,500,000 − ($900,000*)</a:t>
            </a:r>
          </a:p>
          <a:p>
            <a:pPr marL="457200" indent="-731520">
              <a:lnSpc>
                <a:spcPct val="110000"/>
              </a:lnSpc>
              <a:spcBef>
                <a:spcPts val="0"/>
              </a:spcBef>
              <a:buNone/>
              <a:defRPr/>
            </a:pPr>
            <a:r>
              <a:rPr lang="en-US" sz="2200" dirty="0" smtClean="0">
                <a:latin typeface="Arial" charset="0"/>
              </a:rPr>
              <a:t>(b) There was $6,100,000 of depreciation taken; this will be taxed at 25%. The remainder of the gain = $7,600,000 − 6,100,000 = $1,500,000.</a:t>
            </a:r>
            <a:r>
              <a:rPr lang="en-US" sz="2200" dirty="0" smtClean="0">
                <a:solidFill>
                  <a:schemeClr val="accent4"/>
                </a:solidFill>
                <a:latin typeface="Arial" charset="0"/>
              </a:rPr>
              <a:t> </a:t>
            </a:r>
            <a:r>
              <a:rPr lang="en-US" sz="2200" dirty="0" smtClean="0">
                <a:latin typeface="Arial" charset="0"/>
              </a:rPr>
              <a:t>*This is taxed as long term capital gain.</a:t>
            </a:r>
            <a:endParaRPr lang="en-US" sz="2200" dirty="0" smtClean="0">
              <a:solidFill>
                <a:schemeClr val="accent3"/>
              </a:solidFill>
              <a:latin typeface="Arial" charset="0"/>
            </a:endParaRPr>
          </a:p>
          <a:p>
            <a:pPr indent="-256032" algn="ctr">
              <a:spcBef>
                <a:spcPts val="0"/>
              </a:spcBef>
              <a:spcAft>
                <a:spcPts val="0"/>
              </a:spcAft>
              <a:buNone/>
              <a:defRPr/>
            </a:pPr>
            <a:r>
              <a:rPr lang="en-US" sz="2200" b="1" i="1" dirty="0" smtClean="0">
                <a:solidFill>
                  <a:srgbClr val="286450"/>
                </a:solidFill>
                <a:latin typeface="Arial" charset="0"/>
              </a:rPr>
              <a:t>* </a:t>
            </a:r>
            <a:r>
              <a:rPr lang="en-US" sz="2200" b="1" i="1" dirty="0">
                <a:solidFill>
                  <a:srgbClr val="286450"/>
                </a:solidFill>
                <a:latin typeface="Arial" charset="0"/>
              </a:rPr>
              <a:t>$7,000,000 cost </a:t>
            </a:r>
            <a:r>
              <a:rPr lang="en-US" sz="2200" dirty="0" smtClean="0">
                <a:solidFill>
                  <a:srgbClr val="286450"/>
                </a:solidFill>
                <a:latin typeface="Arial" charset="0"/>
              </a:rPr>
              <a:t>−</a:t>
            </a:r>
            <a:r>
              <a:rPr lang="en-US" sz="2200" b="1" i="1" dirty="0" smtClean="0">
                <a:solidFill>
                  <a:srgbClr val="286450"/>
                </a:solidFill>
                <a:latin typeface="Arial" charset="0"/>
              </a:rPr>
              <a:t> </a:t>
            </a:r>
            <a:r>
              <a:rPr lang="en-US" sz="2200" b="1" i="1" dirty="0">
                <a:solidFill>
                  <a:srgbClr val="286450"/>
                </a:solidFill>
                <a:latin typeface="Arial" charset="0"/>
              </a:rPr>
              <a:t>$6,100,000 A/D  = $900,000 adjusted basis</a:t>
            </a:r>
          </a:p>
        </p:txBody>
      </p:sp>
    </p:spTree>
    <p:extLst>
      <p:ext uri="{BB962C8B-B14F-4D97-AF65-F5344CB8AC3E}">
        <p14:creationId xmlns:p14="http://schemas.microsoft.com/office/powerpoint/2010/main" val="2633459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CASUALTY GAINS &amp; LOSSES:  BUSINESS (1 of 2)</a:t>
            </a:r>
            <a:endParaRPr lang="en-US" dirty="0"/>
          </a:p>
        </p:txBody>
      </p:sp>
      <p:sp>
        <p:nvSpPr>
          <p:cNvPr id="3" name="Content Placeholder 2"/>
          <p:cNvSpPr>
            <a:spLocks noGrp="1"/>
          </p:cNvSpPr>
          <p:nvPr>
            <p:ph idx="1"/>
          </p:nvPr>
        </p:nvSpPr>
        <p:spPr>
          <a:xfrm>
            <a:off x="838200" y="1317625"/>
            <a:ext cx="10515600" cy="4937760"/>
          </a:xfrm>
        </p:spPr>
        <p:txBody>
          <a:bodyPr/>
          <a:lstStyle/>
          <a:p>
            <a:r>
              <a:rPr lang="en-US" sz="2600" dirty="0">
                <a:latin typeface="Arial" charset="0"/>
              </a:rPr>
              <a:t>Casualty gains/losses must be computed separately for business vs. personal</a:t>
            </a:r>
          </a:p>
          <a:p>
            <a:pPr marL="822960" lvl="3" indent="-320040">
              <a:buSzPct val="100000"/>
            </a:pPr>
            <a:r>
              <a:rPr lang="en-US" sz="2200" dirty="0">
                <a:latin typeface="Arial" charset="0"/>
              </a:rPr>
              <a:t>TCJA restricts personal casualty losses to Federally declared disaster areas</a:t>
            </a:r>
          </a:p>
          <a:p>
            <a:r>
              <a:rPr lang="en-US" sz="2600" dirty="0">
                <a:latin typeface="Arial" charset="0"/>
              </a:rPr>
              <a:t>Business and investment casualty or loss results from damage caused by a sudden, unexpected and/or unusual event</a:t>
            </a:r>
          </a:p>
          <a:p>
            <a:pPr marL="822960" lvl="2" indent="-320040">
              <a:buSzPct val="100000"/>
            </a:pPr>
            <a:r>
              <a:rPr lang="en-US" sz="2200" dirty="0">
                <a:latin typeface="Arial" charset="0"/>
              </a:rPr>
              <a:t>For property fully destroyed, deduct adjusted basis</a:t>
            </a:r>
          </a:p>
          <a:p>
            <a:pPr marL="822960" lvl="2" indent="-320040">
              <a:buSzPct val="100000"/>
            </a:pPr>
            <a:r>
              <a:rPr lang="en-US" sz="2200" dirty="0">
                <a:latin typeface="Arial" charset="0"/>
              </a:rPr>
              <a:t>For property partially destroyed, deduct the lesser of the property’s adjusted basis or the decline in the value</a:t>
            </a:r>
          </a:p>
          <a:p>
            <a:pPr marL="822960" lvl="3" indent="-320040">
              <a:buSzPct val="100000"/>
            </a:pPr>
            <a:r>
              <a:rPr lang="en-US" sz="2200" dirty="0">
                <a:latin typeface="Arial" charset="0"/>
              </a:rPr>
              <a:t>Any insurance reimbursement reduces loss </a:t>
            </a:r>
          </a:p>
          <a:p>
            <a:pPr marL="822960" lvl="3" indent="-320040">
              <a:buSzPct val="100000"/>
            </a:pPr>
            <a:r>
              <a:rPr lang="en-US" sz="2200" dirty="0">
                <a:latin typeface="Arial" charset="0"/>
              </a:rPr>
              <a:t>May cause gain</a:t>
            </a:r>
          </a:p>
        </p:txBody>
      </p:sp>
    </p:spTree>
    <p:extLst>
      <p:ext uri="{BB962C8B-B14F-4D97-AF65-F5344CB8AC3E}">
        <p14:creationId xmlns:p14="http://schemas.microsoft.com/office/powerpoint/2010/main" val="1328250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CASUALTY GAINS &amp; LOSSES:  BUSINESS (2 of 2)</a:t>
            </a:r>
            <a:endParaRPr lang="en-US" dirty="0"/>
          </a:p>
        </p:txBody>
      </p:sp>
      <p:sp>
        <p:nvSpPr>
          <p:cNvPr id="3" name="Content Placeholder 2"/>
          <p:cNvSpPr>
            <a:spLocks noGrp="1"/>
          </p:cNvSpPr>
          <p:nvPr>
            <p:ph idx="1"/>
          </p:nvPr>
        </p:nvSpPr>
        <p:spPr>
          <a:xfrm>
            <a:off x="838200" y="1317625"/>
            <a:ext cx="10515600" cy="4937760"/>
          </a:xfrm>
        </p:spPr>
        <p:txBody>
          <a:bodyPr/>
          <a:lstStyle/>
          <a:p>
            <a:pPr marL="0" indent="0" algn="ctr">
              <a:spcBef>
                <a:spcPts val="400"/>
              </a:spcBef>
              <a:spcAft>
                <a:spcPts val="0"/>
              </a:spcAft>
              <a:buNone/>
              <a:defRPr/>
            </a:pPr>
            <a:r>
              <a:rPr lang="en-US" sz="2800" i="1" dirty="0">
                <a:solidFill>
                  <a:srgbClr val="286450"/>
                </a:solidFill>
                <a:latin typeface="Arial" charset="0"/>
              </a:rPr>
              <a:t>Treatment of gains and losses depends</a:t>
            </a:r>
          </a:p>
          <a:p>
            <a:pPr marL="0" indent="0" algn="ctr">
              <a:spcBef>
                <a:spcPts val="400"/>
              </a:spcBef>
              <a:spcAft>
                <a:spcPts val="0"/>
              </a:spcAft>
              <a:buNone/>
              <a:defRPr/>
            </a:pPr>
            <a:r>
              <a:rPr lang="en-US" sz="2800" i="1" dirty="0">
                <a:solidFill>
                  <a:srgbClr val="286450"/>
                </a:solidFill>
                <a:latin typeface="Arial" charset="0"/>
              </a:rPr>
              <a:t> on holding period</a:t>
            </a:r>
          </a:p>
          <a:p>
            <a:pPr marL="365760" lvl="4" indent="-365760">
              <a:spcBef>
                <a:spcPts val="400"/>
              </a:spcBef>
              <a:buClr>
                <a:schemeClr val="tx1"/>
              </a:buClr>
              <a:buSzPct val="100000"/>
              <a:defRPr/>
            </a:pPr>
            <a:r>
              <a:rPr lang="en-US" sz="2400" dirty="0">
                <a:latin typeface="Arial" charset="0"/>
              </a:rPr>
              <a:t>Property held one year or less</a:t>
            </a:r>
          </a:p>
          <a:p>
            <a:pPr marL="822960" lvl="5" indent="-320040">
              <a:lnSpc>
                <a:spcPct val="100000"/>
              </a:lnSpc>
              <a:spcBef>
                <a:spcPts val="400"/>
              </a:spcBef>
              <a:buClr>
                <a:schemeClr val="tx1"/>
              </a:buClr>
              <a:buSzPct val="100000"/>
              <a:defRPr/>
            </a:pPr>
            <a:r>
              <a:rPr lang="en-US" sz="2000" dirty="0">
                <a:latin typeface="Arial" charset="0"/>
              </a:rPr>
              <a:t>Net gains and losses are treated as ordinary</a:t>
            </a:r>
          </a:p>
          <a:p>
            <a:pPr marL="822960" lvl="5" indent="-320040">
              <a:lnSpc>
                <a:spcPct val="100000"/>
              </a:lnSpc>
              <a:spcBef>
                <a:spcPts val="400"/>
              </a:spcBef>
              <a:buClr>
                <a:schemeClr val="tx1"/>
              </a:buClr>
              <a:buSzPct val="100000"/>
              <a:defRPr/>
            </a:pPr>
            <a:r>
              <a:rPr lang="en-US" sz="2000" dirty="0">
                <a:latin typeface="Arial" charset="0"/>
              </a:rPr>
              <a:t>Losses from investment property separately calculated</a:t>
            </a:r>
          </a:p>
          <a:p>
            <a:pPr marL="365760" lvl="4" indent="-365760">
              <a:spcBef>
                <a:spcPts val="400"/>
              </a:spcBef>
              <a:buClr>
                <a:schemeClr val="tx1"/>
              </a:buClr>
              <a:buSzPct val="100000"/>
              <a:defRPr/>
            </a:pPr>
            <a:r>
              <a:rPr lang="en-US" sz="2400" dirty="0">
                <a:latin typeface="Arial" charset="0"/>
              </a:rPr>
              <a:t>Property held more than one year </a:t>
            </a:r>
          </a:p>
          <a:p>
            <a:pPr marL="822960" lvl="5" indent="-320040">
              <a:lnSpc>
                <a:spcPct val="100000"/>
              </a:lnSpc>
              <a:spcBef>
                <a:spcPts val="400"/>
              </a:spcBef>
              <a:buClr>
                <a:schemeClr val="tx1"/>
              </a:buClr>
              <a:buSzPct val="100000"/>
              <a:defRPr/>
            </a:pPr>
            <a:r>
              <a:rPr lang="en-US" sz="2000" dirty="0">
                <a:latin typeface="Arial" charset="0"/>
              </a:rPr>
              <a:t>Net gains treated like §1231</a:t>
            </a:r>
          </a:p>
          <a:p>
            <a:pPr marL="822960" lvl="5" indent="-320040">
              <a:lnSpc>
                <a:spcPct val="100000"/>
              </a:lnSpc>
              <a:spcBef>
                <a:spcPts val="400"/>
              </a:spcBef>
              <a:buClr>
                <a:schemeClr val="tx1"/>
              </a:buClr>
              <a:buSzPct val="100000"/>
              <a:defRPr/>
            </a:pPr>
            <a:r>
              <a:rPr lang="en-US" sz="2000" dirty="0">
                <a:latin typeface="Arial" charset="0"/>
              </a:rPr>
              <a:t>Net losses must have components analyzed </a:t>
            </a:r>
            <a:r>
              <a:rPr lang="en-US" sz="2000" dirty="0" smtClean="0">
                <a:latin typeface="Arial" charset="0"/>
              </a:rPr>
              <a:t>separately</a:t>
            </a:r>
            <a:endParaRPr lang="en-US" dirty="0">
              <a:latin typeface="Arial" charset="0"/>
            </a:endParaRPr>
          </a:p>
          <a:p>
            <a:pPr marL="822960" lvl="2" indent="-192024" algn="ctr" fontAlgn="auto">
              <a:lnSpc>
                <a:spcPct val="120000"/>
              </a:lnSpc>
              <a:spcBef>
                <a:spcPts val="2400"/>
              </a:spcBef>
              <a:spcAft>
                <a:spcPts val="0"/>
              </a:spcAft>
              <a:buClr>
                <a:schemeClr val="accent3"/>
              </a:buClr>
              <a:buFont typeface="Wingdings" pitchFamily="2" charset="2"/>
              <a:buNone/>
              <a:defRPr/>
            </a:pPr>
            <a:r>
              <a:rPr lang="en-US" i="1" dirty="0">
                <a:solidFill>
                  <a:srgbClr val="286450"/>
                </a:solidFill>
                <a:latin typeface="Arial" charset="0"/>
                <a:cs typeface="Arial" charset="0"/>
              </a:rPr>
              <a:t>Interaction of §1231 and casualty gains/losses </a:t>
            </a:r>
          </a:p>
          <a:p>
            <a:pPr marL="822960" lvl="2" indent="-192024" algn="ctr" fontAlgn="auto">
              <a:lnSpc>
                <a:spcPct val="120000"/>
              </a:lnSpc>
              <a:spcBef>
                <a:spcPts val="0"/>
              </a:spcBef>
              <a:spcAft>
                <a:spcPts val="0"/>
              </a:spcAft>
              <a:buClr>
                <a:schemeClr val="accent3"/>
              </a:buClr>
              <a:buFont typeface="Wingdings" pitchFamily="2" charset="2"/>
              <a:buNone/>
              <a:defRPr/>
            </a:pPr>
            <a:r>
              <a:rPr lang="en-US" i="1" dirty="0">
                <a:solidFill>
                  <a:srgbClr val="286450"/>
                </a:solidFill>
                <a:latin typeface="Arial" charset="0"/>
                <a:cs typeface="Arial" charset="0"/>
              </a:rPr>
              <a:t>from business or investment property is complex.  </a:t>
            </a:r>
          </a:p>
          <a:p>
            <a:pPr marL="822960" lvl="2" indent="-192024" algn="ctr" fontAlgn="auto">
              <a:lnSpc>
                <a:spcPct val="120000"/>
              </a:lnSpc>
              <a:spcBef>
                <a:spcPts val="0"/>
              </a:spcBef>
              <a:spcAft>
                <a:spcPts val="0"/>
              </a:spcAft>
              <a:buClr>
                <a:schemeClr val="accent3"/>
              </a:buClr>
              <a:buFont typeface="Wingdings" pitchFamily="2" charset="2"/>
              <a:buNone/>
              <a:defRPr/>
            </a:pPr>
            <a:r>
              <a:rPr lang="en-US" i="1" dirty="0">
                <a:solidFill>
                  <a:srgbClr val="286450"/>
                </a:solidFill>
                <a:latin typeface="Arial" charset="0"/>
                <a:cs typeface="Arial" charset="0"/>
              </a:rPr>
              <a:t>See instructions for Forms 4684 and 4797 on </a:t>
            </a:r>
            <a:r>
              <a:rPr lang="en-US" i="1" dirty="0">
                <a:solidFill>
                  <a:schemeClr val="accent6">
                    <a:lumMod val="40000"/>
                    <a:lumOff val="60000"/>
                  </a:schemeClr>
                </a:solidFill>
                <a:latin typeface="Arial" charset="0"/>
                <a:cs typeface="Arial" charset="0"/>
                <a:hlinkClick r:id="rId2"/>
              </a:rPr>
              <a:t>link to IRS </a:t>
            </a:r>
            <a:r>
              <a:rPr lang="en-US" i="1" dirty="0" smtClean="0">
                <a:solidFill>
                  <a:schemeClr val="accent6">
                    <a:lumMod val="40000"/>
                    <a:lumOff val="60000"/>
                  </a:schemeClr>
                </a:solidFill>
                <a:latin typeface="Arial" charset="0"/>
                <a:cs typeface="Arial" charset="0"/>
                <a:hlinkClick r:id="rId2"/>
              </a:rPr>
              <a:t>website</a:t>
            </a:r>
            <a:endParaRPr lang="en-US" i="1" dirty="0">
              <a:solidFill>
                <a:schemeClr val="accent6">
                  <a:lumMod val="40000"/>
                  <a:lumOff val="60000"/>
                </a:schemeClr>
              </a:solidFill>
              <a:latin typeface="Arial" charset="0"/>
              <a:cs typeface="Arial" charset="0"/>
            </a:endParaRPr>
          </a:p>
        </p:txBody>
      </p:sp>
    </p:spTree>
    <p:extLst>
      <p:ext uri="{BB962C8B-B14F-4D97-AF65-F5344CB8AC3E}">
        <p14:creationId xmlns:p14="http://schemas.microsoft.com/office/powerpoint/2010/main" val="5062603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INSTALLMENT SALES - FORM 6252</a:t>
            </a:r>
            <a:endParaRPr lang="en-US" dirty="0"/>
          </a:p>
        </p:txBody>
      </p:sp>
      <p:sp>
        <p:nvSpPr>
          <p:cNvPr id="3" name="Content Placeholder 2"/>
          <p:cNvSpPr>
            <a:spLocks noGrp="1"/>
          </p:cNvSpPr>
          <p:nvPr>
            <p:ph idx="1"/>
          </p:nvPr>
        </p:nvSpPr>
        <p:spPr>
          <a:xfrm>
            <a:off x="838200" y="1317625"/>
            <a:ext cx="10515600" cy="5029200"/>
          </a:xfrm>
        </p:spPr>
        <p:txBody>
          <a:bodyPr/>
          <a:lstStyle/>
          <a:p>
            <a:pPr>
              <a:spcAft>
                <a:spcPts val="0"/>
              </a:spcAft>
              <a:defRPr/>
            </a:pPr>
            <a:r>
              <a:rPr lang="en-US" sz="2800" dirty="0">
                <a:latin typeface="Arial" charset="0"/>
              </a:rPr>
              <a:t>An installment sale occurs when</a:t>
            </a:r>
          </a:p>
          <a:p>
            <a:pPr marL="822960" lvl="2" indent="-320040">
              <a:spcAft>
                <a:spcPts val="0"/>
              </a:spcAft>
              <a:defRPr/>
            </a:pPr>
            <a:r>
              <a:rPr lang="en-US" dirty="0">
                <a:latin typeface="Arial" charset="0"/>
              </a:rPr>
              <a:t>Real or personal property or business/rental property is sold </a:t>
            </a:r>
            <a:r>
              <a:rPr lang="en-US" dirty="0" smtClean="0">
                <a:latin typeface="Arial" charset="0"/>
              </a:rPr>
              <a:t/>
            </a:r>
            <a:br>
              <a:rPr lang="en-US" dirty="0" smtClean="0">
                <a:latin typeface="Arial" charset="0"/>
              </a:rPr>
            </a:br>
            <a:r>
              <a:rPr lang="en-US" dirty="0" smtClean="0">
                <a:latin typeface="Arial" charset="0"/>
              </a:rPr>
              <a:t>and </a:t>
            </a:r>
            <a:endParaRPr lang="en-US" dirty="0">
              <a:latin typeface="Arial" charset="0"/>
            </a:endParaRPr>
          </a:p>
          <a:p>
            <a:pPr marL="822960" lvl="2" indent="-320040">
              <a:spcAft>
                <a:spcPts val="0"/>
              </a:spcAft>
              <a:defRPr/>
            </a:pPr>
            <a:r>
              <a:rPr lang="en-US" dirty="0">
                <a:latin typeface="Arial" charset="0"/>
              </a:rPr>
              <a:t>Note is signed and payments are collected over time</a:t>
            </a:r>
          </a:p>
          <a:p>
            <a:pPr>
              <a:spcAft>
                <a:spcPts val="0"/>
              </a:spcAft>
              <a:defRPr/>
            </a:pPr>
            <a:r>
              <a:rPr lang="en-US" sz="2800" dirty="0">
                <a:latin typeface="Arial" charset="0"/>
              </a:rPr>
              <a:t>Congress allows taxable gain to be reported as cash received, not when sale completed</a:t>
            </a:r>
          </a:p>
          <a:p>
            <a:pPr marL="822960" lvl="2" indent="-320040">
              <a:spcAft>
                <a:spcPts val="0"/>
              </a:spcAft>
              <a:defRPr/>
            </a:pPr>
            <a:r>
              <a:rPr lang="en-US" dirty="0">
                <a:latin typeface="Arial" charset="0"/>
              </a:rPr>
              <a:t>However, can elect to report all the gain in year of sale</a:t>
            </a:r>
          </a:p>
          <a:p>
            <a:pPr>
              <a:spcAft>
                <a:spcPts val="0"/>
              </a:spcAft>
              <a:defRPr/>
            </a:pPr>
            <a:r>
              <a:rPr lang="en-US" sz="2800" dirty="0" smtClean="0">
                <a:latin typeface="Arial" charset="0"/>
              </a:rPr>
              <a:t>Otherwise, use Form 6252, Installment Sale Income</a:t>
            </a:r>
            <a:endParaRPr lang="en-US" sz="2800" dirty="0">
              <a:latin typeface="Arial" charset="0"/>
            </a:endParaRPr>
          </a:p>
          <a:p>
            <a:pPr marL="822960" lvl="2" indent="-320040">
              <a:spcAft>
                <a:spcPts val="0"/>
              </a:spcAft>
              <a:defRPr/>
            </a:pPr>
            <a:r>
              <a:rPr lang="en-US" dirty="0">
                <a:latin typeface="Arial" charset="0"/>
              </a:rPr>
              <a:t>Must recapture any §1245 or §1250 first</a:t>
            </a:r>
          </a:p>
          <a:p>
            <a:pPr marL="822960" lvl="2" indent="-320040">
              <a:spcAft>
                <a:spcPts val="0"/>
              </a:spcAft>
              <a:defRPr/>
            </a:pPr>
            <a:r>
              <a:rPr lang="en-US" dirty="0">
                <a:latin typeface="Arial" charset="0"/>
              </a:rPr>
              <a:t>Then multiply percentage by cash received each year</a:t>
            </a:r>
          </a:p>
          <a:p>
            <a:pPr marL="822960" lvl="2" indent="-320040">
              <a:spcAft>
                <a:spcPts val="0"/>
              </a:spcAft>
              <a:defRPr/>
            </a:pPr>
            <a:r>
              <a:rPr lang="en-US" dirty="0">
                <a:latin typeface="Arial" charset="0"/>
              </a:rPr>
              <a:t>Then calculate gross profit </a:t>
            </a:r>
            <a:r>
              <a:rPr lang="en-US" dirty="0" smtClean="0">
                <a:latin typeface="Arial" charset="0"/>
              </a:rPr>
              <a:t>percentage</a:t>
            </a:r>
            <a:endParaRPr lang="en-US" dirty="0">
              <a:latin typeface="Arial" charset="0"/>
            </a:endParaRPr>
          </a:p>
        </p:txBody>
      </p:sp>
    </p:spTree>
    <p:extLst>
      <p:ext uri="{BB962C8B-B14F-4D97-AF65-F5344CB8AC3E}">
        <p14:creationId xmlns:p14="http://schemas.microsoft.com/office/powerpoint/2010/main" val="9074444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INSTALLMENT SALES COMPUTATIONS</a:t>
            </a:r>
            <a:endParaRPr lang="en-US" dirty="0"/>
          </a:p>
        </p:txBody>
      </p:sp>
      <p:sp>
        <p:nvSpPr>
          <p:cNvPr id="3" name="Content Placeholder 2"/>
          <p:cNvSpPr>
            <a:spLocks noGrp="1"/>
          </p:cNvSpPr>
          <p:nvPr>
            <p:ph idx="1"/>
          </p:nvPr>
        </p:nvSpPr>
        <p:spPr>
          <a:xfrm>
            <a:off x="838200" y="1317625"/>
            <a:ext cx="10515600" cy="5029200"/>
          </a:xfrm>
        </p:spPr>
        <p:txBody>
          <a:bodyPr/>
          <a:lstStyle/>
          <a:p>
            <a:pPr indent="-256032">
              <a:lnSpc>
                <a:spcPct val="120000"/>
              </a:lnSpc>
              <a:spcBef>
                <a:spcPts val="0"/>
              </a:spcBef>
              <a:spcAft>
                <a:spcPts val="0"/>
              </a:spcAft>
              <a:buClr>
                <a:schemeClr val="tx1"/>
              </a:buClr>
              <a:buNone/>
              <a:defRPr/>
            </a:pPr>
            <a:r>
              <a:rPr lang="en-US" sz="2800" b="1" dirty="0">
                <a:solidFill>
                  <a:srgbClr val="286450"/>
                </a:solidFill>
                <a:latin typeface="Arial" charset="0"/>
              </a:rPr>
              <a:t>Taxable </a:t>
            </a:r>
            <a:r>
              <a:rPr lang="en-US" sz="2800" b="1" dirty="0" smtClean="0">
                <a:solidFill>
                  <a:srgbClr val="286450"/>
                </a:solidFill>
                <a:latin typeface="Arial" charset="0"/>
              </a:rPr>
              <a:t>Gain</a:t>
            </a:r>
            <a:r>
              <a:rPr lang="en-US" sz="2800" b="1" dirty="0" smtClean="0">
                <a:solidFill>
                  <a:schemeClr val="accent4"/>
                </a:solidFill>
                <a:latin typeface="Arial" charset="0"/>
              </a:rPr>
              <a:t>        </a:t>
            </a:r>
            <a:r>
              <a:rPr lang="en-US" sz="2800" dirty="0" smtClean="0">
                <a:latin typeface="Arial" charset="0"/>
              </a:rPr>
              <a:t>= </a:t>
            </a:r>
            <a:r>
              <a:rPr lang="en-US" sz="2800" u="sng" dirty="0" smtClean="0">
                <a:latin typeface="Arial" charset="0"/>
              </a:rPr>
              <a:t>Realized </a:t>
            </a:r>
            <a:r>
              <a:rPr lang="en-US" sz="2800" u="sng" dirty="0">
                <a:latin typeface="Arial" charset="0"/>
              </a:rPr>
              <a:t>Gain</a:t>
            </a:r>
            <a:r>
              <a:rPr lang="en-US" sz="2800" dirty="0">
                <a:latin typeface="Arial" charset="0"/>
              </a:rPr>
              <a:t>  </a:t>
            </a:r>
            <a:r>
              <a:rPr lang="en-US" sz="2800" dirty="0">
                <a:solidFill>
                  <a:srgbClr val="006298"/>
                </a:solidFill>
                <a:latin typeface="Arial" charset="0"/>
              </a:rPr>
              <a:t>*</a:t>
            </a:r>
            <a:r>
              <a:rPr lang="en-US" sz="2800" dirty="0">
                <a:solidFill>
                  <a:schemeClr val="accent3"/>
                </a:solidFill>
                <a:latin typeface="Arial" charset="0"/>
              </a:rPr>
              <a:t> </a:t>
            </a:r>
            <a:r>
              <a:rPr lang="en-US" sz="2800" dirty="0">
                <a:latin typeface="Arial" charset="0"/>
              </a:rPr>
              <a:t>  </a:t>
            </a:r>
            <a:r>
              <a:rPr lang="en-US" sz="2800" i="1" dirty="0" smtClean="0">
                <a:latin typeface="Arial" charset="0"/>
              </a:rPr>
              <a:t>x</a:t>
            </a:r>
            <a:r>
              <a:rPr lang="en-US" sz="2800" dirty="0" smtClean="0">
                <a:latin typeface="Arial" charset="0"/>
              </a:rPr>
              <a:t>   </a:t>
            </a:r>
            <a:r>
              <a:rPr lang="en-US" sz="2800" dirty="0">
                <a:latin typeface="Arial" charset="0"/>
              </a:rPr>
              <a:t>Cash Received</a:t>
            </a:r>
          </a:p>
          <a:p>
            <a:pPr marL="3657600" indent="-256032">
              <a:lnSpc>
                <a:spcPct val="120000"/>
              </a:lnSpc>
              <a:spcBef>
                <a:spcPts val="0"/>
              </a:spcBef>
              <a:spcAft>
                <a:spcPts val="0"/>
              </a:spcAft>
              <a:buClr>
                <a:schemeClr val="tx1"/>
              </a:buClr>
              <a:buNone/>
              <a:defRPr/>
            </a:pPr>
            <a:r>
              <a:rPr lang="en-US" sz="2800" dirty="0" smtClean="0">
                <a:latin typeface="Arial" charset="0"/>
              </a:rPr>
              <a:t>Contract </a:t>
            </a:r>
            <a:r>
              <a:rPr lang="en-US" sz="2800" dirty="0">
                <a:latin typeface="Arial" charset="0"/>
              </a:rPr>
              <a:t>Price  </a:t>
            </a:r>
            <a:r>
              <a:rPr lang="en-US" sz="2800" dirty="0" smtClean="0">
                <a:solidFill>
                  <a:srgbClr val="006298"/>
                </a:solidFill>
                <a:latin typeface="Arial" charset="0"/>
              </a:rPr>
              <a:t>**</a:t>
            </a:r>
            <a:endParaRPr lang="en-US" sz="2800" b="1" dirty="0">
              <a:solidFill>
                <a:srgbClr val="006298"/>
              </a:solidFill>
              <a:latin typeface="Arial" charset="0"/>
            </a:endParaRPr>
          </a:p>
          <a:p>
            <a:pPr indent="-256032">
              <a:spcAft>
                <a:spcPts val="0"/>
              </a:spcAft>
              <a:buClr>
                <a:schemeClr val="tx1"/>
              </a:buClr>
              <a:buNone/>
              <a:defRPr/>
            </a:pPr>
            <a:r>
              <a:rPr lang="en-US" sz="2800" b="1" dirty="0">
                <a:solidFill>
                  <a:srgbClr val="286450"/>
                </a:solidFill>
                <a:latin typeface="Arial" charset="0"/>
              </a:rPr>
              <a:t>*Realized </a:t>
            </a:r>
            <a:r>
              <a:rPr lang="en-US" sz="2800" b="1" dirty="0" smtClean="0">
                <a:solidFill>
                  <a:srgbClr val="286450"/>
                </a:solidFill>
                <a:latin typeface="Arial" charset="0"/>
              </a:rPr>
              <a:t>Gain</a:t>
            </a:r>
            <a:r>
              <a:rPr lang="en-US" sz="2800" b="1" dirty="0" smtClean="0">
                <a:solidFill>
                  <a:schemeClr val="accent4"/>
                </a:solidFill>
                <a:latin typeface="Arial" charset="0"/>
              </a:rPr>
              <a:t>     </a:t>
            </a:r>
            <a:r>
              <a:rPr lang="en-US" sz="2800" dirty="0" smtClean="0">
                <a:latin typeface="Arial" charset="0"/>
              </a:rPr>
              <a:t>= Sales </a:t>
            </a:r>
            <a:r>
              <a:rPr lang="en-US" sz="2800" dirty="0">
                <a:latin typeface="Arial" charset="0"/>
              </a:rPr>
              <a:t>Price </a:t>
            </a:r>
          </a:p>
          <a:p>
            <a:pPr marL="3657600" indent="-256032">
              <a:spcAft>
                <a:spcPts val="0"/>
              </a:spcAft>
              <a:buClr>
                <a:schemeClr val="tx1"/>
              </a:buClr>
              <a:buNone/>
              <a:defRPr/>
            </a:pPr>
            <a:r>
              <a:rPr lang="en-US" sz="2800" dirty="0" smtClean="0">
                <a:latin typeface="Arial" charset="0"/>
              </a:rPr>
              <a:t>Less </a:t>
            </a:r>
            <a:r>
              <a:rPr lang="en-US" sz="2800" dirty="0">
                <a:latin typeface="Arial" charset="0"/>
              </a:rPr>
              <a:t>Selling Expenses</a:t>
            </a:r>
          </a:p>
          <a:p>
            <a:pPr marL="3657600" indent="-256032">
              <a:spcAft>
                <a:spcPts val="0"/>
              </a:spcAft>
              <a:buClr>
                <a:schemeClr val="tx1"/>
              </a:buClr>
              <a:buNone/>
              <a:defRPr/>
            </a:pPr>
            <a:r>
              <a:rPr lang="en-US" sz="2800" dirty="0" smtClean="0">
                <a:latin typeface="Arial" charset="0"/>
              </a:rPr>
              <a:t>Less </a:t>
            </a:r>
            <a:r>
              <a:rPr lang="en-US" sz="2800" dirty="0">
                <a:latin typeface="Arial" charset="0"/>
              </a:rPr>
              <a:t>§1245 or §1250 Recapture</a:t>
            </a:r>
          </a:p>
          <a:p>
            <a:pPr marL="3657600" indent="-256032">
              <a:spcAft>
                <a:spcPts val="0"/>
              </a:spcAft>
              <a:buClr>
                <a:schemeClr val="tx1"/>
              </a:buClr>
              <a:buNone/>
              <a:defRPr/>
            </a:pPr>
            <a:r>
              <a:rPr lang="en-US" sz="2800" dirty="0" smtClean="0">
                <a:latin typeface="Arial" charset="0"/>
              </a:rPr>
              <a:t>Less  </a:t>
            </a:r>
            <a:r>
              <a:rPr lang="en-US" sz="2800" dirty="0">
                <a:latin typeface="Arial" charset="0"/>
              </a:rPr>
              <a:t>Adjusted Basis </a:t>
            </a:r>
            <a:endParaRPr lang="en-US" sz="2800" b="1" dirty="0">
              <a:latin typeface="Arial" charset="0"/>
            </a:endParaRPr>
          </a:p>
          <a:p>
            <a:pPr indent="-256032">
              <a:spcAft>
                <a:spcPts val="0"/>
              </a:spcAft>
              <a:buClr>
                <a:schemeClr val="tx1"/>
              </a:buClr>
              <a:buNone/>
              <a:defRPr/>
            </a:pPr>
            <a:r>
              <a:rPr lang="en-US" sz="2800" b="1" dirty="0">
                <a:solidFill>
                  <a:srgbClr val="286450"/>
                </a:solidFill>
                <a:latin typeface="Arial" charset="0"/>
              </a:rPr>
              <a:t>**Contract Price</a:t>
            </a:r>
            <a:r>
              <a:rPr lang="en-US" sz="2800" b="1" dirty="0">
                <a:solidFill>
                  <a:schemeClr val="accent4"/>
                </a:solidFill>
                <a:latin typeface="Arial" charset="0"/>
              </a:rPr>
              <a:t>   </a:t>
            </a:r>
            <a:r>
              <a:rPr lang="en-US" sz="2800" dirty="0">
                <a:latin typeface="Arial" charset="0"/>
              </a:rPr>
              <a:t>=  </a:t>
            </a:r>
            <a:r>
              <a:rPr lang="en-US" sz="2800" dirty="0" smtClean="0">
                <a:latin typeface="Arial" charset="0"/>
              </a:rPr>
              <a:t>Sales </a:t>
            </a:r>
            <a:r>
              <a:rPr lang="en-US" sz="2800" dirty="0">
                <a:latin typeface="Arial" charset="0"/>
              </a:rPr>
              <a:t>Price – Assumed </a:t>
            </a:r>
            <a:r>
              <a:rPr lang="en-US" sz="2800" dirty="0" smtClean="0">
                <a:latin typeface="Arial" charset="0"/>
              </a:rPr>
              <a:t>Mortgage/Note</a:t>
            </a:r>
            <a:endParaRPr lang="en-US" sz="1600" dirty="0">
              <a:latin typeface="Arial" charset="0"/>
            </a:endParaRPr>
          </a:p>
          <a:p>
            <a:pPr indent="-256032" algn="ctr">
              <a:lnSpc>
                <a:spcPct val="120000"/>
              </a:lnSpc>
              <a:spcBef>
                <a:spcPts val="3000"/>
              </a:spcBef>
              <a:spcAft>
                <a:spcPts val="0"/>
              </a:spcAft>
              <a:buClr>
                <a:schemeClr val="tx1"/>
              </a:buClr>
              <a:buNone/>
              <a:defRPr/>
            </a:pPr>
            <a:r>
              <a:rPr lang="en-US" sz="2400" i="1" dirty="0">
                <a:solidFill>
                  <a:srgbClr val="286450"/>
                </a:solidFill>
                <a:latin typeface="Arial" charset="0"/>
                <a:cs typeface="Arial" charset="0"/>
              </a:rPr>
              <a:t>Complex installment sale rules apply to taxpayers who </a:t>
            </a:r>
          </a:p>
          <a:p>
            <a:pPr indent="-256032" algn="ctr">
              <a:lnSpc>
                <a:spcPct val="120000"/>
              </a:lnSpc>
              <a:spcBef>
                <a:spcPts val="0"/>
              </a:spcBef>
              <a:spcAft>
                <a:spcPts val="0"/>
              </a:spcAft>
              <a:buClr>
                <a:schemeClr val="tx1"/>
              </a:buClr>
              <a:buNone/>
              <a:defRPr/>
            </a:pPr>
            <a:r>
              <a:rPr lang="en-US" sz="2400" i="1" dirty="0">
                <a:solidFill>
                  <a:srgbClr val="286450"/>
                </a:solidFill>
                <a:latin typeface="Arial" charset="0"/>
                <a:cs typeface="Arial" charset="0"/>
              </a:rPr>
              <a:t>regularly sell real/personal property or business/rental </a:t>
            </a:r>
            <a:r>
              <a:rPr lang="en-US" sz="2400" i="1" dirty="0" smtClean="0">
                <a:solidFill>
                  <a:srgbClr val="286450"/>
                </a:solidFill>
                <a:latin typeface="Arial" charset="0"/>
                <a:cs typeface="Arial" charset="0"/>
              </a:rPr>
              <a:t>property</a:t>
            </a:r>
            <a:endParaRPr lang="en-US" sz="2400" i="1" dirty="0">
              <a:solidFill>
                <a:srgbClr val="286450"/>
              </a:solidFill>
              <a:latin typeface="Arial" charset="0"/>
              <a:cs typeface="Arial" charset="0"/>
            </a:endParaRPr>
          </a:p>
        </p:txBody>
      </p:sp>
    </p:spTree>
    <p:extLst>
      <p:ext uri="{BB962C8B-B14F-4D97-AF65-F5344CB8AC3E}">
        <p14:creationId xmlns:p14="http://schemas.microsoft.com/office/powerpoint/2010/main" val="11950104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§1031 LIKE-KIND EXCHANGES</a:t>
            </a:r>
            <a:endParaRPr lang="en-US" dirty="0"/>
          </a:p>
        </p:txBody>
      </p:sp>
      <p:sp>
        <p:nvSpPr>
          <p:cNvPr id="3" name="Content Placeholder 2"/>
          <p:cNvSpPr>
            <a:spLocks noGrp="1"/>
          </p:cNvSpPr>
          <p:nvPr>
            <p:ph idx="1"/>
          </p:nvPr>
        </p:nvSpPr>
        <p:spPr>
          <a:xfrm>
            <a:off x="838200" y="1317625"/>
            <a:ext cx="10515600" cy="5029200"/>
          </a:xfrm>
        </p:spPr>
        <p:txBody>
          <a:bodyPr/>
          <a:lstStyle/>
          <a:p>
            <a:pPr marL="109728" indent="0" algn="ctr">
              <a:lnSpc>
                <a:spcPct val="110000"/>
              </a:lnSpc>
              <a:spcAft>
                <a:spcPts val="0"/>
              </a:spcAft>
              <a:buNone/>
              <a:defRPr/>
            </a:pPr>
            <a:r>
              <a:rPr lang="en-US" sz="2400" i="1" dirty="0">
                <a:solidFill>
                  <a:srgbClr val="286450"/>
                </a:solidFill>
                <a:latin typeface="Arial" charset="0"/>
              </a:rPr>
              <a:t>No gain/loss recognized when an exchange of like-kind property occurs (deferred gain/loss)</a:t>
            </a:r>
          </a:p>
          <a:p>
            <a:pPr>
              <a:spcBef>
                <a:spcPts val="400"/>
              </a:spcBef>
              <a:spcAft>
                <a:spcPts val="0"/>
              </a:spcAft>
              <a:defRPr/>
            </a:pPr>
            <a:r>
              <a:rPr lang="en-US" sz="2800" dirty="0">
                <a:latin typeface="Arial" charset="0"/>
              </a:rPr>
              <a:t>Like-kind property transactions occur when </a:t>
            </a:r>
          </a:p>
          <a:p>
            <a:pPr lvl="1">
              <a:lnSpc>
                <a:spcPct val="110000"/>
              </a:lnSpc>
              <a:spcBef>
                <a:spcPts val="0"/>
              </a:spcBef>
              <a:spcAft>
                <a:spcPts val="0"/>
              </a:spcAft>
              <a:buClr>
                <a:schemeClr val="tx1"/>
              </a:buClr>
              <a:buSzPct val="100000"/>
              <a:defRPr/>
            </a:pPr>
            <a:r>
              <a:rPr lang="en-US" sz="2400" dirty="0">
                <a:latin typeface="Arial" charset="0"/>
              </a:rPr>
              <a:t>Exchanging real property for real property </a:t>
            </a:r>
            <a:endParaRPr lang="en-US" sz="2400" dirty="0" smtClean="0">
              <a:latin typeface="Arial" charset="0"/>
            </a:endParaRPr>
          </a:p>
          <a:p>
            <a:pPr marL="3657600" lvl="1" indent="0">
              <a:lnSpc>
                <a:spcPct val="110000"/>
              </a:lnSpc>
              <a:spcBef>
                <a:spcPts val="0"/>
              </a:spcBef>
              <a:spcAft>
                <a:spcPts val="0"/>
              </a:spcAft>
              <a:buClr>
                <a:schemeClr val="tx1"/>
              </a:buClr>
              <a:buSzPct val="100000"/>
              <a:buNone/>
              <a:defRPr/>
            </a:pPr>
            <a:r>
              <a:rPr lang="en-US" sz="2200" i="1" dirty="0" smtClean="0">
                <a:latin typeface="Arial" charset="0"/>
              </a:rPr>
              <a:t>or</a:t>
            </a:r>
          </a:p>
          <a:p>
            <a:pPr lvl="1">
              <a:lnSpc>
                <a:spcPct val="110000"/>
              </a:lnSpc>
              <a:spcBef>
                <a:spcPts val="0"/>
              </a:spcBef>
              <a:spcAft>
                <a:spcPts val="0"/>
              </a:spcAft>
              <a:buClr>
                <a:schemeClr val="tx1"/>
              </a:buClr>
              <a:buSzPct val="100000"/>
              <a:defRPr/>
            </a:pPr>
            <a:r>
              <a:rPr lang="en-US" sz="2400" dirty="0" smtClean="0">
                <a:latin typeface="Arial" charset="0"/>
              </a:rPr>
              <a:t>Exchanging </a:t>
            </a:r>
            <a:r>
              <a:rPr lang="en-US" sz="2400" dirty="0">
                <a:latin typeface="Arial" charset="0"/>
              </a:rPr>
              <a:t>personal property for personal property </a:t>
            </a:r>
            <a:r>
              <a:rPr lang="en-US" sz="2400" i="1" dirty="0">
                <a:latin typeface="Arial" charset="0"/>
              </a:rPr>
              <a:t>of the same asset class</a:t>
            </a:r>
          </a:p>
          <a:p>
            <a:pPr lvl="1">
              <a:lnSpc>
                <a:spcPct val="110000"/>
              </a:lnSpc>
              <a:spcBef>
                <a:spcPts val="0"/>
              </a:spcBef>
              <a:spcAft>
                <a:spcPts val="0"/>
              </a:spcAft>
              <a:buClr>
                <a:schemeClr val="tx1"/>
              </a:buClr>
              <a:buSzPct val="100000"/>
              <a:defRPr/>
            </a:pPr>
            <a:r>
              <a:rPr lang="en-US" sz="2400" dirty="0">
                <a:latin typeface="Arial" charset="0"/>
              </a:rPr>
              <a:t>Rules only apply to business or investment property</a:t>
            </a:r>
          </a:p>
          <a:p>
            <a:pPr>
              <a:lnSpc>
                <a:spcPct val="110000"/>
              </a:lnSpc>
              <a:spcAft>
                <a:spcPts val="0"/>
              </a:spcAft>
              <a:defRPr/>
            </a:pPr>
            <a:r>
              <a:rPr lang="en-US" sz="2800" dirty="0">
                <a:latin typeface="Arial" charset="0"/>
              </a:rPr>
              <a:t>May have some recognized gain if “boot” is received</a:t>
            </a:r>
          </a:p>
          <a:p>
            <a:pPr lvl="1">
              <a:lnSpc>
                <a:spcPct val="110000"/>
              </a:lnSpc>
              <a:spcBef>
                <a:spcPts val="0"/>
              </a:spcBef>
              <a:spcAft>
                <a:spcPts val="0"/>
              </a:spcAft>
              <a:buClr>
                <a:schemeClr val="tx1"/>
              </a:buClr>
              <a:buSzPct val="100000"/>
              <a:defRPr/>
            </a:pPr>
            <a:r>
              <a:rPr lang="en-US" sz="2400" dirty="0">
                <a:solidFill>
                  <a:srgbClr val="286450"/>
                </a:solidFill>
                <a:latin typeface="Arial" charset="0"/>
              </a:rPr>
              <a:t>Boot</a:t>
            </a:r>
            <a:r>
              <a:rPr lang="en-US" sz="2400" dirty="0">
                <a:latin typeface="Arial" charset="0"/>
              </a:rPr>
              <a:t> is defined as cash received in an exchange or any property (inventory, stocks, bonds, or other securities) that is not like-kind</a:t>
            </a:r>
          </a:p>
          <a:p>
            <a:pPr lvl="1">
              <a:lnSpc>
                <a:spcPct val="110000"/>
              </a:lnSpc>
              <a:spcBef>
                <a:spcPts val="0"/>
              </a:spcBef>
              <a:spcAft>
                <a:spcPts val="0"/>
              </a:spcAft>
              <a:buClr>
                <a:schemeClr val="tx1"/>
              </a:buClr>
              <a:buSzPct val="100000"/>
              <a:defRPr/>
            </a:pPr>
            <a:r>
              <a:rPr lang="en-US" sz="2400" dirty="0">
                <a:latin typeface="Arial" charset="0"/>
              </a:rPr>
              <a:t>Relief from a liability is also treated as boot received</a:t>
            </a:r>
          </a:p>
        </p:txBody>
      </p:sp>
    </p:spTree>
    <p:extLst>
      <p:ext uri="{BB962C8B-B14F-4D97-AF65-F5344CB8AC3E}">
        <p14:creationId xmlns:p14="http://schemas.microsoft.com/office/powerpoint/2010/main" val="1530741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DEPRECIATION</a:t>
            </a:r>
            <a:endParaRPr lang="en-US" dirty="0"/>
          </a:p>
        </p:txBody>
      </p:sp>
      <p:sp>
        <p:nvSpPr>
          <p:cNvPr id="3" name="Content Placeholder 2"/>
          <p:cNvSpPr>
            <a:spLocks noGrp="1"/>
          </p:cNvSpPr>
          <p:nvPr>
            <p:ph idx="1"/>
          </p:nvPr>
        </p:nvSpPr>
        <p:spPr/>
        <p:txBody>
          <a:bodyPr/>
          <a:lstStyle/>
          <a:p>
            <a:pPr>
              <a:spcBef>
                <a:spcPts val="400"/>
              </a:spcBef>
              <a:spcAft>
                <a:spcPts val="0"/>
              </a:spcAft>
              <a:defRPr/>
            </a:pPr>
            <a:r>
              <a:rPr lang="en-US" sz="2800" dirty="0">
                <a:latin typeface="Arial" charset="0"/>
              </a:rPr>
              <a:t>Depreciation is a process of allocating and deducting the cost of assets over their useful lives</a:t>
            </a:r>
          </a:p>
          <a:p>
            <a:pPr marL="822960" lvl="2" indent="-320040">
              <a:spcBef>
                <a:spcPts val="400"/>
              </a:spcBef>
              <a:defRPr/>
            </a:pPr>
            <a:r>
              <a:rPr lang="en-US" dirty="0">
                <a:latin typeface="Arial" charset="0"/>
              </a:rPr>
              <a:t>Does </a:t>
            </a:r>
            <a:r>
              <a:rPr lang="en-US" i="1" dirty="0">
                <a:latin typeface="Arial" charset="0"/>
              </a:rPr>
              <a:t>not</a:t>
            </a:r>
            <a:r>
              <a:rPr lang="en-US" dirty="0">
                <a:latin typeface="Arial" charset="0"/>
              </a:rPr>
              <a:t> mean devaluation of asset</a:t>
            </a:r>
          </a:p>
          <a:p>
            <a:pPr marL="822960" lvl="2" indent="-320040">
              <a:spcBef>
                <a:spcPts val="400"/>
              </a:spcBef>
              <a:defRPr/>
            </a:pPr>
            <a:r>
              <a:rPr lang="en-US" dirty="0">
                <a:latin typeface="Arial" charset="0"/>
              </a:rPr>
              <a:t>Land is not depreciated</a:t>
            </a:r>
          </a:p>
          <a:p>
            <a:pPr>
              <a:spcBef>
                <a:spcPts val="400"/>
              </a:spcBef>
              <a:defRPr/>
            </a:pPr>
            <a:r>
              <a:rPr lang="en-US" sz="2800" dirty="0">
                <a:latin typeface="Arial" charset="0"/>
              </a:rPr>
              <a:t>Maintenance vs. depreciation</a:t>
            </a:r>
          </a:p>
          <a:p>
            <a:pPr marL="822960" lvl="2" indent="-320040">
              <a:spcBef>
                <a:spcPts val="400"/>
              </a:spcBef>
              <a:defRPr/>
            </a:pPr>
            <a:r>
              <a:rPr lang="en-US" dirty="0">
                <a:latin typeface="Arial" charset="0"/>
              </a:rPr>
              <a:t>Maintenance expenses are incurred to keep asset in good operating order</a:t>
            </a:r>
          </a:p>
          <a:p>
            <a:pPr marL="822960" lvl="2" indent="-320040">
              <a:spcBef>
                <a:spcPts val="400"/>
              </a:spcBef>
              <a:defRPr/>
            </a:pPr>
            <a:r>
              <a:rPr lang="en-US" dirty="0">
                <a:latin typeface="Arial" charset="0"/>
              </a:rPr>
              <a:t>Depreciation refers to writing off part of the original cost of the </a:t>
            </a:r>
            <a:r>
              <a:rPr lang="en-US" dirty="0" smtClean="0">
                <a:latin typeface="Arial" charset="0"/>
              </a:rPr>
              <a:t>asset</a:t>
            </a:r>
            <a:endParaRPr lang="en-US" dirty="0">
              <a:latin typeface="Arial" charset="0"/>
            </a:endParaRPr>
          </a:p>
        </p:txBody>
      </p:sp>
    </p:spTree>
    <p:extLst>
      <p:ext uri="{BB962C8B-B14F-4D97-AF65-F5344CB8AC3E}">
        <p14:creationId xmlns:p14="http://schemas.microsoft.com/office/powerpoint/2010/main" val="2192429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 LIKE KIND EXCHANGE MODELS</a:t>
            </a:r>
            <a:endParaRPr lang="en-US" dirty="0"/>
          </a:p>
        </p:txBody>
      </p:sp>
      <p:sp>
        <p:nvSpPr>
          <p:cNvPr id="3" name="Content Placeholder 2"/>
          <p:cNvSpPr>
            <a:spLocks noGrp="1"/>
          </p:cNvSpPr>
          <p:nvPr>
            <p:ph idx="1"/>
          </p:nvPr>
        </p:nvSpPr>
        <p:spPr>
          <a:xfrm>
            <a:off x="838200" y="1317625"/>
            <a:ext cx="10515600" cy="5029200"/>
          </a:xfrm>
        </p:spPr>
        <p:txBody>
          <a:bodyPr/>
          <a:lstStyle/>
          <a:p>
            <a:pPr marL="0" indent="0">
              <a:lnSpc>
                <a:spcPct val="120000"/>
              </a:lnSpc>
              <a:buFont typeface="Wingdings 3" pitchFamily="18" charset="2"/>
              <a:buNone/>
            </a:pPr>
            <a:r>
              <a:rPr lang="en-US" sz="2800" i="1" dirty="0">
                <a:solidFill>
                  <a:srgbClr val="286450"/>
                </a:solidFill>
                <a:latin typeface="Arial" charset="0"/>
              </a:rPr>
              <a:t>Realized Gain</a:t>
            </a:r>
            <a:r>
              <a:rPr lang="en-US" sz="2800" i="1" dirty="0">
                <a:solidFill>
                  <a:schemeClr val="accent4"/>
                </a:solidFill>
                <a:latin typeface="Arial" charset="0"/>
              </a:rPr>
              <a:t> </a:t>
            </a:r>
            <a:r>
              <a:rPr lang="en-US" sz="2800" dirty="0">
                <a:latin typeface="Arial" charset="0"/>
              </a:rPr>
              <a:t>= FMV of property received  – Adjusted basis </a:t>
            </a:r>
            <a:r>
              <a:rPr lang="en-US" sz="2800" dirty="0" smtClean="0">
                <a:latin typeface="Arial" charset="0"/>
              </a:rPr>
              <a:t>of property </a:t>
            </a:r>
            <a:r>
              <a:rPr lang="en-US" sz="2800" dirty="0">
                <a:latin typeface="Arial" charset="0"/>
              </a:rPr>
              <a:t>given up </a:t>
            </a:r>
            <a:endParaRPr lang="en-US" sz="2800" dirty="0" smtClean="0">
              <a:latin typeface="Arial" charset="0"/>
            </a:endParaRPr>
          </a:p>
          <a:p>
            <a:pPr marL="0" indent="0">
              <a:lnSpc>
                <a:spcPct val="120000"/>
              </a:lnSpc>
              <a:buFont typeface="Wingdings 3" pitchFamily="18" charset="2"/>
              <a:buNone/>
            </a:pPr>
            <a:r>
              <a:rPr lang="en-US" sz="2800" i="1" dirty="0" smtClean="0">
                <a:solidFill>
                  <a:srgbClr val="286450"/>
                </a:solidFill>
                <a:latin typeface="Arial" charset="0"/>
              </a:rPr>
              <a:t>Recognized </a:t>
            </a:r>
            <a:r>
              <a:rPr lang="en-US" sz="2800" i="1" dirty="0">
                <a:solidFill>
                  <a:srgbClr val="286450"/>
                </a:solidFill>
                <a:latin typeface="Arial" charset="0"/>
              </a:rPr>
              <a:t>Gain</a:t>
            </a:r>
            <a:r>
              <a:rPr lang="en-US" sz="2800" i="1" dirty="0">
                <a:solidFill>
                  <a:schemeClr val="accent4"/>
                </a:solidFill>
                <a:latin typeface="Arial" charset="0"/>
              </a:rPr>
              <a:t> </a:t>
            </a:r>
            <a:r>
              <a:rPr lang="en-US" sz="2800" dirty="0">
                <a:latin typeface="Arial" charset="0"/>
              </a:rPr>
              <a:t>= Lesser of realized gain or boot received</a:t>
            </a:r>
          </a:p>
          <a:p>
            <a:pPr marL="0" indent="0">
              <a:lnSpc>
                <a:spcPct val="120000"/>
              </a:lnSpc>
              <a:buFont typeface="Wingdings 3" pitchFamily="18" charset="2"/>
              <a:buNone/>
            </a:pPr>
            <a:r>
              <a:rPr lang="en-US" sz="2800" i="1" dirty="0">
                <a:solidFill>
                  <a:srgbClr val="286450"/>
                </a:solidFill>
                <a:latin typeface="Arial" charset="0"/>
              </a:rPr>
              <a:t>Basis of New Property</a:t>
            </a:r>
            <a:r>
              <a:rPr lang="en-US" sz="2800" i="1" dirty="0">
                <a:solidFill>
                  <a:schemeClr val="accent4"/>
                </a:solidFill>
                <a:latin typeface="Arial" charset="0"/>
              </a:rPr>
              <a:t> </a:t>
            </a:r>
            <a:r>
              <a:rPr lang="en-US" sz="2800" dirty="0">
                <a:latin typeface="Arial" charset="0"/>
              </a:rPr>
              <a:t>= Adjusted basis of property given up + Boot paid – Boot received + Gain recognized </a:t>
            </a:r>
          </a:p>
        </p:txBody>
      </p:sp>
    </p:spTree>
    <p:extLst>
      <p:ext uri="{BB962C8B-B14F-4D97-AF65-F5344CB8AC3E}">
        <p14:creationId xmlns:p14="http://schemas.microsoft.com/office/powerpoint/2010/main" val="2241351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LIKE KIND EXCHANGE EXAMPLE</a:t>
            </a:r>
            <a:endParaRPr lang="en-US" dirty="0"/>
          </a:p>
        </p:txBody>
      </p:sp>
      <p:sp>
        <p:nvSpPr>
          <p:cNvPr id="3" name="Content Placeholder 2"/>
          <p:cNvSpPr>
            <a:spLocks noGrp="1"/>
          </p:cNvSpPr>
          <p:nvPr>
            <p:ph idx="1"/>
          </p:nvPr>
        </p:nvSpPr>
        <p:spPr>
          <a:xfrm>
            <a:off x="838200" y="1317625"/>
            <a:ext cx="10515600" cy="5029200"/>
          </a:xfrm>
        </p:spPr>
        <p:txBody>
          <a:bodyPr/>
          <a:lstStyle/>
          <a:p>
            <a:pPr>
              <a:buClr>
                <a:schemeClr val="tx1"/>
              </a:buClr>
              <a:buFontTx/>
              <a:buNone/>
            </a:pPr>
            <a:r>
              <a:rPr lang="en-US" b="1" dirty="0">
                <a:latin typeface="Arial" charset="0"/>
              </a:rPr>
              <a:t>Example</a:t>
            </a:r>
          </a:p>
          <a:p>
            <a:pPr marL="0" indent="0">
              <a:buClr>
                <a:schemeClr val="tx1"/>
              </a:buClr>
              <a:buNone/>
            </a:pPr>
            <a:r>
              <a:rPr lang="en-US" sz="2800" dirty="0">
                <a:latin typeface="Arial" charset="0"/>
              </a:rPr>
              <a:t>Barry exchanges his marina in Alabama for Adolph’s Missouri land.  The marina has a fair market value of $305,000 and an adjusted basis of $175,000. </a:t>
            </a:r>
            <a:r>
              <a:rPr lang="en-US" sz="2800" dirty="0" smtClean="0">
                <a:latin typeface="Arial" charset="0"/>
              </a:rPr>
              <a:t>The </a:t>
            </a:r>
            <a:r>
              <a:rPr lang="en-US" sz="2800" dirty="0">
                <a:latin typeface="Arial" charset="0"/>
              </a:rPr>
              <a:t>land has a FMV of $305,000.  Barry also gives Adolph $25,000 cash.  </a:t>
            </a:r>
          </a:p>
          <a:p>
            <a:pPr marL="0" indent="0">
              <a:buClr>
                <a:schemeClr val="tx1"/>
              </a:buClr>
              <a:buNone/>
            </a:pPr>
            <a:r>
              <a:rPr lang="en-US" sz="2800" dirty="0" smtClean="0">
                <a:latin typeface="Arial" charset="0"/>
              </a:rPr>
              <a:t>What </a:t>
            </a:r>
            <a:r>
              <a:rPr lang="en-US" sz="2800" dirty="0">
                <a:latin typeface="Arial" charset="0"/>
              </a:rPr>
              <a:t>is Barry’s realized gain, recognized gain, and new basis in the land</a:t>
            </a:r>
            <a:r>
              <a:rPr lang="en-US" sz="2800" dirty="0" smtClean="0">
                <a:latin typeface="Arial" charset="0"/>
              </a:rPr>
              <a:t>?</a:t>
            </a:r>
            <a:endParaRPr lang="en-US" sz="2800" dirty="0">
              <a:latin typeface="Arial" charset="0"/>
            </a:endParaRPr>
          </a:p>
        </p:txBody>
      </p:sp>
    </p:spTree>
    <p:extLst>
      <p:ext uri="{BB962C8B-B14F-4D97-AF65-F5344CB8AC3E}">
        <p14:creationId xmlns:p14="http://schemas.microsoft.com/office/powerpoint/2010/main" val="19519302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SOLUTION (7 of 7)</a:t>
            </a:r>
            <a:endParaRPr lang="en-US" dirty="0"/>
          </a:p>
        </p:txBody>
      </p:sp>
      <p:sp>
        <p:nvSpPr>
          <p:cNvPr id="5" name="Content Placeholder 2"/>
          <p:cNvSpPr>
            <a:spLocks noGrp="1"/>
          </p:cNvSpPr>
          <p:nvPr>
            <p:ph idx="1"/>
          </p:nvPr>
        </p:nvSpPr>
        <p:spPr>
          <a:xfrm>
            <a:off x="838200" y="1317624"/>
            <a:ext cx="10515600" cy="3240727"/>
          </a:xfrm>
        </p:spPr>
        <p:txBody>
          <a:bodyPr/>
          <a:lstStyle/>
          <a:p>
            <a:pPr marL="0" indent="0">
              <a:spcBef>
                <a:spcPts val="0"/>
              </a:spcBef>
              <a:spcAft>
                <a:spcPts val="0"/>
              </a:spcAft>
              <a:buClr>
                <a:schemeClr val="tx1"/>
              </a:buClr>
              <a:buNone/>
              <a:defRPr/>
            </a:pPr>
            <a:r>
              <a:rPr lang="en-US" sz="2400" b="1" dirty="0">
                <a:latin typeface="Arial" charset="0"/>
              </a:rPr>
              <a:t>Example</a:t>
            </a:r>
          </a:p>
          <a:p>
            <a:pPr marL="109728" indent="0">
              <a:spcBef>
                <a:spcPts val="0"/>
              </a:spcBef>
              <a:spcAft>
                <a:spcPts val="0"/>
              </a:spcAft>
              <a:buClr>
                <a:schemeClr val="tx1"/>
              </a:buClr>
              <a:buNone/>
              <a:defRPr/>
            </a:pPr>
            <a:r>
              <a:rPr lang="en-US" sz="2000" dirty="0">
                <a:latin typeface="Arial" charset="0"/>
              </a:rPr>
              <a:t>Barry exchanges his marina in Alabama for Adolph’s Missouri land.  The marina has a FMV of $305,000 and an adjusted basis of $175,000.   The land has a FMV of $305,000.  Barry also gives Adolph $25,000 cash.  What is Barry’s realized gain, recognized gain, and new basis in the land</a:t>
            </a:r>
            <a:r>
              <a:rPr lang="en-US" sz="2000" dirty="0" smtClean="0">
                <a:latin typeface="Arial" charset="0"/>
              </a:rPr>
              <a:t>?</a:t>
            </a:r>
            <a:endParaRPr lang="en-US" sz="2000" dirty="0">
              <a:latin typeface="Arial" charset="0"/>
            </a:endParaRPr>
          </a:p>
          <a:p>
            <a:pPr indent="-256032">
              <a:spcAft>
                <a:spcPts val="0"/>
              </a:spcAft>
              <a:buClr>
                <a:schemeClr val="tx1"/>
              </a:buClr>
              <a:buNone/>
              <a:defRPr/>
            </a:pPr>
            <a:r>
              <a:rPr lang="en-US" sz="2000" b="1" dirty="0">
                <a:latin typeface="Arial" charset="0"/>
              </a:rPr>
              <a:t>Solution</a:t>
            </a:r>
          </a:p>
          <a:p>
            <a:pPr indent="-256032">
              <a:spcAft>
                <a:spcPts val="0"/>
              </a:spcAft>
              <a:buClr>
                <a:schemeClr val="tx1"/>
              </a:buClr>
              <a:buNone/>
              <a:defRPr/>
            </a:pPr>
            <a:r>
              <a:rPr lang="en-US" sz="2000" i="1" dirty="0">
                <a:latin typeface="Arial" charset="0"/>
              </a:rPr>
              <a:t>	</a:t>
            </a:r>
            <a:r>
              <a:rPr lang="en-US" sz="2000" dirty="0">
                <a:solidFill>
                  <a:srgbClr val="004A78"/>
                </a:solidFill>
                <a:latin typeface="Arial" charset="0"/>
              </a:rPr>
              <a:t>Realized gain = $105,000</a:t>
            </a:r>
            <a:r>
              <a:rPr lang="en-US" sz="2000" dirty="0">
                <a:latin typeface="Arial" charset="0"/>
              </a:rPr>
              <a:t>   $305,000 </a:t>
            </a:r>
            <a:r>
              <a:rPr lang="en-US" sz="2000" dirty="0" smtClean="0">
                <a:latin typeface="Arial" charset="0"/>
              </a:rPr>
              <a:t>− </a:t>
            </a:r>
            <a:r>
              <a:rPr lang="en-US" sz="2000" dirty="0">
                <a:latin typeface="Arial" charset="0"/>
              </a:rPr>
              <a:t>($175,000 + $25,000)</a:t>
            </a:r>
          </a:p>
          <a:p>
            <a:pPr indent="-256032">
              <a:spcAft>
                <a:spcPts val="0"/>
              </a:spcAft>
              <a:buClr>
                <a:schemeClr val="tx1"/>
              </a:buClr>
              <a:buNone/>
              <a:defRPr/>
            </a:pPr>
            <a:r>
              <a:rPr lang="en-US" sz="2000" i="1" dirty="0">
                <a:latin typeface="Arial" charset="0"/>
              </a:rPr>
              <a:t>	</a:t>
            </a:r>
            <a:r>
              <a:rPr lang="en-US" sz="2000" dirty="0">
                <a:solidFill>
                  <a:srgbClr val="004A78"/>
                </a:solidFill>
                <a:latin typeface="Arial" charset="0"/>
              </a:rPr>
              <a:t>Recognized gain = $0  (</a:t>
            </a:r>
            <a:r>
              <a:rPr lang="en-US" sz="2000" i="1" dirty="0">
                <a:solidFill>
                  <a:srgbClr val="004A78"/>
                </a:solidFill>
                <a:latin typeface="Arial" charset="0"/>
              </a:rPr>
              <a:t>since</a:t>
            </a:r>
            <a:r>
              <a:rPr lang="en-US" sz="2000" dirty="0">
                <a:solidFill>
                  <a:srgbClr val="004A78"/>
                </a:solidFill>
                <a:latin typeface="Arial" charset="0"/>
              </a:rPr>
              <a:t> </a:t>
            </a:r>
            <a:r>
              <a:rPr lang="en-US" sz="2000" i="1" dirty="0">
                <a:solidFill>
                  <a:srgbClr val="004A78"/>
                </a:solidFill>
                <a:latin typeface="Arial" charset="0"/>
              </a:rPr>
              <a:t>no boot was received)</a:t>
            </a:r>
          </a:p>
          <a:p>
            <a:pPr indent="-256032">
              <a:spcAft>
                <a:spcPts val="0"/>
              </a:spcAft>
              <a:buClr>
                <a:schemeClr val="tx1"/>
              </a:buClr>
              <a:buNone/>
              <a:defRPr/>
            </a:pPr>
            <a:r>
              <a:rPr lang="en-US" sz="2200" i="1" dirty="0">
                <a:latin typeface="Arial" charset="0"/>
              </a:rPr>
              <a:t>	</a:t>
            </a:r>
            <a:r>
              <a:rPr lang="en-US" sz="2200" dirty="0">
                <a:solidFill>
                  <a:srgbClr val="004A78"/>
                </a:solidFill>
                <a:latin typeface="Arial" charset="0"/>
              </a:rPr>
              <a:t>Basis of land</a:t>
            </a:r>
            <a:r>
              <a:rPr lang="en-US" sz="2200" dirty="0">
                <a:solidFill>
                  <a:schemeClr val="accent3"/>
                </a:solidFill>
                <a:latin typeface="Arial" charset="0"/>
              </a:rPr>
              <a:t> </a:t>
            </a:r>
            <a:r>
              <a:rPr lang="en-US" sz="2200" dirty="0" smtClean="0">
                <a:latin typeface="Arial" charset="0"/>
              </a:rPr>
              <a:t>$</a:t>
            </a:r>
            <a:r>
              <a:rPr lang="en-US" sz="2200" dirty="0">
                <a:latin typeface="Arial" charset="0"/>
              </a:rPr>
              <a:t>175,000  + 25,000 </a:t>
            </a:r>
            <a:r>
              <a:rPr lang="en-US" sz="2400" dirty="0">
                <a:latin typeface="Arial" charset="0"/>
              </a:rPr>
              <a:t>−</a:t>
            </a:r>
            <a:r>
              <a:rPr lang="en-US" sz="2200" dirty="0" smtClean="0">
                <a:latin typeface="Arial" charset="0"/>
              </a:rPr>
              <a:t> </a:t>
            </a:r>
            <a:r>
              <a:rPr lang="en-US" sz="2200" dirty="0">
                <a:latin typeface="Arial" charset="0"/>
              </a:rPr>
              <a:t>0 + 0 </a:t>
            </a:r>
            <a:r>
              <a:rPr lang="en-US" sz="2200" dirty="0">
                <a:solidFill>
                  <a:srgbClr val="286450"/>
                </a:solidFill>
                <a:latin typeface="Arial" charset="0"/>
              </a:rPr>
              <a:t>=</a:t>
            </a:r>
            <a:r>
              <a:rPr lang="en-US" sz="2200" dirty="0">
                <a:solidFill>
                  <a:schemeClr val="accent3"/>
                </a:solidFill>
                <a:latin typeface="Arial" charset="0"/>
              </a:rPr>
              <a:t> </a:t>
            </a:r>
            <a:r>
              <a:rPr lang="en-US" sz="2200" b="1" dirty="0">
                <a:solidFill>
                  <a:srgbClr val="286450"/>
                </a:solidFill>
                <a:latin typeface="Arial" charset="0"/>
              </a:rPr>
              <a:t>$</a:t>
            </a:r>
            <a:r>
              <a:rPr lang="en-US" sz="2200" dirty="0">
                <a:solidFill>
                  <a:srgbClr val="286450"/>
                </a:solidFill>
                <a:latin typeface="Arial" charset="0"/>
              </a:rPr>
              <a:t>200,000</a:t>
            </a:r>
            <a:endParaRPr lang="en-US" sz="2200" dirty="0">
              <a:solidFill>
                <a:srgbClr val="286450"/>
              </a:solidFill>
            </a:endParaRPr>
          </a:p>
        </p:txBody>
      </p:sp>
      <p:pic>
        <p:nvPicPr>
          <p:cNvPr id="8" name="Picture 3" descr="A solution shows the following data. Basis of land $175,000 (Adjusted basis of property given up) plus 25,000 (boot paid) minus 0 (boot received) plus 0 (gain recognized) equals $200,000."/>
          <p:cNvPicPr>
            <a:picLocks noGrp="1" noChangeAspect="1"/>
          </p:cNvPicPr>
          <p:nvPr>
            <p:ph idx="10"/>
          </p:nvPr>
        </p:nvPicPr>
        <p:blipFill>
          <a:blip r:embed="rId2">
            <a:extLst>
              <a:ext uri="{28A0092B-C50C-407E-A947-70E740481C1C}">
                <a14:useLocalDpi xmlns:a14="http://schemas.microsoft.com/office/drawing/2010/main" val="0"/>
              </a:ext>
            </a:extLst>
          </a:blip>
          <a:stretch>
            <a:fillRect/>
          </a:stretch>
        </p:blipFill>
        <p:spPr>
          <a:xfrm>
            <a:off x="3434933" y="4432600"/>
            <a:ext cx="4694327" cy="1030313"/>
          </a:xfrm>
        </p:spPr>
      </p:pic>
      <p:sp>
        <p:nvSpPr>
          <p:cNvPr id="3" name="Content Placeholder 4"/>
          <p:cNvSpPr>
            <a:spLocks noGrp="1"/>
          </p:cNvSpPr>
          <p:nvPr>
            <p:ph idx="11"/>
          </p:nvPr>
        </p:nvSpPr>
        <p:spPr>
          <a:xfrm>
            <a:off x="2448638" y="5243527"/>
            <a:ext cx="7350457" cy="1225511"/>
          </a:xfrm>
        </p:spPr>
        <p:txBody>
          <a:bodyPr/>
          <a:lstStyle/>
          <a:p>
            <a:pPr marL="0" indent="0">
              <a:spcBef>
                <a:spcPct val="50000"/>
              </a:spcBef>
              <a:buNone/>
            </a:pPr>
            <a:r>
              <a:rPr lang="en-US" sz="2200" b="1" i="1" dirty="0">
                <a:solidFill>
                  <a:srgbClr val="286450"/>
                </a:solidFill>
                <a:latin typeface="Arial" charset="0"/>
              </a:rPr>
              <a:t>Adjusted basis of </a:t>
            </a:r>
          </a:p>
          <a:p>
            <a:pPr marL="0" indent="0">
              <a:buNone/>
            </a:pPr>
            <a:r>
              <a:rPr lang="en-US" sz="2200" b="1" i="1" dirty="0">
                <a:solidFill>
                  <a:srgbClr val="286450"/>
                </a:solidFill>
                <a:latin typeface="Arial" charset="0"/>
              </a:rPr>
              <a:t>property given up + boot paid – boot received + gain recognized </a:t>
            </a:r>
          </a:p>
        </p:txBody>
      </p:sp>
    </p:spTree>
    <p:extLst>
      <p:ext uri="{BB962C8B-B14F-4D97-AF65-F5344CB8AC3E}">
        <p14:creationId xmlns:p14="http://schemas.microsoft.com/office/powerpoint/2010/main" val="3091395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solidFill>
                  <a:schemeClr val="tx2">
                    <a:tint val="100000"/>
                    <a:shade val="90000"/>
                    <a:satMod val="250000"/>
                    <a:alpha val="100000"/>
                  </a:schemeClr>
                </a:solidFill>
              </a:rPr>
              <a:t>INVOLUNTARY CONVERSIONS</a:t>
            </a:r>
            <a:endParaRPr lang="en-US" dirty="0"/>
          </a:p>
        </p:txBody>
      </p:sp>
      <p:sp>
        <p:nvSpPr>
          <p:cNvPr id="3" name="Content Placeholder 2"/>
          <p:cNvSpPr>
            <a:spLocks noGrp="1"/>
          </p:cNvSpPr>
          <p:nvPr>
            <p:ph idx="1"/>
          </p:nvPr>
        </p:nvSpPr>
        <p:spPr>
          <a:xfrm>
            <a:off x="838200" y="1317625"/>
            <a:ext cx="10515600" cy="5029200"/>
          </a:xfrm>
        </p:spPr>
        <p:txBody>
          <a:bodyPr/>
          <a:lstStyle/>
          <a:p>
            <a:pPr marL="109728" indent="0" algn="ctr">
              <a:spcBef>
                <a:spcPts val="0"/>
              </a:spcBef>
              <a:spcAft>
                <a:spcPts val="0"/>
              </a:spcAft>
              <a:buNone/>
              <a:defRPr/>
            </a:pPr>
            <a:r>
              <a:rPr lang="en-US" sz="2800" i="1" dirty="0">
                <a:solidFill>
                  <a:srgbClr val="286450"/>
                </a:solidFill>
                <a:latin typeface="Arial" charset="0"/>
              </a:rPr>
              <a:t>Gain recognition may be deferred if </a:t>
            </a:r>
          </a:p>
          <a:p>
            <a:pPr marL="109728" indent="0" algn="ctr">
              <a:spcBef>
                <a:spcPts val="0"/>
              </a:spcBef>
              <a:spcAft>
                <a:spcPts val="0"/>
              </a:spcAft>
              <a:buNone/>
              <a:defRPr/>
            </a:pPr>
            <a:r>
              <a:rPr lang="en-US" sz="2800" i="1" dirty="0">
                <a:solidFill>
                  <a:srgbClr val="286450"/>
                </a:solidFill>
                <a:latin typeface="Arial" charset="0"/>
              </a:rPr>
              <a:t>involuntary disposal of property </a:t>
            </a:r>
            <a:endParaRPr lang="en-US" sz="2500" i="1" dirty="0">
              <a:solidFill>
                <a:schemeClr val="accent4"/>
              </a:solidFill>
              <a:latin typeface="Arial" charset="0"/>
            </a:endParaRPr>
          </a:p>
          <a:p>
            <a:pPr marL="365760" lvl="1" indent="-365760">
              <a:spcBef>
                <a:spcPts val="3000"/>
              </a:spcBef>
              <a:spcAft>
                <a:spcPts val="0"/>
              </a:spcAft>
              <a:defRPr/>
            </a:pPr>
            <a:r>
              <a:rPr lang="en-US" dirty="0">
                <a:latin typeface="Arial" charset="0"/>
              </a:rPr>
              <a:t>Due to theft, seizure, requisition, or condemnation</a:t>
            </a:r>
            <a:r>
              <a:rPr lang="en-US" dirty="0" smtClean="0">
                <a:latin typeface="Arial" charset="0"/>
              </a:rPr>
              <a:t>,</a:t>
            </a:r>
            <a:endParaRPr lang="en-US" dirty="0">
              <a:latin typeface="Arial" charset="0"/>
            </a:endParaRPr>
          </a:p>
          <a:p>
            <a:pPr marL="2743200" lvl="1" indent="0">
              <a:spcBef>
                <a:spcPct val="0"/>
              </a:spcBef>
              <a:spcAft>
                <a:spcPts val="0"/>
              </a:spcAft>
              <a:buNone/>
              <a:defRPr/>
            </a:pPr>
            <a:r>
              <a:rPr lang="en-US" sz="2300" i="1" dirty="0" smtClean="0">
                <a:latin typeface="Arial" charset="0"/>
              </a:rPr>
              <a:t>and</a:t>
            </a:r>
            <a:endParaRPr lang="en-US" sz="2300" i="1" dirty="0">
              <a:latin typeface="Arial" charset="0"/>
            </a:endParaRPr>
          </a:p>
          <a:p>
            <a:pPr marL="365760" lvl="1" indent="-365760">
              <a:spcBef>
                <a:spcPct val="0"/>
              </a:spcBef>
              <a:spcAft>
                <a:spcPts val="0"/>
              </a:spcAft>
              <a:defRPr/>
            </a:pPr>
            <a:r>
              <a:rPr lang="en-US" dirty="0">
                <a:latin typeface="Arial" charset="0"/>
              </a:rPr>
              <a:t>Insurance proceeds are reinvested in qualified replacement property within two years after close of tax year in which conversion occurred</a:t>
            </a:r>
          </a:p>
          <a:p>
            <a:pPr marL="822960" lvl="5" indent="-320040">
              <a:lnSpc>
                <a:spcPct val="100000"/>
              </a:lnSpc>
              <a:buSzPct val="100000"/>
              <a:defRPr/>
            </a:pPr>
            <a:r>
              <a:rPr lang="en-US" sz="2400" dirty="0">
                <a:latin typeface="Arial" charset="0"/>
              </a:rPr>
              <a:t>Must recognize gain if insurance proceeds exceed adjusted basis of property</a:t>
            </a:r>
          </a:p>
          <a:p>
            <a:pPr marL="822960" lvl="5" indent="-320040">
              <a:buSzPct val="100000"/>
              <a:defRPr/>
            </a:pPr>
            <a:r>
              <a:rPr lang="en-US" sz="2400" dirty="0">
                <a:latin typeface="Arial" charset="0"/>
              </a:rPr>
              <a:t>Losses are not deferred </a:t>
            </a:r>
          </a:p>
        </p:txBody>
      </p:sp>
    </p:spTree>
    <p:extLst>
      <p:ext uri="{BB962C8B-B14F-4D97-AF65-F5344CB8AC3E}">
        <p14:creationId xmlns:p14="http://schemas.microsoft.com/office/powerpoint/2010/main" val="37187829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2971800"/>
            <a:ext cx="10515600" cy="914400"/>
          </a:xfrm>
        </p:spPr>
        <p:txBody>
          <a:bodyPr/>
          <a:lstStyle/>
          <a:p>
            <a:r>
              <a:rPr lang="en-US" sz="6000" dirty="0">
                <a:solidFill>
                  <a:schemeClr val="tx2">
                    <a:tint val="100000"/>
                    <a:shade val="90000"/>
                    <a:satMod val="250000"/>
                    <a:alpha val="100000"/>
                  </a:schemeClr>
                </a:solidFill>
              </a:rPr>
              <a:t>THE END</a:t>
            </a:r>
            <a:endParaRPr lang="en-US" sz="6000" dirty="0"/>
          </a:p>
        </p:txBody>
      </p:sp>
      <p:sp>
        <p:nvSpPr>
          <p:cNvPr id="4" name="Content Placeholder 2"/>
          <p:cNvSpPr>
            <a:spLocks noGrp="1"/>
          </p:cNvSpPr>
          <p:nvPr>
            <p:ph idx="1"/>
          </p:nvPr>
        </p:nvSpPr>
        <p:spPr>
          <a:xfrm>
            <a:off x="6614884" y="490311"/>
            <a:ext cx="4459514" cy="1846489"/>
          </a:xfrm>
          <a:prstGeom prst="cloudCallout">
            <a:avLst>
              <a:gd name="adj1" fmla="val -26366"/>
              <a:gd name="adj2" fmla="val 81365"/>
            </a:avLst>
          </a:prstGeom>
          <a:solidFill>
            <a:schemeClr val="accent4">
              <a:lumMod val="60000"/>
              <a:lumOff val="40000"/>
            </a:schemeClr>
          </a:solidFill>
          <a:ln>
            <a:solidFill>
              <a:schemeClr val="tx1"/>
            </a:solidFill>
          </a:ln>
        </p:spPr>
        <p:txBody>
          <a:bodyPr anchor="ctr"/>
          <a:lstStyle/>
          <a:p>
            <a:pPr marL="0" indent="0" algn="ctr">
              <a:buNone/>
            </a:pPr>
            <a:r>
              <a:rPr lang="en-US" dirty="0">
                <a:latin typeface="Arial" charset="0"/>
              </a:rPr>
              <a:t>My head hurts</a:t>
            </a:r>
            <a:r>
              <a:rPr lang="en-US" dirty="0" smtClean="0">
                <a:latin typeface="Arial" charset="0"/>
              </a:rPr>
              <a:t>!</a:t>
            </a:r>
            <a:endParaRPr lang="en-US" dirty="0">
              <a:latin typeface="Arial" charset="0"/>
            </a:endParaRPr>
          </a:p>
        </p:txBody>
      </p:sp>
    </p:spTree>
    <p:extLst>
      <p:ext uri="{BB962C8B-B14F-4D97-AF65-F5344CB8AC3E}">
        <p14:creationId xmlns:p14="http://schemas.microsoft.com/office/powerpoint/2010/main" val="1388626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MODIFIED ACCELERATED COST RECOVERY SYSTEM (MACRS)</a:t>
            </a:r>
            <a:endParaRPr lang="en-US" dirty="0"/>
          </a:p>
        </p:txBody>
      </p:sp>
      <p:sp>
        <p:nvSpPr>
          <p:cNvPr id="3" name="Content Placeholder 2"/>
          <p:cNvSpPr>
            <a:spLocks noGrp="1"/>
          </p:cNvSpPr>
          <p:nvPr>
            <p:ph idx="1"/>
          </p:nvPr>
        </p:nvSpPr>
        <p:spPr/>
        <p:txBody>
          <a:bodyPr/>
          <a:lstStyle/>
          <a:p>
            <a:pPr marL="109728" indent="0" algn="ctr">
              <a:lnSpc>
                <a:spcPct val="120000"/>
              </a:lnSpc>
              <a:spcAft>
                <a:spcPts val="0"/>
              </a:spcAft>
              <a:buNone/>
              <a:defRPr/>
            </a:pPr>
            <a:r>
              <a:rPr lang="en-US" sz="2400" dirty="0">
                <a:solidFill>
                  <a:srgbClr val="286450"/>
                </a:solidFill>
                <a:latin typeface="Arial" charset="0"/>
              </a:rPr>
              <a:t>With MACRS, each asset is depreciated according to an IRS-specified recovery </a:t>
            </a:r>
            <a:r>
              <a:rPr lang="en-US" sz="2400" dirty="0" smtClean="0">
                <a:solidFill>
                  <a:srgbClr val="286450"/>
                </a:solidFill>
                <a:latin typeface="Arial" charset="0"/>
              </a:rPr>
              <a:t>period</a:t>
            </a:r>
            <a:endParaRPr lang="en-US" sz="2400" i="1" dirty="0">
              <a:solidFill>
                <a:srgbClr val="286450"/>
              </a:solidFill>
              <a:latin typeface="Arial" charset="0"/>
            </a:endParaRPr>
          </a:p>
          <a:p>
            <a:pPr marL="365760" lvl="1" indent="-365760">
              <a:lnSpc>
                <a:spcPct val="120000"/>
              </a:lnSpc>
              <a:spcBef>
                <a:spcPts val="324"/>
              </a:spcBef>
              <a:spcAft>
                <a:spcPts val="0"/>
              </a:spcAft>
              <a:defRPr/>
            </a:pPr>
            <a:r>
              <a:rPr lang="en-US" sz="2400" i="1" dirty="0">
                <a:latin typeface="Arial" charset="0"/>
              </a:rPr>
              <a:t>3 year</a:t>
            </a:r>
            <a:r>
              <a:rPr lang="en-US" sz="2400" dirty="0">
                <a:latin typeface="Arial" charset="0"/>
              </a:rPr>
              <a:t>s  </a:t>
            </a:r>
            <a:r>
              <a:rPr lang="en-US" sz="2400" dirty="0" smtClean="0">
                <a:latin typeface="Arial" charset="0"/>
              </a:rPr>
              <a:t>ADR</a:t>
            </a:r>
            <a:r>
              <a:rPr lang="en-US" sz="2400" dirty="0">
                <a:latin typeface="Arial" charset="0"/>
              </a:rPr>
              <a:t>* midpoint of 4 years or less </a:t>
            </a:r>
          </a:p>
          <a:p>
            <a:pPr marL="365760" lvl="1" indent="-365760">
              <a:lnSpc>
                <a:spcPct val="120000"/>
              </a:lnSpc>
              <a:spcBef>
                <a:spcPts val="324"/>
              </a:spcBef>
              <a:spcAft>
                <a:spcPts val="0"/>
              </a:spcAft>
              <a:defRPr/>
            </a:pPr>
            <a:r>
              <a:rPr lang="en-US" sz="2400" i="1" dirty="0">
                <a:latin typeface="Arial" charset="0"/>
              </a:rPr>
              <a:t>5 year</a:t>
            </a:r>
            <a:r>
              <a:rPr lang="en-US" sz="2400" dirty="0">
                <a:latin typeface="Arial" charset="0"/>
              </a:rPr>
              <a:t> </a:t>
            </a:r>
            <a:r>
              <a:rPr lang="en-US" sz="2400" dirty="0" smtClean="0">
                <a:latin typeface="Arial" charset="0"/>
              </a:rPr>
              <a:t>Computers</a:t>
            </a:r>
            <a:r>
              <a:rPr lang="en-US" sz="2400" dirty="0">
                <a:latin typeface="Arial" charset="0"/>
              </a:rPr>
              <a:t>, cars and light trucks, R&amp;D equipment, </a:t>
            </a:r>
            <a:r>
              <a:rPr lang="en-US" sz="2400" dirty="0" smtClean="0">
                <a:latin typeface="Arial" charset="0"/>
              </a:rPr>
              <a:t>certain </a:t>
            </a:r>
            <a:r>
              <a:rPr lang="en-US" sz="2400" dirty="0">
                <a:latin typeface="Arial" charset="0"/>
              </a:rPr>
              <a:t>energy property and certain equipment </a:t>
            </a:r>
          </a:p>
          <a:p>
            <a:pPr marL="365760" lvl="1" indent="-365760">
              <a:lnSpc>
                <a:spcPct val="120000"/>
              </a:lnSpc>
              <a:spcBef>
                <a:spcPts val="324"/>
              </a:spcBef>
              <a:spcAft>
                <a:spcPts val="0"/>
              </a:spcAft>
              <a:defRPr/>
            </a:pPr>
            <a:r>
              <a:rPr lang="en-US" sz="2400" i="1" dirty="0">
                <a:latin typeface="Arial" charset="0"/>
              </a:rPr>
              <a:t>7 year</a:t>
            </a:r>
            <a:r>
              <a:rPr lang="en-US" sz="2400" dirty="0">
                <a:latin typeface="Arial" charset="0"/>
              </a:rPr>
              <a:t> </a:t>
            </a:r>
            <a:r>
              <a:rPr lang="en-US" sz="2400" dirty="0" smtClean="0">
                <a:latin typeface="Arial" charset="0"/>
              </a:rPr>
              <a:t>Mostly </a:t>
            </a:r>
            <a:r>
              <a:rPr lang="en-US" sz="2400" dirty="0">
                <a:latin typeface="Arial" charset="0"/>
              </a:rPr>
              <a:t>business furniture and equipment </a:t>
            </a:r>
            <a:r>
              <a:rPr lang="en-US" sz="2400" dirty="0" smtClean="0">
                <a:latin typeface="Arial" charset="0"/>
              </a:rPr>
              <a:t>and property </a:t>
            </a:r>
            <a:r>
              <a:rPr lang="en-US" sz="2400" dirty="0">
                <a:latin typeface="Arial" charset="0"/>
              </a:rPr>
              <a:t>with no ADR life</a:t>
            </a:r>
          </a:p>
          <a:p>
            <a:pPr marL="365760" lvl="1" indent="-365760">
              <a:lnSpc>
                <a:spcPct val="120000"/>
              </a:lnSpc>
              <a:spcBef>
                <a:spcPts val="324"/>
              </a:spcBef>
              <a:spcAft>
                <a:spcPts val="0"/>
              </a:spcAft>
              <a:defRPr/>
            </a:pPr>
            <a:r>
              <a:rPr lang="en-US" sz="2400" dirty="0">
                <a:latin typeface="Arial" charset="0"/>
              </a:rPr>
              <a:t>Also 10, 15, 20, 27.5 and 39-year </a:t>
            </a:r>
            <a:r>
              <a:rPr lang="en-US" sz="2400" dirty="0" smtClean="0">
                <a:latin typeface="Arial" charset="0"/>
              </a:rPr>
              <a:t>property</a:t>
            </a:r>
            <a:endParaRPr lang="en-US" dirty="0">
              <a:latin typeface="Arial" charset="0"/>
            </a:endParaRPr>
          </a:p>
          <a:p>
            <a:pPr marL="384048" lvl="1" indent="0" algn="ctr">
              <a:lnSpc>
                <a:spcPct val="120000"/>
              </a:lnSpc>
              <a:spcBef>
                <a:spcPts val="324"/>
              </a:spcBef>
              <a:spcAft>
                <a:spcPts val="0"/>
              </a:spcAft>
              <a:buNone/>
              <a:defRPr/>
            </a:pPr>
            <a:r>
              <a:rPr lang="en-US" sz="2400" b="1" i="1" dirty="0">
                <a:solidFill>
                  <a:srgbClr val="286450"/>
                </a:solidFill>
                <a:latin typeface="Arial" charset="0"/>
              </a:rPr>
              <a:t>*See Table 8.1 on page 8-3 for Asset Depreciation </a:t>
            </a:r>
          </a:p>
          <a:p>
            <a:pPr marL="621792" lvl="1" indent="-237744" algn="ctr">
              <a:lnSpc>
                <a:spcPct val="120000"/>
              </a:lnSpc>
              <a:spcBef>
                <a:spcPts val="324"/>
              </a:spcBef>
              <a:spcAft>
                <a:spcPts val="0"/>
              </a:spcAft>
              <a:buNone/>
              <a:defRPr/>
            </a:pPr>
            <a:r>
              <a:rPr lang="en-US" sz="2400" b="1" i="1" dirty="0">
                <a:solidFill>
                  <a:srgbClr val="286450"/>
                </a:solidFill>
                <a:latin typeface="Arial" charset="0"/>
              </a:rPr>
              <a:t>Ranges (ADR) for recovery periods for all classes of assets</a:t>
            </a:r>
          </a:p>
        </p:txBody>
      </p:sp>
    </p:spTree>
    <p:extLst>
      <p:ext uri="{BB962C8B-B14F-4D97-AF65-F5344CB8AC3E}">
        <p14:creationId xmlns:p14="http://schemas.microsoft.com/office/powerpoint/2010/main" val="275654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CALCULATING DEPRECIATION FOR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PERSONAL PROPERTY </a:t>
            </a:r>
            <a:endParaRPr lang="en-US" dirty="0"/>
          </a:p>
        </p:txBody>
      </p:sp>
      <p:sp>
        <p:nvSpPr>
          <p:cNvPr id="3" name="Content Placeholder 2"/>
          <p:cNvSpPr>
            <a:spLocks noGrp="1"/>
          </p:cNvSpPr>
          <p:nvPr>
            <p:ph idx="1"/>
          </p:nvPr>
        </p:nvSpPr>
        <p:spPr>
          <a:xfrm>
            <a:off x="838200" y="1317625"/>
            <a:ext cx="10607040" cy="5014936"/>
          </a:xfrm>
        </p:spPr>
        <p:txBody>
          <a:bodyPr/>
          <a:lstStyle/>
          <a:p>
            <a:pPr>
              <a:lnSpc>
                <a:spcPct val="120000"/>
              </a:lnSpc>
              <a:spcBef>
                <a:spcPts val="0"/>
              </a:spcBef>
              <a:spcAft>
                <a:spcPts val="0"/>
              </a:spcAft>
              <a:defRPr/>
            </a:pPr>
            <a:r>
              <a:rPr lang="en-US" sz="2400" dirty="0">
                <a:latin typeface="Arial" charset="0"/>
              </a:rPr>
              <a:t>Depreciation is determined using IRS tables</a:t>
            </a:r>
          </a:p>
          <a:p>
            <a:pPr lvl="1">
              <a:lnSpc>
                <a:spcPct val="110000"/>
              </a:lnSpc>
              <a:spcBef>
                <a:spcPts val="0"/>
              </a:spcBef>
              <a:spcAft>
                <a:spcPts val="0"/>
              </a:spcAft>
              <a:defRPr/>
            </a:pPr>
            <a:r>
              <a:rPr lang="en-US" sz="2000" dirty="0">
                <a:latin typeface="Arial" charset="0"/>
              </a:rPr>
              <a:t>Personal property is all property except for real estate</a:t>
            </a:r>
          </a:p>
          <a:p>
            <a:pPr lvl="1">
              <a:lnSpc>
                <a:spcPct val="110000"/>
              </a:lnSpc>
              <a:spcBef>
                <a:spcPts val="0"/>
              </a:spcBef>
              <a:spcAft>
                <a:spcPts val="0"/>
              </a:spcAft>
              <a:defRPr/>
            </a:pPr>
            <a:r>
              <a:rPr lang="en-US" sz="2000" dirty="0">
                <a:latin typeface="Arial" charset="0"/>
              </a:rPr>
              <a:t>MACRS rates found in Table 8.2 on page 8-4</a:t>
            </a:r>
          </a:p>
          <a:p>
            <a:pPr lvl="1">
              <a:lnSpc>
                <a:spcPct val="110000"/>
              </a:lnSpc>
              <a:spcBef>
                <a:spcPts val="0"/>
              </a:spcBef>
              <a:spcAft>
                <a:spcPts val="0"/>
              </a:spcAft>
              <a:defRPr/>
            </a:pPr>
            <a:r>
              <a:rPr lang="en-US" sz="2000" dirty="0">
                <a:latin typeface="Arial" charset="0"/>
              </a:rPr>
              <a:t>Percentages multiplied by cost </a:t>
            </a:r>
          </a:p>
          <a:p>
            <a:pPr marL="1145286" lvl="2">
              <a:lnSpc>
                <a:spcPct val="110000"/>
              </a:lnSpc>
              <a:spcBef>
                <a:spcPts val="0"/>
              </a:spcBef>
              <a:spcAft>
                <a:spcPts val="0"/>
              </a:spcAft>
              <a:defRPr/>
            </a:pPr>
            <a:r>
              <a:rPr lang="en-US" sz="1800" dirty="0">
                <a:latin typeface="Arial" charset="0"/>
              </a:rPr>
              <a:t>Salvage value not used in MACRS calculations </a:t>
            </a:r>
          </a:p>
          <a:p>
            <a:pPr marL="1145286" lvl="2">
              <a:lnSpc>
                <a:spcPct val="110000"/>
              </a:lnSpc>
              <a:spcBef>
                <a:spcPts val="0"/>
              </a:spcBef>
              <a:spcAft>
                <a:spcPts val="0"/>
              </a:spcAft>
              <a:defRPr/>
            </a:pPr>
            <a:r>
              <a:rPr lang="en-US" sz="1800" dirty="0">
                <a:latin typeface="Arial" charset="0"/>
              </a:rPr>
              <a:t>Means ½  year depreciation taken in year of acquisition and ½  year taken in final year – all other years are full years </a:t>
            </a:r>
          </a:p>
          <a:p>
            <a:pPr marL="1145286" lvl="2">
              <a:lnSpc>
                <a:spcPct val="110000"/>
              </a:lnSpc>
              <a:spcBef>
                <a:spcPts val="0"/>
              </a:spcBef>
              <a:spcAft>
                <a:spcPts val="0"/>
              </a:spcAft>
              <a:defRPr/>
            </a:pPr>
            <a:r>
              <a:rPr lang="en-US" sz="1800" dirty="0">
                <a:latin typeface="Arial" charset="0"/>
              </a:rPr>
              <a:t>The ½ year convention is built into rates</a:t>
            </a:r>
          </a:p>
          <a:p>
            <a:pPr>
              <a:lnSpc>
                <a:spcPct val="120000"/>
              </a:lnSpc>
              <a:spcBef>
                <a:spcPts val="0"/>
              </a:spcBef>
              <a:spcAft>
                <a:spcPts val="0"/>
              </a:spcAft>
              <a:defRPr/>
            </a:pPr>
            <a:r>
              <a:rPr lang="en-US" sz="2400" dirty="0">
                <a:latin typeface="Arial" charset="0"/>
              </a:rPr>
              <a:t>For property other than real estate, may elect to use tables based on straight-line instead if desire less deduction in early years of asset </a:t>
            </a:r>
          </a:p>
          <a:p>
            <a:pPr lvl="1">
              <a:lnSpc>
                <a:spcPct val="120000"/>
              </a:lnSpc>
              <a:spcBef>
                <a:spcPts val="0"/>
              </a:spcBef>
              <a:spcAft>
                <a:spcPts val="0"/>
              </a:spcAft>
              <a:buSzPct val="70000"/>
              <a:defRPr/>
            </a:pPr>
            <a:r>
              <a:rPr lang="en-US" sz="2000" dirty="0">
                <a:latin typeface="Arial" charset="0"/>
              </a:rPr>
              <a:t>Percentages in Table 8.3 on page </a:t>
            </a:r>
            <a:r>
              <a:rPr lang="en-US" sz="2000" dirty="0" smtClean="0">
                <a:latin typeface="Arial" charset="0"/>
              </a:rPr>
              <a:t>8-5</a:t>
            </a:r>
            <a:endParaRPr lang="en-US" sz="2000" b="1" i="1" dirty="0">
              <a:solidFill>
                <a:schemeClr val="accent3"/>
              </a:solidFill>
              <a:latin typeface="Arial" charset="0"/>
            </a:endParaRPr>
          </a:p>
          <a:p>
            <a:pPr marL="82296" indent="0" algn="ctr">
              <a:lnSpc>
                <a:spcPct val="110000"/>
              </a:lnSpc>
              <a:spcBef>
                <a:spcPts val="3000"/>
              </a:spcBef>
              <a:spcAft>
                <a:spcPts val="0"/>
              </a:spcAft>
              <a:buNone/>
              <a:defRPr/>
            </a:pPr>
            <a:r>
              <a:rPr lang="en-US" sz="1900" b="1" i="1" dirty="0">
                <a:solidFill>
                  <a:srgbClr val="286450"/>
                </a:solidFill>
                <a:latin typeface="Arial" charset="0"/>
              </a:rPr>
              <a:t>Note:  Must use either MACRS or straight-line for all </a:t>
            </a:r>
          </a:p>
          <a:p>
            <a:pPr marL="82296" indent="0" algn="ctr">
              <a:lnSpc>
                <a:spcPct val="110000"/>
              </a:lnSpc>
              <a:spcBef>
                <a:spcPts val="0"/>
              </a:spcBef>
              <a:spcAft>
                <a:spcPts val="0"/>
              </a:spcAft>
              <a:buNone/>
              <a:defRPr/>
            </a:pPr>
            <a:r>
              <a:rPr lang="en-US" sz="1900" b="1" i="1" dirty="0">
                <a:solidFill>
                  <a:srgbClr val="286450"/>
                </a:solidFill>
                <a:latin typeface="Arial" charset="0"/>
              </a:rPr>
              <a:t>property in a given class placed in service during that </a:t>
            </a:r>
            <a:r>
              <a:rPr lang="en-US" sz="1900" b="1" i="1" dirty="0" smtClean="0">
                <a:solidFill>
                  <a:srgbClr val="286450"/>
                </a:solidFill>
                <a:latin typeface="Arial" charset="0"/>
              </a:rPr>
              <a:t>year</a:t>
            </a:r>
            <a:endParaRPr lang="en-US" sz="1900" b="1" i="1" dirty="0">
              <a:solidFill>
                <a:srgbClr val="286450"/>
              </a:solidFill>
              <a:latin typeface="Arial" charset="0"/>
            </a:endParaRPr>
          </a:p>
        </p:txBody>
      </p:sp>
    </p:spTree>
    <p:extLst>
      <p:ext uri="{BB962C8B-B14F-4D97-AF65-F5344CB8AC3E}">
        <p14:creationId xmlns:p14="http://schemas.microsoft.com/office/powerpoint/2010/main" val="3408671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USING TABLES – PERSONAL PROPERTY</a:t>
            </a:r>
            <a:endParaRPr lang="en-US" dirty="0"/>
          </a:p>
        </p:txBody>
      </p:sp>
      <p:sp>
        <p:nvSpPr>
          <p:cNvPr id="3" name="Content Placeholder 2"/>
          <p:cNvSpPr>
            <a:spLocks noGrp="1"/>
          </p:cNvSpPr>
          <p:nvPr>
            <p:ph idx="1"/>
          </p:nvPr>
        </p:nvSpPr>
        <p:spPr>
          <a:xfrm>
            <a:off x="838200" y="1317624"/>
            <a:ext cx="10607040" cy="5055879"/>
          </a:xfrm>
        </p:spPr>
        <p:txBody>
          <a:bodyPr/>
          <a:lstStyle/>
          <a:p>
            <a:pPr marL="0" indent="0">
              <a:spcBef>
                <a:spcPts val="0"/>
              </a:spcBef>
              <a:buNone/>
              <a:defRPr/>
            </a:pPr>
            <a:r>
              <a:rPr lang="en-US" sz="2200" b="1" dirty="0">
                <a:solidFill>
                  <a:srgbClr val="286450"/>
                </a:solidFill>
                <a:latin typeface="Arial" charset="0"/>
              </a:rPr>
              <a:t>Example 1:</a:t>
            </a:r>
            <a:r>
              <a:rPr lang="en-US" sz="2200" b="1" dirty="0">
                <a:solidFill>
                  <a:schemeClr val="accent4"/>
                </a:solidFill>
                <a:latin typeface="Arial" charset="0"/>
              </a:rPr>
              <a:t>  </a:t>
            </a:r>
            <a:r>
              <a:rPr lang="en-US" sz="2200" dirty="0">
                <a:latin typeface="Arial" charset="0"/>
              </a:rPr>
              <a:t>On March 15, Naturatech Co. purchased bamboo furniture </a:t>
            </a:r>
            <a:r>
              <a:rPr lang="en-US" sz="2200" dirty="0" smtClean="0">
                <a:latin typeface="Arial" charset="0"/>
              </a:rPr>
              <a:t>for $180,000</a:t>
            </a:r>
            <a:r>
              <a:rPr lang="en-US" sz="2200" dirty="0">
                <a:latin typeface="Arial" charset="0"/>
              </a:rPr>
              <a:t>; what is the recovery period and depreciation? </a:t>
            </a:r>
            <a:endParaRPr lang="en-US" sz="2200" i="1" dirty="0">
              <a:latin typeface="Arial" charset="0"/>
            </a:endParaRPr>
          </a:p>
          <a:p>
            <a:pPr marL="256032" indent="-256032">
              <a:spcBef>
                <a:spcPts val="1200"/>
              </a:spcBef>
              <a:buNone/>
              <a:defRPr/>
            </a:pPr>
            <a:r>
              <a:rPr lang="en-US" sz="2200" dirty="0">
                <a:latin typeface="Arial" charset="0"/>
              </a:rPr>
              <a:t>Use Table 8.1 to see it’s a 7-year asset</a:t>
            </a:r>
          </a:p>
          <a:p>
            <a:pPr marL="256032" indent="-256032">
              <a:spcBef>
                <a:spcPts val="0"/>
              </a:spcBef>
              <a:buNone/>
              <a:defRPr/>
            </a:pPr>
            <a:r>
              <a:rPr lang="en-US" sz="2200" dirty="0">
                <a:latin typeface="Arial" charset="0"/>
              </a:rPr>
              <a:t>Use Table 8.2  to get percentages</a:t>
            </a:r>
          </a:p>
          <a:p>
            <a:pPr marL="256032" indent="-256032" algn="ctr">
              <a:spcBef>
                <a:spcPts val="0"/>
              </a:spcBef>
              <a:buNone/>
              <a:defRPr/>
            </a:pPr>
            <a:r>
              <a:rPr lang="en-US" sz="2200" dirty="0">
                <a:solidFill>
                  <a:srgbClr val="286450"/>
                </a:solidFill>
                <a:latin typeface="Arial" charset="0"/>
              </a:rPr>
              <a:t>Year 1: $180,000 </a:t>
            </a:r>
            <a:r>
              <a:rPr lang="en-US" sz="2200" dirty="0" smtClean="0">
                <a:solidFill>
                  <a:srgbClr val="286450"/>
                </a:solidFill>
                <a:latin typeface="Arial" charset="0"/>
              </a:rPr>
              <a:t>× </a:t>
            </a:r>
            <a:r>
              <a:rPr lang="en-US" sz="2200" dirty="0">
                <a:solidFill>
                  <a:srgbClr val="286450"/>
                </a:solidFill>
                <a:latin typeface="Arial" charset="0"/>
              </a:rPr>
              <a:t>.1429 = $25,722</a:t>
            </a:r>
          </a:p>
          <a:p>
            <a:pPr marL="256032" indent="-256032" algn="ctr">
              <a:spcBef>
                <a:spcPts val="0"/>
              </a:spcBef>
              <a:buNone/>
              <a:defRPr/>
            </a:pPr>
            <a:r>
              <a:rPr lang="en-US" sz="2200" dirty="0">
                <a:solidFill>
                  <a:srgbClr val="286450"/>
                </a:solidFill>
                <a:latin typeface="Arial" charset="0"/>
              </a:rPr>
              <a:t>Year 2: $180,000 ×</a:t>
            </a:r>
            <a:r>
              <a:rPr lang="en-US" sz="2200" dirty="0" smtClean="0">
                <a:solidFill>
                  <a:srgbClr val="286450"/>
                </a:solidFill>
                <a:latin typeface="Arial" charset="0"/>
              </a:rPr>
              <a:t> </a:t>
            </a:r>
            <a:r>
              <a:rPr lang="en-US" sz="2200" dirty="0">
                <a:solidFill>
                  <a:srgbClr val="286450"/>
                </a:solidFill>
                <a:latin typeface="Arial" charset="0"/>
              </a:rPr>
              <a:t>.2449 = $</a:t>
            </a:r>
            <a:r>
              <a:rPr lang="en-US" sz="2200" dirty="0" smtClean="0">
                <a:solidFill>
                  <a:srgbClr val="286450"/>
                </a:solidFill>
                <a:latin typeface="Arial" charset="0"/>
              </a:rPr>
              <a:t>44,082</a:t>
            </a:r>
            <a:endParaRPr lang="en-US" sz="2200" dirty="0">
              <a:solidFill>
                <a:srgbClr val="286450"/>
              </a:solidFill>
              <a:latin typeface="Arial" charset="0"/>
            </a:endParaRPr>
          </a:p>
          <a:p>
            <a:pPr marL="0" indent="0">
              <a:spcBef>
                <a:spcPts val="1200"/>
              </a:spcBef>
              <a:buNone/>
              <a:defRPr/>
            </a:pPr>
            <a:r>
              <a:rPr lang="en-US" sz="2200" b="1" dirty="0">
                <a:solidFill>
                  <a:srgbClr val="286450"/>
                </a:solidFill>
                <a:latin typeface="Arial" charset="0"/>
              </a:rPr>
              <a:t>Example 2:</a:t>
            </a:r>
            <a:r>
              <a:rPr lang="en-US" sz="2200" dirty="0">
                <a:solidFill>
                  <a:schemeClr val="accent4"/>
                </a:solidFill>
                <a:latin typeface="Arial" charset="0"/>
              </a:rPr>
              <a:t>  </a:t>
            </a:r>
            <a:r>
              <a:rPr lang="en-US" sz="2200" dirty="0">
                <a:latin typeface="Arial" charset="0"/>
              </a:rPr>
              <a:t>On February 3, Lumenex PLLC bought an RFID inventory control system for $12,000; what is the recovery period and depreciation? </a:t>
            </a:r>
            <a:endParaRPr lang="en-US" sz="2200" i="1" dirty="0">
              <a:latin typeface="Arial" charset="0"/>
            </a:endParaRPr>
          </a:p>
          <a:p>
            <a:pPr marL="256032" indent="-256032">
              <a:spcBef>
                <a:spcPts val="0"/>
              </a:spcBef>
              <a:buNone/>
              <a:defRPr/>
            </a:pPr>
            <a:r>
              <a:rPr lang="en-US" sz="2200" dirty="0">
                <a:latin typeface="Arial" charset="0"/>
              </a:rPr>
              <a:t>Use Table 8.1 to see it’s a 5-year asset </a:t>
            </a:r>
          </a:p>
          <a:p>
            <a:pPr marL="256032" indent="-256032">
              <a:spcBef>
                <a:spcPts val="0"/>
              </a:spcBef>
              <a:buNone/>
              <a:defRPr/>
            </a:pPr>
            <a:r>
              <a:rPr lang="en-US" sz="2200" dirty="0">
                <a:latin typeface="Arial" charset="0"/>
              </a:rPr>
              <a:t>Use Table 8.2 to get percentages</a:t>
            </a:r>
          </a:p>
          <a:p>
            <a:pPr marL="256032" indent="-256032" algn="ctr">
              <a:spcBef>
                <a:spcPts val="0"/>
              </a:spcBef>
              <a:buNone/>
              <a:defRPr/>
            </a:pPr>
            <a:r>
              <a:rPr lang="en-US" sz="2200" dirty="0">
                <a:solidFill>
                  <a:srgbClr val="286450"/>
                </a:solidFill>
                <a:latin typeface="Arial" charset="0"/>
              </a:rPr>
              <a:t>Year 1: $12,000 ×</a:t>
            </a:r>
            <a:r>
              <a:rPr lang="en-US" sz="2200" dirty="0" smtClean="0">
                <a:solidFill>
                  <a:srgbClr val="286450"/>
                </a:solidFill>
                <a:latin typeface="Arial" charset="0"/>
              </a:rPr>
              <a:t> </a:t>
            </a:r>
            <a:r>
              <a:rPr lang="en-US" sz="2200" dirty="0">
                <a:solidFill>
                  <a:srgbClr val="286450"/>
                </a:solidFill>
                <a:latin typeface="Arial" charset="0"/>
              </a:rPr>
              <a:t>.20 = $2,400</a:t>
            </a:r>
          </a:p>
          <a:p>
            <a:pPr marL="256032" indent="-256032" algn="ctr">
              <a:spcBef>
                <a:spcPts val="0"/>
              </a:spcBef>
              <a:buNone/>
              <a:defRPr/>
            </a:pPr>
            <a:r>
              <a:rPr lang="en-US" sz="2200" dirty="0">
                <a:solidFill>
                  <a:srgbClr val="286450"/>
                </a:solidFill>
                <a:latin typeface="Arial" charset="0"/>
              </a:rPr>
              <a:t>Year 2: $12,000 ×</a:t>
            </a:r>
            <a:r>
              <a:rPr lang="en-US" sz="2200" dirty="0" smtClean="0">
                <a:solidFill>
                  <a:srgbClr val="286450"/>
                </a:solidFill>
                <a:latin typeface="Arial" charset="0"/>
              </a:rPr>
              <a:t> </a:t>
            </a:r>
            <a:r>
              <a:rPr lang="en-US" sz="2200" dirty="0">
                <a:solidFill>
                  <a:srgbClr val="286450"/>
                </a:solidFill>
                <a:latin typeface="Arial" charset="0"/>
              </a:rPr>
              <a:t>.32 = $3,840</a:t>
            </a:r>
          </a:p>
        </p:txBody>
      </p:sp>
    </p:spTree>
    <p:extLst>
      <p:ext uri="{BB962C8B-B14F-4D97-AF65-F5344CB8AC3E}">
        <p14:creationId xmlns:p14="http://schemas.microsoft.com/office/powerpoint/2010/main" val="219072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MID-QUARTER CONVENTION</a:t>
            </a:r>
            <a:endParaRPr lang="en-US" dirty="0"/>
          </a:p>
        </p:txBody>
      </p:sp>
      <p:sp>
        <p:nvSpPr>
          <p:cNvPr id="3" name="Content Placeholder 2"/>
          <p:cNvSpPr>
            <a:spLocks noGrp="1"/>
          </p:cNvSpPr>
          <p:nvPr>
            <p:ph idx="1"/>
          </p:nvPr>
        </p:nvSpPr>
        <p:spPr>
          <a:xfrm>
            <a:off x="838200" y="1317625"/>
            <a:ext cx="10607040" cy="5028584"/>
          </a:xfrm>
        </p:spPr>
        <p:txBody>
          <a:bodyPr/>
          <a:lstStyle/>
          <a:p>
            <a:pPr marL="82296" indent="0" algn="ctr">
              <a:lnSpc>
                <a:spcPct val="110000"/>
              </a:lnSpc>
              <a:spcBef>
                <a:spcPts val="400"/>
              </a:spcBef>
              <a:spcAft>
                <a:spcPts val="0"/>
              </a:spcAft>
              <a:buNone/>
              <a:defRPr/>
            </a:pPr>
            <a:r>
              <a:rPr lang="en-US" sz="2500" i="1" dirty="0">
                <a:solidFill>
                  <a:srgbClr val="286450"/>
                </a:solidFill>
                <a:latin typeface="Arial" charset="0"/>
              </a:rPr>
              <a:t>Mid-quarter convention is required if taxpayer acquires more than 40% of total assets (except real estate) in the last quarter of tax year</a:t>
            </a:r>
          </a:p>
          <a:p>
            <a:pPr marL="365760" lvl="1" indent="-365760">
              <a:lnSpc>
                <a:spcPct val="110000"/>
              </a:lnSpc>
              <a:spcBef>
                <a:spcPts val="400"/>
              </a:spcBef>
              <a:spcAft>
                <a:spcPts val="0"/>
              </a:spcAft>
              <a:defRPr/>
            </a:pPr>
            <a:r>
              <a:rPr lang="en-US" sz="2200" dirty="0">
                <a:latin typeface="Arial" charset="0"/>
              </a:rPr>
              <a:t>Must apply this convention to every asset purchased in the year</a:t>
            </a:r>
          </a:p>
          <a:p>
            <a:pPr marL="365760" lvl="1" indent="-365760">
              <a:lnSpc>
                <a:spcPct val="110000"/>
              </a:lnSpc>
              <a:spcBef>
                <a:spcPts val="400"/>
              </a:spcBef>
              <a:spcAft>
                <a:spcPts val="0"/>
              </a:spcAft>
              <a:defRPr/>
            </a:pPr>
            <a:r>
              <a:rPr lang="en-US" sz="2200" dirty="0">
                <a:latin typeface="Arial" charset="0"/>
              </a:rPr>
              <a:t>Excludes real property and §179 property</a:t>
            </a:r>
          </a:p>
          <a:p>
            <a:pPr marL="365760" lvl="1" indent="-365760">
              <a:lnSpc>
                <a:spcPct val="110000"/>
              </a:lnSpc>
              <a:spcBef>
                <a:spcPts val="400"/>
              </a:spcBef>
              <a:spcAft>
                <a:spcPts val="0"/>
              </a:spcAft>
              <a:defRPr/>
            </a:pPr>
            <a:r>
              <a:rPr lang="en-US" sz="2200" dirty="0">
                <a:latin typeface="Arial" charset="0"/>
              </a:rPr>
              <a:t>Must use special mid-quarter tables (partial replication on p. 8-4)</a:t>
            </a:r>
          </a:p>
          <a:p>
            <a:pPr marL="1046988" lvl="2" indent="-342900">
              <a:lnSpc>
                <a:spcPct val="110000"/>
              </a:lnSpc>
              <a:spcBef>
                <a:spcPts val="400"/>
              </a:spcBef>
              <a:spcAft>
                <a:spcPts val="0"/>
              </a:spcAft>
              <a:buClr>
                <a:schemeClr val="tx1"/>
              </a:buClr>
              <a:defRPr/>
            </a:pPr>
            <a:r>
              <a:rPr lang="en-US" sz="2000" dirty="0">
                <a:latin typeface="Arial" charset="0"/>
              </a:rPr>
              <a:t>Tables found at major tax service such as Commerce Clearing House (CCH) or Research Institute of America (RIA)</a:t>
            </a:r>
          </a:p>
          <a:p>
            <a:pPr marL="304038" lvl="1" indent="0">
              <a:lnSpc>
                <a:spcPct val="110000"/>
              </a:lnSpc>
              <a:spcBef>
                <a:spcPts val="400"/>
              </a:spcBef>
              <a:buClr>
                <a:schemeClr val="accent2">
                  <a:tint val="85000"/>
                  <a:satMod val="285000"/>
                </a:schemeClr>
              </a:buClr>
              <a:buNone/>
              <a:defRPr/>
            </a:pPr>
            <a:r>
              <a:rPr lang="en-US" sz="2200" dirty="0" smtClean="0">
                <a:solidFill>
                  <a:srgbClr val="286450"/>
                </a:solidFill>
                <a:latin typeface="Arial" charset="0"/>
              </a:rPr>
              <a:t>Example: Chavez SmartBuild, Inc. </a:t>
            </a:r>
            <a:r>
              <a:rPr lang="en-US" sz="2200" dirty="0">
                <a:solidFill>
                  <a:srgbClr val="286450"/>
                </a:solidFill>
                <a:latin typeface="Arial" charset="0"/>
              </a:rPr>
              <a:t>acquires assets as follows</a:t>
            </a:r>
          </a:p>
          <a:p>
            <a:pPr marL="1046988" lvl="2" indent="-342900">
              <a:lnSpc>
                <a:spcPct val="110000"/>
              </a:lnSpc>
              <a:spcBef>
                <a:spcPts val="400"/>
              </a:spcBef>
              <a:buClr>
                <a:schemeClr val="tx1"/>
              </a:buClr>
              <a:defRPr/>
            </a:pPr>
            <a:r>
              <a:rPr lang="en-US" sz="2000" dirty="0">
                <a:latin typeface="Arial" charset="0"/>
              </a:rPr>
              <a:t>3/15/18 $50,000 5-year property</a:t>
            </a:r>
          </a:p>
          <a:p>
            <a:pPr marL="1046988" lvl="2" indent="-342900">
              <a:lnSpc>
                <a:spcPct val="110000"/>
              </a:lnSpc>
              <a:spcBef>
                <a:spcPts val="400"/>
              </a:spcBef>
              <a:buClr>
                <a:schemeClr val="tx1"/>
              </a:buClr>
              <a:defRPr/>
            </a:pPr>
            <a:r>
              <a:rPr lang="en-US" sz="2000" dirty="0">
                <a:latin typeface="Arial" charset="0"/>
              </a:rPr>
              <a:t>10/12/18 $225,000 7-year property</a:t>
            </a:r>
          </a:p>
          <a:p>
            <a:pPr marL="704088" lvl="2" indent="0">
              <a:lnSpc>
                <a:spcPct val="110000"/>
              </a:lnSpc>
              <a:spcBef>
                <a:spcPts val="400"/>
              </a:spcBef>
              <a:buClr>
                <a:schemeClr val="accent2">
                  <a:tint val="85000"/>
                  <a:satMod val="285000"/>
                </a:schemeClr>
              </a:buClr>
              <a:buNone/>
              <a:defRPr/>
            </a:pPr>
            <a:r>
              <a:rPr lang="en-US" sz="2000" i="1" dirty="0">
                <a:solidFill>
                  <a:srgbClr val="286450"/>
                </a:solidFill>
                <a:latin typeface="Arial" charset="0"/>
              </a:rPr>
              <a:t>Since $225,000/$275,000 &gt; 40% (more than 40% of non-real assets acquired in last quarter), must use mid-quarter tables for all depreciation calculations for current year</a:t>
            </a:r>
          </a:p>
        </p:txBody>
      </p:sp>
    </p:spTree>
    <p:extLst>
      <p:ext uri="{BB962C8B-B14F-4D97-AF65-F5344CB8AC3E}">
        <p14:creationId xmlns:p14="http://schemas.microsoft.com/office/powerpoint/2010/main" val="233296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tint val="100000"/>
                    <a:shade val="90000"/>
                    <a:satMod val="250000"/>
                    <a:alpha val="100000"/>
                  </a:schemeClr>
                </a:solidFill>
              </a:rPr>
              <a:t>BONUS DEPRECIATION </a:t>
            </a:r>
            <a:endParaRPr lang="en-US" dirty="0"/>
          </a:p>
        </p:txBody>
      </p:sp>
      <p:sp>
        <p:nvSpPr>
          <p:cNvPr id="3" name="Content Placeholder 2"/>
          <p:cNvSpPr>
            <a:spLocks noGrp="1"/>
          </p:cNvSpPr>
          <p:nvPr>
            <p:ph idx="1"/>
          </p:nvPr>
        </p:nvSpPr>
        <p:spPr>
          <a:xfrm>
            <a:off x="838200" y="1317625"/>
            <a:ext cx="10607040" cy="4937760"/>
          </a:xfrm>
        </p:spPr>
        <p:txBody>
          <a:bodyPr/>
          <a:lstStyle/>
          <a:p>
            <a:pPr>
              <a:lnSpc>
                <a:spcPct val="110000"/>
              </a:lnSpc>
              <a:spcBef>
                <a:spcPts val="400"/>
              </a:spcBef>
              <a:spcAft>
                <a:spcPts val="0"/>
              </a:spcAft>
              <a:defRPr/>
            </a:pPr>
            <a:r>
              <a:rPr lang="en-US" sz="2600" dirty="0" smtClean="0">
                <a:latin typeface="Arial" charset="0"/>
              </a:rPr>
              <a:t>Additional </a:t>
            </a:r>
            <a:r>
              <a:rPr lang="en-US" sz="2600" dirty="0">
                <a:latin typeface="Arial" charset="0"/>
              </a:rPr>
              <a:t>depreciation immediately available for assets with MACRS recovery period of 20 years or less</a:t>
            </a:r>
          </a:p>
          <a:p>
            <a:pPr>
              <a:lnSpc>
                <a:spcPct val="110000"/>
              </a:lnSpc>
              <a:spcBef>
                <a:spcPts val="400"/>
              </a:spcBef>
              <a:spcAft>
                <a:spcPts val="0"/>
              </a:spcAft>
              <a:defRPr/>
            </a:pPr>
            <a:r>
              <a:rPr lang="en-US" sz="2600" dirty="0">
                <a:latin typeface="Arial" charset="0"/>
              </a:rPr>
              <a:t>TCJA expanded to include used, as well as new, property purchased for use in business</a:t>
            </a:r>
          </a:p>
          <a:p>
            <a:pPr>
              <a:lnSpc>
                <a:spcPct val="110000"/>
              </a:lnSpc>
              <a:spcBef>
                <a:spcPts val="400"/>
              </a:spcBef>
              <a:spcAft>
                <a:spcPts val="0"/>
              </a:spcAft>
              <a:defRPr/>
            </a:pPr>
            <a:r>
              <a:rPr lang="en-US" sz="2600" dirty="0">
                <a:latin typeface="Arial" charset="0"/>
              </a:rPr>
              <a:t>For 2018, bonus depreciation increased to 100%</a:t>
            </a:r>
          </a:p>
          <a:p>
            <a:pPr lvl="1">
              <a:lnSpc>
                <a:spcPct val="110000"/>
              </a:lnSpc>
              <a:spcBef>
                <a:spcPts val="400"/>
              </a:spcBef>
              <a:spcAft>
                <a:spcPts val="0"/>
              </a:spcAft>
              <a:buSzPct val="100000"/>
              <a:defRPr/>
            </a:pPr>
            <a:r>
              <a:rPr lang="en-US" sz="2200" dirty="0">
                <a:latin typeface="Arial" charset="0"/>
              </a:rPr>
              <a:t>Bonus depreciation phases out between </a:t>
            </a:r>
            <a:r>
              <a:rPr lang="en-US" sz="2200" dirty="0" smtClean="0">
                <a:latin typeface="Arial" charset="0"/>
              </a:rPr>
              <a:t>2023-2027</a:t>
            </a:r>
            <a:endParaRPr lang="en-US" sz="2200" dirty="0">
              <a:latin typeface="Arial" charset="0"/>
            </a:endParaRPr>
          </a:p>
          <a:p>
            <a:pPr marL="265176" indent="-265176" algn="ctr">
              <a:lnSpc>
                <a:spcPct val="110000"/>
              </a:lnSpc>
              <a:spcBef>
                <a:spcPts val="2400"/>
              </a:spcBef>
              <a:spcAft>
                <a:spcPts val="0"/>
              </a:spcAft>
              <a:buNone/>
              <a:defRPr/>
            </a:pPr>
            <a:r>
              <a:rPr lang="en-US" sz="2200" i="1" dirty="0">
                <a:solidFill>
                  <a:srgbClr val="286450"/>
                </a:solidFill>
                <a:latin typeface="Arial" charset="0"/>
              </a:rPr>
              <a:t>Between bonus depreciation and Section 179 immediate expensing, small businesses won’t capitalize/depreciate unless they have NOL or want larger depreciation deductions in future because anticipating higher tax </a:t>
            </a:r>
            <a:r>
              <a:rPr lang="en-US" sz="2200" i="1" dirty="0" smtClean="0">
                <a:solidFill>
                  <a:srgbClr val="286450"/>
                </a:solidFill>
                <a:latin typeface="Arial" charset="0"/>
              </a:rPr>
              <a:t>brackets</a:t>
            </a:r>
            <a:endParaRPr lang="en-US" sz="2200" i="1" dirty="0">
              <a:solidFill>
                <a:srgbClr val="286450"/>
              </a:solidFill>
              <a:latin typeface="Arial" charset="0"/>
            </a:endParaRPr>
          </a:p>
        </p:txBody>
      </p:sp>
    </p:spTree>
    <p:extLst>
      <p:ext uri="{BB962C8B-B14F-4D97-AF65-F5344CB8AC3E}">
        <p14:creationId xmlns:p14="http://schemas.microsoft.com/office/powerpoint/2010/main" val="309598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ssible_PPT_Template_Cengage_MPS.potx" id="{6A341ED2-E63B-4177-9AAF-670EA0822A4A}" vid="{9F6311B6-333D-45C7-A3D7-227D14483E8E}"/>
    </a:ext>
  </a:extLst>
</a:theme>
</file>

<file path=docProps/app.xml><?xml version="1.0" encoding="utf-8"?>
<Properties xmlns="http://schemas.openxmlformats.org/officeDocument/2006/extended-properties" xmlns:vt="http://schemas.openxmlformats.org/officeDocument/2006/docPropsVTypes">
  <Template>Accessible_PPT_Template_Cengage_MPS</Template>
  <TotalTime>890</TotalTime>
  <Words>3448</Words>
  <Application>Microsoft Office PowerPoint</Application>
  <PresentationFormat>Widescreen</PresentationFormat>
  <Paragraphs>324</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Verdana</vt:lpstr>
      <vt:lpstr>Wingdings</vt:lpstr>
      <vt:lpstr>Wingdings 3</vt:lpstr>
      <vt:lpstr>Office Theme</vt:lpstr>
      <vt:lpstr>Income Tax Fundamentals  2019</vt:lpstr>
      <vt:lpstr>DEPRECIATION &amp; SALE OF BUSINESS PROPERTY</vt:lpstr>
      <vt:lpstr>LEARNING OBJECTIVES</vt:lpstr>
      <vt:lpstr>DEPRECIATION</vt:lpstr>
      <vt:lpstr>MODIFIED ACCELERATED COST RECOVERY SYSTEM (MACRS)</vt:lpstr>
      <vt:lpstr>CALCULATING DEPRECIATION FOR  PERSONAL PROPERTY </vt:lpstr>
      <vt:lpstr>USING TABLES – PERSONAL PROPERTY</vt:lpstr>
      <vt:lpstr>MID-QUARTER CONVENTION</vt:lpstr>
      <vt:lpstr>BONUS DEPRECIATION </vt:lpstr>
      <vt:lpstr>PERSONAL PROPERTY DEPRECIATION EXAMPLE</vt:lpstr>
      <vt:lpstr>SOLUTION (1 of 7)</vt:lpstr>
      <vt:lpstr>REAL ESTATE</vt:lpstr>
      <vt:lpstr>REAL ESTATE EXAMPLE</vt:lpstr>
      <vt:lpstr>SOLUTION (2 of 7)</vt:lpstr>
      <vt:lpstr>ELECTION TO EXPENSE - §179</vt:lpstr>
      <vt:lpstr>§179</vt:lpstr>
      <vt:lpstr>LISTED PROPERTY</vt:lpstr>
      <vt:lpstr>LUXURY AUTO LIMITATIONS</vt:lpstr>
      <vt:lpstr>EXCEPTION TO LUXURY AUTO LIMITATIONS</vt:lpstr>
      <vt:lpstr>LUXURY AUTO EXAMPLE</vt:lpstr>
      <vt:lpstr>SOLUTION (3 of 7)</vt:lpstr>
      <vt:lpstr>INTANGIBLE ASSETS</vt:lpstr>
      <vt:lpstr>AMORTIZATION EXAMPLE</vt:lpstr>
      <vt:lpstr>SOLUTION (4 of 7)</vt:lpstr>
      <vt:lpstr>SECTION 1231 ASSETS</vt:lpstr>
      <vt:lpstr>§1231 NETTING RESULTS</vt:lpstr>
      <vt:lpstr>DEPRECIATION RECAPTURE</vt:lpstr>
      <vt:lpstr>§1245 DEPRECIATION RECAPTURE</vt:lpstr>
      <vt:lpstr>§1245 EXAMPLE</vt:lpstr>
      <vt:lpstr>SOLUTION (5 of 7)</vt:lpstr>
      <vt:lpstr>§1250 DEPRECIATION RECAPTURE</vt:lpstr>
      <vt:lpstr>UNRECAPTURED DEPRECIATION ON REAL ESTATE</vt:lpstr>
      <vt:lpstr>25% UNRECAPTURED DEPRECIATION ON REAL ESTATE EXAMPLE</vt:lpstr>
      <vt:lpstr>SOLUTION (6 of 7)</vt:lpstr>
      <vt:lpstr>CASUALTY GAINS &amp; LOSSES:  BUSINESS (1 of 2)</vt:lpstr>
      <vt:lpstr>CASUALTY GAINS &amp; LOSSES:  BUSINESS (2 of 2)</vt:lpstr>
      <vt:lpstr>INSTALLMENT SALES - FORM 6252</vt:lpstr>
      <vt:lpstr>INSTALLMENT SALES COMPUTATIONS</vt:lpstr>
      <vt:lpstr>§1031 LIKE-KIND EXCHANGES</vt:lpstr>
      <vt:lpstr> LIKE KIND EXCHANGE MODELS</vt:lpstr>
      <vt:lpstr>LIKE KIND EXCHANGE EXAMPLE</vt:lpstr>
      <vt:lpstr>SOLUTION (7 of 7)</vt:lpstr>
      <vt:lpstr>INVOLUNTARY CONVERSIONS</vt:lpstr>
      <vt:lpstr>THE END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 Fundamentals  2019</dc:title>
  <dc:creator>Prasanna kumar. Tripathy</dc:creator>
  <cp:lastModifiedBy>Joy Taylor</cp:lastModifiedBy>
  <cp:revision>267</cp:revision>
  <dcterms:created xsi:type="dcterms:W3CDTF">2018-11-27T08:33:00Z</dcterms:created>
  <dcterms:modified xsi:type="dcterms:W3CDTF">2019-10-29T19:08:15Z</dcterms:modified>
</cp:coreProperties>
</file>