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11/4/2019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11/4/2019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11/4/2019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11/4/2019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11/4/2019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11/4/2019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p:split orient="vert"/>
  </p:transition>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DBC39-4D1E-4A5A-9149-A6D5E431B506}"/>
              </a:ext>
            </a:extLst>
          </p:cNvPr>
          <p:cNvSpPr>
            <a:spLocks noGrp="1"/>
          </p:cNvSpPr>
          <p:nvPr>
            <p:ph type="title"/>
          </p:nvPr>
        </p:nvSpPr>
        <p:spPr/>
        <p:txBody>
          <a:bodyPr>
            <a:normAutofit/>
          </a:bodyPr>
          <a:lstStyle/>
          <a:p>
            <a:r>
              <a:rPr lang="en-US" sz="3600" dirty="0">
                <a:latin typeface="Arial Rounded MT Bold" panose="020F0704030504030204" pitchFamily="34" charset="0"/>
              </a:rPr>
              <a:t>Chapter 9</a:t>
            </a:r>
          </a:p>
        </p:txBody>
      </p:sp>
      <p:sp>
        <p:nvSpPr>
          <p:cNvPr id="3" name="Subtitle 2">
            <a:extLst>
              <a:ext uri="{FF2B5EF4-FFF2-40B4-BE49-F238E27FC236}">
                <a16:creationId xmlns:a16="http://schemas.microsoft.com/office/drawing/2014/main" id="{D68FC2A5-9361-469D-A08A-1880135A8D57}"/>
              </a:ext>
            </a:extLst>
          </p:cNvPr>
          <p:cNvSpPr>
            <a:spLocks noGrp="1"/>
          </p:cNvSpPr>
          <p:nvPr>
            <p:ph type="body" idx="1"/>
          </p:nvPr>
        </p:nvSpPr>
        <p:spPr>
          <a:xfrm>
            <a:off x="1015999" y="3555468"/>
            <a:ext cx="10490200" cy="955675"/>
          </a:xfrm>
        </p:spPr>
        <p:txBody>
          <a:bodyPr>
            <a:normAutofit/>
          </a:bodyPr>
          <a:lstStyle/>
          <a:p>
            <a:r>
              <a:rPr lang="en-US" sz="3200" dirty="0">
                <a:latin typeface="Arial Rounded MT Bold" panose="020F0704030504030204" pitchFamily="34" charset="0"/>
              </a:rPr>
              <a:t>Income Taxes </a:t>
            </a:r>
          </a:p>
        </p:txBody>
      </p:sp>
    </p:spTree>
    <p:extLst>
      <p:ext uri="{BB962C8B-B14F-4D97-AF65-F5344CB8AC3E}">
        <p14:creationId xmlns:p14="http://schemas.microsoft.com/office/powerpoint/2010/main" val="453023072"/>
      </p:ext>
    </p:extLst>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1D810-EC44-4EE2-841D-886C08E8D0ED}"/>
              </a:ext>
            </a:extLst>
          </p:cNvPr>
          <p:cNvSpPr>
            <a:spLocks noGrp="1"/>
          </p:cNvSpPr>
          <p:nvPr>
            <p:ph type="title"/>
          </p:nvPr>
        </p:nvSpPr>
        <p:spPr/>
        <p:txBody>
          <a:bodyPr/>
          <a:lstStyle/>
          <a:p>
            <a:r>
              <a:rPr lang="en-US" dirty="0"/>
              <a:t>Form w-4 </a:t>
            </a:r>
          </a:p>
        </p:txBody>
      </p:sp>
      <p:sp>
        <p:nvSpPr>
          <p:cNvPr id="3" name="Text Placeholder 2">
            <a:extLst>
              <a:ext uri="{FF2B5EF4-FFF2-40B4-BE49-F238E27FC236}">
                <a16:creationId xmlns:a16="http://schemas.microsoft.com/office/drawing/2014/main" id="{AEDA53D5-6A88-4C3D-80DE-7C5428E3C595}"/>
              </a:ext>
            </a:extLst>
          </p:cNvPr>
          <p:cNvSpPr>
            <a:spLocks noGrp="1"/>
          </p:cNvSpPr>
          <p:nvPr>
            <p:ph sz="half" idx="1"/>
          </p:nvPr>
        </p:nvSpPr>
        <p:spPr/>
        <p:txBody>
          <a:bodyPr>
            <a:normAutofit lnSpcReduction="10000"/>
          </a:bodyPr>
          <a:lstStyle/>
          <a:p>
            <a:r>
              <a:rPr lang="en-US" sz="3600" dirty="0">
                <a:latin typeface="Arial Rounded MT Bold" panose="020F0704030504030204" pitchFamily="34" charset="0"/>
              </a:rPr>
              <a:t>This form shows the filing status and the number of withholding allowances an employee is claiming.</a:t>
            </a:r>
          </a:p>
        </p:txBody>
      </p:sp>
      <p:sp>
        <p:nvSpPr>
          <p:cNvPr id="5" name="Content Placeholder 4">
            <a:extLst>
              <a:ext uri="{FF2B5EF4-FFF2-40B4-BE49-F238E27FC236}">
                <a16:creationId xmlns:a16="http://schemas.microsoft.com/office/drawing/2014/main" id="{7CC71AE4-8E10-4200-92B5-AABB4F26109B}"/>
              </a:ext>
            </a:extLst>
          </p:cNvPr>
          <p:cNvSpPr>
            <a:spLocks noGrp="1"/>
          </p:cNvSpPr>
          <p:nvPr>
            <p:ph sz="half" idx="2"/>
          </p:nvPr>
        </p:nvSpPr>
        <p:spPr/>
        <p:txBody>
          <a:bodyPr>
            <a:normAutofit lnSpcReduction="10000"/>
          </a:bodyPr>
          <a:lstStyle/>
          <a:p>
            <a:r>
              <a:rPr lang="en-US" sz="3600" dirty="0">
                <a:latin typeface="Arial Rounded MT Bold" panose="020F0704030504030204" pitchFamily="34" charset="0"/>
              </a:rPr>
              <a:t>Employees with alimony payments, a large amount of itemized deductions , or tax credits may claim additional withholding allowances.</a:t>
            </a:r>
          </a:p>
          <a:p>
            <a:pPr marL="0" indent="0">
              <a:buNone/>
            </a:pPr>
            <a:endParaRPr lang="en-US" dirty="0"/>
          </a:p>
        </p:txBody>
      </p:sp>
    </p:spTree>
    <p:extLst>
      <p:ext uri="{BB962C8B-B14F-4D97-AF65-F5344CB8AC3E}">
        <p14:creationId xmlns:p14="http://schemas.microsoft.com/office/powerpoint/2010/main" val="3485225393"/>
      </p:ext>
    </p:extLst>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4AC5AC-9510-4E34-9ED7-796DF812370D}"/>
              </a:ext>
            </a:extLst>
          </p:cNvPr>
          <p:cNvSpPr txBox="1"/>
          <p:nvPr/>
        </p:nvSpPr>
        <p:spPr>
          <a:xfrm>
            <a:off x="3206839" y="2112135"/>
            <a:ext cx="7083381" cy="1477328"/>
          </a:xfrm>
          <a:prstGeom prst="rect">
            <a:avLst/>
          </a:prstGeom>
          <a:noFill/>
        </p:spPr>
        <p:txBody>
          <a:bodyPr wrap="square" rtlCol="0">
            <a:spAutoFit/>
          </a:bodyPr>
          <a:lstStyle/>
          <a:p>
            <a:r>
              <a:rPr lang="en-US" sz="2400" dirty="0">
                <a:latin typeface="Arial Rounded MT Bold" panose="020F0704030504030204" pitchFamily="34" charset="0"/>
              </a:rPr>
              <a:t>The FICA tax is a combined Social Security tax of 6.2% and a Medicare tax of 1.45% this paid by both employee and employers.</a:t>
            </a:r>
          </a:p>
          <a:p>
            <a:endParaRPr lang="en-US" dirty="0"/>
          </a:p>
        </p:txBody>
      </p:sp>
      <p:sp>
        <p:nvSpPr>
          <p:cNvPr id="4" name="TextBox 3">
            <a:extLst>
              <a:ext uri="{FF2B5EF4-FFF2-40B4-BE49-F238E27FC236}">
                <a16:creationId xmlns:a16="http://schemas.microsoft.com/office/drawing/2014/main" id="{EC12F50C-D1B2-4DC8-A579-568DBA695D6B}"/>
              </a:ext>
            </a:extLst>
          </p:cNvPr>
          <p:cNvSpPr txBox="1"/>
          <p:nvPr/>
        </p:nvSpPr>
        <p:spPr>
          <a:xfrm>
            <a:off x="3192176" y="3589463"/>
            <a:ext cx="7083381" cy="2585323"/>
          </a:xfrm>
          <a:prstGeom prst="rect">
            <a:avLst/>
          </a:prstGeom>
          <a:noFill/>
        </p:spPr>
        <p:txBody>
          <a:bodyPr wrap="square" rtlCol="0">
            <a:spAutoFit/>
          </a:bodyPr>
          <a:lstStyle/>
          <a:p>
            <a:r>
              <a:rPr lang="en-US" sz="2400" dirty="0">
                <a:latin typeface="Arial Rounded MT Bold" panose="020F0704030504030204" pitchFamily="34" charset="0"/>
              </a:rPr>
              <a:t>Income tax withholding is also required on pension and other deferred income payments based on Form W-4P, Withholding Certificate for Pension or Annuity Payments.    </a:t>
            </a:r>
          </a:p>
          <a:p>
            <a:endParaRPr lang="en-US" sz="2400" dirty="0">
              <a:latin typeface="Arial Rounded MT Bold" panose="020F0704030504030204" pitchFamily="34" charset="0"/>
            </a:endParaRPr>
          </a:p>
          <a:p>
            <a:endParaRPr lang="en-US" sz="2400" dirty="0">
              <a:latin typeface="Arial Rounded MT Bold" panose="020F0704030504030204" pitchFamily="34" charset="0"/>
            </a:endParaRPr>
          </a:p>
          <a:p>
            <a:r>
              <a:rPr lang="en-US" dirty="0">
                <a:latin typeface="Agency FB" panose="020B0503020202020204" pitchFamily="34" charset="0"/>
              </a:rPr>
              <a:t>This is for the near future when we are all rich business employers or employees.</a:t>
            </a:r>
          </a:p>
        </p:txBody>
      </p:sp>
    </p:spTree>
    <p:extLst>
      <p:ext uri="{BB962C8B-B14F-4D97-AF65-F5344CB8AC3E}">
        <p14:creationId xmlns:p14="http://schemas.microsoft.com/office/powerpoint/2010/main" val="213034196"/>
      </p:ext>
    </p:extLst>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0527-25A7-433B-8066-09A53A4D49A5}"/>
              </a:ext>
            </a:extLst>
          </p:cNvPr>
          <p:cNvSpPr>
            <a:spLocks noGrp="1"/>
          </p:cNvSpPr>
          <p:nvPr>
            <p:ph type="title"/>
          </p:nvPr>
        </p:nvSpPr>
        <p:spPr/>
        <p:txBody>
          <a:bodyPr/>
          <a:lstStyle/>
          <a:p>
            <a:r>
              <a:rPr lang="en-US" dirty="0"/>
              <a:t>Estimated Payments</a:t>
            </a:r>
          </a:p>
        </p:txBody>
      </p:sp>
      <p:sp>
        <p:nvSpPr>
          <p:cNvPr id="3" name="Text Placeholder 2">
            <a:extLst>
              <a:ext uri="{FF2B5EF4-FFF2-40B4-BE49-F238E27FC236}">
                <a16:creationId xmlns:a16="http://schemas.microsoft.com/office/drawing/2014/main" id="{0DF75C2E-4808-4BD9-8F5A-A6865FE9DFDB}"/>
              </a:ext>
            </a:extLst>
          </p:cNvPr>
          <p:cNvSpPr>
            <a:spLocks noGrp="1"/>
          </p:cNvSpPr>
          <p:nvPr>
            <p:ph type="body" sz="half" idx="2"/>
          </p:nvPr>
        </p:nvSpPr>
        <p:spPr>
          <a:xfrm>
            <a:off x="1345074" y="3705404"/>
            <a:ext cx="10130516" cy="999067"/>
          </a:xfrm>
        </p:spPr>
        <p:txBody>
          <a:bodyPr>
            <a:noAutofit/>
          </a:bodyPr>
          <a:lstStyle/>
          <a:p>
            <a:r>
              <a:rPr lang="en-US" sz="3600" dirty="0">
                <a:latin typeface="Arial Rounded MT Bold" panose="020F0704030504030204" pitchFamily="34" charset="0"/>
              </a:rPr>
              <a:t>Taxpayers with large amounts of interest, dividends, and other income not subject to withholding are also generally required to make estimated payments.</a:t>
            </a:r>
          </a:p>
        </p:txBody>
      </p:sp>
    </p:spTree>
    <p:extLst>
      <p:ext uri="{BB962C8B-B14F-4D97-AF65-F5344CB8AC3E}">
        <p14:creationId xmlns:p14="http://schemas.microsoft.com/office/powerpoint/2010/main" val="3470356850"/>
      </p:ext>
    </p:extLst>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4504E1-F8A6-4975-A8D7-C76E84056E24}"/>
              </a:ext>
            </a:extLst>
          </p:cNvPr>
          <p:cNvSpPr txBox="1"/>
          <p:nvPr/>
        </p:nvSpPr>
        <p:spPr>
          <a:xfrm>
            <a:off x="1899138" y="2053883"/>
            <a:ext cx="9270610" cy="1754326"/>
          </a:xfrm>
          <a:prstGeom prst="rect">
            <a:avLst/>
          </a:prstGeom>
          <a:noFill/>
        </p:spPr>
        <p:txBody>
          <a:bodyPr wrap="square" rtlCol="0">
            <a:spAutoFit/>
          </a:bodyPr>
          <a:lstStyle/>
          <a:p>
            <a:r>
              <a:rPr lang="en-US" sz="3600" dirty="0">
                <a:latin typeface="Arial Rounded MT Bold" panose="020F0704030504030204" pitchFamily="34" charset="0"/>
              </a:rPr>
              <a:t>Self-employed taxpayers are not subject to withholding, however the must make quarterly estimate tax payments. </a:t>
            </a:r>
          </a:p>
        </p:txBody>
      </p:sp>
      <p:sp>
        <p:nvSpPr>
          <p:cNvPr id="3" name="TextBox 2">
            <a:extLst>
              <a:ext uri="{FF2B5EF4-FFF2-40B4-BE49-F238E27FC236}">
                <a16:creationId xmlns:a16="http://schemas.microsoft.com/office/drawing/2014/main" id="{F8F354D0-7211-48C4-8139-316D6C6B2CC5}"/>
              </a:ext>
            </a:extLst>
          </p:cNvPr>
          <p:cNvSpPr txBox="1"/>
          <p:nvPr/>
        </p:nvSpPr>
        <p:spPr>
          <a:xfrm>
            <a:off x="2321169" y="1392702"/>
            <a:ext cx="3882683" cy="369332"/>
          </a:xfrm>
          <a:prstGeom prst="rect">
            <a:avLst/>
          </a:prstGeom>
          <a:noFill/>
        </p:spPr>
        <p:txBody>
          <a:bodyPr wrap="square" rtlCol="0">
            <a:spAutoFit/>
          </a:bodyPr>
          <a:lstStyle/>
          <a:p>
            <a:r>
              <a:rPr lang="en-US" dirty="0"/>
              <a:t>Self-Employed</a:t>
            </a:r>
          </a:p>
        </p:txBody>
      </p:sp>
    </p:spTree>
    <p:extLst>
      <p:ext uri="{BB962C8B-B14F-4D97-AF65-F5344CB8AC3E}">
        <p14:creationId xmlns:p14="http://schemas.microsoft.com/office/powerpoint/2010/main" val="938993071"/>
      </p:ext>
    </p:extLst>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9E5E9C-51BD-403B-AAD6-B43F46C84A4E}"/>
              </a:ext>
            </a:extLst>
          </p:cNvPr>
          <p:cNvSpPr txBox="1"/>
          <p:nvPr/>
        </p:nvSpPr>
        <p:spPr>
          <a:xfrm>
            <a:off x="2419643" y="2349305"/>
            <a:ext cx="8229600" cy="2308324"/>
          </a:xfrm>
          <a:prstGeom prst="rect">
            <a:avLst/>
          </a:prstGeom>
          <a:noFill/>
        </p:spPr>
        <p:txBody>
          <a:bodyPr wrap="square" rtlCol="0">
            <a:spAutoFit/>
          </a:bodyPr>
          <a:lstStyle/>
          <a:p>
            <a:r>
              <a:rPr lang="en-US" sz="3600" dirty="0">
                <a:latin typeface="Arial Rounded MT Bold" panose="020F0704030504030204" pitchFamily="34" charset="0"/>
              </a:rPr>
              <a:t>Taxpayers working more than one employer during the same tax year may pay more than the maximum amount of social Security taxes.</a:t>
            </a:r>
          </a:p>
        </p:txBody>
      </p:sp>
    </p:spTree>
    <p:extLst>
      <p:ext uri="{BB962C8B-B14F-4D97-AF65-F5344CB8AC3E}">
        <p14:creationId xmlns:p14="http://schemas.microsoft.com/office/powerpoint/2010/main" val="826714168"/>
      </p:ext>
    </p:extLst>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F866C4-1B68-4FD7-97B2-8DDE4E1A52C1}"/>
              </a:ext>
            </a:extLst>
          </p:cNvPr>
          <p:cNvSpPr txBox="1"/>
          <p:nvPr/>
        </p:nvSpPr>
        <p:spPr>
          <a:xfrm>
            <a:off x="1533377" y="2560320"/>
            <a:ext cx="9833317" cy="3416320"/>
          </a:xfrm>
          <a:prstGeom prst="rect">
            <a:avLst/>
          </a:prstGeom>
          <a:noFill/>
        </p:spPr>
        <p:txBody>
          <a:bodyPr wrap="square" rtlCol="0">
            <a:spAutoFit/>
          </a:bodyPr>
          <a:lstStyle/>
          <a:p>
            <a:r>
              <a:rPr lang="en-US" sz="3600" dirty="0">
                <a:latin typeface="Arial Rounded MT Bold" panose="020F0704030504030204" pitchFamily="34" charset="0"/>
              </a:rPr>
              <a:t>On or before January 31 of the year following the calendar year of the payment, an employer must furnish to each employee 2 copies of the employee's wages and tax statement, Form w-2 for the previous calendar year.</a:t>
            </a:r>
          </a:p>
        </p:txBody>
      </p:sp>
    </p:spTree>
    <p:extLst>
      <p:ext uri="{BB962C8B-B14F-4D97-AF65-F5344CB8AC3E}">
        <p14:creationId xmlns:p14="http://schemas.microsoft.com/office/powerpoint/2010/main" val="3159410731"/>
      </p:ext>
    </p:extLst>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A0214-AC62-4378-A5CD-A691162A9503}"/>
              </a:ext>
            </a:extLst>
          </p:cNvPr>
          <p:cNvSpPr>
            <a:spLocks noGrp="1"/>
          </p:cNvSpPr>
          <p:nvPr>
            <p:ph type="ctrTitle"/>
          </p:nvPr>
        </p:nvSpPr>
        <p:spPr/>
        <p:txBody>
          <a:bodyPr/>
          <a:lstStyle/>
          <a:p>
            <a:r>
              <a:rPr lang="en-US" dirty="0" err="1"/>
              <a:t>Futa</a:t>
            </a:r>
            <a:r>
              <a:rPr lang="en-US" dirty="0"/>
              <a:t> Tax</a:t>
            </a:r>
          </a:p>
        </p:txBody>
      </p:sp>
      <p:sp>
        <p:nvSpPr>
          <p:cNvPr id="3" name="Subtitle 2">
            <a:extLst>
              <a:ext uri="{FF2B5EF4-FFF2-40B4-BE49-F238E27FC236}">
                <a16:creationId xmlns:a16="http://schemas.microsoft.com/office/drawing/2014/main" id="{06026BB9-9BD5-42A3-AAED-7607E9059E50}"/>
              </a:ext>
            </a:extLst>
          </p:cNvPr>
          <p:cNvSpPr>
            <a:spLocks noGrp="1"/>
          </p:cNvSpPr>
          <p:nvPr>
            <p:ph type="subTitle" idx="1"/>
          </p:nvPr>
        </p:nvSpPr>
        <p:spPr/>
        <p:txBody>
          <a:bodyPr>
            <a:normAutofit fontScale="70000" lnSpcReduction="20000"/>
          </a:bodyPr>
          <a:lstStyle/>
          <a:p>
            <a:r>
              <a:rPr lang="en-US" sz="2400" dirty="0">
                <a:latin typeface="Arial Rounded MT Bold" panose="020F0704030504030204" pitchFamily="34" charset="0"/>
              </a:rPr>
              <a:t>The Federal Unemployment Tax Act(FUTA)  instituted a tax that is not withheld from the employees' wages, but instead is paid in full by employers. Employers report their FUTA for the year on Form 940,Employer’s Annual Federal Unemployment Tax Return</a:t>
            </a:r>
          </a:p>
          <a:p>
            <a:endParaRPr lang="en-US" sz="3400" dirty="0">
              <a:latin typeface="Arial Rounded MT Bold" panose="020F0704030504030204" pitchFamily="34" charset="0"/>
            </a:endParaRPr>
          </a:p>
        </p:txBody>
      </p:sp>
    </p:spTree>
    <p:extLst>
      <p:ext uri="{BB962C8B-B14F-4D97-AF65-F5344CB8AC3E}">
        <p14:creationId xmlns:p14="http://schemas.microsoft.com/office/powerpoint/2010/main" val="1230121580"/>
      </p:ext>
    </p:extLst>
  </p:cSld>
  <p:clrMapOvr>
    <a:masterClrMapping/>
  </p:clrMapOvr>
  <p:transition>
    <p:split orient="vert"/>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65</TotalTime>
  <Words>267</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Agency FB</vt:lpstr>
      <vt:lpstr>Arial</vt:lpstr>
      <vt:lpstr>Arial Rounded MT Bold</vt:lpstr>
      <vt:lpstr>Century Gothic</vt:lpstr>
      <vt:lpstr>Vapor Trail</vt:lpstr>
      <vt:lpstr>Chapter 9</vt:lpstr>
      <vt:lpstr>Form w-4 </vt:lpstr>
      <vt:lpstr>PowerPoint Presentation</vt:lpstr>
      <vt:lpstr>Estimated Payments</vt:lpstr>
      <vt:lpstr>PowerPoint Presentation</vt:lpstr>
      <vt:lpstr>PowerPoint Presentation</vt:lpstr>
      <vt:lpstr>PowerPoint Presentation</vt:lpstr>
      <vt:lpstr>Futa Tax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Stacy's</dc:creator>
  <cp:lastModifiedBy>Joy Taylor</cp:lastModifiedBy>
  <cp:revision>8</cp:revision>
  <dcterms:created xsi:type="dcterms:W3CDTF">2019-10-30T22:47:10Z</dcterms:created>
  <dcterms:modified xsi:type="dcterms:W3CDTF">2019-11-04T15:15:03Z</dcterms:modified>
</cp:coreProperties>
</file>