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318" r:id="rId10"/>
    <p:sldId id="295" r:id="rId11"/>
    <p:sldId id="296" r:id="rId12"/>
    <p:sldId id="297" r:id="rId13"/>
    <p:sldId id="299" r:id="rId14"/>
    <p:sldId id="298" r:id="rId15"/>
    <p:sldId id="264" r:id="rId16"/>
    <p:sldId id="319" r:id="rId17"/>
    <p:sldId id="265" r:id="rId18"/>
    <p:sldId id="300" r:id="rId19"/>
    <p:sldId id="269" r:id="rId20"/>
    <p:sldId id="301" r:id="rId21"/>
    <p:sldId id="302" r:id="rId22"/>
    <p:sldId id="303" r:id="rId23"/>
    <p:sldId id="304" r:id="rId24"/>
    <p:sldId id="305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1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8"/>
    <a:srgbClr val="286450"/>
    <a:srgbClr val="335B74"/>
    <a:srgbClr val="00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25663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4400" y="3589338"/>
            <a:ext cx="2743200" cy="73152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270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3246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7625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198818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838200" y="3872137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51802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445508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445508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052816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052816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3399519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38200" y="5138056"/>
            <a:ext cx="10515600" cy="95476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6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358743" y="4484914"/>
            <a:ext cx="3995056" cy="1607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199" y="1538514"/>
            <a:ext cx="6201229" cy="455431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10516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2249929"/>
            <a:ext cx="10058400" cy="731520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675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7309834" cy="914400"/>
          </a:xfrm>
        </p:spPr>
        <p:txBody>
          <a:bodyPr anchor="ctr">
            <a:no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43966" y="2597660"/>
            <a:ext cx="3515933" cy="731520"/>
          </a:xfr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Chapter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45144" y="231774"/>
            <a:ext cx="3346704" cy="4315968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©2019 Cengage Learning.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5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3806822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543597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3769569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995542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3246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382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3246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12636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93509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374383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455256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38200" y="5361302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7625"/>
            <a:ext cx="10515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" y="6356350"/>
            <a:ext cx="157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5" r:id="rId6"/>
    <p:sldLayoutId id="2147483667" r:id="rId7"/>
    <p:sldLayoutId id="2147483666" r:id="rId8"/>
    <p:sldLayoutId id="2147483663" r:id="rId9"/>
    <p:sldLayoutId id="2147483664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u="sng" dirty="0">
                <a:latin typeface="Arial" charset="0"/>
                <a:cs typeface="Arial" charset="0"/>
              </a:rPr>
              <a:t>Income Tax Fundamentals  </a:t>
            </a:r>
            <a:r>
              <a:rPr lang="en-US" sz="3600" b="0" i="1" u="sng" dirty="0" smtClean="0">
                <a:latin typeface="Arial" charset="0"/>
                <a:cs typeface="Arial" charset="0"/>
              </a:rPr>
              <a:t>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0" y="3589338"/>
            <a:ext cx="4368800" cy="1249362"/>
          </a:xfrm>
        </p:spPr>
        <p:txBody>
          <a:bodyPr/>
          <a:lstStyle/>
          <a:p>
            <a:r>
              <a:rPr lang="en-US" dirty="0"/>
              <a:t>Gerald E. Whittenburg </a:t>
            </a:r>
            <a:br>
              <a:rPr lang="en-US" dirty="0"/>
            </a:br>
            <a:r>
              <a:rPr lang="en-US" dirty="0"/>
              <a:t>Martha Altus-Buller</a:t>
            </a:r>
            <a:br>
              <a:rPr lang="en-US" dirty="0"/>
            </a:br>
            <a:r>
              <a:rPr lang="en-US" dirty="0"/>
              <a:t>Steven Gill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©2019 Cengage Learning. All Rights Reserved.  May not be scanned, copied, or duplicated, 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3183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ORGANIZATIONAL EXPENDITURES </a:t>
            </a:r>
            <a:br>
              <a:rPr lang="en-IN" dirty="0" smtClean="0"/>
            </a:br>
            <a:r>
              <a:rPr lang="en-IN" dirty="0" smtClean="0"/>
              <a:t>&amp; START UP COSTS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 marL="365760" lvl="2" indent="-365760">
              <a:defRPr/>
            </a:pPr>
            <a:r>
              <a:rPr lang="en-US" dirty="0">
                <a:latin typeface="Arial" charset="0"/>
              </a:rPr>
              <a:t>Organizational expenditures pertain to LLCs, corporations and partnerships </a:t>
            </a:r>
          </a:p>
          <a:p>
            <a:pPr marL="822960" lvl="3" indent="-320040">
              <a:defRPr/>
            </a:pPr>
            <a:r>
              <a:rPr lang="en-US" sz="2400" dirty="0">
                <a:latin typeface="Arial" charset="0"/>
              </a:rPr>
              <a:t>Example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Legal/accounting services incidental to organization, costs of a temporary board of directors, or state incorporation fees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Start up costs can be incurred by any organization, including a sole proprietorship and entities mentioned above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Examples of these type of costs include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Investigatory costs to look at a business before deciding whether or not to pursue it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Those incurred prior to opening - for example: advertising expenses, employee training costs, etc.</a:t>
            </a:r>
          </a:p>
        </p:txBody>
      </p:sp>
    </p:spTree>
    <p:extLst>
      <p:ext uri="{BB962C8B-B14F-4D97-AF65-F5344CB8AC3E}">
        <p14:creationId xmlns:p14="http://schemas.microsoft.com/office/powerpoint/2010/main" val="35606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AMORTIZATION OF ORGANIZATIONAL EXPENDITURES &amp; START UP COSTS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Organizational expenditures and start up costs are capitalized and then amortized over 180 months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However, can make election to deduct up to $5,000 of organization costs in the year corporation begins business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$5,000 amount is reduced $1 for each $1 that organizational expenses exceed $50,000</a:t>
            </a:r>
            <a:endParaRPr lang="en-US" sz="18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CHARITABLE CONTRIBUTIONS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5029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Corporations are allowed a deduction for charitable contributions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Cash basis taxpayers can deduct when paid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Accrual basis taxpayers have until the 15th day of the third month following year-end to contribute, as long as pledge is made by year-end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Charitable contributions limited to 10% of taxable income*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</a:rPr>
              <a:t>Carry forward unused deduction for five </a:t>
            </a:r>
            <a:r>
              <a:rPr lang="en-US" sz="2400" dirty="0" smtClean="0">
                <a:latin typeface="Arial" charset="0"/>
              </a:rPr>
              <a:t>years</a:t>
            </a:r>
            <a:endParaRPr lang="en-US" sz="2000" i="1" dirty="0">
              <a:latin typeface="Arial" charset="0"/>
            </a:endParaRPr>
          </a:p>
          <a:p>
            <a:pPr marL="621792" lvl="1" indent="-237744" algn="ctr">
              <a:spcBef>
                <a:spcPts val="1800"/>
              </a:spcBef>
              <a:buNone/>
              <a:defRPr/>
            </a:pP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*Calculated before any capital loss carry backs, net operating </a:t>
            </a:r>
          </a:p>
          <a:p>
            <a:pPr marL="621792" lvl="1" indent="-237744" algn="ctr">
              <a:buNone/>
              <a:defRPr/>
            </a:pP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losses (NOLs), charitable contributions</a:t>
            </a:r>
            <a:r>
              <a:rPr lang="en-US" sz="2000" b="1" i="1" dirty="0" smtClean="0">
                <a:solidFill>
                  <a:srgbClr val="286450"/>
                </a:solidFill>
                <a:latin typeface="Arial" charset="0"/>
              </a:rPr>
              <a:t>, </a:t>
            </a: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or the </a:t>
            </a:r>
            <a:r>
              <a:rPr lang="en-US" sz="2000" b="1" i="1" dirty="0" smtClean="0">
                <a:solidFill>
                  <a:srgbClr val="286450"/>
                </a:solidFill>
                <a:latin typeface="Arial" charset="0"/>
              </a:rPr>
              <a:t>dividend received </a:t>
            </a: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deduction</a:t>
            </a:r>
          </a:p>
        </p:txBody>
      </p:sp>
    </p:spTree>
    <p:extLst>
      <p:ext uri="{BB962C8B-B14F-4D97-AF65-F5344CB8AC3E}">
        <p14:creationId xmlns:p14="http://schemas.microsoft.com/office/powerpoint/2010/main" val="36205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CHARITABLE CONTRIBUTIONS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07040" cy="484632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Ferndale Corp. had net operating income of $400,000 for the current year and made charitable contributions of $60,000</a:t>
            </a:r>
            <a:r>
              <a:rPr lang="en-US" sz="2800" dirty="0" smtClean="0">
                <a:latin typeface="Arial" charset="0"/>
              </a:rPr>
              <a:t>. </a:t>
            </a:r>
            <a:r>
              <a:rPr lang="en-US" sz="2800" dirty="0">
                <a:latin typeface="Arial" charset="0"/>
              </a:rPr>
              <a:t>A dividends received deduction of $80,000 is included in the net operating income calculation. </a:t>
            </a:r>
            <a:r>
              <a:rPr lang="en-US" sz="2800" dirty="0" smtClean="0">
                <a:latin typeface="Arial" charset="0"/>
              </a:rPr>
              <a:t>What </a:t>
            </a:r>
            <a:r>
              <a:rPr lang="en-US" sz="2800" dirty="0">
                <a:latin typeface="Arial" charset="0"/>
              </a:rPr>
              <a:t>is Ferndale’s charitable contribution deduction and what is the charitable contribution carry forward?</a:t>
            </a:r>
          </a:p>
        </p:txBody>
      </p:sp>
    </p:spTree>
    <p:extLst>
      <p:ext uri="{BB962C8B-B14F-4D97-AF65-F5344CB8AC3E}">
        <p14:creationId xmlns:p14="http://schemas.microsoft.com/office/powerpoint/2010/main" val="24594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(2 </a:t>
            </a:r>
            <a:r>
              <a:rPr lang="en-US" dirty="0"/>
              <a:t>of 4)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1155680" cy="5029200"/>
          </a:xfrm>
        </p:spPr>
        <p:txBody>
          <a:bodyPr/>
          <a:lstStyle/>
          <a:p>
            <a:pPr indent="-256032">
              <a:lnSpc>
                <a:spcPct val="110000"/>
              </a:lnSpc>
              <a:buNone/>
              <a:defRPr/>
            </a:pPr>
            <a:r>
              <a:rPr lang="en-US" sz="2400" b="1" dirty="0">
                <a:latin typeface="Arial" charset="0"/>
              </a:rPr>
              <a:t>Example</a:t>
            </a:r>
          </a:p>
          <a:p>
            <a:pPr indent="-256032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400" dirty="0">
                <a:latin typeface="Arial" charset="0"/>
              </a:rPr>
              <a:t>Ferndale Corp. had net operating income of $400,000 for the current year and made charitable contributions of $60,000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>
                <a:latin typeface="Arial" charset="0"/>
              </a:rPr>
              <a:t>A dividends received deduction (DRD) of $80,000 is included in the net operating income calculation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>
                <a:latin typeface="Arial" charset="0"/>
              </a:rPr>
              <a:t>What is Ferndale’s charitable contribution deduction and what is the carry forward</a:t>
            </a:r>
            <a:r>
              <a:rPr lang="en-US" sz="2400" dirty="0" smtClean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  <a:p>
            <a:pPr indent="-256032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b="1" dirty="0">
                <a:latin typeface="Arial" charset="0"/>
              </a:rPr>
              <a:t>Solution</a:t>
            </a:r>
          </a:p>
          <a:p>
            <a:pPr indent="-256032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400" dirty="0">
                <a:latin typeface="Arial" charset="0"/>
              </a:rPr>
              <a:t>The charitable contribution deduction is $</a:t>
            </a:r>
            <a:r>
              <a:rPr lang="en-US" sz="2400" dirty="0" smtClean="0">
                <a:latin typeface="Arial" charset="0"/>
              </a:rPr>
              <a:t>48,000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($</a:t>
            </a:r>
            <a:r>
              <a:rPr lang="en-US" sz="2400" dirty="0">
                <a:latin typeface="Arial" charset="0"/>
              </a:rPr>
              <a:t>400,000 + 80,000) x 10% = $48,000 </a:t>
            </a:r>
            <a:r>
              <a:rPr lang="en-US" sz="2400" dirty="0" smtClean="0">
                <a:latin typeface="Arial" charset="0"/>
              </a:rPr>
              <a:t>limit</a:t>
            </a:r>
            <a:r>
              <a:rPr lang="en-US" sz="2400" b="1" dirty="0" smtClean="0">
                <a:solidFill>
                  <a:srgbClr val="286450"/>
                </a:solidFill>
                <a:latin typeface="Arial" charset="0"/>
              </a:rPr>
              <a:t>*</a:t>
            </a:r>
            <a:br>
              <a:rPr lang="en-US" sz="2400" b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Therefore</a:t>
            </a:r>
            <a:r>
              <a:rPr lang="en-US" sz="2400" dirty="0">
                <a:latin typeface="Arial" charset="0"/>
              </a:rPr>
              <a:t>, carry forward is $</a:t>
            </a:r>
            <a:r>
              <a:rPr lang="en-US" sz="2400" dirty="0" smtClean="0">
                <a:latin typeface="Arial" charset="0"/>
              </a:rPr>
              <a:t>12,000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($</a:t>
            </a:r>
            <a:r>
              <a:rPr lang="en-US" sz="2400" dirty="0">
                <a:latin typeface="Arial" charset="0"/>
              </a:rPr>
              <a:t>60,000 – 48,000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  <a:p>
            <a:pPr indent="-256032" algn="ctr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*Note: had to add back DRD first!!</a:t>
            </a:r>
          </a:p>
        </p:txBody>
      </p:sp>
    </p:spTree>
    <p:extLst>
      <p:ext uri="{BB962C8B-B14F-4D97-AF65-F5344CB8AC3E}">
        <p14:creationId xmlns:p14="http://schemas.microsoft.com/office/powerpoint/2010/main" val="21385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SCHEDULE M-1 OF FORM 1120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1155680" cy="493776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Schedule M-1 of Form 1120 reconciles accounting (book) income to taxable income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Amounts added to book income (left column) include: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Federal tax expense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Capital losses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Income recorded on tax return but not on books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Expenses recorded on books but not on tax return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Amounts deducted from book income (right column) include: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Income recorded on books but not on tax return </a:t>
            </a:r>
          </a:p>
          <a:p>
            <a:pPr lvl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Expenses recorded on tax return but not on </a:t>
            </a:r>
            <a:r>
              <a:rPr lang="en-US" sz="2200" dirty="0" smtClean="0">
                <a:latin typeface="Arial" charset="0"/>
              </a:rPr>
              <a:t>books</a:t>
            </a:r>
            <a:endParaRPr lang="en-US" sz="2200" dirty="0">
              <a:latin typeface="Arial" charset="0"/>
            </a:endParaRPr>
          </a:p>
          <a:p>
            <a:pPr marL="621792" lvl="1" indent="-237744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1900" b="1" i="1" dirty="0">
                <a:solidFill>
                  <a:srgbClr val="286450"/>
                </a:solidFill>
                <a:latin typeface="Arial" charset="0"/>
              </a:rPr>
              <a:t>See Schedule M-1 on page 11-6</a:t>
            </a:r>
          </a:p>
        </p:txBody>
      </p:sp>
    </p:spTree>
    <p:extLst>
      <p:ext uri="{BB962C8B-B14F-4D97-AF65-F5344CB8AC3E}">
        <p14:creationId xmlns:p14="http://schemas.microsoft.com/office/powerpoint/2010/main" val="5651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REQUIREMENTS &amp; ESTIMATED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1155680" cy="493776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latin typeface="Arial" charset="0"/>
              </a:rPr>
              <a:t>Form 1120 filed for regular corporation</a:t>
            </a:r>
          </a:p>
          <a:p>
            <a:pPr lvl="1">
              <a:defRPr/>
            </a:pPr>
            <a:r>
              <a:rPr lang="en-US" sz="2200" dirty="0">
                <a:latin typeface="Arial" charset="0"/>
              </a:rPr>
              <a:t>Returns are due by the 15th day of the fourth month after year-end with one 6-month extension</a:t>
            </a:r>
          </a:p>
          <a:p>
            <a:pPr>
              <a:defRPr/>
            </a:pPr>
            <a:r>
              <a:rPr lang="en-US" sz="2600" dirty="0">
                <a:latin typeface="Arial" charset="0"/>
              </a:rPr>
              <a:t>Form 1120S filed for S Corporation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Returns are due by the 15th day of the third month after year-end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Can file Form 7004 and receive automatic 6-month extension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2000" dirty="0">
                <a:latin typeface="Arial" charset="0"/>
              </a:rPr>
              <a:t>But must pay any tax liability by the original due date of the return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>
                <a:solidFill>
                  <a:srgbClr val="286450"/>
                </a:solidFill>
                <a:latin typeface="Arial" charset="0"/>
              </a:rPr>
              <a:t>Corporations must make estimated tax payments in similar manner as self-employed taxpayers, in four </a:t>
            </a:r>
            <a:r>
              <a:rPr lang="en-US" sz="2600" dirty="0" smtClean="0">
                <a:solidFill>
                  <a:srgbClr val="286450"/>
                </a:solidFill>
                <a:latin typeface="Arial" charset="0"/>
              </a:rPr>
              <a:t>installments</a:t>
            </a:r>
          </a:p>
        </p:txBody>
      </p:sp>
    </p:spTree>
    <p:extLst>
      <p:ext uri="{BB962C8B-B14F-4D97-AF65-F5344CB8AC3E}">
        <p14:creationId xmlns:p14="http://schemas.microsoft.com/office/powerpoint/2010/main" val="32136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Certain qualified small business corporations may elect to be taxed in a manner similar to partnerships</a:t>
            </a:r>
          </a:p>
          <a:p>
            <a:pP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Qualified small business corporation may elect S Corporation status if several criteria apply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Operates as a domestic corporation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Has 100 or fewer shareholders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Shareholders may not be corporations or partnerships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Issues only one class of stock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Has </a:t>
            </a:r>
            <a:r>
              <a:rPr lang="en-US" sz="2400" i="1" dirty="0">
                <a:latin typeface="Arial" charset="0"/>
              </a:rPr>
              <a:t>only</a:t>
            </a:r>
            <a:r>
              <a:rPr lang="en-US" sz="2400" dirty="0">
                <a:latin typeface="Arial" charset="0"/>
              </a:rPr>
              <a:t> shareholders that are U.S. citizens or resident aliens</a:t>
            </a:r>
          </a:p>
        </p:txBody>
      </p:sp>
    </p:spTree>
    <p:extLst>
      <p:ext uri="{BB962C8B-B14F-4D97-AF65-F5344CB8AC3E}">
        <p14:creationId xmlns:p14="http://schemas.microsoft.com/office/powerpoint/2010/main" val="38521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 CORPORATIONS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500" dirty="0" smtClean="0">
                <a:latin typeface="Arial" charset="0"/>
              </a:rPr>
              <a:t>Corporation must make election of S status in a prior year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100" dirty="0" smtClean="0">
                <a:latin typeface="Arial" charset="0"/>
              </a:rPr>
              <a:t>Or within 2-1/2 months of the current tax year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500" dirty="0" smtClean="0">
                <a:latin typeface="Arial" charset="0"/>
              </a:rPr>
              <a:t>S Corp status stays in effect until revocation</a:t>
            </a:r>
            <a:r>
              <a:rPr lang="en-US" sz="2600" b="1" dirty="0" smtClean="0">
                <a:solidFill>
                  <a:srgbClr val="286450"/>
                </a:solidFill>
                <a:latin typeface="Arial" charset="0"/>
              </a:rPr>
              <a:t>*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100" dirty="0" smtClean="0">
                <a:latin typeface="Arial" charset="0"/>
              </a:rPr>
              <a:t>Status can be voluntarily revoked by consent of shareholders</a:t>
            </a:r>
          </a:p>
          <a:p>
            <a:pPr marL="640080" lvl="1" indent="-237744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sz="2000" i="1" dirty="0" smtClean="0">
                <a:latin typeface="Arial" charset="0"/>
              </a:rPr>
              <a:t>			or</a:t>
            </a:r>
            <a:endParaRPr lang="en-US" sz="2000" i="1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100" dirty="0" smtClean="0">
                <a:latin typeface="Arial" charset="0"/>
              </a:rPr>
              <a:t>Involuntarily revoked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en-US" sz="1900" dirty="0" smtClean="0">
                <a:latin typeface="Arial" charset="0"/>
              </a:rPr>
              <a:t>If corporation ceases to be a small business corporation</a:t>
            </a:r>
          </a:p>
          <a:p>
            <a:pPr marL="886968" lvl="2" indent="-18288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1600" i="1" dirty="0" smtClean="0">
                <a:latin typeface="Arial" charset="0"/>
              </a:rPr>
              <a:t>			or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defRPr/>
            </a:pPr>
            <a:r>
              <a:rPr lang="en-US" sz="1900" dirty="0" smtClean="0">
                <a:latin typeface="Arial" charset="0"/>
              </a:rPr>
              <a:t>If corporate receives 25% of its gross income from passive investments for 3 consecutive years </a:t>
            </a:r>
            <a:r>
              <a:rPr lang="en-US" sz="1900" i="1" dirty="0" smtClean="0">
                <a:latin typeface="Arial" charset="0"/>
              </a:rPr>
              <a:t>and</a:t>
            </a:r>
            <a:r>
              <a:rPr lang="en-US" sz="1900" dirty="0" smtClean="0">
                <a:latin typeface="Arial" charset="0"/>
              </a:rPr>
              <a:t> corporation has accumulated earnings and profits at the end of each of </a:t>
            </a:r>
            <a:r>
              <a:rPr lang="en-US" sz="1900" dirty="0">
                <a:latin typeface="Arial" charset="0"/>
              </a:rPr>
              <a:t>those </a:t>
            </a:r>
            <a:r>
              <a:rPr lang="en-US" sz="1900" dirty="0" smtClean="0">
                <a:latin typeface="Arial" charset="0"/>
              </a:rPr>
              <a:t>years</a:t>
            </a:r>
            <a:endParaRPr lang="en-US" sz="1900" dirty="0">
              <a:latin typeface="Arial" charset="0"/>
            </a:endParaRPr>
          </a:p>
          <a:p>
            <a:pPr marL="886968" lvl="2" indent="-182880" algn="ctr">
              <a:lnSpc>
                <a:spcPct val="105000"/>
              </a:lnSpc>
              <a:spcAft>
                <a:spcPts val="300"/>
              </a:spcAft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*Election is terminated on the date status is </a:t>
            </a: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revoked</a:t>
            </a:r>
          </a:p>
        </p:txBody>
      </p:sp>
    </p:spTree>
    <p:extLst>
      <p:ext uri="{BB962C8B-B14F-4D97-AF65-F5344CB8AC3E}">
        <p14:creationId xmlns:p14="http://schemas.microsoft.com/office/powerpoint/2010/main" val="33038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 CORPORATION ELECTION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Swannak Thermography Corporation is a calendar year corporation that makes an S Corporation election on May 25, 2018</a:t>
            </a:r>
            <a:r>
              <a:rPr lang="en-US" sz="2800" dirty="0" smtClean="0">
                <a:latin typeface="Arial" charset="0"/>
              </a:rPr>
              <a:t>. </a:t>
            </a:r>
            <a:r>
              <a:rPr lang="en-US" sz="2800" dirty="0">
                <a:latin typeface="Arial" charset="0"/>
              </a:rPr>
              <a:t>In which year may the corporation first be treated as an S Corporation?</a:t>
            </a:r>
          </a:p>
        </p:txBody>
      </p:sp>
    </p:spTree>
    <p:extLst>
      <p:ext uri="{BB962C8B-B14F-4D97-AF65-F5344CB8AC3E}">
        <p14:creationId xmlns:p14="http://schemas.microsoft.com/office/powerpoint/2010/main" val="13964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6281134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N" dirty="0"/>
              <a:t>THE CORPORATE INCOME 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(3 </a:t>
            </a:r>
            <a:r>
              <a:rPr lang="en-US" dirty="0"/>
              <a:t>of 4)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indent="-283464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2400" b="1" dirty="0">
                <a:latin typeface="Arial" charset="0"/>
              </a:rPr>
              <a:t>Example</a:t>
            </a:r>
          </a:p>
          <a:p>
            <a:pPr indent="-283464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Arial" charset="0"/>
              </a:rPr>
              <a:t>Swannak Thermography Corporation is a calendar year corporation that makes an S Corporation election on May 25, 2018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>
                <a:latin typeface="Arial" charset="0"/>
              </a:rPr>
              <a:t>In which year may the corporation first be treated as an S Corporation</a:t>
            </a:r>
            <a:r>
              <a:rPr lang="en-US" sz="2400" dirty="0" smtClean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  <a:p>
            <a:pPr indent="-283464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b="1" dirty="0">
                <a:latin typeface="Arial" charset="0"/>
              </a:rPr>
              <a:t>Solution</a:t>
            </a:r>
          </a:p>
          <a:p>
            <a:pPr indent="-283464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latin typeface="Arial" charset="0"/>
              </a:rPr>
              <a:t>Since Swannak did not make the S Corporation election within the first 2-1/2 months of the tax year, it will be treated as a regular corporation for 2018. </a:t>
            </a:r>
            <a:r>
              <a:rPr lang="en-US" sz="2400" dirty="0">
                <a:solidFill>
                  <a:srgbClr val="286450"/>
                </a:solidFill>
                <a:latin typeface="Arial" charset="0"/>
              </a:rPr>
              <a:t>It will become an S Corporation for tax year 2019</a:t>
            </a:r>
            <a:r>
              <a:rPr lang="en-US" sz="2400" dirty="0" smtClean="0">
                <a:solidFill>
                  <a:srgbClr val="286450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INCOME REPORTING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Must report all elements of income and expense separately on Form </a:t>
            </a: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1120S</a:t>
            </a:r>
            <a:endParaRPr lang="en-US" sz="2800" dirty="0">
              <a:solidFill>
                <a:srgbClr val="006298"/>
              </a:solidFill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Then each shareholder reports his/her share of these items of corporate income/expense on personal return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K-1 takes total shareholder income/expenses and allocates each item to each shareholder based upon his/her ownership </a:t>
            </a:r>
            <a:r>
              <a:rPr lang="en-US" sz="2400" dirty="0" smtClean="0">
                <a:latin typeface="Arial" charset="0"/>
              </a:rPr>
              <a:t>percentage</a:t>
            </a:r>
            <a:endParaRPr lang="en-US" sz="2400" dirty="0">
              <a:latin typeface="Arial" charset="0"/>
            </a:endParaRPr>
          </a:p>
          <a:p>
            <a:pPr marL="621792" lvl="1" indent="-237744" algn="ctr">
              <a:lnSpc>
                <a:spcPct val="110000"/>
              </a:lnSpc>
              <a:spcBef>
                <a:spcPts val="1800"/>
              </a:spcBef>
              <a:buNone/>
              <a:defRPr/>
            </a:pP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If shareholder dies, his/her portion of S Corp items </a:t>
            </a:r>
            <a:r>
              <a:rPr lang="en-US" sz="2000" b="1" i="1" dirty="0" smtClean="0">
                <a:solidFill>
                  <a:srgbClr val="286450"/>
                </a:solidFill>
                <a:latin typeface="Arial" charset="0"/>
              </a:rPr>
              <a:t/>
            </a:r>
            <a:br>
              <a:rPr lang="en-US" sz="2000" b="1" i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2000" b="1" i="1" dirty="0" smtClean="0">
                <a:solidFill>
                  <a:srgbClr val="286450"/>
                </a:solidFill>
                <a:latin typeface="Arial" charset="0"/>
              </a:rPr>
              <a:t>will </a:t>
            </a: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be included in shareholder’s final return</a:t>
            </a:r>
            <a:endParaRPr lang="en-US" sz="3200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REPORTING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latin typeface="Arial" charset="0"/>
              </a:rPr>
              <a:t>Each shareholder of an S Corp may also report his/her respective share of loss</a:t>
            </a:r>
          </a:p>
          <a:p>
            <a:pPr lvl="1">
              <a:defRPr/>
            </a:pPr>
            <a:r>
              <a:rPr lang="en-US" sz="2200" dirty="0">
                <a:latin typeface="Arial" charset="0"/>
              </a:rPr>
              <a:t>Individual taxpayer cannot take a loss in excess of adjusted basis in stock</a:t>
            </a:r>
          </a:p>
          <a:p>
            <a:pPr lvl="1">
              <a:defRPr/>
            </a:pPr>
            <a:r>
              <a:rPr lang="en-US" sz="2200" dirty="0">
                <a:latin typeface="Arial" charset="0"/>
              </a:rPr>
              <a:t>If loss exceeds adjusted basis in stock plus loans, shareholder can carry it forward</a:t>
            </a:r>
          </a:p>
          <a:p>
            <a:pPr>
              <a:defRPr/>
            </a:pPr>
            <a:r>
              <a:rPr lang="en-US" sz="2600" dirty="0">
                <a:solidFill>
                  <a:srgbClr val="006298"/>
                </a:solidFill>
                <a:latin typeface="Arial" charset="0"/>
              </a:rPr>
              <a:t>If shareholder entered/departed S Corporation mid-year, must allocate losses on a daily basis</a:t>
            </a:r>
          </a:p>
        </p:txBody>
      </p:sp>
    </p:spTree>
    <p:extLst>
      <p:ext uri="{BB962C8B-B14F-4D97-AF65-F5344CB8AC3E}">
        <p14:creationId xmlns:p14="http://schemas.microsoft.com/office/powerpoint/2010/main" val="4775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 CORPORATION PASS THROUGH ITEMS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600" dirty="0">
                <a:solidFill>
                  <a:srgbClr val="006298"/>
                </a:solidFill>
                <a:latin typeface="Arial" charset="0"/>
              </a:rPr>
              <a:t>Many items retain tax character when passing through to the S corporation’s  shareholders on individual </a:t>
            </a:r>
            <a:r>
              <a:rPr lang="en-US" sz="2600" dirty="0" smtClean="0">
                <a:solidFill>
                  <a:srgbClr val="006298"/>
                </a:solidFill>
                <a:latin typeface="Arial" charset="0"/>
              </a:rPr>
              <a:t>K-1s</a:t>
            </a:r>
            <a:endParaRPr lang="en-US" sz="2600" dirty="0">
              <a:solidFill>
                <a:srgbClr val="006298"/>
              </a:solidFill>
              <a:latin typeface="Aria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600" dirty="0">
                <a:latin typeface="Arial" charset="0"/>
              </a:rPr>
              <a:t>Examples of such items include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Capital gains/losses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§1231 gains/losses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Dividend Income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Charitable contributions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Tax-exempt interest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>
                <a:latin typeface="Arial" charset="0"/>
              </a:rPr>
              <a:t>Most credits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11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QUALIFIED BUSINESS INCOME (QBI) DEDUCTION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S-corps may generate qualified business income that allows individual shareholders to get QBI deduction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>
                <a:latin typeface="Arial" charset="0"/>
              </a:rPr>
              <a:t>Unique interaction between wages and QBI; wages paid to a shareholder are not considered part of QBI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However, wages count towards the wage </a:t>
            </a:r>
            <a:r>
              <a:rPr lang="en-US" sz="2400" dirty="0" smtClean="0">
                <a:latin typeface="Arial" charset="0"/>
              </a:rPr>
              <a:t>limit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SPECIAL TAXES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800" dirty="0">
                <a:latin typeface="Arial" charset="0"/>
              </a:rPr>
              <a:t>S corporations, in general, do not pay corporate taxes on their taxable income</a:t>
            </a:r>
          </a:p>
          <a:p>
            <a:pPr>
              <a:lnSpc>
                <a:spcPct val="110000"/>
              </a:lnSpc>
              <a:defRPr/>
            </a:pPr>
            <a:r>
              <a:rPr lang="en-US" sz="2800" dirty="0">
                <a:latin typeface="Arial" charset="0"/>
              </a:rPr>
              <a:t>Certain exceptions exist such as: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Built-in gains tax (paid on appreciated assets that were held by corporation prior to S corp election)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Arial" charset="0"/>
              </a:rPr>
              <a:t>Certain tax imposed if corporation has large amount of passive income, such as dividends and </a:t>
            </a:r>
            <a:r>
              <a:rPr lang="en-US" sz="2400" dirty="0" smtClean="0">
                <a:latin typeface="Arial" charset="0"/>
              </a:rPr>
              <a:t>interest</a:t>
            </a:r>
            <a:endParaRPr lang="en-US" sz="3200" dirty="0">
              <a:latin typeface="Arial" charset="0"/>
            </a:endParaRPr>
          </a:p>
          <a:p>
            <a:pPr marL="621792" lvl="1" indent="-237744" algn="ctr">
              <a:lnSpc>
                <a:spcPct val="110000"/>
              </a:lnSpc>
              <a:spcBef>
                <a:spcPts val="1800"/>
              </a:spcBef>
              <a:buNone/>
              <a:defRPr/>
            </a:pP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These rules are complex </a:t>
            </a:r>
            <a:r>
              <a:rPr lang="en-US" sz="2400" b="1" i="1" dirty="0" smtClean="0">
                <a:solidFill>
                  <a:srgbClr val="286450"/>
                </a:solidFill>
                <a:latin typeface="Arial" charset="0"/>
              </a:rPr>
              <a:t>and</a:t>
            </a:r>
            <a:br>
              <a:rPr lang="en-US" sz="2400" b="1" i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2400" b="1" i="1" dirty="0" smtClean="0">
                <a:solidFill>
                  <a:srgbClr val="286450"/>
                </a:solidFill>
                <a:latin typeface="Arial" charset="0"/>
              </a:rPr>
              <a:t>will </a:t>
            </a:r>
            <a:r>
              <a:rPr lang="en-US" sz="2400" b="1" i="1" dirty="0">
                <a:solidFill>
                  <a:srgbClr val="286450"/>
                </a:solidFill>
                <a:latin typeface="Arial" charset="0"/>
              </a:rPr>
              <a:t>not be covered in this </a:t>
            </a:r>
            <a:r>
              <a:rPr lang="en-US" sz="2400" b="1" i="1" dirty="0" smtClean="0">
                <a:solidFill>
                  <a:srgbClr val="286450"/>
                </a:solidFill>
                <a:latin typeface="Arial" charset="0"/>
              </a:rPr>
              <a:t>text</a:t>
            </a:r>
            <a:endParaRPr lang="en-US" sz="24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CORPORATE FORMATION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sz="2200" dirty="0">
                <a:latin typeface="Arial" charset="0"/>
              </a:rPr>
              <a:t>Shareholders often transfer high-value low-basis assets to a corporation in exchange for stock in company</a:t>
            </a:r>
          </a:p>
          <a:p>
            <a:pPr>
              <a:lnSpc>
                <a:spcPct val="120000"/>
              </a:lnSpc>
              <a:defRPr/>
            </a:pPr>
            <a:r>
              <a:rPr lang="en-US" sz="2200" dirty="0">
                <a:solidFill>
                  <a:srgbClr val="006298"/>
                </a:solidFill>
                <a:latin typeface="Arial" charset="0"/>
              </a:rPr>
              <a:t>No tax is due on gain from transfer of appreciated assets if following conditions met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>
                <a:latin typeface="Arial" charset="0"/>
              </a:rPr>
              <a:t>Shareholder transferred cash or property</a:t>
            </a:r>
          </a:p>
          <a:p>
            <a:pPr marL="1828800" lvl="1" indent="0">
              <a:lnSpc>
                <a:spcPct val="120000"/>
              </a:lnSpc>
              <a:buNone/>
              <a:defRPr/>
            </a:pPr>
            <a:r>
              <a:rPr lang="en-US" sz="2000" i="1" dirty="0" smtClean="0">
                <a:latin typeface="Arial" charset="0"/>
              </a:rPr>
              <a:t>and</a:t>
            </a:r>
            <a:endParaRPr lang="en-US" sz="2000" i="1" dirty="0">
              <a:latin typeface="Arial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2000" dirty="0">
                <a:latin typeface="Arial" charset="0"/>
              </a:rPr>
              <a:t>Shareholder is not providing a service (and all shareholders qualifying own at least 80% of corp’s stock after transfer)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>
                <a:latin typeface="Arial" charset="0"/>
              </a:rPr>
              <a:t>Shareholder made transfer solely in exchange for stock</a:t>
            </a:r>
            <a:r>
              <a:rPr lang="en-US" sz="2000" b="1" dirty="0" smtClean="0">
                <a:solidFill>
                  <a:srgbClr val="286450"/>
                </a:solidFill>
                <a:latin typeface="Arial" charset="0"/>
              </a:rPr>
              <a:t>*</a:t>
            </a:r>
            <a:endParaRPr lang="en-US" dirty="0">
              <a:solidFill>
                <a:srgbClr val="286450"/>
              </a:solidFill>
              <a:latin typeface="Arial" charset="0"/>
            </a:endParaRPr>
          </a:p>
          <a:p>
            <a:pPr marL="621792" lvl="1" indent="-237744" algn="ctr">
              <a:spcBef>
                <a:spcPts val="1800"/>
              </a:spcBef>
              <a:buNone/>
              <a:defRPr/>
            </a:pP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*If shareholder receives boot in addition to stock</a:t>
            </a: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,</a:t>
            </a:r>
            <a:br>
              <a:rPr lang="en-US" sz="1800" b="1" i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transaction </a:t>
            </a: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may qualify for partial nonrecognition of gain</a:t>
            </a:r>
          </a:p>
        </p:txBody>
      </p:sp>
    </p:spTree>
    <p:extLst>
      <p:ext uri="{BB962C8B-B14F-4D97-AF65-F5344CB8AC3E}">
        <p14:creationId xmlns:p14="http://schemas.microsoft.com/office/powerpoint/2010/main" val="25016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SHAREHOLDER BASIS IN STOCK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476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Arial" charset="0"/>
              </a:rPr>
              <a:t>A shareholder’s initial basis in his/her stock </a:t>
            </a:r>
            <a:r>
              <a:rPr lang="en-US" sz="2400" dirty="0" smtClean="0">
                <a:latin typeface="Arial" charset="0"/>
              </a:rPr>
              <a:t>equals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812800" y="2022896"/>
            <a:ext cx="5384800" cy="2269703"/>
          </a:xfrm>
        </p:spPr>
        <p:txBody>
          <a:bodyPr/>
          <a:lstStyle/>
          <a:p>
            <a:pPr marL="1188720" indent="0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rgbClr val="006298"/>
                </a:solidFill>
                <a:latin typeface="Arial" charset="0"/>
              </a:rPr>
              <a:t>Basis of property transferred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6298"/>
                </a:solidFill>
                <a:latin typeface="Arial" charset="0"/>
              </a:rPr>
              <a:t>Less	   Boot 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received</a:t>
            </a:r>
            <a:r>
              <a:rPr lang="en-US" sz="2000" b="1" dirty="0">
                <a:solidFill>
                  <a:srgbClr val="006298"/>
                </a:solidFill>
                <a:latin typeface="Arial" charset="0"/>
              </a:rPr>
              <a:t>*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6298"/>
                </a:solidFill>
                <a:latin typeface="Arial" charset="0"/>
              </a:rPr>
              <a:t>Plus	   Gain 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recognized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u="sng" dirty="0" smtClean="0">
                <a:solidFill>
                  <a:srgbClr val="006298"/>
                </a:solidFill>
                <a:latin typeface="Arial" charset="0"/>
              </a:rPr>
              <a:t>Less	   Liabilities </a:t>
            </a:r>
            <a:r>
              <a:rPr lang="en-US" sz="2400" u="sng" dirty="0">
                <a:solidFill>
                  <a:srgbClr val="006298"/>
                </a:solidFill>
                <a:latin typeface="Arial" charset="0"/>
              </a:rPr>
              <a:t>transferred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6298"/>
                </a:solidFill>
                <a:latin typeface="Arial" charset="0"/>
              </a:rPr>
              <a:t>Equals   Basis 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in stock</a:t>
            </a:r>
            <a:endParaRPr lang="en-US" sz="2400" dirty="0">
              <a:solidFill>
                <a:srgbClr val="006298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6096000" y="2430775"/>
            <a:ext cx="3873500" cy="116332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i="1" dirty="0">
                <a:solidFill>
                  <a:srgbClr val="286450"/>
                </a:solidFill>
              </a:rPr>
              <a:t>Note:  generally, corporate assumption of shareholder liabilities that are attached to property are not considered boot </a:t>
            </a:r>
            <a:r>
              <a:rPr lang="en-US" sz="1600" b="1" i="1" dirty="0" smtClean="0">
                <a:solidFill>
                  <a:srgbClr val="286450"/>
                </a:solidFill>
              </a:rPr>
              <a:t>received</a:t>
            </a:r>
            <a:endParaRPr lang="en-US" sz="1600" b="1" i="1" dirty="0">
              <a:solidFill>
                <a:srgbClr val="2864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2"/>
          </p:nvPr>
        </p:nvSpPr>
        <p:spPr>
          <a:xfrm>
            <a:off x="838200" y="4449442"/>
            <a:ext cx="10515600" cy="178625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The corporation has a carry-over basis in the property contributed equal to the basis in the hands of the shareholder, increased by any gain recognized by shareholder on the transfer</a:t>
            </a:r>
          </a:p>
          <a:p>
            <a:pPr indent="-256032" algn="ctr">
              <a:spcAft>
                <a:spcPts val="0"/>
              </a:spcAft>
              <a:buNone/>
              <a:defRPr/>
            </a:pP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*Boot is any property other than </a:t>
            </a: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stock</a:t>
            </a:r>
            <a:endParaRPr lang="en-US" sz="18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ACCUMULATED EARNINGS TAX (AET)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solidFill>
                  <a:srgbClr val="006298"/>
                </a:solidFill>
                <a:latin typeface="Arial" charset="0"/>
              </a:rPr>
              <a:t>Penalty tax designed to prevent a corporation from avoiding tax by retaining earnings</a:t>
            </a:r>
          </a:p>
          <a:p>
            <a:pPr>
              <a:defRPr/>
            </a:pPr>
            <a:r>
              <a:rPr lang="en-US" sz="2600" dirty="0">
                <a:latin typeface="Arial" charset="0"/>
              </a:rPr>
              <a:t>15% AET is imposed on “unreasonable” accumulation of earnings; this is in addition to corporate income tax</a:t>
            </a:r>
          </a:p>
          <a:p>
            <a:pPr lvl="1">
              <a:buSzPct val="100000"/>
              <a:defRPr/>
            </a:pPr>
            <a:r>
              <a:rPr lang="en-US" sz="2200" dirty="0">
                <a:latin typeface="Arial" charset="0"/>
              </a:rPr>
              <a:t>Corporation may accumulate up to $250,000 a year that is exempt from AET tax or $150,000 for a service corporation</a:t>
            </a:r>
          </a:p>
          <a:p>
            <a:pPr lvl="1">
              <a:buSzPct val="100000"/>
              <a:defRPr/>
            </a:pPr>
            <a:r>
              <a:rPr lang="en-US" sz="2200" dirty="0">
                <a:latin typeface="Arial" charset="0"/>
              </a:rPr>
              <a:t>May accumulate more if can prove a valid business purpose</a:t>
            </a:r>
          </a:p>
        </p:txBody>
      </p:sp>
    </p:spTree>
    <p:extLst>
      <p:ext uri="{BB962C8B-B14F-4D97-AF65-F5344CB8AC3E}">
        <p14:creationId xmlns:p14="http://schemas.microsoft.com/office/powerpoint/2010/main" val="28346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 </a:t>
            </a:r>
            <a:br>
              <a:rPr lang="en-IN" dirty="0" smtClean="0"/>
            </a:br>
            <a:r>
              <a:rPr lang="en-IN" dirty="0" smtClean="0"/>
              <a:t>ACCUMULATED EARNINGS TAX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Xinix Corporation (a medical device manufacturing firm) has accumulated earnings of $800,000</a:t>
            </a:r>
            <a:r>
              <a:rPr lang="en-US" sz="2800" dirty="0" smtClean="0">
                <a:latin typeface="Arial" charset="0"/>
              </a:rPr>
              <a:t>. </a:t>
            </a:r>
            <a:r>
              <a:rPr lang="en-US" sz="2800" dirty="0">
                <a:latin typeface="Arial" charset="0"/>
              </a:rPr>
              <a:t>The corporation can establish reasonable needs for $500,000 of the accumulation.  What would Xinix’ accumulated earnings tax (AET) be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Calculate corporate tax liability using tax </a:t>
            </a:r>
            <a:r>
              <a:rPr lang="en-US" sz="2200" dirty="0" smtClean="0"/>
              <a:t>rates</a:t>
            </a:r>
            <a:endParaRPr lang="en-US" sz="2200" dirty="0"/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Compute basic capital gains/losses for corporations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Ascertain how special deduction may affect taxable income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Identify components of Schedule M-1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Outline corporate tax return filing and estimated tax payment requirements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Understand how S corporations operate and are taxed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Understand basic tax rules when forming entity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Describe accumulated earnings and personal holding company taxes</a:t>
            </a:r>
          </a:p>
          <a:p>
            <a:pPr marL="365760" lvl="1" indent="-36576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Define tax issues associated with repeal of alternative minimum tax calculation</a:t>
            </a:r>
          </a:p>
        </p:txBody>
      </p:sp>
    </p:spTree>
    <p:extLst>
      <p:ext uri="{BB962C8B-B14F-4D97-AF65-F5344CB8AC3E}">
        <p14:creationId xmlns:p14="http://schemas.microsoft.com/office/powerpoint/2010/main" val="24931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(4 </a:t>
            </a:r>
            <a:r>
              <a:rPr lang="en-US" dirty="0"/>
              <a:t>of 4)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 indent="-283464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indent="-283464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latin typeface="Arial" charset="0"/>
              </a:rPr>
              <a:t>Xinix Corporation (a medical device manufacturing firm) has accumulated earnings of $800,000. </a:t>
            </a: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>
                <a:latin typeface="Arial" charset="0"/>
              </a:rPr>
              <a:t>corporation can establish reasonable needs for $500,000 of the accumulation. </a:t>
            </a:r>
            <a:r>
              <a:rPr lang="en-US" sz="2800" dirty="0" smtClean="0">
                <a:latin typeface="Arial" charset="0"/>
              </a:rPr>
              <a:t>What </a:t>
            </a:r>
            <a:r>
              <a:rPr lang="en-US" sz="2800" dirty="0">
                <a:latin typeface="Arial" charset="0"/>
              </a:rPr>
              <a:t>would Xinix’ accumulated earnings tax be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  <a:p>
            <a:pPr indent="-283464"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800" b="1" dirty="0">
                <a:latin typeface="Arial" charset="0"/>
              </a:rPr>
              <a:t>Solution</a:t>
            </a:r>
          </a:p>
          <a:p>
            <a:pPr indent="-283464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latin typeface="Arial" charset="0"/>
              </a:rPr>
              <a:t>Xinix’ AET = $</a:t>
            </a:r>
            <a:r>
              <a:rPr lang="en-US" sz="2800" dirty="0" smtClean="0">
                <a:latin typeface="Arial" charset="0"/>
              </a:rPr>
              <a:t>45,000 </a:t>
            </a:r>
            <a:r>
              <a:rPr lang="en-US" sz="2800" dirty="0">
                <a:latin typeface="Arial" charset="0"/>
              </a:rPr>
              <a:t>($800,000 – 500,000) x 15%</a:t>
            </a:r>
          </a:p>
          <a:p>
            <a:pPr indent="-283464" algn="ctr">
              <a:spcAft>
                <a:spcPts val="0"/>
              </a:spcAft>
              <a:buNone/>
              <a:defRPr/>
            </a:pPr>
            <a:r>
              <a:rPr lang="en-US" sz="2000" b="1" i="1" dirty="0">
                <a:solidFill>
                  <a:srgbClr val="286450"/>
                </a:solidFill>
                <a:latin typeface="Arial" charset="0"/>
              </a:rPr>
              <a:t>Note: this is paid in addition to regular tax</a:t>
            </a:r>
          </a:p>
        </p:txBody>
      </p:sp>
    </p:spTree>
    <p:extLst>
      <p:ext uri="{BB962C8B-B14F-4D97-AF65-F5344CB8AC3E}">
        <p14:creationId xmlns:p14="http://schemas.microsoft.com/office/powerpoint/2010/main" val="22181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PERSONAL HOLDING COMPANY TAX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Penalty tax designed to encourage personal holding companies to distribute earnings to shareholders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Tax is 20% on undistributed earnings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Corporation is not liable for both the personal holding company tax and the AET in the same year</a:t>
            </a:r>
          </a:p>
        </p:txBody>
      </p:sp>
    </p:spTree>
    <p:extLst>
      <p:ext uri="{BB962C8B-B14F-4D97-AF65-F5344CB8AC3E}">
        <p14:creationId xmlns:p14="http://schemas.microsoft.com/office/powerpoint/2010/main" val="38971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CORPORATE AMT</a:t>
            </a:r>
            <a:endParaRPr lang="en-IN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881360" cy="493776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The Tax Cuts and Job Act repealed the corporate AMT for tax years after 2017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If company had unused AMT credits from prior to TCJA, they can be carried over indefinitely to offset regular </a:t>
            </a:r>
            <a:r>
              <a:rPr lang="en-US" sz="2800" dirty="0" smtClean="0">
                <a:latin typeface="Arial" charset="0"/>
              </a:rPr>
              <a:t>tax</a:t>
            </a:r>
            <a:endParaRPr lang="en-US" sz="2800" dirty="0">
              <a:solidFill>
                <a:schemeClr val="accent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10515600" cy="914400"/>
          </a:xfrm>
        </p:spPr>
        <p:txBody>
          <a:bodyPr/>
          <a:lstStyle/>
          <a:p>
            <a:r>
              <a:rPr lang="en-IN" sz="6000" dirty="0" smtClean="0"/>
              <a:t>THE END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14401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CORPORATE TAX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972800" cy="4937760"/>
          </a:xfrm>
        </p:spPr>
        <p:txBody>
          <a:bodyPr/>
          <a:lstStyle/>
          <a:p>
            <a:pPr marL="566928" indent="-457200">
              <a:defRPr/>
            </a:pPr>
            <a:r>
              <a:rPr lang="en-US" sz="2800" dirty="0">
                <a:latin typeface="Arial" charset="0"/>
              </a:rPr>
              <a:t>With Tax Cuts &amp; Jobs Act (TCJA), U.S. corporations now subjected to flat income tax rate of 21%</a:t>
            </a:r>
            <a:endParaRPr lang="en-US" sz="2400" dirty="0">
              <a:latin typeface="Arial" charset="0"/>
            </a:endParaRPr>
          </a:p>
          <a:p>
            <a:pPr marL="841248" lvl="1" indent="-457200">
              <a:defRPr/>
            </a:pPr>
            <a:r>
              <a:rPr lang="en-US" sz="2400" dirty="0">
                <a:latin typeface="Arial" charset="0"/>
              </a:rPr>
              <a:t>Corporate rates were historically progressive, from 15% to 39%, depending on taxable income</a:t>
            </a:r>
          </a:p>
          <a:p>
            <a:pPr marL="452628" indent="-342900">
              <a:defRPr/>
            </a:pPr>
            <a:r>
              <a:rPr lang="en-US" sz="2400" dirty="0">
                <a:latin typeface="Arial" charset="0"/>
              </a:rPr>
              <a:t>Qualified personal service corps taxed at flat 35%</a:t>
            </a:r>
          </a:p>
          <a:p>
            <a:pPr marL="841248" lvl="1" indent="-457200">
              <a:defRPr/>
            </a:pPr>
            <a:r>
              <a:rPr lang="en-US" sz="2400" dirty="0">
                <a:latin typeface="Arial" charset="0"/>
              </a:rPr>
              <a:t>Architects, CPAs, consultants, etc.</a:t>
            </a:r>
            <a:endParaRPr lang="en-US" sz="1800" b="1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CORPORATE TAX RATES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Johnson &amp; Kelby Inc. (a dental products wholesaler) has taxable income of $300,000 for the current year. What is the corporation’s tax liability?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would the answer change if it was an architectural firm, and Johnson &amp; Kelby were principals who provided personal services to their clients?</a:t>
            </a:r>
          </a:p>
        </p:txBody>
      </p:sp>
    </p:spTree>
    <p:extLst>
      <p:ext uri="{BB962C8B-B14F-4D97-AF65-F5344CB8AC3E}">
        <p14:creationId xmlns:p14="http://schemas.microsoft.com/office/powerpoint/2010/main" val="5533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(1 of 4)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5029200"/>
          </a:xfrm>
        </p:spPr>
        <p:txBody>
          <a:bodyPr/>
          <a:lstStyle/>
          <a:p>
            <a:pPr indent="-256032">
              <a:spcBef>
                <a:spcPts val="0"/>
              </a:spcBef>
              <a:buNone/>
              <a:defRPr/>
            </a:pPr>
            <a:r>
              <a:rPr lang="en-US" sz="2600" b="1" dirty="0">
                <a:latin typeface="Arial" charset="0"/>
              </a:rPr>
              <a:t>Example</a:t>
            </a:r>
          </a:p>
          <a:p>
            <a:pPr indent="-256032">
              <a:spcBef>
                <a:spcPts val="0"/>
              </a:spcBef>
              <a:buNone/>
              <a:defRPr/>
            </a:pPr>
            <a:r>
              <a:rPr lang="en-US" sz="2600" dirty="0">
                <a:latin typeface="Arial" charset="0"/>
              </a:rPr>
              <a:t>Johnson &amp; Kelby Inc. (a dental products wholesaler) has taxable income of $300,000 for the current year. What is the corporation’s tax liability</a:t>
            </a:r>
            <a:r>
              <a:rPr lang="en-US" sz="2600" dirty="0" smtClean="0">
                <a:latin typeface="Arial" charset="0"/>
              </a:rPr>
              <a:t>? </a:t>
            </a:r>
            <a:r>
              <a:rPr lang="en-US" sz="2600" dirty="0">
                <a:latin typeface="Arial" charset="0"/>
              </a:rPr>
              <a:t>How would the answer change if it was an architectural firm, and Johnson &amp; Kelby were principals who provided personal services to their clients</a:t>
            </a:r>
            <a:r>
              <a:rPr lang="en-US" sz="2600" dirty="0" smtClean="0">
                <a:latin typeface="Arial" charset="0"/>
              </a:rPr>
              <a:t>?</a:t>
            </a:r>
            <a:endParaRPr lang="en-US" sz="2600" dirty="0">
              <a:latin typeface="Arial" charset="0"/>
            </a:endParaRPr>
          </a:p>
          <a:p>
            <a:pPr indent="-256032">
              <a:buNone/>
              <a:defRPr/>
            </a:pPr>
            <a:r>
              <a:rPr lang="en-US" sz="2600" b="1" dirty="0">
                <a:latin typeface="Arial" charset="0"/>
              </a:rPr>
              <a:t>Solution</a:t>
            </a:r>
          </a:p>
          <a:p>
            <a:pPr indent="-256032">
              <a:spcBef>
                <a:spcPts val="0"/>
              </a:spcBef>
              <a:buNone/>
              <a:defRPr/>
            </a:pPr>
            <a:r>
              <a:rPr lang="en-US" sz="2600" dirty="0">
                <a:latin typeface="Arial" charset="0"/>
              </a:rPr>
              <a:t>Corporate tax = $63,000</a:t>
            </a:r>
          </a:p>
          <a:p>
            <a:pPr indent="-256032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latin typeface="Arial" charset="0"/>
              </a:rPr>
              <a:t>$300,000 x 21%</a:t>
            </a:r>
          </a:p>
          <a:p>
            <a:pPr indent="-256032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600" dirty="0">
                <a:latin typeface="Arial" charset="0"/>
              </a:rPr>
              <a:t>If Johnson &amp; Kelby is a qualified personal service corporation</a:t>
            </a:r>
            <a:r>
              <a:rPr lang="en-US" sz="2600" dirty="0" smtClean="0">
                <a:latin typeface="Arial" charset="0"/>
              </a:rPr>
              <a:t>:</a:t>
            </a:r>
            <a:br>
              <a:rPr lang="en-US" sz="2600" dirty="0" smtClean="0">
                <a:latin typeface="Arial" charset="0"/>
              </a:rPr>
            </a:br>
            <a:r>
              <a:rPr lang="en-US" sz="2200" dirty="0" smtClean="0">
                <a:solidFill>
                  <a:srgbClr val="006298"/>
                </a:solidFill>
                <a:latin typeface="Arial" charset="0"/>
              </a:rPr>
              <a:t>corporate tax = $105,000 ($300,000 x 35%)</a:t>
            </a:r>
            <a:endParaRPr lang="en-US" sz="2200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CAPITAL GAINS &amp; LOSSES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50292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A corporation , except in very limited situations, pays tax on capital gains at same rate as ordinary income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Essentially equivalent to regular corporate tax; therefore, no tax benefit to LTCG</a:t>
            </a:r>
            <a:endParaRPr lang="en-US" sz="2800" i="1" dirty="0">
              <a:latin typeface="Arial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Capital losses not deducted against ordinary income, may be carried back 3 years and forward 5 years</a:t>
            </a:r>
          </a:p>
        </p:txBody>
      </p:sp>
    </p:spTree>
    <p:extLst>
      <p:ext uri="{BB962C8B-B14F-4D97-AF65-F5344CB8AC3E}">
        <p14:creationId xmlns:p14="http://schemas.microsoft.com/office/powerpoint/2010/main" val="22495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OPERATING LOSS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The TCJA repealed carryback provisions for NOLs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Can carryforward; however, any NOL generated after 12/31/17 is limited to 80% of current year’s taxable income</a:t>
            </a:r>
            <a:endParaRPr lang="en-US" sz="2800" i="1" dirty="0">
              <a:latin typeface="Arial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NOLs generated before 1/1/18 treated according to old 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6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DIVIDENDS RECEIVED DEDUCTION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18288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Corporations are allowed a deduction for a percentage of the dividends received from other corporations </a:t>
            </a:r>
          </a:p>
          <a:p>
            <a:pPr lvl="1">
              <a:buSzPct val="100000"/>
            </a:pPr>
            <a:r>
              <a:rPr lang="en-US" sz="2000" dirty="0">
                <a:latin typeface="Arial" charset="0"/>
              </a:rPr>
              <a:t>Attempt to alleviate triple taxation</a:t>
            </a:r>
          </a:p>
          <a:p>
            <a:r>
              <a:rPr lang="en-US" sz="2400" dirty="0">
                <a:latin typeface="Arial" charset="0"/>
              </a:rPr>
              <a:t>Dividends received deduction is allowed based upon ownership</a:t>
            </a:r>
          </a:p>
        </p:txBody>
      </p:sp>
      <p:graphicFrame>
        <p:nvGraphicFramePr>
          <p:cNvPr id="7" name="Table 3" descr="A table shows the column headers percentage ownership and dividends received % deduction. The row-wise data follows. Greater than 20%: 50%; 20%−80%: 65%; and lesser than 80%: 100%.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456775462"/>
              </p:ext>
            </p:extLst>
          </p:nvPr>
        </p:nvGraphicFramePr>
        <p:xfrm>
          <a:off x="838200" y="3276386"/>
          <a:ext cx="993030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782">
                  <a:extLst>
                    <a:ext uri="{9D8B030D-6E8A-4147-A177-3AD203B41FA5}">
                      <a16:colId xmlns:a16="http://schemas.microsoft.com/office/drawing/2014/main" val="2905104595"/>
                    </a:ext>
                  </a:extLst>
                </a:gridCol>
                <a:gridCol w="5303520">
                  <a:extLst>
                    <a:ext uri="{9D8B030D-6E8A-4147-A177-3AD203B41FA5}">
                      <a16:colId xmlns:a16="http://schemas.microsoft.com/office/drawing/2014/main" val="34578095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Ownership</a:t>
                      </a:r>
                    </a:p>
                  </a:txBody>
                  <a:tcPr>
                    <a:lnB w="12700" cap="flat" cmpd="sng" algn="ctr">
                      <a:solidFill>
                        <a:srgbClr val="286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Dividends Received %</a:t>
                      </a:r>
                      <a:r>
                        <a:rPr lang="en-IN" sz="2400" baseline="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IN" sz="2400" dirty="0" smtClean="0">
                          <a:solidFill>
                            <a:srgbClr val="2864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Deduction</a:t>
                      </a:r>
                      <a:endParaRPr lang="en-IN" sz="2400" dirty="0">
                        <a:solidFill>
                          <a:srgbClr val="2864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286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85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20%</a:t>
                      </a:r>
                      <a:endParaRPr lang="en-IN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286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2864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932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20%−80%</a:t>
                      </a:r>
                      <a:endParaRPr lang="en-IN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219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 80%	</a:t>
                      </a:r>
                      <a:endParaRPr lang="en-IN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IN" sz="2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524952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838200" y="5357068"/>
            <a:ext cx="10515600" cy="914400"/>
          </a:xfrm>
        </p:spPr>
        <p:txBody>
          <a:bodyPr/>
          <a:lstStyle/>
          <a:p>
            <a:pPr marL="502920" lvl="1" indent="0" algn="ctr" eaLnBrk="0" hangingPunct="0">
              <a:lnSpc>
                <a:spcPct val="105000"/>
              </a:lnSpc>
              <a:buNone/>
              <a:defRPr/>
            </a:pP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Dividends received deduction is limited by % </a:t>
            </a: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/>
            </a:r>
            <a:br>
              <a:rPr lang="en-US" sz="1800" b="1" i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of </a:t>
            </a: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corporate taxable income shown </a:t>
            </a: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above</a:t>
            </a:r>
            <a:br>
              <a:rPr lang="en-US" sz="1800" b="1" i="1" dirty="0" smtClean="0">
                <a:solidFill>
                  <a:srgbClr val="286450"/>
                </a:solidFill>
                <a:latin typeface="Arial" charset="0"/>
              </a:rPr>
            </a:br>
            <a:r>
              <a:rPr lang="en-US" sz="1800" b="1" i="1" dirty="0" smtClean="0">
                <a:solidFill>
                  <a:srgbClr val="286450"/>
                </a:solidFill>
                <a:latin typeface="Arial" charset="0"/>
              </a:rPr>
              <a:t>(calculated </a:t>
            </a:r>
            <a:r>
              <a:rPr lang="en-US" sz="1800" b="1" i="1" dirty="0">
                <a:solidFill>
                  <a:srgbClr val="286450"/>
                </a:solidFill>
                <a:latin typeface="Arial" charset="0"/>
              </a:rPr>
              <a:t>before certain deductions)</a:t>
            </a:r>
          </a:p>
        </p:txBody>
      </p:sp>
    </p:spTree>
    <p:extLst>
      <p:ext uri="{BB962C8B-B14F-4D97-AF65-F5344CB8AC3E}">
        <p14:creationId xmlns:p14="http://schemas.microsoft.com/office/powerpoint/2010/main" val="2747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_PPT_Template_Cengage_MPS.potx" id="{6A341ED2-E63B-4177-9AAF-670EA0822A4A}" vid="{9F6311B6-333D-45C7-A3D7-227D14483E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Accessible_PPT_Template_Cengage_MPS</Template>
  <TotalTime>1003</TotalTime>
  <Words>1919</Words>
  <Application>Microsoft Office PowerPoint</Application>
  <PresentationFormat>Widescreen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Income Tax Fundamentals  2019</vt:lpstr>
      <vt:lpstr>THE CORPORATE INCOME TAX</vt:lpstr>
      <vt:lpstr>LEARNING OBJECTIVES</vt:lpstr>
      <vt:lpstr>CORPORATE TAX RATES</vt:lpstr>
      <vt:lpstr>EXAMPLE CORPORATE TAX RATES</vt:lpstr>
      <vt:lpstr>SOLUTION (1 of 4)</vt:lpstr>
      <vt:lpstr>CORPORATE CAPITAL GAINS &amp; LOSSES</vt:lpstr>
      <vt:lpstr>NET OPERATING LOSS</vt:lpstr>
      <vt:lpstr>DIVIDENDS RECEIVED DEDUCTION</vt:lpstr>
      <vt:lpstr>ORGANIZATIONAL EXPENDITURES  &amp; START UP COSTS</vt:lpstr>
      <vt:lpstr>AMORTIZATION OF ORGANIZATIONAL EXPENDITURES &amp; START UP COSTS</vt:lpstr>
      <vt:lpstr>CHARITABLE CONTRIBUTIONS</vt:lpstr>
      <vt:lpstr>EXAMPLE  CHARITABLE CONTRIBUTIONS</vt:lpstr>
      <vt:lpstr>SOLUTION (2 of 4)</vt:lpstr>
      <vt:lpstr>SCHEDULE M-1 OF FORM 1120</vt:lpstr>
      <vt:lpstr>FILING REQUIREMENTS &amp; ESTIMATED TAX</vt:lpstr>
      <vt:lpstr>S CORPORATIONS</vt:lpstr>
      <vt:lpstr>S CORPORATIONS </vt:lpstr>
      <vt:lpstr>EXAMPLE S CORPORATION ELECTION</vt:lpstr>
      <vt:lpstr>SOLUTION (3 of 4)</vt:lpstr>
      <vt:lpstr>INCOME REPORTING</vt:lpstr>
      <vt:lpstr>LOSS REPORTING</vt:lpstr>
      <vt:lpstr>S CORPORATION PASS THROUGH ITEMS</vt:lpstr>
      <vt:lpstr>QUALIFIED BUSINESS INCOME (QBI) DEDUCTION</vt:lpstr>
      <vt:lpstr>SPECIAL TAXES</vt:lpstr>
      <vt:lpstr>CORPORATE FORMATION</vt:lpstr>
      <vt:lpstr>SHAREHOLDER BASIS IN STOCK</vt:lpstr>
      <vt:lpstr>ACCUMULATED EARNINGS TAX (AET)</vt:lpstr>
      <vt:lpstr>EXAMPLE  ACCUMULATED EARNINGS TAX</vt:lpstr>
      <vt:lpstr>SOLUTION (4 of 4)</vt:lpstr>
      <vt:lpstr>PERSONAL HOLDING COMPANY TAX</vt:lpstr>
      <vt:lpstr>CORPORATE AMT</vt:lpstr>
      <vt:lpstr>THE END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Fundamentals  2019</dc:title>
  <dc:creator>Prasanna kumar. Tripathy</dc:creator>
  <cp:lastModifiedBy>Joy Taylor</cp:lastModifiedBy>
  <cp:revision>278</cp:revision>
  <dcterms:created xsi:type="dcterms:W3CDTF">2018-11-27T08:33:00Z</dcterms:created>
  <dcterms:modified xsi:type="dcterms:W3CDTF">2019-11-18T17:57:39Z</dcterms:modified>
</cp:coreProperties>
</file>