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320" r:id="rId38"/>
    <p:sldId id="321" r:id="rId39"/>
    <p:sldId id="322" r:id="rId40"/>
    <p:sldId id="323" r:id="rId41"/>
    <p:sldId id="324" r:id="rId42"/>
    <p:sldId id="325" r:id="rId43"/>
    <p:sldId id="326" r:id="rId44"/>
    <p:sldId id="327" r:id="rId45"/>
    <p:sldId id="328" r:id="rId46"/>
    <p:sldId id="293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450"/>
    <a:srgbClr val="006298"/>
    <a:srgbClr val="E7F1FA"/>
    <a:srgbClr val="CCE3F5"/>
    <a:srgbClr val="116A8C"/>
    <a:srgbClr val="335B74"/>
    <a:srgbClr val="004A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2" y="16"/>
            <a:ext cx="12191807" cy="68658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25663"/>
            <a:ext cx="10515600" cy="914400"/>
          </a:xfrm>
        </p:spPr>
        <p:txBody>
          <a:bodyPr anchor="ctr">
            <a:noAutofit/>
          </a:bodyPr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24400" y="3589338"/>
            <a:ext cx="2743200" cy="731520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date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61" y="6356350"/>
            <a:ext cx="1699425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ooter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888443" y="6301527"/>
            <a:ext cx="8805672" cy="457200"/>
          </a:xfrm>
        </p:spPr>
        <p:txBody>
          <a:bodyPr anchor="b"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52706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6525"/>
            <a:ext cx="105156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5029200" cy="548640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rgbClr val="006298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838200" y="2017486"/>
            <a:ext cx="5029200" cy="4055019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6324600" y="1317625"/>
            <a:ext cx="5029200" cy="548640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rgbClr val="006298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324600" y="2017486"/>
            <a:ext cx="5029200" cy="4055019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97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6525"/>
            <a:ext cx="105156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317625"/>
            <a:ext cx="10515600" cy="548640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rgbClr val="006298"/>
                </a:solidFill>
              </a:defRPr>
            </a:lvl1pPr>
          </a:lstStyle>
          <a:p>
            <a:pPr lvl="0"/>
            <a:r>
              <a:rPr lang="en-US" dirty="0" smtClean="0"/>
              <a:t>Section Header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838200" y="1988185"/>
            <a:ext cx="10515600" cy="155448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 hasCustomPrompt="1"/>
          </p:nvPr>
        </p:nvSpPr>
        <p:spPr>
          <a:xfrm>
            <a:off x="838200" y="3872137"/>
            <a:ext cx="10515600" cy="548640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rgbClr val="006298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Section Header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838200" y="4518025"/>
            <a:ext cx="10515600" cy="155448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436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6525"/>
            <a:ext cx="105156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3300984" cy="548640"/>
          </a:xfrm>
        </p:spPr>
        <p:txBody>
          <a:bodyPr>
            <a:noAutofit/>
          </a:bodyPr>
          <a:lstStyle>
            <a:lvl1pPr marL="0" indent="0" algn="ctr">
              <a:buNone/>
              <a:defRPr sz="2000" b="1">
                <a:solidFill>
                  <a:srgbClr val="006298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838200" y="2017486"/>
            <a:ext cx="3300984" cy="4055019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4445508" y="1317625"/>
            <a:ext cx="3300984" cy="548640"/>
          </a:xfrm>
        </p:spPr>
        <p:txBody>
          <a:bodyPr>
            <a:noAutofit/>
          </a:bodyPr>
          <a:lstStyle>
            <a:lvl1pPr marL="0" indent="0" algn="ctr">
              <a:buNone/>
              <a:defRPr sz="2000" b="1">
                <a:solidFill>
                  <a:srgbClr val="006298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4445508" y="2017486"/>
            <a:ext cx="3300984" cy="4055019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8052816" y="1317625"/>
            <a:ext cx="3300984" cy="548640"/>
          </a:xfrm>
        </p:spPr>
        <p:txBody>
          <a:bodyPr>
            <a:noAutofit/>
          </a:bodyPr>
          <a:lstStyle>
            <a:lvl1pPr marL="0" indent="0" algn="ctr">
              <a:buNone/>
              <a:defRPr sz="2000" b="1">
                <a:solidFill>
                  <a:srgbClr val="006298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8052816" y="2017486"/>
            <a:ext cx="3300984" cy="4055019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345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4"/>
            <a:ext cx="10515600" cy="3399519"/>
          </a:xfrm>
        </p:spPr>
        <p:txBody>
          <a:bodyPr>
            <a:noAutofit/>
          </a:bodyPr>
          <a:lstStyle>
            <a:lvl1pPr marL="228600" indent="-228600">
              <a:def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365760" lvl="0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Edit Master text styles</a:t>
            </a:r>
          </a:p>
          <a:p>
            <a:pPr marL="365760" lvl="1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365760" lvl="2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Third level</a:t>
            </a:r>
          </a:p>
          <a:p>
            <a:pPr marL="365760" lvl="3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365760" lvl="4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838200" y="5138056"/>
            <a:ext cx="10515600" cy="954765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006298"/>
                </a:solidFill>
              </a:defRPr>
            </a:lvl1pPr>
          </a:lstStyle>
          <a:p>
            <a:pPr lvl="0"/>
            <a:r>
              <a:rPr lang="en-US" dirty="0" smtClean="0"/>
              <a:t>Click to add caption to accompany content. </a:t>
            </a:r>
            <a:endParaRPr lang="en-US" dirty="0"/>
          </a:p>
        </p:txBody>
      </p:sp>
      <p:sp>
        <p:nvSpPr>
          <p:cNvPr id="6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068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358743" y="4484914"/>
            <a:ext cx="3995056" cy="1607907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006298"/>
                </a:solidFill>
              </a:defRPr>
            </a:lvl1pPr>
          </a:lstStyle>
          <a:p>
            <a:pPr lvl="0"/>
            <a:r>
              <a:rPr lang="en-US" dirty="0" smtClean="0"/>
              <a:t>Click to add caption to accompany content. 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38199" y="1538514"/>
            <a:ext cx="6201229" cy="4554311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 smtClean="0"/>
          </a:p>
        </p:txBody>
      </p:sp>
      <p:sp>
        <p:nvSpPr>
          <p:cNvPr id="7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02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2" y="16"/>
            <a:ext cx="12191807" cy="68658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310516"/>
            <a:ext cx="10515600" cy="914400"/>
          </a:xfrm>
        </p:spPr>
        <p:txBody>
          <a:bodyPr anchor="ctr">
            <a:noAutofit/>
          </a:bodyPr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6800" y="2249929"/>
            <a:ext cx="10058400" cy="731520"/>
          </a:xfrm>
        </p:spPr>
        <p:txBody>
          <a:bodyPr anchor="ctr">
            <a:noAutofit/>
          </a:bodyPr>
          <a:lstStyle>
            <a:lvl1pPr marL="0" indent="0" algn="ctr">
              <a:buNone/>
              <a:defRPr sz="5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Unit 1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61" y="6356350"/>
            <a:ext cx="1699425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ooter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888443" y="6301527"/>
            <a:ext cx="8805672" cy="457200"/>
          </a:xfrm>
        </p:spPr>
        <p:txBody>
          <a:bodyPr anchor="b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96758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2" y="16"/>
            <a:ext cx="12191807" cy="68658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3966" y="3671128"/>
            <a:ext cx="7309834" cy="914400"/>
          </a:xfrm>
        </p:spPr>
        <p:txBody>
          <a:bodyPr anchor="ctr">
            <a:noAutofit/>
          </a:bodyPr>
          <a:lstStyle>
            <a:lvl1pPr algn="l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43966" y="2597660"/>
            <a:ext cx="3515933" cy="731520"/>
          </a:xfrm>
        </p:spPr>
        <p:txBody>
          <a:bodyPr anchor="ctr">
            <a:noAutofit/>
          </a:bodyPr>
          <a:lstStyle>
            <a:lvl1pPr marL="0" indent="0" algn="l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Chapter 1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61" y="6356350"/>
            <a:ext cx="1699425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45144" y="231774"/>
            <a:ext cx="3346704" cy="4315968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9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©2019 Cengage Learning.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070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365760" indent="-365760">
              <a:defRPr/>
            </a:lvl1pPr>
            <a:lvl2pPr marL="822960" indent="-320040">
              <a:defRPr/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15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2286000"/>
          </a:xfrm>
        </p:spPr>
        <p:txBody>
          <a:bodyPr>
            <a:noAutofit/>
          </a:bodyPr>
          <a:lstStyle>
            <a:lvl1pPr marL="365760" indent="-365760">
              <a:defRPr/>
            </a:lvl1pPr>
            <a:lvl2pPr marL="822960" indent="-320040"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838200" y="3806822"/>
            <a:ext cx="10515600" cy="2286000"/>
          </a:xfrm>
        </p:spPr>
        <p:txBody>
          <a:bodyPr>
            <a:noAutofit/>
          </a:bodyPr>
          <a:lstStyle>
            <a:lvl1pPr marL="365760" indent="-365760">
              <a:defRPr/>
            </a:lvl1pPr>
            <a:lvl2pPr marL="822960" indent="-320040"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97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1097280"/>
          </a:xfrm>
        </p:spPr>
        <p:txBody>
          <a:bodyPr>
            <a:noAutofit/>
          </a:bodyPr>
          <a:lstStyle>
            <a:lvl1pPr marL="365760" indent="-365760">
              <a:defRPr/>
            </a:lvl1pPr>
            <a:lvl2pPr marL="822960" indent="-320040"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838200" y="2543597"/>
            <a:ext cx="10515600" cy="1097280"/>
          </a:xfrm>
        </p:spPr>
        <p:txBody>
          <a:bodyPr>
            <a:noAutofit/>
          </a:bodyPr>
          <a:lstStyle>
            <a:lvl1pPr marL="365760" indent="-365760">
              <a:defRPr/>
            </a:lvl1pPr>
            <a:lvl2pPr marL="822960" indent="-320040"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838200" y="3769569"/>
            <a:ext cx="10515600" cy="1097280"/>
          </a:xfrm>
        </p:spPr>
        <p:txBody>
          <a:bodyPr>
            <a:noAutofit/>
          </a:bodyPr>
          <a:lstStyle>
            <a:lvl1pPr marL="365760" indent="-365760">
              <a:defRPr/>
            </a:lvl1pPr>
            <a:lvl2pPr marL="822960" indent="-320040"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838200" y="4995542"/>
            <a:ext cx="10515600" cy="1097280"/>
          </a:xfrm>
        </p:spPr>
        <p:txBody>
          <a:bodyPr>
            <a:noAutofit/>
          </a:bodyPr>
          <a:lstStyle>
            <a:lvl1pPr marL="365760" indent="-365760">
              <a:defRPr/>
            </a:lvl1pPr>
            <a:lvl2pPr marL="822960" indent="-320040"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5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5029200" cy="1097280"/>
          </a:xfrm>
        </p:spPr>
        <p:txBody>
          <a:bodyPr>
            <a:noAutofit/>
          </a:bodyPr>
          <a:lstStyle>
            <a:lvl1pPr marL="365760" indent="-365760">
              <a:defRPr/>
            </a:lvl1pPr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6324600" y="1317625"/>
            <a:ext cx="5029200" cy="1097280"/>
          </a:xfrm>
        </p:spPr>
        <p:txBody>
          <a:bodyPr>
            <a:noAutofit/>
          </a:bodyPr>
          <a:lstStyle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838200" y="2543597"/>
            <a:ext cx="5029200" cy="1097280"/>
          </a:xfrm>
        </p:spPr>
        <p:txBody>
          <a:bodyPr>
            <a:noAutofit/>
          </a:bodyPr>
          <a:lstStyle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324600" y="2543597"/>
            <a:ext cx="5029200" cy="1097280"/>
          </a:xfrm>
        </p:spPr>
        <p:txBody>
          <a:bodyPr>
            <a:noAutofit/>
          </a:bodyPr>
          <a:lstStyle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838200" y="3769569"/>
            <a:ext cx="5029200" cy="1097280"/>
          </a:xfrm>
        </p:spPr>
        <p:txBody>
          <a:bodyPr>
            <a:noAutofit/>
          </a:bodyPr>
          <a:lstStyle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6324600" y="3769569"/>
            <a:ext cx="5029200" cy="1097280"/>
          </a:xfrm>
        </p:spPr>
        <p:txBody>
          <a:bodyPr>
            <a:noAutofit/>
          </a:bodyPr>
          <a:lstStyle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838200" y="4995542"/>
            <a:ext cx="5029200" cy="1097280"/>
          </a:xfrm>
        </p:spPr>
        <p:txBody>
          <a:bodyPr>
            <a:noAutofit/>
          </a:bodyPr>
          <a:lstStyle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6324600" y="4995542"/>
            <a:ext cx="5029200" cy="1097280"/>
          </a:xfrm>
        </p:spPr>
        <p:txBody>
          <a:bodyPr>
            <a:noAutofit/>
          </a:bodyPr>
          <a:lstStyle>
            <a:lvl2pPr marL="960120" indent="-4572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27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731520"/>
          </a:xfrm>
        </p:spPr>
        <p:txBody>
          <a:bodyPr>
            <a:noAutofit/>
          </a:bodyPr>
          <a:lstStyle>
            <a:lvl1pPr marL="228600" indent="-228600">
              <a:def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22960" indent="-320040">
              <a:defRPr/>
            </a:lvl2pPr>
          </a:lstStyle>
          <a:p>
            <a:pPr marL="365760" lvl="0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Edit Master text styles</a:t>
            </a:r>
          </a:p>
          <a:p>
            <a:pPr marL="365760" lvl="1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365760" lvl="2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Third level</a:t>
            </a:r>
          </a:p>
          <a:p>
            <a:pPr marL="365760" lvl="3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365760" lvl="4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838200" y="2126360"/>
            <a:ext cx="10515600" cy="731520"/>
          </a:xfrm>
        </p:spPr>
        <p:txBody>
          <a:bodyPr>
            <a:noAutofit/>
          </a:bodyPr>
          <a:lstStyle>
            <a:lvl1pPr marL="228600" indent="-228600">
              <a:defRPr lang="en-US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22960" indent="-320040">
              <a:defRPr/>
            </a:lvl2pPr>
          </a:lstStyle>
          <a:p>
            <a:pPr marL="365760" lvl="0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Edit Master text styles</a:t>
            </a:r>
          </a:p>
          <a:p>
            <a:pPr marL="365760" lvl="1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365760" lvl="2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Third level</a:t>
            </a:r>
          </a:p>
          <a:p>
            <a:pPr marL="365760" lvl="3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365760" lvl="4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838200" y="2935095"/>
            <a:ext cx="10515600" cy="731520"/>
          </a:xfrm>
        </p:spPr>
        <p:txBody>
          <a:bodyPr>
            <a:noAutofit/>
          </a:bodyPr>
          <a:lstStyle>
            <a:lvl1pPr marL="228600" indent="-228600">
              <a:def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22960" indent="-320040">
              <a:defRPr/>
            </a:lvl2pPr>
          </a:lstStyle>
          <a:p>
            <a:pPr marL="365760" lvl="0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Edit Master text styles</a:t>
            </a:r>
          </a:p>
          <a:p>
            <a:pPr marL="365760" lvl="1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365760" lvl="2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Third level</a:t>
            </a:r>
          </a:p>
          <a:p>
            <a:pPr marL="365760" lvl="3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365760" lvl="4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838200" y="3743830"/>
            <a:ext cx="10515600" cy="731520"/>
          </a:xfrm>
        </p:spPr>
        <p:txBody>
          <a:bodyPr>
            <a:noAutofit/>
          </a:bodyPr>
          <a:lstStyle>
            <a:lvl1pPr marL="228600" indent="-228600">
              <a:def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22960" indent="-320040">
              <a:defRPr/>
            </a:lvl2pPr>
          </a:lstStyle>
          <a:p>
            <a:pPr marL="365760" lvl="0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Edit Master text styles</a:t>
            </a:r>
          </a:p>
          <a:p>
            <a:pPr marL="365760" lvl="1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365760" lvl="2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Third level</a:t>
            </a:r>
          </a:p>
          <a:p>
            <a:pPr marL="365760" lvl="3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365760" lvl="4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838200" y="4552565"/>
            <a:ext cx="10515600" cy="731520"/>
          </a:xfrm>
        </p:spPr>
        <p:txBody>
          <a:bodyPr>
            <a:noAutofit/>
          </a:bodyPr>
          <a:lstStyle>
            <a:lvl1pPr marL="228600" indent="-228600">
              <a:def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22960" indent="-320040">
              <a:defRPr/>
            </a:lvl2pPr>
          </a:lstStyle>
          <a:p>
            <a:pPr marL="365760" lvl="0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Edit Master text styles</a:t>
            </a:r>
          </a:p>
          <a:p>
            <a:pPr marL="365760" lvl="1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365760" lvl="2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Third level</a:t>
            </a:r>
          </a:p>
          <a:p>
            <a:pPr marL="365760" lvl="3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365760" lvl="4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838200" y="5361302"/>
            <a:ext cx="10515600" cy="731520"/>
          </a:xfrm>
        </p:spPr>
        <p:txBody>
          <a:bodyPr>
            <a:noAutofit/>
          </a:bodyPr>
          <a:lstStyle>
            <a:lvl1pPr marL="228600" indent="-228600">
              <a:defRPr lang="en-US" sz="32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22960" indent="-320040">
              <a:defRPr/>
            </a:lvl2pPr>
          </a:lstStyle>
          <a:p>
            <a:pPr marL="365760" lvl="0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Edit Master text styles</a:t>
            </a:r>
          </a:p>
          <a:p>
            <a:pPr marL="365760" lvl="1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365760" lvl="2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Third level</a:t>
            </a:r>
          </a:p>
          <a:p>
            <a:pPr marL="365760" lvl="3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365760" lvl="4" indent="-36576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0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5029200" cy="4754880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6324600" y="1317625"/>
            <a:ext cx="5029200" cy="4754880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7"/>
          <p:cNvSpPr txBox="1"/>
          <p:nvPr userDrawn="1"/>
        </p:nvSpPr>
        <p:spPr>
          <a:xfrm>
            <a:off x="2888443" y="6301527"/>
            <a:ext cx="8805672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>
              <a:defRPr/>
            </a:pPr>
            <a:r>
              <a:rPr lang="en-US" sz="1400" dirty="0" smtClean="0">
                <a:solidFill>
                  <a:srgbClr val="004A78"/>
                </a:solidFill>
              </a:rPr>
              <a:t>©2019 Cengage Learning. </a:t>
            </a:r>
            <a:endParaRPr lang="en-US" sz="1400" dirty="0">
              <a:solidFill>
                <a:srgbClr val="004A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73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17625"/>
            <a:ext cx="10515600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43" y="6356350"/>
            <a:ext cx="1579562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910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65" r:id="rId6"/>
    <p:sldLayoutId id="2147483667" r:id="rId7"/>
    <p:sldLayoutId id="2147483666" r:id="rId8"/>
    <p:sldLayoutId id="2147483663" r:id="rId9"/>
    <p:sldLayoutId id="2147483664" r:id="rId10"/>
    <p:sldLayoutId id="2147483668" r:id="rId11"/>
    <p:sldLayoutId id="2147483669" r:id="rId12"/>
    <p:sldLayoutId id="2147483670" r:id="rId13"/>
    <p:sldLayoutId id="2147483671" r:id="rId1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rgbClr val="004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0" i="1" u="sng" dirty="0">
                <a:latin typeface="Arial" charset="0"/>
                <a:cs typeface="Arial" charset="0"/>
              </a:rPr>
              <a:t>Income Tax Fundamentals  </a:t>
            </a:r>
            <a:r>
              <a:rPr lang="en-US" sz="3600" b="0" i="1" u="sng" dirty="0" smtClean="0">
                <a:latin typeface="Arial" charset="0"/>
                <a:cs typeface="Arial" charset="0"/>
              </a:rPr>
              <a:t>2019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1600" y="3589338"/>
            <a:ext cx="4368800" cy="1249362"/>
          </a:xfrm>
        </p:spPr>
        <p:txBody>
          <a:bodyPr/>
          <a:lstStyle/>
          <a:p>
            <a:r>
              <a:rPr lang="en-US" dirty="0"/>
              <a:t>Gerald E. Whittenburg </a:t>
            </a:r>
            <a:br>
              <a:rPr lang="en-US" dirty="0"/>
            </a:br>
            <a:r>
              <a:rPr lang="en-US" dirty="0"/>
              <a:t>Martha Altus-Buller</a:t>
            </a:r>
            <a:br>
              <a:rPr lang="en-US" dirty="0"/>
            </a:br>
            <a:r>
              <a:rPr lang="en-US" dirty="0"/>
              <a:t>Steven Gill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©2019 Cengage Learning. All Rights Reserved.  May not be scanned, copied, or duplicated,  or posted to a publicly accessible website, in whole or in part. </a:t>
            </a:r>
          </a:p>
        </p:txBody>
      </p:sp>
    </p:spTree>
    <p:extLst>
      <p:ext uri="{BB962C8B-B14F-4D97-AF65-F5344CB8AC3E}">
        <p14:creationId xmlns:p14="http://schemas.microsoft.com/office/powerpoint/2010/main" val="3318339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PRIZES/AWARDS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spcBef>
                <a:spcPts val="1200"/>
              </a:spcBef>
              <a:tabLst>
                <a:tab pos="457200" algn="l"/>
              </a:tabLst>
              <a:defRPr/>
            </a:pPr>
            <a:r>
              <a:rPr lang="en-US" sz="2800" dirty="0">
                <a:latin typeface="Arial" charset="0"/>
              </a:rPr>
              <a:t>Taxable amount equal to cash prize or fair market value of property</a:t>
            </a:r>
          </a:p>
          <a:p>
            <a:pPr lvl="1" indent="0">
              <a:spcBef>
                <a:spcPts val="1200"/>
              </a:spcBef>
              <a:buNone/>
              <a:tabLst>
                <a:tab pos="457200" algn="l"/>
              </a:tabLst>
              <a:defRPr/>
            </a:pPr>
            <a:r>
              <a:rPr lang="en-US" sz="2400" dirty="0" smtClean="0">
                <a:solidFill>
                  <a:srgbClr val="006298"/>
                </a:solidFill>
                <a:latin typeface="Arial" charset="0"/>
              </a:rPr>
              <a:t>Exception</a:t>
            </a:r>
            <a:r>
              <a:rPr lang="en-US" sz="2400" dirty="0">
                <a:solidFill>
                  <a:srgbClr val="006298"/>
                </a:solidFill>
                <a:latin typeface="Arial" charset="0"/>
              </a:rPr>
              <a:t>:  Employee awards of tangible personal property (up to $400) received for recognition of length of service or safety achievement are excludable. Up to $1,600 may be excluded, if it is granted under a “qualified plan award.”</a:t>
            </a:r>
          </a:p>
          <a:p>
            <a:pPr>
              <a:spcBef>
                <a:spcPts val="1200"/>
              </a:spcBef>
              <a:tabLst>
                <a:tab pos="457200" algn="l"/>
              </a:tabLst>
              <a:defRPr/>
            </a:pPr>
            <a:r>
              <a:rPr lang="en-US" sz="2800" dirty="0">
                <a:latin typeface="Arial" charset="0"/>
              </a:rPr>
              <a:t>Game show and reality TV show winners should be aware that prizes/awards are </a:t>
            </a:r>
            <a:r>
              <a:rPr lang="en-US" sz="2800" dirty="0" smtClean="0">
                <a:latin typeface="Arial" charset="0"/>
              </a:rPr>
              <a:t>taxable</a:t>
            </a:r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114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PRIZE/AWARD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buNone/>
              <a:tabLst>
                <a:tab pos="457200" algn="l"/>
              </a:tabLst>
            </a:pPr>
            <a:r>
              <a:rPr lang="en-US" sz="2800" b="1" dirty="0">
                <a:latin typeface="Arial" charset="0"/>
              </a:rPr>
              <a:t>Example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800" dirty="0">
                <a:latin typeface="Arial" charset="0"/>
              </a:rPr>
              <a:t>Josef, an employee of Vesuvius Statuaries LLC, receives a clock for 20 years of service valued at $1,500 and the award is not considered a “qualified plan award;” how much is excludable from Josef’s gross income</a:t>
            </a:r>
            <a:r>
              <a:rPr lang="en-US" sz="2800" dirty="0" smtClean="0">
                <a:latin typeface="Arial" charset="0"/>
              </a:rPr>
              <a:t>?</a:t>
            </a:r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303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(1 of 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buNone/>
            </a:pPr>
            <a:r>
              <a:rPr lang="en-US" sz="2800" b="1" dirty="0">
                <a:latin typeface="Arial" charset="0"/>
              </a:rPr>
              <a:t>Example</a:t>
            </a:r>
          </a:p>
          <a:p>
            <a:pPr marL="0" indent="0">
              <a:buNone/>
            </a:pPr>
            <a:r>
              <a:rPr lang="en-US" sz="2800" dirty="0">
                <a:latin typeface="Arial" charset="0"/>
              </a:rPr>
              <a:t>Josef, an employee of Vesuvius Statuaries LLC, receives a clock for 20 years of service valued at $1,500 and the award is not considered a “qualified plan award;” how much is excludable from Josef’s gross income</a:t>
            </a:r>
            <a:r>
              <a:rPr lang="en-US" sz="2800" dirty="0" smtClean="0">
                <a:latin typeface="Arial" charset="0"/>
              </a:rPr>
              <a:t>?</a:t>
            </a:r>
            <a:endParaRPr lang="en-US" sz="2800" dirty="0">
              <a:latin typeface="Arial" charset="0"/>
            </a:endParaRPr>
          </a:p>
          <a:p>
            <a:pPr>
              <a:spcBef>
                <a:spcPts val="3600"/>
              </a:spcBef>
              <a:buNone/>
            </a:pPr>
            <a:r>
              <a:rPr lang="en-US" sz="2800" b="1" dirty="0">
                <a:latin typeface="Arial" charset="0"/>
              </a:rPr>
              <a:t>Solution</a:t>
            </a:r>
            <a:r>
              <a:rPr lang="en-US" sz="2800" dirty="0">
                <a:latin typeface="Arial" charset="0"/>
              </a:rPr>
              <a:t> </a:t>
            </a:r>
          </a:p>
          <a:p>
            <a:pPr marL="0" indent="0">
              <a:buNone/>
            </a:pPr>
            <a:r>
              <a:rPr lang="en-US" sz="2800" dirty="0">
                <a:latin typeface="Arial" charset="0"/>
              </a:rPr>
              <a:t>$400 is excluded and $1,100 would have to be included in Josef’s gross income calculation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97366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defTabSz="457200"/>
            <a:r>
              <a:rPr lang="en-US" sz="2800" dirty="0">
                <a:latin typeface="Arial" charset="0"/>
              </a:rPr>
              <a:t>An annuity is an instrument that a taxpayer buys (usually at retirement) in return for periodic payments for the remainder of his/her life </a:t>
            </a:r>
          </a:p>
          <a:p>
            <a:pPr defTabSz="457200"/>
            <a:r>
              <a:rPr lang="en-US" sz="2800" dirty="0">
                <a:latin typeface="Arial" charset="0"/>
              </a:rPr>
              <a:t>The taxable portion of these periodic payments  is calculated based on </a:t>
            </a:r>
          </a:p>
          <a:p>
            <a:pPr lvl="1" algn="ctr" defTabSz="457200">
              <a:buSzPct val="60000"/>
              <a:buNone/>
            </a:pPr>
            <a:r>
              <a:rPr lang="en-US" sz="2400" dirty="0">
                <a:latin typeface="Arial" charset="0"/>
              </a:rPr>
              <a:t>Mortality tables provided by IRS </a:t>
            </a:r>
          </a:p>
          <a:p>
            <a:pPr lvl="1" algn="ctr" defTabSz="457200">
              <a:buSzPct val="60000"/>
              <a:buNone/>
            </a:pPr>
            <a:r>
              <a:rPr lang="en-US" sz="2400" i="1" dirty="0">
                <a:latin typeface="Arial" charset="0"/>
              </a:rPr>
              <a:t>and </a:t>
            </a:r>
          </a:p>
          <a:p>
            <a:pPr lvl="1" algn="ctr" defTabSz="457200">
              <a:buSzPct val="60000"/>
              <a:buNone/>
            </a:pPr>
            <a:r>
              <a:rPr lang="en-US" sz="2400" dirty="0">
                <a:latin typeface="Arial" charset="0"/>
              </a:rPr>
              <a:t>The annuity purchase price</a:t>
            </a:r>
          </a:p>
        </p:txBody>
      </p:sp>
    </p:spTree>
    <p:extLst>
      <p:ext uri="{BB962C8B-B14F-4D97-AF65-F5344CB8AC3E}">
        <p14:creationId xmlns:p14="http://schemas.microsoft.com/office/powerpoint/2010/main" val="226730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ANNUITIES –  SIMPLIFIED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marL="365760" lvl="1" indent="-365760"/>
            <a:r>
              <a:rPr lang="en-US" dirty="0">
                <a:latin typeface="Arial" charset="0"/>
              </a:rPr>
              <a:t>Individuals generally required to use this method to calculate taxable amount from an annuity - if annuity payments commenced after 11/18/96</a:t>
            </a:r>
          </a:p>
          <a:p>
            <a:pPr marL="365760" lvl="1" indent="-365760"/>
            <a:r>
              <a:rPr lang="en-US" dirty="0">
                <a:latin typeface="Arial" charset="0"/>
              </a:rPr>
              <a:t>Taxpayer must fill in simplified method worksheet provided by IRS</a:t>
            </a:r>
          </a:p>
          <a:p>
            <a:pPr marL="822960" lvl="2" indent="-320040">
              <a:buSzPct val="100000"/>
            </a:pPr>
            <a:r>
              <a:rPr lang="en-US" dirty="0">
                <a:latin typeface="Arial" charset="0"/>
              </a:rPr>
              <a:t>See pp. 2-14 through 2-15 for example of simplified method </a:t>
            </a:r>
            <a:r>
              <a:rPr lang="en-US" dirty="0" smtClean="0">
                <a:latin typeface="Arial" charset="0"/>
              </a:rPr>
              <a:t>worksheet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559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ANNUITIES – THE GENERAL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marL="365760" lvl="1" indent="-365760">
              <a:defRPr/>
            </a:pPr>
            <a:r>
              <a:rPr lang="en-US" dirty="0">
                <a:latin typeface="Arial" charset="0"/>
              </a:rPr>
              <a:t>Before Simplified Method, the General Rule was used for most annuity calculations</a:t>
            </a:r>
          </a:p>
          <a:p>
            <a:pPr marL="365760" lvl="1" indent="-365760">
              <a:defRPr/>
            </a:pPr>
            <a:r>
              <a:rPr lang="en-US" dirty="0">
                <a:latin typeface="Arial" charset="0"/>
              </a:rPr>
              <a:t>Payments received are both taxable (income) and nontaxable (return of capital)</a:t>
            </a:r>
          </a:p>
          <a:p>
            <a:pPr marL="365760" lvl="1" indent="-365760">
              <a:defRPr/>
            </a:pPr>
            <a:r>
              <a:rPr lang="en-US" dirty="0">
                <a:latin typeface="Arial" charset="0"/>
              </a:rPr>
              <a:t>Must calculate amount to exclude from </a:t>
            </a:r>
            <a:r>
              <a:rPr lang="en-US" dirty="0" smtClean="0">
                <a:latin typeface="Arial" charset="0"/>
              </a:rPr>
              <a:t>income</a:t>
            </a:r>
            <a:endParaRPr lang="en-US" dirty="0">
              <a:latin typeface="Arial" charset="0"/>
            </a:endParaRPr>
          </a:p>
          <a:p>
            <a:pPr lvl="1" indent="-457200">
              <a:buFont typeface="+mj-lt"/>
              <a:buAutoNum type="arabicPeriod"/>
              <a:defRPr/>
            </a:pPr>
            <a:r>
              <a:rPr lang="en-US" sz="2400" dirty="0" smtClean="0">
                <a:latin typeface="Arial" charset="0"/>
              </a:rPr>
              <a:t>First</a:t>
            </a:r>
            <a:r>
              <a:rPr lang="en-US" sz="2400" dirty="0">
                <a:latin typeface="Arial" charset="0"/>
              </a:rPr>
              <a:t>, calculate </a:t>
            </a:r>
            <a:r>
              <a:rPr lang="en-US" sz="2400" dirty="0">
                <a:solidFill>
                  <a:srgbClr val="006298"/>
                </a:solidFill>
                <a:latin typeface="Arial" charset="0"/>
              </a:rPr>
              <a:t>exclusion ratio  </a:t>
            </a:r>
          </a:p>
          <a:p>
            <a:pPr marL="914400" lvl="1" indent="0">
              <a:buNone/>
              <a:defRPr/>
            </a:pPr>
            <a:r>
              <a:rPr lang="en-US" sz="2000" i="1" dirty="0" smtClean="0">
                <a:latin typeface="Arial" charset="0"/>
              </a:rPr>
              <a:t>Investment </a:t>
            </a:r>
            <a:r>
              <a:rPr lang="en-US" sz="2000" i="1" dirty="0">
                <a:latin typeface="Arial" charset="0"/>
              </a:rPr>
              <a:t>in Contract / (Annual payment </a:t>
            </a:r>
            <a:r>
              <a:rPr lang="en-US" sz="2000" i="1" dirty="0" smtClean="0">
                <a:latin typeface="Arial" charset="0"/>
              </a:rPr>
              <a:t>× </a:t>
            </a:r>
            <a:r>
              <a:rPr lang="en-US" sz="2000" i="1" dirty="0">
                <a:latin typeface="Arial" charset="0"/>
              </a:rPr>
              <a:t>Life expectancy)</a:t>
            </a:r>
          </a:p>
          <a:p>
            <a:pPr lvl="1" indent="-457200">
              <a:buFont typeface="+mj-lt"/>
              <a:buAutoNum type="arabicPeriod" startAt="2"/>
              <a:defRPr/>
            </a:pPr>
            <a:r>
              <a:rPr lang="en-US" sz="2400" dirty="0" smtClean="0">
                <a:latin typeface="Arial" charset="0"/>
              </a:rPr>
              <a:t>Secondly</a:t>
            </a:r>
            <a:r>
              <a:rPr lang="en-US" sz="2400" dirty="0">
                <a:latin typeface="Arial" charset="0"/>
              </a:rPr>
              <a:t>, find the amount to </a:t>
            </a:r>
            <a:r>
              <a:rPr lang="en-US" sz="2400" dirty="0" smtClean="0">
                <a:latin typeface="Arial" charset="0"/>
              </a:rPr>
              <a:t>exclude</a:t>
            </a:r>
            <a:br>
              <a:rPr lang="en-US" sz="2400" dirty="0" smtClean="0">
                <a:latin typeface="Arial" charset="0"/>
              </a:rPr>
            </a:br>
            <a:r>
              <a:rPr lang="en-US" sz="2400" dirty="0" smtClean="0">
                <a:solidFill>
                  <a:srgbClr val="006298"/>
                </a:solidFill>
                <a:latin typeface="Arial" charset="0"/>
              </a:rPr>
              <a:t>Exclusion </a:t>
            </a:r>
            <a:r>
              <a:rPr lang="en-US" sz="2400" dirty="0">
                <a:solidFill>
                  <a:srgbClr val="006298"/>
                </a:solidFill>
                <a:latin typeface="Arial" charset="0"/>
              </a:rPr>
              <a:t>Ratio (from step 1) </a:t>
            </a:r>
            <a:r>
              <a:rPr lang="en-US" sz="2000" i="1" dirty="0" smtClean="0">
                <a:latin typeface="Arial" charset="0"/>
              </a:rPr>
              <a:t>× </a:t>
            </a:r>
            <a:r>
              <a:rPr lang="en-US" sz="2000" i="1" dirty="0">
                <a:latin typeface="Arial" charset="0"/>
              </a:rPr>
              <a:t>Annual Amount of Annuity </a:t>
            </a:r>
            <a:r>
              <a:rPr lang="en-US" sz="2000" i="1" dirty="0" smtClean="0">
                <a:latin typeface="Arial" charset="0"/>
              </a:rPr>
              <a:t>Received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204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ANNUITIES/PENSIONS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marL="0" indent="0">
              <a:buNone/>
            </a:pPr>
            <a:r>
              <a:rPr lang="en-US" sz="2600" b="1" i="1" dirty="0"/>
              <a:t>Example</a:t>
            </a:r>
          </a:p>
          <a:p>
            <a:pPr marL="0" indent="0">
              <a:buNone/>
            </a:pPr>
            <a:r>
              <a:rPr lang="en-US" sz="2600" dirty="0"/>
              <a:t>Din has saved $750,000 in his retirement account and uses it to purchase an annuity. His annuity equals $4,800/month and the IRS tables show he is expected to live 19 years. </a:t>
            </a:r>
            <a:r>
              <a:rPr lang="en-US" sz="2600" dirty="0" smtClean="0"/>
              <a:t>How </a:t>
            </a:r>
            <a:r>
              <a:rPr lang="en-US" sz="2600" dirty="0"/>
              <a:t>much is excludable from tax each year of Din’s retirement? Assume that Din is required to use the general rule.</a:t>
            </a:r>
          </a:p>
        </p:txBody>
      </p:sp>
    </p:spTree>
    <p:extLst>
      <p:ext uri="{BB962C8B-B14F-4D97-AF65-F5344CB8AC3E}">
        <p14:creationId xmlns:p14="http://schemas.microsoft.com/office/powerpoint/2010/main" val="1941210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</a:t>
            </a:r>
            <a:r>
              <a:rPr lang="en-US" dirty="0" smtClean="0"/>
              <a:t>(2 </a:t>
            </a:r>
            <a:r>
              <a:rPr lang="en-US" dirty="0"/>
              <a:t>of 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600" b="1" dirty="0">
                <a:latin typeface="Arial" charset="0"/>
              </a:rPr>
              <a:t>Example</a:t>
            </a:r>
          </a:p>
          <a:p>
            <a:pPr marL="0" indent="0">
              <a:buNone/>
              <a:defRPr/>
            </a:pPr>
            <a:r>
              <a:rPr lang="en-US" sz="2600" dirty="0">
                <a:latin typeface="Arial" charset="0"/>
              </a:rPr>
              <a:t>Din has saved $750,000 in his retirement account and uses it to purchase an annuity. </a:t>
            </a:r>
            <a:r>
              <a:rPr lang="en-US" sz="2600" dirty="0" smtClean="0">
                <a:latin typeface="Arial" charset="0"/>
              </a:rPr>
              <a:t>His </a:t>
            </a:r>
            <a:r>
              <a:rPr lang="en-US" sz="2600" dirty="0">
                <a:latin typeface="Arial" charset="0"/>
              </a:rPr>
              <a:t>annuity pays $4,800/month and the IRS tables show he is expected to live 19 years. </a:t>
            </a:r>
            <a:r>
              <a:rPr lang="en-US" sz="2600" dirty="0" smtClean="0">
                <a:latin typeface="Arial" charset="0"/>
              </a:rPr>
              <a:t>How </a:t>
            </a:r>
            <a:r>
              <a:rPr lang="en-US" sz="2600" dirty="0">
                <a:latin typeface="Arial" charset="0"/>
              </a:rPr>
              <a:t>much is excludable from tax each year of Din’s retirement? Assume that Din is required to use the general rule</a:t>
            </a:r>
            <a:r>
              <a:rPr lang="en-US" sz="2600" dirty="0" smtClean="0">
                <a:latin typeface="Arial" charset="0"/>
              </a:rPr>
              <a:t>.</a:t>
            </a:r>
            <a:endParaRPr lang="en-US" sz="2600" dirty="0">
              <a:latin typeface="Arial" charset="0"/>
            </a:endParaRPr>
          </a:p>
          <a:p>
            <a:pPr marL="0" indent="0">
              <a:spcBef>
                <a:spcPts val="1800"/>
              </a:spcBef>
              <a:buNone/>
              <a:defRPr/>
            </a:pPr>
            <a:r>
              <a:rPr lang="en-US" sz="2600" b="1" dirty="0">
                <a:latin typeface="Arial" charset="0"/>
              </a:rPr>
              <a:t>Solution</a:t>
            </a:r>
          </a:p>
          <a:p>
            <a:pPr indent="-256032">
              <a:buNone/>
              <a:defRPr/>
            </a:pPr>
            <a:r>
              <a:rPr lang="en-US" sz="2600" dirty="0" smtClean="0">
                <a:latin typeface="Arial" charset="0"/>
              </a:rPr>
              <a:t>$</a:t>
            </a:r>
            <a:r>
              <a:rPr lang="en-US" sz="2600" dirty="0">
                <a:latin typeface="Arial" charset="0"/>
              </a:rPr>
              <a:t>750,000/($4,800 </a:t>
            </a:r>
            <a:r>
              <a:rPr lang="en-US" sz="2600" i="1" dirty="0" smtClean="0">
                <a:latin typeface="Arial" charset="0"/>
              </a:rPr>
              <a:t>×</a:t>
            </a:r>
            <a:r>
              <a:rPr lang="en-US" sz="2600" dirty="0" smtClean="0">
                <a:latin typeface="Arial" charset="0"/>
              </a:rPr>
              <a:t> </a:t>
            </a:r>
            <a:r>
              <a:rPr lang="en-US" sz="2600" dirty="0">
                <a:latin typeface="Arial" charset="0"/>
              </a:rPr>
              <a:t>12 months </a:t>
            </a:r>
            <a:r>
              <a:rPr lang="en-US" sz="2600" i="1" dirty="0">
                <a:latin typeface="Arial" charset="0"/>
              </a:rPr>
              <a:t>×</a:t>
            </a:r>
            <a:r>
              <a:rPr lang="en-US" sz="2600" dirty="0" smtClean="0">
                <a:latin typeface="Arial" charset="0"/>
              </a:rPr>
              <a:t> </a:t>
            </a:r>
            <a:r>
              <a:rPr lang="en-US" sz="2600" dirty="0">
                <a:latin typeface="Arial" charset="0"/>
              </a:rPr>
              <a:t>19 years) </a:t>
            </a:r>
            <a:r>
              <a:rPr lang="en-US" sz="2600" dirty="0" smtClean="0">
                <a:latin typeface="Arial" charset="0"/>
              </a:rPr>
              <a:t>= </a:t>
            </a:r>
            <a:r>
              <a:rPr lang="en-US" sz="2600" dirty="0">
                <a:latin typeface="Arial" charset="0"/>
              </a:rPr>
              <a:t>.685</a:t>
            </a:r>
          </a:p>
          <a:p>
            <a:pPr indent="0">
              <a:buNone/>
              <a:defRPr/>
            </a:pPr>
            <a:r>
              <a:rPr lang="en-US" sz="2600" dirty="0" smtClean="0">
                <a:latin typeface="Arial" charset="0"/>
              </a:rPr>
              <a:t>.</a:t>
            </a:r>
            <a:r>
              <a:rPr lang="en-US" sz="2600" dirty="0">
                <a:latin typeface="Arial" charset="0"/>
              </a:rPr>
              <a:t>685 = 68.5% of amount is excluded from tax</a:t>
            </a:r>
          </a:p>
          <a:p>
            <a:pPr indent="0">
              <a:buNone/>
              <a:defRPr/>
            </a:pPr>
            <a:r>
              <a:rPr lang="en-US" sz="2600" dirty="0" smtClean="0">
                <a:latin typeface="Arial" charset="0"/>
              </a:rPr>
              <a:t>.</a:t>
            </a:r>
            <a:r>
              <a:rPr lang="en-US" sz="2600" dirty="0">
                <a:latin typeface="Arial" charset="0"/>
              </a:rPr>
              <a:t>685 </a:t>
            </a:r>
            <a:r>
              <a:rPr lang="en-US" sz="2600" i="1" dirty="0">
                <a:latin typeface="Arial" charset="0"/>
              </a:rPr>
              <a:t>×</a:t>
            </a:r>
            <a:r>
              <a:rPr lang="en-US" sz="2600" dirty="0" smtClean="0">
                <a:latin typeface="Arial" charset="0"/>
              </a:rPr>
              <a:t> </a:t>
            </a:r>
            <a:r>
              <a:rPr lang="en-US" sz="2600" dirty="0">
                <a:latin typeface="Arial" charset="0"/>
              </a:rPr>
              <a:t>($4,800 </a:t>
            </a:r>
            <a:r>
              <a:rPr lang="en-US" sz="2600" i="1" dirty="0">
                <a:latin typeface="Arial" charset="0"/>
              </a:rPr>
              <a:t>×</a:t>
            </a:r>
            <a:r>
              <a:rPr lang="en-US" sz="2600" dirty="0" smtClean="0">
                <a:latin typeface="Arial" charset="0"/>
              </a:rPr>
              <a:t> </a:t>
            </a:r>
            <a:r>
              <a:rPr lang="en-US" sz="2600" dirty="0">
                <a:latin typeface="Arial" charset="0"/>
              </a:rPr>
              <a:t>12 months) = </a:t>
            </a:r>
            <a:r>
              <a:rPr lang="en-US" sz="2600" i="1" dirty="0">
                <a:latin typeface="Arial" charset="0"/>
              </a:rPr>
              <a:t>$39,456 annual </a:t>
            </a:r>
            <a:r>
              <a:rPr lang="en-US" sz="2600" i="1" dirty="0" smtClean="0">
                <a:latin typeface="Arial" charset="0"/>
              </a:rPr>
              <a:t>exclusion</a:t>
            </a:r>
            <a:endParaRPr lang="en-US" sz="260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896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ANNUITIES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Arial" charset="0"/>
                <a:cs typeface="Arial" charset="0"/>
              </a:rPr>
              <a:t>Employers may make periodic payments to retirement plans on behalf of their employees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Arial" charset="0"/>
                <a:cs typeface="Arial" charset="0"/>
              </a:rPr>
              <a:t>These payments are not taxable to employee in current year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Arial" charset="0"/>
                <a:cs typeface="Arial" charset="0"/>
              </a:rPr>
              <a:t>They are not considered part of investment when calculating exclusion ratio</a:t>
            </a:r>
          </a:p>
        </p:txBody>
      </p:sp>
    </p:spTree>
    <p:extLst>
      <p:ext uri="{BB962C8B-B14F-4D97-AF65-F5344CB8AC3E}">
        <p14:creationId xmlns:p14="http://schemas.microsoft.com/office/powerpoint/2010/main" val="739286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INSURANCE PROCEEDS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defTabSz="457200">
              <a:defRPr/>
            </a:pPr>
            <a:r>
              <a:rPr lang="en-US" sz="2800" dirty="0">
                <a:latin typeface="Arial" charset="0"/>
              </a:rPr>
              <a:t>Life insurance proceeds are </a:t>
            </a:r>
            <a:r>
              <a:rPr lang="en-US" sz="2800" i="1" dirty="0">
                <a:latin typeface="Arial" charset="0"/>
              </a:rPr>
              <a:t>excluded</a:t>
            </a:r>
            <a:r>
              <a:rPr lang="en-US" sz="2800" dirty="0">
                <a:latin typeface="Arial" charset="0"/>
              </a:rPr>
              <a:t> from gross income if: </a:t>
            </a:r>
          </a:p>
          <a:p>
            <a:pPr lvl="1" defTabSz="457200">
              <a:defRPr/>
            </a:pPr>
            <a:r>
              <a:rPr lang="en-US" sz="2400" dirty="0">
                <a:latin typeface="Arial" charset="0"/>
              </a:rPr>
              <a:t>Proceeds paid to beneficiary by reason of death of the insured</a:t>
            </a:r>
          </a:p>
          <a:p>
            <a:pPr marL="1828800" lvl="1" indent="0" defTabSz="457200">
              <a:buNone/>
              <a:defRPr/>
            </a:pPr>
            <a:r>
              <a:rPr lang="en-US" sz="2400" i="1" dirty="0" smtClean="0">
                <a:latin typeface="Arial" charset="0"/>
              </a:rPr>
              <a:t>and</a:t>
            </a:r>
            <a:endParaRPr lang="en-US" sz="2400" i="1" dirty="0">
              <a:latin typeface="Arial" charset="0"/>
            </a:endParaRPr>
          </a:p>
          <a:p>
            <a:pPr lvl="1" defTabSz="457200">
              <a:defRPr/>
            </a:pPr>
            <a:r>
              <a:rPr lang="en-US" sz="2400" dirty="0">
                <a:latin typeface="Arial" charset="0"/>
              </a:rPr>
              <a:t>Beneficiary has an insurable </a:t>
            </a:r>
            <a:r>
              <a:rPr lang="en-US" sz="2400" dirty="0" smtClean="0">
                <a:latin typeface="Arial" charset="0"/>
              </a:rPr>
              <a:t>interest</a:t>
            </a:r>
            <a:endParaRPr lang="en-US" sz="1800" b="1" dirty="0">
              <a:latin typeface="Arial" charset="0"/>
            </a:endParaRPr>
          </a:p>
          <a:p>
            <a:pPr marL="640080" lvl="1" indent="-237744" algn="ctr" defTabSz="457200">
              <a:spcBef>
                <a:spcPts val="3600"/>
              </a:spcBef>
              <a:buNone/>
              <a:defRPr/>
            </a:pPr>
            <a:r>
              <a:rPr lang="en-US" b="1" i="1" dirty="0">
                <a:solidFill>
                  <a:srgbClr val="006298"/>
                </a:solidFill>
                <a:latin typeface="Arial" charset="0"/>
              </a:rPr>
              <a:t>Note: </a:t>
            </a:r>
            <a:r>
              <a:rPr lang="en-US" b="1" i="1" dirty="0" smtClean="0">
                <a:solidFill>
                  <a:srgbClr val="006298"/>
                </a:solidFill>
                <a:latin typeface="Arial" charset="0"/>
              </a:rPr>
              <a:t>Interest </a:t>
            </a:r>
            <a:r>
              <a:rPr lang="en-US" b="1" i="1" dirty="0">
                <a:solidFill>
                  <a:srgbClr val="006298"/>
                </a:solidFill>
                <a:latin typeface="Arial" charset="0"/>
              </a:rPr>
              <a:t>on proceeds paid over </a:t>
            </a:r>
            <a:r>
              <a:rPr lang="en-US" b="1" i="1" dirty="0" smtClean="0">
                <a:solidFill>
                  <a:srgbClr val="006298"/>
                </a:solidFill>
                <a:latin typeface="Arial" charset="0"/>
              </a:rPr>
              <a:t>several </a:t>
            </a:r>
            <a:r>
              <a:rPr lang="en-US" b="1" i="1" dirty="0">
                <a:solidFill>
                  <a:srgbClr val="006298"/>
                </a:solidFill>
                <a:latin typeface="Arial" charset="0"/>
              </a:rPr>
              <a:t>years is generally taxable </a:t>
            </a:r>
            <a:r>
              <a:rPr lang="en-US" b="1" i="1" dirty="0" smtClean="0">
                <a:solidFill>
                  <a:srgbClr val="006298"/>
                </a:solidFill>
                <a:latin typeface="Arial" charset="0"/>
              </a:rPr>
              <a:t>income</a:t>
            </a:r>
            <a:endParaRPr lang="en-US" b="1" i="1" dirty="0">
              <a:solidFill>
                <a:srgbClr val="00629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744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3965" y="3671128"/>
            <a:ext cx="7186009" cy="914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GROSS INCOME &amp; EXCLUSIONS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8285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INSURANCE PROCEEDS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buNone/>
            </a:pPr>
            <a:r>
              <a:rPr lang="en-US" sz="2800" b="1" dirty="0">
                <a:latin typeface="Arial" charset="0"/>
              </a:rPr>
              <a:t>Example</a:t>
            </a:r>
          </a:p>
          <a:p>
            <a:pPr marL="0" indent="0">
              <a:buNone/>
            </a:pPr>
            <a:r>
              <a:rPr lang="en-US" sz="2800" dirty="0">
                <a:latin typeface="Arial" charset="0"/>
              </a:rPr>
              <a:t>Karina dies on 6/15/18, leaving her husband, </a:t>
            </a:r>
            <a:r>
              <a:rPr lang="en-US" sz="2800" dirty="0" err="1">
                <a:latin typeface="Arial" charset="0"/>
              </a:rPr>
              <a:t>Dann</a:t>
            </a:r>
            <a:r>
              <a:rPr lang="en-US" sz="2800" dirty="0">
                <a:latin typeface="Arial" charset="0"/>
              </a:rPr>
              <a:t>, a $500,000 life insurance policy.  The proceeds will be paid out to </a:t>
            </a:r>
            <a:r>
              <a:rPr lang="en-US" sz="2800" dirty="0" err="1">
                <a:latin typeface="Arial" charset="0"/>
              </a:rPr>
              <a:t>Dann</a:t>
            </a:r>
            <a:r>
              <a:rPr lang="en-US" sz="2800" dirty="0">
                <a:latin typeface="Arial" charset="0"/>
              </a:rPr>
              <a:t> $100,000 per year plus interest for 5 years</a:t>
            </a:r>
            <a:r>
              <a:rPr lang="en-US" sz="2800" dirty="0" smtClean="0">
                <a:latin typeface="Arial" charset="0"/>
              </a:rPr>
              <a:t>.</a:t>
            </a:r>
            <a:endParaRPr lang="en-US" sz="2800" dirty="0">
              <a:latin typeface="Arial" charset="0"/>
            </a:endParaRPr>
          </a:p>
          <a:p>
            <a:pPr marL="0" indent="0">
              <a:spcBef>
                <a:spcPts val="4200"/>
              </a:spcBef>
              <a:buNone/>
            </a:pPr>
            <a:r>
              <a:rPr lang="en-US" sz="2800" dirty="0">
                <a:latin typeface="Arial" charset="0"/>
              </a:rPr>
              <a:t>In the current year, </a:t>
            </a:r>
            <a:r>
              <a:rPr lang="en-US" sz="2800" dirty="0" err="1">
                <a:latin typeface="Arial" charset="0"/>
              </a:rPr>
              <a:t>Dann</a:t>
            </a:r>
            <a:r>
              <a:rPr lang="en-US" sz="2800" dirty="0">
                <a:latin typeface="Arial" charset="0"/>
              </a:rPr>
              <a:t> receives $105,000 ($100,000 + $5,000 interest).  How much is taxable to </a:t>
            </a:r>
            <a:r>
              <a:rPr lang="en-US" sz="2800" dirty="0" err="1">
                <a:latin typeface="Arial" charset="0"/>
              </a:rPr>
              <a:t>Dann</a:t>
            </a:r>
            <a:r>
              <a:rPr lang="en-US" sz="2800" dirty="0">
                <a:latin typeface="Arial" charset="0"/>
              </a:rPr>
              <a:t> in the current year?</a:t>
            </a:r>
          </a:p>
        </p:txBody>
      </p:sp>
    </p:spTree>
    <p:extLst>
      <p:ext uri="{BB962C8B-B14F-4D97-AF65-F5344CB8AC3E}">
        <p14:creationId xmlns:p14="http://schemas.microsoft.com/office/powerpoint/2010/main" val="2299309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</a:t>
            </a:r>
            <a:r>
              <a:rPr lang="en-US" dirty="0" smtClean="0"/>
              <a:t>(3 </a:t>
            </a:r>
            <a:r>
              <a:rPr lang="en-US" dirty="0"/>
              <a:t>of 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b="1" dirty="0">
                <a:latin typeface="Arial" charset="0"/>
              </a:rPr>
              <a:t>Example</a:t>
            </a:r>
          </a:p>
          <a:p>
            <a:pPr marL="0" indent="0">
              <a:buNone/>
              <a:defRPr/>
            </a:pPr>
            <a:r>
              <a:rPr lang="en-US" sz="2800" dirty="0">
                <a:latin typeface="Arial" charset="0"/>
              </a:rPr>
              <a:t>Karina dies on 6/15/18, leaving her husband, </a:t>
            </a:r>
            <a:r>
              <a:rPr lang="en-US" sz="2800" dirty="0" err="1">
                <a:latin typeface="Arial" charset="0"/>
              </a:rPr>
              <a:t>Dann</a:t>
            </a:r>
            <a:r>
              <a:rPr lang="en-US" sz="2800" dirty="0">
                <a:latin typeface="Arial" charset="0"/>
              </a:rPr>
              <a:t>, a $500,000 life insurance policy.  The proceeds will be paid out to </a:t>
            </a:r>
            <a:r>
              <a:rPr lang="en-US" sz="2800" dirty="0" err="1">
                <a:latin typeface="Arial" charset="0"/>
              </a:rPr>
              <a:t>Dann</a:t>
            </a:r>
            <a:r>
              <a:rPr lang="en-US" sz="2800" dirty="0">
                <a:latin typeface="Arial" charset="0"/>
              </a:rPr>
              <a:t> $100,000 per year plus interest for 5 years. In the current year, </a:t>
            </a:r>
            <a:r>
              <a:rPr lang="en-US" sz="2800" dirty="0" err="1">
                <a:latin typeface="Arial" charset="0"/>
              </a:rPr>
              <a:t>Dann</a:t>
            </a:r>
            <a:r>
              <a:rPr lang="en-US" sz="2800" dirty="0">
                <a:latin typeface="Arial" charset="0"/>
              </a:rPr>
              <a:t> receives $105,000 ($100,000 + $5,000 interest).  How much is taxable to </a:t>
            </a:r>
            <a:r>
              <a:rPr lang="en-US" sz="2800" dirty="0" err="1">
                <a:latin typeface="Arial" charset="0"/>
              </a:rPr>
              <a:t>Dann</a:t>
            </a:r>
            <a:r>
              <a:rPr lang="en-US" sz="2800" dirty="0">
                <a:latin typeface="Arial" charset="0"/>
              </a:rPr>
              <a:t> in the current year</a:t>
            </a:r>
            <a:r>
              <a:rPr lang="en-US" sz="2800" dirty="0" smtClean="0">
                <a:latin typeface="Arial" charset="0"/>
              </a:rPr>
              <a:t>?</a:t>
            </a:r>
            <a:endParaRPr lang="en-US" sz="2800" dirty="0">
              <a:latin typeface="Arial" charset="0"/>
            </a:endParaRPr>
          </a:p>
          <a:p>
            <a:pPr marL="0" indent="0">
              <a:spcBef>
                <a:spcPts val="4000"/>
              </a:spcBef>
              <a:buNone/>
              <a:defRPr/>
            </a:pPr>
            <a:r>
              <a:rPr lang="en-US" sz="2800" b="1" dirty="0">
                <a:latin typeface="Arial" charset="0"/>
              </a:rPr>
              <a:t>Solution</a:t>
            </a:r>
          </a:p>
          <a:p>
            <a:pPr marL="0" indent="0">
              <a:buNone/>
              <a:defRPr/>
            </a:pPr>
            <a:r>
              <a:rPr lang="en-US" sz="2800" dirty="0" err="1">
                <a:latin typeface="Arial" charset="0"/>
              </a:rPr>
              <a:t>Dann</a:t>
            </a:r>
            <a:r>
              <a:rPr lang="en-US" sz="2800" dirty="0">
                <a:latin typeface="Arial" charset="0"/>
              </a:rPr>
              <a:t> must include the $5,000 of interest income in his gross income calculation; the face value of $100,000 is not taxable</a:t>
            </a:r>
            <a:r>
              <a:rPr lang="en-US" sz="2800" dirty="0" smtClean="0">
                <a:latin typeface="Arial" charset="0"/>
              </a:rPr>
              <a:t>.</a:t>
            </a:r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1130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VIATICAL SETTLEMENTS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Also known as accelerated death benefits</a:t>
            </a:r>
          </a:p>
          <a:p>
            <a:r>
              <a:rPr lang="en-US" sz="2800" dirty="0" err="1">
                <a:latin typeface="Arial" charset="0"/>
              </a:rPr>
              <a:t>Viatical</a:t>
            </a:r>
            <a:r>
              <a:rPr lang="en-US" sz="2800" dirty="0">
                <a:latin typeface="Arial" charset="0"/>
              </a:rPr>
              <a:t> settlements are excludable from gross income in certain situations</a:t>
            </a:r>
          </a:p>
          <a:p>
            <a:pPr lvl="1">
              <a:buSzPct val="100000"/>
            </a:pPr>
            <a:r>
              <a:rPr lang="en-US" sz="2400" dirty="0">
                <a:latin typeface="Arial" charset="0"/>
              </a:rPr>
              <a:t>Chronically or terminally ill taxpayer collects early payout from insurance company or sells/assigns policy to a </a:t>
            </a:r>
            <a:r>
              <a:rPr lang="en-US" sz="2400" dirty="0" err="1">
                <a:latin typeface="Arial" charset="0"/>
              </a:rPr>
              <a:t>viatical</a:t>
            </a:r>
            <a:r>
              <a:rPr lang="en-US" sz="2400" dirty="0">
                <a:latin typeface="Arial" charset="0"/>
              </a:rPr>
              <a:t> settlement provider</a:t>
            </a:r>
            <a:endParaRPr lang="en-US" sz="2400" u="sng" dirty="0">
              <a:latin typeface="Arial" charset="0"/>
            </a:endParaRPr>
          </a:p>
          <a:p>
            <a:pPr lvl="2">
              <a:buSzPct val="100000"/>
            </a:pPr>
            <a:r>
              <a:rPr lang="en-US" sz="2000" i="1" dirty="0">
                <a:latin typeface="Arial" charset="0"/>
              </a:rPr>
              <a:t>Terminally ill </a:t>
            </a:r>
            <a:r>
              <a:rPr lang="en-US" sz="2000" dirty="0">
                <a:latin typeface="Arial" charset="0"/>
              </a:rPr>
              <a:t>patient must have certification from MD stating that he/she reasonably expected to die within 24 months</a:t>
            </a:r>
          </a:p>
          <a:p>
            <a:pPr lvl="2">
              <a:buSzPct val="100000"/>
            </a:pPr>
            <a:r>
              <a:rPr lang="en-US" sz="2000" i="1" dirty="0">
                <a:latin typeface="Arial" charset="0"/>
              </a:rPr>
              <a:t>Chronically ill </a:t>
            </a:r>
            <a:r>
              <a:rPr lang="en-US" sz="2000" dirty="0">
                <a:latin typeface="Arial" charset="0"/>
              </a:rPr>
              <a:t>must have certification from MD stating the he/she is unable to perform daily living activities </a:t>
            </a:r>
            <a:r>
              <a:rPr lang="en-US" sz="2000" dirty="0" smtClean="0">
                <a:latin typeface="Arial" charset="0"/>
              </a:rPr>
              <a:t>unassisted</a:t>
            </a: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6501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LIFE INSURANCE POLICY TRANSFERRED FOR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latin typeface="Arial" charset="0"/>
              </a:rPr>
              <a:t>If policy is transferred for value, then all or part of the proceeds may be taxable to recipient</a:t>
            </a:r>
          </a:p>
          <a:p>
            <a:pPr indent="0">
              <a:buNone/>
              <a:defRPr/>
            </a:pPr>
            <a:r>
              <a:rPr lang="en-US" sz="2800" b="1" i="1" dirty="0" smtClean="0">
                <a:solidFill>
                  <a:srgbClr val="006298"/>
                </a:solidFill>
                <a:latin typeface="Arial" charset="0"/>
              </a:rPr>
              <a:t>Taxable </a:t>
            </a:r>
            <a:r>
              <a:rPr lang="en-US" sz="2800" b="1" i="1" dirty="0">
                <a:solidFill>
                  <a:srgbClr val="006298"/>
                </a:solidFill>
                <a:latin typeface="Arial" charset="0"/>
              </a:rPr>
              <a:t>amount </a:t>
            </a:r>
            <a:r>
              <a:rPr lang="en-US" sz="2800" dirty="0">
                <a:solidFill>
                  <a:srgbClr val="006298"/>
                </a:solidFill>
                <a:latin typeface="Arial" charset="0"/>
              </a:rPr>
              <a:t>= </a:t>
            </a:r>
            <a:r>
              <a:rPr lang="en-US" sz="2800" dirty="0" smtClean="0">
                <a:solidFill>
                  <a:srgbClr val="006298"/>
                </a:solidFill>
                <a:latin typeface="Arial" charset="0"/>
              </a:rPr>
              <a:t>Proceeds </a:t>
            </a:r>
            <a:r>
              <a:rPr lang="en-US" sz="2800" dirty="0">
                <a:solidFill>
                  <a:srgbClr val="006298"/>
                </a:solidFill>
                <a:latin typeface="Arial" charset="0"/>
              </a:rPr>
              <a:t>from death of </a:t>
            </a:r>
            <a:r>
              <a:rPr lang="en-US" sz="2800" dirty="0" smtClean="0">
                <a:solidFill>
                  <a:srgbClr val="006298"/>
                </a:solidFill>
                <a:latin typeface="Arial" charset="0"/>
              </a:rPr>
              <a:t>insured</a:t>
            </a:r>
            <a:endParaRPr lang="en-US" sz="2800" dirty="0">
              <a:solidFill>
                <a:srgbClr val="006298"/>
              </a:solidFill>
              <a:latin typeface="Arial" charset="0"/>
            </a:endParaRPr>
          </a:p>
          <a:p>
            <a:pPr marL="3108960" indent="0">
              <a:buNone/>
              <a:defRPr/>
            </a:pPr>
            <a:r>
              <a:rPr lang="en-US" sz="2800" dirty="0" smtClean="0">
                <a:solidFill>
                  <a:srgbClr val="006298"/>
                </a:solidFill>
                <a:latin typeface="Arial" charset="0"/>
              </a:rPr>
              <a:t>− </a:t>
            </a:r>
            <a:r>
              <a:rPr lang="en-US" sz="2800" dirty="0">
                <a:solidFill>
                  <a:srgbClr val="006298"/>
                </a:solidFill>
                <a:latin typeface="Arial" charset="0"/>
              </a:rPr>
              <a:t>Cash surrender value at time of </a:t>
            </a:r>
            <a:r>
              <a:rPr lang="en-US" sz="2800" dirty="0" smtClean="0">
                <a:solidFill>
                  <a:srgbClr val="006298"/>
                </a:solidFill>
                <a:latin typeface="Arial" charset="0"/>
              </a:rPr>
              <a:t>transfer</a:t>
            </a:r>
            <a:endParaRPr lang="en-US" sz="2800" dirty="0">
              <a:solidFill>
                <a:srgbClr val="006298"/>
              </a:solidFill>
              <a:latin typeface="Arial" charset="0"/>
            </a:endParaRPr>
          </a:p>
          <a:p>
            <a:pPr marL="3108960" indent="0">
              <a:buNone/>
              <a:defRPr/>
            </a:pPr>
            <a:r>
              <a:rPr lang="en-US" sz="2800" dirty="0" smtClean="0">
                <a:solidFill>
                  <a:srgbClr val="006298"/>
                </a:solidFill>
                <a:latin typeface="Arial" charset="0"/>
              </a:rPr>
              <a:t>+ </a:t>
            </a:r>
            <a:r>
              <a:rPr lang="en-US" sz="2800" dirty="0">
                <a:solidFill>
                  <a:srgbClr val="006298"/>
                </a:solidFill>
                <a:latin typeface="Arial" charset="0"/>
              </a:rPr>
              <a:t>Premiums paid by purchaser</a:t>
            </a:r>
          </a:p>
          <a:p>
            <a:pPr>
              <a:spcBef>
                <a:spcPts val="2400"/>
              </a:spcBef>
              <a:defRPr/>
            </a:pPr>
            <a:r>
              <a:rPr lang="en-US" sz="2800" dirty="0">
                <a:latin typeface="Arial" charset="0"/>
              </a:rPr>
              <a:t>Exception:  if policy is transferred for value to partner of insured, a partnership in which insured is a partner or a corporation in which insured is an officer, then policy proceeds are </a:t>
            </a:r>
            <a:r>
              <a:rPr lang="en-US" sz="2800" i="1" dirty="0">
                <a:latin typeface="Arial" charset="0"/>
              </a:rPr>
              <a:t>not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taxable</a:t>
            </a:r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566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LIFE POLICY TRANSFER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400" b="1" i="1" dirty="0">
                <a:latin typeface="Arial" charset="0"/>
              </a:rPr>
              <a:t>Example</a:t>
            </a:r>
          </a:p>
          <a:p>
            <a:pPr marL="0" indent="0">
              <a:buNone/>
              <a:defRPr/>
            </a:pPr>
            <a:r>
              <a:rPr lang="en-US" sz="2400" dirty="0">
                <a:latin typeface="Arial" charset="0"/>
              </a:rPr>
              <a:t>Bianca transfers a life insurance policy with a face value of $25,000 and cash surrender value of $4,000 to Yvette as payment for services rendered.  Yvette pays premiums of $500 per year for a total of $1,500 in the ensuing 3 years; Bianca dies and Yvette collects the $25,000.  How much must Yvette include in her gross income? </a:t>
            </a:r>
          </a:p>
          <a:p>
            <a:pPr marL="0" indent="0">
              <a:spcBef>
                <a:spcPts val="4000"/>
              </a:spcBef>
              <a:buNone/>
              <a:defRPr/>
            </a:pPr>
            <a:r>
              <a:rPr lang="en-US" sz="2400" dirty="0">
                <a:latin typeface="Arial" charset="0"/>
              </a:rPr>
              <a:t>How would this answer differ if Yvette and Bianca were partners in a partnership?</a:t>
            </a:r>
          </a:p>
        </p:txBody>
      </p:sp>
    </p:spTree>
    <p:extLst>
      <p:ext uri="{BB962C8B-B14F-4D97-AF65-F5344CB8AC3E}">
        <p14:creationId xmlns:p14="http://schemas.microsoft.com/office/powerpoint/2010/main" val="21271866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SOLUTION </a:t>
            </a:r>
            <a:r>
              <a:rPr lang="en-US" dirty="0" smtClean="0"/>
              <a:t>(4 </a:t>
            </a:r>
            <a:r>
              <a:rPr lang="en-US" dirty="0"/>
              <a:t>of 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Arial" charset="0"/>
              </a:rPr>
              <a:t>Example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</a:rPr>
              <a:t>Bianca transfers a life insurance policy with a face value of $25,000 and cash surrender value of $4,000 to Yvette as payment for services rendered. Yvette pays premiums of $500 per year for a total of $1,500 in the ensuing three years; Bianca dies and Yvette collects the $25,000.  How much must Yvette include in her gross income? How would this answer differ if Yvette and Bianca were partners in a partnership</a:t>
            </a:r>
            <a:r>
              <a:rPr lang="en-US" sz="2400" dirty="0" smtClean="0">
                <a:latin typeface="Arial" charset="0"/>
              </a:rPr>
              <a:t>?</a:t>
            </a:r>
            <a:endParaRPr lang="en-US" sz="2400" dirty="0">
              <a:latin typeface="Arial" charset="0"/>
            </a:endParaRPr>
          </a:p>
          <a:p>
            <a:pPr marL="0" indent="0">
              <a:spcBef>
                <a:spcPts val="2400"/>
              </a:spcBef>
              <a:buNone/>
            </a:pPr>
            <a:r>
              <a:rPr lang="en-US" sz="2400" b="1" dirty="0">
                <a:latin typeface="Arial" charset="0"/>
              </a:rPr>
              <a:t>Solution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</a:rPr>
              <a:t>Yvette must include $19,500 in income [$25,000 </a:t>
            </a:r>
            <a:r>
              <a:rPr lang="en-US" sz="2400" dirty="0" smtClean="0">
                <a:latin typeface="Arial" charset="0"/>
              </a:rPr>
              <a:t>− </a:t>
            </a:r>
            <a:r>
              <a:rPr lang="en-US" sz="2400" dirty="0">
                <a:latin typeface="Arial" charset="0"/>
              </a:rPr>
              <a:t>$4,000 + $1,500].  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</a:rPr>
              <a:t>If Yvette and Bianca were partners in a partnership, the entire proceeds ($25,000) would be tax-free</a:t>
            </a:r>
            <a:r>
              <a:rPr lang="en-US" sz="2400" dirty="0" smtClean="0">
                <a:latin typeface="Arial" charset="0"/>
              </a:rPr>
              <a:t>.</a:t>
            </a: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5327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INTEREST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spcBef>
                <a:spcPct val="50000"/>
              </a:spcBef>
              <a:spcAft>
                <a:spcPts val="1200"/>
              </a:spcAft>
            </a:pPr>
            <a:r>
              <a:rPr lang="en-US" sz="2800" dirty="0">
                <a:latin typeface="Arial" charset="0"/>
              </a:rPr>
              <a:t>If total interest income &gt;$1,500, must report on Schedule B of Form 1040</a:t>
            </a:r>
          </a:p>
          <a:p>
            <a:pPr>
              <a:spcBef>
                <a:spcPct val="50000"/>
              </a:spcBef>
              <a:spcAft>
                <a:spcPts val="1200"/>
              </a:spcAft>
            </a:pPr>
            <a:r>
              <a:rPr lang="en-US" sz="2800" dirty="0">
                <a:latin typeface="Arial" charset="0"/>
              </a:rPr>
              <a:t>Interest is reported in year received for cash basis taxpayers</a:t>
            </a:r>
          </a:p>
          <a:p>
            <a:pPr lvl="1">
              <a:spcBef>
                <a:spcPct val="50000"/>
              </a:spcBef>
              <a:spcAft>
                <a:spcPts val="1200"/>
              </a:spcAft>
              <a:buSzPct val="100000"/>
            </a:pPr>
            <a:r>
              <a:rPr lang="en-US" sz="2400" dirty="0">
                <a:latin typeface="Arial" charset="0"/>
                <a:sym typeface="Marlett" pitchFamily="2" charset="2"/>
              </a:rPr>
              <a:t>Fair market value of gifts/services a taxpayer receives for making long-term deposits or opening an account are taxable interest</a:t>
            </a:r>
          </a:p>
        </p:txBody>
      </p:sp>
    </p:spTree>
    <p:extLst>
      <p:ext uri="{BB962C8B-B14F-4D97-AF65-F5344CB8AC3E}">
        <p14:creationId xmlns:p14="http://schemas.microsoft.com/office/powerpoint/2010/main" val="39482633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U.S. GOVERNMENT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600" dirty="0">
                <a:latin typeface="Arial" charset="0"/>
              </a:rPr>
              <a:t>Series EE bonds</a:t>
            </a:r>
          </a:p>
          <a:p>
            <a:pPr lvl="1">
              <a:spcAft>
                <a:spcPts val="0"/>
              </a:spcAft>
              <a:defRPr/>
            </a:pPr>
            <a:r>
              <a:rPr lang="en-US" sz="2200" dirty="0">
                <a:latin typeface="Arial" charset="0"/>
              </a:rPr>
              <a:t>Purchase at discount and then redeem</a:t>
            </a:r>
          </a:p>
          <a:p>
            <a:pPr lvl="2">
              <a:spcAft>
                <a:spcPts val="0"/>
              </a:spcAft>
              <a:buClr>
                <a:schemeClr val="tx1"/>
              </a:buClr>
              <a:buSzPct val="100000"/>
              <a:defRPr/>
            </a:pPr>
            <a:r>
              <a:rPr lang="en-US" sz="2000" dirty="0">
                <a:latin typeface="Arial" charset="0"/>
              </a:rPr>
              <a:t>Interest is generally taxed year bonds are redeemed</a:t>
            </a:r>
          </a:p>
          <a:p>
            <a:pPr>
              <a:spcAft>
                <a:spcPts val="0"/>
              </a:spcAft>
              <a:defRPr/>
            </a:pPr>
            <a:r>
              <a:rPr lang="en-US" sz="2600" dirty="0">
                <a:latin typeface="Arial" charset="0"/>
              </a:rPr>
              <a:t>Series HH bonds</a:t>
            </a:r>
          </a:p>
          <a:p>
            <a:pPr lvl="1">
              <a:spcAft>
                <a:spcPts val="0"/>
              </a:spcAft>
              <a:defRPr/>
            </a:pPr>
            <a:r>
              <a:rPr lang="en-US" sz="2200" dirty="0">
                <a:latin typeface="Arial" charset="0"/>
              </a:rPr>
              <a:t>Issued at face value</a:t>
            </a:r>
          </a:p>
          <a:p>
            <a:pPr lvl="2">
              <a:spcAft>
                <a:spcPts val="0"/>
              </a:spcAft>
              <a:buClr>
                <a:schemeClr val="tx1"/>
              </a:buClr>
              <a:buSzPct val="100000"/>
              <a:defRPr/>
            </a:pPr>
            <a:r>
              <a:rPr lang="en-US" sz="2000" dirty="0">
                <a:latin typeface="Arial" charset="0"/>
              </a:rPr>
              <a:t>Pay interest semiannually and interest is taxed each year</a:t>
            </a:r>
          </a:p>
          <a:p>
            <a:pPr lvl="2">
              <a:spcAft>
                <a:spcPts val="0"/>
              </a:spcAft>
              <a:buClr>
                <a:schemeClr val="tx1"/>
              </a:buClr>
              <a:buSzPct val="100000"/>
              <a:defRPr/>
            </a:pPr>
            <a:r>
              <a:rPr lang="en-US" sz="2000" dirty="0">
                <a:latin typeface="Arial" charset="0"/>
              </a:rPr>
              <a:t>Treasury stopped issuing 8/04, but there are still outstanding HH bonds paying interest</a:t>
            </a:r>
          </a:p>
          <a:p>
            <a:pPr>
              <a:spcAft>
                <a:spcPts val="0"/>
              </a:spcAft>
              <a:defRPr/>
            </a:pPr>
            <a:r>
              <a:rPr lang="en-US" sz="2600" dirty="0">
                <a:latin typeface="Arial" charset="0"/>
              </a:rPr>
              <a:t>Series I bonds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200" dirty="0">
                <a:latin typeface="Arial" charset="0"/>
              </a:rPr>
              <a:t>Purchase for face value</a:t>
            </a:r>
          </a:p>
          <a:p>
            <a:pPr lvl="1" fontAlgn="auto">
              <a:spcAft>
                <a:spcPts val="0"/>
              </a:spcAft>
              <a:buSzPct val="100000"/>
              <a:defRPr/>
            </a:pPr>
            <a:r>
              <a:rPr lang="en-US" sz="2200" dirty="0">
                <a:latin typeface="Arial" charset="0"/>
              </a:rPr>
              <a:t>Earnings are adjusted semiannually for inflation</a:t>
            </a:r>
          </a:p>
          <a:p>
            <a:pPr lvl="2">
              <a:spcAft>
                <a:spcPts val="0"/>
              </a:spcAft>
              <a:buClr>
                <a:schemeClr val="tx1"/>
              </a:buClr>
              <a:buSzPct val="100000"/>
              <a:defRPr/>
            </a:pPr>
            <a:r>
              <a:rPr lang="en-US" sz="2000" dirty="0">
                <a:latin typeface="Arial" charset="0"/>
              </a:rPr>
              <a:t>Interest taxed each year or at </a:t>
            </a:r>
            <a:r>
              <a:rPr lang="en-US" sz="2000" dirty="0" smtClean="0">
                <a:latin typeface="Arial" charset="0"/>
              </a:rPr>
              <a:t>maturity</a:t>
            </a: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6573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DIVIDEND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defTabSz="457200">
              <a:defRPr/>
            </a:pPr>
            <a:r>
              <a:rPr lang="en-US" sz="2800" i="1" dirty="0">
                <a:latin typeface="Arial" charset="0"/>
                <a:sym typeface="Marlett" pitchFamily="2" charset="2"/>
              </a:rPr>
              <a:t>3 kinds of dividends</a:t>
            </a:r>
            <a:endParaRPr lang="en-US" sz="2400" dirty="0">
              <a:latin typeface="Arial" charset="0"/>
              <a:sym typeface="Marlett" pitchFamily="2" charset="2"/>
            </a:endParaRPr>
          </a:p>
          <a:p>
            <a:pPr lvl="1" defTabSz="457200">
              <a:buClr>
                <a:schemeClr val="tx1"/>
              </a:buClr>
              <a:buSzPct val="100000"/>
              <a:defRPr/>
            </a:pPr>
            <a:r>
              <a:rPr lang="en-US" sz="2400" dirty="0">
                <a:latin typeface="Arial" charset="0"/>
              </a:rPr>
              <a:t>Ordinary dividends are most common</a:t>
            </a:r>
          </a:p>
          <a:p>
            <a:pPr lvl="2" defTabSz="457200">
              <a:buClr>
                <a:schemeClr val="tx1"/>
              </a:buClr>
              <a:buSzPct val="100000"/>
              <a:defRPr/>
            </a:pPr>
            <a:r>
              <a:rPr lang="en-US" sz="2000" dirty="0">
                <a:latin typeface="Arial" charset="0"/>
              </a:rPr>
              <a:t>Return of net income to shareholders</a:t>
            </a:r>
          </a:p>
          <a:p>
            <a:pPr lvl="2" defTabSz="457200">
              <a:buClr>
                <a:schemeClr val="tx1"/>
              </a:buClr>
              <a:buSzPct val="100000"/>
              <a:defRPr/>
            </a:pPr>
            <a:r>
              <a:rPr lang="en-US" sz="2000" dirty="0">
                <a:latin typeface="Arial" charset="0"/>
              </a:rPr>
              <a:t>Schedule B when total dividend income  &gt; $1,500</a:t>
            </a:r>
          </a:p>
          <a:p>
            <a:pPr lvl="1" defTabSz="457200">
              <a:spcBef>
                <a:spcPts val="1200"/>
              </a:spcBef>
              <a:buClr>
                <a:schemeClr val="tx1"/>
              </a:buClr>
              <a:buSzPct val="100000"/>
              <a:defRPr/>
            </a:pPr>
            <a:r>
              <a:rPr lang="en-US" sz="2400" dirty="0">
                <a:latin typeface="Arial" charset="0"/>
              </a:rPr>
              <a:t>Nontaxable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distributions are return of original investment  - not paid from corporation’s earnings and profits</a:t>
            </a:r>
          </a:p>
          <a:p>
            <a:pPr lvl="2" defTabSz="457200">
              <a:buClr>
                <a:schemeClr val="tx1"/>
              </a:buClr>
              <a:buSzPct val="100000"/>
              <a:defRPr/>
            </a:pPr>
            <a:r>
              <a:rPr lang="en-US" sz="2000" dirty="0">
                <a:latin typeface="Arial" charset="0"/>
              </a:rPr>
              <a:t>Not included in taxpayer’s income and reduces basis in stock </a:t>
            </a:r>
          </a:p>
          <a:p>
            <a:pPr lvl="1" defTabSz="457200">
              <a:spcBef>
                <a:spcPts val="1200"/>
              </a:spcBef>
              <a:buClr>
                <a:schemeClr val="tx1"/>
              </a:buClr>
              <a:buSzPct val="100000"/>
              <a:defRPr/>
            </a:pPr>
            <a:r>
              <a:rPr lang="en-US" sz="2400" dirty="0">
                <a:latin typeface="Arial" charset="0"/>
              </a:rPr>
              <a:t>Capital gain distributions (CGD)</a:t>
            </a:r>
          </a:p>
          <a:p>
            <a:pPr lvl="2" defTabSz="457200">
              <a:buClr>
                <a:schemeClr val="tx1"/>
              </a:buClr>
              <a:buSzPct val="100000"/>
              <a:defRPr/>
            </a:pPr>
            <a:r>
              <a:rPr lang="en-US" sz="2000" dirty="0">
                <a:latin typeface="Arial" charset="0"/>
              </a:rPr>
              <a:t>When stock reaches zero basis, further distributions are CGD</a:t>
            </a:r>
          </a:p>
          <a:p>
            <a:pPr lvl="2" defTabSz="457200">
              <a:buClr>
                <a:schemeClr val="tx1"/>
              </a:buClr>
              <a:buSzPct val="100000"/>
              <a:defRPr/>
            </a:pPr>
            <a:r>
              <a:rPr lang="en-US" sz="2000" i="1" dirty="0">
                <a:latin typeface="Arial" charset="0"/>
              </a:rPr>
              <a:t>Report on page 1 of Form 1040 or Schedule D of Form 1040</a:t>
            </a:r>
          </a:p>
        </p:txBody>
      </p:sp>
    </p:spTree>
    <p:extLst>
      <p:ext uri="{BB962C8B-B14F-4D97-AF65-F5344CB8AC3E}">
        <p14:creationId xmlns:p14="http://schemas.microsoft.com/office/powerpoint/2010/main" val="3539714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CURRENT TAX RATES FOR DIVIDENDS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8317"/>
            <a:ext cx="10515600" cy="1294946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n-US" sz="2400" dirty="0">
                <a:latin typeface="Arial" charset="0"/>
                <a:sym typeface="Marlett" pitchFamily="2" charset="2"/>
              </a:rPr>
              <a:t>“Qualifying dividends” are classified by corporations issuing dividends and brokerage firms holding stock investments</a:t>
            </a:r>
          </a:p>
          <a:p>
            <a:pPr>
              <a:spcAft>
                <a:spcPts val="0"/>
              </a:spcAft>
              <a:defRPr/>
            </a:pPr>
            <a:r>
              <a:rPr lang="en-US" sz="2400" dirty="0">
                <a:latin typeface="Arial" charset="0"/>
                <a:sym typeface="Marlett" pitchFamily="2" charset="2"/>
              </a:rPr>
              <a:t>If not “qualifying,” dividends taxed at ordinary </a:t>
            </a:r>
            <a:r>
              <a:rPr lang="en-US" sz="2400" dirty="0" smtClean="0">
                <a:latin typeface="Arial" charset="0"/>
                <a:sym typeface="Marlett" pitchFamily="2" charset="2"/>
              </a:rPr>
              <a:t>rates</a:t>
            </a:r>
            <a:endParaRPr lang="en-US" sz="2400" dirty="0">
              <a:latin typeface="Arial" charset="0"/>
              <a:sym typeface="Marlett" pitchFamily="2" charset="2"/>
            </a:endParaRPr>
          </a:p>
        </p:txBody>
      </p:sp>
      <p:graphicFrame>
        <p:nvGraphicFramePr>
          <p:cNvPr id="7" name="Table 3" descr="A table shows the column headers income level and qualifying dividends and long-term capital gains rates (additional 3.8% Medicare tax for high-income taxpayers). The row-wise data is as follows. MFJ $0-$77,200: 0%, $77,201-$479,000: 15%, greater than $479,001: 20%, S $0-$38,600: 0%, $38,601-$425,800: 15%, greater than $425,801: 20%, HOH $0-$51,700: 0%, $51,701-$452,400: 15%, and $452,401: 20%. 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638975258"/>
              </p:ext>
            </p:extLst>
          </p:nvPr>
        </p:nvGraphicFramePr>
        <p:xfrm>
          <a:off x="1113966" y="2296447"/>
          <a:ext cx="740664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6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Income Level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116A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Qualifying dividends and long-term capital gains rates*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116A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MFJ $0-$77,200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74320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$77,201 − $479,000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74320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 $479,001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$0-$38,600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74320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$38,601 − $425,800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74320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 $425,801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HOH $0 − $51,700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74320"/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$51,701 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 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$452,400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74320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$452,401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1"/>
          </p:nvPr>
        </p:nvSpPr>
        <p:spPr>
          <a:xfrm>
            <a:off x="8675934" y="4901683"/>
            <a:ext cx="2194560" cy="1371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*Additional 3.8% Medicare tax for high-income </a:t>
            </a:r>
            <a:r>
              <a:rPr lang="en-US" sz="2000" dirty="0" smtClean="0"/>
              <a:t>taxpayers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3273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5196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Understand and apply definition of gross income</a:t>
            </a:r>
          </a:p>
          <a:p>
            <a:pPr marL="425196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Describe salaries/wages income reporting</a:t>
            </a:r>
          </a:p>
          <a:p>
            <a:pPr marL="425196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Explain general tax treatment of health insurance</a:t>
            </a:r>
          </a:p>
          <a:p>
            <a:pPr marL="425196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Calculate taxable portion of annuities</a:t>
            </a:r>
          </a:p>
          <a:p>
            <a:pPr marL="425196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Identify exclusions from gross income such as life insurance proceeds, fringe benefits, scholarships, inheritances and gifts, meals and lodging, etc.</a:t>
            </a:r>
          </a:p>
          <a:p>
            <a:pPr marL="425196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Identify common employee fringe benefit income exclusion</a:t>
            </a:r>
          </a:p>
          <a:p>
            <a:pPr marL="425196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Determine municipal bond interest tax treatment</a:t>
            </a:r>
          </a:p>
          <a:p>
            <a:pPr marL="425196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Explain tax implications of educational savings vehicles</a:t>
            </a:r>
          </a:p>
          <a:p>
            <a:pPr marL="425196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Describe tax treatment of unemployment compensation</a:t>
            </a:r>
          </a:p>
          <a:p>
            <a:pPr marL="425196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Apply rules governing inclusion of Social Security payments as income</a:t>
            </a:r>
          </a:p>
          <a:p>
            <a:pPr marL="425196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Distinguish between different rules for married taxpayers residing in community property states (when filing separately)</a:t>
            </a:r>
          </a:p>
        </p:txBody>
      </p:sp>
    </p:spTree>
    <p:extLst>
      <p:ext uri="{BB962C8B-B14F-4D97-AF65-F5344CB8AC3E}">
        <p14:creationId xmlns:p14="http://schemas.microsoft.com/office/powerpoint/2010/main" val="24931240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REPORTING INTEREST &amp; DIVIDENDS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defRPr/>
            </a:pPr>
            <a:r>
              <a:rPr lang="en-US" sz="2800" dirty="0" err="1">
                <a:latin typeface="Arial" charset="0"/>
                <a:sym typeface="Marlett" pitchFamily="2" charset="2"/>
              </a:rPr>
              <a:t>Payors</a:t>
            </a:r>
            <a:r>
              <a:rPr lang="en-US" sz="2800" dirty="0">
                <a:latin typeface="Arial" charset="0"/>
                <a:sym typeface="Marlett" pitchFamily="2" charset="2"/>
              </a:rPr>
              <a:t> send recipients Form 1099-INT or  Form 1099-DIV for interest/dividends greater than $10</a:t>
            </a:r>
          </a:p>
          <a:p>
            <a:pPr lvl="1">
              <a:defRPr/>
            </a:pPr>
            <a:r>
              <a:rPr lang="en-US" sz="2400" dirty="0">
                <a:latin typeface="Arial" charset="0"/>
                <a:sym typeface="Marlett" pitchFamily="2" charset="2"/>
              </a:rPr>
              <a:t>Taxable interest from each </a:t>
            </a:r>
            <a:r>
              <a:rPr lang="en-US" sz="2400" dirty="0" err="1">
                <a:latin typeface="Arial" charset="0"/>
                <a:sym typeface="Marlett" pitchFamily="2" charset="2"/>
              </a:rPr>
              <a:t>payor</a:t>
            </a:r>
            <a:r>
              <a:rPr lang="en-US" sz="2400" dirty="0">
                <a:latin typeface="Arial" charset="0"/>
                <a:sym typeface="Marlett" pitchFamily="2" charset="2"/>
              </a:rPr>
              <a:t> reported on Schedule B, if interest &gt; $1,500</a:t>
            </a:r>
          </a:p>
          <a:p>
            <a:pPr lvl="1">
              <a:defRPr/>
            </a:pPr>
            <a:r>
              <a:rPr lang="en-US" sz="2400" dirty="0">
                <a:latin typeface="Arial" charset="0"/>
                <a:sym typeface="Marlett" pitchFamily="2" charset="2"/>
              </a:rPr>
              <a:t>Tax exempt interest reported on Line 2a of 1099-DIV</a:t>
            </a:r>
          </a:p>
          <a:p>
            <a:pPr>
              <a:spcBef>
                <a:spcPts val="2400"/>
              </a:spcBef>
              <a:defRPr/>
            </a:pPr>
            <a:r>
              <a:rPr lang="en-US" sz="2800" dirty="0">
                <a:latin typeface="Arial" charset="0"/>
                <a:sym typeface="Marlett" pitchFamily="2" charset="2"/>
              </a:rPr>
              <a:t>Ordinary dividends reported in Box 1a of 1099-DIV</a:t>
            </a:r>
          </a:p>
          <a:p>
            <a:pPr lvl="1">
              <a:defRPr/>
            </a:pPr>
            <a:r>
              <a:rPr lang="en-US" sz="2400" dirty="0">
                <a:latin typeface="Arial" charset="0"/>
                <a:sym typeface="Marlett" pitchFamily="2" charset="2"/>
              </a:rPr>
              <a:t>Box 1b reports qualified dividends (included in Box 1a)</a:t>
            </a:r>
          </a:p>
          <a:p>
            <a:pPr lvl="1">
              <a:defRPr/>
            </a:pPr>
            <a:r>
              <a:rPr lang="en-US" sz="2400" dirty="0">
                <a:latin typeface="Arial" charset="0"/>
                <a:sym typeface="Marlett" pitchFamily="2" charset="2"/>
              </a:rPr>
              <a:t>Capital gains dividends, which are reported in Box 2a, are reported on Schedule </a:t>
            </a:r>
            <a:r>
              <a:rPr lang="en-US" sz="2400" dirty="0" smtClean="0">
                <a:latin typeface="Arial" charset="0"/>
                <a:sym typeface="Marlett" pitchFamily="2" charset="2"/>
              </a:rPr>
              <a:t>D</a:t>
            </a:r>
            <a:endParaRPr lang="en-US" sz="2400" dirty="0">
              <a:latin typeface="Arial" charset="0"/>
              <a:sym typeface="Marlett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344204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MUNICIPAL BOND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800" dirty="0">
                <a:latin typeface="Arial" charset="0"/>
              </a:rPr>
              <a:t>Taxpayer may exclude interest on state and local government 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800" dirty="0">
                <a:latin typeface="Arial" charset="0"/>
              </a:rPr>
              <a:t>Interest rates generally reflect after-tax return that compensates higher income taxpayers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800" dirty="0">
                <a:latin typeface="Arial" charset="0"/>
              </a:rPr>
              <a:t>After-tax return for tax-free bond calculated as follows</a:t>
            </a:r>
          </a:p>
          <a:p>
            <a:pPr algn="ctr">
              <a:spcBef>
                <a:spcPts val="3000"/>
              </a:spcBef>
              <a:spcAft>
                <a:spcPts val="1200"/>
              </a:spcAft>
              <a:buNone/>
              <a:defRPr/>
            </a:pPr>
            <a:r>
              <a:rPr lang="en-US" sz="2400" b="1" i="1" dirty="0">
                <a:solidFill>
                  <a:srgbClr val="006298"/>
                </a:solidFill>
                <a:latin typeface="Arial" charset="0"/>
              </a:rPr>
              <a:t>After-tax return = Tax-free interest rate / (1.00 </a:t>
            </a:r>
            <a:r>
              <a:rPr lang="en-US" sz="2400" b="1" i="1" dirty="0" smtClean="0">
                <a:solidFill>
                  <a:srgbClr val="006298"/>
                </a:solidFill>
                <a:latin typeface="Arial" charset="0"/>
              </a:rPr>
              <a:t>− </a:t>
            </a:r>
            <a:r>
              <a:rPr lang="en-US" sz="2400" b="1" i="1" dirty="0">
                <a:solidFill>
                  <a:srgbClr val="006298"/>
                </a:solidFill>
                <a:latin typeface="Arial" charset="0"/>
              </a:rPr>
              <a:t>taxpayer’s tax rate</a:t>
            </a:r>
            <a:r>
              <a:rPr lang="en-US" sz="2400" b="1" i="1" dirty="0" smtClean="0">
                <a:solidFill>
                  <a:srgbClr val="006298"/>
                </a:solidFill>
                <a:latin typeface="Arial" charset="0"/>
              </a:rPr>
              <a:t>)</a:t>
            </a:r>
            <a:endParaRPr lang="en-US" sz="2400" b="1" i="1" dirty="0">
              <a:solidFill>
                <a:srgbClr val="00629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534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MUNICIPAL BOND INTEREST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Arial" charset="0"/>
              </a:rPr>
              <a:t>Example</a:t>
            </a:r>
          </a:p>
          <a:p>
            <a:pPr marL="0" indent="0">
              <a:buNone/>
            </a:pPr>
            <a:r>
              <a:rPr lang="en-US" sz="2800" dirty="0" err="1">
                <a:latin typeface="Arial" charset="0"/>
              </a:rPr>
              <a:t>Gopal</a:t>
            </a:r>
            <a:r>
              <a:rPr lang="en-US" sz="2800" dirty="0">
                <a:latin typeface="Arial" charset="0"/>
              </a:rPr>
              <a:t> is in the 32% federal income tax bracket and invests in a Nashville City Bond paying 6%. What taxable interest rate will yield the same after-tax return as the municipal bond?</a:t>
            </a:r>
          </a:p>
        </p:txBody>
      </p:sp>
    </p:spTree>
    <p:extLst>
      <p:ext uri="{BB962C8B-B14F-4D97-AF65-F5344CB8AC3E}">
        <p14:creationId xmlns:p14="http://schemas.microsoft.com/office/powerpoint/2010/main" val="34955350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SOLUTION </a:t>
            </a:r>
            <a:r>
              <a:rPr lang="en-US" dirty="0" smtClean="0"/>
              <a:t>(5 </a:t>
            </a:r>
            <a:r>
              <a:rPr lang="en-US" dirty="0"/>
              <a:t>of 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Arial" charset="0"/>
              </a:rPr>
              <a:t>Example</a:t>
            </a:r>
          </a:p>
          <a:p>
            <a:pPr marL="0" indent="0">
              <a:buNone/>
            </a:pPr>
            <a:r>
              <a:rPr lang="en-US" sz="2800" dirty="0" err="1">
                <a:latin typeface="Arial" charset="0"/>
              </a:rPr>
              <a:t>Gopal</a:t>
            </a:r>
            <a:r>
              <a:rPr lang="en-US" sz="2800" dirty="0">
                <a:latin typeface="Arial" charset="0"/>
              </a:rPr>
              <a:t> is in the 32% federal income tax bracket and invests in a Nashville City Bond paying 6%. What taxable interest rate will yield the same after-tax return as the municipal bond</a:t>
            </a:r>
            <a:r>
              <a:rPr lang="en-US" sz="2800" dirty="0" smtClean="0">
                <a:latin typeface="Arial" charset="0"/>
              </a:rPr>
              <a:t>?</a:t>
            </a:r>
            <a:endParaRPr lang="en-US" sz="2800" dirty="0">
              <a:latin typeface="Arial" charset="0"/>
            </a:endParaRPr>
          </a:p>
          <a:p>
            <a:pPr marL="0" indent="0">
              <a:spcBef>
                <a:spcPts val="4000"/>
              </a:spcBef>
              <a:buNone/>
            </a:pPr>
            <a:r>
              <a:rPr lang="en-US" sz="2800" b="1" dirty="0">
                <a:latin typeface="Arial" charset="0"/>
              </a:rPr>
              <a:t>Solution</a:t>
            </a:r>
          </a:p>
          <a:p>
            <a:pPr marL="0" indent="0">
              <a:buNone/>
            </a:pPr>
            <a:r>
              <a:rPr lang="en-US" sz="2800" dirty="0">
                <a:latin typeface="Arial" charset="0"/>
              </a:rPr>
              <a:t>Taxable interest rate equivalent </a:t>
            </a:r>
            <a:r>
              <a:rPr lang="en-US" sz="2800" dirty="0" smtClean="0">
                <a:latin typeface="Arial" charset="0"/>
              </a:rPr>
              <a:t>=  </a:t>
            </a:r>
            <a:r>
              <a:rPr lang="en-US" sz="2800" dirty="0">
                <a:latin typeface="Arial" charset="0"/>
              </a:rPr>
              <a:t>8.82% </a:t>
            </a:r>
          </a:p>
          <a:p>
            <a:pPr marL="2084832" indent="0">
              <a:buNone/>
            </a:pPr>
            <a:r>
              <a:rPr lang="en-US" sz="2800" dirty="0" smtClean="0">
                <a:latin typeface="Arial" charset="0"/>
              </a:rPr>
              <a:t>(.</a:t>
            </a:r>
            <a:r>
              <a:rPr lang="en-US" sz="2800" dirty="0">
                <a:latin typeface="Arial" charset="0"/>
              </a:rPr>
              <a:t>06) / (1.00 </a:t>
            </a:r>
            <a:r>
              <a:rPr lang="en-US" sz="2800" dirty="0" smtClean="0">
                <a:latin typeface="Arial" charset="0"/>
              </a:rPr>
              <a:t>− </a:t>
            </a:r>
            <a:r>
              <a:rPr lang="en-US" sz="2800" dirty="0">
                <a:latin typeface="Arial" charset="0"/>
              </a:rPr>
              <a:t>.32) = .</a:t>
            </a:r>
            <a:r>
              <a:rPr lang="en-US" sz="2800" dirty="0" smtClean="0">
                <a:latin typeface="Arial" charset="0"/>
              </a:rPr>
              <a:t>0882</a:t>
            </a:r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9370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GIFTS &amp; INHERITANCES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defTabSz="457200">
              <a:defRPr/>
            </a:pPr>
            <a:r>
              <a:rPr lang="en-US" sz="2800" dirty="0" smtClean="0">
                <a:latin typeface="Arial" charset="0"/>
              </a:rPr>
              <a:t>Inheritances </a:t>
            </a:r>
            <a:r>
              <a:rPr lang="en-US" sz="2800" dirty="0">
                <a:latin typeface="Arial" charset="0"/>
              </a:rPr>
              <a:t>are</a:t>
            </a:r>
            <a:r>
              <a:rPr lang="en-US" sz="2800" dirty="0">
                <a:solidFill>
                  <a:srgbClr val="CC3300"/>
                </a:solidFill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excluded from income</a:t>
            </a:r>
            <a:endParaRPr lang="en-US" sz="2800" dirty="0">
              <a:solidFill>
                <a:srgbClr val="CC3300"/>
              </a:solidFill>
              <a:latin typeface="Arial" charset="0"/>
            </a:endParaRPr>
          </a:p>
          <a:p>
            <a:pPr lvl="1" defTabSz="457200">
              <a:defRPr/>
            </a:pPr>
            <a:r>
              <a:rPr lang="en-US" sz="2400" dirty="0">
                <a:latin typeface="Arial" charset="0"/>
              </a:rPr>
              <a:t>Any income generated from property received after transfer is taxable</a:t>
            </a:r>
          </a:p>
          <a:p>
            <a:pPr lvl="1" defTabSz="457200">
              <a:defRPr/>
            </a:pPr>
            <a:r>
              <a:rPr lang="en-US" sz="2400" dirty="0">
                <a:latin typeface="Arial" charset="0"/>
              </a:rPr>
              <a:t>Estate may incur taxes</a:t>
            </a:r>
          </a:p>
          <a:p>
            <a:pPr defTabSz="457200">
              <a:spcBef>
                <a:spcPts val="3600"/>
              </a:spcBef>
              <a:defRPr/>
            </a:pPr>
            <a:r>
              <a:rPr lang="en-US" sz="2800" dirty="0">
                <a:latin typeface="Arial" charset="0"/>
              </a:rPr>
              <a:t>Gifts received are excluded from income</a:t>
            </a:r>
          </a:p>
          <a:p>
            <a:pPr lvl="1" defTabSz="457200">
              <a:defRPr/>
            </a:pPr>
            <a:r>
              <a:rPr lang="en-US" sz="2400" dirty="0">
                <a:latin typeface="Arial" charset="0"/>
              </a:rPr>
              <a:t>A gift is defined by the courts as a voluntary transfer of property without adequate consideration</a:t>
            </a:r>
          </a:p>
          <a:p>
            <a:pPr lvl="1" defTabSz="457200">
              <a:defRPr/>
            </a:pPr>
            <a:r>
              <a:rPr lang="en-US" sz="2400" dirty="0">
                <a:latin typeface="Arial" charset="0"/>
              </a:rPr>
              <a:t>Gifts in business settings usually considered taxable income</a:t>
            </a:r>
          </a:p>
          <a:p>
            <a:pPr lvl="1" defTabSz="457200">
              <a:defRPr/>
            </a:pPr>
            <a:r>
              <a:rPr lang="en-US" sz="2400" dirty="0">
                <a:latin typeface="Arial" charset="0"/>
              </a:rPr>
              <a:t>If recipient renders services for the gift, amount is </a:t>
            </a:r>
            <a:r>
              <a:rPr lang="en-US" sz="2400" dirty="0" smtClean="0">
                <a:latin typeface="Arial" charset="0"/>
              </a:rPr>
              <a:t>taxable</a:t>
            </a: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3171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Scholarships received for fees, books, tuition, course-required supplies or equipment are excluded from income</a:t>
            </a:r>
          </a:p>
          <a:p>
            <a:pPr>
              <a:spcBef>
                <a:spcPts val="1800"/>
              </a:spcBef>
            </a:pPr>
            <a:r>
              <a:rPr lang="en-US" sz="2800" dirty="0">
                <a:latin typeface="Arial" charset="0"/>
              </a:rPr>
              <a:t>Must include scholarship amounts in income for: </a:t>
            </a:r>
          </a:p>
          <a:p>
            <a:pPr lvl="1">
              <a:buSzPct val="100000"/>
            </a:pPr>
            <a:r>
              <a:rPr lang="en-US" sz="2400" dirty="0">
                <a:latin typeface="Arial" charset="0"/>
              </a:rPr>
              <a:t>Any amounts applied to room and board</a:t>
            </a:r>
          </a:p>
          <a:p>
            <a:pPr lvl="1">
              <a:buSzPct val="100000"/>
            </a:pPr>
            <a:r>
              <a:rPr lang="en-US" sz="2400" dirty="0">
                <a:latin typeface="Arial" charset="0"/>
              </a:rPr>
              <a:t>Any amounts received as compensation for required work (</a:t>
            </a:r>
            <a:r>
              <a:rPr lang="en-US" sz="2400" i="1" dirty="0">
                <a:latin typeface="Arial" charset="0"/>
              </a:rPr>
              <a:t>including work study</a:t>
            </a:r>
            <a:r>
              <a:rPr lang="en-US" sz="2400" dirty="0" smtClean="0">
                <a:latin typeface="Arial" charset="0"/>
              </a:rPr>
              <a:t>)</a:t>
            </a: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2126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ALIMONY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Alimony, prior to 12/31/18, was deductible to payer and taxable to payee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latin typeface="Arial" charset="0"/>
              </a:rPr>
              <a:t>TCJA eliminated the deduction for alimony; conversely, the recipient need not include alimony received as income</a:t>
            </a:r>
          </a:p>
          <a:p>
            <a:r>
              <a:rPr lang="en-US" sz="2800" dirty="0">
                <a:latin typeface="Arial" charset="0"/>
              </a:rPr>
              <a:t>Alimony payments must meet </a:t>
            </a:r>
            <a:r>
              <a:rPr lang="en-US" sz="2800" i="1" dirty="0">
                <a:latin typeface="Arial" charset="0"/>
              </a:rPr>
              <a:t>five requirements </a:t>
            </a:r>
            <a:r>
              <a:rPr lang="en-US" sz="2800" dirty="0">
                <a:latin typeface="Arial" charset="0"/>
              </a:rPr>
              <a:t>as follows (if subject to divorce agreement after 1984) </a:t>
            </a:r>
          </a:p>
          <a:p>
            <a:pPr lvl="1">
              <a:spcBef>
                <a:spcPts val="0"/>
              </a:spcBef>
              <a:buSzPct val="100000"/>
            </a:pPr>
            <a:r>
              <a:rPr lang="en-US" sz="2400" dirty="0" smtClean="0">
                <a:latin typeface="Arial" charset="0"/>
              </a:rPr>
              <a:t>Must </a:t>
            </a:r>
            <a:r>
              <a:rPr lang="en-US" sz="2400" dirty="0">
                <a:latin typeface="Arial" charset="0"/>
              </a:rPr>
              <a:t>be in cash and received by ex-spouse</a:t>
            </a:r>
          </a:p>
          <a:p>
            <a:pPr lvl="1">
              <a:spcBef>
                <a:spcPts val="0"/>
              </a:spcBef>
              <a:buSzPct val="100000"/>
            </a:pPr>
            <a:r>
              <a:rPr lang="en-US" sz="2400" dirty="0" smtClean="0">
                <a:latin typeface="Arial" charset="0"/>
              </a:rPr>
              <a:t>Must </a:t>
            </a:r>
            <a:r>
              <a:rPr lang="en-US" sz="2400" dirty="0">
                <a:latin typeface="Arial" charset="0"/>
              </a:rPr>
              <a:t>be made in connection with written instrument </a:t>
            </a:r>
          </a:p>
          <a:p>
            <a:pPr lvl="1">
              <a:spcBef>
                <a:spcPts val="0"/>
              </a:spcBef>
              <a:buSzPct val="100000"/>
            </a:pPr>
            <a:r>
              <a:rPr lang="en-US" sz="2400" dirty="0" smtClean="0">
                <a:latin typeface="Arial" charset="0"/>
              </a:rPr>
              <a:t>Can’t </a:t>
            </a:r>
            <a:r>
              <a:rPr lang="en-US" sz="2400" dirty="0">
                <a:latin typeface="Arial" charset="0"/>
              </a:rPr>
              <a:t>continue after death of ex-spouse</a:t>
            </a:r>
          </a:p>
          <a:p>
            <a:pPr lvl="1">
              <a:spcBef>
                <a:spcPts val="0"/>
              </a:spcBef>
              <a:buSzPct val="100000"/>
            </a:pPr>
            <a:r>
              <a:rPr lang="en-US" sz="2400" dirty="0" smtClean="0">
                <a:latin typeface="Arial" charset="0"/>
              </a:rPr>
              <a:t>Can’t </a:t>
            </a:r>
            <a:r>
              <a:rPr lang="en-US" sz="2400" dirty="0">
                <a:latin typeface="Arial" charset="0"/>
              </a:rPr>
              <a:t>be designated as anything other than alimony</a:t>
            </a:r>
          </a:p>
          <a:p>
            <a:pPr lvl="1">
              <a:spcBef>
                <a:spcPts val="0"/>
              </a:spcBef>
              <a:buSzPct val="100000"/>
            </a:pPr>
            <a:r>
              <a:rPr lang="en-US" sz="2400" dirty="0" smtClean="0">
                <a:latin typeface="Arial" charset="0"/>
              </a:rPr>
              <a:t>Parties </a:t>
            </a:r>
            <a:r>
              <a:rPr lang="en-US" sz="2400" dirty="0">
                <a:latin typeface="Arial" charset="0"/>
              </a:rPr>
              <a:t>may not be members of the same household</a:t>
            </a:r>
          </a:p>
        </p:txBody>
      </p:sp>
    </p:spTree>
    <p:extLst>
      <p:ext uri="{BB962C8B-B14F-4D97-AF65-F5344CB8AC3E}">
        <p14:creationId xmlns:p14="http://schemas.microsoft.com/office/powerpoint/2010/main" val="2151168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CHILD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defTabSz="400050"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Arial" charset="0"/>
              </a:rPr>
              <a:t>Child support is not deductible to payer and not taxable to payee 	</a:t>
            </a:r>
          </a:p>
          <a:p>
            <a:pPr defTabSz="400050"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Arial" charset="0"/>
              </a:rPr>
              <a:t>Is important factor, however, in determining which spouse gets dependency </a:t>
            </a:r>
            <a:r>
              <a:rPr lang="en-US" sz="2800" dirty="0" smtClean="0">
                <a:latin typeface="Arial" charset="0"/>
              </a:rPr>
              <a:t>exemption</a:t>
            </a:r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4449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QUALIFIED TUITION PROGRAMS (QTP)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Arial" charset="0"/>
              </a:rPr>
              <a:t>Sometimes called §529 tuition plans</a:t>
            </a:r>
          </a:p>
          <a:p>
            <a:pPr>
              <a:defRPr/>
            </a:pPr>
            <a:r>
              <a:rPr lang="en-US" sz="2400" dirty="0">
                <a:latin typeface="Arial" charset="0"/>
              </a:rPr>
              <a:t>Allows taxpayers to meet higher education expenses by</a:t>
            </a:r>
          </a:p>
          <a:p>
            <a:pPr lvl="1">
              <a:spcBef>
                <a:spcPts val="300"/>
              </a:spcBef>
              <a:defRPr/>
            </a:pPr>
            <a:r>
              <a:rPr lang="en-US" sz="2000" dirty="0">
                <a:latin typeface="Arial" charset="0"/>
              </a:rPr>
              <a:t>Buying in-kind tuition credits or certificates </a:t>
            </a:r>
          </a:p>
          <a:p>
            <a:pPr marL="2743200" lvl="1" indent="0">
              <a:spcBef>
                <a:spcPts val="300"/>
              </a:spcBef>
              <a:buNone/>
              <a:defRPr/>
            </a:pPr>
            <a:r>
              <a:rPr lang="en-US" sz="2000" i="1" dirty="0" smtClean="0">
                <a:latin typeface="Arial" charset="0"/>
              </a:rPr>
              <a:t>or</a:t>
            </a:r>
            <a:endParaRPr lang="en-US" sz="2000" dirty="0">
              <a:latin typeface="Arial" charset="0"/>
            </a:endParaRPr>
          </a:p>
          <a:p>
            <a:pPr lvl="1">
              <a:spcBef>
                <a:spcPts val="300"/>
              </a:spcBef>
              <a:defRPr/>
            </a:pPr>
            <a:r>
              <a:rPr lang="en-US" sz="2000" dirty="0">
                <a:latin typeface="Arial" charset="0"/>
              </a:rPr>
              <a:t>Contributing to an established savings-type account </a:t>
            </a:r>
          </a:p>
          <a:p>
            <a:pPr>
              <a:defRPr/>
            </a:pPr>
            <a:r>
              <a:rPr lang="en-US" sz="2400" dirty="0">
                <a:solidFill>
                  <a:srgbClr val="006298"/>
                </a:solidFill>
                <a:latin typeface="Arial" charset="0"/>
              </a:rPr>
              <a:t>Distributions are generally not taxed if funds used for higher education </a:t>
            </a:r>
          </a:p>
          <a:p>
            <a:pPr lvl="1">
              <a:spcBef>
                <a:spcPts val="300"/>
              </a:spcBef>
              <a:defRPr/>
            </a:pPr>
            <a:r>
              <a:rPr lang="en-US" sz="2000" dirty="0">
                <a:latin typeface="Arial" charset="0"/>
              </a:rPr>
              <a:t>The TCJA identifies “tuition’ as the expense targeted; therefore, books, supplies, equipment, etc. do not appear to qualify. </a:t>
            </a:r>
            <a:r>
              <a:rPr lang="en-US" sz="2000" i="1" dirty="0">
                <a:latin typeface="Arial" charset="0"/>
              </a:rPr>
              <a:t>Reasonable room and board costs qualify.</a:t>
            </a:r>
            <a:endParaRPr lang="en-US" sz="2000" dirty="0">
              <a:latin typeface="Arial" charset="0"/>
            </a:endParaRPr>
          </a:p>
          <a:p>
            <a:pPr lvl="1">
              <a:spcBef>
                <a:spcPts val="300"/>
              </a:spcBef>
              <a:defRPr/>
            </a:pPr>
            <a:r>
              <a:rPr lang="en-US" sz="2000" dirty="0">
                <a:latin typeface="Arial" charset="0"/>
              </a:rPr>
              <a:t>The TCJA expanded this plan to include tuition for elementary/secondary education in public, private or religious schools, up to $10,000/year</a:t>
            </a:r>
          </a:p>
          <a:p>
            <a:pPr lvl="1">
              <a:spcBef>
                <a:spcPts val="300"/>
              </a:spcBef>
              <a:defRPr/>
            </a:pPr>
            <a:r>
              <a:rPr lang="en-US" sz="2000" dirty="0">
                <a:latin typeface="Arial" charset="0"/>
              </a:rPr>
              <a:t>If not used for purposes outlined or the taxpayer withdraws early, then distributions are taxable plus 10% penalty</a:t>
            </a:r>
          </a:p>
        </p:txBody>
      </p:sp>
    </p:spTree>
    <p:extLst>
      <p:ext uri="{BB962C8B-B14F-4D97-AF65-F5344CB8AC3E}">
        <p14:creationId xmlns:p14="http://schemas.microsoft.com/office/powerpoint/2010/main" val="14242836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QTP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sz="2800" dirty="0">
                <a:latin typeface="Arial" charset="0"/>
              </a:rPr>
              <a:t>Annual contribution amounts vary</a:t>
            </a:r>
          </a:p>
          <a:p>
            <a:pPr lvl="1">
              <a:defRPr/>
            </a:pPr>
            <a:r>
              <a:rPr lang="en-US" sz="2400" dirty="0">
                <a:latin typeface="Arial" charset="0"/>
              </a:rPr>
              <a:t>Contribution is not deductible</a:t>
            </a:r>
          </a:p>
          <a:p>
            <a:pPr lvl="1">
              <a:defRPr/>
            </a:pPr>
            <a:r>
              <a:rPr lang="en-US" sz="2400" dirty="0">
                <a:latin typeface="Arial" charset="0"/>
              </a:rPr>
              <a:t>High limits in most states (but subject to gift tax rules)</a:t>
            </a:r>
          </a:p>
          <a:p>
            <a:pPr>
              <a:spcBef>
                <a:spcPts val="1200"/>
              </a:spcBef>
              <a:buClr>
                <a:schemeClr val="tx1"/>
              </a:buClr>
              <a:defRPr/>
            </a:pPr>
            <a:r>
              <a:rPr lang="en-US" sz="2800" dirty="0">
                <a:solidFill>
                  <a:srgbClr val="006298"/>
                </a:solidFill>
                <a:latin typeface="Arial" charset="0"/>
              </a:rPr>
              <a:t>May claim American Opportunity Credit  or Lifetime Learning Credit (see Chapter 7) in same year as distribution taken from a QTP</a:t>
            </a:r>
          </a:p>
          <a:p>
            <a:pPr lvl="1">
              <a:defRPr/>
            </a:pPr>
            <a:r>
              <a:rPr lang="en-US" sz="2400" dirty="0">
                <a:latin typeface="Arial" charset="0"/>
              </a:rPr>
              <a:t>As long as distribution is </a:t>
            </a:r>
            <a:r>
              <a:rPr lang="en-US" sz="2400" i="1" dirty="0">
                <a:latin typeface="Arial" charset="0"/>
              </a:rPr>
              <a:t>not used for the same expenses</a:t>
            </a:r>
            <a:r>
              <a:rPr lang="en-US" sz="2400" dirty="0">
                <a:latin typeface="Arial" charset="0"/>
              </a:rPr>
              <a:t> for which an education credit was claimed</a:t>
            </a:r>
          </a:p>
          <a:p>
            <a:pPr lvl="1">
              <a:defRPr/>
            </a:pPr>
            <a:r>
              <a:rPr lang="en-US" sz="2400" dirty="0">
                <a:latin typeface="Arial" charset="0"/>
              </a:rPr>
              <a:t>Must also reduce qualified higher education expenses excluded from income by scholarships, veterans’ benefits, etc</a:t>
            </a:r>
            <a:r>
              <a:rPr lang="en-US" sz="2400" dirty="0" smtClean="0">
                <a:latin typeface="Arial" charset="0"/>
              </a:rPr>
              <a:t>.</a:t>
            </a: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77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GROSS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n-US" sz="2800" dirty="0">
                <a:latin typeface="Arial" charset="0"/>
              </a:rPr>
              <a:t>Tax code defines gross income as “All income from whatever source derived”</a:t>
            </a:r>
          </a:p>
          <a:p>
            <a:pPr>
              <a:spcAft>
                <a:spcPts val="0"/>
              </a:spcAft>
              <a:defRPr/>
            </a:pPr>
            <a:r>
              <a:rPr lang="en-US" sz="2800" dirty="0">
                <a:latin typeface="Arial" charset="0"/>
              </a:rPr>
              <a:t>This means all sources of income are included</a:t>
            </a:r>
            <a:r>
              <a:rPr lang="en-US" sz="2800" dirty="0">
                <a:solidFill>
                  <a:schemeClr val="accent3"/>
                </a:solidFill>
                <a:latin typeface="Arial" charset="0"/>
              </a:rPr>
              <a:t> </a:t>
            </a:r>
            <a:r>
              <a:rPr lang="en-US" sz="2800" dirty="0">
                <a:solidFill>
                  <a:srgbClr val="006298"/>
                </a:solidFill>
                <a:latin typeface="Arial" charset="0"/>
              </a:rPr>
              <a:t>unless specifically excluded </a:t>
            </a:r>
          </a:p>
          <a:p>
            <a:pPr lvl="1">
              <a:spcAft>
                <a:spcPts val="0"/>
              </a:spcAft>
              <a:defRPr/>
            </a:pPr>
            <a:r>
              <a:rPr lang="en-US" sz="2400" dirty="0">
                <a:latin typeface="Arial" charset="0"/>
              </a:rPr>
              <a:t>See Table 2.1 on page 2-3 for inclusions</a:t>
            </a:r>
          </a:p>
          <a:p>
            <a:pPr lvl="1">
              <a:spcAft>
                <a:spcPts val="0"/>
              </a:spcAft>
              <a:defRPr/>
            </a:pPr>
            <a:r>
              <a:rPr lang="en-US" sz="2400" dirty="0">
                <a:latin typeface="Arial" charset="0"/>
              </a:rPr>
              <a:t>See Table 2.2 on page 2-3 for exclusions</a:t>
            </a:r>
          </a:p>
          <a:p>
            <a:pPr lvl="1">
              <a:spcAft>
                <a:spcPts val="0"/>
              </a:spcAft>
              <a:defRPr/>
            </a:pPr>
            <a:r>
              <a:rPr lang="en-US" sz="2400" dirty="0">
                <a:latin typeface="Arial" charset="0"/>
              </a:rPr>
              <a:t>Non-cash items included at fair market value</a:t>
            </a:r>
          </a:p>
          <a:p>
            <a:pPr lvl="1">
              <a:spcAft>
                <a:spcPts val="0"/>
              </a:spcAft>
              <a:defRPr/>
            </a:pPr>
            <a:r>
              <a:rPr lang="en-US" sz="2400" dirty="0">
                <a:latin typeface="Arial" charset="0"/>
              </a:rPr>
              <a:t>Barter transactions are </a:t>
            </a:r>
            <a:r>
              <a:rPr lang="en-US" sz="2400" dirty="0" smtClean="0">
                <a:latin typeface="Arial" charset="0"/>
              </a:rPr>
              <a:t>includable</a:t>
            </a:r>
            <a:endParaRPr lang="en-US" dirty="0">
              <a:latin typeface="Arial" charset="0"/>
            </a:endParaRPr>
          </a:p>
          <a:p>
            <a:pPr marL="366204" indent="-283464" algn="ctr">
              <a:spcBef>
                <a:spcPts val="3600"/>
              </a:spcBef>
              <a:spcAft>
                <a:spcPts val="0"/>
              </a:spcAft>
              <a:buNone/>
              <a:defRPr/>
            </a:pPr>
            <a:r>
              <a:rPr lang="en-US" sz="2000" b="1" i="1" dirty="0">
                <a:solidFill>
                  <a:srgbClr val="006298"/>
                </a:solidFill>
                <a:latin typeface="Arial" charset="0"/>
              </a:rPr>
              <a:t>Note:  IRS now requires that wages paid using virtual currency (such as </a:t>
            </a:r>
            <a:r>
              <a:rPr lang="en-US" sz="2000" b="1" i="1" dirty="0" err="1">
                <a:solidFill>
                  <a:srgbClr val="006298"/>
                </a:solidFill>
                <a:latin typeface="Arial" charset="0"/>
              </a:rPr>
              <a:t>bitcoin</a:t>
            </a:r>
            <a:r>
              <a:rPr lang="en-US" sz="2000" b="1" i="1" dirty="0">
                <a:solidFill>
                  <a:srgbClr val="006298"/>
                </a:solidFill>
                <a:latin typeface="Arial" charset="0"/>
              </a:rPr>
              <a:t>) requires the </a:t>
            </a:r>
            <a:r>
              <a:rPr lang="en-US" sz="2000" b="1" i="1" dirty="0" err="1">
                <a:solidFill>
                  <a:srgbClr val="006298"/>
                </a:solidFill>
                <a:latin typeface="Arial" charset="0"/>
              </a:rPr>
              <a:t>payor</a:t>
            </a:r>
            <a:r>
              <a:rPr lang="en-US" sz="2000" b="1" i="1" dirty="0">
                <a:solidFill>
                  <a:srgbClr val="006298"/>
                </a:solidFill>
                <a:latin typeface="Arial" charset="0"/>
              </a:rPr>
              <a:t> to issue a </a:t>
            </a:r>
            <a:r>
              <a:rPr lang="en-US" sz="2000" b="1" i="1" dirty="0" smtClean="0">
                <a:solidFill>
                  <a:srgbClr val="006298"/>
                </a:solidFill>
                <a:latin typeface="Arial" charset="0"/>
              </a:rPr>
              <a:t>W-2</a:t>
            </a:r>
            <a:endParaRPr lang="en-US" sz="2000" b="1" i="1" dirty="0">
              <a:solidFill>
                <a:srgbClr val="00629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4297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EDUCATION SAVINGS ACCOUNTS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defTabSz="460375">
              <a:buClr>
                <a:schemeClr val="tx1"/>
              </a:buClr>
              <a:defRPr/>
            </a:pPr>
            <a:r>
              <a:rPr lang="en-US" sz="2800" dirty="0">
                <a:latin typeface="Arial" charset="0"/>
              </a:rPr>
              <a:t>These accounts allow taxpayers to meet higher education expenses by contributing to an educational savings account</a:t>
            </a:r>
          </a:p>
          <a:p>
            <a:pPr defTabSz="460375">
              <a:spcBef>
                <a:spcPts val="1800"/>
              </a:spcBef>
              <a:buClr>
                <a:schemeClr val="tx1"/>
              </a:buClr>
              <a:defRPr/>
            </a:pPr>
            <a:r>
              <a:rPr lang="en-US" sz="2800" dirty="0">
                <a:solidFill>
                  <a:srgbClr val="006298"/>
                </a:solidFill>
                <a:latin typeface="Arial" charset="0"/>
              </a:rPr>
              <a:t>Annual contributions are not deductible</a:t>
            </a:r>
          </a:p>
          <a:p>
            <a:pPr lvl="1" defTabSz="460375">
              <a:defRPr/>
            </a:pPr>
            <a:r>
              <a:rPr lang="en-US" sz="2400" dirty="0">
                <a:latin typeface="Arial" charset="0"/>
              </a:rPr>
              <a:t>Allowed until beneficiary reaches 18</a:t>
            </a:r>
          </a:p>
          <a:p>
            <a:pPr lvl="1" defTabSz="460375">
              <a:defRPr/>
            </a:pPr>
            <a:r>
              <a:rPr lang="en-US" sz="2400" dirty="0">
                <a:latin typeface="Arial" charset="0"/>
              </a:rPr>
              <a:t>Limited to $2,000/year per child </a:t>
            </a:r>
          </a:p>
          <a:p>
            <a:pPr lvl="1" defTabSz="460375">
              <a:defRPr/>
            </a:pPr>
            <a:r>
              <a:rPr lang="en-US" sz="2400" dirty="0">
                <a:latin typeface="Arial" charset="0"/>
              </a:rPr>
              <a:t>Can’t make in same year as QTP contribution</a:t>
            </a:r>
          </a:p>
          <a:p>
            <a:pPr lvl="1" defTabSz="460375">
              <a:defRPr/>
            </a:pPr>
            <a:r>
              <a:rPr lang="en-US" sz="2400" dirty="0">
                <a:latin typeface="Arial" charset="0"/>
              </a:rPr>
              <a:t>Phase-out when AGI exceeds $190,000 (MFJ) or $95,000 (S</a:t>
            </a:r>
            <a:r>
              <a:rPr lang="en-US" sz="2400" dirty="0" smtClean="0">
                <a:latin typeface="Arial" charset="0"/>
              </a:rPr>
              <a:t>)</a:t>
            </a: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0184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EDUCATION SAVINGS ACCOUNTS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sz="2800" dirty="0">
                <a:solidFill>
                  <a:srgbClr val="006298"/>
                </a:solidFill>
                <a:latin typeface="Arial" charset="0"/>
              </a:rPr>
              <a:t>Distributions are tax free if used for higher education or private elementary/secondary </a:t>
            </a:r>
            <a:r>
              <a:rPr lang="en-US" sz="2800" dirty="0" err="1">
                <a:solidFill>
                  <a:srgbClr val="006298"/>
                </a:solidFill>
                <a:latin typeface="Arial" charset="0"/>
              </a:rPr>
              <a:t>ed</a:t>
            </a:r>
            <a:endParaRPr lang="en-US" sz="2800" dirty="0">
              <a:solidFill>
                <a:srgbClr val="006298"/>
              </a:solidFill>
              <a:latin typeface="Arial" charset="0"/>
            </a:endParaRPr>
          </a:p>
          <a:p>
            <a:pPr lvl="1">
              <a:defRPr/>
            </a:pPr>
            <a:r>
              <a:rPr lang="en-US" sz="2400" dirty="0">
                <a:latin typeface="Arial" charset="0"/>
              </a:rPr>
              <a:t>Tuition, fees, books, supplies, equipment, room/board if at least ½ time student</a:t>
            </a:r>
          </a:p>
          <a:p>
            <a:pPr lvl="1">
              <a:defRPr/>
            </a:pPr>
            <a:r>
              <a:rPr lang="en-US" sz="2400" dirty="0">
                <a:latin typeface="Arial" charset="0"/>
              </a:rPr>
              <a:t>Distribution assumed to be pro rata from each category (return of capital </a:t>
            </a:r>
            <a:r>
              <a:rPr lang="en-US" sz="2400" dirty="0" smtClean="0">
                <a:latin typeface="Arial" charset="0"/>
              </a:rPr>
              <a:t>versus </a:t>
            </a:r>
            <a:r>
              <a:rPr lang="en-US" sz="2400" dirty="0">
                <a:latin typeface="Arial" charset="0"/>
              </a:rPr>
              <a:t>earnings)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en-US" sz="2800" dirty="0">
                <a:latin typeface="Arial" charset="0"/>
              </a:rPr>
              <a:t>May claim educational credit in same year as distribution as long as distribution is not used for the same expenses </a:t>
            </a:r>
          </a:p>
          <a:p>
            <a:pPr lvl="1">
              <a:buSzPct val="100000"/>
              <a:defRPr/>
            </a:pPr>
            <a:r>
              <a:rPr lang="en-US" sz="2400" dirty="0">
                <a:latin typeface="Arial" charset="0"/>
              </a:rPr>
              <a:t>If distributions &gt; qualified education expenses, part of distribution will be taxable income</a:t>
            </a:r>
          </a:p>
        </p:txBody>
      </p:sp>
    </p:spTree>
    <p:extLst>
      <p:ext uri="{BB962C8B-B14F-4D97-AF65-F5344CB8AC3E}">
        <p14:creationId xmlns:p14="http://schemas.microsoft.com/office/powerpoint/2010/main" val="29539405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HIGHER EDUCATION EXPENSE DEDUCTION*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698480" cy="493776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latin typeface="Arial" charset="0"/>
              </a:rPr>
              <a:t>Up to $4,000 above-the-line deduction for qualified tuition and related expenses  (phased out over $130,000 AGI (MFJ))</a:t>
            </a:r>
          </a:p>
          <a:p>
            <a:pPr marL="1371600" lvl="2" indent="0"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r>
              <a:rPr lang="en-US" sz="2800" dirty="0" smtClean="0">
                <a:latin typeface="Arial" charset="0"/>
              </a:rPr>
              <a:t>or</a:t>
            </a:r>
            <a:endParaRPr lang="en-US" sz="2800" dirty="0">
              <a:latin typeface="Arial" charset="0"/>
            </a:endParaRPr>
          </a:p>
          <a:p>
            <a:pPr>
              <a:defRPr/>
            </a:pPr>
            <a:r>
              <a:rPr lang="en-US" sz="2800" dirty="0">
                <a:latin typeface="Arial" charset="0"/>
              </a:rPr>
              <a:t>Up to $2000 deduction (phased out over $65,000 AGI (HOH, S</a:t>
            </a:r>
            <a:r>
              <a:rPr lang="en-US" sz="2800" dirty="0" smtClean="0">
                <a:latin typeface="Arial" charset="0"/>
              </a:rPr>
              <a:t>))</a:t>
            </a:r>
            <a:endParaRPr lang="en-US" sz="2400" dirty="0">
              <a:solidFill>
                <a:schemeClr val="accent4"/>
              </a:solidFill>
              <a:latin typeface="Arial" charset="0"/>
            </a:endParaRPr>
          </a:p>
          <a:p>
            <a:pPr marL="640080" lvl="1" indent="-237744" algn="ctr">
              <a:spcBef>
                <a:spcPts val="8000"/>
              </a:spcBef>
              <a:buNone/>
              <a:defRPr/>
            </a:pPr>
            <a:r>
              <a:rPr lang="en-US" sz="2400" b="1" i="1" dirty="0">
                <a:solidFill>
                  <a:srgbClr val="006298"/>
                </a:solidFill>
                <a:latin typeface="Arial" charset="0"/>
              </a:rPr>
              <a:t>*Currently expired, included herein because has been previously extended multiple times*</a:t>
            </a:r>
            <a:endParaRPr lang="en-US" sz="2400" dirty="0">
              <a:solidFill>
                <a:srgbClr val="006298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4792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UNEMPLOYMENT COMPENSATION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698480" cy="493776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Arial" charset="0"/>
              </a:rPr>
              <a:t>Unemployment compensation payments are fully taxable in 2018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Arial" charset="0"/>
              </a:rPr>
              <a:t>Reported on Form 1099-G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Arial" charset="0"/>
              </a:rPr>
              <a:t>These payments are deductible on some state’s income tax returns</a:t>
            </a:r>
          </a:p>
        </p:txBody>
      </p:sp>
    </p:spTree>
    <p:extLst>
      <p:ext uri="{BB962C8B-B14F-4D97-AF65-F5344CB8AC3E}">
        <p14:creationId xmlns:p14="http://schemas.microsoft.com/office/powerpoint/2010/main" val="11438559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SOCIAL SECURITY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789920" cy="4937760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sz="2800" dirty="0">
                <a:latin typeface="Arial" charset="0"/>
              </a:rPr>
              <a:t>Part of Social Security benefits </a:t>
            </a:r>
            <a:r>
              <a:rPr lang="en-US" sz="2800" i="1" dirty="0">
                <a:latin typeface="Arial" charset="0"/>
              </a:rPr>
              <a:t>may be </a:t>
            </a:r>
            <a:r>
              <a:rPr lang="en-US" sz="2800" dirty="0">
                <a:latin typeface="Arial" charset="0"/>
              </a:rPr>
              <a:t>included in gross income</a:t>
            </a:r>
          </a:p>
          <a:p>
            <a:pPr lvl="1">
              <a:spcBef>
                <a:spcPts val="1200"/>
              </a:spcBef>
              <a:defRPr/>
            </a:pPr>
            <a:r>
              <a:rPr lang="en-US" sz="2400" dirty="0">
                <a:latin typeface="Arial" charset="0"/>
              </a:rPr>
              <a:t>Maximum inclusion amount = 85%</a:t>
            </a:r>
          </a:p>
          <a:p>
            <a:pPr>
              <a:spcBef>
                <a:spcPts val="1200"/>
              </a:spcBef>
              <a:defRPr/>
            </a:pPr>
            <a:r>
              <a:rPr lang="en-US" sz="2800" dirty="0">
                <a:latin typeface="Arial" charset="0"/>
              </a:rPr>
              <a:t>Inclusion based on taxpayer’s Modified AGI (MAGI)</a:t>
            </a:r>
          </a:p>
          <a:p>
            <a:pPr lvl="1">
              <a:spcBef>
                <a:spcPts val="1200"/>
              </a:spcBef>
              <a:defRPr/>
            </a:pPr>
            <a:r>
              <a:rPr lang="en-US" sz="2400" dirty="0">
                <a:latin typeface="Arial" charset="0"/>
              </a:rPr>
              <a:t>MAGI = AGI + tax-exempt interest (and other items)</a:t>
            </a:r>
          </a:p>
          <a:p>
            <a:pPr>
              <a:spcBef>
                <a:spcPts val="1200"/>
              </a:spcBef>
              <a:defRPr/>
            </a:pPr>
            <a:r>
              <a:rPr lang="en-US" sz="2800" dirty="0">
                <a:latin typeface="Arial" charset="0"/>
              </a:rPr>
              <a:t>If [MAGI + (50%)(SS benefits)] &lt; base amount</a:t>
            </a:r>
            <a:r>
              <a:rPr lang="en-US" sz="1800" b="1" dirty="0">
                <a:solidFill>
                  <a:schemeClr val="accent3"/>
                </a:solidFill>
                <a:latin typeface="Arial" charset="0"/>
              </a:rPr>
              <a:t>* </a:t>
            </a:r>
            <a:r>
              <a:rPr lang="en-US" sz="2800" dirty="0">
                <a:latin typeface="Arial" charset="0"/>
              </a:rPr>
              <a:t>then benefits are not </a:t>
            </a:r>
            <a:r>
              <a:rPr lang="en-US" sz="2800" dirty="0" smtClean="0">
                <a:latin typeface="Arial" charset="0"/>
              </a:rPr>
              <a:t>includable</a:t>
            </a:r>
            <a:endParaRPr lang="en-US" sz="2000" dirty="0">
              <a:latin typeface="Arial" charset="0"/>
            </a:endParaRPr>
          </a:p>
          <a:p>
            <a:pPr marL="621792" lvl="1" indent="-237744" algn="ctr">
              <a:spcBef>
                <a:spcPts val="2400"/>
              </a:spcBef>
              <a:buNone/>
              <a:defRPr/>
            </a:pPr>
            <a:r>
              <a:rPr lang="en-US" sz="2000" i="1" dirty="0">
                <a:solidFill>
                  <a:srgbClr val="286450"/>
                </a:solidFill>
                <a:latin typeface="Arial" charset="0"/>
              </a:rPr>
              <a:t>*If this number exceeds base amount, must compute </a:t>
            </a:r>
          </a:p>
          <a:p>
            <a:pPr marL="621792" lvl="1" indent="-237744" algn="ctr">
              <a:buNone/>
              <a:defRPr/>
            </a:pPr>
            <a:r>
              <a:rPr lang="en-US" sz="2000" i="1" dirty="0">
                <a:solidFill>
                  <a:srgbClr val="286450"/>
                </a:solidFill>
                <a:latin typeface="Arial" charset="0"/>
              </a:rPr>
              <a:t>taxable portion.  See pages 2-34 and 2-35 </a:t>
            </a:r>
            <a:r>
              <a:rPr lang="en-US" sz="2000" i="1" dirty="0" smtClean="0">
                <a:solidFill>
                  <a:srgbClr val="286450"/>
                </a:solidFill>
                <a:latin typeface="Arial" charset="0"/>
              </a:rPr>
              <a:t>for </a:t>
            </a:r>
            <a:r>
              <a:rPr lang="en-US" sz="2000" i="1" dirty="0">
                <a:solidFill>
                  <a:srgbClr val="286450"/>
                </a:solidFill>
                <a:latin typeface="Arial" charset="0"/>
              </a:rPr>
              <a:t>sample worksheets on how to calculate includable Social Security benefits</a:t>
            </a:r>
            <a:r>
              <a:rPr lang="en-US" sz="2000" i="1" dirty="0" smtClean="0">
                <a:solidFill>
                  <a:srgbClr val="286450"/>
                </a:solidFill>
                <a:latin typeface="Arial" charset="0"/>
              </a:rPr>
              <a:t>.</a:t>
            </a:r>
            <a:endParaRPr lang="en-US" sz="2000" i="1" dirty="0">
              <a:solidFill>
                <a:srgbClr val="28645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1733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CALCULATING TAXABLE AMOUNT OF SS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656318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If [MAGI + (50%)(SS benefits)] exceeds base amount as follows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graphicFrame>
        <p:nvGraphicFramePr>
          <p:cNvPr id="7" name="Table 3" descr="A table shows the column headers base amount and filing status, and the row-wise data follows. $32,000: MFJ and $25,000: All others.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963349266"/>
              </p:ext>
            </p:extLst>
          </p:nvPr>
        </p:nvGraphicFramePr>
        <p:xfrm>
          <a:off x="3987821" y="2296433"/>
          <a:ext cx="73152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800" b="0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 Amount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Filing Status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$32,000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MFJ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$25,000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others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1"/>
          </p:nvPr>
        </p:nvSpPr>
        <p:spPr>
          <a:xfrm>
            <a:off x="838200" y="4727493"/>
            <a:ext cx="10607040" cy="109728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…then, the taxable amount is calculated by completing the Simplified Taxable Social Security Worksheet (pages 2-34 – 2-35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66868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71800"/>
            <a:ext cx="10515600" cy="914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6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THE END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88626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SALARIES &amp; WAGES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5029200"/>
          </a:xfrm>
        </p:spPr>
        <p:txBody>
          <a:bodyPr/>
          <a:lstStyle/>
          <a:p>
            <a:pPr>
              <a:spcBef>
                <a:spcPts val="200"/>
              </a:spcBef>
              <a:defRPr/>
            </a:pPr>
            <a:r>
              <a:rPr lang="en-US" sz="2400" dirty="0">
                <a:latin typeface="Arial" charset="0"/>
              </a:rPr>
              <a:t>83% of all tax returns filed include some amount for wage/salaries</a:t>
            </a:r>
          </a:p>
          <a:p>
            <a:pPr>
              <a:spcBef>
                <a:spcPts val="200"/>
              </a:spcBef>
              <a:defRPr/>
            </a:pPr>
            <a:r>
              <a:rPr lang="en-US" sz="2400" dirty="0">
                <a:latin typeface="Arial" charset="0"/>
              </a:rPr>
              <a:t>Employer sends W-2 to taxpayer</a:t>
            </a:r>
          </a:p>
          <a:p>
            <a:pPr lvl="1">
              <a:spcBef>
                <a:spcPts val="200"/>
              </a:spcBef>
              <a:defRPr/>
            </a:pPr>
            <a:r>
              <a:rPr lang="en-US" sz="2200" dirty="0">
                <a:latin typeface="Arial" charset="0"/>
              </a:rPr>
              <a:t>Taxpayer reports Box 1 “Wages, salaries, tips” on Form 1040</a:t>
            </a:r>
          </a:p>
          <a:p>
            <a:pPr lvl="1">
              <a:spcBef>
                <a:spcPts val="200"/>
              </a:spcBef>
              <a:defRPr/>
            </a:pPr>
            <a:r>
              <a:rPr lang="en-US" sz="2200" dirty="0">
                <a:latin typeface="Arial" charset="0"/>
              </a:rPr>
              <a:t>Box 2 reports amount of federal income tax withheld</a:t>
            </a:r>
          </a:p>
          <a:p>
            <a:pPr lvl="1">
              <a:spcBef>
                <a:spcPts val="200"/>
              </a:spcBef>
              <a:defRPr/>
            </a:pPr>
            <a:r>
              <a:rPr lang="en-US" sz="2200" dirty="0">
                <a:latin typeface="Arial" charset="0"/>
              </a:rPr>
              <a:t>Boxes 3-6 report wages subject to SS and Medicare taxes, as well as taxes</a:t>
            </a:r>
          </a:p>
          <a:p>
            <a:pPr lvl="1">
              <a:spcBef>
                <a:spcPts val="200"/>
              </a:spcBef>
              <a:defRPr/>
            </a:pPr>
            <a:r>
              <a:rPr lang="en-US" sz="2200" dirty="0">
                <a:latin typeface="Arial" charset="0"/>
              </a:rPr>
              <a:t>Box 8 reports allocated tips, </a:t>
            </a:r>
          </a:p>
          <a:p>
            <a:pPr lvl="1">
              <a:spcBef>
                <a:spcPts val="200"/>
              </a:spcBef>
              <a:defRPr/>
            </a:pPr>
            <a:r>
              <a:rPr lang="en-US" sz="2200" dirty="0">
                <a:latin typeface="Arial" charset="0"/>
              </a:rPr>
              <a:t>Box 12 reports variety of different forms of compensation</a:t>
            </a:r>
          </a:p>
          <a:p>
            <a:pPr marL="1143000" lvl="1" indent="-228600">
              <a:spcBef>
                <a:spcPts val="200"/>
              </a:spcBef>
              <a:defRPr/>
            </a:pPr>
            <a:r>
              <a:rPr lang="en-US" sz="1800" dirty="0">
                <a:latin typeface="Arial" charset="0"/>
              </a:rPr>
              <a:t>Code C – Taxable group life insurance</a:t>
            </a:r>
          </a:p>
          <a:p>
            <a:pPr marL="1143000" lvl="1" indent="-228600">
              <a:spcBef>
                <a:spcPts val="200"/>
              </a:spcBef>
              <a:defRPr/>
            </a:pPr>
            <a:r>
              <a:rPr lang="en-US" sz="1800" dirty="0">
                <a:latin typeface="Arial" charset="0"/>
              </a:rPr>
              <a:t>Codes D, E, G – Deferrals into retirement plans</a:t>
            </a:r>
          </a:p>
          <a:p>
            <a:pPr marL="1143000" lvl="1" indent="-228600">
              <a:spcBef>
                <a:spcPts val="200"/>
              </a:spcBef>
              <a:defRPr/>
            </a:pPr>
            <a:r>
              <a:rPr lang="en-US" sz="1800" dirty="0">
                <a:latin typeface="Arial" charset="0"/>
              </a:rPr>
              <a:t>Code V – </a:t>
            </a:r>
            <a:r>
              <a:rPr lang="en-US" sz="1800" dirty="0" err="1">
                <a:latin typeface="Arial" charset="0"/>
              </a:rPr>
              <a:t>Nonstatutory</a:t>
            </a:r>
            <a:r>
              <a:rPr lang="en-US" sz="1800" dirty="0">
                <a:latin typeface="Arial" charset="0"/>
              </a:rPr>
              <a:t> stock options</a:t>
            </a:r>
          </a:p>
          <a:p>
            <a:pPr marL="1143000" lvl="1" indent="-228600">
              <a:spcBef>
                <a:spcPts val="200"/>
              </a:spcBef>
              <a:defRPr/>
            </a:pPr>
            <a:r>
              <a:rPr lang="en-US" sz="1800" dirty="0">
                <a:latin typeface="Arial" charset="0"/>
              </a:rPr>
              <a:t>Code WW – Contributions to health savings account</a:t>
            </a:r>
          </a:p>
          <a:p>
            <a:pPr marL="1143000" lvl="1" indent="-228600">
              <a:spcBef>
                <a:spcPts val="200"/>
              </a:spcBef>
              <a:defRPr/>
            </a:pPr>
            <a:r>
              <a:rPr lang="en-US" sz="1800" dirty="0">
                <a:latin typeface="Arial" charset="0"/>
              </a:rPr>
              <a:t>Code DD – Cost of employer provided health </a:t>
            </a:r>
            <a:r>
              <a:rPr lang="en-US" sz="1800" dirty="0" smtClean="0">
                <a:latin typeface="Arial" charset="0"/>
              </a:rPr>
              <a:t>care</a:t>
            </a:r>
            <a:endParaRPr lang="en-US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399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ACCIDENT &amp; HEALTH INSURANCE PREMIUMS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424160" cy="5029200"/>
          </a:xfrm>
        </p:spPr>
        <p:txBody>
          <a:bodyPr/>
          <a:lstStyle/>
          <a:p>
            <a:pPr defTabSz="457200"/>
            <a:r>
              <a:rPr lang="en-US" sz="2800" dirty="0">
                <a:latin typeface="Arial" charset="0"/>
                <a:cs typeface="Arial" charset="0"/>
              </a:rPr>
              <a:t>Taxpayers may exclude from income the total amount received for </a:t>
            </a:r>
          </a:p>
          <a:p>
            <a:pPr lvl="1" defTabSz="457200">
              <a:buSzPct val="100000"/>
            </a:pPr>
            <a:r>
              <a:rPr lang="en-US" sz="2400" dirty="0">
                <a:latin typeface="Arial" charset="0"/>
                <a:cs typeface="Arial" charset="0"/>
              </a:rPr>
              <a:t>Payment of medical care </a:t>
            </a:r>
          </a:p>
          <a:p>
            <a:pPr lvl="1" defTabSz="457200">
              <a:buSzPct val="100000"/>
            </a:pPr>
            <a:r>
              <a:rPr lang="en-US" sz="2400" dirty="0">
                <a:latin typeface="Arial" charset="0"/>
                <a:cs typeface="Arial" charset="0"/>
              </a:rPr>
              <a:t>Payment for loss of a body member or function (called accidental death and dismemberment)</a:t>
            </a:r>
          </a:p>
          <a:p>
            <a:pPr defTabSz="457200">
              <a:spcBef>
                <a:spcPts val="2400"/>
              </a:spcBef>
            </a:pPr>
            <a:r>
              <a:rPr lang="en-US" sz="2800" dirty="0">
                <a:latin typeface="Arial" charset="0"/>
                <a:cs typeface="Arial" charset="0"/>
              </a:rPr>
              <a:t>Premiums paid by employer on employee’s behalf are excluded from income</a:t>
            </a:r>
          </a:p>
          <a:p>
            <a:pPr lvl="1" defTabSz="457200">
              <a:buSzPct val="100000"/>
            </a:pPr>
            <a:r>
              <a:rPr lang="en-US" sz="2400" dirty="0">
                <a:latin typeface="Arial" charset="0"/>
                <a:cs typeface="Arial" charset="0"/>
              </a:rPr>
              <a:t>For medical insurance</a:t>
            </a:r>
          </a:p>
          <a:p>
            <a:pPr lvl="1" defTabSz="457200">
              <a:buSzPct val="100000"/>
            </a:pPr>
            <a:r>
              <a:rPr lang="en-US" sz="2400" dirty="0">
                <a:latin typeface="Arial" charset="0"/>
                <a:cs typeface="Arial" charset="0"/>
              </a:rPr>
              <a:t>For accidental death and dismemberment </a:t>
            </a:r>
            <a:r>
              <a:rPr lang="en-US" sz="2400" dirty="0" smtClean="0">
                <a:latin typeface="Arial" charset="0"/>
                <a:cs typeface="Arial" charset="0"/>
              </a:rPr>
              <a:t>insurance</a:t>
            </a:r>
            <a:endParaRPr lang="en-US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025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MEALS AND LODGING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5029200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sz="2800" dirty="0">
                <a:latin typeface="Arial" charset="0"/>
              </a:rPr>
              <a:t>Meals and lodging provided by employer are generally excluded from income </a:t>
            </a:r>
            <a:r>
              <a:rPr lang="en-US" sz="2800" dirty="0">
                <a:solidFill>
                  <a:srgbClr val="006298"/>
                </a:solidFill>
                <a:latin typeface="Arial" charset="0"/>
              </a:rPr>
              <a:t>(if following tests are met)</a:t>
            </a:r>
          </a:p>
          <a:p>
            <a:pPr marL="914400" lvl="1" indent="-548640">
              <a:spcBef>
                <a:spcPts val="1200"/>
              </a:spcBef>
              <a:buFont typeface="Wingdings" pitchFamily="2" charset="2"/>
              <a:buAutoNum type="arabicParenBoth"/>
              <a:defRPr/>
            </a:pPr>
            <a:r>
              <a:rPr lang="en-US" sz="2400" dirty="0">
                <a:latin typeface="Arial" charset="0"/>
              </a:rPr>
              <a:t>Meals</a:t>
            </a:r>
            <a:r>
              <a:rPr lang="en-US" sz="24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provided by employer on premises during working hours </a:t>
            </a:r>
            <a:r>
              <a:rPr lang="en-US" sz="2400" i="1" dirty="0">
                <a:latin typeface="Arial" charset="0"/>
              </a:rPr>
              <a:t>solely for the benefit of the employer </a:t>
            </a:r>
            <a:r>
              <a:rPr lang="en-US" sz="2400" dirty="0">
                <a:latin typeface="Arial" charset="0"/>
              </a:rPr>
              <a:t>because employee must be available for emergency calls or is limited to short meal </a:t>
            </a:r>
            <a:r>
              <a:rPr lang="en-US" sz="2400" dirty="0" smtClean="0">
                <a:latin typeface="Arial" charset="0"/>
              </a:rPr>
              <a:t>periods</a:t>
            </a:r>
          </a:p>
          <a:p>
            <a:pPr marL="1280160" lvl="2">
              <a:spcBef>
                <a:spcPts val="1200"/>
              </a:spcBef>
              <a:defRPr/>
            </a:pPr>
            <a:r>
              <a:rPr lang="en-US" sz="2000" dirty="0" smtClean="0">
                <a:latin typeface="Arial" charset="0"/>
              </a:rPr>
              <a:t>With </a:t>
            </a:r>
            <a:r>
              <a:rPr lang="en-US" sz="2000" dirty="0">
                <a:latin typeface="Arial" charset="0"/>
              </a:rPr>
              <a:t>TCJA, only 50% of cost of these meals is deductible by </a:t>
            </a:r>
            <a:r>
              <a:rPr lang="en-US" sz="2000" dirty="0" smtClean="0">
                <a:latin typeface="Arial" charset="0"/>
              </a:rPr>
              <a:t>employer</a:t>
            </a:r>
          </a:p>
          <a:p>
            <a:pPr marL="914400" lvl="1" indent="-548640">
              <a:spcBef>
                <a:spcPts val="1200"/>
              </a:spcBef>
              <a:buFont typeface="Wingdings" pitchFamily="2" charset="2"/>
              <a:buAutoNum type="arabicParenBoth"/>
              <a:defRPr/>
            </a:pPr>
            <a:r>
              <a:rPr lang="en-US" sz="2400" dirty="0" smtClean="0">
                <a:latin typeface="Arial" charset="0"/>
              </a:rPr>
              <a:t>Lodging </a:t>
            </a:r>
            <a:r>
              <a:rPr lang="en-US" sz="2400" dirty="0">
                <a:latin typeface="Arial" charset="0"/>
              </a:rPr>
              <a:t>provided by employer on premises and must be accepted as a requirement for </a:t>
            </a:r>
            <a:r>
              <a:rPr lang="en-US" sz="2400" dirty="0" smtClean="0">
                <a:latin typeface="Arial" charset="0"/>
              </a:rPr>
              <a:t>employment</a:t>
            </a: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93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EMPLOYEE FRINGE BENEFITS:  FLEXIBLE SPENDING ACCOUNTS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5029200"/>
          </a:xfrm>
        </p:spPr>
        <p:txBody>
          <a:bodyPr/>
          <a:lstStyle/>
          <a:p>
            <a:pPr>
              <a:spcBef>
                <a:spcPts val="100"/>
              </a:spcBef>
            </a:pPr>
            <a:r>
              <a:rPr lang="en-US" sz="2400" dirty="0">
                <a:latin typeface="Arial" charset="0"/>
              </a:rPr>
              <a:t>Employer-sponsored plan allowing employees to set aside pretax dollars for:</a:t>
            </a:r>
          </a:p>
          <a:p>
            <a:pPr marL="822960" lvl="2" indent="-320040">
              <a:spcBef>
                <a:spcPts val="100"/>
              </a:spcBef>
              <a:buSzPct val="100000"/>
            </a:pPr>
            <a:r>
              <a:rPr lang="en-US" sz="2000" dirty="0">
                <a:latin typeface="Arial" charset="0"/>
              </a:rPr>
              <a:t>Dependent care flexible spending accounts (FSAs) up to $5,000/year (reported on Box 10 of W-2)</a:t>
            </a:r>
          </a:p>
          <a:p>
            <a:pPr marL="822960" lvl="2" indent="-320040">
              <a:spcBef>
                <a:spcPts val="100"/>
              </a:spcBef>
              <a:buSzPct val="100000"/>
            </a:pPr>
            <a:r>
              <a:rPr lang="en-US" sz="2000" dirty="0">
                <a:latin typeface="Arial" charset="0"/>
              </a:rPr>
              <a:t>Health care FSAs up to $2,650/year</a:t>
            </a:r>
          </a:p>
          <a:p>
            <a:pPr marL="1143000" lvl="4">
              <a:spcBef>
                <a:spcPts val="100"/>
              </a:spcBef>
              <a:buSzPct val="100000"/>
            </a:pPr>
            <a:r>
              <a:rPr lang="en-US" sz="1800" dirty="0">
                <a:latin typeface="Arial" charset="0"/>
              </a:rPr>
              <a:t>Health insurance co-pays, medical care</a:t>
            </a:r>
          </a:p>
          <a:p>
            <a:pPr marL="1143000" lvl="4">
              <a:spcBef>
                <a:spcPts val="100"/>
              </a:spcBef>
              <a:buSzPct val="100000"/>
            </a:pPr>
            <a:r>
              <a:rPr lang="en-US" sz="1800" dirty="0">
                <a:latin typeface="Arial" charset="0"/>
              </a:rPr>
              <a:t>Dental work, optical care, prescription costs</a:t>
            </a:r>
          </a:p>
          <a:p>
            <a:pPr marL="822960" lvl="2" indent="-320040">
              <a:spcBef>
                <a:spcPts val="100"/>
              </a:spcBef>
              <a:buSzPct val="100000"/>
            </a:pPr>
            <a:r>
              <a:rPr lang="en-US" sz="2000" dirty="0">
                <a:latin typeface="Arial" charset="0"/>
              </a:rPr>
              <a:t>Public transport/parking/commuter biking costs up to certain limits</a:t>
            </a:r>
          </a:p>
          <a:p>
            <a:pPr marL="109728" indent="0" algn="ctr">
              <a:spcBef>
                <a:spcPts val="100"/>
              </a:spcBef>
              <a:buNone/>
            </a:pPr>
            <a:r>
              <a:rPr lang="en-US" sz="2300" i="1" dirty="0">
                <a:solidFill>
                  <a:srgbClr val="006298"/>
                </a:solidFill>
                <a:latin typeface="Arial" charset="0"/>
              </a:rPr>
              <a:t>Can result in significant tax savings for employee</a:t>
            </a:r>
          </a:p>
          <a:p>
            <a:pPr>
              <a:spcBef>
                <a:spcPts val="100"/>
              </a:spcBef>
            </a:pPr>
            <a:r>
              <a:rPr lang="en-US" sz="2400" dirty="0">
                <a:latin typeface="Arial" charset="0"/>
              </a:rPr>
              <a:t>“Use-it-or-lose-it” provision </a:t>
            </a:r>
          </a:p>
          <a:p>
            <a:pPr lvl="1">
              <a:spcBef>
                <a:spcPts val="100"/>
              </a:spcBef>
              <a:buSzPct val="100000"/>
            </a:pPr>
            <a:r>
              <a:rPr lang="en-US" sz="2000" dirty="0">
                <a:latin typeface="Arial" charset="0"/>
              </a:rPr>
              <a:t>If amounts are left in FSAs after certain date, employee loses them</a:t>
            </a:r>
          </a:p>
          <a:p>
            <a:pPr lvl="1">
              <a:spcBef>
                <a:spcPts val="100"/>
              </a:spcBef>
              <a:buSzPct val="100000"/>
            </a:pPr>
            <a:r>
              <a:rPr lang="en-US" sz="2000" dirty="0">
                <a:latin typeface="Arial" charset="0"/>
              </a:rPr>
              <a:t>Can carryover up to $500 of unused amounts into a 3-month grace period into the next year </a:t>
            </a:r>
          </a:p>
        </p:txBody>
      </p:sp>
    </p:spTree>
    <p:extLst>
      <p:ext uri="{BB962C8B-B14F-4D97-AF65-F5344CB8AC3E}">
        <p14:creationId xmlns:p14="http://schemas.microsoft.com/office/powerpoint/2010/main" val="998715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FRINGE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937760"/>
          </a:xfrm>
        </p:spPr>
        <p:txBody>
          <a:bodyPr/>
          <a:lstStyle/>
          <a:p>
            <a:pPr defTabSz="285750">
              <a:defRPr/>
            </a:pPr>
            <a:r>
              <a:rPr lang="en-US" sz="2400" dirty="0">
                <a:latin typeface="Arial" charset="0"/>
              </a:rPr>
              <a:t>May exclude certain fringe benefits from gross income, such as:</a:t>
            </a:r>
          </a:p>
          <a:p>
            <a:pPr lvl="1" defTabSz="285750">
              <a:buSzPct val="100000"/>
              <a:defRPr/>
            </a:pPr>
            <a:r>
              <a:rPr lang="en-US" sz="2000" dirty="0">
                <a:latin typeface="Arial" charset="0"/>
              </a:rPr>
              <a:t>Employer-paid premiums for group term life insurance (face value up to $50,000)</a:t>
            </a:r>
          </a:p>
          <a:p>
            <a:pPr lvl="1" defTabSz="285750">
              <a:buSzPct val="100000"/>
              <a:defRPr/>
            </a:pPr>
            <a:r>
              <a:rPr lang="en-US" sz="2000" dirty="0">
                <a:latin typeface="Arial" charset="0"/>
              </a:rPr>
              <a:t>Education assistance plans (up to $5,250/year)</a:t>
            </a:r>
          </a:p>
          <a:p>
            <a:pPr lvl="1" defTabSz="285750">
              <a:buSzPct val="100000"/>
              <a:defRPr/>
            </a:pPr>
            <a:r>
              <a:rPr lang="en-US" sz="2000" dirty="0">
                <a:latin typeface="Arial" charset="0"/>
              </a:rPr>
              <a:t>Qualified employee discounts (with exceptions)</a:t>
            </a:r>
          </a:p>
          <a:p>
            <a:pPr lvl="1" defTabSz="285750">
              <a:buSzPct val="100000"/>
              <a:defRPr/>
            </a:pPr>
            <a:r>
              <a:rPr lang="en-US" sz="2000" dirty="0">
                <a:latin typeface="Arial" charset="0"/>
              </a:rPr>
              <a:t>Working condition fringe benefits - excludable if you could deduct item on your own as an employee</a:t>
            </a:r>
          </a:p>
          <a:p>
            <a:pPr lvl="1" defTabSz="285750">
              <a:buSzPct val="100000"/>
              <a:defRPr/>
            </a:pPr>
            <a:r>
              <a:rPr lang="en-US" sz="2000" dirty="0">
                <a:latin typeface="Arial" charset="0"/>
              </a:rPr>
              <a:t>De </a:t>
            </a:r>
            <a:r>
              <a:rPr lang="en-US" sz="2000" dirty="0" err="1">
                <a:latin typeface="Arial" charset="0"/>
              </a:rPr>
              <a:t>minimis</a:t>
            </a:r>
            <a:r>
              <a:rPr lang="en-US" sz="2000" dirty="0">
                <a:latin typeface="Arial" charset="0"/>
              </a:rPr>
              <a:t> fringe benefits (immaterial - not worth tracking)</a:t>
            </a:r>
          </a:p>
          <a:p>
            <a:pPr lvl="1" defTabSz="285750">
              <a:buSzPct val="100000"/>
              <a:defRPr/>
            </a:pPr>
            <a:r>
              <a:rPr lang="en-US" sz="2000" dirty="0">
                <a:latin typeface="Arial" charset="0"/>
              </a:rPr>
              <a:t>Tuition reduction for undergraduate and available to all employees</a:t>
            </a:r>
          </a:p>
          <a:p>
            <a:pPr lvl="1" defTabSz="285750">
              <a:buSzPct val="100000"/>
              <a:defRPr/>
            </a:pPr>
            <a:r>
              <a:rPr lang="en-US" sz="2000" dirty="0">
                <a:latin typeface="Arial" charset="0"/>
              </a:rPr>
              <a:t>Value of membership to onsite athletic facilities</a:t>
            </a:r>
          </a:p>
          <a:p>
            <a:pPr lvl="1" defTabSz="285750">
              <a:buSzPct val="100000"/>
              <a:defRPr/>
            </a:pPr>
            <a:r>
              <a:rPr lang="en-US" sz="2000" dirty="0">
                <a:latin typeface="Arial" charset="0"/>
              </a:rPr>
              <a:t>Retirement planning services</a:t>
            </a:r>
          </a:p>
          <a:p>
            <a:pPr lvl="1" defTabSz="285750">
              <a:buSzPct val="100000"/>
              <a:defRPr/>
            </a:pPr>
            <a:r>
              <a:rPr lang="en-US" sz="2000" dirty="0">
                <a:latin typeface="Arial" charset="0"/>
              </a:rPr>
              <a:t>Other excludable fringes  (see Table 2.3 on page 2-12</a:t>
            </a:r>
            <a:r>
              <a:rPr lang="en-US" sz="2000" dirty="0" smtClean="0">
                <a:latin typeface="Arial" charset="0"/>
              </a:rPr>
              <a:t>)</a:t>
            </a: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105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ssible_PPT_Template_Cengage_MPS.potx" id="{6A341ED2-E63B-4177-9AAF-670EA0822A4A}" vid="{9F6311B6-333D-45C7-A3D7-227D14483E8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Accessible_PPT_Template_Cengage_MPS</Template>
  <TotalTime>439</TotalTime>
  <Words>3138</Words>
  <Application>Microsoft Office PowerPoint</Application>
  <PresentationFormat>Widescreen</PresentationFormat>
  <Paragraphs>305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Calibri</vt:lpstr>
      <vt:lpstr>Marlett</vt:lpstr>
      <vt:lpstr>Wingdings</vt:lpstr>
      <vt:lpstr>Office Theme</vt:lpstr>
      <vt:lpstr>Income Tax Fundamentals  2019</vt:lpstr>
      <vt:lpstr>GROSS INCOME &amp; EXCLUSIONS</vt:lpstr>
      <vt:lpstr>LEARNING OBJECTIVES</vt:lpstr>
      <vt:lpstr>DEFINING GROSS INCOME</vt:lpstr>
      <vt:lpstr>SALARIES &amp; WAGES</vt:lpstr>
      <vt:lpstr>ACCIDENT &amp; HEALTH INSURANCE PREMIUMS</vt:lpstr>
      <vt:lpstr>MEALS AND LODGING</vt:lpstr>
      <vt:lpstr>EMPLOYEE FRINGE BENEFITS:  FLEXIBLE SPENDING ACCOUNTS</vt:lpstr>
      <vt:lpstr>EMPLOYEE FRINGE BENEFITS</vt:lpstr>
      <vt:lpstr>PRIZES/AWARDS</vt:lpstr>
      <vt:lpstr>PRIZE/AWARD EXAMPLE</vt:lpstr>
      <vt:lpstr>SOLUTION (1 of 5)</vt:lpstr>
      <vt:lpstr>ANNUITIES</vt:lpstr>
      <vt:lpstr>ANNUITIES –  SIMPLIFIED METHOD</vt:lpstr>
      <vt:lpstr>ANNUITIES – THE GENERAL RULE</vt:lpstr>
      <vt:lpstr>ANNUITIES/PENSIONS EXAMPLE</vt:lpstr>
      <vt:lpstr>SOLUTION (2 of 5)</vt:lpstr>
      <vt:lpstr>EMPLOYEE ANNUITIES</vt:lpstr>
      <vt:lpstr>LIFE INSURANCE PROCEEDS</vt:lpstr>
      <vt:lpstr>LIFE INSURANCE PROCEEDS EXAMPLE</vt:lpstr>
      <vt:lpstr>SOLUTION (3 of 5)</vt:lpstr>
      <vt:lpstr>VIATICAL SETTLEMENTS</vt:lpstr>
      <vt:lpstr>LIFE INSURANCE POLICY TRANSFERRED FOR VALUE</vt:lpstr>
      <vt:lpstr>LIFE POLICY TRANSFER EXAMPLE</vt:lpstr>
      <vt:lpstr>SOLUTION (4 of 5)</vt:lpstr>
      <vt:lpstr>INTEREST INCOME</vt:lpstr>
      <vt:lpstr>U.S. GOVERNMENT BONDS</vt:lpstr>
      <vt:lpstr>DIVIDEND INCOME</vt:lpstr>
      <vt:lpstr>CURRENT TAX RATES FOR DIVIDENDS</vt:lpstr>
      <vt:lpstr>REPORTING INTEREST &amp; DIVIDENDS</vt:lpstr>
      <vt:lpstr>MUNICIPAL BOND INTEREST</vt:lpstr>
      <vt:lpstr>MUNICIPAL BOND INTEREST EXAMPLE</vt:lpstr>
      <vt:lpstr>SOLUTION (5 of 5)</vt:lpstr>
      <vt:lpstr>GIFTS &amp; INHERITANCES</vt:lpstr>
      <vt:lpstr>SCHOLARSHIPS</vt:lpstr>
      <vt:lpstr>ALIMONY</vt:lpstr>
      <vt:lpstr>CHILD SUPPORT</vt:lpstr>
      <vt:lpstr>QUALIFIED TUITION PROGRAMS (QTP)</vt:lpstr>
      <vt:lpstr>QTP</vt:lpstr>
      <vt:lpstr>EDUCATION SAVINGS ACCOUNTS (1 of 2)</vt:lpstr>
      <vt:lpstr>EDUCATION SAVINGS ACCOUNTS (2 of 2)</vt:lpstr>
      <vt:lpstr>HIGHER EDUCATION EXPENSE DEDUCTION*</vt:lpstr>
      <vt:lpstr>UNEMPLOYMENT COMPENSATION</vt:lpstr>
      <vt:lpstr>SOCIAL SECURITY BENEFITS</vt:lpstr>
      <vt:lpstr>CALCULATING TAXABLE AMOUNT OF SS BENEFITS</vt:lpstr>
      <vt:lpstr>THE END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Income Tax Fundamentals  2019</dc:title>
  <dc:creator>Prasanna kumar. Tripathy</dc:creator>
  <cp:lastModifiedBy>Joy Young</cp:lastModifiedBy>
  <cp:revision>105</cp:revision>
  <dcterms:created xsi:type="dcterms:W3CDTF">2018-11-27T08:33:00Z</dcterms:created>
  <dcterms:modified xsi:type="dcterms:W3CDTF">2019-08-27T13:50:14Z</dcterms:modified>
</cp:coreProperties>
</file>