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8"/>
    <a:srgbClr val="286450"/>
    <a:srgbClr val="335B74"/>
    <a:srgbClr val="004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25663"/>
            <a:ext cx="10515600" cy="914400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24400" y="3589338"/>
            <a:ext cx="2743200" cy="73152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88443" y="6301527"/>
            <a:ext cx="8805672" cy="457200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2706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54864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017486"/>
            <a:ext cx="5029200" cy="405501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6324600" y="1317625"/>
            <a:ext cx="5029200" cy="54864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324600" y="2017486"/>
            <a:ext cx="5029200" cy="405501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7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17625"/>
            <a:ext cx="10515600" cy="54864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1988185"/>
            <a:ext cx="10515600" cy="155448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838200" y="3872137"/>
            <a:ext cx="10515600" cy="54864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4518025"/>
            <a:ext cx="10515600" cy="155448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3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445508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445508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052816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052816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4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4"/>
            <a:ext cx="10515600" cy="3399519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38200" y="5138056"/>
            <a:ext cx="10515600" cy="95476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Click to add caption to accompany content. 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6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358743" y="4484914"/>
            <a:ext cx="3995056" cy="1607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Click to add caption to accompany content. 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38199" y="1538514"/>
            <a:ext cx="6201229" cy="455431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7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310516"/>
            <a:ext cx="10515600" cy="914400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0" y="2249929"/>
            <a:ext cx="10058400" cy="731520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88443" y="6301527"/>
            <a:ext cx="8805672" cy="457200"/>
          </a:xfr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6758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3966" y="3671128"/>
            <a:ext cx="7309834" cy="914400"/>
          </a:xfrm>
        </p:spPr>
        <p:txBody>
          <a:bodyPr anchor="ctr">
            <a:noAutofit/>
          </a:bodyPr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43966" y="2597660"/>
            <a:ext cx="3515933" cy="731520"/>
          </a:xfr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Chapter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45144" y="231774"/>
            <a:ext cx="3346704" cy="4315968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©2019 Cengage Learning.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7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5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228600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3806822"/>
            <a:ext cx="10515600" cy="228600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7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543597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3769569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4995542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324600" y="1317625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2543597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324600" y="2543597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838200" y="3769569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6324600" y="3769569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838200" y="4995542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324600" y="4995542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7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126360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293509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3743830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38200" y="455256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38200" y="5361302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475488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324600" y="1317625"/>
            <a:ext cx="5029200" cy="475488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3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17625"/>
            <a:ext cx="1051560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3" y="6356350"/>
            <a:ext cx="15795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1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65" r:id="rId6"/>
    <p:sldLayoutId id="2147483667" r:id="rId7"/>
    <p:sldLayoutId id="2147483666" r:id="rId8"/>
    <p:sldLayoutId id="2147483663" r:id="rId9"/>
    <p:sldLayoutId id="2147483664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004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.gov/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.gov/freefile" TargetMode="Externa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 i="1" u="sng" dirty="0">
                <a:latin typeface="Arial" charset="0"/>
                <a:cs typeface="Arial" charset="0"/>
              </a:rPr>
              <a:t>Income Tax Fundamentals  </a:t>
            </a:r>
            <a:r>
              <a:rPr lang="en-US" sz="3600" b="0" i="1" u="sng" dirty="0" smtClean="0">
                <a:latin typeface="Arial" charset="0"/>
                <a:cs typeface="Arial" charset="0"/>
              </a:rPr>
              <a:t>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0" y="3589338"/>
            <a:ext cx="4368800" cy="1249362"/>
          </a:xfrm>
        </p:spPr>
        <p:txBody>
          <a:bodyPr/>
          <a:lstStyle/>
          <a:p>
            <a:r>
              <a:rPr lang="en-US" dirty="0"/>
              <a:t>Gerald E. Whittenburg </a:t>
            </a:r>
            <a:br>
              <a:rPr lang="en-US" dirty="0"/>
            </a:br>
            <a:r>
              <a:rPr lang="en-US" dirty="0"/>
              <a:t>Martha Altus-Buller</a:t>
            </a:r>
            <a:br>
              <a:rPr lang="en-US" dirty="0"/>
            </a:br>
            <a:r>
              <a:rPr lang="en-US" dirty="0"/>
              <a:t>Steven Gill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©2019 Cengage Learning. All Rights Reserved.  May not be scanned, copied, or duplicated, 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331833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FORMULA FOR INDIVIDUALS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defRPr/>
            </a:pPr>
            <a:r>
              <a:rPr lang="en-US" sz="2800" i="1" dirty="0">
                <a:solidFill>
                  <a:srgbClr val="006298"/>
                </a:solidFill>
                <a:latin typeface="Arial" charset="0"/>
              </a:rPr>
              <a:t>This formula follows Form 1040 </a:t>
            </a:r>
          </a:p>
          <a:p>
            <a:pPr marL="1828800" indent="0">
              <a:spcAft>
                <a:spcPts val="300"/>
              </a:spcAft>
              <a:buNone/>
              <a:defRPr/>
            </a:pPr>
            <a:r>
              <a:rPr lang="en-US" sz="2200" dirty="0" smtClean="0">
                <a:latin typeface="Arial" charset="0"/>
              </a:rPr>
              <a:t>Gross Income</a:t>
            </a:r>
            <a:endParaRPr lang="en-US" sz="2200" dirty="0">
              <a:latin typeface="Arial" charset="0"/>
            </a:endParaRPr>
          </a:p>
          <a:p>
            <a:pPr marL="0" indent="0">
              <a:spcAft>
                <a:spcPts val="300"/>
              </a:spcAft>
              <a:buNone/>
              <a:defRPr/>
            </a:pPr>
            <a:r>
              <a:rPr lang="en-US" sz="2200" dirty="0">
                <a:latin typeface="Arial" charset="0"/>
              </a:rPr>
              <a:t>less:	</a:t>
            </a:r>
            <a:r>
              <a:rPr lang="en-US" sz="2200" u="sng" dirty="0">
                <a:latin typeface="Arial" charset="0"/>
              </a:rPr>
              <a:t>Deductions for Adjusted Gross Income (AGI</a:t>
            </a:r>
            <a:r>
              <a:rPr lang="en-US" sz="2200" u="sng" dirty="0" smtClean="0">
                <a:latin typeface="Arial" charset="0"/>
              </a:rPr>
              <a:t>)</a:t>
            </a:r>
            <a:endParaRPr lang="en-US" sz="2200" dirty="0">
              <a:latin typeface="Arial" charset="0"/>
            </a:endParaRPr>
          </a:p>
          <a:p>
            <a:pPr marL="1828800" indent="0">
              <a:spcAft>
                <a:spcPts val="300"/>
              </a:spcAft>
              <a:buNone/>
              <a:defRPr/>
            </a:pPr>
            <a:r>
              <a:rPr lang="en-US" sz="2200" dirty="0" smtClean="0">
                <a:latin typeface="Arial" charset="0"/>
              </a:rPr>
              <a:t>AGI</a:t>
            </a:r>
            <a:endParaRPr lang="en-US" sz="2200" dirty="0">
              <a:latin typeface="Arial" charset="0"/>
            </a:endParaRPr>
          </a:p>
          <a:p>
            <a:pPr marL="0" indent="0">
              <a:spcAft>
                <a:spcPts val="300"/>
              </a:spcAft>
              <a:buNone/>
              <a:defRPr/>
            </a:pPr>
            <a:r>
              <a:rPr lang="en-US" sz="2200" dirty="0">
                <a:latin typeface="Arial" charset="0"/>
              </a:rPr>
              <a:t>less:	Greater of Itemized or Standard Deduction</a:t>
            </a:r>
          </a:p>
          <a:p>
            <a:pPr marL="0" indent="0">
              <a:spcAft>
                <a:spcPts val="300"/>
              </a:spcAft>
              <a:buNone/>
              <a:defRPr/>
            </a:pPr>
            <a:r>
              <a:rPr lang="en-US" sz="2200" dirty="0">
                <a:latin typeface="Arial" charset="0"/>
              </a:rPr>
              <a:t>less:	</a:t>
            </a:r>
            <a:r>
              <a:rPr lang="en-US" sz="2200" u="sng" dirty="0">
                <a:latin typeface="Arial" charset="0"/>
              </a:rPr>
              <a:t>Qualified Business Income </a:t>
            </a:r>
            <a:r>
              <a:rPr lang="en-US" sz="2200" u="sng" dirty="0" smtClean="0">
                <a:latin typeface="Arial" charset="0"/>
              </a:rPr>
              <a:t>Deduction</a:t>
            </a:r>
            <a:endParaRPr lang="en-US" sz="2200" dirty="0">
              <a:latin typeface="Arial" charset="0"/>
            </a:endParaRPr>
          </a:p>
          <a:p>
            <a:pPr marL="1828800" indent="0">
              <a:spcAft>
                <a:spcPts val="300"/>
              </a:spcAft>
              <a:buNone/>
              <a:defRPr/>
            </a:pPr>
            <a:r>
              <a:rPr lang="en-US" sz="2200" dirty="0" smtClean="0">
                <a:latin typeface="Arial" charset="0"/>
              </a:rPr>
              <a:t>Taxable </a:t>
            </a:r>
            <a:r>
              <a:rPr lang="en-US" sz="2200" dirty="0">
                <a:latin typeface="Arial" charset="0"/>
              </a:rPr>
              <a:t>Income (TI)</a:t>
            </a:r>
          </a:p>
          <a:p>
            <a:pPr marL="0" indent="0">
              <a:spcAft>
                <a:spcPts val="300"/>
              </a:spcAft>
              <a:buNone/>
              <a:defRPr/>
            </a:pPr>
            <a:r>
              <a:rPr lang="en-US" sz="2200" dirty="0">
                <a:latin typeface="Arial" charset="0"/>
              </a:rPr>
              <a:t>times:	</a:t>
            </a:r>
            <a:r>
              <a:rPr lang="en-US" sz="2200" u="sng" dirty="0">
                <a:latin typeface="Arial" charset="0"/>
              </a:rPr>
              <a:t>Tax Rate (using tax tables or rate schedules</a:t>
            </a:r>
            <a:r>
              <a:rPr lang="en-US" sz="2200" u="sng" dirty="0" smtClean="0">
                <a:latin typeface="Arial" charset="0"/>
              </a:rPr>
              <a:t>)</a:t>
            </a:r>
            <a:endParaRPr lang="en-US" sz="2200" dirty="0">
              <a:latin typeface="Arial" charset="0"/>
            </a:endParaRPr>
          </a:p>
          <a:p>
            <a:pPr marL="1828800" indent="0">
              <a:spcAft>
                <a:spcPts val="300"/>
              </a:spcAft>
              <a:buNone/>
              <a:defRPr/>
            </a:pPr>
            <a:r>
              <a:rPr lang="en-US" sz="2200" dirty="0" smtClean="0">
                <a:latin typeface="Arial" charset="0"/>
              </a:rPr>
              <a:t>Gross </a:t>
            </a:r>
            <a:r>
              <a:rPr lang="en-US" sz="2200" dirty="0">
                <a:latin typeface="Arial" charset="0"/>
              </a:rPr>
              <a:t>Tax </a:t>
            </a:r>
            <a:r>
              <a:rPr lang="en-US" sz="2200" dirty="0" smtClean="0">
                <a:latin typeface="Arial" charset="0"/>
              </a:rPr>
              <a:t>Liability</a:t>
            </a:r>
            <a:endParaRPr lang="en-US" sz="2200" dirty="0">
              <a:latin typeface="Arial" charset="0"/>
            </a:endParaRPr>
          </a:p>
          <a:p>
            <a:pPr marL="0" indent="0">
              <a:spcAft>
                <a:spcPts val="300"/>
              </a:spcAft>
              <a:buNone/>
              <a:defRPr/>
            </a:pPr>
            <a:r>
              <a:rPr lang="en-US" sz="2200" dirty="0">
                <a:latin typeface="Arial" charset="0"/>
              </a:rPr>
              <a:t>less:	</a:t>
            </a:r>
            <a:r>
              <a:rPr lang="en-US" sz="2200" u="sng" dirty="0">
                <a:latin typeface="Arial" charset="0"/>
              </a:rPr>
              <a:t>Tax Credits and </a:t>
            </a:r>
            <a:r>
              <a:rPr lang="en-US" sz="2200" u="sng" dirty="0" smtClean="0">
                <a:latin typeface="Arial" charset="0"/>
              </a:rPr>
              <a:t>Prepayments</a:t>
            </a:r>
            <a:endParaRPr lang="en-US" sz="2200" dirty="0">
              <a:latin typeface="Arial" charset="0"/>
            </a:endParaRPr>
          </a:p>
          <a:p>
            <a:pPr marL="1828800" indent="0">
              <a:spcAft>
                <a:spcPts val="300"/>
              </a:spcAft>
              <a:buNone/>
              <a:defRPr/>
            </a:pPr>
            <a:r>
              <a:rPr lang="en-US" sz="2200" u="sng" dirty="0" smtClean="0">
                <a:latin typeface="Arial" charset="0"/>
              </a:rPr>
              <a:t>Tax </a:t>
            </a:r>
            <a:r>
              <a:rPr lang="en-US" sz="2200" u="sng" dirty="0">
                <a:latin typeface="Arial" charset="0"/>
              </a:rPr>
              <a:t>Due or Refund</a:t>
            </a:r>
          </a:p>
        </p:txBody>
      </p:sp>
    </p:spTree>
    <p:extLst>
      <p:ext uri="{BB962C8B-B14F-4D97-AF65-F5344CB8AC3E}">
        <p14:creationId xmlns:p14="http://schemas.microsoft.com/office/powerpoint/2010/main" val="385211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DEDUCTION</a:t>
            </a:r>
            <a:endParaRPr lang="en-US" dirty="0"/>
          </a:p>
        </p:txBody>
      </p:sp>
      <p:graphicFrame>
        <p:nvGraphicFramePr>
          <p:cNvPr id="5" name="Table 2" descr="A table shows 2018 standard deduction. Single: $12,000, Married Filing Joint (MFJ): 24,000, Qualifying Widow(er) also known as Surviving Spouse: 12,000, Head of Household (HOH): 18,000, and Married Filing Separate (MFS): 12,000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689468"/>
              </p:ext>
            </p:extLst>
          </p:nvPr>
        </p:nvGraphicFramePr>
        <p:xfrm>
          <a:off x="838200" y="1317625"/>
          <a:ext cx="10058400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480">
                  <a:extLst>
                    <a:ext uri="{9D8B030D-6E8A-4147-A177-3AD203B41FA5}">
                      <a16:colId xmlns:a16="http://schemas.microsoft.com/office/drawing/2014/main" val="222991491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92606327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standard deduction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56826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7612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Married Filing Joint (MFJ)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783525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Qualifying Widow(</a:t>
                      </a:r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2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also known as Surviving Spouse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79333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of Household (HOH)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31570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Married Filing Separate (MFS)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452774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838200" y="5167086"/>
            <a:ext cx="10515600" cy="882193"/>
          </a:xfrm>
        </p:spPr>
        <p:txBody>
          <a:bodyPr/>
          <a:lstStyle/>
          <a:p>
            <a:pPr marL="0" lvl="1" indent="0">
              <a:buNone/>
            </a:pPr>
            <a:r>
              <a:rPr lang="en-US" sz="2400" i="1" dirty="0">
                <a:latin typeface="Arial" charset="0"/>
              </a:rPr>
              <a:t>*Plus additional amounts for blindness or over 65: $1,300 if MFJ, MFS or qualifying widow(</a:t>
            </a:r>
            <a:r>
              <a:rPr lang="en-US" sz="2400" i="1" dirty="0" err="1">
                <a:latin typeface="Arial" charset="0"/>
              </a:rPr>
              <a:t>er</a:t>
            </a:r>
            <a:r>
              <a:rPr lang="en-US" sz="2400" i="1" dirty="0">
                <a:latin typeface="Arial" charset="0"/>
              </a:rPr>
              <a:t>) and $1,600 if HOH or </a:t>
            </a:r>
            <a:r>
              <a:rPr lang="en-US" sz="2400" i="1" dirty="0" smtClean="0">
                <a:latin typeface="Arial" charset="0"/>
              </a:rPr>
              <a:t>Single</a:t>
            </a:r>
            <a:endParaRPr lang="en-US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2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TAX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i="1" dirty="0"/>
              <a:t>Facts:  Juan (age 29) is a single taxpayer. In 2018, his salary is $39,000 and he has dividend income of $1,000. In addition, he has deductions for AGI of $2,500 and $3,000 of itemized deductions. Calculate the following amounts: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Gross income            			</a:t>
            </a:r>
            <a:r>
              <a:rPr lang="en-US" sz="2400" dirty="0" smtClean="0"/>
              <a:t>	___________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Deductions for AGI			</a:t>
            </a:r>
            <a:r>
              <a:rPr lang="en-US" sz="2400" dirty="0" smtClean="0"/>
              <a:t>		___________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Adjusted gross income			</a:t>
            </a:r>
            <a:r>
              <a:rPr lang="en-US" sz="2400" dirty="0" smtClean="0"/>
              <a:t>	___________</a:t>
            </a:r>
            <a:endParaRPr lang="en-US" sz="2400" dirty="0"/>
          </a:p>
          <a:p>
            <a:pPr marL="274320" indent="-274320">
              <a:spcBef>
                <a:spcPts val="1200"/>
              </a:spcBef>
              <a:buNone/>
            </a:pPr>
            <a:r>
              <a:rPr lang="en-US" sz="2400" dirty="0"/>
              <a:t>Greater of the </a:t>
            </a:r>
            <a:r>
              <a:rPr lang="en-US" sz="2400" dirty="0" smtClean="0"/>
              <a:t>standard</a:t>
            </a:r>
            <a:br>
              <a:rPr lang="en-US" sz="2400" dirty="0" smtClean="0"/>
            </a:br>
            <a:r>
              <a:rPr lang="en-US" sz="2400" dirty="0" smtClean="0"/>
              <a:t>deduction </a:t>
            </a:r>
            <a:r>
              <a:rPr lang="en-US" sz="2400" dirty="0"/>
              <a:t>or itemized </a:t>
            </a:r>
            <a:r>
              <a:rPr lang="en-US" sz="2400" dirty="0" smtClean="0"/>
              <a:t>deductions</a:t>
            </a:r>
            <a:r>
              <a:rPr lang="en-US" sz="2400" dirty="0"/>
              <a:t>	</a:t>
            </a:r>
            <a:r>
              <a:rPr lang="en-US" sz="2400" dirty="0" smtClean="0"/>
              <a:t>	___________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	</a:t>
            </a:r>
            <a:r>
              <a:rPr lang="en-US" sz="2400" b="1" dirty="0"/>
              <a:t>Taxable income	</a:t>
            </a:r>
            <a:r>
              <a:rPr lang="en-US" sz="2400" dirty="0"/>
              <a:t>		</a:t>
            </a:r>
            <a:r>
              <a:rPr lang="en-US" sz="2400" dirty="0" smtClean="0"/>
              <a:t>	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643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SOLUTION</a:t>
            </a:r>
            <a:r>
              <a:rPr lang="en-US" dirty="0">
                <a:solidFill>
                  <a:srgbClr val="44546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</a:t>
            </a:r>
            <a:r>
              <a:rPr lang="en-US" dirty="0" smtClean="0">
                <a:solidFill>
                  <a:srgbClr val="44546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(1 </a:t>
            </a:r>
            <a:r>
              <a:rPr lang="en-US" dirty="0">
                <a:solidFill>
                  <a:srgbClr val="44546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of 2)</a:t>
            </a:r>
            <a:endParaRPr lang="en-US" dirty="0"/>
          </a:p>
        </p:txBody>
      </p:sp>
      <p:graphicFrame>
        <p:nvGraphicFramePr>
          <p:cNvPr id="5" name="Table 2" descr="A calculation shows taxable income. Gross income: $40,000 ($39,000 plus 1,000), Deductions for AGI: 2,500 (single line), Adjusted gross income: $37,500, Greater of standard or itemized deductions: 12,000 (greater of standard ($12,000) or itemized ($3,000)), and Taxable income: $25,500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810601"/>
              </p:ext>
            </p:extLst>
          </p:nvPr>
        </p:nvGraphicFramePr>
        <p:xfrm>
          <a:off x="838200" y="1317625"/>
          <a:ext cx="10058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480">
                  <a:extLst>
                    <a:ext uri="{9D8B030D-6E8A-4147-A177-3AD203B41FA5}">
                      <a16:colId xmlns:a16="http://schemas.microsoft.com/office/drawing/2014/main" val="222991491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926063277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800" b="0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income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$40,000*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56826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Deductions for AGI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i="1" u="sng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2,500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7612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gross income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$37,500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78352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sz="2800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Greater of standard or itemized deductions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sz="2800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12,000**</a:t>
                      </a:r>
                      <a:endParaRPr lang="en-US" sz="2800" i="1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79333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Taxable income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$25,500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315707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838200" y="5167086"/>
            <a:ext cx="10515600" cy="882193"/>
          </a:xfrm>
        </p:spPr>
        <p:txBody>
          <a:bodyPr/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prstClr val="black"/>
                </a:solidFill>
              </a:rPr>
              <a:t>*   ($39,000 + 1,000)</a:t>
            </a:r>
          </a:p>
          <a:p>
            <a:pPr marL="0" lvl="0" indent="0"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prstClr val="black"/>
                </a:solidFill>
              </a:rPr>
              <a:t>** greater of standard ($12,000) or itemized ($3,000)</a:t>
            </a:r>
          </a:p>
        </p:txBody>
      </p:sp>
    </p:spTree>
    <p:extLst>
      <p:ext uri="{BB962C8B-B14F-4D97-AF65-F5344CB8AC3E}">
        <p14:creationId xmlns:p14="http://schemas.microsoft.com/office/powerpoint/2010/main" val="4283705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MUST FILE (1 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r>
              <a:rPr lang="en-US" sz="2800" dirty="0"/>
              <a:t>Based on filing status and gross income</a:t>
            </a:r>
          </a:p>
          <a:p>
            <a:pPr lvl="1"/>
            <a:r>
              <a:rPr lang="en-US" sz="2600" dirty="0"/>
              <a:t>See Figures 1.1 and 1.2 on page 1-9</a:t>
            </a:r>
          </a:p>
          <a:p>
            <a:r>
              <a:rPr lang="en-US" sz="2800" dirty="0"/>
              <a:t>Must file hard copy at IRS Campus Processing Site or e-file</a:t>
            </a:r>
          </a:p>
          <a:p>
            <a:pPr lvl="1"/>
            <a:r>
              <a:rPr lang="en-US" sz="2600" dirty="0"/>
              <a:t>Generally due fifteenth day of fourth month of year following close of tax year</a:t>
            </a:r>
          </a:p>
          <a:p>
            <a:pPr lvl="2"/>
            <a:r>
              <a:rPr lang="en-US" dirty="0"/>
              <a:t>If 15</a:t>
            </a:r>
            <a:r>
              <a:rPr lang="en-US" baseline="30000" dirty="0"/>
              <a:t>th</a:t>
            </a:r>
            <a:r>
              <a:rPr lang="en-US" dirty="0"/>
              <a:t> falls on weekend, returns are due next business day</a:t>
            </a:r>
          </a:p>
          <a:p>
            <a:pPr lvl="2"/>
            <a:r>
              <a:rPr lang="en-US" dirty="0"/>
              <a:t>In Maine/Massachusetts, Patriots’ Day may fall on April15, and therefore returns aren’t due until April 16</a:t>
            </a:r>
          </a:p>
          <a:p>
            <a:pPr lvl="2"/>
            <a:r>
              <a:rPr lang="en-US" dirty="0"/>
              <a:t>In Washington D.C., Emancipation Day observed on April 16, so can extend filing day if that falls on a </a:t>
            </a:r>
            <a:r>
              <a:rPr lang="en-US" dirty="0" smtClean="0"/>
              <a:t>Saturday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96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MUST FILE (2 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600" dirty="0"/>
              <a:t>Additionally, taxpayers </a:t>
            </a:r>
            <a:r>
              <a:rPr lang="en-US" sz="3600" i="1" dirty="0"/>
              <a:t>must</a:t>
            </a:r>
            <a:r>
              <a:rPr lang="en-US" sz="3600" dirty="0"/>
              <a:t> file if</a:t>
            </a:r>
          </a:p>
          <a:p>
            <a:pPr lvl="1">
              <a:spcBef>
                <a:spcPts val="1200"/>
              </a:spcBef>
            </a:pPr>
            <a:r>
              <a:rPr lang="en-US" sz="3200" dirty="0"/>
              <a:t>Owe any special taxes  </a:t>
            </a:r>
          </a:p>
          <a:p>
            <a:pPr lvl="2">
              <a:spcBef>
                <a:spcPts val="1200"/>
              </a:spcBef>
            </a:pPr>
            <a:r>
              <a:rPr lang="en-US" sz="2800" dirty="0"/>
              <a:t>See Figure 1.3 on page 1-10 (part 1.)</a:t>
            </a:r>
          </a:p>
          <a:p>
            <a:pPr lvl="1">
              <a:spcBef>
                <a:spcPts val="1200"/>
              </a:spcBef>
            </a:pPr>
            <a:r>
              <a:rPr lang="en-US" sz="3200" dirty="0"/>
              <a:t>Had self-employment income &gt;= $400</a:t>
            </a:r>
          </a:p>
          <a:p>
            <a:pPr lvl="1">
              <a:spcBef>
                <a:spcPts val="1200"/>
              </a:spcBef>
            </a:pPr>
            <a:r>
              <a:rPr lang="en-US" sz="3200" dirty="0"/>
              <a:t>Other special situations as outlined on chart embedded in Figure 1.3 on page 1-10</a:t>
            </a:r>
          </a:p>
        </p:txBody>
      </p:sp>
    </p:spTree>
    <p:extLst>
      <p:ext uri="{BB962C8B-B14F-4D97-AF65-F5344CB8AC3E}">
        <p14:creationId xmlns:p14="http://schemas.microsoft.com/office/powerpoint/2010/main" val="43833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TAXPAYERS ARE REQUIRED TO FILE</a:t>
            </a:r>
            <a:br>
              <a:rPr lang="en-US" dirty="0" smtClean="0"/>
            </a:br>
            <a:r>
              <a:rPr lang="en-US" dirty="0" smtClean="0"/>
              <a:t>(1 of 3)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548640" indent="-54864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i="1" dirty="0" smtClean="0">
                <a:solidFill>
                  <a:srgbClr val="006298"/>
                </a:solidFill>
                <a:latin typeface="Arial" charset="0"/>
              </a:rPr>
              <a:t>Note</a:t>
            </a:r>
            <a:r>
              <a:rPr lang="en-US" i="1" dirty="0">
                <a:solidFill>
                  <a:srgbClr val="006298"/>
                </a:solidFill>
                <a:latin typeface="Arial" charset="0"/>
              </a:rPr>
              <a:t>: </a:t>
            </a:r>
            <a:r>
              <a:rPr lang="en-US" i="1" dirty="0" smtClean="0">
                <a:solidFill>
                  <a:srgbClr val="006298"/>
                </a:solidFill>
                <a:latin typeface="Arial" charset="0"/>
              </a:rPr>
              <a:t>Must </a:t>
            </a:r>
            <a:r>
              <a:rPr lang="en-US" i="1" dirty="0">
                <a:solidFill>
                  <a:srgbClr val="006298"/>
                </a:solidFill>
                <a:latin typeface="Arial" charset="0"/>
              </a:rPr>
              <a:t>analyze each independent situation to determine if the taxpayer is required to file a return </a:t>
            </a:r>
            <a:r>
              <a:rPr lang="en-US" i="1" dirty="0" smtClean="0">
                <a:solidFill>
                  <a:srgbClr val="006298"/>
                </a:solidFill>
                <a:latin typeface="Arial" charset="0"/>
              </a:rPr>
              <a:t>for 2018</a:t>
            </a:r>
            <a:endParaRPr lang="en-US" dirty="0">
              <a:latin typeface="Arial" charset="0"/>
            </a:endParaRPr>
          </a:p>
          <a:p>
            <a:pPr marL="552450" indent="-552450">
              <a:spcBef>
                <a:spcPts val="3600"/>
              </a:spcBef>
              <a:spcAft>
                <a:spcPts val="1200"/>
              </a:spcAft>
              <a:buNone/>
              <a:defRPr/>
            </a:pPr>
            <a:r>
              <a:rPr lang="en-US" dirty="0">
                <a:latin typeface="Arial" charset="0"/>
              </a:rPr>
              <a:t>Miles (age 45) is a single waiter and has unreported tips of $1,510; is he required to file?</a:t>
            </a:r>
          </a:p>
          <a:p>
            <a:pPr marL="552450" indent="-55245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2800" i="1" dirty="0">
                <a:latin typeface="Arial" charset="0"/>
              </a:rPr>
              <a:t>Yes, because Miles owes social security taxes on unreported tips. See Figure 1.3 on p. 1-10</a:t>
            </a:r>
            <a:r>
              <a:rPr lang="en-US" sz="2800" i="1" dirty="0" smtClean="0">
                <a:latin typeface="Arial" charset="0"/>
              </a:rPr>
              <a:t>.</a:t>
            </a:r>
            <a:endParaRPr lang="en-US" sz="28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26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TAXPAYERS ARE REQUIRED TO FILE</a:t>
            </a:r>
            <a:br>
              <a:rPr lang="en-US" dirty="0" smtClean="0"/>
            </a:br>
            <a:r>
              <a:rPr lang="en-US" dirty="0" smtClean="0"/>
              <a:t>(2 of 3)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548640" indent="-548640">
              <a:spcBef>
                <a:spcPts val="1800"/>
              </a:spcBef>
              <a:spcAft>
                <a:spcPts val="1800"/>
              </a:spcAft>
              <a:buNone/>
              <a:defRPr/>
            </a:pPr>
            <a:r>
              <a:rPr lang="en-US" dirty="0">
                <a:latin typeface="Arial" charset="0"/>
              </a:rPr>
              <a:t>Simone is single (age 31) and blind, and has income of  $10,370; is she required to file?</a:t>
            </a:r>
            <a:r>
              <a:rPr lang="en-US" dirty="0">
                <a:solidFill>
                  <a:schemeClr val="accent3"/>
                </a:solidFill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marL="548640" indent="-548640">
              <a:spcBef>
                <a:spcPts val="4200"/>
              </a:spcBef>
              <a:spcAft>
                <a:spcPts val="1200"/>
              </a:spcAft>
              <a:buNone/>
              <a:defRPr/>
            </a:pPr>
            <a:r>
              <a:rPr lang="en-US" i="1" dirty="0">
                <a:latin typeface="Arial" charset="0"/>
              </a:rPr>
              <a:t>No, because standard deduction = $13,600 ($12,000 + 1,600).</a:t>
            </a:r>
          </a:p>
          <a:p>
            <a:pPr marL="548640" indent="-54864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i="1" dirty="0" smtClean="0">
                <a:latin typeface="Arial" charset="0"/>
              </a:rPr>
              <a:t>This </a:t>
            </a:r>
            <a:r>
              <a:rPr lang="en-US" i="1" dirty="0">
                <a:latin typeface="Arial" charset="0"/>
              </a:rPr>
              <a:t>exceeds her gross income. See Figure 1.1 on p. 1-9</a:t>
            </a:r>
            <a:r>
              <a:rPr lang="en-US" i="1" dirty="0" smtClean="0">
                <a:latin typeface="Arial" charset="0"/>
              </a:rPr>
              <a:t>.</a:t>
            </a:r>
            <a:endParaRPr lang="en-US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550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TAXPAYERS ARE REQUIRED TO FILE</a:t>
            </a:r>
            <a:br>
              <a:rPr lang="en-US" dirty="0" smtClean="0"/>
            </a:br>
            <a:r>
              <a:rPr lang="en-US" dirty="0" smtClean="0"/>
              <a:t>(3 of 3)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548640" indent="-548640"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dirty="0" err="1">
                <a:latin typeface="Arial" charset="0"/>
              </a:rPr>
              <a:t>Eamon</a:t>
            </a:r>
            <a:r>
              <a:rPr lang="en-US" dirty="0">
                <a:latin typeface="Arial" charset="0"/>
              </a:rPr>
              <a:t> (age 67) and his wife, Roisin, (age 69) have income of $25,180 and file jointly; are they required to file</a:t>
            </a:r>
            <a:r>
              <a:rPr lang="en-US" dirty="0" smtClean="0">
                <a:latin typeface="Arial" charset="0"/>
              </a:rPr>
              <a:t>?</a:t>
            </a:r>
            <a:endParaRPr lang="en-US" i="1" dirty="0">
              <a:latin typeface="Arial" charset="0"/>
            </a:endParaRPr>
          </a:p>
          <a:p>
            <a:pPr marL="548640" indent="-548640"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i="1" dirty="0">
                <a:latin typeface="Arial" charset="0"/>
              </a:rPr>
              <a:t>No, because standard deduction = $26,600 ($24,000 + 1,300 + 1,300). This amount exceeds their gross income. </a:t>
            </a:r>
            <a:r>
              <a:rPr lang="en-US" i="1" dirty="0" smtClean="0">
                <a:latin typeface="Arial" charset="0"/>
              </a:rPr>
              <a:t>See </a:t>
            </a:r>
            <a:r>
              <a:rPr lang="en-US" i="1" dirty="0">
                <a:latin typeface="Arial" charset="0"/>
              </a:rPr>
              <a:t>Figure 1.1 on page 1-9.</a:t>
            </a:r>
          </a:p>
        </p:txBody>
      </p:sp>
    </p:spTree>
    <p:extLst>
      <p:ext uri="{BB962C8B-B14F-4D97-AF65-F5344CB8AC3E}">
        <p14:creationId xmlns:p14="http://schemas.microsoft.com/office/powerpoint/2010/main" val="269917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STATUS</a:t>
            </a:r>
            <a:r>
              <a:rPr lang="en-US" dirty="0"/>
              <a:t> (1 of 2)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452437" indent="-3429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latin typeface="Arial" charset="0"/>
                <a:sym typeface="Marlett" pitchFamily="2" charset="2"/>
              </a:rPr>
              <a:t>Single </a:t>
            </a:r>
          </a:p>
          <a:p>
            <a:pPr marL="727075" lvl="1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latin typeface="Arial" charset="0"/>
                <a:sym typeface="Marlett" pitchFamily="2" charset="2"/>
              </a:rPr>
              <a:t>Unmarried or legally separated as of 12/31</a:t>
            </a:r>
          </a:p>
          <a:p>
            <a:pPr marL="727075" lvl="1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latin typeface="Arial" charset="0"/>
                <a:sym typeface="Marlett" pitchFamily="2" charset="2"/>
              </a:rPr>
              <a:t>And not qualified as married filing separately, head of household or qualifying widow(</a:t>
            </a:r>
            <a:r>
              <a:rPr lang="en-US" sz="2200" dirty="0" err="1">
                <a:latin typeface="Arial" charset="0"/>
                <a:sym typeface="Marlett" pitchFamily="2" charset="2"/>
              </a:rPr>
              <a:t>er</a:t>
            </a:r>
            <a:r>
              <a:rPr lang="en-US" sz="2200" dirty="0">
                <a:latin typeface="Arial" charset="0"/>
                <a:sym typeface="Marlett" pitchFamily="2" charset="2"/>
              </a:rPr>
              <a:t>)</a:t>
            </a:r>
          </a:p>
          <a:p>
            <a:pPr marL="452437" indent="-3429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latin typeface="Arial" charset="0"/>
                <a:sym typeface="Marlett" pitchFamily="2" charset="2"/>
              </a:rPr>
              <a:t>Married Filing Jointly (MFJ) </a:t>
            </a:r>
          </a:p>
          <a:p>
            <a:pPr marL="727075" lvl="1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latin typeface="Arial" charset="0"/>
                <a:sym typeface="Marlett" pitchFamily="2" charset="2"/>
              </a:rPr>
              <a:t>If married on 12/31 – even if didn’t live together entire year</a:t>
            </a:r>
          </a:p>
          <a:p>
            <a:pPr marL="727075" lvl="1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i="1" dirty="0">
                <a:latin typeface="Arial" charset="0"/>
                <a:sym typeface="Marlett" pitchFamily="2" charset="2"/>
              </a:rPr>
              <a:t>If spouse dies during year, you can file MFJ in current year</a:t>
            </a:r>
            <a:endParaRPr lang="en-US" sz="2200" dirty="0">
              <a:latin typeface="Arial" charset="0"/>
              <a:sym typeface="Marlett" pitchFamily="2" charset="2"/>
            </a:endParaRPr>
          </a:p>
          <a:p>
            <a:pPr marL="452437" indent="-3429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latin typeface="Arial" charset="0"/>
                <a:sym typeface="Marlett" pitchFamily="2" charset="2"/>
              </a:rPr>
              <a:t>Married Filing Separately (MFS)</a:t>
            </a:r>
          </a:p>
          <a:p>
            <a:pPr marL="727075" lvl="1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latin typeface="Arial" charset="0"/>
                <a:sym typeface="Marlett" pitchFamily="2" charset="2"/>
              </a:rPr>
              <a:t>Each file separate returns</a:t>
            </a:r>
          </a:p>
          <a:p>
            <a:pPr marL="727075" lvl="1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latin typeface="Arial" charset="0"/>
                <a:sym typeface="Marlett" pitchFamily="2" charset="2"/>
              </a:rPr>
              <a:t>Must compute taxes the same way - both itemize or both use standard</a:t>
            </a:r>
          </a:p>
          <a:p>
            <a:pPr marL="727075" lvl="1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latin typeface="Arial" charset="0"/>
                <a:sym typeface="Marlett" pitchFamily="2" charset="2"/>
              </a:rPr>
              <a:t>If living in community property state, must follow state </a:t>
            </a:r>
            <a:r>
              <a:rPr lang="en-US" sz="2200" dirty="0" smtClean="0">
                <a:latin typeface="Arial" charset="0"/>
                <a:sym typeface="Marlett" pitchFamily="2" charset="2"/>
              </a:rPr>
              <a:t>law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0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3966" y="3671128"/>
            <a:ext cx="6281134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THE INDIVIDUAL </a:t>
            </a:r>
            <a:r>
              <a:rPr lang="en-US" dirty="0" smtClean="0"/>
              <a:t>INCOME </a:t>
            </a:r>
            <a:r>
              <a:rPr lang="en-US" dirty="0"/>
              <a:t>TAX RETURN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893828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STATUS</a:t>
            </a:r>
            <a:r>
              <a:rPr lang="en-US" dirty="0"/>
              <a:t>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425196" indent="-342900">
              <a:buSzPct val="100000"/>
              <a:defRPr/>
            </a:pPr>
            <a:r>
              <a:rPr lang="en-US" sz="2800" dirty="0">
                <a:latin typeface="Arial" charset="0"/>
                <a:sym typeface="Marlett" pitchFamily="2" charset="2"/>
              </a:rPr>
              <a:t>Head of Household (HOH) </a:t>
            </a:r>
          </a:p>
          <a:p>
            <a:pPr marL="745236" lvl="1" indent="-342900">
              <a:spcBef>
                <a:spcPts val="300"/>
              </a:spcBef>
              <a:buSzPct val="100000"/>
              <a:defRPr/>
            </a:pPr>
            <a:r>
              <a:rPr lang="en-US" sz="2400" dirty="0">
                <a:latin typeface="Arial" charset="0"/>
                <a:sym typeface="Marlett" pitchFamily="2" charset="2"/>
              </a:rPr>
              <a:t>Tax tables have lower rates than single or MFS </a:t>
            </a:r>
          </a:p>
          <a:p>
            <a:pPr marL="745236" lvl="1" indent="-342900">
              <a:spcBef>
                <a:spcPts val="300"/>
              </a:spcBef>
              <a:buSzPct val="100000"/>
              <a:defRPr/>
            </a:pPr>
            <a:r>
              <a:rPr lang="en-US" sz="2400" dirty="0">
                <a:latin typeface="Arial" charset="0"/>
                <a:sym typeface="Marlett" pitchFamily="2" charset="2"/>
              </a:rPr>
              <a:t>Taxpayer can file as HOH if:</a:t>
            </a:r>
          </a:p>
          <a:p>
            <a:pPr marL="1046988" lvl="2" indent="-342900">
              <a:spcBef>
                <a:spcPts val="300"/>
              </a:spcBef>
              <a:buClr>
                <a:schemeClr val="tx1"/>
              </a:buClr>
              <a:buSzPct val="100000"/>
              <a:defRPr/>
            </a:pPr>
            <a:r>
              <a:rPr lang="en-US" sz="2200" dirty="0">
                <a:latin typeface="Arial" charset="0"/>
                <a:sym typeface="Marlett" pitchFamily="2" charset="2"/>
              </a:rPr>
              <a:t>Unmarried or abandoned as of </a:t>
            </a:r>
            <a:r>
              <a:rPr lang="en-US" sz="2200" dirty="0" smtClean="0">
                <a:latin typeface="Arial" charset="0"/>
                <a:sym typeface="Marlett" pitchFamily="2" charset="2"/>
              </a:rPr>
              <a:t>12/31</a:t>
            </a:r>
          </a:p>
          <a:p>
            <a:pPr marL="1828800" lvl="2" indent="0">
              <a:spcBef>
                <a:spcPts val="300"/>
              </a:spcBef>
              <a:buClr>
                <a:schemeClr val="tx1"/>
              </a:buClr>
              <a:buSzPct val="100000"/>
              <a:buNone/>
              <a:defRPr/>
            </a:pPr>
            <a:r>
              <a:rPr lang="en-US" sz="2200" dirty="0" smtClean="0">
                <a:latin typeface="Arial" charset="0"/>
                <a:sym typeface="Marlett" pitchFamily="2" charset="2"/>
              </a:rPr>
              <a:t>and</a:t>
            </a:r>
            <a:endParaRPr lang="en-US" sz="2200" dirty="0">
              <a:latin typeface="Arial" charset="0"/>
              <a:sym typeface="Marlett" pitchFamily="2" charset="2"/>
            </a:endParaRPr>
          </a:p>
          <a:p>
            <a:pPr marL="1046988" lvl="2" indent="-342900">
              <a:spcBef>
                <a:spcPts val="300"/>
              </a:spcBef>
              <a:buClr>
                <a:schemeClr val="tx1"/>
              </a:buClr>
              <a:defRPr/>
            </a:pPr>
            <a:r>
              <a:rPr lang="en-US" sz="2200" dirty="0">
                <a:latin typeface="Arial" charset="0"/>
                <a:sym typeface="Marlett" pitchFamily="2" charset="2"/>
              </a:rPr>
              <a:t>Paid &gt; 50% of cost of keeping up home that was principal residence of dependent child or other qualifying dependent relative</a:t>
            </a:r>
          </a:p>
          <a:p>
            <a:pPr marL="1209294" lvl="3" indent="-285750">
              <a:spcBef>
                <a:spcPts val="300"/>
              </a:spcBef>
              <a:buClr>
                <a:schemeClr val="tx1"/>
              </a:buClr>
              <a:buSzPct val="100000"/>
              <a:defRPr/>
            </a:pPr>
            <a:r>
              <a:rPr lang="en-US" sz="2200" dirty="0">
                <a:latin typeface="Arial" charset="0"/>
                <a:sym typeface="Marlett" pitchFamily="2" charset="2"/>
              </a:rPr>
              <a:t>There is one exception to principal residence requirement. </a:t>
            </a:r>
            <a:r>
              <a:rPr lang="en-US" sz="2200" dirty="0" smtClean="0">
                <a:latin typeface="Arial" charset="0"/>
                <a:sym typeface="Marlett" pitchFamily="2" charset="2"/>
              </a:rPr>
              <a:t>If </a:t>
            </a:r>
            <a:r>
              <a:rPr lang="en-US" sz="2200" dirty="0">
                <a:latin typeface="Arial" charset="0"/>
                <a:sym typeface="Marlett" pitchFamily="2" charset="2"/>
              </a:rPr>
              <a:t>dependent is taxpayer’s parent, he/she doesn’t have to live with taxpayer. </a:t>
            </a:r>
          </a:p>
          <a:p>
            <a:pPr marL="640080" lvl="1" indent="-237744">
              <a:spcBef>
                <a:spcPts val="1800"/>
              </a:spcBef>
              <a:buNone/>
              <a:defRPr/>
            </a:pPr>
            <a:r>
              <a:rPr lang="en-US" sz="2000" i="1" dirty="0" smtClean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Note</a:t>
            </a:r>
            <a:r>
              <a:rPr lang="en-US" sz="2000" i="1" dirty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:  A divorced parent who meets above rules and has signed IRS/legal document, may still claim HOH even if dependent shifted to </a:t>
            </a:r>
            <a:r>
              <a:rPr lang="en-US" sz="2000" i="1" dirty="0" smtClean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ex-spouse</a:t>
            </a:r>
            <a:endParaRPr lang="en-US" sz="2000" dirty="0">
              <a:solidFill>
                <a:srgbClr val="006298"/>
              </a:solidFill>
              <a:latin typeface="Arial" charset="0"/>
              <a:sym typeface="Marlett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24138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COMPUTATION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>
                <a:latin typeface="Arial" charset="0"/>
                <a:sym typeface="Marlett" pitchFamily="2" charset="2"/>
              </a:rPr>
              <a:t>Seven brackets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charset="0"/>
                <a:cs typeface="Arial" charset="0"/>
              </a:rPr>
              <a:t>10%, 12%, 22%, 24%, 32%, 35%, 37%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charset="0"/>
                <a:cs typeface="Arial" charset="0"/>
              </a:rPr>
              <a:t>Tax rate schedules for different filing types</a:t>
            </a:r>
          </a:p>
          <a:p>
            <a:pPr>
              <a:spcBef>
                <a:spcPts val="2400"/>
              </a:spcBef>
              <a:spcAft>
                <a:spcPts val="1200"/>
              </a:spcAft>
              <a:defRPr/>
            </a:pPr>
            <a:r>
              <a:rPr lang="en-US" dirty="0">
                <a:latin typeface="Arial" charset="0"/>
                <a:sym typeface="Marlett" pitchFamily="2" charset="2"/>
              </a:rPr>
              <a:t>Qualifying dividends and net long-term capital gains may be taxed at lower rates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charset="0"/>
                <a:cs typeface="Arial" charset="0"/>
                <a:sym typeface="Marlett" pitchFamily="2" charset="2"/>
              </a:rPr>
              <a:t>Rates based on income </a:t>
            </a:r>
            <a:r>
              <a:rPr lang="en-US" dirty="0" smtClean="0">
                <a:latin typeface="Arial" charset="0"/>
                <a:cs typeface="Arial" charset="0"/>
                <a:sym typeface="Marlett" pitchFamily="2" charset="2"/>
              </a:rPr>
              <a:t>level</a:t>
            </a:r>
            <a:endParaRPr lang="en-US" dirty="0">
              <a:latin typeface="Arial" charset="0"/>
              <a:cs typeface="Arial" charset="0"/>
              <a:sym typeface="Marlett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0422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QUALIFYING DEPENDENTS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539496" indent="-457200">
              <a:spcBef>
                <a:spcPts val="1200"/>
              </a:spcBef>
              <a:defRPr/>
            </a:pPr>
            <a:r>
              <a:rPr lang="en-US" dirty="0">
                <a:latin typeface="Arial" charset="0"/>
                <a:sym typeface="Marlett" pitchFamily="2" charset="2"/>
              </a:rPr>
              <a:t>Prior to TCJA, exemptions could be taken for self and spouse and any dependents</a:t>
            </a:r>
          </a:p>
          <a:p>
            <a:pPr marL="539496" indent="-457200">
              <a:spcBef>
                <a:spcPts val="1200"/>
              </a:spcBef>
              <a:defRPr/>
            </a:pPr>
            <a:r>
              <a:rPr lang="en-US" dirty="0">
                <a:latin typeface="Arial" charset="0"/>
                <a:sym typeface="Marlett" pitchFamily="2" charset="2"/>
              </a:rPr>
              <a:t>These exemption are gone; however, dependents are important for credits and head of household  status  </a:t>
            </a:r>
          </a:p>
          <a:p>
            <a:pPr marL="539496" indent="-457200">
              <a:spcBef>
                <a:spcPts val="1200"/>
              </a:spcBef>
              <a:defRPr/>
            </a:pPr>
            <a:r>
              <a:rPr lang="en-US" dirty="0">
                <a:latin typeface="Arial" charset="0"/>
                <a:sym typeface="Marlett" pitchFamily="2" charset="2"/>
              </a:rPr>
              <a:t>A dependent can qualify as either</a:t>
            </a:r>
          </a:p>
          <a:p>
            <a:pPr lvl="1" indent="-274320">
              <a:defRPr/>
            </a:pPr>
            <a:r>
              <a:rPr lang="en-US" dirty="0">
                <a:latin typeface="Arial" charset="0"/>
                <a:cs typeface="Arial" charset="0"/>
              </a:rPr>
              <a:t>qualifying child 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1828800" lvl="1" indent="0">
              <a:buNone/>
              <a:defRPr/>
            </a:pPr>
            <a:r>
              <a:rPr lang="en-US" i="1" dirty="0" smtClean="0">
                <a:latin typeface="Arial" charset="0"/>
                <a:cs typeface="Arial" charset="0"/>
              </a:rPr>
              <a:t>or</a:t>
            </a:r>
            <a:endParaRPr lang="en-US" i="1" dirty="0">
              <a:latin typeface="Arial" charset="0"/>
              <a:cs typeface="Arial" charset="0"/>
            </a:endParaRPr>
          </a:p>
          <a:p>
            <a:pPr lvl="1" indent="-274320">
              <a:defRPr/>
            </a:pPr>
            <a:r>
              <a:rPr lang="en-US" dirty="0">
                <a:latin typeface="Arial" charset="0"/>
                <a:cs typeface="Arial" charset="0"/>
              </a:rPr>
              <a:t>qualifying </a:t>
            </a:r>
            <a:r>
              <a:rPr lang="en-US" dirty="0" smtClean="0">
                <a:latin typeface="Arial" charset="0"/>
                <a:cs typeface="Arial" charset="0"/>
              </a:rPr>
              <a:t>relative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35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DEPENDENCY – QUALIFYING CHILD</a:t>
            </a:r>
            <a:r>
              <a:rPr lang="en-US" dirty="0"/>
              <a:t> (1 of 2)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indent="-283464" algn="ctr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dirty="0">
                <a:sym typeface="Marlett" pitchFamily="2" charset="2"/>
              </a:rPr>
              <a:t>	</a:t>
            </a:r>
            <a:r>
              <a:rPr lang="en-US" dirty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Dependency allowed when six tests </a:t>
            </a:r>
            <a:r>
              <a:rPr lang="en-US" dirty="0" smtClean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met</a:t>
            </a:r>
            <a:endParaRPr lang="en-US" sz="4000" dirty="0">
              <a:solidFill>
                <a:srgbClr val="006298"/>
              </a:solidFill>
              <a:latin typeface="Arial" charset="0"/>
              <a:sym typeface="Marlett" pitchFamily="2" charset="2"/>
            </a:endParaRPr>
          </a:p>
          <a:p>
            <a:pPr marL="365760" lvl="1" indent="-365760">
              <a:spcBef>
                <a:spcPts val="2400"/>
              </a:spcBef>
              <a:spcAft>
                <a:spcPts val="1200"/>
              </a:spcAft>
              <a:defRPr/>
            </a:pPr>
            <a:r>
              <a:rPr lang="en-US" i="1" dirty="0">
                <a:latin typeface="Arial" charset="0"/>
                <a:sym typeface="Marlett" pitchFamily="2" charset="2"/>
              </a:rPr>
              <a:t>Relationship Test</a:t>
            </a:r>
            <a:r>
              <a:rPr lang="en-US" dirty="0">
                <a:latin typeface="Arial" charset="0"/>
                <a:sym typeface="Marlett" pitchFamily="2" charset="2"/>
              </a:rPr>
              <a:t> - child is taxpayer’s child, stepchild, adopted child or sibling, half- or step-sibling, or a descendant of any of these. Foster child may also qualify.  Child must be younger than person claiming him/her, unless permanently disabled.</a:t>
            </a:r>
          </a:p>
          <a:p>
            <a:pPr marL="365760" lvl="1" indent="-365760">
              <a:spcAft>
                <a:spcPts val="1200"/>
              </a:spcAft>
              <a:defRPr/>
            </a:pPr>
            <a:r>
              <a:rPr lang="en-US" i="1" dirty="0">
                <a:latin typeface="Arial" charset="0"/>
                <a:sym typeface="Marlett" pitchFamily="2" charset="2"/>
              </a:rPr>
              <a:t>Domicile</a:t>
            </a:r>
            <a:r>
              <a:rPr lang="en-US" b="1" dirty="0">
                <a:latin typeface="Arial" charset="0"/>
                <a:sym typeface="Marlett" pitchFamily="2" charset="2"/>
              </a:rPr>
              <a:t> </a:t>
            </a:r>
            <a:r>
              <a:rPr lang="en-US" i="1" dirty="0">
                <a:latin typeface="Arial" charset="0"/>
                <a:sym typeface="Marlett" pitchFamily="2" charset="2"/>
              </a:rPr>
              <a:t>Test -</a:t>
            </a:r>
            <a:r>
              <a:rPr lang="en-US" dirty="0">
                <a:latin typeface="Arial" charset="0"/>
                <a:sym typeface="Marlett" pitchFamily="2" charset="2"/>
              </a:rPr>
              <a:t> child has same principal place of abode as taxpayer for more than ½ the year.</a:t>
            </a:r>
          </a:p>
          <a:p>
            <a:pPr marL="365760" lvl="1" indent="-365760">
              <a:spcAft>
                <a:spcPts val="1200"/>
              </a:spcAft>
              <a:defRPr/>
            </a:pPr>
            <a:r>
              <a:rPr lang="en-US" i="1" dirty="0">
                <a:latin typeface="Arial" charset="0"/>
                <a:sym typeface="Marlett" pitchFamily="2" charset="2"/>
              </a:rPr>
              <a:t>Age Test</a:t>
            </a:r>
            <a:r>
              <a:rPr lang="en-US" b="1" dirty="0">
                <a:latin typeface="Arial" charset="0"/>
                <a:sym typeface="Marlett" pitchFamily="2" charset="2"/>
              </a:rPr>
              <a:t> -</a:t>
            </a:r>
            <a:r>
              <a:rPr lang="en-US" dirty="0">
                <a:latin typeface="Arial" charset="0"/>
                <a:sym typeface="Marlett" pitchFamily="2" charset="2"/>
              </a:rPr>
              <a:t> child is under 19 or a full-time student under 24 (enrolled at least 5 months of year).</a:t>
            </a:r>
          </a:p>
        </p:txBody>
      </p:sp>
    </p:spTree>
    <p:extLst>
      <p:ext uri="{BB962C8B-B14F-4D97-AF65-F5344CB8AC3E}">
        <p14:creationId xmlns:p14="http://schemas.microsoft.com/office/powerpoint/2010/main" val="1416251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DEPENDENCY – QUALIFYING CHILD</a:t>
            </a:r>
            <a:r>
              <a:rPr lang="en-US" dirty="0"/>
              <a:t>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i="1" dirty="0">
                <a:latin typeface="Arial" charset="0"/>
                <a:sym typeface="Marlett" pitchFamily="2" charset="2"/>
              </a:rPr>
              <a:t>Joint Return Test </a:t>
            </a:r>
            <a:r>
              <a:rPr lang="en-US" dirty="0">
                <a:latin typeface="Arial" charset="0"/>
                <a:sym typeface="Marlett" pitchFamily="2" charset="2"/>
              </a:rPr>
              <a:t>– </a:t>
            </a:r>
            <a:r>
              <a:rPr lang="en-US" sz="2800" dirty="0">
                <a:latin typeface="Arial" charset="0"/>
                <a:sym typeface="Marlett" pitchFamily="2" charset="2"/>
              </a:rPr>
              <a:t>child doesn’t file joint return with spouse (exception: if file jointly only to claim refund, then considered to have passed this test).</a:t>
            </a:r>
          </a:p>
          <a:p>
            <a:pPr>
              <a:spcBef>
                <a:spcPts val="1200"/>
              </a:spcBef>
            </a:pPr>
            <a:r>
              <a:rPr lang="en-US" i="1" dirty="0">
                <a:latin typeface="Arial" charset="0"/>
                <a:sym typeface="Marlett" pitchFamily="2" charset="2"/>
              </a:rPr>
              <a:t>Citizenship Test </a:t>
            </a:r>
            <a:r>
              <a:rPr lang="en-US" dirty="0">
                <a:latin typeface="Arial" charset="0"/>
                <a:sym typeface="Marlett" pitchFamily="2" charset="2"/>
              </a:rPr>
              <a:t>–  </a:t>
            </a:r>
            <a:r>
              <a:rPr lang="en-US" sz="2800" dirty="0">
                <a:latin typeface="Arial" charset="0"/>
                <a:sym typeface="Marlett" pitchFamily="2" charset="2"/>
              </a:rPr>
              <a:t>child is a US citizen, a resident of the US, Canada or Mexico, or an alien child adopted by and living with a US citizen.</a:t>
            </a:r>
          </a:p>
          <a:p>
            <a:pPr>
              <a:spcBef>
                <a:spcPts val="1200"/>
              </a:spcBef>
            </a:pPr>
            <a:r>
              <a:rPr lang="en-US" i="1" dirty="0">
                <a:latin typeface="Arial" charset="0"/>
                <a:sym typeface="Marlett" pitchFamily="2" charset="2"/>
              </a:rPr>
              <a:t>Self-Support Test </a:t>
            </a:r>
            <a:r>
              <a:rPr lang="en-US" dirty="0">
                <a:latin typeface="Arial" charset="0"/>
                <a:sym typeface="Marlett" pitchFamily="2" charset="2"/>
              </a:rPr>
              <a:t>– </a:t>
            </a:r>
            <a:r>
              <a:rPr lang="en-US" sz="2800" dirty="0">
                <a:latin typeface="Arial" charset="0"/>
                <a:sym typeface="Marlett" pitchFamily="2" charset="2"/>
              </a:rPr>
              <a:t>child who provides more than ½ of his/her own support cannot be claimed as a dependent of someone else. Funds received by students as scholarships are excluded from support test</a:t>
            </a:r>
            <a:r>
              <a:rPr lang="en-US" sz="2800" dirty="0" smtClean="0">
                <a:latin typeface="Arial" charset="0"/>
                <a:sym typeface="Marlett" pitchFamily="2" charset="2"/>
              </a:rPr>
              <a:t>.</a:t>
            </a:r>
            <a:endParaRPr lang="en-US" sz="2800" dirty="0">
              <a:latin typeface="Arial" charset="0"/>
              <a:sym typeface="Marlett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2337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IF CHILD MEETS DEPENDENCY </a:t>
            </a:r>
            <a:b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REQUIREMENTS FOR MORE THAN ONE TAXPAYER?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SzPct val="100000"/>
              <a:defRPr/>
            </a:pPr>
            <a:r>
              <a:rPr lang="en-US" sz="2800" dirty="0">
                <a:latin typeface="Arial" charset="0"/>
              </a:rPr>
              <a:t>If one of the parties is a parent, he/she can claim</a:t>
            </a:r>
          </a:p>
          <a:p>
            <a:pPr>
              <a:buSzPct val="100000"/>
              <a:defRPr/>
            </a:pPr>
            <a:r>
              <a:rPr lang="en-US" sz="2800" dirty="0">
                <a:latin typeface="Arial" charset="0"/>
              </a:rPr>
              <a:t>If both parties are a parent, then one with whom the child resides longest can claim</a:t>
            </a:r>
          </a:p>
          <a:p>
            <a:pPr marL="365760" lvl="1" indent="-365760">
              <a:buSzPct val="100000"/>
              <a:defRPr/>
            </a:pPr>
            <a:r>
              <a:rPr lang="en-US" dirty="0">
                <a:latin typeface="Arial" charset="0"/>
              </a:rPr>
              <a:t>If not ascertainable, parent with highest AGI may claim</a:t>
            </a:r>
          </a:p>
          <a:p>
            <a:pPr>
              <a:buSzPct val="100000"/>
              <a:defRPr/>
            </a:pPr>
            <a:r>
              <a:rPr lang="en-US" sz="2800" dirty="0">
                <a:latin typeface="Arial" charset="0"/>
              </a:rPr>
              <a:t>If no parents are involved, person with highest AGI may </a:t>
            </a:r>
            <a:r>
              <a:rPr lang="en-US" sz="2800" dirty="0" smtClean="0">
                <a:latin typeface="Arial" charset="0"/>
              </a:rPr>
              <a:t>claim</a:t>
            </a:r>
            <a:endParaRPr lang="en-US" sz="2200" i="1" dirty="0">
              <a:solidFill>
                <a:schemeClr val="accent3"/>
              </a:solidFill>
              <a:latin typeface="Arial" charset="0"/>
            </a:endParaRPr>
          </a:p>
          <a:p>
            <a:pPr marL="0" indent="0" algn="ctr">
              <a:spcBef>
                <a:spcPts val="3000"/>
              </a:spcBef>
              <a:buSzPct val="65000"/>
              <a:buNone/>
              <a:defRPr/>
            </a:pPr>
            <a:r>
              <a:rPr lang="en-US" sz="2400" i="1" dirty="0">
                <a:solidFill>
                  <a:srgbClr val="006298"/>
                </a:solidFill>
                <a:latin typeface="Arial" charset="0"/>
              </a:rPr>
              <a:t>Note: </a:t>
            </a:r>
            <a:r>
              <a:rPr lang="en-US" sz="2400" i="1" dirty="0" smtClean="0">
                <a:solidFill>
                  <a:srgbClr val="006298"/>
                </a:solidFill>
                <a:latin typeface="Arial" charset="0"/>
              </a:rPr>
              <a:t>If </a:t>
            </a:r>
            <a:r>
              <a:rPr lang="en-US" sz="2400" i="1" dirty="0">
                <a:solidFill>
                  <a:srgbClr val="006298"/>
                </a:solidFill>
                <a:latin typeface="Arial" charset="0"/>
              </a:rPr>
              <a:t>parents are legally separated/divorced, person </a:t>
            </a:r>
            <a:r>
              <a:rPr lang="en-US" sz="2400" i="1" dirty="0" smtClean="0">
                <a:solidFill>
                  <a:srgbClr val="006298"/>
                </a:solidFill>
                <a:latin typeface="Arial" charset="0"/>
              </a:rPr>
              <a:t>with whom </a:t>
            </a:r>
            <a:r>
              <a:rPr lang="en-US" sz="2400" i="1" dirty="0">
                <a:solidFill>
                  <a:srgbClr val="006298"/>
                </a:solidFill>
                <a:latin typeface="Arial" charset="0"/>
              </a:rPr>
              <a:t>child resides more than 6 months may claim. </a:t>
            </a:r>
            <a:r>
              <a:rPr lang="en-US" sz="2400" i="1" dirty="0" smtClean="0">
                <a:solidFill>
                  <a:srgbClr val="006298"/>
                </a:solidFill>
                <a:latin typeface="Arial" charset="0"/>
              </a:rPr>
              <a:t>However</a:t>
            </a:r>
            <a:r>
              <a:rPr lang="en-US" sz="2400" i="1" dirty="0">
                <a:solidFill>
                  <a:srgbClr val="006298"/>
                </a:solidFill>
                <a:latin typeface="Arial" charset="0"/>
              </a:rPr>
              <a:t>, dependency can shift if custodial parent signs Form 8332, and form is attached to noncustodial parent’s tax return</a:t>
            </a:r>
            <a:r>
              <a:rPr lang="en-US" sz="2400" i="1" dirty="0" smtClean="0">
                <a:solidFill>
                  <a:srgbClr val="006298"/>
                </a:solidFill>
                <a:latin typeface="Arial" charset="0"/>
              </a:rPr>
              <a:t>.</a:t>
            </a:r>
            <a:endParaRPr lang="en-US" sz="2400" i="1" dirty="0">
              <a:solidFill>
                <a:srgbClr val="00629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08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DEPENDENCY – QUALIFYING RELATIVE</a:t>
            </a:r>
            <a:r>
              <a:rPr lang="en-US" dirty="0"/>
              <a:t> (1 of 2)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1800"/>
              </a:spcAft>
              <a:buNone/>
              <a:defRPr/>
            </a:pPr>
            <a:r>
              <a:rPr lang="en-US" dirty="0" smtClean="0">
                <a:latin typeface="Arial" charset="0"/>
                <a:sym typeface="Marlett" pitchFamily="2" charset="2"/>
              </a:rPr>
              <a:t>Dependency </a:t>
            </a:r>
            <a:r>
              <a:rPr lang="en-US" dirty="0">
                <a:latin typeface="Arial" charset="0"/>
                <a:sym typeface="Marlett" pitchFamily="2" charset="2"/>
              </a:rPr>
              <a:t>exemption may be granted for a qualifying relative (who is not a qualifying child) based on five tests on next slide</a:t>
            </a:r>
            <a:r>
              <a:rPr lang="en-US" dirty="0" smtClean="0">
                <a:latin typeface="Arial" charset="0"/>
                <a:sym typeface="Marlett" pitchFamily="2" charset="2"/>
              </a:rPr>
              <a:t>.</a:t>
            </a:r>
            <a:endParaRPr lang="en-US" i="1" dirty="0">
              <a:solidFill>
                <a:schemeClr val="accent2"/>
              </a:solidFill>
              <a:latin typeface="Arial" charset="0"/>
              <a:sym typeface="Marlett" pitchFamily="2" charset="2"/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  <a:defRPr/>
            </a:pPr>
            <a:r>
              <a:rPr lang="en-US" sz="2800" i="1" dirty="0" smtClean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Note</a:t>
            </a:r>
            <a:r>
              <a:rPr lang="en-US" sz="2800" i="1" dirty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:  A taxpayer’s child who does not meet qualifying child test </a:t>
            </a:r>
            <a:r>
              <a:rPr lang="en-US" sz="2800" b="1" i="1" dirty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may</a:t>
            </a:r>
            <a:r>
              <a:rPr lang="en-US" sz="2800" i="1" dirty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 meet qualifying relative test</a:t>
            </a:r>
            <a:r>
              <a:rPr lang="en-US" sz="2800" i="1" dirty="0" smtClean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!!</a:t>
            </a:r>
            <a:endParaRPr lang="en-US" sz="2800" dirty="0">
              <a:solidFill>
                <a:srgbClr val="006298"/>
              </a:solidFill>
              <a:latin typeface="Arial" charset="0"/>
              <a:sym typeface="Marlett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1600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DEPENDENCY – QUALIFYING RELATIVE</a:t>
            </a:r>
            <a:r>
              <a:rPr lang="en-US" dirty="0"/>
              <a:t>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452628" indent="-342900">
              <a:spcAft>
                <a:spcPts val="0"/>
              </a:spcAft>
              <a:defRPr/>
            </a:pPr>
            <a:r>
              <a:rPr lang="en-US" sz="2400" i="1" dirty="0">
                <a:latin typeface="Arial" charset="0"/>
                <a:cs typeface="Arial" charset="0"/>
              </a:rPr>
              <a:t>Relationship or Member of Household Test – </a:t>
            </a:r>
            <a:r>
              <a:rPr lang="en-US" sz="2400" dirty="0">
                <a:latin typeface="Arial" charset="0"/>
                <a:cs typeface="Arial" charset="0"/>
              </a:rPr>
              <a:t>list of relatives that qualify is available at IRS website</a:t>
            </a:r>
          </a:p>
          <a:p>
            <a:pPr marL="457200" lvl="1" indent="0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6298"/>
                </a:solidFill>
                <a:latin typeface="Arial" charset="0"/>
                <a:cs typeface="Arial" charset="0"/>
              </a:rPr>
              <a:t>Note</a:t>
            </a:r>
            <a:r>
              <a:rPr lang="en-US" sz="2000" dirty="0">
                <a:solidFill>
                  <a:srgbClr val="006298"/>
                </a:solidFill>
                <a:latin typeface="Arial" charset="0"/>
                <a:cs typeface="Arial" charset="0"/>
              </a:rPr>
              <a:t>: </a:t>
            </a:r>
            <a:r>
              <a:rPr lang="en-US" sz="2000" dirty="0" smtClean="0">
                <a:solidFill>
                  <a:srgbClr val="006298"/>
                </a:solidFill>
                <a:latin typeface="Arial" charset="0"/>
                <a:cs typeface="Arial" charset="0"/>
              </a:rPr>
              <a:t>A </a:t>
            </a:r>
            <a:r>
              <a:rPr lang="en-US" sz="2000" dirty="0">
                <a:solidFill>
                  <a:srgbClr val="006298"/>
                </a:solidFill>
                <a:latin typeface="Arial" charset="0"/>
                <a:cs typeface="Arial" charset="0"/>
              </a:rPr>
              <a:t>member of household (even if unrelated) for entire year meets the relationship test</a:t>
            </a:r>
          </a:p>
          <a:p>
            <a:pPr marL="452628" indent="-342900">
              <a:defRPr/>
            </a:pPr>
            <a:r>
              <a:rPr lang="en-US" sz="2400" i="1" dirty="0">
                <a:latin typeface="Arial" charset="0"/>
                <a:cs typeface="Arial" charset="0"/>
              </a:rPr>
              <a:t>Gross Income Test – </a:t>
            </a:r>
            <a:r>
              <a:rPr lang="en-US" sz="2400" dirty="0">
                <a:latin typeface="Arial" charset="0"/>
                <a:cs typeface="Arial" charset="0"/>
              </a:rPr>
              <a:t>individual may not have gross income in equal to or in excess of $4,150</a:t>
            </a:r>
          </a:p>
          <a:p>
            <a:pPr marL="452628" indent="-342900">
              <a:defRPr/>
            </a:pPr>
            <a:r>
              <a:rPr lang="en-US" sz="2400" i="1" dirty="0">
                <a:latin typeface="Arial" charset="0"/>
                <a:cs typeface="Arial" charset="0"/>
              </a:rPr>
              <a:t>Support Test – </a:t>
            </a:r>
            <a:r>
              <a:rPr lang="en-US" sz="2400" dirty="0">
                <a:latin typeface="Arial" charset="0"/>
                <a:cs typeface="Arial" charset="0"/>
              </a:rPr>
              <a:t>dependent must receive over ½ of his/her support from taxpayer</a:t>
            </a:r>
          </a:p>
          <a:p>
            <a:pPr marL="452628" indent="-342900">
              <a:defRPr/>
            </a:pPr>
            <a:r>
              <a:rPr lang="en-US" sz="2400" i="1" dirty="0">
                <a:latin typeface="Arial" charset="0"/>
                <a:cs typeface="Arial" charset="0"/>
              </a:rPr>
              <a:t>Joint Return Test – </a:t>
            </a:r>
            <a:r>
              <a:rPr lang="en-US" sz="2400" dirty="0">
                <a:latin typeface="Arial" charset="0"/>
                <a:cs typeface="Arial" charset="0"/>
              </a:rPr>
              <a:t>dependent may not file a joint return unless it’s solely to claim refund</a:t>
            </a:r>
          </a:p>
          <a:p>
            <a:pPr marL="452628" indent="-342900">
              <a:defRPr/>
            </a:pPr>
            <a:r>
              <a:rPr lang="en-US" sz="2400" i="1" dirty="0">
                <a:latin typeface="Arial" charset="0"/>
                <a:cs typeface="Arial" charset="0"/>
              </a:rPr>
              <a:t>Citizenship Test – </a:t>
            </a:r>
            <a:r>
              <a:rPr lang="en-US" sz="2400" dirty="0">
                <a:latin typeface="Arial" charset="0"/>
                <a:cs typeface="Arial" charset="0"/>
              </a:rPr>
              <a:t>dependent must meet the citizenship test identified in the qualifying child slide</a:t>
            </a:r>
          </a:p>
        </p:txBody>
      </p:sp>
    </p:spTree>
    <p:extLst>
      <p:ext uri="{BB962C8B-B14F-4D97-AF65-F5344CB8AC3E}">
        <p14:creationId xmlns:p14="http://schemas.microsoft.com/office/powerpoint/2010/main" val="2108982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CREDITS FOR DEPENDENTS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 algn="ctr">
              <a:spcBef>
                <a:spcPct val="50000"/>
              </a:spcBef>
              <a:buNone/>
            </a:pPr>
            <a:r>
              <a:rPr lang="en-US" i="1" dirty="0">
                <a:solidFill>
                  <a:srgbClr val="286450"/>
                </a:solidFill>
                <a:latin typeface="Arial" charset="0"/>
                <a:cs typeface="Arial" charset="0"/>
              </a:rPr>
              <a:t>Deductions for personal and dependency </a:t>
            </a:r>
            <a:r>
              <a:rPr lang="en-US" i="1" dirty="0" smtClean="0">
                <a:solidFill>
                  <a:srgbClr val="286450"/>
                </a:solidFill>
                <a:latin typeface="Arial" charset="0"/>
                <a:cs typeface="Arial" charset="0"/>
              </a:rPr>
              <a:t>exemptions </a:t>
            </a:r>
            <a:r>
              <a:rPr lang="en-US" i="1" dirty="0">
                <a:solidFill>
                  <a:srgbClr val="286450"/>
                </a:solidFill>
                <a:latin typeface="Arial" charset="0"/>
                <a:cs typeface="Arial" charset="0"/>
              </a:rPr>
              <a:t>are not permitted </a:t>
            </a:r>
            <a:r>
              <a:rPr lang="en-US" i="1" dirty="0" smtClean="0">
                <a:solidFill>
                  <a:srgbClr val="286450"/>
                </a:solidFill>
                <a:latin typeface="Arial" charset="0"/>
                <a:cs typeface="Arial" charset="0"/>
              </a:rPr>
              <a:t>2018-2025</a:t>
            </a:r>
            <a:endParaRPr lang="en-US" i="1" dirty="0">
              <a:solidFill>
                <a:srgbClr val="286450"/>
              </a:solidFill>
              <a:latin typeface="Arial" charset="0"/>
              <a:cs typeface="Arial" charset="0"/>
            </a:endParaRPr>
          </a:p>
          <a:p>
            <a:pPr>
              <a:spcBef>
                <a:spcPts val="2400"/>
              </a:spcBef>
              <a:buClr>
                <a:schemeClr val="tx1"/>
              </a:buClr>
              <a:buSzPct val="100000"/>
            </a:pPr>
            <a:r>
              <a:rPr lang="en-US" sz="2800" dirty="0">
                <a:latin typeface="Arial" charset="0"/>
                <a:cs typeface="Arial" charset="0"/>
              </a:rPr>
              <a:t>But significant tax credits are available</a:t>
            </a:r>
          </a:p>
          <a:p>
            <a:pPr marL="800100" lvl="1" indent="-342900">
              <a:spcBef>
                <a:spcPts val="400"/>
              </a:spcBef>
              <a:buClr>
                <a:schemeClr val="tx1"/>
              </a:buClr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Credits are a $ for $ reduction of tax liability</a:t>
            </a:r>
          </a:p>
          <a:p>
            <a:pPr marL="800100" lvl="1" indent="-342900">
              <a:spcBef>
                <a:spcPts val="400"/>
              </a:spcBef>
              <a:buClr>
                <a:schemeClr val="tx1"/>
              </a:buClr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Credits are </a:t>
            </a:r>
            <a:r>
              <a:rPr lang="en-US" sz="2400" b="1" dirty="0">
                <a:latin typeface="Arial" charset="0"/>
                <a:cs typeface="Arial" charset="0"/>
              </a:rPr>
              <a:t>much </a:t>
            </a:r>
            <a:r>
              <a:rPr lang="en-US" sz="2400" dirty="0">
                <a:latin typeface="Arial" charset="0"/>
                <a:cs typeface="Arial" charset="0"/>
              </a:rPr>
              <a:t>more advantageous than deductions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ct val="100000"/>
            </a:pPr>
            <a:r>
              <a:rPr lang="en-US" sz="2800" dirty="0">
                <a:latin typeface="Arial" charset="0"/>
                <a:cs typeface="Arial" charset="0"/>
              </a:rPr>
              <a:t>These are covered in detail in Chapter 7</a:t>
            </a:r>
          </a:p>
          <a:p>
            <a:pPr marL="800100" lvl="1" indent="-342900">
              <a:spcBef>
                <a:spcPts val="400"/>
              </a:spcBef>
              <a:buClr>
                <a:schemeClr val="tx1"/>
              </a:buClr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Child tax credit is $2,000/child under age 17 for 2018</a:t>
            </a:r>
          </a:p>
          <a:p>
            <a:pPr marL="800100" lvl="1" indent="-342900">
              <a:spcBef>
                <a:spcPts val="400"/>
              </a:spcBef>
              <a:buClr>
                <a:schemeClr val="tx1"/>
              </a:buClr>
              <a:buSzPct val="100000"/>
            </a:pPr>
            <a:r>
              <a:rPr lang="en-US" sz="2400" dirty="0" smtClean="0">
                <a:latin typeface="Arial" charset="0"/>
                <a:cs typeface="Arial" charset="0"/>
              </a:rPr>
              <a:t>‘Other dependents’ </a:t>
            </a:r>
            <a:r>
              <a:rPr lang="en-US" sz="2400" dirty="0">
                <a:latin typeface="Arial" charset="0"/>
                <a:cs typeface="Arial" charset="0"/>
              </a:rPr>
              <a:t>credit is $500/child for 2018 (qualifying child or qualifying dependent</a:t>
            </a:r>
            <a:r>
              <a:rPr lang="en-US" sz="2400" dirty="0" smtClean="0">
                <a:latin typeface="Arial" charset="0"/>
                <a:cs typeface="Arial" charset="0"/>
              </a:rPr>
              <a:t>)</a:t>
            </a: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41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STANDARD DEDUCTION</a:t>
            </a:r>
            <a:endParaRPr lang="en-US" dirty="0"/>
          </a:p>
        </p:txBody>
      </p:sp>
      <p:graphicFrame>
        <p:nvGraphicFramePr>
          <p:cNvPr id="5" name="Table 2" descr="A table shows 2018 standard deduction. Single: $12,000, Married Filing Joint (MFJ): 24,000, Qualifying Widow(er) also known as Surviving Spouse: 12,000, Head of Household (HOH): 18,000, and Married Filing Separate (MFS): 12,000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498224"/>
              </p:ext>
            </p:extLst>
          </p:nvPr>
        </p:nvGraphicFramePr>
        <p:xfrm>
          <a:off x="838200" y="1317625"/>
          <a:ext cx="10058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480">
                  <a:extLst>
                    <a:ext uri="{9D8B030D-6E8A-4147-A177-3AD203B41FA5}">
                      <a16:colId xmlns:a16="http://schemas.microsoft.com/office/drawing/2014/main" val="222991491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926063277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standard deduction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56826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7612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Married Filing Joint (MFJ)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78352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Qualifying Widow(</a:t>
                      </a:r>
                      <a:r>
                        <a:rPr lang="en-US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2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also known as Surviving Spouse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79333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of Household (HOH)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3157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Married Filing Separate (MFS)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452774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838200" y="4804225"/>
            <a:ext cx="10515600" cy="146304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i="1" dirty="0">
                <a:latin typeface="Arial" charset="0"/>
              </a:rPr>
              <a:t>*Plus additional amounts for blindness or over 65: $1,300 if MFJ, MFS or qualifying widow(</a:t>
            </a:r>
            <a:r>
              <a:rPr lang="en-US" sz="2000" i="1" dirty="0" err="1">
                <a:latin typeface="Arial" charset="0"/>
              </a:rPr>
              <a:t>er</a:t>
            </a:r>
            <a:r>
              <a:rPr lang="en-US" sz="2000" i="1" dirty="0">
                <a:latin typeface="Arial" charset="0"/>
              </a:rPr>
              <a:t>) and $1,600 if HOH or </a:t>
            </a:r>
            <a:r>
              <a:rPr lang="en-US" sz="2000" i="1" dirty="0" smtClean="0">
                <a:latin typeface="Arial" charset="0"/>
              </a:rPr>
              <a:t>Single</a:t>
            </a:r>
          </a:p>
          <a:p>
            <a:pPr marL="0" lvl="1" indent="0">
              <a:buNone/>
            </a:pPr>
            <a:r>
              <a:rPr lang="en-US" sz="2000" dirty="0">
                <a:solidFill>
                  <a:srgbClr val="286450"/>
                </a:solidFill>
                <a:latin typeface="Arial" charset="0"/>
              </a:rPr>
              <a:t>Note: </a:t>
            </a:r>
            <a:r>
              <a:rPr lang="en-US" sz="2000" dirty="0" smtClean="0">
                <a:solidFill>
                  <a:srgbClr val="286450"/>
                </a:solidFill>
                <a:latin typeface="Arial" charset="0"/>
              </a:rPr>
              <a:t>taxpayer </a:t>
            </a:r>
            <a:r>
              <a:rPr lang="en-US" sz="2000" i="1" dirty="0">
                <a:solidFill>
                  <a:srgbClr val="286450"/>
                </a:solidFill>
                <a:latin typeface="Arial" charset="0"/>
              </a:rPr>
              <a:t>must</a:t>
            </a:r>
            <a:r>
              <a:rPr lang="en-US" sz="2000" dirty="0">
                <a:solidFill>
                  <a:srgbClr val="286450"/>
                </a:solidFill>
                <a:latin typeface="Arial" charset="0"/>
              </a:rPr>
              <a:t> </a:t>
            </a:r>
            <a:r>
              <a:rPr lang="en-US" sz="2000" i="1" dirty="0">
                <a:solidFill>
                  <a:srgbClr val="286450"/>
                </a:solidFill>
                <a:latin typeface="Arial" charset="0"/>
              </a:rPr>
              <a:t>itemize</a:t>
            </a:r>
            <a:r>
              <a:rPr lang="en-US" sz="2000" dirty="0">
                <a:solidFill>
                  <a:srgbClr val="286450"/>
                </a:solidFill>
                <a:latin typeface="Arial" charset="0"/>
              </a:rPr>
              <a:t> if married filing separately, and spouse itemizes, are a nonresident alien, or are filing a short-period tax </a:t>
            </a:r>
            <a:r>
              <a:rPr lang="en-US" sz="2000" dirty="0" smtClean="0">
                <a:solidFill>
                  <a:srgbClr val="286450"/>
                </a:solidFill>
                <a:latin typeface="Arial" charset="0"/>
              </a:rPr>
              <a:t>return</a:t>
            </a:r>
            <a:endParaRPr lang="en-US" sz="2000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37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2400" dirty="0"/>
              <a:t>Understand history/objectives of U.S. tax law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/>
              <a:t>Describe different entities subject to tax/reporting requirements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/>
              <a:t>Understand and apply tax formula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/>
              <a:t>Identify who must file tax returns 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/>
              <a:t>Determine filing status and understand calculation of tax according to filing status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/>
              <a:t>Define qualifying dependents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/>
              <a:t>Calculate correct standard or itemized deduction amount for taxpayers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/>
              <a:t>Compute basic capital gains and losses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/>
              <a:t>Access and use various Internet tax resources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/>
              <a:t>Understand the basics of </a:t>
            </a:r>
            <a:r>
              <a:rPr lang="en-US" sz="2400" dirty="0" smtClean="0"/>
              <a:t>e-filing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3124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SPECIAL LIMITATION FOR DEPENDENTS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 eaLnBrk="0" hangingPunct="0">
              <a:buNone/>
              <a:defRPr/>
            </a:pPr>
            <a:r>
              <a:rPr lang="en-US" sz="2400" dirty="0">
                <a:latin typeface="Arial" charset="0"/>
              </a:rPr>
              <a:t>The special rule for standard deduction for dependents is </a:t>
            </a:r>
            <a:r>
              <a:rPr lang="en-US" sz="2400" i="1" dirty="0">
                <a:latin typeface="Arial" charset="0"/>
              </a:rPr>
              <a:t>“Deduction = Greater of $1,050 or earned income + $350, but only up to basic standard deduction of $12,000”</a:t>
            </a:r>
          </a:p>
          <a:p>
            <a:pPr marL="0" indent="0" eaLnBrk="0" hangingPunct="0">
              <a:buNone/>
              <a:defRPr/>
            </a:pPr>
            <a:r>
              <a:rPr lang="en-US" sz="2000" i="1" dirty="0">
                <a:solidFill>
                  <a:srgbClr val="006298"/>
                </a:solidFill>
                <a:latin typeface="Arial" charset="0"/>
              </a:rPr>
              <a:t>Example 1: Jaime is 23 and a full time student and her parents claim her as a dependent; she earned $2,000 in 2018, how much is taxable income?</a:t>
            </a:r>
          </a:p>
          <a:p>
            <a:pPr marL="1828800" indent="0" eaLnBrk="0" hangingPunct="0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charset="0"/>
              </a:rPr>
              <a:t>$</a:t>
            </a:r>
            <a:r>
              <a:rPr lang="en-US" sz="2000" dirty="0">
                <a:latin typeface="Arial" charset="0"/>
              </a:rPr>
              <a:t>2,000  earned income</a:t>
            </a:r>
          </a:p>
          <a:p>
            <a:pPr marL="1828800" indent="0" eaLnBrk="0" hangingPunct="0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charset="0"/>
              </a:rPr>
              <a:t>(</a:t>
            </a:r>
            <a:r>
              <a:rPr lang="en-US" sz="2000" u="sng" dirty="0">
                <a:latin typeface="Arial" charset="0"/>
              </a:rPr>
              <a:t>2,000</a:t>
            </a:r>
            <a:r>
              <a:rPr lang="en-US" sz="2000" dirty="0">
                <a:latin typeface="Arial" charset="0"/>
              </a:rPr>
              <a:t>)  standard deduction</a:t>
            </a:r>
          </a:p>
          <a:p>
            <a:pPr marL="2103120" indent="0" eaLnBrk="0" hangingPunct="0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charset="0"/>
              </a:rPr>
              <a:t>$</a:t>
            </a:r>
            <a:r>
              <a:rPr lang="en-US" sz="2000" dirty="0">
                <a:latin typeface="Arial" charset="0"/>
              </a:rPr>
              <a:t>0     taxable income</a:t>
            </a:r>
          </a:p>
          <a:p>
            <a:pPr marL="0" indent="0" eaLnBrk="0" hangingPunct="0">
              <a:buNone/>
              <a:defRPr/>
            </a:pPr>
            <a:r>
              <a:rPr lang="en-US" sz="2000" i="1" dirty="0">
                <a:solidFill>
                  <a:srgbClr val="006298"/>
                </a:solidFill>
                <a:latin typeface="Arial" charset="0"/>
              </a:rPr>
              <a:t>Example 2: Tia is 18 - has dividend income of $1,500 (dividends are considered unearned income), how much is taxable income?</a:t>
            </a:r>
          </a:p>
          <a:p>
            <a:pPr marL="1828800" indent="0" eaLnBrk="0" hangingPunct="0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charset="0"/>
              </a:rPr>
              <a:t>$</a:t>
            </a:r>
            <a:r>
              <a:rPr lang="en-US" sz="2000" dirty="0">
                <a:latin typeface="Arial" charset="0"/>
              </a:rPr>
              <a:t>1,500   dividend income</a:t>
            </a:r>
          </a:p>
          <a:p>
            <a:pPr marL="1828800" indent="0" eaLnBrk="0" hangingPunct="0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charset="0"/>
              </a:rPr>
              <a:t>(</a:t>
            </a:r>
            <a:r>
              <a:rPr lang="en-US" sz="2000" u="sng" dirty="0" smtClean="0">
                <a:latin typeface="Arial" charset="0"/>
              </a:rPr>
              <a:t> </a:t>
            </a:r>
            <a:r>
              <a:rPr lang="en-US" sz="2000" u="sng" dirty="0">
                <a:latin typeface="Arial" charset="0"/>
              </a:rPr>
              <a:t>1,050</a:t>
            </a:r>
            <a:r>
              <a:rPr lang="en-US" sz="2000" dirty="0">
                <a:latin typeface="Arial" charset="0"/>
              </a:rPr>
              <a:t>)  standard deduction</a:t>
            </a:r>
          </a:p>
          <a:p>
            <a:pPr marL="1828800" indent="0" eaLnBrk="0" hangingPunct="0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charset="0"/>
              </a:rPr>
              <a:t>$   </a:t>
            </a:r>
            <a:r>
              <a:rPr lang="en-US" sz="2000" dirty="0">
                <a:latin typeface="Arial" charset="0"/>
              </a:rPr>
              <a:t>450   taxable income</a:t>
            </a:r>
          </a:p>
        </p:txBody>
      </p:sp>
    </p:spTree>
    <p:extLst>
      <p:ext uri="{BB962C8B-B14F-4D97-AF65-F5344CB8AC3E}">
        <p14:creationId xmlns:p14="http://schemas.microsoft.com/office/powerpoint/2010/main" val="1208828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BRIEF OVERVIEW OF CAPITAL GAINS/LOSSES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eaLnBrk="0" hangingPunct="0">
              <a:buClr>
                <a:schemeClr val="tx1"/>
              </a:buClr>
              <a:defRPr/>
            </a:pPr>
            <a:r>
              <a:rPr lang="en-US" sz="2800" dirty="0">
                <a:latin typeface="Arial" charset="0"/>
              </a:rPr>
              <a:t>When taxpayer sells an asset for a gain or loss, the type of asset determines tax consequences</a:t>
            </a:r>
          </a:p>
          <a:p>
            <a:pPr eaLnBrk="0" hangingPunct="0">
              <a:buClr>
                <a:schemeClr val="tx1"/>
              </a:buClr>
              <a:defRPr/>
            </a:pPr>
            <a:r>
              <a:rPr lang="en-US" sz="2400" dirty="0">
                <a:latin typeface="Arial" charset="0"/>
              </a:rPr>
              <a:t>Formula </a:t>
            </a:r>
            <a:r>
              <a:rPr lang="en-US" sz="2800" dirty="0">
                <a:latin typeface="Arial" charset="0"/>
              </a:rPr>
              <a:t>for calculating gain/loss </a:t>
            </a:r>
          </a:p>
          <a:p>
            <a:pPr marL="1371600" indent="0" eaLnBrk="0" hangingPunct="0">
              <a:spcBef>
                <a:spcPts val="1200"/>
              </a:spcBef>
              <a:buNone/>
              <a:defRPr/>
            </a:pPr>
            <a:r>
              <a:rPr lang="en-US" sz="2400" dirty="0" smtClean="0">
                <a:latin typeface="Arial" charset="0"/>
              </a:rPr>
              <a:t>Amount </a:t>
            </a:r>
            <a:r>
              <a:rPr lang="en-US" sz="2400" dirty="0">
                <a:latin typeface="Arial" charset="0"/>
              </a:rPr>
              <a:t>Realized*</a:t>
            </a:r>
          </a:p>
          <a:p>
            <a:pPr marL="1371600" indent="0" eaLnBrk="0" hangingPunct="0">
              <a:spcBef>
                <a:spcPts val="0"/>
              </a:spcBef>
              <a:buNone/>
              <a:defRPr/>
            </a:pPr>
            <a:r>
              <a:rPr lang="en-US" sz="2400" u="sng" dirty="0" smtClean="0">
                <a:latin typeface="Calibri" panose="020F0502020204030204" pitchFamily="34" charset="0"/>
              </a:rPr>
              <a:t>−</a:t>
            </a:r>
            <a:r>
              <a:rPr lang="en-US" sz="2400" u="sng" dirty="0" smtClean="0">
                <a:latin typeface="Arial" charset="0"/>
              </a:rPr>
              <a:t> </a:t>
            </a:r>
            <a:r>
              <a:rPr lang="en-US" sz="2400" u="sng" dirty="0">
                <a:latin typeface="Arial" charset="0"/>
              </a:rPr>
              <a:t>Less   Adjusted Basis** </a:t>
            </a:r>
          </a:p>
          <a:p>
            <a:pPr marL="1371600" indent="0" eaLnBrk="0" hangingPunct="0">
              <a:spcBef>
                <a:spcPts val="0"/>
              </a:spcBef>
              <a:buNone/>
              <a:defRPr/>
            </a:pPr>
            <a:r>
              <a:rPr lang="en-US" sz="2400" dirty="0" smtClean="0">
                <a:latin typeface="Arial" charset="0"/>
              </a:rPr>
              <a:t>Equals </a:t>
            </a:r>
            <a:r>
              <a:rPr lang="en-US" sz="2400" dirty="0">
                <a:latin typeface="Arial" charset="0"/>
              </a:rPr>
              <a:t>Realized </a:t>
            </a:r>
            <a:r>
              <a:rPr lang="en-US" sz="2400" dirty="0" smtClean="0">
                <a:latin typeface="Arial" charset="0"/>
              </a:rPr>
              <a:t>Gain/Loss</a:t>
            </a:r>
            <a:endParaRPr lang="en-US" sz="2400" dirty="0">
              <a:latin typeface="Arial" charset="0"/>
            </a:endParaRPr>
          </a:p>
          <a:p>
            <a:pPr marL="1371600" indent="0" eaLnBrk="0" hangingPunct="0">
              <a:spcBef>
                <a:spcPts val="1800"/>
              </a:spcBef>
              <a:buNone/>
              <a:defRPr/>
            </a:pPr>
            <a:r>
              <a:rPr lang="en-US" sz="2000" i="1" dirty="0" smtClean="0">
                <a:latin typeface="Arial" charset="0"/>
              </a:rPr>
              <a:t>*     </a:t>
            </a:r>
            <a:r>
              <a:rPr lang="en-US" sz="2000" i="1" dirty="0">
                <a:latin typeface="Arial" charset="0"/>
              </a:rPr>
              <a:t>Sales Price - Sales Expenses</a:t>
            </a:r>
          </a:p>
          <a:p>
            <a:pPr marL="1371600" indent="0" eaLnBrk="0" hangingPunct="0">
              <a:spcBef>
                <a:spcPts val="0"/>
              </a:spcBef>
              <a:buNone/>
              <a:defRPr/>
            </a:pPr>
            <a:r>
              <a:rPr lang="en-US" sz="2000" i="1" dirty="0" smtClean="0">
                <a:latin typeface="Arial" charset="0"/>
              </a:rPr>
              <a:t>**   </a:t>
            </a:r>
            <a:r>
              <a:rPr lang="en-US" sz="2000" i="1" dirty="0">
                <a:latin typeface="Arial" charset="0"/>
              </a:rPr>
              <a:t>Cost - Accumulated </a:t>
            </a:r>
            <a:r>
              <a:rPr lang="en-US" sz="2000" i="1" dirty="0" smtClean="0">
                <a:latin typeface="Arial" charset="0"/>
              </a:rPr>
              <a:t>Depreciation</a:t>
            </a:r>
            <a:endParaRPr lang="en-US" sz="2000" i="1" dirty="0">
              <a:solidFill>
                <a:schemeClr val="accent3"/>
              </a:solidFill>
              <a:latin typeface="Arial" charset="0"/>
              <a:sym typeface="Marlett" pitchFamily="2" charset="2"/>
            </a:endParaRPr>
          </a:p>
          <a:p>
            <a:pPr marL="0" indent="0" algn="ctr" eaLnBrk="0" hangingPunct="0">
              <a:spcBef>
                <a:spcPts val="1200"/>
              </a:spcBef>
              <a:buNone/>
              <a:defRPr/>
            </a:pPr>
            <a:r>
              <a:rPr lang="en-US" sz="2400" i="1" dirty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Note: Most realized gains/losses are also </a:t>
            </a:r>
            <a:r>
              <a:rPr lang="en-US" sz="2400" i="1" dirty="0" smtClean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recognized </a:t>
            </a:r>
            <a:r>
              <a:rPr lang="en-US" sz="2400" i="1" dirty="0">
                <a:solidFill>
                  <a:srgbClr val="006298"/>
                </a:solidFill>
                <a:latin typeface="Arial" charset="0"/>
                <a:sym typeface="Marlett" pitchFamily="2" charset="2"/>
              </a:rPr>
              <a:t>(i.e. – included in taxpayer’s income)</a:t>
            </a:r>
            <a:endParaRPr lang="en-US" sz="2400" i="1" dirty="0">
              <a:solidFill>
                <a:srgbClr val="00629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17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CAPITAL GAINS/LOSSES (1 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A capital asset is any property (personal or investment) held by a taxpayer, with certain exceptions as listed in the tax law </a:t>
            </a:r>
          </a:p>
          <a:p>
            <a:pPr marL="822960" lvl="2" indent="-274320">
              <a:buSzPct val="100000"/>
            </a:pPr>
            <a:r>
              <a:rPr lang="en-US" dirty="0">
                <a:latin typeface="Arial" charset="0"/>
              </a:rPr>
              <a:t>Examples: stocks, bonds, land, cars and other items held for investment</a:t>
            </a:r>
          </a:p>
          <a:p>
            <a:pPr marL="822960" lvl="2" indent="-274320">
              <a:buSzPct val="100000"/>
            </a:pPr>
            <a:r>
              <a:rPr lang="en-US" dirty="0">
                <a:latin typeface="Arial" charset="0"/>
              </a:rPr>
              <a:t>Gains/losses on these assets are subject to special rates based upon income level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Arial" charset="0"/>
              </a:rPr>
              <a:t>Holding </a:t>
            </a:r>
            <a:r>
              <a:rPr lang="en-US" sz="2800" dirty="0">
                <a:latin typeface="Arial" charset="0"/>
              </a:rPr>
              <a:t>period of asset determines treatment </a:t>
            </a:r>
          </a:p>
          <a:p>
            <a:pPr marL="822960" lvl="2" indent="-274320">
              <a:buSzPct val="100000"/>
            </a:pPr>
            <a:r>
              <a:rPr lang="en-US" dirty="0">
                <a:latin typeface="Arial" charset="0"/>
              </a:rPr>
              <a:t>Long-term is held &gt;12 months (taxed at capital rates – see next screen)</a:t>
            </a:r>
          </a:p>
          <a:p>
            <a:pPr marL="822960" lvl="2" indent="-274320">
              <a:buSzPct val="100000"/>
            </a:pPr>
            <a:r>
              <a:rPr lang="en-US" dirty="0">
                <a:latin typeface="Arial" charset="0"/>
              </a:rPr>
              <a:t>Short-term is held &lt;= 12 months (taxed at ordinary rates)</a:t>
            </a:r>
          </a:p>
        </p:txBody>
      </p:sp>
    </p:spTree>
    <p:extLst>
      <p:ext uri="{BB962C8B-B14F-4D97-AF65-F5344CB8AC3E}">
        <p14:creationId xmlns:p14="http://schemas.microsoft.com/office/powerpoint/2010/main" val="21611506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CAPITAL GAINS/LOSSES (2 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</a:rPr>
              <a:t>Long term capital gain taxed at special rates depending upon taxpayer’s bracket</a:t>
            </a:r>
          </a:p>
          <a:p>
            <a:pPr marL="457200" lvl="1" indent="0">
              <a:spcBef>
                <a:spcPct val="50000"/>
              </a:spcBef>
              <a:buNone/>
              <a:defRPr/>
            </a:pPr>
            <a:r>
              <a:rPr lang="en-US" sz="2400" dirty="0" smtClean="0">
                <a:solidFill>
                  <a:srgbClr val="286450"/>
                </a:solidFill>
                <a:latin typeface="Arial" charset="0"/>
              </a:rPr>
              <a:t>See </a:t>
            </a:r>
            <a:r>
              <a:rPr lang="en-US" sz="2400" dirty="0">
                <a:solidFill>
                  <a:srgbClr val="286450"/>
                </a:solidFill>
                <a:latin typeface="Arial" charset="0"/>
              </a:rPr>
              <a:t>tax rates, based on filing status and income, on page 1-23; also note there are special higher rates for ‘high income’ taxpayers (covered in Chapter 6)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</a:rPr>
              <a:t>Long term capital loss are only allowed $3,000 per year against ordinary income </a:t>
            </a:r>
          </a:p>
          <a:p>
            <a:pPr marL="822960" lvl="2" indent="-274320">
              <a:spcBef>
                <a:spcPct val="50000"/>
              </a:spcBef>
              <a:buSzPct val="100000"/>
              <a:defRPr/>
            </a:pPr>
            <a:r>
              <a:rPr lang="en-US" dirty="0">
                <a:latin typeface="Arial" charset="0"/>
              </a:rPr>
              <a:t>Carry-forward any unused </a:t>
            </a:r>
            <a:r>
              <a:rPr lang="en-US" dirty="0" smtClean="0">
                <a:latin typeface="Arial" charset="0"/>
              </a:rPr>
              <a:t>balance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065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CALCULATING GAIN/LOSS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 eaLnBrk="0" hangingPunct="0">
              <a:spcBef>
                <a:spcPct val="50000"/>
              </a:spcBef>
              <a:buNone/>
              <a:defRPr/>
            </a:pPr>
            <a:r>
              <a:rPr lang="en-US" sz="2400" i="1" dirty="0">
                <a:solidFill>
                  <a:srgbClr val="006298"/>
                </a:solidFill>
                <a:latin typeface="Arial" charset="0"/>
              </a:rPr>
              <a:t>Facts:  Noah purchased Sony AAA bonds in May, 2016 for $47,600.  In September 2018, he sold the bonds for $51,500, paying commission of $515.  What is his:</a:t>
            </a:r>
          </a:p>
          <a:p>
            <a:pPr marL="914400" indent="0" eaLnBrk="0" hangingPunct="0">
              <a:spcBef>
                <a:spcPct val="50000"/>
              </a:spcBef>
              <a:buNone/>
              <a:defRPr/>
            </a:pPr>
            <a:r>
              <a:rPr lang="en-US" sz="2800" i="1" dirty="0" smtClean="0">
                <a:latin typeface="Arial" charset="0"/>
              </a:rPr>
              <a:t>Amount </a:t>
            </a:r>
            <a:r>
              <a:rPr lang="en-US" sz="2800" i="1" dirty="0">
                <a:latin typeface="Arial" charset="0"/>
              </a:rPr>
              <a:t>realized          </a:t>
            </a:r>
            <a:r>
              <a:rPr lang="en-US" sz="2800" i="1" dirty="0" smtClean="0">
                <a:latin typeface="Arial" charset="0"/>
              </a:rPr>
              <a:t>		 ___________</a:t>
            </a:r>
            <a:endParaRPr lang="en-US" sz="2800" i="1" dirty="0">
              <a:latin typeface="Arial" charset="0"/>
            </a:endParaRPr>
          </a:p>
          <a:p>
            <a:pPr marL="914400" indent="0" eaLnBrk="0" hangingPunct="0">
              <a:spcBef>
                <a:spcPct val="50000"/>
              </a:spcBef>
              <a:buNone/>
              <a:defRPr/>
            </a:pPr>
            <a:r>
              <a:rPr lang="en-US" sz="2800" i="1" dirty="0" smtClean="0">
                <a:latin typeface="Arial" charset="0"/>
              </a:rPr>
              <a:t>Adjusted </a:t>
            </a:r>
            <a:r>
              <a:rPr lang="en-US" sz="2800" i="1" dirty="0">
                <a:latin typeface="Arial" charset="0"/>
              </a:rPr>
              <a:t>basis           </a:t>
            </a:r>
            <a:r>
              <a:rPr lang="en-US" sz="2800" i="1" dirty="0" smtClean="0">
                <a:latin typeface="Arial" charset="0"/>
              </a:rPr>
              <a:t>		 </a:t>
            </a:r>
            <a:r>
              <a:rPr lang="en-US" sz="2800" i="1" dirty="0">
                <a:latin typeface="Arial" charset="0"/>
              </a:rPr>
              <a:t>___________</a:t>
            </a:r>
          </a:p>
          <a:p>
            <a:pPr marL="914400" indent="0" eaLnBrk="0" hangingPunct="0">
              <a:spcBef>
                <a:spcPct val="50000"/>
              </a:spcBef>
              <a:buNone/>
              <a:defRPr/>
            </a:pPr>
            <a:r>
              <a:rPr lang="en-US" sz="2800" i="1" dirty="0" smtClean="0">
                <a:latin typeface="Arial" charset="0"/>
              </a:rPr>
              <a:t>Realized </a:t>
            </a:r>
            <a:r>
              <a:rPr lang="en-US" sz="2800" i="1" dirty="0">
                <a:latin typeface="Arial" charset="0"/>
              </a:rPr>
              <a:t>gain/loss      </a:t>
            </a:r>
            <a:r>
              <a:rPr lang="en-US" sz="2800" i="1" dirty="0" smtClean="0">
                <a:latin typeface="Arial" charset="0"/>
              </a:rPr>
              <a:t>		 </a:t>
            </a:r>
            <a:r>
              <a:rPr lang="en-US" sz="2800" i="1" dirty="0">
                <a:latin typeface="Arial" charset="0"/>
              </a:rPr>
              <a:t>___________</a:t>
            </a:r>
          </a:p>
          <a:p>
            <a:pPr marL="914400" indent="0" eaLnBrk="0" hangingPunct="0">
              <a:spcBef>
                <a:spcPct val="50000"/>
              </a:spcBef>
              <a:buNone/>
              <a:defRPr/>
            </a:pPr>
            <a:r>
              <a:rPr lang="en-US" sz="2800" i="1" dirty="0" smtClean="0">
                <a:latin typeface="Arial" charset="0"/>
              </a:rPr>
              <a:t>Recognized </a:t>
            </a:r>
            <a:r>
              <a:rPr lang="en-US" sz="2800" i="1" dirty="0">
                <a:latin typeface="Arial" charset="0"/>
              </a:rPr>
              <a:t>gain/loss </a:t>
            </a:r>
            <a:r>
              <a:rPr lang="en-US" sz="2800" i="1" dirty="0" smtClean="0">
                <a:latin typeface="Arial" charset="0"/>
              </a:rPr>
              <a:t>		 </a:t>
            </a:r>
            <a:r>
              <a:rPr lang="en-US" sz="2800" i="1" dirty="0">
                <a:latin typeface="Arial" charset="0"/>
              </a:rPr>
              <a:t>___________</a:t>
            </a:r>
          </a:p>
          <a:p>
            <a:pPr marL="914400" indent="0" eaLnBrk="0" hangingPunct="0">
              <a:spcBef>
                <a:spcPct val="50000"/>
              </a:spcBef>
              <a:buNone/>
              <a:defRPr/>
            </a:pPr>
            <a:r>
              <a:rPr lang="en-US" sz="2800" i="1" dirty="0" smtClean="0">
                <a:latin typeface="Arial" charset="0"/>
              </a:rPr>
              <a:t>Type </a:t>
            </a:r>
            <a:r>
              <a:rPr lang="en-US" sz="2800" i="1" dirty="0">
                <a:latin typeface="Arial" charset="0"/>
              </a:rPr>
              <a:t>of gain/loss       </a:t>
            </a:r>
            <a:r>
              <a:rPr lang="en-US" sz="2800" i="1" dirty="0" smtClean="0">
                <a:latin typeface="Arial" charset="0"/>
              </a:rPr>
              <a:t>		 </a:t>
            </a:r>
            <a:r>
              <a:rPr lang="en-US" sz="2800" i="1" dirty="0">
                <a:latin typeface="Arial" charset="0"/>
              </a:rPr>
              <a:t>___________</a:t>
            </a:r>
            <a:endParaRPr lang="en-US" sz="280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557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r>
              <a:rPr lang="en-US" dirty="0">
                <a:solidFill>
                  <a:srgbClr val="44546A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 (2 of 2)</a:t>
            </a:r>
            <a:endParaRPr lang="en-US" dirty="0"/>
          </a:p>
        </p:txBody>
      </p:sp>
      <p:graphicFrame>
        <p:nvGraphicFramePr>
          <p:cNvPr id="5" name="Table 2" descr="A table shows the following data. Amount realized (Amount realized equals $51,500 minus 515): $50,985, adjusted basis: 47,600, Realized gain/loss: 3,385, Recognized gain/loss: 3,385, and Type of gain/loss: Long term capital gain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907555"/>
              </p:ext>
            </p:extLst>
          </p:nvPr>
        </p:nvGraphicFramePr>
        <p:xfrm>
          <a:off x="838200" y="1317625"/>
          <a:ext cx="941832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262719401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4854427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Amount realized </a:t>
                      </a:r>
                      <a:r>
                        <a:rPr lang="en-US" sz="2800" b="0" i="1" dirty="0" smtClean="0">
                          <a:solidFill>
                            <a:srgbClr val="006298"/>
                          </a:solidFill>
                          <a:latin typeface="Arial" charset="0"/>
                        </a:rPr>
                        <a:t>*</a:t>
                      </a:r>
                      <a:endParaRPr lang="en-US" sz="2800" b="0" dirty="0">
                        <a:solidFill>
                          <a:srgbClr val="006298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$50,985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R="18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21842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Adjusted basis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47,600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R="18288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41875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Realized gain/loss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3,385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R="18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68261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Recognized gain/loss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3,385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R="18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47444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Type of gain/loss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Long term capital gain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675062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838200" y="5471886"/>
            <a:ext cx="10515600" cy="591908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>
                <a:solidFill>
                  <a:srgbClr val="006298"/>
                </a:solidFill>
              </a:rPr>
              <a:t>*Amount realized = $51,500 </a:t>
            </a:r>
            <a:r>
              <a:rPr lang="en-US" sz="2800" i="1" dirty="0" smtClean="0">
                <a:solidFill>
                  <a:srgbClr val="006298"/>
                </a:solidFill>
              </a:rPr>
              <a:t>− 515</a:t>
            </a:r>
            <a:endParaRPr lang="en-US" sz="2800" i="1" dirty="0">
              <a:solidFill>
                <a:srgbClr val="0062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7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TAX AND THE INTERNET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defRPr/>
            </a:pPr>
            <a:r>
              <a:rPr lang="en-US" sz="2400" dirty="0"/>
              <a:t>Volumes of tax information available on internet</a:t>
            </a:r>
          </a:p>
          <a:p>
            <a:pPr lvl="1" indent="-274320">
              <a:buClr>
                <a:schemeClr val="tx1"/>
              </a:buClr>
              <a:buSzPct val="100000"/>
              <a:defRPr/>
            </a:pPr>
            <a:r>
              <a:rPr lang="en-US" sz="2200" dirty="0"/>
              <a:t>Forms and publications and a search engine to aid the user in obtaining useful information found at </a:t>
            </a:r>
            <a:r>
              <a:rPr lang="en-US" sz="2200" dirty="0" err="1">
                <a:hlinkClick r:id="rId2"/>
              </a:rPr>
              <a:t>irs</a:t>
            </a:r>
            <a:r>
              <a:rPr lang="en-US" sz="2200" dirty="0">
                <a:hlinkClick r:id="rId2"/>
              </a:rPr>
              <a:t> website</a:t>
            </a:r>
            <a:endParaRPr lang="en-US" sz="2200" dirty="0"/>
          </a:p>
          <a:p>
            <a:pPr>
              <a:buClr>
                <a:schemeClr val="tx1"/>
              </a:buClr>
              <a:buSzPct val="100000"/>
              <a:defRPr/>
            </a:pPr>
            <a:r>
              <a:rPr lang="en-US" sz="2400" dirty="0"/>
              <a:t>The IRS has also launched a YouTube video site and an iTunes podcast site; these feature topics like how to obtain refund or file an extension</a:t>
            </a:r>
          </a:p>
          <a:p>
            <a:pPr lvl="1" indent="-274320">
              <a:buClr>
                <a:schemeClr val="tx1"/>
              </a:buClr>
              <a:buSzPct val="100000"/>
              <a:defRPr/>
            </a:pPr>
            <a:r>
              <a:rPr lang="en-US" sz="2200" dirty="0"/>
              <a:t>Feeds on Twitter (@</a:t>
            </a:r>
            <a:r>
              <a:rPr lang="en-US" sz="2200" dirty="0" err="1"/>
              <a:t>IRSnews</a:t>
            </a:r>
            <a:r>
              <a:rPr lang="en-US" sz="2200" dirty="0"/>
              <a:t>), </a:t>
            </a:r>
          </a:p>
          <a:p>
            <a:pPr lvl="1" indent="-274320">
              <a:buClr>
                <a:schemeClr val="tx1"/>
              </a:buClr>
              <a:buSzPct val="100000"/>
              <a:defRPr/>
            </a:pPr>
            <a:r>
              <a:rPr lang="en-US" sz="2200" dirty="0"/>
              <a:t>Facebook page</a:t>
            </a:r>
          </a:p>
          <a:p>
            <a:pPr lvl="1" indent="-274320">
              <a:buClr>
                <a:schemeClr val="tx1"/>
              </a:buClr>
              <a:buSzPct val="100000"/>
              <a:defRPr/>
            </a:pPr>
            <a:r>
              <a:rPr lang="en-US" sz="2200" dirty="0"/>
              <a:t>Mobile phone app (IRS2GO)</a:t>
            </a:r>
          </a:p>
          <a:p>
            <a:pPr lvl="1" indent="-274320">
              <a:buClr>
                <a:schemeClr val="tx1"/>
              </a:buClr>
              <a:buSzPct val="100000"/>
              <a:defRPr/>
            </a:pPr>
            <a:r>
              <a:rPr lang="en-US" sz="2200" dirty="0"/>
              <a:t>Tumblr, iTunes podcast, YouTube video</a:t>
            </a:r>
          </a:p>
          <a:p>
            <a:pPr>
              <a:buClr>
                <a:schemeClr val="tx1"/>
              </a:buClr>
              <a:buSzPct val="100000"/>
              <a:defRPr/>
            </a:pPr>
            <a:r>
              <a:rPr lang="en-US" sz="2400" dirty="0"/>
              <a:t>Intuit offers tax prep products such as </a:t>
            </a:r>
            <a:r>
              <a:rPr lang="en-US" sz="2400" dirty="0" err="1"/>
              <a:t>ProConnect</a:t>
            </a:r>
            <a:r>
              <a:rPr lang="en-US" sz="2400" dirty="0"/>
              <a:t> Tax, </a:t>
            </a:r>
            <a:r>
              <a:rPr lang="en-US" sz="2400" dirty="0" err="1"/>
              <a:t>Lacerte</a:t>
            </a:r>
            <a:r>
              <a:rPr lang="en-US" sz="2400" dirty="0"/>
              <a:t>, and Turbo </a:t>
            </a:r>
            <a:r>
              <a:rPr lang="en-US" sz="2400" dirty="0" smtClean="0"/>
              <a:t>Tax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4926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ELECTRONIC FILING (E-FILING)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425196" indent="-342900">
              <a:buClr>
                <a:schemeClr val="tx1"/>
              </a:buClr>
              <a:defRPr/>
            </a:pPr>
            <a:r>
              <a:rPr lang="en-US" sz="2800" dirty="0"/>
              <a:t>Rules in constant transition, as IRS attempts to transition all taxpayers to </a:t>
            </a:r>
            <a:r>
              <a:rPr lang="en-US" sz="2800" dirty="0" smtClean="0"/>
              <a:t>e-filing </a:t>
            </a:r>
            <a:br>
              <a:rPr lang="en-US" sz="2800" dirty="0" smtClean="0"/>
            </a:br>
            <a:r>
              <a:rPr lang="en-US" sz="2800" dirty="0" err="1" smtClean="0">
                <a:hlinkClick r:id="rId2"/>
              </a:rPr>
              <a:t>irs</a:t>
            </a:r>
            <a:r>
              <a:rPr lang="en-US" sz="2800" dirty="0" smtClean="0">
                <a:hlinkClick r:id="rId2"/>
              </a:rPr>
              <a:t> </a:t>
            </a:r>
            <a:r>
              <a:rPr lang="en-US" sz="2800" dirty="0">
                <a:hlinkClick r:id="rId2"/>
              </a:rPr>
              <a:t>free file </a:t>
            </a:r>
            <a:r>
              <a:rPr lang="en-US" sz="2800" dirty="0" smtClean="0">
                <a:hlinkClick r:id="rId2"/>
              </a:rPr>
              <a:t>website</a:t>
            </a:r>
            <a:endParaRPr lang="en-US" sz="2800" dirty="0"/>
          </a:p>
          <a:p>
            <a:pPr marL="425196" indent="-342900">
              <a:buClr>
                <a:schemeClr val="tx1"/>
              </a:buClr>
              <a:defRPr/>
            </a:pPr>
            <a:r>
              <a:rPr lang="en-US" sz="2800" dirty="0"/>
              <a:t>Taxpayers may prepare electronic returns using own PC and tax preparation software </a:t>
            </a:r>
          </a:p>
          <a:p>
            <a:pPr marL="1828800" indent="0">
              <a:buClr>
                <a:schemeClr val="accent1"/>
              </a:buClr>
              <a:buNone/>
              <a:defRPr/>
            </a:pPr>
            <a:r>
              <a:rPr lang="en-US" sz="2800" i="1" dirty="0" smtClean="0"/>
              <a:t>or</a:t>
            </a:r>
            <a:endParaRPr lang="en-US" sz="2800" i="1" dirty="0"/>
          </a:p>
          <a:p>
            <a:pPr marL="425196" indent="-342900">
              <a:buClr>
                <a:schemeClr val="tx1"/>
              </a:buClr>
              <a:defRPr/>
            </a:pPr>
            <a:r>
              <a:rPr lang="en-US" sz="2800" dirty="0"/>
              <a:t>May utilize a paid preparer (like a CPA, an enrolled agent, etc.) who employs tax professional e-filing </a:t>
            </a:r>
            <a:r>
              <a:rPr lang="en-US" sz="2800" dirty="0" smtClean="0"/>
              <a:t>program</a:t>
            </a:r>
            <a:endParaRPr lang="en-US" sz="2800" dirty="0"/>
          </a:p>
          <a:p>
            <a:pPr marL="0" indent="0" algn="ctr">
              <a:spcBef>
                <a:spcPts val="2400"/>
              </a:spcBef>
              <a:buClr>
                <a:schemeClr val="accent1"/>
              </a:buClr>
              <a:buNone/>
              <a:defRPr/>
            </a:pPr>
            <a:r>
              <a:rPr lang="en-US" sz="2400" i="1" dirty="0">
                <a:solidFill>
                  <a:srgbClr val="006298"/>
                </a:solidFill>
              </a:rPr>
              <a:t>Note – almost 80% of all individuals now e-file!</a:t>
            </a:r>
          </a:p>
        </p:txBody>
      </p:sp>
    </p:spTree>
    <p:extLst>
      <p:ext uri="{BB962C8B-B14F-4D97-AF65-F5344CB8AC3E}">
        <p14:creationId xmlns:p14="http://schemas.microsoft.com/office/powerpoint/2010/main" val="29977719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END!</a:t>
            </a:r>
            <a:endParaRPr lang="en-US" dirty="0"/>
          </a:p>
        </p:txBody>
      </p:sp>
      <p:pic>
        <p:nvPicPr>
          <p:cNvPr id="5" name="Picture 2" descr="cartoon guy buried under paperwork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64" y="1960738"/>
            <a:ext cx="3693871" cy="3468337"/>
          </a:xfrm>
        </p:spPr>
      </p:pic>
    </p:spTree>
    <p:extLst>
      <p:ext uri="{BB962C8B-B14F-4D97-AF65-F5344CB8AC3E}">
        <p14:creationId xmlns:p14="http://schemas.microsoft.com/office/powerpoint/2010/main" val="138862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628" indent="-342900">
              <a:spcBef>
                <a:spcPct val="50000"/>
              </a:spcBef>
            </a:pPr>
            <a:r>
              <a:rPr lang="en-US" dirty="0">
                <a:latin typeface="Arial" charset="0"/>
              </a:rPr>
              <a:t>Since 1913, when 16</a:t>
            </a:r>
            <a:r>
              <a:rPr lang="en-US" baseline="30000" dirty="0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amendment was passed, the constitutionality of income tax has never been questioned by federal courts</a:t>
            </a:r>
          </a:p>
          <a:p>
            <a:pPr marL="452628" indent="-342900">
              <a:spcBef>
                <a:spcPct val="50000"/>
              </a:spcBef>
            </a:pPr>
            <a:r>
              <a:rPr lang="en-US" dirty="0">
                <a:latin typeface="Arial" charset="0"/>
              </a:rPr>
              <a:t>Income taxes serve a multitude of </a:t>
            </a:r>
            <a:r>
              <a:rPr lang="en-US" dirty="0" smtClean="0">
                <a:latin typeface="Arial" charset="0"/>
              </a:rPr>
              <a:t>purposes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2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TAX LAW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2400" dirty="0"/>
              <a:t>Raise revenue</a:t>
            </a:r>
          </a:p>
          <a:p>
            <a:pPr>
              <a:spcBef>
                <a:spcPts val="200"/>
              </a:spcBef>
            </a:pPr>
            <a:r>
              <a:rPr lang="en-US" sz="2400" dirty="0"/>
              <a:t>Tool for </a:t>
            </a:r>
            <a:r>
              <a:rPr lang="en-US" sz="2400" dirty="0">
                <a:solidFill>
                  <a:srgbClr val="335B74"/>
                </a:solidFill>
              </a:rPr>
              <a:t>social and economic policies</a:t>
            </a:r>
          </a:p>
          <a:p>
            <a:pPr lvl="1">
              <a:spcBef>
                <a:spcPts val="200"/>
              </a:spcBef>
            </a:pPr>
            <a:r>
              <a:rPr lang="en-US" sz="2200" b="1" dirty="0"/>
              <a:t>Social policy</a:t>
            </a:r>
            <a:r>
              <a:rPr lang="en-US" sz="2200" dirty="0"/>
              <a:t> encourages desirable activities and discourages undesirable activities</a:t>
            </a:r>
          </a:p>
          <a:p>
            <a:pPr lvl="2">
              <a:spcBef>
                <a:spcPts val="200"/>
              </a:spcBef>
            </a:pPr>
            <a:r>
              <a:rPr lang="en-US" sz="2000" dirty="0"/>
              <a:t>Deductions for charitable contributions</a:t>
            </a:r>
          </a:p>
          <a:p>
            <a:pPr lvl="2">
              <a:spcBef>
                <a:spcPts val="200"/>
              </a:spcBef>
            </a:pPr>
            <a:r>
              <a:rPr lang="en-US" sz="2000" dirty="0"/>
              <a:t>Credits for higher education expenses</a:t>
            </a:r>
          </a:p>
          <a:p>
            <a:pPr lvl="2">
              <a:spcBef>
                <a:spcPts val="200"/>
              </a:spcBef>
            </a:pPr>
            <a:r>
              <a:rPr lang="en-US" sz="2000" dirty="0"/>
              <a:t>Credits for taxpayers living in disaster areas</a:t>
            </a:r>
          </a:p>
          <a:p>
            <a:pPr lvl="1">
              <a:spcBef>
                <a:spcPts val="200"/>
              </a:spcBef>
            </a:pPr>
            <a:r>
              <a:rPr lang="en-US" sz="2200" b="1" dirty="0"/>
              <a:t>Economic policy</a:t>
            </a:r>
            <a:r>
              <a:rPr lang="en-US" sz="2200" dirty="0"/>
              <a:t> as manifested by fiscal policy</a:t>
            </a:r>
          </a:p>
          <a:p>
            <a:pPr lvl="2">
              <a:spcBef>
                <a:spcPts val="200"/>
              </a:spcBef>
            </a:pPr>
            <a:r>
              <a:rPr lang="en-US" sz="2000" dirty="0"/>
              <a:t>Encourage investment in capital assets through depreciation</a:t>
            </a:r>
          </a:p>
          <a:p>
            <a:pPr lvl="2">
              <a:spcBef>
                <a:spcPts val="200"/>
              </a:spcBef>
            </a:pPr>
            <a:r>
              <a:rPr lang="en-US" sz="2000" dirty="0"/>
              <a:t>Credits for investment in solar and wind energy</a:t>
            </a:r>
          </a:p>
          <a:p>
            <a:pPr lvl="1">
              <a:spcBef>
                <a:spcPts val="200"/>
              </a:spcBef>
            </a:pPr>
            <a:r>
              <a:rPr lang="en-US" sz="2200" b="1" dirty="0"/>
              <a:t>Both economic and social</a:t>
            </a:r>
          </a:p>
          <a:p>
            <a:pPr lvl="2">
              <a:spcBef>
                <a:spcPts val="200"/>
              </a:spcBef>
            </a:pPr>
            <a:r>
              <a:rPr lang="en-US" sz="2000" dirty="0"/>
              <a:t>Exclude gain on sale of personal residence up to certain </a:t>
            </a:r>
            <a:r>
              <a:rPr lang="en-US" sz="2000" dirty="0" smtClean="0"/>
              <a:t>amounts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339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CUTS AND JOBS ACT OF 2017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 marL="0" indent="0" algn="ctr">
              <a:spcBef>
                <a:spcPct val="50000"/>
              </a:spcBef>
              <a:buNone/>
            </a:pPr>
            <a:r>
              <a:rPr lang="en-US" sz="2400" dirty="0">
                <a:solidFill>
                  <a:srgbClr val="286450"/>
                </a:solidFill>
                <a:latin typeface="Arial" charset="0"/>
              </a:rPr>
              <a:t>Most significant tax code change since 1986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Repeals personal exemptions/increases standard deduction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Lowers individual rates/flattens corporate tax rate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Provides for qualified business income deduction for flow-through entities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Eliminates inclusion of/deduction for alimony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Reduces/eliminates some business and itemized deductions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Expands child tax credit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Repeals corporate alternative minimum tax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Expands bonus depreciation to 100%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Restricts like-kind exchanges to real property only</a:t>
            </a:r>
          </a:p>
          <a:p>
            <a:pPr marL="365760" lvl="1" indent="-365760">
              <a:buSzPct val="100000"/>
            </a:pPr>
            <a:r>
              <a:rPr lang="en-US" sz="2000" dirty="0">
                <a:latin typeface="Arial" charset="0"/>
                <a:sym typeface="Marlett" pitchFamily="2" charset="2"/>
              </a:rPr>
              <a:t>Decreases dividend-received deduction percentages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602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INDIVIDUAL (1 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 marL="128016" lvl="1" indent="0" algn="ctr">
              <a:buSzPct val="60000"/>
              <a:buNone/>
            </a:pPr>
            <a:r>
              <a:rPr lang="en-US" dirty="0">
                <a:solidFill>
                  <a:srgbClr val="286450"/>
                </a:solidFill>
                <a:latin typeface="Arial" charset="0"/>
              </a:rPr>
              <a:t>In prior years there was a 1040, 1040A and 1040EZ</a:t>
            </a:r>
            <a:r>
              <a:rPr lang="en-US" dirty="0">
                <a:solidFill>
                  <a:schemeClr val="accent4"/>
                </a:solidFill>
                <a:latin typeface="Arial" charset="0"/>
              </a:rPr>
              <a:t>	</a:t>
            </a:r>
          </a:p>
          <a:p>
            <a:pPr marL="365760" lvl="1" indent="-365760">
              <a:buSzPct val="100000"/>
            </a:pPr>
            <a:r>
              <a:rPr lang="en-US" sz="2400" dirty="0">
                <a:latin typeface="Arial" charset="0"/>
              </a:rPr>
              <a:t>Now there’s only a 1040 with Schedules (1-6) that are attached to Form 1040</a:t>
            </a:r>
          </a:p>
          <a:p>
            <a:pPr marL="822960" lvl="2" indent="-320040">
              <a:buSzPct val="100000"/>
            </a:pPr>
            <a:r>
              <a:rPr lang="en-US" sz="2000" dirty="0">
                <a:latin typeface="Arial" charset="0"/>
              </a:rPr>
              <a:t>Schedule 1 – additional form of income and many deductions for adjusted gross income</a:t>
            </a:r>
          </a:p>
          <a:p>
            <a:pPr marL="822960" lvl="2" indent="-320040">
              <a:buSzPct val="100000"/>
            </a:pPr>
            <a:r>
              <a:rPr lang="en-US" sz="2000" dirty="0">
                <a:latin typeface="Arial" charset="0"/>
              </a:rPr>
              <a:t>Schedule 2 - additional taxes (such as alternative minimum tax)</a:t>
            </a:r>
          </a:p>
          <a:p>
            <a:pPr marL="822960" lvl="2" indent="-320040">
              <a:buSzPct val="100000"/>
            </a:pPr>
            <a:r>
              <a:rPr lang="en-US" sz="2000" dirty="0">
                <a:latin typeface="Arial" charset="0"/>
              </a:rPr>
              <a:t>Schedule 3 – nonrefundable credits</a:t>
            </a:r>
          </a:p>
          <a:p>
            <a:pPr marL="822960" lvl="2" indent="-320040">
              <a:buSzPct val="100000"/>
            </a:pPr>
            <a:r>
              <a:rPr lang="en-US" sz="2000" dirty="0">
                <a:latin typeface="Arial" charset="0"/>
              </a:rPr>
              <a:t>Schedule 4 – other taxes not on 1040 or Schedule 2 such as self employment tax</a:t>
            </a:r>
          </a:p>
          <a:p>
            <a:pPr marL="822960" lvl="2" indent="-320040">
              <a:buSzPct val="100000"/>
            </a:pPr>
            <a:r>
              <a:rPr lang="en-US" sz="2000" dirty="0">
                <a:latin typeface="Arial" charset="0"/>
              </a:rPr>
              <a:t>Schedule 5 – payments besides withholding, such as estimated payments</a:t>
            </a:r>
          </a:p>
          <a:p>
            <a:pPr marL="822960" lvl="2" indent="-320040">
              <a:buSzPct val="100000"/>
            </a:pPr>
            <a:r>
              <a:rPr lang="en-US" sz="2000" dirty="0">
                <a:latin typeface="Arial" charset="0"/>
              </a:rPr>
              <a:t>Schedule 6 – used for taxpayers with foreign address or those wanting a third-party </a:t>
            </a:r>
            <a:r>
              <a:rPr lang="en-US" sz="2000" dirty="0" smtClean="0">
                <a:latin typeface="Arial" charset="0"/>
              </a:rPr>
              <a:t>designee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9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INDIVIDUAL (2 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 marL="310896" lvl="2" indent="0" algn="ctr">
              <a:buClr>
                <a:schemeClr val="accent6">
                  <a:lumMod val="40000"/>
                  <a:lumOff val="60000"/>
                </a:schemeClr>
              </a:buClr>
              <a:buNone/>
            </a:pPr>
            <a:r>
              <a:rPr lang="en-US" sz="2800" dirty="0">
                <a:solidFill>
                  <a:srgbClr val="286450"/>
                </a:solidFill>
                <a:latin typeface="Arial" charset="0"/>
                <a:sym typeface="Marlett" pitchFamily="2" charset="2"/>
              </a:rPr>
              <a:t>In addition to Schedules 1-6, specific </a:t>
            </a:r>
            <a:r>
              <a:rPr lang="en-US" sz="2800" dirty="0" smtClean="0">
                <a:solidFill>
                  <a:srgbClr val="286450"/>
                </a:solidFill>
                <a:latin typeface="Arial" charset="0"/>
                <a:sym typeface="Marlett" pitchFamily="2" charset="2"/>
              </a:rPr>
              <a:t>schedules </a:t>
            </a:r>
            <a:r>
              <a:rPr lang="en-US" sz="2800" dirty="0">
                <a:solidFill>
                  <a:srgbClr val="286450"/>
                </a:solidFill>
                <a:latin typeface="Arial" charset="0"/>
                <a:sym typeface="Marlett" pitchFamily="2" charset="2"/>
              </a:rPr>
              <a:t>identifying types of </a:t>
            </a:r>
            <a:r>
              <a:rPr lang="en-US" sz="2800" dirty="0" smtClean="0">
                <a:solidFill>
                  <a:srgbClr val="286450"/>
                </a:solidFill>
                <a:latin typeface="Arial" charset="0"/>
                <a:sym typeface="Marlett" pitchFamily="2" charset="2"/>
              </a:rPr>
              <a:t>income and </a:t>
            </a:r>
            <a:r>
              <a:rPr lang="en-US" sz="2800" dirty="0">
                <a:solidFill>
                  <a:srgbClr val="286450"/>
                </a:solidFill>
                <a:latin typeface="Arial" charset="0"/>
                <a:sym typeface="Marlett" pitchFamily="2" charset="2"/>
              </a:rPr>
              <a:t>deductions must be </a:t>
            </a:r>
            <a:r>
              <a:rPr lang="en-US" sz="2800" dirty="0" smtClean="0">
                <a:solidFill>
                  <a:srgbClr val="286450"/>
                </a:solidFill>
                <a:latin typeface="Arial" charset="0"/>
                <a:sym typeface="Marlett" pitchFamily="2" charset="2"/>
              </a:rPr>
              <a:t>reported</a:t>
            </a:r>
            <a:endParaRPr lang="en-US" sz="2800" dirty="0">
              <a:solidFill>
                <a:schemeClr val="accent4"/>
              </a:solidFill>
              <a:latin typeface="Arial" charset="0"/>
              <a:sym typeface="Marlett" pitchFamily="2" charset="2"/>
            </a:endParaRPr>
          </a:p>
          <a:p>
            <a:pPr marL="365760" lvl="3" indent="-365760">
              <a:spcBef>
                <a:spcPts val="4000"/>
              </a:spcBef>
              <a:buClr>
                <a:schemeClr val="tx1"/>
              </a:buClr>
              <a:buSzPct val="100000"/>
            </a:pPr>
            <a:r>
              <a:rPr lang="en-US" sz="2400" dirty="0">
                <a:latin typeface="Arial" charset="0"/>
                <a:sym typeface="Marlett" pitchFamily="2" charset="2"/>
              </a:rPr>
              <a:t>Schedule A to itemize deductions</a:t>
            </a:r>
          </a:p>
          <a:p>
            <a:pPr marL="365760" lvl="3" indent="-365760">
              <a:buClr>
                <a:schemeClr val="tx1"/>
              </a:buClr>
              <a:buSzPct val="100000"/>
            </a:pPr>
            <a:r>
              <a:rPr lang="en-US" sz="2400" dirty="0">
                <a:latin typeface="Arial" charset="0"/>
                <a:sym typeface="Marlett" pitchFamily="2" charset="2"/>
              </a:rPr>
              <a:t>Schedule B to report dividends/interest income &gt; $1500</a:t>
            </a:r>
          </a:p>
          <a:p>
            <a:pPr marL="365760" lvl="3" indent="-365760">
              <a:buClr>
                <a:schemeClr val="tx1"/>
              </a:buClr>
              <a:buSzPct val="100000"/>
            </a:pPr>
            <a:r>
              <a:rPr lang="en-US" sz="2400" dirty="0">
                <a:latin typeface="Arial" charset="0"/>
                <a:sym typeface="Marlett" pitchFamily="2" charset="2"/>
              </a:rPr>
              <a:t>Schedule C to report trade/business income</a:t>
            </a:r>
          </a:p>
          <a:p>
            <a:pPr marL="365760" lvl="3" indent="-365760">
              <a:buClr>
                <a:schemeClr val="tx1"/>
              </a:buClr>
              <a:buSzPct val="100000"/>
            </a:pPr>
            <a:r>
              <a:rPr lang="en-US" sz="2400" dirty="0">
                <a:latin typeface="Arial" charset="0"/>
                <a:sym typeface="Marlett" pitchFamily="2" charset="2"/>
              </a:rPr>
              <a:t>Schedule D to report capital gains/losses</a:t>
            </a:r>
          </a:p>
          <a:p>
            <a:pPr marL="365760" lvl="3" indent="-365760">
              <a:buClr>
                <a:schemeClr val="tx1"/>
              </a:buClr>
              <a:buSzPct val="100000"/>
            </a:pPr>
            <a:r>
              <a:rPr lang="en-US" sz="2400" dirty="0">
                <a:latin typeface="Arial" charset="0"/>
                <a:sym typeface="Marlett" pitchFamily="2" charset="2"/>
              </a:rPr>
              <a:t>Schedule E to report rental/royalty income</a:t>
            </a:r>
          </a:p>
          <a:p>
            <a:pPr marL="365760" lvl="3" indent="-365760">
              <a:buClr>
                <a:schemeClr val="tx1"/>
              </a:buClr>
              <a:buSzPct val="100000"/>
            </a:pPr>
            <a:r>
              <a:rPr lang="en-US" sz="2400" dirty="0">
                <a:latin typeface="Arial" charset="0"/>
                <a:sym typeface="Marlett" pitchFamily="2" charset="2"/>
              </a:rPr>
              <a:t>Schedule F to report farm/ranch </a:t>
            </a:r>
            <a:r>
              <a:rPr lang="en-US" sz="2400" dirty="0" smtClean="0">
                <a:latin typeface="Arial" charset="0"/>
                <a:sym typeface="Marlett" pitchFamily="2" charset="2"/>
              </a:rPr>
              <a:t>activities</a:t>
            </a:r>
            <a:endParaRPr lang="en-US" sz="2400" dirty="0">
              <a:latin typeface="Arial" charset="0"/>
              <a:sym typeface="Marlett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871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CORPORATION &amp; THE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2800" dirty="0"/>
              <a:t>The Corporation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Tax rate structure changed from previously progressive rates of 15-25% to a flat 21% (regardless of income level)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Corporations need to file Form </a:t>
            </a:r>
            <a:r>
              <a:rPr lang="en-US" sz="2400" dirty="0" smtClean="0"/>
              <a:t>1120</a:t>
            </a:r>
          </a:p>
          <a:p>
            <a:pPr lvl="1">
              <a:spcBef>
                <a:spcPts val="200"/>
              </a:spcBef>
            </a:pPr>
            <a:r>
              <a:rPr lang="en-US" sz="2400" dirty="0" smtClean="0"/>
              <a:t>Form </a:t>
            </a:r>
            <a:r>
              <a:rPr lang="en-US" sz="2400" dirty="0"/>
              <a:t>1120S is used by corporations that elect S corporation status </a:t>
            </a:r>
          </a:p>
          <a:p>
            <a:pPr lvl="2">
              <a:spcBef>
                <a:spcPts val="200"/>
              </a:spcBef>
            </a:pPr>
            <a:r>
              <a:rPr lang="en-US" sz="2000" dirty="0"/>
              <a:t>Don’t pay regular corporate income taxes</a:t>
            </a:r>
          </a:p>
          <a:p>
            <a:pPr lvl="2">
              <a:spcBef>
                <a:spcPts val="200"/>
              </a:spcBef>
            </a:pPr>
            <a:r>
              <a:rPr lang="en-US" sz="2000" dirty="0"/>
              <a:t>Instead, pass through items of income or loss to shareholders</a:t>
            </a:r>
          </a:p>
          <a:p>
            <a:pPr>
              <a:spcBef>
                <a:spcPts val="200"/>
              </a:spcBef>
            </a:pPr>
            <a:r>
              <a:rPr lang="en-US" sz="2800" dirty="0"/>
              <a:t>The Partnership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Reporting entity, not taxable entity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Form 1065 reports partnership income/loss and allocation to </a:t>
            </a:r>
            <a:r>
              <a:rPr lang="en-US" sz="2400" dirty="0" smtClean="0"/>
              <a:t>partners</a:t>
            </a:r>
            <a:endParaRPr lang="en-US" sz="2400" dirty="0"/>
          </a:p>
          <a:p>
            <a:pPr lvl="2">
              <a:spcBef>
                <a:spcPts val="200"/>
              </a:spcBef>
            </a:pPr>
            <a:r>
              <a:rPr lang="en-US" sz="2000" dirty="0"/>
              <a:t>Pass through items of income or loss to </a:t>
            </a:r>
            <a:r>
              <a:rPr lang="en-US" sz="2000" dirty="0" smtClean="0"/>
              <a:t>partners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510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_PPT_Template_Cengage_MPS.potx" id="{6A341ED2-E63B-4177-9AAF-670EA0822A4A}" vid="{9F6311B6-333D-45C7-A3D7-227D14483E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Accessible_PPT_Template_Cengage_MPS</Template>
  <TotalTime>214</TotalTime>
  <Words>2358</Words>
  <Application>Microsoft Office PowerPoint</Application>
  <PresentationFormat>Widescreen</PresentationFormat>
  <Paragraphs>287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Marlett</vt:lpstr>
      <vt:lpstr>Times New Roman</vt:lpstr>
      <vt:lpstr>Office Theme</vt:lpstr>
      <vt:lpstr>Income Tax Fundamentals  2019</vt:lpstr>
      <vt:lpstr>THE INDIVIDUAL INCOME TAX RETURN</vt:lpstr>
      <vt:lpstr>LEARNING OBJECTIVES</vt:lpstr>
      <vt:lpstr>HISTORY OF TAXATION</vt:lpstr>
      <vt:lpstr>OBJECTIVES OF TAX LAW</vt:lpstr>
      <vt:lpstr>TAX CUTS AND JOBS ACT OF 2017</vt:lpstr>
      <vt:lpstr>THE INDIVIDUAL (1 of 2)</vt:lpstr>
      <vt:lpstr>THE INDIVIDUAL (2 of 2)</vt:lpstr>
      <vt:lpstr>THE CORPORATION &amp; THE PARTNERSHIP</vt:lpstr>
      <vt:lpstr>TAX FORMULA FOR INDIVIDUALS</vt:lpstr>
      <vt:lpstr>STANDARD DEDUCTION</vt:lpstr>
      <vt:lpstr>USING TAX FORMULA</vt:lpstr>
      <vt:lpstr>SOLUTION (1 of 2)</vt:lpstr>
      <vt:lpstr>WHO MUST FILE (1 of 2)</vt:lpstr>
      <vt:lpstr>WHO MUST FILE (2 of 2)</vt:lpstr>
      <vt:lpstr>WHICH TAXPAYERS ARE REQUIRED TO FILE (1 of 3)</vt:lpstr>
      <vt:lpstr>WHICH TAXPAYERS ARE REQUIRED TO FILE (2 of 3)</vt:lpstr>
      <vt:lpstr>WHICH TAXPAYERS ARE REQUIRED TO FILE (3 of 3)</vt:lpstr>
      <vt:lpstr>FILING STATUS (1 of 2)</vt:lpstr>
      <vt:lpstr>FILING STATUS (2 of 2)</vt:lpstr>
      <vt:lpstr>TAX COMPUTATION</vt:lpstr>
      <vt:lpstr>QUALIFYING DEPENDENTS</vt:lpstr>
      <vt:lpstr>DEPENDENCY – QUALIFYING CHILD (1 of 2)</vt:lpstr>
      <vt:lpstr>DEPENDENCY – QUALIFYING CHILD (2 of 2)</vt:lpstr>
      <vt:lpstr>WHAT IF CHILD MEETS DEPENDENCY  REQUIREMENTS FOR MORE THAN ONE TAXPAYER?</vt:lpstr>
      <vt:lpstr>DEPENDENCY – QUALIFYING RELATIVE (1 of 2)</vt:lpstr>
      <vt:lpstr>DEPENDENCY – QUALIFYING RELATIVE (2 of 2)</vt:lpstr>
      <vt:lpstr>CREDITS FOR DEPENDENTS</vt:lpstr>
      <vt:lpstr>THE STANDARD DEDUCTION</vt:lpstr>
      <vt:lpstr>SPECIAL LIMITATION FOR DEPENDENTS</vt:lpstr>
      <vt:lpstr>BRIEF OVERVIEW OF CAPITAL GAINS/LOSSES</vt:lpstr>
      <vt:lpstr>CAPITAL GAINS/LOSSES (1 of 2)</vt:lpstr>
      <vt:lpstr>CAPITAL GAINS/LOSSES (2 of 2)</vt:lpstr>
      <vt:lpstr>CALCULATING GAIN/LOSS</vt:lpstr>
      <vt:lpstr>SOLUTION (2 of 2)</vt:lpstr>
      <vt:lpstr>TAX AND THE INTERNET</vt:lpstr>
      <vt:lpstr>ELECTRONIC FILING (E-FILING)</vt:lpstr>
      <vt:lpstr>THE END!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Tax Fundamentals  2019</dc:title>
  <dc:creator>Prasanna kumar. Tripathy</dc:creator>
  <cp:lastModifiedBy>Joy Young</cp:lastModifiedBy>
  <cp:revision>53</cp:revision>
  <dcterms:created xsi:type="dcterms:W3CDTF">2018-11-27T08:33:00Z</dcterms:created>
  <dcterms:modified xsi:type="dcterms:W3CDTF">2019-09-09T18:50:37Z</dcterms:modified>
</cp:coreProperties>
</file>