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3" r:id="rId14"/>
    <p:sldId id="272" r:id="rId15"/>
    <p:sldId id="266" r:id="rId16"/>
    <p:sldId id="275" r:id="rId17"/>
    <p:sldId id="274" r:id="rId18"/>
    <p:sldId id="271" r:id="rId19"/>
    <p:sldId id="278" r:id="rId20"/>
    <p:sldId id="277" r:id="rId21"/>
    <p:sldId id="267" r:id="rId22"/>
    <p:sldId id="280" r:id="rId23"/>
    <p:sldId id="279" r:id="rId24"/>
    <p:sldId id="294" r:id="rId25"/>
    <p:sldId id="282" r:id="rId26"/>
    <p:sldId id="295" r:id="rId27"/>
    <p:sldId id="281" r:id="rId28"/>
    <p:sldId id="285" r:id="rId29"/>
    <p:sldId id="283" r:id="rId30"/>
    <p:sldId id="286" r:id="rId31"/>
    <p:sldId id="287" r:id="rId32"/>
    <p:sldId id="288" r:id="rId33"/>
    <p:sldId id="276" r:id="rId34"/>
    <p:sldId id="291" r:id="rId35"/>
    <p:sldId id="296" r:id="rId36"/>
    <p:sldId id="297" r:id="rId37"/>
    <p:sldId id="292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6" r:id="rId46"/>
    <p:sldId id="29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A8C"/>
    <a:srgbClr val="286450"/>
    <a:srgbClr val="335B74"/>
    <a:srgbClr val="CCE3F5"/>
    <a:srgbClr val="E7F1FA"/>
    <a:srgbClr val="006298"/>
    <a:srgbClr val="00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576" autoAdjust="0"/>
  </p:normalViewPr>
  <p:slideViewPr>
    <p:cSldViewPr snapToGrid="0">
      <p:cViewPr varScale="1">
        <p:scale>
          <a:sx n="109" d="100"/>
          <a:sy n="109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25663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4400" y="3589338"/>
            <a:ext cx="2743200" cy="73152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270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3246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7625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198818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838200" y="3872137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51802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445508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445508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052816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052816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3399519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38200" y="5138056"/>
            <a:ext cx="10515600" cy="95476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6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358743" y="4484914"/>
            <a:ext cx="3995056" cy="1607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199" y="1538514"/>
            <a:ext cx="6201229" cy="455431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10516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2249929"/>
            <a:ext cx="10058400" cy="731520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675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7309834" cy="914400"/>
          </a:xfrm>
        </p:spPr>
        <p:txBody>
          <a:bodyPr anchor="ctr">
            <a:no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43966" y="2597660"/>
            <a:ext cx="3515933" cy="731520"/>
          </a:xfr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Chapter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45144" y="231774"/>
            <a:ext cx="3346704" cy="4315968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©2019 Cengage Learning.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5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3806822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543597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3769569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995542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3246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382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3246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12636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93509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374383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455256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38200" y="5361302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7625"/>
            <a:ext cx="10515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" y="6356350"/>
            <a:ext cx="157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5" r:id="rId6"/>
    <p:sldLayoutId id="2147483667" r:id="rId7"/>
    <p:sldLayoutId id="2147483666" r:id="rId8"/>
    <p:sldLayoutId id="2147483663" r:id="rId9"/>
    <p:sldLayoutId id="2147483664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u="sng" dirty="0">
                <a:latin typeface="Arial" charset="0"/>
                <a:cs typeface="Arial" charset="0"/>
              </a:rPr>
              <a:t>Income Tax Fundamentals  </a:t>
            </a:r>
            <a:r>
              <a:rPr lang="en-US" sz="3600" b="0" i="1" u="sng" dirty="0" smtClean="0">
                <a:latin typeface="Arial" charset="0"/>
                <a:cs typeface="Arial" charset="0"/>
              </a:rPr>
              <a:t>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0" y="3589338"/>
            <a:ext cx="4368800" cy="1249362"/>
          </a:xfrm>
        </p:spPr>
        <p:txBody>
          <a:bodyPr/>
          <a:lstStyle/>
          <a:p>
            <a:r>
              <a:rPr lang="en-US" dirty="0"/>
              <a:t>Gerald E. Whittenburg </a:t>
            </a:r>
            <a:br>
              <a:rPr lang="en-US" dirty="0"/>
            </a:br>
            <a:r>
              <a:rPr lang="en-US" dirty="0"/>
              <a:t>Martha Altus-Buller</a:t>
            </a:r>
            <a:br>
              <a:rPr lang="en-US" dirty="0"/>
            </a:br>
            <a:r>
              <a:rPr lang="en-US" dirty="0"/>
              <a:t>Steven Gill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©2019 Cengage Learning. All Rights Reserved.  May not be scanned, copied, or duplicated, 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3183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SETTLEMENT/CLOSING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54146"/>
          </a:xfrm>
        </p:spPr>
        <p:txBody>
          <a:bodyPr/>
          <a:lstStyle/>
          <a:p>
            <a:pPr marL="109728" indent="0" algn="ctr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solidFill>
                  <a:srgbClr val="335B74"/>
                </a:solidFill>
                <a:latin typeface="Arial" charset="0"/>
              </a:rPr>
              <a:t>Closing costs that are </a:t>
            </a:r>
          </a:p>
          <a:p>
            <a:pPr marL="109728" indent="0" algn="ctr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solidFill>
                  <a:srgbClr val="335B74"/>
                </a:solidFill>
                <a:latin typeface="Arial" charset="0"/>
              </a:rPr>
              <a:t>included in adjusted basis of real property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Charges for installing utility services 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Legal fees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Recording and survey fees, transfer taxes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Owner’s title insurance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Any amounts seller agrees to </a:t>
            </a:r>
            <a:r>
              <a:rPr lang="en-US" sz="1800" i="1" dirty="0" smtClean="0">
                <a:latin typeface="Arial" charset="0"/>
              </a:rPr>
              <a:t>pay</a:t>
            </a:r>
            <a:endParaRPr lang="en-US" sz="1800" i="1" dirty="0">
              <a:latin typeface="Arial" charset="0"/>
            </a:endParaRPr>
          </a:p>
          <a:p>
            <a:pPr marL="109728" indent="0" algn="ctr">
              <a:spcAft>
                <a:spcPts val="0"/>
              </a:spcAft>
              <a:buNone/>
              <a:defRPr/>
            </a:pPr>
            <a:r>
              <a:rPr lang="en-US" sz="1800" i="1" dirty="0">
                <a:solidFill>
                  <a:srgbClr val="335B74"/>
                </a:solidFill>
                <a:latin typeface="Arial" charset="0"/>
              </a:rPr>
              <a:t>Closing costs that are </a:t>
            </a:r>
          </a:p>
          <a:p>
            <a:pPr marL="109728" indent="0" algn="ctr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b="1" i="1" dirty="0">
                <a:solidFill>
                  <a:srgbClr val="335B74"/>
                </a:solidFill>
                <a:latin typeface="Arial" charset="0"/>
              </a:rPr>
              <a:t>not</a:t>
            </a:r>
            <a:r>
              <a:rPr lang="en-US" sz="1800" i="1" dirty="0">
                <a:solidFill>
                  <a:srgbClr val="335B74"/>
                </a:solidFill>
                <a:latin typeface="Arial" charset="0"/>
              </a:rPr>
              <a:t> included in adjusted basis of real property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Amount put in escrow for future payments (taxes, etc)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Utility charges related to occupancy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Rent for occupancy</a:t>
            </a:r>
          </a:p>
          <a:p>
            <a:pPr marL="109728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latin typeface="Arial" charset="0"/>
              </a:rPr>
              <a:t>Charges connected with getting loan (discount, points), mortgage insurance premiums, loan assumption fees, credit report </a:t>
            </a:r>
            <a:r>
              <a:rPr lang="en-US" sz="1800" i="1" dirty="0" smtClean="0">
                <a:latin typeface="Arial" charset="0"/>
              </a:rPr>
              <a:t>cost</a:t>
            </a:r>
            <a:endParaRPr lang="en-US" sz="18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1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BASIS FOR STOCK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z="3000" dirty="0">
                <a:latin typeface="Arial" charset="0"/>
                <a:cs typeface="Arial" charset="0"/>
              </a:rPr>
              <a:t>Oftentimes difficult for taxpayers to track adjusted basis of stock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cs typeface="Arial" charset="0"/>
              </a:rPr>
              <a:t>Depends upon whether stock was purchased, inherited or received as a gift</a:t>
            </a:r>
          </a:p>
          <a:p>
            <a:pPr>
              <a:lnSpc>
                <a:spcPct val="120000"/>
              </a:lnSpc>
              <a:defRPr/>
            </a:pPr>
            <a:r>
              <a:rPr lang="en-US" sz="3000" dirty="0">
                <a:latin typeface="Arial" charset="0"/>
                <a:cs typeface="Arial" charset="0"/>
              </a:rPr>
              <a:t>Basis depends upon how acquired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cs typeface="Arial" charset="0"/>
              </a:rPr>
              <a:t>If </a:t>
            </a:r>
            <a:r>
              <a:rPr lang="en-US" sz="2600" i="1" dirty="0">
                <a:latin typeface="Arial" charset="0"/>
                <a:cs typeface="Arial" charset="0"/>
              </a:rPr>
              <a:t>inherited</a:t>
            </a:r>
            <a:r>
              <a:rPr lang="en-US" sz="2600" dirty="0">
                <a:latin typeface="Arial" charset="0"/>
                <a:cs typeface="Arial" charset="0"/>
              </a:rPr>
              <a:t>, heir’s basis is generally FMV at time of death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cs typeface="Arial" charset="0"/>
              </a:rPr>
              <a:t>If </a:t>
            </a:r>
            <a:r>
              <a:rPr lang="en-US" sz="2600" i="1" dirty="0">
                <a:latin typeface="Arial" charset="0"/>
                <a:cs typeface="Arial" charset="0"/>
              </a:rPr>
              <a:t>acquired</a:t>
            </a:r>
            <a:r>
              <a:rPr lang="en-US" sz="2600" dirty="0">
                <a:latin typeface="Arial" charset="0"/>
                <a:cs typeface="Arial" charset="0"/>
              </a:rPr>
              <a:t> as gift, basis depends upon whether donee sells at a gain or loss</a:t>
            </a:r>
          </a:p>
        </p:txBody>
      </p:sp>
    </p:spTree>
    <p:extLst>
      <p:ext uri="{BB962C8B-B14F-4D97-AF65-F5344CB8AC3E}">
        <p14:creationId xmlns:p14="http://schemas.microsoft.com/office/powerpoint/2010/main" val="139649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CALCULATING GAIN/LOSS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b="1" dirty="0">
                <a:latin typeface="Arial" charset="0"/>
              </a:rPr>
              <a:t>Example</a:t>
            </a:r>
          </a:p>
          <a:p>
            <a:pPr marL="0" lvl="1" indent="0">
              <a:buNone/>
            </a:pPr>
            <a:r>
              <a:rPr lang="en-US" sz="3200" dirty="0">
                <a:latin typeface="Arial" charset="0"/>
              </a:rPr>
              <a:t>On 8/4/18, Juliana sold 326 shares of stock in Nanoplasma LLC that she had purchased 6/18/03.  Her cost basis = $10,000; she sold the shares for $19,000 and paid a commission of $1,300.  </a:t>
            </a:r>
          </a:p>
          <a:p>
            <a:pPr marL="0" lvl="1" indent="0">
              <a:buNone/>
            </a:pPr>
            <a:endParaRPr lang="en-US" sz="3200" i="1" dirty="0">
              <a:latin typeface="Arial" charset="0"/>
            </a:endParaRPr>
          </a:p>
          <a:p>
            <a:pPr marL="0" lvl="1" indent="0">
              <a:buNone/>
            </a:pPr>
            <a:r>
              <a:rPr lang="en-US" sz="3200" i="1" dirty="0">
                <a:solidFill>
                  <a:srgbClr val="335B74"/>
                </a:solidFill>
                <a:latin typeface="Arial" charset="0"/>
              </a:rPr>
              <a:t>Calculate</a:t>
            </a:r>
            <a:r>
              <a:rPr lang="en-US" sz="3200" dirty="0">
                <a:solidFill>
                  <a:srgbClr val="335B74"/>
                </a:solidFill>
                <a:latin typeface="Arial" charset="0"/>
              </a:rPr>
              <a:t> </a:t>
            </a:r>
            <a:r>
              <a:rPr lang="en-US" sz="3200" i="1" dirty="0">
                <a:solidFill>
                  <a:srgbClr val="335B74"/>
                </a:solidFill>
                <a:latin typeface="Arial" charset="0"/>
              </a:rPr>
              <a:t>Juliana’s </a:t>
            </a:r>
            <a:r>
              <a:rPr lang="en-US" sz="3200" dirty="0">
                <a:solidFill>
                  <a:srgbClr val="335B74"/>
                </a:solidFill>
                <a:latin typeface="Arial" charset="0"/>
              </a:rPr>
              <a:t>“</a:t>
            </a:r>
            <a:r>
              <a:rPr lang="en-US" sz="3200" i="1" dirty="0">
                <a:solidFill>
                  <a:srgbClr val="335B74"/>
                </a:solidFill>
                <a:latin typeface="Arial" charset="0"/>
              </a:rPr>
              <a:t>amount realized” </a:t>
            </a:r>
            <a:r>
              <a:rPr lang="en-US" sz="3200" dirty="0">
                <a:solidFill>
                  <a:srgbClr val="335B74"/>
                </a:solidFill>
                <a:latin typeface="Arial" charset="0"/>
              </a:rPr>
              <a:t>and “</a:t>
            </a:r>
            <a:r>
              <a:rPr lang="en-US" sz="3200" i="1" dirty="0">
                <a:solidFill>
                  <a:srgbClr val="335B74"/>
                </a:solidFill>
                <a:latin typeface="Arial" charset="0"/>
              </a:rPr>
              <a:t>realized gain</a:t>
            </a:r>
            <a:r>
              <a:rPr lang="en-US" sz="3200" i="1" dirty="0" smtClean="0">
                <a:solidFill>
                  <a:srgbClr val="335B74"/>
                </a:solidFill>
                <a:latin typeface="Arial" charset="0"/>
              </a:rPr>
              <a:t>”</a:t>
            </a:r>
            <a:endParaRPr lang="en-US" sz="3200" dirty="0">
              <a:solidFill>
                <a:srgbClr val="335B7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33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(1 of 5)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latin typeface="Arial" charset="0"/>
              </a:rPr>
              <a:t>Example</a:t>
            </a:r>
          </a:p>
          <a:p>
            <a:pPr marL="0" lvl="1" indent="-342900"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2600" dirty="0" smtClean="0">
                <a:latin typeface="Arial" charset="0"/>
              </a:rPr>
              <a:t>On </a:t>
            </a:r>
            <a:r>
              <a:rPr lang="en-US" sz="2600" dirty="0">
                <a:latin typeface="Arial" charset="0"/>
              </a:rPr>
              <a:t>8/4/18, Juliana sold 326 shares of stock in Nanoplasma LLC that she had purchased 6/18/03.  Her cost basis = $10,000; she sold it for $19,000 and paid a commission of $1,300.  Calculate Juliana’s “amount realized” and “realized gain</a:t>
            </a:r>
            <a:r>
              <a:rPr lang="en-US" sz="2600" dirty="0" smtClean="0">
                <a:latin typeface="Arial" charset="0"/>
              </a:rPr>
              <a:t>.”</a:t>
            </a:r>
            <a:endParaRPr lang="en-US" sz="2600" dirty="0">
              <a:latin typeface="Arial" charset="0"/>
            </a:endParaRPr>
          </a:p>
          <a:p>
            <a:pPr indent="-256032">
              <a:spcBef>
                <a:spcPts val="300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latin typeface="Arial" charset="0"/>
              </a:rPr>
              <a:t>Solution</a:t>
            </a:r>
          </a:p>
          <a:p>
            <a:pPr marL="256032" indent="-256032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2600" dirty="0" smtClean="0">
                <a:latin typeface="Arial" charset="0"/>
              </a:rPr>
              <a:t>	</a:t>
            </a:r>
            <a:r>
              <a:rPr lang="en-US" sz="2600" dirty="0" smtClean="0">
                <a:solidFill>
                  <a:srgbClr val="335B74"/>
                </a:solidFill>
                <a:latin typeface="Arial" charset="0"/>
              </a:rPr>
              <a:t>Amount </a:t>
            </a:r>
            <a:r>
              <a:rPr lang="en-US" sz="2600" dirty="0">
                <a:solidFill>
                  <a:srgbClr val="335B74"/>
                </a:solidFill>
                <a:latin typeface="Arial" charset="0"/>
              </a:rPr>
              <a:t>realized = $17,700*  </a:t>
            </a:r>
            <a:r>
              <a:rPr lang="en-US" sz="2600" dirty="0">
                <a:latin typeface="Arial" charset="0"/>
              </a:rPr>
              <a:t>($19,000 </a:t>
            </a:r>
            <a:r>
              <a:rPr lang="en-US" sz="2600" dirty="0" smtClean="0">
                <a:latin typeface="Arial" charset="0"/>
              </a:rPr>
              <a:t>− </a:t>
            </a:r>
            <a:r>
              <a:rPr lang="en-US" sz="2600" dirty="0">
                <a:latin typeface="Arial" charset="0"/>
              </a:rPr>
              <a:t>$1,300)</a:t>
            </a:r>
          </a:p>
          <a:p>
            <a:pPr marL="256032" indent="-256032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latin typeface="Arial" charset="0"/>
              </a:rPr>
              <a:t>  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 smtClean="0">
                <a:solidFill>
                  <a:srgbClr val="335B74"/>
                </a:solidFill>
                <a:latin typeface="Arial" charset="0"/>
              </a:rPr>
              <a:t>Realized </a:t>
            </a:r>
            <a:r>
              <a:rPr lang="en-US" sz="2600" dirty="0">
                <a:solidFill>
                  <a:srgbClr val="335B74"/>
                </a:solidFill>
                <a:latin typeface="Arial" charset="0"/>
              </a:rPr>
              <a:t>gain = $7,700 </a:t>
            </a:r>
            <a:r>
              <a:rPr lang="en-US" sz="2600" dirty="0">
                <a:latin typeface="Arial" charset="0"/>
              </a:rPr>
              <a:t>(*$17,700 − $10,000)</a:t>
            </a:r>
          </a:p>
        </p:txBody>
      </p:sp>
    </p:spTree>
    <p:extLst>
      <p:ext uri="{BB962C8B-B14F-4D97-AF65-F5344CB8AC3E}">
        <p14:creationId xmlns:p14="http://schemas.microsoft.com/office/powerpoint/2010/main" val="26991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CAPITAL GAINS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99" y="1317625"/>
            <a:ext cx="10918371" cy="49377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800" dirty="0">
                <a:solidFill>
                  <a:srgbClr val="335B74"/>
                </a:solidFill>
                <a:latin typeface="Arial" charset="0"/>
              </a:rPr>
              <a:t>There are complex capital gain rules based on type of capital gain</a:t>
            </a:r>
          </a:p>
          <a:p>
            <a:pPr marL="342900" lvl="1" indent="-342900"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dirty="0">
                <a:latin typeface="Arial" charset="0"/>
              </a:rPr>
              <a:t>Short-term capital gains (STCG) - taxed at ordinary income rates </a:t>
            </a:r>
          </a:p>
          <a:p>
            <a:pPr marL="342900" lvl="1" indent="-342900">
              <a:spcBef>
                <a:spcPts val="400"/>
              </a:spcBef>
              <a:buClr>
                <a:schemeClr val="tx1"/>
              </a:buClr>
              <a:defRPr/>
            </a:pPr>
            <a:r>
              <a:rPr lang="en-US" dirty="0">
                <a:latin typeface="Arial" charset="0"/>
              </a:rPr>
              <a:t>Long-term capital gains (LTCG) - taxed at preferred rates, depending on which bracket a taxpayer is normally in (next slide) </a:t>
            </a:r>
          </a:p>
          <a:p>
            <a:pPr marL="342900" lvl="1" indent="-342900"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dirty="0">
                <a:latin typeface="Arial" charset="0"/>
              </a:rPr>
              <a:t>Reported on 1099-B (see p. 4-12</a:t>
            </a:r>
            <a:r>
              <a:rPr lang="en-US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402336" lvl="1" indent="0" algn="ctr">
              <a:spcBef>
                <a:spcPts val="3000"/>
              </a:spcBef>
              <a:buNone/>
              <a:defRPr/>
            </a:pPr>
            <a:r>
              <a:rPr lang="en-US" sz="2600" b="1" i="1" dirty="0">
                <a:latin typeface="Arial" charset="0"/>
              </a:rPr>
              <a:t>Plus 3.8% added for “high-income” </a:t>
            </a:r>
            <a:r>
              <a:rPr lang="en-US" sz="2600" b="1" i="1" dirty="0" smtClean="0">
                <a:latin typeface="Arial" charset="0"/>
              </a:rPr>
              <a:t>taxpayers</a:t>
            </a:r>
            <a:endParaRPr lang="en-US" sz="2600" b="1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5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DEDUCTION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08415" y="1085401"/>
            <a:ext cx="8175171" cy="1120776"/>
          </a:xfrm>
        </p:spPr>
        <p:txBody>
          <a:bodyPr/>
          <a:lstStyle/>
          <a:p>
            <a:pPr marL="127698" indent="0" algn="ctr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solidFill>
                  <a:srgbClr val="335B74"/>
                </a:solidFill>
                <a:latin typeface="Arial" charset="0"/>
                <a:sym typeface="Marlett" pitchFamily="2" charset="2"/>
              </a:rPr>
              <a:t>“Same rates as qualifying dividends (chapter 2); note that TCJA did not construct long-term capital gains tax rates that match existing ordinary income tax </a:t>
            </a:r>
            <a:r>
              <a:rPr lang="en-US" sz="2200" dirty="0" smtClean="0">
                <a:solidFill>
                  <a:srgbClr val="335B74"/>
                </a:solidFill>
                <a:latin typeface="Arial" charset="0"/>
                <a:sym typeface="Marlett" pitchFamily="2" charset="2"/>
              </a:rPr>
              <a:t>rates</a:t>
            </a:r>
            <a:endParaRPr lang="en-US" sz="2200" dirty="0">
              <a:solidFill>
                <a:srgbClr val="335B74"/>
              </a:solidFill>
              <a:latin typeface="Arial" charset="0"/>
              <a:sym typeface="Marlett" pitchFamily="2" charset="2"/>
            </a:endParaRPr>
          </a:p>
        </p:txBody>
      </p:sp>
      <p:graphicFrame>
        <p:nvGraphicFramePr>
          <p:cNvPr id="20" name="Table 3" descr="A table shows the column headers income level and qualifying dividends and long-term capital gains rates (additional 3.8% Medicare tax for high-income taxpayers). The row-wise data is as follows. MFJ $0-$77,200: 0%, $77,201-$479,000: 15%, greater than $479,001: 20%, S $0-$38,600: 0%, $38,601-$425,800: 15%, greater than $425,801: 20%, HOH $0-$51,700: 0%, $51,701-$452,400: 15%, and $452,401: 20%.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83439290"/>
              </p:ext>
            </p:extLst>
          </p:nvPr>
        </p:nvGraphicFramePr>
        <p:xfrm>
          <a:off x="3352800" y="2310952"/>
          <a:ext cx="54864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01507045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089149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 Level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16A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Qualifying dividends and long-term capital gains rates*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16A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490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MFJ $0−$77,200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668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$77,201−$479,000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28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&gt; $479,001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70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$0−$38,600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29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$38,601−$425,800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0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&gt; $425,801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23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 $0−$51,700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6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$51,701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$452,400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08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$452,401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49933"/>
                  </a:ext>
                </a:extLst>
              </a:tr>
            </a:tbl>
          </a:graphicData>
        </a:graphic>
      </p:graphicFrame>
      <p:sp>
        <p:nvSpPr>
          <p:cNvPr id="19" name="Content Placeholder 4"/>
          <p:cNvSpPr>
            <a:spLocks noGrp="1"/>
          </p:cNvSpPr>
          <p:nvPr>
            <p:ph idx="11"/>
          </p:nvPr>
        </p:nvSpPr>
        <p:spPr>
          <a:xfrm>
            <a:off x="8715825" y="4418205"/>
            <a:ext cx="3418117" cy="66179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*Additional 3.8% Medicare tax for high-income </a:t>
            </a:r>
            <a:r>
              <a:rPr lang="en-US" sz="1800" dirty="0" smtClean="0"/>
              <a:t>taxpayers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902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TREATMENT FOR </a:t>
            </a:r>
            <a:br>
              <a:rPr lang="en-US" dirty="0" smtClean="0"/>
            </a:br>
            <a:r>
              <a:rPr lang="en-US" dirty="0" smtClean="0"/>
              <a:t>NET SHORT-TERM CAPITAL GAINS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dirty="0">
                <a:latin typeface="Arial" charset="0"/>
              </a:rPr>
              <a:t>Short-term capital gains result from selling capital assets held less than or equal to one year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dirty="0">
                <a:latin typeface="Arial" charset="0"/>
              </a:rPr>
              <a:t>Net short-term capital gains (STCG) are taxed as ordinary income at ordinary </a:t>
            </a:r>
            <a:r>
              <a:rPr lang="en-US" dirty="0" smtClean="0">
                <a:latin typeface="Arial" charset="0"/>
              </a:rPr>
              <a:t>rates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38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NET CAPITAL POSITION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2968171" cy="1561511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Long-term gains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    netted against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Long-term </a:t>
            </a:r>
            <a:r>
              <a:rPr lang="en-US" sz="2600" b="1" dirty="0" smtClean="0">
                <a:latin typeface="Arial" charset="0"/>
              </a:rPr>
              <a:t>losses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5283203" y="1720015"/>
            <a:ext cx="424543" cy="404379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latin typeface="Arial" charset="0"/>
              </a:rPr>
              <a:t>=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1"/>
          </p:nvPr>
        </p:nvSpPr>
        <p:spPr>
          <a:xfrm>
            <a:off x="7747000" y="1317624"/>
            <a:ext cx="2659743" cy="109728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Net Long-term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Gain or </a:t>
            </a:r>
            <a:r>
              <a:rPr lang="en-US" sz="2600" b="1" dirty="0" smtClean="0">
                <a:latin typeface="Arial" charset="0"/>
              </a:rPr>
              <a:t>Loss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2"/>
          </p:nvPr>
        </p:nvSpPr>
        <p:spPr>
          <a:xfrm>
            <a:off x="1903186" y="3214675"/>
            <a:ext cx="8385629" cy="1015945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i="1" dirty="0">
                <a:solidFill>
                  <a:srgbClr val="286450"/>
                </a:solidFill>
                <a:latin typeface="Arial" charset="0"/>
              </a:rPr>
              <a:t>Step 1:  Classify each item as short-term or long-term and net by </a:t>
            </a:r>
            <a:r>
              <a:rPr lang="en-US" sz="2600" b="1" i="1" dirty="0" smtClean="0">
                <a:solidFill>
                  <a:srgbClr val="286450"/>
                </a:solidFill>
                <a:latin typeface="Arial" charset="0"/>
              </a:rPr>
              <a:t>groups</a:t>
            </a:r>
            <a:endParaRPr lang="en-US" sz="2600" b="1" i="1" dirty="0">
              <a:solidFill>
                <a:srgbClr val="286450"/>
              </a:solidFill>
              <a:latin typeface="Arial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idx="13"/>
          </p:nvPr>
        </p:nvSpPr>
        <p:spPr>
          <a:xfrm>
            <a:off x="838200" y="4419533"/>
            <a:ext cx="3037114" cy="1658774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Short-term gains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    netted against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Short-term </a:t>
            </a:r>
            <a:r>
              <a:rPr lang="en-US" sz="2600" b="1" dirty="0" smtClean="0">
                <a:latin typeface="Arial" charset="0"/>
              </a:rPr>
              <a:t>losses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10" name="Content Placeholder 7"/>
          <p:cNvSpPr>
            <a:spLocks noGrp="1"/>
          </p:cNvSpPr>
          <p:nvPr>
            <p:ph idx="14"/>
          </p:nvPr>
        </p:nvSpPr>
        <p:spPr>
          <a:xfrm>
            <a:off x="5359404" y="4925252"/>
            <a:ext cx="453571" cy="483117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latin typeface="Arial" charset="0"/>
              </a:rPr>
              <a:t>=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11" name="Content Placeholder 8"/>
          <p:cNvSpPr>
            <a:spLocks noGrp="1"/>
          </p:cNvSpPr>
          <p:nvPr>
            <p:ph idx="15"/>
          </p:nvPr>
        </p:nvSpPr>
        <p:spPr>
          <a:xfrm>
            <a:off x="7340600" y="4419533"/>
            <a:ext cx="3269343" cy="109728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Net Short-term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Gain or </a:t>
            </a:r>
            <a:r>
              <a:rPr lang="en-US" sz="2600" b="1" dirty="0" smtClean="0">
                <a:latin typeface="Arial" charset="0"/>
              </a:rPr>
              <a:t>Loss</a:t>
            </a:r>
            <a:endParaRPr lang="en-US" sz="2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02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NET CAPITAL POSITION (1 of 2)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62415" y="1317625"/>
            <a:ext cx="7667171" cy="1097280"/>
          </a:xfrm>
        </p:spPr>
        <p:txBody>
          <a:bodyPr/>
          <a:lstStyle/>
          <a:p>
            <a:pPr marL="0" lvl="2" indent="0">
              <a:buNone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Step 2:  If short-term &amp; long-term net results are same direction (ie – both gains or both losses), then do not net!  You will have both a STC and LTC gain or loss</a:t>
            </a:r>
            <a:r>
              <a:rPr lang="en-US" sz="2200" b="1" i="1" dirty="0" smtClean="0">
                <a:solidFill>
                  <a:srgbClr val="286450"/>
                </a:solidFill>
                <a:latin typeface="Arial" charset="0"/>
              </a:rPr>
              <a:t>.</a:t>
            </a:r>
            <a:endParaRPr lang="en-US" sz="2200" b="1" i="1" dirty="0">
              <a:solidFill>
                <a:srgbClr val="286450"/>
              </a:solidFill>
              <a:latin typeface="Arial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1592946" y="2804855"/>
            <a:ext cx="5025571" cy="3276633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If net short-term &amp; 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long-term are opposite signs</a:t>
            </a:r>
            <a:r>
              <a:rPr lang="en-US" sz="2600" b="1" dirty="0" smtClean="0">
                <a:latin typeface="Arial" charset="0"/>
              </a:rPr>
              <a:t>:</a:t>
            </a:r>
            <a:endParaRPr lang="en-US" sz="2600" b="1" dirty="0">
              <a:latin typeface="Arial" charset="0"/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en-US" sz="2600" b="1" dirty="0">
                <a:latin typeface="Arial" charset="0"/>
              </a:rPr>
              <a:t>Net the short-term gain or loss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	</a:t>
            </a:r>
            <a:r>
              <a:rPr lang="en-US" sz="2600" b="1" i="1" dirty="0">
                <a:latin typeface="Arial" charset="0"/>
              </a:rPr>
              <a:t>against</a:t>
            </a:r>
          </a:p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the long-term gain or </a:t>
            </a:r>
            <a:r>
              <a:rPr lang="en-US" sz="2600" b="1" dirty="0" smtClean="0">
                <a:latin typeface="Arial" charset="0"/>
              </a:rPr>
              <a:t>loss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1"/>
          </p:nvPr>
        </p:nvSpPr>
        <p:spPr>
          <a:xfrm>
            <a:off x="7471232" y="4199056"/>
            <a:ext cx="468086" cy="497631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latin typeface="Arial" charset="0"/>
              </a:rPr>
              <a:t>=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2"/>
          </p:nvPr>
        </p:nvSpPr>
        <p:spPr>
          <a:xfrm>
            <a:off x="8737604" y="3355427"/>
            <a:ext cx="1727199" cy="1855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Arial" charset="0"/>
              </a:rPr>
              <a:t> </a:t>
            </a:r>
            <a:r>
              <a:rPr lang="en-US" sz="2600" b="1" dirty="0" smtClean="0">
                <a:latin typeface="Arial" charset="0"/>
              </a:rPr>
              <a:t>Net Capital Gain or Loss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49826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CALCULATING NET CAPITAL POSITION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(2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Note that net capital losses (short-term and long-term) may be taken against ordinary income in amounts up to $3,000/year (with an indefinite carry forward)</a:t>
            </a:r>
          </a:p>
          <a:p>
            <a:pPr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Must maintain ‘nature’ of capital loss (short-term or long-term) when carrying it forward</a:t>
            </a:r>
          </a:p>
          <a:p>
            <a:pPr lvl="1">
              <a:buClr>
                <a:schemeClr val="tx1"/>
              </a:buClr>
              <a:buSzPct val="100000"/>
              <a:defRPr/>
            </a:pPr>
            <a:r>
              <a:rPr lang="en-US" sz="2400" dirty="0">
                <a:latin typeface="Arial" charset="0"/>
              </a:rPr>
              <a:t>In subsequent years, must deduct STCL </a:t>
            </a:r>
            <a:r>
              <a:rPr lang="en-US" sz="2400" i="1" dirty="0" smtClean="0">
                <a:latin typeface="Arial" charset="0"/>
              </a:rPr>
              <a:t>first</a:t>
            </a:r>
            <a:endParaRPr lang="en-US" sz="2400" i="1" dirty="0">
              <a:latin typeface="Arial" charset="0"/>
            </a:endParaRPr>
          </a:p>
          <a:p>
            <a:pPr indent="-256032" algn="ctr">
              <a:spcBef>
                <a:spcPts val="3000"/>
              </a:spcBef>
              <a:buNone/>
              <a:defRPr/>
            </a:pPr>
            <a:r>
              <a:rPr lang="en-US" sz="2600" b="1" i="1" dirty="0">
                <a:solidFill>
                  <a:srgbClr val="286450"/>
                </a:solidFill>
                <a:latin typeface="Arial" charset="0"/>
              </a:rPr>
              <a:t>Note:  Must comply with ordering rules (on next screen</a:t>
            </a:r>
            <a:r>
              <a:rPr lang="en-US" sz="2600" b="1" i="1" dirty="0" smtClean="0">
                <a:solidFill>
                  <a:srgbClr val="286450"/>
                </a:solidFill>
                <a:latin typeface="Arial" charset="0"/>
              </a:rPr>
              <a:t>)</a:t>
            </a:r>
            <a:endParaRPr lang="en-US" sz="26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6281134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ADDITIONAL INCOME &amp; THE QUALIFIED BUSINESS INCOME DEDUCTION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2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RULES FOR CAPITAL LOSSES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2800" dirty="0">
                <a:solidFill>
                  <a:srgbClr val="116A8C"/>
                </a:solidFill>
                <a:latin typeface="Arial" charset="0"/>
                <a:cs typeface="Arial" charset="0"/>
              </a:rPr>
              <a:t>When taxpayer has net capital loss position, must offset capital gains using ordering rules</a:t>
            </a:r>
          </a:p>
          <a:p>
            <a:pPr marL="822960" lvl="2" indent="-32004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300" dirty="0">
                <a:latin typeface="Arial" charset="0"/>
                <a:cs typeface="Arial" charset="0"/>
              </a:rPr>
              <a:t>Net STCL first reduce 28% gains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cs typeface="Arial" charset="0"/>
              </a:rPr>
              <a:t>Then reduce 25% gains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cs typeface="Arial" charset="0"/>
              </a:rPr>
              <a:t>Then reduce regular LTCG</a:t>
            </a:r>
          </a:p>
          <a:p>
            <a:pPr marL="822960" lvl="2" indent="-32004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300" dirty="0">
                <a:latin typeface="Arial" charset="0"/>
                <a:cs typeface="Arial" charset="0"/>
              </a:rPr>
              <a:t>Net LTCL first reduce 28% gains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cs typeface="Arial" charset="0"/>
              </a:rPr>
              <a:t>Then reduce 25% gains</a:t>
            </a:r>
          </a:p>
          <a:p>
            <a:pPr marL="1097280" lvl="3" indent="-173736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en-US" sz="2200" dirty="0">
                <a:latin typeface="Arial" charset="0"/>
                <a:cs typeface="Arial" charset="0"/>
              </a:rPr>
              <a:t>Then reduce regular </a:t>
            </a:r>
            <a:r>
              <a:rPr lang="en-US" sz="2200" dirty="0" smtClean="0">
                <a:latin typeface="Arial" charset="0"/>
                <a:cs typeface="Arial" charset="0"/>
              </a:rPr>
              <a:t>STCG</a:t>
            </a:r>
            <a:endParaRPr lang="en-US" sz="2200" dirty="0">
              <a:latin typeface="Arial" charset="0"/>
              <a:cs typeface="Arial" charset="0"/>
            </a:endParaRPr>
          </a:p>
          <a:p>
            <a:pPr marL="1097280" lvl="3" indent="-173736" algn="ctr" fontAlgn="auto">
              <a:spcBef>
                <a:spcPts val="0"/>
              </a:spcBef>
              <a:buClr>
                <a:schemeClr val="accent2"/>
              </a:buClr>
              <a:buSzPct val="65000"/>
              <a:buFont typeface="Wingdings 2" pitchFamily="18" charset="2"/>
              <a:buNone/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Note:  Sale of personal capital assets (like </a:t>
            </a:r>
          </a:p>
          <a:p>
            <a:pPr marL="1097280" lvl="3" indent="-173736" algn="ctr" fontAlgn="auto">
              <a:spcBef>
                <a:spcPts val="0"/>
              </a:spcBef>
              <a:buClr>
                <a:schemeClr val="accent2"/>
              </a:buClr>
              <a:buSzPct val="65000"/>
              <a:buFont typeface="Wingdings 2" pitchFamily="18" charset="2"/>
              <a:buNone/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personal residence or automobile) does not generate </a:t>
            </a:r>
          </a:p>
          <a:p>
            <a:pPr marL="1097280" lvl="3" indent="-173736" algn="ctr" fontAlgn="auto">
              <a:spcBef>
                <a:spcPts val="0"/>
              </a:spcBef>
              <a:buClr>
                <a:schemeClr val="accent2"/>
              </a:buClr>
              <a:buSzPct val="65000"/>
              <a:buFont typeface="Wingdings 2" pitchFamily="18" charset="2"/>
              <a:buNone/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a tax-deductible </a:t>
            </a:r>
            <a:r>
              <a:rPr lang="en-US" sz="2200" b="1" i="1" dirty="0" smtClean="0">
                <a:solidFill>
                  <a:srgbClr val="286450"/>
                </a:solidFill>
                <a:latin typeface="Arial" charset="0"/>
              </a:rPr>
              <a:t>loss</a:t>
            </a:r>
            <a:endParaRPr lang="en-US" sz="22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5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CAPITAL POSITION EXAMPLE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6000"/>
              </a:lnSpc>
              <a:buFont typeface="Wingdings" pitchFamily="2" charset="2"/>
              <a:buNone/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172200" algn="l"/>
                <a:tab pos="6858000" algn="l"/>
              </a:tabLst>
            </a:pPr>
            <a:r>
              <a:rPr lang="en-US" sz="2600" b="1" dirty="0">
                <a:latin typeface="Arial" charset="0"/>
              </a:rPr>
              <a:t>Example</a:t>
            </a:r>
          </a:p>
          <a:p>
            <a:pPr marL="0" indent="0">
              <a:lnSpc>
                <a:spcPct val="96000"/>
              </a:lnSpc>
              <a:buFont typeface="Wingdings" pitchFamily="2" charset="2"/>
              <a:buNone/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172200" algn="l"/>
                <a:tab pos="6858000" algn="l"/>
              </a:tabLst>
            </a:pPr>
            <a:r>
              <a:rPr lang="en-US" sz="2600" dirty="0">
                <a:latin typeface="Arial" charset="0"/>
              </a:rPr>
              <a:t>Shavril has the following capital gains and losses in the current year</a:t>
            </a:r>
            <a:r>
              <a:rPr lang="en-US" sz="2600" dirty="0" smtClean="0">
                <a:latin typeface="Arial" charset="0"/>
              </a:rPr>
              <a:t>:</a:t>
            </a:r>
            <a:endParaRPr lang="en-US" sz="2600" dirty="0">
              <a:latin typeface="Arial" charset="0"/>
            </a:endParaRPr>
          </a:p>
        </p:txBody>
      </p:sp>
      <p:graphicFrame>
        <p:nvGraphicFramePr>
          <p:cNvPr id="9" name="Table 3" descr="A calculation shows the following data. Short-term capital loss: $2,000 (set in parenthesis), Long-term capital gain: 12,000, Long-term capital loss carryover: 7,000 (set in parenthesis), (Carried forward from prior year).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82476600"/>
              </p:ext>
            </p:extLst>
          </p:nvPr>
        </p:nvGraphicFramePr>
        <p:xfrm>
          <a:off x="2575560" y="2833461"/>
          <a:ext cx="70408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2675576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79148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Short-term capital loss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indent="0" algn="r">
                        <a:lnSpc>
                          <a:spcPct val="96000"/>
                        </a:lnSpc>
                        <a:buFont typeface="Wingdings" pitchFamily="2" charset="2"/>
                        <a:buNone/>
                        <a:tabLst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172200" algn="l"/>
                          <a:tab pos="6858000" algn="l"/>
                        </a:tabLs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($ 2,000)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6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capital gain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839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capital loss carryover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(7,000)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47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*Carried forward from prior 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063637"/>
                  </a:ext>
                </a:extLst>
              </a:tr>
            </a:tbl>
          </a:graphicData>
        </a:graphic>
      </p:graphicFrame>
      <p:sp>
        <p:nvSpPr>
          <p:cNvPr id="7" name="Content Placeholder 4"/>
          <p:cNvSpPr>
            <a:spLocks noGrp="1"/>
          </p:cNvSpPr>
          <p:nvPr>
            <p:ph idx="11"/>
          </p:nvPr>
        </p:nvSpPr>
        <p:spPr>
          <a:xfrm>
            <a:off x="2327729" y="4872650"/>
            <a:ext cx="7536543" cy="729862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What is Shavril’s net capital position? In 2018, what are the tax implications for Shavril’s capital activities, if has AGI = $42,445</a:t>
            </a:r>
            <a:r>
              <a:rPr lang="en-US" sz="2000" i="1" dirty="0" smtClean="0">
                <a:solidFill>
                  <a:srgbClr val="286450"/>
                </a:solidFill>
                <a:latin typeface="Arial" charset="0"/>
              </a:rPr>
              <a:t>?</a:t>
            </a:r>
            <a:endParaRPr lang="en-US" sz="2000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34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SOLUTION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(2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5)</a:t>
            </a:r>
            <a:endParaRPr lang="en-US" dirty="0"/>
          </a:p>
        </p:txBody>
      </p:sp>
      <p:graphicFrame>
        <p:nvGraphicFramePr>
          <p:cNvPr id="7" name="Table 2" descr="A calculation shows the Net long-term capital gain. Short-term (Step 1 – net short-term activities). Short-term capital gains: $0, Short-term capital loss: 2,000 (set in parenthesis), Net ST position: 2,000 (set in parenthesis), Long-term (Step 2 – net long-term activities). Long-term capital gain: 12,000, Long-term capital loss carryover: 7,000 (set in parenthesis), Net LT position: 5,000. (Step 3 –first two steps go in different directions, so net the results). Net long-term capital gain [($2,000) plus $5,000]: 3,000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697051"/>
              </p:ext>
            </p:extLst>
          </p:nvPr>
        </p:nvGraphicFramePr>
        <p:xfrm>
          <a:off x="1295400" y="1317625"/>
          <a:ext cx="9601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3840">
                  <a:extLst>
                    <a:ext uri="{9D8B030D-6E8A-4147-A177-3AD203B41FA5}">
                      <a16:colId xmlns:a16="http://schemas.microsoft.com/office/drawing/2014/main" val="49469915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737302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Short-term </a:t>
                      </a:r>
                      <a:r>
                        <a:rPr lang="en-US" sz="2000" b="0" i="1" dirty="0" smtClean="0">
                          <a:solidFill>
                            <a:srgbClr val="116A8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(Step 1 – net short-term activities)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13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152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Short-term capital gains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55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152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Short-term capital loss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(2,000)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16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0"/>
                      <a:r>
                        <a:rPr lang="en-US" sz="20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ST position</a:t>
                      </a:r>
                      <a:endParaRPr lang="en-US" sz="2000" dirty="0">
                        <a:solidFill>
                          <a:srgbClr val="2864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(2,000)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8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rgbClr val="116A8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(Step 2 – net long-term activities)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45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152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capital gain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9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152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capital loss carryover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(7,000)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82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0"/>
                      <a:r>
                        <a:rPr lang="en-US" sz="20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LT position</a:t>
                      </a:r>
                      <a:endParaRPr lang="en-US" sz="2000" dirty="0">
                        <a:solidFill>
                          <a:srgbClr val="2864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823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116A8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(Step 3 –first two steps go in different directions, so net the results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67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long-term capital gain [($2,000) + $5,000] </a:t>
                      </a:r>
                      <a:endParaRPr lang="en-US" sz="2000" dirty="0">
                        <a:solidFill>
                          <a:srgbClr val="2864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86469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838200" y="5475966"/>
            <a:ext cx="10515600" cy="765175"/>
          </a:xfrm>
        </p:spPr>
        <p:txBody>
          <a:bodyPr/>
          <a:lstStyle/>
          <a:p>
            <a:pPr marL="171450" lvl="1" indent="0" algn="ctr" fontAlgn="auto">
              <a:lnSpc>
                <a:spcPct val="96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tabLst>
                <a:tab pos="9144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172200" algn="l"/>
                <a:tab pos="6858000" algn="l"/>
              </a:tabLst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His $3,000 LTCG will be taxed at 0% because </a:t>
            </a:r>
          </a:p>
          <a:p>
            <a:pPr marL="171450" lvl="1" indent="0" algn="ctr" fontAlgn="auto">
              <a:lnSpc>
                <a:spcPct val="96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tabLst>
                <a:tab pos="9144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172200" algn="l"/>
                <a:tab pos="6858000" algn="l"/>
              </a:tabLst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</a:rPr>
              <a:t>he has AGI = $42,445 (per page 4-8</a:t>
            </a:r>
            <a:r>
              <a:rPr lang="en-US" sz="2200" b="1" i="1" dirty="0" smtClean="0">
                <a:solidFill>
                  <a:srgbClr val="286450"/>
                </a:solidFill>
                <a:latin typeface="Arial" charset="0"/>
              </a:rPr>
              <a:t>)</a:t>
            </a:r>
            <a:endParaRPr lang="en-US" sz="22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0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CAPITAL GAIN/LOSS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Example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Thurber has several capital transactions in the current year as follows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>
              <a:latin typeface="Arial" charset="0"/>
            </a:endParaRP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335B74"/>
                </a:solidFill>
                <a:latin typeface="Arial" charset="0"/>
              </a:rPr>
              <a:t>Description   Date Acquired    Date Sold   Selling Price   Cost Basis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Jet Blue Bond     5/5/08	         6/1/18            41,400	 39,000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Micron Stock       8/3/16                   6/1/18            11,000        12,300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AP Health Stock  9/2/99                   6/1/18         9,000	  </a:t>
            </a:r>
            <a:r>
              <a:rPr lang="en-US" sz="2400" dirty="0" smtClean="0">
                <a:latin typeface="Arial" charset="0"/>
              </a:rPr>
              <a:t>24,000</a:t>
            </a:r>
            <a:endParaRPr lang="en-US" sz="2400" dirty="0">
              <a:latin typeface="Arial" charset="0"/>
            </a:endParaRPr>
          </a:p>
          <a:p>
            <a:pPr marL="0" indent="0">
              <a:lnSpc>
                <a:spcPct val="120000"/>
              </a:lnSpc>
              <a:spcBef>
                <a:spcPts val="3000"/>
              </a:spcBef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What is Thurber’s net capital position?  If he has a carryforward, how much will it  be and what is the nature</a:t>
            </a:r>
            <a:r>
              <a:rPr lang="en-US" sz="2400" dirty="0" smtClean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37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SOLUTION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(3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5)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39632"/>
          </a:xfrm>
        </p:spPr>
        <p:txBody>
          <a:bodyPr/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>
                <a:latin typeface="Arial" charset="0"/>
              </a:rPr>
              <a:t>Example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>
                <a:latin typeface="Arial" charset="0"/>
              </a:rPr>
              <a:t>Thurber has several capital transactions in the current year as follows: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335B74"/>
                </a:solidFill>
                <a:latin typeface="Arial" charset="0"/>
              </a:rPr>
              <a:t>Description   Date Acquired    Date Sold   Selling Price   Cost Basis</a:t>
            </a: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Arial" charset="0"/>
              </a:rPr>
              <a:t>Jet Blue Bond     5/5/08	     6/1/18         41,400           39,000</a:t>
            </a: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Arial" charset="0"/>
              </a:rPr>
              <a:t>Micron Stock       8/3/16                   6/1/18         11,000           12,300</a:t>
            </a: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Arial" charset="0"/>
              </a:rPr>
              <a:t>AP Health            9/2/99                   6/1/18	        9,000            </a:t>
            </a:r>
            <a:r>
              <a:rPr lang="en-US" sz="1800" dirty="0" smtClean="0">
                <a:latin typeface="Arial" charset="0"/>
              </a:rPr>
              <a:t>24,000</a:t>
            </a:r>
            <a:endParaRPr lang="en-US" sz="1800" dirty="0">
              <a:latin typeface="Arial" charset="0"/>
            </a:endParaRP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>
                <a:latin typeface="Arial" charset="0"/>
              </a:rPr>
              <a:t>What is Thurber’s net capital position?  If he has a carry forward, how much is it and what is the nature? </a:t>
            </a:r>
          </a:p>
          <a:p>
            <a:pPr marL="0" indent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>
                <a:latin typeface="Arial" charset="0"/>
              </a:rPr>
              <a:t>Solution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>
                <a:latin typeface="Arial" charset="0"/>
              </a:rPr>
              <a:t>Jet Blue LTCG = $2,400; Micron STCL = ($1,300);  AP Health LTCL = ($5,000) 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335B74"/>
                </a:solidFill>
                <a:latin typeface="Arial" charset="0"/>
              </a:rPr>
              <a:t>Net long-term capital loss = $2,600.  Since he has both net short-term and long-term losses, deduct net short-term loss and $1,700 of net long-term loss.  Thurber will carry forward a net long-term capital loss of $900 to 2019</a:t>
            </a:r>
            <a:r>
              <a:rPr lang="en-US" sz="1800" dirty="0" smtClean="0">
                <a:solidFill>
                  <a:srgbClr val="335B74"/>
                </a:solidFill>
                <a:latin typeface="Arial" charset="0"/>
              </a:rPr>
              <a:t>.</a:t>
            </a:r>
            <a:endParaRPr lang="en-US" sz="1800" dirty="0">
              <a:solidFill>
                <a:srgbClr val="335B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09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SALE OF PERSONAL RESIDENCE (1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3000" dirty="0">
                <a:latin typeface="Arial" charset="0"/>
              </a:rPr>
              <a:t>Exclusion on gain of personal home allowed on sale of home </a:t>
            </a:r>
          </a:p>
          <a:p>
            <a:pPr lvl="1">
              <a:spcBef>
                <a:spcPts val="400"/>
              </a:spcBef>
              <a:buSzPct val="100000"/>
            </a:pPr>
            <a:r>
              <a:rPr lang="en-US" sz="2600" dirty="0">
                <a:latin typeface="Arial" charset="0"/>
              </a:rPr>
              <a:t>For sales 5/6/97 or later</a:t>
            </a:r>
          </a:p>
          <a:p>
            <a:pPr lvl="1">
              <a:spcBef>
                <a:spcPts val="400"/>
              </a:spcBef>
              <a:buSzPct val="100000"/>
            </a:pPr>
            <a:r>
              <a:rPr lang="en-US" sz="2600" dirty="0">
                <a:latin typeface="Arial" charset="0"/>
              </a:rPr>
              <a:t>If owned and used as principal residence for two of the last five years</a:t>
            </a:r>
          </a:p>
          <a:p>
            <a:pPr>
              <a:spcBef>
                <a:spcPts val="400"/>
              </a:spcBef>
            </a:pPr>
            <a:r>
              <a:rPr lang="en-US" sz="3000" dirty="0">
                <a:latin typeface="Arial" charset="0"/>
              </a:rPr>
              <a:t>Gain exclusion is up to $500,000 (MFJ) or $250,000 (S)</a:t>
            </a:r>
          </a:p>
        </p:txBody>
      </p:sp>
    </p:spTree>
    <p:extLst>
      <p:ext uri="{BB962C8B-B14F-4D97-AF65-F5344CB8AC3E}">
        <p14:creationId xmlns:p14="http://schemas.microsoft.com/office/powerpoint/2010/main" val="2108982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SALE OF PERSONAL RESIDENCE (2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5097689"/>
          </a:xfrm>
        </p:spPr>
        <p:txBody>
          <a:bodyPr/>
          <a:lstStyle/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2600" dirty="0">
                <a:latin typeface="Arial" charset="0"/>
                <a:cs typeface="Arial" charset="0"/>
              </a:rPr>
              <a:t>Sales before 5/7/97 were treated very differently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>
                <a:latin typeface="Arial" charset="0"/>
                <a:cs typeface="Arial" charset="0"/>
              </a:rPr>
              <a:t>Taxpayers didn’t have to recognize gain on sale of house if ‘bought up’ when purchasing new residence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>
                <a:latin typeface="Arial" charset="0"/>
                <a:cs typeface="Arial" charset="0"/>
              </a:rPr>
              <a:t>Therefore, many taxpayers who had sold one or more principal residences over a period of years have a principal residence with a basis that is far lower than the cost of that residence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>
                <a:latin typeface="Arial" charset="0"/>
                <a:cs typeface="Arial" charset="0"/>
              </a:rPr>
              <a:t>These taxpayers get ‘fresh basis’ equal to purchase price of newly purchased </a:t>
            </a:r>
            <a:r>
              <a:rPr lang="en-US" sz="2200" dirty="0" smtClean="0">
                <a:latin typeface="Arial" charset="0"/>
                <a:cs typeface="Arial" charset="0"/>
              </a:rPr>
              <a:t>residence</a:t>
            </a:r>
            <a:endParaRPr lang="en-US" sz="1900" dirty="0">
              <a:latin typeface="Arial" charset="0"/>
              <a:cs typeface="Arial" charset="0"/>
            </a:endParaRPr>
          </a:p>
          <a:p>
            <a:pPr marL="548640" lvl="1" indent="-201168" fontAlgn="auto">
              <a:lnSpc>
                <a:spcPct val="120000"/>
              </a:lnSpc>
              <a:spcBef>
                <a:spcPts val="2400"/>
              </a:spcBef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2200" b="1" i="1" dirty="0">
                <a:solidFill>
                  <a:srgbClr val="286450"/>
                </a:solidFill>
                <a:latin typeface="Arial" charset="0"/>
                <a:cs typeface="Arial" charset="0"/>
              </a:rPr>
              <a:t>Beginning in 2009, can’t use ‘loophole’ of moving into previously rented properties every two years and exclude gain – if you rent your residence prior to 2 years of personal use, generally limited to a lesser exclusion</a:t>
            </a:r>
          </a:p>
        </p:txBody>
      </p:sp>
    </p:spTree>
    <p:extLst>
      <p:ext uri="{BB962C8B-B14F-4D97-AF65-F5344CB8AC3E}">
        <p14:creationId xmlns:p14="http://schemas.microsoft.com/office/powerpoint/2010/main" val="3970553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RENTAL INCOME/EXPENSES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57200">
              <a:lnSpc>
                <a:spcPct val="90000"/>
              </a:lnSpc>
              <a:spcBef>
                <a:spcPct val="50000"/>
              </a:spcBef>
            </a:pPr>
            <a:r>
              <a:rPr lang="en-US" i="1" dirty="0">
                <a:latin typeface="Arial" charset="0"/>
                <a:sym typeface="Marlett" pitchFamily="2" charset="2"/>
              </a:rPr>
              <a:t>Net rental income/loss is part of taxpayer’s gross income</a:t>
            </a:r>
          </a:p>
          <a:p>
            <a:pPr lvl="1" defTabSz="457200">
              <a:spcBef>
                <a:spcPct val="50000"/>
              </a:spcBef>
              <a:buSzPct val="100000"/>
            </a:pPr>
            <a:r>
              <a:rPr lang="en-US" dirty="0">
                <a:latin typeface="Arial" charset="0"/>
                <a:sym typeface="Marlett" pitchFamily="2" charset="2"/>
              </a:rPr>
              <a:t>Report on Schedule E - Part I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i="1" dirty="0">
                <a:latin typeface="Arial" charset="0"/>
                <a:sym typeface="Marlett" pitchFamily="2" charset="2"/>
              </a:rPr>
              <a:t>Vacation Homes </a:t>
            </a:r>
          </a:p>
          <a:p>
            <a:pPr lvl="1">
              <a:spcBef>
                <a:spcPct val="50000"/>
              </a:spcBef>
              <a:buSzPct val="100000"/>
            </a:pPr>
            <a:r>
              <a:rPr lang="en-US" dirty="0">
                <a:latin typeface="Arial" charset="0"/>
                <a:sym typeface="Marlett" pitchFamily="2" charset="2"/>
              </a:rPr>
              <a:t>If both personal and rental use of residence, must allocate expenses</a:t>
            </a:r>
          </a:p>
          <a:p>
            <a:pPr lvl="1">
              <a:spcBef>
                <a:spcPct val="50000"/>
              </a:spcBef>
              <a:buSzPct val="100000"/>
            </a:pPr>
            <a:r>
              <a:rPr lang="en-US" dirty="0">
                <a:latin typeface="Arial" charset="0"/>
                <a:sym typeface="Marlett" pitchFamily="2" charset="2"/>
              </a:rPr>
              <a:t>Deductions limited based on period of time residence used for personal vs. rental</a:t>
            </a:r>
          </a:p>
        </p:txBody>
      </p:sp>
    </p:spTree>
    <p:extLst>
      <p:ext uri="{BB962C8B-B14F-4D97-AF65-F5344CB8AC3E}">
        <p14:creationId xmlns:p14="http://schemas.microsoft.com/office/powerpoint/2010/main" val="2181600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VACATION HOMES WITH DUAL USE –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RENTAL AND PERSONAL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800" dirty="0">
                <a:latin typeface="Arial" charset="0"/>
                <a:cs typeface="Arial" charset="0"/>
              </a:rPr>
              <a:t>Three Categories – different tax treatments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dirty="0">
                <a:latin typeface="Arial" charset="0"/>
                <a:cs typeface="Arial" charset="0"/>
              </a:rPr>
              <a:t>Category I:  </a:t>
            </a:r>
            <a:r>
              <a:rPr lang="en-US" sz="2400" dirty="0">
                <a:solidFill>
                  <a:srgbClr val="116A8C"/>
                </a:solidFill>
                <a:latin typeface="Arial" charset="0"/>
                <a:cs typeface="Arial" charset="0"/>
              </a:rPr>
              <a:t>Primarily personal use </a:t>
            </a:r>
            <a:r>
              <a:rPr lang="en-US" sz="2400" dirty="0">
                <a:latin typeface="Arial" charset="0"/>
                <a:cs typeface="Arial" charset="0"/>
              </a:rPr>
              <a:t>(rented &lt; 15 days)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dirty="0">
                <a:latin typeface="Arial" charset="0"/>
                <a:cs typeface="Arial" charset="0"/>
              </a:rPr>
              <a:t>Category II: </a:t>
            </a:r>
            <a:r>
              <a:rPr lang="en-US" sz="2400" dirty="0">
                <a:solidFill>
                  <a:srgbClr val="116A8C"/>
                </a:solidFill>
                <a:latin typeface="Arial" charset="0"/>
                <a:cs typeface="Arial" charset="0"/>
              </a:rPr>
              <a:t>Primarily rental use if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Rented &gt;= </a:t>
            </a:r>
            <a:r>
              <a:rPr lang="en-US" sz="2000" dirty="0">
                <a:latin typeface="Arial" charset="0"/>
                <a:cs typeface="Arial" charset="0"/>
              </a:rPr>
              <a:t>15 days </a:t>
            </a:r>
          </a:p>
          <a:p>
            <a:pPr marL="16002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and </a:t>
            </a:r>
            <a:endParaRPr lang="en-US" sz="2000" i="1" dirty="0">
              <a:latin typeface="Arial" charset="0"/>
              <a:cs typeface="Arial" charset="0"/>
            </a:endParaRPr>
          </a:p>
          <a:p>
            <a:pPr marL="859536" lvl="2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    Personal use </a:t>
            </a:r>
            <a:r>
              <a:rPr lang="en-US" sz="2000" b="1" dirty="0">
                <a:latin typeface="Arial" charset="0"/>
                <a:cs typeface="Arial" charset="0"/>
              </a:rPr>
              <a:t>does not</a:t>
            </a:r>
            <a:r>
              <a:rPr lang="en-US" sz="2000" dirty="0">
                <a:latin typeface="Arial" charset="0"/>
                <a:cs typeface="Arial" charset="0"/>
              </a:rPr>
              <a:t> exceed greater of 14 days or 10% of rental days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charset="0"/>
                <a:cs typeface="Arial" charset="0"/>
              </a:rPr>
              <a:t>Category III:  </a:t>
            </a:r>
            <a:r>
              <a:rPr lang="en-US" sz="2400" dirty="0">
                <a:solidFill>
                  <a:srgbClr val="116A8C"/>
                </a:solidFill>
                <a:latin typeface="Arial" charset="0"/>
                <a:cs typeface="Arial" charset="0"/>
              </a:rPr>
              <a:t>Rental/personal (dual use) of property if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Rented </a:t>
            </a:r>
            <a:r>
              <a:rPr lang="en-US" sz="2000" dirty="0">
                <a:latin typeface="Arial" charset="0"/>
                <a:cs typeface="Arial" charset="0"/>
              </a:rPr>
              <a:t>&gt;= 15 days </a:t>
            </a:r>
          </a:p>
          <a:p>
            <a:pPr marL="1600200" lvl="2" inden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and </a:t>
            </a:r>
            <a:endParaRPr lang="en-US" sz="2000" i="1" dirty="0">
              <a:latin typeface="Arial" charset="0"/>
              <a:cs typeface="Arial" charset="0"/>
            </a:endParaRPr>
          </a:p>
          <a:p>
            <a:pPr marL="859536" lvl="2" indent="-18288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   </a:t>
            </a:r>
            <a:r>
              <a:rPr lang="en-US" sz="2000" dirty="0">
                <a:latin typeface="Arial" charset="0"/>
                <a:cs typeface="Arial" charset="0"/>
              </a:rPr>
              <a:t>Personal use exceeds greater of 14 days or 10% of rental days</a:t>
            </a:r>
          </a:p>
          <a:p>
            <a:pPr marL="859536" lvl="2" indent="-182880" algn="ctr">
              <a:spcBef>
                <a:spcPts val="300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200" i="1" dirty="0" smtClean="0">
                <a:solidFill>
                  <a:srgbClr val="286450"/>
                </a:solidFill>
                <a:latin typeface="Arial" charset="0"/>
              </a:rPr>
              <a:t>See </a:t>
            </a:r>
            <a:r>
              <a:rPr lang="en-US" sz="2200" i="1" dirty="0">
                <a:solidFill>
                  <a:srgbClr val="286450"/>
                </a:solidFill>
                <a:latin typeface="Arial" charset="0"/>
              </a:rPr>
              <a:t>following screens for tax treatment for each scenario</a:t>
            </a:r>
          </a:p>
        </p:txBody>
      </p:sp>
    </p:spTree>
    <p:extLst>
      <p:ext uri="{BB962C8B-B14F-4D97-AF65-F5344CB8AC3E}">
        <p14:creationId xmlns:p14="http://schemas.microsoft.com/office/powerpoint/2010/main" val="1208828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PRIMARILY PERSONAL USE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3000" dirty="0">
                <a:latin typeface="Arial" charset="0"/>
                <a:cs typeface="Arial" charset="0"/>
              </a:rPr>
              <a:t>Treated as a personal residence</a:t>
            </a:r>
          </a:p>
          <a:p>
            <a:r>
              <a:rPr lang="en-US" sz="3000" dirty="0">
                <a:latin typeface="Arial" charset="0"/>
                <a:cs typeface="Arial" charset="0"/>
              </a:rPr>
              <a:t>Rental period is disregarded</a:t>
            </a:r>
          </a:p>
          <a:p>
            <a:pPr lvl="1">
              <a:buSzPct val="100000"/>
            </a:pPr>
            <a:r>
              <a:rPr lang="en-US" sz="2600" dirty="0">
                <a:latin typeface="Arial" charset="0"/>
                <a:cs typeface="Arial" charset="0"/>
              </a:rPr>
              <a:t>Rental income is not taxable</a:t>
            </a:r>
          </a:p>
          <a:p>
            <a:pPr lvl="1">
              <a:buSzPct val="100000"/>
            </a:pPr>
            <a:r>
              <a:rPr lang="en-US" sz="2600" dirty="0">
                <a:latin typeface="Arial" charset="0"/>
                <a:cs typeface="Arial" charset="0"/>
              </a:rPr>
              <a:t>Mortgage interest and real estate taxes reported on Schedule A (itemized deductions)</a:t>
            </a:r>
          </a:p>
          <a:p>
            <a:pPr lvl="1">
              <a:buSzPct val="100000"/>
            </a:pPr>
            <a:r>
              <a:rPr lang="en-US" sz="2600" dirty="0">
                <a:latin typeface="Arial" charset="0"/>
                <a:cs typeface="Arial" charset="0"/>
              </a:rPr>
              <a:t>Other expenses are personal and nondeductible</a:t>
            </a:r>
          </a:p>
        </p:txBody>
      </p:sp>
    </p:spTree>
    <p:extLst>
      <p:ext uri="{BB962C8B-B14F-4D97-AF65-F5344CB8AC3E}">
        <p14:creationId xmlns:p14="http://schemas.microsoft.com/office/powerpoint/2010/main" val="83884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499427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Define “capital asset”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Apply holding period for long-term and short-term capital gains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Calculate gain/loss on asset disposition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Compute tax on capital gains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Describe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SzPct val="80000"/>
            </a:pPr>
            <a:r>
              <a:rPr lang="en-US" sz="2200" dirty="0"/>
              <a:t>Apply exclusion of gain from personal residence sales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200" dirty="0"/>
              <a:t>Apply tax rules for rental and vacation properties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200" dirty="0"/>
              <a:t>Explain treatment of passive income/losses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200" dirty="0"/>
              <a:t>Describe basic tax treatment of deductions for net operating losses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200" dirty="0"/>
              <a:t>Compute qualified business income deduction</a:t>
            </a:r>
          </a:p>
        </p:txBody>
      </p:sp>
    </p:spTree>
    <p:extLst>
      <p:ext uri="{BB962C8B-B14F-4D97-AF65-F5344CB8AC3E}">
        <p14:creationId xmlns:p14="http://schemas.microsoft.com/office/powerpoint/2010/main" val="2493124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PRIMARILY RENTAL USE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Arial" charset="0"/>
                <a:cs typeface="Arial" charset="0"/>
              </a:rPr>
              <a:t>Must allocate expenses between rental and personal use – calculated as follows: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Rental days / Total days used = Rental % 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Expenses x Rental % = </a:t>
            </a:r>
            <a:r>
              <a:rPr lang="en-US" sz="2600" dirty="0">
                <a:solidFill>
                  <a:srgbClr val="116A8C"/>
                </a:solidFill>
                <a:latin typeface="Arial" charset="0"/>
                <a:cs typeface="Arial" charset="0"/>
              </a:rPr>
              <a:t>Rental deductions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Personal days / Total days used = Personal %</a:t>
            </a:r>
          </a:p>
          <a:p>
            <a:pPr>
              <a:defRPr/>
            </a:pPr>
            <a:r>
              <a:rPr lang="en-US" sz="2500" dirty="0">
                <a:latin typeface="Arial" charset="0"/>
                <a:cs typeface="Arial" charset="0"/>
              </a:rPr>
              <a:t> </a:t>
            </a:r>
            <a:r>
              <a:rPr lang="en-US" sz="3000" dirty="0">
                <a:latin typeface="Arial" charset="0"/>
                <a:cs typeface="Arial" charset="0"/>
              </a:rPr>
              <a:t>If </a:t>
            </a:r>
            <a:r>
              <a:rPr lang="en-US" sz="3000" dirty="0">
                <a:solidFill>
                  <a:srgbClr val="116A8C"/>
                </a:solidFill>
                <a:latin typeface="Arial" charset="0"/>
                <a:cs typeface="Arial" charset="0"/>
              </a:rPr>
              <a:t>rental deductions</a:t>
            </a:r>
            <a:r>
              <a:rPr lang="en-US" sz="3000" dirty="0">
                <a:solidFill>
                  <a:schemeClr val="accent1"/>
                </a:solidFill>
                <a:latin typeface="Arial" charset="0"/>
                <a:cs typeface="Arial" charset="0"/>
              </a:rPr>
              <a:t> </a:t>
            </a:r>
            <a:r>
              <a:rPr lang="en-US" sz="3000" dirty="0">
                <a:latin typeface="Arial" charset="0"/>
                <a:cs typeface="Arial" charset="0"/>
              </a:rPr>
              <a:t>exceed rental income, can deduct against other income, </a:t>
            </a:r>
            <a:r>
              <a:rPr lang="en-US" sz="3000" i="1" dirty="0">
                <a:latin typeface="Arial" charset="0"/>
                <a:cs typeface="Arial" charset="0"/>
              </a:rPr>
              <a:t>subject to passive loss rules</a:t>
            </a:r>
          </a:p>
          <a:p>
            <a:pPr>
              <a:defRPr/>
            </a:pPr>
            <a:r>
              <a:rPr lang="en-US" sz="3000" dirty="0">
                <a:latin typeface="Arial" charset="0"/>
                <a:cs typeface="Arial" charset="0"/>
              </a:rPr>
              <a:t>Personal % of mortgage interest and real estate taxes reported on Schedule </a:t>
            </a:r>
            <a:r>
              <a:rPr lang="en-US" sz="3000" dirty="0" smtClean="0">
                <a:latin typeface="Arial" charset="0"/>
                <a:cs typeface="Arial" charset="0"/>
              </a:rPr>
              <a:t>A</a:t>
            </a:r>
            <a:endParaRPr lang="en-US" sz="3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17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RENTAL/PERSONAL (DUAL) USE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Arial" charset="0"/>
                <a:cs typeface="Arial" charset="0"/>
              </a:rPr>
              <a:t>Allocate expenses between rental and personal based on same allocation formulas as prior screen</a:t>
            </a:r>
          </a:p>
          <a:p>
            <a:pPr>
              <a:buClr>
                <a:schemeClr val="tx1"/>
              </a:buClr>
              <a:defRPr/>
            </a:pPr>
            <a:r>
              <a:rPr lang="en-US" sz="3000" dirty="0">
                <a:solidFill>
                  <a:srgbClr val="116A8C"/>
                </a:solidFill>
                <a:latin typeface="Arial" charset="0"/>
                <a:cs typeface="Arial" charset="0"/>
              </a:rPr>
              <a:t>Rental deductions can be taken up to amount of rental income only</a:t>
            </a:r>
            <a:r>
              <a:rPr lang="en-US" sz="3000" dirty="0">
                <a:latin typeface="Arial" charset="0"/>
                <a:cs typeface="Arial" charset="0"/>
              </a:rPr>
              <a:t>, </a:t>
            </a:r>
            <a:r>
              <a:rPr lang="en-US" sz="3000" i="1" dirty="0">
                <a:latin typeface="Arial" charset="0"/>
                <a:cs typeface="Arial" charset="0"/>
              </a:rPr>
              <a:t>in order</a:t>
            </a:r>
            <a:r>
              <a:rPr lang="en-US" sz="3000" dirty="0">
                <a:latin typeface="Arial" charset="0"/>
                <a:cs typeface="Arial" charset="0"/>
              </a:rPr>
              <a:t>, as follows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Taxes and interest (</a:t>
            </a:r>
            <a:r>
              <a:rPr lang="en-US" sz="2600" i="1" dirty="0">
                <a:latin typeface="Arial" charset="0"/>
                <a:cs typeface="Arial" charset="0"/>
              </a:rPr>
              <a:t>can</a:t>
            </a:r>
            <a:r>
              <a:rPr lang="en-US" sz="2600" dirty="0">
                <a:latin typeface="Arial" charset="0"/>
                <a:cs typeface="Arial" charset="0"/>
              </a:rPr>
              <a:t> take into loss situation)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Utilities/maintenance (only up to remaining rental income)</a:t>
            </a:r>
          </a:p>
          <a:p>
            <a:pPr lvl="1">
              <a:defRPr/>
            </a:pPr>
            <a:r>
              <a:rPr lang="en-US" sz="2600" dirty="0">
                <a:latin typeface="Arial" charset="0"/>
                <a:cs typeface="Arial" charset="0"/>
              </a:rPr>
              <a:t>Depreciation (only up to remaining rental income)</a:t>
            </a:r>
          </a:p>
          <a:p>
            <a:pPr>
              <a:defRPr/>
            </a:pPr>
            <a:r>
              <a:rPr lang="en-US" sz="3000" dirty="0">
                <a:latin typeface="Arial" charset="0"/>
                <a:cs typeface="Arial" charset="0"/>
              </a:rPr>
              <a:t>Personal % of mortgage interest and real estate taxes reported on Schedule </a:t>
            </a:r>
            <a:r>
              <a:rPr lang="en-US" sz="3000" dirty="0" smtClean="0">
                <a:latin typeface="Arial" charset="0"/>
                <a:cs typeface="Arial" charset="0"/>
              </a:rPr>
              <a:t>A</a:t>
            </a:r>
            <a:endParaRPr lang="en-US" sz="3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50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 OF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DUAL USE RENTAL PROPERTY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758714" cy="2093232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sz="2200" b="1" dirty="0">
                <a:latin typeface="Arial" charset="0"/>
                <a:cs typeface="Arial" charset="0"/>
              </a:rPr>
              <a:t>Example</a:t>
            </a:r>
          </a:p>
          <a:p>
            <a:pPr marL="0">
              <a:lnSpc>
                <a:spcPct val="110000"/>
              </a:lnSpc>
              <a:buNone/>
            </a:pPr>
            <a:r>
              <a:rPr lang="en-US" sz="2200" dirty="0">
                <a:latin typeface="Arial" charset="0"/>
                <a:cs typeface="Arial" charset="0"/>
              </a:rPr>
              <a:t>The Mbale family owns a</a:t>
            </a:r>
            <a:r>
              <a:rPr lang="en-US" sz="2200" i="1" dirty="0">
                <a:latin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cs typeface="Arial" charset="0"/>
              </a:rPr>
              <a:t>ski condo in Alta, UT; in the current year personal use = 25 days and rental use = 50 days.  Data pertaining to the rental follows - what amounts will be reported on Schedules E and A for the current year?  </a:t>
            </a:r>
            <a:r>
              <a:rPr lang="en-US" sz="2200" i="1" dirty="0">
                <a:latin typeface="Arial" charset="0"/>
                <a:cs typeface="Arial" charset="0"/>
              </a:rPr>
              <a:t>Hint:  first figure what category it’s in and then do allocation schedule</a:t>
            </a:r>
            <a:r>
              <a:rPr lang="en-US" sz="2200" i="1" dirty="0" smtClean="0">
                <a:latin typeface="Arial" charset="0"/>
                <a:cs typeface="Arial" charset="0"/>
              </a:rPr>
              <a:t>!</a:t>
            </a:r>
            <a:endParaRPr lang="en-US" sz="2200" dirty="0"/>
          </a:p>
        </p:txBody>
      </p:sp>
      <p:graphicFrame>
        <p:nvGraphicFramePr>
          <p:cNvPr id="7" name="Table 3" descr="A table shows the following data. Rental income: $10,000, Taxes: 1,500, Interest: 3,000, Utilities: 2,000, Insurance: 1,500, Snow removal: 2,500, and Depreciation: 12,000.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469891560"/>
              </p:ext>
            </p:extLst>
          </p:nvPr>
        </p:nvGraphicFramePr>
        <p:xfrm>
          <a:off x="3124200" y="3560087"/>
          <a:ext cx="59436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1142841447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272049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income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521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1,500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8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3,000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3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2,000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40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4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Snow removal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2,500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24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50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065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(4 </a:t>
            </a:r>
            <a:r>
              <a:rPr lang="en-US" dirty="0"/>
              <a:t>of </a:t>
            </a:r>
            <a:r>
              <a:rPr lang="en-US" dirty="0" smtClean="0"/>
              <a:t>5)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787744" cy="5016914"/>
          </a:xfrm>
        </p:spPr>
        <p:txBody>
          <a:bodyPr/>
          <a:lstStyle/>
          <a:p>
            <a:pPr marL="0" indent="0" eaLnBrk="0" hangingPunct="0"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1</a:t>
            </a:r>
            <a:r>
              <a:rPr lang="en-US" sz="2200" b="1" dirty="0"/>
              <a:t>: </a:t>
            </a:r>
            <a:r>
              <a:rPr lang="en-US" sz="2200" dirty="0"/>
              <a:t>Personal use is &gt; 14 days or 10% of rental (5 days); therefore, </a:t>
            </a:r>
            <a:r>
              <a:rPr lang="en-US" sz="2200" i="1" dirty="0"/>
              <a:t>does</a:t>
            </a:r>
            <a:r>
              <a:rPr lang="en-US" sz="2200" dirty="0"/>
              <a:t> exceed the greater number and this is </a:t>
            </a:r>
            <a:r>
              <a:rPr lang="en-US" sz="2200" dirty="0">
                <a:solidFill>
                  <a:srgbClr val="286450"/>
                </a:solidFill>
              </a:rPr>
              <a:t>dual use </a:t>
            </a:r>
            <a:r>
              <a:rPr lang="en-US" sz="2200" dirty="0" smtClean="0">
                <a:solidFill>
                  <a:srgbClr val="286450"/>
                </a:solidFill>
              </a:rPr>
              <a:t>property</a:t>
            </a:r>
            <a:endParaRPr lang="en-US" sz="2200" dirty="0">
              <a:solidFill>
                <a:srgbClr val="286450"/>
              </a:solidFill>
            </a:endParaRPr>
          </a:p>
          <a:p>
            <a:pPr marL="0" indent="0" eaLnBrk="0" hangingPunct="0">
              <a:spcBef>
                <a:spcPts val="1800"/>
              </a:spcBef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2</a:t>
            </a:r>
            <a:r>
              <a:rPr lang="en-US" sz="2200" b="1" dirty="0"/>
              <a:t>:</a:t>
            </a:r>
            <a:r>
              <a:rPr lang="en-US" sz="2200" dirty="0"/>
              <a:t> Taxes/interest = $4,500 </a:t>
            </a:r>
            <a:r>
              <a:rPr lang="en-US" sz="2200" dirty="0" smtClean="0"/>
              <a:t>× </a:t>
            </a:r>
            <a:r>
              <a:rPr lang="en-US" sz="2200" dirty="0"/>
              <a:t>50/75 = </a:t>
            </a:r>
            <a:r>
              <a:rPr lang="en-US" sz="2200" dirty="0">
                <a:solidFill>
                  <a:srgbClr val="335B74"/>
                </a:solidFill>
              </a:rPr>
              <a:t>$3,000 </a:t>
            </a:r>
            <a:r>
              <a:rPr lang="en-US" sz="2200" dirty="0"/>
              <a:t>deduction on </a:t>
            </a:r>
            <a:r>
              <a:rPr lang="en-US" sz="2200" dirty="0" smtClean="0"/>
              <a:t>E</a:t>
            </a:r>
            <a:endParaRPr lang="en-US" sz="2200" dirty="0"/>
          </a:p>
          <a:p>
            <a:pPr marL="0" indent="0" eaLnBrk="0" hangingPunct="0">
              <a:spcBef>
                <a:spcPts val="1800"/>
              </a:spcBef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3</a:t>
            </a:r>
            <a:r>
              <a:rPr lang="en-US" sz="2200" b="1" dirty="0"/>
              <a:t>:</a:t>
            </a:r>
            <a:r>
              <a:rPr lang="en-US" sz="2200" dirty="0"/>
              <a:t> Other expenses =  $6,000 </a:t>
            </a:r>
            <a:r>
              <a:rPr lang="en-US" sz="2200" dirty="0" smtClean="0"/>
              <a:t>× </a:t>
            </a:r>
            <a:r>
              <a:rPr lang="en-US" sz="2200" dirty="0"/>
              <a:t>50/75 = </a:t>
            </a:r>
            <a:r>
              <a:rPr lang="en-US" sz="2200" dirty="0">
                <a:solidFill>
                  <a:srgbClr val="335B74"/>
                </a:solidFill>
              </a:rPr>
              <a:t>$4,000 </a:t>
            </a:r>
            <a:r>
              <a:rPr lang="en-US" sz="2200" dirty="0"/>
              <a:t>deduction on E </a:t>
            </a:r>
          </a:p>
          <a:p>
            <a:pPr marL="0" indent="0" eaLnBrk="0" hangingPunct="0">
              <a:spcBef>
                <a:spcPts val="1800"/>
              </a:spcBef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4</a:t>
            </a:r>
            <a:r>
              <a:rPr lang="en-US" sz="2200" b="1" dirty="0"/>
              <a:t>: </a:t>
            </a:r>
            <a:r>
              <a:rPr lang="en-US" sz="2200" dirty="0"/>
              <a:t> Depreciation = $12,000 </a:t>
            </a:r>
            <a:r>
              <a:rPr lang="en-US" sz="2200" dirty="0" smtClean="0"/>
              <a:t>× </a:t>
            </a:r>
            <a:r>
              <a:rPr lang="en-US" sz="2200" dirty="0"/>
              <a:t>50/75 = $8,000 but limited to </a:t>
            </a:r>
            <a:r>
              <a:rPr lang="en-US" sz="2200" dirty="0">
                <a:solidFill>
                  <a:srgbClr val="335B74"/>
                </a:solidFill>
              </a:rPr>
              <a:t>$3,000*</a:t>
            </a:r>
            <a:r>
              <a:rPr lang="en-US" sz="2200" dirty="0">
                <a:solidFill>
                  <a:schemeClr val="accent3"/>
                </a:solidFill>
              </a:rPr>
              <a:t>       </a:t>
            </a:r>
            <a:r>
              <a:rPr lang="en-US" sz="2200" i="1" dirty="0"/>
              <a:t>(remaining income)</a:t>
            </a:r>
            <a:r>
              <a:rPr lang="en-US" sz="2200" dirty="0"/>
              <a:t> because dual use property can’t create a loss 	</a:t>
            </a:r>
            <a:r>
              <a:rPr lang="en-US" sz="2200" dirty="0" smtClean="0"/>
              <a:t> (</a:t>
            </a:r>
            <a:r>
              <a:rPr lang="en-US" sz="2200" dirty="0" smtClean="0">
                <a:solidFill>
                  <a:srgbClr val="335B74"/>
                </a:solidFill>
              </a:rPr>
              <a:t>*</a:t>
            </a:r>
            <a:r>
              <a:rPr lang="en-US" sz="2200" dirty="0" smtClean="0"/>
              <a:t>$</a:t>
            </a:r>
            <a:r>
              <a:rPr lang="en-US" sz="2200" dirty="0"/>
              <a:t>10,000 </a:t>
            </a:r>
            <a:r>
              <a:rPr lang="en-US" sz="2200" dirty="0" smtClean="0"/>
              <a:t>− </a:t>
            </a:r>
            <a:r>
              <a:rPr lang="en-US" sz="2200" dirty="0"/>
              <a:t>3,000 </a:t>
            </a:r>
            <a:r>
              <a:rPr lang="en-US" sz="2400" dirty="0"/>
              <a:t>−</a:t>
            </a:r>
            <a:r>
              <a:rPr lang="en-US" sz="2200" dirty="0" smtClean="0"/>
              <a:t> </a:t>
            </a:r>
            <a:r>
              <a:rPr lang="en-US" sz="2200" dirty="0"/>
              <a:t>4,000</a:t>
            </a:r>
            <a:r>
              <a:rPr lang="en-US" sz="2200" dirty="0" smtClean="0"/>
              <a:t>)</a:t>
            </a:r>
            <a:endParaRPr lang="en-US" sz="2200" dirty="0"/>
          </a:p>
          <a:p>
            <a:pPr marL="0" indent="0" eaLnBrk="0" hangingPunct="0">
              <a:spcBef>
                <a:spcPts val="1800"/>
              </a:spcBef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5</a:t>
            </a:r>
            <a:r>
              <a:rPr lang="en-US" sz="2200" b="1" dirty="0"/>
              <a:t>:</a:t>
            </a:r>
            <a:r>
              <a:rPr lang="en-US" sz="2200" dirty="0"/>
              <a:t> = What amount goes to Schedule A?  ($</a:t>
            </a:r>
            <a:r>
              <a:rPr lang="en-US" sz="2200" i="1" dirty="0"/>
              <a:t>4,500  taxes/interest </a:t>
            </a:r>
            <a:r>
              <a:rPr lang="en-US" sz="2400" dirty="0"/>
              <a:t>−</a:t>
            </a:r>
            <a:r>
              <a:rPr lang="en-US" sz="2200" i="1" dirty="0" smtClean="0"/>
              <a:t> </a:t>
            </a:r>
            <a:r>
              <a:rPr lang="en-US" sz="2200" i="1" dirty="0"/>
              <a:t>$3,000 rental  = </a:t>
            </a:r>
            <a:r>
              <a:rPr lang="en-US" sz="2200" i="1" dirty="0">
                <a:solidFill>
                  <a:srgbClr val="335B74"/>
                </a:solidFill>
              </a:rPr>
              <a:t>$1,500</a:t>
            </a:r>
            <a:r>
              <a:rPr lang="en-US" sz="2200" i="1" dirty="0" smtClean="0"/>
              <a:t>)</a:t>
            </a:r>
            <a:endParaRPr lang="en-US" sz="2200" dirty="0"/>
          </a:p>
          <a:p>
            <a:pPr marL="0" indent="0" eaLnBrk="0" hangingPunct="0">
              <a:spcBef>
                <a:spcPts val="1800"/>
              </a:spcBef>
              <a:buNone/>
              <a:defRPr/>
            </a:pPr>
            <a:r>
              <a:rPr lang="en-US" sz="2200" b="1" dirty="0">
                <a:solidFill>
                  <a:srgbClr val="335B74"/>
                </a:solidFill>
              </a:rPr>
              <a:t>Step 6</a:t>
            </a:r>
            <a:r>
              <a:rPr lang="en-US" sz="2200" b="1" dirty="0"/>
              <a:t>:</a:t>
            </a:r>
            <a:r>
              <a:rPr lang="en-US" sz="2200" dirty="0"/>
              <a:t> = What is the loss carry forward? $</a:t>
            </a:r>
            <a:r>
              <a:rPr lang="en-US" sz="2200" i="1" dirty="0"/>
              <a:t>8,000 </a:t>
            </a:r>
            <a:r>
              <a:rPr lang="en-US" sz="2400" dirty="0"/>
              <a:t>−</a:t>
            </a:r>
            <a:r>
              <a:rPr lang="en-US" sz="2200" i="1" dirty="0" smtClean="0"/>
              <a:t> </a:t>
            </a:r>
            <a:r>
              <a:rPr lang="en-US" sz="2200" i="1" dirty="0"/>
              <a:t>3,000 = </a:t>
            </a:r>
            <a:r>
              <a:rPr lang="en-US" sz="2200" i="1" dirty="0">
                <a:solidFill>
                  <a:srgbClr val="335B74"/>
                </a:solidFill>
              </a:rPr>
              <a:t>$</a:t>
            </a:r>
            <a:r>
              <a:rPr lang="en-US" sz="2200" i="1" dirty="0" smtClean="0">
                <a:solidFill>
                  <a:srgbClr val="335B74"/>
                </a:solidFill>
              </a:rPr>
              <a:t>5,000</a:t>
            </a:r>
            <a:endParaRPr lang="en-US" sz="2200" dirty="0">
              <a:solidFill>
                <a:srgbClr val="335B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22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ALTERNATIVE ALLOCATION METHOD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3000" dirty="0">
                <a:latin typeface="Arial" charset="0"/>
                <a:cs typeface="Arial" charset="0"/>
              </a:rPr>
              <a:t>IRS requires that dual use of rental property allocation is based on total days of use </a:t>
            </a:r>
          </a:p>
          <a:p>
            <a:pPr>
              <a:spcBef>
                <a:spcPts val="400"/>
              </a:spcBef>
            </a:pPr>
            <a:r>
              <a:rPr lang="en-US" sz="3000" dirty="0">
                <a:latin typeface="Arial" charset="0"/>
                <a:cs typeface="Arial" charset="0"/>
              </a:rPr>
              <a:t>U.S. Tax Court has allowed allocation of interest and taxes using 365 as denominator</a:t>
            </a:r>
          </a:p>
          <a:p>
            <a:pPr lvl="1">
              <a:spcBef>
                <a:spcPts val="400"/>
              </a:spcBef>
              <a:buSzPct val="100000"/>
            </a:pPr>
            <a:r>
              <a:rPr lang="en-US" sz="2600" dirty="0">
                <a:latin typeface="Arial" charset="0"/>
                <a:cs typeface="Arial" charset="0"/>
              </a:rPr>
              <a:t>This allows more interest/taxes to be deducted on Schedule A, creating greater potential to take other expenses on the Schedule E</a:t>
            </a:r>
          </a:p>
          <a:p>
            <a:pPr>
              <a:spcBef>
                <a:spcPts val="400"/>
              </a:spcBef>
            </a:pPr>
            <a:r>
              <a:rPr lang="en-US" sz="3000" dirty="0">
                <a:latin typeface="Arial" charset="0"/>
                <a:cs typeface="Arial" charset="0"/>
              </a:rPr>
              <a:t>This controversy between IRS and Tax Court is still not resolved</a:t>
            </a:r>
          </a:p>
        </p:txBody>
      </p:sp>
    </p:spTree>
    <p:extLst>
      <p:ext uri="{BB962C8B-B14F-4D97-AF65-F5344CB8AC3E}">
        <p14:creationId xmlns:p14="http://schemas.microsoft.com/office/powerpoint/2010/main" val="1734926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CATEGORIES OF INCOME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dirty="0"/>
              <a:t>Three classifications of income</a:t>
            </a:r>
          </a:p>
          <a:p>
            <a:pPr lvl="1">
              <a:buSzPct val="100000"/>
            </a:pPr>
            <a:r>
              <a:rPr lang="en-US" dirty="0"/>
              <a:t>Active – This is from wages, salaries and self-employment income</a:t>
            </a:r>
          </a:p>
          <a:p>
            <a:pPr lvl="1">
              <a:buSzPct val="100000"/>
            </a:pPr>
            <a:r>
              <a:rPr lang="en-US" dirty="0"/>
              <a:t>Portfolio – This is generated from dividend and interest income</a:t>
            </a:r>
          </a:p>
          <a:p>
            <a:pPr lvl="1">
              <a:buSzPct val="100000"/>
            </a:pPr>
            <a:r>
              <a:rPr lang="en-US" dirty="0"/>
              <a:t>Passive –  This is from items such as limited partnerships and rental real estate</a:t>
            </a:r>
          </a:p>
        </p:txBody>
      </p:sp>
    </p:spTree>
    <p:extLst>
      <p:ext uri="{BB962C8B-B14F-4D97-AF65-F5344CB8AC3E}">
        <p14:creationId xmlns:p14="http://schemas.microsoft.com/office/powerpoint/2010/main" val="2397816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PASSIVE LOSS LIMITATIONS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566928" indent="-457200" defTabSz="460375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i="1" dirty="0">
                <a:solidFill>
                  <a:srgbClr val="116A8C"/>
                </a:solidFill>
                <a:latin typeface="Arial" charset="0"/>
                <a:cs typeface="Arial" charset="0"/>
              </a:rPr>
              <a:t>Passive loss rule</a:t>
            </a:r>
            <a:r>
              <a:rPr lang="en-US" sz="2600" i="1" dirty="0">
                <a:latin typeface="Arial" charset="0"/>
                <a:cs typeface="Arial" charset="0"/>
              </a:rPr>
              <a:t> - </a:t>
            </a:r>
            <a:r>
              <a:rPr lang="en-US" sz="2600" dirty="0">
                <a:latin typeface="Arial" charset="0"/>
                <a:cs typeface="Arial" charset="0"/>
              </a:rPr>
              <a:t> When taxpayer has minimal or no involvement in an activity, generated losses are “passive”, and may not be deducted in excess of passive gains.  </a:t>
            </a:r>
          </a:p>
          <a:p>
            <a:pPr lvl="1" defTabSz="460375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300" dirty="0">
                <a:latin typeface="Arial" charset="0"/>
                <a:cs typeface="Arial" charset="0"/>
              </a:rPr>
              <a:t>Losses </a:t>
            </a:r>
            <a:r>
              <a:rPr lang="en-US" sz="2300" i="1" dirty="0">
                <a:latin typeface="Arial" charset="0"/>
                <a:cs typeface="Arial" charset="0"/>
              </a:rPr>
              <a:t>can</a:t>
            </a:r>
            <a:r>
              <a:rPr lang="en-US" sz="2300" dirty="0">
                <a:latin typeface="Arial" charset="0"/>
                <a:cs typeface="Arial" charset="0"/>
              </a:rPr>
              <a:t> be carried forward and deducted in future years against passive </a:t>
            </a:r>
            <a:r>
              <a:rPr lang="en-US" sz="2300" dirty="0" smtClean="0">
                <a:latin typeface="Arial" charset="0"/>
                <a:cs typeface="Arial" charset="0"/>
              </a:rPr>
              <a:t>gains </a:t>
            </a:r>
          </a:p>
          <a:p>
            <a:pPr marL="4572000" lvl="1" indent="0" defTabSz="460375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2300" i="1" dirty="0" smtClean="0">
                <a:latin typeface="Arial" charset="0"/>
                <a:cs typeface="Arial" charset="0"/>
              </a:rPr>
              <a:t>or</a:t>
            </a:r>
            <a:endParaRPr lang="en-US" sz="2300" i="1" dirty="0">
              <a:latin typeface="Arial" charset="0"/>
              <a:cs typeface="Arial" charset="0"/>
            </a:endParaRPr>
          </a:p>
          <a:p>
            <a:pPr lvl="1" defTabSz="460375">
              <a:spcBef>
                <a:spcPts val="3000"/>
              </a:spcBef>
              <a:spcAft>
                <a:spcPts val="0"/>
              </a:spcAft>
              <a:defRPr/>
            </a:pPr>
            <a:r>
              <a:rPr lang="en-US" sz="2300" dirty="0">
                <a:latin typeface="Arial" charset="0"/>
                <a:cs typeface="Arial" charset="0"/>
              </a:rPr>
              <a:t>They can be deducted when investment is </a:t>
            </a:r>
            <a:r>
              <a:rPr lang="en-US" sz="2300" dirty="0" smtClean="0">
                <a:latin typeface="Arial" charset="0"/>
                <a:cs typeface="Arial" charset="0"/>
              </a:rPr>
              <a:t>sold</a:t>
            </a:r>
            <a:endParaRPr lang="en-US" sz="2300" dirty="0">
              <a:latin typeface="Arial" charset="0"/>
              <a:cs typeface="Arial" charset="0"/>
            </a:endParaRPr>
          </a:p>
          <a:p>
            <a:pPr marL="521208" indent="-457200" defTabSz="460375">
              <a:spcBef>
                <a:spcPts val="3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>
                <a:latin typeface="Arial" charset="0"/>
                <a:cs typeface="Arial" charset="0"/>
              </a:rPr>
              <a:t>Passive losses generally cannot be used to offset active or portfolio income</a:t>
            </a:r>
          </a:p>
        </p:txBody>
      </p:sp>
    </p:spTree>
    <p:extLst>
      <p:ext uri="{BB962C8B-B14F-4D97-AF65-F5344CB8AC3E}">
        <p14:creationId xmlns:p14="http://schemas.microsoft.com/office/powerpoint/2010/main" val="2762613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PASSIVE LOSS LIMITATIONS - EXCEPTION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10604"/>
          </a:xfrm>
        </p:spPr>
        <p:txBody>
          <a:bodyPr/>
          <a:lstStyle/>
          <a:p>
            <a:pPr marL="452628" indent="-34290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dirty="0">
                <a:latin typeface="Arial" charset="0"/>
                <a:cs typeface="Arial" charset="0"/>
              </a:rPr>
              <a:t>Rental property is specifically designated as passive, even if taxpayer actively manages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en-US" sz="3000" dirty="0">
                <a:latin typeface="Arial" charset="0"/>
                <a:cs typeface="Arial" charset="0"/>
              </a:rPr>
              <a:t>However, individual taxpayers</a:t>
            </a:r>
          </a:p>
          <a:p>
            <a:pPr marL="726948" lvl="1" indent="-342900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600" dirty="0">
                <a:latin typeface="Arial" charset="0"/>
                <a:cs typeface="Arial" charset="0"/>
              </a:rPr>
              <a:t>May take up to $25,000 of rental loss (even though considered passive) against ordinary income</a:t>
            </a:r>
          </a:p>
          <a:p>
            <a:pPr marL="726948" lvl="1" indent="-34290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>
                <a:latin typeface="Arial" charset="0"/>
                <a:cs typeface="Arial" charset="0"/>
              </a:rPr>
              <a:t>The $25,000 loss </a:t>
            </a:r>
            <a:r>
              <a:rPr lang="en-US" sz="2600" dirty="0">
                <a:solidFill>
                  <a:srgbClr val="116A8C"/>
                </a:solidFill>
                <a:latin typeface="Arial" charset="0"/>
                <a:cs typeface="Arial" charset="0"/>
              </a:rPr>
              <a:t>capability</a:t>
            </a:r>
            <a:r>
              <a:rPr lang="en-US" sz="2600" dirty="0">
                <a:latin typeface="Arial" charset="0"/>
                <a:cs typeface="Arial" charset="0"/>
              </a:rPr>
              <a:t> is reduced by 50¢ for each $1 Modified AGI (MAGI)  &gt; $100,000</a:t>
            </a:r>
            <a:r>
              <a:rPr lang="en-US" sz="2600" dirty="0">
                <a:solidFill>
                  <a:schemeClr val="accent3"/>
                </a:solidFill>
                <a:latin typeface="Arial" charset="0"/>
                <a:cs typeface="Arial" charset="0"/>
              </a:rPr>
              <a:t>*</a:t>
            </a:r>
          </a:p>
          <a:p>
            <a:pPr marL="406908" indent="-34290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dirty="0">
                <a:latin typeface="Arial" charset="0"/>
                <a:cs typeface="Arial" charset="0"/>
              </a:rPr>
              <a:t>Different rules apply if married filing </a:t>
            </a:r>
            <a:r>
              <a:rPr lang="en-US" sz="3000" dirty="0" smtClean="0">
                <a:latin typeface="Arial" charset="0"/>
                <a:cs typeface="Arial" charset="0"/>
              </a:rPr>
              <a:t>separately</a:t>
            </a:r>
            <a:endParaRPr lang="en-US" sz="3000" dirty="0">
              <a:solidFill>
                <a:schemeClr val="accent3"/>
              </a:solidFill>
              <a:latin typeface="Arial" charset="0"/>
              <a:cs typeface="Arial" charset="0"/>
            </a:endParaRPr>
          </a:p>
          <a:p>
            <a:pPr marL="621792" lvl="1" indent="-237744" algn="ctr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*Therefore, no deduction for rental losses</a:t>
            </a:r>
          </a:p>
          <a:p>
            <a:pPr marL="621792" lvl="1" indent="-237744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 exists when MAGI reaches $</a:t>
            </a:r>
            <a:r>
              <a:rPr lang="en-US" sz="2400" b="1" i="1" dirty="0" smtClean="0">
                <a:solidFill>
                  <a:srgbClr val="286450"/>
                </a:solidFill>
                <a:latin typeface="Arial" charset="0"/>
              </a:rPr>
              <a:t>150,000</a:t>
            </a:r>
            <a:endParaRPr lang="en-US" sz="24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71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REAL ESTATE RENTAL AS TRADE/BUSINESS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1060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If taxpayer is heavily involved in real estate rental activities, may be considered to have an active business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Requirements for this are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More than 50% of individual’s personal service during year is performed in real property trade 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4572000" lvl="1" indent="0">
              <a:lnSpc>
                <a:spcPct val="120000"/>
              </a:lnSpc>
              <a:buSzPct val="100000"/>
              <a:buNone/>
            </a:pPr>
            <a:r>
              <a:rPr lang="en-US" sz="2400" i="1" dirty="0" smtClean="0">
                <a:latin typeface="Arial" charset="0"/>
                <a:cs typeface="Arial" charset="0"/>
              </a:rPr>
              <a:t>and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 smtClean="0">
                <a:latin typeface="Arial" charset="0"/>
                <a:cs typeface="Arial" charset="0"/>
              </a:rPr>
              <a:t>More </a:t>
            </a:r>
            <a:r>
              <a:rPr lang="en-US" sz="2400" dirty="0">
                <a:latin typeface="Arial" charset="0"/>
                <a:cs typeface="Arial" charset="0"/>
              </a:rPr>
              <a:t>than 750 hours of service performed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The taxpayer may then be able to deduct entire loss on real estate </a:t>
            </a:r>
            <a:r>
              <a:rPr lang="en-US" sz="2800" dirty="0" smtClean="0">
                <a:latin typeface="Arial" charset="0"/>
                <a:cs typeface="Arial" charset="0"/>
              </a:rPr>
              <a:t>business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35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RENTAL REAL ESTATE LOSS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1060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Example</a:t>
            </a:r>
          </a:p>
          <a:p>
            <a:pPr marL="0" indent="0">
              <a:buNone/>
            </a:pPr>
            <a:r>
              <a:rPr lang="en-US" dirty="0"/>
              <a:t>Bobbi Jo is single and owns a rental duplex that shows a loss of $20,000.  Her modified AGI, before the loss, is $118,000.  What amount of the rental loss can be claimed? How much could be claimed if her loss = $2,800?</a:t>
            </a:r>
          </a:p>
        </p:txBody>
      </p:sp>
    </p:spTree>
    <p:extLst>
      <p:ext uri="{BB962C8B-B14F-4D97-AF65-F5344CB8AC3E}">
        <p14:creationId xmlns:p14="http://schemas.microsoft.com/office/powerpoint/2010/main" val="360470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CAPITAL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i="1" dirty="0">
                <a:solidFill>
                  <a:srgbClr val="335B74"/>
                </a:solidFill>
              </a:rPr>
              <a:t>Capital assets are defined by </a:t>
            </a:r>
            <a:r>
              <a:rPr lang="en-US" sz="3600" i="1" dirty="0" smtClean="0">
                <a:solidFill>
                  <a:srgbClr val="335B74"/>
                </a:solidFill>
              </a:rPr>
              <a:t>exception</a:t>
            </a:r>
            <a:endParaRPr lang="en-US" sz="3600" i="1" dirty="0">
              <a:solidFill>
                <a:schemeClr val="accent3"/>
              </a:solidFill>
            </a:endParaRPr>
          </a:p>
          <a:p>
            <a:pPr>
              <a:spcBef>
                <a:spcPts val="3000"/>
              </a:spcBef>
            </a:pPr>
            <a:r>
              <a:rPr lang="en-US" dirty="0">
                <a:latin typeface="Arial" charset="0"/>
              </a:rPr>
              <a:t>A capital asset is any asset </a:t>
            </a:r>
            <a:r>
              <a:rPr lang="en-US" i="1" dirty="0">
                <a:latin typeface="Arial" charset="0"/>
              </a:rPr>
              <a:t>other </a:t>
            </a:r>
          </a:p>
          <a:p>
            <a:r>
              <a:rPr lang="en-US" i="1" dirty="0">
                <a:latin typeface="Arial" charset="0"/>
              </a:rPr>
              <a:t>than</a:t>
            </a:r>
            <a:r>
              <a:rPr lang="en-US" dirty="0">
                <a:latin typeface="Arial" charset="0"/>
              </a:rPr>
              <a:t> inventory, receivables, copyrights, certain U.S. Government publications and depreciable or real property used in a trade or business. </a:t>
            </a:r>
            <a:r>
              <a:rPr lang="en-US" i="1" dirty="0">
                <a:latin typeface="Arial" charset="0"/>
              </a:rPr>
              <a:t>TCJA expanded ‘not-capital asset’ definition to include patent, invention, model, design or secret formula/process.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29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SOLUTION (5 of 5)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pPr marL="0" indent="0" eaLnBrk="0" hangingPunct="0">
              <a:buNone/>
              <a:defRPr/>
            </a:pPr>
            <a:r>
              <a:rPr lang="en-US" sz="2200" b="1" dirty="0"/>
              <a:t>Example</a:t>
            </a:r>
          </a:p>
          <a:p>
            <a:pPr marL="0" indent="0" eaLnBrk="0" hangingPunct="0">
              <a:buNone/>
              <a:defRPr/>
            </a:pPr>
            <a:r>
              <a:rPr lang="en-US" sz="2200" dirty="0"/>
              <a:t>Bobbi Jo is single and owns a rental duplex that showed a loss of $20,000.  Her modified AGI, before the loss, is $118,000.  What amount of the rental loss can be claimed</a:t>
            </a:r>
            <a:r>
              <a:rPr lang="en-US" sz="2200" dirty="0" smtClean="0"/>
              <a:t>?</a:t>
            </a:r>
            <a:endParaRPr lang="en-US" sz="2200" dirty="0"/>
          </a:p>
          <a:p>
            <a:pPr marL="0" indent="0" eaLnBrk="0" hangingPunct="0">
              <a:spcBef>
                <a:spcPts val="1200"/>
              </a:spcBef>
              <a:buNone/>
              <a:defRPr/>
            </a:pPr>
            <a:r>
              <a:rPr lang="en-US" sz="2200" b="1" dirty="0"/>
              <a:t>Solution</a:t>
            </a:r>
          </a:p>
          <a:p>
            <a:pPr marL="0" indent="0" eaLnBrk="0" hangingPunct="0">
              <a:spcBef>
                <a:spcPts val="1200"/>
              </a:spcBef>
              <a:buNone/>
              <a:defRPr/>
            </a:pPr>
            <a:r>
              <a:rPr lang="en-US" sz="2200" b="1" dirty="0"/>
              <a:t>Step 1</a:t>
            </a:r>
            <a:r>
              <a:rPr lang="en-US" sz="2200" dirty="0"/>
              <a:t>   Modified AGI exceeds $100,000 (therefore, </a:t>
            </a:r>
            <a:r>
              <a:rPr lang="en-US" sz="2200" dirty="0" smtClean="0"/>
              <a:t>$</a:t>
            </a:r>
            <a:r>
              <a:rPr lang="en-US" sz="2200" dirty="0"/>
              <a:t>25,000 total loss </a:t>
            </a:r>
            <a:r>
              <a:rPr lang="en-US" sz="2200" i="1" dirty="0"/>
              <a:t>capability</a:t>
            </a:r>
            <a:r>
              <a:rPr lang="en-US" sz="2200" dirty="0"/>
              <a:t> must be reduced) </a:t>
            </a:r>
          </a:p>
          <a:p>
            <a:pPr marL="0" indent="0" eaLnBrk="0" hangingPunct="0">
              <a:spcBef>
                <a:spcPts val="1200"/>
              </a:spcBef>
              <a:buNone/>
              <a:defRPr/>
            </a:pPr>
            <a:r>
              <a:rPr lang="en-US" sz="2200" b="1" dirty="0"/>
              <a:t>Step 2</a:t>
            </a:r>
            <a:r>
              <a:rPr lang="en-US" sz="2200" dirty="0"/>
              <a:t>   $118,000 - $100,000 = $18,000 excess, </a:t>
            </a:r>
          </a:p>
          <a:p>
            <a:pPr marL="0" indent="0" eaLnBrk="0" hangingPunct="0">
              <a:buNone/>
              <a:defRPr/>
            </a:pPr>
            <a:r>
              <a:rPr lang="en-US" sz="2200" dirty="0"/>
              <a:t>		$25,000 </a:t>
            </a:r>
            <a:r>
              <a:rPr lang="en-US" sz="2400" dirty="0"/>
              <a:t>−</a:t>
            </a:r>
            <a:r>
              <a:rPr lang="en-US" sz="2200" dirty="0" smtClean="0"/>
              <a:t> </a:t>
            </a:r>
            <a:r>
              <a:rPr lang="en-US" sz="2200" dirty="0"/>
              <a:t>($18,000 </a:t>
            </a:r>
            <a:r>
              <a:rPr lang="en-US" sz="2200" dirty="0" smtClean="0"/>
              <a:t>× </a:t>
            </a:r>
            <a:r>
              <a:rPr lang="en-US" sz="2200" dirty="0"/>
              <a:t>50%) = </a:t>
            </a:r>
            <a:r>
              <a:rPr lang="en-US" sz="2200" b="1" dirty="0">
                <a:solidFill>
                  <a:srgbClr val="335B74"/>
                </a:solidFill>
              </a:rPr>
              <a:t>$</a:t>
            </a:r>
            <a:r>
              <a:rPr lang="en-US" sz="2200" b="1" dirty="0" smtClean="0">
                <a:solidFill>
                  <a:srgbClr val="335B74"/>
                </a:solidFill>
              </a:rPr>
              <a:t>16,000</a:t>
            </a:r>
            <a:endParaRPr lang="en-US" sz="2200" dirty="0">
              <a:solidFill>
                <a:srgbClr val="335B74"/>
              </a:solidFill>
            </a:endParaRPr>
          </a:p>
          <a:p>
            <a:pPr marL="0" indent="0" algn="ctr" eaLnBrk="0" hangingPunct="0">
              <a:spcBef>
                <a:spcPts val="1200"/>
              </a:spcBef>
              <a:buNone/>
              <a:defRPr/>
            </a:pPr>
            <a:r>
              <a:rPr lang="en-US" sz="2200" b="1" i="1" dirty="0">
                <a:solidFill>
                  <a:srgbClr val="286450"/>
                </a:solidFill>
              </a:rPr>
              <a:t>Only $16,000 of the rental loss can be deducted </a:t>
            </a:r>
          </a:p>
          <a:p>
            <a:pPr marL="0" indent="0" algn="ctr" eaLnBrk="0" hangingPunct="0">
              <a:spcBef>
                <a:spcPts val="400"/>
              </a:spcBef>
              <a:buNone/>
              <a:defRPr/>
            </a:pPr>
            <a:r>
              <a:rPr lang="en-US" sz="2200" b="1" i="1" dirty="0">
                <a:solidFill>
                  <a:srgbClr val="286450"/>
                </a:solidFill>
              </a:rPr>
              <a:t>Note:  In case of $2,800 loss the full $2,800 can be </a:t>
            </a:r>
            <a:r>
              <a:rPr lang="en-US" sz="2200" b="1" i="1" dirty="0" smtClean="0">
                <a:solidFill>
                  <a:srgbClr val="286450"/>
                </a:solidFill>
              </a:rPr>
              <a:t>deducted</a:t>
            </a:r>
            <a:endParaRPr lang="en-US" sz="2200" b="1" i="1" dirty="0">
              <a:solidFill>
                <a:srgbClr val="286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07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NET OPERATING LOSSES (1 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>
                <a:latin typeface="Arial" charset="0"/>
                <a:cs typeface="Arial" charset="0"/>
              </a:rPr>
              <a:t>Net operating loss (NOL) provisions designed to provide relief from losses from trade/businesses, casualty/theft losses and confiscation losses</a:t>
            </a:r>
          </a:p>
          <a:p>
            <a:pPr lvl="1">
              <a:spcBef>
                <a:spcPts val="400"/>
              </a:spcBef>
            </a:pPr>
            <a:r>
              <a:rPr lang="en-US" dirty="0">
                <a:latin typeface="Arial" charset="0"/>
                <a:cs typeface="Arial" charset="0"/>
              </a:rPr>
              <a:t>Therefore, all income, deductions, gains/losses must be categorized as either business or non-business</a:t>
            </a:r>
          </a:p>
          <a:p>
            <a:pPr lvl="2">
              <a:spcBef>
                <a:spcPts val="400"/>
              </a:spcBef>
            </a:pPr>
            <a:r>
              <a:rPr lang="en-US" dirty="0">
                <a:latin typeface="Arial" charset="0"/>
                <a:cs typeface="Arial" charset="0"/>
              </a:rPr>
              <a:t>See example on pages 4-29 and 4-30 </a:t>
            </a:r>
          </a:p>
        </p:txBody>
      </p:sp>
    </p:spTree>
    <p:extLst>
      <p:ext uri="{BB962C8B-B14F-4D97-AF65-F5344CB8AC3E}">
        <p14:creationId xmlns:p14="http://schemas.microsoft.com/office/powerpoint/2010/main" val="1521971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NET OPERATING LOSSES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(2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NOLs generated after 12/31/17 limited to 80% of current year’s taxable income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Arial" charset="0"/>
                <a:cs typeface="Arial" charset="0"/>
              </a:rPr>
              <a:t>Prior NOLs are full 100%, so need to track separately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Arial" charset="0"/>
                <a:cs typeface="Arial" charset="0"/>
              </a:rPr>
              <a:t>TCJA rescinded carrybacks, and carryforwards are now in perpetuity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TCJA also limits business losses to $500,000 (MFJ) and $250,000 (others) – any excess business loss that is not deductible becomes part of the NOL</a:t>
            </a:r>
          </a:p>
          <a:p>
            <a:pPr marL="82550" indent="0" algn="ctr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286450"/>
                </a:solidFill>
                <a:latin typeface="Arial" charset="0"/>
                <a:cs typeface="Arial" charset="0"/>
              </a:rPr>
              <a:t>Also called §199A or passthrough </a:t>
            </a:r>
            <a:r>
              <a:rPr lang="en-US" sz="2400" i="1" dirty="0" smtClean="0">
                <a:solidFill>
                  <a:srgbClr val="286450"/>
                </a:solidFill>
                <a:latin typeface="Arial" charset="0"/>
                <a:cs typeface="Arial" charset="0"/>
              </a:rPr>
              <a:t>deduction</a:t>
            </a:r>
            <a:endParaRPr lang="en-US" sz="2400" i="1" dirty="0">
              <a:solidFill>
                <a:srgbClr val="2864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405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QUALIFIED BUSINESS INCOME (QBI) DEDUCTION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</a:rPr>
              <a:t>TCJA allows sole proprietorships, LLCs, partnerships and S-Corporations to take a deduction for 20% of QBI</a:t>
            </a:r>
          </a:p>
          <a:p>
            <a:pPr marL="822960" lvl="2" indent="-320040"/>
            <a:r>
              <a:rPr lang="en-US" dirty="0">
                <a:latin typeface="Arial" charset="0"/>
                <a:cs typeface="Arial" charset="0"/>
              </a:rPr>
              <a:t>QBI is net amount of qualified items of income, gain, deduction and loss relating to qualified trade/business* (exclusions outlined on page 4-10)</a:t>
            </a:r>
          </a:p>
          <a:p>
            <a:pPr marL="822960" lvl="2" indent="-320040"/>
            <a:r>
              <a:rPr lang="en-US" dirty="0">
                <a:latin typeface="Arial" charset="0"/>
                <a:cs typeface="Arial" charset="0"/>
              </a:rPr>
              <a:t>QBI limited to 20% of taxable income (excluding net capital gains/dividend income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  <a:endParaRPr lang="en-US" dirty="0">
              <a:latin typeface="Arial" charset="0"/>
              <a:cs typeface="Arial" charset="0"/>
            </a:endParaRPr>
          </a:p>
          <a:p>
            <a:pPr marL="82550" indent="0" algn="ctr">
              <a:spcBef>
                <a:spcPts val="3000"/>
              </a:spcBef>
              <a:buNone/>
            </a:pPr>
            <a:r>
              <a:rPr lang="en-US" sz="2400" i="1" dirty="0">
                <a:solidFill>
                  <a:srgbClr val="286450"/>
                </a:solidFill>
                <a:latin typeface="Arial" charset="0"/>
                <a:cs typeface="Arial" charset="0"/>
              </a:rPr>
              <a:t>*Rental real estate may be considered trade/business if actively managed – courts will ultimately provide additional clarity</a:t>
            </a:r>
            <a:r>
              <a:rPr lang="en-US" sz="2400" i="1" dirty="0" smtClean="0">
                <a:solidFill>
                  <a:srgbClr val="286450"/>
                </a:solidFill>
                <a:latin typeface="Arial" charset="0"/>
                <a:cs typeface="Arial" charset="0"/>
              </a:rPr>
              <a:t>*</a:t>
            </a:r>
            <a:endParaRPr lang="en-US" sz="2400" i="1" dirty="0">
              <a:solidFill>
                <a:srgbClr val="2864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12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LIMITATIONS FOR QBI FOR CERTAIN TAXPAYERS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pPr marL="0" lvl="4" indent="-256032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600" dirty="0">
                <a:latin typeface="Arial" charset="0"/>
                <a:cs typeface="Arial" charset="0"/>
              </a:rPr>
              <a:t>For taxpayers with taxable income above thresholds ($315,000 MFJ </a:t>
            </a:r>
            <a:r>
              <a:rPr lang="en-US" sz="2600" dirty="0" smtClean="0">
                <a:latin typeface="Arial" charset="0"/>
                <a:cs typeface="Arial" charset="0"/>
              </a:rPr>
              <a:t>and $157,500 </a:t>
            </a:r>
            <a:r>
              <a:rPr lang="en-US" sz="2600" dirty="0">
                <a:latin typeface="Arial" charset="0"/>
                <a:cs typeface="Arial" charset="0"/>
              </a:rPr>
              <a:t>others), phase out occurs. For these taxpayers, two additional limitations:</a:t>
            </a:r>
          </a:p>
          <a:p>
            <a:pPr marL="256032" lvl="3" indent="-256032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dirty="0">
                <a:latin typeface="Arial" charset="0"/>
                <a:cs typeface="Arial" charset="0"/>
              </a:rPr>
              <a:t>1. </a:t>
            </a:r>
            <a:r>
              <a:rPr lang="en-US" sz="2200" dirty="0" smtClean="0">
                <a:latin typeface="Arial" charset="0"/>
                <a:cs typeface="Arial" charset="0"/>
              </a:rPr>
              <a:t>Wage </a:t>
            </a:r>
            <a:r>
              <a:rPr lang="en-US" sz="2200" dirty="0">
                <a:latin typeface="Arial" charset="0"/>
                <a:cs typeface="Arial" charset="0"/>
              </a:rPr>
              <a:t>limit is greater of </a:t>
            </a:r>
            <a:r>
              <a:rPr lang="en-US" sz="2200" dirty="0">
                <a:solidFill>
                  <a:srgbClr val="286450"/>
                </a:solidFill>
                <a:latin typeface="Arial" charset="0"/>
                <a:cs typeface="Arial" charset="0"/>
              </a:rPr>
              <a:t>50% of allocable share of wages from business </a:t>
            </a:r>
            <a:r>
              <a:rPr lang="en-US" sz="2200" i="1" dirty="0">
                <a:latin typeface="Arial" charset="0"/>
                <a:cs typeface="Arial" charset="0"/>
              </a:rPr>
              <a:t>or</a:t>
            </a:r>
            <a:r>
              <a:rPr lang="en-US" sz="2200" i="1" dirty="0">
                <a:solidFill>
                  <a:srgbClr val="28645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>
                <a:solidFill>
                  <a:srgbClr val="286450"/>
                </a:solidFill>
                <a:latin typeface="Arial" charset="0"/>
                <a:cs typeface="Arial" charset="0"/>
              </a:rPr>
              <a:t>25% of allocable share of wages from business plus 2.5% of unadjusted basis of all qualified property</a:t>
            </a:r>
          </a:p>
          <a:p>
            <a:pPr marL="822960" lvl="6" indent="-320040">
              <a:lnSpc>
                <a:spcPct val="110000"/>
              </a:lnSpc>
              <a:buSzPct val="100000"/>
            </a:pPr>
            <a:r>
              <a:rPr lang="en-US" dirty="0">
                <a:latin typeface="Arial" charset="0"/>
                <a:cs typeface="Arial" charset="0"/>
              </a:rPr>
              <a:t>All tangible, depreciable property whose depreciation period has not ended in any prior tax year and is used in business</a:t>
            </a:r>
          </a:p>
          <a:p>
            <a:pPr marL="256032" lvl="4" indent="-256032"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US" dirty="0">
                <a:latin typeface="Arial" charset="0"/>
                <a:cs typeface="Arial" charset="0"/>
              </a:rPr>
              <a:t>2. </a:t>
            </a:r>
            <a:r>
              <a:rPr lang="en-US" sz="2200" dirty="0">
                <a:latin typeface="Arial" charset="0"/>
                <a:cs typeface="Arial" charset="0"/>
              </a:rPr>
              <a:t>Taxpayers whose businesses is being an employee, and is in a specified service businesses</a:t>
            </a:r>
            <a:r>
              <a:rPr lang="en-US" sz="2200" dirty="0">
                <a:solidFill>
                  <a:schemeClr val="accent4"/>
                </a:solidFill>
                <a:latin typeface="Arial" charset="0"/>
                <a:cs typeface="Arial" charset="0"/>
              </a:rPr>
              <a:t>*</a:t>
            </a:r>
            <a:r>
              <a:rPr lang="en-US" sz="2200" dirty="0">
                <a:latin typeface="Arial" charset="0"/>
                <a:cs typeface="Arial" charset="0"/>
              </a:rPr>
              <a:t>, are limited if taxable income above amounts indicated in first </a:t>
            </a:r>
            <a:r>
              <a:rPr lang="en-US" sz="2200" dirty="0" smtClean="0">
                <a:latin typeface="Arial" charset="0"/>
                <a:cs typeface="Arial" charset="0"/>
              </a:rPr>
              <a:t>bullet</a:t>
            </a:r>
            <a:endParaRPr lang="en-US" dirty="0">
              <a:latin typeface="Arial" charset="0"/>
              <a:cs typeface="Arial" charset="0"/>
            </a:endParaRPr>
          </a:p>
          <a:p>
            <a:pPr marL="256032" lvl="4" indent="-256032">
              <a:spcBef>
                <a:spcPts val="1800"/>
              </a:spcBef>
              <a:spcAft>
                <a:spcPts val="0"/>
              </a:spcAft>
              <a:buSzPct val="70000"/>
              <a:buNone/>
            </a:pPr>
            <a:r>
              <a:rPr lang="en-US" sz="1800" i="1" dirty="0">
                <a:solidFill>
                  <a:srgbClr val="286450"/>
                </a:solidFill>
                <a:latin typeface="Arial" charset="0"/>
                <a:cs typeface="Arial" charset="0"/>
              </a:rPr>
              <a:t>*fields of health, law, accounting/actuarial science, performing arts, consulting, financial/brokerage services or investment </a:t>
            </a:r>
            <a:r>
              <a:rPr lang="en-US" sz="1800" i="1" dirty="0" smtClean="0">
                <a:solidFill>
                  <a:srgbClr val="286450"/>
                </a:solidFill>
                <a:latin typeface="Arial" charset="0"/>
                <a:cs typeface="Arial" charset="0"/>
              </a:rPr>
              <a:t>management</a:t>
            </a:r>
            <a:endParaRPr lang="en-US" sz="1800" i="1" dirty="0">
              <a:solidFill>
                <a:srgbClr val="2864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895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QBI PHASEOUT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192657" cy="5112204"/>
          </a:xfrm>
        </p:spPr>
        <p:txBody>
          <a:bodyPr/>
          <a:lstStyle/>
          <a:p>
            <a:pPr marL="365760" lvl="4" indent="-36576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-US" sz="3200" dirty="0" smtClean="0">
                <a:latin typeface="Arial" charset="0"/>
                <a:cs typeface="Arial" charset="0"/>
              </a:rPr>
              <a:t>To </a:t>
            </a:r>
            <a:r>
              <a:rPr lang="en-US" sz="3200" dirty="0">
                <a:latin typeface="Arial" charset="0"/>
                <a:cs typeface="Arial" charset="0"/>
              </a:rPr>
              <a:t>calculate phase out, must determine QBI deduction “with and without” wage limitation. </a:t>
            </a:r>
          </a:p>
          <a:p>
            <a:pPr marL="822960" lvl="5" indent="-320040">
              <a:lnSpc>
                <a:spcPct val="110000"/>
              </a:lnSpc>
              <a:buSzPct val="100000"/>
            </a:pPr>
            <a:r>
              <a:rPr lang="en-US" sz="2800" dirty="0">
                <a:latin typeface="Arial" charset="0"/>
                <a:cs typeface="Arial" charset="0"/>
              </a:rPr>
              <a:t>Excess of QBI deduction with no limitation &gt; QBI deduction with limitation is known as “excess amount”</a:t>
            </a:r>
          </a:p>
          <a:p>
            <a:pPr marL="1143000" lvl="6">
              <a:lnSpc>
                <a:spcPct val="110000"/>
              </a:lnSpc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See example page 4-39</a:t>
            </a:r>
          </a:p>
          <a:p>
            <a:pPr marL="822960" lvl="5" indent="-320040">
              <a:lnSpc>
                <a:spcPct val="110000"/>
              </a:lnSpc>
              <a:buSzPct val="100000"/>
            </a:pPr>
            <a:r>
              <a:rPr lang="en-US" sz="2800" dirty="0">
                <a:latin typeface="Arial" charset="0"/>
                <a:cs typeface="Arial" charset="0"/>
              </a:rPr>
              <a:t>This is subject to pro-rate phase-out based on taxpayer’s income over threshold amount</a:t>
            </a:r>
          </a:p>
          <a:p>
            <a:pPr marL="1143000" lvl="6">
              <a:lnSpc>
                <a:spcPct val="110000"/>
              </a:lnSpc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Can become very complex with multiple businesses</a:t>
            </a:r>
          </a:p>
          <a:p>
            <a:pPr marL="82550" indent="0">
              <a:spcBef>
                <a:spcPct val="50000"/>
              </a:spcBef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77113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10555514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END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8862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ASSETS - HOLDING PERIOD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Determining holding period is the first step in determining tax treatment</a:t>
            </a:r>
          </a:p>
          <a:p>
            <a:pPr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800" dirty="0">
                <a:solidFill>
                  <a:srgbClr val="335B74"/>
                </a:solidFill>
                <a:latin typeface="Arial" charset="0"/>
              </a:rPr>
              <a:t>The holding period for capital assets is how long the taxpayer owned the asset</a:t>
            </a:r>
          </a:p>
          <a:p>
            <a:pPr lvl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b="1" i="1" dirty="0">
                <a:latin typeface="Arial" charset="0"/>
              </a:rPr>
              <a:t>Long-term</a:t>
            </a:r>
            <a:r>
              <a:rPr lang="en-US" sz="2400" dirty="0">
                <a:latin typeface="Arial" charset="0"/>
              </a:rPr>
              <a:t> assets are held for &gt; 12 months</a:t>
            </a:r>
          </a:p>
          <a:p>
            <a:pPr lvl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b="1" i="1" dirty="0">
                <a:latin typeface="Arial" charset="0"/>
              </a:rPr>
              <a:t>Short-term</a:t>
            </a:r>
            <a:r>
              <a:rPr lang="en-US" sz="2400" dirty="0">
                <a:latin typeface="Arial" charset="0"/>
              </a:rPr>
              <a:t> assets are held for </a:t>
            </a:r>
            <a:r>
              <a:rPr lang="en-US" sz="2400" u="sng" dirty="0">
                <a:latin typeface="Arial" charset="0"/>
              </a:rPr>
              <a:t>&lt;</a:t>
            </a:r>
            <a:r>
              <a:rPr lang="en-US" sz="2400" dirty="0">
                <a:latin typeface="Arial" charset="0"/>
              </a:rPr>
              <a:t> 12 </a:t>
            </a:r>
            <a:r>
              <a:rPr lang="en-US" sz="2400" dirty="0" smtClean="0">
                <a:latin typeface="Arial" charset="0"/>
              </a:rPr>
              <a:t>months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GAINS AND LOSSES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dirty="0">
                <a:latin typeface="Arial" charset="0"/>
              </a:rPr>
              <a:t>Sale/exchange of capital asset results in a </a:t>
            </a:r>
            <a:r>
              <a:rPr lang="en-US" i="1" dirty="0">
                <a:latin typeface="Arial" charset="0"/>
              </a:rPr>
              <a:t>capital gain or loss</a:t>
            </a:r>
          </a:p>
          <a:p>
            <a:pPr lvl="1">
              <a:spcBef>
                <a:spcPts val="324"/>
              </a:spcBef>
              <a:spcAft>
                <a:spcPts val="0"/>
              </a:spcAft>
              <a:buSzPct val="100000"/>
              <a:defRPr/>
            </a:pPr>
            <a:r>
              <a:rPr lang="en-US" dirty="0">
                <a:latin typeface="Arial" charset="0"/>
              </a:rPr>
              <a:t>Although not defined precisely – “sale” is receipt of cash or release of debt and “exchange” requires transfer of ownership</a:t>
            </a:r>
          </a:p>
          <a:p>
            <a:pPr lvl="1">
              <a:spcBef>
                <a:spcPts val="324"/>
              </a:spcBef>
              <a:spcAft>
                <a:spcPts val="0"/>
              </a:spcAft>
              <a:buSzPct val="100000"/>
              <a:defRPr/>
            </a:pPr>
            <a:r>
              <a:rPr lang="en-US" dirty="0">
                <a:latin typeface="Arial" charset="0"/>
              </a:rPr>
              <a:t>Capital gains and losses receive special tax treatment</a:t>
            </a:r>
          </a:p>
          <a:p>
            <a:pPr lvl="1">
              <a:spcBef>
                <a:spcPts val="324"/>
              </a:spcBef>
              <a:spcAft>
                <a:spcPts val="0"/>
              </a:spcAft>
              <a:buSzPct val="100000"/>
              <a:defRPr/>
            </a:pPr>
            <a:r>
              <a:rPr lang="en-US" dirty="0">
                <a:latin typeface="Arial" charset="0"/>
              </a:rPr>
              <a:t>Tax treatment based on length of time property has been owned (called holding period)</a:t>
            </a:r>
          </a:p>
        </p:txBody>
      </p:sp>
    </p:spTree>
    <p:extLst>
      <p:ext uri="{BB962C8B-B14F-4D97-AF65-F5344CB8AC3E}">
        <p14:creationId xmlns:p14="http://schemas.microsoft.com/office/powerpoint/2010/main" val="262602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REALIZED VS. RECOGNIZED GAINS AND LOSSES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rgbClr val="335B74"/>
                </a:solidFill>
              </a:rPr>
              <a:t>Realization </a:t>
            </a:r>
            <a:r>
              <a:rPr lang="en-US" sz="2800" dirty="0">
                <a:solidFill>
                  <a:srgbClr val="335B74"/>
                </a:solidFill>
              </a:rPr>
              <a:t>of gain or loss requires the 	</a:t>
            </a:r>
          </a:p>
          <a:p>
            <a:pPr marL="0" indent="0" algn="ctr">
              <a:buNone/>
              <a:defRPr/>
            </a:pPr>
            <a:r>
              <a:rPr lang="en-US" sz="2800" dirty="0">
                <a:solidFill>
                  <a:srgbClr val="335B74"/>
                </a:solidFill>
              </a:rPr>
              <a:t>“sale or exchange” of an asset</a:t>
            </a:r>
            <a:r>
              <a:rPr lang="en-US" sz="2800" dirty="0" smtClean="0">
                <a:solidFill>
                  <a:srgbClr val="335B74"/>
                </a:solidFill>
              </a:rPr>
              <a:t>.</a:t>
            </a:r>
            <a:endParaRPr lang="en-US" sz="2800" dirty="0">
              <a:solidFill>
                <a:srgbClr val="335B74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0"/>
          </p:nvPr>
        </p:nvSpPr>
        <p:spPr>
          <a:xfrm>
            <a:off x="838200" y="2543596"/>
            <a:ext cx="10515600" cy="3069287"/>
          </a:xfrm>
        </p:spPr>
        <p:txBody>
          <a:bodyPr/>
          <a:lstStyle/>
          <a:p>
            <a:pPr marL="1828800" indent="0">
              <a:lnSpc>
                <a:spcPct val="110000"/>
              </a:lnSpc>
              <a:buNone/>
            </a:pPr>
            <a:r>
              <a:rPr lang="en-US" sz="2800" dirty="0" smtClean="0">
                <a:latin typeface="Arial" charset="0"/>
              </a:rPr>
              <a:t>Amount </a:t>
            </a:r>
            <a:r>
              <a:rPr lang="en-US" sz="2800" dirty="0">
                <a:latin typeface="Arial" charset="0"/>
              </a:rPr>
              <a:t>realized*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u="sng" dirty="0">
                <a:latin typeface="Arial" charset="0"/>
              </a:rPr>
              <a:t>less:	</a:t>
            </a:r>
            <a:r>
              <a:rPr lang="en-US" sz="2800" u="sng" dirty="0" smtClean="0">
                <a:latin typeface="Arial" charset="0"/>
              </a:rPr>
              <a:t>	Adjusted </a:t>
            </a:r>
            <a:r>
              <a:rPr lang="en-US" sz="2800" u="sng" dirty="0">
                <a:latin typeface="Arial" charset="0"/>
              </a:rPr>
              <a:t>basis of property</a:t>
            </a:r>
            <a:r>
              <a:rPr lang="en-US" sz="2800" u="sng" dirty="0" smtClean="0">
                <a:latin typeface="Arial" charset="0"/>
              </a:rPr>
              <a:t>*</a:t>
            </a:r>
            <a:endParaRPr lang="en-US" sz="2800" dirty="0">
              <a:latin typeface="Arial" charset="0"/>
            </a:endParaRPr>
          </a:p>
          <a:p>
            <a:pPr marL="1828800" indent="0">
              <a:lnSpc>
                <a:spcPct val="110000"/>
              </a:lnSpc>
              <a:buNone/>
            </a:pPr>
            <a:r>
              <a:rPr lang="en-US" sz="2800" dirty="0" smtClean="0">
                <a:latin typeface="Arial" charset="0"/>
              </a:rPr>
              <a:t>Realized </a:t>
            </a:r>
            <a:r>
              <a:rPr lang="en-US" sz="2800" dirty="0">
                <a:latin typeface="Arial" charset="0"/>
              </a:rPr>
              <a:t>gain (loss)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u="sng" dirty="0">
                <a:latin typeface="Arial" charset="0"/>
              </a:rPr>
              <a:t>less:		Allowed gain deferral</a:t>
            </a:r>
            <a:r>
              <a:rPr lang="en-US" sz="2800" u="sng" dirty="0" smtClean="0">
                <a:latin typeface="Arial" charset="0"/>
              </a:rPr>
              <a:t>*</a:t>
            </a:r>
            <a:endParaRPr lang="en-US" sz="2800" dirty="0">
              <a:latin typeface="Arial" charset="0"/>
            </a:endParaRPr>
          </a:p>
          <a:p>
            <a:pPr marL="1828800" indent="0">
              <a:lnSpc>
                <a:spcPct val="110000"/>
              </a:lnSpc>
              <a:buNone/>
            </a:pPr>
            <a:r>
              <a:rPr lang="en-US" sz="2800" dirty="0" smtClean="0">
                <a:latin typeface="Arial" charset="0"/>
              </a:rPr>
              <a:t>Recognized </a:t>
            </a:r>
            <a:r>
              <a:rPr lang="en-US" sz="2800" dirty="0">
                <a:latin typeface="Arial" charset="0"/>
              </a:rPr>
              <a:t>gain (loss</a:t>
            </a:r>
            <a:r>
              <a:rPr lang="en-US" sz="2800" dirty="0" smtClean="0">
                <a:latin typeface="Arial" charset="0"/>
              </a:rPr>
              <a:t>)</a:t>
            </a:r>
            <a:endParaRPr lang="en-US" sz="2800" dirty="0">
              <a:latin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1"/>
          </p:nvPr>
        </p:nvSpPr>
        <p:spPr>
          <a:xfrm>
            <a:off x="838200" y="5641911"/>
            <a:ext cx="10515600" cy="48311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>
                <a:solidFill>
                  <a:srgbClr val="335B74"/>
                </a:solidFill>
                <a:latin typeface="Arial" charset="0"/>
              </a:rPr>
              <a:t>*Models for these items are found on the next </a:t>
            </a:r>
            <a:r>
              <a:rPr lang="en-US" sz="2800" b="1" i="1" dirty="0" smtClean="0">
                <a:solidFill>
                  <a:srgbClr val="335B74"/>
                </a:solidFill>
                <a:latin typeface="Arial" charset="0"/>
              </a:rPr>
              <a:t>screens</a:t>
            </a:r>
            <a:endParaRPr lang="en-US" sz="2800" b="1" i="1" dirty="0">
              <a:solidFill>
                <a:srgbClr val="335B7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REALIZED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 marL="0" indent="-256032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b="1" i="1" dirty="0">
                <a:solidFill>
                  <a:srgbClr val="286450"/>
                </a:solidFill>
              </a:rPr>
              <a:t>Amount Realized = Gross sales price – Transfer costs</a:t>
            </a:r>
          </a:p>
          <a:p>
            <a:pPr indent="-256032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100" b="1" i="1" dirty="0">
              <a:solidFill>
                <a:schemeClr val="accent2"/>
              </a:solidFill>
              <a:latin typeface="Arial" charset="0"/>
            </a:endParaRPr>
          </a:p>
          <a:p>
            <a:pPr marL="365760" lvl="1" indent="-365760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Arial" charset="0"/>
              </a:rPr>
              <a:t>Gross sales price</a:t>
            </a:r>
            <a:r>
              <a:rPr lang="en-US" sz="3200" dirty="0">
                <a:latin typeface="Arial" charset="0"/>
              </a:rPr>
              <a:t> is the amount received by the seller from the buyer and equals</a:t>
            </a:r>
          </a:p>
          <a:p>
            <a:pPr marL="822960" lvl="2" indent="-320040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800" dirty="0">
                <a:latin typeface="Arial" charset="0"/>
              </a:rPr>
              <a:t>Cash and fair market value (FMV) of property </a:t>
            </a:r>
            <a:r>
              <a:rPr lang="en-US" sz="2800" dirty="0" smtClean="0">
                <a:latin typeface="Arial" charset="0"/>
              </a:rPr>
              <a:t>received</a:t>
            </a:r>
            <a:br>
              <a:rPr lang="en-US" sz="2800" dirty="0" smtClean="0">
                <a:latin typeface="Arial" charset="0"/>
              </a:rPr>
            </a:br>
            <a:r>
              <a:rPr lang="en-US" sz="2800" i="1" dirty="0" smtClean="0">
                <a:latin typeface="Arial" charset="0"/>
              </a:rPr>
              <a:t>plus</a:t>
            </a:r>
            <a:endParaRPr lang="en-US" sz="2800" i="1" dirty="0">
              <a:latin typeface="Arial" charset="0"/>
            </a:endParaRPr>
          </a:p>
          <a:p>
            <a:pPr marL="822960" lvl="2" indent="-320040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800" dirty="0">
                <a:latin typeface="Arial" charset="0"/>
              </a:rPr>
              <a:t>Seller’s liability assumed by or paid for by the buyer </a:t>
            </a:r>
            <a:r>
              <a:rPr lang="en-US" sz="2800" i="1" dirty="0" smtClean="0">
                <a:latin typeface="Arial" charset="0"/>
              </a:rPr>
              <a:t>less</a:t>
            </a:r>
            <a:endParaRPr lang="en-US" sz="2800" i="1" dirty="0">
              <a:latin typeface="Arial" charset="0"/>
            </a:endParaRPr>
          </a:p>
          <a:p>
            <a:pPr marL="822960" lvl="2" indent="-320040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800" dirty="0">
                <a:latin typeface="Arial" charset="0"/>
              </a:rPr>
              <a:t>Costs to transfer property</a:t>
            </a:r>
          </a:p>
        </p:txBody>
      </p:sp>
    </p:spTree>
    <p:extLst>
      <p:ext uri="{BB962C8B-B14F-4D97-AF65-F5344CB8AC3E}">
        <p14:creationId xmlns:p14="http://schemas.microsoft.com/office/powerpoint/2010/main" val="99871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BASIS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3036661"/>
          </a:xfrm>
        </p:spPr>
        <p:txBody>
          <a:bodyPr/>
          <a:lstStyle/>
          <a:p>
            <a:pPr marL="1828800" indent="0">
              <a:spcBef>
                <a:spcPct val="50000"/>
              </a:spcBef>
              <a:buNone/>
            </a:pPr>
            <a:r>
              <a:rPr lang="en-US" dirty="0" smtClean="0">
                <a:latin typeface="Arial" charset="0"/>
              </a:rPr>
              <a:t>Original cost*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Arial" charset="0"/>
              </a:rPr>
              <a:t>plus	 	Capital improvements**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Arial" charset="0"/>
              </a:rPr>
              <a:t>less  </a:t>
            </a:r>
            <a:r>
              <a:rPr lang="en-US" dirty="0">
                <a:latin typeface="Arial" charset="0"/>
              </a:rPr>
              <a:t>	</a:t>
            </a:r>
            <a:r>
              <a:rPr lang="en-US" u="sng" dirty="0">
                <a:latin typeface="Arial" charset="0"/>
              </a:rPr>
              <a:t>Accumulated depreciation</a:t>
            </a:r>
          </a:p>
          <a:p>
            <a:pPr marL="1828800" indent="0">
              <a:spcBef>
                <a:spcPct val="50000"/>
              </a:spcBef>
              <a:buNone/>
            </a:pPr>
            <a:r>
              <a:rPr lang="en-US" dirty="0" smtClean="0">
                <a:latin typeface="Arial" charset="0"/>
              </a:rPr>
              <a:t>Adjusted basis</a:t>
            </a:r>
            <a:endParaRPr lang="en-US" dirty="0">
              <a:latin typeface="Arial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838200" y="4590588"/>
            <a:ext cx="10515600" cy="137478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*Settlement fess/closing costs included in basis (see next screen)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**Items that significantly result in an increase to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property value or lengthens the useful </a:t>
            </a:r>
            <a:r>
              <a:rPr lang="en-US" sz="2400" b="1" i="1" dirty="0" smtClean="0">
                <a:solidFill>
                  <a:srgbClr val="286450"/>
                </a:solidFill>
                <a:latin typeface="Arial" charset="0"/>
              </a:rPr>
              <a:t>life</a:t>
            </a:r>
            <a:endParaRPr lang="en-US" sz="24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0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_PPT_Template_Cengage_MPS.potx" id="{6A341ED2-E63B-4177-9AAF-670EA0822A4A}" vid="{9F6311B6-333D-45C7-A3D7-227D14483E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Accessible_PPT_Template_Cengage_MPS</Template>
  <TotalTime>588</TotalTime>
  <Words>2946</Words>
  <Application>Microsoft Office PowerPoint</Application>
  <PresentationFormat>Widescreen</PresentationFormat>
  <Paragraphs>350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Marlett</vt:lpstr>
      <vt:lpstr>Verdana</vt:lpstr>
      <vt:lpstr>Wingdings</vt:lpstr>
      <vt:lpstr>Wingdings 2</vt:lpstr>
      <vt:lpstr>Office Theme</vt:lpstr>
      <vt:lpstr>Income Tax Fundamentals  2019</vt:lpstr>
      <vt:lpstr>ADDITIONAL INCOME &amp; THE QUALIFIED BUSINESS INCOME DEDUCTION</vt:lpstr>
      <vt:lpstr>LEARNING OBJECTIVES</vt:lpstr>
      <vt:lpstr>DEFINE A CAPITAL ASSET</vt:lpstr>
      <vt:lpstr>CAPITAL ASSETS - HOLDING PERIOD</vt:lpstr>
      <vt:lpstr>CAPITAL GAINS AND LOSSES</vt:lpstr>
      <vt:lpstr>REALIZED VS. RECOGNIZED GAINS AND LOSSES</vt:lpstr>
      <vt:lpstr>AMOUNT REALIZED</vt:lpstr>
      <vt:lpstr>ADJUSTED BASIS</vt:lpstr>
      <vt:lpstr>SETTLEMENT/CLOSING COSTS</vt:lpstr>
      <vt:lpstr>COST BASIS FOR STOCK</vt:lpstr>
      <vt:lpstr>EXAMPLE - CALCULATING GAIN/LOSS</vt:lpstr>
      <vt:lpstr>SOLUTION (1 of 5)</vt:lpstr>
      <vt:lpstr>NET CAPITAL GAINS</vt:lpstr>
      <vt:lpstr>STANDARD DEDUCTION</vt:lpstr>
      <vt:lpstr>TAX TREATMENT FOR  NET SHORT-TERM CAPITAL GAINS</vt:lpstr>
      <vt:lpstr>CALCULATING NET CAPITAL POSITION</vt:lpstr>
      <vt:lpstr>CALCULATING NET CAPITAL POSITION (1 of 2)</vt:lpstr>
      <vt:lpstr>CALCULATING NET CAPITAL POSITION (2 of 2)</vt:lpstr>
      <vt:lpstr>ORDERING RULES FOR CAPITAL LOSSES</vt:lpstr>
      <vt:lpstr>NET CAPITAL POSITION EXAMPLE</vt:lpstr>
      <vt:lpstr>SOLUTION (2 of 5)</vt:lpstr>
      <vt:lpstr>CAPITAL GAIN/LOSS EXAMPLE</vt:lpstr>
      <vt:lpstr>SOLUTION (3 of 5)</vt:lpstr>
      <vt:lpstr>SALE OF PERSONAL RESIDENCE (1 of 2)</vt:lpstr>
      <vt:lpstr>SALE OF PERSONAL RESIDENCE (2 of 2)</vt:lpstr>
      <vt:lpstr>RENTAL INCOME/EXPENSES</vt:lpstr>
      <vt:lpstr>VACATION HOMES WITH DUAL USE –  RENTAL AND PERSONAL</vt:lpstr>
      <vt:lpstr>PRIMARILY PERSONAL USE</vt:lpstr>
      <vt:lpstr>PRIMARILY RENTAL USE</vt:lpstr>
      <vt:lpstr>RENTAL/PERSONAL (DUAL) USE </vt:lpstr>
      <vt:lpstr>EXAMPLE OF  DUAL USE RENTAL PROPERTY</vt:lpstr>
      <vt:lpstr>SOLUTION (4 of 5)</vt:lpstr>
      <vt:lpstr>ALTERNATIVE ALLOCATION METHOD</vt:lpstr>
      <vt:lpstr>CATEGORIES OF INCOME</vt:lpstr>
      <vt:lpstr>PASSIVE LOSS LIMITATIONS</vt:lpstr>
      <vt:lpstr>PASSIVE LOSS LIMITATIONS - EXCEPTION</vt:lpstr>
      <vt:lpstr>REAL ESTATE RENTAL AS TRADE/BUSINESS</vt:lpstr>
      <vt:lpstr>RENTAL REAL ESTATE LOSS EXAMPLE</vt:lpstr>
      <vt:lpstr>SOLUTION (5 of 5)</vt:lpstr>
      <vt:lpstr>NET OPERATING LOSSES (1 of 2)</vt:lpstr>
      <vt:lpstr>NET OPERATING LOSSES (2 of 2)</vt:lpstr>
      <vt:lpstr>QUALIFIED BUSINESS INCOME (QBI) DEDUCTION</vt:lpstr>
      <vt:lpstr>LIMITATIONS FOR QBI FOR CERTAIN TAXPAYERS</vt:lpstr>
      <vt:lpstr>QBI PHASEOUT</vt:lpstr>
      <vt:lpstr>THE END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Fundamentals  2019</dc:title>
  <dc:creator>Prasanna kumar. Tripathy</dc:creator>
  <cp:lastModifiedBy>Joy Young</cp:lastModifiedBy>
  <cp:revision>152</cp:revision>
  <dcterms:created xsi:type="dcterms:W3CDTF">2018-11-27T08:33:00Z</dcterms:created>
  <dcterms:modified xsi:type="dcterms:W3CDTF">2019-09-12T16:03:53Z</dcterms:modified>
</cp:coreProperties>
</file>