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936"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9/23/2019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5479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55019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34306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4189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47375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19557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9248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456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739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p>
            <a:fld id="{D9079DC3-C9B5-499E-9140-0DC28B7074E2}" type="datetime1">
              <a:rPr lang="en-US" smtClean="0"/>
              <a:t>9/23/2019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4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673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5843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384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136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71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446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157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821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9/23/2019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1670915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3BF3-7ED1-4AC1-B836-958896FEE2AD}"/>
              </a:ext>
            </a:extLst>
          </p:cNvPr>
          <p:cNvPicPr>
            <a:picLocks noChangeAspect="1"/>
          </p:cNvPicPr>
          <p:nvPr/>
        </p:nvPicPr>
        <p:blipFill rotWithShape="1">
          <a:blip r:embed="rId3"/>
          <a:srcRect t="3017"/>
          <a:stretch/>
        </p:blipFill>
        <p:spPr>
          <a:xfrm>
            <a:off x="-1" y="10"/>
            <a:ext cx="12192001" cy="6857990"/>
          </a:xfrm>
          <a:prstGeom prst="rect">
            <a:avLst/>
          </a:prstGeom>
        </p:spPr>
      </p:pic>
      <p:sp>
        <p:nvSpPr>
          <p:cNvPr id="2" name="Title 1">
            <a:extLst>
              <a:ext uri="{FF2B5EF4-FFF2-40B4-BE49-F238E27FC236}">
                <a16:creationId xmlns:a16="http://schemas.microsoft.com/office/drawing/2014/main" id="{6CB3B0F6-C159-45B8-9229-AA5FA4BF3926}"/>
              </a:ext>
            </a:extLst>
          </p:cNvPr>
          <p:cNvSpPr>
            <a:spLocks noGrp="1"/>
          </p:cNvSpPr>
          <p:nvPr>
            <p:ph type="ctrTitle"/>
          </p:nvPr>
        </p:nvSpPr>
        <p:spPr>
          <a:xfrm>
            <a:off x="4543865" y="-323557"/>
            <a:ext cx="7469944" cy="4346917"/>
          </a:xfrm>
        </p:spPr>
        <p:txBody>
          <a:bodyPr anchor="t">
            <a:normAutofit/>
          </a:bodyPr>
          <a:lstStyle/>
          <a:p>
            <a:pPr algn="l"/>
            <a:r>
              <a:rPr lang="en-US" sz="4000" dirty="0"/>
              <a:t>:</a:t>
            </a:r>
            <a:br>
              <a:rPr lang="en-US" sz="4000" dirty="0"/>
            </a:br>
            <a:r>
              <a:rPr lang="en-US" sz="5400" b="1" dirty="0">
                <a:solidFill>
                  <a:schemeClr val="bg1"/>
                </a:solidFill>
              </a:rPr>
              <a:t>Deductions </a:t>
            </a:r>
            <a:br>
              <a:rPr lang="en-US" sz="5400" b="1" dirty="0">
                <a:solidFill>
                  <a:schemeClr val="bg1"/>
                </a:solidFill>
              </a:rPr>
            </a:br>
            <a:r>
              <a:rPr lang="en-US" sz="5400" b="1" dirty="0">
                <a:solidFill>
                  <a:schemeClr val="bg1"/>
                </a:solidFill>
              </a:rPr>
              <a:t>For and From AGI</a:t>
            </a:r>
            <a:br>
              <a:rPr lang="en-US" sz="5400" b="1" dirty="0">
                <a:solidFill>
                  <a:schemeClr val="bg1"/>
                </a:solidFill>
              </a:rPr>
            </a:br>
            <a:r>
              <a:rPr lang="en-US" sz="5400" b="1" dirty="0">
                <a:solidFill>
                  <a:schemeClr val="bg1"/>
                </a:solidFill>
              </a:rPr>
              <a:t>(adjusted  gross income)</a:t>
            </a:r>
          </a:p>
        </p:txBody>
      </p:sp>
      <p:sp>
        <p:nvSpPr>
          <p:cNvPr id="3" name="Subtitle 2">
            <a:extLst>
              <a:ext uri="{FF2B5EF4-FFF2-40B4-BE49-F238E27FC236}">
                <a16:creationId xmlns:a16="http://schemas.microsoft.com/office/drawing/2014/main" id="{47BB2CAC-8DB4-421B-85D6-77299972F12F}"/>
              </a:ext>
            </a:extLst>
          </p:cNvPr>
          <p:cNvSpPr>
            <a:spLocks noGrp="1"/>
          </p:cNvSpPr>
          <p:nvPr>
            <p:ph type="subTitle" idx="1"/>
          </p:nvPr>
        </p:nvSpPr>
        <p:spPr>
          <a:xfrm>
            <a:off x="232117" y="196945"/>
            <a:ext cx="4079631" cy="2110156"/>
          </a:xfrm>
        </p:spPr>
        <p:txBody>
          <a:bodyPr>
            <a:normAutofit/>
          </a:bodyPr>
          <a:lstStyle/>
          <a:p>
            <a:pPr algn="l"/>
            <a:r>
              <a:rPr lang="en-US" sz="5400" b="1" u="sng" dirty="0">
                <a:solidFill>
                  <a:schemeClr val="bg1"/>
                </a:solidFill>
                <a:latin typeface="+mj-lt"/>
              </a:rPr>
              <a:t>Chapter 5:</a:t>
            </a:r>
          </a:p>
        </p:txBody>
      </p:sp>
    </p:spTree>
    <p:extLst>
      <p:ext uri="{BB962C8B-B14F-4D97-AF65-F5344CB8AC3E}">
        <p14:creationId xmlns:p14="http://schemas.microsoft.com/office/powerpoint/2010/main" val="27958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EC38-1C18-41D1-A0AE-6DB22AE8ADA2}"/>
              </a:ext>
            </a:extLst>
          </p:cNvPr>
          <p:cNvSpPr>
            <a:spLocks noGrp="1"/>
          </p:cNvSpPr>
          <p:nvPr>
            <p:ph type="ctrTitle"/>
          </p:nvPr>
        </p:nvSpPr>
        <p:spPr>
          <a:xfrm>
            <a:off x="13857659" y="538239"/>
            <a:ext cx="8574622" cy="2616199"/>
          </a:xfrm>
        </p:spPr>
        <p:txBody>
          <a:bodyPr/>
          <a:lstStyle/>
          <a:p>
            <a:endParaRPr lang="en-US"/>
          </a:p>
        </p:txBody>
      </p:sp>
      <p:sp>
        <p:nvSpPr>
          <p:cNvPr id="3" name="Subtitle 2">
            <a:extLst>
              <a:ext uri="{FF2B5EF4-FFF2-40B4-BE49-F238E27FC236}">
                <a16:creationId xmlns:a16="http://schemas.microsoft.com/office/drawing/2014/main" id="{0DD6C387-0AA5-48CA-9EBE-8CAACEA7828E}"/>
              </a:ext>
            </a:extLst>
          </p:cNvPr>
          <p:cNvSpPr>
            <a:spLocks noGrp="1"/>
          </p:cNvSpPr>
          <p:nvPr>
            <p:ph type="subTitle" idx="1"/>
          </p:nvPr>
        </p:nvSpPr>
        <p:spPr>
          <a:xfrm>
            <a:off x="13557777" y="3703563"/>
            <a:ext cx="6987645" cy="1388534"/>
          </a:xfrm>
        </p:spPr>
        <p:txBody>
          <a:bodyPr/>
          <a:lstStyle/>
          <a:p>
            <a:endParaRPr lang="en-US"/>
          </a:p>
        </p:txBody>
      </p:sp>
      <p:sp>
        <p:nvSpPr>
          <p:cNvPr id="6" name="TextBox 5">
            <a:extLst>
              <a:ext uri="{FF2B5EF4-FFF2-40B4-BE49-F238E27FC236}">
                <a16:creationId xmlns:a16="http://schemas.microsoft.com/office/drawing/2014/main" id="{899FC17B-D2DB-4B3E-99FA-C08B98C2C4F8}"/>
              </a:ext>
            </a:extLst>
          </p:cNvPr>
          <p:cNvSpPr txBox="1"/>
          <p:nvPr/>
        </p:nvSpPr>
        <p:spPr>
          <a:xfrm>
            <a:off x="0" y="0"/>
            <a:ext cx="12192000" cy="6524863"/>
          </a:xfrm>
          <a:prstGeom prst="rect">
            <a:avLst/>
          </a:prstGeom>
          <a:noFill/>
        </p:spPr>
        <p:txBody>
          <a:bodyPr wrap="square" rtlCol="0">
            <a:spAutoFit/>
          </a:bodyPr>
          <a:lstStyle/>
          <a:p>
            <a:pPr algn="ctr"/>
            <a:r>
              <a:rPr lang="en-US" sz="5400" b="1" u="sng" dirty="0">
                <a:latin typeface="+mj-lt"/>
              </a:rPr>
              <a:t>Medical Expenses:</a:t>
            </a:r>
          </a:p>
          <a:p>
            <a:endParaRPr lang="en-US" dirty="0"/>
          </a:p>
          <a:p>
            <a:pPr marL="285750" indent="-285750">
              <a:buFont typeface="Wingdings" panose="05000000000000000000" pitchFamily="2" charset="2"/>
              <a:buChar char="§"/>
            </a:pPr>
            <a:r>
              <a:rPr lang="en-US" sz="3000" dirty="0"/>
              <a:t>Taxpayers are allowed an itemized deduction on Schedule A for medical expenses paid for themselves, their spouse, and their dependents.</a:t>
            </a:r>
          </a:p>
          <a:p>
            <a:endParaRPr lang="en-US" sz="800" dirty="0"/>
          </a:p>
          <a:p>
            <a:pPr marL="285750" indent="-285750">
              <a:buFont typeface="Wingdings" panose="05000000000000000000" pitchFamily="2" charset="2"/>
              <a:buChar char="§"/>
            </a:pPr>
            <a:r>
              <a:rPr lang="en-US" sz="3000" dirty="0"/>
              <a:t>Qualified medical expenses are deductible only to the extent they exceed 7.5 % of a taxpayer’s adjusted gross income.</a:t>
            </a:r>
          </a:p>
          <a:p>
            <a:endParaRPr lang="en-US" sz="800" dirty="0"/>
          </a:p>
          <a:p>
            <a:pPr marL="285750" indent="-285750">
              <a:buFont typeface="Wingdings" panose="05000000000000000000" pitchFamily="2" charset="2"/>
              <a:buChar char="§"/>
            </a:pPr>
            <a:r>
              <a:rPr lang="en-US" sz="3000" dirty="0"/>
              <a:t>Qualified medical expenses include such items as prescription medicines and drugs, insulin fees for doctors, dentists, nurses, and other medical professionals, hospital fees, hearing aids, dentures, prescription eyeglasses, contact lenses, medical transportation and lodging, crutches, wheelchairs, guide dogs, birth control prescriptions, acupuncture, psychiatric care, medical and Medicare insurance premiums, and various other listed medical expenses.</a:t>
            </a:r>
          </a:p>
        </p:txBody>
      </p:sp>
    </p:spTree>
    <p:extLst>
      <p:ext uri="{BB962C8B-B14F-4D97-AF65-F5344CB8AC3E}">
        <p14:creationId xmlns:p14="http://schemas.microsoft.com/office/powerpoint/2010/main" val="175945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837D-D478-45D1-A04D-5608728C3610}"/>
              </a:ext>
            </a:extLst>
          </p:cNvPr>
          <p:cNvSpPr>
            <a:spLocks noGrp="1"/>
          </p:cNvSpPr>
          <p:nvPr>
            <p:ph type="ctrTitle"/>
          </p:nvPr>
        </p:nvSpPr>
        <p:spPr>
          <a:xfrm>
            <a:off x="-2456399" y="3643086"/>
            <a:ext cx="787256" cy="353181"/>
          </a:xfrm>
        </p:spPr>
        <p:txBody>
          <a:bodyPr>
            <a:normAutofit fontScale="90000"/>
          </a:bodyPr>
          <a:lstStyle/>
          <a:p>
            <a:r>
              <a:rPr lang="en-US" dirty="0"/>
              <a:t>.</a:t>
            </a:r>
          </a:p>
        </p:txBody>
      </p:sp>
      <p:sp>
        <p:nvSpPr>
          <p:cNvPr id="3" name="Subtitle 2">
            <a:extLst>
              <a:ext uri="{FF2B5EF4-FFF2-40B4-BE49-F238E27FC236}">
                <a16:creationId xmlns:a16="http://schemas.microsoft.com/office/drawing/2014/main" id="{AC4A2F92-CC8C-4FA3-92A1-192E71428313}"/>
              </a:ext>
            </a:extLst>
          </p:cNvPr>
          <p:cNvSpPr>
            <a:spLocks noGrp="1"/>
          </p:cNvSpPr>
          <p:nvPr>
            <p:ph type="subTitle" idx="1"/>
          </p:nvPr>
        </p:nvSpPr>
        <p:spPr>
          <a:xfrm>
            <a:off x="-9444043" y="4141410"/>
            <a:ext cx="3943130" cy="633790"/>
          </a:xfrm>
        </p:spPr>
        <p:txBody>
          <a:bodyPr/>
          <a:lstStyle/>
          <a:p>
            <a:endParaRPr lang="en-US"/>
          </a:p>
        </p:txBody>
      </p:sp>
      <p:sp>
        <p:nvSpPr>
          <p:cNvPr id="4" name="TextBox 3">
            <a:extLst>
              <a:ext uri="{FF2B5EF4-FFF2-40B4-BE49-F238E27FC236}">
                <a16:creationId xmlns:a16="http://schemas.microsoft.com/office/drawing/2014/main" id="{70413869-5F08-486D-9227-6B5D68578D5C}"/>
              </a:ext>
            </a:extLst>
          </p:cNvPr>
          <p:cNvSpPr txBox="1"/>
          <p:nvPr/>
        </p:nvSpPr>
        <p:spPr>
          <a:xfrm>
            <a:off x="0" y="117693"/>
            <a:ext cx="12192000" cy="6740307"/>
          </a:xfrm>
          <a:prstGeom prst="rect">
            <a:avLst/>
          </a:prstGeom>
          <a:noFill/>
        </p:spPr>
        <p:txBody>
          <a:bodyPr wrap="square" rtlCol="0">
            <a:spAutoFit/>
          </a:bodyPr>
          <a:lstStyle/>
          <a:p>
            <a:pPr algn="ctr"/>
            <a:r>
              <a:rPr lang="en-US" sz="6000" b="1" u="sng" dirty="0">
                <a:latin typeface="+mj-lt"/>
              </a:rPr>
              <a:t>Taxes:</a:t>
            </a:r>
          </a:p>
          <a:p>
            <a:endParaRPr lang="en-US" dirty="0"/>
          </a:p>
          <a:p>
            <a:pPr marL="285750" indent="-285750">
              <a:buFont typeface="Wingdings" panose="05000000000000000000" pitchFamily="2" charset="2"/>
              <a:buChar char="§"/>
            </a:pPr>
            <a:r>
              <a:rPr lang="en-US" sz="2400" dirty="0"/>
              <a:t>The following taxes are deductible on Schedule A: state and local income taxes or state and local sales taxes, real property taxes (state and local), and personal property taxes (state and local).</a:t>
            </a:r>
            <a:endParaRPr lang="en-US" sz="800" dirty="0"/>
          </a:p>
          <a:p>
            <a:endParaRPr lang="en-US" sz="800" dirty="0"/>
          </a:p>
          <a:p>
            <a:pPr marL="285750" indent="-285750">
              <a:buFont typeface="Wingdings" panose="05000000000000000000" pitchFamily="2" charset="2"/>
              <a:buChar char="§"/>
            </a:pPr>
            <a:r>
              <a:rPr lang="en-US" sz="2400" dirty="0"/>
              <a:t>The itemized deduction for taxes is limited to $10,000.</a:t>
            </a:r>
            <a:endParaRPr lang="en-US" sz="800" dirty="0"/>
          </a:p>
          <a:p>
            <a:endParaRPr lang="en-US" sz="800" dirty="0"/>
          </a:p>
          <a:p>
            <a:pPr marL="285750" indent="-285750">
              <a:buFont typeface="Wingdings" panose="05000000000000000000" pitchFamily="2" charset="2"/>
              <a:buChar char="§"/>
            </a:pPr>
            <a:r>
              <a:rPr lang="en-US" sz="2400" dirty="0"/>
              <a:t>Nondeductible taxes include the following: federal income taxes, employee portion of Social Security taxes, estate, inheritance, and gift taxes (except in unusual situations), gasoline taxes, excise taxes, and foreign taxes if the taxpayer elects a foreign tax credit.</a:t>
            </a:r>
          </a:p>
          <a:p>
            <a:endParaRPr lang="en-US" sz="800" dirty="0"/>
          </a:p>
          <a:p>
            <a:pPr marL="285750" indent="-285750">
              <a:buFont typeface="Wingdings" panose="05000000000000000000" pitchFamily="2" charset="2"/>
              <a:buChar char="§"/>
            </a:pPr>
            <a:r>
              <a:rPr lang="en-US" sz="2400" dirty="0"/>
              <a:t>If real estate is sold during the year, the taxes must be allocated between the buyer and seller based on the number of days in the year that each taxpayer held the property.</a:t>
            </a:r>
          </a:p>
          <a:p>
            <a:endParaRPr lang="en-US" sz="800" dirty="0"/>
          </a:p>
          <a:p>
            <a:pPr marL="285750" indent="-285750">
              <a:buFont typeface="Wingdings" panose="05000000000000000000" pitchFamily="2" charset="2"/>
              <a:buChar char="§"/>
            </a:pPr>
            <a:r>
              <a:rPr lang="en-US" sz="2400" dirty="0"/>
              <a:t>To be deductible, personal property taxes must be levied based on the value of the property. Personal property taxes of a fixed amount, or those calculated on a basis other than value, are NOT deductible.</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0253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6286-DF17-4E83-9484-87CE22B19EBB}"/>
              </a:ext>
            </a:extLst>
          </p:cNvPr>
          <p:cNvSpPr>
            <a:spLocks noGrp="1"/>
          </p:cNvSpPr>
          <p:nvPr>
            <p:ph type="title"/>
          </p:nvPr>
        </p:nvSpPr>
        <p:spPr>
          <a:xfrm>
            <a:off x="13023168" y="729343"/>
            <a:ext cx="10018713" cy="1752599"/>
          </a:xfrm>
        </p:spPr>
        <p:txBody>
          <a:bodyPr/>
          <a:lstStyle/>
          <a:p>
            <a:endParaRPr lang="en-US"/>
          </a:p>
        </p:txBody>
      </p:sp>
      <p:sp>
        <p:nvSpPr>
          <p:cNvPr id="3" name="Content Placeholder 2">
            <a:extLst>
              <a:ext uri="{FF2B5EF4-FFF2-40B4-BE49-F238E27FC236}">
                <a16:creationId xmlns:a16="http://schemas.microsoft.com/office/drawing/2014/main" id="{70C3ECA6-3645-4D01-822C-6419194DDE19}"/>
              </a:ext>
            </a:extLst>
          </p:cNvPr>
          <p:cNvSpPr>
            <a:spLocks noGrp="1"/>
          </p:cNvSpPr>
          <p:nvPr>
            <p:ph idx="1"/>
          </p:nvPr>
        </p:nvSpPr>
        <p:spPr>
          <a:xfrm>
            <a:off x="13487624" y="2813958"/>
            <a:ext cx="10018713" cy="3124201"/>
          </a:xfrm>
        </p:spPr>
        <p:txBody>
          <a:bodyPr/>
          <a:lstStyle/>
          <a:p>
            <a:endParaRPr lang="en-US"/>
          </a:p>
        </p:txBody>
      </p:sp>
      <p:sp>
        <p:nvSpPr>
          <p:cNvPr id="4" name="TextBox 3">
            <a:extLst>
              <a:ext uri="{FF2B5EF4-FFF2-40B4-BE49-F238E27FC236}">
                <a16:creationId xmlns:a16="http://schemas.microsoft.com/office/drawing/2014/main" id="{14E0912E-398B-40CC-ABA8-9CF0CD24D4E3}"/>
              </a:ext>
            </a:extLst>
          </p:cNvPr>
          <p:cNvSpPr txBox="1"/>
          <p:nvPr/>
        </p:nvSpPr>
        <p:spPr>
          <a:xfrm>
            <a:off x="0" y="0"/>
            <a:ext cx="12192000" cy="6986528"/>
          </a:xfrm>
          <a:prstGeom prst="rect">
            <a:avLst/>
          </a:prstGeom>
          <a:noFill/>
        </p:spPr>
        <p:txBody>
          <a:bodyPr wrap="square" rtlCol="0">
            <a:spAutoFit/>
          </a:bodyPr>
          <a:lstStyle/>
          <a:p>
            <a:pPr algn="ctr"/>
            <a:r>
              <a:rPr lang="en-US" sz="6600" b="1" u="sng" dirty="0">
                <a:latin typeface="+mj-lt"/>
              </a:rPr>
              <a:t>Interest:</a:t>
            </a:r>
          </a:p>
          <a:p>
            <a:endParaRPr lang="en-US" sz="800" dirty="0"/>
          </a:p>
          <a:p>
            <a:pPr marL="285750" indent="-285750">
              <a:buFont typeface="Wingdings" panose="05000000000000000000" pitchFamily="2" charset="2"/>
              <a:buChar char="§"/>
            </a:pPr>
            <a:r>
              <a:rPr lang="en-US" sz="2800" dirty="0"/>
              <a:t>Deductible personal interest includes qualified residence interest (mortgage interest), mortgage interest prepayment penalties, investment interest, and certain interest associated with a passive activity.</a:t>
            </a:r>
          </a:p>
          <a:p>
            <a:pPr marL="285750" indent="-285750">
              <a:buFont typeface="Wingdings" panose="05000000000000000000" pitchFamily="2" charset="2"/>
              <a:buChar char="§"/>
            </a:pPr>
            <a:r>
              <a:rPr lang="en-US" sz="2800" dirty="0"/>
              <a:t>Nondeductible consumer interest includes interest on any loan, the proceeds of which are used for personal purposes, such as credit card interest, finance charges, and automobile loan interest.</a:t>
            </a:r>
          </a:p>
          <a:p>
            <a:pPr marL="285750" indent="-285750">
              <a:buFont typeface="Wingdings" panose="05000000000000000000" pitchFamily="2" charset="2"/>
              <a:buChar char="§"/>
            </a:pPr>
            <a:r>
              <a:rPr lang="en-US" sz="2800" dirty="0"/>
              <a:t>“Qualified residence interest” is the sum of the interest paid on “qualified residence acquisition debt”.</a:t>
            </a:r>
          </a:p>
          <a:p>
            <a:pPr marL="285750" indent="-285750">
              <a:buFont typeface="Wingdings" panose="05000000000000000000" pitchFamily="2" charset="2"/>
              <a:buChar char="§"/>
            </a:pPr>
            <a:r>
              <a:rPr lang="en-US" sz="2800" dirty="0"/>
              <a:t>Taxpayers are allowed a deduction for AGI for certain interest paid on qualified education loans.</a:t>
            </a:r>
          </a:p>
          <a:p>
            <a:pPr marL="285750" indent="-285750">
              <a:buFont typeface="Wingdings" panose="05000000000000000000" pitchFamily="2" charset="2"/>
              <a:buChar char="§"/>
            </a:pPr>
            <a:r>
              <a:rPr lang="en-US" sz="2800" dirty="0"/>
              <a:t>Deductible investment interest is limited to the taxpayer’s net investment income, which is investment income such as dividends and interest, less investment expenses other than interest.</a:t>
            </a:r>
          </a:p>
        </p:txBody>
      </p:sp>
    </p:spTree>
    <p:extLst>
      <p:ext uri="{BB962C8B-B14F-4D97-AF65-F5344CB8AC3E}">
        <p14:creationId xmlns:p14="http://schemas.microsoft.com/office/powerpoint/2010/main" val="90573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2548-2F0C-4BA1-B1FC-9EF1C0C03207}"/>
              </a:ext>
            </a:extLst>
          </p:cNvPr>
          <p:cNvSpPr>
            <a:spLocks noGrp="1"/>
          </p:cNvSpPr>
          <p:nvPr>
            <p:ph type="title"/>
          </p:nvPr>
        </p:nvSpPr>
        <p:spPr>
          <a:xfrm>
            <a:off x="-1897517" y="2075543"/>
            <a:ext cx="297094" cy="47897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33EF369-3D94-4CC9-B566-14A83A102C71}"/>
              </a:ext>
            </a:extLst>
          </p:cNvPr>
          <p:cNvSpPr>
            <a:spLocks noGrp="1"/>
          </p:cNvSpPr>
          <p:nvPr>
            <p:ph idx="1"/>
          </p:nvPr>
        </p:nvSpPr>
        <p:spPr>
          <a:xfrm>
            <a:off x="-1897517" y="4165600"/>
            <a:ext cx="431576" cy="1306286"/>
          </a:xfrm>
        </p:spPr>
        <p:txBody>
          <a:bodyPr/>
          <a:lstStyle/>
          <a:p>
            <a:endParaRPr lang="en-US" dirty="0"/>
          </a:p>
        </p:txBody>
      </p:sp>
      <p:sp>
        <p:nvSpPr>
          <p:cNvPr id="5" name="TextBox 4">
            <a:extLst>
              <a:ext uri="{FF2B5EF4-FFF2-40B4-BE49-F238E27FC236}">
                <a16:creationId xmlns:a16="http://schemas.microsoft.com/office/drawing/2014/main" id="{9A32D052-A806-4DEA-A254-83BD4842A642}"/>
              </a:ext>
            </a:extLst>
          </p:cNvPr>
          <p:cNvSpPr txBox="1"/>
          <p:nvPr/>
        </p:nvSpPr>
        <p:spPr>
          <a:xfrm>
            <a:off x="0" y="0"/>
            <a:ext cx="12061371" cy="6093976"/>
          </a:xfrm>
          <a:prstGeom prst="rect">
            <a:avLst/>
          </a:prstGeom>
          <a:noFill/>
        </p:spPr>
        <p:txBody>
          <a:bodyPr wrap="square" rtlCol="0">
            <a:spAutoFit/>
          </a:bodyPr>
          <a:lstStyle/>
          <a:p>
            <a:pPr algn="ctr"/>
            <a:r>
              <a:rPr lang="en-US" sz="6000" b="1" u="sng" dirty="0">
                <a:latin typeface="+mj-lt"/>
              </a:rPr>
              <a:t>Charitable Contributions:</a:t>
            </a:r>
          </a:p>
          <a:p>
            <a:endParaRPr lang="en-US" dirty="0"/>
          </a:p>
          <a:p>
            <a:pPr marL="285750" indent="-285750">
              <a:buFont typeface="Wingdings" panose="05000000000000000000" pitchFamily="2" charset="2"/>
              <a:buChar char="§"/>
            </a:pPr>
            <a:r>
              <a:rPr lang="en-US" sz="2800" dirty="0"/>
              <a:t>To be deductible, the donation must be made in cash or property.</a:t>
            </a:r>
            <a:endParaRPr lang="en-US" sz="800" dirty="0"/>
          </a:p>
          <a:p>
            <a:endParaRPr lang="en-US" sz="800" dirty="0"/>
          </a:p>
          <a:p>
            <a:pPr marL="285750" indent="-285750">
              <a:buFont typeface="Wingdings" panose="05000000000000000000" pitchFamily="2" charset="2"/>
              <a:buChar char="§"/>
            </a:pPr>
            <a:r>
              <a:rPr lang="en-US" sz="2800" dirty="0"/>
              <a:t>Donations must be made to qualified recipient.</a:t>
            </a:r>
          </a:p>
          <a:p>
            <a:endParaRPr lang="en-US" sz="800" dirty="0"/>
          </a:p>
          <a:p>
            <a:pPr marL="285750" indent="-285750">
              <a:buFont typeface="Wingdings" panose="05000000000000000000" pitchFamily="2" charset="2"/>
              <a:buChar char="§"/>
            </a:pPr>
            <a:r>
              <a:rPr lang="en-US" sz="2800" dirty="0"/>
              <a:t>The following contributions are </a:t>
            </a:r>
            <a:r>
              <a:rPr lang="en-US" sz="2800" b="1" dirty="0"/>
              <a:t>NOT</a:t>
            </a:r>
            <a:r>
              <a:rPr lang="en-US" sz="2800" dirty="0"/>
              <a:t> deductible: gifts to needy individuals, social clubs, labor unions, international organizations, and political parties; contributions of time, service, the use of property, or blood; contributions where benefit is received from the contribution, for example, tuition at a parochial school; and wagering losses, such as church bingo and raffle tickets.</a:t>
            </a:r>
          </a:p>
          <a:p>
            <a:endParaRPr lang="en-US" sz="800" dirty="0"/>
          </a:p>
          <a:p>
            <a:pPr marL="285750" indent="-285750">
              <a:buFont typeface="Wingdings" panose="05000000000000000000" pitchFamily="2" charset="2"/>
              <a:buChar char="§"/>
            </a:pPr>
            <a:r>
              <a:rPr lang="en-US" sz="2800" dirty="0"/>
              <a:t>For donated property other than cash, the general rule is that the deduction is equal to the fair market value of the property at the time of the donation.</a:t>
            </a:r>
          </a:p>
          <a:p>
            <a:endParaRPr lang="en-US" sz="800" dirty="0"/>
          </a:p>
          <a:p>
            <a:pPr marL="285750" indent="-285750">
              <a:buFont typeface="Wingdings" panose="05000000000000000000" pitchFamily="2" charset="2"/>
              <a:buChar char="§"/>
            </a:pPr>
            <a:r>
              <a:rPr lang="en-US" sz="2800" dirty="0"/>
              <a:t>Donations are limited to 60%, 50%, 30%, or 20% of AGI in certain cases.</a:t>
            </a:r>
          </a:p>
        </p:txBody>
      </p:sp>
    </p:spTree>
    <p:extLst>
      <p:ext uri="{BB962C8B-B14F-4D97-AF65-F5344CB8AC3E}">
        <p14:creationId xmlns:p14="http://schemas.microsoft.com/office/powerpoint/2010/main" val="408756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FC11-BD39-4FEB-938A-8C59B5E03EEB}"/>
              </a:ext>
            </a:extLst>
          </p:cNvPr>
          <p:cNvSpPr>
            <a:spLocks noGrp="1"/>
          </p:cNvSpPr>
          <p:nvPr>
            <p:ph type="ctrTitle"/>
          </p:nvPr>
        </p:nvSpPr>
        <p:spPr>
          <a:xfrm>
            <a:off x="-1817770" y="4395410"/>
            <a:ext cx="525999" cy="295124"/>
          </a:xfrm>
        </p:spPr>
        <p:txBody>
          <a:bodyPr>
            <a:normAutofit fontScale="90000"/>
          </a:bodyPr>
          <a:lstStyle/>
          <a:p>
            <a:endParaRPr lang="en-US" dirty="0"/>
          </a:p>
        </p:txBody>
      </p:sp>
      <p:sp>
        <p:nvSpPr>
          <p:cNvPr id="3" name="Subtitle 2">
            <a:extLst>
              <a:ext uri="{FF2B5EF4-FFF2-40B4-BE49-F238E27FC236}">
                <a16:creationId xmlns:a16="http://schemas.microsoft.com/office/drawing/2014/main" id="{447F1DC2-3E8E-4F15-A1D2-22E80F6E78A2}"/>
              </a:ext>
            </a:extLst>
          </p:cNvPr>
          <p:cNvSpPr>
            <a:spLocks noGrp="1"/>
          </p:cNvSpPr>
          <p:nvPr>
            <p:ph type="subTitle" idx="1"/>
          </p:nvPr>
        </p:nvSpPr>
        <p:spPr>
          <a:xfrm>
            <a:off x="-1910822" y="4707468"/>
            <a:ext cx="356051" cy="827315"/>
          </a:xfrm>
        </p:spPr>
        <p:txBody>
          <a:bodyPr/>
          <a:lstStyle/>
          <a:p>
            <a:endParaRPr lang="en-US" dirty="0"/>
          </a:p>
        </p:txBody>
      </p:sp>
      <p:sp>
        <p:nvSpPr>
          <p:cNvPr id="5" name="TextBox 4">
            <a:extLst>
              <a:ext uri="{FF2B5EF4-FFF2-40B4-BE49-F238E27FC236}">
                <a16:creationId xmlns:a16="http://schemas.microsoft.com/office/drawing/2014/main" id="{6DB26453-288E-4C9F-8E4F-7AF8CA3F1EF0}"/>
              </a:ext>
            </a:extLst>
          </p:cNvPr>
          <p:cNvSpPr txBox="1"/>
          <p:nvPr/>
        </p:nvSpPr>
        <p:spPr>
          <a:xfrm>
            <a:off x="0" y="0"/>
            <a:ext cx="12032343" cy="6986528"/>
          </a:xfrm>
          <a:prstGeom prst="rect">
            <a:avLst/>
          </a:prstGeom>
          <a:noFill/>
        </p:spPr>
        <p:txBody>
          <a:bodyPr wrap="square" rtlCol="0">
            <a:spAutoFit/>
          </a:bodyPr>
          <a:lstStyle/>
          <a:p>
            <a:pPr algn="ctr"/>
            <a:r>
              <a:rPr lang="en-US" sz="5400" b="1" u="sng" dirty="0">
                <a:latin typeface="+mj-lt"/>
              </a:rPr>
              <a:t>Other Itemized Deductions:</a:t>
            </a:r>
          </a:p>
          <a:p>
            <a:endParaRPr lang="en-US" dirty="0"/>
          </a:p>
          <a:p>
            <a:pPr marL="285750" indent="-285750">
              <a:buFont typeface="Wingdings" panose="05000000000000000000" pitchFamily="2" charset="2"/>
              <a:buChar char="§"/>
            </a:pPr>
            <a:r>
              <a:rPr lang="en-US" sz="2100" dirty="0"/>
              <a:t>Starting in 2018, a loss from a personal casualty such as property damage from storms, floods, shipwrecks, fires, automobile accidents, and vandalism is only deductible if associated with a federally declared disaster.</a:t>
            </a:r>
          </a:p>
          <a:p>
            <a:endParaRPr lang="en-US" sz="800" dirty="0"/>
          </a:p>
          <a:p>
            <a:pPr marL="285750" indent="-285750">
              <a:buFont typeface="Wingdings" panose="05000000000000000000" pitchFamily="2" charset="2"/>
              <a:buChar char="§"/>
            </a:pPr>
            <a:r>
              <a:rPr lang="en-US" sz="2100" dirty="0"/>
              <a:t>For the partial destruction of business or investment property and the partial or complete destruction of personal property, the deduction is based on the decrease in fair market value of the property, not to exceed the adjusted basis of the property.</a:t>
            </a:r>
          </a:p>
          <a:p>
            <a:endParaRPr lang="en-US" sz="800" dirty="0"/>
          </a:p>
          <a:p>
            <a:pPr marL="285750" indent="-285750">
              <a:buFont typeface="Wingdings" panose="05000000000000000000" pitchFamily="2" charset="2"/>
              <a:buChar char="§"/>
            </a:pPr>
            <a:r>
              <a:rPr lang="en-US" sz="2100" dirty="0"/>
              <a:t>For the complete destruction of business and investment property, the deduction is based on the adjusted basis of the property.</a:t>
            </a:r>
          </a:p>
          <a:p>
            <a:endParaRPr lang="en-US" sz="800" dirty="0"/>
          </a:p>
          <a:p>
            <a:pPr marL="285750" indent="-285750">
              <a:buFont typeface="Wingdings" panose="05000000000000000000" pitchFamily="2" charset="2"/>
              <a:buChar char="§"/>
            </a:pPr>
            <a:r>
              <a:rPr lang="en-US" sz="2100" dirty="0"/>
              <a:t>The amount of each personal casualty loss attributable to a federally declared disaster, is reduced by $100 and only the excess over 10% of the taxpayer’s AGI is deductible.</a:t>
            </a:r>
          </a:p>
          <a:p>
            <a:endParaRPr lang="en-US" sz="800" dirty="0"/>
          </a:p>
          <a:p>
            <a:pPr marL="285750" indent="-285750">
              <a:buFont typeface="Wingdings" panose="05000000000000000000" pitchFamily="2" charset="2"/>
              <a:buChar char="§"/>
            </a:pPr>
            <a:r>
              <a:rPr lang="en-US" sz="2100" dirty="0"/>
              <a:t>Starting in 2018, the deduction for miscellaneous expenses subject to the 2% of AGI limit is repealed.</a:t>
            </a:r>
          </a:p>
          <a:p>
            <a:endParaRPr lang="en-US" sz="800" dirty="0"/>
          </a:p>
          <a:p>
            <a:pPr marL="285750" indent="-285750">
              <a:buFont typeface="Wingdings" panose="05000000000000000000" pitchFamily="2" charset="2"/>
              <a:buChar char="§"/>
            </a:pPr>
            <a:r>
              <a:rPr lang="en-US" sz="2100" dirty="0"/>
              <a:t>Miscellaneous expenses not subject to the 2% of AGI limit such as gambling losses to the extent of gambling winnings, handicapped “impairment-related work expenses,” certain estate taxes, amortizable bond premiums, and unrecovered annuity costs at death remain deductible.</a:t>
            </a:r>
          </a:p>
          <a:p>
            <a:endParaRPr lang="en-US" sz="800" dirty="0"/>
          </a:p>
          <a:p>
            <a:pPr marL="285750" indent="-285750">
              <a:buFont typeface="Wingdings" panose="05000000000000000000" pitchFamily="2" charset="2"/>
              <a:buChar char="§"/>
            </a:pPr>
            <a:r>
              <a:rPr lang="en-US" sz="2100" dirty="0"/>
              <a:t>The phase-out of itemized deductions for high-income taxpayers has been suspended.</a:t>
            </a:r>
          </a:p>
        </p:txBody>
      </p:sp>
    </p:spTree>
    <p:extLst>
      <p:ext uri="{BB962C8B-B14F-4D97-AF65-F5344CB8AC3E}">
        <p14:creationId xmlns:p14="http://schemas.microsoft.com/office/powerpoint/2010/main" val="41042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B1F7-D030-48E7-A6C9-CDCCCFB86B88}"/>
              </a:ext>
            </a:extLst>
          </p:cNvPr>
          <p:cNvSpPr>
            <a:spLocks noGrp="1"/>
          </p:cNvSpPr>
          <p:nvPr>
            <p:ph type="title"/>
          </p:nvPr>
        </p:nvSpPr>
        <p:spPr>
          <a:xfrm>
            <a:off x="773722" y="221858"/>
            <a:ext cx="10607040" cy="1066800"/>
          </a:xfrm>
        </p:spPr>
        <p:txBody>
          <a:bodyPr>
            <a:noAutofit/>
          </a:bodyPr>
          <a:lstStyle/>
          <a:p>
            <a:r>
              <a:rPr lang="en-US" sz="3600" b="1" dirty="0"/>
              <a:t>Health Savings Accounts:</a:t>
            </a:r>
            <a:br>
              <a:rPr lang="en-US" sz="3600" b="1" dirty="0"/>
            </a:br>
            <a:r>
              <a:rPr lang="en-US" sz="3600" b="1" u="sng" dirty="0"/>
              <a:t>The 4 Types of Tax-Favored Medical Spending Plans:</a:t>
            </a:r>
          </a:p>
        </p:txBody>
      </p:sp>
      <p:sp>
        <p:nvSpPr>
          <p:cNvPr id="3" name="Text Placeholder 2">
            <a:extLst>
              <a:ext uri="{FF2B5EF4-FFF2-40B4-BE49-F238E27FC236}">
                <a16:creationId xmlns:a16="http://schemas.microsoft.com/office/drawing/2014/main" id="{538EDB8F-4544-4CAE-B1E0-515B59028AF6}"/>
              </a:ext>
            </a:extLst>
          </p:cNvPr>
          <p:cNvSpPr>
            <a:spLocks noGrp="1"/>
          </p:cNvSpPr>
          <p:nvPr>
            <p:ph type="body" idx="1"/>
          </p:nvPr>
        </p:nvSpPr>
        <p:spPr>
          <a:xfrm>
            <a:off x="913794" y="1838545"/>
            <a:ext cx="2473581" cy="519621"/>
          </a:xfrm>
        </p:spPr>
        <p:txBody>
          <a:bodyPr/>
          <a:lstStyle/>
          <a:p>
            <a:r>
              <a:rPr lang="en-US" sz="2000" b="1" dirty="0">
                <a:solidFill>
                  <a:schemeClr val="tx1">
                    <a:lumMod val="95000"/>
                    <a:lumOff val="5000"/>
                  </a:schemeClr>
                </a:solidFill>
                <a:latin typeface="+mj-lt"/>
                <a:cs typeface="Aldhabi" panose="020B0604020202020204" pitchFamily="2" charset="-78"/>
              </a:rPr>
              <a:t>Health Care Flexible Spending </a:t>
            </a:r>
            <a:r>
              <a:rPr lang="en-US" sz="2000" b="1" u="sng" dirty="0">
                <a:solidFill>
                  <a:schemeClr val="tx1">
                    <a:lumMod val="95000"/>
                    <a:lumOff val="5000"/>
                  </a:schemeClr>
                </a:solidFill>
                <a:latin typeface="+mj-lt"/>
                <a:cs typeface="Aldhabi" panose="020B0604020202020204" pitchFamily="2" charset="-78"/>
              </a:rPr>
              <a:t>Arrangements (FSA)</a:t>
            </a:r>
          </a:p>
        </p:txBody>
      </p:sp>
      <p:sp>
        <p:nvSpPr>
          <p:cNvPr id="4" name="Text Placeholder 3">
            <a:extLst>
              <a:ext uri="{FF2B5EF4-FFF2-40B4-BE49-F238E27FC236}">
                <a16:creationId xmlns:a16="http://schemas.microsoft.com/office/drawing/2014/main" id="{9D296076-13AD-477B-B507-37125539FB9B}"/>
              </a:ext>
            </a:extLst>
          </p:cNvPr>
          <p:cNvSpPr>
            <a:spLocks noGrp="1"/>
          </p:cNvSpPr>
          <p:nvPr>
            <p:ph type="body" sz="half" idx="15"/>
          </p:nvPr>
        </p:nvSpPr>
        <p:spPr>
          <a:xfrm>
            <a:off x="773722" y="2492322"/>
            <a:ext cx="2613653" cy="3023090"/>
          </a:xfrm>
        </p:spPr>
        <p:txBody>
          <a:bodyPr>
            <a:normAutofit/>
          </a:bodyPr>
          <a:lstStyle/>
          <a:p>
            <a:r>
              <a:rPr lang="en-US" sz="2400" dirty="0"/>
              <a:t>With this plan, employees can set aside money to cover medical expenses </a:t>
            </a:r>
            <a:r>
              <a:rPr lang="en-US" sz="2400" b="1" u="sng" dirty="0"/>
              <a:t>and</a:t>
            </a:r>
            <a:r>
              <a:rPr lang="en-US" sz="2400" u="sng" dirty="0"/>
              <a:t> </a:t>
            </a:r>
            <a:r>
              <a:rPr lang="en-US" sz="2400" b="1" u="sng" dirty="0"/>
              <a:t>exclude</a:t>
            </a:r>
            <a:r>
              <a:rPr lang="en-US" sz="2400" dirty="0"/>
              <a:t> the funds from gross income.</a:t>
            </a:r>
          </a:p>
        </p:txBody>
      </p:sp>
      <p:sp>
        <p:nvSpPr>
          <p:cNvPr id="5" name="Text Placeholder 4">
            <a:extLst>
              <a:ext uri="{FF2B5EF4-FFF2-40B4-BE49-F238E27FC236}">
                <a16:creationId xmlns:a16="http://schemas.microsoft.com/office/drawing/2014/main" id="{1851396E-D166-43C9-A93B-FEF343039F96}"/>
              </a:ext>
            </a:extLst>
          </p:cNvPr>
          <p:cNvSpPr>
            <a:spLocks noGrp="1"/>
          </p:cNvSpPr>
          <p:nvPr>
            <p:ph type="body" sz="quarter" idx="3"/>
          </p:nvPr>
        </p:nvSpPr>
        <p:spPr>
          <a:xfrm>
            <a:off x="3630150" y="1786520"/>
            <a:ext cx="2679552" cy="541169"/>
          </a:xfrm>
        </p:spPr>
        <p:txBody>
          <a:bodyPr/>
          <a:lstStyle/>
          <a:p>
            <a:pPr>
              <a:tabLst>
                <a:tab pos="1435100" algn="l"/>
              </a:tabLst>
            </a:pPr>
            <a:r>
              <a:rPr lang="en-US" sz="2000" b="1" dirty="0">
                <a:solidFill>
                  <a:schemeClr val="tx1"/>
                </a:solidFill>
                <a:latin typeface="+mj-lt"/>
              </a:rPr>
              <a:t>Health Reimbursements </a:t>
            </a:r>
            <a:r>
              <a:rPr lang="en-US" sz="2000" b="1" u="sng" dirty="0">
                <a:solidFill>
                  <a:schemeClr val="tx1"/>
                </a:solidFill>
                <a:latin typeface="+mj-lt"/>
              </a:rPr>
              <a:t>Arrangements (HRA</a:t>
            </a:r>
            <a:r>
              <a:rPr lang="en-US" sz="2000" b="1" dirty="0">
                <a:solidFill>
                  <a:schemeClr val="tx1"/>
                </a:solidFill>
                <a:latin typeface="+mj-lt"/>
              </a:rPr>
              <a:t>)</a:t>
            </a:r>
          </a:p>
        </p:txBody>
      </p:sp>
      <p:sp>
        <p:nvSpPr>
          <p:cNvPr id="6" name="Text Placeholder 5">
            <a:extLst>
              <a:ext uri="{FF2B5EF4-FFF2-40B4-BE49-F238E27FC236}">
                <a16:creationId xmlns:a16="http://schemas.microsoft.com/office/drawing/2014/main" id="{624F6CE8-223E-4521-8DAE-5A37DE942790}"/>
              </a:ext>
            </a:extLst>
          </p:cNvPr>
          <p:cNvSpPr>
            <a:spLocks noGrp="1"/>
          </p:cNvSpPr>
          <p:nvPr>
            <p:ph type="body" sz="half" idx="16"/>
          </p:nvPr>
        </p:nvSpPr>
        <p:spPr>
          <a:xfrm>
            <a:off x="3442838" y="2532184"/>
            <a:ext cx="2829479" cy="3259013"/>
          </a:xfrm>
        </p:spPr>
        <p:txBody>
          <a:bodyPr>
            <a:normAutofit/>
          </a:bodyPr>
          <a:lstStyle/>
          <a:p>
            <a:r>
              <a:rPr lang="en-US" sz="2400" dirty="0"/>
              <a:t>With this plan, </a:t>
            </a:r>
            <a:r>
              <a:rPr lang="en-US" sz="2400" b="1" u="sng" dirty="0"/>
              <a:t>the employer </a:t>
            </a:r>
            <a:r>
              <a:rPr lang="en-US" sz="2400" dirty="0"/>
              <a:t>funds an account that may be used by employees for medical expenses. </a:t>
            </a:r>
          </a:p>
        </p:txBody>
      </p:sp>
      <p:sp>
        <p:nvSpPr>
          <p:cNvPr id="7" name="Text Placeholder 6">
            <a:extLst>
              <a:ext uri="{FF2B5EF4-FFF2-40B4-BE49-F238E27FC236}">
                <a16:creationId xmlns:a16="http://schemas.microsoft.com/office/drawing/2014/main" id="{B1B68940-9596-44E3-BCD6-A974F460D07E}"/>
              </a:ext>
            </a:extLst>
          </p:cNvPr>
          <p:cNvSpPr>
            <a:spLocks noGrp="1"/>
          </p:cNvSpPr>
          <p:nvPr>
            <p:ph type="body" sz="quarter" idx="13"/>
          </p:nvPr>
        </p:nvSpPr>
        <p:spPr>
          <a:xfrm>
            <a:off x="6309702" y="1808065"/>
            <a:ext cx="2460526" cy="519624"/>
          </a:xfrm>
        </p:spPr>
        <p:txBody>
          <a:bodyPr/>
          <a:lstStyle/>
          <a:p>
            <a:r>
              <a:rPr lang="en-US" sz="2000" b="1" dirty="0">
                <a:solidFill>
                  <a:schemeClr val="tx1"/>
                </a:solidFill>
                <a:latin typeface="+mj-lt"/>
              </a:rPr>
              <a:t>Medical Savings Accounts (MSA or </a:t>
            </a:r>
            <a:r>
              <a:rPr lang="en-US" sz="2000" b="1" u="sng" dirty="0">
                <a:solidFill>
                  <a:schemeClr val="tx1"/>
                </a:solidFill>
                <a:latin typeface="+mj-lt"/>
              </a:rPr>
              <a:t>Archer MSA)</a:t>
            </a:r>
          </a:p>
        </p:txBody>
      </p:sp>
      <p:sp>
        <p:nvSpPr>
          <p:cNvPr id="8" name="Text Placeholder 7">
            <a:extLst>
              <a:ext uri="{FF2B5EF4-FFF2-40B4-BE49-F238E27FC236}">
                <a16:creationId xmlns:a16="http://schemas.microsoft.com/office/drawing/2014/main" id="{88108B9C-DEF7-4CDD-A85C-1EC972A90AEE}"/>
              </a:ext>
            </a:extLst>
          </p:cNvPr>
          <p:cNvSpPr>
            <a:spLocks noGrp="1"/>
          </p:cNvSpPr>
          <p:nvPr>
            <p:ph type="body" sz="half" idx="17"/>
          </p:nvPr>
        </p:nvSpPr>
        <p:spPr>
          <a:xfrm>
            <a:off x="6146139" y="2532184"/>
            <a:ext cx="2829479" cy="3023090"/>
          </a:xfrm>
        </p:spPr>
        <p:txBody>
          <a:bodyPr>
            <a:noAutofit/>
          </a:bodyPr>
          <a:lstStyle/>
          <a:p>
            <a:r>
              <a:rPr lang="en-US" sz="2400" dirty="0"/>
              <a:t>This plan permit (limited) deductions for amounts contributed to an account established to cover medical expenses for small business and self-employed individuals.</a:t>
            </a:r>
          </a:p>
        </p:txBody>
      </p:sp>
      <p:sp>
        <p:nvSpPr>
          <p:cNvPr id="13" name="TextBox 12">
            <a:extLst>
              <a:ext uri="{FF2B5EF4-FFF2-40B4-BE49-F238E27FC236}">
                <a16:creationId xmlns:a16="http://schemas.microsoft.com/office/drawing/2014/main" id="{3DE52383-9E57-49C7-8ED9-48F060E40C1D}"/>
              </a:ext>
            </a:extLst>
          </p:cNvPr>
          <p:cNvSpPr txBox="1"/>
          <p:nvPr/>
        </p:nvSpPr>
        <p:spPr>
          <a:xfrm>
            <a:off x="9062745" y="1619803"/>
            <a:ext cx="2473581" cy="707886"/>
          </a:xfrm>
          <a:prstGeom prst="rect">
            <a:avLst/>
          </a:prstGeom>
          <a:noFill/>
        </p:spPr>
        <p:txBody>
          <a:bodyPr wrap="square" rtlCol="0">
            <a:spAutoFit/>
          </a:bodyPr>
          <a:lstStyle/>
          <a:p>
            <a:pPr algn="ctr"/>
            <a:r>
              <a:rPr lang="en-US" sz="2000" b="1" dirty="0">
                <a:latin typeface="+mj-lt"/>
              </a:rPr>
              <a:t>Health Savings </a:t>
            </a:r>
            <a:r>
              <a:rPr lang="en-US" sz="2000" b="1" u="sng" dirty="0">
                <a:latin typeface="+mj-lt"/>
              </a:rPr>
              <a:t>Account (HSA)</a:t>
            </a:r>
          </a:p>
        </p:txBody>
      </p:sp>
      <p:sp>
        <p:nvSpPr>
          <p:cNvPr id="14" name="TextBox 13">
            <a:extLst>
              <a:ext uri="{FF2B5EF4-FFF2-40B4-BE49-F238E27FC236}">
                <a16:creationId xmlns:a16="http://schemas.microsoft.com/office/drawing/2014/main" id="{2005F294-01A8-4313-B010-E706BE9576DA}"/>
              </a:ext>
            </a:extLst>
          </p:cNvPr>
          <p:cNvSpPr txBox="1"/>
          <p:nvPr/>
        </p:nvSpPr>
        <p:spPr>
          <a:xfrm>
            <a:off x="8975618" y="2532184"/>
            <a:ext cx="2647837" cy="4154984"/>
          </a:xfrm>
          <a:prstGeom prst="rect">
            <a:avLst/>
          </a:prstGeom>
          <a:noFill/>
        </p:spPr>
        <p:txBody>
          <a:bodyPr wrap="square" rtlCol="0">
            <a:spAutoFit/>
          </a:bodyPr>
          <a:lstStyle/>
          <a:p>
            <a:pPr algn="ctr"/>
            <a:r>
              <a:rPr lang="en-US" sz="2400" dirty="0"/>
              <a:t>This is a type of savings account which may be established for the purpose of paying unreimbursed medical expenses by taxpayers who carry qualifying high-deductible medical insurance.</a:t>
            </a:r>
          </a:p>
        </p:txBody>
      </p:sp>
    </p:spTree>
    <p:extLst>
      <p:ext uri="{BB962C8B-B14F-4D97-AF65-F5344CB8AC3E}">
        <p14:creationId xmlns:p14="http://schemas.microsoft.com/office/powerpoint/2010/main" val="286756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99CAC3B1-4879-424D-8F15-206277196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6">
            <a:extLst>
              <a:ext uri="{FF2B5EF4-FFF2-40B4-BE49-F238E27FC236}">
                <a16:creationId xmlns:a16="http://schemas.microsoft.com/office/drawing/2014/main" id="{4B8492CB-DFBA-4A82-9778-F21493DA36C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5"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1"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3"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9" name="Title 8">
            <a:extLst>
              <a:ext uri="{FF2B5EF4-FFF2-40B4-BE49-F238E27FC236}">
                <a16:creationId xmlns:a16="http://schemas.microsoft.com/office/drawing/2014/main" id="{CD5089DF-704D-414E-954D-161B12AB0BFA}"/>
              </a:ext>
            </a:extLst>
          </p:cNvPr>
          <p:cNvSpPr>
            <a:spLocks noGrp="1"/>
          </p:cNvSpPr>
          <p:nvPr>
            <p:ph type="title"/>
          </p:nvPr>
        </p:nvSpPr>
        <p:spPr>
          <a:xfrm>
            <a:off x="641577" y="108747"/>
            <a:ext cx="8959621" cy="921768"/>
          </a:xfrm>
        </p:spPr>
        <p:txBody>
          <a:bodyPr>
            <a:normAutofit/>
          </a:bodyPr>
          <a:lstStyle/>
          <a:p>
            <a:r>
              <a:rPr lang="en-US" b="1" u="sng" dirty="0">
                <a:latin typeface="Papyrus" panose="03070502060502030205" pitchFamily="66" charset="0"/>
                <a:ea typeface="DejaVu Serif" panose="02060603050605020204" pitchFamily="18" charset="0"/>
                <a:cs typeface="DejaVu Serif" panose="02060603050605020204" pitchFamily="18" charset="0"/>
              </a:rPr>
              <a:t>Contribution Limits for HSAs in 2018:</a:t>
            </a:r>
          </a:p>
        </p:txBody>
      </p:sp>
      <p:sp>
        <p:nvSpPr>
          <p:cNvPr id="10" name="Content Placeholder 9">
            <a:extLst>
              <a:ext uri="{FF2B5EF4-FFF2-40B4-BE49-F238E27FC236}">
                <a16:creationId xmlns:a16="http://schemas.microsoft.com/office/drawing/2014/main" id="{C6FCFE7E-6924-4F42-9521-3555B1C59F0B}"/>
              </a:ext>
            </a:extLst>
          </p:cNvPr>
          <p:cNvSpPr>
            <a:spLocks noGrp="1"/>
          </p:cNvSpPr>
          <p:nvPr>
            <p:ph idx="1"/>
          </p:nvPr>
        </p:nvSpPr>
        <p:spPr>
          <a:xfrm>
            <a:off x="492369" y="872197"/>
            <a:ext cx="8959621" cy="7005711"/>
          </a:xfrm>
        </p:spPr>
        <p:txBody>
          <a:bodyPr anchor="t">
            <a:normAutofit/>
          </a:bodyPr>
          <a:lstStyle/>
          <a:p>
            <a:pPr marL="0" indent="0" algn="r">
              <a:buNone/>
            </a:pPr>
            <a:r>
              <a:rPr lang="en-US" b="1" u="sng" dirty="0">
                <a:latin typeface="Papyrus" panose="03070502060502030205" pitchFamily="66" charset="0"/>
              </a:rPr>
              <a:t> Family                   Self-Only   </a:t>
            </a:r>
          </a:p>
          <a:p>
            <a:pPr marL="0" indent="0">
              <a:buNone/>
            </a:pPr>
            <a:r>
              <a:rPr lang="en-US" b="1" dirty="0">
                <a:latin typeface="Papyrus" panose="03070502060502030205" pitchFamily="66" charset="0"/>
              </a:rPr>
              <a:t>Contribution Limit				        	      $6,900				$3,450</a:t>
            </a:r>
          </a:p>
          <a:p>
            <a:pPr marL="0" indent="0">
              <a:buNone/>
            </a:pPr>
            <a:r>
              <a:rPr lang="en-US" b="1" dirty="0">
                <a:latin typeface="Papyrus" panose="03070502060502030205" pitchFamily="66" charset="0"/>
              </a:rPr>
              <a:t>Additional catch-up contribution      	      1,000 per			1,000</a:t>
            </a:r>
          </a:p>
          <a:p>
            <a:pPr marL="0" indent="0">
              <a:buNone/>
            </a:pPr>
            <a:r>
              <a:rPr lang="en-US" b="1" dirty="0">
                <a:latin typeface="Papyrus" panose="03070502060502030205" pitchFamily="66" charset="0"/>
              </a:rPr>
              <a:t>	for taxpayer age 55 or older		    qualifying spouse</a:t>
            </a:r>
          </a:p>
          <a:p>
            <a:pPr marL="0" indent="0">
              <a:buNone/>
            </a:pPr>
            <a:r>
              <a:rPr lang="en-US" b="1" dirty="0">
                <a:latin typeface="Papyrus" panose="03070502060502030205" pitchFamily="66" charset="0"/>
              </a:rPr>
              <a:t/>
            </a:r>
            <a:br>
              <a:rPr lang="en-US" b="1" dirty="0">
                <a:latin typeface="Papyrus" panose="03070502060502030205" pitchFamily="66" charset="0"/>
              </a:rPr>
            </a:br>
            <a:r>
              <a:rPr lang="en-US" b="1" dirty="0">
                <a:latin typeface="Papyrus" panose="03070502060502030205" pitchFamily="66" charset="0"/>
              </a:rPr>
              <a:t>Minimum health insurance deductible	 	 2,700				1,350</a:t>
            </a:r>
          </a:p>
          <a:p>
            <a:pPr marL="0" indent="0">
              <a:buNone/>
            </a:pPr>
            <a:r>
              <a:rPr lang="en-US" b="1" dirty="0">
                <a:latin typeface="Papyrus" panose="03070502060502030205" pitchFamily="66" charset="0"/>
              </a:rPr>
              <a:t>Maximum health insurance out-of-pocket  13,300			       6,55</a:t>
            </a:r>
            <a:r>
              <a:rPr lang="en-US" b="1" dirty="0"/>
              <a:t>0</a:t>
            </a:r>
          </a:p>
          <a:p>
            <a:pPr marL="0" indent="0">
              <a:buNone/>
            </a:pPr>
            <a:endParaRPr lang="en-US" b="1" dirty="0">
              <a:latin typeface="Papyrus" panose="03070502060502030205" pitchFamily="66" charset="0"/>
            </a:endParaRPr>
          </a:p>
          <a:p>
            <a:pPr>
              <a:buFont typeface="Wingdings" panose="05000000000000000000" pitchFamily="2" charset="2"/>
              <a:buChar char="v"/>
            </a:pPr>
            <a:r>
              <a:rPr lang="en-US" b="1" dirty="0">
                <a:latin typeface="Papyrus" panose="03070502060502030205" pitchFamily="66" charset="0"/>
              </a:rPr>
              <a:t>Individuals are not allowed to make contributions to HSAs once they attain the age of 65 and qualify for Medicare coverage.</a:t>
            </a:r>
          </a:p>
          <a:p>
            <a:pPr marL="0" indent="0">
              <a:buNone/>
            </a:pPr>
            <a:endParaRPr lang="en-US" b="1" dirty="0"/>
          </a:p>
        </p:txBody>
      </p:sp>
    </p:spTree>
    <p:extLst>
      <p:ext uri="{BB962C8B-B14F-4D97-AF65-F5344CB8AC3E}">
        <p14:creationId xmlns:p14="http://schemas.microsoft.com/office/powerpoint/2010/main" val="9741631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A0439-0DB7-4727-9181-06B9B668DC81}"/>
              </a:ext>
            </a:extLst>
          </p:cNvPr>
          <p:cNvSpPr txBox="1"/>
          <p:nvPr/>
        </p:nvSpPr>
        <p:spPr>
          <a:xfrm>
            <a:off x="145366" y="0"/>
            <a:ext cx="11901267" cy="6217087"/>
          </a:xfrm>
          <a:prstGeom prst="rect">
            <a:avLst/>
          </a:prstGeom>
          <a:noFill/>
        </p:spPr>
        <p:txBody>
          <a:bodyPr wrap="square" rtlCol="0">
            <a:spAutoFit/>
          </a:bodyPr>
          <a:lstStyle/>
          <a:p>
            <a:pPr algn="ctr"/>
            <a:r>
              <a:rPr lang="en-US" sz="3200" b="1" u="sng" dirty="0"/>
              <a:t>Distributions:</a:t>
            </a:r>
          </a:p>
          <a:p>
            <a:endParaRPr lang="en-US" dirty="0"/>
          </a:p>
          <a:p>
            <a:pPr marL="285750" indent="-285750">
              <a:buFont typeface="Wingdings" panose="05000000000000000000" pitchFamily="2" charset="2"/>
              <a:buChar char="§"/>
            </a:pPr>
            <a:r>
              <a:rPr lang="en-US" sz="2400" dirty="0"/>
              <a:t>Distributions from HSAs are free of tax when used to pay for qualified medical expenses.</a:t>
            </a:r>
          </a:p>
          <a:p>
            <a:pPr marL="285750" indent="-285750">
              <a:buFont typeface="Wingdings" panose="05000000000000000000" pitchFamily="2" charset="2"/>
              <a:buChar char="§"/>
            </a:pPr>
            <a:r>
              <a:rPr lang="en-US" sz="2400" dirty="0"/>
              <a:t>Distributions which are not used to pay for qualified medical expenses are subject to both income tax and a 20% penalty.</a:t>
            </a:r>
          </a:p>
          <a:p>
            <a:pPr marL="285750" indent="-285750">
              <a:buFont typeface="Wingdings" panose="05000000000000000000" pitchFamily="2" charset="2"/>
              <a:buChar char="§"/>
            </a:pPr>
            <a:r>
              <a:rPr lang="en-US" sz="2400" dirty="0"/>
              <a:t>Once a taxpayer is 65 years old, distributions may be taken for nonmedical expenses and will be subject to income tax (but not the 20% penalty).</a:t>
            </a:r>
          </a:p>
          <a:p>
            <a:pPr marL="285750" indent="-285750">
              <a:buFont typeface="Wingdings" panose="05000000000000000000" pitchFamily="2" charset="2"/>
              <a:buChar char="§"/>
            </a:pPr>
            <a:r>
              <a:rPr lang="en-US" sz="2400" dirty="0"/>
              <a:t>Distributions from an HAS are reported on Form 1099-SA.</a:t>
            </a:r>
          </a:p>
          <a:p>
            <a:pPr marL="285750" indent="-285750">
              <a:buFont typeface="Wingdings" panose="05000000000000000000" pitchFamily="2" charset="2"/>
              <a:buChar char="§"/>
            </a:pPr>
            <a:r>
              <a:rPr lang="en-US" sz="2400" dirty="0"/>
              <a:t>The amount of the distribution is reported in Box 1 and codes indicating the proper treatment are provided in Box 3 (a normal distribution is coded 1).</a:t>
            </a:r>
          </a:p>
          <a:p>
            <a:endParaRPr lang="en-US" sz="2400" dirty="0"/>
          </a:p>
          <a:p>
            <a:pPr algn="ctr"/>
            <a:r>
              <a:rPr lang="en-US" sz="3600" b="1" u="sng" dirty="0"/>
              <a:t>Guidance:</a:t>
            </a:r>
          </a:p>
          <a:p>
            <a:pPr algn="ctr"/>
            <a:endParaRPr lang="en-US" sz="3600" b="1" u="sng" dirty="0"/>
          </a:p>
          <a:p>
            <a:pPr marL="342900" indent="-342900">
              <a:buFont typeface="Wingdings" panose="05000000000000000000" pitchFamily="2" charset="2"/>
              <a:buChar char="§"/>
            </a:pPr>
            <a:r>
              <a:rPr lang="en-US" sz="2400" dirty="0"/>
              <a:t>IRS Publication 969 is a good source of information on a range of additional issues related to HSAs and their operation.</a:t>
            </a:r>
          </a:p>
          <a:p>
            <a:pPr algn="ctr"/>
            <a:endParaRPr lang="en-US" sz="1200" b="1" u="sng" dirty="0"/>
          </a:p>
        </p:txBody>
      </p:sp>
    </p:spTree>
    <p:extLst>
      <p:ext uri="{BB962C8B-B14F-4D97-AF65-F5344CB8AC3E}">
        <p14:creationId xmlns:p14="http://schemas.microsoft.com/office/powerpoint/2010/main" val="147228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B1B8B-2278-4E7D-9B04-CAFE60BB05A7}"/>
              </a:ext>
            </a:extLst>
          </p:cNvPr>
          <p:cNvSpPr txBox="1"/>
          <p:nvPr/>
        </p:nvSpPr>
        <p:spPr>
          <a:xfrm>
            <a:off x="0" y="0"/>
            <a:ext cx="12192000" cy="7201972"/>
          </a:xfrm>
          <a:prstGeom prst="rect">
            <a:avLst/>
          </a:prstGeom>
          <a:noFill/>
        </p:spPr>
        <p:txBody>
          <a:bodyPr wrap="square" rtlCol="0">
            <a:spAutoFit/>
          </a:bodyPr>
          <a:lstStyle/>
          <a:p>
            <a:pPr algn="ctr"/>
            <a:r>
              <a:rPr lang="en-US" sz="3600" b="1" u="sng" dirty="0">
                <a:latin typeface="+mj-lt"/>
              </a:rPr>
              <a:t>Self-Employed Health Insurance Deduction:</a:t>
            </a:r>
          </a:p>
          <a:p>
            <a:pPr algn="ctr"/>
            <a:r>
              <a:rPr lang="en-US" sz="2400" b="1" dirty="0">
                <a:latin typeface="+mj-lt"/>
              </a:rPr>
              <a:t>(Self-employed taxpayers are allowed an above-the-line deduction for the cost of providing health insurance for themselves and their families).</a:t>
            </a:r>
          </a:p>
          <a:p>
            <a:pPr algn="ctr"/>
            <a:r>
              <a:rPr lang="en-US" sz="2400" b="1" i="1" u="sng" dirty="0">
                <a:latin typeface="+mj-lt"/>
              </a:rPr>
              <a:t>Deductible Insurance includes the following:</a:t>
            </a:r>
          </a:p>
          <a:p>
            <a:pPr marL="342900" indent="-342900">
              <a:buFont typeface="Wingdings" panose="05000000000000000000" pitchFamily="2" charset="2"/>
              <a:buChar char="§"/>
            </a:pPr>
            <a:r>
              <a:rPr lang="en-US" sz="2400" dirty="0"/>
              <a:t>Medical and dental insurance paid to cover the self-employed taxpayer, spouse, and dependents.</a:t>
            </a:r>
          </a:p>
          <a:p>
            <a:pPr marL="342900" indent="-342900">
              <a:buFont typeface="Wingdings" panose="05000000000000000000" pitchFamily="2" charset="2"/>
              <a:buChar char="§"/>
            </a:pPr>
            <a:r>
              <a:rPr lang="en-US" sz="2400" dirty="0"/>
              <a:t>Medical and dental insurance paid for children under the age of 27 who are not dependents.</a:t>
            </a:r>
          </a:p>
          <a:p>
            <a:pPr marL="342900" indent="-342900">
              <a:buFont typeface="Wingdings" panose="05000000000000000000" pitchFamily="2" charset="2"/>
              <a:buChar char="§"/>
            </a:pPr>
            <a:r>
              <a:rPr lang="en-US" sz="2400" dirty="0"/>
              <a:t>Medicare premiums.</a:t>
            </a:r>
          </a:p>
          <a:p>
            <a:pPr marL="342900" indent="-342900">
              <a:buFont typeface="Wingdings" panose="05000000000000000000" pitchFamily="2" charset="2"/>
              <a:buChar char="§"/>
            </a:pPr>
            <a:r>
              <a:rPr lang="en-US" sz="2400" dirty="0"/>
              <a:t>Long-term care insurance paid for the taxpayer and the family of the taxpayer, within certain dollar limitations.</a:t>
            </a:r>
          </a:p>
          <a:p>
            <a:pPr algn="ctr"/>
            <a:r>
              <a:rPr lang="en-US" sz="2400" b="1" i="1" u="sng" dirty="0"/>
              <a:t>Special Rules:</a:t>
            </a:r>
          </a:p>
          <a:p>
            <a:pPr marL="342900" indent="-342900">
              <a:buFont typeface="Wingdings" panose="05000000000000000000" pitchFamily="2" charset="2"/>
              <a:buChar char="§"/>
            </a:pPr>
            <a:r>
              <a:rPr lang="en-US" sz="2400" dirty="0"/>
              <a:t>Other Health Care Plans Available to the taxpayer</a:t>
            </a:r>
          </a:p>
          <a:p>
            <a:pPr marL="342900" indent="-342900">
              <a:buFont typeface="Wingdings" panose="05000000000000000000" pitchFamily="2" charset="2"/>
              <a:buChar char="§"/>
            </a:pPr>
            <a:r>
              <a:rPr lang="en-US" sz="2400" dirty="0"/>
              <a:t>Earned Income Limitation: the deduction for self-employed health insurance is only allowed to the extent of the taxpayer’s net self-employed earned income.</a:t>
            </a:r>
          </a:p>
          <a:p>
            <a:pPr marL="342900" indent="-342900">
              <a:buFont typeface="Wingdings" panose="05000000000000000000" pitchFamily="2" charset="2"/>
              <a:buChar char="§"/>
            </a:pPr>
            <a:r>
              <a:rPr lang="en-US" sz="2400" dirty="0"/>
              <a:t>Long-Term Care Premium Limitation: the individual limitations on the deduction of long-term care premiums are listed on the following chart in next slide.</a:t>
            </a:r>
          </a:p>
          <a:p>
            <a:pPr marL="342900" indent="-342900">
              <a:buFont typeface="Wingdings" panose="05000000000000000000" pitchFamily="2" charset="2"/>
              <a:buChar char="§"/>
            </a:pPr>
            <a:r>
              <a:rPr lang="en-US" sz="2400" dirty="0"/>
              <a:t>Taxpayers with earnings from certain partnerships, S Corporations, LLCs, and farm business may also be considered self-employed and allowed the above-the-line deduction.</a:t>
            </a:r>
          </a:p>
          <a:p>
            <a:endParaRPr lang="en-US" dirty="0"/>
          </a:p>
        </p:txBody>
      </p:sp>
    </p:spTree>
    <p:extLst>
      <p:ext uri="{BB962C8B-B14F-4D97-AF65-F5344CB8AC3E}">
        <p14:creationId xmlns:p14="http://schemas.microsoft.com/office/powerpoint/2010/main" val="84625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1B4E-840C-4089-9F20-581C4702FB86}"/>
              </a:ext>
            </a:extLst>
          </p:cNvPr>
          <p:cNvSpPr>
            <a:spLocks noGrp="1"/>
          </p:cNvSpPr>
          <p:nvPr>
            <p:ph type="ctrTitle"/>
          </p:nvPr>
        </p:nvSpPr>
        <p:spPr>
          <a:xfrm>
            <a:off x="0" y="0"/>
            <a:ext cx="12192000" cy="6858000"/>
          </a:xfrm>
        </p:spPr>
        <p:txBody>
          <a:bodyPr numCol="2" anchor="t">
            <a:normAutofit/>
          </a:bodyPr>
          <a:lstStyle/>
          <a:p>
            <a:pPr algn="l"/>
            <a:r>
              <a:rPr lang="en-US" sz="4000" b="1" dirty="0"/>
              <a:t>Attained Age Before the </a:t>
            </a:r>
            <a:r>
              <a:rPr lang="en-US" sz="4000" b="1" u="sng" dirty="0"/>
              <a:t>Close of the Taxable Year:</a:t>
            </a:r>
            <a:r>
              <a:rPr lang="en-US" sz="2400" u="sng" dirty="0"/>
              <a:t/>
            </a:r>
            <a:br>
              <a:rPr lang="en-US" sz="2400" u="sng" dirty="0"/>
            </a:br>
            <a:r>
              <a:rPr lang="en-US" sz="2400" u="sng" dirty="0"/>
              <a:t/>
            </a:r>
            <a:br>
              <a:rPr lang="en-US" sz="2400" u="sng" dirty="0"/>
            </a:br>
            <a:r>
              <a:rPr lang="en-US" sz="2400" dirty="0"/>
              <a:t>40 or less</a:t>
            </a:r>
            <a:br>
              <a:rPr lang="en-US" sz="2400" dirty="0"/>
            </a:br>
            <a:r>
              <a:rPr lang="en-US" sz="2400" u="sng" dirty="0"/>
              <a:t/>
            </a:r>
            <a:br>
              <a:rPr lang="en-US" sz="2400" u="sng" dirty="0"/>
            </a:br>
            <a:r>
              <a:rPr lang="en-US" sz="2400" dirty="0"/>
              <a:t>More than 40 but not more than 50</a:t>
            </a:r>
            <a:br>
              <a:rPr lang="en-US" sz="2400" dirty="0"/>
            </a:br>
            <a:r>
              <a:rPr lang="en-US" sz="2400" dirty="0"/>
              <a:t/>
            </a:r>
            <a:br>
              <a:rPr lang="en-US" sz="2400" dirty="0"/>
            </a:br>
            <a:r>
              <a:rPr lang="en-US" sz="2400" dirty="0"/>
              <a:t>More than 50 but not more than 60</a:t>
            </a:r>
            <a:br>
              <a:rPr lang="en-US" sz="2400" dirty="0"/>
            </a:br>
            <a:r>
              <a:rPr lang="en-US" sz="2400" dirty="0"/>
              <a:t/>
            </a:r>
            <a:br>
              <a:rPr lang="en-US" sz="2400" dirty="0"/>
            </a:br>
            <a:r>
              <a:rPr lang="en-US" sz="2400" dirty="0"/>
              <a:t>More than 60 but not more than 70</a:t>
            </a:r>
            <a:br>
              <a:rPr lang="en-US" sz="2400" dirty="0"/>
            </a:br>
            <a:r>
              <a:rPr lang="en-US" sz="2400" dirty="0"/>
              <a:t/>
            </a:r>
            <a:br>
              <a:rPr lang="en-US" sz="2400" dirty="0"/>
            </a:br>
            <a:r>
              <a:rPr lang="en-US" sz="2400" dirty="0"/>
              <a:t>More than 70											</a:t>
            </a:r>
            <a:endParaRPr lang="en-US" sz="2400" u="sng" dirty="0"/>
          </a:p>
        </p:txBody>
      </p:sp>
      <p:sp>
        <p:nvSpPr>
          <p:cNvPr id="3" name="Subtitle 2">
            <a:extLst>
              <a:ext uri="{FF2B5EF4-FFF2-40B4-BE49-F238E27FC236}">
                <a16:creationId xmlns:a16="http://schemas.microsoft.com/office/drawing/2014/main" id="{8242AF8D-404B-4887-A2D4-AA21CBBBAC84}"/>
              </a:ext>
            </a:extLst>
          </p:cNvPr>
          <p:cNvSpPr>
            <a:spLocks noGrp="1"/>
          </p:cNvSpPr>
          <p:nvPr>
            <p:ph type="subTitle" idx="1"/>
          </p:nvPr>
        </p:nvSpPr>
        <p:spPr>
          <a:xfrm rot="10800000" flipV="1">
            <a:off x="0" y="5426384"/>
            <a:ext cx="12192000" cy="1865842"/>
          </a:xfrm>
        </p:spPr>
        <p:txBody>
          <a:bodyPr>
            <a:normAutofit/>
          </a:bodyPr>
          <a:lstStyle/>
          <a:p>
            <a:pPr marL="342900" indent="-342900" algn="l">
              <a:buFont typeface="Wingdings" panose="05000000000000000000" pitchFamily="2" charset="2"/>
              <a:buChar char="v"/>
            </a:pPr>
            <a:r>
              <a:rPr lang="en-US" sz="2400" i="1" dirty="0"/>
              <a:t>Taxpayers with income reportable on Schedule C are generally considered Self-employed.</a:t>
            </a:r>
          </a:p>
          <a:p>
            <a:pPr marL="342900" indent="-342900" algn="l">
              <a:buFont typeface="Wingdings" panose="05000000000000000000" pitchFamily="2" charset="2"/>
              <a:buChar char="v"/>
            </a:pPr>
            <a:r>
              <a:rPr lang="en-US" sz="2400" i="1" dirty="0"/>
              <a:t>Self-employed taxpayers that receive advance premium tax credits under the ACA may deduct only the portion paid out of pocket, not the portion covered by the premium tax credit.</a:t>
            </a:r>
          </a:p>
        </p:txBody>
      </p:sp>
      <p:sp>
        <p:nvSpPr>
          <p:cNvPr id="4" name="TextBox 3">
            <a:extLst>
              <a:ext uri="{FF2B5EF4-FFF2-40B4-BE49-F238E27FC236}">
                <a16:creationId xmlns:a16="http://schemas.microsoft.com/office/drawing/2014/main" id="{B5C70C35-8590-446D-AEA2-A7EDB4DF5FA1}"/>
              </a:ext>
            </a:extLst>
          </p:cNvPr>
          <p:cNvSpPr txBox="1"/>
          <p:nvPr/>
        </p:nvSpPr>
        <p:spPr>
          <a:xfrm>
            <a:off x="6096000" y="0"/>
            <a:ext cx="6096000" cy="5139869"/>
          </a:xfrm>
          <a:prstGeom prst="rect">
            <a:avLst/>
          </a:prstGeom>
          <a:noFill/>
        </p:spPr>
        <p:txBody>
          <a:bodyPr wrap="square" rtlCol="0">
            <a:spAutoFit/>
          </a:bodyPr>
          <a:lstStyle/>
          <a:p>
            <a:pPr algn="ctr"/>
            <a:r>
              <a:rPr lang="en-US" sz="4400" b="1" dirty="0">
                <a:latin typeface="+mj-lt"/>
              </a:rPr>
              <a:t>2018 Limitation on 		      </a:t>
            </a:r>
            <a:r>
              <a:rPr lang="en-US" sz="4400" b="1" u="sng" dirty="0">
                <a:latin typeface="+mj-lt"/>
              </a:rPr>
              <a:t>Premiums:							</a:t>
            </a:r>
          </a:p>
          <a:p>
            <a:pPr algn="ctr"/>
            <a:endParaRPr lang="en-US" sz="2400" dirty="0">
              <a:latin typeface="+mj-lt"/>
            </a:endParaRPr>
          </a:p>
          <a:p>
            <a:pPr algn="ctr"/>
            <a:r>
              <a:rPr lang="en-US" sz="2400" dirty="0"/>
              <a:t> $420</a:t>
            </a:r>
          </a:p>
          <a:p>
            <a:pPr algn="ctr"/>
            <a:endParaRPr lang="en-US" sz="2400" dirty="0"/>
          </a:p>
          <a:p>
            <a:pPr algn="ctr"/>
            <a:r>
              <a:rPr lang="en-US" sz="2400" dirty="0"/>
              <a:t>$780</a:t>
            </a:r>
          </a:p>
          <a:p>
            <a:pPr algn="ctr"/>
            <a:endParaRPr lang="en-US" sz="2400" dirty="0"/>
          </a:p>
          <a:p>
            <a:pPr algn="ctr"/>
            <a:r>
              <a:rPr lang="en-US" sz="2400" dirty="0"/>
              <a:t>$1,560</a:t>
            </a:r>
          </a:p>
          <a:p>
            <a:pPr algn="ctr"/>
            <a:endParaRPr lang="en-US" sz="2400" dirty="0"/>
          </a:p>
          <a:p>
            <a:pPr algn="ctr"/>
            <a:r>
              <a:rPr lang="en-US" sz="2400" dirty="0"/>
              <a:t>$4,160</a:t>
            </a:r>
          </a:p>
          <a:p>
            <a:pPr algn="ctr"/>
            <a:endParaRPr lang="en-US" sz="2400" dirty="0"/>
          </a:p>
          <a:p>
            <a:pPr algn="ctr"/>
            <a:r>
              <a:rPr lang="en-US" sz="2400" dirty="0"/>
              <a:t>$5,200</a:t>
            </a:r>
          </a:p>
        </p:txBody>
      </p:sp>
      <p:cxnSp>
        <p:nvCxnSpPr>
          <p:cNvPr id="6" name="Straight Connector 5">
            <a:extLst>
              <a:ext uri="{FF2B5EF4-FFF2-40B4-BE49-F238E27FC236}">
                <a16:creationId xmlns:a16="http://schemas.microsoft.com/office/drawing/2014/main" id="{BD34DC67-B634-4D57-A137-7668A567032D}"/>
              </a:ext>
            </a:extLst>
          </p:cNvPr>
          <p:cNvCxnSpPr/>
          <p:nvPr/>
        </p:nvCxnSpPr>
        <p:spPr>
          <a:xfrm>
            <a:off x="0" y="2152357"/>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0CB42-13A9-48D8-B4AA-CFA3EAB8CD68}"/>
              </a:ext>
            </a:extLst>
          </p:cNvPr>
          <p:cNvCxnSpPr/>
          <p:nvPr/>
        </p:nvCxnSpPr>
        <p:spPr>
          <a:xfrm>
            <a:off x="0" y="292608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461F45-F2A9-4611-99B6-F13B5E99187F}"/>
              </a:ext>
            </a:extLst>
          </p:cNvPr>
          <p:cNvCxnSpPr/>
          <p:nvPr/>
        </p:nvCxnSpPr>
        <p:spPr>
          <a:xfrm>
            <a:off x="0" y="3685735"/>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680CD6-4D04-4F3C-85EB-6942BDA42FA4}"/>
              </a:ext>
            </a:extLst>
          </p:cNvPr>
          <p:cNvCxnSpPr/>
          <p:nvPr/>
        </p:nvCxnSpPr>
        <p:spPr>
          <a:xfrm>
            <a:off x="0" y="4389120"/>
            <a:ext cx="12192000" cy="984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35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24892-1C60-4CB4-A627-C557986F0F50}"/>
              </a:ext>
            </a:extLst>
          </p:cNvPr>
          <p:cNvSpPr txBox="1"/>
          <p:nvPr/>
        </p:nvSpPr>
        <p:spPr>
          <a:xfrm>
            <a:off x="0" y="-110431"/>
            <a:ext cx="12192000" cy="7078861"/>
          </a:xfrm>
          <a:prstGeom prst="rect">
            <a:avLst/>
          </a:prstGeom>
          <a:noFill/>
        </p:spPr>
        <p:txBody>
          <a:bodyPr wrap="square" rtlCol="0">
            <a:spAutoFit/>
          </a:bodyPr>
          <a:lstStyle/>
          <a:p>
            <a:pPr algn="ctr"/>
            <a:r>
              <a:rPr lang="en-US" sz="3600" u="sng" dirty="0"/>
              <a:t>Individual Retirement Accounts (IRAs), including Roth IRAs:</a:t>
            </a:r>
            <a:endParaRPr lang="en-US" sz="2000" dirty="0"/>
          </a:p>
          <a:p>
            <a:pPr marL="285750" indent="-285750">
              <a:buFont typeface="Wingdings" panose="05000000000000000000" pitchFamily="2" charset="2"/>
              <a:buChar char="§"/>
            </a:pPr>
            <a:r>
              <a:rPr lang="en-US" sz="2200" dirty="0"/>
              <a:t>Generally, annual contributions to a traditional IRA are deductible and retirement distributions are taxable, while annual contributions to a Roth IRA are NOT deductible and retirement distributions are nontaxable.</a:t>
            </a:r>
          </a:p>
          <a:p>
            <a:pPr marL="285750" indent="-285750">
              <a:buFont typeface="Wingdings" panose="05000000000000000000" pitchFamily="2" charset="2"/>
              <a:buChar char="§"/>
            </a:pPr>
            <a:r>
              <a:rPr lang="en-US" sz="2200" dirty="0"/>
              <a:t>Earnings in both types of IRAs are NOT taxable in the current year.</a:t>
            </a:r>
          </a:p>
          <a:p>
            <a:pPr marL="285750" indent="-285750">
              <a:buFont typeface="Wingdings" panose="05000000000000000000" pitchFamily="2" charset="2"/>
              <a:buChar char="§"/>
            </a:pPr>
            <a:r>
              <a:rPr lang="en-US" sz="2200" dirty="0"/>
              <a:t>In 2018, the maximum annual contribution that may be made to either type of IRA is equal to the lesser of 1) 100% of the taxpayer’s compensation or self-employment income (earned income) or 2) $5,500 (plus and additional $5,500 which may be contributed on behalf of a spouse with no earned income). An additional catch-up $1,000 annual contribution is allowed for taxpayers age 50 and over.</a:t>
            </a:r>
          </a:p>
          <a:p>
            <a:pPr marL="285750" indent="-285750">
              <a:buFont typeface="Wingdings" panose="05000000000000000000" pitchFamily="2" charset="2"/>
              <a:buChar char="§"/>
            </a:pPr>
            <a:r>
              <a:rPr lang="en-US" sz="2200" dirty="0"/>
              <a:t>The tax deduction for contributions to traditional IRAs is limited for taxpayers who are active participants in qualified retirement plans and have income over certain limits. Contributions to Roth IRAs are limited for taxpayers with income over certain limits, but they are not affected by taxpayer participation in other retirement plans.</a:t>
            </a:r>
          </a:p>
          <a:p>
            <a:pPr marL="285750" indent="-285750">
              <a:buFont typeface="Wingdings" panose="05000000000000000000" pitchFamily="2" charset="2"/>
              <a:buChar char="§"/>
            </a:pPr>
            <a:r>
              <a:rPr lang="en-US" sz="2200" dirty="0"/>
              <a:t>Taxpayers may benefit from a rule allowing conversions of traditional IRAs into Roth IRAs.</a:t>
            </a:r>
          </a:p>
          <a:p>
            <a:pPr marL="285750" indent="-285750">
              <a:buFont typeface="Wingdings" panose="05000000000000000000" pitchFamily="2" charset="2"/>
              <a:buChar char="§"/>
            </a:pPr>
            <a:r>
              <a:rPr lang="en-US" sz="2200" dirty="0"/>
              <a:t>Generally, money distributed from a traditional IRA is taxable as ordinary income and may be subject to a 10% penalty for early withdrawal (before age 59 1/2). Some types of early withdrawals may be made without penalty.</a:t>
            </a:r>
          </a:p>
          <a:p>
            <a:pPr marL="285750" indent="-285750">
              <a:buFont typeface="Wingdings" panose="05000000000000000000" pitchFamily="2" charset="2"/>
              <a:buChar char="§"/>
            </a:pPr>
            <a:r>
              <a:rPr lang="en-US" sz="2200" dirty="0"/>
              <a:t>A taxpayer can make a tax-free withdrawals from a Roth IRA after a 5-year holding period if the distribution is made on or after the date on which the participant attains age 59 ½. Other tax-free withdrawals may also apply.</a:t>
            </a:r>
          </a:p>
        </p:txBody>
      </p:sp>
    </p:spTree>
    <p:extLst>
      <p:ext uri="{BB962C8B-B14F-4D97-AF65-F5344CB8AC3E}">
        <p14:creationId xmlns:p14="http://schemas.microsoft.com/office/powerpoint/2010/main" val="223395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4">
            <a:extLst>
              <a:ext uri="{FF2B5EF4-FFF2-40B4-BE49-F238E27FC236}">
                <a16:creationId xmlns:a16="http://schemas.microsoft.com/office/drawing/2014/main" id="{99CAC3B1-4879-424D-8F15-2062771961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6">
            <a:extLst>
              <a:ext uri="{FF2B5EF4-FFF2-40B4-BE49-F238E27FC236}">
                <a16:creationId xmlns:a16="http://schemas.microsoft.com/office/drawing/2014/main" id="{4B8492CB-DFBA-4A82-9778-F21493DA36C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25"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1"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7"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3"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9" name="Title 8">
            <a:extLst>
              <a:ext uri="{FF2B5EF4-FFF2-40B4-BE49-F238E27FC236}">
                <a16:creationId xmlns:a16="http://schemas.microsoft.com/office/drawing/2014/main" id="{CD5089DF-704D-414E-954D-161B12AB0BFA}"/>
              </a:ext>
            </a:extLst>
          </p:cNvPr>
          <p:cNvSpPr>
            <a:spLocks noGrp="1"/>
          </p:cNvSpPr>
          <p:nvPr>
            <p:ph type="title"/>
          </p:nvPr>
        </p:nvSpPr>
        <p:spPr>
          <a:xfrm>
            <a:off x="460033" y="123261"/>
            <a:ext cx="11239598" cy="921768"/>
          </a:xfrm>
        </p:spPr>
        <p:txBody>
          <a:bodyPr>
            <a:normAutofit fontScale="90000"/>
          </a:bodyPr>
          <a:lstStyle/>
          <a:p>
            <a:r>
              <a:rPr lang="en-US" b="1" u="sng" dirty="0">
                <a:latin typeface="Papyrus" panose="03070502060502030205" pitchFamily="66" charset="0"/>
                <a:ea typeface="DejaVu Serif" panose="02060603050605020204" pitchFamily="18" charset="0"/>
                <a:cs typeface="DejaVu Serif" panose="02060603050605020204" pitchFamily="18" charset="0"/>
              </a:rPr>
              <a:t>Small Business &amp; Self-Employed </a:t>
            </a:r>
            <a:r>
              <a:rPr lang="en-US" b="1" u="sng" dirty="0" err="1">
                <a:latin typeface="Papyrus" panose="03070502060502030205" pitchFamily="66" charset="0"/>
                <a:ea typeface="DejaVu Serif" panose="02060603050605020204" pitchFamily="18" charset="0"/>
                <a:cs typeface="DejaVu Serif" panose="02060603050605020204" pitchFamily="18" charset="0"/>
              </a:rPr>
              <a:t>Retiremnet</a:t>
            </a:r>
            <a:r>
              <a:rPr lang="en-US" b="1" u="sng" dirty="0">
                <a:latin typeface="Papyrus" panose="03070502060502030205" pitchFamily="66" charset="0"/>
                <a:ea typeface="DejaVu Serif" panose="02060603050605020204" pitchFamily="18" charset="0"/>
                <a:cs typeface="DejaVu Serif" panose="02060603050605020204" pitchFamily="18" charset="0"/>
              </a:rPr>
              <a:t> Plans:</a:t>
            </a:r>
          </a:p>
        </p:txBody>
      </p:sp>
      <p:sp>
        <p:nvSpPr>
          <p:cNvPr id="10" name="Content Placeholder 9">
            <a:extLst>
              <a:ext uri="{FF2B5EF4-FFF2-40B4-BE49-F238E27FC236}">
                <a16:creationId xmlns:a16="http://schemas.microsoft.com/office/drawing/2014/main" id="{C6FCFE7E-6924-4F42-9521-3555B1C59F0B}"/>
              </a:ext>
            </a:extLst>
          </p:cNvPr>
          <p:cNvSpPr>
            <a:spLocks noGrp="1"/>
          </p:cNvSpPr>
          <p:nvPr>
            <p:ph idx="1"/>
          </p:nvPr>
        </p:nvSpPr>
        <p:spPr>
          <a:xfrm>
            <a:off x="650877" y="1019908"/>
            <a:ext cx="11048754" cy="6858000"/>
          </a:xfrm>
        </p:spPr>
        <p:txBody>
          <a:bodyPr anchor="t">
            <a:normAutofit/>
          </a:bodyPr>
          <a:lstStyle/>
          <a:p>
            <a:pPr>
              <a:buFont typeface="Wingdings" panose="05000000000000000000" pitchFamily="2" charset="2"/>
              <a:buChar char="§"/>
            </a:pPr>
            <a:r>
              <a:rPr lang="en-US" b="1" dirty="0"/>
              <a:t>Employers may claim a deduction in the current year for contributions to qualified retirement plans on employee’s behalf. The employees do not include the employer contributions in income until the contributed amounts are distributed.</a:t>
            </a:r>
          </a:p>
          <a:p>
            <a:pPr>
              <a:buFont typeface="Wingdings" panose="05000000000000000000" pitchFamily="2" charset="2"/>
              <a:buChar char="§"/>
            </a:pPr>
            <a:r>
              <a:rPr lang="en-US" b="1" dirty="0"/>
              <a:t>For 2018, contributions to retirement plans by self-employed taxpayers are generally limited to the lesser of 20% of their net earned income before the contribution deduction or $55,000.</a:t>
            </a:r>
          </a:p>
          <a:p>
            <a:pPr>
              <a:buFont typeface="Wingdings" panose="05000000000000000000" pitchFamily="2" charset="2"/>
              <a:buChar char="§"/>
            </a:pPr>
            <a:r>
              <a:rPr lang="en-US" b="1" dirty="0"/>
              <a:t>For 2018, the maximum employee contribution to a SEP is the lesser of 25% of compensation or $55,000.</a:t>
            </a:r>
          </a:p>
          <a:p>
            <a:pPr>
              <a:buFont typeface="Wingdings" panose="05000000000000000000" pitchFamily="2" charset="2"/>
              <a:buChar char="§"/>
            </a:pPr>
            <a:r>
              <a:rPr lang="en-US" b="1" dirty="0"/>
              <a:t>For 2018, an employee may elect to make an annual contribution up to $18,500 ($24,500 for taxpayers age 50 or older) to a Section 401(k) plan. In addition, any matching amount contributed to the plan by the employer on behalf of the employee is excluded from the employee’s gross income.</a:t>
            </a:r>
          </a:p>
          <a:p>
            <a:pPr>
              <a:buFont typeface="Wingdings" panose="05000000000000000000" pitchFamily="2" charset="2"/>
              <a:buChar char="§"/>
            </a:pPr>
            <a:endParaRPr lang="en-US" b="1" dirty="0"/>
          </a:p>
        </p:txBody>
      </p:sp>
    </p:spTree>
    <p:extLst>
      <p:ext uri="{BB962C8B-B14F-4D97-AF65-F5344CB8AC3E}">
        <p14:creationId xmlns:p14="http://schemas.microsoft.com/office/powerpoint/2010/main" val="32129677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760588-28A3-4293-82F1-072B1038E6E9}"/>
              </a:ext>
            </a:extLst>
          </p:cNvPr>
          <p:cNvSpPr txBox="1"/>
          <p:nvPr/>
        </p:nvSpPr>
        <p:spPr>
          <a:xfrm>
            <a:off x="0" y="0"/>
            <a:ext cx="12192000" cy="69557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u="sng" dirty="0">
                <a:latin typeface="+mj-lt"/>
              </a:rPr>
              <a:t>Other Adjustments For Adjusted Gross Income:</a:t>
            </a:r>
          </a:p>
          <a:p>
            <a:endParaRPr lang="en-US" sz="1000" dirty="0"/>
          </a:p>
          <a:p>
            <a:pPr marL="285750" indent="-285750">
              <a:buFont typeface="Wingdings" panose="05000000000000000000" pitchFamily="2" charset="2"/>
              <a:buChar char="§"/>
            </a:pPr>
            <a:r>
              <a:rPr lang="en-US" sz="3800" dirty="0"/>
              <a:t>Eligible educators may deduct up to $250 for the unreimbursed cost of classroom materials.</a:t>
            </a:r>
          </a:p>
          <a:p>
            <a:endParaRPr lang="en-US" sz="3800" dirty="0"/>
          </a:p>
          <a:p>
            <a:pPr marL="285750" indent="-285750">
              <a:buFont typeface="Wingdings" panose="05000000000000000000" pitchFamily="2" charset="2"/>
              <a:buChar char="§"/>
            </a:pPr>
            <a:r>
              <a:rPr lang="en-US" sz="3800" dirty="0"/>
              <a:t>Certain performing artists, reservists, and fee-based government officials can deduct unreimbursed employee expenses as a for AGI deduction.</a:t>
            </a:r>
          </a:p>
          <a:p>
            <a:endParaRPr lang="en-US" sz="3800" dirty="0"/>
          </a:p>
          <a:p>
            <a:pPr marL="285750" indent="-285750">
              <a:buFont typeface="Wingdings" panose="05000000000000000000" pitchFamily="2" charset="2"/>
              <a:buChar char="§"/>
            </a:pPr>
            <a:r>
              <a:rPr lang="en-US" sz="3800" dirty="0"/>
              <a:t>Starting in 2018, moving expenses are only deductible for members of the Armed Forces pursuant to a military order and permanent change of station.</a:t>
            </a:r>
          </a:p>
        </p:txBody>
      </p:sp>
    </p:spTree>
    <p:extLst>
      <p:ext uri="{BB962C8B-B14F-4D97-AF65-F5344CB8AC3E}">
        <p14:creationId xmlns:p14="http://schemas.microsoft.com/office/powerpoint/2010/main" val="3646538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Slice</Template>
  <TotalTime>0</TotalTime>
  <Words>1801</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Aldhabi</vt:lpstr>
      <vt:lpstr>Arial</vt:lpstr>
      <vt:lpstr>Corbel</vt:lpstr>
      <vt:lpstr>DejaVu Serif</vt:lpstr>
      <vt:lpstr>Papyrus</vt:lpstr>
      <vt:lpstr>Wingdings</vt:lpstr>
      <vt:lpstr>Parallax</vt:lpstr>
      <vt:lpstr>: Deductions  For and From AGI (adjusted  gross income)</vt:lpstr>
      <vt:lpstr>Health Savings Accounts: The 4 Types of Tax-Favored Medical Spending Plans:</vt:lpstr>
      <vt:lpstr>Contribution Limits for HSAs in 2018:</vt:lpstr>
      <vt:lpstr>PowerPoint Presentation</vt:lpstr>
      <vt:lpstr>PowerPoint Presentation</vt:lpstr>
      <vt:lpstr>Attained Age Before the Close of the Taxable Year:  40 or less  More than 40 but not more than 50  More than 50 but not more than 60  More than 60 but not more than 70  More than 70           </vt:lpstr>
      <vt:lpstr>PowerPoint Presentation</vt:lpstr>
      <vt:lpstr>Small Business &amp; Self-Employed Retiremnet Plans:</vt:lpstr>
      <vt:lpstr>PowerPoint Presentation</vt:lpstr>
      <vt:lpstr>PowerPoint Presentation</vt:lpstr>
      <vt:lpst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Deductions For and From AGI (adjusted  gross income)</dc:title>
  <dc:creator>Kristen Kvenvolden</dc:creator>
  <cp:lastModifiedBy>Joy Young</cp:lastModifiedBy>
  <cp:revision>37</cp:revision>
  <dcterms:created xsi:type="dcterms:W3CDTF">2019-09-20T13:12:18Z</dcterms:created>
  <dcterms:modified xsi:type="dcterms:W3CDTF">2019-09-23T13:45:59Z</dcterms:modified>
</cp:coreProperties>
</file>