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3"/>
  </p:notesMasterIdLst>
  <p:sldIdLst>
    <p:sldId id="256" r:id="rId2"/>
    <p:sldId id="257" r:id="rId3"/>
    <p:sldId id="258" r:id="rId4"/>
    <p:sldId id="259" r:id="rId5"/>
    <p:sldId id="260" r:id="rId6"/>
    <p:sldId id="261" r:id="rId7"/>
    <p:sldId id="262" r:id="rId8"/>
    <p:sldId id="264" r:id="rId9"/>
    <p:sldId id="263"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82" r:id="rId25"/>
    <p:sldId id="283" r:id="rId26"/>
    <p:sldId id="279" r:id="rId27"/>
    <p:sldId id="280" r:id="rId28"/>
    <p:sldId id="284" r:id="rId29"/>
    <p:sldId id="285" r:id="rId30"/>
    <p:sldId id="286" r:id="rId31"/>
    <p:sldId id="281" r:id="rId3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115" d="100"/>
          <a:sy n="115" d="100"/>
        </p:scale>
        <p:origin x="444"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3AF2F99-B9B3-4BC1-9562-BDA8BB7978C7}" type="datetimeFigureOut">
              <a:rPr lang="en-US" smtClean="0"/>
              <a:t>10/22/2019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CF63D57-9778-448B-B04E-F3527D5536CC}" type="slidenum">
              <a:rPr lang="en-US" smtClean="0"/>
              <a:t>‹#›</a:t>
            </a:fld>
            <a:endParaRPr lang="en-US"/>
          </a:p>
        </p:txBody>
      </p:sp>
    </p:spTree>
    <p:extLst>
      <p:ext uri="{BB962C8B-B14F-4D97-AF65-F5344CB8AC3E}">
        <p14:creationId xmlns:p14="http://schemas.microsoft.com/office/powerpoint/2010/main" val="35834482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F4F53DA-82B3-4576-9223-FA4A6F119145}" type="datetimeFigureOut">
              <a:rPr lang="en-US" smtClean="0"/>
              <a:t>10/22/2019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623E35-2C2A-4BA2-8EC6-58E5779EFE42}" type="slidenum">
              <a:rPr lang="en-US" smtClean="0"/>
              <a:t>‹#›</a:t>
            </a:fld>
            <a:endParaRPr lang="en-US"/>
          </a:p>
        </p:txBody>
      </p:sp>
    </p:spTree>
    <p:extLst>
      <p:ext uri="{BB962C8B-B14F-4D97-AF65-F5344CB8AC3E}">
        <p14:creationId xmlns:p14="http://schemas.microsoft.com/office/powerpoint/2010/main" val="22882762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0F4F53DA-82B3-4576-9223-FA4A6F119145}" type="datetimeFigureOut">
              <a:rPr lang="en-US" smtClean="0"/>
              <a:t>10/22/2019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623E35-2C2A-4BA2-8EC6-58E5779EFE42}" type="slidenum">
              <a:rPr lang="en-US" smtClean="0"/>
              <a:t>‹#›</a:t>
            </a:fld>
            <a:endParaRPr lang="en-US"/>
          </a:p>
        </p:txBody>
      </p:sp>
    </p:spTree>
    <p:extLst>
      <p:ext uri="{BB962C8B-B14F-4D97-AF65-F5344CB8AC3E}">
        <p14:creationId xmlns:p14="http://schemas.microsoft.com/office/powerpoint/2010/main" val="4711241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0F4F53DA-82B3-4576-9223-FA4A6F119145}" type="datetimeFigureOut">
              <a:rPr lang="en-US" smtClean="0"/>
              <a:t>10/22/2019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623E35-2C2A-4BA2-8EC6-58E5779EFE42}"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24121326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0F4F53DA-82B3-4576-9223-FA4A6F119145}" type="datetimeFigureOut">
              <a:rPr lang="en-US" smtClean="0"/>
              <a:t>10/22/2019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623E35-2C2A-4BA2-8EC6-58E5779EFE42}" type="slidenum">
              <a:rPr lang="en-US" smtClean="0"/>
              <a:t>‹#›</a:t>
            </a:fld>
            <a:endParaRPr lang="en-US"/>
          </a:p>
        </p:txBody>
      </p:sp>
    </p:spTree>
    <p:extLst>
      <p:ext uri="{BB962C8B-B14F-4D97-AF65-F5344CB8AC3E}">
        <p14:creationId xmlns:p14="http://schemas.microsoft.com/office/powerpoint/2010/main" val="103824054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0F4F53DA-82B3-4576-9223-FA4A6F119145}" type="datetimeFigureOut">
              <a:rPr lang="en-US" smtClean="0"/>
              <a:t>10/22/2019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623E35-2C2A-4BA2-8EC6-58E5779EFE42}"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7804146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0F4F53DA-82B3-4576-9223-FA4A6F119145}" type="datetimeFigureOut">
              <a:rPr lang="en-US" smtClean="0"/>
              <a:t>10/22/2019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623E35-2C2A-4BA2-8EC6-58E5779EFE42}" type="slidenum">
              <a:rPr lang="en-US" smtClean="0"/>
              <a:t>‹#›</a:t>
            </a:fld>
            <a:endParaRPr lang="en-US"/>
          </a:p>
        </p:txBody>
      </p:sp>
    </p:spTree>
    <p:extLst>
      <p:ext uri="{BB962C8B-B14F-4D97-AF65-F5344CB8AC3E}">
        <p14:creationId xmlns:p14="http://schemas.microsoft.com/office/powerpoint/2010/main" val="330838963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F4F53DA-82B3-4576-9223-FA4A6F119145}" type="datetimeFigureOut">
              <a:rPr lang="en-US" smtClean="0"/>
              <a:t>10/22/2019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623E35-2C2A-4BA2-8EC6-58E5779EFE42}" type="slidenum">
              <a:rPr lang="en-US" smtClean="0"/>
              <a:t>‹#›</a:t>
            </a:fld>
            <a:endParaRPr lang="en-US"/>
          </a:p>
        </p:txBody>
      </p:sp>
    </p:spTree>
    <p:extLst>
      <p:ext uri="{BB962C8B-B14F-4D97-AF65-F5344CB8AC3E}">
        <p14:creationId xmlns:p14="http://schemas.microsoft.com/office/powerpoint/2010/main" val="271825675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F4F53DA-82B3-4576-9223-FA4A6F119145}" type="datetimeFigureOut">
              <a:rPr lang="en-US" smtClean="0"/>
              <a:t>10/22/2019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623E35-2C2A-4BA2-8EC6-58E5779EFE42}" type="slidenum">
              <a:rPr lang="en-US" smtClean="0"/>
              <a:t>‹#›</a:t>
            </a:fld>
            <a:endParaRPr lang="en-US"/>
          </a:p>
        </p:txBody>
      </p:sp>
    </p:spTree>
    <p:extLst>
      <p:ext uri="{BB962C8B-B14F-4D97-AF65-F5344CB8AC3E}">
        <p14:creationId xmlns:p14="http://schemas.microsoft.com/office/powerpoint/2010/main" val="23254193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F4F53DA-82B3-4576-9223-FA4A6F119145}" type="datetimeFigureOut">
              <a:rPr lang="en-US" smtClean="0"/>
              <a:t>10/22/2019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623E35-2C2A-4BA2-8EC6-58E5779EFE42}" type="slidenum">
              <a:rPr lang="en-US" smtClean="0"/>
              <a:t>‹#›</a:t>
            </a:fld>
            <a:endParaRPr lang="en-US"/>
          </a:p>
        </p:txBody>
      </p:sp>
    </p:spTree>
    <p:extLst>
      <p:ext uri="{BB962C8B-B14F-4D97-AF65-F5344CB8AC3E}">
        <p14:creationId xmlns:p14="http://schemas.microsoft.com/office/powerpoint/2010/main" val="18144052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0F4F53DA-82B3-4576-9223-FA4A6F119145}" type="datetimeFigureOut">
              <a:rPr lang="en-US" smtClean="0"/>
              <a:t>10/22/2019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623E35-2C2A-4BA2-8EC6-58E5779EFE42}" type="slidenum">
              <a:rPr lang="en-US" smtClean="0"/>
              <a:t>‹#›</a:t>
            </a:fld>
            <a:endParaRPr lang="en-US"/>
          </a:p>
        </p:txBody>
      </p:sp>
    </p:spTree>
    <p:extLst>
      <p:ext uri="{BB962C8B-B14F-4D97-AF65-F5344CB8AC3E}">
        <p14:creationId xmlns:p14="http://schemas.microsoft.com/office/powerpoint/2010/main" val="19674676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F4F53DA-82B3-4576-9223-FA4A6F119145}" type="datetimeFigureOut">
              <a:rPr lang="en-US" smtClean="0"/>
              <a:t>10/22/2019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623E35-2C2A-4BA2-8EC6-58E5779EFE42}" type="slidenum">
              <a:rPr lang="en-US" smtClean="0"/>
              <a:t>‹#›</a:t>
            </a:fld>
            <a:endParaRPr lang="en-US"/>
          </a:p>
        </p:txBody>
      </p:sp>
    </p:spTree>
    <p:extLst>
      <p:ext uri="{BB962C8B-B14F-4D97-AF65-F5344CB8AC3E}">
        <p14:creationId xmlns:p14="http://schemas.microsoft.com/office/powerpoint/2010/main" val="17788220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F4F53DA-82B3-4576-9223-FA4A6F119145}" type="datetimeFigureOut">
              <a:rPr lang="en-US" smtClean="0"/>
              <a:t>10/22/2019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0623E35-2C2A-4BA2-8EC6-58E5779EFE42}" type="slidenum">
              <a:rPr lang="en-US" smtClean="0"/>
              <a:t>‹#›</a:t>
            </a:fld>
            <a:endParaRPr lang="en-US"/>
          </a:p>
        </p:txBody>
      </p:sp>
    </p:spTree>
    <p:extLst>
      <p:ext uri="{BB962C8B-B14F-4D97-AF65-F5344CB8AC3E}">
        <p14:creationId xmlns:p14="http://schemas.microsoft.com/office/powerpoint/2010/main" val="40505969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0F4F53DA-82B3-4576-9223-FA4A6F119145}" type="datetimeFigureOut">
              <a:rPr lang="en-US" smtClean="0"/>
              <a:t>10/22/2019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0623E35-2C2A-4BA2-8EC6-58E5779EFE42}" type="slidenum">
              <a:rPr lang="en-US" smtClean="0"/>
              <a:t>‹#›</a:t>
            </a:fld>
            <a:endParaRPr lang="en-US"/>
          </a:p>
        </p:txBody>
      </p:sp>
    </p:spTree>
    <p:extLst>
      <p:ext uri="{BB962C8B-B14F-4D97-AF65-F5344CB8AC3E}">
        <p14:creationId xmlns:p14="http://schemas.microsoft.com/office/powerpoint/2010/main" val="11029086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F4F53DA-82B3-4576-9223-FA4A6F119145}" type="datetimeFigureOut">
              <a:rPr lang="en-US" smtClean="0"/>
              <a:t>10/22/2019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0623E35-2C2A-4BA2-8EC6-58E5779EFE42}" type="slidenum">
              <a:rPr lang="en-US" smtClean="0"/>
              <a:t>‹#›</a:t>
            </a:fld>
            <a:endParaRPr lang="en-US"/>
          </a:p>
        </p:txBody>
      </p:sp>
    </p:spTree>
    <p:extLst>
      <p:ext uri="{BB962C8B-B14F-4D97-AF65-F5344CB8AC3E}">
        <p14:creationId xmlns:p14="http://schemas.microsoft.com/office/powerpoint/2010/main" val="17163269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0F4F53DA-82B3-4576-9223-FA4A6F119145}" type="datetimeFigureOut">
              <a:rPr lang="en-US" smtClean="0"/>
              <a:t>10/22/2019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623E35-2C2A-4BA2-8EC6-58E5779EFE42}" type="slidenum">
              <a:rPr lang="en-US" smtClean="0"/>
              <a:t>‹#›</a:t>
            </a:fld>
            <a:endParaRPr lang="en-US"/>
          </a:p>
        </p:txBody>
      </p:sp>
    </p:spTree>
    <p:extLst>
      <p:ext uri="{BB962C8B-B14F-4D97-AF65-F5344CB8AC3E}">
        <p14:creationId xmlns:p14="http://schemas.microsoft.com/office/powerpoint/2010/main" val="38724534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0F4F53DA-82B3-4576-9223-FA4A6F119145}" type="datetimeFigureOut">
              <a:rPr lang="en-US" smtClean="0"/>
              <a:t>10/22/2019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623E35-2C2A-4BA2-8EC6-58E5779EFE42}" type="slidenum">
              <a:rPr lang="en-US" smtClean="0"/>
              <a:t>‹#›</a:t>
            </a:fld>
            <a:endParaRPr lang="en-US"/>
          </a:p>
        </p:txBody>
      </p:sp>
    </p:spTree>
    <p:extLst>
      <p:ext uri="{BB962C8B-B14F-4D97-AF65-F5344CB8AC3E}">
        <p14:creationId xmlns:p14="http://schemas.microsoft.com/office/powerpoint/2010/main" val="27851121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0F4F53DA-82B3-4576-9223-FA4A6F119145}" type="datetimeFigureOut">
              <a:rPr lang="en-US" smtClean="0"/>
              <a:t>10/22/2019</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10623E35-2C2A-4BA2-8EC6-58E5779EFE42}" type="slidenum">
              <a:rPr lang="en-US" smtClean="0"/>
              <a:t>‹#›</a:t>
            </a:fld>
            <a:endParaRPr lang="en-US"/>
          </a:p>
        </p:txBody>
      </p:sp>
    </p:spTree>
    <p:extLst>
      <p:ext uri="{BB962C8B-B14F-4D97-AF65-F5344CB8AC3E}">
        <p14:creationId xmlns:p14="http://schemas.microsoft.com/office/powerpoint/2010/main" val="16028852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09457" y="2404534"/>
            <a:ext cx="12192000" cy="1646302"/>
          </a:xfrm>
        </p:spPr>
        <p:txBody>
          <a:bodyPr/>
          <a:lstStyle/>
          <a:p>
            <a:pPr algn="ctr"/>
            <a:r>
              <a:rPr lang="en-US" b="1" dirty="0" smtClean="0"/>
              <a:t>Intermediate Accounting</a:t>
            </a:r>
            <a:br>
              <a:rPr lang="en-US" b="1" dirty="0" smtClean="0"/>
            </a:br>
            <a:r>
              <a:rPr lang="en-US" b="1" dirty="0" smtClean="0"/>
              <a:t>PowerPoint</a:t>
            </a:r>
            <a:endParaRPr lang="en-US" b="1" dirty="0"/>
          </a:p>
        </p:txBody>
      </p:sp>
      <p:sp>
        <p:nvSpPr>
          <p:cNvPr id="3" name="Subtitle 2"/>
          <p:cNvSpPr>
            <a:spLocks noGrp="1"/>
          </p:cNvSpPr>
          <p:nvPr>
            <p:ph type="subTitle" idx="1"/>
          </p:nvPr>
        </p:nvSpPr>
        <p:spPr>
          <a:xfrm>
            <a:off x="1507067" y="5765333"/>
            <a:ext cx="7766936" cy="1096899"/>
          </a:xfrm>
        </p:spPr>
        <p:txBody>
          <a:bodyPr>
            <a:noAutofit/>
          </a:bodyPr>
          <a:lstStyle/>
          <a:p>
            <a:pPr algn="ctr"/>
            <a:r>
              <a:rPr lang="en-US" sz="4800" b="1" dirty="0" smtClean="0"/>
              <a:t>By: Tom Butler</a:t>
            </a:r>
          </a:p>
        </p:txBody>
      </p:sp>
    </p:spTree>
    <p:extLst>
      <p:ext uri="{BB962C8B-B14F-4D97-AF65-F5344CB8AC3E}">
        <p14:creationId xmlns:p14="http://schemas.microsoft.com/office/powerpoint/2010/main" val="297751526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algn="ctr"/>
            <a:r>
              <a:rPr lang="en-US" dirty="0" smtClean="0"/>
              <a:t>Why It Matters</a:t>
            </a:r>
            <a:endParaRPr lang="en-US" dirty="0"/>
          </a:p>
        </p:txBody>
      </p:sp>
      <p:graphicFrame>
        <p:nvGraphicFramePr>
          <p:cNvPr id="7" name="Content Placeholder 6"/>
          <p:cNvGraphicFramePr>
            <a:graphicFrameLocks noGrp="1"/>
          </p:cNvGraphicFramePr>
          <p:nvPr>
            <p:ph sz="half" idx="1"/>
            <p:extLst>
              <p:ext uri="{D42A27DB-BD31-4B8C-83A1-F6EECF244321}">
                <p14:modId xmlns:p14="http://schemas.microsoft.com/office/powerpoint/2010/main" val="647886810"/>
              </p:ext>
            </p:extLst>
          </p:nvPr>
        </p:nvGraphicFramePr>
        <p:xfrm>
          <a:off x="4184034" y="1510719"/>
          <a:ext cx="7912173" cy="5115625"/>
        </p:xfrm>
        <a:graphic>
          <a:graphicData uri="http://schemas.openxmlformats.org/drawingml/2006/table">
            <a:tbl>
              <a:tblPr firstRow="1" bandRow="1">
                <a:tableStyleId>{5C22544A-7EE6-4342-B048-85BDC9FD1C3A}</a:tableStyleId>
              </a:tblPr>
              <a:tblGrid>
                <a:gridCol w="2661631">
                  <a:extLst>
                    <a:ext uri="{9D8B030D-6E8A-4147-A177-3AD203B41FA5}">
                      <a16:colId xmlns:a16="http://schemas.microsoft.com/office/drawing/2014/main" val="823793465"/>
                    </a:ext>
                  </a:extLst>
                </a:gridCol>
                <a:gridCol w="277715">
                  <a:extLst>
                    <a:ext uri="{9D8B030D-6E8A-4147-A177-3AD203B41FA5}">
                      <a16:colId xmlns:a16="http://schemas.microsoft.com/office/drawing/2014/main" val="1603147263"/>
                    </a:ext>
                  </a:extLst>
                </a:gridCol>
                <a:gridCol w="1141404">
                  <a:extLst>
                    <a:ext uri="{9D8B030D-6E8A-4147-A177-3AD203B41FA5}">
                      <a16:colId xmlns:a16="http://schemas.microsoft.com/office/drawing/2014/main" val="2992612345"/>
                    </a:ext>
                  </a:extLst>
                </a:gridCol>
                <a:gridCol w="1141404">
                  <a:extLst>
                    <a:ext uri="{9D8B030D-6E8A-4147-A177-3AD203B41FA5}">
                      <a16:colId xmlns:a16="http://schemas.microsoft.com/office/drawing/2014/main" val="1258070837"/>
                    </a:ext>
                  </a:extLst>
                </a:gridCol>
                <a:gridCol w="360831">
                  <a:extLst>
                    <a:ext uri="{9D8B030D-6E8A-4147-A177-3AD203B41FA5}">
                      <a16:colId xmlns:a16="http://schemas.microsoft.com/office/drawing/2014/main" val="3526032414"/>
                    </a:ext>
                  </a:extLst>
                </a:gridCol>
                <a:gridCol w="1259019">
                  <a:extLst>
                    <a:ext uri="{9D8B030D-6E8A-4147-A177-3AD203B41FA5}">
                      <a16:colId xmlns:a16="http://schemas.microsoft.com/office/drawing/2014/main" val="2464059886"/>
                    </a:ext>
                  </a:extLst>
                </a:gridCol>
                <a:gridCol w="1070169">
                  <a:extLst>
                    <a:ext uri="{9D8B030D-6E8A-4147-A177-3AD203B41FA5}">
                      <a16:colId xmlns:a16="http://schemas.microsoft.com/office/drawing/2014/main" val="1889983828"/>
                    </a:ext>
                  </a:extLst>
                </a:gridCol>
              </a:tblGrid>
              <a:tr h="428464">
                <a:tc>
                  <a:txBody>
                    <a:bodyPr/>
                    <a:lstStyle/>
                    <a:p>
                      <a:endParaRPr lang="en-US" dirty="0"/>
                    </a:p>
                  </a:txBody>
                  <a:tcPr marL="53460" marR="53460"/>
                </a:tc>
                <a:tc>
                  <a:txBody>
                    <a:bodyPr/>
                    <a:lstStyle/>
                    <a:p>
                      <a:endParaRPr lang="en-US"/>
                    </a:p>
                  </a:txBody>
                  <a:tcPr marL="53460" marR="53460"/>
                </a:tc>
                <a:tc gridSpan="2">
                  <a:txBody>
                    <a:bodyPr/>
                    <a:lstStyle/>
                    <a:p>
                      <a:pPr marL="0" algn="ctr" defTabSz="457200" rtl="0" eaLnBrk="1" latinLnBrk="0" hangingPunct="1"/>
                      <a:r>
                        <a:rPr lang="en-US" sz="2000" b="1" kern="1200" dirty="0" smtClean="0">
                          <a:solidFill>
                            <a:schemeClr val="lt1"/>
                          </a:solidFill>
                          <a:latin typeface="+mn-lt"/>
                          <a:ea typeface="+mn-ea"/>
                          <a:cs typeface="+mn-cs"/>
                        </a:rPr>
                        <a:t>Starbucks</a:t>
                      </a:r>
                      <a:endParaRPr lang="en-US" sz="2000" b="1" kern="1200" dirty="0">
                        <a:solidFill>
                          <a:schemeClr val="lt1"/>
                        </a:solidFill>
                        <a:latin typeface="+mn-lt"/>
                        <a:ea typeface="+mn-ea"/>
                        <a:cs typeface="+mn-cs"/>
                      </a:endParaRPr>
                    </a:p>
                  </a:txBody>
                  <a:tcPr marL="53460" marR="53460">
                    <a:lnB w="12700" cap="flat" cmpd="sng" algn="ctr">
                      <a:solidFill>
                        <a:schemeClr val="tx1"/>
                      </a:solidFill>
                      <a:prstDash val="solid"/>
                      <a:round/>
                      <a:headEnd type="none" w="med" len="med"/>
                      <a:tailEnd type="none" w="med" len="med"/>
                    </a:lnB>
                  </a:tcPr>
                </a:tc>
                <a:tc hMerge="1">
                  <a:txBody>
                    <a:bodyPr/>
                    <a:lstStyle/>
                    <a:p>
                      <a:pPr marL="0" algn="ctr" defTabSz="457200" rtl="0" eaLnBrk="1" latinLnBrk="0" hangingPunct="1"/>
                      <a:endParaRPr lang="en-US" sz="1800" b="1" kern="1200" dirty="0">
                        <a:solidFill>
                          <a:schemeClr val="lt1"/>
                        </a:solidFill>
                        <a:latin typeface="+mn-lt"/>
                        <a:ea typeface="+mn-ea"/>
                        <a:cs typeface="+mn-cs"/>
                      </a:endParaRPr>
                    </a:p>
                  </a:txBody>
                  <a:tcPr/>
                </a:tc>
                <a:tc>
                  <a:txBody>
                    <a:bodyPr/>
                    <a:lstStyle/>
                    <a:p>
                      <a:endParaRPr lang="en-US"/>
                    </a:p>
                  </a:txBody>
                  <a:tcPr marL="53460" marR="53460"/>
                </a:tc>
                <a:tc gridSpan="2">
                  <a:txBody>
                    <a:bodyPr/>
                    <a:lstStyle/>
                    <a:p>
                      <a:pPr algn="ctr"/>
                      <a:r>
                        <a:rPr lang="en-US" sz="2000" dirty="0" smtClean="0"/>
                        <a:t>McDonald’s</a:t>
                      </a:r>
                      <a:endParaRPr lang="en-US" sz="2000" dirty="0"/>
                    </a:p>
                  </a:txBody>
                  <a:tcPr marL="53460" marR="53460">
                    <a:lnB w="12700" cap="flat" cmpd="sng" algn="ctr">
                      <a:solidFill>
                        <a:schemeClr val="tx1"/>
                      </a:solidFill>
                      <a:prstDash val="solid"/>
                      <a:round/>
                      <a:headEnd type="none" w="med" len="med"/>
                      <a:tailEnd type="none" w="med" len="med"/>
                    </a:lnB>
                  </a:tcPr>
                </a:tc>
                <a:tc hMerge="1">
                  <a:txBody>
                    <a:bodyPr/>
                    <a:lstStyle/>
                    <a:p>
                      <a:endParaRPr lang="en-US" dirty="0"/>
                    </a:p>
                  </a:txBody>
                  <a:tcPr/>
                </a:tc>
                <a:extLst>
                  <a:ext uri="{0D108BD9-81ED-4DB2-BD59-A6C34878D82A}">
                    <a16:rowId xmlns:a16="http://schemas.microsoft.com/office/drawing/2014/main" val="633550413"/>
                  </a:ext>
                </a:extLst>
              </a:tr>
              <a:tr h="422595">
                <a:tc>
                  <a:txBody>
                    <a:bodyPr/>
                    <a:lstStyle/>
                    <a:p>
                      <a:pPr algn="ctr"/>
                      <a:r>
                        <a:rPr lang="en-US" dirty="0" smtClean="0"/>
                        <a:t>(amounts in millions)</a:t>
                      </a:r>
                      <a:endParaRPr lang="en-US" dirty="0"/>
                    </a:p>
                  </a:txBody>
                  <a:tcPr marL="53460" marR="53460" anchor="b">
                    <a:lnB w="12700" cap="flat" cmpd="sng" algn="ctr">
                      <a:solidFill>
                        <a:schemeClr val="tx1"/>
                      </a:solidFill>
                      <a:prstDash val="solid"/>
                      <a:round/>
                      <a:headEnd type="none" w="med" len="med"/>
                      <a:tailEnd type="none" w="med" len="med"/>
                    </a:lnB>
                  </a:tcPr>
                </a:tc>
                <a:tc>
                  <a:txBody>
                    <a:bodyPr/>
                    <a:lstStyle/>
                    <a:p>
                      <a:pPr algn="ctr"/>
                      <a:endParaRPr lang="en-US"/>
                    </a:p>
                  </a:txBody>
                  <a:tcPr marL="53460" marR="53460" anchor="b">
                    <a:lnB w="12700" cap="flat" cmpd="sng" algn="ctr">
                      <a:solidFill>
                        <a:schemeClr val="tx1"/>
                      </a:solidFill>
                      <a:prstDash val="solid"/>
                      <a:round/>
                      <a:headEnd type="none" w="med" len="med"/>
                      <a:tailEnd type="none" w="med" len="med"/>
                    </a:lnB>
                  </a:tcPr>
                </a:tc>
                <a:tc>
                  <a:txBody>
                    <a:bodyPr/>
                    <a:lstStyle/>
                    <a:p>
                      <a:pPr algn="ctr"/>
                      <a:r>
                        <a:rPr lang="en-US" dirty="0" smtClean="0"/>
                        <a:t>2017</a:t>
                      </a:r>
                      <a:endParaRPr lang="en-US" dirty="0"/>
                    </a:p>
                  </a:txBody>
                  <a:tcPr marL="53460" marR="5346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2016</a:t>
                      </a:r>
                      <a:endParaRPr lang="en-US" dirty="0"/>
                    </a:p>
                  </a:txBody>
                  <a:tcPr marL="53460" marR="5346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dirty="0"/>
                    </a:p>
                  </a:txBody>
                  <a:tcPr marL="53460" marR="53460" anchor="b">
                    <a:lnB w="12700" cap="flat" cmpd="sng" algn="ctr">
                      <a:solidFill>
                        <a:schemeClr val="tx1"/>
                      </a:solidFill>
                      <a:prstDash val="solid"/>
                      <a:round/>
                      <a:headEnd type="none" w="med" len="med"/>
                      <a:tailEnd type="none" w="med" len="med"/>
                    </a:lnB>
                  </a:tcPr>
                </a:tc>
                <a:tc>
                  <a:txBody>
                    <a:bodyPr/>
                    <a:lstStyle/>
                    <a:p>
                      <a:pPr algn="ctr"/>
                      <a:r>
                        <a:rPr lang="en-US" dirty="0" smtClean="0"/>
                        <a:t>2017</a:t>
                      </a:r>
                      <a:endParaRPr lang="en-US" dirty="0"/>
                    </a:p>
                  </a:txBody>
                  <a:tcPr marL="53460" marR="5346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2016</a:t>
                      </a:r>
                      <a:endParaRPr lang="en-US" dirty="0"/>
                    </a:p>
                  </a:txBody>
                  <a:tcPr marL="53460" marR="5346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63872051"/>
                  </a:ext>
                </a:extLst>
              </a:tr>
              <a:tr h="428464">
                <a:tc>
                  <a:txBody>
                    <a:bodyPr/>
                    <a:lstStyle/>
                    <a:p>
                      <a:r>
                        <a:rPr lang="en-US" sz="1600" dirty="0" smtClean="0"/>
                        <a:t>Cost of goods sold</a:t>
                      </a:r>
                      <a:endParaRPr lang="en-US" sz="1600" dirty="0"/>
                    </a:p>
                  </a:txBody>
                  <a:tcPr marL="53460" marR="53460">
                    <a:lnT w="12700" cap="flat" cmpd="sng" algn="ctr">
                      <a:solidFill>
                        <a:schemeClr val="tx1"/>
                      </a:solidFill>
                      <a:prstDash val="solid"/>
                      <a:round/>
                      <a:headEnd type="none" w="med" len="med"/>
                      <a:tailEnd type="none" w="med" len="med"/>
                    </a:lnT>
                  </a:tcPr>
                </a:tc>
                <a:tc>
                  <a:txBody>
                    <a:bodyPr/>
                    <a:lstStyle/>
                    <a:p>
                      <a:endParaRPr lang="en-US" sz="1600" dirty="0"/>
                    </a:p>
                  </a:txBody>
                  <a:tcPr marL="53460" marR="53460">
                    <a:lnT w="12700" cap="flat" cmpd="sng" algn="ctr">
                      <a:solidFill>
                        <a:schemeClr val="tx1"/>
                      </a:solidFill>
                      <a:prstDash val="solid"/>
                      <a:round/>
                      <a:headEnd type="none" w="med" len="med"/>
                      <a:tailEnd type="none" w="med" len="med"/>
                    </a:lnT>
                  </a:tcPr>
                </a:tc>
                <a:tc>
                  <a:txBody>
                    <a:bodyPr/>
                    <a:lstStyle/>
                    <a:p>
                      <a:pPr algn="r"/>
                      <a:r>
                        <a:rPr lang="en-US" sz="1600" dirty="0" smtClean="0"/>
                        <a:t>$9,038.2</a:t>
                      </a:r>
                      <a:endParaRPr lang="en-US" sz="1600" dirty="0"/>
                    </a:p>
                  </a:txBody>
                  <a:tcPr marL="53460" marR="53460">
                    <a:lnT w="12700" cap="flat" cmpd="sng" algn="ctr">
                      <a:solidFill>
                        <a:schemeClr val="tx1"/>
                      </a:solidFill>
                      <a:prstDash val="solid"/>
                      <a:round/>
                      <a:headEnd type="none" w="med" len="med"/>
                      <a:tailEnd type="none" w="med" len="med"/>
                    </a:lnT>
                  </a:tcPr>
                </a:tc>
                <a:tc>
                  <a:txBody>
                    <a:bodyPr/>
                    <a:lstStyle/>
                    <a:p>
                      <a:pPr algn="r"/>
                      <a:endParaRPr lang="en-US" sz="1600" dirty="0"/>
                    </a:p>
                  </a:txBody>
                  <a:tcPr marL="53460" marR="53460">
                    <a:lnT w="12700" cap="flat" cmpd="sng" algn="ctr">
                      <a:solidFill>
                        <a:schemeClr val="tx1"/>
                      </a:solidFill>
                      <a:prstDash val="solid"/>
                      <a:round/>
                      <a:headEnd type="none" w="med" len="med"/>
                      <a:tailEnd type="none" w="med" len="med"/>
                    </a:lnT>
                  </a:tcPr>
                </a:tc>
                <a:tc>
                  <a:txBody>
                    <a:bodyPr/>
                    <a:lstStyle/>
                    <a:p>
                      <a:endParaRPr lang="en-US" sz="1600"/>
                    </a:p>
                  </a:txBody>
                  <a:tcPr marL="53460" marR="53460">
                    <a:lnT w="12700" cap="flat" cmpd="sng" algn="ctr">
                      <a:solidFill>
                        <a:schemeClr val="tx1"/>
                      </a:solidFill>
                      <a:prstDash val="solid"/>
                      <a:round/>
                      <a:headEnd type="none" w="med" len="med"/>
                      <a:tailEnd type="none" w="med" len="med"/>
                    </a:lnT>
                  </a:tcPr>
                </a:tc>
                <a:tc>
                  <a:txBody>
                    <a:bodyPr/>
                    <a:lstStyle/>
                    <a:p>
                      <a:pPr algn="r"/>
                      <a:r>
                        <a:rPr lang="en-US" sz="1600" dirty="0" smtClean="0"/>
                        <a:t>$10,409.6</a:t>
                      </a:r>
                      <a:endParaRPr lang="en-US" sz="1600" dirty="0"/>
                    </a:p>
                  </a:txBody>
                  <a:tcPr marL="53460" marR="53460">
                    <a:lnT w="12700" cap="flat" cmpd="sng" algn="ctr">
                      <a:solidFill>
                        <a:schemeClr val="tx1"/>
                      </a:solidFill>
                      <a:prstDash val="solid"/>
                      <a:round/>
                      <a:headEnd type="none" w="med" len="med"/>
                      <a:tailEnd type="none" w="med" len="med"/>
                    </a:lnT>
                  </a:tcPr>
                </a:tc>
                <a:tc>
                  <a:txBody>
                    <a:bodyPr/>
                    <a:lstStyle/>
                    <a:p>
                      <a:endParaRPr lang="en-US" sz="1600"/>
                    </a:p>
                  </a:txBody>
                  <a:tcPr marL="53460" marR="53460">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3414687208"/>
                  </a:ext>
                </a:extLst>
              </a:tr>
              <a:tr h="428464">
                <a:tc>
                  <a:txBody>
                    <a:bodyPr/>
                    <a:lstStyle/>
                    <a:p>
                      <a:r>
                        <a:rPr lang="en-US" sz="1600" dirty="0" smtClean="0"/>
                        <a:t>Inventories</a:t>
                      </a:r>
                      <a:endParaRPr lang="en-US" sz="1600" dirty="0"/>
                    </a:p>
                  </a:txBody>
                  <a:tcPr marL="53460" marR="53460"/>
                </a:tc>
                <a:tc>
                  <a:txBody>
                    <a:bodyPr/>
                    <a:lstStyle/>
                    <a:p>
                      <a:endParaRPr lang="en-US" sz="1600" dirty="0"/>
                    </a:p>
                  </a:txBody>
                  <a:tcPr marL="53460" marR="53460"/>
                </a:tc>
                <a:tc>
                  <a:txBody>
                    <a:bodyPr/>
                    <a:lstStyle/>
                    <a:p>
                      <a:pPr algn="r"/>
                      <a:r>
                        <a:rPr lang="en-US" sz="1600" dirty="0" smtClean="0"/>
                        <a:t>$1,364.0</a:t>
                      </a:r>
                      <a:endParaRPr lang="en-US" sz="1600" dirty="0"/>
                    </a:p>
                  </a:txBody>
                  <a:tcPr marL="53460" marR="53460"/>
                </a:tc>
                <a:tc>
                  <a:txBody>
                    <a:bodyPr/>
                    <a:lstStyle/>
                    <a:p>
                      <a:pPr algn="r"/>
                      <a:r>
                        <a:rPr lang="en-US" sz="1600" dirty="0" smtClean="0"/>
                        <a:t>$1,378.5</a:t>
                      </a:r>
                      <a:endParaRPr lang="en-US" sz="1600" dirty="0"/>
                    </a:p>
                  </a:txBody>
                  <a:tcPr marL="53460" marR="53460"/>
                </a:tc>
                <a:tc>
                  <a:txBody>
                    <a:bodyPr/>
                    <a:lstStyle/>
                    <a:p>
                      <a:endParaRPr lang="en-US" sz="1600" dirty="0"/>
                    </a:p>
                  </a:txBody>
                  <a:tcPr marL="53460" marR="53460"/>
                </a:tc>
                <a:tc>
                  <a:txBody>
                    <a:bodyPr/>
                    <a:lstStyle/>
                    <a:p>
                      <a:pPr algn="r"/>
                      <a:r>
                        <a:rPr lang="en-US" sz="1600" dirty="0" smtClean="0"/>
                        <a:t>58.8</a:t>
                      </a:r>
                      <a:endParaRPr lang="en-US" sz="1600" dirty="0"/>
                    </a:p>
                  </a:txBody>
                  <a:tcPr marL="53460" marR="53460"/>
                </a:tc>
                <a:tc>
                  <a:txBody>
                    <a:bodyPr/>
                    <a:lstStyle/>
                    <a:p>
                      <a:pPr algn="r"/>
                      <a:r>
                        <a:rPr lang="en-US" sz="1600" dirty="0" smtClean="0"/>
                        <a:t>$58.9</a:t>
                      </a:r>
                      <a:endParaRPr lang="en-US" sz="1600" dirty="0"/>
                    </a:p>
                  </a:txBody>
                  <a:tcPr marL="53460" marR="53460"/>
                </a:tc>
                <a:extLst>
                  <a:ext uri="{0D108BD9-81ED-4DB2-BD59-A6C34878D82A}">
                    <a16:rowId xmlns:a16="http://schemas.microsoft.com/office/drawing/2014/main" val="112927189"/>
                  </a:ext>
                </a:extLst>
              </a:tr>
              <a:tr h="0">
                <a:tc>
                  <a:txBody>
                    <a:bodyPr/>
                    <a:lstStyle/>
                    <a:p>
                      <a:endParaRPr lang="en-US" sz="1600" dirty="0"/>
                    </a:p>
                  </a:txBody>
                  <a:tcPr marL="53460" marR="53460"/>
                </a:tc>
                <a:tc>
                  <a:txBody>
                    <a:bodyPr/>
                    <a:lstStyle/>
                    <a:p>
                      <a:endParaRPr lang="en-US" sz="1600" dirty="0"/>
                    </a:p>
                  </a:txBody>
                  <a:tcPr marL="53460" marR="53460"/>
                </a:tc>
                <a:tc>
                  <a:txBody>
                    <a:bodyPr/>
                    <a:lstStyle/>
                    <a:p>
                      <a:endParaRPr lang="en-US" sz="1600" dirty="0"/>
                    </a:p>
                  </a:txBody>
                  <a:tcPr marL="53460" marR="53460"/>
                </a:tc>
                <a:tc>
                  <a:txBody>
                    <a:bodyPr/>
                    <a:lstStyle/>
                    <a:p>
                      <a:endParaRPr lang="en-US" sz="1600" dirty="0"/>
                    </a:p>
                  </a:txBody>
                  <a:tcPr marL="53460" marR="53460"/>
                </a:tc>
                <a:tc>
                  <a:txBody>
                    <a:bodyPr/>
                    <a:lstStyle/>
                    <a:p>
                      <a:endParaRPr lang="en-US" sz="1600"/>
                    </a:p>
                  </a:txBody>
                  <a:tcPr marL="53460" marR="53460"/>
                </a:tc>
                <a:tc>
                  <a:txBody>
                    <a:bodyPr/>
                    <a:lstStyle/>
                    <a:p>
                      <a:endParaRPr lang="en-US" sz="1600"/>
                    </a:p>
                  </a:txBody>
                  <a:tcPr marL="53460" marR="53460"/>
                </a:tc>
                <a:tc>
                  <a:txBody>
                    <a:bodyPr/>
                    <a:lstStyle/>
                    <a:p>
                      <a:endParaRPr lang="en-US" sz="1600" dirty="0"/>
                    </a:p>
                  </a:txBody>
                  <a:tcPr marL="53460" marR="53460"/>
                </a:tc>
                <a:extLst>
                  <a:ext uri="{0D108BD9-81ED-4DB2-BD59-A6C34878D82A}">
                    <a16:rowId xmlns:a16="http://schemas.microsoft.com/office/drawing/2014/main" val="2569605329"/>
                  </a:ext>
                </a:extLst>
              </a:tr>
              <a:tr h="428464">
                <a:tc rowSpan="2" gridSpan="3">
                  <a:txBody>
                    <a:bodyPr/>
                    <a:lstStyle/>
                    <a:p>
                      <a:pPr algn="ctr"/>
                      <a:r>
                        <a:rPr lang="en-US" sz="1600" dirty="0" smtClean="0"/>
                        <a:t>Starbucks: Inventory Turnover =</a:t>
                      </a:r>
                      <a:endParaRPr lang="en-US" sz="1600" dirty="0"/>
                    </a:p>
                  </a:txBody>
                  <a:tcPr marL="53460" marR="53460" anchor="ctr"/>
                </a:tc>
                <a:tc rowSpan="2" hMerge="1">
                  <a:txBody>
                    <a:bodyPr/>
                    <a:lstStyle/>
                    <a:p>
                      <a:endParaRPr lang="en-US" sz="1600" dirty="0"/>
                    </a:p>
                  </a:txBody>
                  <a:tcPr/>
                </a:tc>
                <a:tc rowSpan="2" hMerge="1">
                  <a:txBody>
                    <a:bodyPr/>
                    <a:lstStyle/>
                    <a:p>
                      <a:endParaRPr lang="en-US" sz="1600" dirty="0"/>
                    </a:p>
                  </a:txBody>
                  <a:tcPr/>
                </a:tc>
                <a:tc gridSpan="3">
                  <a:txBody>
                    <a:bodyPr/>
                    <a:lstStyle/>
                    <a:p>
                      <a:pPr algn="ctr"/>
                      <a:r>
                        <a:rPr lang="en-US" sz="1600" dirty="0" smtClean="0"/>
                        <a:t>$9,038.2</a:t>
                      </a:r>
                      <a:endParaRPr lang="en-US" sz="1600" dirty="0"/>
                    </a:p>
                  </a:txBody>
                  <a:tcPr marL="53460" marR="53460">
                    <a:lnB w="12700" cap="flat" cmpd="sng" algn="ctr">
                      <a:solidFill>
                        <a:schemeClr val="tx1"/>
                      </a:solidFill>
                      <a:prstDash val="solid"/>
                      <a:round/>
                      <a:headEnd type="none" w="med" len="med"/>
                      <a:tailEnd type="none" w="med" len="med"/>
                    </a:lnB>
                  </a:tcPr>
                </a:tc>
                <a:tc hMerge="1">
                  <a:txBody>
                    <a:bodyPr/>
                    <a:lstStyle/>
                    <a:p>
                      <a:endParaRPr lang="en-US" sz="1600" dirty="0"/>
                    </a:p>
                  </a:txBody>
                  <a:tcPr/>
                </a:tc>
                <a:tc hMerge="1">
                  <a:txBody>
                    <a:bodyPr/>
                    <a:lstStyle/>
                    <a:p>
                      <a:endParaRPr lang="en-US" sz="1600" dirty="0"/>
                    </a:p>
                  </a:txBody>
                  <a:tcPr/>
                </a:tc>
                <a:tc rowSpan="2">
                  <a:txBody>
                    <a:bodyPr/>
                    <a:lstStyle/>
                    <a:p>
                      <a:r>
                        <a:rPr lang="en-US" sz="1600" dirty="0" smtClean="0"/>
                        <a:t>= </a:t>
                      </a:r>
                      <a:r>
                        <a:rPr lang="en-US" sz="1600" u="dbl" baseline="0" dirty="0" smtClean="0"/>
                        <a:t>6.59</a:t>
                      </a:r>
                      <a:endParaRPr lang="en-US" sz="1600" u="dbl" baseline="0" dirty="0"/>
                    </a:p>
                  </a:txBody>
                  <a:tcPr marL="53460" marR="53460" anchor="ctr"/>
                </a:tc>
                <a:extLst>
                  <a:ext uri="{0D108BD9-81ED-4DB2-BD59-A6C34878D82A}">
                    <a16:rowId xmlns:a16="http://schemas.microsoft.com/office/drawing/2014/main" val="1076493646"/>
                  </a:ext>
                </a:extLst>
              </a:tr>
              <a:tr h="669109">
                <a:tc gridSpan="3" vMerge="1">
                  <a:txBody>
                    <a:bodyPr/>
                    <a:lstStyle/>
                    <a:p>
                      <a:endParaRPr lang="en-US" sz="1600" dirty="0"/>
                    </a:p>
                  </a:txBody>
                  <a:tcPr/>
                </a:tc>
                <a:tc hMerge="1" vMerge="1">
                  <a:txBody>
                    <a:bodyPr/>
                    <a:lstStyle/>
                    <a:p>
                      <a:endParaRPr lang="en-US" sz="1600" dirty="0"/>
                    </a:p>
                  </a:txBody>
                  <a:tcPr/>
                </a:tc>
                <a:tc hMerge="1" vMerge="1">
                  <a:txBody>
                    <a:bodyPr/>
                    <a:lstStyle/>
                    <a:p>
                      <a:endParaRPr lang="en-US" sz="1600" dirty="0"/>
                    </a:p>
                  </a:txBody>
                  <a:tcPr/>
                </a:tc>
                <a:tc gridSpan="3">
                  <a:txBody>
                    <a:bodyPr/>
                    <a:lstStyle/>
                    <a:p>
                      <a:pPr algn="ctr"/>
                      <a:r>
                        <a:rPr lang="en-US" sz="1600" u="sng" dirty="0" smtClean="0"/>
                        <a:t>($1,364.0 + $1,378.5</a:t>
                      </a:r>
                    </a:p>
                    <a:p>
                      <a:pPr algn="ctr"/>
                      <a:r>
                        <a:rPr lang="en-US" sz="1600" dirty="0" smtClean="0"/>
                        <a:t>2)</a:t>
                      </a:r>
                      <a:endParaRPr lang="en-US" sz="1600" dirty="0"/>
                    </a:p>
                  </a:txBody>
                  <a:tcPr marL="53460" marR="53460">
                    <a:lnT w="12700" cap="flat" cmpd="sng" algn="ctr">
                      <a:solidFill>
                        <a:schemeClr val="tx1"/>
                      </a:solidFill>
                      <a:prstDash val="solid"/>
                      <a:round/>
                      <a:headEnd type="none" w="med" len="med"/>
                      <a:tailEnd type="none" w="med" len="med"/>
                    </a:lnT>
                  </a:tcPr>
                </a:tc>
                <a:tc hMerge="1">
                  <a:txBody>
                    <a:bodyPr/>
                    <a:lstStyle/>
                    <a:p>
                      <a:endParaRPr lang="en-US" sz="1600" dirty="0"/>
                    </a:p>
                  </a:txBody>
                  <a:tcPr>
                    <a:lnT w="12700" cap="flat" cmpd="sng" algn="ctr">
                      <a:solidFill>
                        <a:schemeClr val="tx1"/>
                      </a:solidFill>
                      <a:prstDash val="solid"/>
                      <a:round/>
                      <a:headEnd type="none" w="med" len="med"/>
                      <a:tailEnd type="none" w="med" len="med"/>
                    </a:lnT>
                  </a:tcPr>
                </a:tc>
                <a:tc hMerge="1">
                  <a:txBody>
                    <a:bodyPr/>
                    <a:lstStyle/>
                    <a:p>
                      <a:endParaRPr lang="en-US" sz="1600" dirty="0"/>
                    </a:p>
                  </a:txBody>
                  <a:tcPr>
                    <a:lnT w="12700" cap="flat" cmpd="sng" algn="ctr">
                      <a:solidFill>
                        <a:schemeClr val="tx1"/>
                      </a:solidFill>
                      <a:prstDash val="solid"/>
                      <a:round/>
                      <a:headEnd type="none" w="med" len="med"/>
                      <a:tailEnd type="none" w="med" len="med"/>
                    </a:lnT>
                  </a:tcPr>
                </a:tc>
                <a:tc vMerge="1">
                  <a:txBody>
                    <a:bodyPr/>
                    <a:lstStyle/>
                    <a:p>
                      <a:endParaRPr lang="en-US" sz="1600" dirty="0"/>
                    </a:p>
                  </a:txBody>
                  <a:tcPr/>
                </a:tc>
                <a:extLst>
                  <a:ext uri="{0D108BD9-81ED-4DB2-BD59-A6C34878D82A}">
                    <a16:rowId xmlns:a16="http://schemas.microsoft.com/office/drawing/2014/main" val="2138857425"/>
                  </a:ext>
                </a:extLst>
              </a:tr>
              <a:tr h="0">
                <a:tc>
                  <a:txBody>
                    <a:bodyPr/>
                    <a:lstStyle/>
                    <a:p>
                      <a:endParaRPr lang="en-US" sz="1600" dirty="0"/>
                    </a:p>
                  </a:txBody>
                  <a:tcPr marL="53460" marR="53460"/>
                </a:tc>
                <a:tc>
                  <a:txBody>
                    <a:bodyPr/>
                    <a:lstStyle/>
                    <a:p>
                      <a:endParaRPr lang="en-US" sz="1600" dirty="0"/>
                    </a:p>
                  </a:txBody>
                  <a:tcPr marL="53460" marR="53460"/>
                </a:tc>
                <a:tc>
                  <a:txBody>
                    <a:bodyPr/>
                    <a:lstStyle/>
                    <a:p>
                      <a:endParaRPr lang="en-US" sz="1600" dirty="0"/>
                    </a:p>
                  </a:txBody>
                  <a:tcPr marL="53460" marR="53460"/>
                </a:tc>
                <a:tc>
                  <a:txBody>
                    <a:bodyPr/>
                    <a:lstStyle/>
                    <a:p>
                      <a:endParaRPr lang="en-US" sz="1600" dirty="0"/>
                    </a:p>
                  </a:txBody>
                  <a:tcPr marL="53460" marR="53460"/>
                </a:tc>
                <a:tc>
                  <a:txBody>
                    <a:bodyPr/>
                    <a:lstStyle/>
                    <a:p>
                      <a:endParaRPr lang="en-US" sz="1600"/>
                    </a:p>
                  </a:txBody>
                  <a:tcPr marL="53460" marR="53460"/>
                </a:tc>
                <a:tc>
                  <a:txBody>
                    <a:bodyPr/>
                    <a:lstStyle/>
                    <a:p>
                      <a:endParaRPr lang="en-US" sz="1600" dirty="0"/>
                    </a:p>
                  </a:txBody>
                  <a:tcPr marL="53460" marR="53460"/>
                </a:tc>
                <a:tc>
                  <a:txBody>
                    <a:bodyPr/>
                    <a:lstStyle/>
                    <a:p>
                      <a:endParaRPr lang="en-US" sz="1600"/>
                    </a:p>
                  </a:txBody>
                  <a:tcPr marL="53460" marR="53460"/>
                </a:tc>
                <a:extLst>
                  <a:ext uri="{0D108BD9-81ED-4DB2-BD59-A6C34878D82A}">
                    <a16:rowId xmlns:a16="http://schemas.microsoft.com/office/drawing/2014/main" val="212873278"/>
                  </a:ext>
                </a:extLst>
              </a:tr>
              <a:tr h="428464">
                <a:tc rowSpan="2" gridSpan="3">
                  <a:txBody>
                    <a:bodyPr/>
                    <a:lstStyle/>
                    <a:p>
                      <a:pPr algn="ctr"/>
                      <a:r>
                        <a:rPr lang="en-US" sz="1600" dirty="0" smtClean="0"/>
                        <a:t>McDonald’s: Inventory Turnover =</a:t>
                      </a:r>
                      <a:endParaRPr lang="en-US" sz="1600" dirty="0"/>
                    </a:p>
                  </a:txBody>
                  <a:tcPr marL="53460" marR="53460" anchor="ctr"/>
                </a:tc>
                <a:tc rowSpan="2" hMerge="1">
                  <a:txBody>
                    <a:bodyPr/>
                    <a:lstStyle/>
                    <a:p>
                      <a:endParaRPr lang="en-US" sz="1600" dirty="0"/>
                    </a:p>
                  </a:txBody>
                  <a:tcPr/>
                </a:tc>
                <a:tc rowSpan="2" hMerge="1">
                  <a:txBody>
                    <a:bodyPr/>
                    <a:lstStyle/>
                    <a:p>
                      <a:endParaRPr lang="en-US" sz="1600" dirty="0"/>
                    </a:p>
                  </a:txBody>
                  <a:tcPr/>
                </a:tc>
                <a:tc gridSpan="3">
                  <a:txBody>
                    <a:bodyPr/>
                    <a:lstStyle/>
                    <a:p>
                      <a:pPr algn="ctr"/>
                      <a:r>
                        <a:rPr lang="en-US" sz="1600" dirty="0" smtClean="0"/>
                        <a:t>$10,409.6</a:t>
                      </a:r>
                      <a:endParaRPr lang="en-US" sz="1600" dirty="0"/>
                    </a:p>
                  </a:txBody>
                  <a:tcPr marL="53460" marR="53460"/>
                </a:tc>
                <a:tc hMerge="1">
                  <a:txBody>
                    <a:bodyPr/>
                    <a:lstStyle/>
                    <a:p>
                      <a:endParaRPr lang="en-US" sz="1600" dirty="0"/>
                    </a:p>
                  </a:txBody>
                  <a:tcPr/>
                </a:tc>
                <a:tc hMerge="1">
                  <a:txBody>
                    <a:bodyPr/>
                    <a:lstStyle/>
                    <a:p>
                      <a:endParaRPr lang="en-US" sz="1600" dirty="0"/>
                    </a:p>
                  </a:txBody>
                  <a:tcPr/>
                </a:tc>
                <a:tc rowSpan="2">
                  <a:txBody>
                    <a:bodyPr/>
                    <a:lstStyle/>
                    <a:p>
                      <a:r>
                        <a:rPr lang="en-US" sz="1600" dirty="0" smtClean="0"/>
                        <a:t>= </a:t>
                      </a:r>
                      <a:r>
                        <a:rPr lang="en-US" sz="1600" u="dbl" baseline="0" dirty="0" smtClean="0"/>
                        <a:t>176.88</a:t>
                      </a:r>
                      <a:endParaRPr lang="en-US" sz="1600" u="dbl" baseline="0" dirty="0"/>
                    </a:p>
                  </a:txBody>
                  <a:tcPr marL="53460" marR="53460" anchor="ctr"/>
                </a:tc>
                <a:extLst>
                  <a:ext uri="{0D108BD9-81ED-4DB2-BD59-A6C34878D82A}">
                    <a16:rowId xmlns:a16="http://schemas.microsoft.com/office/drawing/2014/main" val="1108598215"/>
                  </a:ext>
                </a:extLst>
              </a:tr>
              <a:tr h="631921">
                <a:tc gridSpan="3" vMerge="1">
                  <a:txBody>
                    <a:bodyPr/>
                    <a:lstStyle/>
                    <a:p>
                      <a:endParaRPr lang="en-US" sz="1600" dirty="0"/>
                    </a:p>
                  </a:txBody>
                  <a:tcPr/>
                </a:tc>
                <a:tc hMerge="1" vMerge="1">
                  <a:txBody>
                    <a:bodyPr/>
                    <a:lstStyle/>
                    <a:p>
                      <a:endParaRPr lang="en-US" sz="1600" dirty="0"/>
                    </a:p>
                  </a:txBody>
                  <a:tcPr/>
                </a:tc>
                <a:tc hMerge="1" vMerge="1">
                  <a:txBody>
                    <a:bodyPr/>
                    <a:lstStyle/>
                    <a:p>
                      <a:endParaRPr lang="en-US" sz="1600" dirty="0"/>
                    </a:p>
                  </a:txBody>
                  <a:tcPr/>
                </a:tc>
                <a:tc gridSpan="3">
                  <a:txBody>
                    <a:bodyPr/>
                    <a:lstStyle/>
                    <a:p>
                      <a:pPr algn="ctr"/>
                      <a:r>
                        <a:rPr lang="en-US" sz="1600" u="sng" dirty="0" smtClean="0"/>
                        <a:t>($58.9 + $58.8</a:t>
                      </a:r>
                    </a:p>
                    <a:p>
                      <a:pPr algn="ctr"/>
                      <a:r>
                        <a:rPr lang="en-US" sz="1600" dirty="0" smtClean="0"/>
                        <a:t>2)</a:t>
                      </a:r>
                      <a:endParaRPr lang="en-US" sz="1600" dirty="0"/>
                    </a:p>
                  </a:txBody>
                  <a:tcPr marL="53460" marR="53460"/>
                </a:tc>
                <a:tc hMerge="1">
                  <a:txBody>
                    <a:bodyPr/>
                    <a:lstStyle/>
                    <a:p>
                      <a:endParaRPr lang="en-US" sz="1600" dirty="0"/>
                    </a:p>
                  </a:txBody>
                  <a:tcPr/>
                </a:tc>
                <a:tc hMerge="1">
                  <a:txBody>
                    <a:bodyPr/>
                    <a:lstStyle/>
                    <a:p>
                      <a:endParaRPr lang="en-US" sz="1600" dirty="0"/>
                    </a:p>
                  </a:txBody>
                  <a:tcPr/>
                </a:tc>
                <a:tc vMerge="1">
                  <a:txBody>
                    <a:bodyPr/>
                    <a:lstStyle/>
                    <a:p>
                      <a:endParaRPr lang="en-US" sz="1600" dirty="0"/>
                    </a:p>
                  </a:txBody>
                  <a:tcPr/>
                </a:tc>
                <a:extLst>
                  <a:ext uri="{0D108BD9-81ED-4DB2-BD59-A6C34878D82A}">
                    <a16:rowId xmlns:a16="http://schemas.microsoft.com/office/drawing/2014/main" val="2590157136"/>
                  </a:ext>
                </a:extLst>
              </a:tr>
              <a:tr h="428464">
                <a:tc gridSpan="7">
                  <a:txBody>
                    <a:bodyPr/>
                    <a:lstStyle/>
                    <a:p>
                      <a:pPr algn="ctr"/>
                      <a:r>
                        <a:rPr lang="en-US" sz="1600" dirty="0" smtClean="0"/>
                        <a:t>By dividing each inventory turnover by 365 days, we conclude that Starbucks &amp; McDonald’s hold inventory on average of 55.39 and 2.06 days, respectively.</a:t>
                      </a:r>
                      <a:endParaRPr lang="en-US" sz="1600" dirty="0"/>
                    </a:p>
                  </a:txBody>
                  <a:tcPr marL="53460" marR="53460" anchor="ctr"/>
                </a:tc>
                <a:tc hMerge="1">
                  <a:txBody>
                    <a:bodyPr/>
                    <a:lstStyle/>
                    <a:p>
                      <a:endParaRPr lang="en-US"/>
                    </a:p>
                  </a:txBody>
                  <a:tcPr/>
                </a:tc>
                <a:tc hMerge="1">
                  <a:txBody>
                    <a:bodyPr/>
                    <a:lstStyle/>
                    <a:p>
                      <a:endParaRPr lang="en-US"/>
                    </a:p>
                  </a:txBody>
                  <a:tcPr/>
                </a:tc>
                <a:tc hMerge="1">
                  <a:txBody>
                    <a:bodyPr/>
                    <a:lstStyle/>
                    <a:p>
                      <a:pPr algn="ctr"/>
                      <a:endParaRPr lang="en-US" sz="1600" dirty="0"/>
                    </a:p>
                  </a:txBody>
                  <a:tcPr marL="53460" marR="53460"/>
                </a:tc>
                <a:tc hMerge="1">
                  <a:txBody>
                    <a:bodyPr/>
                    <a:lstStyle/>
                    <a:p>
                      <a:endParaRPr lang="en-US"/>
                    </a:p>
                  </a:txBody>
                  <a:tcPr/>
                </a:tc>
                <a:tc hMerge="1">
                  <a:txBody>
                    <a:bodyPr/>
                    <a:lstStyle/>
                    <a:p>
                      <a:endParaRPr lang="en-US"/>
                    </a:p>
                  </a:txBody>
                  <a:tcPr/>
                </a:tc>
                <a:tc hMerge="1">
                  <a:txBody>
                    <a:bodyPr/>
                    <a:lstStyle/>
                    <a:p>
                      <a:endParaRPr lang="en-US" sz="1600" u="dbl" baseline="0" dirty="0"/>
                    </a:p>
                  </a:txBody>
                  <a:tcPr marL="53460" marR="53460" anchor="ctr"/>
                </a:tc>
                <a:extLst>
                  <a:ext uri="{0D108BD9-81ED-4DB2-BD59-A6C34878D82A}">
                    <a16:rowId xmlns:a16="http://schemas.microsoft.com/office/drawing/2014/main" val="2912308775"/>
                  </a:ext>
                </a:extLst>
              </a:tr>
            </a:tbl>
          </a:graphicData>
        </a:graphic>
      </p:graphicFrame>
      <p:sp>
        <p:nvSpPr>
          <p:cNvPr id="9" name="Content Placeholder 8"/>
          <p:cNvSpPr>
            <a:spLocks noGrp="1"/>
          </p:cNvSpPr>
          <p:nvPr>
            <p:ph sz="half" idx="2"/>
          </p:nvPr>
        </p:nvSpPr>
        <p:spPr>
          <a:xfrm>
            <a:off x="0" y="2154135"/>
            <a:ext cx="4184034" cy="4668152"/>
          </a:xfrm>
        </p:spPr>
        <p:txBody>
          <a:bodyPr>
            <a:normAutofit/>
          </a:bodyPr>
          <a:lstStyle/>
          <a:p>
            <a:r>
              <a:rPr lang="en-US" sz="1700" dirty="0" smtClean="0"/>
              <a:t>Effective inventory management &amp; control is critical to success!</a:t>
            </a:r>
          </a:p>
          <a:p>
            <a:r>
              <a:rPr lang="en-US" sz="1700" dirty="0" smtClean="0"/>
              <a:t>High inventory cons include:</a:t>
            </a:r>
          </a:p>
          <a:p>
            <a:pPr lvl="1"/>
            <a:r>
              <a:rPr lang="en-US" sz="1500" dirty="0" smtClean="0"/>
              <a:t>storage costs, risk of obsolescence, damage, theft, insurance, taxes, etc.</a:t>
            </a:r>
          </a:p>
          <a:p>
            <a:r>
              <a:rPr lang="en-US" sz="1700" dirty="0" smtClean="0"/>
              <a:t>Low inventory cons include:</a:t>
            </a:r>
          </a:p>
          <a:p>
            <a:pPr lvl="1"/>
            <a:r>
              <a:rPr lang="en-US" sz="1500" dirty="0" smtClean="0"/>
              <a:t>Lost sales, stock-outs, dissatisfied customers, etc.</a:t>
            </a:r>
          </a:p>
          <a:p>
            <a:r>
              <a:rPr lang="en-US" sz="1700" dirty="0" smtClean="0"/>
              <a:t>The effectiveness of an inventory management program can be evaluated using financial ratios such as inventory turnover &amp; average days in inventory.</a:t>
            </a:r>
            <a:endParaRPr lang="en-US" sz="1700" dirty="0"/>
          </a:p>
          <a:p>
            <a:pPr lvl="7"/>
            <a:r>
              <a:rPr lang="en-US" sz="1700" dirty="0" smtClean="0"/>
              <a:t>Ex:</a:t>
            </a:r>
            <a:endParaRPr lang="en-US" sz="1700" dirty="0"/>
          </a:p>
        </p:txBody>
      </p:sp>
    </p:spTree>
    <p:extLst>
      <p:ext uri="{BB962C8B-B14F-4D97-AF65-F5344CB8AC3E}">
        <p14:creationId xmlns:p14="http://schemas.microsoft.com/office/powerpoint/2010/main" val="351411722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17416"/>
            <a:ext cx="8596668" cy="1320800"/>
          </a:xfrm>
        </p:spPr>
        <p:txBody>
          <a:bodyPr/>
          <a:lstStyle/>
          <a:p>
            <a:pPr algn="ctr"/>
            <a:r>
              <a:rPr lang="en-US" dirty="0" smtClean="0"/>
              <a:t>Comparison of Perpetual &amp; Periodic Inventory Systems</a:t>
            </a:r>
            <a:endParaRPr lang="en-US" dirty="0"/>
          </a:p>
        </p:txBody>
      </p:sp>
      <p:sp>
        <p:nvSpPr>
          <p:cNvPr id="10" name="Content Placeholder 9"/>
          <p:cNvSpPr>
            <a:spLocks noGrp="1"/>
          </p:cNvSpPr>
          <p:nvPr>
            <p:ph sz="half" idx="2"/>
          </p:nvPr>
        </p:nvSpPr>
        <p:spPr>
          <a:xfrm>
            <a:off x="-80683" y="1626112"/>
            <a:ext cx="12192001" cy="5554615"/>
          </a:xfrm>
        </p:spPr>
        <p:txBody>
          <a:bodyPr>
            <a:noAutofit/>
          </a:bodyPr>
          <a:lstStyle/>
          <a:p>
            <a:r>
              <a:rPr lang="en-US" sz="2400" dirty="0" smtClean="0"/>
              <a:t>Cornett Manufacturing Inc. reported the following info for the current year:</a:t>
            </a:r>
          </a:p>
          <a:p>
            <a:endParaRPr lang="en-US" sz="2000" dirty="0"/>
          </a:p>
          <a:p>
            <a:r>
              <a:rPr lang="en-US" sz="2000" dirty="0" smtClean="0"/>
              <a:t>Beginning inventory……………………………….$50,000 (1,000 units @ $50 per unit)</a:t>
            </a:r>
          </a:p>
          <a:p>
            <a:endParaRPr lang="en-US" sz="2000" dirty="0" smtClean="0"/>
          </a:p>
          <a:p>
            <a:r>
              <a:rPr lang="en-US" sz="2000" dirty="0" smtClean="0"/>
              <a:t>Purchases on account…………………………….800,000 (16,000 units @ $50 per unit)</a:t>
            </a:r>
          </a:p>
          <a:p>
            <a:endParaRPr lang="en-US" sz="2000" dirty="0" smtClean="0"/>
          </a:p>
          <a:p>
            <a:r>
              <a:rPr lang="en-US" sz="2000" dirty="0" smtClean="0"/>
              <a:t>Returned items purchased for credit………25,000 (500 @ $50 per unit)</a:t>
            </a:r>
          </a:p>
          <a:p>
            <a:endParaRPr lang="en-US" sz="2000" dirty="0" smtClean="0"/>
          </a:p>
          <a:p>
            <a:r>
              <a:rPr lang="en-US" sz="2000" dirty="0" smtClean="0"/>
              <a:t>Credit sales…………………………………………...960,000 (12,000 units @ $80 per unit)</a:t>
            </a:r>
          </a:p>
          <a:p>
            <a:endParaRPr lang="en-US" sz="2000" dirty="0" smtClean="0"/>
          </a:p>
          <a:p>
            <a:r>
              <a:rPr lang="en-US" sz="2000" dirty="0" smtClean="0"/>
              <a:t>Ending Inventory…………………………………….250,000 (5,000 units @ $50 per unit)</a:t>
            </a:r>
            <a:endParaRPr lang="en-US" sz="2000" dirty="0"/>
          </a:p>
        </p:txBody>
      </p:sp>
    </p:spTree>
    <p:extLst>
      <p:ext uri="{BB962C8B-B14F-4D97-AF65-F5344CB8AC3E}">
        <p14:creationId xmlns:p14="http://schemas.microsoft.com/office/powerpoint/2010/main" val="331547876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17416"/>
            <a:ext cx="8596668" cy="1320800"/>
          </a:xfrm>
        </p:spPr>
        <p:txBody>
          <a:bodyPr/>
          <a:lstStyle/>
          <a:p>
            <a:pPr algn="ctr"/>
            <a:r>
              <a:rPr lang="en-US" dirty="0" smtClean="0"/>
              <a:t>Comparison of Perpetual &amp; Periodic Inventory Systems Cont’d.</a:t>
            </a:r>
            <a:endParaRPr lang="en-US" dirty="0"/>
          </a:p>
        </p:txBody>
      </p:sp>
      <p:graphicFrame>
        <p:nvGraphicFramePr>
          <p:cNvPr id="8" name="Content Placeholder 7"/>
          <p:cNvGraphicFramePr>
            <a:graphicFrameLocks noGrp="1"/>
          </p:cNvGraphicFramePr>
          <p:nvPr>
            <p:ph sz="half" idx="1"/>
            <p:extLst>
              <p:ext uri="{D42A27DB-BD31-4B8C-83A1-F6EECF244321}">
                <p14:modId xmlns:p14="http://schemas.microsoft.com/office/powerpoint/2010/main" val="3264022173"/>
              </p:ext>
            </p:extLst>
          </p:nvPr>
        </p:nvGraphicFramePr>
        <p:xfrm>
          <a:off x="92645" y="1303385"/>
          <a:ext cx="12099355" cy="5554616"/>
        </p:xfrm>
        <a:graphic>
          <a:graphicData uri="http://schemas.openxmlformats.org/drawingml/2006/table">
            <a:tbl>
              <a:tblPr firstRow="1" bandRow="1">
                <a:tableStyleId>{5C22544A-7EE6-4342-B048-85BDC9FD1C3A}</a:tableStyleId>
              </a:tblPr>
              <a:tblGrid>
                <a:gridCol w="3649818">
                  <a:extLst>
                    <a:ext uri="{9D8B030D-6E8A-4147-A177-3AD203B41FA5}">
                      <a16:colId xmlns:a16="http://schemas.microsoft.com/office/drawing/2014/main" val="1476232606"/>
                    </a:ext>
                  </a:extLst>
                </a:gridCol>
                <a:gridCol w="2367055">
                  <a:extLst>
                    <a:ext uri="{9D8B030D-6E8A-4147-A177-3AD203B41FA5}">
                      <a16:colId xmlns:a16="http://schemas.microsoft.com/office/drawing/2014/main" val="3935079874"/>
                    </a:ext>
                  </a:extLst>
                </a:gridCol>
                <a:gridCol w="1014438">
                  <a:extLst>
                    <a:ext uri="{9D8B030D-6E8A-4147-A177-3AD203B41FA5}">
                      <a16:colId xmlns:a16="http://schemas.microsoft.com/office/drawing/2014/main" val="1338668613"/>
                    </a:ext>
                  </a:extLst>
                </a:gridCol>
                <a:gridCol w="157255">
                  <a:extLst>
                    <a:ext uri="{9D8B030D-6E8A-4147-A177-3AD203B41FA5}">
                      <a16:colId xmlns:a16="http://schemas.microsoft.com/office/drawing/2014/main" val="4023847930"/>
                    </a:ext>
                  </a:extLst>
                </a:gridCol>
                <a:gridCol w="2881913">
                  <a:extLst>
                    <a:ext uri="{9D8B030D-6E8A-4147-A177-3AD203B41FA5}">
                      <a16:colId xmlns:a16="http://schemas.microsoft.com/office/drawing/2014/main" val="885856337"/>
                    </a:ext>
                  </a:extLst>
                </a:gridCol>
                <a:gridCol w="1014438">
                  <a:extLst>
                    <a:ext uri="{9D8B030D-6E8A-4147-A177-3AD203B41FA5}">
                      <a16:colId xmlns:a16="http://schemas.microsoft.com/office/drawing/2014/main" val="3042022329"/>
                    </a:ext>
                  </a:extLst>
                </a:gridCol>
                <a:gridCol w="1014438">
                  <a:extLst>
                    <a:ext uri="{9D8B030D-6E8A-4147-A177-3AD203B41FA5}">
                      <a16:colId xmlns:a16="http://schemas.microsoft.com/office/drawing/2014/main" val="987637946"/>
                    </a:ext>
                  </a:extLst>
                </a:gridCol>
              </a:tblGrid>
              <a:tr h="469549">
                <a:tc gridSpan="3">
                  <a:txBody>
                    <a:bodyPr/>
                    <a:lstStyle/>
                    <a:p>
                      <a:r>
                        <a:rPr lang="en-US" sz="1800" dirty="0" smtClean="0"/>
                        <a:t>Journal Entries for Alternative</a:t>
                      </a:r>
                      <a:r>
                        <a:rPr lang="en-US" sz="1800" baseline="0" dirty="0" smtClean="0"/>
                        <a:t> Inventory Systems</a:t>
                      </a:r>
                      <a:endParaRPr lang="en-US" sz="1800" dirty="0"/>
                    </a:p>
                  </a:txBody>
                  <a:tcPr marL="44496" marR="44496" anchor="b">
                    <a:lnB w="12700" cap="flat" cmpd="sng" algn="ctr">
                      <a:solidFill>
                        <a:schemeClr val="tx1"/>
                      </a:solidFill>
                      <a:prstDash val="solid"/>
                      <a:round/>
                      <a:headEnd type="none" w="med" len="med"/>
                      <a:tailEnd type="none" w="med" len="med"/>
                    </a:lnB>
                  </a:tcPr>
                </a:tc>
                <a:tc hMerge="1">
                  <a:txBody>
                    <a:bodyPr/>
                    <a:lstStyle/>
                    <a:p>
                      <a:endParaRPr lang="en-US"/>
                    </a:p>
                  </a:txBody>
                  <a:tcPr marL="44496" marR="44496"/>
                </a:tc>
                <a:tc hMerge="1">
                  <a:txBody>
                    <a:bodyPr/>
                    <a:lstStyle/>
                    <a:p>
                      <a:endParaRPr lang="en-US" dirty="0"/>
                    </a:p>
                  </a:txBody>
                  <a:tcPr marL="44496" marR="44496"/>
                </a:tc>
                <a:tc>
                  <a:txBody>
                    <a:bodyPr/>
                    <a:lstStyle/>
                    <a:p>
                      <a:endParaRPr lang="en-US" sz="1400" dirty="0"/>
                    </a:p>
                  </a:txBody>
                  <a:tcPr marL="44496" marR="44496">
                    <a:lnB w="12700" cap="flat" cmpd="sng" algn="ctr">
                      <a:solidFill>
                        <a:schemeClr val="tx1"/>
                      </a:solidFill>
                      <a:prstDash val="solid"/>
                      <a:round/>
                      <a:headEnd type="none" w="med" len="med"/>
                      <a:tailEnd type="none" w="med" len="med"/>
                    </a:lnB>
                  </a:tcPr>
                </a:tc>
                <a:tc>
                  <a:txBody>
                    <a:bodyPr/>
                    <a:lstStyle/>
                    <a:p>
                      <a:endParaRPr lang="en-US" sz="1400"/>
                    </a:p>
                  </a:txBody>
                  <a:tcPr marL="44496" marR="44496">
                    <a:lnB w="12700" cap="flat" cmpd="sng" algn="ctr">
                      <a:solidFill>
                        <a:schemeClr val="tx1"/>
                      </a:solidFill>
                      <a:prstDash val="solid"/>
                      <a:round/>
                      <a:headEnd type="none" w="med" len="med"/>
                      <a:tailEnd type="none" w="med" len="med"/>
                    </a:lnB>
                  </a:tcPr>
                </a:tc>
                <a:tc>
                  <a:txBody>
                    <a:bodyPr/>
                    <a:lstStyle/>
                    <a:p>
                      <a:endParaRPr lang="en-US" sz="1400" dirty="0"/>
                    </a:p>
                  </a:txBody>
                  <a:tcPr marL="44496" marR="44496">
                    <a:lnB w="12700" cap="flat" cmpd="sng" algn="ctr">
                      <a:solidFill>
                        <a:schemeClr val="tx1"/>
                      </a:solidFill>
                      <a:prstDash val="solid"/>
                      <a:round/>
                      <a:headEnd type="none" w="med" len="med"/>
                      <a:tailEnd type="none" w="med" len="med"/>
                    </a:lnB>
                  </a:tcPr>
                </a:tc>
                <a:tc>
                  <a:txBody>
                    <a:bodyPr/>
                    <a:lstStyle/>
                    <a:p>
                      <a:endParaRPr lang="en-US" sz="1400" dirty="0"/>
                    </a:p>
                  </a:txBody>
                  <a:tcPr marL="44496" marR="44496">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68715344"/>
                  </a:ext>
                </a:extLst>
              </a:tr>
              <a:tr h="379483">
                <a:tc gridSpan="3">
                  <a:txBody>
                    <a:bodyPr/>
                    <a:lstStyle/>
                    <a:p>
                      <a:pPr algn="ctr"/>
                      <a:r>
                        <a:rPr lang="en-US" sz="1400" dirty="0" smtClean="0"/>
                        <a:t>Perpetual Inventory System</a:t>
                      </a:r>
                      <a:endParaRPr lang="en-US" sz="1400" dirty="0"/>
                    </a:p>
                  </a:txBody>
                  <a:tcPr marL="44496" marR="44496">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dirty="0"/>
                    </a:p>
                  </a:txBody>
                  <a:tcPr marL="44496" marR="44496"/>
                </a:tc>
                <a:tc hMerge="1">
                  <a:txBody>
                    <a:bodyPr/>
                    <a:lstStyle/>
                    <a:p>
                      <a:endParaRPr lang="en-US" dirty="0"/>
                    </a:p>
                  </a:txBody>
                  <a:tcPr marL="44496" marR="44496"/>
                </a:tc>
                <a:tc>
                  <a:txBody>
                    <a:bodyPr/>
                    <a:lstStyle/>
                    <a:p>
                      <a:endParaRPr lang="en-US" sz="1400" dirty="0"/>
                    </a:p>
                  </a:txBody>
                  <a:tcPr marL="44496" marR="44496">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3">
                  <a:txBody>
                    <a:bodyPr/>
                    <a:lstStyle/>
                    <a:p>
                      <a:pPr algn="ctr"/>
                      <a:r>
                        <a:rPr lang="en-US" sz="1400" dirty="0" smtClean="0"/>
                        <a:t>Periodic Inventory</a:t>
                      </a:r>
                      <a:r>
                        <a:rPr lang="en-US" sz="1400" baseline="0" dirty="0" smtClean="0"/>
                        <a:t> System</a:t>
                      </a:r>
                      <a:endParaRPr lang="en-US" sz="1400" dirty="0"/>
                    </a:p>
                  </a:txBody>
                  <a:tcPr marL="44496" marR="44496">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dirty="0"/>
                    </a:p>
                  </a:txBody>
                  <a:tcPr marL="44496" marR="44496"/>
                </a:tc>
                <a:tc hMerge="1">
                  <a:txBody>
                    <a:bodyPr/>
                    <a:lstStyle/>
                    <a:p>
                      <a:endParaRPr lang="en-US" dirty="0"/>
                    </a:p>
                  </a:txBody>
                  <a:tcPr marL="44496" marR="44496"/>
                </a:tc>
                <a:extLst>
                  <a:ext uri="{0D108BD9-81ED-4DB2-BD59-A6C34878D82A}">
                    <a16:rowId xmlns:a16="http://schemas.microsoft.com/office/drawing/2014/main" val="1622456459"/>
                  </a:ext>
                </a:extLst>
              </a:tr>
              <a:tr h="910758">
                <a:tc>
                  <a:txBody>
                    <a:bodyPr/>
                    <a:lstStyle/>
                    <a:p>
                      <a:r>
                        <a:rPr lang="en-US" sz="1400" dirty="0" smtClean="0"/>
                        <a:t>To record purchase</a:t>
                      </a:r>
                      <a:r>
                        <a:rPr lang="en-US" sz="1400" baseline="0" dirty="0" smtClean="0"/>
                        <a:t> of inventory</a:t>
                      </a:r>
                      <a:endParaRPr lang="en-US" sz="1400" dirty="0"/>
                    </a:p>
                  </a:txBody>
                  <a:tcPr marL="44496" marR="44496">
                    <a:lnT w="12700" cap="flat" cmpd="sng" algn="ctr">
                      <a:solidFill>
                        <a:schemeClr val="tx1"/>
                      </a:solidFill>
                      <a:prstDash val="solid"/>
                      <a:round/>
                      <a:headEnd type="none" w="med" len="med"/>
                      <a:tailEnd type="none" w="med" len="med"/>
                    </a:lnT>
                  </a:tcPr>
                </a:tc>
                <a:tc>
                  <a:txBody>
                    <a:bodyPr/>
                    <a:lstStyle/>
                    <a:p>
                      <a:r>
                        <a:rPr lang="en-US" sz="1400" dirty="0" smtClean="0"/>
                        <a:t>Inventory</a:t>
                      </a:r>
                    </a:p>
                    <a:p>
                      <a:r>
                        <a:rPr lang="en-US" sz="1400" dirty="0" smtClean="0"/>
                        <a:t>     Accounts Payable</a:t>
                      </a:r>
                      <a:endParaRPr lang="en-US" sz="1400" dirty="0"/>
                    </a:p>
                  </a:txBody>
                  <a:tcPr marL="44496" marR="44496">
                    <a:lnT w="12700" cap="flat" cmpd="sng" algn="ctr">
                      <a:solidFill>
                        <a:schemeClr val="tx1"/>
                      </a:solidFill>
                      <a:prstDash val="solid"/>
                      <a:round/>
                      <a:headEnd type="none" w="med" len="med"/>
                      <a:tailEnd type="none" w="med" len="med"/>
                    </a:lnT>
                  </a:tcPr>
                </a:tc>
                <a:tc>
                  <a:txBody>
                    <a:bodyPr/>
                    <a:lstStyle/>
                    <a:p>
                      <a:r>
                        <a:rPr lang="en-US" sz="1400" dirty="0" smtClean="0"/>
                        <a:t>800,000</a:t>
                      </a:r>
                    </a:p>
                    <a:p>
                      <a:pPr algn="r"/>
                      <a:r>
                        <a:rPr lang="en-US" sz="1400" dirty="0" smtClean="0"/>
                        <a:t>800,000</a:t>
                      </a:r>
                      <a:endParaRPr lang="en-US" sz="1400" dirty="0"/>
                    </a:p>
                  </a:txBody>
                  <a:tcPr marL="44496" marR="44496">
                    <a:lnT w="12700" cap="flat" cmpd="sng" algn="ctr">
                      <a:solidFill>
                        <a:schemeClr val="tx1"/>
                      </a:solidFill>
                      <a:prstDash val="solid"/>
                      <a:round/>
                      <a:headEnd type="none" w="med" len="med"/>
                      <a:tailEnd type="none" w="med" len="med"/>
                    </a:lnT>
                  </a:tcPr>
                </a:tc>
                <a:tc>
                  <a:txBody>
                    <a:bodyPr/>
                    <a:lstStyle/>
                    <a:p>
                      <a:endParaRPr lang="en-US" dirty="0"/>
                    </a:p>
                  </a:txBody>
                  <a:tcPr marL="44496" marR="44496">
                    <a:lnT w="12700" cap="flat" cmpd="sng" algn="ctr">
                      <a:solidFill>
                        <a:schemeClr val="tx1"/>
                      </a:solidFill>
                      <a:prstDash val="solid"/>
                      <a:round/>
                      <a:headEnd type="none" w="med" len="med"/>
                      <a:tailEnd type="none" w="med" len="med"/>
                    </a:lnT>
                  </a:tcPr>
                </a:tc>
                <a:tc>
                  <a:txBody>
                    <a:bodyPr/>
                    <a:lstStyle/>
                    <a:p>
                      <a:r>
                        <a:rPr lang="en-US" sz="1400" dirty="0" err="1" smtClean="0"/>
                        <a:t>Puchases</a:t>
                      </a:r>
                      <a:endParaRPr lang="en-US" sz="1400" dirty="0" smtClean="0"/>
                    </a:p>
                    <a:p>
                      <a:r>
                        <a:rPr lang="en-US" sz="1400" dirty="0" smtClean="0"/>
                        <a:t>     Accounts Payable</a:t>
                      </a:r>
                    </a:p>
                    <a:p>
                      <a:endParaRPr lang="en-US" sz="1400" dirty="0"/>
                    </a:p>
                  </a:txBody>
                  <a:tcPr marL="44496" marR="44496">
                    <a:lnT w="12700" cap="flat" cmpd="sng" algn="ctr">
                      <a:solidFill>
                        <a:schemeClr val="tx1"/>
                      </a:solidFill>
                      <a:prstDash val="solid"/>
                      <a:round/>
                      <a:headEnd type="none" w="med" len="med"/>
                      <a:tailEnd type="none" w="med" len="med"/>
                    </a:lnT>
                  </a:tcPr>
                </a:tc>
                <a:tc>
                  <a:txBody>
                    <a:bodyPr/>
                    <a:lstStyle/>
                    <a:p>
                      <a:r>
                        <a:rPr lang="en-US" sz="1400" dirty="0" smtClean="0"/>
                        <a:t>800,000</a:t>
                      </a:r>
                    </a:p>
                    <a:p>
                      <a:pPr algn="r"/>
                      <a:r>
                        <a:rPr lang="en-US" sz="1400" dirty="0" smtClean="0"/>
                        <a:t>800,000</a:t>
                      </a:r>
                      <a:endParaRPr lang="en-US" sz="1400" dirty="0"/>
                    </a:p>
                  </a:txBody>
                  <a:tcPr marL="44496" marR="44496">
                    <a:lnT w="12700" cap="flat" cmpd="sng" algn="ctr">
                      <a:solidFill>
                        <a:schemeClr val="tx1"/>
                      </a:solidFill>
                      <a:prstDash val="solid"/>
                      <a:round/>
                      <a:headEnd type="none" w="med" len="med"/>
                      <a:tailEnd type="none" w="med" len="med"/>
                    </a:lnT>
                  </a:tcPr>
                </a:tc>
                <a:tc>
                  <a:txBody>
                    <a:bodyPr/>
                    <a:lstStyle/>
                    <a:p>
                      <a:endParaRPr lang="en-US" sz="1400"/>
                    </a:p>
                  </a:txBody>
                  <a:tcPr marL="44496" marR="44496">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241934745"/>
                  </a:ext>
                </a:extLst>
              </a:tr>
              <a:tr h="910758">
                <a:tc>
                  <a:txBody>
                    <a:bodyPr/>
                    <a:lstStyle/>
                    <a:p>
                      <a:r>
                        <a:rPr lang="en-US" sz="1400" dirty="0" smtClean="0"/>
                        <a:t>To record return of items purchased</a:t>
                      </a:r>
                      <a:endParaRPr lang="en-US" sz="1400" dirty="0"/>
                    </a:p>
                  </a:txBody>
                  <a:tcPr marL="44496" marR="44496"/>
                </a:tc>
                <a:tc>
                  <a:txBody>
                    <a:bodyPr/>
                    <a:lstStyle/>
                    <a:p>
                      <a:r>
                        <a:rPr lang="en-US" sz="1400" dirty="0" smtClean="0"/>
                        <a:t>Accounts Payable</a:t>
                      </a:r>
                    </a:p>
                    <a:p>
                      <a:r>
                        <a:rPr lang="en-US" sz="1400" dirty="0" smtClean="0"/>
                        <a:t>     Inventory</a:t>
                      </a:r>
                      <a:endParaRPr lang="en-US" sz="1400" dirty="0"/>
                    </a:p>
                  </a:txBody>
                  <a:tcPr marL="44496" marR="44496"/>
                </a:tc>
                <a:tc>
                  <a:txBody>
                    <a:bodyPr/>
                    <a:lstStyle/>
                    <a:p>
                      <a:r>
                        <a:rPr lang="en-US" sz="1400" dirty="0" smtClean="0"/>
                        <a:t>25,000</a:t>
                      </a:r>
                    </a:p>
                    <a:p>
                      <a:pPr algn="r"/>
                      <a:r>
                        <a:rPr lang="en-US" sz="1400" dirty="0" smtClean="0"/>
                        <a:t>25,000</a:t>
                      </a:r>
                      <a:endParaRPr lang="en-US" sz="1400" dirty="0"/>
                    </a:p>
                  </a:txBody>
                  <a:tcPr marL="44496" marR="44496"/>
                </a:tc>
                <a:tc>
                  <a:txBody>
                    <a:bodyPr/>
                    <a:lstStyle/>
                    <a:p>
                      <a:endParaRPr lang="en-US"/>
                    </a:p>
                  </a:txBody>
                  <a:tcPr marL="44496" marR="44496"/>
                </a:tc>
                <a:tc>
                  <a:txBody>
                    <a:bodyPr/>
                    <a:lstStyle/>
                    <a:p>
                      <a:r>
                        <a:rPr lang="en-US" sz="1400" dirty="0" smtClean="0"/>
                        <a:t>Accounts Payable</a:t>
                      </a:r>
                    </a:p>
                    <a:p>
                      <a:r>
                        <a:rPr lang="en-US" sz="1400" dirty="0" smtClean="0"/>
                        <a:t>     Purchase Returns</a:t>
                      </a:r>
                      <a:r>
                        <a:rPr lang="en-US" sz="1400" baseline="0" dirty="0" smtClean="0"/>
                        <a:t> &amp; Allowances</a:t>
                      </a:r>
                      <a:endParaRPr lang="en-US" sz="1400" dirty="0" smtClean="0"/>
                    </a:p>
                    <a:p>
                      <a:endParaRPr lang="en-US" sz="1400" dirty="0"/>
                    </a:p>
                  </a:txBody>
                  <a:tcPr marL="44496" marR="44496"/>
                </a:tc>
                <a:tc>
                  <a:txBody>
                    <a:bodyPr/>
                    <a:lstStyle/>
                    <a:p>
                      <a:r>
                        <a:rPr lang="en-US" sz="1400" dirty="0" smtClean="0"/>
                        <a:t>25,000</a:t>
                      </a:r>
                    </a:p>
                    <a:p>
                      <a:pPr algn="r"/>
                      <a:r>
                        <a:rPr lang="en-US" sz="1400" dirty="0" smtClean="0"/>
                        <a:t>25,000</a:t>
                      </a:r>
                      <a:endParaRPr lang="en-US" sz="1400" dirty="0"/>
                    </a:p>
                  </a:txBody>
                  <a:tcPr marL="44496" marR="44496"/>
                </a:tc>
                <a:tc>
                  <a:txBody>
                    <a:bodyPr/>
                    <a:lstStyle/>
                    <a:p>
                      <a:endParaRPr lang="en-US" sz="1400"/>
                    </a:p>
                  </a:txBody>
                  <a:tcPr marL="44496" marR="44496"/>
                </a:tc>
                <a:extLst>
                  <a:ext uri="{0D108BD9-81ED-4DB2-BD59-A6C34878D82A}">
                    <a16:rowId xmlns:a16="http://schemas.microsoft.com/office/drawing/2014/main" val="2428091182"/>
                  </a:ext>
                </a:extLst>
              </a:tr>
              <a:tr h="1442034">
                <a:tc>
                  <a:txBody>
                    <a:bodyPr/>
                    <a:lstStyle/>
                    <a:p>
                      <a:r>
                        <a:rPr lang="en-US" sz="1400" dirty="0" smtClean="0"/>
                        <a:t>To record credit</a:t>
                      </a:r>
                      <a:r>
                        <a:rPr lang="en-US" sz="1400" baseline="0" dirty="0" smtClean="0"/>
                        <a:t> sale of goods</a:t>
                      </a:r>
                      <a:endParaRPr lang="en-US" sz="1400" dirty="0"/>
                    </a:p>
                  </a:txBody>
                  <a:tcPr marL="44496" marR="44496"/>
                </a:tc>
                <a:tc>
                  <a:txBody>
                    <a:bodyPr/>
                    <a:lstStyle/>
                    <a:p>
                      <a:r>
                        <a:rPr lang="en-US" sz="1400" dirty="0" smtClean="0"/>
                        <a:t>Accounts Receivable</a:t>
                      </a:r>
                    </a:p>
                    <a:p>
                      <a:r>
                        <a:rPr lang="en-US" sz="1400" dirty="0" smtClean="0"/>
                        <a:t>     Sales Revenue</a:t>
                      </a:r>
                    </a:p>
                    <a:p>
                      <a:endParaRPr lang="en-US" sz="1400" dirty="0" smtClean="0"/>
                    </a:p>
                    <a:p>
                      <a:r>
                        <a:rPr lang="en-US" sz="1400" dirty="0" smtClean="0"/>
                        <a:t>Cost of Goods Sold</a:t>
                      </a:r>
                    </a:p>
                    <a:p>
                      <a:r>
                        <a:rPr lang="en-US" sz="1400" dirty="0" smtClean="0"/>
                        <a:t>     Inventory (12,000 X $50)</a:t>
                      </a:r>
                      <a:endParaRPr lang="en-US" sz="1400" dirty="0"/>
                    </a:p>
                  </a:txBody>
                  <a:tcPr marL="44496" marR="44496"/>
                </a:tc>
                <a:tc>
                  <a:txBody>
                    <a:bodyPr/>
                    <a:lstStyle/>
                    <a:p>
                      <a:r>
                        <a:rPr lang="en-US" sz="1400" dirty="0" smtClean="0"/>
                        <a:t>960,000</a:t>
                      </a:r>
                    </a:p>
                    <a:p>
                      <a:pPr algn="r"/>
                      <a:r>
                        <a:rPr lang="en-US" sz="1400" dirty="0" smtClean="0"/>
                        <a:t>960,000</a:t>
                      </a:r>
                    </a:p>
                    <a:p>
                      <a:endParaRPr lang="en-US" sz="1400" dirty="0" smtClean="0"/>
                    </a:p>
                    <a:p>
                      <a:r>
                        <a:rPr lang="en-US" sz="1400" dirty="0" smtClean="0"/>
                        <a:t>600,000</a:t>
                      </a:r>
                    </a:p>
                    <a:p>
                      <a:pPr algn="r"/>
                      <a:r>
                        <a:rPr lang="en-US" sz="1400" dirty="0" smtClean="0"/>
                        <a:t>600,000</a:t>
                      </a:r>
                      <a:endParaRPr lang="en-US" sz="1400" dirty="0"/>
                    </a:p>
                  </a:txBody>
                  <a:tcPr marL="44496" marR="44496"/>
                </a:tc>
                <a:tc>
                  <a:txBody>
                    <a:bodyPr/>
                    <a:lstStyle/>
                    <a:p>
                      <a:endParaRPr lang="en-US"/>
                    </a:p>
                  </a:txBody>
                  <a:tcPr marL="44496" marR="44496"/>
                </a:tc>
                <a:tc>
                  <a:txBody>
                    <a:bodyPr/>
                    <a:lstStyle/>
                    <a:p>
                      <a:r>
                        <a:rPr lang="en-US" sz="1400" dirty="0" smtClean="0"/>
                        <a:t>Accounts Receivable</a:t>
                      </a:r>
                    </a:p>
                    <a:p>
                      <a:r>
                        <a:rPr lang="en-US" sz="1400" dirty="0" smtClean="0"/>
                        <a:t>     Sales Revenue</a:t>
                      </a:r>
                    </a:p>
                    <a:p>
                      <a:endParaRPr lang="en-US" sz="1400" dirty="0"/>
                    </a:p>
                  </a:txBody>
                  <a:tcPr marL="44496" marR="44496"/>
                </a:tc>
                <a:tc>
                  <a:txBody>
                    <a:bodyPr/>
                    <a:lstStyle/>
                    <a:p>
                      <a:r>
                        <a:rPr lang="en-US" sz="1400" dirty="0" smtClean="0"/>
                        <a:t>960,000</a:t>
                      </a:r>
                    </a:p>
                    <a:p>
                      <a:pPr algn="r"/>
                      <a:r>
                        <a:rPr lang="en-US" sz="1400" dirty="0" smtClean="0"/>
                        <a:t>960,000</a:t>
                      </a:r>
                    </a:p>
                    <a:p>
                      <a:endParaRPr lang="en-US" sz="1400" dirty="0" smtClean="0"/>
                    </a:p>
                    <a:p>
                      <a:r>
                        <a:rPr lang="en-US" sz="1400" dirty="0" smtClean="0"/>
                        <a:t>No Entry</a:t>
                      </a:r>
                      <a:endParaRPr lang="en-US" sz="1400" dirty="0"/>
                    </a:p>
                  </a:txBody>
                  <a:tcPr marL="44496" marR="44496"/>
                </a:tc>
                <a:tc>
                  <a:txBody>
                    <a:bodyPr/>
                    <a:lstStyle/>
                    <a:p>
                      <a:endParaRPr lang="en-US" sz="1400"/>
                    </a:p>
                  </a:txBody>
                  <a:tcPr marL="44496" marR="44496"/>
                </a:tc>
                <a:extLst>
                  <a:ext uri="{0D108BD9-81ED-4DB2-BD59-A6C34878D82A}">
                    <a16:rowId xmlns:a16="http://schemas.microsoft.com/office/drawing/2014/main" val="3130614431"/>
                  </a:ext>
                </a:extLst>
              </a:tr>
              <a:tr h="1442034">
                <a:tc>
                  <a:txBody>
                    <a:bodyPr/>
                    <a:lstStyle/>
                    <a:p>
                      <a:r>
                        <a:rPr lang="en-US" sz="1400" dirty="0" smtClean="0"/>
                        <a:t>To adjust inventory at the end of the period</a:t>
                      </a:r>
                      <a:endParaRPr lang="en-US" sz="1400" dirty="0"/>
                    </a:p>
                  </a:txBody>
                  <a:tcPr marL="44496" marR="44496"/>
                </a:tc>
                <a:tc>
                  <a:txBody>
                    <a:bodyPr/>
                    <a:lstStyle/>
                    <a:p>
                      <a:pPr algn="ctr"/>
                      <a:r>
                        <a:rPr lang="en-US" sz="1400" dirty="0" smtClean="0"/>
                        <a:t>No Entry</a:t>
                      </a:r>
                      <a:endParaRPr lang="en-US" sz="1400" dirty="0"/>
                    </a:p>
                  </a:txBody>
                  <a:tcPr marL="44496" marR="44496"/>
                </a:tc>
                <a:tc>
                  <a:txBody>
                    <a:bodyPr/>
                    <a:lstStyle/>
                    <a:p>
                      <a:endParaRPr lang="en-US" sz="1400" dirty="0"/>
                    </a:p>
                  </a:txBody>
                  <a:tcPr marL="44496" marR="44496"/>
                </a:tc>
                <a:tc>
                  <a:txBody>
                    <a:bodyPr/>
                    <a:lstStyle/>
                    <a:p>
                      <a:endParaRPr lang="en-US" dirty="0"/>
                    </a:p>
                  </a:txBody>
                  <a:tcPr marL="44496" marR="44496"/>
                </a:tc>
                <a:tc>
                  <a:txBody>
                    <a:bodyPr/>
                    <a:lstStyle/>
                    <a:p>
                      <a:r>
                        <a:rPr lang="en-US" sz="1400" dirty="0" smtClean="0"/>
                        <a:t>Inventory (ending)</a:t>
                      </a:r>
                    </a:p>
                    <a:p>
                      <a:r>
                        <a:rPr lang="en-US" sz="1400" dirty="0" smtClean="0"/>
                        <a:t>Cost of Goods Sold</a:t>
                      </a:r>
                    </a:p>
                    <a:p>
                      <a:r>
                        <a:rPr lang="en-US" sz="1400" dirty="0" smtClean="0"/>
                        <a:t>     Purchases</a:t>
                      </a:r>
                    </a:p>
                    <a:p>
                      <a:r>
                        <a:rPr lang="en-US" sz="1400" dirty="0" smtClean="0"/>
                        <a:t>     Inventory (beginning)</a:t>
                      </a:r>
                    </a:p>
                    <a:p>
                      <a:endParaRPr lang="en-US" sz="1400" dirty="0"/>
                    </a:p>
                  </a:txBody>
                  <a:tcPr marL="44496" marR="44496"/>
                </a:tc>
                <a:tc>
                  <a:txBody>
                    <a:bodyPr/>
                    <a:lstStyle/>
                    <a:p>
                      <a:r>
                        <a:rPr lang="en-US" sz="1400" dirty="0" smtClean="0"/>
                        <a:t>250,000</a:t>
                      </a:r>
                    </a:p>
                    <a:p>
                      <a:r>
                        <a:rPr lang="en-US" sz="1400" dirty="0" smtClean="0"/>
                        <a:t>600,000</a:t>
                      </a:r>
                    </a:p>
                    <a:p>
                      <a:endParaRPr lang="en-US" sz="1400" dirty="0"/>
                    </a:p>
                  </a:txBody>
                  <a:tcPr marL="44496" marR="44496"/>
                </a:tc>
                <a:tc>
                  <a:txBody>
                    <a:bodyPr/>
                    <a:lstStyle/>
                    <a:p>
                      <a:endParaRPr lang="en-US" sz="1400" dirty="0" smtClean="0"/>
                    </a:p>
                    <a:p>
                      <a:endParaRPr lang="en-US" sz="1400" dirty="0" smtClean="0"/>
                    </a:p>
                    <a:p>
                      <a:r>
                        <a:rPr lang="en-US" sz="1400" dirty="0" smtClean="0"/>
                        <a:t>800,000</a:t>
                      </a:r>
                    </a:p>
                    <a:p>
                      <a:r>
                        <a:rPr lang="en-US" sz="1400" dirty="0" smtClean="0"/>
                        <a:t>50,000</a:t>
                      </a:r>
                      <a:endParaRPr lang="en-US" sz="1400" dirty="0"/>
                    </a:p>
                  </a:txBody>
                  <a:tcPr marL="44496" marR="44496"/>
                </a:tc>
                <a:extLst>
                  <a:ext uri="{0D108BD9-81ED-4DB2-BD59-A6C34878D82A}">
                    <a16:rowId xmlns:a16="http://schemas.microsoft.com/office/drawing/2014/main" val="3569416323"/>
                  </a:ext>
                </a:extLst>
              </a:tr>
            </a:tbl>
          </a:graphicData>
        </a:graphic>
      </p:graphicFrame>
    </p:spTree>
    <p:extLst>
      <p:ext uri="{BB962C8B-B14F-4D97-AF65-F5344CB8AC3E}">
        <p14:creationId xmlns:p14="http://schemas.microsoft.com/office/powerpoint/2010/main" val="366664142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Do Companies Determine Inventory Quantities?</a:t>
            </a:r>
            <a:endParaRPr lang="en-US" dirty="0"/>
          </a:p>
        </p:txBody>
      </p:sp>
      <p:sp>
        <p:nvSpPr>
          <p:cNvPr id="3" name="Content Placeholder 2"/>
          <p:cNvSpPr>
            <a:spLocks noGrp="1"/>
          </p:cNvSpPr>
          <p:nvPr>
            <p:ph idx="1"/>
          </p:nvPr>
        </p:nvSpPr>
        <p:spPr/>
        <p:txBody>
          <a:bodyPr/>
          <a:lstStyle/>
          <a:p>
            <a:r>
              <a:rPr lang="en-US" dirty="0" smtClean="0"/>
              <a:t>Goods In Transit:</a:t>
            </a:r>
          </a:p>
          <a:p>
            <a:pPr lvl="1"/>
            <a:r>
              <a:rPr lang="en-US" dirty="0" smtClean="0"/>
              <a:t>When goods are in transit at the end of the accounting period, the shipping terms determine whether the seller or the buyer includes them in its inventory.</a:t>
            </a:r>
          </a:p>
          <a:p>
            <a:pPr lvl="1"/>
            <a:r>
              <a:rPr lang="en-US" dirty="0" smtClean="0"/>
              <a:t>If goods are shipped </a:t>
            </a:r>
            <a:r>
              <a:rPr lang="en-US" dirty="0" smtClean="0">
                <a:solidFill>
                  <a:schemeClr val="accent5"/>
                </a:solidFill>
              </a:rPr>
              <a:t>FOB (free-on-board) shipping point</a:t>
            </a:r>
            <a:r>
              <a:rPr lang="en-US" dirty="0" smtClean="0"/>
              <a:t>, control of goods is transferred at the shipping point when the seller delivers them to the buyer or a transportation company acting as an agent for the buyer.</a:t>
            </a:r>
          </a:p>
          <a:p>
            <a:pPr lvl="2"/>
            <a:r>
              <a:rPr lang="en-US" dirty="0" smtClean="0"/>
              <a:t>Buyer records a purchase on inventory &amp; includes those goods in its inventory.</a:t>
            </a:r>
          </a:p>
          <a:p>
            <a:pPr lvl="2"/>
            <a:r>
              <a:rPr lang="en-US" dirty="0" smtClean="0"/>
              <a:t>Simultaneously, seller records a sale &amp; removes the goods from its inventory.</a:t>
            </a:r>
          </a:p>
          <a:p>
            <a:pPr lvl="1"/>
            <a:r>
              <a:rPr lang="en-US" dirty="0" smtClean="0"/>
              <a:t>If goods are shipped </a:t>
            </a:r>
            <a:r>
              <a:rPr lang="en-US" dirty="0" smtClean="0">
                <a:solidFill>
                  <a:schemeClr val="accent5"/>
                </a:solidFill>
              </a:rPr>
              <a:t>FOB destination</a:t>
            </a:r>
            <a:r>
              <a:rPr lang="en-US" dirty="0" smtClean="0"/>
              <a:t>, control of goods are NOT transferred until the goods are delivered to the buyer’s destination.</a:t>
            </a:r>
          </a:p>
        </p:txBody>
      </p:sp>
    </p:spTree>
    <p:extLst>
      <p:ext uri="{BB962C8B-B14F-4D97-AF65-F5344CB8AC3E}">
        <p14:creationId xmlns:p14="http://schemas.microsoft.com/office/powerpoint/2010/main" val="620678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Do Companies Determine Inventory Quantities</a:t>
            </a:r>
            <a:r>
              <a:rPr lang="en-US" dirty="0" smtClean="0"/>
              <a:t>? Cont’d.</a:t>
            </a:r>
            <a:endParaRPr lang="en-US" dirty="0"/>
          </a:p>
        </p:txBody>
      </p:sp>
      <p:sp>
        <p:nvSpPr>
          <p:cNvPr id="3" name="Content Placeholder 2"/>
          <p:cNvSpPr>
            <a:spLocks noGrp="1"/>
          </p:cNvSpPr>
          <p:nvPr>
            <p:ph idx="1"/>
          </p:nvPr>
        </p:nvSpPr>
        <p:spPr>
          <a:xfrm>
            <a:off x="677334" y="2160589"/>
            <a:ext cx="8596668" cy="4697411"/>
          </a:xfrm>
        </p:spPr>
        <p:txBody>
          <a:bodyPr>
            <a:normAutofit fontScale="92500"/>
          </a:bodyPr>
          <a:lstStyle/>
          <a:p>
            <a:r>
              <a:rPr lang="en-US" dirty="0" smtClean="0"/>
              <a:t>Consigned Goods:</a:t>
            </a:r>
          </a:p>
          <a:p>
            <a:pPr lvl="1"/>
            <a:r>
              <a:rPr lang="en-US" dirty="0" smtClean="0"/>
              <a:t>The company delivering the goods (the consignor) retains economic control &amp; ownership.</a:t>
            </a:r>
          </a:p>
          <a:p>
            <a:pPr lvl="1"/>
            <a:r>
              <a:rPr lang="en-US" dirty="0" smtClean="0"/>
              <a:t>The company receiving the goods (the consignee) acts as a sales agent of the consignor &amp; attempts to sell the goods to a third party.</a:t>
            </a:r>
          </a:p>
          <a:p>
            <a:pPr lvl="2"/>
            <a:r>
              <a:rPr lang="en-US" dirty="0" smtClean="0"/>
              <a:t>This gives the consignor access to broader, untapped markets</a:t>
            </a:r>
          </a:p>
          <a:p>
            <a:r>
              <a:rPr lang="en-US" dirty="0" smtClean="0"/>
              <a:t>Product Financing Arrangements</a:t>
            </a:r>
          </a:p>
          <a:p>
            <a:pPr lvl="1"/>
            <a:r>
              <a:rPr lang="en-US" dirty="0"/>
              <a:t>C</a:t>
            </a:r>
            <a:r>
              <a:rPr lang="en-US" dirty="0" smtClean="0"/>
              <a:t>ompany “sells” inventory to a financing company.</a:t>
            </a:r>
          </a:p>
          <a:p>
            <a:pPr lvl="1"/>
            <a:r>
              <a:rPr lang="en-US" dirty="0" smtClean="0"/>
              <a:t>Next, the seller agrees to purchase the inventory (or identical item) back from the “financier” at specified prices over specified periods.</a:t>
            </a:r>
          </a:p>
          <a:p>
            <a:pPr lvl="2"/>
            <a:r>
              <a:rPr lang="en-US" dirty="0" smtClean="0"/>
              <a:t>Usually includes an interest charge.</a:t>
            </a:r>
          </a:p>
          <a:p>
            <a:pPr lvl="1"/>
            <a:r>
              <a:rPr lang="en-US" dirty="0" smtClean="0"/>
              <a:t>Essentially, selling company is borrowing cash from financier using inventory as collateral.</a:t>
            </a:r>
          </a:p>
          <a:p>
            <a:pPr lvl="2"/>
            <a:r>
              <a:rPr lang="en-US" dirty="0" smtClean="0"/>
              <a:t>“Parking” transaction</a:t>
            </a:r>
          </a:p>
          <a:p>
            <a:pPr lvl="1"/>
            <a:r>
              <a:rPr lang="en-US" dirty="0" smtClean="0"/>
              <a:t>Seller does NOT record sales revenue; instead, records proceeds received as a liability.</a:t>
            </a:r>
            <a:endParaRPr lang="en-US" dirty="0"/>
          </a:p>
        </p:txBody>
      </p:sp>
    </p:spTree>
    <p:extLst>
      <p:ext uri="{BB962C8B-B14F-4D97-AF65-F5344CB8AC3E}">
        <p14:creationId xmlns:p14="http://schemas.microsoft.com/office/powerpoint/2010/main" val="109293078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Do Companies Determine Inventory Quantities</a:t>
            </a:r>
            <a:r>
              <a:rPr lang="en-US" dirty="0" smtClean="0"/>
              <a:t>? Cont’d.</a:t>
            </a:r>
            <a:endParaRPr lang="en-US" dirty="0"/>
          </a:p>
        </p:txBody>
      </p:sp>
      <p:sp>
        <p:nvSpPr>
          <p:cNvPr id="3" name="Content Placeholder 2"/>
          <p:cNvSpPr>
            <a:spLocks noGrp="1"/>
          </p:cNvSpPr>
          <p:nvPr>
            <p:ph idx="1"/>
          </p:nvPr>
        </p:nvSpPr>
        <p:spPr>
          <a:xfrm>
            <a:off x="677334" y="1930401"/>
            <a:ext cx="8596668" cy="4927600"/>
          </a:xfrm>
        </p:spPr>
        <p:txBody>
          <a:bodyPr>
            <a:normAutofit fontScale="92500" lnSpcReduction="20000"/>
          </a:bodyPr>
          <a:lstStyle/>
          <a:p>
            <a:r>
              <a:rPr lang="en-US" dirty="0" smtClean="0"/>
              <a:t>Sales Returns:</a:t>
            </a:r>
          </a:p>
          <a:p>
            <a:pPr lvl="1"/>
            <a:r>
              <a:rPr lang="en-US" dirty="0" smtClean="0"/>
              <a:t>Industries – Publishing, Music</a:t>
            </a:r>
          </a:p>
          <a:p>
            <a:pPr lvl="1"/>
            <a:r>
              <a:rPr lang="en-US" dirty="0" smtClean="0"/>
              <a:t>Buyer is given the right to return any unsold inventory for full or partial refund.</a:t>
            </a:r>
          </a:p>
          <a:p>
            <a:pPr lvl="2"/>
            <a:r>
              <a:rPr lang="en-US" dirty="0" smtClean="0"/>
              <a:t>When a right of return exists, only partial control of inventory’s been transferred from seller to buyer.</a:t>
            </a:r>
          </a:p>
          <a:p>
            <a:pPr lvl="2"/>
            <a:r>
              <a:rPr lang="en-US" dirty="0" smtClean="0"/>
              <a:t>Seller must estimate the amount of inventory it expects to be returned &amp; establish a return asset.</a:t>
            </a:r>
          </a:p>
          <a:p>
            <a:r>
              <a:rPr lang="en-US" dirty="0" smtClean="0"/>
              <a:t>Bill &amp; Hold Sales:</a:t>
            </a:r>
          </a:p>
          <a:p>
            <a:pPr lvl="1"/>
            <a:r>
              <a:rPr lang="en-US" dirty="0" smtClean="0"/>
              <a:t>When a company purchases inventory but not ready for delivery.</a:t>
            </a:r>
          </a:p>
          <a:p>
            <a:pPr lvl="2"/>
            <a:r>
              <a:rPr lang="en-US" dirty="0" smtClean="0"/>
              <a:t>Buyer requests seller hold goods to be delivered at a later date.</a:t>
            </a:r>
          </a:p>
          <a:p>
            <a:pPr lvl="2"/>
            <a:r>
              <a:rPr lang="en-US" dirty="0" smtClean="0"/>
              <a:t>Buyer can assume possession before or after delivery if:</a:t>
            </a:r>
          </a:p>
          <a:p>
            <a:pPr lvl="3"/>
            <a:r>
              <a:rPr lang="en-US" dirty="0" smtClean="0"/>
              <a:t>The reason for the bill &amp; hold is substantive (the buyer requested the arrangement)</a:t>
            </a:r>
          </a:p>
          <a:p>
            <a:pPr lvl="3"/>
            <a:r>
              <a:rPr lang="en-US" dirty="0" smtClean="0"/>
              <a:t>Product must be identified separately as belonging to the buyer</a:t>
            </a:r>
          </a:p>
          <a:p>
            <a:pPr lvl="3"/>
            <a:r>
              <a:rPr lang="en-US" dirty="0" smtClean="0"/>
              <a:t>Product must be ready for physical transfer</a:t>
            </a:r>
          </a:p>
          <a:p>
            <a:pPr lvl="3"/>
            <a:r>
              <a:rPr lang="en-US" dirty="0" smtClean="0"/>
              <a:t>Seller cannot have the ability to use the product or direct it to another customer</a:t>
            </a:r>
          </a:p>
          <a:p>
            <a:pPr lvl="1"/>
            <a:r>
              <a:rPr lang="en-US" dirty="0" smtClean="0"/>
              <a:t>These arrangements have been abused to improperly inflate revenues.</a:t>
            </a:r>
          </a:p>
          <a:p>
            <a:pPr lvl="2"/>
            <a:r>
              <a:rPr lang="en-US" dirty="0" smtClean="0"/>
              <a:t>Any Bill &amp; Hold Agreements must be carefully examined to determine if control has transferred from the seller to the buyer.</a:t>
            </a:r>
          </a:p>
          <a:p>
            <a:pPr lvl="2"/>
            <a:endParaRPr lang="en-US" dirty="0"/>
          </a:p>
        </p:txBody>
      </p:sp>
    </p:spTree>
    <p:extLst>
      <p:ext uri="{BB962C8B-B14F-4D97-AF65-F5344CB8AC3E}">
        <p14:creationId xmlns:p14="http://schemas.microsoft.com/office/powerpoint/2010/main" val="243996942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Do Companies Determine Inventory Quantities</a:t>
            </a:r>
            <a:r>
              <a:rPr lang="en-US" dirty="0" smtClean="0"/>
              <a:t>? Cont’d.</a:t>
            </a:r>
            <a:endParaRPr lang="en-US" dirty="0"/>
          </a:p>
        </p:txBody>
      </p:sp>
      <p:sp>
        <p:nvSpPr>
          <p:cNvPr id="3" name="Content Placeholder 2"/>
          <p:cNvSpPr>
            <a:spLocks noGrp="1"/>
          </p:cNvSpPr>
          <p:nvPr>
            <p:ph idx="1"/>
          </p:nvPr>
        </p:nvSpPr>
        <p:spPr>
          <a:xfrm>
            <a:off x="677334" y="1930401"/>
            <a:ext cx="8596668" cy="4927600"/>
          </a:xfrm>
        </p:spPr>
        <p:txBody>
          <a:bodyPr>
            <a:normAutofit/>
          </a:bodyPr>
          <a:lstStyle/>
          <a:p>
            <a:r>
              <a:rPr lang="en-US" dirty="0" smtClean="0"/>
              <a:t>Purchase Obligations:</a:t>
            </a:r>
            <a:endParaRPr lang="en-US" dirty="0"/>
          </a:p>
          <a:p>
            <a:pPr lvl="1"/>
            <a:r>
              <a:rPr lang="en-US" dirty="0" smtClean="0"/>
              <a:t>When companies enter agreements to purchase inventory well in advance of when the actual purchase will occur to ensure a sufficient supply of inventory.</a:t>
            </a:r>
          </a:p>
          <a:p>
            <a:pPr lvl="2"/>
            <a:r>
              <a:rPr lang="en-US" dirty="0" smtClean="0"/>
              <a:t>Purchase obligations are not recognized in inventory until delivery.</a:t>
            </a:r>
          </a:p>
          <a:p>
            <a:pPr lvl="2"/>
            <a:r>
              <a:rPr lang="en-US" dirty="0" smtClean="0"/>
              <a:t>If a company has incurred an unconditional purchase obligation at a fixed price or a price to be determined, the company discloses this commitment in a note to its financial statements.</a:t>
            </a:r>
          </a:p>
          <a:p>
            <a:pPr lvl="2"/>
            <a:r>
              <a:rPr lang="en-US" dirty="0" smtClean="0"/>
              <a:t>If a company has an unconditional (noncancelable) purchase obligation to acquire inventory, and the current market price (replacement cost) is less than the fixed purchase price, the company must recognize the loss in the period which the decline occurs.</a:t>
            </a:r>
          </a:p>
          <a:p>
            <a:pPr lvl="1"/>
            <a:r>
              <a:rPr lang="en-US" dirty="0" smtClean="0"/>
              <a:t>Ex: Morgan Company entered into a noncancelable commitment to purchase inventory at a fixed rate of $550k. The market price (replacement cost) for the same inventory at the end of the year has declined to $450k. Morgan would make the following year-end adjusting entry:</a:t>
            </a:r>
          </a:p>
          <a:p>
            <a:pPr lvl="2"/>
            <a:r>
              <a:rPr lang="en-US" dirty="0" smtClean="0"/>
              <a:t>Dec. 31		Loss on Purchase Commitments		           50,000</a:t>
            </a:r>
            <a:endParaRPr lang="en-US" dirty="0"/>
          </a:p>
          <a:p>
            <a:pPr marL="914400" lvl="2" indent="0">
              <a:buNone/>
            </a:pPr>
            <a:r>
              <a:rPr lang="en-US" dirty="0" smtClean="0"/>
              <a:t>                                Accrued Loss on Purchase Commitments                  50,000</a:t>
            </a:r>
          </a:p>
        </p:txBody>
      </p:sp>
    </p:spTree>
    <p:extLst>
      <p:ext uri="{BB962C8B-B14F-4D97-AF65-F5344CB8AC3E}">
        <p14:creationId xmlns:p14="http://schemas.microsoft.com/office/powerpoint/2010/main" val="320935573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Do Companies Determine Inventory Quantities</a:t>
            </a:r>
            <a:r>
              <a:rPr lang="en-US" dirty="0" smtClean="0"/>
              <a:t>? Cont’d.</a:t>
            </a:r>
            <a:endParaRPr lang="en-US" dirty="0"/>
          </a:p>
        </p:txBody>
      </p:sp>
      <p:sp>
        <p:nvSpPr>
          <p:cNvPr id="3" name="Content Placeholder 2"/>
          <p:cNvSpPr>
            <a:spLocks noGrp="1"/>
          </p:cNvSpPr>
          <p:nvPr>
            <p:ph idx="1"/>
          </p:nvPr>
        </p:nvSpPr>
        <p:spPr>
          <a:xfrm>
            <a:off x="677334" y="1930401"/>
            <a:ext cx="8596668" cy="4927600"/>
          </a:xfrm>
        </p:spPr>
        <p:txBody>
          <a:bodyPr>
            <a:normAutofit/>
          </a:bodyPr>
          <a:lstStyle/>
          <a:p>
            <a:pPr lvl="1"/>
            <a:r>
              <a:rPr lang="en-US" dirty="0"/>
              <a:t>Ex: Morgan Company entered into a noncancelable commitment to purchase inventory at a fixed rate of $550k. The market price (replacement cost) for the same inventory at the end of the year has declined to $450k. Morgan would make the following year-end adjusting entry:</a:t>
            </a:r>
          </a:p>
          <a:p>
            <a:pPr lvl="2"/>
            <a:r>
              <a:rPr lang="en-US" dirty="0"/>
              <a:t>Dec. 31	</a:t>
            </a:r>
            <a:r>
              <a:rPr lang="en-US" dirty="0" smtClean="0"/>
              <a:t>   Loss </a:t>
            </a:r>
            <a:r>
              <a:rPr lang="en-US" dirty="0"/>
              <a:t>on Purchase Commitments		       </a:t>
            </a:r>
            <a:r>
              <a:rPr lang="en-US" dirty="0" smtClean="0"/>
              <a:t>  </a:t>
            </a:r>
            <a:r>
              <a:rPr lang="en-US" dirty="0"/>
              <a:t>50,000</a:t>
            </a:r>
          </a:p>
          <a:p>
            <a:pPr marL="914400" lvl="2" indent="0">
              <a:buNone/>
            </a:pPr>
            <a:r>
              <a:rPr lang="en-US" dirty="0"/>
              <a:t>                   </a:t>
            </a:r>
            <a:r>
              <a:rPr lang="en-US" dirty="0" smtClean="0"/>
              <a:t>      </a:t>
            </a:r>
            <a:r>
              <a:rPr lang="en-US" dirty="0"/>
              <a:t>Accrued Loss on Purchase Commitments                  50,000</a:t>
            </a:r>
          </a:p>
          <a:p>
            <a:pPr marL="457200" lvl="1" indent="0">
              <a:buNone/>
            </a:pPr>
            <a:endParaRPr lang="en-US" dirty="0" smtClean="0"/>
          </a:p>
          <a:p>
            <a:pPr lvl="1"/>
            <a:r>
              <a:rPr lang="en-US" dirty="0" smtClean="0"/>
              <a:t>Morgan reports the accrued loss as a contingent liability on its year-end balance sheet. When Morgan purchases the goods on April 9 of the next year, it writes off the accrued loss as follows:</a:t>
            </a:r>
          </a:p>
          <a:p>
            <a:pPr lvl="2"/>
            <a:r>
              <a:rPr lang="en-US" dirty="0" smtClean="0"/>
              <a:t>Apr. 9	Inventory (or Purchases)				450,000</a:t>
            </a:r>
          </a:p>
          <a:p>
            <a:pPr marL="914400" lvl="2" indent="0">
              <a:buNone/>
            </a:pPr>
            <a:r>
              <a:rPr lang="en-US" dirty="0" smtClean="0"/>
              <a:t>		Accrued Loss on Purchase Commitments		  50,000</a:t>
            </a:r>
          </a:p>
          <a:p>
            <a:pPr marL="914400" lvl="2" indent="0">
              <a:buNone/>
            </a:pPr>
            <a:r>
              <a:rPr lang="en-US" dirty="0"/>
              <a:t>	</a:t>
            </a:r>
            <a:r>
              <a:rPr lang="en-US" dirty="0" smtClean="0"/>
              <a:t>	     Accounts Payable							500,000</a:t>
            </a:r>
          </a:p>
          <a:p>
            <a:pPr marL="914400" lvl="2" indent="0">
              <a:buNone/>
            </a:pPr>
            <a:endParaRPr lang="en-US" dirty="0" smtClean="0"/>
          </a:p>
        </p:txBody>
      </p:sp>
    </p:spTree>
    <p:extLst>
      <p:ext uri="{BB962C8B-B14F-4D97-AF65-F5344CB8AC3E}">
        <p14:creationId xmlns:p14="http://schemas.microsoft.com/office/powerpoint/2010/main" val="146395738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Do Companies Determine Inventory </a:t>
            </a:r>
            <a:r>
              <a:rPr lang="en-US" dirty="0" smtClean="0"/>
              <a:t>Costs?</a:t>
            </a:r>
            <a:endParaRPr lang="en-US" dirty="0"/>
          </a:p>
        </p:txBody>
      </p:sp>
      <p:sp>
        <p:nvSpPr>
          <p:cNvPr id="3" name="Content Placeholder 2"/>
          <p:cNvSpPr>
            <a:spLocks noGrp="1"/>
          </p:cNvSpPr>
          <p:nvPr>
            <p:ph idx="1"/>
          </p:nvPr>
        </p:nvSpPr>
        <p:spPr>
          <a:xfrm>
            <a:off x="677334" y="1930401"/>
            <a:ext cx="8596668" cy="4927600"/>
          </a:xfrm>
        </p:spPr>
        <p:txBody>
          <a:bodyPr>
            <a:normAutofit/>
          </a:bodyPr>
          <a:lstStyle/>
          <a:p>
            <a:pPr lvl="1"/>
            <a:r>
              <a:rPr lang="en-US" dirty="0" smtClean="0">
                <a:solidFill>
                  <a:schemeClr val="accent5"/>
                </a:solidFill>
              </a:rPr>
              <a:t>Cost Inventory </a:t>
            </a:r>
            <a:r>
              <a:rPr lang="en-US" dirty="0" smtClean="0"/>
              <a:t>is the price paid or consideration given to acquire or produce it.</a:t>
            </a:r>
          </a:p>
          <a:p>
            <a:pPr lvl="1"/>
            <a:r>
              <a:rPr lang="en-US" dirty="0" smtClean="0">
                <a:solidFill>
                  <a:schemeClr val="accent5"/>
                </a:solidFill>
              </a:rPr>
              <a:t>Inventory cost</a:t>
            </a:r>
            <a:r>
              <a:rPr lang="en-US" dirty="0" smtClean="0"/>
              <a:t> includes costs directly or indirectly incurred in bringing an item to its existing condition &amp; location for sale.</a:t>
            </a:r>
          </a:p>
          <a:p>
            <a:pPr lvl="2"/>
            <a:r>
              <a:rPr lang="en-US" dirty="0" smtClean="0"/>
              <a:t>For each item of inventory, a company must make a decision as to whether or not each cost meets this definition.</a:t>
            </a:r>
          </a:p>
          <a:p>
            <a:pPr lvl="3"/>
            <a:r>
              <a:rPr lang="en-US" dirty="0" smtClean="0"/>
              <a:t>If so, the cost is a </a:t>
            </a:r>
            <a:r>
              <a:rPr lang="en-US" dirty="0" smtClean="0">
                <a:solidFill>
                  <a:schemeClr val="accent5"/>
                </a:solidFill>
              </a:rPr>
              <a:t>product cost </a:t>
            </a:r>
            <a:r>
              <a:rPr lang="en-US" dirty="0" smtClean="0"/>
              <a:t>&amp; is included in cost of inventory.</a:t>
            </a:r>
          </a:p>
          <a:p>
            <a:pPr lvl="3"/>
            <a:r>
              <a:rPr lang="en-US" dirty="0" smtClean="0"/>
              <a:t>If not, the cost is a </a:t>
            </a:r>
            <a:r>
              <a:rPr lang="en-US" dirty="0" smtClean="0">
                <a:solidFill>
                  <a:schemeClr val="accent5"/>
                </a:solidFill>
              </a:rPr>
              <a:t>period cost </a:t>
            </a:r>
            <a:r>
              <a:rPr lang="en-US" dirty="0" smtClean="0"/>
              <a:t>&amp; is recognized as an expense.</a:t>
            </a:r>
          </a:p>
          <a:p>
            <a:pPr lvl="1"/>
            <a:r>
              <a:rPr lang="en-US" dirty="0" smtClean="0"/>
              <a:t>Product costs include the cost of purchased inventory plus payments directly related to inventory, plus costs directly or indirectly incurred in the manufacture of inventory to the cost on inventory.</a:t>
            </a:r>
          </a:p>
          <a:p>
            <a:pPr lvl="2"/>
            <a:r>
              <a:rPr lang="en-US" dirty="0" smtClean="0"/>
              <a:t>Another possible cost in cost of inventory is interest cost for amounts borrowed to finance the purchase of the inventory.</a:t>
            </a:r>
          </a:p>
          <a:p>
            <a:pPr lvl="1"/>
            <a:r>
              <a:rPr lang="en-US" dirty="0" smtClean="0"/>
              <a:t>Period costs are normally expensed because they aren’t related directly or indirectly to bringing inventory to its existing condition &amp; location of sale.</a:t>
            </a:r>
          </a:p>
          <a:p>
            <a:pPr lvl="2"/>
            <a:r>
              <a:rPr lang="en-US" dirty="0" smtClean="0"/>
              <a:t>Ex: selling costs are not an inventory cost because they relate to units sold during the period &amp; not to the units held in inventory.</a:t>
            </a:r>
          </a:p>
        </p:txBody>
      </p:sp>
    </p:spTree>
    <p:extLst>
      <p:ext uri="{BB962C8B-B14F-4D97-AF65-F5344CB8AC3E}">
        <p14:creationId xmlns:p14="http://schemas.microsoft.com/office/powerpoint/2010/main" val="40851232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Do Companies Determine Inventory </a:t>
            </a:r>
            <a:r>
              <a:rPr lang="en-US" dirty="0" smtClean="0"/>
              <a:t>Costs? Cont’d.</a:t>
            </a:r>
            <a:endParaRPr lang="en-US" dirty="0"/>
          </a:p>
        </p:txBody>
      </p:sp>
      <p:sp>
        <p:nvSpPr>
          <p:cNvPr id="3" name="Content Placeholder 2"/>
          <p:cNvSpPr>
            <a:spLocks noGrp="1"/>
          </p:cNvSpPr>
          <p:nvPr>
            <p:ph idx="1"/>
          </p:nvPr>
        </p:nvSpPr>
        <p:spPr>
          <a:xfrm>
            <a:off x="677334" y="1930401"/>
            <a:ext cx="8596668" cy="4927600"/>
          </a:xfrm>
        </p:spPr>
        <p:txBody>
          <a:bodyPr>
            <a:normAutofit/>
          </a:bodyPr>
          <a:lstStyle/>
          <a:p>
            <a:pPr lvl="1"/>
            <a:r>
              <a:rPr lang="en-US" dirty="0" smtClean="0">
                <a:solidFill>
                  <a:schemeClr val="accent5"/>
                </a:solidFill>
              </a:rPr>
              <a:t>Purchase Discounts:</a:t>
            </a:r>
          </a:p>
          <a:p>
            <a:pPr lvl="2"/>
            <a:r>
              <a:rPr lang="en-US" dirty="0" smtClean="0">
                <a:solidFill>
                  <a:schemeClr val="tx1"/>
                </a:solidFill>
              </a:rPr>
              <a:t>Many sellers offer discounts to encourage prompt payments, and can be accounted for by either gross price method or net price method.</a:t>
            </a:r>
          </a:p>
          <a:p>
            <a:pPr lvl="1"/>
            <a:r>
              <a:rPr lang="en-US" dirty="0" smtClean="0">
                <a:solidFill>
                  <a:schemeClr val="accent5"/>
                </a:solidFill>
              </a:rPr>
              <a:t>Gross Price Method</a:t>
            </a:r>
          </a:p>
          <a:p>
            <a:pPr lvl="2"/>
            <a:r>
              <a:rPr lang="en-US" dirty="0" smtClean="0">
                <a:solidFill>
                  <a:schemeClr val="tx1"/>
                </a:solidFill>
              </a:rPr>
              <a:t>Company records purchase at gross price &amp; records the amount of the discount in the accounting system only if the discount is take.</a:t>
            </a:r>
          </a:p>
          <a:p>
            <a:pPr lvl="1"/>
            <a:r>
              <a:rPr lang="en-US" dirty="0" smtClean="0">
                <a:solidFill>
                  <a:schemeClr val="accent5"/>
                </a:solidFill>
              </a:rPr>
              <a:t>Net Price Method</a:t>
            </a:r>
          </a:p>
          <a:p>
            <a:pPr lvl="2"/>
            <a:r>
              <a:rPr lang="en-US" dirty="0" smtClean="0">
                <a:solidFill>
                  <a:schemeClr val="tx1"/>
                </a:solidFill>
              </a:rPr>
              <a:t>Company records purchase at its net price &amp; records amount of the discount in the accounting system only if the discount is not taken.</a:t>
            </a:r>
          </a:p>
        </p:txBody>
      </p:sp>
    </p:spTree>
    <p:extLst>
      <p:ext uri="{BB962C8B-B14F-4D97-AF65-F5344CB8AC3E}">
        <p14:creationId xmlns:p14="http://schemas.microsoft.com/office/powerpoint/2010/main" val="418282355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424" y="18098"/>
            <a:ext cx="10515600" cy="2852737"/>
          </a:xfrm>
        </p:spPr>
        <p:txBody>
          <a:bodyPr>
            <a:normAutofit/>
          </a:bodyPr>
          <a:lstStyle/>
          <a:p>
            <a:pPr algn="ctr"/>
            <a:r>
              <a:rPr lang="en-US" sz="8000" b="1" dirty="0" smtClean="0"/>
              <a:t>Chapter</a:t>
            </a:r>
            <a:r>
              <a:rPr lang="en-US" sz="8000" dirty="0" smtClean="0"/>
              <a:t> 7</a:t>
            </a:r>
            <a:endParaRPr lang="en-US" sz="8000" dirty="0"/>
          </a:p>
        </p:txBody>
      </p:sp>
      <p:sp>
        <p:nvSpPr>
          <p:cNvPr id="4" name="Text Placeholder 3"/>
          <p:cNvSpPr>
            <a:spLocks noGrp="1"/>
          </p:cNvSpPr>
          <p:nvPr>
            <p:ph type="body" idx="1"/>
          </p:nvPr>
        </p:nvSpPr>
        <p:spPr/>
        <p:txBody>
          <a:bodyPr>
            <a:normAutofit fontScale="85000" lnSpcReduction="20000"/>
          </a:bodyPr>
          <a:lstStyle/>
          <a:p>
            <a:pPr algn="ctr"/>
            <a:r>
              <a:rPr lang="en-US" sz="3600" b="1" dirty="0" smtClean="0">
                <a:solidFill>
                  <a:schemeClr val="tx1"/>
                </a:solidFill>
              </a:rPr>
              <a:t>Inventories: Cost Measurement &amp; Flow Assumptions</a:t>
            </a:r>
            <a:endParaRPr lang="en-US" sz="3600" b="1" dirty="0">
              <a:solidFill>
                <a:schemeClr val="tx1"/>
              </a:solidFill>
            </a:endParaRPr>
          </a:p>
        </p:txBody>
      </p:sp>
    </p:spTree>
    <p:extLst>
      <p:ext uri="{BB962C8B-B14F-4D97-AF65-F5344CB8AC3E}">
        <p14:creationId xmlns:p14="http://schemas.microsoft.com/office/powerpoint/2010/main" val="231589586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Are the Different Cost Flow Assumptions?</a:t>
            </a:r>
            <a:endParaRPr lang="en-US" dirty="0"/>
          </a:p>
        </p:txBody>
      </p:sp>
      <p:sp>
        <p:nvSpPr>
          <p:cNvPr id="3" name="Content Placeholder 2"/>
          <p:cNvSpPr>
            <a:spLocks noGrp="1"/>
          </p:cNvSpPr>
          <p:nvPr>
            <p:ph idx="1"/>
          </p:nvPr>
        </p:nvSpPr>
        <p:spPr>
          <a:xfrm>
            <a:off x="677334" y="1930401"/>
            <a:ext cx="8596668" cy="4927600"/>
          </a:xfrm>
        </p:spPr>
        <p:txBody>
          <a:bodyPr>
            <a:normAutofit/>
          </a:bodyPr>
          <a:lstStyle/>
          <a:p>
            <a:pPr lvl="1"/>
            <a:r>
              <a:rPr lang="en-US" dirty="0" smtClean="0">
                <a:solidFill>
                  <a:schemeClr val="tx1"/>
                </a:solidFill>
              </a:rPr>
              <a:t>Special Identification</a:t>
            </a:r>
          </a:p>
          <a:p>
            <a:pPr lvl="2"/>
            <a:r>
              <a:rPr lang="en-US" dirty="0" smtClean="0">
                <a:solidFill>
                  <a:schemeClr val="tx1"/>
                </a:solidFill>
              </a:rPr>
              <a:t>A company identifies each unit sold &amp; each unit remaining in the ending inventory, and includes actual costs of those particular units in cost of goods sold and ending inventory, respectively.</a:t>
            </a:r>
          </a:p>
          <a:p>
            <a:pPr lvl="3"/>
            <a:r>
              <a:rPr lang="en-US" dirty="0" smtClean="0">
                <a:solidFill>
                  <a:schemeClr val="tx1"/>
                </a:solidFill>
              </a:rPr>
              <a:t>Can be applied to both perpetual or periodic cost system, but usually perpetual.</a:t>
            </a:r>
          </a:p>
          <a:p>
            <a:pPr lvl="3"/>
            <a:r>
              <a:rPr lang="en-US" dirty="0" smtClean="0">
                <a:solidFill>
                  <a:schemeClr val="tx1"/>
                </a:solidFill>
              </a:rPr>
              <a:t>Only practical when units are high and can be distinguished (specific cars at car dealer)</a:t>
            </a:r>
          </a:p>
          <a:p>
            <a:pPr lvl="1"/>
            <a:r>
              <a:rPr lang="en-US" dirty="0" smtClean="0">
                <a:solidFill>
                  <a:schemeClr val="tx1"/>
                </a:solidFill>
              </a:rPr>
              <a:t>First-In, First-Out (FIFO)</a:t>
            </a:r>
          </a:p>
          <a:p>
            <a:pPr lvl="2"/>
            <a:r>
              <a:rPr lang="en-US" dirty="0" smtClean="0">
                <a:solidFill>
                  <a:schemeClr val="tx1"/>
                </a:solidFill>
              </a:rPr>
              <a:t>Assumes costs move through inventory in chronological order.</a:t>
            </a:r>
          </a:p>
          <a:p>
            <a:pPr marL="914400" lvl="2" indent="0">
              <a:buNone/>
            </a:pPr>
            <a:endParaRPr lang="en-US" dirty="0" smtClean="0">
              <a:solidFill>
                <a:schemeClr val="tx1"/>
              </a:solidFill>
            </a:endParaRPr>
          </a:p>
          <a:p>
            <a:pPr marL="914400" lvl="2" indent="0">
              <a:buNone/>
            </a:pPr>
            <a:r>
              <a:rPr lang="en-US" dirty="0" smtClean="0">
                <a:solidFill>
                  <a:schemeClr val="tx1"/>
                </a:solidFill>
              </a:rPr>
              <a:t>FIFO Cost-Flow Relationships:</a:t>
            </a:r>
          </a:p>
          <a:p>
            <a:pPr marL="914400" lvl="2" indent="0">
              <a:buNone/>
            </a:pPr>
            <a:r>
              <a:rPr lang="en-US" dirty="0" smtClean="0">
                <a:solidFill>
                  <a:schemeClr val="tx1"/>
                </a:solidFill>
              </a:rPr>
              <a:t>	   Earliest Costs  ----</a:t>
            </a:r>
            <a:r>
              <a:rPr lang="en-US" dirty="0" smtClean="0">
                <a:solidFill>
                  <a:schemeClr val="tx1"/>
                </a:solidFill>
                <a:sym typeface="Wingdings" panose="05000000000000000000" pitchFamily="2" charset="2"/>
              </a:rPr>
              <a:t> Cost of Goods Sold --- Income Statement</a:t>
            </a:r>
            <a:endParaRPr lang="en-US" dirty="0" smtClean="0">
              <a:solidFill>
                <a:schemeClr val="tx1"/>
              </a:solidFill>
            </a:endParaRPr>
          </a:p>
          <a:p>
            <a:pPr marL="914400" lvl="2" indent="0">
              <a:buNone/>
            </a:pPr>
            <a:r>
              <a:rPr lang="en-US" sz="1600" dirty="0" smtClean="0">
                <a:solidFill>
                  <a:schemeClr val="tx1"/>
                </a:solidFill>
              </a:rPr>
              <a:t>FIFO &lt;</a:t>
            </a:r>
          </a:p>
          <a:p>
            <a:pPr marL="914400" lvl="2" indent="0">
              <a:buNone/>
            </a:pPr>
            <a:r>
              <a:rPr lang="en-US" dirty="0" smtClean="0">
                <a:solidFill>
                  <a:schemeClr val="tx1"/>
                </a:solidFill>
              </a:rPr>
              <a:t>	   Most Recent Costs -</a:t>
            </a:r>
            <a:r>
              <a:rPr lang="en-US" dirty="0" smtClean="0">
                <a:solidFill>
                  <a:schemeClr val="tx1"/>
                </a:solidFill>
                <a:sym typeface="Wingdings" panose="05000000000000000000" pitchFamily="2" charset="2"/>
              </a:rPr>
              <a:t> Ending Inventory --- Balance Sheet</a:t>
            </a:r>
            <a:endParaRPr lang="en-US" dirty="0" smtClean="0">
              <a:solidFill>
                <a:schemeClr val="tx1"/>
              </a:solidFill>
            </a:endParaRPr>
          </a:p>
        </p:txBody>
      </p:sp>
    </p:spTree>
    <p:extLst>
      <p:ext uri="{BB962C8B-B14F-4D97-AF65-F5344CB8AC3E}">
        <p14:creationId xmlns:p14="http://schemas.microsoft.com/office/powerpoint/2010/main" val="204578702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Are the Different Cost Flow Assumptions? Cont’d.</a:t>
            </a:r>
            <a:endParaRPr lang="en-US" dirty="0"/>
          </a:p>
        </p:txBody>
      </p:sp>
      <p:sp>
        <p:nvSpPr>
          <p:cNvPr id="3" name="Content Placeholder 2"/>
          <p:cNvSpPr>
            <a:spLocks noGrp="1"/>
          </p:cNvSpPr>
          <p:nvPr>
            <p:ph idx="1"/>
          </p:nvPr>
        </p:nvSpPr>
        <p:spPr>
          <a:xfrm>
            <a:off x="677334" y="1930401"/>
            <a:ext cx="8596668" cy="4927600"/>
          </a:xfrm>
        </p:spPr>
        <p:txBody>
          <a:bodyPr>
            <a:normAutofit lnSpcReduction="10000"/>
          </a:bodyPr>
          <a:lstStyle/>
          <a:p>
            <a:pPr lvl="1"/>
            <a:r>
              <a:rPr lang="en-US" dirty="0" smtClean="0">
                <a:solidFill>
                  <a:schemeClr val="tx1"/>
                </a:solidFill>
              </a:rPr>
              <a:t>Average Cost</a:t>
            </a:r>
          </a:p>
          <a:p>
            <a:pPr lvl="2"/>
            <a:r>
              <a:rPr lang="en-US" dirty="0" smtClean="0">
                <a:solidFill>
                  <a:schemeClr val="tx1"/>
                </a:solidFill>
              </a:rPr>
              <a:t>The cost of ending inventory and cost of goods sold is based on the average of the cost of goods available at a particular point in time.</a:t>
            </a:r>
          </a:p>
          <a:p>
            <a:pPr lvl="2"/>
            <a:r>
              <a:rPr lang="en-US" dirty="0" smtClean="0">
                <a:solidFill>
                  <a:schemeClr val="tx1"/>
                </a:solidFill>
              </a:rPr>
              <a:t>When a company uses the periodic inventory system, it’s known as the </a:t>
            </a:r>
            <a:r>
              <a:rPr lang="en-US" dirty="0" smtClean="0">
                <a:solidFill>
                  <a:schemeClr val="accent5"/>
                </a:solidFill>
              </a:rPr>
              <a:t>weighted average method.</a:t>
            </a:r>
          </a:p>
          <a:p>
            <a:pPr lvl="3"/>
            <a:r>
              <a:rPr lang="en-US" dirty="0" smtClean="0">
                <a:solidFill>
                  <a:schemeClr val="tx1"/>
                </a:solidFill>
              </a:rPr>
              <a:t>Ex: Weighted Average Cost per Unit = Cost of Goods Available For Sale / Units Available For Sale</a:t>
            </a:r>
          </a:p>
          <a:p>
            <a:pPr lvl="2"/>
            <a:r>
              <a:rPr lang="en-US" dirty="0" smtClean="0">
                <a:solidFill>
                  <a:schemeClr val="tx1"/>
                </a:solidFill>
              </a:rPr>
              <a:t>When a company uses a perpetual inventory system, you apply the same principles. However, it’s known as a </a:t>
            </a:r>
            <a:r>
              <a:rPr lang="en-US" dirty="0" smtClean="0">
                <a:solidFill>
                  <a:schemeClr val="accent5"/>
                </a:solidFill>
              </a:rPr>
              <a:t>moving average method </a:t>
            </a:r>
            <a:r>
              <a:rPr lang="en-US" dirty="0" smtClean="0">
                <a:solidFill>
                  <a:schemeClr val="tx1"/>
                </a:solidFill>
              </a:rPr>
              <a:t>because a new weighted average cost must be calculated after each purchase.</a:t>
            </a:r>
          </a:p>
          <a:p>
            <a:pPr lvl="1"/>
            <a:r>
              <a:rPr lang="en-US" dirty="0" smtClean="0">
                <a:solidFill>
                  <a:schemeClr val="tx1"/>
                </a:solidFill>
              </a:rPr>
              <a:t>Last-In</a:t>
            </a:r>
            <a:r>
              <a:rPr lang="en-US" dirty="0">
                <a:solidFill>
                  <a:schemeClr val="tx1"/>
                </a:solidFill>
              </a:rPr>
              <a:t>, First-Out (LIFO</a:t>
            </a:r>
            <a:r>
              <a:rPr lang="en-US" dirty="0" smtClean="0">
                <a:solidFill>
                  <a:schemeClr val="tx1"/>
                </a:solidFill>
              </a:rPr>
              <a:t>)</a:t>
            </a:r>
          </a:p>
          <a:p>
            <a:pPr lvl="2"/>
            <a:r>
              <a:rPr lang="en-US" dirty="0" smtClean="0">
                <a:solidFill>
                  <a:schemeClr val="tx1"/>
                </a:solidFill>
              </a:rPr>
              <a:t>Allocates the cost of goods available for sale between ending inventory and cost of goods sold based on the assumption that the most recent purchases (the last in) are the first ones sold (the first out).</a:t>
            </a:r>
          </a:p>
          <a:p>
            <a:pPr marL="914400" lvl="2" indent="0">
              <a:buNone/>
            </a:pPr>
            <a:r>
              <a:rPr lang="en-US" dirty="0" smtClean="0">
                <a:solidFill>
                  <a:schemeClr val="tx1"/>
                </a:solidFill>
              </a:rPr>
              <a:t>LIFO </a:t>
            </a:r>
            <a:r>
              <a:rPr lang="en-US" dirty="0">
                <a:solidFill>
                  <a:schemeClr val="tx1"/>
                </a:solidFill>
              </a:rPr>
              <a:t>Cost-Flow Relationships:</a:t>
            </a:r>
          </a:p>
          <a:p>
            <a:pPr marL="914400" lvl="2" indent="0">
              <a:buNone/>
            </a:pPr>
            <a:r>
              <a:rPr lang="en-US" dirty="0">
                <a:solidFill>
                  <a:schemeClr val="tx1"/>
                </a:solidFill>
              </a:rPr>
              <a:t>	   </a:t>
            </a:r>
            <a:r>
              <a:rPr lang="en-US" dirty="0" smtClean="0">
                <a:solidFill>
                  <a:schemeClr val="tx1"/>
                </a:solidFill>
              </a:rPr>
              <a:t>Most Recent </a:t>
            </a:r>
            <a:r>
              <a:rPr lang="en-US" dirty="0">
                <a:solidFill>
                  <a:schemeClr val="tx1"/>
                </a:solidFill>
              </a:rPr>
              <a:t>Costs  ----</a:t>
            </a:r>
            <a:r>
              <a:rPr lang="en-US" dirty="0">
                <a:solidFill>
                  <a:schemeClr val="tx1"/>
                </a:solidFill>
                <a:sym typeface="Wingdings" panose="05000000000000000000" pitchFamily="2" charset="2"/>
              </a:rPr>
              <a:t> Cost of Goods Sold --- Income Statement</a:t>
            </a:r>
            <a:endParaRPr lang="en-US" dirty="0">
              <a:solidFill>
                <a:schemeClr val="tx1"/>
              </a:solidFill>
            </a:endParaRPr>
          </a:p>
          <a:p>
            <a:pPr marL="914400" lvl="2" indent="0">
              <a:buNone/>
            </a:pPr>
            <a:r>
              <a:rPr lang="en-US" sz="1600" dirty="0" smtClean="0">
                <a:solidFill>
                  <a:schemeClr val="tx1"/>
                </a:solidFill>
              </a:rPr>
              <a:t>LIFO </a:t>
            </a:r>
            <a:r>
              <a:rPr lang="en-US" sz="1600" dirty="0">
                <a:solidFill>
                  <a:schemeClr val="tx1"/>
                </a:solidFill>
              </a:rPr>
              <a:t>&lt;</a:t>
            </a:r>
          </a:p>
          <a:p>
            <a:pPr marL="914400" lvl="2" indent="0">
              <a:buNone/>
            </a:pPr>
            <a:r>
              <a:rPr lang="en-US" dirty="0">
                <a:solidFill>
                  <a:schemeClr val="tx1"/>
                </a:solidFill>
              </a:rPr>
              <a:t>	   </a:t>
            </a:r>
            <a:r>
              <a:rPr lang="en-US" dirty="0" smtClean="0">
                <a:solidFill>
                  <a:schemeClr val="tx1"/>
                </a:solidFill>
              </a:rPr>
              <a:t>Earliest </a:t>
            </a:r>
            <a:r>
              <a:rPr lang="en-US" dirty="0">
                <a:solidFill>
                  <a:schemeClr val="tx1"/>
                </a:solidFill>
              </a:rPr>
              <a:t>Costs -</a:t>
            </a:r>
            <a:r>
              <a:rPr lang="en-US" dirty="0">
                <a:solidFill>
                  <a:schemeClr val="tx1"/>
                </a:solidFill>
                <a:sym typeface="Wingdings" panose="05000000000000000000" pitchFamily="2" charset="2"/>
              </a:rPr>
              <a:t> Ending Inventory --- Balance </a:t>
            </a:r>
            <a:r>
              <a:rPr lang="en-US" dirty="0" smtClean="0">
                <a:solidFill>
                  <a:schemeClr val="tx1"/>
                </a:solidFill>
                <a:sym typeface="Wingdings" panose="05000000000000000000" pitchFamily="2" charset="2"/>
              </a:rPr>
              <a:t>Sheet</a:t>
            </a:r>
            <a:endParaRPr lang="en-US" dirty="0">
              <a:solidFill>
                <a:schemeClr val="tx1"/>
              </a:solidFill>
            </a:endParaRPr>
          </a:p>
        </p:txBody>
      </p:sp>
    </p:spTree>
    <p:extLst>
      <p:ext uri="{BB962C8B-B14F-4D97-AF65-F5344CB8AC3E}">
        <p14:creationId xmlns:p14="http://schemas.microsoft.com/office/powerpoint/2010/main" val="190638848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Are the Consequences of Using Alternative Inventory Cost Flow Assumptions?</a:t>
            </a:r>
            <a:endParaRPr lang="en-US" dirty="0"/>
          </a:p>
        </p:txBody>
      </p:sp>
      <p:sp>
        <p:nvSpPr>
          <p:cNvPr id="3" name="Content Placeholder 2"/>
          <p:cNvSpPr>
            <a:spLocks noGrp="1"/>
          </p:cNvSpPr>
          <p:nvPr>
            <p:ph idx="1"/>
          </p:nvPr>
        </p:nvSpPr>
        <p:spPr>
          <a:xfrm>
            <a:off x="677334" y="1930401"/>
            <a:ext cx="8596668" cy="4927600"/>
          </a:xfrm>
        </p:spPr>
        <p:txBody>
          <a:bodyPr>
            <a:normAutofit/>
          </a:bodyPr>
          <a:lstStyle/>
          <a:p>
            <a:pPr lvl="1"/>
            <a:r>
              <a:rPr lang="en-US" sz="1800" dirty="0" smtClean="0">
                <a:solidFill>
                  <a:schemeClr val="tx1"/>
                </a:solidFill>
              </a:rPr>
              <a:t>Income Measurement</a:t>
            </a:r>
          </a:p>
          <a:p>
            <a:pPr lvl="2"/>
            <a:r>
              <a:rPr lang="en-US" sz="1600" dirty="0" smtClean="0">
                <a:solidFill>
                  <a:schemeClr val="tx1"/>
                </a:solidFill>
              </a:rPr>
              <a:t>LIFO matches the most recent costs with revenue.</a:t>
            </a:r>
          </a:p>
          <a:p>
            <a:pPr lvl="2"/>
            <a:r>
              <a:rPr lang="en-US" sz="1600" dirty="0" smtClean="0">
                <a:solidFill>
                  <a:schemeClr val="tx1"/>
                </a:solidFill>
              </a:rPr>
              <a:t>FIFO matches the earliest costs with revenue and includes all the holding gains in income.</a:t>
            </a:r>
          </a:p>
          <a:p>
            <a:pPr lvl="3"/>
            <a:r>
              <a:rPr lang="en-US" sz="1400" dirty="0" smtClean="0">
                <a:solidFill>
                  <a:schemeClr val="tx1"/>
                </a:solidFill>
              </a:rPr>
              <a:t>By matching more recent costs against current revenue, LIFO produces a better measure of current income.</a:t>
            </a:r>
          </a:p>
          <a:p>
            <a:pPr lvl="2"/>
            <a:r>
              <a:rPr lang="en-US" sz="1600" dirty="0" smtClean="0">
                <a:solidFill>
                  <a:schemeClr val="tx1"/>
                </a:solidFill>
              </a:rPr>
              <a:t>Ex:</a:t>
            </a:r>
          </a:p>
          <a:p>
            <a:pPr marL="914400" lvl="2" indent="0">
              <a:buNone/>
            </a:pPr>
            <a:endParaRPr lang="en-US" sz="1600" dirty="0" smtClean="0">
              <a:solidFill>
                <a:schemeClr val="tx1"/>
              </a:solidFill>
            </a:endParaRPr>
          </a:p>
        </p:txBody>
      </p:sp>
      <p:graphicFrame>
        <p:nvGraphicFramePr>
          <p:cNvPr id="4" name="Table 3"/>
          <p:cNvGraphicFramePr>
            <a:graphicFrameLocks noGrp="1"/>
          </p:cNvGraphicFramePr>
          <p:nvPr>
            <p:extLst>
              <p:ext uri="{D42A27DB-BD31-4B8C-83A1-F6EECF244321}">
                <p14:modId xmlns:p14="http://schemas.microsoft.com/office/powerpoint/2010/main" val="2256241031"/>
              </p:ext>
            </p:extLst>
          </p:nvPr>
        </p:nvGraphicFramePr>
        <p:xfrm>
          <a:off x="911668" y="4250508"/>
          <a:ext cx="8127999" cy="2595880"/>
        </p:xfrm>
        <a:graphic>
          <a:graphicData uri="http://schemas.openxmlformats.org/drawingml/2006/table">
            <a:tbl>
              <a:tblPr firstRow="1" bandRow="1">
                <a:tableStyleId>{5C22544A-7EE6-4342-B048-85BDC9FD1C3A}</a:tableStyleId>
              </a:tblPr>
              <a:tblGrid>
                <a:gridCol w="5815703">
                  <a:extLst>
                    <a:ext uri="{9D8B030D-6E8A-4147-A177-3AD203B41FA5}">
                      <a16:colId xmlns:a16="http://schemas.microsoft.com/office/drawing/2014/main" val="1645594944"/>
                    </a:ext>
                  </a:extLst>
                </a:gridCol>
                <a:gridCol w="1214846">
                  <a:extLst>
                    <a:ext uri="{9D8B030D-6E8A-4147-A177-3AD203B41FA5}">
                      <a16:colId xmlns:a16="http://schemas.microsoft.com/office/drawing/2014/main" val="2108919527"/>
                    </a:ext>
                  </a:extLst>
                </a:gridCol>
                <a:gridCol w="1097450">
                  <a:extLst>
                    <a:ext uri="{9D8B030D-6E8A-4147-A177-3AD203B41FA5}">
                      <a16:colId xmlns:a16="http://schemas.microsoft.com/office/drawing/2014/main" val="3691142539"/>
                    </a:ext>
                  </a:extLst>
                </a:gridCol>
              </a:tblGrid>
              <a:tr h="370840">
                <a:tc gridSpan="3">
                  <a:txBody>
                    <a:bodyPr/>
                    <a:lstStyle/>
                    <a:p>
                      <a:r>
                        <a:rPr lang="en-US" dirty="0" smtClean="0"/>
                        <a:t>Alternative Cost Flow Assumptions &amp; Holding Gains (per Unit)</a:t>
                      </a:r>
                      <a:endParaRPr lang="en-US" dirty="0"/>
                    </a:p>
                  </a:txBody>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val="3368870456"/>
                  </a:ext>
                </a:extLst>
              </a:tr>
              <a:tr h="370840">
                <a:tc>
                  <a:txBody>
                    <a:bodyPr/>
                    <a:lstStyle/>
                    <a:p>
                      <a:endParaRPr lang="en-US" dirty="0"/>
                    </a:p>
                  </a:txBody>
                  <a:tcPr/>
                </a:tc>
                <a:tc>
                  <a:txBody>
                    <a:bodyPr/>
                    <a:lstStyle/>
                    <a:p>
                      <a:pPr algn="ctr"/>
                      <a:r>
                        <a:rPr lang="en-US" dirty="0" smtClean="0"/>
                        <a:t>FIFO</a:t>
                      </a:r>
                      <a:endParaRPr lang="en-US" dirty="0"/>
                    </a:p>
                  </a:txBody>
                  <a:tcPr/>
                </a:tc>
                <a:tc>
                  <a:txBody>
                    <a:bodyPr/>
                    <a:lstStyle/>
                    <a:p>
                      <a:pPr algn="ctr"/>
                      <a:r>
                        <a:rPr lang="en-US" dirty="0" smtClean="0"/>
                        <a:t>LIFO</a:t>
                      </a:r>
                      <a:endParaRPr lang="en-US" dirty="0"/>
                    </a:p>
                  </a:txBody>
                  <a:tcPr/>
                </a:tc>
                <a:extLst>
                  <a:ext uri="{0D108BD9-81ED-4DB2-BD59-A6C34878D82A}">
                    <a16:rowId xmlns:a16="http://schemas.microsoft.com/office/drawing/2014/main" val="1450759743"/>
                  </a:ext>
                </a:extLst>
              </a:tr>
              <a:tr h="370840">
                <a:tc>
                  <a:txBody>
                    <a:bodyPr/>
                    <a:lstStyle/>
                    <a:p>
                      <a:r>
                        <a:rPr lang="en-US" dirty="0" smtClean="0"/>
                        <a:t>Revenue</a:t>
                      </a:r>
                      <a:endParaRPr lang="en-US" dirty="0"/>
                    </a:p>
                  </a:txBody>
                  <a:tcPr/>
                </a:tc>
                <a:tc>
                  <a:txBody>
                    <a:bodyPr/>
                    <a:lstStyle/>
                    <a:p>
                      <a:pPr algn="r"/>
                      <a:r>
                        <a:rPr lang="en-US" dirty="0" smtClean="0"/>
                        <a:t>$  20</a:t>
                      </a:r>
                      <a:endParaRPr lang="en-US" dirty="0"/>
                    </a:p>
                  </a:txBody>
                  <a:tcPr/>
                </a:tc>
                <a:tc>
                  <a:txBody>
                    <a:bodyPr/>
                    <a:lstStyle/>
                    <a:p>
                      <a:pPr algn="r"/>
                      <a:r>
                        <a:rPr lang="en-US" dirty="0" smtClean="0"/>
                        <a:t>$  20</a:t>
                      </a:r>
                      <a:endParaRPr lang="en-US" dirty="0"/>
                    </a:p>
                  </a:txBody>
                  <a:tcPr/>
                </a:tc>
                <a:extLst>
                  <a:ext uri="{0D108BD9-81ED-4DB2-BD59-A6C34878D82A}">
                    <a16:rowId xmlns:a16="http://schemas.microsoft.com/office/drawing/2014/main" val="3676659339"/>
                  </a:ext>
                </a:extLst>
              </a:tr>
              <a:tr h="370840">
                <a:tc>
                  <a:txBody>
                    <a:bodyPr/>
                    <a:lstStyle/>
                    <a:p>
                      <a:r>
                        <a:rPr lang="en-US" dirty="0" smtClean="0"/>
                        <a:t>Cost of goods sold (obtained from ex. 7.3)</a:t>
                      </a:r>
                      <a:endParaRPr lang="en-US" dirty="0"/>
                    </a:p>
                  </a:txBody>
                  <a:tcPr/>
                </a:tc>
                <a:tc>
                  <a:txBody>
                    <a:bodyPr/>
                    <a:lstStyle/>
                    <a:p>
                      <a:pPr algn="r"/>
                      <a:r>
                        <a:rPr lang="en-US" u="sng" dirty="0" smtClean="0"/>
                        <a:t>(10)</a:t>
                      </a:r>
                      <a:endParaRPr lang="en-US" u="sng" dirty="0"/>
                    </a:p>
                  </a:txBody>
                  <a:tcPr/>
                </a:tc>
                <a:tc>
                  <a:txBody>
                    <a:bodyPr/>
                    <a:lstStyle/>
                    <a:p>
                      <a:pPr algn="r"/>
                      <a:r>
                        <a:rPr lang="en-US" u="sng" dirty="0" smtClean="0"/>
                        <a:t>(12)</a:t>
                      </a:r>
                      <a:endParaRPr lang="en-US" u="sng" dirty="0"/>
                    </a:p>
                  </a:txBody>
                  <a:tcPr/>
                </a:tc>
                <a:extLst>
                  <a:ext uri="{0D108BD9-81ED-4DB2-BD59-A6C34878D82A}">
                    <a16:rowId xmlns:a16="http://schemas.microsoft.com/office/drawing/2014/main" val="2786280311"/>
                  </a:ext>
                </a:extLst>
              </a:tr>
              <a:tr h="370840">
                <a:tc>
                  <a:txBody>
                    <a:bodyPr/>
                    <a:lstStyle/>
                    <a:p>
                      <a:r>
                        <a:rPr lang="en-US" dirty="0" smtClean="0"/>
                        <a:t>Gross profit</a:t>
                      </a:r>
                      <a:endParaRPr lang="en-US" dirty="0"/>
                    </a:p>
                  </a:txBody>
                  <a:tcPr/>
                </a:tc>
                <a:tc>
                  <a:txBody>
                    <a:bodyPr/>
                    <a:lstStyle/>
                    <a:p>
                      <a:pPr algn="r"/>
                      <a:r>
                        <a:rPr lang="en-US" dirty="0" smtClean="0"/>
                        <a:t>$  </a:t>
                      </a:r>
                      <a:r>
                        <a:rPr lang="en-US" u="dbl" baseline="0" dirty="0" smtClean="0"/>
                        <a:t>10</a:t>
                      </a:r>
                      <a:endParaRPr lang="en-US" u="dbl" baseline="0" dirty="0"/>
                    </a:p>
                  </a:txBody>
                  <a:tcPr/>
                </a:tc>
                <a:tc>
                  <a:txBody>
                    <a:bodyPr/>
                    <a:lstStyle/>
                    <a:p>
                      <a:pPr algn="r"/>
                      <a:r>
                        <a:rPr lang="en-US" dirty="0" smtClean="0"/>
                        <a:t>$    8</a:t>
                      </a:r>
                      <a:endParaRPr lang="en-US" dirty="0"/>
                    </a:p>
                  </a:txBody>
                  <a:tcPr/>
                </a:tc>
                <a:extLst>
                  <a:ext uri="{0D108BD9-81ED-4DB2-BD59-A6C34878D82A}">
                    <a16:rowId xmlns:a16="http://schemas.microsoft.com/office/drawing/2014/main" val="2390486563"/>
                  </a:ext>
                </a:extLst>
              </a:tr>
              <a:tr h="370840">
                <a:tc>
                  <a:txBody>
                    <a:bodyPr/>
                    <a:lstStyle/>
                    <a:p>
                      <a:r>
                        <a:rPr lang="en-US" dirty="0" smtClean="0"/>
                        <a:t>Holding gains (excluded from income)</a:t>
                      </a:r>
                      <a:endParaRPr lang="en-US" dirty="0"/>
                    </a:p>
                  </a:txBody>
                  <a:tcPr/>
                </a:tc>
                <a:tc>
                  <a:txBody>
                    <a:bodyPr/>
                    <a:lstStyle/>
                    <a:p>
                      <a:endParaRPr lang="en-US" dirty="0"/>
                    </a:p>
                  </a:txBody>
                  <a:tcPr/>
                </a:tc>
                <a:tc>
                  <a:txBody>
                    <a:bodyPr/>
                    <a:lstStyle/>
                    <a:p>
                      <a:pPr algn="r"/>
                      <a:r>
                        <a:rPr lang="en-US" u="sng" dirty="0" smtClean="0"/>
                        <a:t>2</a:t>
                      </a:r>
                      <a:endParaRPr lang="en-US" u="sng" dirty="0"/>
                    </a:p>
                  </a:txBody>
                  <a:tcPr/>
                </a:tc>
                <a:extLst>
                  <a:ext uri="{0D108BD9-81ED-4DB2-BD59-A6C34878D82A}">
                    <a16:rowId xmlns:a16="http://schemas.microsoft.com/office/drawing/2014/main" val="1096644955"/>
                  </a:ext>
                </a:extLst>
              </a:tr>
              <a:tr h="370840">
                <a:tc>
                  <a:txBody>
                    <a:bodyPr/>
                    <a:lstStyle/>
                    <a:p>
                      <a:endParaRPr lang="en-US" dirty="0"/>
                    </a:p>
                  </a:txBody>
                  <a:tcPr/>
                </a:tc>
                <a:tc>
                  <a:txBody>
                    <a:bodyPr/>
                    <a:lstStyle/>
                    <a:p>
                      <a:endParaRPr lang="en-US" dirty="0"/>
                    </a:p>
                  </a:txBody>
                  <a:tcPr/>
                </a:tc>
                <a:tc>
                  <a:txBody>
                    <a:bodyPr/>
                    <a:lstStyle/>
                    <a:p>
                      <a:pPr algn="r"/>
                      <a:r>
                        <a:rPr lang="en-US" dirty="0" smtClean="0"/>
                        <a:t>$</a:t>
                      </a:r>
                      <a:r>
                        <a:rPr lang="en-US" u="dbl" baseline="0" dirty="0" smtClean="0"/>
                        <a:t>10</a:t>
                      </a:r>
                      <a:endParaRPr lang="en-US" u="dbl" baseline="0" dirty="0"/>
                    </a:p>
                  </a:txBody>
                  <a:tcPr/>
                </a:tc>
                <a:extLst>
                  <a:ext uri="{0D108BD9-81ED-4DB2-BD59-A6C34878D82A}">
                    <a16:rowId xmlns:a16="http://schemas.microsoft.com/office/drawing/2014/main" val="1446304860"/>
                  </a:ext>
                </a:extLst>
              </a:tr>
            </a:tbl>
          </a:graphicData>
        </a:graphic>
      </p:graphicFrame>
    </p:spTree>
    <p:extLst>
      <p:ext uri="{BB962C8B-B14F-4D97-AF65-F5344CB8AC3E}">
        <p14:creationId xmlns:p14="http://schemas.microsoft.com/office/powerpoint/2010/main" val="389935489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Are the Consequences of Using Alternative Inventory Cost Flow Assumptions? Cont’d.</a:t>
            </a:r>
            <a:endParaRPr lang="en-US" dirty="0"/>
          </a:p>
        </p:txBody>
      </p:sp>
      <p:sp>
        <p:nvSpPr>
          <p:cNvPr id="3" name="Content Placeholder 2"/>
          <p:cNvSpPr>
            <a:spLocks noGrp="1"/>
          </p:cNvSpPr>
          <p:nvPr>
            <p:ph idx="1"/>
          </p:nvPr>
        </p:nvSpPr>
        <p:spPr>
          <a:xfrm>
            <a:off x="677334" y="2037805"/>
            <a:ext cx="8596668" cy="4820195"/>
          </a:xfrm>
        </p:spPr>
        <p:txBody>
          <a:bodyPr>
            <a:normAutofit lnSpcReduction="10000"/>
          </a:bodyPr>
          <a:lstStyle/>
          <a:p>
            <a:pPr lvl="1"/>
            <a:r>
              <a:rPr lang="en-US" sz="1800" dirty="0" smtClean="0">
                <a:solidFill>
                  <a:schemeClr val="tx1"/>
                </a:solidFill>
              </a:rPr>
              <a:t>Income Tax Effects</a:t>
            </a:r>
          </a:p>
          <a:p>
            <a:pPr lvl="2"/>
            <a:r>
              <a:rPr lang="en-US" dirty="0" smtClean="0">
                <a:solidFill>
                  <a:schemeClr val="tx1"/>
                </a:solidFill>
              </a:rPr>
              <a:t>When purchase prices are rising, FIFO may be used to report a higher income for financial reporting purposes, but use LIFO to prepare its tax return.</a:t>
            </a:r>
          </a:p>
          <a:p>
            <a:pPr lvl="1"/>
            <a:r>
              <a:rPr lang="en-US" sz="1800" dirty="0" smtClean="0">
                <a:solidFill>
                  <a:schemeClr val="tx1"/>
                </a:solidFill>
              </a:rPr>
              <a:t>LIFO Conformity Rule</a:t>
            </a:r>
          </a:p>
          <a:p>
            <a:pPr lvl="2"/>
            <a:r>
              <a:rPr lang="en-US" dirty="0" smtClean="0">
                <a:solidFill>
                  <a:schemeClr val="tx1"/>
                </a:solidFill>
              </a:rPr>
              <a:t>Internal Revenue Code permits a company to use LIFO only if it also uses LIFO in its financial statements.</a:t>
            </a:r>
          </a:p>
          <a:p>
            <a:pPr lvl="3"/>
            <a:r>
              <a:rPr lang="en-US" dirty="0" smtClean="0">
                <a:solidFill>
                  <a:schemeClr val="tx1"/>
                </a:solidFill>
              </a:rPr>
              <a:t>Prevents a company from having the best of both worlds.</a:t>
            </a:r>
          </a:p>
          <a:p>
            <a:pPr lvl="1"/>
            <a:r>
              <a:rPr lang="en-US" sz="1800" dirty="0" smtClean="0">
                <a:solidFill>
                  <a:schemeClr val="tx1"/>
                </a:solidFill>
              </a:rPr>
              <a:t>Liquidation of LIFO Layers</a:t>
            </a:r>
          </a:p>
          <a:p>
            <a:pPr lvl="2"/>
            <a:r>
              <a:rPr lang="en-US" sz="1600" dirty="0" smtClean="0">
                <a:solidFill>
                  <a:schemeClr val="tx1"/>
                </a:solidFill>
              </a:rPr>
              <a:t>A company using LIFO method may experience a decline in inventory during a period when the unit sales of inventory are more than the units acquired.</a:t>
            </a:r>
          </a:p>
          <a:p>
            <a:pPr lvl="2"/>
            <a:r>
              <a:rPr lang="en-US" sz="1600" dirty="0" smtClean="0">
                <a:solidFill>
                  <a:schemeClr val="tx1"/>
                </a:solidFill>
              </a:rPr>
              <a:t>Therefore, some of the beginning inventory costs are included in cost of goods sold.</a:t>
            </a:r>
          </a:p>
          <a:p>
            <a:pPr lvl="2"/>
            <a:r>
              <a:rPr lang="en-US" sz="1600" dirty="0" smtClean="0">
                <a:solidFill>
                  <a:schemeClr val="tx1"/>
                </a:solidFill>
              </a:rPr>
              <a:t>Because the older units of inventory have lower costs attached to them (assuming rising prices), cost of goods sold is lower and gross profit (and income) is higher than if the liquidation did not occur.</a:t>
            </a:r>
          </a:p>
          <a:p>
            <a:pPr lvl="2"/>
            <a:r>
              <a:rPr lang="en-US" sz="1600" dirty="0" smtClean="0">
                <a:solidFill>
                  <a:schemeClr val="tx1"/>
                </a:solidFill>
              </a:rPr>
              <a:t>This increased amount of income is referred to as a </a:t>
            </a:r>
            <a:r>
              <a:rPr lang="en-US" sz="1600" dirty="0" smtClean="0">
                <a:solidFill>
                  <a:schemeClr val="accent5"/>
                </a:solidFill>
              </a:rPr>
              <a:t>LIFO liquidation profit</a:t>
            </a:r>
            <a:r>
              <a:rPr lang="en-US" sz="1600" dirty="0" smtClean="0">
                <a:solidFill>
                  <a:schemeClr val="tx1"/>
                </a:solidFill>
              </a:rPr>
              <a:t>.</a:t>
            </a:r>
          </a:p>
        </p:txBody>
      </p:sp>
    </p:spTree>
    <p:extLst>
      <p:ext uri="{BB962C8B-B14F-4D97-AF65-F5344CB8AC3E}">
        <p14:creationId xmlns:p14="http://schemas.microsoft.com/office/powerpoint/2010/main" val="304982856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Are the Consequences of Using Alternative Inventory Cost Flow Assumptions? Cont’d.</a:t>
            </a:r>
            <a:endParaRPr lang="en-US" dirty="0"/>
          </a:p>
        </p:txBody>
      </p:sp>
      <p:sp>
        <p:nvSpPr>
          <p:cNvPr id="3" name="Content Placeholder 2"/>
          <p:cNvSpPr>
            <a:spLocks noGrp="1"/>
          </p:cNvSpPr>
          <p:nvPr>
            <p:ph idx="1"/>
          </p:nvPr>
        </p:nvSpPr>
        <p:spPr>
          <a:xfrm>
            <a:off x="677334" y="2037805"/>
            <a:ext cx="8596668" cy="4820195"/>
          </a:xfrm>
        </p:spPr>
        <p:txBody>
          <a:bodyPr>
            <a:normAutofit/>
          </a:bodyPr>
          <a:lstStyle/>
          <a:p>
            <a:pPr lvl="1"/>
            <a:r>
              <a:rPr lang="en-US" sz="1800" dirty="0">
                <a:solidFill>
                  <a:schemeClr val="tx1"/>
                </a:solidFill>
              </a:rPr>
              <a:t>Earnings </a:t>
            </a:r>
            <a:r>
              <a:rPr lang="en-US" sz="1800" dirty="0" smtClean="0">
                <a:solidFill>
                  <a:schemeClr val="tx1"/>
                </a:solidFill>
              </a:rPr>
              <a:t>Management</a:t>
            </a:r>
          </a:p>
          <a:p>
            <a:pPr lvl="2"/>
            <a:r>
              <a:rPr lang="en-US" sz="1600" dirty="0" smtClean="0">
                <a:solidFill>
                  <a:schemeClr val="tx1"/>
                </a:solidFill>
              </a:rPr>
              <a:t>Liquidation of inventory under LIFO results in higher income assuming rising costs.</a:t>
            </a:r>
          </a:p>
          <a:p>
            <a:pPr lvl="2"/>
            <a:r>
              <a:rPr lang="en-US" sz="1600" dirty="0" smtClean="0">
                <a:solidFill>
                  <a:schemeClr val="tx1"/>
                </a:solidFill>
              </a:rPr>
              <a:t>Examples of causes:</a:t>
            </a:r>
          </a:p>
          <a:p>
            <a:pPr lvl="3"/>
            <a:r>
              <a:rPr lang="en-US" sz="1400" dirty="0" smtClean="0">
                <a:solidFill>
                  <a:schemeClr val="tx1"/>
                </a:solidFill>
              </a:rPr>
              <a:t>strike, scarcity of raw materials</a:t>
            </a:r>
          </a:p>
          <a:p>
            <a:pPr lvl="3"/>
            <a:r>
              <a:rPr lang="en-US" sz="1400" dirty="0" smtClean="0">
                <a:solidFill>
                  <a:schemeClr val="tx1"/>
                </a:solidFill>
              </a:rPr>
              <a:t>strategic management decision such as the ‘just-in-time’ inventory system results in a permanent reduction in the size of the inventory.</a:t>
            </a:r>
          </a:p>
          <a:p>
            <a:pPr lvl="3"/>
            <a:r>
              <a:rPr lang="en-US" sz="1400" dirty="0" smtClean="0">
                <a:solidFill>
                  <a:schemeClr val="tx1"/>
                </a:solidFill>
              </a:rPr>
              <a:t>Deliberately caused by management to increase income</a:t>
            </a:r>
          </a:p>
          <a:p>
            <a:pPr lvl="4"/>
            <a:r>
              <a:rPr lang="en-US" sz="1400" dirty="0" smtClean="0">
                <a:solidFill>
                  <a:schemeClr val="tx1"/>
                </a:solidFill>
              </a:rPr>
              <a:t>Delaying purchases until after end of fiscal year</a:t>
            </a:r>
            <a:endParaRPr lang="en-US" sz="1400" dirty="0">
              <a:solidFill>
                <a:schemeClr val="tx1"/>
              </a:solidFill>
            </a:endParaRPr>
          </a:p>
          <a:p>
            <a:pPr lvl="1"/>
            <a:r>
              <a:rPr lang="en-US" sz="1800" dirty="0">
                <a:solidFill>
                  <a:schemeClr val="tx1"/>
                </a:solidFill>
              </a:rPr>
              <a:t>Inventory </a:t>
            </a:r>
            <a:r>
              <a:rPr lang="en-US" sz="1800" dirty="0" smtClean="0">
                <a:solidFill>
                  <a:schemeClr val="tx1"/>
                </a:solidFill>
              </a:rPr>
              <a:t>Valuation</a:t>
            </a:r>
          </a:p>
          <a:p>
            <a:pPr lvl="2"/>
            <a:r>
              <a:rPr lang="en-US" sz="1600" dirty="0" smtClean="0">
                <a:solidFill>
                  <a:schemeClr val="tx1"/>
                </a:solidFill>
              </a:rPr>
              <a:t>LIFO produces a lower inventory value on a company’s balance sheet because the oldest costs remain in this inventory.</a:t>
            </a:r>
          </a:p>
          <a:p>
            <a:pPr lvl="2"/>
            <a:r>
              <a:rPr lang="en-US" sz="1600" dirty="0" smtClean="0">
                <a:solidFill>
                  <a:schemeClr val="tx1"/>
                </a:solidFill>
              </a:rPr>
              <a:t>This low valuation can affect computation and evaluation of current assets, working capital, total assets, and any financial ratios that include inventory.</a:t>
            </a:r>
          </a:p>
        </p:txBody>
      </p:sp>
    </p:spTree>
    <p:extLst>
      <p:ext uri="{BB962C8B-B14F-4D97-AF65-F5344CB8AC3E}">
        <p14:creationId xmlns:p14="http://schemas.microsoft.com/office/powerpoint/2010/main" val="164833549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Are the Consequences of Using Alternative Inventory Cost Flow Assumptions? Cont’d.</a:t>
            </a:r>
            <a:endParaRPr lang="en-US" dirty="0"/>
          </a:p>
        </p:txBody>
      </p:sp>
      <p:sp>
        <p:nvSpPr>
          <p:cNvPr id="3" name="Content Placeholder 2"/>
          <p:cNvSpPr>
            <a:spLocks noGrp="1"/>
          </p:cNvSpPr>
          <p:nvPr>
            <p:ph idx="1"/>
          </p:nvPr>
        </p:nvSpPr>
        <p:spPr>
          <a:xfrm>
            <a:off x="677334" y="2037805"/>
            <a:ext cx="8596668" cy="4820195"/>
          </a:xfrm>
        </p:spPr>
        <p:txBody>
          <a:bodyPr>
            <a:normAutofit/>
          </a:bodyPr>
          <a:lstStyle/>
          <a:p>
            <a:pPr lvl="1"/>
            <a:r>
              <a:rPr lang="en-US" sz="1800" dirty="0" smtClean="0">
                <a:solidFill>
                  <a:schemeClr val="tx1"/>
                </a:solidFill>
              </a:rPr>
              <a:t>Inventory Valuation (cont’d.)</a:t>
            </a:r>
          </a:p>
          <a:p>
            <a:pPr lvl="2"/>
            <a:r>
              <a:rPr lang="en-US" sz="1600" dirty="0" smtClean="0">
                <a:solidFill>
                  <a:schemeClr val="tx1"/>
                </a:solidFill>
              </a:rPr>
              <a:t>Each company’s inventory valuation depends on the year it adopted LIFO.</a:t>
            </a:r>
          </a:p>
          <a:p>
            <a:pPr lvl="2"/>
            <a:r>
              <a:rPr lang="en-US" sz="1600" dirty="0" smtClean="0">
                <a:solidFill>
                  <a:schemeClr val="tx1"/>
                </a:solidFill>
              </a:rPr>
              <a:t>Financial statement users generally convert from LIFO to non-LIFO amounts to enhance comparability.</a:t>
            </a:r>
          </a:p>
          <a:p>
            <a:pPr lvl="2"/>
            <a:r>
              <a:rPr lang="en-US" sz="1600" dirty="0" smtClean="0">
                <a:solidFill>
                  <a:schemeClr val="tx1"/>
                </a:solidFill>
              </a:rPr>
              <a:t>Assuming rising costs, FIFO produces higher ending inventory value on the balance sheet because it includes the most recent costs.</a:t>
            </a:r>
          </a:p>
        </p:txBody>
      </p:sp>
    </p:spTree>
    <p:extLst>
      <p:ext uri="{BB962C8B-B14F-4D97-AF65-F5344CB8AC3E}">
        <p14:creationId xmlns:p14="http://schemas.microsoft.com/office/powerpoint/2010/main" val="183964639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Does Management Need to Consider in Selecting an Inventory Cost Flow Assumption?</a:t>
            </a:r>
            <a:endParaRPr lang="en-US" dirty="0"/>
          </a:p>
        </p:txBody>
      </p:sp>
      <p:sp>
        <p:nvSpPr>
          <p:cNvPr id="3" name="Content Placeholder 2"/>
          <p:cNvSpPr>
            <a:spLocks noGrp="1"/>
          </p:cNvSpPr>
          <p:nvPr>
            <p:ph idx="1"/>
          </p:nvPr>
        </p:nvSpPr>
        <p:spPr>
          <a:xfrm>
            <a:off x="677334" y="2037805"/>
            <a:ext cx="8596668" cy="4820195"/>
          </a:xfrm>
        </p:spPr>
        <p:txBody>
          <a:bodyPr>
            <a:normAutofit/>
          </a:bodyPr>
          <a:lstStyle/>
          <a:p>
            <a:r>
              <a:rPr lang="en-US" sz="2000" dirty="0" smtClean="0">
                <a:solidFill>
                  <a:schemeClr val="tx1"/>
                </a:solidFill>
              </a:rPr>
              <a:t>Physical Flow of Goods</a:t>
            </a:r>
          </a:p>
          <a:p>
            <a:endParaRPr lang="en-US" sz="2000" dirty="0" smtClean="0">
              <a:solidFill>
                <a:schemeClr val="tx1"/>
              </a:solidFill>
            </a:endParaRPr>
          </a:p>
          <a:p>
            <a:r>
              <a:rPr lang="en-US" sz="2000" dirty="0" smtClean="0">
                <a:solidFill>
                  <a:schemeClr val="tx1"/>
                </a:solidFill>
              </a:rPr>
              <a:t>Conceptual Issues</a:t>
            </a:r>
          </a:p>
          <a:p>
            <a:endParaRPr lang="en-US" sz="2000" dirty="0" smtClean="0">
              <a:solidFill>
                <a:schemeClr val="tx1"/>
              </a:solidFill>
            </a:endParaRPr>
          </a:p>
          <a:p>
            <a:r>
              <a:rPr lang="en-US" sz="2000" dirty="0" smtClean="0">
                <a:solidFill>
                  <a:schemeClr val="tx1"/>
                </a:solidFill>
              </a:rPr>
              <a:t>Tax Considerations</a:t>
            </a:r>
          </a:p>
          <a:p>
            <a:endParaRPr lang="en-US" sz="2000" dirty="0" smtClean="0">
              <a:solidFill>
                <a:schemeClr val="tx1"/>
              </a:solidFill>
            </a:endParaRPr>
          </a:p>
          <a:p>
            <a:r>
              <a:rPr lang="en-US" sz="2000" dirty="0" smtClean="0">
                <a:solidFill>
                  <a:schemeClr val="tx1"/>
                </a:solidFill>
              </a:rPr>
              <a:t>Bookkeeping and Other Related Costs</a:t>
            </a:r>
          </a:p>
          <a:p>
            <a:endParaRPr lang="en-US" sz="2000" dirty="0" smtClean="0">
              <a:solidFill>
                <a:schemeClr val="tx1"/>
              </a:solidFill>
            </a:endParaRPr>
          </a:p>
          <a:p>
            <a:r>
              <a:rPr lang="en-US" sz="2000" dirty="0" smtClean="0">
                <a:solidFill>
                  <a:schemeClr val="tx1"/>
                </a:solidFill>
              </a:rPr>
              <a:t>Stock Price Effects</a:t>
            </a:r>
          </a:p>
          <a:p>
            <a:endParaRPr lang="en-US" sz="2000" dirty="0" smtClean="0">
              <a:solidFill>
                <a:schemeClr val="tx1"/>
              </a:solidFill>
            </a:endParaRPr>
          </a:p>
          <a:p>
            <a:r>
              <a:rPr lang="en-US" sz="2000" dirty="0" smtClean="0">
                <a:solidFill>
                  <a:schemeClr val="tx1"/>
                </a:solidFill>
              </a:rPr>
              <a:t>Contracting Considerations</a:t>
            </a:r>
          </a:p>
        </p:txBody>
      </p:sp>
    </p:spTree>
    <p:extLst>
      <p:ext uri="{BB962C8B-B14F-4D97-AF65-F5344CB8AC3E}">
        <p14:creationId xmlns:p14="http://schemas.microsoft.com/office/powerpoint/2010/main" val="254964399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What is the Dollar-Value LIFO Method?</a:t>
            </a:r>
            <a:endParaRPr lang="en-US" dirty="0"/>
          </a:p>
        </p:txBody>
      </p:sp>
      <p:sp>
        <p:nvSpPr>
          <p:cNvPr id="3" name="Content Placeholder 2"/>
          <p:cNvSpPr>
            <a:spLocks noGrp="1"/>
          </p:cNvSpPr>
          <p:nvPr>
            <p:ph idx="1"/>
          </p:nvPr>
        </p:nvSpPr>
        <p:spPr>
          <a:xfrm>
            <a:off x="677334" y="2037805"/>
            <a:ext cx="8596668" cy="4820195"/>
          </a:xfrm>
        </p:spPr>
        <p:txBody>
          <a:bodyPr>
            <a:normAutofit/>
          </a:bodyPr>
          <a:lstStyle/>
          <a:p>
            <a:r>
              <a:rPr lang="en-US" sz="2000" dirty="0" smtClean="0">
                <a:solidFill>
                  <a:schemeClr val="tx1"/>
                </a:solidFill>
              </a:rPr>
              <a:t>Follows the same cost flow assumptions as the LIFO method, but overcomes three difficulties involved in applying the LIFO approach.</a:t>
            </a:r>
          </a:p>
          <a:p>
            <a:pPr lvl="1"/>
            <a:r>
              <a:rPr lang="en-US" sz="1800" dirty="0" smtClean="0">
                <a:solidFill>
                  <a:schemeClr val="tx1"/>
                </a:solidFill>
              </a:rPr>
              <a:t>Record Keeping, LIFO Liquidations, &amp; Technological Change</a:t>
            </a:r>
            <a:endParaRPr lang="en-US" sz="1800" dirty="0">
              <a:solidFill>
                <a:schemeClr val="tx1"/>
              </a:solidFill>
            </a:endParaRPr>
          </a:p>
          <a:p>
            <a:r>
              <a:rPr lang="en-US" sz="2000" dirty="0" smtClean="0">
                <a:solidFill>
                  <a:schemeClr val="tx1"/>
                </a:solidFill>
              </a:rPr>
              <a:t>Cost Indexes</a:t>
            </a:r>
          </a:p>
          <a:p>
            <a:pPr lvl="1"/>
            <a:r>
              <a:rPr lang="en-US" sz="1800" dirty="0" smtClean="0">
                <a:solidFill>
                  <a:schemeClr val="accent5"/>
                </a:solidFill>
              </a:rPr>
              <a:t>Cost index </a:t>
            </a:r>
            <a:r>
              <a:rPr lang="en-US" sz="1800" dirty="0" smtClean="0">
                <a:solidFill>
                  <a:schemeClr val="tx1"/>
                </a:solidFill>
              </a:rPr>
              <a:t>refers to an internally generated index that relates the current-year cost of inventory to a base-year cost of inventory.</a:t>
            </a:r>
          </a:p>
          <a:p>
            <a:pPr lvl="2"/>
            <a:r>
              <a:rPr lang="en-US" sz="1600" dirty="0" smtClean="0">
                <a:solidFill>
                  <a:schemeClr val="tx1"/>
                </a:solidFill>
              </a:rPr>
              <a:t>Measures and price level changes that occur since the base year and a </a:t>
            </a:r>
            <a:r>
              <a:rPr lang="en-US" sz="1600" dirty="0" err="1" smtClean="0">
                <a:solidFill>
                  <a:schemeClr val="tx1"/>
                </a:solidFill>
              </a:rPr>
              <a:t>llow</a:t>
            </a:r>
            <a:r>
              <a:rPr lang="en-US" sz="1600" dirty="0" smtClean="0">
                <a:solidFill>
                  <a:schemeClr val="tx1"/>
                </a:solidFill>
              </a:rPr>
              <a:t> a company to isolate the change in cost from the change in physical quantities on inventory.</a:t>
            </a:r>
          </a:p>
          <a:p>
            <a:pPr lvl="1"/>
            <a:r>
              <a:rPr lang="en-US" sz="1800" dirty="0" smtClean="0">
                <a:solidFill>
                  <a:schemeClr val="tx1"/>
                </a:solidFill>
              </a:rPr>
              <a:t>Under the </a:t>
            </a:r>
            <a:r>
              <a:rPr lang="en-US" sz="1800" dirty="0" smtClean="0">
                <a:solidFill>
                  <a:schemeClr val="accent5"/>
                </a:solidFill>
              </a:rPr>
              <a:t>double-extension method</a:t>
            </a:r>
            <a:r>
              <a:rPr lang="en-US" sz="1800" dirty="0" smtClean="0">
                <a:solidFill>
                  <a:schemeClr val="tx1"/>
                </a:solidFill>
              </a:rPr>
              <a:t>, a sample of the ending inventory is priced at current-year costs and at base-year costs, and the cost index is computed as follows:</a:t>
            </a:r>
          </a:p>
          <a:p>
            <a:pPr lvl="2"/>
            <a:r>
              <a:rPr lang="en-US" sz="1600" dirty="0" smtClean="0">
                <a:solidFill>
                  <a:schemeClr val="tx1"/>
                </a:solidFill>
              </a:rPr>
              <a:t>Cost Index = (Ending Inventory at Current-Year Costs / Ending Inventory at Base-Year Costs) X 100</a:t>
            </a:r>
          </a:p>
        </p:txBody>
      </p:sp>
    </p:spTree>
    <p:extLst>
      <p:ext uri="{BB962C8B-B14F-4D97-AF65-F5344CB8AC3E}">
        <p14:creationId xmlns:p14="http://schemas.microsoft.com/office/powerpoint/2010/main" val="15520069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What is the Dollar-Value LIFO Method? Cont’d.</a:t>
            </a:r>
            <a:endParaRPr lang="en-US" dirty="0"/>
          </a:p>
        </p:txBody>
      </p:sp>
      <p:sp>
        <p:nvSpPr>
          <p:cNvPr id="3" name="Content Placeholder 2"/>
          <p:cNvSpPr>
            <a:spLocks noGrp="1"/>
          </p:cNvSpPr>
          <p:nvPr>
            <p:ph idx="1"/>
          </p:nvPr>
        </p:nvSpPr>
        <p:spPr>
          <a:xfrm>
            <a:off x="677334" y="2037805"/>
            <a:ext cx="8596668" cy="4820195"/>
          </a:xfrm>
        </p:spPr>
        <p:txBody>
          <a:bodyPr>
            <a:normAutofit/>
          </a:bodyPr>
          <a:lstStyle/>
          <a:p>
            <a:pPr lvl="1"/>
            <a:r>
              <a:rPr lang="en-US" sz="1800" dirty="0" smtClean="0">
                <a:solidFill>
                  <a:schemeClr val="tx1"/>
                </a:solidFill>
              </a:rPr>
              <a:t>Under the link-chain method, a company prices a sample of the ending inventory at current-year costs and previous-year costs ad, therefore, avoids the problems of the double-extension method.</a:t>
            </a:r>
          </a:p>
          <a:p>
            <a:pPr lvl="2"/>
            <a:r>
              <a:rPr lang="en-US" sz="1600" dirty="0">
                <a:solidFill>
                  <a:schemeClr val="tx1"/>
                </a:solidFill>
              </a:rPr>
              <a:t>Cost Index = (Ending Inventory at Current-Year Costs / Ending Inventory at </a:t>
            </a:r>
            <a:r>
              <a:rPr lang="en-US" sz="1600" dirty="0" smtClean="0">
                <a:solidFill>
                  <a:schemeClr val="tx1"/>
                </a:solidFill>
              </a:rPr>
              <a:t>Previous-Year </a:t>
            </a:r>
            <a:r>
              <a:rPr lang="en-US" sz="1600" dirty="0">
                <a:solidFill>
                  <a:schemeClr val="tx1"/>
                </a:solidFill>
              </a:rPr>
              <a:t>Costs) X </a:t>
            </a:r>
            <a:r>
              <a:rPr lang="en-US" sz="1600" dirty="0" smtClean="0">
                <a:solidFill>
                  <a:schemeClr val="tx1"/>
                </a:solidFill>
              </a:rPr>
              <a:t>Previous-Year Cost Index</a:t>
            </a:r>
            <a:endParaRPr lang="en-US" sz="1600" dirty="0">
              <a:solidFill>
                <a:schemeClr val="tx1"/>
              </a:solidFill>
            </a:endParaRPr>
          </a:p>
          <a:p>
            <a:r>
              <a:rPr lang="en-US" sz="2000" dirty="0">
                <a:solidFill>
                  <a:schemeClr val="tx1"/>
                </a:solidFill>
              </a:rPr>
              <a:t>Inventory </a:t>
            </a:r>
            <a:r>
              <a:rPr lang="en-US" sz="2000" dirty="0" smtClean="0">
                <a:solidFill>
                  <a:schemeClr val="tx1"/>
                </a:solidFill>
              </a:rPr>
              <a:t>Pools</a:t>
            </a:r>
          </a:p>
          <a:p>
            <a:pPr lvl="1"/>
            <a:r>
              <a:rPr lang="en-US" sz="1800" dirty="0" smtClean="0">
                <a:solidFill>
                  <a:schemeClr val="tx1"/>
                </a:solidFill>
              </a:rPr>
              <a:t>Ex:</a:t>
            </a:r>
          </a:p>
          <a:p>
            <a:pPr lvl="2"/>
            <a:r>
              <a:rPr lang="en-US" sz="1600" dirty="0" smtClean="0">
                <a:solidFill>
                  <a:schemeClr val="tx1"/>
                </a:solidFill>
              </a:rPr>
              <a:t>Coffee – inventory pool</a:t>
            </a:r>
          </a:p>
          <a:p>
            <a:pPr lvl="2"/>
            <a:r>
              <a:rPr lang="en-US" sz="1600" dirty="0" smtClean="0">
                <a:solidFill>
                  <a:schemeClr val="tx1"/>
                </a:solidFill>
              </a:rPr>
              <a:t>Merchandise</a:t>
            </a:r>
          </a:p>
          <a:p>
            <a:pPr lvl="2"/>
            <a:r>
              <a:rPr lang="en-US" sz="1600" dirty="0">
                <a:solidFill>
                  <a:schemeClr val="tx1"/>
                </a:solidFill>
              </a:rPr>
              <a:t>C</a:t>
            </a:r>
            <a:r>
              <a:rPr lang="en-US" sz="1600" dirty="0" smtClean="0">
                <a:solidFill>
                  <a:schemeClr val="tx1"/>
                </a:solidFill>
              </a:rPr>
              <a:t>ups</a:t>
            </a:r>
          </a:p>
          <a:p>
            <a:pPr lvl="2"/>
            <a:r>
              <a:rPr lang="en-US" sz="1600" dirty="0" smtClean="0">
                <a:solidFill>
                  <a:schemeClr val="tx1"/>
                </a:solidFill>
              </a:rPr>
              <a:t>Dairy products</a:t>
            </a:r>
          </a:p>
          <a:p>
            <a:pPr lvl="2"/>
            <a:r>
              <a:rPr lang="en-US" sz="1600" dirty="0" smtClean="0">
                <a:solidFill>
                  <a:schemeClr val="tx1"/>
                </a:solidFill>
              </a:rPr>
              <a:t>Food</a:t>
            </a:r>
          </a:p>
          <a:p>
            <a:pPr lvl="2"/>
            <a:r>
              <a:rPr lang="en-US" sz="1600" dirty="0" smtClean="0">
                <a:solidFill>
                  <a:schemeClr val="tx1"/>
                </a:solidFill>
              </a:rPr>
              <a:t>Supplies</a:t>
            </a:r>
            <a:endParaRPr lang="en-US" sz="1600" dirty="0">
              <a:solidFill>
                <a:schemeClr val="tx1"/>
              </a:solidFill>
            </a:endParaRPr>
          </a:p>
        </p:txBody>
      </p:sp>
    </p:spTree>
    <p:extLst>
      <p:ext uri="{BB962C8B-B14F-4D97-AF65-F5344CB8AC3E}">
        <p14:creationId xmlns:p14="http://schemas.microsoft.com/office/powerpoint/2010/main" val="337341438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What is the Dollar-Value LIFO Method? Cont’d.</a:t>
            </a:r>
            <a:endParaRPr lang="en-US" dirty="0"/>
          </a:p>
        </p:txBody>
      </p:sp>
      <p:sp>
        <p:nvSpPr>
          <p:cNvPr id="3" name="Content Placeholder 2"/>
          <p:cNvSpPr>
            <a:spLocks noGrp="1"/>
          </p:cNvSpPr>
          <p:nvPr>
            <p:ph idx="1"/>
          </p:nvPr>
        </p:nvSpPr>
        <p:spPr>
          <a:xfrm>
            <a:off x="677334" y="2037805"/>
            <a:ext cx="8596668" cy="4820195"/>
          </a:xfrm>
        </p:spPr>
        <p:txBody>
          <a:bodyPr>
            <a:normAutofit/>
          </a:bodyPr>
          <a:lstStyle/>
          <a:p>
            <a:r>
              <a:rPr lang="en-US" sz="2000" dirty="0">
                <a:solidFill>
                  <a:schemeClr val="tx1"/>
                </a:solidFill>
              </a:rPr>
              <a:t>Application of Dollar-Value LIFO</a:t>
            </a:r>
          </a:p>
          <a:p>
            <a:pPr lvl="2"/>
            <a:r>
              <a:rPr lang="en-US" sz="1600" dirty="0" smtClean="0">
                <a:solidFill>
                  <a:schemeClr val="tx1"/>
                </a:solidFill>
              </a:rPr>
              <a:t>A company is trying to separate the change in the physical quantity of inventory from the change in costs of the inventory.</a:t>
            </a:r>
          </a:p>
          <a:p>
            <a:pPr lvl="1"/>
            <a:r>
              <a:rPr lang="en-US" sz="1800" dirty="0" smtClean="0">
                <a:solidFill>
                  <a:schemeClr val="tx1"/>
                </a:solidFill>
              </a:rPr>
              <a:t>Occurs in four steps:</a:t>
            </a:r>
          </a:p>
          <a:p>
            <a:pPr marL="1257300" lvl="2" indent="-342900">
              <a:buFont typeface="+mj-lt"/>
              <a:buAutoNum type="arabicPeriod"/>
            </a:pPr>
            <a:r>
              <a:rPr lang="en-US" sz="1600" dirty="0" smtClean="0">
                <a:solidFill>
                  <a:schemeClr val="tx1"/>
                </a:solidFill>
              </a:rPr>
              <a:t>Value the total ending inventory at current-year costs</a:t>
            </a:r>
          </a:p>
          <a:p>
            <a:pPr marL="1257300" lvl="2" indent="-342900">
              <a:buFont typeface="+mj-lt"/>
              <a:buAutoNum type="arabicPeriod"/>
            </a:pPr>
            <a:r>
              <a:rPr lang="en-US" sz="1600" dirty="0" smtClean="0">
                <a:solidFill>
                  <a:schemeClr val="tx1"/>
                </a:solidFill>
              </a:rPr>
              <a:t>Convert (roll back)n the ending inventory cost to base-year costs by applying the appropriate cost index as shown:</a:t>
            </a:r>
          </a:p>
          <a:p>
            <a:pPr marL="1714500" lvl="3" indent="-342900">
              <a:buFont typeface="+mj-lt"/>
              <a:buAutoNum type="arabicPeriod"/>
            </a:pPr>
            <a:r>
              <a:rPr lang="en-US" sz="1400" dirty="0" smtClean="0">
                <a:solidFill>
                  <a:schemeClr val="tx1"/>
                </a:solidFill>
              </a:rPr>
              <a:t>Ending inventory at base-year costs = Ending Inventory at Current-Year Costs X (Base-Year Cost Index / Current-Year Cost Index)</a:t>
            </a:r>
          </a:p>
          <a:p>
            <a:pPr marL="1257300" lvl="2" indent="-342900">
              <a:buFont typeface="+mj-lt"/>
              <a:buAutoNum type="arabicPeriod"/>
            </a:pPr>
            <a:r>
              <a:rPr lang="en-US" sz="1600" dirty="0" smtClean="0">
                <a:solidFill>
                  <a:schemeClr val="tx1"/>
                </a:solidFill>
              </a:rPr>
              <a:t>Compute the base year change in inventory level by comparing the ending inventory at base-year costs with beginning inventory at base-year costs.</a:t>
            </a:r>
          </a:p>
          <a:p>
            <a:pPr marL="1257300" lvl="2" indent="-342900">
              <a:buFont typeface="+mj-lt"/>
              <a:buAutoNum type="arabicPeriod"/>
            </a:pPr>
            <a:r>
              <a:rPr lang="en-US" sz="1600" dirty="0" smtClean="0">
                <a:solidFill>
                  <a:schemeClr val="tx1"/>
                </a:solidFill>
              </a:rPr>
              <a:t>a. If there is an increase in the inventory level at base-year costs, there’s been a real increase in physical quantity of inventory for the year. Convert (roll forward) this increase to current-year costs by applying the appropriate cost index as shown on the next page </a:t>
            </a:r>
            <a:r>
              <a:rPr lang="en-US" sz="1600" dirty="0" smtClean="0">
                <a:solidFill>
                  <a:schemeClr val="tx1"/>
                </a:solidFill>
                <a:sym typeface="Wingdings" panose="05000000000000000000" pitchFamily="2" charset="2"/>
              </a:rPr>
              <a:t></a:t>
            </a:r>
            <a:endParaRPr lang="en-US" sz="1600" dirty="0">
              <a:solidFill>
                <a:schemeClr val="tx1"/>
              </a:solidFill>
            </a:endParaRPr>
          </a:p>
        </p:txBody>
      </p:sp>
    </p:spTree>
    <p:extLst>
      <p:ext uri="{BB962C8B-B14F-4D97-AF65-F5344CB8AC3E}">
        <p14:creationId xmlns:p14="http://schemas.microsoft.com/office/powerpoint/2010/main" val="241876058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2225"/>
            <a:ext cx="10515600" cy="1325563"/>
          </a:xfrm>
        </p:spPr>
        <p:txBody>
          <a:bodyPr>
            <a:normAutofit/>
          </a:bodyPr>
          <a:lstStyle/>
          <a:p>
            <a:pPr algn="ctr"/>
            <a:r>
              <a:rPr lang="en-US" sz="4400" b="1" dirty="0" smtClean="0"/>
              <a:t>Objectives</a:t>
            </a:r>
            <a:endParaRPr lang="en-US" sz="4400" b="1" dirty="0"/>
          </a:p>
        </p:txBody>
      </p:sp>
      <p:sp>
        <p:nvSpPr>
          <p:cNvPr id="3" name="Content Placeholder 2"/>
          <p:cNvSpPr>
            <a:spLocks noGrp="1"/>
          </p:cNvSpPr>
          <p:nvPr>
            <p:ph idx="1"/>
          </p:nvPr>
        </p:nvSpPr>
        <p:spPr>
          <a:xfrm>
            <a:off x="838200" y="1347788"/>
            <a:ext cx="10515600" cy="5510212"/>
          </a:xfrm>
        </p:spPr>
        <p:txBody>
          <a:bodyPr>
            <a:normAutofit/>
          </a:bodyPr>
          <a:lstStyle/>
          <a:p>
            <a:r>
              <a:rPr lang="en-US" sz="2400" dirty="0" smtClean="0"/>
              <a:t>1.	Describe the different classifications on inventory and the flow of costs.</a:t>
            </a:r>
          </a:p>
          <a:p>
            <a:r>
              <a:rPr lang="en-US" sz="2400" dirty="0" smtClean="0"/>
              <a:t>2.	explain the uses of the perpetual and periodic inventory systems.</a:t>
            </a:r>
          </a:p>
          <a:p>
            <a:r>
              <a:rPr lang="en-US" sz="2400" dirty="0" smtClean="0"/>
              <a:t>3.	Identify the items to be included in inventory.</a:t>
            </a:r>
          </a:p>
          <a:p>
            <a:r>
              <a:rPr lang="en-US" sz="2400" dirty="0" smtClean="0"/>
              <a:t>4.	Determine the expenditures included in the cost of inventory.</a:t>
            </a:r>
          </a:p>
          <a:p>
            <a:r>
              <a:rPr lang="en-US" sz="2400" dirty="0" smtClean="0"/>
              <a:t>5.	Compute ending inventory and cost of goods sold under specific identification, FIFO, average cost, &amp; LIFO.</a:t>
            </a:r>
          </a:p>
          <a:p>
            <a:r>
              <a:rPr lang="en-US" sz="2400" dirty="0" smtClean="0"/>
              <a:t>6. Explain the consequences that result from the use of alternative inventory cost flow assumptions.</a:t>
            </a:r>
          </a:p>
          <a:p>
            <a:r>
              <a:rPr lang="en-US" sz="2400" dirty="0" smtClean="0"/>
              <a:t>7. 	Understand and apply dollar-value LIFO.</a:t>
            </a:r>
          </a:p>
          <a:p>
            <a:r>
              <a:rPr lang="en-US" sz="2400" dirty="0" smtClean="0"/>
              <a:t>8.	Understand inventory disclosures.</a:t>
            </a:r>
            <a:endParaRPr lang="en-US" sz="2400" dirty="0"/>
          </a:p>
        </p:txBody>
      </p:sp>
    </p:spTree>
    <p:extLst>
      <p:ext uri="{BB962C8B-B14F-4D97-AF65-F5344CB8AC3E}">
        <p14:creationId xmlns:p14="http://schemas.microsoft.com/office/powerpoint/2010/main" val="226836643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What is the Dollar-Value LIFO Method? Cont’d.</a:t>
            </a:r>
            <a:endParaRPr lang="en-US" dirty="0"/>
          </a:p>
        </p:txBody>
      </p:sp>
      <p:sp>
        <p:nvSpPr>
          <p:cNvPr id="3" name="Content Placeholder 2"/>
          <p:cNvSpPr>
            <a:spLocks noGrp="1"/>
          </p:cNvSpPr>
          <p:nvPr>
            <p:ph idx="1"/>
          </p:nvPr>
        </p:nvSpPr>
        <p:spPr>
          <a:xfrm>
            <a:off x="677334" y="2037805"/>
            <a:ext cx="8596668" cy="4820195"/>
          </a:xfrm>
        </p:spPr>
        <p:txBody>
          <a:bodyPr>
            <a:normAutofit/>
          </a:bodyPr>
          <a:lstStyle/>
          <a:p>
            <a:pPr lvl="2"/>
            <a:r>
              <a:rPr lang="en-US" sz="1800" dirty="0" smtClean="0">
                <a:solidFill>
                  <a:schemeClr val="tx1"/>
                </a:solidFill>
              </a:rPr>
              <a:t>4. a. (cont’d.)</a:t>
            </a:r>
          </a:p>
          <a:p>
            <a:pPr lvl="3"/>
            <a:r>
              <a:rPr lang="en-US" sz="1600" dirty="0" smtClean="0">
                <a:solidFill>
                  <a:schemeClr val="tx1"/>
                </a:solidFill>
              </a:rPr>
              <a:t>Layers Increase at Current-Year Costs =  Increase at Base-Year Costs X (Current-Year Cost Index / Base-Year Cost Index)</a:t>
            </a:r>
          </a:p>
          <a:p>
            <a:pPr lvl="2"/>
            <a:r>
              <a:rPr lang="en-US" sz="1800" dirty="0" smtClean="0">
                <a:solidFill>
                  <a:schemeClr val="tx1"/>
                </a:solidFill>
              </a:rPr>
              <a:t>Add this layer increase to the dollar-value LIFO inventory cost at the beginning of the year to get the dollar-value LIFO cost of ending inventory.</a:t>
            </a:r>
          </a:p>
          <a:p>
            <a:pPr lvl="2"/>
            <a:r>
              <a:rPr lang="en-US" sz="1800" dirty="0" smtClean="0">
                <a:solidFill>
                  <a:schemeClr val="tx1"/>
                </a:solidFill>
              </a:rPr>
              <a:t>4. b. If there’s a decrease in inventory level at base-year costs, there has been a real decrease in the physical quantity of the inventory for the year. This decrease reduces the inventory on a LIFO layer basis. Note that this decrease (shown below) may eliminate more than one layer of LIFO inventory.</a:t>
            </a:r>
          </a:p>
          <a:p>
            <a:pPr lvl="3"/>
            <a:r>
              <a:rPr lang="en-US" sz="1600" dirty="0" smtClean="0">
                <a:solidFill>
                  <a:schemeClr val="tx1"/>
                </a:solidFill>
              </a:rPr>
              <a:t>Cost Decrease of Most Recently Added Layer(s) = Decrease at Base-Year Costs X (Cost Index of Most Recently Added Layer(s) / Base-Year Cost Index)</a:t>
            </a:r>
            <a:endParaRPr lang="en-US" sz="1600" dirty="0">
              <a:solidFill>
                <a:schemeClr val="tx1"/>
              </a:solidFill>
            </a:endParaRPr>
          </a:p>
        </p:txBody>
      </p:sp>
    </p:spTree>
    <p:extLst>
      <p:ext uri="{BB962C8B-B14F-4D97-AF65-F5344CB8AC3E}">
        <p14:creationId xmlns:p14="http://schemas.microsoft.com/office/powerpoint/2010/main" val="159764584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How Do Companies Disclose Inventory Values &amp; Methods?</a:t>
            </a:r>
            <a:endParaRPr lang="en-US" dirty="0"/>
          </a:p>
        </p:txBody>
      </p:sp>
      <p:sp>
        <p:nvSpPr>
          <p:cNvPr id="3" name="Content Placeholder 2"/>
          <p:cNvSpPr>
            <a:spLocks noGrp="1"/>
          </p:cNvSpPr>
          <p:nvPr>
            <p:ph idx="1"/>
          </p:nvPr>
        </p:nvSpPr>
        <p:spPr>
          <a:xfrm>
            <a:off x="677334" y="2037805"/>
            <a:ext cx="8596668" cy="4820195"/>
          </a:xfrm>
        </p:spPr>
        <p:txBody>
          <a:bodyPr>
            <a:normAutofit/>
          </a:bodyPr>
          <a:lstStyle/>
          <a:p>
            <a:r>
              <a:rPr lang="en-US" sz="2000" dirty="0" smtClean="0">
                <a:solidFill>
                  <a:schemeClr val="tx1"/>
                </a:solidFill>
              </a:rPr>
              <a:t>Companies must disclose:</a:t>
            </a:r>
          </a:p>
          <a:p>
            <a:pPr lvl="1"/>
            <a:r>
              <a:rPr lang="en-US" sz="1800" dirty="0" smtClean="0">
                <a:solidFill>
                  <a:schemeClr val="tx1"/>
                </a:solidFill>
              </a:rPr>
              <a:t>The composition (raw materials, work in process, finished goods) and carrying value of the inventory.</a:t>
            </a:r>
          </a:p>
          <a:p>
            <a:pPr lvl="1"/>
            <a:r>
              <a:rPr lang="en-US" sz="1800" dirty="0" smtClean="0">
                <a:solidFill>
                  <a:schemeClr val="tx1"/>
                </a:solidFill>
              </a:rPr>
              <a:t>Any accounting policies, including the cost flow assumptions used to value inventory (LIFO, FIFO).</a:t>
            </a:r>
          </a:p>
          <a:p>
            <a:pPr lvl="1"/>
            <a:r>
              <a:rPr lang="en-US" sz="1800" dirty="0" smtClean="0">
                <a:solidFill>
                  <a:schemeClr val="tx1"/>
                </a:solidFill>
              </a:rPr>
              <a:t>Any inventory financing arrangements, including unconditional purchase obligations.</a:t>
            </a:r>
          </a:p>
          <a:p>
            <a:pPr lvl="1"/>
            <a:r>
              <a:rPr lang="en-US" sz="1800" dirty="0" smtClean="0">
                <a:solidFill>
                  <a:schemeClr val="tx1"/>
                </a:solidFill>
              </a:rPr>
              <a:t>LIFO-related disclosures, including the effects of LIFO liquidations and any LIFO Valuation Allowance</a:t>
            </a:r>
            <a:endParaRPr lang="en-US" sz="1800" dirty="0">
              <a:solidFill>
                <a:schemeClr val="tx1"/>
              </a:solidFill>
            </a:endParaRPr>
          </a:p>
          <a:p>
            <a:r>
              <a:rPr lang="en-US" sz="2000" dirty="0" smtClean="0">
                <a:solidFill>
                  <a:schemeClr val="tx1"/>
                </a:solidFill>
              </a:rPr>
              <a:t>LIFO Valuation Allowance (LIFO Reserve)</a:t>
            </a:r>
          </a:p>
          <a:p>
            <a:r>
              <a:rPr lang="en-US" sz="2000" dirty="0" smtClean="0">
                <a:solidFill>
                  <a:schemeClr val="tx1"/>
                </a:solidFill>
              </a:rPr>
              <a:t>Interim Statements Using LIFO</a:t>
            </a:r>
          </a:p>
        </p:txBody>
      </p:sp>
    </p:spTree>
    <p:extLst>
      <p:ext uri="{BB962C8B-B14F-4D97-AF65-F5344CB8AC3E}">
        <p14:creationId xmlns:p14="http://schemas.microsoft.com/office/powerpoint/2010/main" val="315276135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9507" y="609600"/>
            <a:ext cx="10060340" cy="1320800"/>
          </a:xfrm>
        </p:spPr>
        <p:txBody>
          <a:bodyPr vert="horz" lIns="91440" tIns="45720" rIns="91440" bIns="45720" rtlCol="0" anchor="t">
            <a:normAutofit/>
          </a:bodyPr>
          <a:lstStyle/>
          <a:p>
            <a:pPr algn="ctr"/>
            <a:r>
              <a:rPr lang="en-US" sz="4000" b="1" dirty="0"/>
              <a:t>How Do Companies Classify Inventory?</a:t>
            </a:r>
          </a:p>
        </p:txBody>
      </p:sp>
      <p:sp>
        <p:nvSpPr>
          <p:cNvPr id="3" name="Content Placeholder 2"/>
          <p:cNvSpPr>
            <a:spLocks noGrp="1"/>
          </p:cNvSpPr>
          <p:nvPr>
            <p:ph idx="1"/>
          </p:nvPr>
        </p:nvSpPr>
        <p:spPr>
          <a:xfrm>
            <a:off x="677334" y="2160589"/>
            <a:ext cx="8596668" cy="4697411"/>
          </a:xfrm>
        </p:spPr>
        <p:txBody>
          <a:bodyPr>
            <a:normAutofit lnSpcReduction="10000"/>
          </a:bodyPr>
          <a:lstStyle/>
          <a:p>
            <a:r>
              <a:rPr lang="en-US" dirty="0" smtClean="0"/>
              <a:t>Merchandisers, like Target, use one account usually called merchandise inventory.</a:t>
            </a:r>
          </a:p>
          <a:p>
            <a:r>
              <a:rPr lang="en-US" dirty="0" smtClean="0"/>
              <a:t>Manufacturers use three inventory accounts:</a:t>
            </a:r>
          </a:p>
          <a:p>
            <a:pPr lvl="1"/>
            <a:r>
              <a:rPr lang="en-US" dirty="0" smtClean="0"/>
              <a:t>Raw Materials Inventory</a:t>
            </a:r>
          </a:p>
          <a:p>
            <a:pPr lvl="2"/>
            <a:r>
              <a:rPr lang="en-US" dirty="0" smtClean="0"/>
              <a:t>Includes goods acquired for use in production process.</a:t>
            </a:r>
          </a:p>
          <a:p>
            <a:pPr lvl="3"/>
            <a:r>
              <a:rPr lang="en-US" dirty="0" smtClean="0"/>
              <a:t>Ex:  iron ore, coffee beans, supplies, etc.</a:t>
            </a:r>
            <a:endParaRPr lang="en-US" dirty="0"/>
          </a:p>
          <a:p>
            <a:pPr lvl="1"/>
            <a:r>
              <a:rPr lang="en-US" dirty="0" smtClean="0"/>
              <a:t>Work-in-Process Inventory</a:t>
            </a:r>
          </a:p>
          <a:p>
            <a:pPr lvl="2"/>
            <a:r>
              <a:rPr lang="en-US" dirty="0" smtClean="0"/>
              <a:t>Includes products that have been started but not yet complete.</a:t>
            </a:r>
          </a:p>
          <a:p>
            <a:pPr lvl="3"/>
            <a:r>
              <a:rPr lang="en-US" dirty="0" smtClean="0"/>
              <a:t>3 cost components</a:t>
            </a:r>
          </a:p>
          <a:p>
            <a:pPr lvl="4"/>
            <a:r>
              <a:rPr lang="en-US" dirty="0" smtClean="0"/>
              <a:t>raw materials, direct labor, and factory overhead</a:t>
            </a:r>
          </a:p>
          <a:p>
            <a:pPr lvl="1"/>
            <a:r>
              <a:rPr lang="en-US" dirty="0" smtClean="0"/>
              <a:t>Finished Goods Inventory</a:t>
            </a:r>
          </a:p>
          <a:p>
            <a:pPr lvl="2"/>
            <a:r>
              <a:rPr lang="en-US" dirty="0" smtClean="0"/>
              <a:t>Includes completed manufactured products awaiting sale.</a:t>
            </a:r>
          </a:p>
          <a:p>
            <a:pPr lvl="2"/>
            <a:r>
              <a:rPr lang="en-US" dirty="0" smtClean="0"/>
              <a:t>raw </a:t>
            </a:r>
            <a:r>
              <a:rPr lang="en-US" dirty="0"/>
              <a:t>materials, direct labor, and factory </a:t>
            </a:r>
            <a:r>
              <a:rPr lang="en-US" dirty="0" smtClean="0"/>
              <a:t>overhead get wrapped into one sale cost per unit</a:t>
            </a:r>
            <a:endParaRPr lang="en-US" dirty="0"/>
          </a:p>
          <a:p>
            <a:pPr lvl="3"/>
            <a:r>
              <a:rPr lang="en-US" dirty="0" smtClean="0"/>
              <a:t>Ex:  roasted coffee beans, coffee mugs, presses, etc.</a:t>
            </a:r>
          </a:p>
        </p:txBody>
      </p:sp>
    </p:spTree>
    <p:extLst>
      <p:ext uri="{BB962C8B-B14F-4D97-AF65-F5344CB8AC3E}">
        <p14:creationId xmlns:p14="http://schemas.microsoft.com/office/powerpoint/2010/main" val="50769146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Flow of Inventory Costs</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351039" y="1380533"/>
            <a:ext cx="7249257" cy="4660829"/>
          </a:xfrm>
        </p:spPr>
      </p:pic>
      <p:sp>
        <p:nvSpPr>
          <p:cNvPr id="5" name="Footer Placeholder 4"/>
          <p:cNvSpPr>
            <a:spLocks noGrp="1"/>
          </p:cNvSpPr>
          <p:nvPr>
            <p:ph type="ftr" sz="quarter" idx="11"/>
          </p:nvPr>
        </p:nvSpPr>
        <p:spPr/>
        <p:txBody>
          <a:bodyPr/>
          <a:lstStyle/>
          <a:p>
            <a:r>
              <a:rPr lang="en-US" smtClean="0"/>
              <a:t>Source: https://slideplayer.com/slide/14535057/</a:t>
            </a:r>
            <a:endParaRPr lang="en-US"/>
          </a:p>
        </p:txBody>
      </p:sp>
    </p:spTree>
    <p:extLst>
      <p:ext uri="{BB962C8B-B14F-4D97-AF65-F5344CB8AC3E}">
        <p14:creationId xmlns:p14="http://schemas.microsoft.com/office/powerpoint/2010/main" val="175620704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Flow of Inventory </a:t>
            </a:r>
            <a:r>
              <a:rPr lang="en-US" dirty="0" smtClean="0"/>
              <a:t>Costs Cont’d.</a:t>
            </a:r>
            <a:endParaRPr lang="en-US" dirty="0"/>
          </a:p>
        </p:txBody>
      </p:sp>
      <p:sp>
        <p:nvSpPr>
          <p:cNvPr id="4" name="Footer Placeholder 3"/>
          <p:cNvSpPr>
            <a:spLocks noGrp="1"/>
          </p:cNvSpPr>
          <p:nvPr>
            <p:ph type="ftr" sz="quarter" idx="11"/>
          </p:nvPr>
        </p:nvSpPr>
        <p:spPr/>
        <p:txBody>
          <a:bodyPr/>
          <a:lstStyle/>
          <a:p>
            <a:r>
              <a:rPr lang="en-US" dirty="0" smtClean="0"/>
              <a:t>Source: https</a:t>
            </a:r>
            <a:r>
              <a:rPr lang="en-US" dirty="0"/>
              <a:t>://slideplayer.com/slide/9680942/</a:t>
            </a:r>
          </a:p>
        </p:txBody>
      </p:sp>
      <p:pic>
        <p:nvPicPr>
          <p:cNvPr id="7" name="Content Placeholder 6"/>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77334" y="1407790"/>
            <a:ext cx="7526140" cy="4634235"/>
          </a:xfrm>
        </p:spPr>
      </p:pic>
    </p:spTree>
    <p:extLst>
      <p:ext uri="{BB962C8B-B14F-4D97-AF65-F5344CB8AC3E}">
        <p14:creationId xmlns:p14="http://schemas.microsoft.com/office/powerpoint/2010/main" val="322381381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Do Companies Report Inventory in Their Financial Statements?</a:t>
            </a:r>
            <a:endParaRPr lang="en-US" dirty="0"/>
          </a:p>
        </p:txBody>
      </p:sp>
      <p:sp>
        <p:nvSpPr>
          <p:cNvPr id="3" name="Content Placeholder 2"/>
          <p:cNvSpPr>
            <a:spLocks noGrp="1"/>
          </p:cNvSpPr>
          <p:nvPr>
            <p:ph sz="half" idx="1"/>
          </p:nvPr>
        </p:nvSpPr>
        <p:spPr/>
        <p:txBody>
          <a:bodyPr>
            <a:normAutofit/>
          </a:bodyPr>
          <a:lstStyle/>
          <a:p>
            <a:r>
              <a:rPr lang="en-US" dirty="0" smtClean="0"/>
              <a:t>The inventory amount reported on a balance sheet &amp; the cost of goods sold reported on a income statement are based on a series of steps:</a:t>
            </a:r>
          </a:p>
          <a:p>
            <a:endParaRPr lang="en-US" dirty="0" smtClean="0"/>
          </a:p>
          <a:p>
            <a:pPr>
              <a:buFont typeface="+mj-lt"/>
              <a:buAutoNum type="arabicPeriod"/>
            </a:pPr>
            <a:r>
              <a:rPr lang="en-US" dirty="0" smtClean="0"/>
              <a:t>Decide what items to include in the inventory and count the physical inventory quantities.</a:t>
            </a:r>
          </a:p>
        </p:txBody>
      </p:sp>
      <p:sp>
        <p:nvSpPr>
          <p:cNvPr id="4" name="Content Placeholder 3"/>
          <p:cNvSpPr>
            <a:spLocks noGrp="1"/>
          </p:cNvSpPr>
          <p:nvPr>
            <p:ph sz="half" idx="2"/>
          </p:nvPr>
        </p:nvSpPr>
        <p:spPr/>
        <p:txBody>
          <a:bodyPr>
            <a:normAutofit/>
          </a:bodyPr>
          <a:lstStyle/>
          <a:p>
            <a:pPr>
              <a:buFont typeface="+mj-lt"/>
              <a:buAutoNum type="arabicPeriod" startAt="2"/>
            </a:pPr>
            <a:r>
              <a:rPr lang="en-US" dirty="0"/>
              <a:t>Determine the costs of the units it purchased or produced during the accounting period, including cost for freight-in and reductions for purchases, discounts, returns, &amp; allowances</a:t>
            </a:r>
            <a:r>
              <a:rPr lang="en-US" dirty="0" smtClean="0"/>
              <a:t>.</a:t>
            </a:r>
          </a:p>
          <a:p>
            <a:pPr>
              <a:buFont typeface="+mj-lt"/>
              <a:buAutoNum type="arabicPeriod" startAt="2"/>
            </a:pPr>
            <a:r>
              <a:rPr lang="en-US" dirty="0" smtClean="0"/>
              <a:t>Use a cost flow assumption to allocate the cost of goods available for sale between the ending inventory and the cost of goods sold.</a:t>
            </a:r>
            <a:endParaRPr lang="en-US" dirty="0"/>
          </a:p>
          <a:p>
            <a:endParaRPr lang="en-US" dirty="0"/>
          </a:p>
        </p:txBody>
      </p:sp>
    </p:spTree>
    <p:extLst>
      <p:ext uri="{BB962C8B-B14F-4D97-AF65-F5344CB8AC3E}">
        <p14:creationId xmlns:p14="http://schemas.microsoft.com/office/powerpoint/2010/main" val="231956565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77334" y="2160588"/>
            <a:ext cx="4184035" cy="4697411"/>
          </a:xfrm>
        </p:spPr>
        <p:txBody>
          <a:bodyPr>
            <a:normAutofit/>
          </a:bodyPr>
          <a:lstStyle/>
          <a:p>
            <a:r>
              <a:rPr lang="en-US" sz="2000" b="1" dirty="0" smtClean="0"/>
              <a:t>Perpetual Inventory System</a:t>
            </a:r>
          </a:p>
          <a:p>
            <a:endParaRPr lang="en-US" sz="2000" b="1" dirty="0" smtClean="0"/>
          </a:p>
          <a:p>
            <a:r>
              <a:rPr lang="en-US" sz="1600" dirty="0" smtClean="0"/>
              <a:t>Continuous record of physical quantities in inventory</a:t>
            </a:r>
          </a:p>
          <a:p>
            <a:r>
              <a:rPr lang="en-US" sz="1600" dirty="0" smtClean="0"/>
              <a:t>Records purchase or production, &amp; use of each item as it occurs.</a:t>
            </a:r>
          </a:p>
          <a:p>
            <a:r>
              <a:rPr lang="en-US" sz="1600" dirty="0" smtClean="0"/>
              <a:t>Management can see inventory in real time and can plan/control inventory to avoid stock-outs.</a:t>
            </a:r>
          </a:p>
          <a:p>
            <a:r>
              <a:rPr lang="en-US" sz="1600" dirty="0" smtClean="0"/>
              <a:t>“point of sale” cash register systems can be used to aid in financial statements.</a:t>
            </a:r>
          </a:p>
          <a:p>
            <a:r>
              <a:rPr lang="en-US" sz="1600" dirty="0" smtClean="0"/>
              <a:t>Scanning each UPC auto-deducts from appropriate inventory account.</a:t>
            </a:r>
          </a:p>
          <a:p>
            <a:endParaRPr lang="en-US" sz="1600" dirty="0" smtClean="0"/>
          </a:p>
          <a:p>
            <a:endParaRPr lang="en-US" dirty="0" smtClean="0"/>
          </a:p>
        </p:txBody>
      </p:sp>
      <p:sp>
        <p:nvSpPr>
          <p:cNvPr id="4" name="Content Placeholder 3"/>
          <p:cNvSpPr>
            <a:spLocks noGrp="1"/>
          </p:cNvSpPr>
          <p:nvPr>
            <p:ph sz="half" idx="2"/>
          </p:nvPr>
        </p:nvSpPr>
        <p:spPr>
          <a:xfrm>
            <a:off x="5089970" y="2160589"/>
            <a:ext cx="4184034" cy="4697411"/>
          </a:xfrm>
        </p:spPr>
        <p:txBody>
          <a:bodyPr>
            <a:normAutofit/>
          </a:bodyPr>
          <a:lstStyle/>
          <a:p>
            <a:r>
              <a:rPr lang="en-US" sz="1600" dirty="0" smtClean="0"/>
              <a:t>Radio Frequency Identification Technology (RFID) is also used to track products and update COGS accounts</a:t>
            </a:r>
          </a:p>
          <a:p>
            <a:pPr lvl="1"/>
            <a:r>
              <a:rPr lang="en-US" sz="1400" dirty="0" smtClean="0"/>
              <a:t>Ex: video games, electronics, gift cards</a:t>
            </a:r>
          </a:p>
          <a:p>
            <a:r>
              <a:rPr lang="en-US" sz="1600" dirty="0" smtClean="0"/>
              <a:t>Inventory should be physically counted at least once per fiscal year</a:t>
            </a:r>
          </a:p>
          <a:p>
            <a:pPr lvl="1"/>
            <a:r>
              <a:rPr lang="en-US" sz="1400" dirty="0" smtClean="0"/>
              <a:t>Discrepancies found can be caused by:  recording errors, shrinkage, waste, breakage, theft, etc.</a:t>
            </a:r>
          </a:p>
          <a:p>
            <a:r>
              <a:rPr lang="en-US" sz="1600" dirty="0" smtClean="0"/>
              <a:t>Then, companies can adjust inventory and/or COGS accounts to reflect loss or cost of the difference, so the records are in agreement with physical inventory.</a:t>
            </a:r>
          </a:p>
          <a:p>
            <a:r>
              <a:rPr lang="en-US" sz="1600" dirty="0" smtClean="0"/>
              <a:t>Data can provide useful info for inventory control</a:t>
            </a:r>
          </a:p>
          <a:p>
            <a:endParaRPr lang="en-US" sz="1600" dirty="0"/>
          </a:p>
        </p:txBody>
      </p:sp>
      <p:sp>
        <p:nvSpPr>
          <p:cNvPr id="7" name="Title 1"/>
          <p:cNvSpPr txBox="1">
            <a:spLocks/>
          </p:cNvSpPr>
          <p:nvPr/>
        </p:nvSpPr>
        <p:spPr>
          <a:xfrm>
            <a:off x="0" y="609600"/>
            <a:ext cx="9274002" cy="1320800"/>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sz="4000" b="1" dirty="0" smtClean="0"/>
              <a:t>How Do Companies Keep Track of Inventory?</a:t>
            </a:r>
            <a:endParaRPr lang="en-US" sz="4000" b="1" dirty="0"/>
          </a:p>
        </p:txBody>
      </p:sp>
    </p:spTree>
    <p:extLst>
      <p:ext uri="{BB962C8B-B14F-4D97-AF65-F5344CB8AC3E}">
        <p14:creationId xmlns:p14="http://schemas.microsoft.com/office/powerpoint/2010/main" val="274142681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half" idx="1"/>
          </p:nvPr>
        </p:nvSpPr>
        <p:spPr>
          <a:xfrm>
            <a:off x="677334" y="2160588"/>
            <a:ext cx="4184035" cy="4697411"/>
          </a:xfrm>
        </p:spPr>
        <p:txBody>
          <a:bodyPr>
            <a:normAutofit fontScale="92500" lnSpcReduction="20000"/>
          </a:bodyPr>
          <a:lstStyle/>
          <a:p>
            <a:r>
              <a:rPr lang="en-US" sz="2000" b="1" dirty="0"/>
              <a:t>Periodic Inventory </a:t>
            </a:r>
            <a:r>
              <a:rPr lang="en-US" sz="2000" b="1" dirty="0" smtClean="0"/>
              <a:t>System</a:t>
            </a:r>
            <a:endParaRPr lang="en-US" dirty="0" smtClean="0"/>
          </a:p>
          <a:p>
            <a:r>
              <a:rPr lang="en-US" sz="1600" dirty="0" smtClean="0"/>
              <a:t>Does NOT keep a continuous record of inventory on hand.</a:t>
            </a:r>
          </a:p>
          <a:p>
            <a:pPr lvl="1"/>
            <a:r>
              <a:rPr lang="en-US" sz="1400" dirty="0" smtClean="0"/>
              <a:t>Physical count of ending inventory at least once per fiscal year.</a:t>
            </a:r>
          </a:p>
          <a:p>
            <a:r>
              <a:rPr lang="en-US" sz="1600" dirty="0" smtClean="0"/>
              <a:t>Adequate for low-cost inventory items</a:t>
            </a:r>
          </a:p>
          <a:p>
            <a:pPr lvl="1"/>
            <a:r>
              <a:rPr lang="en-US" sz="1400" dirty="0"/>
              <a:t>W</a:t>
            </a:r>
            <a:r>
              <a:rPr lang="en-US" sz="1400" dirty="0" smtClean="0"/>
              <a:t>hen costs of maintaining detailed records (perpetual inventory system) are greater than its benefits.</a:t>
            </a:r>
            <a:endParaRPr lang="en-US" sz="1200" dirty="0"/>
          </a:p>
          <a:p>
            <a:r>
              <a:rPr lang="en-US" sz="1600" dirty="0" smtClean="0"/>
              <a:t>Company usually records purchases of inventory in a temporary account, Purchases.</a:t>
            </a:r>
          </a:p>
          <a:p>
            <a:r>
              <a:rPr lang="en-US" sz="1600" dirty="0"/>
              <a:t>B</a:t>
            </a:r>
            <a:r>
              <a:rPr lang="en-US" sz="1600" dirty="0" smtClean="0"/>
              <a:t>eginning inventory cost remains in the inventory account. </a:t>
            </a:r>
          </a:p>
          <a:p>
            <a:r>
              <a:rPr lang="en-US" sz="1600" dirty="0"/>
              <a:t>Purchase discounts, purchase returns &amp; allowances, &amp; freight-in don’t affect inventory account; Instead, they’re recorded to their respective accounts.</a:t>
            </a:r>
          </a:p>
          <a:p>
            <a:pPr lvl="1"/>
            <a:r>
              <a:rPr lang="en-US" sz="1400" dirty="0"/>
              <a:t>Ex:  Purchase Discounts, Purchase Returns &amp; Allowances, Freight-In</a:t>
            </a:r>
            <a:endParaRPr lang="en-US" dirty="0"/>
          </a:p>
          <a:p>
            <a:endParaRPr lang="en-US" sz="1600" dirty="0" smtClean="0"/>
          </a:p>
        </p:txBody>
      </p:sp>
      <p:sp>
        <p:nvSpPr>
          <p:cNvPr id="5" name="Content Placeholder 4"/>
          <p:cNvSpPr>
            <a:spLocks noGrp="1"/>
          </p:cNvSpPr>
          <p:nvPr>
            <p:ph sz="half" idx="2"/>
          </p:nvPr>
        </p:nvSpPr>
        <p:spPr>
          <a:xfrm>
            <a:off x="5089970" y="2160589"/>
            <a:ext cx="4184034" cy="4697410"/>
          </a:xfrm>
        </p:spPr>
        <p:txBody>
          <a:bodyPr>
            <a:normAutofit fontScale="92500" lnSpcReduction="20000"/>
          </a:bodyPr>
          <a:lstStyle/>
          <a:p>
            <a:r>
              <a:rPr lang="en-US" sz="1700" dirty="0" smtClean="0"/>
              <a:t>Net purchases is computed as follows:</a:t>
            </a:r>
          </a:p>
          <a:p>
            <a:pPr lvl="1"/>
            <a:r>
              <a:rPr lang="en-US" b="1" dirty="0" smtClean="0"/>
              <a:t>Net Purchases  =  Purchases  +  Freight-In  –  Purchase Discounts Taken  –  Purchase Returns &amp; Allowances</a:t>
            </a:r>
          </a:p>
          <a:p>
            <a:r>
              <a:rPr lang="en-US" sz="1600" b="1" dirty="0"/>
              <a:t>N</a:t>
            </a:r>
            <a:r>
              <a:rPr lang="en-US" sz="1600" b="1" dirty="0" smtClean="0"/>
              <a:t>et Purchases + Beginning </a:t>
            </a:r>
            <a:r>
              <a:rPr lang="en-US" sz="1600" b="1" dirty="0"/>
              <a:t>I</a:t>
            </a:r>
            <a:r>
              <a:rPr lang="en-US" sz="1600" b="1" dirty="0" smtClean="0"/>
              <a:t>nventory = Cost Of Goods Available </a:t>
            </a:r>
            <a:r>
              <a:rPr lang="en-US" sz="1600" b="1" dirty="0"/>
              <a:t>F</a:t>
            </a:r>
            <a:r>
              <a:rPr lang="en-US" sz="1600" b="1" dirty="0" smtClean="0"/>
              <a:t>or </a:t>
            </a:r>
            <a:r>
              <a:rPr lang="en-US" sz="1600" b="1" dirty="0"/>
              <a:t>S</a:t>
            </a:r>
            <a:r>
              <a:rPr lang="en-US" sz="1600" b="1" dirty="0" smtClean="0"/>
              <a:t>ale</a:t>
            </a:r>
          </a:p>
          <a:p>
            <a:r>
              <a:rPr lang="en-US" sz="1700" dirty="0" smtClean="0"/>
              <a:t>A physical count of inventory determines the balances of ending inventory and cost of goods sold.</a:t>
            </a:r>
          </a:p>
          <a:p>
            <a:pPr lvl="1"/>
            <a:r>
              <a:rPr lang="en-US" sz="1500" dirty="0" smtClean="0"/>
              <a:t>Specifically, they find the cost of ending inventory by assigning costs to physical quantities on hand based on the cost flow assumption it’s using.</a:t>
            </a:r>
            <a:endParaRPr lang="en-US" sz="1700" dirty="0" smtClean="0"/>
          </a:p>
          <a:p>
            <a:pPr marL="342900" lvl="1" indent="-342900"/>
            <a:r>
              <a:rPr lang="en-US" b="1" dirty="0"/>
              <a:t>Cost </a:t>
            </a:r>
            <a:r>
              <a:rPr lang="en-US" b="1" dirty="0" smtClean="0"/>
              <a:t>Of </a:t>
            </a:r>
            <a:r>
              <a:rPr lang="en-US" b="1" dirty="0"/>
              <a:t>Goods Available </a:t>
            </a:r>
            <a:r>
              <a:rPr lang="en-US" b="1" dirty="0" smtClean="0"/>
              <a:t>For </a:t>
            </a:r>
            <a:r>
              <a:rPr lang="en-US" b="1" dirty="0"/>
              <a:t>Sale – Ending Inventory = Cost Of Goods Sold (COGS)</a:t>
            </a:r>
          </a:p>
        </p:txBody>
      </p:sp>
      <p:sp>
        <p:nvSpPr>
          <p:cNvPr id="7" name="Title 1"/>
          <p:cNvSpPr txBox="1">
            <a:spLocks/>
          </p:cNvSpPr>
          <p:nvPr/>
        </p:nvSpPr>
        <p:spPr>
          <a:xfrm>
            <a:off x="0" y="609600"/>
            <a:ext cx="9274002" cy="1320800"/>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sz="4000" b="1" dirty="0" smtClean="0"/>
              <a:t>How Do Companies Keep Track of Inventory? Cont’d.</a:t>
            </a:r>
            <a:endParaRPr lang="en-US" sz="4000" b="1" dirty="0"/>
          </a:p>
        </p:txBody>
      </p:sp>
    </p:spTree>
    <p:extLst>
      <p:ext uri="{BB962C8B-B14F-4D97-AF65-F5344CB8AC3E}">
        <p14:creationId xmlns:p14="http://schemas.microsoft.com/office/powerpoint/2010/main" val="845677655"/>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TM02900688[[fn=Facet]]</Template>
  <TotalTime>498</TotalTime>
  <Words>3406</Words>
  <Application>Microsoft Office PowerPoint</Application>
  <PresentationFormat>Widescreen</PresentationFormat>
  <Paragraphs>360</Paragraphs>
  <Slides>31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31</vt:i4>
      </vt:variant>
    </vt:vector>
  </HeadingPairs>
  <TitlesOfParts>
    <vt:vector size="37" baseType="lpstr">
      <vt:lpstr>Arial</vt:lpstr>
      <vt:lpstr>Calibri</vt:lpstr>
      <vt:lpstr>Trebuchet MS</vt:lpstr>
      <vt:lpstr>Wingdings</vt:lpstr>
      <vt:lpstr>Wingdings 3</vt:lpstr>
      <vt:lpstr>Facet</vt:lpstr>
      <vt:lpstr>Intermediate Accounting PowerPoint</vt:lpstr>
      <vt:lpstr>Chapter 7</vt:lpstr>
      <vt:lpstr>Objectives</vt:lpstr>
      <vt:lpstr>How Do Companies Classify Inventory?</vt:lpstr>
      <vt:lpstr>Flow of Inventory Costs</vt:lpstr>
      <vt:lpstr>Flow of Inventory Costs Cont’d.</vt:lpstr>
      <vt:lpstr>How Do Companies Report Inventory in Their Financial Statements?</vt:lpstr>
      <vt:lpstr>PowerPoint Presentation</vt:lpstr>
      <vt:lpstr>PowerPoint Presentation</vt:lpstr>
      <vt:lpstr>Why It Matters</vt:lpstr>
      <vt:lpstr>Comparison of Perpetual &amp; Periodic Inventory Systems</vt:lpstr>
      <vt:lpstr>Comparison of Perpetual &amp; Periodic Inventory Systems Cont’d.</vt:lpstr>
      <vt:lpstr>How Do Companies Determine Inventory Quantities?</vt:lpstr>
      <vt:lpstr>How Do Companies Determine Inventory Quantities? Cont’d.</vt:lpstr>
      <vt:lpstr>How Do Companies Determine Inventory Quantities? Cont’d.</vt:lpstr>
      <vt:lpstr>How Do Companies Determine Inventory Quantities? Cont’d.</vt:lpstr>
      <vt:lpstr>How Do Companies Determine Inventory Quantities? Cont’d.</vt:lpstr>
      <vt:lpstr>How Do Companies Determine Inventory Costs?</vt:lpstr>
      <vt:lpstr>How Do Companies Determine Inventory Costs? Cont’d.</vt:lpstr>
      <vt:lpstr>What Are the Different Cost Flow Assumptions?</vt:lpstr>
      <vt:lpstr>What Are the Different Cost Flow Assumptions? Cont’d.</vt:lpstr>
      <vt:lpstr>What Are the Consequences of Using Alternative Inventory Cost Flow Assumptions?</vt:lpstr>
      <vt:lpstr>What Are the Consequences of Using Alternative Inventory Cost Flow Assumptions? Cont’d.</vt:lpstr>
      <vt:lpstr>What Are the Consequences of Using Alternative Inventory Cost Flow Assumptions? Cont’d.</vt:lpstr>
      <vt:lpstr>What Are the Consequences of Using Alternative Inventory Cost Flow Assumptions? Cont’d.</vt:lpstr>
      <vt:lpstr>What Does Management Need to Consider in Selecting an Inventory Cost Flow Assumption?</vt:lpstr>
      <vt:lpstr>What is the Dollar-Value LIFO Method?</vt:lpstr>
      <vt:lpstr>What is the Dollar-Value LIFO Method? Cont’d.</vt:lpstr>
      <vt:lpstr>What is the Dollar-Value LIFO Method? Cont’d.</vt:lpstr>
      <vt:lpstr>What is the Dollar-Value LIFO Method? Cont’d.</vt:lpstr>
      <vt:lpstr>How Do Companies Disclose Inventory Values &amp; Methods?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Intermediate Accounting</dc:title>
  <dc:creator>Tom J. Butler</dc:creator>
  <cp:lastModifiedBy>Joy Taylor</cp:lastModifiedBy>
  <cp:revision>57</cp:revision>
  <dcterms:created xsi:type="dcterms:W3CDTF">2019-10-21T21:47:44Z</dcterms:created>
  <dcterms:modified xsi:type="dcterms:W3CDTF">2019-10-22T13:25:14Z</dcterms:modified>
</cp:coreProperties>
</file>