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0" r:id="rId3"/>
    <p:sldId id="257" r:id="rId4"/>
    <p:sldId id="258" r:id="rId5"/>
    <p:sldId id="259"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68" autoAdjust="0"/>
    <p:restoredTop sz="94660"/>
  </p:normalViewPr>
  <p:slideViewPr>
    <p:cSldViewPr snapToGrid="0">
      <p:cViewPr varScale="1">
        <p:scale>
          <a:sx n="115" d="100"/>
          <a:sy n="115" d="100"/>
        </p:scale>
        <p:origin x="98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10/29/2019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368D7-05B5-4760-A841-66643CEA025C}"/>
              </a:ext>
            </a:extLst>
          </p:cNvPr>
          <p:cNvSpPr>
            <a:spLocks noGrp="1"/>
          </p:cNvSpPr>
          <p:nvPr>
            <p:ph type="ctrTitle"/>
          </p:nvPr>
        </p:nvSpPr>
        <p:spPr>
          <a:xfrm>
            <a:off x="3067514" y="1712741"/>
            <a:ext cx="8915399" cy="2262781"/>
          </a:xfrm>
        </p:spPr>
        <p:txBody>
          <a:bodyPr>
            <a:normAutofit/>
          </a:bodyPr>
          <a:lstStyle/>
          <a:p>
            <a:r>
              <a:rPr lang="en-US" sz="6000" dirty="0"/>
              <a:t>Inventories: </a:t>
            </a:r>
            <a:br>
              <a:rPr lang="en-US" sz="6000" dirty="0"/>
            </a:br>
            <a:r>
              <a:rPr lang="en-US" sz="6000" dirty="0"/>
              <a:t>Special Valuation Issues</a:t>
            </a:r>
          </a:p>
        </p:txBody>
      </p:sp>
      <p:sp>
        <p:nvSpPr>
          <p:cNvPr id="3" name="Subtitle 2">
            <a:extLst>
              <a:ext uri="{FF2B5EF4-FFF2-40B4-BE49-F238E27FC236}">
                <a16:creationId xmlns:a16="http://schemas.microsoft.com/office/drawing/2014/main" id="{6E8EB9A9-524F-492B-8F2E-AF34A58756BF}"/>
              </a:ext>
            </a:extLst>
          </p:cNvPr>
          <p:cNvSpPr>
            <a:spLocks noGrp="1"/>
          </p:cNvSpPr>
          <p:nvPr>
            <p:ph type="subTitle" idx="1"/>
          </p:nvPr>
        </p:nvSpPr>
        <p:spPr>
          <a:xfrm>
            <a:off x="3242982" y="4223825"/>
            <a:ext cx="8564464" cy="2560320"/>
          </a:xfrm>
        </p:spPr>
        <p:txBody>
          <a:bodyPr>
            <a:normAutofit/>
          </a:bodyPr>
          <a:lstStyle/>
          <a:p>
            <a:pPr>
              <a:spcBef>
                <a:spcPts val="0"/>
              </a:spcBef>
            </a:pPr>
            <a:r>
              <a:rPr lang="en-US" b="1" u="sng" dirty="0"/>
              <a:t>Chapter 8:</a:t>
            </a:r>
            <a:r>
              <a:rPr lang="en-US" dirty="0"/>
              <a:t> </a:t>
            </a:r>
          </a:p>
          <a:p>
            <a:pPr>
              <a:spcBef>
                <a:spcPts val="0"/>
              </a:spcBef>
            </a:pPr>
            <a:r>
              <a:rPr lang="en-US" b="1" dirty="0"/>
              <a:t>LO 8.1: </a:t>
            </a:r>
            <a:r>
              <a:rPr lang="en-US" dirty="0"/>
              <a:t>Understand and apply the rules for valuing inventory below cost.           </a:t>
            </a:r>
            <a:r>
              <a:rPr lang="en-US" b="1" dirty="0"/>
              <a:t>LO 8.2: </a:t>
            </a:r>
            <a:r>
              <a:rPr lang="en-US" dirty="0"/>
              <a:t>Explain the valuation of inventory above cost. </a:t>
            </a:r>
          </a:p>
          <a:p>
            <a:pPr>
              <a:spcBef>
                <a:spcPts val="0"/>
              </a:spcBef>
            </a:pPr>
            <a:r>
              <a:rPr lang="en-US" b="1" dirty="0"/>
              <a:t>LO 8.3: </a:t>
            </a:r>
            <a:r>
              <a:rPr lang="en-US" dirty="0"/>
              <a:t>Estimate ending inventory using the gross profit method.  </a:t>
            </a:r>
          </a:p>
          <a:p>
            <a:pPr>
              <a:spcBef>
                <a:spcPts val="0"/>
              </a:spcBef>
            </a:pPr>
            <a:r>
              <a:rPr lang="en-US" b="1" dirty="0"/>
              <a:t>LO 8.4: </a:t>
            </a:r>
            <a:r>
              <a:rPr lang="en-US" dirty="0"/>
              <a:t>Apply the retail inventory method to determine ending inventory.  </a:t>
            </a:r>
          </a:p>
          <a:p>
            <a:pPr>
              <a:spcBef>
                <a:spcPts val="0"/>
              </a:spcBef>
            </a:pPr>
            <a:r>
              <a:rPr lang="en-US" b="1" dirty="0"/>
              <a:t>LO 8.5: </a:t>
            </a:r>
            <a:r>
              <a:rPr lang="en-US" dirty="0"/>
              <a:t>Understand and apply the dollar-value LIFO retail method.                         </a:t>
            </a:r>
            <a:r>
              <a:rPr lang="en-US" b="1" dirty="0"/>
              <a:t>LO 8.6: </a:t>
            </a:r>
            <a:r>
              <a:rPr lang="en-US" dirty="0"/>
              <a:t>Analyze the effects of inventory errors on the financial statements. </a:t>
            </a:r>
          </a:p>
          <a:p>
            <a:pPr>
              <a:spcBef>
                <a:spcPts val="0"/>
              </a:spcBef>
            </a:pPr>
            <a:r>
              <a:rPr lang="en-US" b="1" dirty="0"/>
              <a:t>LO 8.7: </a:t>
            </a:r>
            <a:r>
              <a:rPr lang="en-US" dirty="0"/>
              <a:t>Apply the lower of cost or NRV rule in a periodic inventory system.</a:t>
            </a:r>
          </a:p>
        </p:txBody>
      </p:sp>
    </p:spTree>
    <p:extLst>
      <p:ext uri="{BB962C8B-B14F-4D97-AF65-F5344CB8AC3E}">
        <p14:creationId xmlns:p14="http://schemas.microsoft.com/office/powerpoint/2010/main" val="2748635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B78FD-E244-49E4-B230-9AC39CEAB0F6}"/>
              </a:ext>
            </a:extLst>
          </p:cNvPr>
          <p:cNvSpPr>
            <a:spLocks noGrp="1"/>
          </p:cNvSpPr>
          <p:nvPr>
            <p:ph type="title"/>
          </p:nvPr>
        </p:nvSpPr>
        <p:spPr>
          <a:xfrm>
            <a:off x="2747669" y="837470"/>
            <a:ext cx="9101040" cy="1753331"/>
          </a:xfrm>
        </p:spPr>
        <p:txBody>
          <a:bodyPr>
            <a:normAutofit/>
          </a:bodyPr>
          <a:lstStyle/>
          <a:p>
            <a:r>
              <a:rPr lang="en-US" sz="4400" dirty="0"/>
              <a:t>Understand and apply the rules for valuing inventory below cost:</a:t>
            </a:r>
          </a:p>
        </p:txBody>
      </p:sp>
      <p:sp>
        <p:nvSpPr>
          <p:cNvPr id="3" name="Content Placeholder 2">
            <a:extLst>
              <a:ext uri="{FF2B5EF4-FFF2-40B4-BE49-F238E27FC236}">
                <a16:creationId xmlns:a16="http://schemas.microsoft.com/office/drawing/2014/main" id="{4BE43639-4D95-4CDD-B6D5-F4ED74750911}"/>
              </a:ext>
            </a:extLst>
          </p:cNvPr>
          <p:cNvSpPr>
            <a:spLocks noGrp="1"/>
          </p:cNvSpPr>
          <p:nvPr>
            <p:ph idx="1"/>
          </p:nvPr>
        </p:nvSpPr>
        <p:spPr>
          <a:xfrm>
            <a:off x="2592925" y="2590801"/>
            <a:ext cx="9101040" cy="4724400"/>
          </a:xfrm>
        </p:spPr>
        <p:txBody>
          <a:bodyPr>
            <a:noAutofit/>
          </a:bodyPr>
          <a:lstStyle/>
          <a:p>
            <a:pPr>
              <a:buClr>
                <a:schemeClr val="accent1">
                  <a:lumMod val="50000"/>
                </a:schemeClr>
              </a:buClr>
              <a:buFont typeface="Wingdings" panose="05000000000000000000" pitchFamily="2" charset="2"/>
              <a:buChar char="§"/>
            </a:pPr>
            <a:r>
              <a:rPr lang="en-US" sz="2400" b="1" dirty="0">
                <a:latin typeface="Calibri" panose="020F0502020204030204" pitchFamily="34" charset="0"/>
                <a:cs typeface="Calibri" panose="020F0502020204030204" pitchFamily="34" charset="0"/>
              </a:rPr>
              <a:t>A company is required to write-down its inventory when the revenue-producing ability of the inventory has declined below its historical cost.</a:t>
            </a:r>
          </a:p>
          <a:p>
            <a:pPr>
              <a:buClr>
                <a:schemeClr val="accent1">
                  <a:lumMod val="50000"/>
                </a:schemeClr>
              </a:buClr>
              <a:buFont typeface="Wingdings" panose="05000000000000000000" pitchFamily="2" charset="2"/>
              <a:buChar char="§"/>
            </a:pPr>
            <a:r>
              <a:rPr lang="en-US" sz="2400" b="1" dirty="0">
                <a:latin typeface="Calibri" panose="020F0502020204030204" pitchFamily="34" charset="0"/>
                <a:cs typeface="Calibri" panose="020F0502020204030204" pitchFamily="34" charset="0"/>
              </a:rPr>
              <a:t>The inventory valuation rules may be applied to individual inventory items (the most conservative approach), to major categories of inventory items, or to the entire inventory.</a:t>
            </a:r>
          </a:p>
          <a:p>
            <a:pPr>
              <a:buClr>
                <a:schemeClr val="accent1">
                  <a:lumMod val="50000"/>
                </a:schemeClr>
              </a:buClr>
              <a:buFont typeface="Wingdings" panose="05000000000000000000" pitchFamily="2" charset="2"/>
              <a:buChar char="§"/>
            </a:pPr>
            <a:r>
              <a:rPr lang="en-US" sz="2400" b="1" dirty="0">
                <a:latin typeface="Calibri" panose="020F0502020204030204" pitchFamily="34" charset="0"/>
                <a:cs typeface="Calibri" panose="020F0502020204030204" pitchFamily="34" charset="0"/>
              </a:rPr>
              <a:t>The write-down of inventory can be accomplished by using either the: 1)</a:t>
            </a:r>
            <a:r>
              <a:rPr lang="en-US" sz="2400" b="1" i="1" u="sng" dirty="0">
                <a:latin typeface="Calibri" panose="020F0502020204030204" pitchFamily="34" charset="0"/>
                <a:cs typeface="Calibri" panose="020F0502020204030204" pitchFamily="34" charset="0"/>
              </a:rPr>
              <a:t>direct method-  </a:t>
            </a:r>
            <a:r>
              <a:rPr lang="en-US" sz="2400" b="1" dirty="0">
                <a:latin typeface="Calibri" panose="020F0502020204030204" pitchFamily="34" charset="0"/>
                <a:cs typeface="Calibri" panose="020F0502020204030204" pitchFamily="34" charset="0"/>
              </a:rPr>
              <a:t>recorded directly in the inventory and cost of goods sold accounts, or 2)</a:t>
            </a:r>
            <a:r>
              <a:rPr lang="en-US" sz="2400" b="1" i="1" u="sng" dirty="0">
                <a:latin typeface="Calibri" panose="020F0502020204030204" pitchFamily="34" charset="0"/>
                <a:cs typeface="Calibri" panose="020F0502020204030204" pitchFamily="34" charset="0"/>
              </a:rPr>
              <a:t>allowance method- </a:t>
            </a:r>
            <a:r>
              <a:rPr lang="en-US" sz="2400" b="1" dirty="0">
                <a:latin typeface="Calibri" panose="020F0502020204030204" pitchFamily="34" charset="0"/>
                <a:cs typeface="Calibri" panose="020F0502020204030204" pitchFamily="34" charset="0"/>
              </a:rPr>
              <a:t>recorded in an inventory valuation/ allowance account and a loss account.</a:t>
            </a:r>
          </a:p>
        </p:txBody>
      </p:sp>
    </p:spTree>
    <p:extLst>
      <p:ext uri="{BB962C8B-B14F-4D97-AF65-F5344CB8AC3E}">
        <p14:creationId xmlns:p14="http://schemas.microsoft.com/office/powerpoint/2010/main" val="33062913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EEE7CB-3D38-4C30-B761-5DBEE9C45522}"/>
              </a:ext>
            </a:extLst>
          </p:cNvPr>
          <p:cNvSpPr>
            <a:spLocks noGrp="1"/>
          </p:cNvSpPr>
          <p:nvPr>
            <p:ph type="title"/>
          </p:nvPr>
        </p:nvSpPr>
        <p:spPr>
          <a:xfrm>
            <a:off x="2695305" y="1094936"/>
            <a:ext cx="9439422" cy="2035126"/>
          </a:xfrm>
        </p:spPr>
        <p:txBody>
          <a:bodyPr>
            <a:normAutofit/>
          </a:bodyPr>
          <a:lstStyle/>
          <a:p>
            <a:r>
              <a:rPr lang="en-US" sz="5400" dirty="0"/>
              <a:t>Explain the valuation of inventory above cost:</a:t>
            </a:r>
          </a:p>
        </p:txBody>
      </p:sp>
      <p:sp>
        <p:nvSpPr>
          <p:cNvPr id="3" name="Content Placeholder 2">
            <a:extLst>
              <a:ext uri="{FF2B5EF4-FFF2-40B4-BE49-F238E27FC236}">
                <a16:creationId xmlns:a16="http://schemas.microsoft.com/office/drawing/2014/main" id="{E1347AFD-8B9C-48C9-9F38-8DE2181D22D7}"/>
              </a:ext>
            </a:extLst>
          </p:cNvPr>
          <p:cNvSpPr>
            <a:spLocks noGrp="1"/>
          </p:cNvSpPr>
          <p:nvPr>
            <p:ph idx="1"/>
          </p:nvPr>
        </p:nvSpPr>
        <p:spPr>
          <a:xfrm>
            <a:off x="2589212" y="3727938"/>
            <a:ext cx="8915400" cy="2926080"/>
          </a:xfrm>
        </p:spPr>
        <p:txBody>
          <a:bodyPr>
            <a:normAutofit/>
          </a:bodyPr>
          <a:lstStyle/>
          <a:p>
            <a:r>
              <a:rPr lang="en-US" sz="2400" dirty="0"/>
              <a:t>Inventory may be valued above cost only in rare circumstances when market values for inventory can be reliably measured, such as for precious metals and certain agriculture and mineral products.</a:t>
            </a:r>
          </a:p>
        </p:txBody>
      </p:sp>
    </p:spTree>
    <p:extLst>
      <p:ext uri="{BB962C8B-B14F-4D97-AF65-F5344CB8AC3E}">
        <p14:creationId xmlns:p14="http://schemas.microsoft.com/office/powerpoint/2010/main" val="27852587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A94013-FAD7-4442-82B3-A761E435D16D}"/>
              </a:ext>
            </a:extLst>
          </p:cNvPr>
          <p:cNvSpPr>
            <a:spLocks noGrp="1"/>
          </p:cNvSpPr>
          <p:nvPr>
            <p:ph type="title"/>
          </p:nvPr>
        </p:nvSpPr>
        <p:spPr/>
        <p:txBody>
          <a:bodyPr/>
          <a:lstStyle/>
          <a:p>
            <a:r>
              <a:rPr lang="en-US" dirty="0"/>
              <a:t>Estimate ending inventory using the gross profit method:</a:t>
            </a:r>
          </a:p>
        </p:txBody>
      </p:sp>
      <p:sp>
        <p:nvSpPr>
          <p:cNvPr id="3" name="Content Placeholder 2">
            <a:extLst>
              <a:ext uri="{FF2B5EF4-FFF2-40B4-BE49-F238E27FC236}">
                <a16:creationId xmlns:a16="http://schemas.microsoft.com/office/drawing/2014/main" id="{5C8A964E-EC33-4CC0-A078-EF4DB2904DC5}"/>
              </a:ext>
            </a:extLst>
          </p:cNvPr>
          <p:cNvSpPr>
            <a:spLocks noGrp="1"/>
          </p:cNvSpPr>
          <p:nvPr>
            <p:ph idx="1"/>
          </p:nvPr>
        </p:nvSpPr>
        <p:spPr>
          <a:xfrm>
            <a:off x="2589212" y="2133599"/>
            <a:ext cx="9016634" cy="4970585"/>
          </a:xfrm>
        </p:spPr>
        <p:txBody>
          <a:bodyPr>
            <a:normAutofit/>
          </a:bodyPr>
          <a:lstStyle/>
          <a:p>
            <a:r>
              <a:rPr lang="en-US" sz="2000" dirty="0">
                <a:latin typeface="Calibri" panose="020F0502020204030204" pitchFamily="34" charset="0"/>
                <a:cs typeface="Calibri" panose="020F0502020204030204" pitchFamily="34" charset="0"/>
              </a:rPr>
              <a:t>The gross profit method may be used to estimate ending inventory when it is impractical, infeasible, or impossible to perform a physical count of inventory.</a:t>
            </a:r>
          </a:p>
          <a:p>
            <a:r>
              <a:rPr lang="en-US" sz="2000" dirty="0">
                <a:latin typeface="Calibri" panose="020F0502020204030204" pitchFamily="34" charset="0"/>
                <a:cs typeface="Calibri" panose="020F0502020204030204" pitchFamily="34" charset="0"/>
              </a:rPr>
              <a:t>The gross profit method estimates the cost of inventory with these steps: </a:t>
            </a:r>
          </a:p>
          <a:p>
            <a:pPr marL="457200" indent="-457200">
              <a:buFont typeface="+mj-lt"/>
              <a:buAutoNum type="arabicPeriod"/>
            </a:pPr>
            <a:r>
              <a:rPr lang="en-US" sz="2000" dirty="0">
                <a:latin typeface="Calibri" panose="020F0502020204030204" pitchFamily="34" charset="0"/>
                <a:cs typeface="Calibri" panose="020F0502020204030204" pitchFamily="34" charset="0"/>
              </a:rPr>
              <a:t>Calculate the historical gross rate.</a:t>
            </a:r>
          </a:p>
          <a:p>
            <a:pPr marL="457200" indent="-457200">
              <a:buFont typeface="+mj-lt"/>
              <a:buAutoNum type="arabicPeriod"/>
            </a:pPr>
            <a:r>
              <a:rPr lang="en-US" sz="2000" dirty="0">
                <a:latin typeface="Calibri" panose="020F0502020204030204" pitchFamily="34" charset="0"/>
                <a:cs typeface="Calibri" panose="020F0502020204030204" pitchFamily="34" charset="0"/>
              </a:rPr>
              <a:t>Calculate the cost of goods available for sale in the current period.</a:t>
            </a:r>
          </a:p>
          <a:p>
            <a:pPr marL="457200" indent="-457200">
              <a:buFont typeface="+mj-lt"/>
              <a:buAutoNum type="arabicPeriod"/>
            </a:pPr>
            <a:r>
              <a:rPr lang="en-US" sz="2000" dirty="0">
                <a:latin typeface="Calibri" panose="020F0502020204030204" pitchFamily="34" charset="0"/>
                <a:cs typeface="Calibri" panose="020F0502020204030204" pitchFamily="34" charset="0"/>
              </a:rPr>
              <a:t>Estimate the gross profit for the period.</a:t>
            </a:r>
          </a:p>
          <a:p>
            <a:pPr marL="457200" indent="-457200">
              <a:buFont typeface="+mj-lt"/>
              <a:buAutoNum type="arabicPeriod"/>
            </a:pPr>
            <a:r>
              <a:rPr lang="en-US" sz="2000" dirty="0">
                <a:latin typeface="Calibri" panose="020F0502020204030204" pitchFamily="34" charset="0"/>
                <a:cs typeface="Calibri" panose="020F0502020204030204" pitchFamily="34" charset="0"/>
              </a:rPr>
              <a:t>Estimate the cost of goods sold for the period.</a:t>
            </a:r>
          </a:p>
          <a:p>
            <a:pPr marL="457200" indent="-457200">
              <a:buFont typeface="+mj-lt"/>
              <a:buAutoNum type="arabicPeriod"/>
            </a:pPr>
            <a:r>
              <a:rPr lang="en-US" sz="2000" dirty="0">
                <a:latin typeface="Calibri" panose="020F0502020204030204" pitchFamily="34" charset="0"/>
                <a:cs typeface="Calibri" panose="020F0502020204030204" pitchFamily="34" charset="0"/>
              </a:rPr>
              <a:t>Determine the estimated cost of ending inventory.</a:t>
            </a:r>
          </a:p>
          <a:p>
            <a:pPr marL="0" indent="0">
              <a:buNone/>
            </a:pPr>
            <a:r>
              <a:rPr lang="en-US" dirty="0">
                <a:latin typeface="Calibri" panose="020F0502020204030204" pitchFamily="34" charset="0"/>
                <a:cs typeface="Calibri" panose="020F0502020204030204" pitchFamily="34" charset="0"/>
              </a:rPr>
              <a:t>Historical gross profit rate= gross profit from prior periods/net sales from prior periods</a:t>
            </a:r>
          </a:p>
          <a:p>
            <a:pPr marL="0" indent="0">
              <a:buNone/>
            </a:pPr>
            <a:r>
              <a:rPr lang="en-US" dirty="0">
                <a:latin typeface="Calibri" panose="020F0502020204030204" pitchFamily="34" charset="0"/>
                <a:cs typeface="Calibri" panose="020F0502020204030204" pitchFamily="34" charset="0"/>
              </a:rPr>
              <a:t>Estimate gross profit= historical gross profit rate x net sales revenue (current period)</a:t>
            </a:r>
          </a:p>
        </p:txBody>
      </p:sp>
    </p:spTree>
    <p:extLst>
      <p:ext uri="{BB962C8B-B14F-4D97-AF65-F5344CB8AC3E}">
        <p14:creationId xmlns:p14="http://schemas.microsoft.com/office/powerpoint/2010/main" val="10129952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50623D-2637-4FCD-BDEA-8A29068627BD}"/>
              </a:ext>
            </a:extLst>
          </p:cNvPr>
          <p:cNvSpPr>
            <a:spLocks noGrp="1"/>
          </p:cNvSpPr>
          <p:nvPr>
            <p:ph type="title"/>
          </p:nvPr>
        </p:nvSpPr>
        <p:spPr/>
        <p:txBody>
          <a:bodyPr>
            <a:normAutofit/>
          </a:bodyPr>
          <a:lstStyle/>
          <a:p>
            <a:r>
              <a:rPr lang="en-US" dirty="0"/>
              <a:t>Apply the retail inventory method to determine ending inventory:</a:t>
            </a:r>
          </a:p>
        </p:txBody>
      </p:sp>
      <p:sp>
        <p:nvSpPr>
          <p:cNvPr id="3" name="Content Placeholder 2">
            <a:extLst>
              <a:ext uri="{FF2B5EF4-FFF2-40B4-BE49-F238E27FC236}">
                <a16:creationId xmlns:a16="http://schemas.microsoft.com/office/drawing/2014/main" id="{04F3A416-2BC0-4198-93AC-26116601E13D}"/>
              </a:ext>
            </a:extLst>
          </p:cNvPr>
          <p:cNvSpPr>
            <a:spLocks noGrp="1"/>
          </p:cNvSpPr>
          <p:nvPr>
            <p:ph idx="1"/>
          </p:nvPr>
        </p:nvSpPr>
        <p:spPr>
          <a:xfrm>
            <a:off x="2589211" y="2133599"/>
            <a:ext cx="9086973" cy="4843975"/>
          </a:xfrm>
        </p:spPr>
        <p:txBody>
          <a:bodyPr>
            <a:normAutofit/>
          </a:bodyPr>
          <a:lstStyle/>
          <a:p>
            <a:r>
              <a:rPr lang="en-US" sz="1900" dirty="0"/>
              <a:t>The retail method is a commonly used inventory estimation technique that can produce inventory valuations under FIFO, average cost, LIFO, or lower of average cost or market cost flow assumptions by modifying the calculation of the cost-to-retail ratio.</a:t>
            </a:r>
          </a:p>
          <a:p>
            <a:r>
              <a:rPr lang="en-US" sz="1900" dirty="0"/>
              <a:t>Ending inventory is estimated with these steps:</a:t>
            </a:r>
          </a:p>
          <a:p>
            <a:pPr>
              <a:buFont typeface="+mj-lt"/>
              <a:buAutoNum type="arabicPeriod"/>
            </a:pPr>
            <a:r>
              <a:rPr lang="en-US" sz="1900" dirty="0"/>
              <a:t>Calculate total goods available for sale at both cost and retail.</a:t>
            </a:r>
          </a:p>
          <a:p>
            <a:pPr>
              <a:buFont typeface="+mj-lt"/>
              <a:buAutoNum type="arabicPeriod"/>
            </a:pPr>
            <a:r>
              <a:rPr lang="en-US" sz="1900" dirty="0"/>
              <a:t>Compute the appropriate cost-to-retail ratio.</a:t>
            </a:r>
          </a:p>
          <a:p>
            <a:pPr>
              <a:buFont typeface="+mj-lt"/>
              <a:buAutoNum type="arabicPeriod"/>
            </a:pPr>
            <a:r>
              <a:rPr lang="en-US" sz="1900" dirty="0"/>
              <a:t>Compute the ending inventory at retail.</a:t>
            </a:r>
          </a:p>
          <a:p>
            <a:pPr>
              <a:buFont typeface="+mj-lt"/>
              <a:buAutoNum type="arabicPeriod"/>
            </a:pPr>
            <a:r>
              <a:rPr lang="en-US" sz="1900" dirty="0"/>
              <a:t>Compute the ending inventory at cost.</a:t>
            </a:r>
          </a:p>
          <a:p>
            <a:pPr marL="0" indent="0">
              <a:buNone/>
            </a:pPr>
            <a:r>
              <a:rPr lang="en-US" sz="1700" dirty="0"/>
              <a:t>Ending Inventory at Retail= Retail value of goods available for sale – net sales revenue</a:t>
            </a:r>
          </a:p>
          <a:p>
            <a:pPr marL="0" indent="0">
              <a:buNone/>
            </a:pPr>
            <a:r>
              <a:rPr lang="en-US" sz="1700" dirty="0"/>
              <a:t>Ending Inventory at Cost= Ending inventory at retail x Cost-to-Retail Ratio</a:t>
            </a:r>
          </a:p>
        </p:txBody>
      </p:sp>
    </p:spTree>
    <p:extLst>
      <p:ext uri="{BB962C8B-B14F-4D97-AF65-F5344CB8AC3E}">
        <p14:creationId xmlns:p14="http://schemas.microsoft.com/office/powerpoint/2010/main" val="21663558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4D849E-263A-4FA8-913B-9E9D8FD3661D}"/>
              </a:ext>
            </a:extLst>
          </p:cNvPr>
          <p:cNvSpPr>
            <a:spLocks noGrp="1"/>
          </p:cNvSpPr>
          <p:nvPr>
            <p:ph type="title"/>
          </p:nvPr>
        </p:nvSpPr>
        <p:spPr/>
        <p:txBody>
          <a:bodyPr/>
          <a:lstStyle/>
          <a:p>
            <a:r>
              <a:rPr lang="en-US" dirty="0"/>
              <a:t>Understand and apply dollar-value LIFO retail method:</a:t>
            </a:r>
          </a:p>
        </p:txBody>
      </p:sp>
      <p:sp>
        <p:nvSpPr>
          <p:cNvPr id="3" name="Content Placeholder 2">
            <a:extLst>
              <a:ext uri="{FF2B5EF4-FFF2-40B4-BE49-F238E27FC236}">
                <a16:creationId xmlns:a16="http://schemas.microsoft.com/office/drawing/2014/main" id="{D9983C64-E457-4796-B675-D0F62947D20E}"/>
              </a:ext>
            </a:extLst>
          </p:cNvPr>
          <p:cNvSpPr>
            <a:spLocks noGrp="1"/>
          </p:cNvSpPr>
          <p:nvPr>
            <p:ph idx="1"/>
          </p:nvPr>
        </p:nvSpPr>
        <p:spPr>
          <a:xfrm>
            <a:off x="2589212" y="2133600"/>
            <a:ext cx="8911687" cy="4724400"/>
          </a:xfrm>
        </p:spPr>
        <p:txBody>
          <a:bodyPr>
            <a:normAutofit lnSpcReduction="10000"/>
          </a:bodyPr>
          <a:lstStyle/>
          <a:p>
            <a:r>
              <a:rPr lang="en-US" dirty="0"/>
              <a:t>The dollar-value LIFO retail method combines the principles of the retail LIFO method with the dollar-value LIFO method to approximate ending inventory.</a:t>
            </a:r>
          </a:p>
          <a:p>
            <a:r>
              <a:rPr lang="en-US" dirty="0"/>
              <a:t>Under the dollar-value LIFO retail method, a company:</a:t>
            </a:r>
          </a:p>
          <a:p>
            <a:pPr>
              <a:buFont typeface="Arial" panose="020B0604020202020204" pitchFamily="34" charset="0"/>
              <a:buChar char="•"/>
            </a:pPr>
            <a:r>
              <a:rPr lang="en-US" dirty="0"/>
              <a:t>Determines its ending inventory at retail.</a:t>
            </a:r>
          </a:p>
          <a:p>
            <a:pPr>
              <a:buFont typeface="Arial" panose="020B0604020202020204" pitchFamily="34" charset="0"/>
              <a:buChar char="•"/>
            </a:pPr>
            <a:r>
              <a:rPr lang="en-US" dirty="0"/>
              <a:t>Converts this amount to the ending inventory at base-year retail prices by applying a base-year conversion index.</a:t>
            </a:r>
          </a:p>
          <a:p>
            <a:pPr>
              <a:buFont typeface="Arial" panose="020B0604020202020204" pitchFamily="34" charset="0"/>
              <a:buChar char="•"/>
            </a:pPr>
            <a:r>
              <a:rPr lang="en-US" dirty="0"/>
              <a:t>Determines the change in inventory at base-year retail prices.</a:t>
            </a:r>
          </a:p>
          <a:p>
            <a:pPr>
              <a:buFont typeface="Arial" panose="020B0604020202020204" pitchFamily="34" charset="0"/>
              <a:buChar char="•"/>
            </a:pPr>
            <a:r>
              <a:rPr lang="en-US" dirty="0"/>
              <a:t>Converts this amount to current-year retail prices using the appropriate conversion index.</a:t>
            </a:r>
          </a:p>
          <a:p>
            <a:pPr>
              <a:buFont typeface="Arial" panose="020B0604020202020204" pitchFamily="34" charset="0"/>
              <a:buChar char="•"/>
            </a:pPr>
            <a:r>
              <a:rPr lang="en-US" dirty="0"/>
              <a:t>Converts the change in inventory to cost using the cost-to-retail ratio for the current year.</a:t>
            </a:r>
          </a:p>
          <a:p>
            <a:pPr>
              <a:buFont typeface="Arial" panose="020B0604020202020204" pitchFamily="34" charset="0"/>
              <a:buChar char="•"/>
            </a:pPr>
            <a:r>
              <a:rPr lang="en-US" dirty="0"/>
              <a:t>Adds(subtracts) the increase(decrease) in inventory to the beginning inventory at cost.</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17477063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AC9B5-DC13-45E5-8961-6BE2B78A90CB}"/>
              </a:ext>
            </a:extLst>
          </p:cNvPr>
          <p:cNvSpPr>
            <a:spLocks noGrp="1"/>
          </p:cNvSpPr>
          <p:nvPr>
            <p:ph type="title"/>
          </p:nvPr>
        </p:nvSpPr>
        <p:spPr>
          <a:xfrm>
            <a:off x="2049195" y="188011"/>
            <a:ext cx="9641057" cy="1410573"/>
          </a:xfrm>
        </p:spPr>
        <p:txBody>
          <a:bodyPr>
            <a:normAutofit/>
          </a:bodyPr>
          <a:lstStyle/>
          <a:p>
            <a:r>
              <a:rPr lang="en-US" sz="4000" dirty="0"/>
              <a:t>Analyze the effects of inventory errors on the financial statements:</a:t>
            </a:r>
          </a:p>
        </p:txBody>
      </p:sp>
      <p:sp>
        <p:nvSpPr>
          <p:cNvPr id="3" name="Content Placeholder 2">
            <a:extLst>
              <a:ext uri="{FF2B5EF4-FFF2-40B4-BE49-F238E27FC236}">
                <a16:creationId xmlns:a16="http://schemas.microsoft.com/office/drawing/2014/main" id="{09BF17F7-22D1-489E-8670-CE88DBDF9FF9}"/>
              </a:ext>
            </a:extLst>
          </p:cNvPr>
          <p:cNvSpPr>
            <a:spLocks noGrp="1"/>
          </p:cNvSpPr>
          <p:nvPr>
            <p:ph idx="1"/>
          </p:nvPr>
        </p:nvSpPr>
        <p:spPr>
          <a:xfrm>
            <a:off x="2049195" y="1598585"/>
            <a:ext cx="10142805" cy="5071403"/>
          </a:xfrm>
        </p:spPr>
        <p:txBody>
          <a:bodyPr>
            <a:normAutofit/>
          </a:bodyPr>
          <a:lstStyle/>
          <a:p>
            <a:r>
              <a:rPr lang="en-US" dirty="0"/>
              <a:t>Errors in the valuation of inventory can result in inaccurate balance sheet and income measurements that affect multiple years.</a:t>
            </a:r>
          </a:p>
          <a:p>
            <a:r>
              <a:rPr lang="en-US" dirty="0"/>
              <a:t>Careful analysis is required to determine the effects of such errors and the appropriate correction.</a:t>
            </a:r>
          </a:p>
          <a:p>
            <a:pPr marL="0" indent="0">
              <a:buNone/>
            </a:pPr>
            <a:r>
              <a:rPr lang="en-US" b="1" u="sng" dirty="0"/>
              <a:t>Key Calculations:</a:t>
            </a:r>
          </a:p>
          <a:p>
            <a:pPr marL="0" indent="0">
              <a:buNone/>
            </a:pPr>
            <a:r>
              <a:rPr lang="en-US" dirty="0"/>
              <a:t>Ending Inventory at          Ending Inventory         </a:t>
            </a:r>
            <a:r>
              <a:rPr lang="en-US" u="sng" dirty="0"/>
              <a:t>Base-Year Retail Price Index</a:t>
            </a:r>
            <a:endParaRPr lang="en-US" dirty="0"/>
          </a:p>
          <a:p>
            <a:pPr marL="0" indent="0">
              <a:buNone/>
            </a:pPr>
            <a:r>
              <a:rPr lang="en-US" dirty="0"/>
              <a:t>Base-Year Retail Prices </a:t>
            </a:r>
            <a:r>
              <a:rPr lang="en-US" b="1" dirty="0"/>
              <a:t>=</a:t>
            </a:r>
            <a:r>
              <a:rPr lang="en-US" dirty="0"/>
              <a:t>      at Retail             </a:t>
            </a:r>
            <a:r>
              <a:rPr lang="en-US" b="1" dirty="0"/>
              <a:t> X      </a:t>
            </a:r>
            <a:r>
              <a:rPr lang="en-US" dirty="0"/>
              <a:t>Current-Year Price Index</a:t>
            </a:r>
          </a:p>
          <a:p>
            <a:pPr marL="0" indent="0">
              <a:buNone/>
            </a:pPr>
            <a:endParaRPr lang="en-US" dirty="0"/>
          </a:p>
          <a:p>
            <a:pPr marL="0" indent="0">
              <a:buNone/>
            </a:pPr>
            <a:r>
              <a:rPr lang="en-US" dirty="0"/>
              <a:t>Layer Increase at                Increase at Base-        </a:t>
            </a:r>
            <a:r>
              <a:rPr lang="en-US" u="sng" dirty="0"/>
              <a:t>Current-Year Price Index</a:t>
            </a:r>
            <a:endParaRPr lang="en-US" dirty="0"/>
          </a:p>
          <a:p>
            <a:pPr marL="0" indent="0">
              <a:buNone/>
            </a:pPr>
            <a:r>
              <a:rPr lang="en-US" dirty="0"/>
              <a:t>Current-Year Retail Prices </a:t>
            </a:r>
            <a:r>
              <a:rPr lang="en-US" b="1" dirty="0"/>
              <a:t>=</a:t>
            </a:r>
            <a:r>
              <a:rPr lang="en-US" dirty="0"/>
              <a:t> Year Retail Prices </a:t>
            </a:r>
            <a:r>
              <a:rPr lang="en-US" b="1" dirty="0"/>
              <a:t>X</a:t>
            </a:r>
            <a:r>
              <a:rPr lang="en-US" dirty="0"/>
              <a:t>    Base-Year Price Index</a:t>
            </a:r>
          </a:p>
          <a:p>
            <a:pPr marL="0" indent="0">
              <a:buNone/>
            </a:pPr>
            <a:endParaRPr lang="en-US" dirty="0"/>
          </a:p>
          <a:p>
            <a:pPr marL="0" indent="0">
              <a:buNone/>
            </a:pPr>
            <a:r>
              <a:rPr lang="en-US" dirty="0"/>
              <a:t>Decrease @ Retail Prices of     Decrease @ Base- </a:t>
            </a:r>
            <a:r>
              <a:rPr lang="en-US" u="sng" dirty="0"/>
              <a:t>Price Index of most recently added layer</a:t>
            </a:r>
            <a:endParaRPr lang="en-US" dirty="0"/>
          </a:p>
          <a:p>
            <a:pPr marL="0" indent="0">
              <a:buNone/>
            </a:pPr>
            <a:r>
              <a:rPr lang="en-US" dirty="0"/>
              <a:t>Most Recently added layer </a:t>
            </a:r>
            <a:r>
              <a:rPr lang="en-US" b="1" dirty="0"/>
              <a:t>=</a:t>
            </a:r>
            <a:r>
              <a:rPr lang="en-US" dirty="0"/>
              <a:t>  Year Retail Prices  </a:t>
            </a:r>
            <a:r>
              <a:rPr lang="en-US" b="1" dirty="0"/>
              <a:t>X</a:t>
            </a:r>
            <a:r>
              <a:rPr lang="en-US" dirty="0"/>
              <a:t>          Base-Year Price Index</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5921306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600E1-3B0C-43BC-93BA-00EB5B369E10}"/>
              </a:ext>
            </a:extLst>
          </p:cNvPr>
          <p:cNvSpPr>
            <a:spLocks noGrp="1"/>
          </p:cNvSpPr>
          <p:nvPr>
            <p:ph type="title"/>
          </p:nvPr>
        </p:nvSpPr>
        <p:spPr/>
        <p:txBody>
          <a:bodyPr/>
          <a:lstStyle/>
          <a:p>
            <a:r>
              <a:rPr lang="en-US" dirty="0"/>
              <a:t>Apply the lower of cost or NRV rule in a  periodic inventory system:</a:t>
            </a:r>
          </a:p>
        </p:txBody>
      </p:sp>
      <p:sp>
        <p:nvSpPr>
          <p:cNvPr id="3" name="Content Placeholder 2">
            <a:extLst>
              <a:ext uri="{FF2B5EF4-FFF2-40B4-BE49-F238E27FC236}">
                <a16:creationId xmlns:a16="http://schemas.microsoft.com/office/drawing/2014/main" id="{564554A8-49D2-4114-A596-5AE1B4268360}"/>
              </a:ext>
            </a:extLst>
          </p:cNvPr>
          <p:cNvSpPr>
            <a:spLocks noGrp="1"/>
          </p:cNvSpPr>
          <p:nvPr>
            <p:ph idx="1"/>
          </p:nvPr>
        </p:nvSpPr>
        <p:spPr>
          <a:xfrm>
            <a:off x="2589212" y="2133599"/>
            <a:ext cx="9044770" cy="4295335"/>
          </a:xfrm>
        </p:spPr>
        <p:txBody>
          <a:bodyPr>
            <a:noAutofit/>
          </a:bodyPr>
          <a:lstStyle/>
          <a:p>
            <a:r>
              <a:rPr lang="en-US" sz="2400" dirty="0">
                <a:latin typeface="Calibri" panose="020F0502020204030204" pitchFamily="34" charset="0"/>
                <a:cs typeface="Calibri" panose="020F0502020204030204" pitchFamily="34" charset="0"/>
              </a:rPr>
              <a:t>The concepts of the lower of cost or NRV rule can be applied to a periodic system as well as a perpetual system.</a:t>
            </a:r>
          </a:p>
          <a:p>
            <a:r>
              <a:rPr lang="en-US" sz="2400" dirty="0">
                <a:latin typeface="Calibri" panose="020F0502020204030204" pitchFamily="34" charset="0"/>
                <a:cs typeface="Calibri" panose="020F0502020204030204" pitchFamily="34" charset="0"/>
              </a:rPr>
              <a:t>Under the direct method, any decline in value of the inventory is recorded directly in the ending inventory account and, therefore, directly affects the computation of cost of goods sold.</a:t>
            </a:r>
          </a:p>
          <a:p>
            <a:r>
              <a:rPr lang="en-US" sz="2400" dirty="0">
                <a:latin typeface="Calibri" panose="020F0502020204030204" pitchFamily="34" charset="0"/>
                <a:cs typeface="Calibri" panose="020F0502020204030204" pitchFamily="34" charset="0"/>
              </a:rPr>
              <a:t>While the allowance method produces the same result as the direct method, it reveals more information by recording a decline in inventory value in an allowance account and a loss account.</a:t>
            </a:r>
          </a:p>
        </p:txBody>
      </p:sp>
    </p:spTree>
    <p:extLst>
      <p:ext uri="{BB962C8B-B14F-4D97-AF65-F5344CB8AC3E}">
        <p14:creationId xmlns:p14="http://schemas.microsoft.com/office/powerpoint/2010/main" val="2487506891"/>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0</TotalTime>
  <Words>828</Words>
  <Application>Microsoft Office PowerPoint</Application>
  <PresentationFormat>Widescreen</PresentationFormat>
  <Paragraphs>57</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Century Gothic</vt:lpstr>
      <vt:lpstr>Wingdings</vt:lpstr>
      <vt:lpstr>Wingdings 3</vt:lpstr>
      <vt:lpstr>Wisp</vt:lpstr>
      <vt:lpstr>Inventories:  Special Valuation Issues</vt:lpstr>
      <vt:lpstr>Understand and apply the rules for valuing inventory below cost:</vt:lpstr>
      <vt:lpstr>Explain the valuation of inventory above cost:</vt:lpstr>
      <vt:lpstr>Estimate ending inventory using the gross profit method:</vt:lpstr>
      <vt:lpstr>Apply the retail inventory method to determine ending inventory:</vt:lpstr>
      <vt:lpstr>Understand and apply dollar-value LIFO retail method:</vt:lpstr>
      <vt:lpstr>Analyze the effects of inventory errors on the financial statements:</vt:lpstr>
      <vt:lpstr>Apply the lower of cost or NRV rule in a  periodic inventory system: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Inventories:  Special Valuation Issues</dc:title>
  <dc:creator>Kristen Kvenvolden</dc:creator>
  <cp:lastModifiedBy>Joy Taylor</cp:lastModifiedBy>
  <cp:revision>10</cp:revision>
  <dcterms:created xsi:type="dcterms:W3CDTF">2019-10-29T13:50:59Z</dcterms:created>
  <dcterms:modified xsi:type="dcterms:W3CDTF">2019-10-29T16:38:32Z</dcterms:modified>
</cp:coreProperties>
</file>