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7" r:id="rId3"/>
    <p:sldId id="369" r:id="rId4"/>
    <p:sldId id="258" r:id="rId5"/>
    <p:sldId id="259" r:id="rId6"/>
    <p:sldId id="260" r:id="rId7"/>
    <p:sldId id="261" r:id="rId8"/>
    <p:sldId id="370" r:id="rId9"/>
    <p:sldId id="262" r:id="rId10"/>
    <p:sldId id="263" r:id="rId11"/>
    <p:sldId id="264" r:id="rId12"/>
    <p:sldId id="401" r:id="rId13"/>
    <p:sldId id="265" r:id="rId14"/>
    <p:sldId id="266" r:id="rId15"/>
    <p:sldId id="267" r:id="rId16"/>
    <p:sldId id="268" r:id="rId17"/>
    <p:sldId id="269" r:id="rId18"/>
    <p:sldId id="270" r:id="rId19"/>
    <p:sldId id="271" r:id="rId20"/>
    <p:sldId id="272" r:id="rId21"/>
    <p:sldId id="371" r:id="rId22"/>
    <p:sldId id="274" r:id="rId23"/>
    <p:sldId id="275" r:id="rId24"/>
    <p:sldId id="372" r:id="rId25"/>
    <p:sldId id="277" r:id="rId26"/>
    <p:sldId id="278" r:id="rId27"/>
    <p:sldId id="279" r:id="rId28"/>
    <p:sldId id="280" r:id="rId29"/>
    <p:sldId id="281" r:id="rId30"/>
    <p:sldId id="282" r:id="rId31"/>
    <p:sldId id="283" r:id="rId32"/>
    <p:sldId id="284" r:id="rId33"/>
    <p:sldId id="402" r:id="rId34"/>
    <p:sldId id="285" r:id="rId35"/>
    <p:sldId id="403" r:id="rId36"/>
    <p:sldId id="286" r:id="rId37"/>
    <p:sldId id="287" r:id="rId38"/>
    <p:sldId id="288" r:id="rId39"/>
    <p:sldId id="373" r:id="rId40"/>
    <p:sldId id="374" r:id="rId41"/>
    <p:sldId id="375" r:id="rId42"/>
    <p:sldId id="376" r:id="rId43"/>
    <p:sldId id="377" r:id="rId44"/>
    <p:sldId id="378" r:id="rId45"/>
    <p:sldId id="379" r:id="rId46"/>
    <p:sldId id="295" r:id="rId47"/>
    <p:sldId id="404" r:id="rId48"/>
    <p:sldId id="296" r:id="rId49"/>
    <p:sldId id="297" r:id="rId50"/>
    <p:sldId id="298" r:id="rId51"/>
    <p:sldId id="299" r:id="rId52"/>
    <p:sldId id="300" r:id="rId53"/>
    <p:sldId id="301" r:id="rId54"/>
    <p:sldId id="405" r:id="rId55"/>
    <p:sldId id="380" r:id="rId56"/>
    <p:sldId id="302" r:id="rId57"/>
    <p:sldId id="303" r:id="rId58"/>
    <p:sldId id="304" r:id="rId59"/>
    <p:sldId id="305" r:id="rId60"/>
    <p:sldId id="306" r:id="rId61"/>
    <p:sldId id="307" r:id="rId62"/>
    <p:sldId id="308" r:id="rId63"/>
    <p:sldId id="381" r:id="rId64"/>
    <p:sldId id="309" r:id="rId65"/>
    <p:sldId id="310" r:id="rId66"/>
    <p:sldId id="406" r:id="rId67"/>
    <p:sldId id="382" r:id="rId68"/>
    <p:sldId id="408" r:id="rId69"/>
    <p:sldId id="407" r:id="rId70"/>
    <p:sldId id="383" r:id="rId71"/>
    <p:sldId id="409" r:id="rId72"/>
    <p:sldId id="384" r:id="rId73"/>
    <p:sldId id="385" r:id="rId74"/>
    <p:sldId id="386" r:id="rId75"/>
    <p:sldId id="410" r:id="rId76"/>
    <p:sldId id="387" r:id="rId77"/>
    <p:sldId id="388" r:id="rId78"/>
    <p:sldId id="389" r:id="rId79"/>
    <p:sldId id="390" r:id="rId80"/>
    <p:sldId id="391" r:id="rId81"/>
    <p:sldId id="392" r:id="rId82"/>
    <p:sldId id="393" r:id="rId83"/>
    <p:sldId id="411" r:id="rId84"/>
    <p:sldId id="394" r:id="rId85"/>
    <p:sldId id="395" r:id="rId86"/>
    <p:sldId id="396" r:id="rId87"/>
    <p:sldId id="397" r:id="rId88"/>
    <p:sldId id="398" r:id="rId89"/>
    <p:sldId id="399" r:id="rId90"/>
    <p:sldId id="400"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 initials="CE" lastIdx="3" clrIdx="0">
    <p:extLst>
      <p:ext uri="{19B8F6BF-5375-455C-9EA6-DF929625EA0E}">
        <p15:presenceInfo xmlns:p15="http://schemas.microsoft.com/office/powerpoint/2012/main" userId="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C0DAE5"/>
    <a:srgbClr val="EBF1DE"/>
    <a:srgbClr val="006298"/>
    <a:srgbClr val="000000"/>
    <a:srgbClr val="284B57"/>
    <a:srgbClr val="28285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2" autoAdjust="0"/>
    <p:restoredTop sz="92363" autoAdjust="0"/>
  </p:normalViewPr>
  <p:slideViewPr>
    <p:cSldViewPr snapToGrid="0">
      <p:cViewPr varScale="1">
        <p:scale>
          <a:sx n="106" d="100"/>
          <a:sy n="106" d="100"/>
        </p:scale>
        <p:origin x="70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286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9DB43-5500-41F4-8C95-208AEA58B933}" type="datetimeFigureOut">
              <a:rPr lang="en-US" smtClean="0"/>
              <a:t>11/4/2019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78D3D-8A86-4363-8832-BC103BEEA408}" type="slidenum">
              <a:rPr lang="en-US" smtClean="0"/>
              <a:t>‹#›</a:t>
            </a:fld>
            <a:endParaRPr lang="en-US"/>
          </a:p>
        </p:txBody>
      </p:sp>
    </p:spTree>
    <p:extLst>
      <p:ext uri="{BB962C8B-B14F-4D97-AF65-F5344CB8AC3E}">
        <p14:creationId xmlns:p14="http://schemas.microsoft.com/office/powerpoint/2010/main" val="195634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1</a:t>
            </a:fld>
            <a:endParaRPr lang="en-US"/>
          </a:p>
        </p:txBody>
      </p:sp>
    </p:spTree>
    <p:extLst>
      <p:ext uri="{BB962C8B-B14F-4D97-AF65-F5344CB8AC3E}">
        <p14:creationId xmlns:p14="http://schemas.microsoft.com/office/powerpoint/2010/main" val="294836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4367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5944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2306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3968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8824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92035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8113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5062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4849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5841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2</a:t>
            </a:fld>
            <a:endParaRPr lang="en-US"/>
          </a:p>
        </p:txBody>
      </p:sp>
    </p:spTree>
    <p:extLst>
      <p:ext uri="{BB962C8B-B14F-4D97-AF65-F5344CB8AC3E}">
        <p14:creationId xmlns:p14="http://schemas.microsoft.com/office/powerpoint/2010/main" val="348970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26465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43286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94248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55833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7151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07388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697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40443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75691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9106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5135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09772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67313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71565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24112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46505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25048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78783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52543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07062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2499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71431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85465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00648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41220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74227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70541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23788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15476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84762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30699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5850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7387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37955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066619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56845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9094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0319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51954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75277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260628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055623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4830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03120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504021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73450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7264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7066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435494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187203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28757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149365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666970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7456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21916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264256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885348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382636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805735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6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701054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6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836522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612027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6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847157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6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458598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3926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623589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957458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13081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909584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12925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329895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67839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7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046881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7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394496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7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171927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7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3195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496651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7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79422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p:nvPr>
        </p:nvSpPr>
        <p:spPr>
          <a:xfrm>
            <a:off x="174625" y="87084"/>
            <a:ext cx="4933950" cy="583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7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a:t>Section Header</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43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4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470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17002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9" name="Content Placeholder 8"/>
          <p:cNvSpPr>
            <a:spLocks noGrp="1"/>
          </p:cNvSpPr>
          <p:nvPr>
            <p:ph sz="quarter" idx="1"/>
          </p:nvPr>
        </p:nvSpPr>
        <p:spPr>
          <a:xfrm>
            <a:off x="812800" y="1589566"/>
            <a:ext cx="5384800" cy="4811234"/>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43333" y="1589566"/>
            <a:ext cx="5342268" cy="4811234"/>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Slide Number Placeholder 9"/>
          <p:cNvSpPr>
            <a:spLocks noGrp="1"/>
          </p:cNvSpPr>
          <p:nvPr>
            <p:ph type="sldNum" sz="quarter" idx="16"/>
          </p:nvPr>
        </p:nvSpPr>
        <p:spPr/>
        <p:txBody>
          <a:bodyPr rtlCol="0"/>
          <a:lstStyle/>
          <a:p>
            <a:fld id="{A2B39462-4DF8-4D0C-8DDE-43D6292F3E5B}" type="slidenum">
              <a:rPr lang="en-US" smtClean="0"/>
              <a:pPr/>
              <a:t>‹#›</a:t>
            </a:fld>
            <a:endParaRPr lang="en-US"/>
          </a:p>
        </p:txBody>
      </p:sp>
      <p:sp>
        <p:nvSpPr>
          <p:cNvPr id="7" name="Footer Placeholder 4"/>
          <p:cNvSpPr>
            <a:spLocks noGrp="1"/>
          </p:cNvSpPr>
          <p:nvPr>
            <p:ph type="ftr" sz="quarter" idx="11"/>
          </p:nvPr>
        </p:nvSpPr>
        <p:spPr>
          <a:xfrm>
            <a:off x="101600" y="6492876"/>
            <a:ext cx="11887200" cy="365125"/>
          </a:xfrm>
          <a:prstGeom prst="rect">
            <a:avLst/>
          </a:prstGeom>
        </p:spPr>
        <p:txBody>
          <a:bodyPr/>
          <a:lstStyle/>
          <a:p>
            <a:r>
              <a:rPr lang="en-US" dirty="0"/>
              <a:t>© 2016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566078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
  <p:cSld name="obj">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03201" y="76200"/>
            <a:ext cx="11785599" cy="11430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 y="1272222"/>
            <a:ext cx="711199" cy="24447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23" name="Google Shape;23;p3"/>
          <p:cNvSpPr txBox="1">
            <a:spLocks noGrp="1"/>
          </p:cNvSpPr>
          <p:nvPr>
            <p:ph type="body" idx="1"/>
          </p:nvPr>
        </p:nvSpPr>
        <p:spPr>
          <a:xfrm>
            <a:off x="816863" y="1600200"/>
            <a:ext cx="10765537" cy="1371600"/>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24" name="Google Shape;24;p3"/>
          <p:cNvSpPr txBox="1">
            <a:spLocks noGrp="1"/>
          </p:cNvSpPr>
          <p:nvPr>
            <p:ph type="ftr" idx="11"/>
          </p:nvPr>
        </p:nvSpPr>
        <p:spPr>
          <a:xfrm>
            <a:off x="101600" y="6492876"/>
            <a:ext cx="11887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body" idx="2"/>
          </p:nvPr>
        </p:nvSpPr>
        <p:spPr>
          <a:xfrm>
            <a:off x="812800" y="3124200"/>
            <a:ext cx="10769600" cy="1524000"/>
          </a:xfrm>
          <a:prstGeom prst="rect">
            <a:avLst/>
          </a:prstGeom>
          <a:noFill/>
          <a:ln>
            <a:noFill/>
          </a:ln>
        </p:spPr>
        <p:txBody>
          <a:bodyPr spcFirstLastPara="1" wrap="square" lIns="91425" tIns="91425" rIns="91425" bIns="91425" anchor="t" anchorCtr="0"/>
          <a:lstStyle>
            <a:lvl1pPr marL="457200" lvl="0" indent="-342900" algn="l">
              <a:lnSpc>
                <a:spcPct val="100000"/>
              </a:lnSpc>
              <a:spcBef>
                <a:spcPts val="700"/>
              </a:spcBef>
              <a:spcAft>
                <a:spcPts val="0"/>
              </a:spcAft>
              <a:buSzPts val="180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3"/>
          <p:cNvSpPr txBox="1">
            <a:spLocks noGrp="1"/>
          </p:cNvSpPr>
          <p:nvPr>
            <p:ph type="body" idx="3"/>
          </p:nvPr>
        </p:nvSpPr>
        <p:spPr>
          <a:xfrm>
            <a:off x="812800" y="4800600"/>
            <a:ext cx="10769600" cy="1524000"/>
          </a:xfrm>
          <a:prstGeom prst="rect">
            <a:avLst/>
          </a:prstGeom>
          <a:noFill/>
          <a:ln>
            <a:noFill/>
          </a:ln>
        </p:spPr>
        <p:txBody>
          <a:bodyPr spcFirstLastPara="1" wrap="square" lIns="91425" tIns="91425" rIns="91425" bIns="91425" anchor="t" anchorCtr="0"/>
          <a:lstStyle>
            <a:lvl1pPr marL="457200" lvl="0" indent="-342900" algn="l">
              <a:lnSpc>
                <a:spcPct val="100000"/>
              </a:lnSpc>
              <a:spcBef>
                <a:spcPts val="700"/>
              </a:spcBef>
              <a:spcAft>
                <a:spcPts val="0"/>
              </a:spcAft>
              <a:buSzPts val="180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extLst>
      <p:ext uri="{BB962C8B-B14F-4D97-AF65-F5344CB8AC3E}">
        <p14:creationId xmlns:p14="http://schemas.microsoft.com/office/powerpoint/2010/main" val="372500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1600" y="76201"/>
            <a:ext cx="11988800" cy="1066799"/>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000"/>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12800" y="2209801"/>
            <a:ext cx="5384799" cy="4190999"/>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30" name="Google Shape;30;p4"/>
          <p:cNvSpPr txBox="1">
            <a:spLocks noGrp="1"/>
          </p:cNvSpPr>
          <p:nvPr>
            <p:ph type="body" idx="2"/>
          </p:nvPr>
        </p:nvSpPr>
        <p:spPr>
          <a:xfrm>
            <a:off x="6299201" y="2209801"/>
            <a:ext cx="5283199" cy="4190999"/>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31" name="Google Shape;31;p4"/>
          <p:cNvSpPr txBox="1">
            <a:spLocks noGrp="1"/>
          </p:cNvSpPr>
          <p:nvPr>
            <p:ph type="sldNum" idx="12"/>
          </p:nvPr>
        </p:nvSpPr>
        <p:spPr>
          <a:xfrm>
            <a:off x="1" y="1272222"/>
            <a:ext cx="711199" cy="24447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endParaRPr lang="en-US"/>
          </a:p>
        </p:txBody>
      </p:sp>
      <p:sp>
        <p:nvSpPr>
          <p:cNvPr id="32" name="Google Shape;32;p4"/>
          <p:cNvSpPr txBox="1">
            <a:spLocks noGrp="1"/>
          </p:cNvSpPr>
          <p:nvPr>
            <p:ph type="ftr" idx="11"/>
          </p:nvPr>
        </p:nvSpPr>
        <p:spPr>
          <a:xfrm>
            <a:off x="101600" y="6492876"/>
            <a:ext cx="11887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3"/>
          </p:nvPr>
        </p:nvSpPr>
        <p:spPr>
          <a:xfrm>
            <a:off x="812800" y="1569721"/>
            <a:ext cx="5384799" cy="640079"/>
          </a:xfrm>
          <a:prstGeom prst="rect">
            <a:avLst/>
          </a:prstGeom>
          <a:solidFill>
            <a:schemeClr val="accent2"/>
          </a:solidFill>
          <a:ln>
            <a:noFill/>
          </a:ln>
        </p:spPr>
        <p:txBody>
          <a:bodyPr spcFirstLastPara="1" wrap="square" lIns="91425" tIns="91425" rIns="91425" bIns="91425" anchor="ctr" anchorCtr="0"/>
          <a:lstStyle>
            <a:lvl1pPr marL="457200" lvl="0" indent="-228600" algn="l">
              <a:lnSpc>
                <a:spcPct val="100000"/>
              </a:lnSpc>
              <a:spcBef>
                <a:spcPts val="700"/>
              </a:spcBef>
              <a:spcAft>
                <a:spcPts val="0"/>
              </a:spcAft>
              <a:buClr>
                <a:srgbClr val="FFFFFF"/>
              </a:buClr>
              <a:buSzPts val="2000"/>
              <a:buNone/>
              <a:defRPr sz="2000" b="1">
                <a:solidFill>
                  <a:srgbClr val="FFFFFF"/>
                </a:solidFill>
              </a:defRPr>
            </a:lvl1pPr>
            <a:lvl2pPr marL="914400" lvl="1" indent="-393700" algn="l">
              <a:lnSpc>
                <a:spcPct val="100000"/>
              </a:lnSpc>
              <a:spcBef>
                <a:spcPts val="550"/>
              </a:spcBef>
              <a:spcAft>
                <a:spcPts val="0"/>
              </a:spcAft>
              <a:buSzPts val="2600"/>
              <a:buChar char="•"/>
              <a:defRPr/>
            </a:lvl2pPr>
            <a:lvl3pPr marL="1371600" lvl="2" indent="-374650" algn="l">
              <a:lnSpc>
                <a:spcPct val="100000"/>
              </a:lnSpc>
              <a:spcBef>
                <a:spcPts val="500"/>
              </a:spcBef>
              <a:spcAft>
                <a:spcPts val="0"/>
              </a:spcAft>
              <a:buSzPts val="2300"/>
              <a:buChar char="•"/>
              <a:defRPr/>
            </a:lvl3pPr>
            <a:lvl4pPr marL="1828800" lvl="3" indent="-355600" algn="l">
              <a:lnSpc>
                <a:spcPct val="100000"/>
              </a:lnSpc>
              <a:spcBef>
                <a:spcPts val="400"/>
              </a:spcBef>
              <a:spcAft>
                <a:spcPts val="0"/>
              </a:spcAft>
              <a:buSzPts val="20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4"/>
          <p:cNvSpPr txBox="1">
            <a:spLocks noGrp="1"/>
          </p:cNvSpPr>
          <p:nvPr>
            <p:ph type="body" idx="4"/>
          </p:nvPr>
        </p:nvSpPr>
        <p:spPr>
          <a:xfrm>
            <a:off x="6299201" y="1569721"/>
            <a:ext cx="5283199" cy="640079"/>
          </a:xfrm>
          <a:prstGeom prst="rect">
            <a:avLst/>
          </a:prstGeom>
          <a:solidFill>
            <a:schemeClr val="accent4"/>
          </a:solidFill>
          <a:ln>
            <a:noFill/>
          </a:ln>
        </p:spPr>
        <p:txBody>
          <a:bodyPr spcFirstLastPara="1" wrap="square" lIns="91425" tIns="91425" rIns="91425" bIns="91425" anchor="ctr" anchorCtr="0"/>
          <a:lstStyle>
            <a:lvl1pPr marL="457200" lvl="0" indent="-228600" algn="l">
              <a:lnSpc>
                <a:spcPct val="100000"/>
              </a:lnSpc>
              <a:spcBef>
                <a:spcPts val="700"/>
              </a:spcBef>
              <a:spcAft>
                <a:spcPts val="0"/>
              </a:spcAft>
              <a:buClr>
                <a:srgbClr val="FFFFFF"/>
              </a:buClr>
              <a:buSzPts val="2000"/>
              <a:buNone/>
              <a:defRPr sz="2000" b="1">
                <a:solidFill>
                  <a:srgbClr val="FFFFFF"/>
                </a:solidFill>
              </a:defRPr>
            </a:lvl1pPr>
            <a:lvl2pPr marL="914400" lvl="1" indent="-393700" algn="l">
              <a:lnSpc>
                <a:spcPct val="100000"/>
              </a:lnSpc>
              <a:spcBef>
                <a:spcPts val="550"/>
              </a:spcBef>
              <a:spcAft>
                <a:spcPts val="0"/>
              </a:spcAft>
              <a:buSzPts val="2600"/>
              <a:buChar char="•"/>
              <a:defRPr/>
            </a:lvl2pPr>
            <a:lvl3pPr marL="1371600" lvl="2" indent="-374650" algn="l">
              <a:lnSpc>
                <a:spcPct val="100000"/>
              </a:lnSpc>
              <a:spcBef>
                <a:spcPts val="500"/>
              </a:spcBef>
              <a:spcAft>
                <a:spcPts val="0"/>
              </a:spcAft>
              <a:buSzPts val="2300"/>
              <a:buChar char="•"/>
              <a:defRPr/>
            </a:lvl3pPr>
            <a:lvl4pPr marL="1828800" lvl="3" indent="-355600" algn="l">
              <a:lnSpc>
                <a:spcPct val="100000"/>
              </a:lnSpc>
              <a:spcBef>
                <a:spcPts val="400"/>
              </a:spcBef>
              <a:spcAft>
                <a:spcPts val="0"/>
              </a:spcAft>
              <a:buSzPts val="20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extLst>
      <p:ext uri="{BB962C8B-B14F-4D97-AF65-F5344CB8AC3E}">
        <p14:creationId xmlns:p14="http://schemas.microsoft.com/office/powerpoint/2010/main" val="4091653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03201" y="76200"/>
            <a:ext cx="11785599" cy="11430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chemeClr val="dk2"/>
              </a:buClr>
              <a:buSzPts val="4000"/>
              <a:buNone/>
              <a:defRPr sz="4000">
                <a:solidFill>
                  <a:schemeClr val="dk2"/>
                </a:solidFill>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16863" y="1600200"/>
            <a:ext cx="10871199" cy="4754879"/>
          </a:xfrm>
          <a:prstGeom prst="rect">
            <a:avLst/>
          </a:prstGeom>
          <a:noFill/>
          <a:ln>
            <a:noFill/>
          </a:ln>
        </p:spPr>
        <p:txBody>
          <a:bodyPr spcFirstLastPara="1" wrap="square" lIns="91425" tIns="91425" rIns="91425" bIns="91425" anchor="t" anchorCtr="0"/>
          <a:lstStyle>
            <a:lvl1pPr marL="457200" lvl="0" indent="-412750" algn="l">
              <a:lnSpc>
                <a:spcPct val="100000"/>
              </a:lnSpc>
              <a:spcBef>
                <a:spcPts val="700"/>
              </a:spcBef>
              <a:spcAft>
                <a:spcPts val="0"/>
              </a:spcAft>
              <a:buClr>
                <a:schemeClr val="accent2"/>
              </a:buClr>
              <a:buSzPts val="2900"/>
              <a:buFont typeface="Arial"/>
              <a:buChar char="•"/>
              <a:defRPr sz="2900">
                <a:solidFill>
                  <a:schemeClr val="dk1"/>
                </a:solidFill>
              </a:defRPr>
            </a:lvl1pPr>
            <a:lvl2pPr marL="914400" lvl="1" indent="-393700" algn="l">
              <a:lnSpc>
                <a:spcPct val="100000"/>
              </a:lnSpc>
              <a:spcBef>
                <a:spcPts val="550"/>
              </a:spcBef>
              <a:spcAft>
                <a:spcPts val="0"/>
              </a:spcAft>
              <a:buClr>
                <a:schemeClr val="accent1"/>
              </a:buClr>
              <a:buSzPts val="2600"/>
              <a:buFont typeface="Arial"/>
              <a:buChar char="•"/>
              <a:defRPr sz="2600">
                <a:solidFill>
                  <a:schemeClr val="dk1"/>
                </a:solidFill>
              </a:defRPr>
            </a:lvl2pPr>
            <a:lvl3pPr marL="1371600" lvl="2" indent="-374650" algn="l">
              <a:lnSpc>
                <a:spcPct val="100000"/>
              </a:lnSpc>
              <a:spcBef>
                <a:spcPts val="500"/>
              </a:spcBef>
              <a:spcAft>
                <a:spcPts val="0"/>
              </a:spcAft>
              <a:buClr>
                <a:schemeClr val="accent2"/>
              </a:buClr>
              <a:buSzPts val="2300"/>
              <a:buFont typeface="Arial"/>
              <a:buChar char="•"/>
              <a:defRPr sz="2300">
                <a:solidFill>
                  <a:schemeClr val="dk1"/>
                </a:solidFill>
              </a:defRPr>
            </a:lvl3pPr>
            <a:lvl4pPr marL="1828800" lvl="3" indent="-355600" algn="l">
              <a:lnSpc>
                <a:spcPct val="100000"/>
              </a:lnSpc>
              <a:spcBef>
                <a:spcPts val="400"/>
              </a:spcBef>
              <a:spcAft>
                <a:spcPts val="0"/>
              </a:spcAft>
              <a:buClr>
                <a:schemeClr val="accent3"/>
              </a:buClr>
              <a:buSzPts val="2000"/>
              <a:buFont typeface="Arial"/>
              <a:buChar char="•"/>
              <a:defRPr sz="2000">
                <a:solidFill>
                  <a:schemeClr val="dk1"/>
                </a:solidFill>
              </a:defRPr>
            </a:lvl4pPr>
            <a:lvl5pPr marL="2286000" lvl="4" indent="-342900" algn="l">
              <a:lnSpc>
                <a:spcPct val="100000"/>
              </a:lnSpc>
              <a:spcBef>
                <a:spcPts val="400"/>
              </a:spcBef>
              <a:spcAft>
                <a:spcPts val="0"/>
              </a:spcAft>
              <a:buClr>
                <a:schemeClr val="accent4"/>
              </a:buClr>
              <a:buSzPts val="1800"/>
              <a:buFont typeface="Arial"/>
              <a:buChar char="•"/>
              <a:defRPr sz="1800">
                <a:solidFill>
                  <a:schemeClr val="dk1"/>
                </a:solidFill>
              </a:defRPr>
            </a:lvl5pPr>
            <a:lvl6pPr marL="2743200" lvl="5" indent="-342900" algn="l">
              <a:lnSpc>
                <a:spcPct val="100000"/>
              </a:lnSpc>
              <a:spcBef>
                <a:spcPts val="360"/>
              </a:spcBef>
              <a:spcAft>
                <a:spcPts val="0"/>
              </a:spcAft>
              <a:buClr>
                <a:schemeClr val="accent1"/>
              </a:buClr>
              <a:buSzPts val="1800"/>
              <a:buFont typeface="Noto Sans Symbols"/>
              <a:buChar char="▪"/>
              <a:defRPr sz="1800">
                <a:solidFill>
                  <a:schemeClr val="dk1"/>
                </a:solidFill>
              </a:defRPr>
            </a:lvl6pPr>
            <a:lvl7pPr marL="3200400" lvl="6" indent="-342900" algn="l">
              <a:lnSpc>
                <a:spcPct val="100000"/>
              </a:lnSpc>
              <a:spcBef>
                <a:spcPts val="360"/>
              </a:spcBef>
              <a:spcAft>
                <a:spcPts val="0"/>
              </a:spcAft>
              <a:buClr>
                <a:schemeClr val="accent2"/>
              </a:buClr>
              <a:buSzPts val="1800"/>
              <a:buFont typeface="Noto Sans Symbols"/>
              <a:buChar char="▪"/>
              <a:defRPr sz="1800">
                <a:solidFill>
                  <a:schemeClr val="dk1"/>
                </a:solidFill>
              </a:defRPr>
            </a:lvl7pPr>
            <a:lvl8pPr marL="3657600" lvl="7" indent="-342900" algn="l">
              <a:lnSpc>
                <a:spcPct val="100000"/>
              </a:lnSpc>
              <a:spcBef>
                <a:spcPts val="360"/>
              </a:spcBef>
              <a:spcAft>
                <a:spcPts val="0"/>
              </a:spcAft>
              <a:buClr>
                <a:schemeClr val="accent3"/>
              </a:buClr>
              <a:buSzPts val="1800"/>
              <a:buFont typeface="Noto Sans Symbols"/>
              <a:buChar char="▪"/>
              <a:defRPr sz="1800">
                <a:solidFill>
                  <a:schemeClr val="dk1"/>
                </a:solidFill>
              </a:defRPr>
            </a:lvl8pPr>
            <a:lvl9pPr marL="4114800" lvl="8" indent="-342900" algn="l">
              <a:lnSpc>
                <a:spcPct val="100000"/>
              </a:lnSpc>
              <a:spcBef>
                <a:spcPts val="360"/>
              </a:spcBef>
              <a:spcAft>
                <a:spcPts val="0"/>
              </a:spcAft>
              <a:buClr>
                <a:schemeClr val="accent4"/>
              </a:buClr>
              <a:buSzPts val="1800"/>
              <a:buFont typeface="Noto Sans Symbols"/>
              <a:buChar char="▪"/>
              <a:defRPr sz="1800">
                <a:solidFill>
                  <a:schemeClr val="dk1"/>
                </a:solidFill>
              </a:defRPr>
            </a:lvl9pPr>
          </a:lstStyle>
          <a:p>
            <a:endParaRPr/>
          </a:p>
        </p:txBody>
      </p:sp>
      <p:sp>
        <p:nvSpPr>
          <p:cNvPr id="69" name="Google Shape;69;p10"/>
          <p:cNvSpPr txBox="1">
            <a:spLocks noGrp="1"/>
          </p:cNvSpPr>
          <p:nvPr>
            <p:ph type="ftr" idx="11"/>
          </p:nvPr>
        </p:nvSpPr>
        <p:spPr>
          <a:xfrm>
            <a:off x="101600" y="6492876"/>
            <a:ext cx="11988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sldNum" idx="12"/>
          </p:nvPr>
        </p:nvSpPr>
        <p:spPr>
          <a:xfrm>
            <a:off x="1" y="1272222"/>
            <a:ext cx="711199" cy="244475"/>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endParaRPr lang="en-US"/>
          </a:p>
        </p:txBody>
      </p:sp>
    </p:spTree>
    <p:extLst>
      <p:ext uri="{BB962C8B-B14F-4D97-AF65-F5344CB8AC3E}">
        <p14:creationId xmlns:p14="http://schemas.microsoft.com/office/powerpoint/2010/main" val="252947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Unit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a:t>Add picture here</a:t>
            </a:r>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126360"/>
            <a:ext cx="10515600" cy="731520"/>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6" name="Content Placeholder 2"/>
          <p:cNvSpPr>
            <a:spLocks noGrp="1"/>
          </p:cNvSpPr>
          <p:nvPr>
            <p:ph idx="11"/>
          </p:nvPr>
        </p:nvSpPr>
        <p:spPr>
          <a:xfrm>
            <a:off x="838200" y="293509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7" name="Content Placeholder 2"/>
          <p:cNvSpPr>
            <a:spLocks noGrp="1"/>
          </p:cNvSpPr>
          <p:nvPr>
            <p:ph idx="12"/>
          </p:nvPr>
        </p:nvSpPr>
        <p:spPr>
          <a:xfrm>
            <a:off x="838200" y="3743830"/>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9" name="Content Placeholder 2"/>
          <p:cNvSpPr>
            <a:spLocks noGrp="1"/>
          </p:cNvSpPr>
          <p:nvPr>
            <p:ph idx="13"/>
          </p:nvPr>
        </p:nvSpPr>
        <p:spPr>
          <a:xfrm>
            <a:off x="838200" y="455256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10" name="Content Placeholder 2"/>
          <p:cNvSpPr>
            <a:spLocks noGrp="1"/>
          </p:cNvSpPr>
          <p:nvPr>
            <p:ph idx="14"/>
          </p:nvPr>
        </p:nvSpPr>
        <p:spPr>
          <a:xfrm>
            <a:off x="838200" y="5361302"/>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0419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73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7" r:id="rId7"/>
    <p:sldLayoutId id="2147483666" r:id="rId8"/>
    <p:sldLayoutId id="2147483663" r:id="rId9"/>
    <p:sldLayoutId id="2147483664"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txStyles>
    <p:titleStyle>
      <a:lvl1pPr algn="ctr" defTabSz="914400" rtl="0" eaLnBrk="1" latinLnBrk="0" hangingPunct="1">
        <a:lnSpc>
          <a:spcPct val="90000"/>
        </a:lnSpc>
        <a:spcBef>
          <a:spcPct val="0"/>
        </a:spcBef>
        <a:buNone/>
        <a:defRPr sz="3400" b="1" kern="1200">
          <a:solidFill>
            <a:srgbClr val="0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838200" y="2249928"/>
            <a:ext cx="10515600" cy="914400"/>
          </a:xfrm>
        </p:spPr>
        <p:txBody>
          <a:bodyPr/>
          <a:lstStyle/>
          <a:p>
            <a:r>
              <a:rPr lang="en-US" sz="4000" dirty="0"/>
              <a:t>Intermediate Accounting</a:t>
            </a:r>
          </a:p>
        </p:txBody>
      </p:sp>
      <p:sp>
        <p:nvSpPr>
          <p:cNvPr id="2" name="Subtitle 2"/>
          <p:cNvSpPr>
            <a:spLocks noGrp="1"/>
          </p:cNvSpPr>
          <p:nvPr>
            <p:ph type="subTitle" idx="1"/>
          </p:nvPr>
        </p:nvSpPr>
        <p:spPr>
          <a:xfrm>
            <a:off x="1066800" y="3310516"/>
            <a:ext cx="10058400" cy="731520"/>
          </a:xfrm>
        </p:spPr>
        <p:txBody>
          <a:bodyPr/>
          <a:lstStyle/>
          <a:p>
            <a:r>
              <a:rPr lang="en-US" sz="2400" dirty="0"/>
              <a:t>Third Edition</a:t>
            </a:r>
          </a:p>
        </p:txBody>
      </p:sp>
      <p:sp>
        <p:nvSpPr>
          <p:cNvPr id="6" name="Text Placeholder 3"/>
          <p:cNvSpPr>
            <a:spLocks noGrp="1"/>
          </p:cNvSpPr>
          <p:nvPr>
            <p:ph type="body" sz="quarter" idx="10"/>
          </p:nvPr>
        </p:nvSpPr>
        <p:spPr/>
        <p:txBody>
          <a:bodyPr>
            <a:noAutofit/>
          </a:bodyPr>
          <a:lstStyle/>
          <a:p>
            <a:pPr lvl="0"/>
            <a:r>
              <a:rPr lang="en-US" dirty="0"/>
              <a:t>Wahlen, Intermediate Accounting</a:t>
            </a:r>
            <a:r>
              <a:rPr lang="en-US"/>
              <a:t>, Third </a:t>
            </a:r>
            <a:r>
              <a:rPr lang="en-US" dirty="0"/>
              <a:t>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1833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p:txBody>
          <a:bodyPr/>
          <a:lstStyle/>
          <a:p>
            <a:r>
              <a:rPr lang="en-US" dirty="0">
                <a:sym typeface="Twentieth Century"/>
              </a:rPr>
              <a:t>How Are Current Liabilities Valued?</a:t>
            </a:r>
            <a:endParaRPr lang="en-US" dirty="0"/>
          </a:p>
        </p:txBody>
      </p:sp>
      <p:sp>
        <p:nvSpPr>
          <p:cNvPr id="133" name="Google Shape;133;p19"/>
          <p:cNvSpPr txBox="1">
            <a:spLocks noGrp="1"/>
          </p:cNvSpPr>
          <p:nvPr>
            <p:ph idx="1"/>
          </p:nvPr>
        </p:nvSpPr>
        <p:spPr/>
        <p:txBody>
          <a:bodyPr/>
          <a:lstStyle/>
          <a:p>
            <a:r>
              <a:rPr lang="en-US" sz="2800" dirty="0">
                <a:sym typeface="Twentieth Century"/>
              </a:rPr>
              <a:t>Conceptually, a company should record and report its current liabilities at the present value of the required future payments. </a:t>
            </a:r>
            <a:endParaRPr lang="en-US" sz="2800" dirty="0"/>
          </a:p>
          <a:p>
            <a:r>
              <a:rPr lang="en-US" sz="2800" dirty="0">
                <a:sym typeface="Twentieth Century"/>
              </a:rPr>
              <a:t>In practice, however, most current liabilities are measured, recorded, and reported at their maturity or face amount. </a:t>
            </a:r>
            <a:endParaRPr lang="en-US" sz="2800" dirty="0"/>
          </a:p>
          <a:p>
            <a:r>
              <a:rPr lang="en-US" sz="2800" dirty="0">
                <a:sym typeface="Twentieth Century"/>
              </a:rPr>
              <a:t>The difference between the maturity amount and the present value of the maturity amount is usually not material because of the short time period involved—usually one year or less.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p:txBody>
          <a:bodyPr/>
          <a:lstStyle/>
          <a:p>
            <a:r>
              <a:rPr lang="en-US" dirty="0">
                <a:sym typeface="Twentieth Century"/>
              </a:rPr>
              <a:t>Real Report: Nike’s Current Liabilities, </a:t>
            </a:r>
            <a:br>
              <a:rPr lang="en-US" dirty="0">
                <a:sym typeface="Twentieth Century"/>
              </a:rPr>
            </a:br>
            <a:r>
              <a:rPr lang="en-US" dirty="0">
                <a:sym typeface="Twentieth Century"/>
              </a:rPr>
              <a:t>Part 1 </a:t>
            </a:r>
            <a:r>
              <a:rPr lang="en-US" sz="2000" dirty="0">
                <a:sym typeface="Twentieth Century"/>
              </a:rPr>
              <a:t>(Slide 1 of 2)</a:t>
            </a:r>
          </a:p>
        </p:txBody>
      </p:sp>
      <p:pic>
        <p:nvPicPr>
          <p:cNvPr id="7" name="Content Placeholder 6" descr="A report shows two Nike, Inc. Consolidated balance sheets (in part). A table is shown with three columns, and the column headers read as follows: (in millions), May 31, 2017, and May 31, 2016. A heading under the first column reads current liabilities. The data in the row are as follows:&#10;Current portion of long-term debt, $ 6, $ 44;&#10;Notes payable, 325, 1;&#10;Accounts payable, 2,048, 2,191;&#10;Accrued liabilities, 3,011, 3,037;&#10;Income taxes payable, 84, 85 (a single rule below the value 84, and 85);&#10;Total current liabilities, $ 5,474, $ 5,358 (a double rule below the value $ 5,474, and $ 5,358).&#10;">
            <a:extLst>
              <a:ext uri="{FF2B5EF4-FFF2-40B4-BE49-F238E27FC236}">
                <a16:creationId xmlns:a16="http://schemas.microsoft.com/office/drawing/2014/main" id="{F3250FD9-4169-484A-95DB-AC2634792A8F}"/>
              </a:ext>
            </a:extLst>
          </p:cNvPr>
          <p:cNvPicPr>
            <a:picLocks noGrp="1" noChangeAspect="1"/>
          </p:cNvPicPr>
          <p:nvPr>
            <p:ph idx="1"/>
          </p:nvPr>
        </p:nvPicPr>
        <p:blipFill>
          <a:blip r:embed="rId3"/>
          <a:stretch>
            <a:fillRect/>
          </a:stretch>
        </p:blipFill>
        <p:spPr>
          <a:xfrm>
            <a:off x="1728787" y="1359061"/>
            <a:ext cx="8734425" cy="41398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p:txBody>
          <a:bodyPr/>
          <a:lstStyle/>
          <a:p>
            <a:r>
              <a:rPr lang="en-US" dirty="0">
                <a:sym typeface="Twentieth Century"/>
              </a:rPr>
              <a:t>Real Report: Nike’s Current Liabilities, </a:t>
            </a:r>
            <a:br>
              <a:rPr lang="en-US" dirty="0">
                <a:sym typeface="Twentieth Century"/>
              </a:rPr>
            </a:br>
            <a:r>
              <a:rPr lang="en-US" dirty="0">
                <a:sym typeface="Twentieth Century"/>
              </a:rPr>
              <a:t>Part 1 </a:t>
            </a:r>
            <a:r>
              <a:rPr lang="en-US" sz="2000" dirty="0">
                <a:sym typeface="Twentieth Century"/>
              </a:rPr>
              <a:t>(Slide 2 of 2)</a:t>
            </a:r>
          </a:p>
        </p:txBody>
      </p:sp>
      <p:pic>
        <p:nvPicPr>
          <p:cNvPr id="4" name="Content Placeholder 3" descr="Continuation of table from previous slide:&#10;Notes to financial statements (in part)&#10;Note 5: Accrued liabilities (in part), Accrued liabilities included the following: &#10;The second table is shown with three columns, and the column headers are as follows: (in millions), As of May 31: 2017, As of May 31: 2016. The data in the rows are as follows:&#10;Compensation and benefits, excluding taxes, $ 871, $ 943;&#10;Endorsement compensation, 396, 393;&#10;Dividends payable, 300, 271;&#10;Import and logistics costs, 257, 198;&#10;Taxes, other than income taxes, 196, 159;&#10;Fair value of derivatives, 168, 162;&#10;Advertising and marketing, 125, 119;&#10;Other, 698, 687 (a single rule below the value 698, and 687);&#10;Total accrued liabilities, $ 3,011, $ 3,037 (a double rule below the value $ 3,011, and $ 3,037).&#10;">
            <a:extLst>
              <a:ext uri="{FF2B5EF4-FFF2-40B4-BE49-F238E27FC236}">
                <a16:creationId xmlns:a16="http://schemas.microsoft.com/office/drawing/2014/main" id="{F200AACD-16C2-46E4-8C31-68E5E1E72B9D}"/>
              </a:ext>
            </a:extLst>
          </p:cNvPr>
          <p:cNvPicPr>
            <a:picLocks noGrp="1" noChangeAspect="1"/>
          </p:cNvPicPr>
          <p:nvPr>
            <p:ph idx="1"/>
          </p:nvPr>
        </p:nvPicPr>
        <p:blipFill>
          <a:blip r:embed="rId3"/>
          <a:stretch>
            <a:fillRect/>
          </a:stretch>
        </p:blipFill>
        <p:spPr>
          <a:xfrm>
            <a:off x="2193863" y="1393972"/>
            <a:ext cx="7804273" cy="4663134"/>
          </a:xfrm>
        </p:spPr>
      </p:pic>
    </p:spTree>
    <p:extLst>
      <p:ext uri="{BB962C8B-B14F-4D97-AF65-F5344CB8AC3E}">
        <p14:creationId xmlns:p14="http://schemas.microsoft.com/office/powerpoint/2010/main" val="65737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p:txBody>
          <a:bodyPr/>
          <a:lstStyle/>
          <a:p>
            <a:r>
              <a:rPr lang="en-US" dirty="0">
                <a:sym typeface="Twentieth Century"/>
              </a:rPr>
              <a:t>Real Report: Nike’s Current Liabilities, Part 2</a:t>
            </a:r>
          </a:p>
        </p:txBody>
      </p:sp>
      <p:sp>
        <p:nvSpPr>
          <p:cNvPr id="147" name="Google Shape;147;p21"/>
          <p:cNvSpPr txBox="1">
            <a:spLocks noGrp="1"/>
          </p:cNvSpPr>
          <p:nvPr>
            <p:ph idx="1"/>
          </p:nvPr>
        </p:nvSpPr>
        <p:spPr/>
        <p:txBody>
          <a:bodyPr/>
          <a:lstStyle/>
          <a:p>
            <a:r>
              <a:rPr lang="en-US" sz="2800" dirty="0">
                <a:sym typeface="Twentieth Century"/>
              </a:rPr>
              <a:t>Questions:</a:t>
            </a:r>
          </a:p>
          <a:p>
            <a:pPr lvl="1"/>
            <a:r>
              <a:rPr lang="en-US" sz="2400" dirty="0">
                <a:sym typeface="Twentieth Century"/>
              </a:rPr>
              <a:t>Describe Nike’s largest current liabilities. What do they represent?</a:t>
            </a:r>
            <a:endParaRPr lang="en-US" sz="2400" dirty="0"/>
          </a:p>
          <a:p>
            <a:pPr lvl="2"/>
            <a:r>
              <a:rPr lang="en-US" sz="2200" dirty="0">
                <a:sym typeface="Twentieth Century"/>
              </a:rPr>
              <a:t>Nike’s largest current liabilities are accounts payable and accrued liabilities. Accounts payable represent obligations to suppliers arising from purchasing inventory, supplies, and services on credit. The accrued liabilities represent obligations that have been incurred but not yet paid. The largest of the accrued liabilities include costs relating to compensation such as salaries and wages, as well as endorsement compensation. </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p:txBody>
          <a:bodyPr/>
          <a:lstStyle/>
          <a:p>
            <a:pPr lvl="0"/>
            <a:r>
              <a:rPr lang="en-US" dirty="0">
                <a:sym typeface="Twentieth Century"/>
              </a:rPr>
              <a:t>Real Report: Nike’s Current Liabilities, Part 3</a:t>
            </a:r>
          </a:p>
        </p:txBody>
      </p:sp>
      <p:sp>
        <p:nvSpPr>
          <p:cNvPr id="154" name="Google Shape;154;p22"/>
          <p:cNvSpPr txBox="1">
            <a:spLocks noGrp="1"/>
          </p:cNvSpPr>
          <p:nvPr>
            <p:ph idx="1"/>
          </p:nvPr>
        </p:nvSpPr>
        <p:spPr/>
        <p:txBody>
          <a:bodyPr/>
          <a:lstStyle/>
          <a:p>
            <a:r>
              <a:rPr lang="en-US" sz="2800" dirty="0">
                <a:sym typeface="Twentieth Century"/>
              </a:rPr>
              <a:t>Classify each of Nike’s current liability accounts using the classification given in Exhibit 9.1.</a:t>
            </a:r>
          </a:p>
          <a:p>
            <a:pPr lvl="1"/>
            <a:r>
              <a:rPr lang="en-US" sz="2400" dirty="0">
                <a:sym typeface="Twentieth Century"/>
              </a:rPr>
              <a:t>Nike’s liabilities fit into two of the three classifications given in Exhibit 9.1. For example, accounts payable and dividends payable are based on contractual amounts. Accrued compensation and benefits and accrued taxes payable are amounts determined by operating activities. Nike reports no amounts for contingent obligations.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838200" y="347540"/>
            <a:ext cx="10515600" cy="914400"/>
          </a:xfrm>
        </p:spPr>
        <p:txBody>
          <a:bodyPr/>
          <a:lstStyle/>
          <a:p>
            <a:pPr>
              <a:lnSpc>
                <a:spcPct val="100000"/>
              </a:lnSpc>
            </a:pPr>
            <a:r>
              <a:rPr lang="en-US" dirty="0">
                <a:sym typeface="Twentieth Century"/>
              </a:rPr>
              <a:t>How Do You Account for Current Liabilities Based on a Contractual Amount? </a:t>
            </a:r>
            <a:br>
              <a:rPr lang="en-US" dirty="0">
                <a:sym typeface="Twentieth Century"/>
              </a:rPr>
            </a:br>
            <a:r>
              <a:rPr lang="en-US" sz="2000" dirty="0">
                <a:sym typeface="Twentieth Century"/>
              </a:rPr>
              <a:t>Learning Objective #3</a:t>
            </a:r>
          </a:p>
        </p:txBody>
      </p:sp>
      <p:sp>
        <p:nvSpPr>
          <p:cNvPr id="161" name="Google Shape;161;p23"/>
          <p:cNvSpPr txBox="1">
            <a:spLocks noGrp="1"/>
          </p:cNvSpPr>
          <p:nvPr>
            <p:ph idx="1"/>
          </p:nvPr>
        </p:nvSpPr>
        <p:spPr>
          <a:xfrm>
            <a:off x="838200" y="1755580"/>
            <a:ext cx="10515600" cy="4754880"/>
          </a:xfrm>
        </p:spPr>
        <p:txBody>
          <a:bodyPr/>
          <a:lstStyle/>
          <a:p>
            <a:r>
              <a:rPr lang="en-US" sz="2800" dirty="0">
                <a:sym typeface="Twentieth Century"/>
              </a:rPr>
              <a:t>When current liabilities are based on a contractual amount, the liability and its maturity amount are known with reasonable certainty.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p:txBody>
          <a:bodyPr/>
          <a:lstStyle/>
          <a:p>
            <a:r>
              <a:rPr lang="en-US" dirty="0">
                <a:sym typeface="Twentieth Century"/>
              </a:rPr>
              <a:t>Trade Accounts Payable</a:t>
            </a:r>
            <a:endParaRPr lang="en-US" dirty="0"/>
          </a:p>
        </p:txBody>
      </p:sp>
      <p:sp>
        <p:nvSpPr>
          <p:cNvPr id="168" name="Google Shape;168;p24"/>
          <p:cNvSpPr txBox="1">
            <a:spLocks noGrp="1"/>
          </p:cNvSpPr>
          <p:nvPr>
            <p:ph idx="1"/>
          </p:nvPr>
        </p:nvSpPr>
        <p:spPr>
          <a:xfrm>
            <a:off x="838200" y="1317625"/>
            <a:ext cx="10796752" cy="4754880"/>
          </a:xfrm>
        </p:spPr>
        <p:txBody>
          <a:bodyPr/>
          <a:lstStyle/>
          <a:p>
            <a:pPr>
              <a:spcBef>
                <a:spcPts val="0"/>
              </a:spcBef>
              <a:spcAft>
                <a:spcPts val="0"/>
              </a:spcAft>
            </a:pPr>
            <a:r>
              <a:rPr lang="en-US" sz="2400" b="1" dirty="0">
                <a:solidFill>
                  <a:srgbClr val="004A78"/>
                </a:solidFill>
                <a:sym typeface="Twentieth Century"/>
              </a:rPr>
              <a:t>Accounts payable </a:t>
            </a:r>
            <a:r>
              <a:rPr lang="en-US" sz="2400" dirty="0">
                <a:sym typeface="Twentieth Century"/>
              </a:rPr>
              <a:t>(or </a:t>
            </a:r>
            <a:r>
              <a:rPr lang="en-US" sz="2400" b="1" dirty="0">
                <a:solidFill>
                  <a:srgbClr val="004A78"/>
                </a:solidFill>
                <a:sym typeface="Twentieth Century"/>
              </a:rPr>
              <a:t>trade accounts payable</a:t>
            </a:r>
            <a:r>
              <a:rPr lang="en-US" sz="2400" dirty="0">
                <a:sym typeface="Twentieth Century"/>
              </a:rPr>
              <a:t>) are obligations to suppliers arising from purchasing inventory, supplies, or services on credit.</a:t>
            </a:r>
            <a:endParaRPr lang="en-US" sz="2400" dirty="0"/>
          </a:p>
          <a:p>
            <a:pPr>
              <a:spcBef>
                <a:spcPts val="0"/>
              </a:spcBef>
              <a:spcAft>
                <a:spcPts val="0"/>
              </a:spcAft>
            </a:pPr>
            <a:r>
              <a:rPr lang="en-US" sz="2400" dirty="0">
                <a:sym typeface="Twentieth Century"/>
              </a:rPr>
              <a:t>All accounts payable must be recorded in the proper accounting period. </a:t>
            </a:r>
            <a:endParaRPr lang="en-US" sz="2400" dirty="0"/>
          </a:p>
          <a:p>
            <a:pPr lvl="1">
              <a:spcBef>
                <a:spcPts val="0"/>
              </a:spcBef>
              <a:spcAft>
                <a:spcPts val="0"/>
              </a:spcAft>
            </a:pPr>
            <a:r>
              <a:rPr lang="en-US" sz="2200" dirty="0">
                <a:sym typeface="Twentieth Century"/>
              </a:rPr>
              <a:t>Issues arise when a company purchases inventory near the end of its accounting period and the goods are in transit at year-end. Ownership of goods in transit is determined by terms (FOB shipping point vs. FOB destination).</a:t>
            </a:r>
            <a:endParaRPr lang="en-US" sz="2200" dirty="0"/>
          </a:p>
          <a:p>
            <a:pPr lvl="1">
              <a:spcBef>
                <a:spcPts val="0"/>
              </a:spcBef>
              <a:spcAft>
                <a:spcPts val="0"/>
              </a:spcAft>
            </a:pPr>
            <a:r>
              <a:rPr lang="en-US" sz="2200" dirty="0">
                <a:sym typeface="Twentieth Century"/>
              </a:rPr>
              <a:t>The amount of the trade accounts payable usually is determined by reviewing the invoice, which specifies the exact amount owed and the date payment is due. </a:t>
            </a:r>
            <a:endParaRPr lang="en-US" sz="2200" dirty="0"/>
          </a:p>
          <a:p>
            <a:pPr lvl="1">
              <a:spcBef>
                <a:spcPts val="0"/>
              </a:spcBef>
              <a:spcAft>
                <a:spcPts val="0"/>
              </a:spcAft>
            </a:pPr>
            <a:r>
              <a:rPr lang="en-US" sz="2200" dirty="0">
                <a:sym typeface="Twentieth Century"/>
              </a:rPr>
              <a:t>When cash discounts (e.g., 2/10, n/30) are offered, a company has the option to record the purchase (inventory) and the associated liability (accounts payable) using the gross price method or the net price method. </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p:txBody>
          <a:bodyPr/>
          <a:lstStyle/>
          <a:p>
            <a:r>
              <a:rPr lang="en-US">
                <a:sym typeface="Twentieth Century"/>
              </a:rPr>
              <a:t>Notes Payable</a:t>
            </a:r>
          </a:p>
        </p:txBody>
      </p:sp>
      <p:sp>
        <p:nvSpPr>
          <p:cNvPr id="175" name="Google Shape;175;p25"/>
          <p:cNvSpPr txBox="1">
            <a:spLocks noGrp="1"/>
          </p:cNvSpPr>
          <p:nvPr>
            <p:ph idx="1"/>
          </p:nvPr>
        </p:nvSpPr>
        <p:spPr/>
        <p:txBody>
          <a:bodyPr/>
          <a:lstStyle/>
          <a:p>
            <a:r>
              <a:rPr lang="en-US" sz="2800" dirty="0">
                <a:sym typeface="Twentieth Century"/>
              </a:rPr>
              <a:t>A </a:t>
            </a:r>
            <a:r>
              <a:rPr lang="en-US" sz="2800" b="1" dirty="0">
                <a:solidFill>
                  <a:srgbClr val="004A78"/>
                </a:solidFill>
                <a:sym typeface="Twentieth Century"/>
              </a:rPr>
              <a:t>note payable </a:t>
            </a:r>
            <a:r>
              <a:rPr lang="en-US" sz="2800" dirty="0">
                <a:sym typeface="Twentieth Century"/>
              </a:rPr>
              <a:t>is a promissory note that requires the borrower to repay a sum of money on a specific date and may be classified as short term or long term.</a:t>
            </a:r>
            <a:endParaRPr lang="en-US" sz="2800" dirty="0"/>
          </a:p>
          <a:p>
            <a:pPr lvl="1"/>
            <a:r>
              <a:rPr lang="en-US" sz="2400" dirty="0">
                <a:sym typeface="Twentieth Century"/>
              </a:rPr>
              <a:t>Notes payable normally result from purchasing goods or services on credit or borrowing money. </a:t>
            </a:r>
            <a:endParaRPr lang="en-US" sz="2400" dirty="0"/>
          </a:p>
          <a:p>
            <a:pPr lvl="1"/>
            <a:r>
              <a:rPr lang="en-US" sz="2400" dirty="0">
                <a:sym typeface="Twentieth Century"/>
              </a:rPr>
              <a:t>The ability to obtain short-term financing with notes payable is often a key component of a company’s working capital strategy.</a:t>
            </a:r>
            <a:endParaRPr lang="en-US" sz="2400" dirty="0"/>
          </a:p>
          <a:p>
            <a:r>
              <a:rPr lang="en-US" sz="2800" dirty="0">
                <a:sym typeface="Twentieth Century"/>
              </a:rPr>
              <a:t>While the promissory note is the source document used to determine and record the initial amount of the liability, interest also plays a key valuation role.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p:txBody>
          <a:bodyPr/>
          <a:lstStyle/>
          <a:p>
            <a:r>
              <a:rPr lang="en-US">
                <a:sym typeface="Twentieth Century"/>
              </a:rPr>
              <a:t>Classification of Notes Payable</a:t>
            </a:r>
          </a:p>
        </p:txBody>
      </p:sp>
      <p:sp>
        <p:nvSpPr>
          <p:cNvPr id="182" name="Google Shape;182;p26"/>
          <p:cNvSpPr txBox="1">
            <a:spLocks noGrp="1"/>
          </p:cNvSpPr>
          <p:nvPr>
            <p:ph idx="1"/>
          </p:nvPr>
        </p:nvSpPr>
        <p:spPr/>
        <p:txBody>
          <a:bodyPr/>
          <a:lstStyle/>
          <a:p>
            <a:r>
              <a:rPr lang="en-US" sz="2800" dirty="0">
                <a:sym typeface="Twentieth Century"/>
              </a:rPr>
              <a:t>Interest-bearing note—The principal amount equals the face value of the note, and the interest rate is stated explicitly on the note.</a:t>
            </a:r>
            <a:endParaRPr lang="en-US" sz="2800" dirty="0"/>
          </a:p>
          <a:p>
            <a:r>
              <a:rPr lang="en-US" sz="2800" dirty="0">
                <a:sym typeface="Twentieth Century"/>
              </a:rPr>
              <a:t>Non-interest-bearing note—The note is stated at its maturity value that includes both the principal and interest to maturity. The borrower receives less than the face value, and, therefore, the interest is implied as the difference between the face value of the note and the cash received.</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p:txBody>
          <a:bodyPr/>
          <a:lstStyle/>
          <a:p>
            <a:r>
              <a:rPr lang="en-US">
                <a:sym typeface="Twentieth Century"/>
              </a:rPr>
              <a:t>Interest-Bearing Note </a:t>
            </a:r>
          </a:p>
        </p:txBody>
      </p:sp>
      <p:sp>
        <p:nvSpPr>
          <p:cNvPr id="189" name="Google Shape;189;p27"/>
          <p:cNvSpPr txBox="1">
            <a:spLocks noGrp="1"/>
          </p:cNvSpPr>
          <p:nvPr>
            <p:ph idx="1"/>
          </p:nvPr>
        </p:nvSpPr>
        <p:spPr/>
        <p:txBody>
          <a:bodyPr/>
          <a:lstStyle/>
          <a:p>
            <a:r>
              <a:rPr lang="en-US" sz="2800" dirty="0">
                <a:sym typeface="Twentieth Century"/>
              </a:rPr>
              <a:t>For an interest-bearing note, the face value of the note is its present value. </a:t>
            </a:r>
            <a:endParaRPr lang="en-US" sz="2800" dirty="0"/>
          </a:p>
          <a:p>
            <a:r>
              <a:rPr lang="en-US" sz="2800" dirty="0">
                <a:sym typeface="Twentieth Century"/>
              </a:rPr>
              <a:t>Therefore, the liability is recorded at an amount equal to the face value of the note. </a:t>
            </a:r>
            <a:endParaRPr lang="en-US" sz="2800" dirty="0"/>
          </a:p>
          <a:p>
            <a:r>
              <a:rPr lang="en-US" sz="2800" dirty="0">
                <a:sym typeface="Twentieth Century"/>
              </a:rPr>
              <a:t>Interest expense is accrued over the life of the note by applying the stated interest rate to the face value.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3966" y="3671128"/>
            <a:ext cx="6043464" cy="2462972"/>
          </a:xfrm>
        </p:spPr>
        <p:txBody>
          <a:bodyPr anchor="t"/>
          <a:lstStyle/>
          <a:p>
            <a:pPr>
              <a:lnSpc>
                <a:spcPct val="100000"/>
              </a:lnSpc>
            </a:pPr>
            <a:r>
              <a:rPr lang="en-US" sz="3600" dirty="0"/>
              <a:t>Current Liabilities and Contingent Obligations</a:t>
            </a:r>
          </a:p>
        </p:txBody>
      </p:sp>
      <p:sp>
        <p:nvSpPr>
          <p:cNvPr id="3" name="Subtitle 2"/>
          <p:cNvSpPr>
            <a:spLocks noGrp="1"/>
          </p:cNvSpPr>
          <p:nvPr>
            <p:ph type="subTitle" idx="1"/>
          </p:nvPr>
        </p:nvSpPr>
        <p:spPr/>
        <p:txBody>
          <a:bodyPr/>
          <a:lstStyle/>
          <a:p>
            <a:r>
              <a:rPr lang="en-US" dirty="0"/>
              <a:t>Chapter 9</a:t>
            </a:r>
          </a:p>
        </p:txBody>
      </p:sp>
    </p:spTree>
    <p:extLst>
      <p:ext uri="{BB962C8B-B14F-4D97-AF65-F5344CB8AC3E}">
        <p14:creationId xmlns:p14="http://schemas.microsoft.com/office/powerpoint/2010/main" val="207232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p:txBody>
          <a:bodyPr/>
          <a:lstStyle/>
          <a:p>
            <a:r>
              <a:rPr lang="en-US">
                <a:sym typeface="Twentieth Century"/>
              </a:rPr>
              <a:t>Example: Interest-Bearing Note</a:t>
            </a:r>
            <a:endParaRPr lang="en-US"/>
          </a:p>
        </p:txBody>
      </p:sp>
      <p:sp>
        <p:nvSpPr>
          <p:cNvPr id="196" name="Google Shape;196;p28"/>
          <p:cNvSpPr txBox="1">
            <a:spLocks noGrp="1"/>
          </p:cNvSpPr>
          <p:nvPr>
            <p:ph idx="1"/>
          </p:nvPr>
        </p:nvSpPr>
        <p:spPr/>
        <p:txBody>
          <a:bodyPr/>
          <a:lstStyle/>
          <a:p>
            <a:r>
              <a:rPr lang="en-US" sz="2200" dirty="0">
                <a:sym typeface="Twentieth Century"/>
              </a:rPr>
              <a:t>Titan Corporation uses a perpetual inventory system and purchases merchandise for $7,000 on December 1, 2019, by issuing a $7,000, 12%, 30-day note to the supplier. Titan records the issuance of the note, the accrual of interest, and the payment of the principal and interest (assuming for simplicity, a 360-day business year), respectively, as follows:</a:t>
            </a:r>
            <a:endParaRPr lang="en-US" sz="2200" dirty="0"/>
          </a:p>
        </p:txBody>
      </p:sp>
      <p:pic>
        <p:nvPicPr>
          <p:cNvPr id="7" name="Content Placeholder 6" descr="Journal entry listing as follows:&#10;December 1, 2019&#10;Inventory: 7,000 (debit)&#10;Notes Payable: 7,000 (credit)&#10;December 31, 2019&#10;Interest expense ($7,000 times 0.12 times 30 divided by 360): 70 (debit)&#10;Interest payable: 70 (credit)&#10;January 1, 2020&#10;Interest payable: 70 (debit)&#10;Notes payable: 7,000 (debit)&#10;Cash: 7,070 (credit)">
            <a:extLst>
              <a:ext uri="{FF2B5EF4-FFF2-40B4-BE49-F238E27FC236}">
                <a16:creationId xmlns:a16="http://schemas.microsoft.com/office/drawing/2014/main" id="{E55E3A76-1F2F-494A-8E1C-016EA968952F}"/>
              </a:ext>
            </a:extLst>
          </p:cNvPr>
          <p:cNvPicPr>
            <a:picLocks noGrp="1" noChangeAspect="1"/>
          </p:cNvPicPr>
          <p:nvPr>
            <p:ph idx="10"/>
          </p:nvPr>
        </p:nvPicPr>
        <p:blipFill>
          <a:blip r:embed="rId3"/>
          <a:stretch>
            <a:fillRect/>
          </a:stretch>
        </p:blipFill>
        <p:spPr>
          <a:xfrm>
            <a:off x="3135190" y="3266587"/>
            <a:ext cx="5921619" cy="27993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p:txBody>
          <a:bodyPr/>
          <a:lstStyle/>
          <a:p>
            <a:r>
              <a:rPr lang="en-US">
                <a:sym typeface="Twentieth Century"/>
              </a:rPr>
              <a:t>Non-Interest-Bearing Note</a:t>
            </a:r>
            <a:endParaRPr lang="en-US"/>
          </a:p>
        </p:txBody>
      </p:sp>
      <p:sp>
        <p:nvSpPr>
          <p:cNvPr id="204" name="Google Shape;204;p29"/>
          <p:cNvSpPr txBox="1">
            <a:spLocks noGrp="1"/>
          </p:cNvSpPr>
          <p:nvPr>
            <p:ph idx="1"/>
          </p:nvPr>
        </p:nvSpPr>
        <p:spPr/>
        <p:txBody>
          <a:bodyPr/>
          <a:lstStyle/>
          <a:p>
            <a:r>
              <a:rPr lang="en-US" sz="2800" dirty="0">
                <a:sym typeface="Twentieth Century"/>
              </a:rPr>
              <a:t>Non-interest-bearing notes do not include an explicitly stated interest component; however, interest is implicit in the face value of the note. </a:t>
            </a:r>
            <a:endParaRPr lang="en-US" sz="2800" dirty="0"/>
          </a:p>
          <a:p>
            <a:r>
              <a:rPr lang="en-US" sz="2800" dirty="0">
                <a:sym typeface="Twentieth Century"/>
              </a:rPr>
              <a:t>This implicit interest, called a discount on notes payable, is deducted from the face amount to determine the cash received by the borrower. </a:t>
            </a:r>
            <a:endParaRPr lang="en-US" sz="2800" dirty="0"/>
          </a:p>
          <a:p>
            <a:r>
              <a:rPr lang="en-US" sz="2800" dirty="0">
                <a:sym typeface="Twentieth Century"/>
              </a:rPr>
              <a:t>Interest expense is then recorded over the life of the note as an adjustment of this discounted amount.</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p:txBody>
          <a:bodyPr/>
          <a:lstStyle/>
          <a:p>
            <a:r>
              <a:rPr lang="en-US" dirty="0">
                <a:sym typeface="Twentieth Century"/>
              </a:rPr>
              <a:t>Example: Non-Interest-Bearing Note, Part 1</a:t>
            </a:r>
          </a:p>
        </p:txBody>
      </p:sp>
      <p:sp>
        <p:nvSpPr>
          <p:cNvPr id="211" name="Google Shape;211;p30"/>
          <p:cNvSpPr txBox="1">
            <a:spLocks noGrp="1"/>
          </p:cNvSpPr>
          <p:nvPr>
            <p:ph idx="1"/>
          </p:nvPr>
        </p:nvSpPr>
        <p:spPr>
          <a:xfrm>
            <a:off x="838200" y="1317625"/>
            <a:ext cx="10515600" cy="1097280"/>
          </a:xfrm>
        </p:spPr>
        <p:txBody>
          <a:bodyPr/>
          <a:lstStyle/>
          <a:p>
            <a:r>
              <a:rPr lang="en-US" sz="2100" dirty="0">
                <a:sym typeface="Twentieth Century"/>
              </a:rPr>
              <a:t>On April 1, 2019, </a:t>
            </a:r>
            <a:r>
              <a:rPr lang="en-US" sz="2100" dirty="0" err="1">
                <a:sym typeface="Twentieth Century"/>
              </a:rPr>
              <a:t>Trollingwood</a:t>
            </a:r>
            <a:r>
              <a:rPr lang="en-US" sz="2100" dirty="0">
                <a:sym typeface="Twentieth Century"/>
              </a:rPr>
              <a:t> Corporation borrows money at First National Bank by issuing a $10,000, 3 month, non-interest-bearing note. The note is discounted on a 12% basis. Therefore, </a:t>
            </a:r>
            <a:r>
              <a:rPr lang="en-US" sz="2100" dirty="0" err="1">
                <a:sym typeface="Twentieth Century"/>
              </a:rPr>
              <a:t>Trollingwood</a:t>
            </a:r>
            <a:r>
              <a:rPr lang="en-US" sz="2100" dirty="0">
                <a:sym typeface="Twentieth Century"/>
              </a:rPr>
              <a:t> receives $9,700</a:t>
            </a:r>
          </a:p>
          <a:p>
            <a:pPr marL="0" indent="0">
              <a:buNone/>
            </a:pPr>
            <a:endParaRPr lang="en-US" sz="2100" dirty="0">
              <a:sym typeface="Twentieth Century"/>
            </a:endParaRPr>
          </a:p>
        </p:txBody>
      </p:sp>
      <p:pic>
        <p:nvPicPr>
          <p:cNvPr id="23" name="Content Placeholder 22" descr="An equation. Begin Equation. Begin bracket&#10;$10,000 minus begin parenthesis 10,000 times 0.12 times start fraction 3 over 12 end fraction. End parenthesis. End bracket. End equation.">
            <a:extLst>
              <a:ext uri="{FF2B5EF4-FFF2-40B4-BE49-F238E27FC236}">
                <a16:creationId xmlns:a16="http://schemas.microsoft.com/office/drawing/2014/main" id="{329A9E25-C67A-436E-A52E-4B9B0DD40D0C}"/>
              </a:ext>
            </a:extLst>
          </p:cNvPr>
          <p:cNvPicPr>
            <a:picLocks noGrp="1" noChangeAspect="1"/>
          </p:cNvPicPr>
          <p:nvPr>
            <p:ph idx="12"/>
          </p:nvPr>
        </p:nvPicPr>
        <p:blipFill rotWithShape="1">
          <a:blip r:embed="rId3"/>
          <a:srcRect b="12771"/>
          <a:stretch/>
        </p:blipFill>
        <p:spPr>
          <a:xfrm>
            <a:off x="7467689" y="1992243"/>
            <a:ext cx="4104197" cy="347097"/>
          </a:xfrm>
          <a:prstGeom prst="rect">
            <a:avLst/>
          </a:prstGeom>
        </p:spPr>
      </p:pic>
      <p:sp>
        <p:nvSpPr>
          <p:cNvPr id="18" name="Content Placeholder 17">
            <a:extLst>
              <a:ext uri="{FF2B5EF4-FFF2-40B4-BE49-F238E27FC236}">
                <a16:creationId xmlns:a16="http://schemas.microsoft.com/office/drawing/2014/main" id="{E758E8CC-65CD-4876-BFAE-2584713D425A}"/>
              </a:ext>
            </a:extLst>
          </p:cNvPr>
          <p:cNvSpPr>
            <a:spLocks noGrp="1"/>
          </p:cNvSpPr>
          <p:nvPr>
            <p:ph idx="14"/>
          </p:nvPr>
        </p:nvSpPr>
        <p:spPr>
          <a:xfrm>
            <a:off x="838199" y="2280550"/>
            <a:ext cx="10515599" cy="1097280"/>
          </a:xfrm>
        </p:spPr>
        <p:txBody>
          <a:bodyPr/>
          <a:lstStyle/>
          <a:p>
            <a:pPr marL="346075" indent="0">
              <a:buNone/>
            </a:pPr>
            <a:r>
              <a:rPr lang="en-US" sz="2100" dirty="0">
                <a:sym typeface="Twentieth Century"/>
              </a:rPr>
              <a:t>It makes the following journal entry to record the issuance of the note payable:</a:t>
            </a:r>
            <a:endParaRPr lang="en-US" sz="2100" dirty="0"/>
          </a:p>
        </p:txBody>
      </p:sp>
      <p:pic>
        <p:nvPicPr>
          <p:cNvPr id="10" name="Content Placeholder 9" descr="Journal entry. &#10;April 1, 2019&#10;Cash: 9,700 (debit)&#10;Discount on Notes Payable: 300 (debit)&#10;Notes Payable: 10,000 (credit)">
            <a:extLst>
              <a:ext uri="{FF2B5EF4-FFF2-40B4-BE49-F238E27FC236}">
                <a16:creationId xmlns:a16="http://schemas.microsoft.com/office/drawing/2014/main" id="{F802B91A-6283-4BD0-897D-6B72170B6FB1}"/>
              </a:ext>
            </a:extLst>
          </p:cNvPr>
          <p:cNvPicPr>
            <a:picLocks noGrp="1" noChangeAspect="1"/>
          </p:cNvPicPr>
          <p:nvPr>
            <p:ph idx="11"/>
          </p:nvPr>
        </p:nvPicPr>
        <p:blipFill>
          <a:blip r:embed="rId4"/>
          <a:stretch>
            <a:fillRect/>
          </a:stretch>
        </p:blipFill>
        <p:spPr>
          <a:xfrm>
            <a:off x="2771095" y="2827862"/>
            <a:ext cx="6649806" cy="1538497"/>
          </a:xfrm>
        </p:spPr>
      </p:pic>
      <p:sp>
        <p:nvSpPr>
          <p:cNvPr id="213" name="Google Shape;213;p30"/>
          <p:cNvSpPr txBox="1">
            <a:spLocks noGrp="1"/>
          </p:cNvSpPr>
          <p:nvPr>
            <p:ph idx="10"/>
          </p:nvPr>
        </p:nvSpPr>
        <p:spPr>
          <a:xfrm>
            <a:off x="838200" y="4443095"/>
            <a:ext cx="10515598" cy="1097280"/>
          </a:xfrm>
        </p:spPr>
        <p:txBody>
          <a:bodyPr/>
          <a:lstStyle/>
          <a:p>
            <a:r>
              <a:rPr lang="en-US" sz="2100" dirty="0">
                <a:sym typeface="Twentieth Century"/>
              </a:rPr>
              <a:t>Observe that $10,000 is the maturity value of the note, but the company records the liability at its present value—the face amount of the note minus the discount. The discount represents the interest expense applicable to the entire term of the note and is shown on </a:t>
            </a:r>
            <a:r>
              <a:rPr lang="en-US" sz="2100" dirty="0" err="1">
                <a:sym typeface="Twentieth Century"/>
              </a:rPr>
              <a:t>Trollingwood’s</a:t>
            </a:r>
            <a:r>
              <a:rPr lang="en-US" sz="2100" dirty="0">
                <a:sym typeface="Twentieth Century"/>
              </a:rPr>
              <a:t> balance sheet as a contra account to Notes Payable.</a:t>
            </a:r>
            <a:endParaRPr lang="en-US" sz="2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p:txBody>
          <a:bodyPr/>
          <a:lstStyle/>
          <a:p>
            <a:r>
              <a:rPr lang="en-US">
                <a:sym typeface="Twentieth Century"/>
              </a:rPr>
              <a:t>Example: Non-Interest-Bearing Note, Part 2</a:t>
            </a:r>
          </a:p>
        </p:txBody>
      </p:sp>
      <p:sp>
        <p:nvSpPr>
          <p:cNvPr id="220" name="Google Shape;220;p31"/>
          <p:cNvSpPr txBox="1">
            <a:spLocks noGrp="1"/>
          </p:cNvSpPr>
          <p:nvPr>
            <p:ph idx="1"/>
          </p:nvPr>
        </p:nvSpPr>
        <p:spPr/>
        <p:txBody>
          <a:bodyPr/>
          <a:lstStyle/>
          <a:p>
            <a:r>
              <a:rPr lang="en-US" sz="2400" dirty="0">
                <a:sym typeface="Twentieth Century"/>
              </a:rPr>
              <a:t>At maturity, </a:t>
            </a:r>
            <a:r>
              <a:rPr lang="en-US" sz="2400" dirty="0" err="1">
                <a:sym typeface="Twentieth Century"/>
              </a:rPr>
              <a:t>Trollingwood</a:t>
            </a:r>
            <a:r>
              <a:rPr lang="en-US" sz="2400" dirty="0">
                <a:sym typeface="Twentieth Century"/>
              </a:rPr>
              <a:t> would make the following entry to recognize interest expense:</a:t>
            </a:r>
          </a:p>
        </p:txBody>
      </p:sp>
      <p:pic>
        <p:nvPicPr>
          <p:cNvPr id="11" name="Content Placeholder 10" descr="Journal entry: &#10;June 30, 2019&#10;Interest Expense: 300 (debit)&#10;Discount on Notes Payable: 300 (credit)&#10;">
            <a:extLst>
              <a:ext uri="{FF2B5EF4-FFF2-40B4-BE49-F238E27FC236}">
                <a16:creationId xmlns:a16="http://schemas.microsoft.com/office/drawing/2014/main" id="{94827070-6DEF-4D66-A421-F98A0780FE54}"/>
              </a:ext>
            </a:extLst>
          </p:cNvPr>
          <p:cNvPicPr>
            <a:picLocks noGrp="1" noChangeAspect="1"/>
          </p:cNvPicPr>
          <p:nvPr>
            <p:ph idx="10"/>
          </p:nvPr>
        </p:nvPicPr>
        <p:blipFill>
          <a:blip r:embed="rId3"/>
          <a:stretch>
            <a:fillRect/>
          </a:stretch>
        </p:blipFill>
        <p:spPr>
          <a:xfrm>
            <a:off x="2776244" y="2332037"/>
            <a:ext cx="6639512" cy="1096963"/>
          </a:xfrm>
          <a:prstGeom prst="rect">
            <a:avLst/>
          </a:prstGeom>
        </p:spPr>
      </p:pic>
      <p:sp>
        <p:nvSpPr>
          <p:cNvPr id="9" name="Content Placeholder 8">
            <a:extLst>
              <a:ext uri="{FF2B5EF4-FFF2-40B4-BE49-F238E27FC236}">
                <a16:creationId xmlns:a16="http://schemas.microsoft.com/office/drawing/2014/main" id="{AEFA4784-E7E5-457F-B660-B65950D7F2D6}"/>
              </a:ext>
            </a:extLst>
          </p:cNvPr>
          <p:cNvSpPr>
            <a:spLocks noGrp="1"/>
          </p:cNvSpPr>
          <p:nvPr>
            <p:ph idx="11"/>
          </p:nvPr>
        </p:nvSpPr>
        <p:spPr>
          <a:xfrm>
            <a:off x="838200" y="3632409"/>
            <a:ext cx="10515600" cy="1097280"/>
          </a:xfrm>
        </p:spPr>
        <p:txBody>
          <a:bodyPr/>
          <a:lstStyle/>
          <a:p>
            <a:r>
              <a:rPr lang="en-US" sz="2400" dirty="0">
                <a:sym typeface="Twentieth Century"/>
              </a:rPr>
              <a:t>Observe that the reduction in the Discount on Notes Payable account increases the current liability amount shown on the company’s balance sheet.</a:t>
            </a:r>
          </a:p>
          <a:p>
            <a:endParaRPr lang="en-US" sz="2400" dirty="0"/>
          </a:p>
        </p:txBody>
      </p:sp>
      <p:pic>
        <p:nvPicPr>
          <p:cNvPr id="12" name="Content Placeholder 11" descr="Journal entry:&#10;June 30, 2019&#10;Notes Payable: 10,000 (debit)&#10;Cash: 10,000 (credit)&#10;">
            <a:extLst>
              <a:ext uri="{FF2B5EF4-FFF2-40B4-BE49-F238E27FC236}">
                <a16:creationId xmlns:a16="http://schemas.microsoft.com/office/drawing/2014/main" id="{3F0791A9-DD45-47AA-9406-35CCBE68E97A}"/>
              </a:ext>
            </a:extLst>
          </p:cNvPr>
          <p:cNvPicPr>
            <a:picLocks noGrp="1" noChangeAspect="1"/>
          </p:cNvPicPr>
          <p:nvPr>
            <p:ph idx="12"/>
          </p:nvPr>
        </p:nvPicPr>
        <p:blipFill>
          <a:blip r:embed="rId4"/>
          <a:stretch>
            <a:fillRect/>
          </a:stretch>
        </p:blipFill>
        <p:spPr>
          <a:xfrm>
            <a:off x="2776244" y="4866849"/>
            <a:ext cx="6126934" cy="109696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p:txBody>
          <a:bodyPr/>
          <a:lstStyle/>
          <a:p>
            <a:r>
              <a:rPr lang="en-US">
                <a:sym typeface="Twentieth Century"/>
              </a:rPr>
              <a:t>Example: Non-Interest-Bearing Note, Part 3</a:t>
            </a:r>
          </a:p>
        </p:txBody>
      </p:sp>
      <p:sp>
        <p:nvSpPr>
          <p:cNvPr id="230" name="Google Shape;230;p32"/>
          <p:cNvSpPr txBox="1">
            <a:spLocks noGrp="1"/>
          </p:cNvSpPr>
          <p:nvPr>
            <p:ph idx="1"/>
          </p:nvPr>
        </p:nvSpPr>
        <p:spPr/>
        <p:txBody>
          <a:bodyPr/>
          <a:lstStyle/>
          <a:p>
            <a:r>
              <a:rPr lang="en-US" sz="2400" dirty="0">
                <a:sym typeface="Twentieth Century"/>
              </a:rPr>
              <a:t>The effective interest rate for 3 months (one-fourth of a year) can be determined as follows:</a:t>
            </a:r>
          </a:p>
        </p:txBody>
      </p:sp>
      <p:pic>
        <p:nvPicPr>
          <p:cNvPr id="14" name="Google Shape;231;p32" descr="An equation. Begin equation. Effective Interest Rate equals start fraction Total Interest Paid over Amount of Cash Borrowed end fraction equals start fraction 300 dollars over 9,700 dollars end fraction equals 3.09 percent. End equation.">
            <a:extLst>
              <a:ext uri="{FF2B5EF4-FFF2-40B4-BE49-F238E27FC236}">
                <a16:creationId xmlns:a16="http://schemas.microsoft.com/office/drawing/2014/main" id="{8E216401-1411-4454-8FFD-1388002A0C08}"/>
              </a:ext>
            </a:extLst>
          </p:cNvPr>
          <p:cNvPicPr preferRelativeResize="0">
            <a:picLocks noGrp="1"/>
          </p:cNvPicPr>
          <p:nvPr>
            <p:ph idx="11"/>
          </p:nvPr>
        </p:nvPicPr>
        <p:blipFill rotWithShape="1">
          <a:blip r:embed="rId3">
            <a:alphaModFix/>
          </a:blip>
          <a:srcRect t="19468" b="20430"/>
          <a:stretch/>
        </p:blipFill>
        <p:spPr>
          <a:xfrm>
            <a:off x="2039293" y="2361574"/>
            <a:ext cx="8113413" cy="914400"/>
          </a:xfrm>
          <a:prstGeom prst="rect">
            <a:avLst/>
          </a:prstGeom>
          <a:noFill/>
          <a:ln>
            <a:noFill/>
          </a:ln>
        </p:spPr>
      </p:pic>
      <p:sp>
        <p:nvSpPr>
          <p:cNvPr id="232" name="Google Shape;232;p32"/>
          <p:cNvSpPr txBox="1">
            <a:spLocks noGrp="1"/>
          </p:cNvSpPr>
          <p:nvPr>
            <p:ph idx="10"/>
          </p:nvPr>
        </p:nvSpPr>
        <p:spPr>
          <a:xfrm>
            <a:off x="838200" y="3717450"/>
            <a:ext cx="10515600" cy="1097280"/>
          </a:xfrm>
        </p:spPr>
        <p:txBody>
          <a:bodyPr/>
          <a:lstStyle/>
          <a:p>
            <a:r>
              <a:rPr lang="en-US" sz="2400" dirty="0">
                <a:sym typeface="Twentieth Century"/>
              </a:rPr>
              <a:t>The effective annual interest rate can be determined as follows:</a:t>
            </a:r>
            <a:endParaRPr lang="en-US" sz="2400" dirty="0"/>
          </a:p>
        </p:txBody>
      </p:sp>
      <p:pic>
        <p:nvPicPr>
          <p:cNvPr id="9" name="Content Placeholder 8" descr="An equation. Begin equation. 3.09% times start fraction 360 over 90 end fraction days equals 12.36%. End equation.&#10;">
            <a:extLst>
              <a:ext uri="{FF2B5EF4-FFF2-40B4-BE49-F238E27FC236}">
                <a16:creationId xmlns:a16="http://schemas.microsoft.com/office/drawing/2014/main" id="{31DD6188-4F9C-4939-ADB6-2DC2CB9B2F58}"/>
              </a:ext>
            </a:extLst>
          </p:cNvPr>
          <p:cNvPicPr>
            <a:picLocks noGrp="1" noChangeAspect="1"/>
          </p:cNvPicPr>
          <p:nvPr>
            <p:ph idx="12"/>
          </p:nvPr>
        </p:nvPicPr>
        <p:blipFill>
          <a:blip r:embed="rId4"/>
          <a:stretch>
            <a:fillRect/>
          </a:stretch>
        </p:blipFill>
        <p:spPr>
          <a:xfrm>
            <a:off x="3532763" y="4334048"/>
            <a:ext cx="5126471" cy="48894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p:txBody>
          <a:bodyPr/>
          <a:lstStyle/>
          <a:p>
            <a:r>
              <a:rPr lang="en-US">
                <a:sym typeface="Twentieth Century"/>
              </a:rPr>
              <a:t>Credit Lines</a:t>
            </a:r>
          </a:p>
        </p:txBody>
      </p:sp>
      <p:sp>
        <p:nvSpPr>
          <p:cNvPr id="239" name="Google Shape;239;p33"/>
          <p:cNvSpPr txBox="1">
            <a:spLocks noGrp="1"/>
          </p:cNvSpPr>
          <p:nvPr>
            <p:ph idx="1"/>
          </p:nvPr>
        </p:nvSpPr>
        <p:spPr/>
        <p:txBody>
          <a:bodyPr/>
          <a:lstStyle/>
          <a:p>
            <a:r>
              <a:rPr lang="en-US" sz="2800" dirty="0">
                <a:sym typeface="Twentieth Century"/>
              </a:rPr>
              <a:t>A </a:t>
            </a:r>
            <a:r>
              <a:rPr lang="en-US" sz="2800" b="1" dirty="0">
                <a:solidFill>
                  <a:srgbClr val="004A78"/>
                </a:solidFill>
                <a:sym typeface="Twentieth Century"/>
              </a:rPr>
              <a:t>line of credit</a:t>
            </a:r>
            <a:r>
              <a:rPr lang="en-US" sz="2800" dirty="0">
                <a:sym typeface="Twentieth Century"/>
              </a:rPr>
              <a:t> is an agreement that allows a corporation to borrow up to a prearranged limit. </a:t>
            </a:r>
            <a:endParaRPr lang="en-US" sz="2800" dirty="0"/>
          </a:p>
          <a:p>
            <a:pPr lvl="1"/>
            <a:r>
              <a:rPr lang="en-US" sz="2400" dirty="0">
                <a:sym typeface="Twentieth Century"/>
              </a:rPr>
              <a:t>A </a:t>
            </a:r>
            <a:r>
              <a:rPr lang="en-US" sz="2400" i="1" dirty="0">
                <a:sym typeface="Twentieth Century"/>
              </a:rPr>
              <a:t>noncommitted </a:t>
            </a:r>
            <a:r>
              <a:rPr lang="en-US" sz="2400" dirty="0">
                <a:sym typeface="Twentieth Century"/>
              </a:rPr>
              <a:t>line</a:t>
            </a:r>
            <a:r>
              <a:rPr lang="en-US" sz="2400" i="1" dirty="0">
                <a:sym typeface="Twentieth Century"/>
              </a:rPr>
              <a:t> </a:t>
            </a:r>
            <a:r>
              <a:rPr lang="en-US" sz="2400" dirty="0">
                <a:sym typeface="Twentieth Century"/>
              </a:rPr>
              <a:t>means the corporation does not have to follow any formal loan procedures or complete the normal paperwork. </a:t>
            </a:r>
            <a:endParaRPr lang="en-US" sz="2400" dirty="0"/>
          </a:p>
          <a:p>
            <a:pPr lvl="1"/>
            <a:r>
              <a:rPr lang="en-US" sz="2400" dirty="0">
                <a:sym typeface="Twentieth Century"/>
              </a:rPr>
              <a:t>A </a:t>
            </a:r>
            <a:r>
              <a:rPr lang="en-US" sz="2400" i="1" dirty="0">
                <a:sym typeface="Twentieth Century"/>
              </a:rPr>
              <a:t>committed </a:t>
            </a:r>
            <a:r>
              <a:rPr lang="en-US" sz="2400" dirty="0">
                <a:sym typeface="Twentieth Century"/>
              </a:rPr>
              <a:t>line</a:t>
            </a:r>
            <a:r>
              <a:rPr lang="en-US" sz="2400" i="1" dirty="0">
                <a:sym typeface="Twentieth Century"/>
              </a:rPr>
              <a:t> </a:t>
            </a:r>
            <a:r>
              <a:rPr lang="en-US" sz="2400" dirty="0">
                <a:sym typeface="Twentieth Century"/>
              </a:rPr>
              <a:t>of credit is a more formal process that normally requires a corporation to pay a commitment fee to have access to the funds, providing it with flexibility to borrow when needed.</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p:txBody>
          <a:bodyPr/>
          <a:lstStyle/>
          <a:p>
            <a:r>
              <a:rPr lang="en-US">
                <a:sym typeface="Twentieth Century"/>
              </a:rPr>
              <a:t>Commercial Paper</a:t>
            </a:r>
            <a:endParaRPr lang="en-US"/>
          </a:p>
        </p:txBody>
      </p:sp>
      <p:sp>
        <p:nvSpPr>
          <p:cNvPr id="246" name="Google Shape;246;p34"/>
          <p:cNvSpPr txBox="1">
            <a:spLocks noGrp="1"/>
          </p:cNvSpPr>
          <p:nvPr>
            <p:ph idx="1"/>
          </p:nvPr>
        </p:nvSpPr>
        <p:spPr/>
        <p:txBody>
          <a:bodyPr/>
          <a:lstStyle/>
          <a:p>
            <a:r>
              <a:rPr lang="en-US" sz="2800" b="1" dirty="0">
                <a:solidFill>
                  <a:srgbClr val="004A78"/>
                </a:solidFill>
                <a:sym typeface="Twentieth Century"/>
              </a:rPr>
              <a:t>Commercial paper </a:t>
            </a:r>
            <a:r>
              <a:rPr lang="en-US" sz="2800" dirty="0">
                <a:sym typeface="Twentieth Century"/>
              </a:rPr>
              <a:t>is an unsecured note payable that is commonly used to finance accounts receivable and inventories, as well as to meet other short-term obligations. </a:t>
            </a:r>
            <a:endParaRPr lang="en-US" sz="2800" dirty="0"/>
          </a:p>
          <a:p>
            <a:r>
              <a:rPr lang="en-US" sz="2800" dirty="0">
                <a:sym typeface="Twentieth Century"/>
              </a:rPr>
              <a:t>Commercial paper generally has a maturity ranging from 30 to 270 days. </a:t>
            </a:r>
            <a:endParaRPr lang="en-US" sz="2800" dirty="0"/>
          </a:p>
          <a:p>
            <a:r>
              <a:rPr lang="en-US" sz="2800" dirty="0">
                <a:sym typeface="Twentieth Century"/>
              </a:rPr>
              <a:t>A major benefit of commercial paper is that it does not have to be registered with the SEC as long as it matures before 270 days, making it a very cost-effective way to obtain financing.</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p:txBody>
          <a:bodyPr/>
          <a:lstStyle/>
          <a:p>
            <a:r>
              <a:rPr lang="en-US">
                <a:sym typeface="Twentieth Century"/>
              </a:rPr>
              <a:t>Currently Maturing Portion of Long-Term Debt, Part 1</a:t>
            </a:r>
          </a:p>
        </p:txBody>
      </p:sp>
      <p:sp>
        <p:nvSpPr>
          <p:cNvPr id="253" name="Google Shape;253;p35"/>
          <p:cNvSpPr txBox="1">
            <a:spLocks noGrp="1"/>
          </p:cNvSpPr>
          <p:nvPr>
            <p:ph idx="1"/>
          </p:nvPr>
        </p:nvSpPr>
        <p:spPr/>
        <p:txBody>
          <a:bodyPr/>
          <a:lstStyle/>
          <a:p>
            <a:r>
              <a:rPr lang="en-US" sz="2400" dirty="0">
                <a:sym typeface="Twentieth Century"/>
              </a:rPr>
              <a:t>Generally, a company classifies the currently maturing portion of long-term debt (such as bonds or installment loans) as a current liability to show the effect on its liquidity.</a:t>
            </a:r>
            <a:endParaRPr lang="en-US" sz="2400" dirty="0"/>
          </a:p>
          <a:p>
            <a:r>
              <a:rPr lang="en-US" sz="2400" dirty="0">
                <a:sym typeface="Twentieth Century"/>
              </a:rPr>
              <a:t>Any long-term debt will become a current liability immediately before the year of retirement.</a:t>
            </a:r>
            <a:endParaRPr lang="en-US" sz="2400" dirty="0"/>
          </a:p>
          <a:p>
            <a:r>
              <a:rPr lang="en-US" sz="2400" b="1" dirty="0">
                <a:solidFill>
                  <a:srgbClr val="004A78"/>
                </a:solidFill>
                <a:sym typeface="Twentieth Century"/>
              </a:rPr>
              <a:t>Example</a:t>
            </a:r>
            <a:r>
              <a:rPr lang="en-US" sz="2400" dirty="0">
                <a:sym typeface="Twentieth Century"/>
              </a:rPr>
              <a:t> Browne Company issued 20-year bonds that mature on July 1, 2020. Browne reports the bonds as a long-term liability in its December 31, 2018 (and prior) balance sheets. However, because the amount is due within one year of December 31, 2019, the bonds would be reported as a current liability on its December 31, 2019, balance sheet. </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p:txBody>
          <a:bodyPr/>
          <a:lstStyle/>
          <a:p>
            <a:r>
              <a:rPr lang="en-US">
                <a:sym typeface="Twentieth Century"/>
              </a:rPr>
              <a:t>Currently Maturing Portion of Long-Term Debt, Part 2</a:t>
            </a:r>
          </a:p>
        </p:txBody>
      </p:sp>
      <p:sp>
        <p:nvSpPr>
          <p:cNvPr id="260" name="Google Shape;260;p36"/>
          <p:cNvSpPr txBox="1">
            <a:spLocks noGrp="1"/>
          </p:cNvSpPr>
          <p:nvPr>
            <p:ph idx="1"/>
          </p:nvPr>
        </p:nvSpPr>
        <p:spPr/>
        <p:txBody>
          <a:bodyPr/>
          <a:lstStyle/>
          <a:p>
            <a:r>
              <a:rPr lang="en-US" sz="2400" dirty="0">
                <a:sym typeface="Twentieth Century"/>
              </a:rPr>
              <a:t>The second situation involves the issuance of installment debt instruments—such as bonds that retire in periodic installments or mortgages requiring monthly or annual installment payments.</a:t>
            </a:r>
            <a:endParaRPr lang="en-US" sz="2400" dirty="0"/>
          </a:p>
          <a:p>
            <a:r>
              <a:rPr lang="en-US" sz="2400" b="1" dirty="0">
                <a:solidFill>
                  <a:srgbClr val="004A78"/>
                </a:solidFill>
                <a:sym typeface="Twentieth Century"/>
              </a:rPr>
              <a:t>Example</a:t>
            </a:r>
            <a:r>
              <a:rPr lang="en-US" sz="2400" dirty="0">
                <a:sym typeface="Twentieth Century"/>
              </a:rPr>
              <a:t> Assume that on July 1, 2018, </a:t>
            </a:r>
            <a:r>
              <a:rPr lang="en-US" sz="2400" dirty="0" err="1">
                <a:sym typeface="Twentieth Century"/>
              </a:rPr>
              <a:t>Rexlow</a:t>
            </a:r>
            <a:r>
              <a:rPr lang="en-US" sz="2400" dirty="0">
                <a:sym typeface="Twentieth Century"/>
              </a:rPr>
              <a:t> Corporation issues 9% serial bonds with a face value of $1 million. These bonds are to be retired in installments of $100,000, beginning on July 1, 2020, and for each year thereafter until all bonds are retired. </a:t>
            </a:r>
            <a:r>
              <a:rPr lang="en-US" sz="2400" dirty="0" err="1">
                <a:sym typeface="Twentieth Century"/>
              </a:rPr>
              <a:t>Rexlow’s</a:t>
            </a:r>
            <a:r>
              <a:rPr lang="en-US" sz="2400" dirty="0">
                <a:sym typeface="Twentieth Century"/>
              </a:rPr>
              <a:t> December 31, 2019, balance sheet would show the currently maturing installment of $100,000 as a current liability and the $900,000 (the installments due after December 31, 2020) as a long-term liability. </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p:txBody>
          <a:bodyPr/>
          <a:lstStyle/>
          <a:p>
            <a:r>
              <a:rPr lang="en-US">
                <a:sym typeface="Twentieth Century"/>
              </a:rPr>
              <a:t>Short-Term Debt Expected to Be Refinanced</a:t>
            </a:r>
            <a:endParaRPr lang="en-US"/>
          </a:p>
        </p:txBody>
      </p:sp>
      <p:sp>
        <p:nvSpPr>
          <p:cNvPr id="267" name="Google Shape;267;p37"/>
          <p:cNvSpPr txBox="1">
            <a:spLocks noGrp="1"/>
          </p:cNvSpPr>
          <p:nvPr>
            <p:ph idx="1"/>
          </p:nvPr>
        </p:nvSpPr>
        <p:spPr>
          <a:xfrm>
            <a:off x="838200" y="1317625"/>
            <a:ext cx="10820400" cy="4754880"/>
          </a:xfrm>
        </p:spPr>
        <p:txBody>
          <a:bodyPr/>
          <a:lstStyle/>
          <a:p>
            <a:r>
              <a:rPr lang="en-US" sz="2400" dirty="0">
                <a:sym typeface="Twentieth Century"/>
              </a:rPr>
              <a:t>Short-term debt that is expected to be refinanced on a long-term basis may be </a:t>
            </a:r>
            <a:r>
              <a:rPr lang="en-US" sz="2400" i="1" dirty="0">
                <a:sym typeface="Twentieth Century"/>
              </a:rPr>
              <a:t>excluded</a:t>
            </a:r>
            <a:r>
              <a:rPr lang="en-US" sz="2400" dirty="0">
                <a:sym typeface="Twentieth Century"/>
              </a:rPr>
              <a:t> from the current liability classification if the company has both:</a:t>
            </a:r>
            <a:endParaRPr lang="en-US" sz="2400" dirty="0"/>
          </a:p>
          <a:p>
            <a:pPr lvl="1"/>
            <a:r>
              <a:rPr lang="en-US" sz="2200" dirty="0">
                <a:sym typeface="Twentieth Century"/>
              </a:rPr>
              <a:t>intent to refinance the obligation on a long-term basis AND</a:t>
            </a:r>
            <a:endParaRPr lang="en-US" sz="2200" dirty="0"/>
          </a:p>
          <a:p>
            <a:pPr lvl="1"/>
            <a:r>
              <a:rPr lang="en-US" sz="2200" dirty="0">
                <a:sym typeface="Twentieth Century"/>
              </a:rPr>
              <a:t>the ability to refinance the obligation on a long-term basis</a:t>
            </a:r>
            <a:endParaRPr lang="en-US" sz="2200" dirty="0"/>
          </a:p>
          <a:p>
            <a:r>
              <a:rPr lang="en-US" sz="2400" dirty="0">
                <a:sym typeface="Twentieth Century"/>
              </a:rPr>
              <a:t>The </a:t>
            </a:r>
            <a:r>
              <a:rPr lang="en-US" sz="2400" i="1" dirty="0">
                <a:sym typeface="Twentieth Century"/>
              </a:rPr>
              <a:t>ability to refinance</a:t>
            </a:r>
            <a:r>
              <a:rPr lang="en-US" sz="2400" dirty="0">
                <a:sym typeface="Twentieth Century"/>
              </a:rPr>
              <a:t> on a long-term basis means that the company has done one of the following:</a:t>
            </a:r>
            <a:endParaRPr lang="en-US" sz="2400" dirty="0"/>
          </a:p>
          <a:p>
            <a:pPr lvl="1"/>
            <a:r>
              <a:rPr lang="en-US" sz="2200" dirty="0">
                <a:sym typeface="Twentieth Century"/>
              </a:rPr>
              <a:t>refinanced the obligations by issuing long-term obligations or equity securities after the date of its balance sheet but before the balance sheet is issued</a:t>
            </a:r>
            <a:endParaRPr lang="en-US" sz="2200" dirty="0"/>
          </a:p>
          <a:p>
            <a:pPr lvl="1"/>
            <a:r>
              <a:rPr lang="en-US" sz="2200" dirty="0">
                <a:sym typeface="Twentieth Century"/>
              </a:rPr>
              <a:t>entered into a long-term financing agreement before it issues its balance sheet that clearly permits the company to refinance the short-term obligations on a long-term basis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p:txBody>
          <a:bodyPr/>
          <a:lstStyle/>
          <a:p>
            <a:r>
              <a:rPr lang="en-US" dirty="0">
                <a:sym typeface="Twentieth Century"/>
              </a:rPr>
              <a:t>Learning Objectives</a:t>
            </a:r>
            <a:endParaRPr lang="en-US" dirty="0"/>
          </a:p>
        </p:txBody>
      </p:sp>
      <p:sp>
        <p:nvSpPr>
          <p:cNvPr id="91" name="Google Shape;91;p13"/>
          <p:cNvSpPr txBox="1">
            <a:spLocks noGrp="1"/>
          </p:cNvSpPr>
          <p:nvPr>
            <p:ph idx="1"/>
          </p:nvPr>
        </p:nvSpPr>
        <p:spPr/>
        <p:txBody>
          <a:bodyPr/>
          <a:lstStyle/>
          <a:p>
            <a:pPr>
              <a:spcBef>
                <a:spcPts val="0"/>
              </a:spcBef>
              <a:spcAft>
                <a:spcPts val="0"/>
              </a:spcAft>
            </a:pPr>
            <a:r>
              <a:rPr lang="en-US" sz="2600" dirty="0">
                <a:sym typeface="Twentieth Century"/>
              </a:rPr>
              <a:t>Explain the characteristics of a liability.</a:t>
            </a:r>
            <a:endParaRPr lang="en-US" sz="2600" dirty="0"/>
          </a:p>
          <a:p>
            <a:pPr>
              <a:spcBef>
                <a:spcPts val="0"/>
              </a:spcBef>
              <a:spcAft>
                <a:spcPts val="0"/>
              </a:spcAft>
            </a:pPr>
            <a:r>
              <a:rPr lang="en-US" sz="2600" dirty="0">
                <a:sym typeface="Twentieth Century"/>
              </a:rPr>
              <a:t>Describe the nature, classification, and valuation of current liabilities.</a:t>
            </a:r>
            <a:endParaRPr lang="en-US" sz="2600" dirty="0"/>
          </a:p>
          <a:p>
            <a:pPr>
              <a:spcBef>
                <a:spcPts val="0"/>
              </a:spcBef>
              <a:spcAft>
                <a:spcPts val="0"/>
              </a:spcAft>
            </a:pPr>
            <a:r>
              <a:rPr lang="en-US" sz="2600" dirty="0">
                <a:sym typeface="Twentieth Century"/>
              </a:rPr>
              <a:t>Identify, measure, and record current liabilities based on a contractual amount.</a:t>
            </a:r>
            <a:endParaRPr lang="en-US" sz="2600" dirty="0"/>
          </a:p>
          <a:p>
            <a:pPr>
              <a:spcBef>
                <a:spcPts val="0"/>
              </a:spcBef>
              <a:spcAft>
                <a:spcPts val="0"/>
              </a:spcAft>
            </a:pPr>
            <a:r>
              <a:rPr lang="en-US" sz="2600" dirty="0">
                <a:sym typeface="Twentieth Century"/>
              </a:rPr>
              <a:t>Understand and record current liabilities whose amounts are determined by operating activities.</a:t>
            </a:r>
            <a:endParaRPr lang="en-US" sz="2600" dirty="0"/>
          </a:p>
          <a:p>
            <a:pPr>
              <a:spcBef>
                <a:spcPts val="0"/>
              </a:spcBef>
              <a:spcAft>
                <a:spcPts val="0"/>
              </a:spcAft>
            </a:pPr>
            <a:r>
              <a:rPr lang="en-US" sz="2600" dirty="0">
                <a:sym typeface="Twentieth Century"/>
              </a:rPr>
              <a:t>Identify and account for contingent gains and losses, including warranties and premiums.</a:t>
            </a:r>
            <a:endParaRPr lang="en-US" sz="2600" dirty="0"/>
          </a:p>
          <a:p>
            <a:pPr>
              <a:spcBef>
                <a:spcPts val="0"/>
              </a:spcBef>
              <a:spcAft>
                <a:spcPts val="0"/>
              </a:spcAft>
            </a:pPr>
            <a:r>
              <a:rPr lang="en-US" sz="2600" dirty="0">
                <a:sym typeface="Twentieth Century"/>
              </a:rPr>
              <a:t>Describe the presentation and disclosure of current liabilities and contingencies. </a:t>
            </a:r>
            <a:endParaRPr lang="en-US" sz="2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p:txBody>
          <a:bodyPr/>
          <a:lstStyle/>
          <a:p>
            <a:r>
              <a:rPr lang="en-US">
                <a:sym typeface="Twentieth Century"/>
              </a:rPr>
              <a:t>Repayment and Replacement </a:t>
            </a:r>
          </a:p>
        </p:txBody>
      </p:sp>
      <p:sp>
        <p:nvSpPr>
          <p:cNvPr id="274" name="Google Shape;274;p38"/>
          <p:cNvSpPr txBox="1">
            <a:spLocks noGrp="1"/>
          </p:cNvSpPr>
          <p:nvPr>
            <p:ph idx="1"/>
          </p:nvPr>
        </p:nvSpPr>
        <p:spPr/>
        <p:txBody>
          <a:bodyPr/>
          <a:lstStyle/>
          <a:p>
            <a:r>
              <a:rPr lang="en-US" sz="2800" dirty="0">
                <a:sym typeface="Twentieth Century"/>
              </a:rPr>
              <a:t>If a company repays a short-term debt after the balance sheet date and then later issues long-term debt (or common stock) before the balance sheet actually is published, GAAP requires that such short-term debt be included in current liabilities at the balance sheet date.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p:txBody>
          <a:bodyPr/>
          <a:lstStyle/>
          <a:p>
            <a:r>
              <a:rPr lang="en-US">
                <a:sym typeface="Twentieth Century"/>
              </a:rPr>
              <a:t>Obligations Callable by the Creditor </a:t>
            </a:r>
          </a:p>
        </p:txBody>
      </p:sp>
      <p:sp>
        <p:nvSpPr>
          <p:cNvPr id="281" name="Google Shape;281;p39"/>
          <p:cNvSpPr txBox="1">
            <a:spLocks noGrp="1"/>
          </p:cNvSpPr>
          <p:nvPr>
            <p:ph idx="1"/>
          </p:nvPr>
        </p:nvSpPr>
        <p:spPr/>
        <p:txBody>
          <a:bodyPr/>
          <a:lstStyle/>
          <a:p>
            <a:r>
              <a:rPr lang="en-US" sz="2800" dirty="0">
                <a:sym typeface="Twentieth Century"/>
              </a:rPr>
              <a:t>If a company violates a long-term debt agreement and the liability becomes callable by the creditor, the company reports the </a:t>
            </a:r>
            <a:r>
              <a:rPr lang="en-US" sz="2800" i="1" dirty="0">
                <a:sym typeface="Twentieth Century"/>
              </a:rPr>
              <a:t>entire amount </a:t>
            </a:r>
            <a:r>
              <a:rPr lang="en-US" sz="2800" dirty="0">
                <a:sym typeface="Twentieth Century"/>
              </a:rPr>
              <a:t>of the long-term obligation as a current liability. An exception to this requirement exists if the obligation that meets one of the following conditions:</a:t>
            </a:r>
            <a:endParaRPr lang="en-US" sz="2800" dirty="0"/>
          </a:p>
          <a:p>
            <a:pPr lvl="1"/>
            <a:r>
              <a:rPr lang="en-US" sz="2400" dirty="0">
                <a:sym typeface="Twentieth Century"/>
              </a:rPr>
              <a:t>The creditor has waived the right to request repayment for more than one year (or operating cycle, if longer) from the balance sheet date.</a:t>
            </a:r>
            <a:endParaRPr lang="en-US" sz="2400" dirty="0"/>
          </a:p>
          <a:p>
            <a:pPr lvl="1"/>
            <a:r>
              <a:rPr lang="en-US" sz="2400" dirty="0">
                <a:sym typeface="Twentieth Century"/>
              </a:rPr>
              <a:t>It is probable that the company will resolve the violation of a debt agreement for a long-term obligation within a specified grace period, thus preventing it from becoming callable (the violation is reported in the footnotes).</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p:txBody>
          <a:bodyPr/>
          <a:lstStyle/>
          <a:p>
            <a:r>
              <a:rPr lang="en-US" dirty="0">
                <a:sym typeface="Twentieth Century"/>
              </a:rPr>
              <a:t>Dividends Payable </a:t>
            </a:r>
            <a:r>
              <a:rPr lang="en-US" sz="2000" dirty="0">
                <a:sym typeface="Twentieth Century"/>
              </a:rPr>
              <a:t>(Slide 1 of 2)</a:t>
            </a:r>
            <a:endParaRPr lang="en-US" sz="2000" dirty="0"/>
          </a:p>
        </p:txBody>
      </p:sp>
      <p:sp>
        <p:nvSpPr>
          <p:cNvPr id="288" name="Google Shape;288;p40"/>
          <p:cNvSpPr txBox="1">
            <a:spLocks noGrp="1"/>
          </p:cNvSpPr>
          <p:nvPr>
            <p:ph idx="1"/>
          </p:nvPr>
        </p:nvSpPr>
        <p:spPr/>
        <p:txBody>
          <a:bodyPr/>
          <a:lstStyle/>
          <a:p>
            <a:r>
              <a:rPr lang="en-US" sz="2400" dirty="0">
                <a:sym typeface="Twentieth Century"/>
              </a:rPr>
              <a:t>When a company’s board of directors declares a dividend, it reduces retained earnings and recognizes a current liability if it expects to distribute the dividend within the following year. The entry to record the declaration of a $50,000 cash dividend is as follows:</a:t>
            </a:r>
          </a:p>
        </p:txBody>
      </p:sp>
      <p:pic>
        <p:nvPicPr>
          <p:cNvPr id="9" name="Google Shape;289;p40" descr="A journal entry. Retained Earnings is debited by 50,000 and Dividends Payable is credited by 50,000.">
            <a:extLst>
              <a:ext uri="{FF2B5EF4-FFF2-40B4-BE49-F238E27FC236}">
                <a16:creationId xmlns:a16="http://schemas.microsoft.com/office/drawing/2014/main" id="{2B2C9EC1-6FD3-48CD-8623-38E754AA7A8F}"/>
              </a:ext>
            </a:extLst>
          </p:cNvPr>
          <p:cNvPicPr preferRelativeResize="0">
            <a:picLocks noGrp="1"/>
          </p:cNvPicPr>
          <p:nvPr>
            <p:ph idx="11"/>
          </p:nvPr>
        </p:nvPicPr>
        <p:blipFill rotWithShape="1">
          <a:blip r:embed="rId3">
            <a:alphaModFix/>
          </a:blip>
          <a:srcRect/>
          <a:stretch/>
        </p:blipFill>
        <p:spPr>
          <a:xfrm>
            <a:off x="2951797" y="3207967"/>
            <a:ext cx="6288405" cy="123512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p:txBody>
          <a:bodyPr/>
          <a:lstStyle/>
          <a:p>
            <a:r>
              <a:rPr lang="en-US" dirty="0">
                <a:sym typeface="Twentieth Century"/>
              </a:rPr>
              <a:t>Dividends Payable </a:t>
            </a:r>
            <a:r>
              <a:rPr lang="en-US" sz="2000" dirty="0">
                <a:sym typeface="Twentieth Century"/>
              </a:rPr>
              <a:t>(Slide 2 of 2)</a:t>
            </a:r>
            <a:endParaRPr lang="en-US" sz="2000" dirty="0"/>
          </a:p>
        </p:txBody>
      </p:sp>
      <p:sp>
        <p:nvSpPr>
          <p:cNvPr id="288" name="Google Shape;288;p40"/>
          <p:cNvSpPr txBox="1">
            <a:spLocks noGrp="1"/>
          </p:cNvSpPr>
          <p:nvPr>
            <p:ph idx="1"/>
          </p:nvPr>
        </p:nvSpPr>
        <p:spPr>
          <a:xfrm>
            <a:off x="838200" y="1317624"/>
            <a:ext cx="10515600" cy="4641215"/>
          </a:xfrm>
        </p:spPr>
        <p:txBody>
          <a:bodyPr/>
          <a:lstStyle/>
          <a:p>
            <a:r>
              <a:rPr lang="en-US" sz="2400" dirty="0">
                <a:sym typeface="Twentieth Century"/>
              </a:rPr>
              <a:t>There are two exceptions to the recording of dividends as current liabilities:</a:t>
            </a:r>
            <a:endParaRPr lang="en-US" sz="2400" dirty="0"/>
          </a:p>
          <a:p>
            <a:pPr lvl="1"/>
            <a:r>
              <a:rPr lang="en-US" sz="2200" dirty="0">
                <a:sym typeface="Twentieth Century"/>
              </a:rPr>
              <a:t>A company does </a:t>
            </a:r>
            <a:r>
              <a:rPr lang="en-US" sz="2200" i="1" dirty="0">
                <a:sym typeface="Twentieth Century"/>
              </a:rPr>
              <a:t>not</a:t>
            </a:r>
            <a:r>
              <a:rPr lang="en-US" sz="2200" dirty="0">
                <a:sym typeface="Twentieth Century"/>
              </a:rPr>
              <a:t> report the amount owed for a stock dividend—a dividend payable in shares of stock—as a current liability, instead it reports the declaration of a stock dividend as an element of shareholders’ equity.</a:t>
            </a:r>
            <a:endParaRPr lang="en-US" sz="2200" dirty="0"/>
          </a:p>
          <a:p>
            <a:pPr lvl="1"/>
            <a:r>
              <a:rPr lang="en-US" sz="2200" dirty="0">
                <a:sym typeface="Twentieth Century"/>
              </a:rPr>
              <a:t>A company does </a:t>
            </a:r>
            <a:r>
              <a:rPr lang="en-US" sz="2200" i="1" dirty="0">
                <a:sym typeface="Twentieth Century"/>
              </a:rPr>
              <a:t>not</a:t>
            </a:r>
            <a:r>
              <a:rPr lang="en-US" sz="2200" dirty="0">
                <a:sym typeface="Twentieth Century"/>
              </a:rPr>
              <a:t> report </a:t>
            </a:r>
            <a:r>
              <a:rPr lang="en-US" sz="2200" i="1" dirty="0">
                <a:sym typeface="Twentieth Century"/>
              </a:rPr>
              <a:t>undeclared</a:t>
            </a:r>
            <a:r>
              <a:rPr lang="en-US" sz="2200" dirty="0">
                <a:sym typeface="Twentieth Century"/>
              </a:rPr>
              <a:t> dividends in arrears on cumulative preferred stock as liabilities. Instead, dividends on preferred stock do not become a liability until they are formally declared by the company’s board of directors. However, the company discloses dividends in arrears in the notes to the financial statements because of their potential affect on the company’s liquidity.</a:t>
            </a:r>
            <a:endParaRPr lang="en-US" sz="2200" dirty="0"/>
          </a:p>
        </p:txBody>
      </p:sp>
    </p:spTree>
    <p:extLst>
      <p:ext uri="{BB962C8B-B14F-4D97-AF65-F5344CB8AC3E}">
        <p14:creationId xmlns:p14="http://schemas.microsoft.com/office/powerpoint/2010/main" val="4031818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p:txBody>
          <a:bodyPr/>
          <a:lstStyle/>
          <a:p>
            <a:r>
              <a:rPr lang="en-US" dirty="0">
                <a:sym typeface="Twentieth Century"/>
              </a:rPr>
              <a:t>Advances and Refundable Deposits </a:t>
            </a:r>
            <a:r>
              <a:rPr lang="en-US" sz="2000" dirty="0">
                <a:sym typeface="Twentieth Century"/>
              </a:rPr>
              <a:t>(Slide 1 of 2)</a:t>
            </a:r>
            <a:endParaRPr lang="en-US" sz="2000" dirty="0"/>
          </a:p>
        </p:txBody>
      </p:sp>
      <p:sp>
        <p:nvSpPr>
          <p:cNvPr id="297" name="Google Shape;297;p41"/>
          <p:cNvSpPr txBox="1">
            <a:spLocks noGrp="1"/>
          </p:cNvSpPr>
          <p:nvPr>
            <p:ph idx="1"/>
          </p:nvPr>
        </p:nvSpPr>
        <p:spPr/>
        <p:txBody>
          <a:bodyPr/>
          <a:lstStyle/>
          <a:p>
            <a:r>
              <a:rPr lang="en-US" sz="2800" dirty="0">
                <a:sym typeface="Twentieth Century"/>
              </a:rPr>
              <a:t>Many utility and other companies require customers and employees to make deposits which are recorded as liabilities to the customers.</a:t>
            </a:r>
          </a:p>
          <a:p>
            <a:r>
              <a:rPr lang="en-US" sz="2800" b="1" dirty="0">
                <a:solidFill>
                  <a:srgbClr val="004A78"/>
                </a:solidFill>
                <a:sym typeface="Twentieth Century"/>
              </a:rPr>
              <a:t>Example</a:t>
            </a:r>
            <a:r>
              <a:rPr lang="en-US" sz="2800" dirty="0">
                <a:solidFill>
                  <a:srgbClr val="004A78"/>
                </a:solidFill>
                <a:sym typeface="Twentieth Century"/>
              </a:rPr>
              <a:t> </a:t>
            </a:r>
            <a:r>
              <a:rPr lang="en-US" sz="2800" dirty="0">
                <a:sym typeface="Twentieth Century"/>
              </a:rPr>
              <a:t>Calloway, Inc. supplies restaurants with beverages in reusable containers. During 2019, Calloway delivered 10,000 containers and charged customers a refundable deposit of $20 per container. Deposits are forfeited if not returned within one year. Sixty percent of the containers were returned by the end of the year. </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p:txBody>
          <a:bodyPr/>
          <a:lstStyle/>
          <a:p>
            <a:r>
              <a:rPr lang="en-US" dirty="0">
                <a:sym typeface="Twentieth Century"/>
              </a:rPr>
              <a:t>Advances and Refundable Deposits </a:t>
            </a:r>
            <a:r>
              <a:rPr lang="en-US" sz="2000" dirty="0">
                <a:sym typeface="Twentieth Century"/>
              </a:rPr>
              <a:t>(Slide 2 of 2)</a:t>
            </a:r>
            <a:endParaRPr lang="en-US" sz="2000" dirty="0"/>
          </a:p>
        </p:txBody>
      </p:sp>
      <p:sp>
        <p:nvSpPr>
          <p:cNvPr id="297" name="Google Shape;297;p41"/>
          <p:cNvSpPr txBox="1">
            <a:spLocks noGrp="1"/>
          </p:cNvSpPr>
          <p:nvPr>
            <p:ph idx="1"/>
          </p:nvPr>
        </p:nvSpPr>
        <p:spPr/>
        <p:txBody>
          <a:bodyPr/>
          <a:lstStyle/>
          <a:p>
            <a:r>
              <a:rPr lang="en-US" sz="2800" dirty="0">
                <a:sym typeface="Twentieth Century"/>
              </a:rPr>
              <a:t>Summary journal entries to record the receipt of the deposit and subsequent refund are as follows: </a:t>
            </a:r>
          </a:p>
          <a:p>
            <a:endParaRPr lang="en-US" sz="2800" dirty="0"/>
          </a:p>
        </p:txBody>
      </p:sp>
      <p:pic>
        <p:nvPicPr>
          <p:cNvPr id="8" name="Content Placeholder 7" descr="Journal entry.&#10;To record receipt of the deposit:&#10;Cash Begin Equation. Begin parenthesis. 10,000 times $20 End parenthesis. End equation: 200,000 (debit)&#10;Deposit from Customer: 200,000 (credit)&#10;">
            <a:extLst>
              <a:ext uri="{FF2B5EF4-FFF2-40B4-BE49-F238E27FC236}">
                <a16:creationId xmlns:a16="http://schemas.microsoft.com/office/drawing/2014/main" id="{5CB2000D-E562-48B9-8031-D6380FE119A8}"/>
              </a:ext>
            </a:extLst>
          </p:cNvPr>
          <p:cNvPicPr>
            <a:picLocks noGrp="1" noChangeAspect="1"/>
          </p:cNvPicPr>
          <p:nvPr>
            <p:ph idx="10"/>
          </p:nvPr>
        </p:nvPicPr>
        <p:blipFill>
          <a:blip r:embed="rId3"/>
          <a:stretch>
            <a:fillRect/>
          </a:stretch>
        </p:blipFill>
        <p:spPr>
          <a:xfrm>
            <a:off x="2137631" y="2726690"/>
            <a:ext cx="7642417" cy="1096963"/>
          </a:xfrm>
          <a:prstGeom prst="rect">
            <a:avLst/>
          </a:prstGeom>
        </p:spPr>
      </p:pic>
      <p:pic>
        <p:nvPicPr>
          <p:cNvPr id="9" name="Content Placeholder 8" descr="To record refund of the deposit:&#10;Journal entry.&#10;Deposit from Customer: 120,000 (debit)&#10;Cash Begin Equation. Begin parenthesis $200,000 times 0.6 End parenthesis. End Equation: 120,000 (credit)&#10;">
            <a:extLst>
              <a:ext uri="{FF2B5EF4-FFF2-40B4-BE49-F238E27FC236}">
                <a16:creationId xmlns:a16="http://schemas.microsoft.com/office/drawing/2014/main" id="{82C244CE-34C1-4815-ABDC-24241A2334C1}"/>
              </a:ext>
            </a:extLst>
          </p:cNvPr>
          <p:cNvPicPr>
            <a:picLocks noGrp="1" noChangeAspect="1"/>
          </p:cNvPicPr>
          <p:nvPr>
            <p:ph idx="11"/>
          </p:nvPr>
        </p:nvPicPr>
        <p:blipFill>
          <a:blip r:embed="rId4"/>
          <a:stretch>
            <a:fillRect/>
          </a:stretch>
        </p:blipFill>
        <p:spPr>
          <a:xfrm>
            <a:off x="2041647" y="4420872"/>
            <a:ext cx="7834384" cy="1096962"/>
          </a:xfrm>
          <a:prstGeom prst="rect">
            <a:avLst/>
          </a:prstGeom>
        </p:spPr>
      </p:pic>
    </p:spTree>
    <p:extLst>
      <p:ext uri="{BB962C8B-B14F-4D97-AF65-F5344CB8AC3E}">
        <p14:creationId xmlns:p14="http://schemas.microsoft.com/office/powerpoint/2010/main" val="2612183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p:txBody>
          <a:bodyPr/>
          <a:lstStyle/>
          <a:p>
            <a:r>
              <a:rPr lang="en-US">
                <a:sym typeface="Twentieth Century"/>
              </a:rPr>
              <a:t>Property Taxes, Part 1</a:t>
            </a:r>
          </a:p>
        </p:txBody>
      </p:sp>
      <p:sp>
        <p:nvSpPr>
          <p:cNvPr id="304" name="Google Shape;304;p42"/>
          <p:cNvSpPr txBox="1">
            <a:spLocks noGrp="1"/>
          </p:cNvSpPr>
          <p:nvPr>
            <p:ph idx="1"/>
          </p:nvPr>
        </p:nvSpPr>
        <p:spPr/>
        <p:txBody>
          <a:bodyPr/>
          <a:lstStyle/>
          <a:p>
            <a:r>
              <a:rPr lang="en-US" sz="2400" dirty="0">
                <a:sym typeface="Twentieth Century"/>
              </a:rPr>
              <a:t>Property taxes are assessed by municipal, county, and some state governments based on the value of certain property that a company owns. They become a legal liability, or </a:t>
            </a:r>
            <a:r>
              <a:rPr lang="en-US" sz="2400" b="1" dirty="0">
                <a:solidFill>
                  <a:srgbClr val="004A78"/>
                </a:solidFill>
                <a:sym typeface="Twentieth Century"/>
              </a:rPr>
              <a:t>lien</a:t>
            </a:r>
            <a:r>
              <a:rPr lang="en-US" sz="2400" dirty="0">
                <a:sym typeface="Twentieth Century"/>
              </a:rPr>
              <a:t>, against the property at a date specified by law. </a:t>
            </a:r>
            <a:endParaRPr lang="en-US" sz="2400" dirty="0"/>
          </a:p>
          <a:p>
            <a:r>
              <a:rPr lang="en-US" sz="2400" b="1" dirty="0">
                <a:solidFill>
                  <a:srgbClr val="004A78"/>
                </a:solidFill>
                <a:sym typeface="Twentieth Century"/>
              </a:rPr>
              <a:t>Example</a:t>
            </a:r>
            <a:r>
              <a:rPr lang="en-US" sz="2400" dirty="0">
                <a:sym typeface="Twentieth Century"/>
              </a:rPr>
              <a:t> Ezell Company operates in Lee County which has a fiscal year-end of September 30. Property taxes become a lien against the property on October 1 of each year, and the estimated property taxes for the period October 1, 2019, to September 30, 2020, are $7,200. Ezell received a tax bill for $7,290 which it pays on January 15, 2020. Ezell’s entries to record the monthly accruals and payments relating to property tax are as presented on the next slide.</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3"/>
          <p:cNvSpPr txBox="1">
            <a:spLocks noGrp="1"/>
          </p:cNvSpPr>
          <p:nvPr>
            <p:ph type="title"/>
          </p:nvPr>
        </p:nvSpPr>
        <p:spPr/>
        <p:txBody>
          <a:bodyPr/>
          <a:lstStyle/>
          <a:p>
            <a:r>
              <a:rPr lang="en-US">
                <a:sym typeface="Twentieth Century"/>
              </a:rPr>
              <a:t>Property Taxes, Part 2</a:t>
            </a:r>
          </a:p>
        </p:txBody>
      </p:sp>
      <p:pic>
        <p:nvPicPr>
          <p:cNvPr id="7" name="Content Placeholder 6" descr="Three Monthly Entries: October 31 to December 31. 2019&#10;Property Tax Expense ($7,200 divided by 12): 600 (debit)&#10;Property Taxes Payable: 600 (credit)&#10;January 15, 2020: Payment of Property Taxes&#10;Property Taxes Payable: 1,800 (debit)&#10;Prepaid Property Taxes: 5,490 (debit)&#10;Cash: 7,290 (credit)&#10;Nine Monthly Entries&#10;Property Tax Expense: 610 (debit)&#10;Prepaid Property Taxes: 610 (credit)&#10;">
            <a:extLst>
              <a:ext uri="{FF2B5EF4-FFF2-40B4-BE49-F238E27FC236}">
                <a16:creationId xmlns:a16="http://schemas.microsoft.com/office/drawing/2014/main" id="{616320C8-AED4-4E7D-A68F-DB90D4F58C01}"/>
              </a:ext>
            </a:extLst>
          </p:cNvPr>
          <p:cNvPicPr>
            <a:picLocks noGrp="1" noChangeAspect="1"/>
          </p:cNvPicPr>
          <p:nvPr>
            <p:ph idx="1"/>
          </p:nvPr>
        </p:nvPicPr>
        <p:blipFill>
          <a:blip r:embed="rId3"/>
          <a:stretch>
            <a:fillRect/>
          </a:stretch>
        </p:blipFill>
        <p:spPr>
          <a:xfrm>
            <a:off x="2017196" y="1395096"/>
            <a:ext cx="8157607" cy="3359784"/>
          </a:xfrm>
          <a:prstGeom prst="rect">
            <a:avLst/>
          </a:prstGeom>
        </p:spPr>
      </p:pic>
      <p:sp>
        <p:nvSpPr>
          <p:cNvPr id="3" name="Content Placeholder 2">
            <a:extLst>
              <a:ext uri="{FF2B5EF4-FFF2-40B4-BE49-F238E27FC236}">
                <a16:creationId xmlns:a16="http://schemas.microsoft.com/office/drawing/2014/main" id="{434DADA2-B7B4-44E5-B833-858CE8F3034C}"/>
              </a:ext>
            </a:extLst>
          </p:cNvPr>
          <p:cNvSpPr>
            <a:spLocks noGrp="1"/>
          </p:cNvSpPr>
          <p:nvPr>
            <p:ph idx="10"/>
          </p:nvPr>
        </p:nvSpPr>
        <p:spPr>
          <a:xfrm>
            <a:off x="838200" y="4948558"/>
            <a:ext cx="10515600" cy="1104900"/>
          </a:xfrm>
        </p:spPr>
        <p:txBody>
          <a:bodyPr/>
          <a:lstStyle/>
          <a:p>
            <a:r>
              <a:rPr lang="en-US" sz="2200" dirty="0">
                <a:sym typeface="Twentieth Century"/>
              </a:rPr>
              <a:t>Note that the $610 amount in the last journal entry is the result of allocating the $90 difference ($7,290 − $7,200) between the actual and estimated property taxes to the remaining 9-month period ending September 30, 2020. </a:t>
            </a:r>
            <a:endParaRPr lang="en-US" sz="2200" dirty="0"/>
          </a:p>
          <a:p>
            <a:endParaRPr lang="en-US"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4"/>
          <p:cNvSpPr txBox="1">
            <a:spLocks noGrp="1"/>
          </p:cNvSpPr>
          <p:nvPr>
            <p:ph type="title"/>
          </p:nvPr>
        </p:nvSpPr>
        <p:spPr>
          <a:xfrm>
            <a:off x="838200" y="350837"/>
            <a:ext cx="10515600" cy="914400"/>
          </a:xfrm>
        </p:spPr>
        <p:txBody>
          <a:bodyPr/>
          <a:lstStyle/>
          <a:p>
            <a:pPr>
              <a:lnSpc>
                <a:spcPct val="100000"/>
              </a:lnSpc>
            </a:pPr>
            <a:r>
              <a:rPr lang="en-US" dirty="0">
                <a:sym typeface="Twentieth Century"/>
              </a:rPr>
              <a:t>How Do We Account for Current Liabilities with Amounts Determined by Operating Activities?</a:t>
            </a:r>
            <a:br>
              <a:rPr lang="en-US" dirty="0">
                <a:sym typeface="Twentieth Century"/>
              </a:rPr>
            </a:br>
            <a:r>
              <a:rPr lang="en-US" sz="2000" dirty="0">
                <a:sym typeface="Twentieth Century"/>
              </a:rPr>
              <a:t>Learning Objective #4</a:t>
            </a:r>
          </a:p>
        </p:txBody>
      </p:sp>
      <p:sp>
        <p:nvSpPr>
          <p:cNvPr id="319" name="Google Shape;319;p44"/>
          <p:cNvSpPr txBox="1">
            <a:spLocks noGrp="1"/>
          </p:cNvSpPr>
          <p:nvPr>
            <p:ph idx="1"/>
          </p:nvPr>
        </p:nvSpPr>
        <p:spPr>
          <a:xfrm>
            <a:off x="838200" y="1744028"/>
            <a:ext cx="10515600" cy="4754880"/>
          </a:xfrm>
        </p:spPr>
        <p:txBody>
          <a:bodyPr/>
          <a:lstStyle/>
          <a:p>
            <a:r>
              <a:rPr lang="en-US" sz="2800" dirty="0">
                <a:sym typeface="Twentieth Century"/>
              </a:rPr>
              <a:t>Current liabilities determined by operating activities include:</a:t>
            </a:r>
            <a:endParaRPr lang="en-US" sz="2800" dirty="0"/>
          </a:p>
          <a:p>
            <a:pPr lvl="1"/>
            <a:r>
              <a:rPr lang="en-US" sz="2400" dirty="0">
                <a:sym typeface="Twentieth Century"/>
              </a:rPr>
              <a:t>Unearned revenue</a:t>
            </a:r>
            <a:endParaRPr lang="en-US" sz="2400" dirty="0"/>
          </a:p>
          <a:p>
            <a:pPr lvl="1"/>
            <a:r>
              <a:rPr lang="en-US" sz="2400" dirty="0">
                <a:sym typeface="Twentieth Century"/>
              </a:rPr>
              <a:t>Wages payable and payroll taxes</a:t>
            </a:r>
            <a:endParaRPr lang="en-US" sz="2400" dirty="0"/>
          </a:p>
          <a:p>
            <a:pPr lvl="1"/>
            <a:r>
              <a:rPr lang="en-US" sz="2400" dirty="0">
                <a:sym typeface="Twentieth Century"/>
              </a:rPr>
              <a:t>Bonuses</a:t>
            </a:r>
            <a:endParaRPr lang="en-US" sz="2400" dirty="0"/>
          </a:p>
          <a:p>
            <a:pPr lvl="1"/>
            <a:r>
              <a:rPr lang="en-US" sz="2400" dirty="0">
                <a:sym typeface="Twentieth Century"/>
              </a:rPr>
              <a:t>Compensated balances</a:t>
            </a:r>
            <a:endParaRPr lang="en-US" sz="2400" dirty="0"/>
          </a:p>
          <a:p>
            <a:pPr lvl="1"/>
            <a:r>
              <a:rPr lang="en-US" sz="2400" dirty="0">
                <a:sym typeface="Twentieth Century"/>
              </a:rPr>
              <a:t>Sales and use taxes</a:t>
            </a:r>
            <a:endParaRPr lang="en-US" sz="2400" dirty="0"/>
          </a:p>
          <a:p>
            <a:pPr lvl="1"/>
            <a:r>
              <a:rPr lang="en-US" sz="2400" dirty="0">
                <a:sym typeface="Twentieth Century"/>
              </a:rPr>
              <a:t>Income taxes</a:t>
            </a:r>
          </a:p>
          <a:p>
            <a:pPr lvl="1"/>
            <a:r>
              <a:rPr lang="en-US" sz="2400" dirty="0">
                <a:sym typeface="Twentieth Century"/>
              </a:rPr>
              <a:t>Others</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p:txBody>
          <a:bodyPr/>
          <a:lstStyle/>
          <a:p>
            <a:r>
              <a:rPr lang="en-US">
                <a:sym typeface="Twentieth Century"/>
              </a:rPr>
              <a:t>Unearned (Deferred) Revenues</a:t>
            </a:r>
            <a:endParaRPr lang="en-US"/>
          </a:p>
        </p:txBody>
      </p:sp>
      <p:sp>
        <p:nvSpPr>
          <p:cNvPr id="326" name="Google Shape;326;p45"/>
          <p:cNvSpPr txBox="1">
            <a:spLocks noGrp="1"/>
          </p:cNvSpPr>
          <p:nvPr>
            <p:ph idx="1"/>
          </p:nvPr>
        </p:nvSpPr>
        <p:spPr/>
        <p:txBody>
          <a:bodyPr/>
          <a:lstStyle/>
          <a:p>
            <a:r>
              <a:rPr lang="en-US" sz="2400" dirty="0">
                <a:sym typeface="Twentieth Century"/>
              </a:rPr>
              <a:t>A company’s </a:t>
            </a:r>
            <a:r>
              <a:rPr lang="en-US" sz="2400" b="1" dirty="0">
                <a:solidFill>
                  <a:srgbClr val="004A78"/>
                </a:solidFill>
                <a:sym typeface="Twentieth Century"/>
              </a:rPr>
              <a:t>unearned revenues (deferred revenues) </a:t>
            </a:r>
            <a:r>
              <a:rPr lang="en-US" sz="2400" dirty="0">
                <a:sym typeface="Twentieth Century"/>
              </a:rPr>
              <a:t>include amounts that it has collected from customers but for which the company has not yet satisfied its performance obligations and, therefore, cannot be recorded as revenues until the company provides the product or service to the customer. Unearned revenues are reported as either current liabilities or long-term liabilities, depending upon the length of time it will take the company to satisfy its performance obligations.</a:t>
            </a:r>
            <a:endParaRPr lang="en-US" sz="2400" dirty="0"/>
          </a:p>
          <a:p>
            <a:r>
              <a:rPr lang="en-US" sz="2400" dirty="0">
                <a:sym typeface="Twentieth Century"/>
              </a:rPr>
              <a:t>Common examples of unearned revenues are amounts collected from customers in advance, such as rent, magazine subscriptions, tickets, gift certificates, airfares, memberships, insurance premiums, and service contracts.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p:txBody>
          <a:bodyPr/>
          <a:lstStyle/>
          <a:p>
            <a:r>
              <a:rPr lang="en-US" dirty="0">
                <a:sym typeface="Twentieth Century"/>
              </a:rPr>
              <a:t>What Are Liabilities? Part 1</a:t>
            </a:r>
            <a:br>
              <a:rPr lang="en-US" dirty="0">
                <a:sym typeface="Twentieth Century"/>
              </a:rPr>
            </a:br>
            <a:r>
              <a:rPr lang="en-US" sz="2000" dirty="0">
                <a:sym typeface="Twentieth Century"/>
              </a:rPr>
              <a:t>Learning Objective #1</a:t>
            </a:r>
          </a:p>
        </p:txBody>
      </p:sp>
      <p:sp>
        <p:nvSpPr>
          <p:cNvPr id="98" name="Google Shape;98;p14"/>
          <p:cNvSpPr txBox="1">
            <a:spLocks noGrp="1"/>
          </p:cNvSpPr>
          <p:nvPr>
            <p:ph idx="1"/>
          </p:nvPr>
        </p:nvSpPr>
        <p:spPr/>
        <p:txBody>
          <a:bodyPr/>
          <a:lstStyle/>
          <a:p>
            <a:pPr>
              <a:spcBef>
                <a:spcPts val="0"/>
              </a:spcBef>
              <a:spcAft>
                <a:spcPts val="0"/>
              </a:spcAft>
            </a:pPr>
            <a:r>
              <a:rPr lang="en-US" sz="2800" dirty="0">
                <a:sym typeface="Twentieth Century"/>
              </a:rPr>
              <a:t>Liabilities are the probable future sacrifices of economic benefits arising from present obligations of a company to transfer assets or provide services in the future as a result of past transactions or events. Three characteristics of a liability include: </a:t>
            </a:r>
            <a:endParaRPr lang="en-US" sz="2800" dirty="0"/>
          </a:p>
          <a:p>
            <a:pPr marL="850900" lvl="2" indent="-338138">
              <a:spcBef>
                <a:spcPts val="0"/>
              </a:spcBef>
              <a:spcAft>
                <a:spcPts val="0"/>
              </a:spcAft>
            </a:pPr>
            <a:r>
              <a:rPr lang="en-US" dirty="0">
                <a:sym typeface="Twentieth Century"/>
              </a:rPr>
              <a:t>a present obligation that will be settled by a probable future sacrifice involving the transfer of assets, provision of services, or other use of assets at a specified or determinable date.</a:t>
            </a:r>
          </a:p>
          <a:p>
            <a:pPr marL="850900" lvl="2" indent="-338138">
              <a:spcBef>
                <a:spcPts val="0"/>
              </a:spcBef>
              <a:spcAft>
                <a:spcPts val="0"/>
              </a:spcAft>
            </a:pPr>
            <a:r>
              <a:rPr lang="en-US" dirty="0">
                <a:sym typeface="Twentieth Century"/>
              </a:rPr>
              <a:t>the company has little or no discretion to avoid the future sacrifice of economic benefits.</a:t>
            </a:r>
          </a:p>
          <a:p>
            <a:pPr marL="850900" lvl="2" indent="-338138">
              <a:spcBef>
                <a:spcPts val="0"/>
              </a:spcBef>
              <a:spcAft>
                <a:spcPts val="0"/>
              </a:spcAft>
            </a:pPr>
            <a:r>
              <a:rPr lang="en-US" dirty="0">
                <a:sym typeface="Twentieth Century"/>
              </a:rPr>
              <a:t>the transaction, event, or arrangement obligating the company has already happened.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title"/>
          </p:nvPr>
        </p:nvSpPr>
        <p:spPr/>
        <p:txBody>
          <a:bodyPr/>
          <a:lstStyle/>
          <a:p>
            <a:r>
              <a:rPr lang="en-US">
                <a:sym typeface="Twentieth Century"/>
              </a:rPr>
              <a:t>Example: Unearned (Deferred) Revenues</a:t>
            </a:r>
            <a:endParaRPr lang="en-US"/>
          </a:p>
        </p:txBody>
      </p:sp>
      <p:sp>
        <p:nvSpPr>
          <p:cNvPr id="333" name="Google Shape;333;p46"/>
          <p:cNvSpPr txBox="1">
            <a:spLocks noGrp="1"/>
          </p:cNvSpPr>
          <p:nvPr>
            <p:ph idx="1"/>
          </p:nvPr>
        </p:nvSpPr>
        <p:spPr>
          <a:xfrm>
            <a:off x="838199" y="1317625"/>
            <a:ext cx="11018521" cy="1097280"/>
          </a:xfrm>
        </p:spPr>
        <p:txBody>
          <a:bodyPr/>
          <a:lstStyle/>
          <a:p>
            <a:r>
              <a:rPr lang="en-US" sz="2200" dirty="0">
                <a:sym typeface="Twentieth Century"/>
              </a:rPr>
              <a:t>On July 1, 2019, Cook Publishing Company sells $80,000 of two-year magazine subscriptions in advance. Cook makes the following entry when it receives the cash:</a:t>
            </a:r>
            <a:endParaRPr lang="en-US" sz="2200" dirty="0"/>
          </a:p>
        </p:txBody>
      </p:sp>
      <p:pic>
        <p:nvPicPr>
          <p:cNvPr id="18" name="Content Placeholder 17" descr="Journal entry.&#10;July 1, 2019&#10;Cash: 80,000 (debit)&#10;Unearned Revenue: Subscriptions: 80,000 (credit)&#10;">
            <a:extLst>
              <a:ext uri="{FF2B5EF4-FFF2-40B4-BE49-F238E27FC236}">
                <a16:creationId xmlns:a16="http://schemas.microsoft.com/office/drawing/2014/main" id="{CD8B5B99-7C88-476E-B091-3CB0302E2F01}"/>
              </a:ext>
            </a:extLst>
          </p:cNvPr>
          <p:cNvPicPr>
            <a:picLocks noGrp="1" noChangeAspect="1"/>
          </p:cNvPicPr>
          <p:nvPr>
            <p:ph idx="16"/>
          </p:nvPr>
        </p:nvPicPr>
        <p:blipFill>
          <a:blip r:embed="rId3"/>
          <a:stretch>
            <a:fillRect/>
          </a:stretch>
        </p:blipFill>
        <p:spPr>
          <a:xfrm>
            <a:off x="2308036" y="2121267"/>
            <a:ext cx="7575928" cy="937796"/>
          </a:xfrm>
          <a:prstGeom prst="rect">
            <a:avLst/>
          </a:prstGeom>
        </p:spPr>
      </p:pic>
      <p:sp>
        <p:nvSpPr>
          <p:cNvPr id="335" name="Google Shape;335;p46"/>
          <p:cNvSpPr txBox="1">
            <a:spLocks noGrp="1"/>
          </p:cNvSpPr>
          <p:nvPr>
            <p:ph idx="10"/>
          </p:nvPr>
        </p:nvSpPr>
        <p:spPr>
          <a:xfrm>
            <a:off x="838199" y="3212399"/>
            <a:ext cx="10515599" cy="622021"/>
          </a:xfrm>
        </p:spPr>
        <p:txBody>
          <a:bodyPr/>
          <a:lstStyle/>
          <a:p>
            <a:r>
              <a:rPr lang="en-US" sz="2200" dirty="0">
                <a:sym typeface="Twentieth Century"/>
              </a:rPr>
              <a:t>At the end of the year, Cook makes the following adjusting entry:</a:t>
            </a:r>
            <a:endParaRPr lang="en-US" sz="2200" dirty="0"/>
          </a:p>
        </p:txBody>
      </p:sp>
      <p:pic>
        <p:nvPicPr>
          <p:cNvPr id="19" name="Content Placeholder 18" descr="Journal entry.&#10;December 31, 2019:&#10;Unearned Revenue: Subscriptions: 20,000 (debit)&#10;Subscription Revenue Begin equation. Begin bracket. $80,000 times begin parenthesis 6 months divided by 24 months End parenthesis. End bracket. End equation: 20,000 (credit)">
            <a:extLst>
              <a:ext uri="{FF2B5EF4-FFF2-40B4-BE49-F238E27FC236}">
                <a16:creationId xmlns:a16="http://schemas.microsoft.com/office/drawing/2014/main" id="{ADD732AC-3C5E-4659-9F18-F3645452AA81}"/>
              </a:ext>
            </a:extLst>
          </p:cNvPr>
          <p:cNvPicPr>
            <a:picLocks noGrp="1" noChangeAspect="1"/>
          </p:cNvPicPr>
          <p:nvPr>
            <p:ph idx="13"/>
          </p:nvPr>
        </p:nvPicPr>
        <p:blipFill>
          <a:blip r:embed="rId4"/>
          <a:stretch>
            <a:fillRect/>
          </a:stretch>
        </p:blipFill>
        <p:spPr>
          <a:xfrm>
            <a:off x="2308036" y="3683291"/>
            <a:ext cx="7575928" cy="1199419"/>
          </a:xfrm>
          <a:prstGeom prst="rect">
            <a:avLst/>
          </a:prstGeom>
        </p:spPr>
      </p:pic>
      <p:sp>
        <p:nvSpPr>
          <p:cNvPr id="337" name="Google Shape;337;p46"/>
          <p:cNvSpPr txBox="1">
            <a:spLocks noGrp="1"/>
          </p:cNvSpPr>
          <p:nvPr>
            <p:ph idx="11"/>
          </p:nvPr>
        </p:nvSpPr>
        <p:spPr>
          <a:xfrm>
            <a:off x="838199" y="5030484"/>
            <a:ext cx="10515600" cy="1097280"/>
          </a:xfrm>
        </p:spPr>
        <p:txBody>
          <a:bodyPr/>
          <a:lstStyle/>
          <a:p>
            <a:r>
              <a:rPr lang="en-US" sz="2200" dirty="0">
                <a:sym typeface="Twentieth Century"/>
              </a:rPr>
              <a:t>As of December 31, 2019, Cook will report the $40,000 that will be earned in 2020 as a current liability and the remaining $20,000 that will be earned in 2021 as a long-term liability. </a:t>
            </a:r>
            <a:endParaRPr lang="en-US" sz="2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7"/>
          <p:cNvSpPr txBox="1">
            <a:spLocks noGrp="1"/>
          </p:cNvSpPr>
          <p:nvPr>
            <p:ph type="title"/>
          </p:nvPr>
        </p:nvSpPr>
        <p:spPr/>
        <p:txBody>
          <a:bodyPr/>
          <a:lstStyle/>
          <a:p>
            <a:r>
              <a:rPr lang="en-US">
                <a:sym typeface="Twentieth Century"/>
              </a:rPr>
              <a:t>Accrued Liabilities Related to Compensation</a:t>
            </a:r>
          </a:p>
        </p:txBody>
      </p:sp>
      <p:sp>
        <p:nvSpPr>
          <p:cNvPr id="344" name="Google Shape;344;p47"/>
          <p:cNvSpPr txBox="1">
            <a:spLocks noGrp="1"/>
          </p:cNvSpPr>
          <p:nvPr>
            <p:ph idx="1"/>
          </p:nvPr>
        </p:nvSpPr>
        <p:spPr/>
        <p:txBody>
          <a:bodyPr/>
          <a:lstStyle/>
          <a:p>
            <a:r>
              <a:rPr lang="en-US" sz="2800" b="1" dirty="0">
                <a:solidFill>
                  <a:srgbClr val="004A78"/>
                </a:solidFill>
                <a:sym typeface="Twentieth Century"/>
              </a:rPr>
              <a:t>Accrued liabilities </a:t>
            </a:r>
            <a:r>
              <a:rPr lang="en-US" sz="2800" dirty="0">
                <a:sym typeface="Twentieth Century"/>
              </a:rPr>
              <a:t>are expenses that have been incurred but not yet paid.  </a:t>
            </a:r>
            <a:endParaRPr lang="en-US" sz="2800" dirty="0"/>
          </a:p>
          <a:p>
            <a:pPr lvl="1"/>
            <a:r>
              <a:rPr lang="en-US" sz="2400" dirty="0">
                <a:sym typeface="Twentieth Century"/>
              </a:rPr>
              <a:t>These liabilities are usually recorded as in adjusting entries at the end of the accounting period.</a:t>
            </a:r>
            <a:endParaRPr lang="en-US" sz="2400" dirty="0"/>
          </a:p>
          <a:p>
            <a:r>
              <a:rPr lang="en-US" sz="2800" dirty="0">
                <a:sym typeface="Twentieth Century"/>
              </a:rPr>
              <a:t>Liabilities Related to Compensation</a:t>
            </a:r>
            <a:endParaRPr lang="en-US" sz="2800" dirty="0"/>
          </a:p>
          <a:p>
            <a:pPr lvl="1"/>
            <a:r>
              <a:rPr lang="en-US" sz="2400" dirty="0">
                <a:sym typeface="Twentieth Century"/>
              </a:rPr>
              <a:t>All companies incur liabilities related to compensating their employees. These liabilities include amounts owed to employees for salaries, required withholdings from employees’ pay, voluntary deductions from employees’ pay, payroll taxes, and other compensation-related liabilities, such as compensated absences and bonuses. In most cases these are reported as current liabilities. </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8"/>
          <p:cNvSpPr txBox="1">
            <a:spLocks noGrp="1"/>
          </p:cNvSpPr>
          <p:nvPr>
            <p:ph type="title"/>
          </p:nvPr>
        </p:nvSpPr>
        <p:spPr/>
        <p:txBody>
          <a:bodyPr/>
          <a:lstStyle/>
          <a:p>
            <a:r>
              <a:rPr lang="en-US">
                <a:sym typeface="Twentieth Century"/>
              </a:rPr>
              <a:t>Employee Withholdings and Payroll Taxes</a:t>
            </a:r>
            <a:endParaRPr lang="en-US"/>
          </a:p>
        </p:txBody>
      </p:sp>
      <p:sp>
        <p:nvSpPr>
          <p:cNvPr id="351" name="Google Shape;351;p48"/>
          <p:cNvSpPr txBox="1">
            <a:spLocks noGrp="1"/>
          </p:cNvSpPr>
          <p:nvPr>
            <p:ph idx="1"/>
          </p:nvPr>
        </p:nvSpPr>
        <p:spPr/>
        <p:txBody>
          <a:bodyPr/>
          <a:lstStyle/>
          <a:p>
            <a:r>
              <a:rPr lang="en-US" sz="2600" dirty="0">
                <a:sym typeface="Twentieth Century"/>
              </a:rPr>
              <a:t>The federal income tax law and many state and local governments require employers to withhold from the pay of each employee a legal amount for the anticipated </a:t>
            </a:r>
            <a:r>
              <a:rPr lang="en-US" sz="2600" i="1" dirty="0">
                <a:sym typeface="Twentieth Century"/>
              </a:rPr>
              <a:t>income taxes payable</a:t>
            </a:r>
            <a:r>
              <a:rPr lang="en-US" sz="2600" dirty="0">
                <a:sym typeface="Twentieth Century"/>
              </a:rPr>
              <a:t> by the employee to the respective governmental units. </a:t>
            </a:r>
            <a:endParaRPr lang="en-US" sz="2600" dirty="0"/>
          </a:p>
          <a:p>
            <a:r>
              <a:rPr lang="en-US" sz="2600" dirty="0">
                <a:sym typeface="Twentieth Century"/>
              </a:rPr>
              <a:t>The employer must pay withheld amounts to the respective governmental unit at specified times and through specified channels. </a:t>
            </a:r>
            <a:endParaRPr lang="en-US" sz="2600" dirty="0"/>
          </a:p>
          <a:p>
            <a:r>
              <a:rPr lang="en-US" sz="2600" dirty="0">
                <a:sym typeface="Twentieth Century"/>
              </a:rPr>
              <a:t>Employers determine the amount by using applicable legal rates or by referring to withholding tax tables.</a:t>
            </a:r>
            <a:endParaRPr lang="en-US" sz="2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p:txBody>
          <a:bodyPr/>
          <a:lstStyle/>
          <a:p>
            <a:r>
              <a:rPr lang="en-US" dirty="0">
                <a:sym typeface="Twentieth Century"/>
              </a:rPr>
              <a:t>FICA Taxes </a:t>
            </a:r>
            <a:endParaRPr lang="en-US" dirty="0"/>
          </a:p>
        </p:txBody>
      </p:sp>
      <p:sp>
        <p:nvSpPr>
          <p:cNvPr id="358" name="Google Shape;358;p49"/>
          <p:cNvSpPr txBox="1">
            <a:spLocks noGrp="1"/>
          </p:cNvSpPr>
          <p:nvPr>
            <p:ph idx="1"/>
          </p:nvPr>
        </p:nvSpPr>
        <p:spPr/>
        <p:txBody>
          <a:bodyPr/>
          <a:lstStyle/>
          <a:p>
            <a:r>
              <a:rPr lang="en-US" sz="2400" b="1" dirty="0">
                <a:solidFill>
                  <a:srgbClr val="004A78"/>
                </a:solidFill>
                <a:sym typeface="Twentieth Century"/>
              </a:rPr>
              <a:t>Federal Insurance Contribution Act (FICA) </a:t>
            </a:r>
            <a:r>
              <a:rPr lang="en-US" sz="2400" dirty="0">
                <a:sym typeface="Twentieth Century"/>
              </a:rPr>
              <a:t>taxes are withheld from the wages of each employee under certain conditions, and employers must pay their own share (in addition to the amounts withheld from employees’ wages).  </a:t>
            </a:r>
            <a:endParaRPr lang="en-US" sz="2400" dirty="0"/>
          </a:p>
          <a:p>
            <a:r>
              <a:rPr lang="en-US" sz="2400" dirty="0">
                <a:sym typeface="Twentieth Century"/>
              </a:rPr>
              <a:t>Employers must remit the sum of both taxes to the Internal Revenue Service along with the income taxes withheld.  </a:t>
            </a:r>
          </a:p>
          <a:p>
            <a:r>
              <a:rPr lang="en-US" sz="2400" dirty="0">
                <a:sym typeface="Twentieth Century"/>
              </a:rPr>
              <a:t>FICA taxes serve to pay:</a:t>
            </a:r>
          </a:p>
          <a:p>
            <a:pPr lvl="1"/>
            <a:r>
              <a:rPr lang="en-US" sz="2200" dirty="0">
                <a:sym typeface="Twentieth Century"/>
              </a:rPr>
              <a:t>Old-age, Survivor, and Disability Insurance (OASDI) benefits</a:t>
            </a:r>
          </a:p>
          <a:p>
            <a:pPr lvl="1"/>
            <a:r>
              <a:rPr lang="en-US" sz="2200" dirty="0">
                <a:sym typeface="Twentieth Century"/>
              </a:rPr>
              <a:t>Medicare or federal hospital insurance benefits</a:t>
            </a:r>
          </a:p>
          <a:p>
            <a:r>
              <a:rPr lang="en-US" sz="2400" dirty="0">
                <a:sym typeface="Twentieth Century"/>
              </a:rPr>
              <a:t>Together, these taxes are referred to as </a:t>
            </a:r>
            <a:r>
              <a:rPr lang="en-US" sz="2400" b="1" dirty="0">
                <a:solidFill>
                  <a:srgbClr val="004A78"/>
                </a:solidFill>
                <a:sym typeface="Twentieth Century"/>
              </a:rPr>
              <a:t>social security taxes</a:t>
            </a:r>
            <a:r>
              <a:rPr lang="en-US" sz="2400" dirty="0">
                <a:sym typeface="Twentieth Century"/>
              </a:rPr>
              <a:t>. </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p:txBody>
          <a:bodyPr/>
          <a:lstStyle/>
          <a:p>
            <a:r>
              <a:rPr lang="en-US" dirty="0">
                <a:sym typeface="Twentieth Century"/>
              </a:rPr>
              <a:t>FUTA Taxes and Voluntary Payroll Deductions </a:t>
            </a:r>
            <a:endParaRPr lang="en-US" dirty="0"/>
          </a:p>
        </p:txBody>
      </p:sp>
      <p:sp>
        <p:nvSpPr>
          <p:cNvPr id="358" name="Google Shape;358;p49"/>
          <p:cNvSpPr txBox="1">
            <a:spLocks noGrp="1"/>
          </p:cNvSpPr>
          <p:nvPr>
            <p:ph idx="1"/>
          </p:nvPr>
        </p:nvSpPr>
        <p:spPr/>
        <p:txBody>
          <a:bodyPr/>
          <a:lstStyle/>
          <a:p>
            <a:r>
              <a:rPr lang="en-US" sz="2400" dirty="0">
                <a:sym typeface="Twentieth Century"/>
              </a:rPr>
              <a:t>Unemployment insurance taxes are another type of social security tax.</a:t>
            </a:r>
          </a:p>
          <a:p>
            <a:r>
              <a:rPr lang="en-US" sz="2400" dirty="0">
                <a:sym typeface="Twentieth Century"/>
              </a:rPr>
              <a:t>The </a:t>
            </a:r>
            <a:r>
              <a:rPr lang="en-US" sz="2400" b="1" dirty="0">
                <a:solidFill>
                  <a:srgbClr val="004A78"/>
                </a:solidFill>
                <a:sym typeface="Twentieth Century"/>
              </a:rPr>
              <a:t>Federal Unemployment Tax Act (FUTA</a:t>
            </a:r>
            <a:r>
              <a:rPr lang="en-US" sz="2400" dirty="0">
                <a:sym typeface="Twentieth Century"/>
              </a:rPr>
              <a:t>) requires a tax with a maximum rate of 6.0% to be levied on employers of one or more persons, but the rate applies to only the first $7,000 paid to each employee. </a:t>
            </a:r>
            <a:endParaRPr lang="en-US" sz="2400" dirty="0"/>
          </a:p>
          <a:p>
            <a:pPr lvl="1"/>
            <a:r>
              <a:rPr lang="en-US" sz="2200" dirty="0">
                <a:sym typeface="Twentieth Century"/>
              </a:rPr>
              <a:t>The law provides that 5.4% of the 6.0% is payable to the state, assuming that the state levies an approved unemployment insurance tax. Thus, in these cases, the net effective federal unemployment tax rate is 0.6%.</a:t>
            </a:r>
          </a:p>
          <a:p>
            <a:r>
              <a:rPr lang="en-US" sz="2400" dirty="0">
                <a:sym typeface="Twentieth Century"/>
              </a:rPr>
              <a:t>Contractual arrangements between individual employees and employers result in voluntary payroll deductions for things like group health insurance, accident insurance, life insurance, union dues, and tax-sheltered retirement savings. </a:t>
            </a:r>
            <a:endParaRPr lang="en-US" sz="2400" dirty="0"/>
          </a:p>
        </p:txBody>
      </p:sp>
    </p:spTree>
    <p:extLst>
      <p:ext uri="{BB962C8B-B14F-4D97-AF65-F5344CB8AC3E}">
        <p14:creationId xmlns:p14="http://schemas.microsoft.com/office/powerpoint/2010/main" val="4023734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0"/>
          <p:cNvSpPr txBox="1">
            <a:spLocks noGrp="1"/>
          </p:cNvSpPr>
          <p:nvPr>
            <p:ph type="title"/>
          </p:nvPr>
        </p:nvSpPr>
        <p:spPr/>
        <p:txBody>
          <a:bodyPr/>
          <a:lstStyle/>
          <a:p>
            <a:r>
              <a:rPr lang="en-US">
                <a:sym typeface="Twentieth Century"/>
              </a:rPr>
              <a:t>Payroll Taxes and Voluntary Deductions</a:t>
            </a:r>
          </a:p>
        </p:txBody>
      </p:sp>
      <p:pic>
        <p:nvPicPr>
          <p:cNvPr id="6" name="Content Placeholder 5" descr="A table shows Payroll Taxes and Voluntary Deductions in four columns. The columns headers read as follows: Employee withholdings and payroll taxes, 2018 rate on: Employee, 2018 Rate on: Employer, 2018 annual salary per employee subject to tax. The data in the row are listed as follows:&#10;Federal income tax, Graduated rates, no value, 100 percent;&#10;State income tax, Graduated rates, no value, 100 percent;&#10;FICA taxes:&#10;O.A.S.D.I., 6.20 percent, 6.20 percent, $ 128,400;&#10;Medicare, 1.45 percent, 1.45 percent, 100 percent asterisk;&#10;Federal unemployment tax, no value, 0.6 percent, $ 7,000;&#10;State unemployment tax, no value, 5.4 percent, $ 7,000.&#10;The heading below the table reads Voluntary payroll deductions, and the data below are as follows:&#10;Union dues, Government bonds, Group insurance, Retirement savings, and Others. All these are marked with a right curly brace and reads amount withheld is stated in contract.&#10;The text at the bottom reads asterisk employers must withhold an additional Medicare tax of 0.9 percent of wages in excess of $ 200,000. There is no employer matching contribution.">
            <a:extLst>
              <a:ext uri="{FF2B5EF4-FFF2-40B4-BE49-F238E27FC236}">
                <a16:creationId xmlns:a16="http://schemas.microsoft.com/office/drawing/2014/main" id="{61E387A5-5823-45F2-85AD-7B4F0D5CDAF4}"/>
              </a:ext>
            </a:extLst>
          </p:cNvPr>
          <p:cNvPicPr>
            <a:picLocks noGrp="1" noChangeAspect="1"/>
          </p:cNvPicPr>
          <p:nvPr>
            <p:ph idx="1"/>
          </p:nvPr>
        </p:nvPicPr>
        <p:blipFill>
          <a:blip r:embed="rId3"/>
          <a:stretch>
            <a:fillRect/>
          </a:stretch>
        </p:blipFill>
        <p:spPr>
          <a:xfrm>
            <a:off x="2657904" y="1317625"/>
            <a:ext cx="6876191" cy="475456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1"/>
          <p:cNvSpPr txBox="1">
            <a:spLocks noGrp="1"/>
          </p:cNvSpPr>
          <p:nvPr>
            <p:ph type="title"/>
          </p:nvPr>
        </p:nvSpPr>
        <p:spPr/>
        <p:txBody>
          <a:bodyPr/>
          <a:lstStyle/>
          <a:p>
            <a:r>
              <a:rPr lang="en-US" dirty="0">
                <a:sym typeface="Twentieth Century"/>
              </a:rPr>
              <a:t>Example: Accounting for Withholdings, </a:t>
            </a:r>
            <a:br>
              <a:rPr lang="en-US" dirty="0">
                <a:sym typeface="Twentieth Century"/>
              </a:rPr>
            </a:br>
            <a:r>
              <a:rPr lang="en-US" dirty="0">
                <a:sym typeface="Twentieth Century"/>
              </a:rPr>
              <a:t>Payroll Taxes, and Deductions </a:t>
            </a:r>
            <a:r>
              <a:rPr lang="en-US" sz="2000" dirty="0">
                <a:sym typeface="Twentieth Century"/>
              </a:rPr>
              <a:t>(Slide 1 of 2) </a:t>
            </a:r>
            <a:endParaRPr lang="en-US" sz="2000" dirty="0"/>
          </a:p>
        </p:txBody>
      </p:sp>
      <p:sp>
        <p:nvSpPr>
          <p:cNvPr id="372" name="Google Shape;372;p51"/>
          <p:cNvSpPr txBox="1">
            <a:spLocks noGrp="1"/>
          </p:cNvSpPr>
          <p:nvPr>
            <p:ph idx="1"/>
          </p:nvPr>
        </p:nvSpPr>
        <p:spPr/>
        <p:txBody>
          <a:bodyPr/>
          <a:lstStyle/>
          <a:p>
            <a:r>
              <a:rPr lang="en-US" sz="2800" dirty="0">
                <a:sym typeface="Twentieth Century"/>
              </a:rPr>
              <a:t>Wager Corporation has a weekly payroll of $28,000, all of which is subject to FICA tax (8% on employee, 8% on employer), federal unemployment tax (0.6%), and state unemployment tax (5.4%). In addition, federal and state income tax withholdings were $1,980 and $1,000, respectively. Finally, a voluntary payroll deduction of $360 was made for union dues.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1"/>
          <p:cNvSpPr txBox="1">
            <a:spLocks noGrp="1"/>
          </p:cNvSpPr>
          <p:nvPr>
            <p:ph type="title"/>
          </p:nvPr>
        </p:nvSpPr>
        <p:spPr/>
        <p:txBody>
          <a:bodyPr/>
          <a:lstStyle/>
          <a:p>
            <a:r>
              <a:rPr lang="en-US" dirty="0">
                <a:sym typeface="Twentieth Century"/>
              </a:rPr>
              <a:t>Example: Accounting for Withholdings, </a:t>
            </a:r>
            <a:br>
              <a:rPr lang="en-US" dirty="0">
                <a:sym typeface="Twentieth Century"/>
              </a:rPr>
            </a:br>
            <a:r>
              <a:rPr lang="en-US" dirty="0">
                <a:sym typeface="Twentieth Century"/>
              </a:rPr>
              <a:t>Payroll Taxes, and Deductions </a:t>
            </a:r>
            <a:r>
              <a:rPr lang="en-US" sz="2000" dirty="0">
                <a:sym typeface="Twentieth Century"/>
              </a:rPr>
              <a:t>(Slide 2 of 2)</a:t>
            </a:r>
            <a:endParaRPr lang="en-US" sz="2000" dirty="0"/>
          </a:p>
        </p:txBody>
      </p:sp>
      <p:sp>
        <p:nvSpPr>
          <p:cNvPr id="372" name="Google Shape;372;p51"/>
          <p:cNvSpPr txBox="1">
            <a:spLocks noGrp="1"/>
          </p:cNvSpPr>
          <p:nvPr>
            <p:ph idx="1"/>
          </p:nvPr>
        </p:nvSpPr>
        <p:spPr/>
        <p:txBody>
          <a:bodyPr/>
          <a:lstStyle/>
          <a:p>
            <a:r>
              <a:rPr lang="en-US" sz="2800" dirty="0">
                <a:sym typeface="Twentieth Century"/>
              </a:rPr>
              <a:t>Wager makes the following two entries each period to record the payment of the payroll and payroll taxes:</a:t>
            </a:r>
          </a:p>
        </p:txBody>
      </p:sp>
      <p:pic>
        <p:nvPicPr>
          <p:cNvPr id="7" name="Content Placeholder 6" descr="Two journal entries.&#10;To record salaries and employee withholding items:&#10;Salaries Expense: 28,000 (debit)&#10;FICA Taxes Payable Begin Equation. Begin parenthesis. 8% times $28,000 End parenthesis. End equation: 2,240 (credit)&#10;Federal Income Taxes Withholding Payable: 1,980 (credit)&#10;State Income Taxes Withholding Payable: 1,000 (credit)&#10;Union Dues Payable: 360 (credit)&#10;Cash: 22,420 (credit)&#10;To record employer payroll taxes:&#10;Payroll Taxes Expense: 3,920 (debit)&#10;FICA Taxes Payable Begin Equation. Begin parenthesis 8% times $28,000 End parenthesis. End equation: 2,240 (credit)&#10;Federal Unemployment Taxes Payable Begin Equation. Begin parenthesis 0.6% times $28,000 End parenthesis. End equation: 168 (credit)&#10;State Unemployment Taxes Payable Begin Equation. Begin parenthesis 5.4% times $28,000 End parenthesis. End equation: 1,512 (credit)&#10;">
            <a:extLst>
              <a:ext uri="{FF2B5EF4-FFF2-40B4-BE49-F238E27FC236}">
                <a16:creationId xmlns:a16="http://schemas.microsoft.com/office/drawing/2014/main" id="{743DC414-5669-4BCB-A375-E0239A76C2EF}"/>
              </a:ext>
            </a:extLst>
          </p:cNvPr>
          <p:cNvPicPr>
            <a:picLocks noGrp="1" noChangeAspect="1"/>
          </p:cNvPicPr>
          <p:nvPr>
            <p:ph idx="10"/>
          </p:nvPr>
        </p:nvPicPr>
        <p:blipFill>
          <a:blip r:embed="rId3"/>
          <a:stretch>
            <a:fillRect/>
          </a:stretch>
        </p:blipFill>
        <p:spPr>
          <a:xfrm>
            <a:off x="2297175" y="2560320"/>
            <a:ext cx="7597650" cy="3336493"/>
          </a:xfrm>
          <a:prstGeom prst="rect">
            <a:avLst/>
          </a:prstGeom>
        </p:spPr>
      </p:pic>
    </p:spTree>
    <p:extLst>
      <p:ext uri="{BB962C8B-B14F-4D97-AF65-F5344CB8AC3E}">
        <p14:creationId xmlns:p14="http://schemas.microsoft.com/office/powerpoint/2010/main" val="3765479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2"/>
          <p:cNvSpPr txBox="1">
            <a:spLocks noGrp="1"/>
          </p:cNvSpPr>
          <p:nvPr>
            <p:ph type="title"/>
          </p:nvPr>
        </p:nvSpPr>
        <p:spPr/>
        <p:txBody>
          <a:bodyPr/>
          <a:lstStyle/>
          <a:p>
            <a:r>
              <a:rPr lang="en-US">
                <a:sym typeface="Twentieth Century"/>
              </a:rPr>
              <a:t>Compensated Absences, Part 1</a:t>
            </a:r>
          </a:p>
        </p:txBody>
      </p:sp>
      <p:sp>
        <p:nvSpPr>
          <p:cNvPr id="380" name="Google Shape;380;p52"/>
          <p:cNvSpPr txBox="1">
            <a:spLocks noGrp="1"/>
          </p:cNvSpPr>
          <p:nvPr>
            <p:ph idx="1"/>
          </p:nvPr>
        </p:nvSpPr>
        <p:spPr/>
        <p:txBody>
          <a:bodyPr/>
          <a:lstStyle/>
          <a:p>
            <a:pPr>
              <a:spcBef>
                <a:spcPts val="0"/>
              </a:spcBef>
              <a:spcAft>
                <a:spcPts val="0"/>
              </a:spcAft>
            </a:pPr>
            <a:r>
              <a:rPr lang="en-US" sz="2400" dirty="0">
                <a:sym typeface="Twentieth Century"/>
              </a:rPr>
              <a:t>Compensated absences include vacation, holiday, illness, or other personal activities for which a company pays its employees.  They do not include items such as severance pay, stock options, or long-term fringe benefits. </a:t>
            </a:r>
            <a:endParaRPr lang="en-US" sz="2400" dirty="0"/>
          </a:p>
          <a:p>
            <a:pPr>
              <a:spcBef>
                <a:spcPts val="0"/>
              </a:spcBef>
              <a:spcAft>
                <a:spcPts val="0"/>
              </a:spcAft>
            </a:pPr>
            <a:r>
              <a:rPr lang="en-US" sz="2400" dirty="0">
                <a:sym typeface="Twentieth Century"/>
              </a:rPr>
              <a:t>A company recognizes an expense and accrues a liability for employees’ compensation for future absences if all the following conditions are met:</a:t>
            </a:r>
            <a:endParaRPr lang="en-US" sz="2400" dirty="0"/>
          </a:p>
          <a:p>
            <a:pPr lvl="1">
              <a:spcBef>
                <a:spcPts val="0"/>
              </a:spcBef>
              <a:spcAft>
                <a:spcPts val="0"/>
              </a:spcAft>
            </a:pPr>
            <a:r>
              <a:rPr lang="en-US" sz="2200" dirty="0">
                <a:sym typeface="Twentieth Century"/>
              </a:rPr>
              <a:t>The company’s obligation is based on the employee’s services already rendered.</a:t>
            </a:r>
            <a:endParaRPr lang="en-US" sz="2200" dirty="0"/>
          </a:p>
          <a:p>
            <a:pPr lvl="1">
              <a:spcBef>
                <a:spcPts val="0"/>
              </a:spcBef>
              <a:spcAft>
                <a:spcPts val="0"/>
              </a:spcAft>
            </a:pPr>
            <a:r>
              <a:rPr lang="en-US" sz="2200" dirty="0">
                <a:sym typeface="Twentieth Century"/>
              </a:rPr>
              <a:t>The obligation relates to rights that vest (the employee will be paid even if employment is terminated) or accumulate (unused benefits can be carried forward to a period subsequent to when they were earned).</a:t>
            </a:r>
            <a:endParaRPr lang="en-US" sz="2200" dirty="0"/>
          </a:p>
          <a:p>
            <a:pPr lvl="1">
              <a:spcBef>
                <a:spcPts val="0"/>
              </a:spcBef>
              <a:spcAft>
                <a:spcPts val="0"/>
              </a:spcAft>
            </a:pPr>
            <a:r>
              <a:rPr lang="en-US" sz="2200" dirty="0">
                <a:sym typeface="Twentieth Century"/>
              </a:rPr>
              <a:t>Payment of the compensation is probable.</a:t>
            </a:r>
            <a:endParaRPr lang="en-US" sz="2200" dirty="0"/>
          </a:p>
          <a:p>
            <a:pPr lvl="1">
              <a:spcBef>
                <a:spcPts val="0"/>
              </a:spcBef>
              <a:spcAft>
                <a:spcPts val="0"/>
              </a:spcAft>
            </a:pPr>
            <a:r>
              <a:rPr lang="en-US" sz="2200" dirty="0">
                <a:sym typeface="Twentieth Century"/>
              </a:rPr>
              <a:t>The amount can be reasonably estimated. </a:t>
            </a:r>
            <a:endParaRPr lang="en-US"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a:spLocks noGrp="1"/>
          </p:cNvSpPr>
          <p:nvPr>
            <p:ph type="title"/>
          </p:nvPr>
        </p:nvSpPr>
        <p:spPr/>
        <p:txBody>
          <a:bodyPr/>
          <a:lstStyle/>
          <a:p>
            <a:r>
              <a:rPr lang="en-US">
                <a:sym typeface="Twentieth Century"/>
              </a:rPr>
              <a:t>Compensated Absences, Part 2</a:t>
            </a:r>
          </a:p>
        </p:txBody>
      </p:sp>
      <p:sp>
        <p:nvSpPr>
          <p:cNvPr id="387" name="Google Shape;387;p53"/>
          <p:cNvSpPr txBox="1">
            <a:spLocks noGrp="1"/>
          </p:cNvSpPr>
          <p:nvPr>
            <p:ph idx="1"/>
          </p:nvPr>
        </p:nvSpPr>
        <p:spPr/>
        <p:txBody>
          <a:bodyPr/>
          <a:lstStyle/>
          <a:p>
            <a:pPr>
              <a:spcBef>
                <a:spcPts val="0"/>
              </a:spcBef>
              <a:spcAft>
                <a:spcPts val="0"/>
              </a:spcAft>
            </a:pPr>
            <a:r>
              <a:rPr lang="en-US" sz="2400" dirty="0">
                <a:sym typeface="Twentieth Century"/>
              </a:rPr>
              <a:t>If the company meets the first three conditions but does not accrue a liability because the last condition is not met, it discloses the known facts about these compensated absences in the notes to its financial statements.</a:t>
            </a:r>
          </a:p>
          <a:p>
            <a:pPr>
              <a:spcBef>
                <a:spcPts val="0"/>
              </a:spcBef>
              <a:spcAft>
                <a:spcPts val="0"/>
              </a:spcAft>
            </a:pPr>
            <a:r>
              <a:rPr lang="en-US" sz="2400" dirty="0">
                <a:sym typeface="Twentieth Century"/>
              </a:rPr>
              <a:t>Vacation pay is earned as a result of past employment. Therefore, the company must recognize an expense and accrue a current liability.</a:t>
            </a:r>
            <a:endParaRPr lang="en-US" sz="2400" dirty="0"/>
          </a:p>
          <a:p>
            <a:r>
              <a:rPr lang="en-US" sz="2400" dirty="0">
                <a:sym typeface="Twentieth Century"/>
              </a:rPr>
              <a:t>If sick pay benefits vest and are not used by the end of the period, then the employer must recognize an expense and accrue a current liability. However, if sick pay benefits accumulate but do not vest, recognition and accrual is optional.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p:txBody>
          <a:bodyPr/>
          <a:lstStyle/>
          <a:p>
            <a:r>
              <a:rPr lang="en-US" dirty="0">
                <a:sym typeface="Twentieth Century"/>
              </a:rPr>
              <a:t>What Are Liabilities? Part 2</a:t>
            </a:r>
          </a:p>
        </p:txBody>
      </p:sp>
      <p:sp>
        <p:nvSpPr>
          <p:cNvPr id="105" name="Google Shape;105;p15"/>
          <p:cNvSpPr txBox="1">
            <a:spLocks noGrp="1"/>
          </p:cNvSpPr>
          <p:nvPr>
            <p:ph idx="1"/>
          </p:nvPr>
        </p:nvSpPr>
        <p:spPr/>
        <p:txBody>
          <a:bodyPr/>
          <a:lstStyle/>
          <a:p>
            <a:r>
              <a:rPr lang="en-US" sz="2800" dirty="0">
                <a:sym typeface="Twentieth Century"/>
              </a:rPr>
              <a:t>Liabilities include the following obligations:</a:t>
            </a:r>
            <a:endParaRPr lang="en-US" sz="2800" dirty="0"/>
          </a:p>
          <a:p>
            <a:pPr lvl="1"/>
            <a:r>
              <a:rPr lang="en-US" sz="2400" b="1" dirty="0">
                <a:solidFill>
                  <a:srgbClr val="004A78"/>
                </a:solidFill>
                <a:sym typeface="Twentieth Century"/>
              </a:rPr>
              <a:t>Legal liabilities </a:t>
            </a:r>
            <a:r>
              <a:rPr lang="en-US" sz="2400" dirty="0">
                <a:sym typeface="Twentieth Century"/>
              </a:rPr>
              <a:t>are obligations incurred in transactions that are contractual to pay cash or to provide goods or services to other entities in the future. </a:t>
            </a:r>
            <a:endParaRPr lang="en-US" sz="2400" dirty="0"/>
          </a:p>
          <a:p>
            <a:pPr lvl="2"/>
            <a:r>
              <a:rPr lang="en-US" sz="2200" dirty="0">
                <a:sym typeface="Twentieth Century"/>
              </a:rPr>
              <a:t>Examples include accounts payable, notes payable, taxes payable, and wages payable. </a:t>
            </a:r>
            <a:endParaRPr lang="en-US" sz="2200" dirty="0"/>
          </a:p>
          <a:p>
            <a:pPr lvl="1"/>
            <a:r>
              <a:rPr lang="en-US" sz="2400" b="1" dirty="0">
                <a:solidFill>
                  <a:srgbClr val="004A78"/>
                </a:solidFill>
                <a:sym typeface="Twentieth Century"/>
              </a:rPr>
              <a:t>Equitable and constructive liabilities </a:t>
            </a:r>
            <a:r>
              <a:rPr lang="en-US" sz="2400" dirty="0">
                <a:sym typeface="Twentieth Century"/>
              </a:rPr>
              <a:t>are obligations that a company accepts by paying them in the normal course of business even though there is no legal requirement to do so.</a:t>
            </a:r>
            <a:endParaRPr lang="en-US" sz="2400" dirty="0"/>
          </a:p>
          <a:p>
            <a:pPr lvl="2"/>
            <a:r>
              <a:rPr lang="en-US" sz="2200" dirty="0">
                <a:sym typeface="Twentieth Century"/>
              </a:rPr>
              <a:t>Examples include vacation pay or year-end bonuses.</a:t>
            </a:r>
            <a:endParaRPr lang="en-US"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4"/>
          <p:cNvSpPr txBox="1">
            <a:spLocks noGrp="1"/>
          </p:cNvSpPr>
          <p:nvPr>
            <p:ph type="title"/>
          </p:nvPr>
        </p:nvSpPr>
        <p:spPr/>
        <p:txBody>
          <a:bodyPr/>
          <a:lstStyle/>
          <a:p>
            <a:r>
              <a:rPr lang="en-US" dirty="0">
                <a:sym typeface="Twentieth Century"/>
              </a:rPr>
              <a:t>Accounting for Compensated Absences</a:t>
            </a:r>
            <a:endParaRPr lang="en-US" dirty="0"/>
          </a:p>
        </p:txBody>
      </p:sp>
      <p:pic>
        <p:nvPicPr>
          <p:cNvPr id="6" name="Google Shape;394;p54" descr="A flowchart for accounting for compensated absences. Employees Work branches off into Vested or Accumulated Unused Vacation Benefits, Vested Unused Sick Pay Benefits, and Accumulated (but not vested) Sick Pay Benefits. Vested or Accumulated Unused Vacation Benefits and Vested Unused Sick Pay Benefits converge into Company Must Accrue Current Liability. Accumulated (but not vested) Sick Pay Benefits branches off into Company May Accrue Current Liability.">
            <a:extLst>
              <a:ext uri="{FF2B5EF4-FFF2-40B4-BE49-F238E27FC236}">
                <a16:creationId xmlns:a16="http://schemas.microsoft.com/office/drawing/2014/main" id="{433EBBCB-294B-4F98-9FC9-257C2489C488}"/>
              </a:ext>
            </a:extLst>
          </p:cNvPr>
          <p:cNvPicPr preferRelativeResize="0">
            <a:picLocks noGrp="1"/>
          </p:cNvPicPr>
          <p:nvPr>
            <p:ph idx="1"/>
          </p:nvPr>
        </p:nvPicPr>
        <p:blipFill rotWithShape="1">
          <a:blip r:embed="rId3">
            <a:alphaModFix/>
          </a:blip>
          <a:srcRect/>
          <a:stretch/>
        </p:blipFill>
        <p:spPr>
          <a:xfrm>
            <a:off x="1879759" y="1295400"/>
            <a:ext cx="8432482" cy="4607401"/>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5"/>
          <p:cNvSpPr txBox="1">
            <a:spLocks noGrp="1"/>
          </p:cNvSpPr>
          <p:nvPr>
            <p:ph type="title"/>
          </p:nvPr>
        </p:nvSpPr>
        <p:spPr/>
        <p:txBody>
          <a:bodyPr/>
          <a:lstStyle/>
          <a:p>
            <a:r>
              <a:rPr lang="en-US">
                <a:sym typeface="Twentieth Century"/>
              </a:rPr>
              <a:t>Example: Compensated Absence—Vacation Benefits, Part 1</a:t>
            </a:r>
          </a:p>
        </p:txBody>
      </p:sp>
      <p:sp>
        <p:nvSpPr>
          <p:cNvPr id="401" name="Google Shape;401;p55"/>
          <p:cNvSpPr txBox="1">
            <a:spLocks noGrp="1"/>
          </p:cNvSpPr>
          <p:nvPr>
            <p:ph idx="1"/>
          </p:nvPr>
        </p:nvSpPr>
        <p:spPr>
          <a:xfrm>
            <a:off x="838200" y="1317625"/>
            <a:ext cx="10850880" cy="1097280"/>
          </a:xfrm>
        </p:spPr>
        <p:txBody>
          <a:bodyPr/>
          <a:lstStyle/>
          <a:p>
            <a:r>
              <a:rPr lang="en-US" sz="2100" dirty="0">
                <a:sym typeface="Twentieth Century"/>
              </a:rPr>
              <a:t>Milton Company has 100 employees who are each paid an average of $200 per day. The company has a policy (which meets the conditions set by GAAP) of allowing each employee 12 days of paid vacation per year. The total annual cost of the paid vacations is $240,000 (100 employees × 12 days × $200 per day). Assuming no vacation days were taken in 2020, Milton makes the following entry at the end of the year:</a:t>
            </a:r>
          </a:p>
        </p:txBody>
      </p:sp>
      <p:pic>
        <p:nvPicPr>
          <p:cNvPr id="5" name="Content Placeholder 4" descr="Journal entry.&#10;During 2020 (as vacation is earned)&#10;Salaries Expense: 240,000 (debit)&#10;Liability for Compensated Absences: 240,000 (credit)&#10;">
            <a:extLst>
              <a:ext uri="{FF2B5EF4-FFF2-40B4-BE49-F238E27FC236}">
                <a16:creationId xmlns:a16="http://schemas.microsoft.com/office/drawing/2014/main" id="{4A2414FF-1598-444E-A095-6DEAFB81A0D9}"/>
              </a:ext>
            </a:extLst>
          </p:cNvPr>
          <p:cNvPicPr>
            <a:picLocks noGrp="1" noChangeAspect="1"/>
          </p:cNvPicPr>
          <p:nvPr>
            <p:ph idx="11"/>
          </p:nvPr>
        </p:nvPicPr>
        <p:blipFill>
          <a:blip r:embed="rId3"/>
          <a:stretch>
            <a:fillRect/>
          </a:stretch>
        </p:blipFill>
        <p:spPr>
          <a:xfrm>
            <a:off x="1574071" y="3215640"/>
            <a:ext cx="9387019" cy="1227456"/>
          </a:xfrm>
        </p:spPr>
      </p:pic>
      <p:sp>
        <p:nvSpPr>
          <p:cNvPr id="403" name="Google Shape;403;p55"/>
          <p:cNvSpPr txBox="1">
            <a:spLocks noGrp="1"/>
          </p:cNvSpPr>
          <p:nvPr>
            <p:ph idx="10"/>
          </p:nvPr>
        </p:nvSpPr>
        <p:spPr>
          <a:xfrm>
            <a:off x="838200" y="4702176"/>
            <a:ext cx="10515600" cy="1097280"/>
          </a:xfrm>
        </p:spPr>
        <p:txBody>
          <a:bodyPr/>
          <a:lstStyle/>
          <a:p>
            <a:pPr>
              <a:spcBef>
                <a:spcPts val="0"/>
              </a:spcBef>
              <a:spcAft>
                <a:spcPts val="0"/>
              </a:spcAft>
            </a:pPr>
            <a:r>
              <a:rPr lang="en-US" sz="2100" dirty="0">
                <a:sym typeface="Twentieth Century"/>
              </a:rPr>
              <a:t>This journal entry recognizes salaries expense in the period during which the employees work and earn the vacation time, thus adhering to the matching principle.</a:t>
            </a:r>
            <a:endParaRPr lang="en-US" sz="2100" dirty="0"/>
          </a:p>
          <a:p>
            <a:pPr>
              <a:spcBef>
                <a:spcPts val="0"/>
              </a:spcBef>
              <a:spcAft>
                <a:spcPts val="0"/>
              </a:spcAft>
            </a:pPr>
            <a:r>
              <a:rPr lang="en-US" sz="2100" dirty="0">
                <a:sym typeface="Twentieth Century"/>
              </a:rPr>
              <a:t>The liability for compensated absences will be satisfied when the employees take their vacations. </a:t>
            </a:r>
            <a:endParaRPr lang="en-US" sz="21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6"/>
          <p:cNvSpPr txBox="1">
            <a:spLocks noGrp="1"/>
          </p:cNvSpPr>
          <p:nvPr>
            <p:ph type="title"/>
          </p:nvPr>
        </p:nvSpPr>
        <p:spPr/>
        <p:txBody>
          <a:bodyPr/>
          <a:lstStyle/>
          <a:p>
            <a:r>
              <a:rPr lang="en-US">
                <a:sym typeface="Twentieth Century"/>
              </a:rPr>
              <a:t>Example: Compensated Absence—Vacation Benefits, Part 2</a:t>
            </a:r>
          </a:p>
        </p:txBody>
      </p:sp>
      <p:sp>
        <p:nvSpPr>
          <p:cNvPr id="410" name="Google Shape;410;p56"/>
          <p:cNvSpPr txBox="1">
            <a:spLocks noGrp="1"/>
          </p:cNvSpPr>
          <p:nvPr>
            <p:ph idx="1"/>
          </p:nvPr>
        </p:nvSpPr>
        <p:spPr/>
        <p:txBody>
          <a:bodyPr/>
          <a:lstStyle/>
          <a:p>
            <a:r>
              <a:rPr lang="en-US" sz="2200" dirty="0">
                <a:sym typeface="Twentieth Century"/>
              </a:rPr>
              <a:t>Assuming all of vacation benefits were taken in 2021, Milton would record the payment of vacation pay as follows:</a:t>
            </a:r>
            <a:endParaRPr lang="en-US" sz="2200" dirty="0"/>
          </a:p>
        </p:txBody>
      </p:sp>
      <p:pic>
        <p:nvPicPr>
          <p:cNvPr id="14" name="Content Placeholder 13" descr="Journal entry.&#10;During 2021 (as vacation is taken)&#10;Liability for Compensated Absences: 240,000 (debit)&#10;Cash: 240,000 (credit)">
            <a:extLst>
              <a:ext uri="{FF2B5EF4-FFF2-40B4-BE49-F238E27FC236}">
                <a16:creationId xmlns:a16="http://schemas.microsoft.com/office/drawing/2014/main" id="{BCD68E9A-5246-452B-8C96-24951DB22F65}"/>
              </a:ext>
            </a:extLst>
          </p:cNvPr>
          <p:cNvPicPr>
            <a:picLocks noGrp="1" noChangeAspect="1"/>
          </p:cNvPicPr>
          <p:nvPr>
            <p:ph idx="11"/>
          </p:nvPr>
        </p:nvPicPr>
        <p:blipFill>
          <a:blip r:embed="rId3"/>
          <a:stretch>
            <a:fillRect/>
          </a:stretch>
        </p:blipFill>
        <p:spPr>
          <a:xfrm>
            <a:off x="1999224" y="2230820"/>
            <a:ext cx="8701325" cy="1096962"/>
          </a:xfrm>
          <a:prstGeom prst="rect">
            <a:avLst/>
          </a:prstGeom>
        </p:spPr>
      </p:pic>
      <p:sp>
        <p:nvSpPr>
          <p:cNvPr id="412" name="Google Shape;412;p56"/>
          <p:cNvSpPr txBox="1">
            <a:spLocks noGrp="1"/>
          </p:cNvSpPr>
          <p:nvPr>
            <p:ph idx="10"/>
          </p:nvPr>
        </p:nvSpPr>
        <p:spPr>
          <a:xfrm>
            <a:off x="838200" y="3479038"/>
            <a:ext cx="10515600" cy="1097280"/>
          </a:xfrm>
        </p:spPr>
        <p:txBody>
          <a:bodyPr/>
          <a:lstStyle/>
          <a:p>
            <a:r>
              <a:rPr lang="en-US" sz="2200" dirty="0">
                <a:sym typeface="Twentieth Century"/>
              </a:rPr>
              <a:t>If the employees received a raise in 2021 so that their average pay rate was $225 per day, the company would treat this increase in pay rate as a change in estimate and revalue the liability.</a:t>
            </a:r>
            <a:endParaRPr lang="en-US" sz="2200" dirty="0"/>
          </a:p>
        </p:txBody>
      </p:sp>
      <p:pic>
        <p:nvPicPr>
          <p:cNvPr id="15" name="Content Placeholder 14" descr="Journal Entry.&#10;During 2021 (as vacation is taken)&#10;Liability for Compensated Absences: 240,000 (debit)&#10;Salaries Expense: 30,000 (debit)&#10;Cash Begin equation 100 times 12 times $225 End equation: 270,000 (credit)">
            <a:extLst>
              <a:ext uri="{FF2B5EF4-FFF2-40B4-BE49-F238E27FC236}">
                <a16:creationId xmlns:a16="http://schemas.microsoft.com/office/drawing/2014/main" id="{38E41EB6-DB2C-4D56-A28C-825954947E50}"/>
              </a:ext>
            </a:extLst>
          </p:cNvPr>
          <p:cNvPicPr>
            <a:picLocks noGrp="1" noChangeAspect="1"/>
          </p:cNvPicPr>
          <p:nvPr>
            <p:ph idx="12"/>
          </p:nvPr>
        </p:nvPicPr>
        <p:blipFill>
          <a:blip r:embed="rId4"/>
          <a:stretch>
            <a:fillRect/>
          </a:stretch>
        </p:blipFill>
        <p:spPr>
          <a:xfrm>
            <a:off x="1999224" y="4838169"/>
            <a:ext cx="8531616" cy="135190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7"/>
          <p:cNvSpPr txBox="1">
            <a:spLocks noGrp="1"/>
          </p:cNvSpPr>
          <p:nvPr>
            <p:ph type="title"/>
          </p:nvPr>
        </p:nvSpPr>
        <p:spPr/>
        <p:txBody>
          <a:bodyPr/>
          <a:lstStyle/>
          <a:p>
            <a:r>
              <a:rPr lang="en-US" dirty="0">
                <a:sym typeface="Twentieth Century"/>
              </a:rPr>
              <a:t>Bonus Obligations </a:t>
            </a:r>
            <a:r>
              <a:rPr lang="en-US" sz="2000" dirty="0">
                <a:sym typeface="Twentieth Century"/>
              </a:rPr>
              <a:t>(Slide 1 of 2)</a:t>
            </a:r>
          </a:p>
        </p:txBody>
      </p:sp>
      <p:sp>
        <p:nvSpPr>
          <p:cNvPr id="2" name="Text Placeholder 1"/>
          <p:cNvSpPr>
            <a:spLocks noGrp="1"/>
          </p:cNvSpPr>
          <p:nvPr>
            <p:ph idx="1"/>
          </p:nvPr>
        </p:nvSpPr>
        <p:spPr>
          <a:xfrm>
            <a:off x="838200" y="1317625"/>
            <a:ext cx="11049000" cy="4754880"/>
          </a:xfrm>
        </p:spPr>
        <p:txBody>
          <a:bodyPr/>
          <a:lstStyle/>
          <a:p>
            <a:pPr>
              <a:spcBef>
                <a:spcPts val="0"/>
              </a:spcBef>
            </a:pPr>
            <a:r>
              <a:rPr lang="en-US" sz="2600" dirty="0"/>
              <a:t>Companies establish earnings-based bonus agreements as an incentive to certain employees, particularly executives and managers, to increase company earnings. </a:t>
            </a:r>
          </a:p>
          <a:p>
            <a:pPr>
              <a:spcBef>
                <a:spcPts val="0"/>
              </a:spcBef>
            </a:pPr>
            <a:r>
              <a:rPr lang="en-US" sz="2600" dirty="0"/>
              <a:t>The bonus is an additional compensation and is an operating expense of the company, therefore deducted when computing the company’s taxable income. </a:t>
            </a:r>
          </a:p>
          <a:p>
            <a:pPr>
              <a:spcBef>
                <a:spcPts val="0"/>
              </a:spcBef>
            </a:pPr>
            <a:r>
              <a:rPr lang="en-US" sz="2600" dirty="0"/>
              <a:t>The bonus is typically paid shortly after the end of the year, thus it is reported as a current liability in the year it has been earned by the employees.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7"/>
          <p:cNvSpPr txBox="1">
            <a:spLocks noGrp="1"/>
          </p:cNvSpPr>
          <p:nvPr>
            <p:ph type="title"/>
          </p:nvPr>
        </p:nvSpPr>
        <p:spPr/>
        <p:txBody>
          <a:bodyPr/>
          <a:lstStyle/>
          <a:p>
            <a:r>
              <a:rPr lang="en-US" dirty="0">
                <a:sym typeface="Twentieth Century"/>
              </a:rPr>
              <a:t>Bonus Obligations </a:t>
            </a:r>
            <a:r>
              <a:rPr lang="en-US" sz="2000" dirty="0">
                <a:sym typeface="Twentieth Century"/>
              </a:rPr>
              <a:t>(Slide 2 of 2)</a:t>
            </a:r>
          </a:p>
        </p:txBody>
      </p:sp>
      <p:sp>
        <p:nvSpPr>
          <p:cNvPr id="2" name="Text Placeholder 1"/>
          <p:cNvSpPr>
            <a:spLocks noGrp="1"/>
          </p:cNvSpPr>
          <p:nvPr>
            <p:ph idx="1"/>
          </p:nvPr>
        </p:nvSpPr>
        <p:spPr>
          <a:xfrm>
            <a:off x="838200" y="1317625"/>
            <a:ext cx="11049000" cy="4754880"/>
          </a:xfrm>
        </p:spPr>
        <p:txBody>
          <a:bodyPr/>
          <a:lstStyle/>
          <a:p>
            <a:pPr>
              <a:spcBef>
                <a:spcPts val="0"/>
              </a:spcBef>
            </a:pPr>
            <a:r>
              <a:rPr lang="en-US" sz="2600" dirty="0"/>
              <a:t>Bonus agreements may be structured in various ways, such as:</a:t>
            </a:r>
          </a:p>
          <a:p>
            <a:pPr lvl="1">
              <a:spcBef>
                <a:spcPts val="0"/>
              </a:spcBef>
            </a:pPr>
            <a:r>
              <a:rPr lang="en-US" sz="2400" dirty="0"/>
              <a:t>Income before income taxes and before deducting the bonus</a:t>
            </a:r>
          </a:p>
          <a:p>
            <a:pPr lvl="1">
              <a:spcBef>
                <a:spcPts val="0"/>
              </a:spcBef>
            </a:pPr>
            <a:r>
              <a:rPr lang="en-US" sz="2400" dirty="0"/>
              <a:t>Income before income taxes and after deducting the bonus</a:t>
            </a:r>
          </a:p>
          <a:p>
            <a:pPr lvl="1">
              <a:spcBef>
                <a:spcPts val="0"/>
              </a:spcBef>
            </a:pPr>
            <a:r>
              <a:rPr lang="en-US" sz="2400" dirty="0"/>
              <a:t>Income after deducting taxes but before deducting the bonus</a:t>
            </a:r>
          </a:p>
          <a:p>
            <a:pPr lvl="1">
              <a:spcBef>
                <a:spcPts val="0"/>
              </a:spcBef>
            </a:pPr>
            <a:r>
              <a:rPr lang="en-US" sz="2400" dirty="0"/>
              <a:t>Income after deducting both the bonus and the income taxes</a:t>
            </a:r>
          </a:p>
        </p:txBody>
      </p:sp>
    </p:spTree>
    <p:extLst>
      <p:ext uri="{BB962C8B-B14F-4D97-AF65-F5344CB8AC3E}">
        <p14:creationId xmlns:p14="http://schemas.microsoft.com/office/powerpoint/2010/main" val="3991040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7"/>
          <p:cNvSpPr txBox="1">
            <a:spLocks noGrp="1"/>
          </p:cNvSpPr>
          <p:nvPr>
            <p:ph type="title"/>
          </p:nvPr>
        </p:nvSpPr>
        <p:spPr/>
        <p:txBody>
          <a:bodyPr/>
          <a:lstStyle/>
          <a:p>
            <a:r>
              <a:rPr lang="fr-FR">
                <a:sym typeface="Twentieth Century"/>
              </a:rPr>
              <a:t>Example: Bonus Computation, Part 1</a:t>
            </a:r>
          </a:p>
        </p:txBody>
      </p:sp>
      <p:sp>
        <p:nvSpPr>
          <p:cNvPr id="420" name="Google Shape;420;p57"/>
          <p:cNvSpPr txBox="1">
            <a:spLocks noGrp="1"/>
          </p:cNvSpPr>
          <p:nvPr>
            <p:ph idx="1"/>
          </p:nvPr>
        </p:nvSpPr>
        <p:spPr/>
        <p:txBody>
          <a:bodyPr/>
          <a:lstStyle/>
          <a:p>
            <a:r>
              <a:rPr lang="en-US" sz="2200" dirty="0" err="1">
                <a:sym typeface="Twentieth Century"/>
              </a:rPr>
              <a:t>Bonex</a:t>
            </a:r>
            <a:r>
              <a:rPr lang="en-US" sz="2200" dirty="0">
                <a:sym typeface="Twentieth Century"/>
              </a:rPr>
              <a:t> Corporation reported income for the current year of $260,000 before deducting income taxes and before a bonus to the chief executive officer. </a:t>
            </a:r>
            <a:r>
              <a:rPr lang="en-US" sz="2200" dirty="0" err="1">
                <a:sym typeface="Twentieth Century"/>
              </a:rPr>
              <a:t>Bonex’s</a:t>
            </a:r>
            <a:r>
              <a:rPr lang="en-US" sz="2200" dirty="0">
                <a:sym typeface="Twentieth Century"/>
              </a:rPr>
              <a:t> effective tax rate is 21% and the bonus rate is 10%. The bonus applies to any income, before deducting income taxes and the bonus, above $100,000. The bonus is calculated as:</a:t>
            </a:r>
            <a:endParaRPr lang="en-US" sz="2200" dirty="0"/>
          </a:p>
        </p:txBody>
      </p:sp>
      <p:pic>
        <p:nvPicPr>
          <p:cNvPr id="16" name="Google Shape;421;p57" descr="An equation for computing bonuses. Begin equation. Bonus equals Income subject to bonus rate times bonus rate equals left parenthesis 260,000 dollars minus 100,000 dollars right parenthesis times 10 percent equals 16,000 dollars. End equation.">
            <a:extLst>
              <a:ext uri="{FF2B5EF4-FFF2-40B4-BE49-F238E27FC236}">
                <a16:creationId xmlns:a16="http://schemas.microsoft.com/office/drawing/2014/main" id="{8801CE26-5AF3-4EEB-9C92-F3CEFC8DE96E}"/>
              </a:ext>
            </a:extLst>
          </p:cNvPr>
          <p:cNvPicPr preferRelativeResize="0">
            <a:picLocks noGrp="1"/>
          </p:cNvPicPr>
          <p:nvPr>
            <p:ph idx="11"/>
          </p:nvPr>
        </p:nvPicPr>
        <p:blipFill rotWithShape="1">
          <a:blip r:embed="rId3">
            <a:alphaModFix/>
          </a:blip>
          <a:srcRect/>
          <a:stretch/>
        </p:blipFill>
        <p:spPr>
          <a:xfrm>
            <a:off x="3609974" y="3200330"/>
            <a:ext cx="5168265" cy="1097279"/>
          </a:xfrm>
          <a:prstGeom prst="rect">
            <a:avLst/>
          </a:prstGeom>
          <a:noFill/>
          <a:ln>
            <a:noFill/>
          </a:ln>
        </p:spPr>
      </p:pic>
      <p:sp>
        <p:nvSpPr>
          <p:cNvPr id="422" name="Google Shape;422;p57"/>
          <p:cNvSpPr txBox="1">
            <a:spLocks noGrp="1"/>
          </p:cNvSpPr>
          <p:nvPr>
            <p:ph idx="10"/>
          </p:nvPr>
        </p:nvSpPr>
        <p:spPr>
          <a:xfrm>
            <a:off x="838200" y="4355078"/>
            <a:ext cx="10515600" cy="1097280"/>
          </a:xfrm>
        </p:spPr>
        <p:txBody>
          <a:bodyPr/>
          <a:lstStyle/>
          <a:p>
            <a:r>
              <a:rPr lang="en-US" sz="2200" dirty="0">
                <a:sym typeface="Twentieth Century"/>
              </a:rPr>
              <a:t>Because the bonus is a tax deductible expense (if paid within a certain period of time), income taxes are computed as follows:</a:t>
            </a:r>
            <a:endParaRPr lang="en-US" sz="2200" dirty="0"/>
          </a:p>
        </p:txBody>
      </p:sp>
      <p:pic>
        <p:nvPicPr>
          <p:cNvPr id="10" name="Content Placeholder 9" descr="An equation for computing income taxes. Begin equation. Income taxes equals Income after deducting bonus times income tax rate equals left parenthesis 260,000 dollars minus 16,000 dollars right parenthesis times 21 percent equals 51,240 dollars. End equation.">
            <a:extLst>
              <a:ext uri="{FF2B5EF4-FFF2-40B4-BE49-F238E27FC236}">
                <a16:creationId xmlns:a16="http://schemas.microsoft.com/office/drawing/2014/main" id="{C97C0731-9F9F-4141-B2EA-E112C4A55CFB}"/>
              </a:ext>
            </a:extLst>
          </p:cNvPr>
          <p:cNvPicPr>
            <a:picLocks noGrp="1" noChangeAspect="1"/>
          </p:cNvPicPr>
          <p:nvPr>
            <p:ph idx="12"/>
          </p:nvPr>
        </p:nvPicPr>
        <p:blipFill>
          <a:blip r:embed="rId4"/>
          <a:stretch>
            <a:fillRect/>
          </a:stretch>
        </p:blipFill>
        <p:spPr>
          <a:xfrm>
            <a:off x="3609974" y="5128756"/>
            <a:ext cx="6845611" cy="922903"/>
          </a:xfrm>
          <a:prstGeom prst="rect">
            <a:avLst/>
          </a:prstGeom>
        </p:spPr>
      </p:pic>
    </p:spTree>
    <p:extLst>
      <p:ext uri="{BB962C8B-B14F-4D97-AF65-F5344CB8AC3E}">
        <p14:creationId xmlns:p14="http://schemas.microsoft.com/office/powerpoint/2010/main" val="3669664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8"/>
          <p:cNvSpPr txBox="1">
            <a:spLocks noGrp="1"/>
          </p:cNvSpPr>
          <p:nvPr>
            <p:ph type="title"/>
          </p:nvPr>
        </p:nvSpPr>
        <p:spPr/>
        <p:txBody>
          <a:bodyPr/>
          <a:lstStyle/>
          <a:p>
            <a:r>
              <a:rPr lang="fr-FR">
                <a:sym typeface="Twentieth Century"/>
              </a:rPr>
              <a:t>Example: Bonus Computation, Part 2</a:t>
            </a:r>
          </a:p>
        </p:txBody>
      </p:sp>
      <p:sp>
        <p:nvSpPr>
          <p:cNvPr id="430" name="Google Shape;430;p58"/>
          <p:cNvSpPr txBox="1">
            <a:spLocks noGrp="1"/>
          </p:cNvSpPr>
          <p:nvPr>
            <p:ph idx="1"/>
          </p:nvPr>
        </p:nvSpPr>
        <p:spPr/>
        <p:txBody>
          <a:bodyPr/>
          <a:lstStyle/>
          <a:p>
            <a:r>
              <a:rPr lang="en-US" sz="2400" dirty="0" err="1">
                <a:sym typeface="Twentieth Century"/>
              </a:rPr>
              <a:t>Bonex</a:t>
            </a:r>
            <a:r>
              <a:rPr lang="en-US" sz="2400" dirty="0">
                <a:sym typeface="Twentieth Century"/>
              </a:rPr>
              <a:t> records the bonus and income taxes as follows:</a:t>
            </a:r>
          </a:p>
        </p:txBody>
      </p:sp>
      <p:pic>
        <p:nvPicPr>
          <p:cNvPr id="10" name="Content Placeholder 9" descr="Two journal entries.&#10;To record the bonus:&#10;Salary Expense: 16,000 (debit)&#10;Bonus Payable: 16,000 (credit)&#10;To record the income tax expense:&#10;Income Tax Expense: 51,240 (debit)&#10;Income Taxes Payable: 51,240 (credit)">
            <a:extLst>
              <a:ext uri="{FF2B5EF4-FFF2-40B4-BE49-F238E27FC236}">
                <a16:creationId xmlns:a16="http://schemas.microsoft.com/office/drawing/2014/main" id="{D9F1A8B6-5B35-416E-A0EC-761551A53920}"/>
              </a:ext>
            </a:extLst>
          </p:cNvPr>
          <p:cNvPicPr>
            <a:picLocks noGrp="1" noChangeAspect="1"/>
          </p:cNvPicPr>
          <p:nvPr>
            <p:ph idx="11"/>
          </p:nvPr>
        </p:nvPicPr>
        <p:blipFill>
          <a:blip r:embed="rId3"/>
          <a:stretch>
            <a:fillRect/>
          </a:stretch>
        </p:blipFill>
        <p:spPr>
          <a:xfrm>
            <a:off x="2285238" y="1950434"/>
            <a:ext cx="7621523" cy="2446655"/>
          </a:xfrm>
          <a:prstGeom prst="rect">
            <a:avLst/>
          </a:prstGeom>
        </p:spPr>
      </p:pic>
      <p:sp>
        <p:nvSpPr>
          <p:cNvPr id="432" name="Google Shape;432;p58"/>
          <p:cNvSpPr txBox="1">
            <a:spLocks noGrp="1"/>
          </p:cNvSpPr>
          <p:nvPr>
            <p:ph idx="10"/>
          </p:nvPr>
        </p:nvSpPr>
        <p:spPr>
          <a:xfrm>
            <a:off x="838200" y="4625976"/>
            <a:ext cx="10515600" cy="1097280"/>
          </a:xfrm>
        </p:spPr>
        <p:txBody>
          <a:bodyPr/>
          <a:lstStyle/>
          <a:p>
            <a:r>
              <a:rPr lang="en-US" sz="2400" dirty="0" err="1">
                <a:sym typeface="Twentieth Century"/>
              </a:rPr>
              <a:t>Bonex</a:t>
            </a:r>
            <a:r>
              <a:rPr lang="en-US" sz="2400" dirty="0">
                <a:sym typeface="Twentieth Century"/>
              </a:rPr>
              <a:t> reports both the Bonus Payable and Income Taxes Payable as current liabilities on its balance sheet.</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9"/>
          <p:cNvSpPr txBox="1">
            <a:spLocks noGrp="1"/>
          </p:cNvSpPr>
          <p:nvPr>
            <p:ph type="title"/>
          </p:nvPr>
        </p:nvSpPr>
        <p:spPr/>
        <p:txBody>
          <a:bodyPr/>
          <a:lstStyle/>
          <a:p>
            <a:r>
              <a:rPr lang="en-US">
                <a:sym typeface="Twentieth Century"/>
              </a:rPr>
              <a:t>Sales and Use Taxes</a:t>
            </a:r>
          </a:p>
        </p:txBody>
      </p:sp>
      <p:sp>
        <p:nvSpPr>
          <p:cNvPr id="439" name="Google Shape;439;p59"/>
          <p:cNvSpPr txBox="1">
            <a:spLocks noGrp="1"/>
          </p:cNvSpPr>
          <p:nvPr>
            <p:ph idx="1"/>
          </p:nvPr>
        </p:nvSpPr>
        <p:spPr/>
        <p:txBody>
          <a:bodyPr/>
          <a:lstStyle/>
          <a:p>
            <a:r>
              <a:rPr lang="en-US" sz="2800" dirty="0">
                <a:sym typeface="Twentieth Century"/>
              </a:rPr>
              <a:t>A </a:t>
            </a:r>
            <a:r>
              <a:rPr lang="en-US" sz="2800" b="1" dirty="0">
                <a:solidFill>
                  <a:srgbClr val="004A78"/>
                </a:solidFill>
                <a:sym typeface="Twentieth Century"/>
              </a:rPr>
              <a:t>sales tax </a:t>
            </a:r>
            <a:r>
              <a:rPr lang="en-US" sz="2800" dirty="0">
                <a:sym typeface="Twentieth Century"/>
              </a:rPr>
              <a:t>is levied by a governmental authority (such as a state or local government) on the transfer of certain goods and services. </a:t>
            </a:r>
            <a:endParaRPr lang="en-US" sz="2800" dirty="0"/>
          </a:p>
          <a:p>
            <a:pPr lvl="1"/>
            <a:r>
              <a:rPr lang="en-US" sz="2400" dirty="0">
                <a:sym typeface="Twentieth Century"/>
              </a:rPr>
              <a:t>A seller must collect sales tax from the customer and pay the amount to the proper governmental authority</a:t>
            </a:r>
            <a:endParaRPr lang="en-US" sz="2400" dirty="0"/>
          </a:p>
          <a:p>
            <a:r>
              <a:rPr lang="en-US" sz="2800" dirty="0">
                <a:sym typeface="Twentieth Century"/>
              </a:rPr>
              <a:t>A </a:t>
            </a:r>
            <a:r>
              <a:rPr lang="en-US" sz="2800" b="1" dirty="0">
                <a:solidFill>
                  <a:srgbClr val="004A78"/>
                </a:solidFill>
                <a:sym typeface="Twentieth Century"/>
              </a:rPr>
              <a:t>use tax </a:t>
            </a:r>
            <a:r>
              <a:rPr lang="en-US" sz="2800" dirty="0">
                <a:sym typeface="Twentieth Century"/>
              </a:rPr>
              <a:t>is levied by a state or local governmental unit on goods bought from a vendor from a non-sales-tax area or sector.  </a:t>
            </a:r>
            <a:endParaRPr lang="en-US" sz="2800" dirty="0"/>
          </a:p>
          <a:p>
            <a:pPr lvl="1"/>
            <a:r>
              <a:rPr lang="en-US" sz="2400" dirty="0">
                <a:sym typeface="Twentieth Century"/>
              </a:rPr>
              <a:t>It is levied on the buyer of merchandise purchased for the buyer’s own use or consumption. </a:t>
            </a:r>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txBox="1">
            <a:spLocks noGrp="1"/>
          </p:cNvSpPr>
          <p:nvPr>
            <p:ph type="title"/>
          </p:nvPr>
        </p:nvSpPr>
        <p:spPr/>
        <p:txBody>
          <a:bodyPr/>
          <a:lstStyle/>
          <a:p>
            <a:r>
              <a:rPr lang="en-US">
                <a:sym typeface="Twentieth Century"/>
              </a:rPr>
              <a:t>Example: Sales Tax Separate from Sales</a:t>
            </a:r>
          </a:p>
        </p:txBody>
      </p:sp>
      <p:sp>
        <p:nvSpPr>
          <p:cNvPr id="446" name="Google Shape;446;p60"/>
          <p:cNvSpPr txBox="1">
            <a:spLocks noGrp="1"/>
          </p:cNvSpPr>
          <p:nvPr>
            <p:ph idx="1"/>
          </p:nvPr>
        </p:nvSpPr>
        <p:spPr/>
        <p:txBody>
          <a:bodyPr/>
          <a:lstStyle/>
          <a:p>
            <a:r>
              <a:rPr lang="en-US" sz="2400" dirty="0" err="1">
                <a:sym typeface="Twentieth Century"/>
              </a:rPr>
              <a:t>Selleroy</a:t>
            </a:r>
            <a:r>
              <a:rPr lang="en-US" sz="2400" dirty="0">
                <a:sym typeface="Twentieth Century"/>
              </a:rPr>
              <a:t> Company sells merchandise for cash with a retail sales price of $50,000 on which a sales tax of 6% is levied. The company collects $53,000 from its customers and records the collection as follows:</a:t>
            </a:r>
            <a:endParaRPr lang="en-US" sz="2400" dirty="0"/>
          </a:p>
        </p:txBody>
      </p:sp>
      <p:pic>
        <p:nvPicPr>
          <p:cNvPr id="12" name="Content Placeholder 11" descr="Journal entry.&#10;Cash: 53,000 (debit)&#10;Sales Revenue: 50,000 (credit)&#10;Sales Taxes Payable Begin equation. Begin Parenthesis 50,000 dollars times 0.06 end parenthesis. End equation. 3,000 (credit)&#10;">
            <a:extLst>
              <a:ext uri="{FF2B5EF4-FFF2-40B4-BE49-F238E27FC236}">
                <a16:creationId xmlns:a16="http://schemas.microsoft.com/office/drawing/2014/main" id="{EDEF91F7-4995-45EA-AEA1-1812EBCEB906}"/>
              </a:ext>
            </a:extLst>
          </p:cNvPr>
          <p:cNvPicPr>
            <a:picLocks noGrp="1" noChangeAspect="1"/>
          </p:cNvPicPr>
          <p:nvPr>
            <p:ph idx="12"/>
          </p:nvPr>
        </p:nvPicPr>
        <p:blipFill>
          <a:blip r:embed="rId3"/>
          <a:stretch>
            <a:fillRect/>
          </a:stretch>
        </p:blipFill>
        <p:spPr>
          <a:xfrm>
            <a:off x="2146933" y="2880518"/>
            <a:ext cx="7898133" cy="1096963"/>
          </a:xfrm>
          <a:prstGeom prst="rect">
            <a:avLst/>
          </a:prstGeom>
        </p:spPr>
      </p:pic>
      <p:sp>
        <p:nvSpPr>
          <p:cNvPr id="448" name="Google Shape;448;p60"/>
          <p:cNvSpPr txBox="1">
            <a:spLocks noGrp="1"/>
          </p:cNvSpPr>
          <p:nvPr>
            <p:ph idx="10"/>
          </p:nvPr>
        </p:nvSpPr>
        <p:spPr>
          <a:xfrm>
            <a:off x="838200" y="4443095"/>
            <a:ext cx="10515600" cy="1097280"/>
          </a:xfrm>
        </p:spPr>
        <p:txBody>
          <a:bodyPr/>
          <a:lstStyle/>
          <a:p>
            <a:r>
              <a:rPr lang="en-US" sz="2400" dirty="0" err="1">
                <a:sym typeface="Twentieth Century"/>
              </a:rPr>
              <a:t>Selleroy</a:t>
            </a:r>
            <a:r>
              <a:rPr lang="en-US" sz="2400" dirty="0">
                <a:sym typeface="Twentieth Century"/>
              </a:rPr>
              <a:t> owes the $3,000 sales taxes it collected to the state or local government levying the tax. Therefore, the amount is not part of revenues but is recorded as a current liability.</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1"/>
          <p:cNvSpPr txBox="1">
            <a:spLocks noGrp="1"/>
          </p:cNvSpPr>
          <p:nvPr>
            <p:ph type="title"/>
          </p:nvPr>
        </p:nvSpPr>
        <p:spPr/>
        <p:txBody>
          <a:bodyPr/>
          <a:lstStyle/>
          <a:p>
            <a:r>
              <a:rPr lang="en-US">
                <a:sym typeface="Twentieth Century"/>
              </a:rPr>
              <a:t>Example: Sales Tax Included in Sales</a:t>
            </a:r>
          </a:p>
        </p:txBody>
      </p:sp>
      <p:sp>
        <p:nvSpPr>
          <p:cNvPr id="455" name="Google Shape;455;p61"/>
          <p:cNvSpPr txBox="1">
            <a:spLocks noGrp="1"/>
          </p:cNvSpPr>
          <p:nvPr>
            <p:ph idx="1"/>
          </p:nvPr>
        </p:nvSpPr>
        <p:spPr/>
        <p:txBody>
          <a:bodyPr/>
          <a:lstStyle/>
          <a:p>
            <a:r>
              <a:rPr lang="en-US" sz="2200" dirty="0" err="1">
                <a:sym typeface="Twentieth Century"/>
              </a:rPr>
              <a:t>Smally</a:t>
            </a:r>
            <a:r>
              <a:rPr lang="en-US" sz="2200" dirty="0">
                <a:sym typeface="Twentieth Century"/>
              </a:rPr>
              <a:t> Company collects sales taxes but includes the amount of the sales taxes in the price it charges for the merchandise. Therefore, it records the combined amount of both the sales and the sales taxes in the Sales Revenue account. At the end of January, Sales Revenue shows a credit balance of $169,600. Assuming a 6% sales tax on all goods, </a:t>
            </a:r>
            <a:r>
              <a:rPr lang="en-US" sz="2200" dirty="0" err="1">
                <a:sym typeface="Twentieth Century"/>
              </a:rPr>
              <a:t>Smally</a:t>
            </a:r>
            <a:r>
              <a:rPr lang="en-US" sz="2200" dirty="0">
                <a:sym typeface="Twentieth Century"/>
              </a:rPr>
              <a:t> computes the amount of sales for the month by dividing the Sales Revenue amount by 1 plus the sales tax rate. Thus, Sales Revenue is $160,000 ($169,600 ÷ 1.06). At the end of January, </a:t>
            </a:r>
            <a:r>
              <a:rPr lang="en-US" sz="2200" dirty="0" err="1">
                <a:sym typeface="Twentieth Century"/>
              </a:rPr>
              <a:t>Smally</a:t>
            </a:r>
            <a:r>
              <a:rPr lang="en-US" sz="2200" dirty="0">
                <a:sym typeface="Twentieth Century"/>
              </a:rPr>
              <a:t> records the following entry to reduce Sales Revenue to the proper amount and create the current liability for sales taxes:</a:t>
            </a:r>
            <a:endParaRPr lang="en-US" sz="2200" dirty="0"/>
          </a:p>
        </p:txBody>
      </p:sp>
      <p:pic>
        <p:nvPicPr>
          <p:cNvPr id="7" name="Content Placeholder 6" descr="Journal entry.&#10;Sales Revenue: 9,600 (debit)&#10;Sales Taxes Payable: 9,600 (credit)&#10;">
            <a:extLst>
              <a:ext uri="{FF2B5EF4-FFF2-40B4-BE49-F238E27FC236}">
                <a16:creationId xmlns:a16="http://schemas.microsoft.com/office/drawing/2014/main" id="{7074C34B-3355-41A4-9CF0-DDFD11E297F5}"/>
              </a:ext>
            </a:extLst>
          </p:cNvPr>
          <p:cNvPicPr>
            <a:picLocks noGrp="1" noChangeAspect="1"/>
          </p:cNvPicPr>
          <p:nvPr>
            <p:ph idx="10"/>
          </p:nvPr>
        </p:nvPicPr>
        <p:blipFill>
          <a:blip r:embed="rId3"/>
          <a:stretch>
            <a:fillRect/>
          </a:stretch>
        </p:blipFill>
        <p:spPr>
          <a:xfrm>
            <a:off x="2538412" y="4806950"/>
            <a:ext cx="7115175" cy="733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p:txBody>
          <a:bodyPr/>
          <a:lstStyle/>
          <a:p>
            <a:r>
              <a:rPr lang="en-US" dirty="0">
                <a:sym typeface="Twentieth Century"/>
              </a:rPr>
              <a:t>What Is a Current Liability?</a:t>
            </a:r>
            <a:br>
              <a:rPr lang="en-US" dirty="0">
                <a:sym typeface="Twentieth Century"/>
              </a:rPr>
            </a:br>
            <a:r>
              <a:rPr lang="en-US" sz="2000" dirty="0">
                <a:sym typeface="Twentieth Century"/>
              </a:rPr>
              <a:t>Learning Objective #2</a:t>
            </a:r>
            <a:endParaRPr lang="en-US" sz="2000" dirty="0"/>
          </a:p>
        </p:txBody>
      </p:sp>
      <p:sp>
        <p:nvSpPr>
          <p:cNvPr id="112" name="Google Shape;112;p16"/>
          <p:cNvSpPr txBox="1">
            <a:spLocks noGrp="1"/>
          </p:cNvSpPr>
          <p:nvPr>
            <p:ph idx="1"/>
          </p:nvPr>
        </p:nvSpPr>
        <p:spPr/>
        <p:txBody>
          <a:bodyPr/>
          <a:lstStyle/>
          <a:p>
            <a:r>
              <a:rPr lang="en-US" sz="2800" b="1" dirty="0">
                <a:solidFill>
                  <a:srgbClr val="004A78"/>
                </a:solidFill>
                <a:sym typeface="Twentieth Century"/>
              </a:rPr>
              <a:t>Current liabilities </a:t>
            </a:r>
            <a:r>
              <a:rPr lang="en-US" sz="2800" dirty="0">
                <a:sym typeface="Twentieth Century"/>
              </a:rPr>
              <a:t>are obligations that are satisfied with current assets or by the creation of current liabilities. </a:t>
            </a:r>
            <a:endParaRPr lang="en-US" sz="2800" dirty="0"/>
          </a:p>
          <a:p>
            <a:r>
              <a:rPr lang="en-US" sz="2800" dirty="0">
                <a:sym typeface="Twentieth Century"/>
              </a:rPr>
              <a:t>For most companies, the </a:t>
            </a:r>
            <a:r>
              <a:rPr lang="en-US" sz="2800" i="1" dirty="0">
                <a:sym typeface="Twentieth Century"/>
              </a:rPr>
              <a:t>operating cycle</a:t>
            </a:r>
            <a:r>
              <a:rPr lang="en-US" sz="2800" dirty="0">
                <a:sym typeface="Twentieth Century"/>
              </a:rPr>
              <a:t>—from cash to inventory to receivables and back to cash—is less than one year, and, therefore, the usual classification criterion is one year.  </a:t>
            </a:r>
            <a:endParaRPr lang="en-US" sz="2800" dirty="0"/>
          </a:p>
          <a:p>
            <a:r>
              <a:rPr lang="en-US" sz="2800" dirty="0">
                <a:sym typeface="Twentieth Century"/>
              </a:rPr>
              <a:t>When an organization’s operating cycle is greater than a year, it determines the classification of the liability.</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2"/>
          <p:cNvSpPr txBox="1">
            <a:spLocks noGrp="1"/>
          </p:cNvSpPr>
          <p:nvPr>
            <p:ph type="title"/>
          </p:nvPr>
        </p:nvSpPr>
        <p:spPr/>
        <p:txBody>
          <a:bodyPr/>
          <a:lstStyle/>
          <a:p>
            <a:r>
              <a:rPr lang="en-US">
                <a:sym typeface="Twentieth Century"/>
              </a:rPr>
              <a:t>Income Taxes</a:t>
            </a:r>
            <a:endParaRPr lang="en-US"/>
          </a:p>
        </p:txBody>
      </p:sp>
      <p:sp>
        <p:nvSpPr>
          <p:cNvPr id="463" name="Google Shape;463;p62"/>
          <p:cNvSpPr txBox="1">
            <a:spLocks noGrp="1"/>
          </p:cNvSpPr>
          <p:nvPr>
            <p:ph idx="1"/>
          </p:nvPr>
        </p:nvSpPr>
        <p:spPr/>
        <p:txBody>
          <a:bodyPr/>
          <a:lstStyle/>
          <a:p>
            <a:r>
              <a:rPr lang="en-US" sz="2800" dirty="0">
                <a:sym typeface="Twentieth Century"/>
              </a:rPr>
              <a:t>The income of corporations is subject to a federal income tax separate from that of individuals. In addition, corporations may be subject to state, local, and foreign income taxes, depending on where the company generates income. </a:t>
            </a:r>
          </a:p>
          <a:p>
            <a:pPr lvl="1"/>
            <a:r>
              <a:rPr lang="en-US" sz="2400" dirty="0">
                <a:sym typeface="Twentieth Century"/>
              </a:rPr>
              <a:t>The passage of the Tax Cut and Jobs Act in December 2017 imposed a flat 21% federal corporate income tax rate starting in 2018. </a:t>
            </a:r>
          </a:p>
          <a:p>
            <a:pPr lvl="1"/>
            <a:r>
              <a:rPr lang="en-US" sz="2400" dirty="0">
                <a:sym typeface="Twentieth Century"/>
              </a:rPr>
              <a:t>When a corporation accrues its estimated income taxes for financial statement purposes, it increases both Income Tax Expense and a current liability, Income Taxes Payable. Later, when the corporation pays its actual income taxes, it eliminates the current liability. </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3"/>
          <p:cNvSpPr txBox="1">
            <a:spLocks noGrp="1"/>
          </p:cNvSpPr>
          <p:nvPr>
            <p:ph type="title"/>
          </p:nvPr>
        </p:nvSpPr>
        <p:spPr/>
        <p:txBody>
          <a:bodyPr/>
          <a:lstStyle/>
          <a:p>
            <a:r>
              <a:rPr lang="en-US" dirty="0">
                <a:sym typeface="Twentieth Century"/>
              </a:rPr>
              <a:t>How Do We Account for Contingent </a:t>
            </a:r>
            <a:br>
              <a:rPr lang="en-US" dirty="0">
                <a:sym typeface="Twentieth Century"/>
              </a:rPr>
            </a:br>
            <a:r>
              <a:rPr lang="en-US" dirty="0">
                <a:sym typeface="Twentieth Century"/>
              </a:rPr>
              <a:t>Gains and Losses? </a:t>
            </a:r>
            <a:r>
              <a:rPr lang="en-US" sz="2000" dirty="0">
                <a:sym typeface="Twentieth Century"/>
              </a:rPr>
              <a:t>Learning Objective #5</a:t>
            </a:r>
          </a:p>
        </p:txBody>
      </p:sp>
      <p:sp>
        <p:nvSpPr>
          <p:cNvPr id="470" name="Google Shape;470;p63"/>
          <p:cNvSpPr txBox="1">
            <a:spLocks noGrp="1"/>
          </p:cNvSpPr>
          <p:nvPr>
            <p:ph idx="1"/>
          </p:nvPr>
        </p:nvSpPr>
        <p:spPr/>
        <p:txBody>
          <a:bodyPr/>
          <a:lstStyle/>
          <a:p>
            <a:pPr>
              <a:spcBef>
                <a:spcPts val="0"/>
              </a:spcBef>
              <a:spcAft>
                <a:spcPts val="0"/>
              </a:spcAft>
            </a:pPr>
            <a:r>
              <a:rPr lang="en-US" sz="2200" dirty="0">
                <a:sym typeface="Twentieth Century"/>
              </a:rPr>
              <a:t>In the normal operations of a company, transactions, events, and commercial arrangements sometimes give rise to uncertainty regarding whether the company will experience a future gain or loss, become obligated to make payments, or become entitled to receive payments. </a:t>
            </a:r>
            <a:endParaRPr lang="en-US" sz="2200" dirty="0"/>
          </a:p>
          <a:p>
            <a:pPr>
              <a:spcBef>
                <a:spcPts val="0"/>
              </a:spcBef>
              <a:spcAft>
                <a:spcPts val="0"/>
              </a:spcAft>
            </a:pPr>
            <a:r>
              <a:rPr lang="en-US" sz="2200" dirty="0">
                <a:sym typeface="Twentieth Century"/>
              </a:rPr>
              <a:t>This uncertainty will ultimately be resolved at some future date. These situations are commonly referred to as “contingencies.” </a:t>
            </a:r>
            <a:endParaRPr lang="en-US" sz="2200" dirty="0"/>
          </a:p>
          <a:p>
            <a:pPr>
              <a:spcBef>
                <a:spcPts val="0"/>
              </a:spcBef>
              <a:spcAft>
                <a:spcPts val="0"/>
              </a:spcAft>
            </a:pPr>
            <a:r>
              <a:rPr lang="en-US" sz="2200" dirty="0">
                <a:sym typeface="Twentieth Century"/>
              </a:rPr>
              <a:t>GAAP defines a </a:t>
            </a:r>
            <a:r>
              <a:rPr lang="en-US" sz="2200" b="1" dirty="0">
                <a:solidFill>
                  <a:srgbClr val="004A78"/>
                </a:solidFill>
                <a:sym typeface="Twentieth Century"/>
              </a:rPr>
              <a:t>contingency</a:t>
            </a:r>
            <a:r>
              <a:rPr lang="en-US" sz="2200" dirty="0">
                <a:sym typeface="Twentieth Century"/>
              </a:rPr>
              <a:t> for a company as an existing condition, situation, or set of circumstances involving uncertainty as to a possible gain (a “</a:t>
            </a:r>
            <a:r>
              <a:rPr lang="en-US" sz="2200" i="1" dirty="0">
                <a:sym typeface="Twentieth Century"/>
              </a:rPr>
              <a:t>gain contingency</a:t>
            </a:r>
            <a:r>
              <a:rPr lang="en-US" sz="2200" dirty="0">
                <a:sym typeface="Twentieth Century"/>
              </a:rPr>
              <a:t>”) or loss (a “</a:t>
            </a:r>
            <a:r>
              <a:rPr lang="en-US" sz="2200" i="1" dirty="0">
                <a:sym typeface="Twentieth Century"/>
              </a:rPr>
              <a:t>loss contingency</a:t>
            </a:r>
            <a:r>
              <a:rPr lang="en-US" sz="2200" dirty="0">
                <a:sym typeface="Twentieth Century"/>
              </a:rPr>
              <a:t>”) that will be resolved when a future event occurs or fails to occur.</a:t>
            </a:r>
            <a:endParaRPr lang="en-US" sz="2200" dirty="0"/>
          </a:p>
          <a:p>
            <a:pPr>
              <a:spcBef>
                <a:spcPts val="0"/>
              </a:spcBef>
              <a:spcAft>
                <a:spcPts val="0"/>
              </a:spcAft>
            </a:pPr>
            <a:r>
              <a:rPr lang="en-US" sz="2200" dirty="0">
                <a:sym typeface="Twentieth Century"/>
              </a:rPr>
              <a:t>Because the degree of uncertainty can vary greatly and the resolution of this uncertainty can significantly impact a company’s cash flows, it is important that financial statement users carefully analyze a company’s contingencies. </a:t>
            </a:r>
            <a:endParaRPr lang="en-US" sz="2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txBox="1">
            <a:spLocks noGrp="1"/>
          </p:cNvSpPr>
          <p:nvPr>
            <p:ph type="title"/>
          </p:nvPr>
        </p:nvSpPr>
        <p:spPr/>
        <p:txBody>
          <a:bodyPr/>
          <a:lstStyle/>
          <a:p>
            <a:r>
              <a:rPr lang="en-US" dirty="0">
                <a:sym typeface="Twentieth Century"/>
              </a:rPr>
              <a:t>Gain Contingencies</a:t>
            </a:r>
          </a:p>
        </p:txBody>
      </p:sp>
      <p:sp>
        <p:nvSpPr>
          <p:cNvPr id="477" name="Google Shape;477;p64"/>
          <p:cNvSpPr txBox="1">
            <a:spLocks noGrp="1"/>
          </p:cNvSpPr>
          <p:nvPr>
            <p:ph idx="1"/>
          </p:nvPr>
        </p:nvSpPr>
        <p:spPr/>
        <p:txBody>
          <a:bodyPr/>
          <a:lstStyle/>
          <a:p>
            <a:pPr>
              <a:spcBef>
                <a:spcPts val="0"/>
              </a:spcBef>
              <a:spcAft>
                <a:spcPts val="300"/>
              </a:spcAft>
            </a:pPr>
            <a:r>
              <a:rPr lang="en-US" sz="2200" dirty="0">
                <a:sym typeface="Twentieth Century"/>
              </a:rPr>
              <a:t>A </a:t>
            </a:r>
            <a:r>
              <a:rPr lang="en-US" sz="2200" b="1" dirty="0">
                <a:solidFill>
                  <a:srgbClr val="004A78"/>
                </a:solidFill>
                <a:sym typeface="Twentieth Century"/>
              </a:rPr>
              <a:t>gain contingency </a:t>
            </a:r>
            <a:r>
              <a:rPr lang="en-US" sz="2200" dirty="0">
                <a:sym typeface="Twentieth Century"/>
              </a:rPr>
              <a:t>is an existing situation in which there is a potential increase in assets or a potential decrease in liabilities, dependent on the occurrence of some future event.</a:t>
            </a:r>
          </a:p>
          <a:p>
            <a:pPr>
              <a:spcBef>
                <a:spcPts val="0"/>
              </a:spcBef>
              <a:spcAft>
                <a:spcPts val="300"/>
              </a:spcAft>
            </a:pPr>
            <a:r>
              <a:rPr lang="en-US" sz="2200" dirty="0">
                <a:sym typeface="Twentieth Century"/>
              </a:rPr>
              <a:t>Examples of gain contingencies include:</a:t>
            </a:r>
          </a:p>
          <a:p>
            <a:pPr lvl="1">
              <a:spcBef>
                <a:spcPts val="0"/>
              </a:spcBef>
              <a:spcAft>
                <a:spcPts val="300"/>
              </a:spcAft>
            </a:pPr>
            <a:r>
              <a:rPr lang="en-US" sz="2000" dirty="0">
                <a:sym typeface="Twentieth Century"/>
              </a:rPr>
              <a:t>Lawsuits in which the company is the plaintiff seeking damages</a:t>
            </a:r>
          </a:p>
          <a:p>
            <a:pPr lvl="1">
              <a:spcBef>
                <a:spcPts val="0"/>
              </a:spcBef>
              <a:spcAft>
                <a:spcPts val="300"/>
              </a:spcAft>
            </a:pPr>
            <a:r>
              <a:rPr lang="en-US" sz="2000" dirty="0">
                <a:sym typeface="Twentieth Century"/>
              </a:rPr>
              <a:t>Favorable resolutions of tax disputes (for example, audits)</a:t>
            </a:r>
          </a:p>
          <a:p>
            <a:pPr lvl="1">
              <a:spcBef>
                <a:spcPts val="0"/>
              </a:spcBef>
              <a:spcAft>
                <a:spcPts val="300"/>
              </a:spcAft>
            </a:pPr>
            <a:r>
              <a:rPr lang="en-US" sz="2000" dirty="0">
                <a:sym typeface="Twentieth Century"/>
              </a:rPr>
              <a:t>Insurance claims in which the amount to be received from the insurance company for damaged property is expected to exceed the book value of the property</a:t>
            </a:r>
          </a:p>
          <a:p>
            <a:pPr>
              <a:spcBef>
                <a:spcPts val="0"/>
              </a:spcBef>
              <a:spcAft>
                <a:spcPts val="300"/>
              </a:spcAft>
            </a:pPr>
            <a:r>
              <a:rPr lang="en-US" sz="2200" dirty="0">
                <a:sym typeface="Twentieth Century"/>
              </a:rPr>
              <a:t>GAAP takes a conservative approach to gain contingencies, thus they are not accrued, as this would cause income to be recognized prior to its realization. </a:t>
            </a:r>
          </a:p>
          <a:p>
            <a:pPr>
              <a:spcBef>
                <a:spcPts val="0"/>
              </a:spcBef>
              <a:spcAft>
                <a:spcPts val="0"/>
              </a:spcAft>
            </a:pPr>
            <a:r>
              <a:rPr lang="en-US" sz="2200" dirty="0">
                <a:sym typeface="Twentieth Century"/>
              </a:rPr>
              <a:t>Gain contingencies may be disclosed in the notes to the financial statements, but care should be taken to avoid misleading users to the likelihood of realization of the possible gain.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txBox="1">
            <a:spLocks noGrp="1"/>
          </p:cNvSpPr>
          <p:nvPr>
            <p:ph type="title"/>
          </p:nvPr>
        </p:nvSpPr>
        <p:spPr/>
        <p:txBody>
          <a:bodyPr/>
          <a:lstStyle/>
          <a:p>
            <a:r>
              <a:rPr lang="en-US">
                <a:sym typeface="Twentieth Century"/>
              </a:rPr>
              <a:t>Loss Contingencies, Part 1</a:t>
            </a:r>
          </a:p>
        </p:txBody>
      </p:sp>
      <p:sp>
        <p:nvSpPr>
          <p:cNvPr id="477" name="Google Shape;477;p64"/>
          <p:cNvSpPr txBox="1">
            <a:spLocks noGrp="1"/>
          </p:cNvSpPr>
          <p:nvPr>
            <p:ph idx="1"/>
          </p:nvPr>
        </p:nvSpPr>
        <p:spPr/>
        <p:txBody>
          <a:bodyPr/>
          <a:lstStyle/>
          <a:p>
            <a:pPr>
              <a:spcBef>
                <a:spcPts val="0"/>
              </a:spcBef>
              <a:spcAft>
                <a:spcPts val="300"/>
              </a:spcAft>
            </a:pPr>
            <a:r>
              <a:rPr lang="en-US" sz="2400" dirty="0">
                <a:sym typeface="Twentieth Century"/>
              </a:rPr>
              <a:t>A </a:t>
            </a:r>
            <a:r>
              <a:rPr lang="en-US" sz="2400" b="1" dirty="0">
                <a:solidFill>
                  <a:srgbClr val="004A78"/>
                </a:solidFill>
                <a:sym typeface="Twentieth Century"/>
              </a:rPr>
              <a:t>loss contingency </a:t>
            </a:r>
            <a:r>
              <a:rPr lang="en-US" sz="2400" dirty="0">
                <a:sym typeface="Twentieth Century"/>
              </a:rPr>
              <a:t>is an existing situation in which there is a potential decrease in assets or a potential increase in liabilities, dependent on the occurrence of some future event.</a:t>
            </a:r>
            <a:endParaRPr lang="en-US" sz="2400" dirty="0"/>
          </a:p>
          <a:p>
            <a:pPr>
              <a:spcBef>
                <a:spcPts val="0"/>
              </a:spcBef>
              <a:spcAft>
                <a:spcPts val="300"/>
              </a:spcAft>
            </a:pPr>
            <a:r>
              <a:rPr lang="en-US" sz="2400" dirty="0">
                <a:sym typeface="Twentieth Century"/>
              </a:rPr>
              <a:t>GAAP requires a company to categorize the likelihood of occurrence of a future event that will confirm the loss as:</a:t>
            </a:r>
            <a:endParaRPr lang="en-US" sz="2400" dirty="0"/>
          </a:p>
          <a:p>
            <a:pPr lvl="1">
              <a:spcBef>
                <a:spcPts val="0"/>
              </a:spcBef>
              <a:spcAft>
                <a:spcPts val="300"/>
              </a:spcAft>
            </a:pPr>
            <a:r>
              <a:rPr lang="en-US" sz="2200" b="1" dirty="0">
                <a:solidFill>
                  <a:srgbClr val="004A78"/>
                </a:solidFill>
                <a:sym typeface="Twentieth Century"/>
              </a:rPr>
              <a:t>Probable</a:t>
            </a:r>
            <a:r>
              <a:rPr lang="en-US" sz="2200" dirty="0">
                <a:sym typeface="Twentieth Century"/>
              </a:rPr>
              <a:t>—The future event is </a:t>
            </a:r>
            <a:r>
              <a:rPr lang="en-US" sz="2200" i="1" dirty="0">
                <a:sym typeface="Twentieth Century"/>
              </a:rPr>
              <a:t>likely</a:t>
            </a:r>
            <a:r>
              <a:rPr lang="en-US" sz="2200" dirty="0">
                <a:sym typeface="Twentieth Century"/>
              </a:rPr>
              <a:t> to occur.</a:t>
            </a:r>
            <a:endParaRPr lang="en-US" sz="2200" dirty="0"/>
          </a:p>
          <a:p>
            <a:pPr lvl="1">
              <a:spcBef>
                <a:spcPts val="0"/>
              </a:spcBef>
              <a:spcAft>
                <a:spcPts val="300"/>
              </a:spcAft>
            </a:pPr>
            <a:r>
              <a:rPr lang="en-US" sz="2200" b="1" dirty="0">
                <a:solidFill>
                  <a:srgbClr val="004A78"/>
                </a:solidFill>
                <a:sym typeface="Twentieth Century"/>
              </a:rPr>
              <a:t>Reasonably possible</a:t>
            </a:r>
            <a:r>
              <a:rPr lang="en-US" sz="2200" dirty="0">
                <a:sym typeface="Twentieth Century"/>
              </a:rPr>
              <a:t>—The chance of the future event occurring is </a:t>
            </a:r>
            <a:r>
              <a:rPr lang="en-US" sz="2200" i="1" dirty="0">
                <a:sym typeface="Twentieth Century"/>
              </a:rPr>
              <a:t>more</a:t>
            </a:r>
            <a:r>
              <a:rPr lang="en-US" sz="2200" dirty="0">
                <a:sym typeface="Twentieth Century"/>
              </a:rPr>
              <a:t> than remote but </a:t>
            </a:r>
            <a:r>
              <a:rPr lang="en-US" sz="2200" i="1" dirty="0">
                <a:sym typeface="Twentieth Century"/>
              </a:rPr>
              <a:t>less</a:t>
            </a:r>
            <a:r>
              <a:rPr lang="en-US" sz="2200" dirty="0">
                <a:sym typeface="Twentieth Century"/>
              </a:rPr>
              <a:t> than likely.</a:t>
            </a:r>
            <a:endParaRPr lang="en-US" sz="2200" dirty="0"/>
          </a:p>
          <a:p>
            <a:pPr lvl="1">
              <a:spcBef>
                <a:spcPts val="0"/>
              </a:spcBef>
              <a:spcAft>
                <a:spcPts val="300"/>
              </a:spcAft>
            </a:pPr>
            <a:r>
              <a:rPr lang="en-US" sz="2200" b="1" dirty="0">
                <a:solidFill>
                  <a:srgbClr val="004A78"/>
                </a:solidFill>
                <a:sym typeface="Twentieth Century"/>
              </a:rPr>
              <a:t>Remote</a:t>
            </a:r>
            <a:r>
              <a:rPr lang="en-US" sz="2200" dirty="0">
                <a:sym typeface="Twentieth Century"/>
              </a:rPr>
              <a:t>—The chance of the future event occurring is </a:t>
            </a:r>
            <a:r>
              <a:rPr lang="en-US" sz="2200" i="1" dirty="0">
                <a:sym typeface="Twentieth Century"/>
              </a:rPr>
              <a:t>slight</a:t>
            </a:r>
            <a:r>
              <a:rPr lang="en-US" sz="2200" dirty="0">
                <a:sym typeface="Twentieth Century"/>
              </a:rPr>
              <a:t>.</a:t>
            </a:r>
          </a:p>
          <a:p>
            <a:pPr>
              <a:spcBef>
                <a:spcPts val="0"/>
              </a:spcBef>
              <a:spcAft>
                <a:spcPts val="300"/>
              </a:spcAft>
            </a:pPr>
            <a:r>
              <a:rPr lang="en-US" sz="2400" dirty="0">
                <a:ea typeface="Twentieth Century"/>
                <a:sym typeface="Twentieth Century"/>
              </a:rPr>
              <a:t>In addition, the company must assess whether or not it can provide a reasonable estimate of the dollar amount of the contingent loss.</a:t>
            </a:r>
            <a:endParaRPr lang="en-US" sz="2800" dirty="0"/>
          </a:p>
          <a:p>
            <a:pPr lvl="1">
              <a:spcBef>
                <a:spcPts val="0"/>
              </a:spcBef>
              <a:spcAft>
                <a:spcPts val="300"/>
              </a:spcAft>
            </a:pPr>
            <a:endParaRPr lang="en-US" sz="2200" dirty="0"/>
          </a:p>
        </p:txBody>
      </p:sp>
    </p:spTree>
    <p:extLst>
      <p:ext uri="{BB962C8B-B14F-4D97-AF65-F5344CB8AC3E}">
        <p14:creationId xmlns:p14="http://schemas.microsoft.com/office/powerpoint/2010/main" val="39633988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5"/>
          <p:cNvSpPr txBox="1">
            <a:spLocks noGrp="1"/>
          </p:cNvSpPr>
          <p:nvPr>
            <p:ph type="title"/>
          </p:nvPr>
        </p:nvSpPr>
        <p:spPr/>
        <p:txBody>
          <a:bodyPr/>
          <a:lstStyle/>
          <a:p>
            <a:r>
              <a:rPr lang="en-US">
                <a:sym typeface="Twentieth Century"/>
              </a:rPr>
              <a:t>Loss Contingencies, Part 2</a:t>
            </a:r>
          </a:p>
        </p:txBody>
      </p:sp>
      <p:sp>
        <p:nvSpPr>
          <p:cNvPr id="484" name="Google Shape;484;p65"/>
          <p:cNvSpPr txBox="1">
            <a:spLocks noGrp="1"/>
          </p:cNvSpPr>
          <p:nvPr>
            <p:ph idx="1"/>
          </p:nvPr>
        </p:nvSpPr>
        <p:spPr/>
        <p:txBody>
          <a:bodyPr/>
          <a:lstStyle/>
          <a:p>
            <a:r>
              <a:rPr lang="en-US" sz="2400" dirty="0">
                <a:sym typeface="Twentieth Century"/>
              </a:rPr>
              <a:t>A company accrues an estimated loss from a loss contingency, together with a corresponding liability (or asset impairment), if </a:t>
            </a:r>
            <a:r>
              <a:rPr lang="en-US" sz="2400" i="1" dirty="0">
                <a:sym typeface="Twentieth Century"/>
              </a:rPr>
              <a:t>both</a:t>
            </a:r>
            <a:r>
              <a:rPr lang="en-US" sz="2400" dirty="0">
                <a:sym typeface="Twentieth Century"/>
              </a:rPr>
              <a:t> of the following conditions are met:</a:t>
            </a:r>
            <a:endParaRPr lang="en-US" sz="2400" dirty="0"/>
          </a:p>
          <a:p>
            <a:pPr lvl="1"/>
            <a:r>
              <a:rPr lang="en-US" sz="2200" dirty="0">
                <a:sym typeface="Twentieth Century"/>
              </a:rPr>
              <a:t>The company has information prior to issuing its financial statements that indicates it is </a:t>
            </a:r>
            <a:r>
              <a:rPr lang="en-US" sz="2200" i="1" dirty="0">
                <a:sym typeface="Twentieth Century"/>
              </a:rPr>
              <a:t>probable</a:t>
            </a:r>
            <a:r>
              <a:rPr lang="en-US" sz="2200" dirty="0">
                <a:sym typeface="Twentieth Century"/>
              </a:rPr>
              <a:t> that a liability has been incurred (or an asset impaired) at the date of the financial statements.</a:t>
            </a:r>
            <a:endParaRPr lang="en-US" sz="2200" dirty="0"/>
          </a:p>
          <a:p>
            <a:pPr lvl="1"/>
            <a:r>
              <a:rPr lang="en-US" sz="2200" dirty="0">
                <a:sym typeface="Twentieth Century"/>
              </a:rPr>
              <a:t>The company can </a:t>
            </a:r>
            <a:r>
              <a:rPr lang="en-US" sz="2200" i="1" dirty="0">
                <a:sym typeface="Twentieth Century"/>
              </a:rPr>
              <a:t>reasonably estimate </a:t>
            </a:r>
            <a:r>
              <a:rPr lang="en-US" sz="2200" dirty="0">
                <a:sym typeface="Twentieth Century"/>
              </a:rPr>
              <a:t>the amount of the loss. In certain situations, a company’s reasonable estimate of the loss may be a range of amounts. </a:t>
            </a:r>
            <a:endParaRPr lang="en-US" sz="2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6"/>
          <p:cNvSpPr txBox="1">
            <a:spLocks noGrp="1"/>
          </p:cNvSpPr>
          <p:nvPr>
            <p:ph type="title"/>
          </p:nvPr>
        </p:nvSpPr>
        <p:spPr/>
        <p:txBody>
          <a:bodyPr/>
          <a:lstStyle/>
          <a:p>
            <a:r>
              <a:rPr lang="en-US" dirty="0">
                <a:sym typeface="Twentieth Century"/>
              </a:rPr>
              <a:t>Reporting a Loss Contingency </a:t>
            </a:r>
            <a:r>
              <a:rPr lang="en-US" sz="2000" dirty="0">
                <a:sym typeface="Twentieth Century"/>
              </a:rPr>
              <a:t>(Slide 1 of 2)</a:t>
            </a:r>
            <a:endParaRPr lang="en-US" sz="2000" dirty="0"/>
          </a:p>
        </p:txBody>
      </p:sp>
      <p:sp>
        <p:nvSpPr>
          <p:cNvPr id="491" name="Google Shape;491;p66"/>
          <p:cNvSpPr txBox="1">
            <a:spLocks noGrp="1"/>
          </p:cNvSpPr>
          <p:nvPr>
            <p:ph idx="1"/>
          </p:nvPr>
        </p:nvSpPr>
        <p:spPr/>
        <p:txBody>
          <a:bodyPr/>
          <a:lstStyle/>
          <a:p>
            <a:r>
              <a:rPr lang="en-US" sz="2800" dirty="0">
                <a:sym typeface="Twentieth Century"/>
              </a:rPr>
              <a:t>If either of the preceding two conditions are not met, but there is at least a reasonable possibility that a loss may have been incurred, the company discloses the loss contingency in the notes to its financial statement</a:t>
            </a:r>
            <a:r>
              <a:rPr lang="en-US" sz="2400" dirty="0">
                <a:sym typeface="Twentieth Century"/>
              </a:rPr>
              <a:t>s.</a:t>
            </a:r>
            <a:endParaRPr lang="en-US" sz="2400" dirty="0"/>
          </a:p>
          <a:p>
            <a:pPr lvl="1"/>
            <a:r>
              <a:rPr lang="en-US" sz="2400" dirty="0">
                <a:sym typeface="Twentieth Century"/>
              </a:rPr>
              <a:t>The disclosure should indicate the nature of the contingency and give an estimate of the possible loss or range of loss, or state that such an estimate cannot be made. In some cases, remote loss contingencies must be disclosed. </a:t>
            </a: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6"/>
          <p:cNvSpPr txBox="1">
            <a:spLocks noGrp="1"/>
          </p:cNvSpPr>
          <p:nvPr>
            <p:ph type="title"/>
          </p:nvPr>
        </p:nvSpPr>
        <p:spPr>
          <a:xfrm>
            <a:off x="838200" y="136525"/>
            <a:ext cx="10515600" cy="914400"/>
          </a:xfrm>
        </p:spPr>
        <p:txBody>
          <a:bodyPr/>
          <a:lstStyle/>
          <a:p>
            <a:r>
              <a:rPr lang="en-US" dirty="0">
                <a:sym typeface="Twentieth Century"/>
              </a:rPr>
              <a:t>Reporting a Loss Contingency </a:t>
            </a:r>
            <a:r>
              <a:rPr lang="en-US" sz="2000" dirty="0">
                <a:sym typeface="Twentieth Century"/>
              </a:rPr>
              <a:t>(Slide 2 of 2)</a:t>
            </a:r>
            <a:endParaRPr lang="en-US" sz="2000" dirty="0"/>
          </a:p>
        </p:txBody>
      </p:sp>
      <p:pic>
        <p:nvPicPr>
          <p:cNvPr id="9" name="Google Shape;492;p66" descr="A flowchart for loss contingency. The first step is captioned Future Event Probable? An arrow labeled Yes extends from the first step and points at a diamond labeled Amount Reasonably Estimated? Another arrow labeled No extends from the first step and points at a diamond captioned Reasonable Possibility of Loss? An arrow extending from Amount Reasonably Estimated labeled Yes points at a rectangle captioned: Report Amount in Financial Statements. An arrow extending from Amount Reasonably Estimated labeled No points at the arrow between Future Event Probable and Reasonable Possibility of Loss. An arrow extending from Reasonable Possibility of Loss is labeled Yes and points at a rectangle captioned: Disclose in Notes to Financial Statements. An arrow extending from Reasonable Possibility of Loss labeled No points at a rectangle captioned: STOP: Not Required to Disclose (except for some guarantees).">
            <a:extLst>
              <a:ext uri="{FF2B5EF4-FFF2-40B4-BE49-F238E27FC236}">
                <a16:creationId xmlns:a16="http://schemas.microsoft.com/office/drawing/2014/main" id="{4FDD5E7E-46DB-49D9-A76D-280D812DF11C}"/>
              </a:ext>
            </a:extLst>
          </p:cNvPr>
          <p:cNvPicPr preferRelativeResize="0">
            <a:picLocks noGrp="1"/>
          </p:cNvPicPr>
          <p:nvPr>
            <p:ph idx="1"/>
          </p:nvPr>
        </p:nvPicPr>
        <p:blipFill rotWithShape="1">
          <a:blip r:embed="rId3">
            <a:alphaModFix/>
          </a:blip>
          <a:srcRect l="37820" t="24230" r="11538" b="21161"/>
          <a:stretch/>
        </p:blipFill>
        <p:spPr>
          <a:xfrm>
            <a:off x="2376083" y="1180173"/>
            <a:ext cx="7439834" cy="4497653"/>
          </a:xfrm>
          <a:prstGeom prst="rect">
            <a:avLst/>
          </a:prstGeom>
          <a:noFill/>
          <a:ln>
            <a:noFill/>
          </a:ln>
        </p:spPr>
      </p:pic>
    </p:spTree>
    <p:extLst>
      <p:ext uri="{BB962C8B-B14F-4D97-AF65-F5344CB8AC3E}">
        <p14:creationId xmlns:p14="http://schemas.microsoft.com/office/powerpoint/2010/main" val="2534650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7"/>
          <p:cNvSpPr txBox="1">
            <a:spLocks noGrp="1"/>
          </p:cNvSpPr>
          <p:nvPr>
            <p:ph type="title"/>
          </p:nvPr>
        </p:nvSpPr>
        <p:spPr/>
        <p:txBody>
          <a:bodyPr/>
          <a:lstStyle/>
          <a:p>
            <a:r>
              <a:rPr lang="en-US" dirty="0">
                <a:sym typeface="Twentieth Century"/>
              </a:rPr>
              <a:t>Real Report: Loss Contingency Disclosures, </a:t>
            </a:r>
            <a:br>
              <a:rPr lang="en-US" dirty="0">
                <a:sym typeface="Twentieth Century"/>
              </a:rPr>
            </a:br>
            <a:r>
              <a:rPr lang="en-US" dirty="0">
                <a:sym typeface="Twentieth Century"/>
              </a:rPr>
              <a:t>Part 1 </a:t>
            </a:r>
            <a:r>
              <a:rPr lang="en-US" sz="2000" dirty="0">
                <a:sym typeface="Twentieth Century"/>
              </a:rPr>
              <a:t>(Slide 1 of 3)</a:t>
            </a:r>
          </a:p>
        </p:txBody>
      </p:sp>
      <p:pic>
        <p:nvPicPr>
          <p:cNvPr id="7" name="Content Placeholder 6" descr="A report titled Apple Inc. Notes to consolidated financial statements (in part) and the heading below reads Note 10: Commitments and Contingencies (in part). The text below the heading reads, Contingencies (in part); The Company is subject to various legal proceedings and claims that have arisen in the ordinary course of business and that have not been fully adjudicated. In the opinion of management, there was not at least a reasonable possibility the Company may have incurred a material loss, or a material loss in excess of a recorded accrual, with respect to loss contingencies for asserted legal and other claims. However, the outcome of litigation is inherently uncertain. Therefore, although management considers the likelihood of such an outcome to be remote if one or more of these legal matters were resolved against the Company in a reporting period for amounts in excess of management’s expectations, the Company’s consolidated financial statements for that reporting period could be materially adversely affected. ">
            <a:extLst>
              <a:ext uri="{FF2B5EF4-FFF2-40B4-BE49-F238E27FC236}">
                <a16:creationId xmlns:a16="http://schemas.microsoft.com/office/drawing/2014/main" id="{9075FD02-8609-4D77-983D-199D4D49A220}"/>
              </a:ext>
            </a:extLst>
          </p:cNvPr>
          <p:cNvPicPr>
            <a:picLocks noGrp="1" noChangeAspect="1"/>
          </p:cNvPicPr>
          <p:nvPr>
            <p:ph idx="1"/>
          </p:nvPr>
        </p:nvPicPr>
        <p:blipFill rotWithShape="1">
          <a:blip r:embed="rId3"/>
          <a:srcRect b="37643"/>
          <a:stretch/>
        </p:blipFill>
        <p:spPr>
          <a:xfrm>
            <a:off x="2064427" y="1256665"/>
            <a:ext cx="8063145" cy="471614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7"/>
          <p:cNvSpPr txBox="1">
            <a:spLocks noGrp="1"/>
          </p:cNvSpPr>
          <p:nvPr>
            <p:ph type="title"/>
          </p:nvPr>
        </p:nvSpPr>
        <p:spPr/>
        <p:txBody>
          <a:bodyPr/>
          <a:lstStyle/>
          <a:p>
            <a:r>
              <a:rPr lang="en-US" dirty="0">
                <a:sym typeface="Twentieth Century"/>
              </a:rPr>
              <a:t>Real Report: Loss Contingency Disclosures, </a:t>
            </a:r>
            <a:br>
              <a:rPr lang="en-US" dirty="0">
                <a:sym typeface="Twentieth Century"/>
              </a:rPr>
            </a:br>
            <a:r>
              <a:rPr lang="en-US" dirty="0">
                <a:sym typeface="Twentieth Century"/>
              </a:rPr>
              <a:t>Part 1 </a:t>
            </a:r>
            <a:r>
              <a:rPr lang="en-US" sz="2000" dirty="0">
                <a:sym typeface="Twentieth Century"/>
              </a:rPr>
              <a:t>(Slide 2 of 3)</a:t>
            </a:r>
          </a:p>
        </p:txBody>
      </p:sp>
      <p:pic>
        <p:nvPicPr>
          <p:cNvPr id="7" name="Content Placeholder 6" descr="Apple Inc. v. Samsung Electronics Co., Ltd, et al.&#10;On August 24, 2012, a jury returned a verdict awarding the Company $ 1.05 billion in its lawsuit against Samsung Electronics Co., Ltd and affiliated parties in the United States District Court, Northern District of California, San Jose Division. On March 6, 2014, the District Court entered final judgment in favor of the Company in the amount of approximately $ 930 million. On May 18, 2015, the U.S. Court of Appeals for the Federal Circuit affirmed in part, and reversed in part, the decision of the District Court. As a result, the Court of Appeals ordered entry of final judgment on damages in the amount of approximately $ 548 million. Samsung paid $ 548 million to the Company in December 2015, which was included in net sales in the Consolidated Statement of Operations. On December 6, 2016, &#10;">
            <a:extLst>
              <a:ext uri="{FF2B5EF4-FFF2-40B4-BE49-F238E27FC236}">
                <a16:creationId xmlns:a16="http://schemas.microsoft.com/office/drawing/2014/main" id="{9075FD02-8609-4D77-983D-199D4D49A220}"/>
              </a:ext>
            </a:extLst>
          </p:cNvPr>
          <p:cNvPicPr>
            <a:picLocks noGrp="1" noChangeAspect="1"/>
          </p:cNvPicPr>
          <p:nvPr>
            <p:ph idx="1"/>
          </p:nvPr>
        </p:nvPicPr>
        <p:blipFill rotWithShape="1">
          <a:blip r:embed="rId3"/>
          <a:srcRect t="62036" b="4308"/>
          <a:stretch/>
        </p:blipFill>
        <p:spPr>
          <a:xfrm>
            <a:off x="2288655" y="1471097"/>
            <a:ext cx="7614689" cy="2403873"/>
          </a:xfrm>
          <a:prstGeom prst="rect">
            <a:avLst/>
          </a:prstGeom>
        </p:spPr>
      </p:pic>
    </p:spTree>
    <p:extLst>
      <p:ext uri="{BB962C8B-B14F-4D97-AF65-F5344CB8AC3E}">
        <p14:creationId xmlns:p14="http://schemas.microsoft.com/office/powerpoint/2010/main" val="4145306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7"/>
          <p:cNvSpPr txBox="1">
            <a:spLocks noGrp="1"/>
          </p:cNvSpPr>
          <p:nvPr>
            <p:ph type="title"/>
          </p:nvPr>
        </p:nvSpPr>
        <p:spPr/>
        <p:txBody>
          <a:bodyPr/>
          <a:lstStyle/>
          <a:p>
            <a:r>
              <a:rPr lang="en-US" dirty="0">
                <a:sym typeface="Twentieth Century"/>
              </a:rPr>
              <a:t>Real Report: Loss Contingency Disclosures, </a:t>
            </a:r>
            <a:br>
              <a:rPr lang="en-US" dirty="0">
                <a:sym typeface="Twentieth Century"/>
              </a:rPr>
            </a:br>
            <a:r>
              <a:rPr lang="en-US" dirty="0">
                <a:sym typeface="Twentieth Century"/>
              </a:rPr>
              <a:t>Part 1 </a:t>
            </a:r>
            <a:r>
              <a:rPr lang="en-US" sz="2000" dirty="0">
                <a:sym typeface="Twentieth Century"/>
              </a:rPr>
              <a:t>(Slide 3 of 3)</a:t>
            </a:r>
          </a:p>
        </p:txBody>
      </p:sp>
      <p:pic>
        <p:nvPicPr>
          <p:cNvPr id="12" name="Content Placeholder 11" descr="the U.S. Supreme Court remanded the case to the U.S. Court of Appeals for the Federal Circuit for further proceedings related to the $ 548 million in damages. On February 7, 2017, the U.S. Court of Appeals for the Federal Circuit remanded the case to the District Court to determine what additional proceedings, if any, are needed. On October 22, 2017, on remand from the U.S. Supreme Court, the District Court ordered a new trial on damages.">
            <a:extLst>
              <a:ext uri="{FF2B5EF4-FFF2-40B4-BE49-F238E27FC236}">
                <a16:creationId xmlns:a16="http://schemas.microsoft.com/office/drawing/2014/main" id="{2143A9A4-D3AB-4DA3-B0E0-1A3DE86A36D0}"/>
              </a:ext>
            </a:extLst>
          </p:cNvPr>
          <p:cNvPicPr>
            <a:picLocks noGrp="1" noChangeAspect="1"/>
          </p:cNvPicPr>
          <p:nvPr>
            <p:ph idx="1"/>
          </p:nvPr>
        </p:nvPicPr>
        <p:blipFill>
          <a:blip r:embed="rId3"/>
          <a:stretch>
            <a:fillRect/>
          </a:stretch>
        </p:blipFill>
        <p:spPr>
          <a:xfrm>
            <a:off x="1752600" y="1413669"/>
            <a:ext cx="8686800" cy="2276475"/>
          </a:xfrm>
          <a:prstGeom prst="rect">
            <a:avLst/>
          </a:prstGeom>
        </p:spPr>
      </p:pic>
    </p:spTree>
    <p:extLst>
      <p:ext uri="{BB962C8B-B14F-4D97-AF65-F5344CB8AC3E}">
        <p14:creationId xmlns:p14="http://schemas.microsoft.com/office/powerpoint/2010/main" val="209744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p:txBody>
          <a:bodyPr/>
          <a:lstStyle/>
          <a:p>
            <a:r>
              <a:rPr lang="en-US" dirty="0">
                <a:sym typeface="Twentieth Century"/>
              </a:rPr>
              <a:t>Liquidity, Financial Flexibility, and </a:t>
            </a:r>
            <a:br>
              <a:rPr lang="en-US" dirty="0">
                <a:sym typeface="Twentieth Century"/>
              </a:rPr>
            </a:br>
            <a:r>
              <a:rPr lang="en-US" dirty="0">
                <a:sym typeface="Twentieth Century"/>
              </a:rPr>
              <a:t>Current Liabilities, Part 1</a:t>
            </a:r>
            <a:endParaRPr lang="en-US" dirty="0"/>
          </a:p>
        </p:txBody>
      </p:sp>
      <p:sp>
        <p:nvSpPr>
          <p:cNvPr id="119" name="Google Shape;119;p17"/>
          <p:cNvSpPr txBox="1">
            <a:spLocks noGrp="1"/>
          </p:cNvSpPr>
          <p:nvPr>
            <p:ph idx="1"/>
          </p:nvPr>
        </p:nvSpPr>
        <p:spPr/>
        <p:txBody>
          <a:bodyPr/>
          <a:lstStyle/>
          <a:p>
            <a:r>
              <a:rPr lang="en-US" sz="2800" dirty="0">
                <a:sym typeface="Twentieth Century"/>
              </a:rPr>
              <a:t>Liquidity refers to how quickly a company can convert its assets to cash in order to cover operating costs and pay its liabilities when they become due. </a:t>
            </a:r>
            <a:endParaRPr lang="en-US" sz="2800" dirty="0"/>
          </a:p>
          <a:p>
            <a:pPr lvl="1"/>
            <a:r>
              <a:rPr lang="en-US" sz="2400" dirty="0">
                <a:sym typeface="Twentieth Century"/>
              </a:rPr>
              <a:t>Financial statement users predict future cash inflows from liquid assets relative to future cash outflows needed to meet liabilities coming due.</a:t>
            </a:r>
            <a:endParaRPr lang="en-US" sz="2400" dirty="0"/>
          </a:p>
          <a:p>
            <a:r>
              <a:rPr lang="en-US" sz="2800" dirty="0">
                <a:sym typeface="Twentieth Century"/>
              </a:rPr>
              <a:t>Financial flexibility refers to a company’s ability to use its financial resources to adapt to change and to take advantage of opportunities. </a:t>
            </a:r>
            <a:endParaRPr lang="en-US" sz="2800" dirty="0"/>
          </a:p>
          <a:p>
            <a:pPr lvl="1"/>
            <a:r>
              <a:rPr lang="en-US" sz="2400" dirty="0">
                <a:sym typeface="Twentieth Century"/>
              </a:rPr>
              <a:t>A more liquid company generally has greater financial flexibility.</a:t>
            </a: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8"/>
          <p:cNvSpPr txBox="1">
            <a:spLocks noGrp="1"/>
          </p:cNvSpPr>
          <p:nvPr>
            <p:ph type="title"/>
          </p:nvPr>
        </p:nvSpPr>
        <p:spPr/>
        <p:txBody>
          <a:bodyPr/>
          <a:lstStyle/>
          <a:p>
            <a:r>
              <a:rPr lang="en-US" dirty="0">
                <a:sym typeface="Twentieth Century"/>
              </a:rPr>
              <a:t>Real Report: Loss Contingency Disclosures, </a:t>
            </a:r>
            <a:br>
              <a:rPr lang="en-US" dirty="0">
                <a:sym typeface="Twentieth Century"/>
              </a:rPr>
            </a:br>
            <a:r>
              <a:rPr lang="en-US" dirty="0">
                <a:sym typeface="Twentieth Century"/>
              </a:rPr>
              <a:t>Part 2 </a:t>
            </a:r>
            <a:r>
              <a:rPr lang="en-US" sz="2000" dirty="0">
                <a:sym typeface="Twentieth Century"/>
              </a:rPr>
              <a:t>(Slide 1 of 2)</a:t>
            </a:r>
          </a:p>
        </p:txBody>
      </p:sp>
      <p:sp>
        <p:nvSpPr>
          <p:cNvPr id="506" name="Google Shape;506;p68"/>
          <p:cNvSpPr txBox="1">
            <a:spLocks noGrp="1"/>
          </p:cNvSpPr>
          <p:nvPr>
            <p:ph idx="1"/>
          </p:nvPr>
        </p:nvSpPr>
        <p:spPr/>
        <p:txBody>
          <a:bodyPr/>
          <a:lstStyle/>
          <a:p>
            <a:pPr marL="0" indent="0">
              <a:buNone/>
            </a:pPr>
            <a:r>
              <a:rPr lang="en-US" sz="2800" dirty="0">
                <a:sym typeface="Twentieth Century"/>
              </a:rPr>
              <a:t>Questions:</a:t>
            </a:r>
          </a:p>
          <a:p>
            <a:pPr marL="514350" indent="-514350">
              <a:buFont typeface="+mj-lt"/>
              <a:buAutoNum type="arabicPeriod"/>
            </a:pPr>
            <a:r>
              <a:rPr lang="en-US" sz="2400" dirty="0">
                <a:sym typeface="Twentieth Century"/>
              </a:rPr>
              <a:t>Is Apple involved in litigation that could result in a loss? If so, what is Apple’s justification for not accruing a loss and a related liability?</a:t>
            </a:r>
            <a:endParaRPr lang="en-US" sz="2400" dirty="0"/>
          </a:p>
          <a:p>
            <a:pPr lvl="1"/>
            <a:r>
              <a:rPr lang="en-US" sz="2200" dirty="0">
                <a:solidFill>
                  <a:srgbClr val="7030A0"/>
                </a:solidFill>
                <a:sym typeface="Twentieth Century"/>
              </a:rPr>
              <a:t>Apple is involved in various legal proceedings that could result in loss. However, Apple feels that the likelihood of an outcome that would result in a material loss is remote and, therefore, no accrual of a liability is necessary.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8"/>
          <p:cNvSpPr txBox="1">
            <a:spLocks noGrp="1"/>
          </p:cNvSpPr>
          <p:nvPr>
            <p:ph type="title"/>
          </p:nvPr>
        </p:nvSpPr>
        <p:spPr/>
        <p:txBody>
          <a:bodyPr/>
          <a:lstStyle/>
          <a:p>
            <a:r>
              <a:rPr lang="en-US" dirty="0">
                <a:sym typeface="Twentieth Century"/>
              </a:rPr>
              <a:t>Real Report: Loss Contingency Disclosures, </a:t>
            </a:r>
            <a:br>
              <a:rPr lang="en-US" dirty="0">
                <a:sym typeface="Twentieth Century"/>
              </a:rPr>
            </a:br>
            <a:r>
              <a:rPr lang="en-US" dirty="0">
                <a:sym typeface="Twentieth Century"/>
              </a:rPr>
              <a:t>Part 2 </a:t>
            </a:r>
            <a:r>
              <a:rPr lang="en-US" sz="2000" dirty="0">
                <a:sym typeface="Twentieth Century"/>
              </a:rPr>
              <a:t>(Slide 2 of 2)</a:t>
            </a:r>
          </a:p>
        </p:txBody>
      </p:sp>
      <p:sp>
        <p:nvSpPr>
          <p:cNvPr id="506" name="Google Shape;506;p68"/>
          <p:cNvSpPr txBox="1">
            <a:spLocks noGrp="1"/>
          </p:cNvSpPr>
          <p:nvPr>
            <p:ph idx="1"/>
          </p:nvPr>
        </p:nvSpPr>
        <p:spPr/>
        <p:txBody>
          <a:bodyPr/>
          <a:lstStyle/>
          <a:p>
            <a:pPr marL="0" indent="0">
              <a:buNone/>
            </a:pPr>
            <a:r>
              <a:rPr lang="en-US" sz="2800" dirty="0">
                <a:sym typeface="Twentieth Century"/>
              </a:rPr>
              <a:t>Questions:</a:t>
            </a:r>
          </a:p>
          <a:p>
            <a:pPr marL="517525" indent="-517525">
              <a:buNone/>
            </a:pPr>
            <a:r>
              <a:rPr lang="en-US" sz="2400" dirty="0">
                <a:sym typeface="Twentieth Century"/>
              </a:rPr>
              <a:t>2.	Has Apple recorded a gain resulting from the jury award of $1.05 billion in its lawsuit against Samsung Electronics?</a:t>
            </a:r>
            <a:endParaRPr lang="en-US" sz="2400" dirty="0"/>
          </a:p>
          <a:p>
            <a:pPr lvl="1"/>
            <a:r>
              <a:rPr lang="en-US" sz="2200" dirty="0">
                <a:solidFill>
                  <a:srgbClr val="7030A0"/>
                </a:solidFill>
                <a:sym typeface="Twentieth Century"/>
              </a:rPr>
              <a:t>Even though Apple has received a $1.05 billion judgment against Samsung Electronics, it did not record a gain at that time as the case was being appealed. However, Apple did record a gain of $548 million in December 2015 when Samsung paid the final judgment. Note that if Apple had recognized the gain contingency at the time of the original judgment, it would have overstated income before taxes by approximately $500 million. For this reason, gain contingencies are not recognized until they have been realized.</a:t>
            </a:r>
          </a:p>
        </p:txBody>
      </p:sp>
    </p:spTree>
    <p:extLst>
      <p:ext uri="{BB962C8B-B14F-4D97-AF65-F5344CB8AC3E}">
        <p14:creationId xmlns:p14="http://schemas.microsoft.com/office/powerpoint/2010/main" val="4074471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9"/>
          <p:cNvSpPr txBox="1">
            <a:spLocks noGrp="1"/>
          </p:cNvSpPr>
          <p:nvPr>
            <p:ph type="title"/>
          </p:nvPr>
        </p:nvSpPr>
        <p:spPr/>
        <p:txBody>
          <a:bodyPr/>
          <a:lstStyle/>
          <a:p>
            <a:r>
              <a:rPr lang="en-US">
                <a:sym typeface="Twentieth Century"/>
              </a:rPr>
              <a:t>Warranty Obligations</a:t>
            </a:r>
            <a:endParaRPr lang="en-US"/>
          </a:p>
        </p:txBody>
      </p:sp>
      <p:sp>
        <p:nvSpPr>
          <p:cNvPr id="513" name="Google Shape;513;p69"/>
          <p:cNvSpPr txBox="1">
            <a:spLocks noGrp="1"/>
          </p:cNvSpPr>
          <p:nvPr>
            <p:ph idx="1"/>
          </p:nvPr>
        </p:nvSpPr>
        <p:spPr/>
        <p:txBody>
          <a:bodyPr/>
          <a:lstStyle/>
          <a:p>
            <a:r>
              <a:rPr lang="en-US" sz="2200" dirty="0">
                <a:sym typeface="Twentieth Century"/>
              </a:rPr>
              <a:t>To help promote sales, manufacturers and retailers commonly provide customers a warranty in connection with the sale of a good or service. These warranties can be classified as either:</a:t>
            </a:r>
            <a:endParaRPr lang="en-US" sz="2200" dirty="0"/>
          </a:p>
          <a:p>
            <a:r>
              <a:rPr lang="en-US" sz="2200" b="1" dirty="0">
                <a:solidFill>
                  <a:srgbClr val="004A78"/>
                </a:solidFill>
                <a:sym typeface="Twentieth Century"/>
              </a:rPr>
              <a:t>Assurance-type warranties</a:t>
            </a:r>
            <a:r>
              <a:rPr lang="en-US" sz="2200" dirty="0">
                <a:sym typeface="Twentieth Century"/>
              </a:rPr>
              <a:t>—a warranty in which the seller promises the customer that the good or service will function as specified in the contract. If it does not function as specified, an assurance-type warranty generally requires the seller, over a specified time after the sale, to correct any defect in the quality of the merchandise sold, to replace the item, or to refund the selling price.</a:t>
            </a:r>
            <a:endParaRPr lang="en-US" sz="2200" dirty="0"/>
          </a:p>
          <a:p>
            <a:r>
              <a:rPr lang="en-US" sz="2200" b="1" dirty="0">
                <a:solidFill>
                  <a:srgbClr val="004A78"/>
                </a:solidFill>
                <a:sym typeface="Twentieth Century"/>
              </a:rPr>
              <a:t>Service-type warranties</a:t>
            </a:r>
            <a:r>
              <a:rPr lang="en-US" sz="2200" dirty="0">
                <a:sym typeface="Twentieth Century"/>
              </a:rPr>
              <a:t>—a warranty in which the seller provides a service to a customer in addition to the assurance that the delivered good or service will function as specified in the contract. A service-type warranty represents a distinct service and is a separate performance obligation relative to the related good or service.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0"/>
          <p:cNvSpPr txBox="1">
            <a:spLocks noGrp="1"/>
          </p:cNvSpPr>
          <p:nvPr>
            <p:ph type="title"/>
          </p:nvPr>
        </p:nvSpPr>
        <p:spPr/>
        <p:txBody>
          <a:bodyPr/>
          <a:lstStyle/>
          <a:p>
            <a:r>
              <a:rPr lang="en-US">
                <a:sym typeface="Twentieth Century"/>
              </a:rPr>
              <a:t>Assurance-Type Warranties</a:t>
            </a:r>
          </a:p>
        </p:txBody>
      </p:sp>
      <p:sp>
        <p:nvSpPr>
          <p:cNvPr id="520" name="Google Shape;520;p70"/>
          <p:cNvSpPr txBox="1">
            <a:spLocks noGrp="1"/>
          </p:cNvSpPr>
          <p:nvPr>
            <p:ph idx="1"/>
          </p:nvPr>
        </p:nvSpPr>
        <p:spPr/>
        <p:txBody>
          <a:bodyPr/>
          <a:lstStyle/>
          <a:p>
            <a:r>
              <a:rPr lang="en-US" sz="2400" dirty="0">
                <a:sym typeface="Twentieth Century"/>
              </a:rPr>
              <a:t>GAAP requires a company to recognize any warranty costs associated with an assurance-type warranty as an expense in the period during which it makes the sale. </a:t>
            </a:r>
            <a:endParaRPr lang="en-US" sz="2400" dirty="0"/>
          </a:p>
          <a:p>
            <a:r>
              <a:rPr lang="en-US" sz="2400" dirty="0">
                <a:sym typeface="Twentieth Century"/>
              </a:rPr>
              <a:t>The company must recognize an accrual for the estimated warranty expense over the life of the warranty and a liability for future performance. </a:t>
            </a:r>
            <a:endParaRPr lang="en-US" sz="2400" dirty="0"/>
          </a:p>
          <a:p>
            <a:r>
              <a:rPr lang="en-US" sz="2400" dirty="0">
                <a:sym typeface="Twentieth Century"/>
              </a:rPr>
              <a:t>The company classifies the estimated portion of the warranty liability as either a current liability and/or a long-term liability, depending on when it expects to incur the warranty costs. </a:t>
            </a:r>
            <a:endParaRPr lang="en-US" sz="2400" dirty="0"/>
          </a:p>
          <a:p>
            <a:r>
              <a:rPr lang="en-US" sz="2400" dirty="0">
                <a:sym typeface="Twentieth Century"/>
              </a:rPr>
              <a:t>When the company uses its resources to fulfill the warranty agreement, it decreases both the liability and the asset it used to satisfy the warranty.</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1"/>
          <p:cNvSpPr txBox="1">
            <a:spLocks noGrp="1"/>
          </p:cNvSpPr>
          <p:nvPr>
            <p:ph type="title"/>
          </p:nvPr>
        </p:nvSpPr>
        <p:spPr/>
        <p:txBody>
          <a:bodyPr/>
          <a:lstStyle/>
          <a:p>
            <a:r>
              <a:rPr lang="en-US" dirty="0">
                <a:sym typeface="Twentieth Century"/>
              </a:rPr>
              <a:t>Example: Assurance-Type Warranty </a:t>
            </a:r>
            <a:r>
              <a:rPr lang="en-US" sz="2000" dirty="0">
                <a:sym typeface="Twentieth Century"/>
              </a:rPr>
              <a:t>(Slide 1 of 2)</a:t>
            </a:r>
          </a:p>
        </p:txBody>
      </p:sp>
      <p:sp>
        <p:nvSpPr>
          <p:cNvPr id="527" name="Google Shape;527;p71"/>
          <p:cNvSpPr txBox="1">
            <a:spLocks noGrp="1"/>
          </p:cNvSpPr>
          <p:nvPr>
            <p:ph idx="1"/>
          </p:nvPr>
        </p:nvSpPr>
        <p:spPr/>
        <p:txBody>
          <a:bodyPr/>
          <a:lstStyle/>
          <a:p>
            <a:r>
              <a:rPr lang="en-US" sz="2400" dirty="0" err="1">
                <a:sym typeface="Twentieth Century"/>
              </a:rPr>
              <a:t>Anglee</a:t>
            </a:r>
            <a:r>
              <a:rPr lang="en-US" sz="2400" dirty="0">
                <a:sym typeface="Twentieth Century"/>
              </a:rPr>
              <a:t> Machinery Corporation begins production on a new machine in April 2019 and sells 200 machines at $6,000 each by December 31, 2019. Each machine carries a one-year warranty. Experience from the sale of similar machinery in the past has shown that the warranty costs will average $150 per unit. </a:t>
            </a:r>
            <a:r>
              <a:rPr lang="en-US" sz="2400" dirty="0" err="1">
                <a:sym typeface="Twentieth Century"/>
              </a:rPr>
              <a:t>Anglee</a:t>
            </a:r>
            <a:r>
              <a:rPr lang="en-US" sz="2400" dirty="0">
                <a:sym typeface="Twentieth Century"/>
              </a:rPr>
              <a:t> spent $5,000 in 2019 and $25,150 in 2020 to fulfill the warranty agreements for the machines sold in 2019. </a:t>
            </a:r>
            <a:endParaRPr 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1"/>
          <p:cNvSpPr txBox="1">
            <a:spLocks noGrp="1"/>
          </p:cNvSpPr>
          <p:nvPr>
            <p:ph type="title"/>
          </p:nvPr>
        </p:nvSpPr>
        <p:spPr/>
        <p:txBody>
          <a:bodyPr/>
          <a:lstStyle/>
          <a:p>
            <a:r>
              <a:rPr lang="en-US" dirty="0">
                <a:sym typeface="Twentieth Century"/>
              </a:rPr>
              <a:t>Example: Assurance-Type Warranty </a:t>
            </a:r>
            <a:r>
              <a:rPr lang="en-US" sz="2000" dirty="0">
                <a:sym typeface="Twentieth Century"/>
              </a:rPr>
              <a:t>(Slide 2 of 2)</a:t>
            </a:r>
          </a:p>
        </p:txBody>
      </p:sp>
      <p:sp>
        <p:nvSpPr>
          <p:cNvPr id="527" name="Google Shape;527;p71"/>
          <p:cNvSpPr txBox="1">
            <a:spLocks noGrp="1"/>
          </p:cNvSpPr>
          <p:nvPr>
            <p:ph idx="1"/>
          </p:nvPr>
        </p:nvSpPr>
        <p:spPr/>
        <p:txBody>
          <a:bodyPr/>
          <a:lstStyle/>
          <a:p>
            <a:pPr marL="350838" indent="0">
              <a:buNone/>
            </a:pPr>
            <a:r>
              <a:rPr lang="en-US" sz="2400" dirty="0">
                <a:sym typeface="Twentieth Century"/>
              </a:rPr>
              <a:t>The company records this information for the year 2019 as follows:</a:t>
            </a:r>
            <a:endParaRPr lang="en-US" sz="2400" dirty="0"/>
          </a:p>
        </p:txBody>
      </p:sp>
      <p:pic>
        <p:nvPicPr>
          <p:cNvPr id="8" name="Content Placeholder 7" descr="Series of journal entries.&#10;Sale of 200 Machines during April to December 2019&#10;Cash or Accounts Receivable Begin equation. Begin parenthesis 6,000 dollars times 200 End parenthesis. End Equation: 1,200,000 (debit)&#10;Sales Revenue: 1,200,000 (credit)&#10;Recognition of Warranty Expense, April to December 2019&#10;Warranty Expense Begin Equation. Begin parenthesis 150 dollars times 200 End parenthesis. End Equation: 30,000 (debit)&#10;Estimated Warranty Liability: 30,000 (credit)&#10;Payment or Incurrence of Warranty Costs, April to December 2019&#10;Estimated Warranty Liability: 5,000 (debit)&#10;Cash (or other assets): 5,000 (credit)&#10;">
            <a:extLst>
              <a:ext uri="{FF2B5EF4-FFF2-40B4-BE49-F238E27FC236}">
                <a16:creationId xmlns:a16="http://schemas.microsoft.com/office/drawing/2014/main" id="{38CB4834-FFA2-4727-BE0C-CA1EF7383809}"/>
              </a:ext>
            </a:extLst>
          </p:cNvPr>
          <p:cNvPicPr>
            <a:picLocks noGrp="1" noChangeAspect="1"/>
          </p:cNvPicPr>
          <p:nvPr>
            <p:ph idx="10"/>
          </p:nvPr>
        </p:nvPicPr>
        <p:blipFill>
          <a:blip r:embed="rId3"/>
          <a:stretch>
            <a:fillRect/>
          </a:stretch>
        </p:blipFill>
        <p:spPr>
          <a:xfrm>
            <a:off x="2726760" y="1990724"/>
            <a:ext cx="6738480" cy="2774231"/>
          </a:xfrm>
          <a:prstGeom prst="rect">
            <a:avLst/>
          </a:prstGeom>
        </p:spPr>
      </p:pic>
      <p:pic>
        <p:nvPicPr>
          <p:cNvPr id="9" name="Content Placeholder 8" descr="Journal entry.&#10;Payment or Incurrence of Warranty Costs during 2020&#10;Estimated Warranty Liability: 25,000 (debit)&#10;Warranty Expense: 150 (debit)&#10;Cash (or other assets): 25,150 (credit)&#10;">
            <a:extLst>
              <a:ext uri="{FF2B5EF4-FFF2-40B4-BE49-F238E27FC236}">
                <a16:creationId xmlns:a16="http://schemas.microsoft.com/office/drawing/2014/main" id="{E4E50D69-00C9-47B0-8358-07A0A262C618}"/>
              </a:ext>
            </a:extLst>
          </p:cNvPr>
          <p:cNvPicPr>
            <a:picLocks noGrp="1" noChangeAspect="1"/>
          </p:cNvPicPr>
          <p:nvPr>
            <p:ph idx="11"/>
          </p:nvPr>
        </p:nvPicPr>
        <p:blipFill>
          <a:blip r:embed="rId4"/>
          <a:stretch>
            <a:fillRect/>
          </a:stretch>
        </p:blipFill>
        <p:spPr>
          <a:xfrm>
            <a:off x="2726760" y="4867276"/>
            <a:ext cx="6738480" cy="1096962"/>
          </a:xfrm>
          <a:prstGeom prst="rect">
            <a:avLst/>
          </a:prstGeom>
        </p:spPr>
      </p:pic>
    </p:spTree>
    <p:extLst>
      <p:ext uri="{BB962C8B-B14F-4D97-AF65-F5344CB8AC3E}">
        <p14:creationId xmlns:p14="http://schemas.microsoft.com/office/powerpoint/2010/main" val="37249101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2"/>
          <p:cNvSpPr txBox="1">
            <a:spLocks noGrp="1"/>
          </p:cNvSpPr>
          <p:nvPr>
            <p:ph type="title"/>
          </p:nvPr>
        </p:nvSpPr>
        <p:spPr/>
        <p:txBody>
          <a:bodyPr/>
          <a:lstStyle/>
          <a:p>
            <a:r>
              <a:rPr lang="en-US">
                <a:sym typeface="Twentieth Century"/>
              </a:rPr>
              <a:t>Modified Cash Basis Method </a:t>
            </a:r>
          </a:p>
        </p:txBody>
      </p:sp>
      <p:sp>
        <p:nvSpPr>
          <p:cNvPr id="535" name="Google Shape;535;p72"/>
          <p:cNvSpPr txBox="1">
            <a:spLocks noGrp="1"/>
          </p:cNvSpPr>
          <p:nvPr>
            <p:ph idx="1"/>
          </p:nvPr>
        </p:nvSpPr>
        <p:spPr/>
        <p:txBody>
          <a:bodyPr/>
          <a:lstStyle/>
          <a:p>
            <a:pPr>
              <a:spcBef>
                <a:spcPts val="0"/>
              </a:spcBef>
              <a:spcAft>
                <a:spcPts val="300"/>
              </a:spcAft>
            </a:pPr>
            <a:r>
              <a:rPr lang="en-US" sz="2400" dirty="0">
                <a:sym typeface="Twentieth Century"/>
              </a:rPr>
              <a:t>Under the </a:t>
            </a:r>
            <a:r>
              <a:rPr lang="en-US" sz="2400" b="1" dirty="0">
                <a:solidFill>
                  <a:srgbClr val="004A78"/>
                </a:solidFill>
                <a:sym typeface="Twentieth Century"/>
              </a:rPr>
              <a:t>modified cash basis method</a:t>
            </a:r>
            <a:r>
              <a:rPr lang="en-US" sz="2400" dirty="0">
                <a:sym typeface="Twentieth Century"/>
              </a:rPr>
              <a:t>, a company records assurance-type warranty costs as an expense during the period in which it makes the repairs to merchandise under warranty. </a:t>
            </a:r>
            <a:endParaRPr lang="en-US" sz="2400" dirty="0"/>
          </a:p>
          <a:p>
            <a:pPr>
              <a:spcBef>
                <a:spcPts val="0"/>
              </a:spcBef>
              <a:spcAft>
                <a:spcPts val="300"/>
              </a:spcAft>
            </a:pPr>
            <a:r>
              <a:rPr lang="en-US" sz="2400" dirty="0">
                <a:sym typeface="Twentieth Century"/>
              </a:rPr>
              <a:t>The modified cash basis is justified for financial reporting under one of three conditions:</a:t>
            </a:r>
            <a:endParaRPr lang="en-US" sz="2400" dirty="0"/>
          </a:p>
          <a:p>
            <a:pPr lvl="1">
              <a:spcBef>
                <a:spcPts val="0"/>
              </a:spcBef>
              <a:spcAft>
                <a:spcPts val="300"/>
              </a:spcAft>
            </a:pPr>
            <a:r>
              <a:rPr lang="en-US" sz="2200" dirty="0">
                <a:sym typeface="Twentieth Century"/>
              </a:rPr>
              <a:t>when the warranty period is relatively short, making the cost of estimating the warranty liability greater than the benefits obtained</a:t>
            </a:r>
            <a:endParaRPr lang="en-US" sz="2200" dirty="0"/>
          </a:p>
          <a:p>
            <a:pPr lvl="1">
              <a:spcBef>
                <a:spcPts val="0"/>
              </a:spcBef>
              <a:spcAft>
                <a:spcPts val="300"/>
              </a:spcAft>
            </a:pPr>
            <a:r>
              <a:rPr lang="en-US" sz="2200" dirty="0">
                <a:sym typeface="Twentieth Century"/>
              </a:rPr>
              <a:t>when it is not possible for the company to make a reliable estimate of the warranty obligation amount at the time of sale</a:t>
            </a:r>
            <a:endParaRPr lang="en-US" sz="2200" dirty="0"/>
          </a:p>
          <a:p>
            <a:pPr lvl="1">
              <a:spcBef>
                <a:spcPts val="0"/>
              </a:spcBef>
              <a:spcAft>
                <a:spcPts val="300"/>
              </a:spcAft>
            </a:pPr>
            <a:r>
              <a:rPr lang="en-US" sz="2200" dirty="0">
                <a:sym typeface="Twentieth Century"/>
              </a:rPr>
              <a:t>when its results are not materially different from the accrual method</a:t>
            </a:r>
            <a:endParaRPr lang="en-US" sz="2200" dirty="0"/>
          </a:p>
          <a:p>
            <a:pPr>
              <a:spcBef>
                <a:spcPts val="0"/>
              </a:spcBef>
              <a:spcAft>
                <a:spcPts val="300"/>
              </a:spcAft>
            </a:pPr>
            <a:r>
              <a:rPr lang="en-US" sz="2400" dirty="0">
                <a:sym typeface="Twentieth Century"/>
              </a:rPr>
              <a:t>The modified cash basis method is the only method accepted for federal income tax purposes. </a:t>
            </a:r>
            <a:endParaRPr lang="en-US"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3"/>
          <p:cNvSpPr txBox="1">
            <a:spLocks noGrp="1"/>
          </p:cNvSpPr>
          <p:nvPr>
            <p:ph type="title"/>
          </p:nvPr>
        </p:nvSpPr>
        <p:spPr/>
        <p:txBody>
          <a:bodyPr/>
          <a:lstStyle/>
          <a:p>
            <a:r>
              <a:rPr lang="en-US">
                <a:sym typeface="Twentieth Century"/>
              </a:rPr>
              <a:t>Service-Type Warranties</a:t>
            </a:r>
            <a:endParaRPr lang="en-US"/>
          </a:p>
        </p:txBody>
      </p:sp>
      <p:sp>
        <p:nvSpPr>
          <p:cNvPr id="542" name="Google Shape;542;p73"/>
          <p:cNvSpPr txBox="1">
            <a:spLocks noGrp="1"/>
          </p:cNvSpPr>
          <p:nvPr>
            <p:ph idx="1"/>
          </p:nvPr>
        </p:nvSpPr>
        <p:spPr/>
        <p:txBody>
          <a:bodyPr/>
          <a:lstStyle/>
          <a:p>
            <a:r>
              <a:rPr lang="en-US" sz="2800" dirty="0">
                <a:sym typeface="Twentieth Century"/>
              </a:rPr>
              <a:t>Warranties are often priced and sold separately from the product itself. Therefore, the sale of the warranty represents a separate sales transaction and distinct performance obligation.</a:t>
            </a:r>
            <a:endParaRPr lang="en-US" sz="2800" dirty="0"/>
          </a:p>
          <a:p>
            <a:r>
              <a:rPr lang="en-US" sz="2800" dirty="0">
                <a:sym typeface="Twentieth Century"/>
              </a:rPr>
              <a:t>Under this method, a company defers revenue from the sale of the warranty contract and generally recognizes it as the performance obligation is satisfied (generally on a straight-line basis over the life of the contract). </a:t>
            </a:r>
            <a:endParaRPr lang="en-US" sz="2800" dirty="0"/>
          </a:p>
          <a:p>
            <a:r>
              <a:rPr lang="en-US" sz="2800" dirty="0">
                <a:sym typeface="Twentieth Century"/>
              </a:rPr>
              <a:t>Any costs necessary to satisfy the warranty are generally expensed as incurred.</a:t>
            </a:r>
            <a:endParaRPr lang="en-US" sz="2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4"/>
          <p:cNvSpPr txBox="1">
            <a:spLocks noGrp="1"/>
          </p:cNvSpPr>
          <p:nvPr>
            <p:ph type="title"/>
          </p:nvPr>
        </p:nvSpPr>
        <p:spPr/>
        <p:txBody>
          <a:bodyPr/>
          <a:lstStyle/>
          <a:p>
            <a:r>
              <a:rPr lang="en-US">
                <a:sym typeface="Twentieth Century"/>
              </a:rPr>
              <a:t>Example: Service-Type Warranty, Part 1</a:t>
            </a:r>
          </a:p>
        </p:txBody>
      </p:sp>
      <p:sp>
        <p:nvSpPr>
          <p:cNvPr id="549" name="Google Shape;549;p74"/>
          <p:cNvSpPr txBox="1">
            <a:spLocks noGrp="1"/>
          </p:cNvSpPr>
          <p:nvPr>
            <p:ph idx="1"/>
          </p:nvPr>
        </p:nvSpPr>
        <p:spPr/>
        <p:txBody>
          <a:bodyPr/>
          <a:lstStyle/>
          <a:p>
            <a:r>
              <a:rPr lang="en-US" sz="2400" dirty="0">
                <a:sym typeface="Twentieth Century"/>
              </a:rPr>
              <a:t>Waggoner Electronics offers its customers a three-year extended warranty that protects the customer from defects beginning after the manufacturer’s one-year warranty expires. On January 2, 2019, Waggoner sells a high-definition television to Matt O’Malley for $3,000. Matt also purchases an extended warranty for $240.</a:t>
            </a:r>
          </a:p>
        </p:txBody>
      </p:sp>
      <p:pic>
        <p:nvPicPr>
          <p:cNvPr id="10" name="Content Placeholder 9" descr="Journal entry.&#10;Cash: 3,240 (debit)&#10;Sales Revenue: 3,000 (credit)&#10;Unearned Warranty Revenue: 240 (credit)">
            <a:extLst>
              <a:ext uri="{FF2B5EF4-FFF2-40B4-BE49-F238E27FC236}">
                <a16:creationId xmlns:a16="http://schemas.microsoft.com/office/drawing/2014/main" id="{580FFEA8-0EE4-4B33-B05C-911C1095B2DE}"/>
              </a:ext>
            </a:extLst>
          </p:cNvPr>
          <p:cNvPicPr>
            <a:picLocks noGrp="1" noChangeAspect="1"/>
          </p:cNvPicPr>
          <p:nvPr>
            <p:ph idx="11"/>
          </p:nvPr>
        </p:nvPicPr>
        <p:blipFill>
          <a:blip r:embed="rId3"/>
          <a:stretch>
            <a:fillRect/>
          </a:stretch>
        </p:blipFill>
        <p:spPr>
          <a:xfrm>
            <a:off x="2798445" y="3385611"/>
            <a:ext cx="6991350" cy="1076325"/>
          </a:xfrm>
          <a:prstGeom prst="rect">
            <a:avLst/>
          </a:prstGeom>
        </p:spPr>
      </p:pic>
      <p:sp>
        <p:nvSpPr>
          <p:cNvPr id="551" name="Google Shape;551;p74"/>
          <p:cNvSpPr txBox="1">
            <a:spLocks noGrp="1"/>
          </p:cNvSpPr>
          <p:nvPr>
            <p:ph idx="10"/>
          </p:nvPr>
        </p:nvSpPr>
        <p:spPr>
          <a:xfrm>
            <a:off x="838200" y="4609888"/>
            <a:ext cx="10515600" cy="1097280"/>
          </a:xfrm>
        </p:spPr>
        <p:txBody>
          <a:bodyPr/>
          <a:lstStyle/>
          <a:p>
            <a:r>
              <a:rPr lang="en-US" sz="2400" dirty="0">
                <a:sym typeface="Twentieth Century"/>
              </a:rPr>
              <a:t>Because the extended warranty begins in 2020 after the regular warranty expires, the company reports the $240 balance in Unearned Warranty Revenue as a long-term liability on its December 31, 2019, balance sheet.</a:t>
            </a:r>
            <a:endParaRPr 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5"/>
          <p:cNvSpPr txBox="1">
            <a:spLocks noGrp="1"/>
          </p:cNvSpPr>
          <p:nvPr>
            <p:ph type="title"/>
          </p:nvPr>
        </p:nvSpPr>
        <p:spPr/>
        <p:txBody>
          <a:bodyPr/>
          <a:lstStyle/>
          <a:p>
            <a:r>
              <a:rPr lang="en-US">
                <a:sym typeface="Twentieth Century"/>
              </a:rPr>
              <a:t>Example: Service-Type Warranty, Part 2</a:t>
            </a:r>
          </a:p>
        </p:txBody>
      </p:sp>
      <p:sp>
        <p:nvSpPr>
          <p:cNvPr id="558" name="Google Shape;558;p75"/>
          <p:cNvSpPr txBox="1">
            <a:spLocks noGrp="1"/>
          </p:cNvSpPr>
          <p:nvPr>
            <p:ph idx="1"/>
          </p:nvPr>
        </p:nvSpPr>
        <p:spPr>
          <a:xfrm>
            <a:off x="838199" y="1317625"/>
            <a:ext cx="10394541" cy="1097280"/>
          </a:xfrm>
        </p:spPr>
        <p:txBody>
          <a:bodyPr/>
          <a:lstStyle/>
          <a:p>
            <a:r>
              <a:rPr lang="en-US" sz="2400" dirty="0">
                <a:sym typeface="Twentieth Century"/>
              </a:rPr>
              <a:t>If Matt returns the television for warranty service that costs $200 on June 30, 2020, Waggoner would make the following entry: </a:t>
            </a:r>
            <a:endParaRPr lang="en-US" sz="2400" dirty="0"/>
          </a:p>
        </p:txBody>
      </p:sp>
      <p:pic>
        <p:nvPicPr>
          <p:cNvPr id="18" name="Content Placeholder 17" descr="Journal entry.&#10;Warranty Expense: 200 (debit)&#10;Cash (or other assets): 200 (credit)">
            <a:extLst>
              <a:ext uri="{FF2B5EF4-FFF2-40B4-BE49-F238E27FC236}">
                <a16:creationId xmlns:a16="http://schemas.microsoft.com/office/drawing/2014/main" id="{2F67622B-1728-42C1-B304-3DCA8B32F4AD}"/>
              </a:ext>
            </a:extLst>
          </p:cNvPr>
          <p:cNvPicPr>
            <a:picLocks noGrp="1" noChangeAspect="1"/>
          </p:cNvPicPr>
          <p:nvPr>
            <p:ph idx="15"/>
          </p:nvPr>
        </p:nvPicPr>
        <p:blipFill>
          <a:blip r:embed="rId3"/>
          <a:stretch>
            <a:fillRect/>
          </a:stretch>
        </p:blipFill>
        <p:spPr>
          <a:xfrm>
            <a:off x="1667232" y="2223770"/>
            <a:ext cx="8052233" cy="969352"/>
          </a:xfrm>
          <a:prstGeom prst="rect">
            <a:avLst/>
          </a:prstGeom>
        </p:spPr>
      </p:pic>
      <p:sp>
        <p:nvSpPr>
          <p:cNvPr id="560" name="Google Shape;560;p75"/>
          <p:cNvSpPr txBox="1">
            <a:spLocks noGrp="1"/>
          </p:cNvSpPr>
          <p:nvPr>
            <p:ph idx="10"/>
          </p:nvPr>
        </p:nvSpPr>
        <p:spPr>
          <a:xfrm>
            <a:off x="838199" y="3121084"/>
            <a:ext cx="10394540" cy="1097280"/>
          </a:xfrm>
        </p:spPr>
        <p:txBody>
          <a:bodyPr/>
          <a:lstStyle/>
          <a:p>
            <a:r>
              <a:rPr lang="en-US" sz="2400" dirty="0">
                <a:sym typeface="Twentieth Century"/>
              </a:rPr>
              <a:t>Waggoner then makes the following entry in 2020, 2021, and 2022 to recognize warranty revenue:</a:t>
            </a:r>
            <a:endParaRPr lang="en-US" sz="2400" dirty="0"/>
          </a:p>
        </p:txBody>
      </p:sp>
      <p:pic>
        <p:nvPicPr>
          <p:cNvPr id="19" name="Content Placeholder 18" descr="Journal entry.&#10;Unearned Warranty Revenue: 80 (debit)&#10;Warranty Revenue Begin Equation. Begin parenthesis. 240 dollars divided by 3. End parenthesis. End equation: 80 (credit)">
            <a:extLst>
              <a:ext uri="{FF2B5EF4-FFF2-40B4-BE49-F238E27FC236}">
                <a16:creationId xmlns:a16="http://schemas.microsoft.com/office/drawing/2014/main" id="{B0288EFC-D2C1-42CF-80AD-57DD1E670E20}"/>
              </a:ext>
            </a:extLst>
          </p:cNvPr>
          <p:cNvPicPr>
            <a:picLocks noGrp="1" noChangeAspect="1"/>
          </p:cNvPicPr>
          <p:nvPr>
            <p:ph idx="13"/>
          </p:nvPr>
        </p:nvPicPr>
        <p:blipFill>
          <a:blip r:embed="rId4"/>
          <a:stretch>
            <a:fillRect/>
          </a:stretch>
        </p:blipFill>
        <p:spPr>
          <a:xfrm>
            <a:off x="1667232" y="4114823"/>
            <a:ext cx="7806979" cy="724469"/>
          </a:xfrm>
          <a:prstGeom prst="rect">
            <a:avLst/>
          </a:prstGeom>
        </p:spPr>
      </p:pic>
      <p:sp>
        <p:nvSpPr>
          <p:cNvPr id="562" name="Google Shape;562;p75"/>
          <p:cNvSpPr txBox="1">
            <a:spLocks noGrp="1"/>
          </p:cNvSpPr>
          <p:nvPr>
            <p:ph idx="11"/>
          </p:nvPr>
        </p:nvSpPr>
        <p:spPr>
          <a:xfrm>
            <a:off x="838198" y="5130699"/>
            <a:ext cx="10515600" cy="1097280"/>
          </a:xfrm>
        </p:spPr>
        <p:txBody>
          <a:bodyPr/>
          <a:lstStyle/>
          <a:p>
            <a:r>
              <a:rPr lang="en-US" sz="2400" dirty="0">
                <a:sym typeface="Twentieth Century"/>
              </a:rPr>
              <a:t>At the end of 2020, Waggoner would report the $160 balance in Unearned Warranty Revenue as an $80 current liability and an $80 long-term liability.</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p:txBody>
          <a:bodyPr/>
          <a:lstStyle/>
          <a:p>
            <a:r>
              <a:rPr lang="en-US" dirty="0">
                <a:sym typeface="Twentieth Century"/>
              </a:rPr>
              <a:t>Liquidity, Financial Flexibility, and </a:t>
            </a:r>
            <a:br>
              <a:rPr lang="en-US" dirty="0">
                <a:sym typeface="Twentieth Century"/>
              </a:rPr>
            </a:br>
            <a:r>
              <a:rPr lang="en-US" dirty="0">
                <a:sym typeface="Twentieth Century"/>
              </a:rPr>
              <a:t>Current Liabilities, Part 2</a:t>
            </a:r>
            <a:endParaRPr lang="en-US" dirty="0"/>
          </a:p>
        </p:txBody>
      </p:sp>
      <p:sp>
        <p:nvSpPr>
          <p:cNvPr id="119" name="Google Shape;119;p17"/>
          <p:cNvSpPr txBox="1">
            <a:spLocks noGrp="1"/>
          </p:cNvSpPr>
          <p:nvPr>
            <p:ph idx="1"/>
          </p:nvPr>
        </p:nvSpPr>
        <p:spPr/>
        <p:txBody>
          <a:bodyPr/>
          <a:lstStyle/>
          <a:p>
            <a:r>
              <a:rPr lang="en-US" dirty="0">
                <a:sym typeface="Twentieth Century"/>
              </a:rPr>
              <a:t>Two useful ratios for assessing a company’s liquidity are the </a:t>
            </a:r>
            <a:r>
              <a:rPr lang="en-US" b="1" dirty="0">
                <a:solidFill>
                  <a:srgbClr val="004A78"/>
                </a:solidFill>
                <a:sym typeface="Twentieth Century"/>
              </a:rPr>
              <a:t>current ratio </a:t>
            </a:r>
            <a:r>
              <a:rPr lang="en-US" dirty="0">
                <a:sym typeface="Twentieth Century"/>
              </a:rPr>
              <a:t>and the </a:t>
            </a:r>
            <a:r>
              <a:rPr lang="en-US" b="1" dirty="0">
                <a:solidFill>
                  <a:srgbClr val="004A78"/>
                </a:solidFill>
                <a:sym typeface="Twentieth Century"/>
              </a:rPr>
              <a:t>quick ratio</a:t>
            </a:r>
            <a:r>
              <a:rPr lang="en-US" dirty="0">
                <a:sym typeface="Twentieth Century"/>
              </a:rPr>
              <a:t>.</a:t>
            </a:r>
            <a:endParaRPr lang="en-US" dirty="0"/>
          </a:p>
          <a:p>
            <a:r>
              <a:rPr lang="en-US" dirty="0">
                <a:sym typeface="Twentieth Century"/>
              </a:rPr>
              <a:t>These ratios are computed as follows:</a:t>
            </a:r>
            <a:endParaRPr lang="en-US" dirty="0"/>
          </a:p>
        </p:txBody>
      </p:sp>
      <p:pic>
        <p:nvPicPr>
          <p:cNvPr id="7" name="Content Placeholder 6" descr="Equation of Current Ratio which equals Current Assets divided by Current Liabilities. Equation of Quick Ratio which equals Quick Assets divided by Current Liabilities.">
            <a:extLst>
              <a:ext uri="{FF2B5EF4-FFF2-40B4-BE49-F238E27FC236}">
                <a16:creationId xmlns:a16="http://schemas.microsoft.com/office/drawing/2014/main" id="{106644B1-AE24-4E7F-BD92-966B4EC98CC0}"/>
              </a:ext>
            </a:extLst>
          </p:cNvPr>
          <p:cNvPicPr>
            <a:picLocks noGrp="1" noChangeAspect="1"/>
          </p:cNvPicPr>
          <p:nvPr>
            <p:ph idx="10"/>
          </p:nvPr>
        </p:nvPicPr>
        <p:blipFill>
          <a:blip r:embed="rId3"/>
          <a:stretch>
            <a:fillRect/>
          </a:stretch>
        </p:blipFill>
        <p:spPr>
          <a:xfrm>
            <a:off x="1771650" y="3603625"/>
            <a:ext cx="8648700" cy="1000125"/>
          </a:xfrm>
        </p:spPr>
      </p:pic>
    </p:spTree>
    <p:extLst>
      <p:ext uri="{BB962C8B-B14F-4D97-AF65-F5344CB8AC3E}">
        <p14:creationId xmlns:p14="http://schemas.microsoft.com/office/powerpoint/2010/main" val="31363325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6"/>
          <p:cNvSpPr txBox="1">
            <a:spLocks noGrp="1"/>
          </p:cNvSpPr>
          <p:nvPr>
            <p:ph type="title"/>
          </p:nvPr>
        </p:nvSpPr>
        <p:spPr/>
        <p:txBody>
          <a:bodyPr/>
          <a:lstStyle/>
          <a:p>
            <a:r>
              <a:rPr lang="en-US" dirty="0">
                <a:sym typeface="Twentieth Century"/>
              </a:rPr>
              <a:t>Premium, Coupon, and Cash Rebate Obligations</a:t>
            </a:r>
            <a:endParaRPr lang="en-US" dirty="0"/>
          </a:p>
        </p:txBody>
      </p:sp>
      <p:sp>
        <p:nvSpPr>
          <p:cNvPr id="569" name="Google Shape;569;p76"/>
          <p:cNvSpPr txBox="1">
            <a:spLocks noGrp="1"/>
          </p:cNvSpPr>
          <p:nvPr>
            <p:ph idx="1"/>
          </p:nvPr>
        </p:nvSpPr>
        <p:spPr/>
        <p:txBody>
          <a:bodyPr/>
          <a:lstStyle/>
          <a:p>
            <a:r>
              <a:rPr lang="en-US" sz="2200" dirty="0">
                <a:sym typeface="Twentieth Century"/>
              </a:rPr>
              <a:t>Many companies offer </a:t>
            </a:r>
            <a:r>
              <a:rPr lang="en-US" sz="2200" b="1" dirty="0">
                <a:solidFill>
                  <a:srgbClr val="004A78"/>
                </a:solidFill>
                <a:sym typeface="Twentieth Century"/>
              </a:rPr>
              <a:t>premiums</a:t>
            </a:r>
            <a:r>
              <a:rPr lang="en-US" sz="2200" dirty="0">
                <a:sym typeface="Twentieth Century"/>
              </a:rPr>
              <a:t> such as toys, dishes, CDs, and small appliances in exchange for labels, coupons, box tops, or wrappers from their products. </a:t>
            </a:r>
            <a:endParaRPr lang="en-US" sz="2200" dirty="0"/>
          </a:p>
          <a:p>
            <a:r>
              <a:rPr lang="en-US" sz="2200" dirty="0">
                <a:sym typeface="Twentieth Century"/>
              </a:rPr>
              <a:t>Other companies offer </a:t>
            </a:r>
            <a:r>
              <a:rPr lang="en-US" sz="2200" b="1" dirty="0">
                <a:solidFill>
                  <a:srgbClr val="004A78"/>
                </a:solidFill>
                <a:sym typeface="Twentieth Century"/>
              </a:rPr>
              <a:t>coupons</a:t>
            </a:r>
            <a:r>
              <a:rPr lang="en-US" sz="2200" dirty="0">
                <a:sym typeface="Twentieth Century"/>
              </a:rPr>
              <a:t> printed in newspapers and magazines that can be used to reduce the purchase price of their products. </a:t>
            </a:r>
            <a:endParaRPr lang="en-US" sz="2200" dirty="0"/>
          </a:p>
          <a:p>
            <a:r>
              <a:rPr lang="en-US" sz="2200" dirty="0">
                <a:sym typeface="Twentieth Century"/>
              </a:rPr>
              <a:t>Still others offer a </a:t>
            </a:r>
            <a:r>
              <a:rPr lang="en-US" sz="2200" b="1" dirty="0">
                <a:solidFill>
                  <a:srgbClr val="004A78"/>
                </a:solidFill>
                <a:sym typeface="Twentieth Century"/>
              </a:rPr>
              <a:t>cash rebate </a:t>
            </a:r>
            <a:r>
              <a:rPr lang="en-US" sz="2200" dirty="0">
                <a:sym typeface="Twentieth Century"/>
              </a:rPr>
              <a:t>when customers return a cash register receipt for the purchase of their products. Many of these offers expire after a specified time, but some do not have an expiration date. </a:t>
            </a:r>
            <a:endParaRPr lang="en-US" sz="2200" dirty="0"/>
          </a:p>
          <a:p>
            <a:r>
              <a:rPr lang="en-US" sz="2200" dirty="0">
                <a:sym typeface="Twentieth Century"/>
              </a:rPr>
              <a:t>While all of these offers are intended to increase a company’s sales, the accounting for premiums differs from that for coupons and cash rebates.  Generally, premiums result in the recognition of an expense, while coupons and cash rebates result in a reduction of revenue. </a:t>
            </a:r>
            <a:endParaRPr lang="en-US" sz="2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7"/>
          <p:cNvSpPr txBox="1">
            <a:spLocks noGrp="1"/>
          </p:cNvSpPr>
          <p:nvPr>
            <p:ph type="title"/>
          </p:nvPr>
        </p:nvSpPr>
        <p:spPr/>
        <p:txBody>
          <a:bodyPr/>
          <a:lstStyle/>
          <a:p>
            <a:r>
              <a:rPr lang="en-US">
                <a:sym typeface="Twentieth Century"/>
              </a:rPr>
              <a:t>Example: Premium Offered to Customers, Part 1</a:t>
            </a:r>
          </a:p>
        </p:txBody>
      </p:sp>
      <p:sp>
        <p:nvSpPr>
          <p:cNvPr id="576" name="Google Shape;576;p77"/>
          <p:cNvSpPr txBox="1">
            <a:spLocks noGrp="1"/>
          </p:cNvSpPr>
          <p:nvPr>
            <p:ph idx="1"/>
          </p:nvPr>
        </p:nvSpPr>
        <p:spPr/>
        <p:txBody>
          <a:bodyPr/>
          <a:lstStyle/>
          <a:p>
            <a:r>
              <a:rPr lang="en-US" sz="2400" dirty="0">
                <a:sym typeface="Twentieth Century"/>
              </a:rPr>
              <a:t>On October 1, 2019, American Spaghetti Corporation began offering customers a spaghetti serving fork in return for 30 spaghetti can labels. The offer expires April 1, 2020. The cost of each spaghetti fork is $2. Based on past experience, the company estimates that only 60% of the labels will be redeemed. During 2019, the company purchased 6,000 spaghetti forks. In 2019, it sold 300,000 cans of spaghetti at $1.80 per can. From these sales, 105,000 labels were returned for redemption in 2019. The company records the following series of journal entries in 2019 to recognize expenses and to record its current liabilities:</a:t>
            </a:r>
            <a:endParaRPr 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8"/>
          <p:cNvSpPr txBox="1">
            <a:spLocks noGrp="1"/>
          </p:cNvSpPr>
          <p:nvPr>
            <p:ph type="title"/>
          </p:nvPr>
        </p:nvSpPr>
        <p:spPr/>
        <p:txBody>
          <a:bodyPr/>
          <a:lstStyle/>
          <a:p>
            <a:r>
              <a:rPr lang="en-US" dirty="0">
                <a:sym typeface="Twentieth Century"/>
              </a:rPr>
              <a:t>Example: Premium Offered to Customers, Part 2 </a:t>
            </a:r>
            <a:r>
              <a:rPr lang="en-US" sz="2000" dirty="0">
                <a:sym typeface="Twentieth Century"/>
              </a:rPr>
              <a:t>(Slide 1 of 2)</a:t>
            </a:r>
          </a:p>
        </p:txBody>
      </p:sp>
      <p:sp>
        <p:nvSpPr>
          <p:cNvPr id="584" name="Google Shape;584;p78"/>
          <p:cNvSpPr txBox="1">
            <a:spLocks noGrp="1"/>
          </p:cNvSpPr>
          <p:nvPr>
            <p:ph idx="1"/>
          </p:nvPr>
        </p:nvSpPr>
        <p:spPr/>
        <p:txBody>
          <a:bodyPr/>
          <a:lstStyle/>
          <a:p>
            <a:r>
              <a:rPr lang="en-US" sz="2800" dirty="0">
                <a:sym typeface="Twentieth Century"/>
              </a:rPr>
              <a:t>The company reports the Premium Expense as a selling expense on its 2019 income statement. The company reports the Inventory of Premiums as a current asset and the Estimated Premium Liability as a current liability on its December 31, 2019, balance sheet because the offer expires in less than a year. </a:t>
            </a:r>
            <a:endParaRPr 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8"/>
          <p:cNvSpPr txBox="1">
            <a:spLocks noGrp="1"/>
          </p:cNvSpPr>
          <p:nvPr>
            <p:ph type="title"/>
          </p:nvPr>
        </p:nvSpPr>
        <p:spPr/>
        <p:txBody>
          <a:bodyPr/>
          <a:lstStyle/>
          <a:p>
            <a:r>
              <a:rPr lang="en-US" dirty="0">
                <a:sym typeface="Twentieth Century"/>
              </a:rPr>
              <a:t>Example: Premium Offered to Customers, Part 2 </a:t>
            </a:r>
            <a:r>
              <a:rPr lang="en-US" sz="2000" dirty="0">
                <a:sym typeface="Twentieth Century"/>
              </a:rPr>
              <a:t>(Slide 2 of 2)</a:t>
            </a:r>
          </a:p>
        </p:txBody>
      </p:sp>
      <p:pic>
        <p:nvPicPr>
          <p:cNvPr id="7" name="Content Placeholder 6" descr="Series of journal entries.&#10;Purchase of 6,000 Spaghetti Forks&#10;Inventory of Premiums. Begin equation. Begin parenthesis. 6,000 times 2 dollars. End parenthesis. End equation: 12,000 (debit)&#10;Cash (or Accounts payable): 12,000 (credit)&#10;Sale of 300,000 Cans of Spaghetti&#10;Cash (or Accounts receivable): 540,000 (debit)&#10;Sales Revenue. Begin equation. Begin parenthesis. 300,000 times 1 dollar and 80 cents. End parenthesis. End equation: 540,000 (credit)&#10;Estimate of the Total Premium Liability&#10;Premium expense: 12,000 (debit)&#10;Estimated Premium Liability: 12,000 (credit)&#10;Note for Premium Expense: Total coupons outstanding is 300,000 times the estimated percent redeemed, which is 60%, equals the total coupons estimated for redemption, which is 180,000. The premium expense is: Begin equation. 180,000 divided by 30 times 2 dollars equals 12,000 dollars. End equation.&#10;Redemption of 105,000 labels&#10;Estimated Premium Liability: 7,000 (debit)&#10;Inventory of Premiums. Begin equation. Begin parenthesis. 105,000 divided by 30 times 2 dollars. Parenthesis ends: 7,000 (credit)&#10;">
            <a:extLst>
              <a:ext uri="{FF2B5EF4-FFF2-40B4-BE49-F238E27FC236}">
                <a16:creationId xmlns:a16="http://schemas.microsoft.com/office/drawing/2014/main" id="{9D4E6BA9-E23D-4E43-AA33-9FCD4017DA45}"/>
              </a:ext>
            </a:extLst>
          </p:cNvPr>
          <p:cNvPicPr>
            <a:picLocks noGrp="1" noChangeAspect="1"/>
          </p:cNvPicPr>
          <p:nvPr>
            <p:ph idx="10"/>
          </p:nvPr>
        </p:nvPicPr>
        <p:blipFill>
          <a:blip r:embed="rId3"/>
          <a:stretch>
            <a:fillRect/>
          </a:stretch>
        </p:blipFill>
        <p:spPr>
          <a:xfrm>
            <a:off x="2667611" y="1368668"/>
            <a:ext cx="6856778" cy="4765189"/>
          </a:xfrm>
          <a:prstGeom prst="rect">
            <a:avLst/>
          </a:prstGeom>
        </p:spPr>
      </p:pic>
    </p:spTree>
    <p:extLst>
      <p:ext uri="{BB962C8B-B14F-4D97-AF65-F5344CB8AC3E}">
        <p14:creationId xmlns:p14="http://schemas.microsoft.com/office/powerpoint/2010/main" val="25167039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9"/>
          <p:cNvSpPr txBox="1">
            <a:spLocks noGrp="1"/>
          </p:cNvSpPr>
          <p:nvPr>
            <p:ph type="title"/>
          </p:nvPr>
        </p:nvSpPr>
        <p:spPr/>
        <p:txBody>
          <a:bodyPr/>
          <a:lstStyle/>
          <a:p>
            <a:r>
              <a:rPr lang="en-US" dirty="0">
                <a:sym typeface="Twentieth Century"/>
              </a:rPr>
              <a:t>Example: Coupons and Cash Rebates, Part 1</a:t>
            </a:r>
          </a:p>
        </p:txBody>
      </p:sp>
      <p:sp>
        <p:nvSpPr>
          <p:cNvPr id="591" name="Google Shape;591;p79"/>
          <p:cNvSpPr txBox="1">
            <a:spLocks noGrp="1"/>
          </p:cNvSpPr>
          <p:nvPr>
            <p:ph idx="1"/>
          </p:nvPr>
        </p:nvSpPr>
        <p:spPr/>
        <p:txBody>
          <a:bodyPr/>
          <a:lstStyle/>
          <a:p>
            <a:r>
              <a:rPr lang="en-US" sz="2800" dirty="0">
                <a:sym typeface="Twentieth Century"/>
              </a:rPr>
              <a:t>On January 1, 2020, Eat Well Cereal Company began offering a cash rebate of $2 to customers who return five coupons contained within cereal boxes. The offer expires on December 31, 2020. Based on historical experience, the company estimates that 30% of the coupons will be redeemed. During 2020, the company sold 1,000,000 boxes of cereal at $4 per box. From these sales, 250,000 coupons were redeemed in 2020 and 50,000 coupons were unredeemed at the end of the year.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0"/>
          <p:cNvSpPr txBox="1">
            <a:spLocks noGrp="1"/>
          </p:cNvSpPr>
          <p:nvPr>
            <p:ph type="title"/>
          </p:nvPr>
        </p:nvSpPr>
        <p:spPr/>
        <p:txBody>
          <a:bodyPr/>
          <a:lstStyle/>
          <a:p>
            <a:r>
              <a:rPr lang="en-US" dirty="0">
                <a:sym typeface="Twentieth Century"/>
              </a:rPr>
              <a:t>Example: Coupons and Cash Rebates, Part 2</a:t>
            </a:r>
          </a:p>
        </p:txBody>
      </p:sp>
      <p:sp>
        <p:nvSpPr>
          <p:cNvPr id="598" name="Google Shape;598;p80"/>
          <p:cNvSpPr txBox="1">
            <a:spLocks noGrp="1"/>
          </p:cNvSpPr>
          <p:nvPr>
            <p:ph idx="1"/>
          </p:nvPr>
        </p:nvSpPr>
        <p:spPr/>
        <p:txBody>
          <a:bodyPr/>
          <a:lstStyle/>
          <a:p>
            <a:r>
              <a:rPr lang="en-US" sz="2800" dirty="0">
                <a:sym typeface="Twentieth Century"/>
              </a:rPr>
              <a:t>The company records the following series of journal entries in 2020 to account for the cash rebate: </a:t>
            </a:r>
            <a:endParaRPr lang="en-US" sz="2800" dirty="0"/>
          </a:p>
        </p:txBody>
      </p:sp>
      <p:pic>
        <p:nvPicPr>
          <p:cNvPr id="7" name="Google Shape;599;p80" descr="Three journal entries. The first entry is for the sale of 1,000,000 boxes of cereal. Cash or accounts receivable is debited by 4,000,000, sales revenue is credited by 3,880,000, and estimated rebate liability is credited by 120,000. The second entry is for redemption of 250,000 coupons. Estimated rebate liability is debited by 100,000 and cash (250,000 divided by 5 times 2 dollars) is credited by 100,000. The third entry is for the expiration of 50,000 unredeemed coupons. Estimated rebate liability is debited by 20,000 and sales revenue (50,000 divided by 5 times 2 dollars) is credited by 20,000.">
            <a:extLst>
              <a:ext uri="{FF2B5EF4-FFF2-40B4-BE49-F238E27FC236}">
                <a16:creationId xmlns:a16="http://schemas.microsoft.com/office/drawing/2014/main" id="{E4934784-5640-49F6-8A21-DB925854920D}"/>
              </a:ext>
            </a:extLst>
          </p:cNvPr>
          <p:cNvPicPr preferRelativeResize="0">
            <a:picLocks noGrp="1"/>
          </p:cNvPicPr>
          <p:nvPr>
            <p:ph idx="10"/>
          </p:nvPr>
        </p:nvPicPr>
        <p:blipFill rotWithShape="1">
          <a:blip r:embed="rId3">
            <a:alphaModFix/>
          </a:blip>
          <a:srcRect l="20548" t="32759" r="33096" b="35443"/>
          <a:stretch/>
        </p:blipFill>
        <p:spPr>
          <a:xfrm>
            <a:off x="1817494" y="2460625"/>
            <a:ext cx="8557012" cy="3300095"/>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2"/>
          <p:cNvSpPr txBox="1">
            <a:spLocks noGrp="1"/>
          </p:cNvSpPr>
          <p:nvPr>
            <p:ph type="title"/>
          </p:nvPr>
        </p:nvSpPr>
        <p:spPr>
          <a:xfrm>
            <a:off x="838200" y="328295"/>
            <a:ext cx="10515600" cy="914400"/>
          </a:xfrm>
        </p:spPr>
        <p:txBody>
          <a:bodyPr/>
          <a:lstStyle/>
          <a:p>
            <a:pPr>
              <a:lnSpc>
                <a:spcPct val="100000"/>
              </a:lnSpc>
            </a:pPr>
            <a:r>
              <a:rPr lang="en-US" dirty="0">
                <a:sym typeface="Twentieth Century"/>
              </a:rPr>
              <a:t>How Are Current Liabilities and Contingencies Presented in the Financial Statements? Part 1 </a:t>
            </a:r>
            <a:r>
              <a:rPr lang="en-US" sz="2000" dirty="0">
                <a:sym typeface="Twentieth Century"/>
              </a:rPr>
              <a:t>Learning Objective #6</a:t>
            </a:r>
          </a:p>
        </p:txBody>
      </p:sp>
      <p:sp>
        <p:nvSpPr>
          <p:cNvPr id="613" name="Google Shape;613;p82"/>
          <p:cNvSpPr txBox="1">
            <a:spLocks noGrp="1"/>
          </p:cNvSpPr>
          <p:nvPr>
            <p:ph idx="1"/>
          </p:nvPr>
        </p:nvSpPr>
        <p:spPr>
          <a:xfrm>
            <a:off x="838200" y="1774825"/>
            <a:ext cx="10515600" cy="4754880"/>
          </a:xfrm>
        </p:spPr>
        <p:txBody>
          <a:bodyPr/>
          <a:lstStyle/>
          <a:p>
            <a:pPr>
              <a:spcBef>
                <a:spcPts val="0"/>
              </a:spcBef>
              <a:spcAft>
                <a:spcPts val="0"/>
              </a:spcAft>
            </a:pPr>
            <a:r>
              <a:rPr lang="en-US" sz="2200" dirty="0">
                <a:sym typeface="Twentieth Century"/>
              </a:rPr>
              <a:t>Conceptually, a company should report its three main balance sheet elements—assets, liabilities, and equity—in homogeneous classes.</a:t>
            </a:r>
            <a:endParaRPr lang="en-US" sz="2200" dirty="0"/>
          </a:p>
          <a:p>
            <a:pPr>
              <a:spcBef>
                <a:spcPts val="0"/>
              </a:spcBef>
              <a:spcAft>
                <a:spcPts val="0"/>
              </a:spcAft>
            </a:pPr>
            <a:r>
              <a:rPr lang="en-US" sz="2200" dirty="0">
                <a:sym typeface="Twentieth Century"/>
              </a:rPr>
              <a:t>The FASB has suggested broad guidelines as follows:</a:t>
            </a:r>
            <a:endParaRPr lang="en-US" sz="2200" dirty="0"/>
          </a:p>
          <a:p>
            <a:pPr lvl="1">
              <a:spcBef>
                <a:spcPts val="0"/>
              </a:spcBef>
              <a:spcAft>
                <a:spcPts val="0"/>
              </a:spcAft>
            </a:pPr>
            <a:r>
              <a:rPr lang="en-US" sz="2000" dirty="0">
                <a:sym typeface="Twentieth Century"/>
              </a:rPr>
              <a:t>Assets and liabilities with different implications for the financial flexibility of the company should be reported as separate items.</a:t>
            </a:r>
            <a:endParaRPr lang="en-US" sz="2000" dirty="0"/>
          </a:p>
          <a:p>
            <a:pPr lvl="1">
              <a:spcBef>
                <a:spcPts val="0"/>
              </a:spcBef>
              <a:spcAft>
                <a:spcPts val="0"/>
              </a:spcAft>
            </a:pPr>
            <a:r>
              <a:rPr lang="en-US" sz="2000" dirty="0">
                <a:sym typeface="Twentieth Century"/>
              </a:rPr>
              <a:t>Assets and liabilities with different general liquidity characteristics should be reported as separate items.</a:t>
            </a:r>
            <a:endParaRPr lang="en-US" sz="2000" dirty="0"/>
          </a:p>
          <a:p>
            <a:pPr lvl="1">
              <a:spcBef>
                <a:spcPts val="0"/>
              </a:spcBef>
              <a:spcAft>
                <a:spcPts val="0"/>
              </a:spcAft>
            </a:pPr>
            <a:r>
              <a:rPr lang="en-US" sz="2000" dirty="0">
                <a:sym typeface="Twentieth Century"/>
              </a:rPr>
              <a:t>Assets and liabilities that differ regarding the measurement attribute should be reported in separate categories.</a:t>
            </a:r>
            <a:endParaRPr lang="en-US" sz="2000" dirty="0"/>
          </a:p>
          <a:p>
            <a:pPr>
              <a:spcBef>
                <a:spcPts val="0"/>
              </a:spcBef>
              <a:spcAft>
                <a:spcPts val="0"/>
              </a:spcAft>
            </a:pPr>
            <a:r>
              <a:rPr lang="en-US" sz="2200" dirty="0">
                <a:sym typeface="Twentieth Century"/>
              </a:rPr>
              <a:t>Most companies list items within the current liability section (1) in the order of their average length of maturity, (2) according to amount (largest to smallest), or (3) in the order of liquidation preference—that is, in the order of their legal claims against assets. </a:t>
            </a:r>
            <a:endParaRPr lang="en-US" sz="2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3"/>
          <p:cNvSpPr txBox="1">
            <a:spLocks noGrp="1"/>
          </p:cNvSpPr>
          <p:nvPr>
            <p:ph type="title"/>
          </p:nvPr>
        </p:nvSpPr>
        <p:spPr/>
        <p:txBody>
          <a:bodyPr/>
          <a:lstStyle/>
          <a:p>
            <a:pPr lvl="0"/>
            <a:r>
              <a:rPr lang="en-US" dirty="0">
                <a:sym typeface="Twentieth Century"/>
              </a:rPr>
              <a:t>How Are Current Liabilities and Contingencies Presented in the Financial Statements? Part 2</a:t>
            </a:r>
          </a:p>
        </p:txBody>
      </p:sp>
      <p:sp>
        <p:nvSpPr>
          <p:cNvPr id="620" name="Google Shape;620;p83"/>
          <p:cNvSpPr txBox="1">
            <a:spLocks noGrp="1"/>
          </p:cNvSpPr>
          <p:nvPr>
            <p:ph idx="1"/>
          </p:nvPr>
        </p:nvSpPr>
        <p:spPr/>
        <p:txBody>
          <a:bodyPr/>
          <a:lstStyle/>
          <a:p>
            <a:pPr>
              <a:spcBef>
                <a:spcPts val="0"/>
              </a:spcBef>
              <a:spcAft>
                <a:spcPts val="300"/>
              </a:spcAft>
            </a:pPr>
            <a:r>
              <a:rPr lang="en-US" sz="2200" dirty="0">
                <a:sym typeface="Twentieth Century"/>
              </a:rPr>
              <a:t>A popular way of presenting these items is as follows:</a:t>
            </a:r>
            <a:endParaRPr lang="en-US" sz="2200" dirty="0"/>
          </a:p>
          <a:p>
            <a:pPr lvl="1">
              <a:spcBef>
                <a:spcPts val="0"/>
              </a:spcBef>
              <a:spcAft>
                <a:spcPts val="300"/>
              </a:spcAft>
            </a:pPr>
            <a:r>
              <a:rPr lang="en-US" sz="2000" dirty="0">
                <a:sym typeface="Twentieth Century"/>
              </a:rPr>
              <a:t>accounts payable</a:t>
            </a:r>
            <a:endParaRPr lang="en-US" sz="2000" dirty="0"/>
          </a:p>
          <a:p>
            <a:pPr lvl="1">
              <a:spcBef>
                <a:spcPts val="0"/>
              </a:spcBef>
              <a:spcAft>
                <a:spcPts val="300"/>
              </a:spcAft>
            </a:pPr>
            <a:r>
              <a:rPr lang="en-US" sz="2000" dirty="0">
                <a:sym typeface="Twentieth Century"/>
              </a:rPr>
              <a:t>notes payable</a:t>
            </a:r>
            <a:endParaRPr lang="en-US" sz="2000" dirty="0"/>
          </a:p>
          <a:p>
            <a:pPr lvl="1">
              <a:spcBef>
                <a:spcPts val="0"/>
              </a:spcBef>
              <a:spcAft>
                <a:spcPts val="300"/>
              </a:spcAft>
            </a:pPr>
            <a:r>
              <a:rPr lang="en-US" sz="2000" dirty="0">
                <a:sym typeface="Twentieth Century"/>
              </a:rPr>
              <a:t>accrued liability items</a:t>
            </a:r>
            <a:endParaRPr lang="en-US" sz="2000" dirty="0"/>
          </a:p>
          <a:p>
            <a:pPr lvl="1">
              <a:spcBef>
                <a:spcPts val="0"/>
              </a:spcBef>
              <a:spcAft>
                <a:spcPts val="300"/>
              </a:spcAft>
            </a:pPr>
            <a:r>
              <a:rPr lang="en-US" sz="2000" dirty="0">
                <a:sym typeface="Twentieth Century"/>
              </a:rPr>
              <a:t>unearned (deferred) revenue items</a:t>
            </a:r>
            <a:endParaRPr lang="en-US" sz="2000" dirty="0"/>
          </a:p>
          <a:p>
            <a:pPr lvl="1">
              <a:spcBef>
                <a:spcPts val="0"/>
              </a:spcBef>
              <a:spcAft>
                <a:spcPts val="300"/>
              </a:spcAft>
            </a:pPr>
            <a:r>
              <a:rPr lang="en-US" sz="2000" dirty="0">
                <a:sym typeface="Twentieth Century"/>
              </a:rPr>
              <a:t>other current liabilities</a:t>
            </a:r>
            <a:endParaRPr lang="en-US" sz="2000" dirty="0"/>
          </a:p>
          <a:p>
            <a:pPr>
              <a:spcBef>
                <a:spcPts val="0"/>
              </a:spcBef>
              <a:spcAft>
                <a:spcPts val="300"/>
              </a:spcAft>
            </a:pPr>
            <a:r>
              <a:rPr lang="en-US" sz="2200" dirty="0">
                <a:sym typeface="Twentieth Century"/>
              </a:rPr>
              <a:t>These current liabilities are usually recorded and reported at their maturity values. </a:t>
            </a:r>
            <a:endParaRPr lang="en-US" sz="2200" dirty="0"/>
          </a:p>
          <a:p>
            <a:pPr>
              <a:spcBef>
                <a:spcPts val="0"/>
              </a:spcBef>
              <a:spcAft>
                <a:spcPts val="300"/>
              </a:spcAft>
            </a:pPr>
            <a:r>
              <a:rPr lang="en-US" sz="2200" dirty="0">
                <a:sym typeface="Twentieth Century"/>
              </a:rPr>
              <a:t>A company discloses any major issues affecting its current liabilities in a note to its financial statements. </a:t>
            </a:r>
            <a:endParaRPr lang="en-US" sz="2200" dirty="0"/>
          </a:p>
          <a:p>
            <a:pPr>
              <a:spcBef>
                <a:spcPts val="0"/>
              </a:spcBef>
              <a:spcAft>
                <a:spcPts val="300"/>
              </a:spcAft>
            </a:pPr>
            <a:r>
              <a:rPr lang="en-US" sz="2200" dirty="0">
                <a:sym typeface="Twentieth Century"/>
              </a:rPr>
              <a:t>Current liabilities are not offset against the assets that the company plans to use for their liquidation, and currently maturing long-term debt is classified as a current liability (unless refinanced).</a:t>
            </a:r>
            <a:endParaRPr lang="en-US" sz="2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4"/>
          <p:cNvSpPr txBox="1">
            <a:spLocks noGrp="1"/>
          </p:cNvSpPr>
          <p:nvPr>
            <p:ph type="title"/>
          </p:nvPr>
        </p:nvSpPr>
        <p:spPr/>
        <p:txBody>
          <a:bodyPr/>
          <a:lstStyle/>
          <a:p>
            <a:r>
              <a:rPr lang="en-US" dirty="0">
                <a:sym typeface="Twentieth Century"/>
              </a:rPr>
              <a:t>Real Report: Disclosure of Current Liabilities, </a:t>
            </a:r>
            <a:br>
              <a:rPr lang="en-US" dirty="0">
                <a:sym typeface="Twentieth Century"/>
              </a:rPr>
            </a:br>
            <a:r>
              <a:rPr lang="en-US" dirty="0">
                <a:sym typeface="Twentieth Century"/>
              </a:rPr>
              <a:t>Part 1</a:t>
            </a:r>
          </a:p>
        </p:txBody>
      </p:sp>
      <p:pic>
        <p:nvPicPr>
          <p:cNvPr id="6" name="Content Placeholder 5" descr="A report shows General Mills, Inc. General Mills, Inc. Balance sheet (in part) with three columns. The column headers read as follows: (millions of dollars), May 28, 2017, and May 29, 2016. The data in the rows are as follows:&#10;Liabilities (in part)&#10;Current liabilities:&#10;Accounts payable, $ 2,119.8, $ 2,046.5;&#10;Current portion of long-term debt, 604.7, 1,103.4;&#10;Notes payable, 1,234.1, 269.8;&#10;Other current liabilities, 1,372.2, 1,595.0 (a single rule below the values 1,372.2, 1,595.0);&#10;Total current liabilities, $ 5,330.8, $ 5,014.7 (a double rule below the values $ 5,330.8 and $ 5,014.7).&#10;Below the table, the title reads Notes to consolidated financial statements (in part). The text below reads, Note 8: Debt (in part); Notes payable hyphen the components of notes payable and their respective weighted-average interest rates at the end of the periods were as follows:&#10;&#10;The second table is shown with five columns. The first column has no header. The second to fifth column header reads as follows: May 28, 2017: Notes Payable, May 28, 2017: Weighted average interest rate, May 29, 2016: Notes payable and May 29, 2016: Weighted Average interest rate. The data in the rows are as follows:&#10;&#10;U.S. commercial paper, $ 954.7, 1.1 percent, $ no value, no value;&#10;Financial institutions, 279.4, 7.0 percent, 269.8, 8.6 percent (a single rule below the values 279.4, and 269.8);&#10;No value, $ 1,234.1, 2.4 percent, $ 269.8, 8.6 percent (a double rule below the values $ 1,234.1, and $ 269.8).">
            <a:extLst>
              <a:ext uri="{FF2B5EF4-FFF2-40B4-BE49-F238E27FC236}">
                <a16:creationId xmlns:a16="http://schemas.microsoft.com/office/drawing/2014/main" id="{B8BD95C4-6B72-498D-B7B0-C1DF4E1719E1}"/>
              </a:ext>
            </a:extLst>
          </p:cNvPr>
          <p:cNvPicPr>
            <a:picLocks noGrp="1" noChangeAspect="1"/>
          </p:cNvPicPr>
          <p:nvPr>
            <p:ph idx="1"/>
          </p:nvPr>
        </p:nvPicPr>
        <p:blipFill>
          <a:blip r:embed="rId3"/>
          <a:stretch>
            <a:fillRect/>
          </a:stretch>
        </p:blipFill>
        <p:spPr>
          <a:xfrm>
            <a:off x="3329709" y="1317625"/>
            <a:ext cx="5532582" cy="4754563"/>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5"/>
          <p:cNvSpPr txBox="1">
            <a:spLocks noGrp="1"/>
          </p:cNvSpPr>
          <p:nvPr>
            <p:ph type="title"/>
          </p:nvPr>
        </p:nvSpPr>
        <p:spPr/>
        <p:txBody>
          <a:bodyPr/>
          <a:lstStyle/>
          <a:p>
            <a:r>
              <a:rPr lang="en-US" dirty="0">
                <a:sym typeface="Twentieth Century"/>
              </a:rPr>
              <a:t>Real Report: Disclosure of Current Liabilities, </a:t>
            </a:r>
            <a:br>
              <a:rPr lang="en-US" dirty="0">
                <a:sym typeface="Twentieth Century"/>
              </a:rPr>
            </a:br>
            <a:r>
              <a:rPr lang="en-US" dirty="0">
                <a:sym typeface="Twentieth Century"/>
              </a:rPr>
              <a:t>Part 2</a:t>
            </a:r>
          </a:p>
        </p:txBody>
      </p:sp>
      <p:sp>
        <p:nvSpPr>
          <p:cNvPr id="634" name="Google Shape;634;p85"/>
          <p:cNvSpPr txBox="1">
            <a:spLocks noGrp="1"/>
          </p:cNvSpPr>
          <p:nvPr>
            <p:ph idx="1"/>
          </p:nvPr>
        </p:nvSpPr>
        <p:spPr/>
        <p:txBody>
          <a:bodyPr/>
          <a:lstStyle/>
          <a:p>
            <a:pPr marL="0" indent="0">
              <a:buNone/>
            </a:pPr>
            <a:r>
              <a:rPr lang="en-US" sz="2400" dirty="0">
                <a:sym typeface="Twentieth Century"/>
              </a:rPr>
              <a:t>Questions:</a:t>
            </a:r>
          </a:p>
          <a:p>
            <a:pPr marL="350838" indent="-350838">
              <a:spcBef>
                <a:spcPts val="0"/>
              </a:spcBef>
              <a:spcAft>
                <a:spcPts val="0"/>
              </a:spcAft>
              <a:buNone/>
            </a:pPr>
            <a:r>
              <a:rPr lang="en-US" sz="2000" dirty="0">
                <a:sym typeface="Twentieth Century"/>
              </a:rPr>
              <a:t>1.	</a:t>
            </a:r>
            <a:r>
              <a:rPr lang="en-US" sz="2200" dirty="0">
                <a:sym typeface="Twentieth Century"/>
              </a:rPr>
              <a:t>What is the composition of General Mills’ short-term notes payable? Are these notes payable properly classified as current liabilities? </a:t>
            </a:r>
            <a:endParaRPr lang="en-US" sz="2200" dirty="0"/>
          </a:p>
          <a:p>
            <a:pPr marL="746125" indent="-350838">
              <a:spcBef>
                <a:spcPts val="0"/>
              </a:spcBef>
            </a:pPr>
            <a:r>
              <a:rPr lang="en-US" sz="2000" dirty="0">
                <a:solidFill>
                  <a:srgbClr val="7030A0"/>
                </a:solidFill>
                <a:sym typeface="Twentieth Century"/>
              </a:rPr>
              <a:t>General Mills’ notes payable are primarily composed of commercial paper and other short-term borrowings from financial institutions. Commercial paper is a form of short-term note payable that typically has a maturity ranging from 30 days to 270 days. Therefore, General Mills properly classified these notes payable as a current liability. </a:t>
            </a:r>
            <a:endParaRPr lang="en-US" sz="2000" dirty="0">
              <a:solidFill>
                <a:srgbClr val="7030A0"/>
              </a:solidFill>
            </a:endParaRPr>
          </a:p>
          <a:p>
            <a:pPr marL="350838" indent="-350838">
              <a:spcBef>
                <a:spcPts val="0"/>
              </a:spcBef>
              <a:spcAft>
                <a:spcPts val="0"/>
              </a:spcAft>
              <a:buNone/>
            </a:pPr>
            <a:r>
              <a:rPr lang="en-US" sz="2000" dirty="0">
                <a:sym typeface="Twentieth Century"/>
              </a:rPr>
              <a:t>2.	</a:t>
            </a:r>
            <a:r>
              <a:rPr lang="en-US" sz="2200" dirty="0">
                <a:sym typeface="Twentieth Century"/>
              </a:rPr>
              <a:t>General Mills reported current assets of $4,061.4 </a:t>
            </a:r>
            <a:r>
              <a:rPr lang="en-US" sz="2000" dirty="0">
                <a:sym typeface="Twentieth Century"/>
              </a:rPr>
              <a:t>million on May 28, 2017. </a:t>
            </a:r>
            <a:r>
              <a:rPr lang="en-US" sz="2200" dirty="0">
                <a:sym typeface="Twentieth Century"/>
              </a:rPr>
              <a:t>Compute its current ratio and provide any relevant comments. </a:t>
            </a:r>
          </a:p>
          <a:p>
            <a:pPr marL="746125" indent="-349250">
              <a:spcBef>
                <a:spcPts val="0"/>
              </a:spcBef>
              <a:spcAft>
                <a:spcPts val="0"/>
              </a:spcAft>
            </a:pPr>
            <a:r>
              <a:rPr lang="en-US" sz="2000" dirty="0">
                <a:solidFill>
                  <a:srgbClr val="7030A0"/>
                </a:solidFill>
                <a:sym typeface="Twentieth Century"/>
              </a:rPr>
              <a:t>The current ratio for General Mills at May 28, 2017, is 0.76 ($4,061 million ÷ $5,330.8 million). A ratio less than one could signal liquidity problems because current liabilities exceed current assets. For this reason, General Mills maintains lines of credit sufficient to cover its short-term borrowings. This should alleviate any short-term liquidity concerns.</a:t>
            </a:r>
            <a:endParaRPr lang="en-US" sz="2000"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p:txBody>
          <a:bodyPr/>
          <a:lstStyle/>
          <a:p>
            <a:r>
              <a:rPr lang="en-US">
                <a:sym typeface="Twentieth Century"/>
              </a:rPr>
              <a:t>Types of Current Liabilities</a:t>
            </a:r>
            <a:endParaRPr lang="en-US"/>
          </a:p>
        </p:txBody>
      </p:sp>
      <p:pic>
        <p:nvPicPr>
          <p:cNvPr id="6" name="Content Placeholder 5" descr="A flowchart shows the types of current liabilities. The process begins with current liabilities which further branches into Contractual amounts, amounts determined by operating activities, and contingent amounts. Contractual amounts lead to a block, and the text reads as follows: account payable, notes payable, currently maturing portion of long-term debt, dividends payable, refundable deposits, and property taxes. Amounts determined by operating activities lead to a block, and the text reads as follows:  unearned revenues, accrued expenses, employee withholdings, payroll taxes, compensated absence, bonuses, sales, and use taxes, and income taxes. Contingent amount leads to a block, and the text reads as follows: loss contingencies, litigation, warranties, premiums and coupons, and guarantees.">
            <a:extLst>
              <a:ext uri="{FF2B5EF4-FFF2-40B4-BE49-F238E27FC236}">
                <a16:creationId xmlns:a16="http://schemas.microsoft.com/office/drawing/2014/main" id="{F35C59FD-EB78-4BD4-9645-9A6D73F254AF}"/>
              </a:ext>
            </a:extLst>
          </p:cNvPr>
          <p:cNvPicPr>
            <a:picLocks noGrp="1" noChangeAspect="1"/>
          </p:cNvPicPr>
          <p:nvPr>
            <p:ph idx="1"/>
          </p:nvPr>
        </p:nvPicPr>
        <p:blipFill>
          <a:blip r:embed="rId3"/>
          <a:stretch>
            <a:fillRect/>
          </a:stretch>
        </p:blipFill>
        <p:spPr>
          <a:xfrm>
            <a:off x="2769471" y="1051718"/>
            <a:ext cx="6653057" cy="4754563"/>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86"/>
          <p:cNvSpPr txBox="1">
            <a:spLocks noGrp="1"/>
          </p:cNvSpPr>
          <p:nvPr>
            <p:ph type="title"/>
          </p:nvPr>
        </p:nvSpPr>
        <p:spPr/>
        <p:txBody>
          <a:bodyPr/>
          <a:lstStyle/>
          <a:p>
            <a:r>
              <a:rPr lang="en-US" dirty="0">
                <a:sym typeface="Twentieth Century"/>
              </a:rPr>
              <a:t>Real Report: Disclosure of Current Liabilities, </a:t>
            </a:r>
            <a:br>
              <a:rPr lang="en-US" dirty="0">
                <a:sym typeface="Twentieth Century"/>
              </a:rPr>
            </a:br>
            <a:r>
              <a:rPr lang="en-US" dirty="0">
                <a:sym typeface="Twentieth Century"/>
              </a:rPr>
              <a:t>Part 3</a:t>
            </a:r>
          </a:p>
        </p:txBody>
      </p:sp>
      <p:sp>
        <p:nvSpPr>
          <p:cNvPr id="2" name="Text Placeholder 1"/>
          <p:cNvSpPr>
            <a:spLocks noGrp="1"/>
          </p:cNvSpPr>
          <p:nvPr>
            <p:ph idx="1"/>
          </p:nvPr>
        </p:nvSpPr>
        <p:spPr/>
        <p:txBody>
          <a:bodyPr/>
          <a:lstStyle/>
          <a:p>
            <a:pPr marL="350838" indent="-350838">
              <a:buNone/>
            </a:pPr>
            <a:r>
              <a:rPr lang="en-US" sz="2000" dirty="0">
                <a:sym typeface="Twentieth Century"/>
              </a:rPr>
              <a:t>3.	</a:t>
            </a:r>
            <a:r>
              <a:rPr lang="en-US" sz="2200" dirty="0">
                <a:sym typeface="Twentieth Century"/>
              </a:rPr>
              <a:t>General Mills reported cost of goods sold of $10,733.6 million for 2017. Compute its payables turnover. </a:t>
            </a:r>
          </a:p>
          <a:p>
            <a:pPr marL="742950" indent="-365125"/>
            <a:r>
              <a:rPr lang="en-US" sz="2000" dirty="0">
                <a:solidFill>
                  <a:srgbClr val="7030A0"/>
                </a:solidFill>
                <a:sym typeface="Twentieth Century"/>
              </a:rPr>
              <a:t>The 2017 payables turnover for General Mills is 5.15. </a:t>
            </a:r>
            <a:endParaRPr lang="en-US" dirty="0">
              <a:solidFill>
                <a:srgbClr val="7030A0"/>
              </a:solidFill>
              <a:sym typeface="Twentieth Century"/>
            </a:endParaRPr>
          </a:p>
          <a:p>
            <a:endParaRPr lang="en-US" dirty="0"/>
          </a:p>
        </p:txBody>
      </p:sp>
      <p:pic>
        <p:nvPicPr>
          <p:cNvPr id="8" name="Content Placeholder 7" descr="Begin equation. Begin bracket. 10,733.6 million dollars divided by begin bracket begin parenthesis 2,046.5 million dollars plus 2,119.8 million dollars end parenthesis divided by 2 end bracket end bracket end equation.">
            <a:extLst>
              <a:ext uri="{FF2B5EF4-FFF2-40B4-BE49-F238E27FC236}">
                <a16:creationId xmlns:a16="http://schemas.microsoft.com/office/drawing/2014/main" id="{67BF8EDF-9825-4DA7-AE2E-4E617C1FD8D4}"/>
              </a:ext>
            </a:extLst>
          </p:cNvPr>
          <p:cNvPicPr>
            <a:picLocks noGrp="1" noChangeAspect="1"/>
          </p:cNvPicPr>
          <p:nvPr>
            <p:ph idx="10"/>
          </p:nvPr>
        </p:nvPicPr>
        <p:blipFill rotWithShape="1">
          <a:blip r:embed="rId3"/>
          <a:srcRect b="56970"/>
          <a:stretch/>
        </p:blipFill>
        <p:spPr>
          <a:xfrm>
            <a:off x="2462212" y="2752725"/>
            <a:ext cx="7267575" cy="450850"/>
          </a:xfrm>
          <a:prstGeom prst="rect">
            <a:avLst/>
          </a:prstGeom>
        </p:spPr>
      </p:pic>
      <p:sp>
        <p:nvSpPr>
          <p:cNvPr id="6" name="Content Placeholder 5">
            <a:extLst>
              <a:ext uri="{FF2B5EF4-FFF2-40B4-BE49-F238E27FC236}">
                <a16:creationId xmlns:a16="http://schemas.microsoft.com/office/drawing/2014/main" id="{3CB1C58C-58B9-4020-AB83-BFFDB417DC00}"/>
              </a:ext>
            </a:extLst>
          </p:cNvPr>
          <p:cNvSpPr>
            <a:spLocks noGrp="1"/>
          </p:cNvSpPr>
          <p:nvPr>
            <p:ph idx="11"/>
          </p:nvPr>
        </p:nvSpPr>
        <p:spPr>
          <a:xfrm>
            <a:off x="838200" y="3429000"/>
            <a:ext cx="10515600" cy="1097280"/>
          </a:xfrm>
        </p:spPr>
        <p:txBody>
          <a:bodyPr/>
          <a:lstStyle/>
          <a:p>
            <a:pPr marL="742950" indent="-365125"/>
            <a:r>
              <a:rPr lang="en-US" sz="2000" dirty="0">
                <a:solidFill>
                  <a:srgbClr val="7030A0"/>
                </a:solidFill>
                <a:sym typeface="Twentieth Century"/>
              </a:rPr>
              <a:t>Dividing this ratio into 365 days, it appears that General Mills is paying its suppliers, on average, every 71 days.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_PPT_Template_Cengage_MPS.potx" id="{6A341ED2-E63B-4177-9AAF-670EA0822A4A}" vid="{9F6311B6-333D-45C7-A3D7-227D14483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Accessible_PPT_Template_Cengage_MPS</Template>
  <TotalTime>12645</TotalTime>
  <Words>6974</Words>
  <Application>Microsoft Office PowerPoint</Application>
  <PresentationFormat>Widescreen</PresentationFormat>
  <Paragraphs>334</Paragraphs>
  <Slides>90</Slides>
  <Notes>90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arial</vt:lpstr>
      <vt:lpstr>Calibri</vt:lpstr>
      <vt:lpstr>Noto Sans Symbols</vt:lpstr>
      <vt:lpstr>Twentieth Century</vt:lpstr>
      <vt:lpstr>Office Theme</vt:lpstr>
      <vt:lpstr>Intermediate Accounting</vt:lpstr>
      <vt:lpstr>Current Liabilities and Contingent Obligations</vt:lpstr>
      <vt:lpstr>Learning Objectives</vt:lpstr>
      <vt:lpstr>What Are Liabilities? Part 1 Learning Objective #1</vt:lpstr>
      <vt:lpstr>What Are Liabilities? Part 2</vt:lpstr>
      <vt:lpstr>What Is a Current Liability? Learning Objective #2</vt:lpstr>
      <vt:lpstr>Liquidity, Financial Flexibility, and  Current Liabilities, Part 1</vt:lpstr>
      <vt:lpstr>Liquidity, Financial Flexibility, and  Current Liabilities, Part 2</vt:lpstr>
      <vt:lpstr>Types of Current Liabilities</vt:lpstr>
      <vt:lpstr>How Are Current Liabilities Valued?</vt:lpstr>
      <vt:lpstr>Real Report: Nike’s Current Liabilities,  Part 1 (Slide 1 of 2)</vt:lpstr>
      <vt:lpstr>Real Report: Nike’s Current Liabilities,  Part 1 (Slide 2 of 2)</vt:lpstr>
      <vt:lpstr>Real Report: Nike’s Current Liabilities, Part 2</vt:lpstr>
      <vt:lpstr>Real Report: Nike’s Current Liabilities, Part 3</vt:lpstr>
      <vt:lpstr>How Do You Account for Current Liabilities Based on a Contractual Amount?  Learning Objective #3</vt:lpstr>
      <vt:lpstr>Trade Accounts Payable</vt:lpstr>
      <vt:lpstr>Notes Payable</vt:lpstr>
      <vt:lpstr>Classification of Notes Payable</vt:lpstr>
      <vt:lpstr>Interest-Bearing Note </vt:lpstr>
      <vt:lpstr>Example: Interest-Bearing Note</vt:lpstr>
      <vt:lpstr>Non-Interest-Bearing Note</vt:lpstr>
      <vt:lpstr>Example: Non-Interest-Bearing Note, Part 1</vt:lpstr>
      <vt:lpstr>Example: Non-Interest-Bearing Note, Part 2</vt:lpstr>
      <vt:lpstr>Example: Non-Interest-Bearing Note, Part 3</vt:lpstr>
      <vt:lpstr>Credit Lines</vt:lpstr>
      <vt:lpstr>Commercial Paper</vt:lpstr>
      <vt:lpstr>Currently Maturing Portion of Long-Term Debt, Part 1</vt:lpstr>
      <vt:lpstr>Currently Maturing Portion of Long-Term Debt, Part 2</vt:lpstr>
      <vt:lpstr>Short-Term Debt Expected to Be Refinanced</vt:lpstr>
      <vt:lpstr>Repayment and Replacement </vt:lpstr>
      <vt:lpstr>Obligations Callable by the Creditor </vt:lpstr>
      <vt:lpstr>Dividends Payable (Slide 1 of 2)</vt:lpstr>
      <vt:lpstr>Dividends Payable (Slide 2 of 2)</vt:lpstr>
      <vt:lpstr>Advances and Refundable Deposits (Slide 1 of 2)</vt:lpstr>
      <vt:lpstr>Advances and Refundable Deposits (Slide 2 of 2)</vt:lpstr>
      <vt:lpstr>Property Taxes, Part 1</vt:lpstr>
      <vt:lpstr>Property Taxes, Part 2</vt:lpstr>
      <vt:lpstr>How Do We Account for Current Liabilities with Amounts Determined by Operating Activities? Learning Objective #4</vt:lpstr>
      <vt:lpstr>Unearned (Deferred) Revenues</vt:lpstr>
      <vt:lpstr>Example: Unearned (Deferred) Revenues</vt:lpstr>
      <vt:lpstr>Accrued Liabilities Related to Compensation</vt:lpstr>
      <vt:lpstr>Employee Withholdings and Payroll Taxes</vt:lpstr>
      <vt:lpstr>FICA Taxes </vt:lpstr>
      <vt:lpstr>FUTA Taxes and Voluntary Payroll Deductions </vt:lpstr>
      <vt:lpstr>Payroll Taxes and Voluntary Deductions</vt:lpstr>
      <vt:lpstr>Example: Accounting for Withholdings,  Payroll Taxes, and Deductions (Slide 1 of 2) </vt:lpstr>
      <vt:lpstr>Example: Accounting for Withholdings,  Payroll Taxes, and Deductions (Slide 2 of 2)</vt:lpstr>
      <vt:lpstr>Compensated Absences, Part 1</vt:lpstr>
      <vt:lpstr>Compensated Absences, Part 2</vt:lpstr>
      <vt:lpstr>Accounting for Compensated Absences</vt:lpstr>
      <vt:lpstr>Example: Compensated Absence—Vacation Benefits, Part 1</vt:lpstr>
      <vt:lpstr>Example: Compensated Absence—Vacation Benefits, Part 2</vt:lpstr>
      <vt:lpstr>Bonus Obligations (Slide 1 of 2)</vt:lpstr>
      <vt:lpstr>Bonus Obligations (Slide 2 of 2)</vt:lpstr>
      <vt:lpstr>Example: Bonus Computation, Part 1</vt:lpstr>
      <vt:lpstr>Example: Bonus Computation, Part 2</vt:lpstr>
      <vt:lpstr>Sales and Use Taxes</vt:lpstr>
      <vt:lpstr>Example: Sales Tax Separate from Sales</vt:lpstr>
      <vt:lpstr>Example: Sales Tax Included in Sales</vt:lpstr>
      <vt:lpstr>Income Taxes</vt:lpstr>
      <vt:lpstr>How Do We Account for Contingent  Gains and Losses? Learning Objective #5</vt:lpstr>
      <vt:lpstr>Gain Contingencies</vt:lpstr>
      <vt:lpstr>Loss Contingencies, Part 1</vt:lpstr>
      <vt:lpstr>Loss Contingencies, Part 2</vt:lpstr>
      <vt:lpstr>Reporting a Loss Contingency (Slide 1 of 2)</vt:lpstr>
      <vt:lpstr>Reporting a Loss Contingency (Slide 2 of 2)</vt:lpstr>
      <vt:lpstr>Real Report: Loss Contingency Disclosures,  Part 1 (Slide 1 of 3)</vt:lpstr>
      <vt:lpstr>Real Report: Loss Contingency Disclosures,  Part 1 (Slide 2 of 3)</vt:lpstr>
      <vt:lpstr>Real Report: Loss Contingency Disclosures,  Part 1 (Slide 3 of 3)</vt:lpstr>
      <vt:lpstr>Real Report: Loss Contingency Disclosures,  Part 2 (Slide 1 of 2)</vt:lpstr>
      <vt:lpstr>Real Report: Loss Contingency Disclosures,  Part 2 (Slide 2 of 2)</vt:lpstr>
      <vt:lpstr>Warranty Obligations</vt:lpstr>
      <vt:lpstr>Assurance-Type Warranties</vt:lpstr>
      <vt:lpstr>Example: Assurance-Type Warranty (Slide 1 of 2)</vt:lpstr>
      <vt:lpstr>Example: Assurance-Type Warranty (Slide 2 of 2)</vt:lpstr>
      <vt:lpstr>Modified Cash Basis Method </vt:lpstr>
      <vt:lpstr>Service-Type Warranties</vt:lpstr>
      <vt:lpstr>Example: Service-Type Warranty, Part 1</vt:lpstr>
      <vt:lpstr>Example: Service-Type Warranty, Part 2</vt:lpstr>
      <vt:lpstr>Premium, Coupon, and Cash Rebate Obligations</vt:lpstr>
      <vt:lpstr>Example: Premium Offered to Customers, Part 1</vt:lpstr>
      <vt:lpstr>Example: Premium Offered to Customers, Part 2 (Slide 1 of 2)</vt:lpstr>
      <vt:lpstr>Example: Premium Offered to Customers, Part 2 (Slide 2 of 2)</vt:lpstr>
      <vt:lpstr>Example: Coupons and Cash Rebates, Part 1</vt:lpstr>
      <vt:lpstr>Example: Coupons and Cash Rebates, Part 2</vt:lpstr>
      <vt:lpstr>How Are Current Liabilities and Contingencies Presented in the Financial Statements? Part 1 Learning Objective #6</vt:lpstr>
      <vt:lpstr>How Are Current Liabilities and Contingencies Presented in the Financial Statements? Part 2</vt:lpstr>
      <vt:lpstr>Real Report: Disclosure of Current Liabilities,  Part 1</vt:lpstr>
      <vt:lpstr>Real Report: Disclosure of Current Liabilities,  Part 2</vt:lpstr>
      <vt:lpstr>Real Report: Disclosure of Current Liabilities,  Part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Joy Taylor</cp:lastModifiedBy>
  <cp:revision>607</cp:revision>
  <dcterms:created xsi:type="dcterms:W3CDTF">2018-12-18T04:30:03Z</dcterms:created>
  <dcterms:modified xsi:type="dcterms:W3CDTF">2019-11-04T15:32:39Z</dcterms:modified>
</cp:coreProperties>
</file>