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257" r:id="rId3"/>
    <p:sldId id="418" r:id="rId4"/>
    <p:sldId id="417" r:id="rId5"/>
    <p:sldId id="416" r:id="rId6"/>
    <p:sldId id="421" r:id="rId7"/>
    <p:sldId id="363" r:id="rId8"/>
    <p:sldId id="364" r:id="rId9"/>
    <p:sldId id="368" r:id="rId10"/>
    <p:sldId id="369" r:id="rId11"/>
    <p:sldId id="422" r:id="rId12"/>
    <p:sldId id="365" r:id="rId13"/>
    <p:sldId id="370" r:id="rId14"/>
    <p:sldId id="413" r:id="rId15"/>
    <p:sldId id="371" r:id="rId16"/>
    <p:sldId id="366" r:id="rId17"/>
    <p:sldId id="372" r:id="rId18"/>
    <p:sldId id="367" r:id="rId19"/>
    <p:sldId id="373" r:id="rId20"/>
    <p:sldId id="374" r:id="rId21"/>
    <p:sldId id="350" r:id="rId22"/>
    <p:sldId id="375" r:id="rId23"/>
    <p:sldId id="342" r:id="rId24"/>
    <p:sldId id="423" r:id="rId25"/>
    <p:sldId id="415" r:id="rId26"/>
    <p:sldId id="376" r:id="rId27"/>
    <p:sldId id="377" r:id="rId28"/>
    <p:sldId id="378" r:id="rId29"/>
    <p:sldId id="379" r:id="rId30"/>
    <p:sldId id="380" r:id="rId31"/>
    <p:sldId id="381" r:id="rId32"/>
    <p:sldId id="424" r:id="rId33"/>
    <p:sldId id="420" r:id="rId34"/>
    <p:sldId id="382" r:id="rId35"/>
    <p:sldId id="337" r:id="rId36"/>
    <p:sldId id="338" r:id="rId37"/>
    <p:sldId id="425" r:id="rId38"/>
    <p:sldId id="383" r:id="rId39"/>
    <p:sldId id="384" r:id="rId40"/>
    <p:sldId id="355" r:id="rId41"/>
    <p:sldId id="385" r:id="rId42"/>
    <p:sldId id="386" r:id="rId43"/>
    <p:sldId id="387" r:id="rId44"/>
    <p:sldId id="388" r:id="rId45"/>
    <p:sldId id="389" r:id="rId46"/>
    <p:sldId id="390" r:id="rId47"/>
    <p:sldId id="393" r:id="rId48"/>
    <p:sldId id="391" r:id="rId49"/>
    <p:sldId id="392" r:id="rId50"/>
    <p:sldId id="394" r:id="rId51"/>
    <p:sldId id="426" r:id="rId52"/>
    <p:sldId id="395" r:id="rId53"/>
    <p:sldId id="427" r:id="rId54"/>
    <p:sldId id="396" r:id="rId55"/>
    <p:sldId id="397" r:id="rId56"/>
    <p:sldId id="398" r:id="rId57"/>
    <p:sldId id="428" r:id="rId58"/>
    <p:sldId id="399" r:id="rId59"/>
    <p:sldId id="400" r:id="rId60"/>
    <p:sldId id="360" r:id="rId61"/>
    <p:sldId id="401" r:id="rId62"/>
    <p:sldId id="402" r:id="rId63"/>
    <p:sldId id="419" r:id="rId64"/>
    <p:sldId id="343" r:id="rId65"/>
    <p:sldId id="403" r:id="rId66"/>
    <p:sldId id="404" r:id="rId67"/>
    <p:sldId id="405" r:id="rId68"/>
    <p:sldId id="429" r:id="rId69"/>
    <p:sldId id="406" r:id="rId70"/>
    <p:sldId id="339" r:id="rId71"/>
    <p:sldId id="340" r:id="rId72"/>
    <p:sldId id="407" r:id="rId73"/>
    <p:sldId id="408" r:id="rId74"/>
    <p:sldId id="409" r:id="rId75"/>
    <p:sldId id="414" r:id="rId76"/>
    <p:sldId id="410" r:id="rId77"/>
    <p:sldId id="430" r:id="rId78"/>
    <p:sldId id="411" r:id="rId79"/>
    <p:sldId id="412" r:id="rId80"/>
    <p:sldId id="431" r:id="rId81"/>
    <p:sldId id="344" r:id="rId82"/>
    <p:sldId id="361" r:id="rId83"/>
    <p:sldId id="432"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 initials="CE" lastIdx="3" clrIdx="0">
    <p:extLst>
      <p:ext uri="{19B8F6BF-5375-455C-9EA6-DF929625EA0E}">
        <p15:presenceInfo xmlns:p15="http://schemas.microsoft.com/office/powerpoint/2012/main" userId="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C0DAE5"/>
    <a:srgbClr val="EBF1DE"/>
    <a:srgbClr val="006298"/>
    <a:srgbClr val="000000"/>
    <a:srgbClr val="284B57"/>
    <a:srgbClr val="282857"/>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2" autoAdjust="0"/>
    <p:restoredTop sz="92363" autoAdjust="0"/>
  </p:normalViewPr>
  <p:slideViewPr>
    <p:cSldViewPr snapToGrid="0">
      <p:cViewPr varScale="1">
        <p:scale>
          <a:sx n="106" d="100"/>
          <a:sy n="106" d="100"/>
        </p:scale>
        <p:origin x="70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286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9DB43-5500-41F4-8C95-208AEA58B933}" type="datetimeFigureOut">
              <a:rPr lang="en-US" smtClean="0"/>
              <a:t>11/18/2019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B78D3D-8A86-4363-8832-BC103BEEA408}" type="slidenum">
              <a:rPr lang="en-US" smtClean="0"/>
              <a:t>‹#›</a:t>
            </a:fld>
            <a:endParaRPr lang="en-US"/>
          </a:p>
        </p:txBody>
      </p:sp>
    </p:spTree>
    <p:extLst>
      <p:ext uri="{BB962C8B-B14F-4D97-AF65-F5344CB8AC3E}">
        <p14:creationId xmlns:p14="http://schemas.microsoft.com/office/powerpoint/2010/main" val="195634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78D3D-8A86-4363-8832-BC103BEEA408}" type="slidenum">
              <a:rPr lang="en-US" smtClean="0"/>
              <a:t>1</a:t>
            </a:fld>
            <a:endParaRPr lang="en-US"/>
          </a:p>
        </p:txBody>
      </p:sp>
    </p:spTree>
    <p:extLst>
      <p:ext uri="{BB962C8B-B14F-4D97-AF65-F5344CB8AC3E}">
        <p14:creationId xmlns:p14="http://schemas.microsoft.com/office/powerpoint/2010/main" val="294836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10</a:t>
            </a:fld>
            <a:endParaRPr lang="en-US"/>
          </a:p>
        </p:txBody>
      </p:sp>
    </p:spTree>
    <p:extLst>
      <p:ext uri="{BB962C8B-B14F-4D97-AF65-F5344CB8AC3E}">
        <p14:creationId xmlns:p14="http://schemas.microsoft.com/office/powerpoint/2010/main" val="3182654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11</a:t>
            </a:fld>
            <a:endParaRPr lang="en-US"/>
          </a:p>
        </p:txBody>
      </p:sp>
    </p:spTree>
    <p:extLst>
      <p:ext uri="{BB962C8B-B14F-4D97-AF65-F5344CB8AC3E}">
        <p14:creationId xmlns:p14="http://schemas.microsoft.com/office/powerpoint/2010/main" val="724668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12</a:t>
            </a:fld>
            <a:endParaRPr lang="en-US"/>
          </a:p>
        </p:txBody>
      </p:sp>
    </p:spTree>
    <p:extLst>
      <p:ext uri="{BB962C8B-B14F-4D97-AF65-F5344CB8AC3E}">
        <p14:creationId xmlns:p14="http://schemas.microsoft.com/office/powerpoint/2010/main" val="340455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13</a:t>
            </a:fld>
            <a:endParaRPr lang="en-US"/>
          </a:p>
        </p:txBody>
      </p:sp>
    </p:spTree>
    <p:extLst>
      <p:ext uri="{BB962C8B-B14F-4D97-AF65-F5344CB8AC3E}">
        <p14:creationId xmlns:p14="http://schemas.microsoft.com/office/powerpoint/2010/main" val="3182654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14</a:t>
            </a:fld>
            <a:endParaRPr lang="en-US"/>
          </a:p>
        </p:txBody>
      </p:sp>
    </p:spTree>
    <p:extLst>
      <p:ext uri="{BB962C8B-B14F-4D97-AF65-F5344CB8AC3E}">
        <p14:creationId xmlns:p14="http://schemas.microsoft.com/office/powerpoint/2010/main" val="340455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15</a:t>
            </a:fld>
            <a:endParaRPr lang="en-US"/>
          </a:p>
        </p:txBody>
      </p:sp>
    </p:spTree>
    <p:extLst>
      <p:ext uri="{BB962C8B-B14F-4D97-AF65-F5344CB8AC3E}">
        <p14:creationId xmlns:p14="http://schemas.microsoft.com/office/powerpoint/2010/main" val="3182654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16</a:t>
            </a:fld>
            <a:endParaRPr lang="en-US"/>
          </a:p>
        </p:txBody>
      </p:sp>
    </p:spTree>
    <p:extLst>
      <p:ext uri="{BB962C8B-B14F-4D97-AF65-F5344CB8AC3E}">
        <p14:creationId xmlns:p14="http://schemas.microsoft.com/office/powerpoint/2010/main" val="340455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17</a:t>
            </a:fld>
            <a:endParaRPr lang="en-US"/>
          </a:p>
        </p:txBody>
      </p:sp>
    </p:spTree>
    <p:extLst>
      <p:ext uri="{BB962C8B-B14F-4D97-AF65-F5344CB8AC3E}">
        <p14:creationId xmlns:p14="http://schemas.microsoft.com/office/powerpoint/2010/main" val="3182654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988BA-E7D0-4E46-8222-8951F46A2C72}" type="slidenum">
              <a:rPr lang="en-US" smtClean="0"/>
              <a:pPr/>
              <a:t>18</a:t>
            </a:fld>
            <a:endParaRPr lang="en-US"/>
          </a:p>
        </p:txBody>
      </p:sp>
    </p:spTree>
    <p:extLst>
      <p:ext uri="{BB962C8B-B14F-4D97-AF65-F5344CB8AC3E}">
        <p14:creationId xmlns:p14="http://schemas.microsoft.com/office/powerpoint/2010/main" val="340455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19</a:t>
            </a:fld>
            <a:endParaRPr lang="en-US"/>
          </a:p>
        </p:txBody>
      </p:sp>
    </p:spTree>
    <p:extLst>
      <p:ext uri="{BB962C8B-B14F-4D97-AF65-F5344CB8AC3E}">
        <p14:creationId xmlns:p14="http://schemas.microsoft.com/office/powerpoint/2010/main" val="270054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78D3D-8A86-4363-8832-BC103BEEA408}" type="slidenum">
              <a:rPr lang="en-US" smtClean="0"/>
              <a:t>2</a:t>
            </a:fld>
            <a:endParaRPr lang="en-US"/>
          </a:p>
        </p:txBody>
      </p:sp>
    </p:spTree>
    <p:extLst>
      <p:ext uri="{BB962C8B-B14F-4D97-AF65-F5344CB8AC3E}">
        <p14:creationId xmlns:p14="http://schemas.microsoft.com/office/powerpoint/2010/main" val="3489705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20</a:t>
            </a:fld>
            <a:endParaRPr lang="en-US"/>
          </a:p>
        </p:txBody>
      </p:sp>
    </p:spTree>
    <p:extLst>
      <p:ext uri="{BB962C8B-B14F-4D97-AF65-F5344CB8AC3E}">
        <p14:creationId xmlns:p14="http://schemas.microsoft.com/office/powerpoint/2010/main" val="2290127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21</a:t>
            </a:fld>
            <a:endParaRPr lang="en-US"/>
          </a:p>
        </p:txBody>
      </p:sp>
    </p:spTree>
    <p:extLst>
      <p:ext uri="{BB962C8B-B14F-4D97-AF65-F5344CB8AC3E}">
        <p14:creationId xmlns:p14="http://schemas.microsoft.com/office/powerpoint/2010/main" val="3182654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22</a:t>
            </a:fld>
            <a:endParaRPr lang="en-US"/>
          </a:p>
        </p:txBody>
      </p:sp>
    </p:spTree>
    <p:extLst>
      <p:ext uri="{BB962C8B-B14F-4D97-AF65-F5344CB8AC3E}">
        <p14:creationId xmlns:p14="http://schemas.microsoft.com/office/powerpoint/2010/main" val="3182654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23</a:t>
            </a:fld>
            <a:endParaRPr lang="en-US"/>
          </a:p>
        </p:txBody>
      </p:sp>
    </p:spTree>
    <p:extLst>
      <p:ext uri="{BB962C8B-B14F-4D97-AF65-F5344CB8AC3E}">
        <p14:creationId xmlns:p14="http://schemas.microsoft.com/office/powerpoint/2010/main" val="1800008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24</a:t>
            </a:fld>
            <a:endParaRPr lang="en-US"/>
          </a:p>
        </p:txBody>
      </p:sp>
    </p:spTree>
    <p:extLst>
      <p:ext uri="{BB962C8B-B14F-4D97-AF65-F5344CB8AC3E}">
        <p14:creationId xmlns:p14="http://schemas.microsoft.com/office/powerpoint/2010/main" val="953716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25</a:t>
            </a:fld>
            <a:endParaRPr lang="en-US"/>
          </a:p>
        </p:txBody>
      </p:sp>
    </p:spTree>
    <p:extLst>
      <p:ext uri="{BB962C8B-B14F-4D97-AF65-F5344CB8AC3E}">
        <p14:creationId xmlns:p14="http://schemas.microsoft.com/office/powerpoint/2010/main" val="340455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26</a:t>
            </a:fld>
            <a:endParaRPr lang="en-US"/>
          </a:p>
        </p:txBody>
      </p:sp>
    </p:spTree>
    <p:extLst>
      <p:ext uri="{BB962C8B-B14F-4D97-AF65-F5344CB8AC3E}">
        <p14:creationId xmlns:p14="http://schemas.microsoft.com/office/powerpoint/2010/main" val="3963563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27</a:t>
            </a:fld>
            <a:endParaRPr lang="en-US"/>
          </a:p>
        </p:txBody>
      </p:sp>
    </p:spTree>
    <p:extLst>
      <p:ext uri="{BB962C8B-B14F-4D97-AF65-F5344CB8AC3E}">
        <p14:creationId xmlns:p14="http://schemas.microsoft.com/office/powerpoint/2010/main" val="3963563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28</a:t>
            </a:fld>
            <a:endParaRPr lang="en-US"/>
          </a:p>
        </p:txBody>
      </p:sp>
    </p:spTree>
    <p:extLst>
      <p:ext uri="{BB962C8B-B14F-4D97-AF65-F5344CB8AC3E}">
        <p14:creationId xmlns:p14="http://schemas.microsoft.com/office/powerpoint/2010/main" val="3182654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29</a:t>
            </a:fld>
            <a:endParaRPr lang="en-US"/>
          </a:p>
        </p:txBody>
      </p:sp>
    </p:spTree>
    <p:extLst>
      <p:ext uri="{BB962C8B-B14F-4D97-AF65-F5344CB8AC3E}">
        <p14:creationId xmlns:p14="http://schemas.microsoft.com/office/powerpoint/2010/main" val="318265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3</a:t>
            </a:fld>
            <a:endParaRPr lang="en-US"/>
          </a:p>
        </p:txBody>
      </p:sp>
    </p:spTree>
    <p:extLst>
      <p:ext uri="{BB962C8B-B14F-4D97-AF65-F5344CB8AC3E}">
        <p14:creationId xmlns:p14="http://schemas.microsoft.com/office/powerpoint/2010/main" val="4098247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30</a:t>
            </a:fld>
            <a:endParaRPr lang="en-US"/>
          </a:p>
        </p:txBody>
      </p:sp>
    </p:spTree>
    <p:extLst>
      <p:ext uri="{BB962C8B-B14F-4D97-AF65-F5344CB8AC3E}">
        <p14:creationId xmlns:p14="http://schemas.microsoft.com/office/powerpoint/2010/main" val="3963563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31</a:t>
            </a:fld>
            <a:endParaRPr lang="en-US"/>
          </a:p>
        </p:txBody>
      </p:sp>
    </p:spTree>
    <p:extLst>
      <p:ext uri="{BB962C8B-B14F-4D97-AF65-F5344CB8AC3E}">
        <p14:creationId xmlns:p14="http://schemas.microsoft.com/office/powerpoint/2010/main" val="3963563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32</a:t>
            </a:fld>
            <a:endParaRPr lang="en-US"/>
          </a:p>
        </p:txBody>
      </p:sp>
    </p:spTree>
    <p:extLst>
      <p:ext uri="{BB962C8B-B14F-4D97-AF65-F5344CB8AC3E}">
        <p14:creationId xmlns:p14="http://schemas.microsoft.com/office/powerpoint/2010/main" val="1204811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33</a:t>
            </a:fld>
            <a:endParaRPr lang="en-US"/>
          </a:p>
        </p:txBody>
      </p:sp>
    </p:spTree>
    <p:extLst>
      <p:ext uri="{BB962C8B-B14F-4D97-AF65-F5344CB8AC3E}">
        <p14:creationId xmlns:p14="http://schemas.microsoft.com/office/powerpoint/2010/main" val="3542743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34</a:t>
            </a:fld>
            <a:endParaRPr lang="en-US"/>
          </a:p>
        </p:txBody>
      </p:sp>
    </p:spTree>
    <p:extLst>
      <p:ext uri="{BB962C8B-B14F-4D97-AF65-F5344CB8AC3E}">
        <p14:creationId xmlns:p14="http://schemas.microsoft.com/office/powerpoint/2010/main" val="1671879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35</a:t>
            </a:fld>
            <a:endParaRPr lang="en-US"/>
          </a:p>
        </p:txBody>
      </p:sp>
    </p:spTree>
    <p:extLst>
      <p:ext uri="{BB962C8B-B14F-4D97-AF65-F5344CB8AC3E}">
        <p14:creationId xmlns:p14="http://schemas.microsoft.com/office/powerpoint/2010/main" val="4179958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36</a:t>
            </a:fld>
            <a:endParaRPr lang="en-US"/>
          </a:p>
        </p:txBody>
      </p:sp>
    </p:spTree>
    <p:extLst>
      <p:ext uri="{BB962C8B-B14F-4D97-AF65-F5344CB8AC3E}">
        <p14:creationId xmlns:p14="http://schemas.microsoft.com/office/powerpoint/2010/main" val="606975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37</a:t>
            </a:fld>
            <a:endParaRPr lang="en-US"/>
          </a:p>
        </p:txBody>
      </p:sp>
    </p:spTree>
    <p:extLst>
      <p:ext uri="{BB962C8B-B14F-4D97-AF65-F5344CB8AC3E}">
        <p14:creationId xmlns:p14="http://schemas.microsoft.com/office/powerpoint/2010/main" val="862309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38</a:t>
            </a:fld>
            <a:endParaRPr lang="en-US"/>
          </a:p>
        </p:txBody>
      </p:sp>
    </p:spTree>
    <p:extLst>
      <p:ext uri="{BB962C8B-B14F-4D97-AF65-F5344CB8AC3E}">
        <p14:creationId xmlns:p14="http://schemas.microsoft.com/office/powerpoint/2010/main" val="3324819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39</a:t>
            </a:fld>
            <a:endParaRPr lang="en-US"/>
          </a:p>
        </p:txBody>
      </p:sp>
    </p:spTree>
    <p:extLst>
      <p:ext uri="{BB962C8B-B14F-4D97-AF65-F5344CB8AC3E}">
        <p14:creationId xmlns:p14="http://schemas.microsoft.com/office/powerpoint/2010/main" val="3324819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4</a:t>
            </a:fld>
            <a:endParaRPr lang="en-US"/>
          </a:p>
        </p:txBody>
      </p:sp>
    </p:spTree>
    <p:extLst>
      <p:ext uri="{BB962C8B-B14F-4D97-AF65-F5344CB8AC3E}">
        <p14:creationId xmlns:p14="http://schemas.microsoft.com/office/powerpoint/2010/main" val="2450179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40</a:t>
            </a:fld>
            <a:endParaRPr lang="en-US"/>
          </a:p>
        </p:txBody>
      </p:sp>
    </p:spTree>
    <p:extLst>
      <p:ext uri="{BB962C8B-B14F-4D97-AF65-F5344CB8AC3E}">
        <p14:creationId xmlns:p14="http://schemas.microsoft.com/office/powerpoint/2010/main" val="31826547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41</a:t>
            </a:fld>
            <a:endParaRPr lang="en-US"/>
          </a:p>
        </p:txBody>
      </p:sp>
    </p:spTree>
    <p:extLst>
      <p:ext uri="{BB962C8B-B14F-4D97-AF65-F5344CB8AC3E}">
        <p14:creationId xmlns:p14="http://schemas.microsoft.com/office/powerpoint/2010/main" val="31826547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42</a:t>
            </a:fld>
            <a:endParaRPr lang="en-US"/>
          </a:p>
        </p:txBody>
      </p:sp>
    </p:spTree>
    <p:extLst>
      <p:ext uri="{BB962C8B-B14F-4D97-AF65-F5344CB8AC3E}">
        <p14:creationId xmlns:p14="http://schemas.microsoft.com/office/powerpoint/2010/main" val="31826547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43</a:t>
            </a:fld>
            <a:endParaRPr lang="en-US"/>
          </a:p>
        </p:txBody>
      </p:sp>
    </p:spTree>
    <p:extLst>
      <p:ext uri="{BB962C8B-B14F-4D97-AF65-F5344CB8AC3E}">
        <p14:creationId xmlns:p14="http://schemas.microsoft.com/office/powerpoint/2010/main" val="31826547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44</a:t>
            </a:fld>
            <a:endParaRPr lang="en-US"/>
          </a:p>
        </p:txBody>
      </p:sp>
    </p:spTree>
    <p:extLst>
      <p:ext uri="{BB962C8B-B14F-4D97-AF65-F5344CB8AC3E}">
        <p14:creationId xmlns:p14="http://schemas.microsoft.com/office/powerpoint/2010/main" val="31826547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45</a:t>
            </a:fld>
            <a:endParaRPr lang="en-US"/>
          </a:p>
        </p:txBody>
      </p:sp>
    </p:spTree>
    <p:extLst>
      <p:ext uri="{BB962C8B-B14F-4D97-AF65-F5344CB8AC3E}">
        <p14:creationId xmlns:p14="http://schemas.microsoft.com/office/powerpoint/2010/main" val="3182654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46</a:t>
            </a:fld>
            <a:endParaRPr lang="en-US"/>
          </a:p>
        </p:txBody>
      </p:sp>
    </p:spTree>
    <p:extLst>
      <p:ext uri="{BB962C8B-B14F-4D97-AF65-F5344CB8AC3E}">
        <p14:creationId xmlns:p14="http://schemas.microsoft.com/office/powerpoint/2010/main" val="3657860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47</a:t>
            </a:fld>
            <a:endParaRPr lang="en-US"/>
          </a:p>
        </p:txBody>
      </p:sp>
    </p:spTree>
    <p:extLst>
      <p:ext uri="{BB962C8B-B14F-4D97-AF65-F5344CB8AC3E}">
        <p14:creationId xmlns:p14="http://schemas.microsoft.com/office/powerpoint/2010/main" val="36578604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48</a:t>
            </a:fld>
            <a:endParaRPr lang="en-US"/>
          </a:p>
        </p:txBody>
      </p:sp>
    </p:spTree>
    <p:extLst>
      <p:ext uri="{BB962C8B-B14F-4D97-AF65-F5344CB8AC3E}">
        <p14:creationId xmlns:p14="http://schemas.microsoft.com/office/powerpoint/2010/main" val="36578604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49</a:t>
            </a:fld>
            <a:endParaRPr lang="en-US"/>
          </a:p>
        </p:txBody>
      </p:sp>
    </p:spTree>
    <p:extLst>
      <p:ext uri="{BB962C8B-B14F-4D97-AF65-F5344CB8AC3E}">
        <p14:creationId xmlns:p14="http://schemas.microsoft.com/office/powerpoint/2010/main" val="3657860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5</a:t>
            </a:fld>
            <a:endParaRPr lang="en-US"/>
          </a:p>
        </p:txBody>
      </p:sp>
    </p:spTree>
    <p:extLst>
      <p:ext uri="{BB962C8B-B14F-4D97-AF65-F5344CB8AC3E}">
        <p14:creationId xmlns:p14="http://schemas.microsoft.com/office/powerpoint/2010/main" val="32933565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50</a:t>
            </a:fld>
            <a:endParaRPr lang="en-US"/>
          </a:p>
        </p:txBody>
      </p:sp>
    </p:spTree>
    <p:extLst>
      <p:ext uri="{BB962C8B-B14F-4D97-AF65-F5344CB8AC3E}">
        <p14:creationId xmlns:p14="http://schemas.microsoft.com/office/powerpoint/2010/main" val="25091029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51</a:t>
            </a:fld>
            <a:endParaRPr lang="en-US"/>
          </a:p>
        </p:txBody>
      </p:sp>
    </p:spTree>
    <p:extLst>
      <p:ext uri="{BB962C8B-B14F-4D97-AF65-F5344CB8AC3E}">
        <p14:creationId xmlns:p14="http://schemas.microsoft.com/office/powerpoint/2010/main" val="32343892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52</a:t>
            </a:fld>
            <a:endParaRPr lang="en-US"/>
          </a:p>
        </p:txBody>
      </p:sp>
    </p:spTree>
    <p:extLst>
      <p:ext uri="{BB962C8B-B14F-4D97-AF65-F5344CB8AC3E}">
        <p14:creationId xmlns:p14="http://schemas.microsoft.com/office/powerpoint/2010/main" val="25091029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53</a:t>
            </a:fld>
            <a:endParaRPr lang="en-US"/>
          </a:p>
        </p:txBody>
      </p:sp>
    </p:spTree>
    <p:extLst>
      <p:ext uri="{BB962C8B-B14F-4D97-AF65-F5344CB8AC3E}">
        <p14:creationId xmlns:p14="http://schemas.microsoft.com/office/powerpoint/2010/main" val="293658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54</a:t>
            </a:fld>
            <a:endParaRPr lang="en-US"/>
          </a:p>
        </p:txBody>
      </p:sp>
    </p:spTree>
    <p:extLst>
      <p:ext uri="{BB962C8B-B14F-4D97-AF65-F5344CB8AC3E}">
        <p14:creationId xmlns:p14="http://schemas.microsoft.com/office/powerpoint/2010/main" val="41785251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55</a:t>
            </a:fld>
            <a:endParaRPr lang="en-US"/>
          </a:p>
        </p:txBody>
      </p:sp>
    </p:spTree>
    <p:extLst>
      <p:ext uri="{BB962C8B-B14F-4D97-AF65-F5344CB8AC3E}">
        <p14:creationId xmlns:p14="http://schemas.microsoft.com/office/powerpoint/2010/main" val="41785251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56</a:t>
            </a:fld>
            <a:endParaRPr lang="en-US"/>
          </a:p>
        </p:txBody>
      </p:sp>
    </p:spTree>
    <p:extLst>
      <p:ext uri="{BB962C8B-B14F-4D97-AF65-F5344CB8AC3E}">
        <p14:creationId xmlns:p14="http://schemas.microsoft.com/office/powerpoint/2010/main" val="41785251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57</a:t>
            </a:fld>
            <a:endParaRPr lang="en-US"/>
          </a:p>
        </p:txBody>
      </p:sp>
    </p:spTree>
    <p:extLst>
      <p:ext uri="{BB962C8B-B14F-4D97-AF65-F5344CB8AC3E}">
        <p14:creationId xmlns:p14="http://schemas.microsoft.com/office/powerpoint/2010/main" val="26254089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58</a:t>
            </a:fld>
            <a:endParaRPr lang="en-US"/>
          </a:p>
        </p:txBody>
      </p:sp>
    </p:spTree>
    <p:extLst>
      <p:ext uri="{BB962C8B-B14F-4D97-AF65-F5344CB8AC3E}">
        <p14:creationId xmlns:p14="http://schemas.microsoft.com/office/powerpoint/2010/main" val="41785251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59</a:t>
            </a:fld>
            <a:endParaRPr lang="en-US"/>
          </a:p>
        </p:txBody>
      </p:sp>
    </p:spTree>
    <p:extLst>
      <p:ext uri="{BB962C8B-B14F-4D97-AF65-F5344CB8AC3E}">
        <p14:creationId xmlns:p14="http://schemas.microsoft.com/office/powerpoint/2010/main" val="7827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6</a:t>
            </a:fld>
            <a:endParaRPr lang="en-US"/>
          </a:p>
        </p:txBody>
      </p:sp>
    </p:spTree>
    <p:extLst>
      <p:ext uri="{BB962C8B-B14F-4D97-AF65-F5344CB8AC3E}">
        <p14:creationId xmlns:p14="http://schemas.microsoft.com/office/powerpoint/2010/main" val="41519423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988BA-E7D0-4E46-8222-8951F46A2C72}" type="slidenum">
              <a:rPr lang="en-US" smtClean="0"/>
              <a:pPr/>
              <a:t>60</a:t>
            </a:fld>
            <a:endParaRPr lang="en-US"/>
          </a:p>
        </p:txBody>
      </p:sp>
    </p:spTree>
    <p:extLst>
      <p:ext uri="{BB962C8B-B14F-4D97-AF65-F5344CB8AC3E}">
        <p14:creationId xmlns:p14="http://schemas.microsoft.com/office/powerpoint/2010/main" val="31826547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61</a:t>
            </a:fld>
            <a:endParaRPr lang="en-US"/>
          </a:p>
        </p:txBody>
      </p:sp>
    </p:spTree>
    <p:extLst>
      <p:ext uri="{BB962C8B-B14F-4D97-AF65-F5344CB8AC3E}">
        <p14:creationId xmlns:p14="http://schemas.microsoft.com/office/powerpoint/2010/main" val="31826547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62</a:t>
            </a:fld>
            <a:endParaRPr lang="en-US"/>
          </a:p>
        </p:txBody>
      </p:sp>
    </p:spTree>
    <p:extLst>
      <p:ext uri="{BB962C8B-B14F-4D97-AF65-F5344CB8AC3E}">
        <p14:creationId xmlns:p14="http://schemas.microsoft.com/office/powerpoint/2010/main" val="3779751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63</a:t>
            </a:fld>
            <a:endParaRPr lang="en-US"/>
          </a:p>
        </p:txBody>
      </p:sp>
    </p:spTree>
    <p:extLst>
      <p:ext uri="{BB962C8B-B14F-4D97-AF65-F5344CB8AC3E}">
        <p14:creationId xmlns:p14="http://schemas.microsoft.com/office/powerpoint/2010/main" val="40502086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64</a:t>
            </a:fld>
            <a:endParaRPr lang="en-US"/>
          </a:p>
        </p:txBody>
      </p:sp>
    </p:spTree>
    <p:extLst>
      <p:ext uri="{BB962C8B-B14F-4D97-AF65-F5344CB8AC3E}">
        <p14:creationId xmlns:p14="http://schemas.microsoft.com/office/powerpoint/2010/main" val="31826547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65</a:t>
            </a:fld>
            <a:endParaRPr lang="en-US"/>
          </a:p>
        </p:txBody>
      </p:sp>
    </p:spTree>
    <p:extLst>
      <p:ext uri="{BB962C8B-B14F-4D97-AF65-F5344CB8AC3E}">
        <p14:creationId xmlns:p14="http://schemas.microsoft.com/office/powerpoint/2010/main" val="40918587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66</a:t>
            </a:fld>
            <a:endParaRPr lang="en-US"/>
          </a:p>
        </p:txBody>
      </p:sp>
    </p:spTree>
    <p:extLst>
      <p:ext uri="{BB962C8B-B14F-4D97-AF65-F5344CB8AC3E}">
        <p14:creationId xmlns:p14="http://schemas.microsoft.com/office/powerpoint/2010/main" val="40918587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67</a:t>
            </a:fld>
            <a:endParaRPr lang="en-US"/>
          </a:p>
        </p:txBody>
      </p:sp>
    </p:spTree>
    <p:extLst>
      <p:ext uri="{BB962C8B-B14F-4D97-AF65-F5344CB8AC3E}">
        <p14:creationId xmlns:p14="http://schemas.microsoft.com/office/powerpoint/2010/main" val="40918587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68</a:t>
            </a:fld>
            <a:endParaRPr lang="en-US"/>
          </a:p>
        </p:txBody>
      </p:sp>
    </p:spTree>
    <p:extLst>
      <p:ext uri="{BB962C8B-B14F-4D97-AF65-F5344CB8AC3E}">
        <p14:creationId xmlns:p14="http://schemas.microsoft.com/office/powerpoint/2010/main" val="17840837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69</a:t>
            </a:fld>
            <a:endParaRPr lang="en-US"/>
          </a:p>
        </p:txBody>
      </p:sp>
    </p:spTree>
    <p:extLst>
      <p:ext uri="{BB962C8B-B14F-4D97-AF65-F5344CB8AC3E}">
        <p14:creationId xmlns:p14="http://schemas.microsoft.com/office/powerpoint/2010/main" val="29126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7</a:t>
            </a:fld>
            <a:endParaRPr lang="en-US"/>
          </a:p>
        </p:txBody>
      </p:sp>
    </p:spTree>
    <p:extLst>
      <p:ext uri="{BB962C8B-B14F-4D97-AF65-F5344CB8AC3E}">
        <p14:creationId xmlns:p14="http://schemas.microsoft.com/office/powerpoint/2010/main" val="11665133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70</a:t>
            </a:fld>
            <a:endParaRPr lang="en-US"/>
          </a:p>
        </p:txBody>
      </p:sp>
    </p:spTree>
    <p:extLst>
      <p:ext uri="{BB962C8B-B14F-4D97-AF65-F5344CB8AC3E}">
        <p14:creationId xmlns:p14="http://schemas.microsoft.com/office/powerpoint/2010/main" val="41799586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71</a:t>
            </a:fld>
            <a:endParaRPr lang="en-US"/>
          </a:p>
        </p:txBody>
      </p:sp>
    </p:spTree>
    <p:extLst>
      <p:ext uri="{BB962C8B-B14F-4D97-AF65-F5344CB8AC3E}">
        <p14:creationId xmlns:p14="http://schemas.microsoft.com/office/powerpoint/2010/main" val="6069751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72</a:t>
            </a:fld>
            <a:endParaRPr lang="en-US"/>
          </a:p>
        </p:txBody>
      </p:sp>
    </p:spTree>
    <p:extLst>
      <p:ext uri="{BB962C8B-B14F-4D97-AF65-F5344CB8AC3E}">
        <p14:creationId xmlns:p14="http://schemas.microsoft.com/office/powerpoint/2010/main" val="13586082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73</a:t>
            </a:fld>
            <a:endParaRPr lang="en-US"/>
          </a:p>
        </p:txBody>
      </p:sp>
    </p:spTree>
    <p:extLst>
      <p:ext uri="{BB962C8B-B14F-4D97-AF65-F5344CB8AC3E}">
        <p14:creationId xmlns:p14="http://schemas.microsoft.com/office/powerpoint/2010/main" val="13586082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74</a:t>
            </a:fld>
            <a:endParaRPr lang="en-US"/>
          </a:p>
        </p:txBody>
      </p:sp>
    </p:spTree>
    <p:extLst>
      <p:ext uri="{BB962C8B-B14F-4D97-AF65-F5344CB8AC3E}">
        <p14:creationId xmlns:p14="http://schemas.microsoft.com/office/powerpoint/2010/main" val="1048720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75</a:t>
            </a:fld>
            <a:endParaRPr lang="en-US"/>
          </a:p>
        </p:txBody>
      </p:sp>
    </p:spTree>
    <p:extLst>
      <p:ext uri="{BB962C8B-B14F-4D97-AF65-F5344CB8AC3E}">
        <p14:creationId xmlns:p14="http://schemas.microsoft.com/office/powerpoint/2010/main" val="1048720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76</a:t>
            </a:fld>
            <a:endParaRPr lang="en-US"/>
          </a:p>
        </p:txBody>
      </p:sp>
    </p:spTree>
    <p:extLst>
      <p:ext uri="{BB962C8B-B14F-4D97-AF65-F5344CB8AC3E}">
        <p14:creationId xmlns:p14="http://schemas.microsoft.com/office/powerpoint/2010/main" val="1048720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77</a:t>
            </a:fld>
            <a:endParaRPr lang="en-US"/>
          </a:p>
        </p:txBody>
      </p:sp>
    </p:spTree>
    <p:extLst>
      <p:ext uri="{BB962C8B-B14F-4D97-AF65-F5344CB8AC3E}">
        <p14:creationId xmlns:p14="http://schemas.microsoft.com/office/powerpoint/2010/main" val="27108884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78</a:t>
            </a:fld>
            <a:endParaRPr lang="en-US"/>
          </a:p>
        </p:txBody>
      </p:sp>
    </p:spTree>
    <p:extLst>
      <p:ext uri="{BB962C8B-B14F-4D97-AF65-F5344CB8AC3E}">
        <p14:creationId xmlns:p14="http://schemas.microsoft.com/office/powerpoint/2010/main" val="1048720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79</a:t>
            </a:fld>
            <a:endParaRPr lang="en-US"/>
          </a:p>
        </p:txBody>
      </p:sp>
    </p:spTree>
    <p:extLst>
      <p:ext uri="{BB962C8B-B14F-4D97-AF65-F5344CB8AC3E}">
        <p14:creationId xmlns:p14="http://schemas.microsoft.com/office/powerpoint/2010/main" val="2410119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8</a:t>
            </a:fld>
            <a:endParaRPr lang="en-US"/>
          </a:p>
        </p:txBody>
      </p:sp>
    </p:spTree>
    <p:extLst>
      <p:ext uri="{BB962C8B-B14F-4D97-AF65-F5344CB8AC3E}">
        <p14:creationId xmlns:p14="http://schemas.microsoft.com/office/powerpoint/2010/main" val="3404556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80</a:t>
            </a:fld>
            <a:endParaRPr lang="en-US"/>
          </a:p>
        </p:txBody>
      </p:sp>
    </p:spTree>
    <p:extLst>
      <p:ext uri="{BB962C8B-B14F-4D97-AF65-F5344CB8AC3E}">
        <p14:creationId xmlns:p14="http://schemas.microsoft.com/office/powerpoint/2010/main" val="3117428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81</a:t>
            </a:fld>
            <a:endParaRPr lang="en-US"/>
          </a:p>
        </p:txBody>
      </p:sp>
    </p:spTree>
    <p:extLst>
      <p:ext uri="{BB962C8B-B14F-4D97-AF65-F5344CB8AC3E}">
        <p14:creationId xmlns:p14="http://schemas.microsoft.com/office/powerpoint/2010/main" val="31826547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82</a:t>
            </a:fld>
            <a:endParaRPr lang="en-US"/>
          </a:p>
        </p:txBody>
      </p:sp>
    </p:spTree>
    <p:extLst>
      <p:ext uri="{BB962C8B-B14F-4D97-AF65-F5344CB8AC3E}">
        <p14:creationId xmlns:p14="http://schemas.microsoft.com/office/powerpoint/2010/main" val="318265474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988BA-E7D0-4E46-8222-8951F46A2C72}" type="slidenum">
              <a:rPr lang="en-US" smtClean="0"/>
              <a:pPr/>
              <a:t>83</a:t>
            </a:fld>
            <a:endParaRPr lang="en-US"/>
          </a:p>
        </p:txBody>
      </p:sp>
    </p:spTree>
    <p:extLst>
      <p:ext uri="{BB962C8B-B14F-4D97-AF65-F5344CB8AC3E}">
        <p14:creationId xmlns:p14="http://schemas.microsoft.com/office/powerpoint/2010/main" val="3509552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88BA-E7D0-4E46-8222-8951F46A2C72}" type="slidenum">
              <a:rPr lang="en-US" smtClean="0"/>
              <a:pPr/>
              <a:t>9</a:t>
            </a:fld>
            <a:endParaRPr lang="en-US"/>
          </a:p>
        </p:txBody>
      </p:sp>
    </p:spTree>
    <p:extLst>
      <p:ext uri="{BB962C8B-B14F-4D97-AF65-F5344CB8AC3E}">
        <p14:creationId xmlns:p14="http://schemas.microsoft.com/office/powerpoint/2010/main" val="3182654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838200" y="2125663"/>
            <a:ext cx="10515600" cy="914400"/>
          </a:xfrm>
        </p:spPr>
        <p:txBody>
          <a:bodyPr anchor="ctr">
            <a:noAutofit/>
          </a:bodyPr>
          <a:lstStyle>
            <a:lvl1pPr algn="ctr">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724400" y="3589338"/>
            <a:ext cx="2743200" cy="731520"/>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Autofit/>
          </a:bodyPr>
          <a:lstStyle>
            <a:lvl1pPr marL="0" indent="0">
              <a:buNone/>
              <a:defRPr sz="14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
        <p:nvSpPr>
          <p:cNvPr id="5" name="Content Placeholder 4"/>
          <p:cNvSpPr>
            <a:spLocks noGrp="1"/>
          </p:cNvSpPr>
          <p:nvPr>
            <p:ph sz="quarter" idx="11"/>
          </p:nvPr>
        </p:nvSpPr>
        <p:spPr>
          <a:xfrm>
            <a:off x="174625" y="87084"/>
            <a:ext cx="4933950" cy="5834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06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47548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6324600" y="1317625"/>
            <a:ext cx="5029200" cy="47548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073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548640"/>
          </a:xfrm>
        </p:spPr>
        <p:txBody>
          <a:bodyPr>
            <a:noAutofit/>
          </a:bodyPr>
          <a:lstStyle>
            <a:lvl1pPr marL="0" indent="0" algn="ctr">
              <a:buNone/>
              <a:defRPr sz="2800" b="1">
                <a:solidFill>
                  <a:srgbClr val="006298"/>
                </a:solidFill>
              </a:defRPr>
            </a:lvl1pPr>
          </a:lstStyle>
          <a:p>
            <a:pPr lvl="0"/>
            <a:r>
              <a:rPr lang="en-US"/>
              <a:t>Edit Master text styles</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017486"/>
            <a:ext cx="5029200" cy="4055019"/>
          </a:xfrm>
        </p:spPr>
        <p:txBody>
          <a:bodyPr>
            <a:noAutofit/>
          </a:bodyPr>
          <a:lstStyle>
            <a:lvl1pPr marL="365760" indent="-365760">
              <a:defRPr sz="2800"/>
            </a:lvl1pPr>
            <a:lvl2pPr marL="822960" indent="-320040">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6324600" y="1317625"/>
            <a:ext cx="5029200" cy="548640"/>
          </a:xfrm>
        </p:spPr>
        <p:txBody>
          <a:bodyPr>
            <a:noAutofit/>
          </a:bodyPr>
          <a:lstStyle>
            <a:lvl1pPr marL="0" indent="0" algn="ctr">
              <a:buNone/>
              <a:defRPr sz="2800" b="1">
                <a:solidFill>
                  <a:srgbClr val="006298"/>
                </a:solidFill>
              </a:defRPr>
            </a:lvl1pPr>
            <a:lvl2pPr>
              <a:defRPr sz="2400"/>
            </a:lvl2pPr>
            <a:lvl3pPr>
              <a:defRPr sz="2000"/>
            </a:lvl3pPr>
            <a:lvl4pPr>
              <a:defRPr sz="1800"/>
            </a:lvl4pPr>
            <a:lvl5pPr>
              <a:defRPr sz="1800"/>
            </a:lvl5pPr>
          </a:lstStyle>
          <a:p>
            <a:pPr lvl="0"/>
            <a:r>
              <a:rPr lang="en-US"/>
              <a:t>Edit Master text styles</a:t>
            </a:r>
          </a:p>
        </p:txBody>
      </p:sp>
      <p:sp>
        <p:nvSpPr>
          <p:cNvPr id="7" name="Content Placeholder 2"/>
          <p:cNvSpPr>
            <a:spLocks noGrp="1"/>
          </p:cNvSpPr>
          <p:nvPr>
            <p:ph idx="12"/>
          </p:nvPr>
        </p:nvSpPr>
        <p:spPr>
          <a:xfrm>
            <a:off x="6324600" y="2017486"/>
            <a:ext cx="5029200" cy="4055019"/>
          </a:xfrm>
        </p:spPr>
        <p:txBody>
          <a:bodyPr>
            <a:noAutofit/>
          </a:bodyPr>
          <a:lstStyle>
            <a:lvl1pPr marL="365760" indent="-365760">
              <a:defRPr sz="2800"/>
            </a:lvl1pPr>
            <a:lvl2pPr marL="822960" indent="-320040">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76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hasCustomPrompt="1"/>
          </p:nvPr>
        </p:nvSpPr>
        <p:spPr>
          <a:xfrm>
            <a:off x="838200" y="1317625"/>
            <a:ext cx="10515600" cy="548640"/>
          </a:xfrm>
        </p:spPr>
        <p:txBody>
          <a:bodyPr>
            <a:noAutofit/>
          </a:bodyPr>
          <a:lstStyle>
            <a:lvl1pPr marL="0" indent="0" algn="l">
              <a:buNone/>
              <a:defRPr sz="2800" b="1">
                <a:solidFill>
                  <a:srgbClr val="006298"/>
                </a:solidFill>
              </a:defRPr>
            </a:lvl1pPr>
          </a:lstStyle>
          <a:p>
            <a:pPr lvl="0"/>
            <a:r>
              <a:rPr lang="en-US" dirty="0"/>
              <a:t>Section Header</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1988185"/>
            <a:ext cx="10515600" cy="1554480"/>
          </a:xfrm>
        </p:spPr>
        <p:txBody>
          <a:bodyPr>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hasCustomPrompt="1"/>
          </p:nvPr>
        </p:nvSpPr>
        <p:spPr>
          <a:xfrm>
            <a:off x="838200" y="3872137"/>
            <a:ext cx="10515600" cy="548640"/>
          </a:xfrm>
        </p:spPr>
        <p:txBody>
          <a:bodyPr>
            <a:noAutofit/>
          </a:bodyPr>
          <a:lstStyle>
            <a:lvl1pPr marL="0" indent="0" algn="l">
              <a:buNone/>
              <a:defRPr sz="2800" b="1">
                <a:solidFill>
                  <a:srgbClr val="006298"/>
                </a:solidFill>
              </a:defRPr>
            </a:lvl1pPr>
            <a:lvl2pPr>
              <a:defRPr sz="2400"/>
            </a:lvl2pPr>
            <a:lvl3pPr>
              <a:defRPr sz="2000"/>
            </a:lvl3pPr>
            <a:lvl4pPr>
              <a:defRPr sz="1800"/>
            </a:lvl4pPr>
            <a:lvl5pPr>
              <a:defRPr sz="1800"/>
            </a:lvl5pPr>
          </a:lstStyle>
          <a:p>
            <a:pPr lvl="0"/>
            <a:r>
              <a:rPr lang="en-US" dirty="0"/>
              <a:t>Section Header</a:t>
            </a:r>
          </a:p>
        </p:txBody>
      </p:sp>
      <p:sp>
        <p:nvSpPr>
          <p:cNvPr id="7" name="Content Placeholder 2"/>
          <p:cNvSpPr>
            <a:spLocks noGrp="1"/>
          </p:cNvSpPr>
          <p:nvPr>
            <p:ph idx="12"/>
          </p:nvPr>
        </p:nvSpPr>
        <p:spPr>
          <a:xfrm>
            <a:off x="838200" y="4518025"/>
            <a:ext cx="10515600" cy="1554480"/>
          </a:xfrm>
        </p:spPr>
        <p:txBody>
          <a:bodyPr>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3436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3300984" cy="548640"/>
          </a:xfrm>
        </p:spPr>
        <p:txBody>
          <a:bodyPr>
            <a:noAutofit/>
          </a:bodyPr>
          <a:lstStyle>
            <a:lvl1pPr marL="0" indent="0" algn="ctr">
              <a:buNone/>
              <a:defRPr sz="2000" b="1">
                <a:solidFill>
                  <a:srgbClr val="006298"/>
                </a:solidFill>
              </a:defRPr>
            </a:lvl1pPr>
          </a:lstStyle>
          <a:p>
            <a:pPr lvl="0"/>
            <a:r>
              <a:rPr lang="en-US"/>
              <a:t>Edit Master text styles</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4445508" y="1317625"/>
            <a:ext cx="3300984" cy="548640"/>
          </a:xfrm>
        </p:spPr>
        <p:txBody>
          <a:bodyPr>
            <a:noAutofit/>
          </a:bodyPr>
          <a:lstStyle>
            <a:lvl1pPr marL="0" indent="0" algn="ctr">
              <a:buNone/>
              <a:defRPr sz="2000" b="1">
                <a:solidFill>
                  <a:srgbClr val="006298"/>
                </a:solidFill>
              </a:defRPr>
            </a:lvl1pPr>
            <a:lvl2pPr>
              <a:defRPr sz="2400"/>
            </a:lvl2pPr>
            <a:lvl3pPr>
              <a:defRPr sz="2000"/>
            </a:lvl3pPr>
            <a:lvl4pPr>
              <a:defRPr sz="1800"/>
            </a:lvl4pPr>
            <a:lvl5pPr>
              <a:defRPr sz="1800"/>
            </a:lvl5pPr>
          </a:lstStyle>
          <a:p>
            <a:pPr lvl="0"/>
            <a:r>
              <a:rPr lang="en-US"/>
              <a:t>Edit Master text styles</a:t>
            </a:r>
          </a:p>
        </p:txBody>
      </p:sp>
      <p:sp>
        <p:nvSpPr>
          <p:cNvPr id="7" name="Content Placeholder 2"/>
          <p:cNvSpPr>
            <a:spLocks noGrp="1"/>
          </p:cNvSpPr>
          <p:nvPr>
            <p:ph idx="12"/>
          </p:nvPr>
        </p:nvSpPr>
        <p:spPr>
          <a:xfrm>
            <a:off x="4445508"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8052816" y="1317625"/>
            <a:ext cx="3300984" cy="548640"/>
          </a:xfrm>
        </p:spPr>
        <p:txBody>
          <a:bodyPr>
            <a:noAutofit/>
          </a:bodyPr>
          <a:lstStyle>
            <a:lvl1pPr marL="0" indent="0" algn="ctr">
              <a:buNone/>
              <a:defRPr sz="2000" b="1">
                <a:solidFill>
                  <a:srgbClr val="006298"/>
                </a:solidFill>
              </a:defRPr>
            </a:lvl1pPr>
            <a:lvl2pPr>
              <a:defRPr sz="1800"/>
            </a:lvl2pPr>
            <a:lvl3pPr>
              <a:defRPr sz="1600"/>
            </a:lvl3pPr>
            <a:lvl4pPr>
              <a:defRPr sz="1400"/>
            </a:lvl4pPr>
            <a:lvl5pPr>
              <a:defRPr sz="1400"/>
            </a:lvl5pPr>
          </a:lstStyle>
          <a:p>
            <a:pPr lvl="0"/>
            <a:r>
              <a:rPr lang="en-US"/>
              <a:t>Edit Master text styles</a:t>
            </a:r>
          </a:p>
        </p:txBody>
      </p:sp>
      <p:sp>
        <p:nvSpPr>
          <p:cNvPr id="10" name="Content Placeholder 2"/>
          <p:cNvSpPr>
            <a:spLocks noGrp="1"/>
          </p:cNvSpPr>
          <p:nvPr>
            <p:ph idx="14"/>
          </p:nvPr>
        </p:nvSpPr>
        <p:spPr>
          <a:xfrm>
            <a:off x="8052816"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734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4"/>
            <a:ext cx="10515600" cy="3399519"/>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5" name="Content Placeholder 2"/>
          <p:cNvSpPr>
            <a:spLocks noGrp="1"/>
          </p:cNvSpPr>
          <p:nvPr>
            <p:ph idx="10" hasCustomPrompt="1"/>
          </p:nvPr>
        </p:nvSpPr>
        <p:spPr>
          <a:xfrm>
            <a:off x="838200" y="5138056"/>
            <a:ext cx="10515600" cy="954765"/>
          </a:xfrm>
        </p:spPr>
        <p:txBody>
          <a:bodyPr>
            <a:noAutofit/>
          </a:bodyPr>
          <a:lstStyle>
            <a:lvl1pPr marL="0" indent="0">
              <a:buNone/>
              <a:defRPr sz="2000">
                <a:solidFill>
                  <a:srgbClr val="006298"/>
                </a:solidFill>
              </a:defRPr>
            </a:lvl1pPr>
          </a:lstStyle>
          <a:p>
            <a:pPr lvl="0"/>
            <a:r>
              <a:rPr lang="en-US" dirty="0"/>
              <a:t>Click to add caption to accompany content. </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447068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5" name="Content Placeholder 2"/>
          <p:cNvSpPr>
            <a:spLocks noGrp="1"/>
          </p:cNvSpPr>
          <p:nvPr>
            <p:ph idx="10" hasCustomPrompt="1"/>
          </p:nvPr>
        </p:nvSpPr>
        <p:spPr>
          <a:xfrm>
            <a:off x="7358743" y="4484914"/>
            <a:ext cx="3995056" cy="1607907"/>
          </a:xfrm>
        </p:spPr>
        <p:txBody>
          <a:bodyPr>
            <a:noAutofit/>
          </a:bodyPr>
          <a:lstStyle>
            <a:lvl1pPr marL="0" indent="0">
              <a:buNone/>
              <a:defRPr sz="2000">
                <a:solidFill>
                  <a:srgbClr val="006298"/>
                </a:solidFill>
              </a:defRPr>
            </a:lvl1pPr>
          </a:lstStyle>
          <a:p>
            <a:pPr lvl="0"/>
            <a:r>
              <a:rPr lang="en-US" dirty="0"/>
              <a:t>Click to add caption to accompany content. </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6" name="Picture Placeholder 5"/>
          <p:cNvSpPr>
            <a:spLocks noGrp="1"/>
          </p:cNvSpPr>
          <p:nvPr>
            <p:ph type="pic" sz="quarter" idx="11"/>
          </p:nvPr>
        </p:nvSpPr>
        <p:spPr>
          <a:xfrm>
            <a:off x="838199" y="1538514"/>
            <a:ext cx="6201229" cy="4554311"/>
          </a:xfrm>
        </p:spPr>
        <p:txBody>
          <a:bodyPr>
            <a:noAutofit/>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170027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9" name="Content Placeholder 8"/>
          <p:cNvSpPr>
            <a:spLocks noGrp="1"/>
          </p:cNvSpPr>
          <p:nvPr>
            <p:ph sz="quarter" idx="1"/>
          </p:nvPr>
        </p:nvSpPr>
        <p:spPr>
          <a:xfrm>
            <a:off x="812800" y="1589566"/>
            <a:ext cx="5384800" cy="4811234"/>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6443333" y="1589566"/>
            <a:ext cx="5342268" cy="4811234"/>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Slide Number Placeholder 9"/>
          <p:cNvSpPr>
            <a:spLocks noGrp="1"/>
          </p:cNvSpPr>
          <p:nvPr>
            <p:ph type="sldNum" sz="quarter" idx="16"/>
          </p:nvPr>
        </p:nvSpPr>
        <p:spPr/>
        <p:txBody>
          <a:bodyPr rtlCol="0"/>
          <a:lstStyle/>
          <a:p>
            <a:fld id="{A2B39462-4DF8-4D0C-8DDE-43D6292F3E5B}" type="slidenum">
              <a:rPr lang="en-US" smtClean="0"/>
              <a:pPr/>
              <a:t>‹#›</a:t>
            </a:fld>
            <a:endParaRPr lang="en-US"/>
          </a:p>
        </p:txBody>
      </p:sp>
      <p:sp>
        <p:nvSpPr>
          <p:cNvPr id="7" name="Footer Placeholder 4"/>
          <p:cNvSpPr>
            <a:spLocks noGrp="1"/>
          </p:cNvSpPr>
          <p:nvPr>
            <p:ph type="ftr" sz="quarter" idx="11"/>
          </p:nvPr>
        </p:nvSpPr>
        <p:spPr>
          <a:xfrm>
            <a:off x="101600" y="6492876"/>
            <a:ext cx="11887200" cy="365125"/>
          </a:xfrm>
          <a:prstGeom prst="rect">
            <a:avLst/>
          </a:prstGeom>
        </p:spPr>
        <p:txBody>
          <a:bodyPr/>
          <a:lstStyle/>
          <a:p>
            <a:r>
              <a:rPr lang="en-US" dirty="0"/>
              <a:t>© 2016 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566078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bj">
  <p:cSld name="obj">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203201" y="76200"/>
            <a:ext cx="11785599" cy="11430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 y="1272222"/>
            <a:ext cx="711199" cy="244475"/>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a:p>
        </p:txBody>
      </p:sp>
      <p:sp>
        <p:nvSpPr>
          <p:cNvPr id="23" name="Google Shape;23;p3"/>
          <p:cNvSpPr txBox="1">
            <a:spLocks noGrp="1"/>
          </p:cNvSpPr>
          <p:nvPr>
            <p:ph type="body" idx="1"/>
          </p:nvPr>
        </p:nvSpPr>
        <p:spPr>
          <a:xfrm>
            <a:off x="816863" y="1600200"/>
            <a:ext cx="10765537" cy="1371600"/>
          </a:xfrm>
          <a:prstGeom prst="rect">
            <a:avLst/>
          </a:prstGeom>
          <a:noFill/>
          <a:ln>
            <a:noFill/>
          </a:ln>
        </p:spPr>
        <p:txBody>
          <a:bodyPr spcFirstLastPara="1" wrap="square" lIns="91425" tIns="91425" rIns="91425" bIns="91425" anchor="t" anchorCtr="0"/>
          <a:lstStyle>
            <a:lvl1pPr marL="457200" lvl="0" indent="-412750" algn="l">
              <a:lnSpc>
                <a:spcPct val="100000"/>
              </a:lnSpc>
              <a:spcBef>
                <a:spcPts val="700"/>
              </a:spcBef>
              <a:spcAft>
                <a:spcPts val="0"/>
              </a:spcAft>
              <a:buClr>
                <a:schemeClr val="accent2"/>
              </a:buClr>
              <a:buSzPts val="2900"/>
              <a:buFont typeface="Arial"/>
              <a:buChar char="•"/>
              <a:defRPr sz="2900">
                <a:solidFill>
                  <a:schemeClr val="dk1"/>
                </a:solidFill>
              </a:defRPr>
            </a:lvl1pPr>
            <a:lvl2pPr marL="914400" lvl="1" indent="-393700" algn="l">
              <a:lnSpc>
                <a:spcPct val="100000"/>
              </a:lnSpc>
              <a:spcBef>
                <a:spcPts val="550"/>
              </a:spcBef>
              <a:spcAft>
                <a:spcPts val="0"/>
              </a:spcAft>
              <a:buClr>
                <a:schemeClr val="accent1"/>
              </a:buClr>
              <a:buSzPts val="2600"/>
              <a:buFont typeface="Arial"/>
              <a:buChar char="•"/>
              <a:defRPr sz="2600">
                <a:solidFill>
                  <a:schemeClr val="dk1"/>
                </a:solidFill>
              </a:defRPr>
            </a:lvl2pPr>
            <a:lvl3pPr marL="1371600" lvl="2" indent="-374650" algn="l">
              <a:lnSpc>
                <a:spcPct val="100000"/>
              </a:lnSpc>
              <a:spcBef>
                <a:spcPts val="500"/>
              </a:spcBef>
              <a:spcAft>
                <a:spcPts val="0"/>
              </a:spcAft>
              <a:buClr>
                <a:schemeClr val="accent2"/>
              </a:buClr>
              <a:buSzPts val="2300"/>
              <a:buFont typeface="Arial"/>
              <a:buChar char="•"/>
              <a:defRPr sz="2300">
                <a:solidFill>
                  <a:schemeClr val="dk1"/>
                </a:solidFill>
              </a:defRPr>
            </a:lvl3pPr>
            <a:lvl4pPr marL="1828800" lvl="3" indent="-355600" algn="l">
              <a:lnSpc>
                <a:spcPct val="100000"/>
              </a:lnSpc>
              <a:spcBef>
                <a:spcPts val="400"/>
              </a:spcBef>
              <a:spcAft>
                <a:spcPts val="0"/>
              </a:spcAft>
              <a:buClr>
                <a:schemeClr val="accent3"/>
              </a:buClr>
              <a:buSzPts val="2000"/>
              <a:buFont typeface="Arial"/>
              <a:buChar char="•"/>
              <a:defRPr sz="2000">
                <a:solidFill>
                  <a:schemeClr val="dk1"/>
                </a:solidFill>
              </a:defRPr>
            </a:lvl4pPr>
            <a:lvl5pPr marL="2286000" lvl="4" indent="-342900" algn="l">
              <a:lnSpc>
                <a:spcPct val="100000"/>
              </a:lnSpc>
              <a:spcBef>
                <a:spcPts val="400"/>
              </a:spcBef>
              <a:spcAft>
                <a:spcPts val="0"/>
              </a:spcAft>
              <a:buClr>
                <a:schemeClr val="accent4"/>
              </a:buClr>
              <a:buSzPts val="1800"/>
              <a:buFont typeface="Arial"/>
              <a:buChar char="•"/>
              <a:defRPr sz="1800">
                <a:solidFill>
                  <a:schemeClr val="dk1"/>
                </a:solidFill>
              </a:defRPr>
            </a:lvl5pPr>
            <a:lvl6pPr marL="2743200" lvl="5" indent="-342900" algn="l">
              <a:lnSpc>
                <a:spcPct val="100000"/>
              </a:lnSpc>
              <a:spcBef>
                <a:spcPts val="360"/>
              </a:spcBef>
              <a:spcAft>
                <a:spcPts val="0"/>
              </a:spcAft>
              <a:buClr>
                <a:schemeClr val="accent1"/>
              </a:buClr>
              <a:buSzPts val="1800"/>
              <a:buFont typeface="Noto Sans Symbols"/>
              <a:buChar char="▪"/>
              <a:defRPr sz="1800">
                <a:solidFill>
                  <a:schemeClr val="dk1"/>
                </a:solidFill>
              </a:defRPr>
            </a:lvl6pPr>
            <a:lvl7pPr marL="3200400" lvl="6" indent="-342900" algn="l">
              <a:lnSpc>
                <a:spcPct val="100000"/>
              </a:lnSpc>
              <a:spcBef>
                <a:spcPts val="360"/>
              </a:spcBef>
              <a:spcAft>
                <a:spcPts val="0"/>
              </a:spcAft>
              <a:buClr>
                <a:schemeClr val="accent2"/>
              </a:buClr>
              <a:buSzPts val="1800"/>
              <a:buFont typeface="Noto Sans Symbols"/>
              <a:buChar char="▪"/>
              <a:defRPr sz="1800">
                <a:solidFill>
                  <a:schemeClr val="dk1"/>
                </a:solidFill>
              </a:defRPr>
            </a:lvl7pPr>
            <a:lvl8pPr marL="3657600" lvl="7" indent="-342900" algn="l">
              <a:lnSpc>
                <a:spcPct val="100000"/>
              </a:lnSpc>
              <a:spcBef>
                <a:spcPts val="360"/>
              </a:spcBef>
              <a:spcAft>
                <a:spcPts val="0"/>
              </a:spcAft>
              <a:buClr>
                <a:schemeClr val="accent3"/>
              </a:buClr>
              <a:buSzPts val="1800"/>
              <a:buFont typeface="Noto Sans Symbols"/>
              <a:buChar char="▪"/>
              <a:defRPr sz="1800">
                <a:solidFill>
                  <a:schemeClr val="dk1"/>
                </a:solidFill>
              </a:defRPr>
            </a:lvl8pPr>
            <a:lvl9pPr marL="4114800" lvl="8" indent="-342900" algn="l">
              <a:lnSpc>
                <a:spcPct val="100000"/>
              </a:lnSpc>
              <a:spcBef>
                <a:spcPts val="360"/>
              </a:spcBef>
              <a:spcAft>
                <a:spcPts val="0"/>
              </a:spcAft>
              <a:buClr>
                <a:schemeClr val="accent4"/>
              </a:buClr>
              <a:buSzPts val="1800"/>
              <a:buFont typeface="Noto Sans Symbols"/>
              <a:buChar char="▪"/>
              <a:defRPr sz="1800">
                <a:solidFill>
                  <a:schemeClr val="dk1"/>
                </a:solidFill>
              </a:defRPr>
            </a:lvl9pPr>
          </a:lstStyle>
          <a:p>
            <a:endParaRPr/>
          </a:p>
        </p:txBody>
      </p:sp>
      <p:sp>
        <p:nvSpPr>
          <p:cNvPr id="24" name="Google Shape;24;p3"/>
          <p:cNvSpPr txBox="1">
            <a:spLocks noGrp="1"/>
          </p:cNvSpPr>
          <p:nvPr>
            <p:ph type="ftr" idx="11"/>
          </p:nvPr>
        </p:nvSpPr>
        <p:spPr>
          <a:xfrm>
            <a:off x="101600" y="6492876"/>
            <a:ext cx="11887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body" idx="2"/>
          </p:nvPr>
        </p:nvSpPr>
        <p:spPr>
          <a:xfrm>
            <a:off x="812800" y="3124200"/>
            <a:ext cx="10769600" cy="1524000"/>
          </a:xfrm>
          <a:prstGeom prst="rect">
            <a:avLst/>
          </a:prstGeom>
          <a:noFill/>
          <a:ln>
            <a:noFill/>
          </a:ln>
        </p:spPr>
        <p:txBody>
          <a:bodyPr spcFirstLastPara="1" wrap="square" lIns="91425" tIns="91425" rIns="91425" bIns="91425" anchor="t" anchorCtr="0"/>
          <a:lstStyle>
            <a:lvl1pPr marL="457200" lvl="0" indent="-342900" algn="l">
              <a:lnSpc>
                <a:spcPct val="100000"/>
              </a:lnSpc>
              <a:spcBef>
                <a:spcPts val="700"/>
              </a:spcBef>
              <a:spcAft>
                <a:spcPts val="0"/>
              </a:spcAft>
              <a:buSzPts val="180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6" name="Google Shape;26;p3"/>
          <p:cNvSpPr txBox="1">
            <a:spLocks noGrp="1"/>
          </p:cNvSpPr>
          <p:nvPr>
            <p:ph type="body" idx="3"/>
          </p:nvPr>
        </p:nvSpPr>
        <p:spPr>
          <a:xfrm>
            <a:off x="812800" y="4800600"/>
            <a:ext cx="10769600" cy="1524000"/>
          </a:xfrm>
          <a:prstGeom prst="rect">
            <a:avLst/>
          </a:prstGeom>
          <a:noFill/>
          <a:ln>
            <a:noFill/>
          </a:ln>
        </p:spPr>
        <p:txBody>
          <a:bodyPr spcFirstLastPara="1" wrap="square" lIns="91425" tIns="91425" rIns="91425" bIns="91425" anchor="t" anchorCtr="0"/>
          <a:lstStyle>
            <a:lvl1pPr marL="457200" lvl="0" indent="-342900" algn="l">
              <a:lnSpc>
                <a:spcPct val="100000"/>
              </a:lnSpc>
              <a:spcBef>
                <a:spcPts val="700"/>
              </a:spcBef>
              <a:spcAft>
                <a:spcPts val="0"/>
              </a:spcAft>
              <a:buSzPts val="180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extLst>
      <p:ext uri="{BB962C8B-B14F-4D97-AF65-F5344CB8AC3E}">
        <p14:creationId xmlns:p14="http://schemas.microsoft.com/office/powerpoint/2010/main" val="3725009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01600" y="76201"/>
            <a:ext cx="11988800" cy="1066799"/>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000"/>
              <a:buNone/>
              <a:defRPr/>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12800" y="2209801"/>
            <a:ext cx="5384799" cy="4190999"/>
          </a:xfrm>
          <a:prstGeom prst="rect">
            <a:avLst/>
          </a:prstGeom>
          <a:noFill/>
          <a:ln>
            <a:noFill/>
          </a:ln>
        </p:spPr>
        <p:txBody>
          <a:bodyPr spcFirstLastPara="1" wrap="square" lIns="91425" tIns="91425" rIns="91425" bIns="91425" anchor="t" anchorCtr="0"/>
          <a:lstStyle>
            <a:lvl1pPr marL="457200" lvl="0" indent="-412750" algn="l">
              <a:lnSpc>
                <a:spcPct val="100000"/>
              </a:lnSpc>
              <a:spcBef>
                <a:spcPts val="700"/>
              </a:spcBef>
              <a:spcAft>
                <a:spcPts val="0"/>
              </a:spcAft>
              <a:buClr>
                <a:schemeClr val="accent2"/>
              </a:buClr>
              <a:buSzPts val="2900"/>
              <a:buFont typeface="Arial"/>
              <a:buChar char="•"/>
              <a:defRPr sz="2900">
                <a:solidFill>
                  <a:schemeClr val="dk1"/>
                </a:solidFill>
              </a:defRPr>
            </a:lvl1pPr>
            <a:lvl2pPr marL="914400" lvl="1" indent="-393700" algn="l">
              <a:lnSpc>
                <a:spcPct val="100000"/>
              </a:lnSpc>
              <a:spcBef>
                <a:spcPts val="550"/>
              </a:spcBef>
              <a:spcAft>
                <a:spcPts val="0"/>
              </a:spcAft>
              <a:buClr>
                <a:schemeClr val="accent1"/>
              </a:buClr>
              <a:buSzPts val="2600"/>
              <a:buFont typeface="Arial"/>
              <a:buChar char="•"/>
              <a:defRPr sz="2600">
                <a:solidFill>
                  <a:schemeClr val="dk1"/>
                </a:solidFill>
              </a:defRPr>
            </a:lvl2pPr>
            <a:lvl3pPr marL="1371600" lvl="2" indent="-374650" algn="l">
              <a:lnSpc>
                <a:spcPct val="100000"/>
              </a:lnSpc>
              <a:spcBef>
                <a:spcPts val="500"/>
              </a:spcBef>
              <a:spcAft>
                <a:spcPts val="0"/>
              </a:spcAft>
              <a:buClr>
                <a:schemeClr val="accent2"/>
              </a:buClr>
              <a:buSzPts val="2300"/>
              <a:buFont typeface="Arial"/>
              <a:buChar char="•"/>
              <a:defRPr sz="2300">
                <a:solidFill>
                  <a:schemeClr val="dk1"/>
                </a:solidFill>
              </a:defRPr>
            </a:lvl3pPr>
            <a:lvl4pPr marL="1828800" lvl="3" indent="-355600" algn="l">
              <a:lnSpc>
                <a:spcPct val="100000"/>
              </a:lnSpc>
              <a:spcBef>
                <a:spcPts val="400"/>
              </a:spcBef>
              <a:spcAft>
                <a:spcPts val="0"/>
              </a:spcAft>
              <a:buClr>
                <a:schemeClr val="accent3"/>
              </a:buClr>
              <a:buSzPts val="2000"/>
              <a:buFont typeface="Arial"/>
              <a:buChar char="•"/>
              <a:defRPr sz="2000">
                <a:solidFill>
                  <a:schemeClr val="dk1"/>
                </a:solidFill>
              </a:defRPr>
            </a:lvl4pPr>
            <a:lvl5pPr marL="2286000" lvl="4" indent="-342900" algn="l">
              <a:lnSpc>
                <a:spcPct val="100000"/>
              </a:lnSpc>
              <a:spcBef>
                <a:spcPts val="400"/>
              </a:spcBef>
              <a:spcAft>
                <a:spcPts val="0"/>
              </a:spcAft>
              <a:buClr>
                <a:schemeClr val="accent4"/>
              </a:buClr>
              <a:buSzPts val="1800"/>
              <a:buFont typeface="Arial"/>
              <a:buChar char="•"/>
              <a:defRPr sz="1800">
                <a:solidFill>
                  <a:schemeClr val="dk1"/>
                </a:solidFill>
              </a:defRPr>
            </a:lvl5pPr>
            <a:lvl6pPr marL="2743200" lvl="5" indent="-342900" algn="l">
              <a:lnSpc>
                <a:spcPct val="100000"/>
              </a:lnSpc>
              <a:spcBef>
                <a:spcPts val="360"/>
              </a:spcBef>
              <a:spcAft>
                <a:spcPts val="0"/>
              </a:spcAft>
              <a:buClr>
                <a:schemeClr val="accent1"/>
              </a:buClr>
              <a:buSzPts val="1800"/>
              <a:buFont typeface="Noto Sans Symbols"/>
              <a:buChar char="▪"/>
              <a:defRPr sz="1800">
                <a:solidFill>
                  <a:schemeClr val="dk1"/>
                </a:solidFill>
              </a:defRPr>
            </a:lvl6pPr>
            <a:lvl7pPr marL="3200400" lvl="6" indent="-342900" algn="l">
              <a:lnSpc>
                <a:spcPct val="100000"/>
              </a:lnSpc>
              <a:spcBef>
                <a:spcPts val="360"/>
              </a:spcBef>
              <a:spcAft>
                <a:spcPts val="0"/>
              </a:spcAft>
              <a:buClr>
                <a:schemeClr val="accent2"/>
              </a:buClr>
              <a:buSzPts val="1800"/>
              <a:buFont typeface="Noto Sans Symbols"/>
              <a:buChar char="▪"/>
              <a:defRPr sz="1800">
                <a:solidFill>
                  <a:schemeClr val="dk1"/>
                </a:solidFill>
              </a:defRPr>
            </a:lvl7pPr>
            <a:lvl8pPr marL="3657600" lvl="7" indent="-342900" algn="l">
              <a:lnSpc>
                <a:spcPct val="100000"/>
              </a:lnSpc>
              <a:spcBef>
                <a:spcPts val="360"/>
              </a:spcBef>
              <a:spcAft>
                <a:spcPts val="0"/>
              </a:spcAft>
              <a:buClr>
                <a:schemeClr val="accent3"/>
              </a:buClr>
              <a:buSzPts val="1800"/>
              <a:buFont typeface="Noto Sans Symbols"/>
              <a:buChar char="▪"/>
              <a:defRPr sz="1800">
                <a:solidFill>
                  <a:schemeClr val="dk1"/>
                </a:solidFill>
              </a:defRPr>
            </a:lvl8pPr>
            <a:lvl9pPr marL="4114800" lvl="8" indent="-342900" algn="l">
              <a:lnSpc>
                <a:spcPct val="100000"/>
              </a:lnSpc>
              <a:spcBef>
                <a:spcPts val="360"/>
              </a:spcBef>
              <a:spcAft>
                <a:spcPts val="0"/>
              </a:spcAft>
              <a:buClr>
                <a:schemeClr val="accent4"/>
              </a:buClr>
              <a:buSzPts val="1800"/>
              <a:buFont typeface="Noto Sans Symbols"/>
              <a:buChar char="▪"/>
              <a:defRPr sz="1800">
                <a:solidFill>
                  <a:schemeClr val="dk1"/>
                </a:solidFill>
              </a:defRPr>
            </a:lvl9pPr>
          </a:lstStyle>
          <a:p>
            <a:endParaRPr/>
          </a:p>
        </p:txBody>
      </p:sp>
      <p:sp>
        <p:nvSpPr>
          <p:cNvPr id="30" name="Google Shape;30;p4"/>
          <p:cNvSpPr txBox="1">
            <a:spLocks noGrp="1"/>
          </p:cNvSpPr>
          <p:nvPr>
            <p:ph type="body" idx="2"/>
          </p:nvPr>
        </p:nvSpPr>
        <p:spPr>
          <a:xfrm>
            <a:off x="6299201" y="2209801"/>
            <a:ext cx="5283199" cy="4190999"/>
          </a:xfrm>
          <a:prstGeom prst="rect">
            <a:avLst/>
          </a:prstGeom>
          <a:noFill/>
          <a:ln>
            <a:noFill/>
          </a:ln>
        </p:spPr>
        <p:txBody>
          <a:bodyPr spcFirstLastPara="1" wrap="square" lIns="91425" tIns="91425" rIns="91425" bIns="91425" anchor="t" anchorCtr="0"/>
          <a:lstStyle>
            <a:lvl1pPr marL="457200" lvl="0" indent="-412750" algn="l">
              <a:lnSpc>
                <a:spcPct val="100000"/>
              </a:lnSpc>
              <a:spcBef>
                <a:spcPts val="700"/>
              </a:spcBef>
              <a:spcAft>
                <a:spcPts val="0"/>
              </a:spcAft>
              <a:buClr>
                <a:schemeClr val="accent2"/>
              </a:buClr>
              <a:buSzPts val="2900"/>
              <a:buFont typeface="Arial"/>
              <a:buChar char="•"/>
              <a:defRPr sz="2900">
                <a:solidFill>
                  <a:schemeClr val="dk1"/>
                </a:solidFill>
              </a:defRPr>
            </a:lvl1pPr>
            <a:lvl2pPr marL="914400" lvl="1" indent="-393700" algn="l">
              <a:lnSpc>
                <a:spcPct val="100000"/>
              </a:lnSpc>
              <a:spcBef>
                <a:spcPts val="550"/>
              </a:spcBef>
              <a:spcAft>
                <a:spcPts val="0"/>
              </a:spcAft>
              <a:buClr>
                <a:schemeClr val="accent1"/>
              </a:buClr>
              <a:buSzPts val="2600"/>
              <a:buFont typeface="Arial"/>
              <a:buChar char="•"/>
              <a:defRPr sz="2600">
                <a:solidFill>
                  <a:schemeClr val="dk1"/>
                </a:solidFill>
              </a:defRPr>
            </a:lvl2pPr>
            <a:lvl3pPr marL="1371600" lvl="2" indent="-374650" algn="l">
              <a:lnSpc>
                <a:spcPct val="100000"/>
              </a:lnSpc>
              <a:spcBef>
                <a:spcPts val="500"/>
              </a:spcBef>
              <a:spcAft>
                <a:spcPts val="0"/>
              </a:spcAft>
              <a:buClr>
                <a:schemeClr val="accent2"/>
              </a:buClr>
              <a:buSzPts val="2300"/>
              <a:buFont typeface="Arial"/>
              <a:buChar char="•"/>
              <a:defRPr sz="2300">
                <a:solidFill>
                  <a:schemeClr val="dk1"/>
                </a:solidFill>
              </a:defRPr>
            </a:lvl3pPr>
            <a:lvl4pPr marL="1828800" lvl="3" indent="-355600" algn="l">
              <a:lnSpc>
                <a:spcPct val="100000"/>
              </a:lnSpc>
              <a:spcBef>
                <a:spcPts val="400"/>
              </a:spcBef>
              <a:spcAft>
                <a:spcPts val="0"/>
              </a:spcAft>
              <a:buClr>
                <a:schemeClr val="accent3"/>
              </a:buClr>
              <a:buSzPts val="2000"/>
              <a:buFont typeface="Arial"/>
              <a:buChar char="•"/>
              <a:defRPr sz="2000">
                <a:solidFill>
                  <a:schemeClr val="dk1"/>
                </a:solidFill>
              </a:defRPr>
            </a:lvl4pPr>
            <a:lvl5pPr marL="2286000" lvl="4" indent="-342900" algn="l">
              <a:lnSpc>
                <a:spcPct val="100000"/>
              </a:lnSpc>
              <a:spcBef>
                <a:spcPts val="400"/>
              </a:spcBef>
              <a:spcAft>
                <a:spcPts val="0"/>
              </a:spcAft>
              <a:buClr>
                <a:schemeClr val="accent4"/>
              </a:buClr>
              <a:buSzPts val="1800"/>
              <a:buFont typeface="Arial"/>
              <a:buChar char="•"/>
              <a:defRPr sz="1800">
                <a:solidFill>
                  <a:schemeClr val="dk1"/>
                </a:solidFill>
              </a:defRPr>
            </a:lvl5pPr>
            <a:lvl6pPr marL="2743200" lvl="5" indent="-342900" algn="l">
              <a:lnSpc>
                <a:spcPct val="100000"/>
              </a:lnSpc>
              <a:spcBef>
                <a:spcPts val="360"/>
              </a:spcBef>
              <a:spcAft>
                <a:spcPts val="0"/>
              </a:spcAft>
              <a:buClr>
                <a:schemeClr val="accent1"/>
              </a:buClr>
              <a:buSzPts val="1800"/>
              <a:buFont typeface="Noto Sans Symbols"/>
              <a:buChar char="▪"/>
              <a:defRPr sz="1800">
                <a:solidFill>
                  <a:schemeClr val="dk1"/>
                </a:solidFill>
              </a:defRPr>
            </a:lvl6pPr>
            <a:lvl7pPr marL="3200400" lvl="6" indent="-342900" algn="l">
              <a:lnSpc>
                <a:spcPct val="100000"/>
              </a:lnSpc>
              <a:spcBef>
                <a:spcPts val="360"/>
              </a:spcBef>
              <a:spcAft>
                <a:spcPts val="0"/>
              </a:spcAft>
              <a:buClr>
                <a:schemeClr val="accent2"/>
              </a:buClr>
              <a:buSzPts val="1800"/>
              <a:buFont typeface="Noto Sans Symbols"/>
              <a:buChar char="▪"/>
              <a:defRPr sz="1800">
                <a:solidFill>
                  <a:schemeClr val="dk1"/>
                </a:solidFill>
              </a:defRPr>
            </a:lvl7pPr>
            <a:lvl8pPr marL="3657600" lvl="7" indent="-342900" algn="l">
              <a:lnSpc>
                <a:spcPct val="100000"/>
              </a:lnSpc>
              <a:spcBef>
                <a:spcPts val="360"/>
              </a:spcBef>
              <a:spcAft>
                <a:spcPts val="0"/>
              </a:spcAft>
              <a:buClr>
                <a:schemeClr val="accent3"/>
              </a:buClr>
              <a:buSzPts val="1800"/>
              <a:buFont typeface="Noto Sans Symbols"/>
              <a:buChar char="▪"/>
              <a:defRPr sz="1800">
                <a:solidFill>
                  <a:schemeClr val="dk1"/>
                </a:solidFill>
              </a:defRPr>
            </a:lvl8pPr>
            <a:lvl9pPr marL="4114800" lvl="8" indent="-342900" algn="l">
              <a:lnSpc>
                <a:spcPct val="100000"/>
              </a:lnSpc>
              <a:spcBef>
                <a:spcPts val="360"/>
              </a:spcBef>
              <a:spcAft>
                <a:spcPts val="0"/>
              </a:spcAft>
              <a:buClr>
                <a:schemeClr val="accent4"/>
              </a:buClr>
              <a:buSzPts val="1800"/>
              <a:buFont typeface="Noto Sans Symbols"/>
              <a:buChar char="▪"/>
              <a:defRPr sz="1800">
                <a:solidFill>
                  <a:schemeClr val="dk1"/>
                </a:solidFill>
              </a:defRPr>
            </a:lvl9pPr>
          </a:lstStyle>
          <a:p>
            <a:endParaRPr/>
          </a:p>
        </p:txBody>
      </p:sp>
      <p:sp>
        <p:nvSpPr>
          <p:cNvPr id="31" name="Google Shape;31;p4"/>
          <p:cNvSpPr txBox="1">
            <a:spLocks noGrp="1"/>
          </p:cNvSpPr>
          <p:nvPr>
            <p:ph type="sldNum" idx="12"/>
          </p:nvPr>
        </p:nvSpPr>
        <p:spPr>
          <a:xfrm>
            <a:off x="1" y="1272222"/>
            <a:ext cx="711199" cy="244475"/>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endParaRPr lang="en-US"/>
          </a:p>
        </p:txBody>
      </p:sp>
      <p:sp>
        <p:nvSpPr>
          <p:cNvPr id="32" name="Google Shape;32;p4"/>
          <p:cNvSpPr txBox="1">
            <a:spLocks noGrp="1"/>
          </p:cNvSpPr>
          <p:nvPr>
            <p:ph type="ftr" idx="11"/>
          </p:nvPr>
        </p:nvSpPr>
        <p:spPr>
          <a:xfrm>
            <a:off x="101600" y="6492876"/>
            <a:ext cx="11887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3" name="Google Shape;33;p4"/>
          <p:cNvSpPr txBox="1">
            <a:spLocks noGrp="1"/>
          </p:cNvSpPr>
          <p:nvPr>
            <p:ph type="body" idx="3"/>
          </p:nvPr>
        </p:nvSpPr>
        <p:spPr>
          <a:xfrm>
            <a:off x="812800" y="1569721"/>
            <a:ext cx="5384799" cy="640079"/>
          </a:xfrm>
          <a:prstGeom prst="rect">
            <a:avLst/>
          </a:prstGeom>
          <a:solidFill>
            <a:schemeClr val="accent2"/>
          </a:solidFill>
          <a:ln>
            <a:noFill/>
          </a:ln>
        </p:spPr>
        <p:txBody>
          <a:bodyPr spcFirstLastPara="1" wrap="square" lIns="91425" tIns="91425" rIns="91425" bIns="91425" anchor="ctr" anchorCtr="0"/>
          <a:lstStyle>
            <a:lvl1pPr marL="457200" lvl="0" indent="-228600" algn="l">
              <a:lnSpc>
                <a:spcPct val="100000"/>
              </a:lnSpc>
              <a:spcBef>
                <a:spcPts val="700"/>
              </a:spcBef>
              <a:spcAft>
                <a:spcPts val="0"/>
              </a:spcAft>
              <a:buClr>
                <a:srgbClr val="FFFFFF"/>
              </a:buClr>
              <a:buSzPts val="2000"/>
              <a:buNone/>
              <a:defRPr sz="2000" b="1">
                <a:solidFill>
                  <a:srgbClr val="FFFFFF"/>
                </a:solidFill>
              </a:defRPr>
            </a:lvl1pPr>
            <a:lvl2pPr marL="914400" lvl="1" indent="-393700" algn="l">
              <a:lnSpc>
                <a:spcPct val="100000"/>
              </a:lnSpc>
              <a:spcBef>
                <a:spcPts val="550"/>
              </a:spcBef>
              <a:spcAft>
                <a:spcPts val="0"/>
              </a:spcAft>
              <a:buSzPts val="2600"/>
              <a:buChar char="•"/>
              <a:defRPr/>
            </a:lvl2pPr>
            <a:lvl3pPr marL="1371600" lvl="2" indent="-374650" algn="l">
              <a:lnSpc>
                <a:spcPct val="100000"/>
              </a:lnSpc>
              <a:spcBef>
                <a:spcPts val="500"/>
              </a:spcBef>
              <a:spcAft>
                <a:spcPts val="0"/>
              </a:spcAft>
              <a:buSzPts val="2300"/>
              <a:buChar char="•"/>
              <a:defRPr/>
            </a:lvl3pPr>
            <a:lvl4pPr marL="1828800" lvl="3" indent="-355600" algn="l">
              <a:lnSpc>
                <a:spcPct val="100000"/>
              </a:lnSpc>
              <a:spcBef>
                <a:spcPts val="400"/>
              </a:spcBef>
              <a:spcAft>
                <a:spcPts val="0"/>
              </a:spcAft>
              <a:buSzPts val="20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4"/>
          <p:cNvSpPr txBox="1">
            <a:spLocks noGrp="1"/>
          </p:cNvSpPr>
          <p:nvPr>
            <p:ph type="body" idx="4"/>
          </p:nvPr>
        </p:nvSpPr>
        <p:spPr>
          <a:xfrm>
            <a:off x="6299201" y="1569721"/>
            <a:ext cx="5283199" cy="640079"/>
          </a:xfrm>
          <a:prstGeom prst="rect">
            <a:avLst/>
          </a:prstGeom>
          <a:solidFill>
            <a:schemeClr val="accent4"/>
          </a:solidFill>
          <a:ln>
            <a:noFill/>
          </a:ln>
        </p:spPr>
        <p:txBody>
          <a:bodyPr spcFirstLastPara="1" wrap="square" lIns="91425" tIns="91425" rIns="91425" bIns="91425" anchor="ctr" anchorCtr="0"/>
          <a:lstStyle>
            <a:lvl1pPr marL="457200" lvl="0" indent="-228600" algn="l">
              <a:lnSpc>
                <a:spcPct val="100000"/>
              </a:lnSpc>
              <a:spcBef>
                <a:spcPts val="700"/>
              </a:spcBef>
              <a:spcAft>
                <a:spcPts val="0"/>
              </a:spcAft>
              <a:buClr>
                <a:srgbClr val="FFFFFF"/>
              </a:buClr>
              <a:buSzPts val="2000"/>
              <a:buNone/>
              <a:defRPr sz="2000" b="1">
                <a:solidFill>
                  <a:srgbClr val="FFFFFF"/>
                </a:solidFill>
              </a:defRPr>
            </a:lvl1pPr>
            <a:lvl2pPr marL="914400" lvl="1" indent="-393700" algn="l">
              <a:lnSpc>
                <a:spcPct val="100000"/>
              </a:lnSpc>
              <a:spcBef>
                <a:spcPts val="550"/>
              </a:spcBef>
              <a:spcAft>
                <a:spcPts val="0"/>
              </a:spcAft>
              <a:buSzPts val="2600"/>
              <a:buChar char="•"/>
              <a:defRPr/>
            </a:lvl2pPr>
            <a:lvl3pPr marL="1371600" lvl="2" indent="-374650" algn="l">
              <a:lnSpc>
                <a:spcPct val="100000"/>
              </a:lnSpc>
              <a:spcBef>
                <a:spcPts val="500"/>
              </a:spcBef>
              <a:spcAft>
                <a:spcPts val="0"/>
              </a:spcAft>
              <a:buSzPts val="2300"/>
              <a:buChar char="•"/>
              <a:defRPr/>
            </a:lvl3pPr>
            <a:lvl4pPr marL="1828800" lvl="3" indent="-355600" algn="l">
              <a:lnSpc>
                <a:spcPct val="100000"/>
              </a:lnSpc>
              <a:spcBef>
                <a:spcPts val="400"/>
              </a:spcBef>
              <a:spcAft>
                <a:spcPts val="0"/>
              </a:spcAft>
              <a:buSzPts val="20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extLst>
      <p:ext uri="{BB962C8B-B14F-4D97-AF65-F5344CB8AC3E}">
        <p14:creationId xmlns:p14="http://schemas.microsoft.com/office/powerpoint/2010/main" val="4091653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203201" y="76200"/>
            <a:ext cx="11785599" cy="11430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Clr>
                <a:schemeClr val="dk2"/>
              </a:buClr>
              <a:buSzPts val="4000"/>
              <a:buNone/>
              <a:defRPr sz="4000">
                <a:solidFill>
                  <a:schemeClr val="dk2"/>
                </a:solidFill>
              </a:defRPr>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16863" y="1600200"/>
            <a:ext cx="10871199" cy="4754879"/>
          </a:xfrm>
          <a:prstGeom prst="rect">
            <a:avLst/>
          </a:prstGeom>
          <a:noFill/>
          <a:ln>
            <a:noFill/>
          </a:ln>
        </p:spPr>
        <p:txBody>
          <a:bodyPr spcFirstLastPara="1" wrap="square" lIns="91425" tIns="91425" rIns="91425" bIns="91425" anchor="t" anchorCtr="0"/>
          <a:lstStyle>
            <a:lvl1pPr marL="457200" lvl="0" indent="-412750" algn="l">
              <a:lnSpc>
                <a:spcPct val="100000"/>
              </a:lnSpc>
              <a:spcBef>
                <a:spcPts val="700"/>
              </a:spcBef>
              <a:spcAft>
                <a:spcPts val="0"/>
              </a:spcAft>
              <a:buClr>
                <a:schemeClr val="accent2"/>
              </a:buClr>
              <a:buSzPts val="2900"/>
              <a:buFont typeface="Arial"/>
              <a:buChar char="•"/>
              <a:defRPr sz="2900">
                <a:solidFill>
                  <a:schemeClr val="dk1"/>
                </a:solidFill>
              </a:defRPr>
            </a:lvl1pPr>
            <a:lvl2pPr marL="914400" lvl="1" indent="-393700" algn="l">
              <a:lnSpc>
                <a:spcPct val="100000"/>
              </a:lnSpc>
              <a:spcBef>
                <a:spcPts val="550"/>
              </a:spcBef>
              <a:spcAft>
                <a:spcPts val="0"/>
              </a:spcAft>
              <a:buClr>
                <a:schemeClr val="accent1"/>
              </a:buClr>
              <a:buSzPts val="2600"/>
              <a:buFont typeface="Arial"/>
              <a:buChar char="•"/>
              <a:defRPr sz="2600">
                <a:solidFill>
                  <a:schemeClr val="dk1"/>
                </a:solidFill>
              </a:defRPr>
            </a:lvl2pPr>
            <a:lvl3pPr marL="1371600" lvl="2" indent="-374650" algn="l">
              <a:lnSpc>
                <a:spcPct val="100000"/>
              </a:lnSpc>
              <a:spcBef>
                <a:spcPts val="500"/>
              </a:spcBef>
              <a:spcAft>
                <a:spcPts val="0"/>
              </a:spcAft>
              <a:buClr>
                <a:schemeClr val="accent2"/>
              </a:buClr>
              <a:buSzPts val="2300"/>
              <a:buFont typeface="Arial"/>
              <a:buChar char="•"/>
              <a:defRPr sz="2300">
                <a:solidFill>
                  <a:schemeClr val="dk1"/>
                </a:solidFill>
              </a:defRPr>
            </a:lvl3pPr>
            <a:lvl4pPr marL="1828800" lvl="3" indent="-355600" algn="l">
              <a:lnSpc>
                <a:spcPct val="100000"/>
              </a:lnSpc>
              <a:spcBef>
                <a:spcPts val="400"/>
              </a:spcBef>
              <a:spcAft>
                <a:spcPts val="0"/>
              </a:spcAft>
              <a:buClr>
                <a:schemeClr val="accent3"/>
              </a:buClr>
              <a:buSzPts val="2000"/>
              <a:buFont typeface="Arial"/>
              <a:buChar char="•"/>
              <a:defRPr sz="2000">
                <a:solidFill>
                  <a:schemeClr val="dk1"/>
                </a:solidFill>
              </a:defRPr>
            </a:lvl4pPr>
            <a:lvl5pPr marL="2286000" lvl="4" indent="-342900" algn="l">
              <a:lnSpc>
                <a:spcPct val="100000"/>
              </a:lnSpc>
              <a:spcBef>
                <a:spcPts val="400"/>
              </a:spcBef>
              <a:spcAft>
                <a:spcPts val="0"/>
              </a:spcAft>
              <a:buClr>
                <a:schemeClr val="accent4"/>
              </a:buClr>
              <a:buSzPts val="1800"/>
              <a:buFont typeface="Arial"/>
              <a:buChar char="•"/>
              <a:defRPr sz="1800">
                <a:solidFill>
                  <a:schemeClr val="dk1"/>
                </a:solidFill>
              </a:defRPr>
            </a:lvl5pPr>
            <a:lvl6pPr marL="2743200" lvl="5" indent="-342900" algn="l">
              <a:lnSpc>
                <a:spcPct val="100000"/>
              </a:lnSpc>
              <a:spcBef>
                <a:spcPts val="360"/>
              </a:spcBef>
              <a:spcAft>
                <a:spcPts val="0"/>
              </a:spcAft>
              <a:buClr>
                <a:schemeClr val="accent1"/>
              </a:buClr>
              <a:buSzPts val="1800"/>
              <a:buFont typeface="Noto Sans Symbols"/>
              <a:buChar char="▪"/>
              <a:defRPr sz="1800">
                <a:solidFill>
                  <a:schemeClr val="dk1"/>
                </a:solidFill>
              </a:defRPr>
            </a:lvl6pPr>
            <a:lvl7pPr marL="3200400" lvl="6" indent="-342900" algn="l">
              <a:lnSpc>
                <a:spcPct val="100000"/>
              </a:lnSpc>
              <a:spcBef>
                <a:spcPts val="360"/>
              </a:spcBef>
              <a:spcAft>
                <a:spcPts val="0"/>
              </a:spcAft>
              <a:buClr>
                <a:schemeClr val="accent2"/>
              </a:buClr>
              <a:buSzPts val="1800"/>
              <a:buFont typeface="Noto Sans Symbols"/>
              <a:buChar char="▪"/>
              <a:defRPr sz="1800">
                <a:solidFill>
                  <a:schemeClr val="dk1"/>
                </a:solidFill>
              </a:defRPr>
            </a:lvl7pPr>
            <a:lvl8pPr marL="3657600" lvl="7" indent="-342900" algn="l">
              <a:lnSpc>
                <a:spcPct val="100000"/>
              </a:lnSpc>
              <a:spcBef>
                <a:spcPts val="360"/>
              </a:spcBef>
              <a:spcAft>
                <a:spcPts val="0"/>
              </a:spcAft>
              <a:buClr>
                <a:schemeClr val="accent3"/>
              </a:buClr>
              <a:buSzPts val="1800"/>
              <a:buFont typeface="Noto Sans Symbols"/>
              <a:buChar char="▪"/>
              <a:defRPr sz="1800">
                <a:solidFill>
                  <a:schemeClr val="dk1"/>
                </a:solidFill>
              </a:defRPr>
            </a:lvl8pPr>
            <a:lvl9pPr marL="4114800" lvl="8" indent="-342900" algn="l">
              <a:lnSpc>
                <a:spcPct val="100000"/>
              </a:lnSpc>
              <a:spcBef>
                <a:spcPts val="360"/>
              </a:spcBef>
              <a:spcAft>
                <a:spcPts val="0"/>
              </a:spcAft>
              <a:buClr>
                <a:schemeClr val="accent4"/>
              </a:buClr>
              <a:buSzPts val="1800"/>
              <a:buFont typeface="Noto Sans Symbols"/>
              <a:buChar char="▪"/>
              <a:defRPr sz="1800">
                <a:solidFill>
                  <a:schemeClr val="dk1"/>
                </a:solidFill>
              </a:defRPr>
            </a:lvl9pPr>
          </a:lstStyle>
          <a:p>
            <a:endParaRPr/>
          </a:p>
        </p:txBody>
      </p:sp>
      <p:sp>
        <p:nvSpPr>
          <p:cNvPr id="69" name="Google Shape;69;p10"/>
          <p:cNvSpPr txBox="1">
            <a:spLocks noGrp="1"/>
          </p:cNvSpPr>
          <p:nvPr>
            <p:ph type="ftr" idx="11"/>
          </p:nvPr>
        </p:nvSpPr>
        <p:spPr>
          <a:xfrm>
            <a:off x="101600" y="6492876"/>
            <a:ext cx="119888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Google Shape;70;p10"/>
          <p:cNvSpPr txBox="1">
            <a:spLocks noGrp="1"/>
          </p:cNvSpPr>
          <p:nvPr>
            <p:ph type="sldNum" idx="12"/>
          </p:nvPr>
        </p:nvSpPr>
        <p:spPr>
          <a:xfrm>
            <a:off x="1" y="1272222"/>
            <a:ext cx="711199" cy="244475"/>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endParaRPr lang="en-US"/>
          </a:p>
        </p:txBody>
      </p:sp>
    </p:spTree>
    <p:extLst>
      <p:ext uri="{BB962C8B-B14F-4D97-AF65-F5344CB8AC3E}">
        <p14:creationId xmlns:p14="http://schemas.microsoft.com/office/powerpoint/2010/main" val="252947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838200" y="3310516"/>
            <a:ext cx="10515600" cy="914400"/>
          </a:xfrm>
        </p:spPr>
        <p:txBody>
          <a:bodyPr anchor="ctr">
            <a:noAutofit/>
          </a:bodyPr>
          <a:lstStyle>
            <a:lvl1pPr algn="ctr">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66800" y="2249929"/>
            <a:ext cx="10058400" cy="731520"/>
          </a:xfrm>
        </p:spPr>
        <p:txBody>
          <a:bodyPr anchor="ctr">
            <a:noAutofit/>
          </a:bodyPr>
          <a:lstStyle>
            <a:lvl1pPr marL="0" indent="0" algn="ctr">
              <a:buNone/>
              <a:defRPr sz="5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Unit 1</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rmAutofit/>
          </a:bodyPr>
          <a:lstStyle>
            <a:lvl1pPr marL="0" indent="0">
              <a:buNone/>
              <a:defRPr sz="14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67583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11_Title and Content">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0" y="1272222"/>
            <a:ext cx="711200" cy="244476"/>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9pPr>
          </a:lstStyle>
          <a:p>
            <a:fld id="{00000000-1234-1234-1234-123412341234}" type="slidenum">
              <a:rPr lang="en-US" smtClean="0"/>
              <a:pPr/>
              <a:t>‹#›</a:t>
            </a:fld>
            <a:endParaRPr lang="en-US"/>
          </a:p>
        </p:txBody>
      </p:sp>
      <p:sp>
        <p:nvSpPr>
          <p:cNvPr id="34" name="Google Shape;34;p4"/>
          <p:cNvSpPr txBox="1">
            <a:spLocks noGrp="1"/>
          </p:cNvSpPr>
          <p:nvPr>
            <p:ph type="body" idx="1"/>
          </p:nvPr>
        </p:nvSpPr>
        <p:spPr>
          <a:xfrm>
            <a:off x="816864" y="1600200"/>
            <a:ext cx="10871200" cy="4724400"/>
          </a:xfrm>
          <a:prstGeom prst="rect">
            <a:avLst/>
          </a:prstGeom>
          <a:noFill/>
          <a:ln>
            <a:noFill/>
          </a:ln>
        </p:spPr>
        <p:txBody>
          <a:bodyPr spcFirstLastPara="1" wrap="square" lIns="91425" tIns="45700" rIns="91425" bIns="45700" anchor="t" anchorCtr="0"/>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5" name="Google Shape;35;p4"/>
          <p:cNvSpPr txBox="1">
            <a:spLocks noGrp="1"/>
          </p:cNvSpPr>
          <p:nvPr>
            <p:ph type="ftr" idx="11"/>
          </p:nvPr>
        </p:nvSpPr>
        <p:spPr>
          <a:xfrm>
            <a:off x="101600" y="6492876"/>
            <a:ext cx="11887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title"/>
          </p:nvPr>
        </p:nvSpPr>
        <p:spPr>
          <a:xfrm>
            <a:off x="203200" y="76200"/>
            <a:ext cx="11785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894094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bj" type="obj">
  <p:cSld name="1_obj">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203201" y="76200"/>
            <a:ext cx="11785599" cy="11430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 y="1272222"/>
            <a:ext cx="711199" cy="244475"/>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a:p>
        </p:txBody>
      </p:sp>
      <p:sp>
        <p:nvSpPr>
          <p:cNvPr id="23" name="Google Shape;23;p3"/>
          <p:cNvSpPr txBox="1">
            <a:spLocks noGrp="1"/>
          </p:cNvSpPr>
          <p:nvPr>
            <p:ph type="body" idx="1"/>
          </p:nvPr>
        </p:nvSpPr>
        <p:spPr>
          <a:xfrm>
            <a:off x="816863" y="1600200"/>
            <a:ext cx="10871199" cy="4724400"/>
          </a:xfrm>
          <a:prstGeom prst="rect">
            <a:avLst/>
          </a:prstGeom>
          <a:noFill/>
          <a:ln>
            <a:noFill/>
          </a:ln>
        </p:spPr>
        <p:txBody>
          <a:bodyPr spcFirstLastPara="1" wrap="square" lIns="91425" tIns="91425" rIns="91425" bIns="91425" anchor="t" anchorCtr="0"/>
          <a:lstStyle>
            <a:lvl1pPr marL="457200" lvl="0" indent="-412750" algn="l">
              <a:lnSpc>
                <a:spcPct val="100000"/>
              </a:lnSpc>
              <a:spcBef>
                <a:spcPts val="700"/>
              </a:spcBef>
              <a:spcAft>
                <a:spcPts val="0"/>
              </a:spcAft>
              <a:buClr>
                <a:schemeClr val="accent2"/>
              </a:buClr>
              <a:buSzPts val="2900"/>
              <a:buFont typeface="Arial"/>
              <a:buChar char="•"/>
              <a:defRPr sz="2900">
                <a:solidFill>
                  <a:schemeClr val="dk1"/>
                </a:solidFill>
              </a:defRPr>
            </a:lvl1pPr>
            <a:lvl2pPr marL="914400" lvl="1" indent="-393700" algn="l">
              <a:lnSpc>
                <a:spcPct val="100000"/>
              </a:lnSpc>
              <a:spcBef>
                <a:spcPts val="550"/>
              </a:spcBef>
              <a:spcAft>
                <a:spcPts val="0"/>
              </a:spcAft>
              <a:buClr>
                <a:schemeClr val="accent1"/>
              </a:buClr>
              <a:buSzPts val="2600"/>
              <a:buFont typeface="Arial"/>
              <a:buChar char="•"/>
              <a:defRPr sz="2600">
                <a:solidFill>
                  <a:schemeClr val="dk1"/>
                </a:solidFill>
              </a:defRPr>
            </a:lvl2pPr>
            <a:lvl3pPr marL="1371600" lvl="2" indent="-374650" algn="l">
              <a:lnSpc>
                <a:spcPct val="100000"/>
              </a:lnSpc>
              <a:spcBef>
                <a:spcPts val="500"/>
              </a:spcBef>
              <a:spcAft>
                <a:spcPts val="0"/>
              </a:spcAft>
              <a:buClr>
                <a:schemeClr val="accent2"/>
              </a:buClr>
              <a:buSzPts val="2300"/>
              <a:buFont typeface="Arial"/>
              <a:buChar char="•"/>
              <a:defRPr sz="2300">
                <a:solidFill>
                  <a:schemeClr val="dk1"/>
                </a:solidFill>
              </a:defRPr>
            </a:lvl3pPr>
            <a:lvl4pPr marL="1828800" lvl="3" indent="-355600" algn="l">
              <a:lnSpc>
                <a:spcPct val="100000"/>
              </a:lnSpc>
              <a:spcBef>
                <a:spcPts val="400"/>
              </a:spcBef>
              <a:spcAft>
                <a:spcPts val="0"/>
              </a:spcAft>
              <a:buClr>
                <a:schemeClr val="accent3"/>
              </a:buClr>
              <a:buSzPts val="2000"/>
              <a:buFont typeface="Arial"/>
              <a:buChar char="•"/>
              <a:defRPr sz="2000">
                <a:solidFill>
                  <a:schemeClr val="dk1"/>
                </a:solidFill>
              </a:defRPr>
            </a:lvl4pPr>
            <a:lvl5pPr marL="2286000" lvl="4" indent="-342900" algn="l">
              <a:lnSpc>
                <a:spcPct val="100000"/>
              </a:lnSpc>
              <a:spcBef>
                <a:spcPts val="400"/>
              </a:spcBef>
              <a:spcAft>
                <a:spcPts val="0"/>
              </a:spcAft>
              <a:buClr>
                <a:schemeClr val="accent4"/>
              </a:buClr>
              <a:buSzPts val="1800"/>
              <a:buFont typeface="Arial"/>
              <a:buChar char="•"/>
              <a:defRPr sz="1800">
                <a:solidFill>
                  <a:schemeClr val="dk1"/>
                </a:solidFill>
              </a:defRPr>
            </a:lvl5pPr>
            <a:lvl6pPr marL="2743200" lvl="5" indent="-342900" algn="l">
              <a:lnSpc>
                <a:spcPct val="100000"/>
              </a:lnSpc>
              <a:spcBef>
                <a:spcPts val="360"/>
              </a:spcBef>
              <a:spcAft>
                <a:spcPts val="0"/>
              </a:spcAft>
              <a:buClr>
                <a:schemeClr val="accent1"/>
              </a:buClr>
              <a:buSzPts val="1800"/>
              <a:buFont typeface="Noto Sans Symbols"/>
              <a:buChar char="▪"/>
              <a:defRPr sz="1800">
                <a:solidFill>
                  <a:schemeClr val="dk1"/>
                </a:solidFill>
              </a:defRPr>
            </a:lvl6pPr>
            <a:lvl7pPr marL="3200400" lvl="6" indent="-342900" algn="l">
              <a:lnSpc>
                <a:spcPct val="100000"/>
              </a:lnSpc>
              <a:spcBef>
                <a:spcPts val="360"/>
              </a:spcBef>
              <a:spcAft>
                <a:spcPts val="0"/>
              </a:spcAft>
              <a:buClr>
                <a:schemeClr val="accent2"/>
              </a:buClr>
              <a:buSzPts val="1800"/>
              <a:buFont typeface="Noto Sans Symbols"/>
              <a:buChar char="▪"/>
              <a:defRPr sz="1800">
                <a:solidFill>
                  <a:schemeClr val="dk1"/>
                </a:solidFill>
              </a:defRPr>
            </a:lvl7pPr>
            <a:lvl8pPr marL="3657600" lvl="7" indent="-342900" algn="l">
              <a:lnSpc>
                <a:spcPct val="100000"/>
              </a:lnSpc>
              <a:spcBef>
                <a:spcPts val="360"/>
              </a:spcBef>
              <a:spcAft>
                <a:spcPts val="0"/>
              </a:spcAft>
              <a:buClr>
                <a:schemeClr val="accent3"/>
              </a:buClr>
              <a:buSzPts val="1800"/>
              <a:buFont typeface="Noto Sans Symbols"/>
              <a:buChar char="▪"/>
              <a:defRPr sz="1800">
                <a:solidFill>
                  <a:schemeClr val="dk1"/>
                </a:solidFill>
              </a:defRPr>
            </a:lvl8pPr>
            <a:lvl9pPr marL="4114800" lvl="8" indent="-342900" algn="l">
              <a:lnSpc>
                <a:spcPct val="100000"/>
              </a:lnSpc>
              <a:spcBef>
                <a:spcPts val="360"/>
              </a:spcBef>
              <a:spcAft>
                <a:spcPts val="0"/>
              </a:spcAft>
              <a:buClr>
                <a:schemeClr val="accent4"/>
              </a:buClr>
              <a:buSzPts val="1800"/>
              <a:buFont typeface="Noto Sans Symbols"/>
              <a:buChar char="▪"/>
              <a:defRPr sz="1800">
                <a:solidFill>
                  <a:schemeClr val="dk1"/>
                </a:solidFill>
              </a:defRPr>
            </a:lvl9pPr>
          </a:lstStyle>
          <a:p>
            <a:endParaRPr/>
          </a:p>
        </p:txBody>
      </p:sp>
      <p:sp>
        <p:nvSpPr>
          <p:cNvPr id="24" name="Google Shape;24;p3"/>
          <p:cNvSpPr txBox="1">
            <a:spLocks noGrp="1"/>
          </p:cNvSpPr>
          <p:nvPr>
            <p:ph type="ftr" idx="11"/>
          </p:nvPr>
        </p:nvSpPr>
        <p:spPr>
          <a:xfrm>
            <a:off x="101600" y="6492876"/>
            <a:ext cx="11887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428151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orizontal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76200"/>
            <a:ext cx="11785600" cy="1143000"/>
          </a:xfrm>
        </p:spPr>
        <p:txBody>
          <a:bodyPr>
            <a:normAutofit/>
          </a:bodyPr>
          <a:lstStyle>
            <a:lvl1pPr>
              <a:defRPr sz="3600"/>
            </a:lvl1pPr>
          </a:lstStyle>
          <a:p>
            <a:r>
              <a:rPr kumimoji="0" lang="en-US" dirty="0"/>
              <a:t>Title</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2B39462-4DF8-4D0C-8DDE-43D6292F3E5B}" type="slidenum">
              <a:rPr lang="en-US" smtClean="0"/>
              <a:pPr/>
              <a:t>‹#›</a:t>
            </a:fld>
            <a:endParaRPr lang="en-US" dirty="0"/>
          </a:p>
        </p:txBody>
      </p:sp>
      <p:sp>
        <p:nvSpPr>
          <p:cNvPr id="8" name="Content Placeholder 7"/>
          <p:cNvSpPr>
            <a:spLocks noGrp="1"/>
          </p:cNvSpPr>
          <p:nvPr>
            <p:ph sz="quarter" idx="1"/>
          </p:nvPr>
        </p:nvSpPr>
        <p:spPr>
          <a:xfrm>
            <a:off x="816864" y="1600200"/>
            <a:ext cx="10871200" cy="2286000"/>
          </a:xfrm>
        </p:spPr>
        <p:txBody>
          <a:bodyPr/>
          <a:lstStyle>
            <a:lvl3pPr>
              <a:defRPr sz="2400"/>
            </a:lvl3pPr>
            <a:lvl4pPr>
              <a:defRPr sz="2400"/>
            </a:lvl4pPr>
            <a:lvl5pPr>
              <a:defRPr sz="24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a:xfrm>
            <a:off x="101600" y="6492876"/>
            <a:ext cx="11887200" cy="365125"/>
          </a:xfrm>
        </p:spPr>
        <p:txBody>
          <a:bodyPr/>
          <a:lstStyle/>
          <a:p>
            <a:r>
              <a:rPr lang="en-US"/>
              <a:t>© 2016 Cengage Learning. All Rights Reserved. May not be scanned, copied or duplicated, or posted to a publicly accessible website, in whole or in part.</a:t>
            </a:r>
            <a:endParaRPr lang="en-US" dirty="0"/>
          </a:p>
        </p:txBody>
      </p:sp>
      <p:sp>
        <p:nvSpPr>
          <p:cNvPr id="4" name="Content Placeholder 3"/>
          <p:cNvSpPr>
            <a:spLocks noGrp="1"/>
          </p:cNvSpPr>
          <p:nvPr>
            <p:ph sz="quarter" idx="13"/>
          </p:nvPr>
        </p:nvSpPr>
        <p:spPr>
          <a:xfrm>
            <a:off x="816864" y="4038600"/>
            <a:ext cx="108712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393299"/>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76200"/>
            <a:ext cx="11785600" cy="1143000"/>
          </a:xfrm>
        </p:spPr>
        <p:txBody>
          <a:bodyPr>
            <a:normAutofit/>
          </a:bodyPr>
          <a:lstStyle>
            <a:lvl1pPr>
              <a:defRPr sz="3600"/>
            </a:lvl1pPr>
          </a:lstStyle>
          <a:p>
            <a:r>
              <a:rPr kumimoji="0" lang="en-US" dirty="0"/>
              <a:t>Title</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2B39462-4DF8-4D0C-8DDE-43D6292F3E5B}" type="slidenum">
              <a:rPr lang="en-US" smtClean="0"/>
              <a:pPr/>
              <a:t>‹#›</a:t>
            </a:fld>
            <a:endParaRPr lang="en-US" dirty="0"/>
          </a:p>
        </p:txBody>
      </p:sp>
      <p:sp>
        <p:nvSpPr>
          <p:cNvPr id="8" name="Content Placeholder 7"/>
          <p:cNvSpPr>
            <a:spLocks noGrp="1"/>
          </p:cNvSpPr>
          <p:nvPr>
            <p:ph sz="quarter" idx="1"/>
          </p:nvPr>
        </p:nvSpPr>
        <p:spPr>
          <a:xfrm>
            <a:off x="816864" y="1600200"/>
            <a:ext cx="10871200" cy="1295400"/>
          </a:xfrm>
        </p:spPr>
        <p:txBody>
          <a:bodyPr/>
          <a:lstStyle>
            <a:lvl3pPr>
              <a:defRPr sz="2400"/>
            </a:lvl3pPr>
            <a:lvl4pPr>
              <a:defRPr sz="2400"/>
            </a:lvl4pPr>
            <a:lvl5pPr>
              <a:defRPr sz="24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a:xfrm>
            <a:off x="101600" y="6492876"/>
            <a:ext cx="11887200" cy="365125"/>
          </a:xfrm>
        </p:spPr>
        <p:txBody>
          <a:bodyPr/>
          <a:lstStyle/>
          <a:p>
            <a:r>
              <a:rPr lang="en-US"/>
              <a:t>© 2016 Cengage Learning. All Rights Reserved. May not be scanned, copied or duplicated, or posted to a publicly accessible website, in whole or in part.</a:t>
            </a:r>
            <a:endParaRPr lang="en-US" dirty="0"/>
          </a:p>
        </p:txBody>
      </p:sp>
      <p:sp>
        <p:nvSpPr>
          <p:cNvPr id="4" name="Content Placeholder 3"/>
          <p:cNvSpPr>
            <a:spLocks noGrp="1"/>
          </p:cNvSpPr>
          <p:nvPr>
            <p:ph sz="quarter" idx="13"/>
          </p:nvPr>
        </p:nvSpPr>
        <p:spPr>
          <a:xfrm>
            <a:off x="816864" y="3048000"/>
            <a:ext cx="10871200" cy="12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4"/>
          </p:nvPr>
        </p:nvSpPr>
        <p:spPr>
          <a:xfrm>
            <a:off x="816864" y="4648200"/>
            <a:ext cx="10871200" cy="137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2805225"/>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4" name="Footer Placeholder 3"/>
          <p:cNvSpPr>
            <a:spLocks noGrp="1"/>
          </p:cNvSpPr>
          <p:nvPr>
            <p:ph type="ftr" sz="quarter" idx="11"/>
          </p:nvPr>
        </p:nvSpPr>
        <p:spPr>
          <a:xfrm>
            <a:off x="203200" y="6492876"/>
            <a:ext cx="11785600" cy="365125"/>
          </a:xfrm>
        </p:spPr>
        <p:txBody>
          <a:bodyPr/>
          <a:lstStyle/>
          <a:p>
            <a:r>
              <a:rPr lang="en-US"/>
              <a:t>© 2016 Cengage Learning. All Rights Reserved. May not be scanned, copied or duplicated, or posted to a publicly accessible website, in whole or in part.</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2B39462-4DF8-4D0C-8DDE-43D6292F3E5B}" type="slidenum">
              <a:rPr lang="en-US" smtClean="0"/>
              <a:pPr/>
              <a:t>‹#›</a:t>
            </a:fld>
            <a:endParaRPr lang="en-US"/>
          </a:p>
        </p:txBody>
      </p:sp>
    </p:spTree>
    <p:extLst>
      <p:ext uri="{BB962C8B-B14F-4D97-AF65-F5344CB8AC3E}">
        <p14:creationId xmlns:p14="http://schemas.microsoft.com/office/powerpoint/2010/main" val="23633146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4043966" y="3671128"/>
            <a:ext cx="7309834" cy="914400"/>
          </a:xfrm>
        </p:spPr>
        <p:txBody>
          <a:bodyPr anchor="ctr">
            <a:noAutofit/>
          </a:bodyPr>
          <a:lstStyle>
            <a:lvl1pPr algn="l">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043966" y="2597660"/>
            <a:ext cx="3515933" cy="731520"/>
          </a:xfrm>
        </p:spPr>
        <p:txBody>
          <a:bodyPr anchor="ctr">
            <a:no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1" hasCustomPrompt="1"/>
          </p:nvPr>
        </p:nvSpPr>
        <p:spPr>
          <a:xfrm>
            <a:off x="245144" y="231774"/>
            <a:ext cx="3346704" cy="4315968"/>
          </a:xfrm>
        </p:spPr>
        <p:txBody>
          <a:bodyPr>
            <a:noAutofit/>
          </a:bodyPr>
          <a:lstStyle>
            <a:lvl1pPr marL="0" indent="0">
              <a:buNone/>
              <a:defRPr/>
            </a:lvl1pPr>
          </a:lstStyle>
          <a:p>
            <a:pPr lvl="0"/>
            <a:r>
              <a:rPr lang="en-US" dirty="0"/>
              <a:t>Add picture here</a:t>
            </a:r>
          </a:p>
        </p:txBody>
      </p:sp>
      <p:sp>
        <p:nvSpPr>
          <p:cNvPr id="9"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charset="0"/>
                <a:ea typeface="+mn-ea"/>
                <a:cs typeface="+mn-cs"/>
              </a:rPr>
              <a:t>©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65707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8515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228600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3806822"/>
            <a:ext cx="10515600" cy="228600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797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10972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543597"/>
            <a:ext cx="10515600" cy="109728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838200" y="3769569"/>
            <a:ext cx="10515600" cy="109728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838200" y="4995542"/>
            <a:ext cx="10515600" cy="10972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25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1097280"/>
          </a:xfrm>
        </p:spPr>
        <p:txBody>
          <a:bodyPr>
            <a:noAutofit/>
          </a:bodyPr>
          <a:lstStyle>
            <a:lvl1pPr marL="365760" indent="-365760">
              <a:defRPr/>
            </a:lvl1pPr>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6324600" y="1317625"/>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838200" y="2543597"/>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6324600" y="2543597"/>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838200" y="3769569"/>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4"/>
          </p:nvPr>
        </p:nvSpPr>
        <p:spPr>
          <a:xfrm>
            <a:off x="6324600" y="3769569"/>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838200" y="4995542"/>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6"/>
          </p:nvPr>
        </p:nvSpPr>
        <p:spPr>
          <a:xfrm>
            <a:off x="6324600" y="4995542"/>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927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1097280"/>
          </a:xfrm>
        </p:spPr>
        <p:txBody>
          <a:bodyPr>
            <a:noAutofit/>
          </a:bodyPr>
          <a:lstStyle>
            <a:lvl1pPr marL="365760" indent="-365760">
              <a:defRPr/>
            </a:lvl1pPr>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6324600" y="1317625"/>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838200" y="2543597"/>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6324600" y="2543597"/>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838200" y="3769569"/>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4"/>
          </p:nvPr>
        </p:nvSpPr>
        <p:spPr>
          <a:xfrm>
            <a:off x="6324600" y="3769569"/>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838200" y="4995542"/>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6"/>
          </p:nvPr>
        </p:nvSpPr>
        <p:spPr>
          <a:xfrm>
            <a:off x="6324600" y="4995542"/>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5B48A73D-A09D-46E6-8436-04510B3C5A23}"/>
              </a:ext>
            </a:extLst>
          </p:cNvPr>
          <p:cNvSpPr>
            <a:spLocks noGrp="1"/>
          </p:cNvSpPr>
          <p:nvPr>
            <p:ph sz="quarter" idx="17"/>
          </p:nvPr>
        </p:nvSpPr>
        <p:spPr>
          <a:xfrm>
            <a:off x="838199" y="6529492"/>
            <a:ext cx="5151437" cy="1098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8">
            <a:extLst>
              <a:ext uri="{FF2B5EF4-FFF2-40B4-BE49-F238E27FC236}">
                <a16:creationId xmlns:a16="http://schemas.microsoft.com/office/drawing/2014/main" id="{78DC45A2-5BF1-422C-9A46-C9930C061942}"/>
              </a:ext>
            </a:extLst>
          </p:cNvPr>
          <p:cNvSpPr>
            <a:spLocks noGrp="1"/>
          </p:cNvSpPr>
          <p:nvPr>
            <p:ph sz="quarter" idx="18"/>
          </p:nvPr>
        </p:nvSpPr>
        <p:spPr>
          <a:xfrm>
            <a:off x="6324601" y="6418157"/>
            <a:ext cx="5029200" cy="1098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700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126360"/>
            <a:ext cx="10515600" cy="731520"/>
          </a:xfrm>
        </p:spPr>
        <p:txBody>
          <a:bodyPr>
            <a:noAutofit/>
          </a:bodyPr>
          <a:lstStyle>
            <a:lvl1pPr marL="228600" indent="-228600">
              <a:defRPr lang="en-US" sz="28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6" name="Content Placeholder 2"/>
          <p:cNvSpPr>
            <a:spLocks noGrp="1"/>
          </p:cNvSpPr>
          <p:nvPr>
            <p:ph idx="11"/>
          </p:nvPr>
        </p:nvSpPr>
        <p:spPr>
          <a:xfrm>
            <a:off x="838200" y="293509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7" name="Content Placeholder 2"/>
          <p:cNvSpPr>
            <a:spLocks noGrp="1"/>
          </p:cNvSpPr>
          <p:nvPr>
            <p:ph idx="12"/>
          </p:nvPr>
        </p:nvSpPr>
        <p:spPr>
          <a:xfrm>
            <a:off x="838200" y="3743830"/>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9" name="Content Placeholder 2"/>
          <p:cNvSpPr>
            <a:spLocks noGrp="1"/>
          </p:cNvSpPr>
          <p:nvPr>
            <p:ph idx="13"/>
          </p:nvPr>
        </p:nvSpPr>
        <p:spPr>
          <a:xfrm>
            <a:off x="838200" y="455256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10" name="Content Placeholder 2"/>
          <p:cNvSpPr>
            <a:spLocks noGrp="1"/>
          </p:cNvSpPr>
          <p:nvPr>
            <p:ph idx="14"/>
          </p:nvPr>
        </p:nvSpPr>
        <p:spPr>
          <a:xfrm>
            <a:off x="838200" y="5361302"/>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Fifth level</a:t>
            </a:r>
          </a:p>
        </p:txBody>
      </p:sp>
    </p:spTree>
    <p:extLst>
      <p:ext uri="{BB962C8B-B14F-4D97-AF65-F5344CB8AC3E}">
        <p14:creationId xmlns:p14="http://schemas.microsoft.com/office/powerpoint/2010/main" val="10419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6525"/>
            <a:ext cx="105156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17625"/>
            <a:ext cx="10515600" cy="47548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10158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5" r:id="rId6"/>
    <p:sldLayoutId id="2147483667" r:id="rId7"/>
    <p:sldLayoutId id="2147483677" r:id="rId8"/>
    <p:sldLayoutId id="2147483666" r:id="rId9"/>
    <p:sldLayoutId id="2147483663" r:id="rId10"/>
    <p:sldLayoutId id="2147483664"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8" r:id="rId21"/>
    <p:sldLayoutId id="2147483679" r:id="rId22"/>
    <p:sldLayoutId id="2147483680" r:id="rId23"/>
    <p:sldLayoutId id="2147483681" r:id="rId24"/>
  </p:sldLayoutIdLst>
  <p:txStyles>
    <p:titleStyle>
      <a:lvl1pPr algn="ctr" defTabSz="914400" rtl="0" eaLnBrk="1" latinLnBrk="0" hangingPunct="1">
        <a:lnSpc>
          <a:spcPct val="90000"/>
        </a:lnSpc>
        <a:spcBef>
          <a:spcPct val="0"/>
        </a:spcBef>
        <a:buNone/>
        <a:defRPr sz="3400" b="1" kern="1200">
          <a:solidFill>
            <a:srgbClr val="00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838200" y="2249928"/>
            <a:ext cx="10515600" cy="914400"/>
          </a:xfrm>
        </p:spPr>
        <p:txBody>
          <a:bodyPr/>
          <a:lstStyle/>
          <a:p>
            <a:r>
              <a:rPr lang="en-US" sz="4000" dirty="0"/>
              <a:t>Intermediate Accounting</a:t>
            </a:r>
          </a:p>
        </p:txBody>
      </p:sp>
      <p:sp>
        <p:nvSpPr>
          <p:cNvPr id="2" name="Subtitle 2"/>
          <p:cNvSpPr>
            <a:spLocks noGrp="1"/>
          </p:cNvSpPr>
          <p:nvPr>
            <p:ph type="subTitle" idx="1"/>
          </p:nvPr>
        </p:nvSpPr>
        <p:spPr>
          <a:xfrm>
            <a:off x="1066800" y="3310516"/>
            <a:ext cx="10058400" cy="731520"/>
          </a:xfrm>
        </p:spPr>
        <p:txBody>
          <a:bodyPr/>
          <a:lstStyle/>
          <a:p>
            <a:r>
              <a:rPr lang="en-US" sz="2400" dirty="0"/>
              <a:t>Third Edition</a:t>
            </a:r>
          </a:p>
        </p:txBody>
      </p:sp>
      <p:sp>
        <p:nvSpPr>
          <p:cNvPr id="6" name="Text Placeholder 3"/>
          <p:cNvSpPr>
            <a:spLocks noGrp="1"/>
          </p:cNvSpPr>
          <p:nvPr>
            <p:ph type="body" sz="quarter" idx="10"/>
          </p:nvPr>
        </p:nvSpPr>
        <p:spPr/>
        <p:txBody>
          <a:bodyPr>
            <a:noAutofit/>
          </a:bodyPr>
          <a:lstStyle/>
          <a:p>
            <a:pPr lvl="0"/>
            <a:r>
              <a:rPr lang="en-US" dirty="0"/>
              <a:t>Wahlen, Intermediate Accounting, Third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318339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Straight-Line Depreciation </a:t>
            </a:r>
            <a:r>
              <a:rPr lang="en-US" sz="2000" dirty="0"/>
              <a:t>(Slide 1 of 2)</a:t>
            </a:r>
          </a:p>
        </p:txBody>
      </p:sp>
      <p:pic>
        <p:nvPicPr>
          <p:cNvPr id="12" name="Content Placeholder 11" descr="A table titled Straight-line depreciation. The table is shown in five columns and the column header reads as follows: Year, book value of asset at beginning of year, depreciation expense, accumulated depreciation at year-end, and book value at year-end superscript b. The data in the rows are as follows:&#10;2018, $ 120,000, $ 20,000 superscript a, $ 20,000, $ 100,000;&#10;2019, 100,000, 20,000, 40,000, 80,000;&#10;2020, 80,000, 20,000, 60,000, 60,000;&#10;2021, 60,000, 20,000, 80,000, 40,000;&#10;2022, 40,000, 20,000, 100,000, 20,000&#10;The equation below reads, a-depreciation expense equals cost minus residual value over service life;&#10;Equals $ 120,000 minus $ 20,000 over 5 years;&#10;Equals $ 20,000 per year (double rule over value $ 20,000);&#10;b-cost ($120,000) minus accumulated depreciation at year-end.&#10;">
            <a:extLst>
              <a:ext uri="{FF2B5EF4-FFF2-40B4-BE49-F238E27FC236}">
                <a16:creationId xmlns:a16="http://schemas.microsoft.com/office/drawing/2014/main" id="{AE5B09A6-6432-4A3D-9B01-F76B62CD4B1D}"/>
              </a:ext>
            </a:extLst>
          </p:cNvPr>
          <p:cNvPicPr>
            <a:picLocks noGrp="1" noChangeAspect="1"/>
          </p:cNvPicPr>
          <p:nvPr>
            <p:ph idx="1"/>
          </p:nvPr>
        </p:nvPicPr>
        <p:blipFill>
          <a:blip r:embed="rId3"/>
          <a:stretch>
            <a:fillRect/>
          </a:stretch>
        </p:blipFill>
        <p:spPr>
          <a:xfrm>
            <a:off x="1842236" y="1050925"/>
            <a:ext cx="8507527" cy="4939575"/>
          </a:xfrm>
          <a:prstGeom prst="rect">
            <a:avLst/>
          </a:prstGeom>
        </p:spPr>
      </p:pic>
    </p:spTree>
    <p:extLst>
      <p:ext uri="{BB962C8B-B14F-4D97-AF65-F5344CB8AC3E}">
        <p14:creationId xmlns:p14="http://schemas.microsoft.com/office/powerpoint/2010/main" val="266772305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Straight-Line Depreciation </a:t>
            </a:r>
            <a:r>
              <a:rPr lang="en-US" sz="2000" dirty="0"/>
              <a:t>(Slide 2 of 2)</a:t>
            </a:r>
          </a:p>
        </p:txBody>
      </p:sp>
      <p:pic>
        <p:nvPicPr>
          <p:cNvPr id="16" name="Content Placeholder 15" descr="Footnote A is an equation for Depreciation Expense. Begin Equation. Depreciation Expense equals Begin fraction Cost minus Residual Value over Service life, end fraction. End equation. Cost is equal to $120,000, Residual Value is equal to $20,000, and Service Life is equal to 5 years, which results in a Depreciation Expense of $20,000 (double underline) per year. ">
            <a:extLst>
              <a:ext uri="{FF2B5EF4-FFF2-40B4-BE49-F238E27FC236}">
                <a16:creationId xmlns:a16="http://schemas.microsoft.com/office/drawing/2014/main" id="{5B26B1D9-6766-4D36-9CA3-F80ABA5E259F}"/>
              </a:ext>
            </a:extLst>
          </p:cNvPr>
          <p:cNvPicPr>
            <a:picLocks noGrp="1"/>
          </p:cNvPicPr>
          <p:nvPr>
            <p:ph idx="10"/>
          </p:nvPr>
        </p:nvPicPr>
        <p:blipFill rotWithShape="1">
          <a:blip r:embed="rId3"/>
          <a:srcRect l="20194" t="62664" r="31140" b="18275"/>
          <a:stretch/>
        </p:blipFill>
        <p:spPr bwMode="auto">
          <a:xfrm>
            <a:off x="969146" y="1940066"/>
            <a:ext cx="10384654" cy="2286751"/>
          </a:xfrm>
          <a:prstGeom prst="rect">
            <a:avLst/>
          </a:prstGeom>
          <a:ln>
            <a:noFill/>
          </a:ln>
          <a:extLst>
            <a:ext uri="{53640926-AAD7-44D8-BBD7-CCE9431645EC}">
              <a14:shadowObscured xmlns:a14="http://schemas.microsoft.com/office/drawing/2010/main"/>
            </a:ext>
          </a:extLst>
        </p:spPr>
      </p:pic>
      <p:pic>
        <p:nvPicPr>
          <p:cNvPr id="17" name="Content Placeholder 16" descr="The footnote B reads: Cost ($120,000) minus accumulated depreciation at year end.">
            <a:extLst>
              <a:ext uri="{FF2B5EF4-FFF2-40B4-BE49-F238E27FC236}">
                <a16:creationId xmlns:a16="http://schemas.microsoft.com/office/drawing/2014/main" id="{4BBB4E4C-ED83-4C19-9F61-DEAD4BDD4CCC}"/>
              </a:ext>
            </a:extLst>
          </p:cNvPr>
          <p:cNvPicPr>
            <a:picLocks noGrp="1"/>
          </p:cNvPicPr>
          <p:nvPr>
            <p:ph idx="11"/>
          </p:nvPr>
        </p:nvPicPr>
        <p:blipFill rotWithShape="1">
          <a:blip r:embed="rId3"/>
          <a:srcRect l="20193" t="81725" r="31140" b="13450"/>
          <a:stretch/>
        </p:blipFill>
        <p:spPr bwMode="auto">
          <a:xfrm>
            <a:off x="969146" y="4226817"/>
            <a:ext cx="10384654" cy="5788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516536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Accelerated Depreciation Methods </a:t>
            </a:r>
            <a:r>
              <a:rPr lang="en-US" sz="2000" dirty="0"/>
              <a:t>(Slide 1 of 2)</a:t>
            </a:r>
          </a:p>
        </p:txBody>
      </p:sp>
      <p:sp>
        <p:nvSpPr>
          <p:cNvPr id="3" name="Content Placeholder 2"/>
          <p:cNvSpPr>
            <a:spLocks noGrp="1"/>
          </p:cNvSpPr>
          <p:nvPr>
            <p:ph idx="1"/>
          </p:nvPr>
        </p:nvSpPr>
        <p:spPr>
          <a:xfrm>
            <a:off x="838200" y="1317625"/>
            <a:ext cx="10515600" cy="2737540"/>
          </a:xfrm>
        </p:spPr>
        <p:txBody>
          <a:bodyPr/>
          <a:lstStyle/>
          <a:p>
            <a:r>
              <a:rPr lang="en-US" sz="2800" dirty="0"/>
              <a:t>Appropriate when a company estimates that the service potential of the asset will decline more quickly in the early periods of the asset’s useful life than in the later periods.</a:t>
            </a:r>
          </a:p>
          <a:p>
            <a:pPr lvl="1"/>
            <a:r>
              <a:rPr lang="en-US" sz="2400" b="1" dirty="0">
                <a:solidFill>
                  <a:srgbClr val="004A78"/>
                </a:solidFill>
              </a:rPr>
              <a:t>Sum-of-the-years’-digits method:</a:t>
            </a:r>
            <a:r>
              <a:rPr lang="en-US" sz="2400" dirty="0"/>
              <a:t> recognizes a declining depreciation expense each period by applying a decreasing fraction each year to the depreciable base of the asset. </a:t>
            </a:r>
          </a:p>
        </p:txBody>
      </p:sp>
      <p:pic>
        <p:nvPicPr>
          <p:cNvPr id="9" name="Content Placeholder 8" descr="An equation. Begin equation. Start fraction Number of years remaining in the asset's life as of the beginning of the year over Sum of the years of the asset's service life end fraction. End equation.">
            <a:extLst>
              <a:ext uri="{FF2B5EF4-FFF2-40B4-BE49-F238E27FC236}">
                <a16:creationId xmlns:a16="http://schemas.microsoft.com/office/drawing/2014/main" id="{02BD9A4C-8F75-4276-988E-6993F955CD67}"/>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3079311" y="4230756"/>
            <a:ext cx="6033378" cy="1360913"/>
          </a:xfrm>
          <a:prstGeom prst="rect">
            <a:avLst/>
          </a:prstGeom>
        </p:spPr>
      </p:pic>
    </p:spTree>
    <p:extLst>
      <p:ext uri="{BB962C8B-B14F-4D97-AF65-F5344CB8AC3E}">
        <p14:creationId xmlns:p14="http://schemas.microsoft.com/office/powerpoint/2010/main" val="124293588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Sum-of-the-Year’s-Digits Depreciation</a:t>
            </a:r>
          </a:p>
        </p:txBody>
      </p:sp>
      <p:pic>
        <p:nvPicPr>
          <p:cNvPr id="12" name="Content Placeholder 11" descr="A table is shown with six columns whereas the second, third, and fourth columns are in equation format. The column headers are: year, depreciation base, multiplied by fraction, equals depreciation expense, accumulated depreciation at year-end, book value at year-end superscript asterisk. The data in the rows are as follows:&#10;2018, $ 100,000 multiplied by 5 over 15 equals $ 33,333, $ 33,333, $ 86,667;&#10;2019, 100,000 multiplied by 4 over 15 equals 26,667, 60,000, 60,000;&#10;2020, 100,000 multiplied by 3 over 15 equals 20,000, 80,000, 40,000;&#10;2021, 100,000 multiplied by 2 over 15 equals 13,333, 93,333, 26,667;&#10;2022, 100,000 multiplied by 1 over 15 equals 6,667, 100,000, 20,000 (single rule below the value denotes that the column is being added);&#10;Sum of depreciation expense: $ 100,000 (double rule below the value $ 100,000).&#10;The text below reads, asterisk Cost ($ 120,000) minus accumulated depreciation at year-end.">
            <a:extLst>
              <a:ext uri="{FF2B5EF4-FFF2-40B4-BE49-F238E27FC236}">
                <a16:creationId xmlns:a16="http://schemas.microsoft.com/office/drawing/2014/main" id="{DC58D28D-A801-4A02-83AD-3C3BCE61AD18}"/>
              </a:ext>
            </a:extLst>
          </p:cNvPr>
          <p:cNvPicPr>
            <a:picLocks noGrp="1" noChangeAspect="1"/>
          </p:cNvPicPr>
          <p:nvPr>
            <p:ph idx="1"/>
          </p:nvPr>
        </p:nvPicPr>
        <p:blipFill>
          <a:blip r:embed="rId3"/>
          <a:stretch>
            <a:fillRect/>
          </a:stretch>
        </p:blipFill>
        <p:spPr>
          <a:xfrm>
            <a:off x="1207293" y="1320265"/>
            <a:ext cx="9777413" cy="4440532"/>
          </a:xfrm>
          <a:prstGeom prst="rect">
            <a:avLst/>
          </a:prstGeom>
        </p:spPr>
      </p:pic>
    </p:spTree>
    <p:extLst>
      <p:ext uri="{BB962C8B-B14F-4D97-AF65-F5344CB8AC3E}">
        <p14:creationId xmlns:p14="http://schemas.microsoft.com/office/powerpoint/2010/main" val="163403763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Accelerated Depreciation Methods </a:t>
            </a:r>
            <a:r>
              <a:rPr lang="en-US" sz="2000" dirty="0"/>
              <a:t>(Slide 2 of 2) </a:t>
            </a:r>
          </a:p>
        </p:txBody>
      </p:sp>
      <p:sp>
        <p:nvSpPr>
          <p:cNvPr id="3" name="Content Placeholder 2"/>
          <p:cNvSpPr>
            <a:spLocks noGrp="1"/>
          </p:cNvSpPr>
          <p:nvPr>
            <p:ph idx="1"/>
          </p:nvPr>
        </p:nvSpPr>
        <p:spPr/>
        <p:txBody>
          <a:bodyPr/>
          <a:lstStyle/>
          <a:p>
            <a:r>
              <a:rPr lang="en-US" sz="2400" dirty="0"/>
              <a:t>Declining-balance methods: accelerated depreciation methods that recognize a declining depreciation expense amount each period by applying a constant rate to the book value of the asset (not the depreciable basis) at the beginning of each period.</a:t>
            </a:r>
          </a:p>
          <a:p>
            <a:pPr lvl="0"/>
            <a:r>
              <a:rPr lang="en-US" sz="2400" dirty="0"/>
              <a:t>The declining-balance depreciation rate is some multiple (m) of the straight-line rate: </a:t>
            </a:r>
          </a:p>
          <a:p>
            <a:pPr marL="344488" indent="0">
              <a:buNone/>
            </a:pPr>
            <a:r>
              <a:rPr lang="en-US" sz="2400" dirty="0"/>
              <a:t>Declining-Balance Depreciation Rate = (m) × Straight-Line Rate</a:t>
            </a:r>
          </a:p>
          <a:p>
            <a:pPr lvl="0"/>
            <a:r>
              <a:rPr lang="en-US" sz="2400" dirty="0"/>
              <a:t>The multiple (m) is often 2, in which case the declining-balance method is called the </a:t>
            </a:r>
            <a:r>
              <a:rPr lang="en-US" sz="2400" b="1" dirty="0">
                <a:solidFill>
                  <a:srgbClr val="004A78"/>
                </a:solidFill>
              </a:rPr>
              <a:t>double-declining-balance method</a:t>
            </a:r>
            <a:r>
              <a:rPr lang="en-US" sz="2400" dirty="0"/>
              <a:t>. </a:t>
            </a:r>
          </a:p>
          <a:p>
            <a:pPr lvl="0"/>
            <a:r>
              <a:rPr lang="en-US" sz="2400" dirty="0"/>
              <a:t>An alternative multiple (m) could be chosen, such as a 1.5, which is referred to as a 150% declining rate.</a:t>
            </a:r>
          </a:p>
        </p:txBody>
      </p:sp>
    </p:spTree>
    <p:extLst>
      <p:ext uri="{BB962C8B-B14F-4D97-AF65-F5344CB8AC3E}">
        <p14:creationId xmlns:p14="http://schemas.microsoft.com/office/powerpoint/2010/main" val="330452185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Declining-Balance Depreciation</a:t>
            </a:r>
          </a:p>
        </p:txBody>
      </p:sp>
      <p:pic>
        <p:nvPicPr>
          <p:cNvPr id="11" name="Content Placeholder 10" descr="A table shows two declining-balance depreciation methods. (a) Double-declining-balance. The table has six columns in which the second, third, and fourth columns are in equation format. The column headers are: year, book value of asset at beginning of year, rate, depreciation expense, accumulated depreciation at year-end, and book value at year-end superscript a. The data in the rows are as follows:&#10;2018, $ 120,000 multiplied by 40 percent equals $ 48,000, $ 48,000, $ 72,000;&#10;2019, 72,000 multiplied by 40 percent equals 28,800, 76,800, 43,200;&#10;2020, 43,200 multiplied by 40 percent equals 17,280, 94,080, 25,920;&#10;2021, 25,920, no value, 5,920 superscript b, 100,000, 20,000;&#10;2022, 20,000, no value, no value, 0, 20,000 (single rule below the depreciation expense column denotes that the column is being added);&#10;Sum of depreciation expense: $ 100,000 (double rule below the value $ 100,000).&#10;Below this, the second heading reads, 150 percent declining-balance. The table has six columns in which the second, third, and fourth columns are in equation format. The column headers are: year, book value of asset at beginning of year, rate, depreciation expense, accumulated depreciation at year-end, and book value at year-end superscript a. The data from the rows are as follows:&#10;2018, $ 120,000 multiplied by 30 percent equals $ 36,000, $ 36,000, $ 84,000;&#10;2019, 84,000 multiplied by 30 percent equals 25,200, 61,200, 58,800;&#10;2020, 58,800 multiplied by 30 percent equals 17,640, 78,840, 41,160;&#10;2021, 41,160 multiplied by 30 percent equals 12,348, 91,188, 28,812;&#10;2022, 28,812, no value, 8,812 superscript b, 100,000, 20,000 (single rule below the depreciation expense column denotes that the column is being added);&#10;Sum of depreciation expense: $ 100,000 (double rule below the value $ 100,000).&#10;The text below the table read, a-cost ($ 120,000) minus accumulated depreciation at year-end;&#10;b-amount necessary to reduce book value to residual value.&#10;Two footnotes. Footnote A reads: Cost ($120,000) minus accumulated depreciation at year end. Footnote B reads: Amount necessary to reduce book value to residual value.&#10;">
            <a:extLst>
              <a:ext uri="{FF2B5EF4-FFF2-40B4-BE49-F238E27FC236}">
                <a16:creationId xmlns:a16="http://schemas.microsoft.com/office/drawing/2014/main" id="{CE625B85-0A25-496E-A131-4E052612BE93}"/>
              </a:ext>
            </a:extLst>
          </p:cNvPr>
          <p:cNvPicPr>
            <a:picLocks noGrp="1" noChangeAspect="1"/>
          </p:cNvPicPr>
          <p:nvPr>
            <p:ph idx="1"/>
          </p:nvPr>
        </p:nvPicPr>
        <p:blipFill>
          <a:blip r:embed="rId3"/>
          <a:stretch>
            <a:fillRect/>
          </a:stretch>
        </p:blipFill>
        <p:spPr>
          <a:xfrm>
            <a:off x="2018443" y="1050925"/>
            <a:ext cx="8155114" cy="5126621"/>
          </a:xfrm>
          <a:prstGeom prst="rect">
            <a:avLst/>
          </a:prstGeom>
        </p:spPr>
      </p:pic>
    </p:spTree>
    <p:extLst>
      <p:ext uri="{BB962C8B-B14F-4D97-AF65-F5344CB8AC3E}">
        <p14:creationId xmlns:p14="http://schemas.microsoft.com/office/powerpoint/2010/main" val="339062476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Depreciation Methods</a:t>
            </a:r>
          </a:p>
        </p:txBody>
      </p:sp>
      <p:sp>
        <p:nvSpPr>
          <p:cNvPr id="3" name="Content Placeholder 2"/>
          <p:cNvSpPr>
            <a:spLocks noGrp="1"/>
          </p:cNvSpPr>
          <p:nvPr>
            <p:ph idx="1"/>
          </p:nvPr>
        </p:nvSpPr>
        <p:spPr/>
        <p:txBody>
          <a:bodyPr/>
          <a:lstStyle/>
          <a:p>
            <a:r>
              <a:rPr lang="en-US" sz="2400" dirty="0"/>
              <a:t>When the service life of the asset is affected primarily by the amount the asset is used and not by the passage of time, depreciation expense should be recognized using an activity method (also called the units-of-production method).</a:t>
            </a:r>
          </a:p>
          <a:p>
            <a:r>
              <a:rPr lang="en-US" sz="2400" dirty="0"/>
              <a:t>Activity, or usage, is usually measured in terms of an input measure such as the number of hours worked or an output measure such as miles driven or units produced. </a:t>
            </a:r>
          </a:p>
        </p:txBody>
      </p:sp>
      <p:pic>
        <p:nvPicPr>
          <p:cNvPr id="17" name="Content Placeholder 16" descr="An equation. Begin equation. Depreciation Rate equals start fraction Cost minus Residual Value over Estimated Usage of the Asset. End equation.">
            <a:extLst>
              <a:ext uri="{FF2B5EF4-FFF2-40B4-BE49-F238E27FC236}">
                <a16:creationId xmlns:a16="http://schemas.microsoft.com/office/drawing/2014/main" id="{0F74FF0F-DCD0-45F8-973A-AA1A60A17C45}"/>
              </a:ext>
            </a:extLst>
          </p:cNvPr>
          <p:cNvPicPr>
            <a:picLocks noGrp="1" noChangeAspect="1"/>
          </p:cNvPicPr>
          <p:nvPr>
            <p:ph idx="10"/>
          </p:nvPr>
        </p:nvPicPr>
        <p:blipFill>
          <a:blip r:embed="rId3"/>
          <a:stretch>
            <a:fillRect/>
          </a:stretch>
        </p:blipFill>
        <p:spPr>
          <a:xfrm>
            <a:off x="2963561" y="4176395"/>
            <a:ext cx="6264877" cy="1096963"/>
          </a:xfrm>
          <a:prstGeom prst="rect">
            <a:avLst/>
          </a:prstGeom>
        </p:spPr>
      </p:pic>
      <p:pic>
        <p:nvPicPr>
          <p:cNvPr id="22" name="Content Placeholder 21" descr="An equation. Begin equation. Depreciation Expense equals Depreciation Rate times Actual Usage of the Asset">
            <a:extLst>
              <a:ext uri="{FF2B5EF4-FFF2-40B4-BE49-F238E27FC236}">
                <a16:creationId xmlns:a16="http://schemas.microsoft.com/office/drawing/2014/main" id="{E254F535-63D7-47B2-BBDF-1DE7FA1A8356}"/>
              </a:ext>
            </a:extLst>
          </p:cNvPr>
          <p:cNvPicPr>
            <a:picLocks noGrp="1" noChangeAspect="1"/>
          </p:cNvPicPr>
          <p:nvPr>
            <p:ph idx="11"/>
          </p:nvPr>
        </p:nvPicPr>
        <p:blipFill>
          <a:blip r:embed="rId4"/>
          <a:stretch>
            <a:fillRect/>
          </a:stretch>
        </p:blipFill>
        <p:spPr>
          <a:xfrm>
            <a:off x="1722989" y="5327333"/>
            <a:ext cx="8746021" cy="473843"/>
          </a:xfrm>
          <a:prstGeom prst="rect">
            <a:avLst/>
          </a:prstGeom>
        </p:spPr>
      </p:pic>
    </p:spTree>
    <p:extLst>
      <p:ext uri="{BB962C8B-B14F-4D97-AF65-F5344CB8AC3E}">
        <p14:creationId xmlns:p14="http://schemas.microsoft.com/office/powerpoint/2010/main" val="3113281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Depreciation Based on Activity</a:t>
            </a:r>
          </a:p>
        </p:txBody>
      </p:sp>
      <p:pic>
        <p:nvPicPr>
          <p:cNvPr id="9" name="Content Placeholder 8" descr="A table shows depreciation based on activity in six columns in which the second, third, and fourth columns are in equation format. The column headers are: year, activity level (hours), depreciation rate per hour superscript a, depreciation expense, accumulated depreciation at year-end, book value at year end superscript c. The data in the rows are as follows:&#10;2018, 2,100 multiplied by $ 10 equals $ 21,000, $ 21,000, $ 99,000;&#10;2019, 2,500 multiplied by $ 10 equals 25,000, 46,000, 74,000;&#10;2020, 2,300 multiplied by $ 10 equals 23,000, 69,000, 51,000;&#10;2021, 1,800 multiplied by $ 10 equals 18,000, 87,000, 33,000;&#10;2022, 1,000, no value, 13,000 superscript b, 100,000, 20,000 (single rule below the depreciation expense column denotes that the column is being added);&#10;Sum of depreciation expense: $ 100,000 (double rule below the value $ 100,000).&#10;The text below the table reads, a-($ 120,000 minus $ 20,000) divided by 10,000 hours equals $ 10 per hour;&#10;B-amount necessary to reduce book value to residual value;&#10;C-Cost ($ 120,000) minus accumulated depreciation at year end.&#10;Three footnotes. Footnote A is an equation. Begin equation. Left parenthesis $120,000 minus $20,000 right parenthesis divided by 10,000 hours equals $10 per hour. End equation. Footnote B reads: Amount necessary to reduce book value to residual value. Footnote C reads: Cost ($120,000) minus accumulated depreciation at year end.&#10;">
            <a:extLst>
              <a:ext uri="{FF2B5EF4-FFF2-40B4-BE49-F238E27FC236}">
                <a16:creationId xmlns:a16="http://schemas.microsoft.com/office/drawing/2014/main" id="{A10E5338-057C-4415-85BF-5EFA6065FB84}"/>
              </a:ext>
            </a:extLst>
          </p:cNvPr>
          <p:cNvPicPr>
            <a:picLocks noGrp="1" noChangeAspect="1"/>
          </p:cNvPicPr>
          <p:nvPr>
            <p:ph idx="1"/>
          </p:nvPr>
        </p:nvPicPr>
        <p:blipFill>
          <a:blip r:embed="rId3"/>
          <a:stretch>
            <a:fillRect/>
          </a:stretch>
        </p:blipFill>
        <p:spPr>
          <a:xfrm>
            <a:off x="1646074" y="1276213"/>
            <a:ext cx="8899851" cy="4567029"/>
          </a:xfrm>
          <a:prstGeom prst="rect">
            <a:avLst/>
          </a:prstGeom>
        </p:spPr>
      </p:pic>
    </p:spTree>
    <p:extLst>
      <p:ext uri="{BB962C8B-B14F-4D97-AF65-F5344CB8AC3E}">
        <p14:creationId xmlns:p14="http://schemas.microsoft.com/office/powerpoint/2010/main" val="333022233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and Reporting Depreciation</a:t>
            </a:r>
            <a:br>
              <a:rPr lang="en-US" dirty="0"/>
            </a:br>
            <a:r>
              <a:rPr lang="en-US" sz="2000" dirty="0"/>
              <a:t>(Slide 1 of 2)</a:t>
            </a:r>
          </a:p>
        </p:txBody>
      </p:sp>
      <p:sp>
        <p:nvSpPr>
          <p:cNvPr id="3" name="Content Placeholder 2"/>
          <p:cNvSpPr>
            <a:spLocks noGrp="1"/>
          </p:cNvSpPr>
          <p:nvPr>
            <p:ph idx="1"/>
          </p:nvPr>
        </p:nvSpPr>
        <p:spPr>
          <a:xfrm>
            <a:off x="838200" y="1317624"/>
            <a:ext cx="10515600" cy="3760561"/>
          </a:xfrm>
        </p:spPr>
        <p:txBody>
          <a:bodyPr/>
          <a:lstStyle/>
          <a:p>
            <a:r>
              <a:rPr lang="en-US" sz="2600" dirty="0"/>
              <a:t>Regardless of the depreciation method used, the amount of depreciation expense is generally recorded each period of the asset’s service life by making the journal entry shown below. The credit entry to record depreciation is to a contra-asset account usually called Accumulated Depreciation, or Allowance for Depreciation.</a:t>
            </a:r>
          </a:p>
          <a:p>
            <a:r>
              <a:rPr lang="en-US" sz="2600" dirty="0"/>
              <a:t>The credit entry to record depreciation is to a contra-asset account usually called Accumulated Depreciation, or Allowance for Depreciation. </a:t>
            </a:r>
          </a:p>
        </p:txBody>
      </p:sp>
      <p:pic>
        <p:nvPicPr>
          <p:cNvPr id="11" name="Content Placeholder 10" descr="An entry. Depreciation Expense is debited X X X and Accumulated Depreciation is credited X X X.">
            <a:extLst>
              <a:ext uri="{FF2B5EF4-FFF2-40B4-BE49-F238E27FC236}">
                <a16:creationId xmlns:a16="http://schemas.microsoft.com/office/drawing/2014/main" id="{A6082A94-C797-4E97-BB8E-7A9614DBEDFD}"/>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426115" y="5344884"/>
            <a:ext cx="7339769" cy="830237"/>
          </a:xfrm>
          <a:prstGeom prst="rect">
            <a:avLst/>
          </a:prstGeom>
        </p:spPr>
      </p:pic>
    </p:spTree>
    <p:extLst>
      <p:ext uri="{BB962C8B-B14F-4D97-AF65-F5344CB8AC3E}">
        <p14:creationId xmlns:p14="http://schemas.microsoft.com/office/powerpoint/2010/main" val="82143042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and Reporting Depreciation</a:t>
            </a:r>
            <a:br>
              <a:rPr lang="en-US" dirty="0"/>
            </a:br>
            <a:r>
              <a:rPr lang="en-US" sz="2000" dirty="0"/>
              <a:t>(Slide 2 of 2)</a:t>
            </a:r>
          </a:p>
        </p:txBody>
      </p:sp>
      <p:sp>
        <p:nvSpPr>
          <p:cNvPr id="7" name="Content Placeholder 6"/>
          <p:cNvSpPr>
            <a:spLocks noGrp="1"/>
          </p:cNvSpPr>
          <p:nvPr>
            <p:ph idx="1"/>
          </p:nvPr>
        </p:nvSpPr>
        <p:spPr/>
        <p:txBody>
          <a:bodyPr/>
          <a:lstStyle/>
          <a:p>
            <a:r>
              <a:rPr lang="en-US" sz="2800" dirty="0"/>
              <a:t>While depreciation is normally reported as a current-period expense, a manufacturing company may not expense all its depreciation cost in the period but instead include it as part of manufacturing overhead. </a:t>
            </a:r>
          </a:p>
          <a:p>
            <a:r>
              <a:rPr lang="en-US" sz="2800" dirty="0"/>
              <a:t>A manufacturing company includes depreciation on manufacturing assets as a cost of inventory by allocating depreciation to each unit of production during the year by increasing the Work-in-Process Inventory account. </a:t>
            </a:r>
          </a:p>
        </p:txBody>
      </p:sp>
    </p:spTree>
    <p:extLst>
      <p:ext uri="{BB962C8B-B14F-4D97-AF65-F5344CB8AC3E}">
        <p14:creationId xmlns:p14="http://schemas.microsoft.com/office/powerpoint/2010/main" val="1388081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Chapter 11</a:t>
            </a:r>
          </a:p>
        </p:txBody>
      </p:sp>
      <p:sp>
        <p:nvSpPr>
          <p:cNvPr id="2" name="Title 1"/>
          <p:cNvSpPr>
            <a:spLocks noGrp="1"/>
          </p:cNvSpPr>
          <p:nvPr>
            <p:ph type="ctrTitle"/>
          </p:nvPr>
        </p:nvSpPr>
        <p:spPr>
          <a:xfrm>
            <a:off x="4043966" y="3671128"/>
            <a:ext cx="6043464" cy="2462972"/>
          </a:xfrm>
        </p:spPr>
        <p:txBody>
          <a:bodyPr anchor="t"/>
          <a:lstStyle/>
          <a:p>
            <a:pPr>
              <a:lnSpc>
                <a:spcPct val="100000"/>
              </a:lnSpc>
            </a:pPr>
            <a:r>
              <a:rPr lang="en-US" sz="3600" dirty="0"/>
              <a:t>Depreciation, Depletion, Impairment, and Disposal</a:t>
            </a:r>
          </a:p>
        </p:txBody>
      </p:sp>
    </p:spTree>
    <p:extLst>
      <p:ext uri="{BB962C8B-B14F-4D97-AF65-F5344CB8AC3E}">
        <p14:creationId xmlns:p14="http://schemas.microsoft.com/office/powerpoint/2010/main" val="2072320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Be Considered When Selecting Depreciation Methods? </a:t>
            </a:r>
            <a:r>
              <a:rPr lang="en-US" sz="2000" dirty="0"/>
              <a:t>Learning Objective #3</a:t>
            </a:r>
          </a:p>
        </p:txBody>
      </p:sp>
      <p:sp>
        <p:nvSpPr>
          <p:cNvPr id="3" name="Content Placeholder 2"/>
          <p:cNvSpPr>
            <a:spLocks noGrp="1"/>
          </p:cNvSpPr>
          <p:nvPr>
            <p:ph idx="1"/>
          </p:nvPr>
        </p:nvSpPr>
        <p:spPr/>
        <p:txBody>
          <a:bodyPr/>
          <a:lstStyle/>
          <a:p>
            <a:r>
              <a:rPr lang="en-US" sz="2400" dirty="0"/>
              <a:t>Depreciation (as well as depletion and amortization) is a process of cost allocation, not asset valuation. </a:t>
            </a:r>
          </a:p>
          <a:p>
            <a:r>
              <a:rPr lang="en-US" sz="2400" dirty="0"/>
              <a:t>The purpose of depreciation is to allocate the cost of an asset to expense in a systematic and rational manner.</a:t>
            </a:r>
          </a:p>
          <a:p>
            <a:r>
              <a:rPr lang="en-US" sz="2400" dirty="0"/>
              <a:t>The asset’s book value should represent fair value both at the time the asset is acquired (acquisition cost should reflect fair value) and at the end of the asset’s life, when residual value represents the disposal value</a:t>
            </a:r>
          </a:p>
          <a:p>
            <a:r>
              <a:rPr lang="en-US" sz="2400" dirty="0"/>
              <a:t>While the majority of companies use the straight-line depreciation method because of its simplicity, several other issues should be considered in selecting a depreciation method.</a:t>
            </a:r>
          </a:p>
        </p:txBody>
      </p:sp>
    </p:spTree>
    <p:extLst>
      <p:ext uri="{BB962C8B-B14F-4D97-AF65-F5344CB8AC3E}">
        <p14:creationId xmlns:p14="http://schemas.microsoft.com/office/powerpoint/2010/main" val="818729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Depreciation Comparison</a:t>
            </a:r>
          </a:p>
        </p:txBody>
      </p:sp>
      <p:pic>
        <p:nvPicPr>
          <p:cNvPr id="4" name="Content Placeholder 3" descr="Two graphs depict the effects of alternative depreciation methods. The data on the left graph is as follows:&#10;The horizontal axis represents during the year and ranging from 2018 to 2022 with an interval of 1 year. The vertical axis represents depreciation expense in dollars. Three intersecting lines are shown in the graph. The line drawn parallel to the horizontal axis is labeled as straight-Line.  The line starts from the top of the vertical axis slopes down to the year 2021 is labeled as double-declining-balance. The third line starts from the middle of the vertical axis and slopes down to the year 2022. Three lines intersect at the year 2020. &#10;The data on the right graph is as follows:&#10;The horizontal axis represents At the end of the year and ranging from years 2018 to 2022 with an interval of 1 year. The vertical axis represents book value in dollars. The endpoint of the three graphs is at the year 2023 approximately, and the corresponding y intercept is the residual value. It is represented by a dashed line from a point to the vertical axis. The first line started from the top of the vertical axis and slopes down to residual value and labeled as straight line. Another line starts from the top of the vertical axis slightly bend downward to residual value. The curve starts from the top of the vertical axis and is a concave up decreasing curve that ends at residual value.&#10;">
            <a:extLst>
              <a:ext uri="{FF2B5EF4-FFF2-40B4-BE49-F238E27FC236}">
                <a16:creationId xmlns:a16="http://schemas.microsoft.com/office/drawing/2014/main" id="{C5B11CE7-96F6-4F1A-BCC9-0EBB316AABA5}"/>
              </a:ext>
            </a:extLst>
          </p:cNvPr>
          <p:cNvPicPr>
            <a:picLocks noGrp="1" noChangeAspect="1"/>
          </p:cNvPicPr>
          <p:nvPr>
            <p:ph idx="1"/>
          </p:nvPr>
        </p:nvPicPr>
        <p:blipFill>
          <a:blip r:embed="rId3"/>
          <a:stretch>
            <a:fillRect/>
          </a:stretch>
        </p:blipFill>
        <p:spPr>
          <a:xfrm>
            <a:off x="2096408" y="1180465"/>
            <a:ext cx="7999183" cy="4754563"/>
          </a:xfrm>
          <a:prstGeom prst="rect">
            <a:avLst/>
          </a:prstGeom>
        </p:spPr>
      </p:pic>
    </p:spTree>
    <p:extLst>
      <p:ext uri="{BB962C8B-B14F-4D97-AF65-F5344CB8AC3E}">
        <p14:creationId xmlns:p14="http://schemas.microsoft.com/office/powerpoint/2010/main" val="252750247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Depreciation and Rate of Return</a:t>
            </a:r>
          </a:p>
        </p:txBody>
      </p:sp>
      <p:sp>
        <p:nvSpPr>
          <p:cNvPr id="3" name="Content Placeholder 2"/>
          <p:cNvSpPr>
            <a:spLocks noGrp="1"/>
          </p:cNvSpPr>
          <p:nvPr>
            <p:ph idx="1"/>
          </p:nvPr>
        </p:nvSpPr>
        <p:spPr/>
        <p:txBody>
          <a:bodyPr/>
          <a:lstStyle/>
          <a:p>
            <a:r>
              <a:rPr lang="en-US" sz="2800" dirty="0"/>
              <a:t>The depreciation of property, plant, and equipment may lead to distortions in the rate of return analysis.</a:t>
            </a:r>
          </a:p>
        </p:txBody>
      </p:sp>
      <p:pic>
        <p:nvPicPr>
          <p:cNvPr id="9" name="Content Placeholder 8" descr="A table showing effect of depreciation on rate of return. There are four column heads: Year, Net Income,&#10;Average Book Value of Assets, and Rate of Return. After the Net Income head is a division sign and before the Rate of Return head is an equals sign. Row data are as follows:&#10;2018 $12,000 divided by $110,000 equals 10.9%&#10;2019 12,000 divided by 90,000 equals 13.3&#10;2020 12,000 divided by 70,000 equals 17.1&#10;2021 12,000 divided by 50,000 equals 24.0&#10;2022 12,000 divided by 30,000 equals 40.0">
            <a:extLst>
              <a:ext uri="{FF2B5EF4-FFF2-40B4-BE49-F238E27FC236}">
                <a16:creationId xmlns:a16="http://schemas.microsoft.com/office/drawing/2014/main" id="{4DA5A488-E749-4161-B35D-40436F6EEEB7}"/>
              </a:ext>
            </a:extLst>
          </p:cNvPr>
          <p:cNvPicPr>
            <a:picLocks noGrp="1" noChangeAspect="1"/>
          </p:cNvPicPr>
          <p:nvPr>
            <p:ph idx="10"/>
          </p:nvPr>
        </p:nvPicPr>
        <p:blipFill rotWithShape="1">
          <a:blip r:embed="rId3"/>
          <a:srcRect r="20336"/>
          <a:stretch/>
        </p:blipFill>
        <p:spPr>
          <a:xfrm>
            <a:off x="3373049" y="2574925"/>
            <a:ext cx="6182431" cy="3257668"/>
          </a:xfrm>
          <a:prstGeom prst="rect">
            <a:avLst/>
          </a:prstGeom>
        </p:spPr>
      </p:pic>
    </p:spTree>
    <p:extLst>
      <p:ext uri="{BB962C8B-B14F-4D97-AF65-F5344CB8AC3E}">
        <p14:creationId xmlns:p14="http://schemas.microsoft.com/office/powerpoint/2010/main" val="416267782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Depreciation and Maintenance Costs </a:t>
            </a:r>
            <a:r>
              <a:rPr lang="en-US" sz="2000" dirty="0"/>
              <a:t>(Slide 1 of 2)</a:t>
            </a:r>
          </a:p>
        </p:txBody>
      </p:sp>
      <p:sp>
        <p:nvSpPr>
          <p:cNvPr id="5" name="Content Placeholder 4"/>
          <p:cNvSpPr>
            <a:spLocks noGrp="1"/>
          </p:cNvSpPr>
          <p:nvPr>
            <p:ph idx="1"/>
          </p:nvPr>
        </p:nvSpPr>
        <p:spPr/>
        <p:txBody>
          <a:bodyPr/>
          <a:lstStyle/>
          <a:p>
            <a:r>
              <a:rPr lang="en-US" sz="2800" dirty="0"/>
              <a:t>Two additional factors that are often considered when a company selects a depreciation method are:</a:t>
            </a:r>
          </a:p>
          <a:p>
            <a:pPr lvl="1"/>
            <a:r>
              <a:rPr lang="en-US" sz="2400" dirty="0"/>
              <a:t>repair and maintenance costs</a:t>
            </a:r>
          </a:p>
          <a:p>
            <a:pPr lvl="1"/>
            <a:r>
              <a:rPr lang="en-US" sz="2400" dirty="0"/>
              <a:t>the risk associated with the cash flows from the asset</a:t>
            </a:r>
          </a:p>
        </p:txBody>
      </p:sp>
    </p:spTree>
    <p:extLst>
      <p:ext uri="{BB962C8B-B14F-4D97-AF65-F5344CB8AC3E}">
        <p14:creationId xmlns:p14="http://schemas.microsoft.com/office/powerpoint/2010/main" val="138290584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Depreciation and Maintenance Costs </a:t>
            </a:r>
            <a:r>
              <a:rPr lang="en-US" sz="2000" dirty="0"/>
              <a:t>(Slide 2 of 2)</a:t>
            </a:r>
          </a:p>
        </p:txBody>
      </p:sp>
      <p:pic>
        <p:nvPicPr>
          <p:cNvPr id="6" name="Content Placeholder 5" descr="Two graphs are shown. The graph at the left reads straight-line depreciation. The data&#10;The horizontal axis reads years, and the vertical axis reads cost. Three straight lines are drawn parallel to the x-axis. The line in the top is labeled as total. The line in the center is labeled as depreciation expense. The line in the bottom is labeled maintenance.&#10;The graph at the right accelerated depreciation. The data&#10;The horizontal axis reads years, and the vertical axis reads cost. A straight line is drawn at the top and is labeled total.">
            <a:extLst>
              <a:ext uri="{FF2B5EF4-FFF2-40B4-BE49-F238E27FC236}">
                <a16:creationId xmlns:a16="http://schemas.microsoft.com/office/drawing/2014/main" id="{28095C09-8448-47C3-A8C3-F8BD3BC7B625}"/>
              </a:ext>
            </a:extLst>
          </p:cNvPr>
          <p:cNvPicPr>
            <a:picLocks noGrp="1" noChangeAspect="1"/>
          </p:cNvPicPr>
          <p:nvPr>
            <p:ph idx="10"/>
          </p:nvPr>
        </p:nvPicPr>
        <p:blipFill>
          <a:blip r:embed="rId3"/>
          <a:stretch>
            <a:fillRect/>
          </a:stretch>
        </p:blipFill>
        <p:spPr>
          <a:xfrm>
            <a:off x="1977826" y="1174499"/>
            <a:ext cx="8236347" cy="4509002"/>
          </a:xfrm>
          <a:prstGeom prst="rect">
            <a:avLst/>
          </a:prstGeom>
        </p:spPr>
      </p:pic>
    </p:spTree>
    <p:extLst>
      <p:ext uri="{BB962C8B-B14F-4D97-AF65-F5344CB8AC3E}">
        <p14:creationId xmlns:p14="http://schemas.microsoft.com/office/powerpoint/2010/main" val="59491860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Additional Depreciation Methods Exist? </a:t>
            </a:r>
            <a:br>
              <a:rPr lang="en-US" dirty="0"/>
            </a:br>
            <a:r>
              <a:rPr lang="en-US" sz="2000" dirty="0"/>
              <a:t>Learning Objective #4</a:t>
            </a:r>
          </a:p>
        </p:txBody>
      </p:sp>
      <p:sp>
        <p:nvSpPr>
          <p:cNvPr id="3" name="Content Placeholder 2"/>
          <p:cNvSpPr>
            <a:spLocks noGrp="1"/>
          </p:cNvSpPr>
          <p:nvPr>
            <p:ph idx="1"/>
          </p:nvPr>
        </p:nvSpPr>
        <p:spPr/>
        <p:txBody>
          <a:bodyPr/>
          <a:lstStyle/>
          <a:p>
            <a:r>
              <a:rPr lang="en-US" sz="2800" b="1" dirty="0">
                <a:solidFill>
                  <a:srgbClr val="004A78"/>
                </a:solidFill>
              </a:rPr>
              <a:t>Group depreciation: </a:t>
            </a:r>
            <a:r>
              <a:rPr lang="en-US" sz="2800" dirty="0"/>
              <a:t>Applied to homogeneous assets that are expected to have similar service lives and residual values (e.g., laptop computers).</a:t>
            </a:r>
          </a:p>
          <a:p>
            <a:r>
              <a:rPr lang="en-US" sz="2800" b="1" dirty="0">
                <a:solidFill>
                  <a:srgbClr val="004A78"/>
                </a:solidFill>
              </a:rPr>
              <a:t>Composite depreciation: </a:t>
            </a:r>
            <a:r>
              <a:rPr lang="en-US" sz="2800" dirty="0"/>
              <a:t>Applied to heterogeneous assets that are related but have differing service lives and residual values (all the different items of equipment in a company’s office). </a:t>
            </a:r>
          </a:p>
        </p:txBody>
      </p:sp>
    </p:spTree>
    <p:extLst>
      <p:ext uri="{BB962C8B-B14F-4D97-AF65-F5344CB8AC3E}">
        <p14:creationId xmlns:p14="http://schemas.microsoft.com/office/powerpoint/2010/main" val="81418565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Group Depreciation</a:t>
            </a:r>
          </a:p>
        </p:txBody>
      </p:sp>
      <p:sp>
        <p:nvSpPr>
          <p:cNvPr id="4" name="Content Placeholder 3"/>
          <p:cNvSpPr>
            <a:spLocks noGrp="1"/>
          </p:cNvSpPr>
          <p:nvPr>
            <p:ph idx="1"/>
          </p:nvPr>
        </p:nvSpPr>
        <p:spPr/>
        <p:txBody>
          <a:bodyPr/>
          <a:lstStyle/>
          <a:p>
            <a:pPr>
              <a:spcBef>
                <a:spcPts val="0"/>
              </a:spcBef>
              <a:spcAft>
                <a:spcPts val="300"/>
              </a:spcAft>
            </a:pPr>
            <a:r>
              <a:rPr lang="en-US" sz="2800" dirty="0"/>
              <a:t>A company uses group depreciation when it owns a group of homogeneous assets with similar ages, useful lives, and residual values. Under this method, the company:</a:t>
            </a:r>
          </a:p>
          <a:p>
            <a:pPr lvl="1">
              <a:spcBef>
                <a:spcPts val="0"/>
              </a:spcBef>
              <a:spcAft>
                <a:spcPts val="300"/>
              </a:spcAft>
            </a:pPr>
            <a:r>
              <a:rPr lang="en-US" sz="2400" dirty="0"/>
              <a:t>capitalizes the total cost of the assets into one account which is treated as one ‘‘asset’’ for purposes of depreciation</a:t>
            </a:r>
          </a:p>
          <a:p>
            <a:pPr lvl="1">
              <a:spcBef>
                <a:spcPts val="0"/>
              </a:spcBef>
              <a:spcAft>
                <a:spcPts val="300"/>
              </a:spcAft>
            </a:pPr>
            <a:r>
              <a:rPr lang="en-US" sz="2400" dirty="0"/>
              <a:t>bases the group depreciation rate on the average life of the assets in the group</a:t>
            </a:r>
          </a:p>
          <a:p>
            <a:pPr lvl="1">
              <a:spcBef>
                <a:spcPts val="0"/>
              </a:spcBef>
              <a:spcAft>
                <a:spcPts val="300"/>
              </a:spcAft>
            </a:pPr>
            <a:r>
              <a:rPr lang="en-US" sz="2400" dirty="0"/>
              <a:t>calculates the depreciation expense each period by multiplying this rate by the balance in the asset account</a:t>
            </a:r>
          </a:p>
          <a:p>
            <a:pPr lvl="1">
              <a:spcBef>
                <a:spcPts val="0"/>
              </a:spcBef>
              <a:spcAft>
                <a:spcPts val="300"/>
              </a:spcAft>
            </a:pPr>
            <a:r>
              <a:rPr lang="en-US" sz="2400" dirty="0"/>
              <a:t>accumulates the depreciation expense in a single contra-asset account</a:t>
            </a:r>
          </a:p>
        </p:txBody>
      </p:sp>
    </p:spTree>
    <p:extLst>
      <p:ext uri="{BB962C8B-B14F-4D97-AF65-F5344CB8AC3E}">
        <p14:creationId xmlns:p14="http://schemas.microsoft.com/office/powerpoint/2010/main" val="23619244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Group Depreciation</a:t>
            </a:r>
            <a:br>
              <a:rPr lang="en-US" dirty="0"/>
            </a:br>
            <a:r>
              <a:rPr lang="en-US" sz="2000" dirty="0"/>
              <a:t>(Slide 1 of 3)</a:t>
            </a:r>
          </a:p>
        </p:txBody>
      </p:sp>
      <p:sp>
        <p:nvSpPr>
          <p:cNvPr id="2" name="Content Placeholder 1"/>
          <p:cNvSpPr>
            <a:spLocks noGrp="1"/>
          </p:cNvSpPr>
          <p:nvPr>
            <p:ph idx="1"/>
          </p:nvPr>
        </p:nvSpPr>
        <p:spPr/>
        <p:txBody>
          <a:bodyPr/>
          <a:lstStyle/>
          <a:p>
            <a:r>
              <a:rPr lang="en-US" sz="2400" dirty="0"/>
              <a:t>Minneola Company purchases 10 cars for $20,000 each, and the average expected service life is 3 years with a residual value of $5,000 each. Of those cars, three are sold after 2 years for $8,000 each, five after 3 years for $6,000 each, and two after 4 years for $4,800 each. Minneola computes the depreciation rate as follows:</a:t>
            </a:r>
          </a:p>
        </p:txBody>
      </p:sp>
      <p:pic>
        <p:nvPicPr>
          <p:cNvPr id="7" name="Content Placeholder 6" descr="Group of equations. Solving first for Group Depreciation Rate which takes Group Cost minus Group Residual Value, all over Average Life of Group Assets, and this is then divided by Group Cost. Swapping in the amounts gives us $200,000 minus $50,000 divided by 3 and this is then divided by $200,000. Last line of this equation is $50,000 divided by $200,000 equals 25%. Another equation line reads: Group Depreciation Expense equals Group Cost times Group Depreciation Rate.">
            <a:extLst>
              <a:ext uri="{FF2B5EF4-FFF2-40B4-BE49-F238E27FC236}">
                <a16:creationId xmlns:a16="http://schemas.microsoft.com/office/drawing/2014/main" id="{86CEA00D-B546-4245-A8DA-62526B532A83}"/>
              </a:ext>
            </a:extLst>
          </p:cNvPr>
          <p:cNvPicPr>
            <a:picLocks noGrp="1" noChangeAspect="1"/>
          </p:cNvPicPr>
          <p:nvPr>
            <p:ph idx="10"/>
          </p:nvPr>
        </p:nvPicPr>
        <p:blipFill>
          <a:blip r:embed="rId3"/>
          <a:stretch>
            <a:fillRect/>
          </a:stretch>
        </p:blipFill>
        <p:spPr>
          <a:xfrm>
            <a:off x="1677618" y="3219450"/>
            <a:ext cx="8836764" cy="2790075"/>
          </a:xfrm>
          <a:prstGeom prst="rect">
            <a:avLst/>
          </a:prstGeom>
        </p:spPr>
      </p:pic>
    </p:spTree>
    <p:extLst>
      <p:ext uri="{BB962C8B-B14F-4D97-AF65-F5344CB8AC3E}">
        <p14:creationId xmlns:p14="http://schemas.microsoft.com/office/powerpoint/2010/main" val="141549777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Group Depreciation</a:t>
            </a:r>
            <a:br>
              <a:rPr lang="en-US" dirty="0"/>
            </a:br>
            <a:r>
              <a:rPr lang="en-US" sz="2000" dirty="0"/>
              <a:t>(Slide 2 of 3)</a:t>
            </a:r>
          </a:p>
        </p:txBody>
      </p:sp>
      <p:pic>
        <p:nvPicPr>
          <p:cNvPr id="4" name="Content Placeholder 3" descr="The data in the rows are as follows:&#10;1. To record the purchase:&#10;Cars, 200,000 debit;&#10;Cash, 200,000 credit;&#10;2. To record the first year’s depreciation expense:&#10;Depreciation Expense (25 percent multiplied by $ 200,000), 50,000 debit;&#10;Accumulated Depreciation, 50,000 credit;&#10;3. To record the second year’s depreciation expense:&#10;Depreciation Expense (25 percent multiplied by $ 200,000), 50,000 debit;&#10;Accumulated Depreciation, 50,000 credit;&#10;4. To record the disposal of three cars at the end of the second year for $8,000 each:&#10;Cash ($ 8,000 multiplied by 3), 24,000 debit;&#10;Accumulated Depreciation, 36,000 superscript a, debit;&#10;Cars ($ 20,000 multiplied by 3), 60,000 credit;&#10;The text below reads as follows:&#10;">
            <a:extLst>
              <a:ext uri="{FF2B5EF4-FFF2-40B4-BE49-F238E27FC236}">
                <a16:creationId xmlns:a16="http://schemas.microsoft.com/office/drawing/2014/main" id="{9F062E8E-1A93-44BB-B471-EAC1EDAB5AE6}"/>
              </a:ext>
            </a:extLst>
          </p:cNvPr>
          <p:cNvPicPr>
            <a:picLocks noGrp="1" noChangeAspect="1"/>
          </p:cNvPicPr>
          <p:nvPr>
            <p:ph idx="1"/>
          </p:nvPr>
        </p:nvPicPr>
        <p:blipFill>
          <a:blip r:embed="rId3"/>
          <a:stretch>
            <a:fillRect/>
          </a:stretch>
        </p:blipFill>
        <p:spPr>
          <a:xfrm>
            <a:off x="2053881" y="1326822"/>
            <a:ext cx="8084238" cy="4204356"/>
          </a:xfrm>
          <a:prstGeom prst="rect">
            <a:avLst/>
          </a:prstGeom>
        </p:spPr>
      </p:pic>
      <p:pic>
        <p:nvPicPr>
          <p:cNvPr id="9" name="Content Placeholder 8" descr="a-This adjustment to accumulated depreciation is the difference between the cost of the cars and the cash received from disposal. No gain or loss is recognized at this point.">
            <a:extLst>
              <a:ext uri="{FF2B5EF4-FFF2-40B4-BE49-F238E27FC236}">
                <a16:creationId xmlns:a16="http://schemas.microsoft.com/office/drawing/2014/main" id="{54127732-27EA-4FCF-B4EA-C917BDA9C22D}"/>
              </a:ext>
            </a:extLst>
          </p:cNvPr>
          <p:cNvPicPr>
            <a:picLocks noGrp="1" noChangeAspect="1"/>
          </p:cNvPicPr>
          <p:nvPr>
            <p:ph idx="10"/>
          </p:nvPr>
        </p:nvPicPr>
        <p:blipFill>
          <a:blip r:embed="rId4"/>
          <a:stretch>
            <a:fillRect/>
          </a:stretch>
        </p:blipFill>
        <p:spPr>
          <a:xfrm>
            <a:off x="2149131" y="5531178"/>
            <a:ext cx="7337769" cy="437930"/>
          </a:xfrm>
          <a:prstGeom prst="rect">
            <a:avLst/>
          </a:prstGeom>
        </p:spPr>
      </p:pic>
    </p:spTree>
    <p:extLst>
      <p:ext uri="{BB962C8B-B14F-4D97-AF65-F5344CB8AC3E}">
        <p14:creationId xmlns:p14="http://schemas.microsoft.com/office/powerpoint/2010/main" val="130803312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Group Depreciation</a:t>
            </a:r>
            <a:br>
              <a:rPr lang="en-US" dirty="0"/>
            </a:br>
            <a:r>
              <a:rPr lang="en-US" sz="2000" dirty="0"/>
              <a:t>(Slide 3 of 3)</a:t>
            </a:r>
          </a:p>
        </p:txBody>
      </p:sp>
      <p:pic>
        <p:nvPicPr>
          <p:cNvPr id="3" name="Content Placeholder 2" descr="The data in  the rows are as follows:&#10;5. To record the third year’s depreciation expense:&#10;Depreciation Expense [25 percent multiplied by ($ 200,000 minus $ 60,000)], 35,000 debit;&#10;Accumulated Depreciation, 35,000 credit;&#10;6. To record the disposal of five cars at the end of the third year for $ 6,000 each:&#10;Cash, 30,000 debit;&#10;Accumulated Depreciation, 70,000 debit;&#10;Cars, 100,000 credit;&#10;7. To record the depreciation expense for the fourth year, the disposal of two cars at the end of the fourth year for $ 4,800 each, and the net gain or loss of the entire group:&#10;Depreciation Expense, 1,000 superscript b, debit;&#10;Accumulated Depreciation, 1,000 credit;&#10;Cash, 9,600 debit;&#10;Accumulated Depreciation, 30,000 debit;&#10;Loss on Disposal of Property, Plant, and Equipment, 400 superscript c, debit;&#10;Cars, 40,000 credit.&#10;The text below reads as follows:&#10;b-Because assets are not depreciated below their residual value, the depreciation expense in the last year is the amount needed to reduce the $ 11,000 book value ($ 40,000 remaining cost minus $ 29,000 remaining accumulated depreciation) of the group to the estimated residual value (2 multiplied by $ 5,000).&#10;c-The loss is equal to the proceeds of (2 multiplied by $ 4,800) minus the remaining book value of $ 10,000 ($ 40,000 minus $ 30,000).&#10;">
            <a:extLst>
              <a:ext uri="{FF2B5EF4-FFF2-40B4-BE49-F238E27FC236}">
                <a16:creationId xmlns:a16="http://schemas.microsoft.com/office/drawing/2014/main" id="{8A4FCE1A-D837-455F-8155-381601129264}"/>
              </a:ext>
            </a:extLst>
          </p:cNvPr>
          <p:cNvPicPr>
            <a:picLocks noGrp="1" noChangeAspect="1"/>
          </p:cNvPicPr>
          <p:nvPr>
            <p:ph idx="1"/>
          </p:nvPr>
        </p:nvPicPr>
        <p:blipFill>
          <a:blip r:embed="rId3"/>
          <a:stretch>
            <a:fillRect/>
          </a:stretch>
        </p:blipFill>
        <p:spPr>
          <a:xfrm>
            <a:off x="2733205" y="1317625"/>
            <a:ext cx="6723103" cy="3540125"/>
          </a:xfrm>
          <a:prstGeom prst="rect">
            <a:avLst/>
          </a:prstGeom>
        </p:spPr>
      </p:pic>
      <p:pic>
        <p:nvPicPr>
          <p:cNvPr id="9" name="Content Placeholder 8" descr="Two footnotes, Footnote B and Footnote C. Footnote B reads as follows: Because assets are not depreciated below their residual value, the depreciation expense in the last year is the amount needed to reduce to $11,000 book value ($40,000 remaining cost minus $29,000 remaining accumulated depreciation) of the group to the estimated residual value (2 times $5,000). Footnote C reads: The loss is equal to the proceeds of $9,600 (2 times $4,800) minus the remaining book value of $10,000 ($40,000 minus $30,000).">
            <a:extLst>
              <a:ext uri="{FF2B5EF4-FFF2-40B4-BE49-F238E27FC236}">
                <a16:creationId xmlns:a16="http://schemas.microsoft.com/office/drawing/2014/main" id="{06D82B59-8CC5-41B9-85E6-444D01814D07}"/>
              </a:ext>
            </a:extLst>
          </p:cNvPr>
          <p:cNvPicPr>
            <a:picLocks noGrp="1" noChangeAspect="1"/>
          </p:cNvPicPr>
          <p:nvPr>
            <p:ph idx="10"/>
          </p:nvPr>
        </p:nvPicPr>
        <p:blipFill rotWithShape="1">
          <a:blip r:embed="rId4">
            <a:extLst>
              <a:ext uri="{28A0092B-C50C-407E-A947-70E740481C1C}">
                <a14:useLocalDpi xmlns:a14="http://schemas.microsoft.com/office/drawing/2010/main" val="0"/>
              </a:ext>
            </a:extLst>
          </a:blip>
          <a:srcRect t="77922"/>
          <a:stretch/>
        </p:blipFill>
        <p:spPr>
          <a:xfrm>
            <a:off x="2730719" y="4867893"/>
            <a:ext cx="6725589" cy="1057921"/>
          </a:xfrm>
          <a:prstGeom prst="rect">
            <a:avLst/>
          </a:prstGeom>
        </p:spPr>
      </p:pic>
    </p:spTree>
    <p:extLst>
      <p:ext uri="{BB962C8B-B14F-4D97-AF65-F5344CB8AC3E}">
        <p14:creationId xmlns:p14="http://schemas.microsoft.com/office/powerpoint/2010/main" val="416312732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Objectives</a:t>
            </a:r>
          </a:p>
        </p:txBody>
      </p:sp>
      <p:sp>
        <p:nvSpPr>
          <p:cNvPr id="5" name="Content Placeholder 4"/>
          <p:cNvSpPr>
            <a:spLocks noGrp="1"/>
          </p:cNvSpPr>
          <p:nvPr>
            <p:ph idx="1"/>
          </p:nvPr>
        </p:nvSpPr>
        <p:spPr/>
        <p:txBody>
          <a:bodyPr/>
          <a:lstStyle/>
          <a:p>
            <a:pPr>
              <a:spcBef>
                <a:spcPts val="0"/>
              </a:spcBef>
              <a:spcAft>
                <a:spcPts val="0"/>
              </a:spcAft>
            </a:pPr>
            <a:r>
              <a:rPr lang="en-US" sz="2200" dirty="0"/>
              <a:t>Identify the factors involved in depreciation. </a:t>
            </a:r>
          </a:p>
          <a:p>
            <a:pPr>
              <a:spcBef>
                <a:spcPts val="0"/>
              </a:spcBef>
              <a:spcAft>
                <a:spcPts val="0"/>
              </a:spcAft>
            </a:pPr>
            <a:r>
              <a:rPr lang="en-US" sz="2200" dirty="0"/>
              <a:t>Calculate depreciation expense using various time-based and activity-based methods.</a:t>
            </a:r>
          </a:p>
          <a:p>
            <a:pPr>
              <a:spcBef>
                <a:spcPts val="0"/>
              </a:spcBef>
              <a:spcAft>
                <a:spcPts val="0"/>
              </a:spcAft>
            </a:pPr>
            <a:r>
              <a:rPr lang="en-US" sz="2200" dirty="0"/>
              <a:t>Explain the issues involved in selecting depreciation methods. </a:t>
            </a:r>
          </a:p>
          <a:p>
            <a:pPr>
              <a:spcBef>
                <a:spcPts val="0"/>
              </a:spcBef>
              <a:spcAft>
                <a:spcPts val="0"/>
              </a:spcAft>
            </a:pPr>
            <a:r>
              <a:rPr lang="en-US" sz="2200" dirty="0"/>
              <a:t>Understand group and composite depreciation methods. </a:t>
            </a:r>
          </a:p>
          <a:p>
            <a:pPr>
              <a:spcBef>
                <a:spcPts val="0"/>
              </a:spcBef>
              <a:spcAft>
                <a:spcPts val="0"/>
              </a:spcAft>
            </a:pPr>
            <a:r>
              <a:rPr lang="en-US" sz="2200" dirty="0"/>
              <a:t>Understand the disclosure of depreciable assets.  </a:t>
            </a:r>
          </a:p>
          <a:p>
            <a:pPr>
              <a:spcBef>
                <a:spcPts val="0"/>
              </a:spcBef>
              <a:spcAft>
                <a:spcPts val="0"/>
              </a:spcAft>
            </a:pPr>
            <a:r>
              <a:rPr lang="en-US" sz="2200" dirty="0"/>
              <a:t>Understand additional depreciation issues, including partial period depreciation, changes and corrections of depreciation, and depreciation and accretion of asset retirement obligations.  </a:t>
            </a:r>
          </a:p>
          <a:p>
            <a:pPr>
              <a:spcBef>
                <a:spcPts val="0"/>
              </a:spcBef>
              <a:spcAft>
                <a:spcPts val="0"/>
              </a:spcAft>
            </a:pPr>
            <a:r>
              <a:rPr lang="en-US" sz="2200" dirty="0"/>
              <a:t>Test for and account for the impairment of property, plant, and equipment.  </a:t>
            </a:r>
          </a:p>
          <a:p>
            <a:pPr>
              <a:spcBef>
                <a:spcPts val="0"/>
              </a:spcBef>
              <a:spcAft>
                <a:spcPts val="0"/>
              </a:spcAft>
            </a:pPr>
            <a:r>
              <a:rPr lang="en-US" sz="2200" dirty="0"/>
              <a:t>Explain how to account for the disposal of property, plant, and equipment.</a:t>
            </a:r>
          </a:p>
          <a:p>
            <a:pPr>
              <a:spcBef>
                <a:spcPts val="0"/>
              </a:spcBef>
              <a:spcAft>
                <a:spcPts val="0"/>
              </a:spcAft>
            </a:pPr>
            <a:r>
              <a:rPr lang="en-US" sz="2200" dirty="0"/>
              <a:t>Understand and record depletion of natural resources.</a:t>
            </a:r>
          </a:p>
          <a:p>
            <a:pPr>
              <a:spcBef>
                <a:spcPts val="0"/>
              </a:spcBef>
              <a:spcAft>
                <a:spcPts val="0"/>
              </a:spcAft>
            </a:pPr>
            <a:r>
              <a:rPr lang="en-US" sz="2200" dirty="0"/>
              <a:t>(Appendix 11.1) Understand depreciation for income tax purposes and how it differs from depreciation for financial reporting purposes. </a:t>
            </a:r>
          </a:p>
        </p:txBody>
      </p:sp>
    </p:spTree>
    <p:extLst>
      <p:ext uri="{BB962C8B-B14F-4D97-AF65-F5344CB8AC3E}">
        <p14:creationId xmlns:p14="http://schemas.microsoft.com/office/powerpoint/2010/main" val="2914720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Composite Depreciation</a:t>
            </a:r>
          </a:p>
        </p:txBody>
      </p:sp>
      <p:sp>
        <p:nvSpPr>
          <p:cNvPr id="4" name="Content Placeholder 3"/>
          <p:cNvSpPr>
            <a:spLocks noGrp="1"/>
          </p:cNvSpPr>
          <p:nvPr>
            <p:ph idx="1"/>
          </p:nvPr>
        </p:nvSpPr>
        <p:spPr/>
        <p:txBody>
          <a:bodyPr/>
          <a:lstStyle/>
          <a:p>
            <a:r>
              <a:rPr lang="en-US" sz="2800" dirty="0"/>
              <a:t>A company may apply composite depreciation to heterogeneous (dissimilar) assets that are related but have different service lives or residual values. It uses similar procedures to group depreciation, as follows:</a:t>
            </a:r>
          </a:p>
          <a:p>
            <a:pPr lvl="1"/>
            <a:r>
              <a:rPr lang="en-US" sz="2400" dirty="0"/>
              <a:t>The company combines the assets in one asset account and depreciates them accordingly.</a:t>
            </a:r>
          </a:p>
          <a:p>
            <a:pPr lvl="1"/>
            <a:r>
              <a:rPr lang="en-US" sz="2400" dirty="0"/>
              <a:t>The company uses one accumulated depreciation account.</a:t>
            </a:r>
          </a:p>
          <a:p>
            <a:pPr lvl="1"/>
            <a:r>
              <a:rPr lang="en-US" sz="2400" dirty="0"/>
              <a:t>The company does not recognize a gain or loss on each item retired.</a:t>
            </a:r>
          </a:p>
          <a:p>
            <a:pPr lvl="1"/>
            <a:r>
              <a:rPr lang="en-US" sz="2400" dirty="0"/>
              <a:t>The company recognizes a net gain or loss when it retires the final asset.</a:t>
            </a:r>
          </a:p>
        </p:txBody>
      </p:sp>
    </p:spTree>
    <p:extLst>
      <p:ext uri="{BB962C8B-B14F-4D97-AF65-F5344CB8AC3E}">
        <p14:creationId xmlns:p14="http://schemas.microsoft.com/office/powerpoint/2010/main" val="328212747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Composite Depreciation </a:t>
            </a:r>
            <a:r>
              <a:rPr lang="en-US" sz="2000" dirty="0"/>
              <a:t>(Slide 1 of 2)</a:t>
            </a:r>
          </a:p>
        </p:txBody>
      </p:sp>
      <p:sp>
        <p:nvSpPr>
          <p:cNvPr id="4" name="Content Placeholder 3"/>
          <p:cNvSpPr>
            <a:spLocks noGrp="1"/>
          </p:cNvSpPr>
          <p:nvPr>
            <p:ph idx="1"/>
          </p:nvPr>
        </p:nvSpPr>
        <p:spPr>
          <a:xfrm>
            <a:off x="838200" y="1317625"/>
            <a:ext cx="10515600" cy="1097280"/>
          </a:xfrm>
        </p:spPr>
        <p:txBody>
          <a:bodyPr/>
          <a:lstStyle/>
          <a:p>
            <a:r>
              <a:rPr lang="en-US" sz="2800" dirty="0"/>
              <a:t>Granville Company purchases three assets with the following characteristics:</a:t>
            </a:r>
          </a:p>
        </p:txBody>
      </p:sp>
      <p:graphicFrame>
        <p:nvGraphicFramePr>
          <p:cNvPr id="17" name="Content Placeholder 16" descr="A table with five columns and five rows. The column headers are Asset, Cost, Residual Value, Life, and Annual Depreciation.">
            <a:extLst>
              <a:ext uri="{FF2B5EF4-FFF2-40B4-BE49-F238E27FC236}">
                <a16:creationId xmlns:a16="http://schemas.microsoft.com/office/drawing/2014/main" id="{390CE6A1-719B-41F9-8337-0E357AF1FEA6}"/>
              </a:ext>
            </a:extLst>
          </p:cNvPr>
          <p:cNvGraphicFramePr>
            <a:graphicFrameLocks noGrp="1"/>
          </p:cNvGraphicFramePr>
          <p:nvPr>
            <p:ph idx="12"/>
            <p:extLst>
              <p:ext uri="{D42A27DB-BD31-4B8C-83A1-F6EECF244321}">
                <p14:modId xmlns:p14="http://schemas.microsoft.com/office/powerpoint/2010/main" val="3854424997"/>
              </p:ext>
            </p:extLst>
          </p:nvPr>
        </p:nvGraphicFramePr>
        <p:xfrm>
          <a:off x="2686806" y="3359069"/>
          <a:ext cx="5937250" cy="1036638"/>
        </p:xfrm>
        <a:graphic>
          <a:graphicData uri="http://schemas.openxmlformats.org/drawingml/2006/table">
            <a:tbl>
              <a:tblPr firstRow="1" firstCol="1" bandRow="1"/>
              <a:tblGrid>
                <a:gridCol w="1187450">
                  <a:extLst>
                    <a:ext uri="{9D8B030D-6E8A-4147-A177-3AD203B41FA5}">
                      <a16:colId xmlns:a16="http://schemas.microsoft.com/office/drawing/2014/main" val="20000"/>
                    </a:ext>
                  </a:extLst>
                </a:gridCol>
                <a:gridCol w="1187450">
                  <a:extLst>
                    <a:ext uri="{9D8B030D-6E8A-4147-A177-3AD203B41FA5}">
                      <a16:colId xmlns:a16="http://schemas.microsoft.com/office/drawing/2014/main" val="20001"/>
                    </a:ext>
                  </a:extLst>
                </a:gridCol>
                <a:gridCol w="1187450">
                  <a:extLst>
                    <a:ext uri="{9D8B030D-6E8A-4147-A177-3AD203B41FA5}">
                      <a16:colId xmlns:a16="http://schemas.microsoft.com/office/drawing/2014/main" val="20002"/>
                    </a:ext>
                  </a:extLst>
                </a:gridCol>
                <a:gridCol w="1187450">
                  <a:extLst>
                    <a:ext uri="{9D8B030D-6E8A-4147-A177-3AD203B41FA5}">
                      <a16:colId xmlns:a16="http://schemas.microsoft.com/office/drawing/2014/main" val="20003"/>
                    </a:ext>
                  </a:extLst>
                </a:gridCol>
                <a:gridCol w="1187450">
                  <a:extLst>
                    <a:ext uri="{9D8B030D-6E8A-4147-A177-3AD203B41FA5}">
                      <a16:colId xmlns:a16="http://schemas.microsoft.com/office/drawing/2014/main" val="20004"/>
                    </a:ext>
                  </a:extLst>
                </a:gridCol>
              </a:tblGrid>
              <a:tr h="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Asset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Residual Value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Life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Annual Depreciation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6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Empty Cell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Empty Cell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$7,000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6" name="Content Placeholder 15" descr="An example table for Composite Depreciation. Data are as follows.&#10;There are 5 columns, with the following column heads: Asset, Cost, Residual Value, Life, Annual Depreciation.&#10;Row data are:&#10;A, $25,000, $5,000, 10 years, $2,000&#10;B, 13,000, 1,000, 6 years, 2,000&#10;C, 12,000, dash, 4 years, 3,000&#10;no data, $50,000, $6,000, no data, $7,000">
            <a:extLst>
              <a:ext uri="{FF2B5EF4-FFF2-40B4-BE49-F238E27FC236}">
                <a16:creationId xmlns:a16="http://schemas.microsoft.com/office/drawing/2014/main" id="{349617F9-158A-4212-A53D-2D50FC1BD5B8}"/>
              </a:ext>
            </a:extLst>
          </p:cNvPr>
          <p:cNvPicPr>
            <a:picLocks noGrp="1" noChangeAspect="1"/>
          </p:cNvPicPr>
          <p:nvPr>
            <p:ph idx="13"/>
          </p:nvPr>
        </p:nvPicPr>
        <p:blipFill rotWithShape="1">
          <a:blip r:embed="rId3">
            <a:extLst>
              <a:ext uri="{28A0092B-C50C-407E-A947-70E740481C1C}">
                <a14:useLocalDpi xmlns:a14="http://schemas.microsoft.com/office/drawing/2010/main" val="0"/>
              </a:ext>
            </a:extLst>
          </a:blip>
          <a:srcRect l="6122" t="8829" r="6702" b="53103"/>
          <a:stretch/>
        </p:blipFill>
        <p:spPr>
          <a:xfrm>
            <a:off x="1570108" y="2652712"/>
            <a:ext cx="9051783" cy="2252345"/>
          </a:xfrm>
          <a:prstGeom prst="rect">
            <a:avLst/>
          </a:prstGeom>
        </p:spPr>
      </p:pic>
    </p:spTree>
    <p:extLst>
      <p:ext uri="{BB962C8B-B14F-4D97-AF65-F5344CB8AC3E}">
        <p14:creationId xmlns:p14="http://schemas.microsoft.com/office/powerpoint/2010/main" val="74086193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Composite Depreciation </a:t>
            </a:r>
            <a:r>
              <a:rPr lang="en-US" sz="2000" dirty="0"/>
              <a:t>(Slide 2 of 2)</a:t>
            </a:r>
          </a:p>
        </p:txBody>
      </p:sp>
      <p:sp>
        <p:nvSpPr>
          <p:cNvPr id="4" name="Content Placeholder 3"/>
          <p:cNvSpPr>
            <a:spLocks noGrp="1"/>
          </p:cNvSpPr>
          <p:nvPr>
            <p:ph idx="1"/>
          </p:nvPr>
        </p:nvSpPr>
        <p:spPr>
          <a:xfrm>
            <a:off x="838200" y="1317625"/>
            <a:ext cx="10515600" cy="1097280"/>
          </a:xfrm>
        </p:spPr>
        <p:txBody>
          <a:bodyPr/>
          <a:lstStyle/>
          <a:p>
            <a:pPr marL="342900" indent="-342900"/>
            <a:r>
              <a:rPr lang="en-US" sz="2400" dirty="0">
                <a:solidFill>
                  <a:srgbClr val="000000"/>
                </a:solidFill>
              </a:rPr>
              <a:t>Assuming that Granville uses straight-line depreciation, it computes the composite depreciation rate as follows:</a:t>
            </a:r>
            <a:endParaRPr lang="en-US" sz="2400" dirty="0"/>
          </a:p>
        </p:txBody>
      </p:sp>
      <p:pic>
        <p:nvPicPr>
          <p:cNvPr id="18" name="Content Placeholder 17" descr="Two equations. First is Composite Depreciation Rate equals Annual Depreciation Expense divided by Cost which is $7,000 over $50,000 equals 14%. Second equation reads: Composite Depreciation Expense equals Cost of Assets Remaining in Service times Composite Depreciation Rate.">
            <a:extLst>
              <a:ext uri="{FF2B5EF4-FFF2-40B4-BE49-F238E27FC236}">
                <a16:creationId xmlns:a16="http://schemas.microsoft.com/office/drawing/2014/main" id="{F0CE5C84-EE4D-4225-9C2D-FD9A5A5FAEEB}"/>
              </a:ext>
            </a:extLst>
          </p:cNvPr>
          <p:cNvPicPr>
            <a:picLocks noGrp="1" noChangeAspect="1"/>
          </p:cNvPicPr>
          <p:nvPr>
            <p:ph idx="14"/>
          </p:nvPr>
        </p:nvPicPr>
        <p:blipFill>
          <a:blip r:embed="rId3"/>
          <a:stretch>
            <a:fillRect/>
          </a:stretch>
        </p:blipFill>
        <p:spPr>
          <a:xfrm>
            <a:off x="1554098" y="2226173"/>
            <a:ext cx="9083804" cy="1629491"/>
          </a:xfrm>
          <a:prstGeom prst="rect">
            <a:avLst/>
          </a:prstGeom>
        </p:spPr>
      </p:pic>
      <p:sp>
        <p:nvSpPr>
          <p:cNvPr id="7" name="Content Placeholder 6"/>
          <p:cNvSpPr>
            <a:spLocks noGrp="1"/>
          </p:cNvSpPr>
          <p:nvPr>
            <p:ph idx="11"/>
          </p:nvPr>
        </p:nvSpPr>
        <p:spPr>
          <a:xfrm>
            <a:off x="838200" y="4081566"/>
            <a:ext cx="10515600" cy="2071583"/>
          </a:xfrm>
        </p:spPr>
        <p:txBody>
          <a:bodyPr>
            <a:noAutofit/>
          </a:bodyPr>
          <a:lstStyle/>
          <a:p>
            <a:pPr marL="342900" indent="-342900"/>
            <a:r>
              <a:rPr lang="en-US" sz="2400" dirty="0">
                <a:solidFill>
                  <a:srgbClr val="000000"/>
                </a:solidFill>
              </a:rPr>
              <a:t>Depreciation expense is $7,000 ($50,000 × 0.14).  It would continue this process until the book value equals the estimated residual value of $6,000. If the Granville purchases another asset, it may include the asset in the group by adding the cost to the asset account. It then calculates a new composite depreciation rate.</a:t>
            </a:r>
            <a:endParaRPr lang="en-US" sz="2400" dirty="0"/>
          </a:p>
        </p:txBody>
      </p:sp>
    </p:spTree>
    <p:extLst>
      <p:ext uri="{BB962C8B-B14F-4D97-AF65-F5344CB8AC3E}">
        <p14:creationId xmlns:p14="http://schemas.microsoft.com/office/powerpoint/2010/main" val="288403853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Component Depreciation</a:t>
            </a:r>
          </a:p>
        </p:txBody>
      </p:sp>
      <p:sp>
        <p:nvSpPr>
          <p:cNvPr id="4" name="Content Placeholder 3"/>
          <p:cNvSpPr>
            <a:spLocks noGrp="1"/>
          </p:cNvSpPr>
          <p:nvPr>
            <p:ph idx="1"/>
          </p:nvPr>
        </p:nvSpPr>
        <p:spPr/>
        <p:txBody>
          <a:bodyPr/>
          <a:lstStyle/>
          <a:p>
            <a:r>
              <a:rPr lang="en-US" sz="2800" dirty="0"/>
              <a:t>When an operating asset is made up of individual components that are significant with respect to the total cost of the item, IFRS require that the initial cost of the operating asset be allocated to the significant components and each component be depreciated separately. This is called component depreciation.</a:t>
            </a:r>
          </a:p>
        </p:txBody>
      </p:sp>
    </p:spTree>
    <p:extLst>
      <p:ext uri="{BB962C8B-B14F-4D97-AF65-F5344CB8AC3E}">
        <p14:creationId xmlns:p14="http://schemas.microsoft.com/office/powerpoint/2010/main" val="223688988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Depreciable Assets Disclosed? </a:t>
            </a:r>
            <a:br>
              <a:rPr lang="en-US" dirty="0"/>
            </a:br>
            <a:r>
              <a:rPr lang="en-US" sz="2000" dirty="0"/>
              <a:t>Learning Objective #5</a:t>
            </a:r>
          </a:p>
        </p:txBody>
      </p:sp>
      <p:sp>
        <p:nvSpPr>
          <p:cNvPr id="3" name="Content Placeholder 2"/>
          <p:cNvSpPr>
            <a:spLocks noGrp="1"/>
          </p:cNvSpPr>
          <p:nvPr>
            <p:ph idx="1"/>
          </p:nvPr>
        </p:nvSpPr>
        <p:spPr/>
        <p:txBody>
          <a:bodyPr/>
          <a:lstStyle/>
          <a:p>
            <a:r>
              <a:rPr lang="en-US" sz="2800" dirty="0"/>
              <a:t>GAAP requires the following disclosures for depreciation:</a:t>
            </a:r>
          </a:p>
          <a:p>
            <a:pPr lvl="1"/>
            <a:r>
              <a:rPr lang="en-US" sz="2400" dirty="0"/>
              <a:t>Depreciation expense for the period</a:t>
            </a:r>
          </a:p>
          <a:p>
            <a:pPr lvl="1"/>
            <a:r>
              <a:rPr lang="en-US" sz="2400" dirty="0"/>
              <a:t>Balances of major classes of depreciable assets, by nature or function, at the balance sheet date</a:t>
            </a:r>
          </a:p>
          <a:p>
            <a:pPr lvl="1"/>
            <a:r>
              <a:rPr lang="en-US" sz="2400" dirty="0"/>
              <a:t>Accumulated depreciation, either by major classes of depreciable assets or in total, at the balance sheet date</a:t>
            </a:r>
          </a:p>
          <a:p>
            <a:pPr lvl="1"/>
            <a:r>
              <a:rPr lang="en-US" sz="2400" dirty="0"/>
              <a:t>A general description of the method or methods used in computing depreciation with respect to major classes of depreciable assets</a:t>
            </a:r>
          </a:p>
        </p:txBody>
      </p:sp>
    </p:spTree>
    <p:extLst>
      <p:ext uri="{BB962C8B-B14F-4D97-AF65-F5344CB8AC3E}">
        <p14:creationId xmlns:p14="http://schemas.microsoft.com/office/powerpoint/2010/main" val="3620907153"/>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Report: Disclosure of Depreciable Assets</a:t>
            </a:r>
            <a:br>
              <a:rPr lang="en-US" dirty="0"/>
            </a:br>
            <a:r>
              <a:rPr lang="en-US" sz="2000" dirty="0"/>
              <a:t>(Slide 1 of 3)</a:t>
            </a:r>
          </a:p>
        </p:txBody>
      </p:sp>
      <p:sp>
        <p:nvSpPr>
          <p:cNvPr id="6" name="Content Placeholder 5"/>
          <p:cNvSpPr>
            <a:spLocks noGrp="1"/>
          </p:cNvSpPr>
          <p:nvPr>
            <p:ph idx="1"/>
          </p:nvPr>
        </p:nvSpPr>
        <p:spPr>
          <a:xfrm>
            <a:off x="838200" y="1317625"/>
            <a:ext cx="10515600" cy="777875"/>
          </a:xfrm>
        </p:spPr>
        <p:txBody>
          <a:bodyPr/>
          <a:lstStyle/>
          <a:p>
            <a:r>
              <a:rPr lang="en-US" sz="2800" dirty="0"/>
              <a:t>McDonald’s</a:t>
            </a:r>
          </a:p>
        </p:txBody>
      </p:sp>
      <p:pic>
        <p:nvPicPr>
          <p:cNvPr id="5" name="Content Placeholder 4" descr="A report shows Notes to consolidated financial statements (in part). A heading below reads, Summary of Significant Accounting Policies (in part): Property and Equipment. The text below reads, Property, and equipment are stated at cost, with depreciation and amortization provided using the straight-line method over the following estimated useful lives: buildings–up to 40 years; leasehold improvements-the lesser of useful lives of assets or lease terms, which generally include certain option periods; and equipment - 3 to 12 years.&#10;Property of equipment; &#10;Net property and equipment consisted of: &#10;The table is shown below with three columns and the column header reads as follows: (in millions), December 31, 2017, and December 31, 2016. The data in the rows are as follows:&#10;Land, $ 607,472, $ 542,081;&#10;Buildings and improvements on owned land, 305,060, 265,350;&#10;Buildings and improvements on leased land, 149,445, 130,044;&#10;Equipment, signs, and seating, 87,316, 63,701;&#10;Other, 2,856, 2,201 (single rule below the values 2,856, and 2,201);&#10;No value, $1,259,288 $1,081,718;&#10;Less: Accumulated depreciation, (589,879), (509,964) (single rule below the values (589,879), (509,964));&#10;Net property and equipment, $ 669,409, $ 571,754 (double rule below the values $ 669,409, $ 571,754).&#10;The text below reads, Depreciation and amortization expense for property and equipment was (in millions): $ 1,227.5 in 2017; $ 1,390.7 in 2016; and $ 1,438.0 in 2015.&#10;">
            <a:extLst>
              <a:ext uri="{FF2B5EF4-FFF2-40B4-BE49-F238E27FC236}">
                <a16:creationId xmlns:a16="http://schemas.microsoft.com/office/drawing/2014/main" id="{D6BA949A-D541-477B-A147-E9436C5D879A}"/>
              </a:ext>
            </a:extLst>
          </p:cNvPr>
          <p:cNvPicPr>
            <a:picLocks noGrp="1" noChangeAspect="1"/>
          </p:cNvPicPr>
          <p:nvPr>
            <p:ph idx="10"/>
          </p:nvPr>
        </p:nvPicPr>
        <p:blipFill>
          <a:blip r:embed="rId3"/>
          <a:stretch>
            <a:fillRect/>
          </a:stretch>
        </p:blipFill>
        <p:spPr>
          <a:xfrm>
            <a:off x="3638551" y="1317625"/>
            <a:ext cx="5219700" cy="4930388"/>
          </a:xfrm>
          <a:prstGeom prst="rect">
            <a:avLst/>
          </a:prstGeom>
        </p:spPr>
      </p:pic>
    </p:spTree>
    <p:extLst>
      <p:ext uri="{BB962C8B-B14F-4D97-AF65-F5344CB8AC3E}">
        <p14:creationId xmlns:p14="http://schemas.microsoft.com/office/powerpoint/2010/main" val="98464054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Report: Disclosure of Depreciable Assets</a:t>
            </a:r>
            <a:br>
              <a:rPr lang="en-US" dirty="0"/>
            </a:br>
            <a:r>
              <a:rPr lang="en-US" sz="2000" dirty="0"/>
              <a:t>(Slide 2 of 3)</a:t>
            </a:r>
          </a:p>
        </p:txBody>
      </p:sp>
      <p:sp>
        <p:nvSpPr>
          <p:cNvPr id="3" name="Content Placeholder 2"/>
          <p:cNvSpPr>
            <a:spLocks noGrp="1"/>
          </p:cNvSpPr>
          <p:nvPr>
            <p:ph idx="1"/>
          </p:nvPr>
        </p:nvSpPr>
        <p:spPr/>
        <p:txBody>
          <a:bodyPr/>
          <a:lstStyle/>
          <a:p>
            <a:pPr marL="457200" indent="-457200">
              <a:buNone/>
            </a:pPr>
            <a:r>
              <a:rPr lang="en-US" sz="2400" dirty="0"/>
              <a:t>1.	Why do you think McDonald’s selected the straight-line depreciation method?</a:t>
            </a:r>
          </a:p>
          <a:p>
            <a:pPr marL="457200" indent="0">
              <a:buNone/>
            </a:pPr>
            <a:r>
              <a:rPr lang="en-US" sz="2200" dirty="0">
                <a:solidFill>
                  <a:srgbClr val="7030A0"/>
                </a:solidFill>
              </a:rPr>
              <a:t>Straight-line depreciation is the most widely used and easily understood of all the depreciation methods. The straight-line method tends to produce higher income and shareholders’ equity amounts compared with the accelerated methods. Furthermore, many of McDonald’s fixed assets (leasehold improvements, machinery and equipment, furniture and fixtures, computer hardware and software, and </a:t>
            </a:r>
            <a:r>
              <a:rPr lang="en-US" sz="2200" dirty="0" err="1">
                <a:solidFill>
                  <a:srgbClr val="7030A0"/>
                </a:solidFill>
              </a:rPr>
              <a:t>smallwares</a:t>
            </a:r>
            <a:r>
              <a:rPr lang="en-US" sz="2200" dirty="0">
                <a:solidFill>
                  <a:srgbClr val="7030A0"/>
                </a:solidFill>
              </a:rPr>
              <a:t>) may provide benefits evenly over time, which is consistent with the results of the straight-line method. Also, any benefit derived from using an alternative depreciation method may not exceed the increased costs associated with that method.</a:t>
            </a:r>
          </a:p>
        </p:txBody>
      </p:sp>
    </p:spTree>
    <p:extLst>
      <p:ext uri="{BB962C8B-B14F-4D97-AF65-F5344CB8AC3E}">
        <p14:creationId xmlns:p14="http://schemas.microsoft.com/office/powerpoint/2010/main" val="286502983"/>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Report: Disclosure of Depreciable Assets</a:t>
            </a:r>
            <a:br>
              <a:rPr lang="en-US" dirty="0"/>
            </a:br>
            <a:r>
              <a:rPr lang="en-US" sz="2000" dirty="0"/>
              <a:t>(Slide 3 of 3)</a:t>
            </a:r>
          </a:p>
        </p:txBody>
      </p:sp>
      <p:sp>
        <p:nvSpPr>
          <p:cNvPr id="3" name="Content Placeholder 2"/>
          <p:cNvSpPr>
            <a:spLocks noGrp="1"/>
          </p:cNvSpPr>
          <p:nvPr>
            <p:ph idx="1"/>
          </p:nvPr>
        </p:nvSpPr>
        <p:spPr/>
        <p:txBody>
          <a:bodyPr/>
          <a:lstStyle/>
          <a:p>
            <a:pPr marL="457200" indent="-457200">
              <a:buNone/>
            </a:pPr>
            <a:r>
              <a:rPr lang="en-US" sz="2400" dirty="0"/>
              <a:t>2.	Why does McDonald’s disclose information about the estimates (e.g., useful lives) used in its depreciation calculations?</a:t>
            </a:r>
          </a:p>
          <a:p>
            <a:pPr marL="457200" indent="0">
              <a:buNone/>
            </a:pPr>
            <a:r>
              <a:rPr lang="en-US" sz="2200" dirty="0">
                <a:solidFill>
                  <a:srgbClr val="7030A0"/>
                </a:solidFill>
              </a:rPr>
              <a:t>The depreciation calculation uses varying estimates of service lives and residual values. The disclosure of these items allows users to gain insights into a company’s fixed assets. Such analysis may yield insights into the company’s competitive position, capital replacement policy, and profitability.</a:t>
            </a:r>
          </a:p>
        </p:txBody>
      </p:sp>
    </p:spTree>
    <p:extLst>
      <p:ext uri="{BB962C8B-B14F-4D97-AF65-F5344CB8AC3E}">
        <p14:creationId xmlns:p14="http://schemas.microsoft.com/office/powerpoint/2010/main" val="130388302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Additional Issues Related to Depreciation? </a:t>
            </a:r>
            <a:r>
              <a:rPr lang="en-US" sz="2000" dirty="0"/>
              <a:t>Learning Objective #6</a:t>
            </a:r>
          </a:p>
        </p:txBody>
      </p:sp>
      <p:sp>
        <p:nvSpPr>
          <p:cNvPr id="3" name="Content Placeholder 2"/>
          <p:cNvSpPr>
            <a:spLocks noGrp="1"/>
          </p:cNvSpPr>
          <p:nvPr>
            <p:ph idx="1"/>
          </p:nvPr>
        </p:nvSpPr>
        <p:spPr/>
        <p:txBody>
          <a:bodyPr/>
          <a:lstStyle/>
          <a:p>
            <a:r>
              <a:rPr lang="en-US" sz="2800" dirty="0"/>
              <a:t>There are several special issues related to depreciation:</a:t>
            </a:r>
          </a:p>
          <a:p>
            <a:pPr lvl="1"/>
            <a:r>
              <a:rPr lang="en-US" sz="2400" dirty="0"/>
              <a:t>Depreciation for partial periods</a:t>
            </a:r>
          </a:p>
          <a:p>
            <a:pPr lvl="1"/>
            <a:r>
              <a:rPr lang="en-US" sz="2400" dirty="0"/>
              <a:t>Changes and corrections of depreciation</a:t>
            </a:r>
          </a:p>
          <a:p>
            <a:pPr lvl="1"/>
            <a:r>
              <a:rPr lang="en-US" sz="2400" dirty="0"/>
              <a:t>Depreciation and accretion of asset retirement obligations</a:t>
            </a:r>
          </a:p>
        </p:txBody>
      </p:sp>
    </p:spTree>
    <p:extLst>
      <p:ext uri="{BB962C8B-B14F-4D97-AF65-F5344CB8AC3E}">
        <p14:creationId xmlns:p14="http://schemas.microsoft.com/office/powerpoint/2010/main" val="300151335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Depreciation for Partial Periods</a:t>
            </a:r>
          </a:p>
        </p:txBody>
      </p:sp>
      <p:sp>
        <p:nvSpPr>
          <p:cNvPr id="3" name="Content Placeholder 2"/>
          <p:cNvSpPr>
            <a:spLocks noGrp="1"/>
          </p:cNvSpPr>
          <p:nvPr>
            <p:ph idx="1"/>
          </p:nvPr>
        </p:nvSpPr>
        <p:spPr/>
        <p:txBody>
          <a:bodyPr/>
          <a:lstStyle/>
          <a:p>
            <a:pPr>
              <a:spcBef>
                <a:spcPts val="0"/>
              </a:spcBef>
              <a:spcAft>
                <a:spcPts val="0"/>
              </a:spcAft>
            </a:pPr>
            <a:r>
              <a:rPr lang="en-US" sz="2400" dirty="0"/>
              <a:t>While our previous discussion assumed that assets were purchased on the first day of the fiscal year and disposed of on the last day, this seldom occurs in practice. </a:t>
            </a:r>
          </a:p>
          <a:p>
            <a:pPr>
              <a:spcBef>
                <a:spcPts val="0"/>
              </a:spcBef>
              <a:spcAft>
                <a:spcPts val="0"/>
              </a:spcAft>
            </a:pPr>
            <a:r>
              <a:rPr lang="en-US" sz="2400" dirty="0"/>
              <a:t>When acquisition and disposal of assets occur throughout the year, a company should record depreciation only for the portion of the year that the asset was used in the operation of the business.</a:t>
            </a:r>
          </a:p>
          <a:p>
            <a:pPr>
              <a:spcBef>
                <a:spcPts val="0"/>
              </a:spcBef>
              <a:spcAft>
                <a:spcPts val="0"/>
              </a:spcAft>
            </a:pPr>
            <a:r>
              <a:rPr lang="en-US" sz="2400" dirty="0"/>
              <a:t>While depreciation could be computed to the nearest day, such precision is unnecessary given the use of estimates in the calculation of depreciation. Therefore, three common alternative policies, or conventions, are used to compute depreciation for partial periods</a:t>
            </a:r>
          </a:p>
          <a:p>
            <a:pPr lvl="1">
              <a:spcBef>
                <a:spcPts val="0"/>
              </a:spcBef>
              <a:spcAft>
                <a:spcPts val="0"/>
              </a:spcAft>
            </a:pPr>
            <a:r>
              <a:rPr lang="en-US" sz="2200" dirty="0"/>
              <a:t>Nearest whole month convention</a:t>
            </a:r>
          </a:p>
          <a:p>
            <a:pPr lvl="1">
              <a:spcBef>
                <a:spcPts val="0"/>
              </a:spcBef>
              <a:spcAft>
                <a:spcPts val="0"/>
              </a:spcAft>
            </a:pPr>
            <a:r>
              <a:rPr lang="en-US" sz="2200" dirty="0"/>
              <a:t>Nearest whole year convention</a:t>
            </a:r>
          </a:p>
          <a:p>
            <a:pPr lvl="1">
              <a:spcBef>
                <a:spcPts val="0"/>
              </a:spcBef>
              <a:spcAft>
                <a:spcPts val="0"/>
              </a:spcAft>
            </a:pPr>
            <a:r>
              <a:rPr lang="en-US" sz="2200" dirty="0"/>
              <a:t>One-half year convention</a:t>
            </a:r>
          </a:p>
        </p:txBody>
      </p:sp>
    </p:spTree>
    <p:extLst>
      <p:ext uri="{BB962C8B-B14F-4D97-AF65-F5344CB8AC3E}">
        <p14:creationId xmlns:p14="http://schemas.microsoft.com/office/powerpoint/2010/main" val="403146920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Depreciation, Depletion, and Amortization? </a:t>
            </a:r>
          </a:p>
        </p:txBody>
      </p:sp>
      <p:sp>
        <p:nvSpPr>
          <p:cNvPr id="5" name="Content Placeholder 4"/>
          <p:cNvSpPr>
            <a:spLocks noGrp="1"/>
          </p:cNvSpPr>
          <p:nvPr>
            <p:ph idx="1"/>
          </p:nvPr>
        </p:nvSpPr>
        <p:spPr/>
        <p:txBody>
          <a:bodyPr/>
          <a:lstStyle/>
          <a:p>
            <a:r>
              <a:rPr lang="en-US" sz="2800" b="1" dirty="0">
                <a:solidFill>
                  <a:srgbClr val="004A78"/>
                </a:solidFill>
              </a:rPr>
              <a:t>Depreciation</a:t>
            </a:r>
            <a:r>
              <a:rPr lang="en-US" sz="2800" dirty="0"/>
              <a:t> is the allocation of the cost of tangible assets, such as property, plant, and equipment. </a:t>
            </a:r>
          </a:p>
          <a:p>
            <a:r>
              <a:rPr lang="en-US" sz="2800" b="1" dirty="0">
                <a:solidFill>
                  <a:srgbClr val="004A78"/>
                </a:solidFill>
              </a:rPr>
              <a:t>Depletion</a:t>
            </a:r>
            <a:r>
              <a:rPr lang="en-US" sz="2800" dirty="0"/>
              <a:t> is the allocation of the cost of natural resources, such as oil, gas, minerals, and timber. </a:t>
            </a:r>
          </a:p>
          <a:p>
            <a:r>
              <a:rPr lang="en-US" sz="2800" b="1" dirty="0">
                <a:solidFill>
                  <a:srgbClr val="004A78"/>
                </a:solidFill>
              </a:rPr>
              <a:t>Amortization</a:t>
            </a:r>
            <a:r>
              <a:rPr lang="en-US" sz="2800" dirty="0"/>
              <a:t> is the allocation of intangible assets, such as patents and copyrights. It is also used as general term to describe the periodic allocation of costs. </a:t>
            </a:r>
          </a:p>
        </p:txBody>
      </p:sp>
    </p:spTree>
    <p:extLst>
      <p:ext uri="{BB962C8B-B14F-4D97-AF65-F5344CB8AC3E}">
        <p14:creationId xmlns:p14="http://schemas.microsoft.com/office/powerpoint/2010/main" val="298366002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Partial Period Depreciation </a:t>
            </a:r>
            <a:br>
              <a:rPr lang="en-US" dirty="0"/>
            </a:br>
            <a:r>
              <a:rPr lang="en-US" dirty="0"/>
              <a:t>Nearest Whole Month Convention </a:t>
            </a:r>
            <a:r>
              <a:rPr lang="en-US" sz="2000" dirty="0"/>
              <a:t>(Slide 1 of 3)</a:t>
            </a:r>
          </a:p>
        </p:txBody>
      </p:sp>
      <p:sp>
        <p:nvSpPr>
          <p:cNvPr id="4" name="Content Placeholder 3"/>
          <p:cNvSpPr>
            <a:spLocks noGrp="1"/>
          </p:cNvSpPr>
          <p:nvPr>
            <p:ph idx="1"/>
          </p:nvPr>
        </p:nvSpPr>
        <p:spPr/>
        <p:txBody>
          <a:bodyPr/>
          <a:lstStyle/>
          <a:p>
            <a:r>
              <a:rPr lang="en-US" sz="2000" dirty="0"/>
              <a:t>Vann Company purchases a $6,000 asset with a 3-year life and no residual value on August 18. If Vann uses the nearest whole month convention, it should record 4 months (September through December) of depreciation expense in the first year, 12 months of depreciation in the second and third years, and 8 months (January through August) of depreciation in the fourth year.</a:t>
            </a:r>
          </a:p>
        </p:txBody>
      </p:sp>
      <p:graphicFrame>
        <p:nvGraphicFramePr>
          <p:cNvPr id="13" name="Content Placeholder 12" descr="A table with five columns and six rows. The column headers are Fiscal Year, Annual Depreciation, Months, Computation, and Depreciation Expense.">
            <a:extLst>
              <a:ext uri="{FF2B5EF4-FFF2-40B4-BE49-F238E27FC236}">
                <a16:creationId xmlns:a16="http://schemas.microsoft.com/office/drawing/2014/main" id="{13D46D6F-791C-4DAE-B157-5A8F33C4ECD1}"/>
              </a:ext>
            </a:extLst>
          </p:cNvPr>
          <p:cNvGraphicFramePr>
            <a:graphicFrameLocks noGrp="1"/>
          </p:cNvGraphicFramePr>
          <p:nvPr>
            <p:ph idx="10"/>
            <p:extLst>
              <p:ext uri="{D42A27DB-BD31-4B8C-83A1-F6EECF244321}">
                <p14:modId xmlns:p14="http://schemas.microsoft.com/office/powerpoint/2010/main" val="4188053102"/>
              </p:ext>
            </p:extLst>
          </p:nvPr>
        </p:nvGraphicFramePr>
        <p:xfrm>
          <a:off x="3055620" y="3357563"/>
          <a:ext cx="6080760" cy="1828800"/>
        </p:xfrm>
        <a:graphic>
          <a:graphicData uri="http://schemas.openxmlformats.org/drawingml/2006/table">
            <a:tbl>
              <a:tblPr firstRow="1" firstCol="1" bandRow="1"/>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660">
                  <a:extLst>
                    <a:ext uri="{9D8B030D-6E8A-4147-A177-3AD203B41FA5}">
                      <a16:colId xmlns:a16="http://schemas.microsoft.com/office/drawing/2014/main" val="20004"/>
                    </a:ext>
                  </a:extLst>
                </a:gridCol>
              </a:tblGrid>
              <a:tr h="0">
                <a:tc>
                  <a:txBody>
                    <a:bodyPr/>
                    <a:lstStyle/>
                    <a:p>
                      <a:pPr marL="0" marR="0">
                        <a:spcBef>
                          <a:spcPts val="0"/>
                        </a:spcBef>
                        <a:spcAft>
                          <a:spcPts val="0"/>
                        </a:spcAft>
                      </a:pPr>
                      <a:r>
                        <a:rPr lang="en-US" sz="1000" b="1" dirty="0">
                          <a:effectLst/>
                          <a:latin typeface="Segoe UI" panose="020B0502040204020203" pitchFamily="34" charset="0"/>
                          <a:ea typeface="Times New Roman" panose="02020603050405020304" pitchFamily="18" charset="0"/>
                          <a:cs typeface="Times New Roman" panose="02020603050405020304" pitchFamily="18" charset="0"/>
                        </a:rPr>
                        <a:t>Fiscal Year</a:t>
                      </a:r>
                      <a:endParaRPr lang="en-US" sz="10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effectLst/>
                          <a:latin typeface="Segoe UI" panose="020B0502040204020203" pitchFamily="34" charset="0"/>
                          <a:ea typeface="Times New Roman" panose="02020603050405020304" pitchFamily="18" charset="0"/>
                          <a:cs typeface="Times New Roman" panose="02020603050405020304" pitchFamily="18" charset="0"/>
                        </a:rPr>
                        <a:t>Annual Depreciation</a:t>
                      </a:r>
                      <a:endParaRPr lang="en-US" sz="10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effectLst/>
                          <a:latin typeface="Segoe UI" panose="020B0502040204020203" pitchFamily="34" charset="0"/>
                          <a:ea typeface="Times New Roman" panose="02020603050405020304" pitchFamily="18" charset="0"/>
                          <a:cs typeface="Times New Roman" panose="02020603050405020304" pitchFamily="18" charset="0"/>
                        </a:rPr>
                        <a:t>Months</a:t>
                      </a:r>
                      <a:endParaRPr lang="en-US" sz="10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effectLst/>
                          <a:latin typeface="Segoe UI" panose="020B0502040204020203" pitchFamily="34" charset="0"/>
                          <a:ea typeface="Times New Roman" panose="02020603050405020304" pitchFamily="18" charset="0"/>
                          <a:cs typeface="Times New Roman" panose="02020603050405020304" pitchFamily="18" charset="0"/>
                        </a:rPr>
                        <a:t>Computation</a:t>
                      </a:r>
                      <a:endParaRPr lang="en-US" sz="10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effectLst/>
                          <a:latin typeface="Segoe UI" panose="020B0502040204020203" pitchFamily="34" charset="0"/>
                          <a:ea typeface="Times New Roman" panose="02020603050405020304" pitchFamily="18" charset="0"/>
                          <a:cs typeface="Times New Roman" panose="02020603050405020304" pitchFamily="18" charset="0"/>
                        </a:rPr>
                        <a:t>Depreciation Expense</a:t>
                      </a:r>
                      <a:endParaRPr lang="en-US" sz="10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000">
                          <a:effectLst/>
                          <a:latin typeface="Segoe UI" panose="020B0502040204020203" pitchFamily="34"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Segoe UI" panose="020B0502040204020203" pitchFamily="34" charset="0"/>
                          <a:ea typeface="Times New Roman" panose="02020603050405020304" pitchFamily="18" charset="0"/>
                          <a:cs typeface="Times New Roman" panose="02020603050405020304" pitchFamily="18" charset="0"/>
                        </a:rPr>
                        <a:t>$2,000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Segoe UI" panose="020B0502040204020203" pitchFamily="34"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Segoe UI" panose="020B0502040204020203" pitchFamily="34" charset="0"/>
                          <a:ea typeface="Times New Roman" panose="02020603050405020304" pitchFamily="18" charset="0"/>
                          <a:cs typeface="Times New Roman" panose="02020603050405020304" pitchFamily="18" charset="0"/>
                        </a:rPr>
                        <a:t>Four twelfths times $2,000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Segoe UI" panose="020B0502040204020203" pitchFamily="34" charset="0"/>
                          <a:ea typeface="Times New Roman" panose="02020603050405020304" pitchFamily="18" charset="0"/>
                          <a:cs typeface="Times New Roman" panose="02020603050405020304" pitchFamily="18" charset="0"/>
                        </a:rPr>
                        <a:t>$667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000">
                          <a:effectLst/>
                          <a:latin typeface="Segoe UI" panose="020B0502040204020203" pitchFamily="34"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Segoe UI" panose="020B0502040204020203" pitchFamily="34" charset="0"/>
                          <a:ea typeface="Times New Roman" panose="02020603050405020304" pitchFamily="18" charset="0"/>
                          <a:cs typeface="Times New Roman" panose="02020603050405020304" pitchFamily="18" charset="0"/>
                        </a:rPr>
                        <a:t>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Segoe UI" panose="020B0502040204020203" pitchFamily="34" charset="0"/>
                          <a:ea typeface="Times New Roman" panose="02020603050405020304" pitchFamily="18"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Segoe UI" panose="020B0502040204020203" pitchFamily="34" charset="0"/>
                          <a:ea typeface="Times New Roman" panose="02020603050405020304" pitchFamily="18" charset="0"/>
                          <a:cs typeface="Times New Roman" panose="02020603050405020304" pitchFamily="18" charset="0"/>
                        </a:rPr>
                        <a:t>Twelve twelfths times $2,000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Segoe UI" panose="020B0502040204020203" pitchFamily="34" charset="0"/>
                          <a:ea typeface="Times New Roman" panose="02020603050405020304" pitchFamily="18" charset="0"/>
                          <a:cs typeface="Times New Roman" panose="02020603050405020304" pitchFamily="18" charset="0"/>
                        </a:rPr>
                        <a:t>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000">
                          <a:effectLst/>
                          <a:latin typeface="Segoe UI" panose="020B0502040204020203" pitchFamily="34"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Segoe UI" panose="020B0502040204020203" pitchFamily="34" charset="0"/>
                          <a:ea typeface="Times New Roman" panose="02020603050405020304" pitchFamily="18" charset="0"/>
                          <a:cs typeface="Times New Roman" panose="02020603050405020304" pitchFamily="18" charset="0"/>
                        </a:rPr>
                        <a:t>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Segoe UI" panose="020B0502040204020203" pitchFamily="34" charset="0"/>
                          <a:ea typeface="Times New Roman" panose="02020603050405020304" pitchFamily="18"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Segoe UI" panose="020B0502040204020203" pitchFamily="34" charset="0"/>
                          <a:ea typeface="Times New Roman" panose="02020603050405020304" pitchFamily="18" charset="0"/>
                          <a:cs typeface="Times New Roman" panose="02020603050405020304" pitchFamily="18" charset="0"/>
                        </a:rPr>
                        <a:t>Twelve twelfths times $2,000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Segoe UI" panose="020B0502040204020203" pitchFamily="34" charset="0"/>
                          <a:ea typeface="Times New Roman" panose="02020603050405020304" pitchFamily="18" charset="0"/>
                          <a:cs typeface="Times New Roman" panose="02020603050405020304" pitchFamily="18" charset="0"/>
                        </a:rPr>
                        <a:t>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1000">
                          <a:effectLst/>
                          <a:latin typeface="Segoe UI" panose="020B0502040204020203" pitchFamily="34"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Segoe UI" panose="020B0502040204020203" pitchFamily="34" charset="0"/>
                          <a:ea typeface="Times New Roman" panose="02020603050405020304" pitchFamily="18" charset="0"/>
                          <a:cs typeface="Times New Roman" panose="02020603050405020304" pitchFamily="18" charset="0"/>
                        </a:rPr>
                        <a:t>Empty Cell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Segoe UI" panose="020B0502040204020203" pitchFamily="34" charset="0"/>
                          <a:ea typeface="Times New Roman" panose="02020603050405020304" pitchFamily="18"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Segoe UI" panose="020B0502040204020203" pitchFamily="34" charset="0"/>
                          <a:ea typeface="Times New Roman" panose="02020603050405020304" pitchFamily="18" charset="0"/>
                          <a:cs typeface="Times New Roman" panose="02020603050405020304" pitchFamily="18" charset="0"/>
                        </a:rPr>
                        <a:t>Eight twelfths times $2,000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Segoe UI" panose="020B0502040204020203" pitchFamily="34" charset="0"/>
                          <a:ea typeface="Times New Roman" panose="02020603050405020304" pitchFamily="18" charset="0"/>
                          <a:cs typeface="Times New Roman" panose="02020603050405020304" pitchFamily="18" charset="0"/>
                        </a:rPr>
                        <a:t>1,333 </a:t>
                      </a:r>
                      <a:r>
                        <a:rPr lang="en-US" sz="1000" spc="0" dirty="0">
                          <a:effectLst/>
                          <a:latin typeface="Segoe UI" panose="020B0502040204020203" pitchFamily="34" charset="0"/>
                          <a:ea typeface="Times New Roman" panose="02020603050405020304" pitchFamily="18" charset="0"/>
                          <a:cs typeface="Segoe UI" panose="020B0502040204020203" pitchFamily="34" charset="0"/>
                        </a:rPr>
                        <a:t>(underline)</a:t>
                      </a:r>
                      <a:endParaRPr lang="en-US" sz="10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0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1000">
                          <a:effectLst/>
                          <a:latin typeface="Segoe UI" panose="020B0502040204020203" pitchFamily="34" charset="0"/>
                          <a:ea typeface="Times New Roman" panose="02020603050405020304" pitchFamily="18" charset="0"/>
                          <a:cs typeface="Times New Roman" panose="02020603050405020304" pitchFamily="18" charset="0"/>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Segoe UI" panose="020B0502040204020203" pitchFamily="34" charset="0"/>
                          <a:ea typeface="Times New Roman" panose="02020603050405020304" pitchFamily="18" charset="0"/>
                          <a:cs typeface="Times New Roman" panose="02020603050405020304" pitchFamily="18" charset="0"/>
                        </a:rPr>
                        <a:t>$6,000 </a:t>
                      </a:r>
                      <a:r>
                        <a:rPr lang="en-US" sz="1000" spc="0" dirty="0">
                          <a:effectLst/>
                          <a:latin typeface="Segoe UI" panose="020B0502040204020203" pitchFamily="34" charset="0"/>
                          <a:ea typeface="Times New Roman" panose="02020603050405020304" pitchFamily="18" charset="0"/>
                          <a:cs typeface="Segoe UI" panose="020B0502040204020203" pitchFamily="34" charset="0"/>
                        </a:rPr>
                        <a:t>(double underline)</a:t>
                      </a:r>
                      <a:endParaRPr lang="en-US" sz="10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Segoe UI" panose="020B0502040204020203" pitchFamily="34" charset="0"/>
                          <a:ea typeface="Times New Roman" panose="02020603050405020304" pitchFamily="18" charset="0"/>
                          <a:cs typeface="Times New Roman" panose="02020603050405020304" pitchFamily="18" charset="0"/>
                        </a:rPr>
                        <a:t>Empty Cell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Segoe UI" panose="020B0502040204020203" pitchFamily="34" charset="0"/>
                          <a:ea typeface="Times New Roman" panose="02020603050405020304" pitchFamily="18" charset="0"/>
                          <a:cs typeface="Times New Roman" panose="02020603050405020304" pitchFamily="18" charset="0"/>
                        </a:rPr>
                        <a:t>Empty Cell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Segoe UI" panose="020B0502040204020203" pitchFamily="34" charset="0"/>
                          <a:ea typeface="Times New Roman" panose="02020603050405020304" pitchFamily="18" charset="0"/>
                          <a:cs typeface="Times New Roman" panose="02020603050405020304" pitchFamily="18" charset="0"/>
                        </a:rPr>
                        <a:t>$6,000 </a:t>
                      </a:r>
                      <a:r>
                        <a:rPr lang="en-US" sz="1000" spc="0" dirty="0">
                          <a:effectLst/>
                          <a:latin typeface="Segoe UI" panose="020B0502040204020203" pitchFamily="34" charset="0"/>
                          <a:ea typeface="Times New Roman" panose="02020603050405020304" pitchFamily="18" charset="0"/>
                          <a:cs typeface="Segoe UI" panose="020B0502040204020203" pitchFamily="34" charset="0"/>
                        </a:rPr>
                        <a:t>(double underline)</a:t>
                      </a:r>
                      <a:endParaRPr lang="en-US" sz="10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4" name="Content Placeholder 13" descr="Partial Period Depreciation: Straight-Line &#10;An equation. Begin equation. Yearly Depreciation equals $6,000 divided by 3 years equals $2,000. End equation.&#10;A table is shown in five columns and the column header reads as follows: fiscal year, annual description, months, computation, and depreciation expense. The data in the rows are as follows:&#10;1, $ 2,000, 4, 4 over 12 multiplied by $ 2,000, $ 667;&#10;2, 2,000, 12, 12 over 12 multiplied by $ 2,000, 2,000;&#10;3, 2,000, 12, 12 over 12 multiplied by $ 2,000, 2,000;&#10;4, no value, 8, 8 over 12 multiplied by $ 2,000, 1,333 (single rule below the values, no value, and 1,333);&#10;Sum of annual depreciation: $ 6,000, and depreciation expense: $ 6,000 (double rule below the values $ 6,000, $ 6,000).&#10;">
            <a:extLst>
              <a:ext uri="{FF2B5EF4-FFF2-40B4-BE49-F238E27FC236}">
                <a16:creationId xmlns:a16="http://schemas.microsoft.com/office/drawing/2014/main" id="{C0F4370A-E34A-4105-9BC2-DA65E544E889}"/>
              </a:ext>
            </a:extLst>
          </p:cNvPr>
          <p:cNvPicPr>
            <a:picLocks noGrp="1" noChangeAspect="1"/>
          </p:cNvPicPr>
          <p:nvPr>
            <p:ph idx="12"/>
          </p:nvPr>
        </p:nvPicPr>
        <p:blipFill>
          <a:blip r:embed="rId3"/>
          <a:stretch>
            <a:fillRect/>
          </a:stretch>
        </p:blipFill>
        <p:spPr>
          <a:xfrm>
            <a:off x="2111504" y="2856993"/>
            <a:ext cx="7968992" cy="3172206"/>
          </a:xfrm>
          <a:prstGeom prst="rect">
            <a:avLst/>
          </a:prstGeom>
        </p:spPr>
      </p:pic>
    </p:spTree>
    <p:extLst>
      <p:ext uri="{BB962C8B-B14F-4D97-AF65-F5344CB8AC3E}">
        <p14:creationId xmlns:p14="http://schemas.microsoft.com/office/powerpoint/2010/main" val="187447166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Partial Period Depreciation </a:t>
            </a:r>
            <a:br>
              <a:rPr lang="en-US" dirty="0"/>
            </a:br>
            <a:r>
              <a:rPr lang="en-US" dirty="0"/>
              <a:t>Nearest Whole Month Convention </a:t>
            </a:r>
            <a:r>
              <a:rPr lang="en-US" sz="2000" dirty="0"/>
              <a:t>(Slide 2 of 3)</a:t>
            </a:r>
          </a:p>
        </p:txBody>
      </p:sp>
      <p:sp>
        <p:nvSpPr>
          <p:cNvPr id="9" name="Content Placeholder 3"/>
          <p:cNvSpPr>
            <a:spLocks noGrp="1"/>
          </p:cNvSpPr>
          <p:nvPr>
            <p:ph idx="1"/>
          </p:nvPr>
        </p:nvSpPr>
        <p:spPr/>
        <p:txBody>
          <a:bodyPr/>
          <a:lstStyle/>
          <a:p>
            <a:r>
              <a:rPr lang="en-US" sz="2000" dirty="0"/>
              <a:t>Vann Company purchase a $6,000 asset with a 3-year life and no residual value on August 18. If Vann uses the nearest whole month convention to calculate depreciation, it should record 4 months of depreciation in the first year, 12 months of depreciation in the second and third years, and 8 months of depreciation in the fourth year.</a:t>
            </a:r>
          </a:p>
        </p:txBody>
      </p:sp>
      <p:graphicFrame>
        <p:nvGraphicFramePr>
          <p:cNvPr id="14" name="Content Placeholder 13" descr="A table with five columns and six rows. The column headers are Fiscal Year, Annual Depreciation (Footnote A), Months, Computation, and Depreciation Expense.">
            <a:extLst>
              <a:ext uri="{FF2B5EF4-FFF2-40B4-BE49-F238E27FC236}">
                <a16:creationId xmlns:a16="http://schemas.microsoft.com/office/drawing/2014/main" id="{80E99D7C-19E7-4F86-A2EF-C7999B39817C}"/>
              </a:ext>
            </a:extLst>
          </p:cNvPr>
          <p:cNvGraphicFramePr>
            <a:graphicFrameLocks noGrp="1"/>
          </p:cNvGraphicFramePr>
          <p:nvPr>
            <p:ph idx="10"/>
            <p:extLst>
              <p:ext uri="{D42A27DB-BD31-4B8C-83A1-F6EECF244321}">
                <p14:modId xmlns:p14="http://schemas.microsoft.com/office/powerpoint/2010/main" val="2620775127"/>
              </p:ext>
            </p:extLst>
          </p:nvPr>
        </p:nvGraphicFramePr>
        <p:xfrm>
          <a:off x="2362200" y="3181982"/>
          <a:ext cx="6080760" cy="1813560"/>
        </p:xfrm>
        <a:graphic>
          <a:graphicData uri="http://schemas.openxmlformats.org/drawingml/2006/table">
            <a:tbl>
              <a:tblPr firstRow="1" firstCol="1" bandRow="1"/>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660">
                  <a:extLst>
                    <a:ext uri="{9D8B030D-6E8A-4147-A177-3AD203B41FA5}">
                      <a16:colId xmlns:a16="http://schemas.microsoft.com/office/drawing/2014/main" val="20004"/>
                    </a:ext>
                  </a:extLst>
                </a:gridCol>
              </a:tblGrid>
              <a:tr h="0">
                <a:tc>
                  <a:txBody>
                    <a:bodyPr/>
                    <a:lstStyle/>
                    <a:p>
                      <a:pPr marL="0" marR="0">
                        <a:spcBef>
                          <a:spcPts val="0"/>
                        </a:spcBef>
                        <a:spcAft>
                          <a:spcPts val="0"/>
                        </a:spcAft>
                      </a:pPr>
                      <a:r>
                        <a:rPr lang="en-US" sz="700" b="1" dirty="0">
                          <a:effectLst/>
                          <a:latin typeface="Segoe UI" panose="020B0502040204020203" pitchFamily="34" charset="0"/>
                          <a:ea typeface="Times New Roman" panose="02020603050405020304" pitchFamily="18" charset="0"/>
                          <a:cs typeface="Times New Roman" panose="02020603050405020304" pitchFamily="18" charset="0"/>
                        </a:rPr>
                        <a:t>Fiscal Year</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effectLst/>
                          <a:latin typeface="Segoe UI" panose="020B0502040204020203" pitchFamily="34" charset="0"/>
                          <a:ea typeface="Times New Roman" panose="02020603050405020304" pitchFamily="18" charset="0"/>
                          <a:cs typeface="Times New Roman" panose="02020603050405020304" pitchFamily="18" charset="0"/>
                        </a:rPr>
                        <a:t>Annual Depreciation (Footnote A)</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effectLst/>
                          <a:latin typeface="Segoe UI" panose="020B0502040204020203" pitchFamily="34" charset="0"/>
                          <a:ea typeface="Times New Roman" panose="02020603050405020304" pitchFamily="18" charset="0"/>
                          <a:cs typeface="Times New Roman" panose="02020603050405020304" pitchFamily="18" charset="0"/>
                        </a:rPr>
                        <a:t>Months</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effectLst/>
                          <a:latin typeface="Segoe UI" panose="020B0502040204020203" pitchFamily="34" charset="0"/>
                          <a:ea typeface="Times New Roman" panose="02020603050405020304" pitchFamily="18" charset="0"/>
                          <a:cs typeface="Times New Roman" panose="02020603050405020304" pitchFamily="18" charset="0"/>
                        </a:rPr>
                        <a:t>Computation</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effectLst/>
                          <a:latin typeface="Segoe UI" panose="020B0502040204020203" pitchFamily="34" charset="0"/>
                          <a:ea typeface="Times New Roman" panose="02020603050405020304" pitchFamily="18" charset="0"/>
                          <a:cs typeface="Times New Roman" panose="02020603050405020304" pitchFamily="18" charset="0"/>
                        </a:rPr>
                        <a:t>Depreciation Expense</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1</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$3,000</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4</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Four twelfths times $3,000</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2</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2,000</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12</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Left parenthesis, Eight twelfths times $3,000, right parenthesis, plus left parenthesis four twelfths times $2,000 right parenthesis.</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2,667</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3</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12</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Left parenthesis, Eight twelfths times $2,000, right parenthesis, plus left parenthesis four twelfths times $1,000 right parenthesis.</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1,667</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4</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Empty Cell</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8</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Eight twelfths times $1,000</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666 (Footnote B)</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Total</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$6,000</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Empty Cell</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Empty Cell</a:t>
                      </a:r>
                      <a:endParaRPr lang="en-US" sz="11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$6,000</a:t>
                      </a:r>
                      <a:endParaRPr lang="en-US" sz="11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3" name="Content Placeholder 12" descr="An example table for Partial Period Depreciation: Sum of the Years' Digits. A table is shown with five columns and  the column header reads as follows: fiscal year, annual depreciation superscript a, months, computation, and fiscal year depreciation expense. The data in the rows are as follows:&#10;1, $ 3,000, 4, 4 over 12 multiplied by $ 3,000, $ 1,000;&#10;2, 2,000, 12, (8 over 12 multiplied by $ 3,000) plus (4 over 12 multiplied by $ 2,000), 2,667;&#10;3, 1,000, 12, (8 over 12 multiplied by $ 2,000) plus (4 over 12 multiplied by $ 1,000), 1,667;&#10;4, no value, 8, 8 over 12 multiplied by $ 1,000, 666 superscript b (single rule below the values, no value, and 666 superscript b);&#10;No value, $ 6,000, no value, no value, $ 6,000 (double rule below the values $ 6,000, $ 6,000).&#10;The text below the table reads, a-Annual depreciation is computed as $ 6,000 multiplied by n over 6, where n is the number of years remaining in the asset’s life as of the beginning of the year.&#10;B-Adjusted for $ 1 rounding error.&#10;.&#10;Two footnotes. Footnote A reads: Annual depreciation is computed as $6,000 times Begin fraction N over 6 end fraction, where N is the number of years remaining in the asset's life as of the beginning of the year. Footnote B reads: Adjusted for $1 rounding error.">
            <a:extLst>
              <a:ext uri="{FF2B5EF4-FFF2-40B4-BE49-F238E27FC236}">
                <a16:creationId xmlns:a16="http://schemas.microsoft.com/office/drawing/2014/main" id="{FB6EFBBC-2299-443E-89A0-9AB661B718CA}"/>
              </a:ext>
            </a:extLst>
          </p:cNvPr>
          <p:cNvPicPr>
            <a:picLocks noGrp="1" noChangeAspect="1"/>
          </p:cNvPicPr>
          <p:nvPr>
            <p:ph idx="11"/>
          </p:nvPr>
        </p:nvPicPr>
        <p:blipFill>
          <a:blip r:embed="rId3"/>
          <a:stretch>
            <a:fillRect/>
          </a:stretch>
        </p:blipFill>
        <p:spPr>
          <a:xfrm>
            <a:off x="1538976" y="2900431"/>
            <a:ext cx="9114048" cy="3085330"/>
          </a:xfrm>
          <a:prstGeom prst="rect">
            <a:avLst/>
          </a:prstGeom>
        </p:spPr>
      </p:pic>
    </p:spTree>
    <p:extLst>
      <p:ext uri="{BB962C8B-B14F-4D97-AF65-F5344CB8AC3E}">
        <p14:creationId xmlns:p14="http://schemas.microsoft.com/office/powerpoint/2010/main" val="222296107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Partial Period Depreciation </a:t>
            </a:r>
            <a:br>
              <a:rPr lang="en-US" dirty="0"/>
            </a:br>
            <a:r>
              <a:rPr lang="en-US" dirty="0"/>
              <a:t>Nearest Whole Month Convention </a:t>
            </a:r>
            <a:r>
              <a:rPr lang="en-US" sz="2000" dirty="0"/>
              <a:t>(Slide 3 of 3)</a:t>
            </a:r>
          </a:p>
        </p:txBody>
      </p:sp>
      <p:sp>
        <p:nvSpPr>
          <p:cNvPr id="7" name="Content Placeholder 3"/>
          <p:cNvSpPr>
            <a:spLocks noGrp="1"/>
          </p:cNvSpPr>
          <p:nvPr>
            <p:ph idx="1"/>
          </p:nvPr>
        </p:nvSpPr>
        <p:spPr/>
        <p:txBody>
          <a:bodyPr/>
          <a:lstStyle/>
          <a:p>
            <a:r>
              <a:rPr lang="en-US" sz="2000" dirty="0"/>
              <a:t>Vann Company purchase a $6,000 asset with a 3-year life and no residual value on August 18. If Vann uses the nearest whole month to calculate depreciation, it should record 4 months of depreciation in the first year, 12 months of depreciation in the second and third years, and 8 months of depreciation in the fourth year.</a:t>
            </a:r>
          </a:p>
        </p:txBody>
      </p:sp>
      <p:graphicFrame>
        <p:nvGraphicFramePr>
          <p:cNvPr id="12" name="Content Placeholder 11" descr="A table with five columns and six rows. The column headers are Fiscal Year, Annual Depreciation (Footnote A), Months, Computation, and Depreciation Expense.">
            <a:extLst>
              <a:ext uri="{FF2B5EF4-FFF2-40B4-BE49-F238E27FC236}">
                <a16:creationId xmlns:a16="http://schemas.microsoft.com/office/drawing/2014/main" id="{3B61CEBA-ECC5-46E6-9C52-3068D36A9108}"/>
              </a:ext>
            </a:extLst>
          </p:cNvPr>
          <p:cNvGraphicFramePr>
            <a:graphicFrameLocks noGrp="1"/>
          </p:cNvGraphicFramePr>
          <p:nvPr>
            <p:ph idx="10"/>
            <p:extLst>
              <p:ext uri="{D42A27DB-BD31-4B8C-83A1-F6EECF244321}">
                <p14:modId xmlns:p14="http://schemas.microsoft.com/office/powerpoint/2010/main" val="95350649"/>
              </p:ext>
            </p:extLst>
          </p:nvPr>
        </p:nvGraphicFramePr>
        <p:xfrm>
          <a:off x="3208019" y="3581079"/>
          <a:ext cx="6080760" cy="1813560"/>
        </p:xfrm>
        <a:graphic>
          <a:graphicData uri="http://schemas.openxmlformats.org/drawingml/2006/table">
            <a:tbl>
              <a:tblPr firstRow="1" firstCol="1" bandRow="1"/>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660">
                  <a:extLst>
                    <a:ext uri="{9D8B030D-6E8A-4147-A177-3AD203B41FA5}">
                      <a16:colId xmlns:a16="http://schemas.microsoft.com/office/drawing/2014/main" val="20004"/>
                    </a:ext>
                  </a:extLst>
                </a:gridCol>
              </a:tblGrid>
              <a:tr h="0">
                <a:tc>
                  <a:txBody>
                    <a:bodyPr/>
                    <a:lstStyle/>
                    <a:p>
                      <a:pPr marL="0" marR="0">
                        <a:spcBef>
                          <a:spcPts val="0"/>
                        </a:spcBef>
                        <a:spcAft>
                          <a:spcPts val="0"/>
                        </a:spcAft>
                      </a:pPr>
                      <a:r>
                        <a:rPr lang="en-US" sz="700" b="1" dirty="0">
                          <a:effectLst/>
                          <a:latin typeface="Segoe UI" panose="020B0502040204020203" pitchFamily="34" charset="0"/>
                          <a:ea typeface="Times New Roman" panose="02020603050405020304" pitchFamily="18" charset="0"/>
                          <a:cs typeface="Times New Roman" panose="02020603050405020304" pitchFamily="18" charset="0"/>
                        </a:rPr>
                        <a:t>Fiscal Year</a:t>
                      </a:r>
                      <a:endParaRPr lang="en-US" sz="12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effectLst/>
                          <a:latin typeface="Segoe UI" panose="020B0502040204020203" pitchFamily="34" charset="0"/>
                          <a:ea typeface="Times New Roman" panose="02020603050405020304" pitchFamily="18" charset="0"/>
                          <a:cs typeface="Times New Roman" panose="02020603050405020304" pitchFamily="18" charset="0"/>
                        </a:rPr>
                        <a:t>Annual Depreciation (Footnote A)</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effectLst/>
                          <a:latin typeface="Segoe UI" panose="020B0502040204020203" pitchFamily="34" charset="0"/>
                          <a:ea typeface="Times New Roman" panose="02020603050405020304" pitchFamily="18" charset="0"/>
                          <a:cs typeface="Times New Roman" panose="02020603050405020304" pitchFamily="18" charset="0"/>
                        </a:rPr>
                        <a:t>Months</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effectLst/>
                          <a:latin typeface="Segoe UI" panose="020B0502040204020203" pitchFamily="34" charset="0"/>
                          <a:ea typeface="Times New Roman" panose="02020603050405020304" pitchFamily="18" charset="0"/>
                          <a:cs typeface="Times New Roman" panose="02020603050405020304" pitchFamily="18" charset="0"/>
                        </a:rPr>
                        <a:t>Computation</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effectLst/>
                          <a:latin typeface="Segoe UI" panose="020B0502040204020203" pitchFamily="34" charset="0"/>
                          <a:ea typeface="Times New Roman" panose="02020603050405020304" pitchFamily="18" charset="0"/>
                          <a:cs typeface="Times New Roman" panose="02020603050405020304" pitchFamily="18" charset="0"/>
                        </a:rPr>
                        <a:t>Depreciation Expense</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1</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$4,000</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4</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Four twelfths times $4,000</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$1,333</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2</a:t>
                      </a:r>
                      <a:endParaRPr lang="en-US" sz="12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12</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Left parenthesis, Eight twelfths times $4,000, right parenthesis, plus left parenthesis four twelfths times $1,333 right parenthesis.</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3,111</a:t>
                      </a:r>
                      <a:endParaRPr lang="en-US" sz="12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3</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667</a:t>
                      </a:r>
                      <a:endParaRPr lang="en-US" sz="12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12</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Left parenthesis, Eight twelfths times $1,333, right parenthesis, plus left parenthesis four twelfths times $667 right parenthesis.</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1,111</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4</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Empty Cell</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8</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Eight twelfths times $667</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445 (Footnote B)</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Total</a:t>
                      </a:r>
                      <a:endParaRPr lang="en-US" sz="12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$6,000</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Empty Cell</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Empty Cell</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$6,000</a:t>
                      </a:r>
                      <a:endParaRPr lang="en-US" sz="12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3" name="Content Placeholder 12" descr="An example table for Partial Period Depreciation: Double-Declining-Balance. A table is shown with five columns and the column header reads as follows: fiscal year, annual depreciation superscript a, months, computation, and fiscal year depreciation expense. The data in the rows are as follows:&#10;1, $ 4,000, 4, 4 over 12 multiplied by $ 4,000, $ 1,333;&#10;2, 1,333, 12, (8 over 12 multiplied by $ 4,000) plus (4 over 12 multiplied by $ 1,333), 3,111;&#10;3, 667, 12, (8 over 12 multiplied by $ 1,333) plus (4 over 12 multiplied by $ 667), 1,111;&#10;4, no value, 8, 8 over 12 multiplied by $ 667, 445 (single rule below the values no value, 445);&#10;No value, $ 6,000, no value, no value, $ 6,000 (double rule below the values $ 6,000, $ 6,000).&#10;The text below the table reads, a-Annual depreciation is computed as the book value of the equipment at the beginning of the period 3 the declining-balance rate of 66.67 percent (1 over 3 multiplied by 2).&#10;Footnote A. The footnote reads: Annual depreciation is computer as the book value of the equipment at the beginning of the period times the declining balance rate of 66.67 percent (one third times 2).&#10;">
            <a:extLst>
              <a:ext uri="{FF2B5EF4-FFF2-40B4-BE49-F238E27FC236}">
                <a16:creationId xmlns:a16="http://schemas.microsoft.com/office/drawing/2014/main" id="{4F0A9095-C13D-4471-92A4-64F36BB69399}"/>
              </a:ext>
            </a:extLst>
          </p:cNvPr>
          <p:cNvPicPr>
            <a:picLocks noGrp="1" noChangeAspect="1"/>
          </p:cNvPicPr>
          <p:nvPr>
            <p:ph idx="11"/>
          </p:nvPr>
        </p:nvPicPr>
        <p:blipFill>
          <a:blip r:embed="rId3"/>
          <a:stretch>
            <a:fillRect/>
          </a:stretch>
        </p:blipFill>
        <p:spPr>
          <a:xfrm>
            <a:off x="1611525" y="2882897"/>
            <a:ext cx="9567292" cy="3209925"/>
          </a:xfrm>
          <a:prstGeom prst="rect">
            <a:avLst/>
          </a:prstGeom>
        </p:spPr>
      </p:pic>
    </p:spTree>
    <p:extLst>
      <p:ext uri="{BB962C8B-B14F-4D97-AF65-F5344CB8AC3E}">
        <p14:creationId xmlns:p14="http://schemas.microsoft.com/office/powerpoint/2010/main" val="117211014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Partial Period Depreciation </a:t>
            </a:r>
            <a:br>
              <a:rPr lang="en-US" dirty="0"/>
            </a:br>
            <a:r>
              <a:rPr lang="en-US" dirty="0"/>
              <a:t>One-Half Year Convention </a:t>
            </a:r>
            <a:r>
              <a:rPr lang="en-US" sz="2000" dirty="0"/>
              <a:t>(Slide 1 of 3)</a:t>
            </a:r>
          </a:p>
        </p:txBody>
      </p:sp>
      <p:sp>
        <p:nvSpPr>
          <p:cNvPr id="7" name="Content Placeholder 3"/>
          <p:cNvSpPr>
            <a:spLocks noGrp="1"/>
          </p:cNvSpPr>
          <p:nvPr>
            <p:ph idx="1"/>
          </p:nvPr>
        </p:nvSpPr>
        <p:spPr/>
        <p:txBody>
          <a:bodyPr/>
          <a:lstStyle/>
          <a:p>
            <a:r>
              <a:rPr lang="en-US" sz="2200" dirty="0"/>
              <a:t>Vann Company purchase a $6,000 asset with a 3-year life and no residual value on August 18. If Vann uses the nearest whole month to calculate depreciation, it should record 4 months of depreciation in the first year, 12 months of depreciation in the second and third years, and 8 months of depreciation in the fourth year.</a:t>
            </a:r>
          </a:p>
        </p:txBody>
      </p:sp>
      <p:pic>
        <p:nvPicPr>
          <p:cNvPr id="8" name="Content Placeholder 7" descr="Table reads, straight-line, and below is shown four columns and the column header reads as follows: fiscal year, annual depreciation, computation, and depreciation expense. The data in the rows are as follows:&#10;1, $ 2,000, 1 over 2 multiplied by $ 2,000, $ 1,000;&#10;2, 2,000, $ 2,000, 2,000;&#10;3, 2,000, $ 2,000, 2,000;&#10;4, no value, 1 over 2 multiplied by $ 2,000, 1,000 (single rule below the values, no value, and 1,000);&#10;Sum of annual depreciation: $ 6,000, and depreciation expense: $ 6,000 (double rule below the values $ 6,000, $ 6,000).">
            <a:extLst>
              <a:ext uri="{FF2B5EF4-FFF2-40B4-BE49-F238E27FC236}">
                <a16:creationId xmlns:a16="http://schemas.microsoft.com/office/drawing/2014/main" id="{100B4556-1B14-495D-A2D5-617A9219A20A}"/>
              </a:ext>
            </a:extLst>
          </p:cNvPr>
          <p:cNvPicPr>
            <a:picLocks noGrp="1" noChangeAspect="1"/>
          </p:cNvPicPr>
          <p:nvPr>
            <p:ph idx="10"/>
          </p:nvPr>
        </p:nvPicPr>
        <p:blipFill>
          <a:blip r:embed="rId3"/>
          <a:stretch>
            <a:fillRect/>
          </a:stretch>
        </p:blipFill>
        <p:spPr>
          <a:xfrm>
            <a:off x="1684803" y="3257550"/>
            <a:ext cx="8822393" cy="2663825"/>
          </a:xfrm>
          <a:prstGeom prst="rect">
            <a:avLst/>
          </a:prstGeom>
        </p:spPr>
      </p:pic>
    </p:spTree>
    <p:extLst>
      <p:ext uri="{BB962C8B-B14F-4D97-AF65-F5344CB8AC3E}">
        <p14:creationId xmlns:p14="http://schemas.microsoft.com/office/powerpoint/2010/main" val="1030334966"/>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Partial Period Depreciation </a:t>
            </a:r>
            <a:br>
              <a:rPr lang="en-US" dirty="0"/>
            </a:br>
            <a:r>
              <a:rPr lang="en-US" dirty="0"/>
              <a:t>One-Half Year Convention </a:t>
            </a:r>
            <a:r>
              <a:rPr lang="en-US" sz="2000" dirty="0"/>
              <a:t>(Slide 2 of 3)</a:t>
            </a:r>
          </a:p>
        </p:txBody>
      </p:sp>
      <p:sp>
        <p:nvSpPr>
          <p:cNvPr id="7" name="Content Placeholder 3"/>
          <p:cNvSpPr>
            <a:spLocks noGrp="1"/>
          </p:cNvSpPr>
          <p:nvPr>
            <p:ph idx="1"/>
          </p:nvPr>
        </p:nvSpPr>
        <p:spPr/>
        <p:txBody>
          <a:bodyPr/>
          <a:lstStyle/>
          <a:p>
            <a:r>
              <a:rPr lang="en-US" sz="2000" dirty="0"/>
              <a:t>Vann Company purchase a $6,000 asset with a 3-year life and no residual value on August 18. If Vann uses the nearest whole month to calculate depreciation, it should record 4 months of depreciation in the first year, 12 months of depreciation in the second and third years, and 8 months of depreciation in the fourth year.</a:t>
            </a:r>
          </a:p>
        </p:txBody>
      </p:sp>
      <p:graphicFrame>
        <p:nvGraphicFramePr>
          <p:cNvPr id="12" name="Content Placeholder 11" descr="A table with four columns and six rows. The column headers are Fiscal Year, Annual Depreciation, Computation, and Depreciation Expense.">
            <a:extLst>
              <a:ext uri="{FF2B5EF4-FFF2-40B4-BE49-F238E27FC236}">
                <a16:creationId xmlns:a16="http://schemas.microsoft.com/office/drawing/2014/main" id="{8E2FB894-5135-4233-A720-14FC725EEAF7}"/>
              </a:ext>
            </a:extLst>
          </p:cNvPr>
          <p:cNvGraphicFramePr>
            <a:graphicFrameLocks noGrp="1"/>
          </p:cNvGraphicFramePr>
          <p:nvPr>
            <p:ph idx="10"/>
            <p:extLst>
              <p:ext uri="{D42A27DB-BD31-4B8C-83A1-F6EECF244321}">
                <p14:modId xmlns:p14="http://schemas.microsoft.com/office/powerpoint/2010/main" val="86946755"/>
              </p:ext>
            </p:extLst>
          </p:nvPr>
        </p:nvGraphicFramePr>
        <p:xfrm>
          <a:off x="3870289" y="3087687"/>
          <a:ext cx="4864735" cy="1600200"/>
        </p:xfrm>
        <a:graphic>
          <a:graphicData uri="http://schemas.openxmlformats.org/drawingml/2006/table">
            <a:tbl>
              <a:tblPr firstRow="1" firstCol="1" bandRow="1"/>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660">
                  <a:extLst>
                    <a:ext uri="{9D8B030D-6E8A-4147-A177-3AD203B41FA5}">
                      <a16:colId xmlns:a16="http://schemas.microsoft.com/office/drawing/2014/main" val="20003"/>
                    </a:ext>
                  </a:extLst>
                </a:gridCol>
              </a:tblGrid>
              <a:tr h="0">
                <a:tc>
                  <a:txBody>
                    <a:bodyPr/>
                    <a:lstStyle/>
                    <a:p>
                      <a:pPr marL="0" marR="0">
                        <a:spcBef>
                          <a:spcPts val="0"/>
                        </a:spcBef>
                        <a:spcAft>
                          <a:spcPts val="0"/>
                        </a:spcAft>
                      </a:pPr>
                      <a:r>
                        <a:rPr lang="en-US" sz="700" b="1" dirty="0">
                          <a:effectLst/>
                          <a:latin typeface="Segoe UI" panose="020B0502040204020203" pitchFamily="34" charset="0"/>
                          <a:ea typeface="Times New Roman" panose="02020603050405020304" pitchFamily="18" charset="0"/>
                          <a:cs typeface="Times New Roman" panose="02020603050405020304" pitchFamily="18" charset="0"/>
                        </a:rPr>
                        <a:t>Fiscal Year</a:t>
                      </a:r>
                      <a:endParaRPr lang="en-US" sz="12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effectLst/>
                          <a:latin typeface="Segoe UI" panose="020B0502040204020203" pitchFamily="34" charset="0"/>
                          <a:ea typeface="Times New Roman" panose="02020603050405020304" pitchFamily="18" charset="0"/>
                          <a:cs typeface="Times New Roman" panose="02020603050405020304" pitchFamily="18" charset="0"/>
                        </a:rPr>
                        <a:t>Annual Depreciation </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effectLst/>
                          <a:latin typeface="Segoe UI" panose="020B0502040204020203" pitchFamily="34" charset="0"/>
                          <a:ea typeface="Times New Roman" panose="02020603050405020304" pitchFamily="18" charset="0"/>
                          <a:cs typeface="Times New Roman" panose="02020603050405020304" pitchFamily="18" charset="0"/>
                        </a:rPr>
                        <a:t>Computation</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effectLst/>
                          <a:latin typeface="Segoe UI" panose="020B0502040204020203" pitchFamily="34" charset="0"/>
                          <a:ea typeface="Times New Roman" panose="02020603050405020304" pitchFamily="18" charset="0"/>
                          <a:cs typeface="Times New Roman" panose="02020603050405020304" pitchFamily="18" charset="0"/>
                        </a:rPr>
                        <a:t>Depreciation Expense</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One half times $3,000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Left parenthesis, One half times $3,000, right parenthesis, plus left parenthesis one half times $2,000 right parenthesis.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2,500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Left parenthesis, One half times $2,000, right parenthesis, plus left parenthesis one half times $1,000 right parenthesis.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Empty Cell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One half times $1,000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500 </a:t>
                      </a:r>
                      <a:r>
                        <a:rPr lang="en-US" sz="700" spc="0" dirty="0">
                          <a:effectLst/>
                          <a:latin typeface="Segoe UI" panose="020B0502040204020203" pitchFamily="34" charset="0"/>
                          <a:ea typeface="Times New Roman" panose="02020603050405020304" pitchFamily="18" charset="0"/>
                          <a:cs typeface="Segoe UI" panose="020B0502040204020203" pitchFamily="34" charset="0"/>
                        </a:rPr>
                        <a:t>(underline)</a:t>
                      </a:r>
                      <a:endParaRPr lang="en-US" sz="7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7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$6,000 </a:t>
                      </a:r>
                      <a:r>
                        <a:rPr lang="en-US" sz="700" spc="0" dirty="0">
                          <a:effectLst/>
                          <a:latin typeface="Segoe UI" panose="020B0502040204020203" pitchFamily="34" charset="0"/>
                          <a:ea typeface="Times New Roman" panose="02020603050405020304" pitchFamily="18" charset="0"/>
                          <a:cs typeface="Segoe UI" panose="020B0502040204020203" pitchFamily="34" charset="0"/>
                        </a:rPr>
                        <a:t>(double underline)</a:t>
                      </a:r>
                      <a:endParaRPr lang="en-US" sz="7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Empty Cell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$6,000 </a:t>
                      </a:r>
                      <a:r>
                        <a:rPr lang="en-US" sz="700" spc="0" dirty="0">
                          <a:effectLst/>
                          <a:latin typeface="Segoe UI" panose="020B0502040204020203" pitchFamily="34" charset="0"/>
                          <a:ea typeface="Times New Roman" panose="02020603050405020304" pitchFamily="18" charset="0"/>
                          <a:cs typeface="Segoe UI" panose="020B0502040204020203" pitchFamily="34" charset="0"/>
                        </a:rPr>
                        <a:t>(double underline)</a:t>
                      </a:r>
                      <a:endParaRPr lang="en-US" sz="7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1" name="Content Placeholder 10" descr="A table for Sum of the Years' Digits Depreciation Expense. The table reads sum-of-the-year’s-digits. The table below is shown with four columns and the column header reads as follows: fiscal year, annual depreciation, computation, and depreciation expense. The data in the rows are as follows:&#10;1, $ 3,000, 1 over 2 multiplied by $ 3,000, $ 1,500;&#10;2, 2,000, (1 over 2 multiplied by $ 3,000) plus (1 over 2 multiplied by $ 2,000), 2,500;&#10;3, 1,000, (1 over 2 multiplied by $ 2,000) plus (1 over 2 multiplied by $ 1,000), 1,500;&#10;4, no value, 1 over 2 multiplied by $ 1,000, 500 (single rule below the values, no value, and 500);&#10;Sum of annual depreciation: $ 6,000, and depreciation expense: $ 6,000 (double rule below the values $ 6,000, $ 6,000).&#10;">
            <a:extLst>
              <a:ext uri="{FF2B5EF4-FFF2-40B4-BE49-F238E27FC236}">
                <a16:creationId xmlns:a16="http://schemas.microsoft.com/office/drawing/2014/main" id="{25A2EB0C-405B-447B-912A-7511637A44A3}"/>
              </a:ext>
            </a:extLst>
          </p:cNvPr>
          <p:cNvPicPr>
            <a:picLocks noGrp="1" noChangeAspect="1"/>
          </p:cNvPicPr>
          <p:nvPr>
            <p:ph idx="11"/>
          </p:nvPr>
        </p:nvPicPr>
        <p:blipFill>
          <a:blip r:embed="rId3"/>
          <a:stretch>
            <a:fillRect/>
          </a:stretch>
        </p:blipFill>
        <p:spPr>
          <a:xfrm>
            <a:off x="1771871" y="3057208"/>
            <a:ext cx="9061570" cy="2771775"/>
          </a:xfrm>
          <a:prstGeom prst="rect">
            <a:avLst/>
          </a:prstGeom>
        </p:spPr>
      </p:pic>
    </p:spTree>
    <p:extLst>
      <p:ext uri="{BB962C8B-B14F-4D97-AF65-F5344CB8AC3E}">
        <p14:creationId xmlns:p14="http://schemas.microsoft.com/office/powerpoint/2010/main" val="2342491301"/>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Partial Period Depreciation </a:t>
            </a:r>
            <a:br>
              <a:rPr lang="en-US" dirty="0"/>
            </a:br>
            <a:r>
              <a:rPr lang="en-US" dirty="0"/>
              <a:t>One-Half Year Convention </a:t>
            </a:r>
            <a:r>
              <a:rPr lang="en-US" sz="2000" dirty="0"/>
              <a:t>(Slide 3 of 3)</a:t>
            </a:r>
          </a:p>
        </p:txBody>
      </p:sp>
      <p:sp>
        <p:nvSpPr>
          <p:cNvPr id="7" name="Content Placeholder 3"/>
          <p:cNvSpPr>
            <a:spLocks noGrp="1"/>
          </p:cNvSpPr>
          <p:nvPr>
            <p:ph idx="1"/>
          </p:nvPr>
        </p:nvSpPr>
        <p:spPr/>
        <p:txBody>
          <a:bodyPr/>
          <a:lstStyle/>
          <a:p>
            <a:r>
              <a:rPr lang="en-US" sz="2000" dirty="0"/>
              <a:t>Vann Company purchase a $6,000 asset with a 3-year life and no residual value on August 18. If Vann uses the nearest whole month to calculate depreciation, it should record 4 months of depreciation in the first year, 12 months of depreciation in the second and third years, and 8 months of depreciation in the fourth year.</a:t>
            </a:r>
          </a:p>
        </p:txBody>
      </p:sp>
      <p:graphicFrame>
        <p:nvGraphicFramePr>
          <p:cNvPr id="11" name="Content Placeholder 10" descr="A table with four columns and six rows. The column headers are Fiscal Year, Annual Depreciation, Computation, and Depreciation Expense.">
            <a:extLst>
              <a:ext uri="{FF2B5EF4-FFF2-40B4-BE49-F238E27FC236}">
                <a16:creationId xmlns:a16="http://schemas.microsoft.com/office/drawing/2014/main" id="{BBCB82A7-6DDB-4216-8C1A-D66B2C8A360A}"/>
              </a:ext>
            </a:extLst>
          </p:cNvPr>
          <p:cNvGraphicFramePr>
            <a:graphicFrameLocks noGrp="1"/>
          </p:cNvGraphicFramePr>
          <p:nvPr>
            <p:ph idx="10"/>
            <p:extLst>
              <p:ext uri="{D42A27DB-BD31-4B8C-83A1-F6EECF244321}">
                <p14:modId xmlns:p14="http://schemas.microsoft.com/office/powerpoint/2010/main" val="257824200"/>
              </p:ext>
            </p:extLst>
          </p:nvPr>
        </p:nvGraphicFramePr>
        <p:xfrm>
          <a:off x="3663632" y="3429000"/>
          <a:ext cx="4864735" cy="1493520"/>
        </p:xfrm>
        <a:graphic>
          <a:graphicData uri="http://schemas.openxmlformats.org/drawingml/2006/table">
            <a:tbl>
              <a:tblPr firstRow="1" firstCol="1" bandRow="1"/>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660">
                  <a:extLst>
                    <a:ext uri="{9D8B030D-6E8A-4147-A177-3AD203B41FA5}">
                      <a16:colId xmlns:a16="http://schemas.microsoft.com/office/drawing/2014/main" val="20003"/>
                    </a:ext>
                  </a:extLst>
                </a:gridCol>
              </a:tblGrid>
              <a:tr h="0">
                <a:tc>
                  <a:txBody>
                    <a:bodyPr/>
                    <a:lstStyle/>
                    <a:p>
                      <a:pPr marL="0" marR="0">
                        <a:spcBef>
                          <a:spcPts val="0"/>
                        </a:spcBef>
                        <a:spcAft>
                          <a:spcPts val="0"/>
                        </a:spcAft>
                      </a:pPr>
                      <a:r>
                        <a:rPr lang="en-US" sz="700" b="1" dirty="0">
                          <a:effectLst/>
                          <a:latin typeface="Segoe UI" panose="020B0502040204020203" pitchFamily="34" charset="0"/>
                          <a:ea typeface="Times New Roman" panose="02020603050405020304" pitchFamily="18" charset="0"/>
                          <a:cs typeface="Times New Roman" panose="02020603050405020304" pitchFamily="18" charset="0"/>
                        </a:rPr>
                        <a:t>Fiscal Year</a:t>
                      </a:r>
                      <a:endParaRPr lang="en-US" sz="12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effectLst/>
                          <a:latin typeface="Segoe UI" panose="020B0502040204020203" pitchFamily="34" charset="0"/>
                          <a:ea typeface="Times New Roman" panose="02020603050405020304" pitchFamily="18" charset="0"/>
                          <a:cs typeface="Times New Roman" panose="02020603050405020304" pitchFamily="18" charset="0"/>
                        </a:rPr>
                        <a:t>Annual Depreciation </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effectLst/>
                          <a:latin typeface="Segoe UI" panose="020B0502040204020203" pitchFamily="34" charset="0"/>
                          <a:ea typeface="Times New Roman" panose="02020603050405020304" pitchFamily="18" charset="0"/>
                          <a:cs typeface="Times New Roman" panose="02020603050405020304" pitchFamily="18" charset="0"/>
                        </a:rPr>
                        <a:t>Computation</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effectLst/>
                          <a:latin typeface="Segoe UI" panose="020B0502040204020203" pitchFamily="34" charset="0"/>
                          <a:ea typeface="Times New Roman" panose="02020603050405020304" pitchFamily="18" charset="0"/>
                          <a:cs typeface="Times New Roman" panose="02020603050405020304" pitchFamily="18" charset="0"/>
                        </a:rPr>
                        <a:t>Depreciation Expense</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$4,000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One half times $4,000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1,333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Left parenthesis, One half times $4,000, right parenthesis, plus left parenthesis one half times $1,333 right parenthesis.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2,667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667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Left parenthesis, One half times $1,333, right parenthesis, plus left parenthesis one half times $667 right parenthesis.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Empty Cell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One half times $667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333 </a:t>
                      </a:r>
                      <a:r>
                        <a:rPr lang="en-US" sz="700" spc="0" dirty="0">
                          <a:effectLst/>
                          <a:latin typeface="Segoe UI" panose="020B0502040204020203" pitchFamily="34" charset="0"/>
                          <a:ea typeface="Times New Roman" panose="02020603050405020304" pitchFamily="18" charset="0"/>
                          <a:cs typeface="Segoe UI" panose="020B0502040204020203" pitchFamily="34" charset="0"/>
                        </a:rPr>
                        <a:t>(underline)</a:t>
                      </a:r>
                      <a:endParaRPr lang="en-US" sz="7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$6,000 </a:t>
                      </a:r>
                      <a:r>
                        <a:rPr lang="en-US" sz="700" spc="0" dirty="0">
                          <a:effectLst/>
                          <a:latin typeface="Segoe UI" panose="020B0502040204020203" pitchFamily="34" charset="0"/>
                          <a:ea typeface="Times New Roman" panose="02020603050405020304" pitchFamily="18" charset="0"/>
                          <a:cs typeface="Segoe UI" panose="020B0502040204020203" pitchFamily="34" charset="0"/>
                        </a:rPr>
                        <a:t>(double underline)</a:t>
                      </a:r>
                      <a:endParaRPr lang="en-US" sz="7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Segoe UI" panose="020B0502040204020203" pitchFamily="34" charset="0"/>
                          <a:ea typeface="Times New Roman" panose="02020603050405020304" pitchFamily="18" charset="0"/>
                          <a:cs typeface="Times New Roman" panose="02020603050405020304" pitchFamily="18" charset="0"/>
                        </a:rPr>
                        <a:t>Empty Cell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effectLst/>
                          <a:latin typeface="Segoe UI" panose="020B0502040204020203" pitchFamily="34" charset="0"/>
                          <a:ea typeface="Times New Roman" panose="02020603050405020304" pitchFamily="18" charset="0"/>
                          <a:cs typeface="Times New Roman" panose="02020603050405020304" pitchFamily="18" charset="0"/>
                        </a:rPr>
                        <a:t>$6,000 </a:t>
                      </a:r>
                      <a:r>
                        <a:rPr lang="en-US" sz="700" spc="0" dirty="0">
                          <a:effectLst/>
                          <a:latin typeface="Segoe UI" panose="020B0502040204020203" pitchFamily="34" charset="0"/>
                          <a:ea typeface="Times New Roman" panose="02020603050405020304" pitchFamily="18" charset="0"/>
                          <a:cs typeface="Segoe UI" panose="020B0502040204020203" pitchFamily="34" charset="0"/>
                        </a:rPr>
                        <a:t>(double underline)</a:t>
                      </a:r>
                      <a:endParaRPr lang="en-US" sz="7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0" name="Content Placeholder 9" descr="A table for Double Declining Balance Depreciation Expense.&#10;The table reads double-declining-balance. The table below is shown with four columns and the column header reads as follows: fiscal year, annual depreciation, computation, and depreciation expense. The data in the rows are as follows:&#10;1, $ 4,000, 1 over 2 multiplied by $ 4,000, $ 2,000;&#10;2, 1,333, (1 over 2 multiplied by $ 4,000) plus (1 over 2 multiplied by $ 1,333), 2,667;&#10;3, 667, (1 over 2 multiplied by $ 1,333) plus (1 over 2 multiplied by $ 667), 1,000;&#10;4, no value, 1 over 2 multiplied by $ 667, 333 (single rule below the values, no value, and 333);&#10;Sum of annual depreciation: $ 6,000, and depreciation expense: $ 6,000 (double rule below the values $ 6,000, $ 6,000).&#10;">
            <a:extLst>
              <a:ext uri="{FF2B5EF4-FFF2-40B4-BE49-F238E27FC236}">
                <a16:creationId xmlns:a16="http://schemas.microsoft.com/office/drawing/2014/main" id="{31895A86-A897-4574-ACBC-F07D1A4DD7DB}"/>
              </a:ext>
            </a:extLst>
          </p:cNvPr>
          <p:cNvPicPr>
            <a:picLocks noGrp="1" noChangeAspect="1"/>
          </p:cNvPicPr>
          <p:nvPr>
            <p:ph idx="11"/>
          </p:nvPr>
        </p:nvPicPr>
        <p:blipFill>
          <a:blip r:embed="rId3"/>
          <a:stretch>
            <a:fillRect/>
          </a:stretch>
        </p:blipFill>
        <p:spPr>
          <a:xfrm>
            <a:off x="2107541" y="2990850"/>
            <a:ext cx="8331859" cy="2774064"/>
          </a:xfrm>
          <a:prstGeom prst="rect">
            <a:avLst/>
          </a:prstGeom>
        </p:spPr>
      </p:pic>
    </p:spTree>
    <p:extLst>
      <p:ext uri="{BB962C8B-B14F-4D97-AF65-F5344CB8AC3E}">
        <p14:creationId xmlns:p14="http://schemas.microsoft.com/office/powerpoint/2010/main" val="2312567607"/>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in Depreciation Estimate</a:t>
            </a:r>
          </a:p>
        </p:txBody>
      </p:sp>
      <p:sp>
        <p:nvSpPr>
          <p:cNvPr id="3" name="Content Placeholder 2"/>
          <p:cNvSpPr>
            <a:spLocks noGrp="1"/>
          </p:cNvSpPr>
          <p:nvPr>
            <p:ph idx="1"/>
          </p:nvPr>
        </p:nvSpPr>
        <p:spPr/>
        <p:txBody>
          <a:bodyPr/>
          <a:lstStyle/>
          <a:p>
            <a:r>
              <a:rPr lang="en-US" sz="2800" dirty="0"/>
              <a:t>Depreciation expense is based on estimates of service life and residual value. </a:t>
            </a:r>
          </a:p>
          <a:p>
            <a:r>
              <a:rPr lang="en-US" sz="2800" dirty="0"/>
              <a:t>As new or additional information becomes available, a company may find it necessary to revise its estimates of service life, residual value, or both. </a:t>
            </a:r>
          </a:p>
          <a:p>
            <a:r>
              <a:rPr lang="en-US" sz="2800" dirty="0"/>
              <a:t>The change of these estimates will result in a recalculation of depreciation expense, which is accounted for prospectively.</a:t>
            </a:r>
          </a:p>
          <a:p>
            <a:r>
              <a:rPr lang="en-US" sz="2800" dirty="0"/>
              <a:t>A company allocates the remaining book value of the asset at the beginning of the year of the change over the new remaining life, considering the new residual value.</a:t>
            </a:r>
          </a:p>
        </p:txBody>
      </p:sp>
    </p:spTree>
    <p:extLst>
      <p:ext uri="{BB962C8B-B14F-4D97-AF65-F5344CB8AC3E}">
        <p14:creationId xmlns:p14="http://schemas.microsoft.com/office/powerpoint/2010/main" val="1085570827"/>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Change in Depreciation Estimate</a:t>
            </a:r>
          </a:p>
        </p:txBody>
      </p:sp>
      <p:sp>
        <p:nvSpPr>
          <p:cNvPr id="3" name="Content Placeholder 2"/>
          <p:cNvSpPr>
            <a:spLocks noGrp="1"/>
          </p:cNvSpPr>
          <p:nvPr>
            <p:ph idx="1"/>
          </p:nvPr>
        </p:nvSpPr>
        <p:spPr>
          <a:xfrm>
            <a:off x="838200" y="1317624"/>
            <a:ext cx="10515600" cy="3216275"/>
          </a:xfrm>
        </p:spPr>
        <p:txBody>
          <a:bodyPr/>
          <a:lstStyle/>
          <a:p>
            <a:r>
              <a:rPr lang="en-US" sz="2400" b="1" dirty="0">
                <a:solidFill>
                  <a:srgbClr val="004A78"/>
                </a:solidFill>
              </a:rPr>
              <a:t>Example</a:t>
            </a:r>
            <a:r>
              <a:rPr lang="en-US" sz="2400" dirty="0"/>
              <a:t> In 2014, </a:t>
            </a:r>
            <a:r>
              <a:rPr lang="en-US" sz="2400" dirty="0" err="1"/>
              <a:t>Kellman</a:t>
            </a:r>
            <a:r>
              <a:rPr lang="en-US" sz="2400" dirty="0"/>
              <a:t> Company bought a machine for $200,000. At that time, </a:t>
            </a:r>
            <a:r>
              <a:rPr lang="en-US" sz="2400" dirty="0" err="1"/>
              <a:t>Kellman</a:t>
            </a:r>
            <a:r>
              <a:rPr lang="en-US" sz="2400" dirty="0"/>
              <a:t> estimated the machine would have a useful life of 10 years and a residual value of $20,000. </a:t>
            </a:r>
            <a:r>
              <a:rPr lang="en-US" sz="2400" dirty="0" err="1"/>
              <a:t>Kellman</a:t>
            </a:r>
            <a:r>
              <a:rPr lang="en-US" sz="2400" dirty="0"/>
              <a:t> uses the straight-line method of depreciation and depreciates the machine at a rate of $18,000 per year. On January 1, 2019, when the machine had a book value of $110,000, </a:t>
            </a:r>
            <a:r>
              <a:rPr lang="en-US" sz="2400" dirty="0" err="1"/>
              <a:t>Kellman</a:t>
            </a:r>
            <a:r>
              <a:rPr lang="en-US" sz="2400" dirty="0"/>
              <a:t> determined that the machine would have a remaining useful life of 4 years and a residual value of $10,000. For 2019 through 2022, </a:t>
            </a:r>
            <a:r>
              <a:rPr lang="en-US" sz="2400" dirty="0" err="1"/>
              <a:t>Kellman</a:t>
            </a:r>
            <a:r>
              <a:rPr lang="en-US" sz="2400" dirty="0"/>
              <a:t> would record depreciation expense of:</a:t>
            </a:r>
          </a:p>
        </p:txBody>
      </p:sp>
      <p:pic>
        <p:nvPicPr>
          <p:cNvPr id="9" name="Content Placeholder 8" descr="An equation. Begin equation. Depreciation Expense equals Start fraction $110,000 minus $10,000 over 4 years end fraction. This is equal to $25,000 (double underline).">
            <a:extLst>
              <a:ext uri="{FF2B5EF4-FFF2-40B4-BE49-F238E27FC236}">
                <a16:creationId xmlns:a16="http://schemas.microsoft.com/office/drawing/2014/main" id="{6AC91344-30E5-4739-AE9D-5086764F3CEE}"/>
              </a:ext>
            </a:extLst>
          </p:cNvPr>
          <p:cNvPicPr>
            <a:picLocks noGrp="1" noChangeAspect="1"/>
          </p:cNvPicPr>
          <p:nvPr>
            <p:ph idx="10"/>
          </p:nvPr>
        </p:nvPicPr>
        <p:blipFill>
          <a:blip r:embed="rId3"/>
          <a:stretch>
            <a:fillRect/>
          </a:stretch>
        </p:blipFill>
        <p:spPr>
          <a:xfrm>
            <a:off x="1684020" y="4443096"/>
            <a:ext cx="8823960" cy="1097280"/>
          </a:xfrm>
          <a:prstGeom prst="rect">
            <a:avLst/>
          </a:prstGeom>
        </p:spPr>
      </p:pic>
    </p:spTree>
    <p:extLst>
      <p:ext uri="{BB962C8B-B14F-4D97-AF65-F5344CB8AC3E}">
        <p14:creationId xmlns:p14="http://schemas.microsoft.com/office/powerpoint/2010/main" val="1464258101"/>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in Depreciation Method</a:t>
            </a:r>
          </a:p>
        </p:txBody>
      </p:sp>
      <p:sp>
        <p:nvSpPr>
          <p:cNvPr id="3" name="Content Placeholder 2"/>
          <p:cNvSpPr>
            <a:spLocks noGrp="1"/>
          </p:cNvSpPr>
          <p:nvPr>
            <p:ph idx="1"/>
          </p:nvPr>
        </p:nvSpPr>
        <p:spPr/>
        <p:txBody>
          <a:bodyPr/>
          <a:lstStyle/>
          <a:p>
            <a:r>
              <a:rPr lang="en-US" sz="2400" dirty="0"/>
              <a:t>A change in the depreciation method for currently owned assets is also accounted for prospectively. However, this change requires a justification as to why the new method is preferable. </a:t>
            </a:r>
          </a:p>
          <a:p>
            <a:r>
              <a:rPr lang="en-US" sz="2400" dirty="0"/>
              <a:t>For example, a company may change its depreciation method because of a change in the estimated future benefits expected from the asset. </a:t>
            </a:r>
          </a:p>
          <a:p>
            <a:r>
              <a:rPr lang="en-US" sz="2400" dirty="0"/>
              <a:t>When a company changes its depreciation method, the company allocates the book value of the asset at the beginning of the year of the change over the remaining life (considering the residual value) using the new depreciation method.</a:t>
            </a:r>
          </a:p>
          <a:p>
            <a:r>
              <a:rPr lang="en-US" sz="2400" dirty="0"/>
              <a:t>This change is called a change in accounting estimate that is effected by a change in accounting principle.</a:t>
            </a:r>
          </a:p>
        </p:txBody>
      </p:sp>
    </p:spTree>
    <p:extLst>
      <p:ext uri="{BB962C8B-B14F-4D97-AF65-F5344CB8AC3E}">
        <p14:creationId xmlns:p14="http://schemas.microsoft.com/office/powerpoint/2010/main" val="3407755169"/>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Correction of a Depreciation Error</a:t>
            </a:r>
          </a:p>
        </p:txBody>
      </p:sp>
      <p:sp>
        <p:nvSpPr>
          <p:cNvPr id="3" name="Content Placeholder 2"/>
          <p:cNvSpPr>
            <a:spLocks noGrp="1"/>
          </p:cNvSpPr>
          <p:nvPr>
            <p:ph idx="1"/>
          </p:nvPr>
        </p:nvSpPr>
        <p:spPr/>
        <p:txBody>
          <a:bodyPr/>
          <a:lstStyle/>
          <a:p>
            <a:r>
              <a:rPr lang="en-US" sz="2400" dirty="0"/>
              <a:t>A correction of an error in depreciation is accounted for as a prior period adjustment. </a:t>
            </a:r>
          </a:p>
          <a:p>
            <a:r>
              <a:rPr lang="en-US" sz="2400" dirty="0"/>
              <a:t>The effect on the current period’s financial statements involves a correction to the amount in the accumulated depreciation account and an adjustment to retained earnings (net of income taxes) for the amount of the error in previously reported net income. </a:t>
            </a:r>
          </a:p>
          <a:p>
            <a:r>
              <a:rPr lang="en-US" sz="2400" dirty="0"/>
              <a:t>The company’s previous financial statements are also corrected (restated).</a:t>
            </a:r>
          </a:p>
        </p:txBody>
      </p:sp>
    </p:spTree>
    <p:extLst>
      <p:ext uri="{BB962C8B-B14F-4D97-AF65-F5344CB8AC3E}">
        <p14:creationId xmlns:p14="http://schemas.microsoft.com/office/powerpoint/2010/main" val="17186123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Factors Involved in Depreciation?</a:t>
            </a:r>
            <a:br>
              <a:rPr lang="en-US" dirty="0"/>
            </a:br>
            <a:r>
              <a:rPr lang="en-US" sz="2000" dirty="0"/>
              <a:t>Learning Objective #1 (Slide 1 of 2)</a:t>
            </a:r>
          </a:p>
        </p:txBody>
      </p:sp>
      <p:sp>
        <p:nvSpPr>
          <p:cNvPr id="5" name="Content Placeholder 4"/>
          <p:cNvSpPr>
            <a:spLocks noGrp="1"/>
          </p:cNvSpPr>
          <p:nvPr>
            <p:ph idx="1"/>
          </p:nvPr>
        </p:nvSpPr>
        <p:spPr/>
        <p:txBody>
          <a:bodyPr/>
          <a:lstStyle/>
          <a:p>
            <a:r>
              <a:rPr lang="en-US" sz="2400" dirty="0"/>
              <a:t>Asset costs all costs necessary to acquire and prepare the asset for use in order to obtain the benefits from the asset.</a:t>
            </a:r>
          </a:p>
          <a:p>
            <a:r>
              <a:rPr lang="en-US" sz="2400" b="1" dirty="0">
                <a:solidFill>
                  <a:srgbClr val="004A78"/>
                </a:solidFill>
              </a:rPr>
              <a:t>Service life </a:t>
            </a:r>
            <a:r>
              <a:rPr lang="en-US" sz="2400" dirty="0"/>
              <a:t>(or </a:t>
            </a:r>
            <a:r>
              <a:rPr lang="en-US" sz="2400" b="1" dirty="0">
                <a:solidFill>
                  <a:srgbClr val="004A78"/>
                </a:solidFill>
              </a:rPr>
              <a:t>useful life</a:t>
            </a:r>
            <a:r>
              <a:rPr lang="en-US" sz="2400" dirty="0"/>
              <a:t>) is the amount of service or use that a company expects from the asset before its disposal, which can be affected by:</a:t>
            </a:r>
          </a:p>
          <a:p>
            <a:pPr lvl="1"/>
            <a:r>
              <a:rPr lang="en-US" sz="2200" dirty="0"/>
              <a:t>Physical causes: these factors include wear and tear because of operational use, deterioration, an decay that is a function of time, and damage and destruction.</a:t>
            </a:r>
          </a:p>
          <a:p>
            <a:pPr lvl="1"/>
            <a:r>
              <a:rPr lang="en-US" sz="2200" dirty="0"/>
              <a:t>Functional causes: these factors limit the service life of the asset through obsolescence and inadequacy, even though the physical life is not exhausted.</a:t>
            </a:r>
          </a:p>
        </p:txBody>
      </p:sp>
    </p:spTree>
    <p:extLst>
      <p:ext uri="{BB962C8B-B14F-4D97-AF65-F5344CB8AC3E}">
        <p14:creationId xmlns:p14="http://schemas.microsoft.com/office/powerpoint/2010/main" val="3358520864"/>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Depreciation and Accretion Related to Asset</a:t>
            </a:r>
            <a:br>
              <a:rPr lang="en-US" dirty="0"/>
            </a:br>
            <a:r>
              <a:rPr lang="en-US" dirty="0"/>
              <a:t>Retirement Obligations </a:t>
            </a:r>
            <a:r>
              <a:rPr lang="en-US" sz="2000" dirty="0"/>
              <a:t>(Slide 1 of 2)</a:t>
            </a:r>
          </a:p>
        </p:txBody>
      </p:sp>
      <p:sp>
        <p:nvSpPr>
          <p:cNvPr id="3" name="Content Placeholder 2"/>
          <p:cNvSpPr>
            <a:spLocks noGrp="1"/>
          </p:cNvSpPr>
          <p:nvPr>
            <p:ph idx="1"/>
          </p:nvPr>
        </p:nvSpPr>
        <p:spPr/>
        <p:txBody>
          <a:bodyPr/>
          <a:lstStyle/>
          <a:p>
            <a:r>
              <a:rPr lang="en-US" sz="2800" dirty="0"/>
              <a:t>The acquisition and use of operating assets may create an asset retirement obligation (ARO), which is a legal obligation related to the retirement of an asset. </a:t>
            </a:r>
          </a:p>
          <a:p>
            <a:pPr lvl="1"/>
            <a:r>
              <a:rPr lang="en-US" sz="2400" dirty="0"/>
              <a:t>The fair value of this obligation is initially recognized as a liability with an offsetting increase in the carrying value of the related asset. </a:t>
            </a:r>
          </a:p>
          <a:p>
            <a:pPr lvl="1"/>
            <a:r>
              <a:rPr lang="en-US" sz="2400" dirty="0"/>
              <a:t>In subsequent periods, the asset is depreciated over its service life. </a:t>
            </a:r>
          </a:p>
        </p:txBody>
      </p:sp>
    </p:spTree>
    <p:extLst>
      <p:ext uri="{BB962C8B-B14F-4D97-AF65-F5344CB8AC3E}">
        <p14:creationId xmlns:p14="http://schemas.microsoft.com/office/powerpoint/2010/main" val="2299665610"/>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Depreciation and Accretion Related to Asset</a:t>
            </a:r>
            <a:br>
              <a:rPr lang="en-US" dirty="0"/>
            </a:br>
            <a:r>
              <a:rPr lang="en-US" dirty="0"/>
              <a:t>Retirement Obligations </a:t>
            </a:r>
            <a:r>
              <a:rPr lang="en-US" sz="2000" dirty="0"/>
              <a:t>(Slide 2 of 2)</a:t>
            </a:r>
          </a:p>
        </p:txBody>
      </p:sp>
      <p:sp>
        <p:nvSpPr>
          <p:cNvPr id="3" name="Content Placeholder 2"/>
          <p:cNvSpPr>
            <a:spLocks noGrp="1"/>
          </p:cNvSpPr>
          <p:nvPr>
            <p:ph idx="1"/>
          </p:nvPr>
        </p:nvSpPr>
        <p:spPr/>
        <p:txBody>
          <a:bodyPr/>
          <a:lstStyle/>
          <a:p>
            <a:r>
              <a:rPr lang="en-US" sz="2800" dirty="0"/>
              <a:t>In addition, the company recognizes accretion expense and increases the asset retirement obligation each year it uses the asset.</a:t>
            </a:r>
          </a:p>
          <a:p>
            <a:pPr lvl="1"/>
            <a:r>
              <a:rPr lang="en-US" sz="2400" b="1" dirty="0">
                <a:solidFill>
                  <a:srgbClr val="004A78"/>
                </a:solidFill>
              </a:rPr>
              <a:t>Accretion expense </a:t>
            </a:r>
            <a:r>
              <a:rPr lang="en-US" sz="2400" dirty="0"/>
              <a:t>is classified as an operating expense and results from the increase in the carrying value of the liability associated with the asset retirement obligation. </a:t>
            </a:r>
          </a:p>
          <a:p>
            <a:pPr lvl="1"/>
            <a:r>
              <a:rPr lang="en-US" sz="2400" dirty="0"/>
              <a:t>It is computed by multiplying the book value of the liability by the discount rate used to compute the original present value of the asset retirement obligation.</a:t>
            </a:r>
          </a:p>
        </p:txBody>
      </p:sp>
    </p:spTree>
    <p:extLst>
      <p:ext uri="{BB962C8B-B14F-4D97-AF65-F5344CB8AC3E}">
        <p14:creationId xmlns:p14="http://schemas.microsoft.com/office/powerpoint/2010/main" val="18118835"/>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Depreciation and Accretion </a:t>
            </a:r>
            <a:br>
              <a:rPr lang="en-US" dirty="0"/>
            </a:br>
            <a:r>
              <a:rPr lang="en-US" dirty="0"/>
              <a:t>of Asset Retirement Obligations </a:t>
            </a:r>
            <a:r>
              <a:rPr lang="en-US" sz="2000" dirty="0"/>
              <a:t>(Slide 1 of 2)</a:t>
            </a:r>
          </a:p>
        </p:txBody>
      </p:sp>
      <p:sp>
        <p:nvSpPr>
          <p:cNvPr id="3" name="Content Placeholder 2"/>
          <p:cNvSpPr>
            <a:spLocks noGrp="1"/>
          </p:cNvSpPr>
          <p:nvPr>
            <p:ph idx="1"/>
          </p:nvPr>
        </p:nvSpPr>
        <p:spPr/>
        <p:txBody>
          <a:bodyPr/>
          <a:lstStyle/>
          <a:p>
            <a:r>
              <a:rPr lang="en-US" sz="2800" dirty="0"/>
              <a:t>Example On January 1, Reed Company spent $100,000 in the interior redesign of a retail store which it had acquired through a 10-year lease. Reed recognized a $12,000 asset retirement obligation related to this leasehold improvement. Reed depreciates this asset over 10 years using the straight-line method with no residual value. Reed would make the following entry at the end of the year to record depreciation:</a:t>
            </a:r>
          </a:p>
        </p:txBody>
      </p:sp>
      <p:pic>
        <p:nvPicPr>
          <p:cNvPr id="14" name="Content Placeholder 13" descr="An entry. Depreciation Expense ($112,000 divided by 10) is debited 11,200. Accumulated Depreciation is credited 11,200.">
            <a:extLst>
              <a:ext uri="{FF2B5EF4-FFF2-40B4-BE49-F238E27FC236}">
                <a16:creationId xmlns:a16="http://schemas.microsoft.com/office/drawing/2014/main" id="{AB0CA5D0-7BE8-4DE3-AB79-9895AEC872DC}"/>
              </a:ext>
            </a:extLst>
          </p:cNvPr>
          <p:cNvPicPr>
            <a:picLocks noGrp="1" noChangeAspect="1"/>
          </p:cNvPicPr>
          <p:nvPr>
            <p:ph idx="12"/>
          </p:nvPr>
        </p:nvPicPr>
        <p:blipFill>
          <a:blip r:embed="rId3"/>
          <a:stretch>
            <a:fillRect/>
          </a:stretch>
        </p:blipFill>
        <p:spPr>
          <a:xfrm>
            <a:off x="1666060" y="4670247"/>
            <a:ext cx="8859879" cy="1164679"/>
          </a:xfrm>
          <a:prstGeom prst="rect">
            <a:avLst/>
          </a:prstGeom>
        </p:spPr>
      </p:pic>
    </p:spTree>
    <p:extLst>
      <p:ext uri="{BB962C8B-B14F-4D97-AF65-F5344CB8AC3E}">
        <p14:creationId xmlns:p14="http://schemas.microsoft.com/office/powerpoint/2010/main" val="1896478207"/>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Depreciation and Accretion </a:t>
            </a:r>
            <a:br>
              <a:rPr lang="en-US" dirty="0"/>
            </a:br>
            <a:r>
              <a:rPr lang="en-US" dirty="0"/>
              <a:t>of Asset Retirement Obligations </a:t>
            </a:r>
            <a:r>
              <a:rPr lang="en-US" sz="2000" dirty="0"/>
              <a:t>(Slide 2 of 2)</a:t>
            </a:r>
          </a:p>
        </p:txBody>
      </p:sp>
      <p:sp>
        <p:nvSpPr>
          <p:cNvPr id="3" name="Content Placeholder 2"/>
          <p:cNvSpPr>
            <a:spLocks noGrp="1"/>
          </p:cNvSpPr>
          <p:nvPr>
            <p:ph idx="1"/>
          </p:nvPr>
        </p:nvSpPr>
        <p:spPr/>
        <p:txBody>
          <a:bodyPr/>
          <a:lstStyle/>
          <a:p>
            <a:r>
              <a:rPr lang="en-US" sz="2800" dirty="0"/>
              <a:t>In addition to this entry, Reed must recognize the increase in the present value of the asset retirement obligation due to the passage of time. This increase is called accretion expense. Assuming a discount rate of 10%, Reed would make the following entry to recognize the accretion of the liability:</a:t>
            </a:r>
          </a:p>
        </p:txBody>
      </p:sp>
      <p:pic>
        <p:nvPicPr>
          <p:cNvPr id="7" name="Content Placeholder 6" descr="An entry. Accretion Expense ($12,000 times ten percent) is debited 1,200. Asset Retirement Obligation is credited 1,200.">
            <a:extLst>
              <a:ext uri="{FF2B5EF4-FFF2-40B4-BE49-F238E27FC236}">
                <a16:creationId xmlns:a16="http://schemas.microsoft.com/office/drawing/2014/main" id="{F446EEEE-2D1D-43A0-B605-A450E54031AC}"/>
              </a:ext>
            </a:extLst>
          </p:cNvPr>
          <p:cNvPicPr>
            <a:picLocks noGrp="1" noChangeAspect="1"/>
          </p:cNvPicPr>
          <p:nvPr>
            <p:ph idx="12"/>
          </p:nvPr>
        </p:nvPicPr>
        <p:blipFill>
          <a:blip r:embed="rId3"/>
          <a:stretch>
            <a:fillRect/>
          </a:stretch>
        </p:blipFill>
        <p:spPr>
          <a:xfrm>
            <a:off x="1733977" y="4284186"/>
            <a:ext cx="8724045" cy="1097279"/>
          </a:xfrm>
          <a:prstGeom prst="rect">
            <a:avLst/>
          </a:prstGeom>
        </p:spPr>
      </p:pic>
    </p:spTree>
    <p:extLst>
      <p:ext uri="{BB962C8B-B14F-4D97-AF65-F5344CB8AC3E}">
        <p14:creationId xmlns:p14="http://schemas.microsoft.com/office/powerpoint/2010/main" val="3215233242"/>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Account for the Impairment of Property, Plant, and Equipment? </a:t>
            </a:r>
            <a:r>
              <a:rPr lang="en-US" sz="2000" dirty="0"/>
              <a:t>Learning Objective #7</a:t>
            </a:r>
          </a:p>
        </p:txBody>
      </p:sp>
      <p:sp>
        <p:nvSpPr>
          <p:cNvPr id="3" name="Content Placeholder 2"/>
          <p:cNvSpPr>
            <a:spLocks noGrp="1"/>
          </p:cNvSpPr>
          <p:nvPr>
            <p:ph idx="1"/>
          </p:nvPr>
        </p:nvSpPr>
        <p:spPr/>
        <p:txBody>
          <a:bodyPr/>
          <a:lstStyle/>
          <a:p>
            <a:r>
              <a:rPr lang="en-US" sz="2400" dirty="0"/>
              <a:t>Property, plant, and equipment is generally reported on the balance sheet at its historical cost minus accumulated depreciation. </a:t>
            </a:r>
          </a:p>
          <a:p>
            <a:r>
              <a:rPr lang="en-US" sz="2400" dirty="0"/>
              <a:t>Because depreciation is a cost allocation process and does not attempt to measure fair value, situations may occur in which the future economic benefit or service potential of an asset decreases below its book value, which is called an </a:t>
            </a:r>
            <a:r>
              <a:rPr lang="en-US" sz="2400" b="1" dirty="0">
                <a:solidFill>
                  <a:srgbClr val="004A78"/>
                </a:solidFill>
              </a:rPr>
              <a:t>impairment</a:t>
            </a:r>
            <a:r>
              <a:rPr lang="en-US" sz="2400" dirty="0"/>
              <a:t> of an asset.</a:t>
            </a:r>
          </a:p>
          <a:p>
            <a:r>
              <a:rPr lang="en-US" sz="2400" dirty="0"/>
              <a:t>To faithfully represent these assets’ values would suggest that a company should write down these assets and recognize a loss.</a:t>
            </a:r>
          </a:p>
        </p:txBody>
      </p:sp>
    </p:spTree>
    <p:extLst>
      <p:ext uri="{BB962C8B-B14F-4D97-AF65-F5344CB8AC3E}">
        <p14:creationId xmlns:p14="http://schemas.microsoft.com/office/powerpoint/2010/main" val="3883773050"/>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Account for the Impairment of Property, Plant, and Equipment?</a:t>
            </a:r>
          </a:p>
        </p:txBody>
      </p:sp>
      <p:sp>
        <p:nvSpPr>
          <p:cNvPr id="3" name="Content Placeholder 2"/>
          <p:cNvSpPr>
            <a:spLocks noGrp="1"/>
          </p:cNvSpPr>
          <p:nvPr>
            <p:ph idx="1"/>
          </p:nvPr>
        </p:nvSpPr>
        <p:spPr/>
        <p:txBody>
          <a:bodyPr/>
          <a:lstStyle/>
          <a:p>
            <a:pPr>
              <a:spcBef>
                <a:spcPts val="0"/>
              </a:spcBef>
              <a:spcAft>
                <a:spcPts val="0"/>
              </a:spcAft>
            </a:pPr>
            <a:r>
              <a:rPr lang="en-US" sz="2400" dirty="0"/>
              <a:t>GAAP requires that a company review its property, plant, and equipment for impairment whenever events or changes in circumstances indicate that the book value of the property, plant, and equipment may not be recoverable.</a:t>
            </a:r>
          </a:p>
          <a:p>
            <a:pPr>
              <a:spcBef>
                <a:spcPts val="0"/>
              </a:spcBef>
              <a:spcAft>
                <a:spcPts val="0"/>
              </a:spcAft>
            </a:pPr>
            <a:r>
              <a:rPr lang="en-US" sz="2400" dirty="0"/>
              <a:t>Examples of such events or changes in circumstances include:</a:t>
            </a:r>
          </a:p>
          <a:p>
            <a:pPr lvl="1">
              <a:spcBef>
                <a:spcPts val="0"/>
              </a:spcBef>
              <a:spcAft>
                <a:spcPts val="0"/>
              </a:spcAft>
            </a:pPr>
            <a:r>
              <a:rPr lang="en-US" sz="2200" dirty="0"/>
              <a:t>significant decrease in the fair value of the asset</a:t>
            </a:r>
          </a:p>
          <a:p>
            <a:pPr lvl="1">
              <a:spcBef>
                <a:spcPts val="0"/>
              </a:spcBef>
              <a:spcAft>
                <a:spcPts val="0"/>
              </a:spcAft>
            </a:pPr>
            <a:r>
              <a:rPr lang="en-US" sz="2200" dirty="0"/>
              <a:t>significant change in the way the asset is used</a:t>
            </a:r>
          </a:p>
          <a:p>
            <a:pPr lvl="1">
              <a:spcBef>
                <a:spcPts val="0"/>
              </a:spcBef>
              <a:spcAft>
                <a:spcPts val="0"/>
              </a:spcAft>
            </a:pPr>
            <a:r>
              <a:rPr lang="en-US" sz="2200" dirty="0"/>
              <a:t>significant change in the business or regulatory environment</a:t>
            </a:r>
          </a:p>
          <a:p>
            <a:pPr lvl="1">
              <a:spcBef>
                <a:spcPts val="0"/>
              </a:spcBef>
              <a:spcAft>
                <a:spcPts val="0"/>
              </a:spcAft>
            </a:pPr>
            <a:r>
              <a:rPr lang="en-US" sz="2200" dirty="0"/>
              <a:t>costs of constructing the asset that exceed the planned amount</a:t>
            </a:r>
          </a:p>
          <a:p>
            <a:pPr lvl="1">
              <a:spcBef>
                <a:spcPts val="0"/>
              </a:spcBef>
              <a:spcAft>
                <a:spcPts val="0"/>
              </a:spcAft>
            </a:pPr>
            <a:r>
              <a:rPr lang="en-US" sz="2200" dirty="0"/>
              <a:t>current-period operating loss</a:t>
            </a:r>
          </a:p>
          <a:p>
            <a:pPr lvl="1">
              <a:spcBef>
                <a:spcPts val="0"/>
              </a:spcBef>
              <a:spcAft>
                <a:spcPts val="0"/>
              </a:spcAft>
            </a:pPr>
            <a:r>
              <a:rPr lang="en-US" sz="2200" dirty="0"/>
              <a:t>negative cash flow from operating activities</a:t>
            </a:r>
          </a:p>
          <a:p>
            <a:pPr lvl="1">
              <a:spcBef>
                <a:spcPts val="0"/>
              </a:spcBef>
              <a:spcAft>
                <a:spcPts val="0"/>
              </a:spcAft>
            </a:pPr>
            <a:r>
              <a:rPr lang="en-US" sz="2200" dirty="0"/>
              <a:t>expectation that the asset will more likely than not (i.e., more than 50% chance) be sold or otherwise disposed of before the end of its useful life</a:t>
            </a:r>
          </a:p>
        </p:txBody>
      </p:sp>
    </p:spTree>
    <p:extLst>
      <p:ext uri="{BB962C8B-B14F-4D97-AF65-F5344CB8AC3E}">
        <p14:creationId xmlns:p14="http://schemas.microsoft.com/office/powerpoint/2010/main" val="3586222845"/>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Impairment of Assets to Be Held and Used </a:t>
            </a:r>
            <a:br>
              <a:rPr lang="en-US" dirty="0"/>
            </a:br>
            <a:r>
              <a:rPr lang="en-US" sz="2000" dirty="0"/>
              <a:t>(Slide 1 of 3)</a:t>
            </a:r>
          </a:p>
        </p:txBody>
      </p:sp>
      <p:sp>
        <p:nvSpPr>
          <p:cNvPr id="3" name="Content Placeholder 2"/>
          <p:cNvSpPr>
            <a:spLocks noGrp="1"/>
          </p:cNvSpPr>
          <p:nvPr>
            <p:ph idx="1"/>
          </p:nvPr>
        </p:nvSpPr>
        <p:spPr/>
        <p:txBody>
          <a:bodyPr/>
          <a:lstStyle/>
          <a:p>
            <a:r>
              <a:rPr lang="en-US" sz="2800" dirty="0"/>
              <a:t>After the company identifies events or circumstances exist that indicate that an asset to be held and used may be impaired, a company will apply the following 2-step procedure to measure and recognize the impairment loss:</a:t>
            </a:r>
          </a:p>
          <a:p>
            <a:r>
              <a:rPr lang="en-US" sz="2800" dirty="0"/>
              <a:t>Step 1. Recoverability Test. </a:t>
            </a:r>
          </a:p>
          <a:p>
            <a:pPr lvl="1">
              <a:spcBef>
                <a:spcPts val="0"/>
              </a:spcBef>
              <a:spcAft>
                <a:spcPts val="0"/>
              </a:spcAft>
            </a:pPr>
            <a:r>
              <a:rPr lang="en-US" sz="2400" dirty="0"/>
              <a:t>To test for impairment, a company first groups the assets at the lowest level at which identifiable cash flows are largely independent of the cash flows of other groups of assets. (We will use the singular term ‘‘asset’’ to describe the group of assets identified by a company.)</a:t>
            </a:r>
          </a:p>
          <a:p>
            <a:pPr lvl="1">
              <a:spcBef>
                <a:spcPts val="0"/>
              </a:spcBef>
              <a:spcAft>
                <a:spcPts val="0"/>
              </a:spcAft>
            </a:pPr>
            <a:r>
              <a:rPr lang="en-US" sz="2400" dirty="0"/>
              <a:t>Next, a company estimates the future net cash flows expected to result from the use of the asset and its eventual sale. </a:t>
            </a:r>
          </a:p>
          <a:p>
            <a:pPr lvl="1"/>
            <a:endParaRPr lang="en-US" sz="2400" dirty="0"/>
          </a:p>
        </p:txBody>
      </p:sp>
    </p:spTree>
    <p:extLst>
      <p:ext uri="{BB962C8B-B14F-4D97-AF65-F5344CB8AC3E}">
        <p14:creationId xmlns:p14="http://schemas.microsoft.com/office/powerpoint/2010/main" val="953405847"/>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Impairment of Assets to Be Held and Used </a:t>
            </a:r>
            <a:br>
              <a:rPr lang="en-US" dirty="0"/>
            </a:br>
            <a:r>
              <a:rPr lang="en-US" sz="2000" dirty="0"/>
              <a:t>(Slide 2 of 3)</a:t>
            </a:r>
          </a:p>
        </p:txBody>
      </p:sp>
      <p:sp>
        <p:nvSpPr>
          <p:cNvPr id="3" name="Content Placeholder 2"/>
          <p:cNvSpPr>
            <a:spLocks noGrp="1"/>
          </p:cNvSpPr>
          <p:nvPr>
            <p:ph idx="1"/>
          </p:nvPr>
        </p:nvSpPr>
        <p:spPr/>
        <p:txBody>
          <a:bodyPr/>
          <a:lstStyle/>
          <a:p>
            <a:r>
              <a:rPr lang="en-US" sz="2800" dirty="0"/>
              <a:t>Step 1. Recoverability Test. (cont.)</a:t>
            </a:r>
          </a:p>
          <a:p>
            <a:pPr lvl="1">
              <a:spcBef>
                <a:spcPts val="0"/>
              </a:spcBef>
              <a:spcAft>
                <a:spcPts val="0"/>
              </a:spcAft>
            </a:pPr>
            <a:r>
              <a:rPr lang="en-US" sz="2400" dirty="0"/>
              <a:t>If the total undiscounted expected cash flows are less than the book value of the asset, the book value is not recoverable and the company must recognize an impairment loss.</a:t>
            </a:r>
          </a:p>
          <a:p>
            <a:pPr lvl="1">
              <a:spcBef>
                <a:spcPts val="0"/>
              </a:spcBef>
              <a:spcAft>
                <a:spcPts val="0"/>
              </a:spcAft>
            </a:pPr>
            <a:r>
              <a:rPr lang="en-US" sz="2400" dirty="0"/>
              <a:t>If the total undiscounted expected cash flows are greater than or equal to the book value of the asset, the company recognizes no impairment loss.</a:t>
            </a:r>
          </a:p>
          <a:p>
            <a:r>
              <a:rPr lang="en-US" sz="2800" dirty="0"/>
              <a:t>Step 2. Measurement of the Loss. </a:t>
            </a:r>
          </a:p>
          <a:p>
            <a:pPr lvl="1">
              <a:spcBef>
                <a:spcPts val="0"/>
              </a:spcBef>
            </a:pPr>
            <a:r>
              <a:rPr lang="en-US" sz="2400" dirty="0"/>
              <a:t>If the recoverability test indicates an impairment has occurred, the company measures the impairment loss for an asset that it intends to hold and use as the difference between the asset’s book value and its fair value. </a:t>
            </a:r>
          </a:p>
          <a:p>
            <a:pPr lvl="1">
              <a:spcBef>
                <a:spcPts val="0"/>
              </a:spcBef>
              <a:spcAft>
                <a:spcPts val="0"/>
              </a:spcAft>
            </a:pPr>
            <a:endParaRPr lang="en-US" sz="2400" dirty="0"/>
          </a:p>
        </p:txBody>
      </p:sp>
    </p:spTree>
    <p:extLst>
      <p:ext uri="{BB962C8B-B14F-4D97-AF65-F5344CB8AC3E}">
        <p14:creationId xmlns:p14="http://schemas.microsoft.com/office/powerpoint/2010/main" val="1100702497"/>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Impairment of Assets to Be Held and Used </a:t>
            </a:r>
            <a:br>
              <a:rPr lang="en-US" dirty="0"/>
            </a:br>
            <a:r>
              <a:rPr lang="en-US" sz="2000" dirty="0"/>
              <a:t>(Slide 3 of 3)</a:t>
            </a:r>
          </a:p>
        </p:txBody>
      </p:sp>
      <p:sp>
        <p:nvSpPr>
          <p:cNvPr id="3" name="Content Placeholder 2"/>
          <p:cNvSpPr>
            <a:spLocks noGrp="1"/>
          </p:cNvSpPr>
          <p:nvPr>
            <p:ph idx="1"/>
          </p:nvPr>
        </p:nvSpPr>
        <p:spPr/>
        <p:txBody>
          <a:bodyPr/>
          <a:lstStyle/>
          <a:p>
            <a:r>
              <a:rPr lang="en-US" sz="2800" dirty="0"/>
              <a:t>Step 2. Measurement of the Loss. (cont.)</a:t>
            </a:r>
          </a:p>
          <a:p>
            <a:pPr lvl="1">
              <a:spcBef>
                <a:spcPts val="0"/>
              </a:spcBef>
              <a:spcAft>
                <a:spcPts val="0"/>
              </a:spcAft>
            </a:pPr>
            <a:r>
              <a:rPr lang="en-US" sz="2400" dirty="0"/>
              <a:t>The </a:t>
            </a:r>
            <a:r>
              <a:rPr lang="en-US" sz="2400" b="1" dirty="0">
                <a:solidFill>
                  <a:srgbClr val="004A78"/>
                </a:solidFill>
              </a:rPr>
              <a:t>fair value </a:t>
            </a:r>
            <a:r>
              <a:rPr lang="en-US" sz="2400" dirty="0"/>
              <a:t>is the amount at which the asset could be sold in a orderly transaction between market participants. </a:t>
            </a:r>
          </a:p>
          <a:p>
            <a:pPr lvl="1">
              <a:spcBef>
                <a:spcPts val="0"/>
              </a:spcBef>
              <a:spcAft>
                <a:spcPts val="0"/>
              </a:spcAft>
            </a:pPr>
            <a:r>
              <a:rPr lang="en-US" sz="2400" dirty="0"/>
              <a:t>If quoted market prices are not available, fair value may be measured as the present value of the expected future cash flows.</a:t>
            </a:r>
          </a:p>
          <a:p>
            <a:pPr lvl="1">
              <a:spcBef>
                <a:spcPts val="0"/>
              </a:spcBef>
              <a:spcAft>
                <a:spcPts val="0"/>
              </a:spcAft>
            </a:pPr>
            <a:r>
              <a:rPr lang="en-US" sz="2400" dirty="0"/>
              <a:t>If a company uses the present value to estimate fair value, the discount rate should be the rate of return that the company would require for a similar investment with similar risks. </a:t>
            </a:r>
          </a:p>
          <a:p>
            <a:r>
              <a:rPr lang="en-US" sz="2800" dirty="0"/>
              <a:t>When a company recognizes an impairment loss, it writes down the asset to reduce its book value to fair value.</a:t>
            </a:r>
          </a:p>
        </p:txBody>
      </p:sp>
    </p:spTree>
    <p:extLst>
      <p:ext uri="{BB962C8B-B14F-4D97-AF65-F5344CB8AC3E}">
        <p14:creationId xmlns:p14="http://schemas.microsoft.com/office/powerpoint/2010/main" val="512579631"/>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Impairment Loss</a:t>
            </a:r>
            <a:br>
              <a:rPr lang="en-US" dirty="0"/>
            </a:br>
            <a:r>
              <a:rPr lang="en-US" sz="2000" dirty="0"/>
              <a:t>(Slide 1 of 3)</a:t>
            </a:r>
          </a:p>
        </p:txBody>
      </p:sp>
      <p:sp>
        <p:nvSpPr>
          <p:cNvPr id="3" name="Content Placeholder 2"/>
          <p:cNvSpPr>
            <a:spLocks noGrp="1"/>
          </p:cNvSpPr>
          <p:nvPr>
            <p:ph idx="1"/>
          </p:nvPr>
        </p:nvSpPr>
        <p:spPr/>
        <p:txBody>
          <a:bodyPr/>
          <a:lstStyle/>
          <a:p>
            <a:r>
              <a:rPr lang="en-US" sz="2400" b="1" dirty="0">
                <a:solidFill>
                  <a:srgbClr val="004A78"/>
                </a:solidFill>
              </a:rPr>
              <a:t>Example</a:t>
            </a:r>
            <a:r>
              <a:rPr lang="en-US" sz="2400" dirty="0"/>
              <a:t> Impairment Loss</a:t>
            </a:r>
          </a:p>
          <a:p>
            <a:r>
              <a:rPr lang="en-US" sz="2400" dirty="0"/>
              <a:t>On January 1, 2016, Hall Company purchased machinery for $3 million. The machinery is held for use and not for sale. Hall is depreciating the machinery over 10 years by the straight-line method to a zero residual value. Late in 2019, because of technological changes in the industry and reduced selling prices for its products, Hall believes that the machinery may be impaired and will have a remaining useful life of 5 years. To test for impairment, Hall estimates that the machinery will produce net cash flows of $300,000 each year for the next 5 years. In addition, Hall uses a discount rate of 16% to evaluate capital budgeting projects of similar risk. Hall tests for impairment and measures the loss as shown in Example 11.6.</a:t>
            </a:r>
          </a:p>
        </p:txBody>
      </p:sp>
    </p:spTree>
    <p:extLst>
      <p:ext uri="{BB962C8B-B14F-4D97-AF65-F5344CB8AC3E}">
        <p14:creationId xmlns:p14="http://schemas.microsoft.com/office/powerpoint/2010/main" val="212707081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Factors Involved in Depreciation?</a:t>
            </a:r>
            <a:br>
              <a:rPr lang="en-US" dirty="0"/>
            </a:br>
            <a:r>
              <a:rPr lang="en-US" sz="2000" dirty="0"/>
              <a:t>Learning Objective #1 (Slide 2 of 2)</a:t>
            </a:r>
          </a:p>
        </p:txBody>
      </p:sp>
      <p:sp>
        <p:nvSpPr>
          <p:cNvPr id="5" name="Content Placeholder 4"/>
          <p:cNvSpPr>
            <a:spLocks noGrp="1"/>
          </p:cNvSpPr>
          <p:nvPr>
            <p:ph idx="1"/>
          </p:nvPr>
        </p:nvSpPr>
        <p:spPr/>
        <p:txBody>
          <a:bodyPr/>
          <a:lstStyle/>
          <a:p>
            <a:r>
              <a:rPr lang="en-US" sz="2400" b="1" dirty="0">
                <a:solidFill>
                  <a:srgbClr val="004A78"/>
                </a:solidFill>
              </a:rPr>
              <a:t>Residual value </a:t>
            </a:r>
            <a:r>
              <a:rPr lang="en-US" sz="2400" dirty="0"/>
              <a:t>(or </a:t>
            </a:r>
            <a:r>
              <a:rPr lang="en-US" sz="2400" b="1" dirty="0">
                <a:solidFill>
                  <a:srgbClr val="004A78"/>
                </a:solidFill>
              </a:rPr>
              <a:t>salvage value</a:t>
            </a:r>
            <a:r>
              <a:rPr lang="en-US" sz="2400" dirty="0"/>
              <a:t>) is the net amount that a company expects to obtain from disposing of an asset at the end of its service life.</a:t>
            </a:r>
          </a:p>
          <a:p>
            <a:r>
              <a:rPr lang="en-US" sz="2400" dirty="0"/>
              <a:t>Accounting principles require that a company use a method of cost allocation that is:</a:t>
            </a:r>
          </a:p>
          <a:p>
            <a:pPr lvl="1"/>
            <a:r>
              <a:rPr lang="en-US" sz="2400" dirty="0"/>
              <a:t>Systematic: the calculation should follow a formula and not be determined in an arbitrary manner.</a:t>
            </a:r>
          </a:p>
          <a:p>
            <a:pPr lvl="1"/>
            <a:r>
              <a:rPr lang="en-US" sz="2400" dirty="0"/>
              <a:t>Rational: the amount of the depreciation expense each period should relate to the decline in the asset’s service potential each period.</a:t>
            </a:r>
          </a:p>
        </p:txBody>
      </p:sp>
    </p:spTree>
    <p:extLst>
      <p:ext uri="{BB962C8B-B14F-4D97-AF65-F5344CB8AC3E}">
        <p14:creationId xmlns:p14="http://schemas.microsoft.com/office/powerpoint/2010/main" val="2600502369"/>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Impairment Loss</a:t>
            </a:r>
            <a:br>
              <a:rPr lang="en-US" dirty="0"/>
            </a:br>
            <a:r>
              <a:rPr lang="en-US" sz="2000" dirty="0"/>
              <a:t>(Slide 2 of 3)</a:t>
            </a:r>
          </a:p>
        </p:txBody>
      </p:sp>
      <p:pic>
        <p:nvPicPr>
          <p:cNvPr id="3" name="Content Placeholder 2" descr="An example of Impairment Loss with two Steps. Step one is titled: Recoverability Test, December 31, 2019. First, Book value is calculated. Accumulated depreciation at $1,200,000 (underline) (4 years times $300,000) is subtracted from Machinery cost at $3,000,000. This results in $1,800,000. The amount for Undiscounted expected net cash flows (5 times $300,000) is listed as 1,500,000. Then the example states: Recoverability: Because $1,500,000 is less than $1,800,000, the company must recognize an impairment loss. Step two is titled: Measurement of the Loss. Step two contains two equations. Begin equation. Present Value of the Expected Net Cash Flows (fair value) equals $300,000 times 3.274294 (N equals 5, I equals 0.16 from Table 4 in the Time Value of Money Module). End equation. This is equal to $982,288 (rounded). Begin equation. Impairment Loss equals $982,288 Fair Value minus $1,800,000 Book Value equals $817,712 (double underline). End equation.">
            <a:extLst>
              <a:ext uri="{FF2B5EF4-FFF2-40B4-BE49-F238E27FC236}">
                <a16:creationId xmlns:a16="http://schemas.microsoft.com/office/drawing/2014/main" id="{DCFFDB20-4DFB-4F31-BF99-41E8180245E7}"/>
              </a:ext>
            </a:extLst>
          </p:cNvPr>
          <p:cNvPicPr>
            <a:picLocks noGrp="1" noChangeAspect="1"/>
          </p:cNvPicPr>
          <p:nvPr>
            <p:ph idx="1"/>
          </p:nvPr>
        </p:nvPicPr>
        <p:blipFill>
          <a:blip r:embed="rId3"/>
          <a:stretch>
            <a:fillRect/>
          </a:stretch>
        </p:blipFill>
        <p:spPr>
          <a:xfrm>
            <a:off x="2113765" y="1050925"/>
            <a:ext cx="7964469" cy="5021263"/>
          </a:xfrm>
          <a:prstGeom prst="rect">
            <a:avLst/>
          </a:prstGeom>
        </p:spPr>
      </p:pic>
    </p:spTree>
    <p:extLst>
      <p:ext uri="{BB962C8B-B14F-4D97-AF65-F5344CB8AC3E}">
        <p14:creationId xmlns:p14="http://schemas.microsoft.com/office/powerpoint/2010/main" val="3799715911"/>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Impairment Loss</a:t>
            </a:r>
            <a:br>
              <a:rPr lang="en-US" dirty="0"/>
            </a:br>
            <a:r>
              <a:rPr lang="en-US" sz="2000" dirty="0"/>
              <a:t>(Slide 3 of 3)</a:t>
            </a:r>
          </a:p>
        </p:txBody>
      </p:sp>
      <p:sp>
        <p:nvSpPr>
          <p:cNvPr id="3" name="Content Placeholder 2"/>
          <p:cNvSpPr>
            <a:spLocks noGrp="1"/>
          </p:cNvSpPr>
          <p:nvPr>
            <p:ph idx="1"/>
          </p:nvPr>
        </p:nvSpPr>
        <p:spPr>
          <a:xfrm>
            <a:off x="838200" y="1317625"/>
            <a:ext cx="10515600" cy="1097280"/>
          </a:xfrm>
        </p:spPr>
        <p:txBody>
          <a:bodyPr/>
          <a:lstStyle/>
          <a:p>
            <a:r>
              <a:rPr lang="en-US" sz="2200" spc="10" dirty="0"/>
              <a:t>Although GAAP does not specify how to record the write-down, it does indicated that the reduced book value of the asset is to be accounted for as the new depreciable base. Therefore, we will record the impairment loss as an increase to accumulated depreciation. Hall records the loss as follows:</a:t>
            </a:r>
          </a:p>
        </p:txBody>
      </p:sp>
      <p:pic>
        <p:nvPicPr>
          <p:cNvPr id="10" name="Picture 2" descr="An entry. Loss on Impairment is debited 817,712 and Accumulated Depreciation is credited 817,712.">
            <a:extLst>
              <a:ext uri="{FF2B5EF4-FFF2-40B4-BE49-F238E27FC236}">
                <a16:creationId xmlns:a16="http://schemas.microsoft.com/office/drawing/2014/main" id="{64B70FD6-8E01-447C-B0DB-AE3D4F665966}"/>
              </a:ext>
            </a:extLst>
          </p:cNvPr>
          <p:cNvPicPr>
            <a:picLocks noGrp="1" noChangeAspect="1" noChangeArrowheads="1"/>
          </p:cNvPicPr>
          <p:nvPr>
            <p:ph idx="10"/>
          </p:nvPr>
        </p:nvPicPr>
        <p:blipFill rotWithShape="1">
          <a:blip r:embed="rId3" cstate="print">
            <a:extLst>
              <a:ext uri="{28A0092B-C50C-407E-A947-70E740481C1C}">
                <a14:useLocalDpi xmlns:a14="http://schemas.microsoft.com/office/drawing/2010/main" val="0"/>
              </a:ext>
            </a:extLst>
          </a:blip>
          <a:srcRect l="5185" t="40227" r="7928" b="40139"/>
          <a:stretch/>
        </p:blipFill>
        <p:spPr bwMode="auto">
          <a:xfrm>
            <a:off x="1390650" y="3111921"/>
            <a:ext cx="9963150" cy="85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a:extLst>
              <a:ext uri="{FF2B5EF4-FFF2-40B4-BE49-F238E27FC236}">
                <a16:creationId xmlns:a16="http://schemas.microsoft.com/office/drawing/2014/main" id="{65003048-878B-4694-B522-C1309787B883}"/>
              </a:ext>
            </a:extLst>
          </p:cNvPr>
          <p:cNvSpPr>
            <a:spLocks noGrp="1"/>
          </p:cNvSpPr>
          <p:nvPr>
            <p:ph idx="11"/>
          </p:nvPr>
        </p:nvSpPr>
        <p:spPr>
          <a:xfrm>
            <a:off x="838200" y="4263552"/>
            <a:ext cx="10515600" cy="1774304"/>
          </a:xfrm>
        </p:spPr>
        <p:txBody>
          <a:bodyPr/>
          <a:lstStyle/>
          <a:p>
            <a:r>
              <a:rPr lang="en-US" sz="2200" dirty="0"/>
              <a:t>Hall reports the $817,712 loss in income from the continuing operation on its 2019 income statement, and the property, plant, and equipment at its fair value of $982,288 ($3,000,000 cost minus $2,017,712 accumulated depreciation) on its 2019 ending balance sheet. Hall will depreciate the machinery over its remaining useful life of 5 years.</a:t>
            </a:r>
          </a:p>
        </p:txBody>
      </p:sp>
    </p:spTree>
    <p:extLst>
      <p:ext uri="{BB962C8B-B14F-4D97-AF65-F5344CB8AC3E}">
        <p14:creationId xmlns:p14="http://schemas.microsoft.com/office/powerpoint/2010/main" val="1343508526"/>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 of Impairment Loss</a:t>
            </a:r>
          </a:p>
        </p:txBody>
      </p:sp>
      <p:sp>
        <p:nvSpPr>
          <p:cNvPr id="3" name="Content Placeholder 2"/>
          <p:cNvSpPr>
            <a:spLocks noGrp="1"/>
          </p:cNvSpPr>
          <p:nvPr>
            <p:ph idx="1"/>
          </p:nvPr>
        </p:nvSpPr>
        <p:spPr/>
        <p:txBody>
          <a:bodyPr/>
          <a:lstStyle/>
          <a:p>
            <a:r>
              <a:rPr lang="en-US" sz="2800" dirty="0"/>
              <a:t>A company must disclose the following information in the year of the write-down and the next 2 years: </a:t>
            </a:r>
          </a:p>
          <a:p>
            <a:pPr lvl="1"/>
            <a:r>
              <a:rPr lang="en-US" sz="2400" dirty="0"/>
              <a:t>Description of the impaired asset and the circumstances leading to the impairment</a:t>
            </a:r>
          </a:p>
          <a:p>
            <a:pPr lvl="1"/>
            <a:r>
              <a:rPr lang="en-US" sz="2400" dirty="0"/>
              <a:t>How the asset’s fair value was determined</a:t>
            </a:r>
          </a:p>
          <a:p>
            <a:pPr lvl="1"/>
            <a:r>
              <a:rPr lang="en-US" sz="2400" dirty="0"/>
              <a:t>Amount of the loss</a:t>
            </a:r>
          </a:p>
          <a:p>
            <a:pPr lvl="1"/>
            <a:r>
              <a:rPr lang="en-US" sz="2400" dirty="0"/>
              <a:t>Income statement caption which includes the loss</a:t>
            </a:r>
          </a:p>
          <a:p>
            <a:pPr lvl="1"/>
            <a:r>
              <a:rPr lang="en-US" sz="2400" dirty="0"/>
              <a:t>Operating segment affected (if applicable)</a:t>
            </a:r>
          </a:p>
        </p:txBody>
      </p:sp>
    </p:spTree>
    <p:extLst>
      <p:ext uri="{BB962C8B-B14F-4D97-AF65-F5344CB8AC3E}">
        <p14:creationId xmlns:p14="http://schemas.microsoft.com/office/powerpoint/2010/main" val="3651360240"/>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Impairment of Assets Held for Sale</a:t>
            </a:r>
          </a:p>
        </p:txBody>
      </p:sp>
      <p:sp>
        <p:nvSpPr>
          <p:cNvPr id="3" name="Content Placeholder 2"/>
          <p:cNvSpPr>
            <a:spLocks noGrp="1"/>
          </p:cNvSpPr>
          <p:nvPr>
            <p:ph idx="1"/>
          </p:nvPr>
        </p:nvSpPr>
        <p:spPr/>
        <p:txBody>
          <a:bodyPr/>
          <a:lstStyle/>
          <a:p>
            <a:pPr>
              <a:spcBef>
                <a:spcPts val="0"/>
              </a:spcBef>
              <a:spcAft>
                <a:spcPts val="0"/>
              </a:spcAft>
            </a:pPr>
            <a:r>
              <a:rPr lang="en-US" sz="2400" dirty="0"/>
              <a:t>Property, plant, and equipment that a company intends to sell is reported at the lower of its book value or net realizable value (fair value minus the costs to sell).</a:t>
            </a:r>
          </a:p>
          <a:p>
            <a:pPr>
              <a:spcBef>
                <a:spcPts val="0"/>
              </a:spcBef>
              <a:spcAft>
                <a:spcPts val="0"/>
              </a:spcAft>
            </a:pPr>
            <a:r>
              <a:rPr lang="en-US" sz="2400" dirty="0"/>
              <a:t>The use of net realizable value provides a more faithful representation of the cash flows that the company expects to receive from the sale of the assets. </a:t>
            </a:r>
          </a:p>
          <a:p>
            <a:pPr>
              <a:spcBef>
                <a:spcPts val="0"/>
              </a:spcBef>
              <a:spcAft>
                <a:spcPts val="0"/>
              </a:spcAft>
            </a:pPr>
            <a:r>
              <a:rPr lang="en-US" sz="2400" dirty="0"/>
              <a:t>The impairment loss is recognized for the amount of the write-down from book value to the net realizable value.</a:t>
            </a:r>
          </a:p>
          <a:p>
            <a:pPr>
              <a:spcBef>
                <a:spcPts val="0"/>
              </a:spcBef>
              <a:spcAft>
                <a:spcPts val="0"/>
              </a:spcAft>
            </a:pPr>
            <a:r>
              <a:rPr lang="en-US" sz="2400" dirty="0"/>
              <a:t>Restoration of the impairment loss is permitted if the net realizable value increases. In this case, a company would recognize a gain to the extent of any previously recognized losses. </a:t>
            </a:r>
          </a:p>
          <a:p>
            <a:pPr>
              <a:spcBef>
                <a:spcPts val="0"/>
              </a:spcBef>
              <a:spcAft>
                <a:spcPts val="0"/>
              </a:spcAft>
            </a:pPr>
            <a:r>
              <a:rPr lang="en-US" sz="2400" dirty="0"/>
              <a:t>Under no circumstances may the asset be revalued above the original carrying value.</a:t>
            </a:r>
          </a:p>
        </p:txBody>
      </p:sp>
    </p:spTree>
    <p:extLst>
      <p:ext uri="{BB962C8B-B14F-4D97-AF65-F5344CB8AC3E}">
        <p14:creationId xmlns:p14="http://schemas.microsoft.com/office/powerpoint/2010/main" val="3564537033"/>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Impairment Test</a:t>
            </a:r>
          </a:p>
        </p:txBody>
      </p:sp>
      <p:pic>
        <p:nvPicPr>
          <p:cNvPr id="3" name="Content Placeholder 2" descr="A flowchart shows the process of accounting for impairments. The process starts with Event or change in circumstances occurs, leads to Recoverability Test: Are undiscounted cash flows lesser than the book value of asset? If the condition is no, it leads to No Impairment Loss Recognized. If yes, it leads to Held and Used or Held for Sale?. If is the condition is held and used, then it leads to Measurement of Loss: Fair value minus book value, or if the condition is held for sale, it leads to Measurement of Loss: Net realizable value minus book value. Measurement of loss:  Fair value minus book value leads to Continue to depreciate the asset, and Restoration of the impairment loss is prohibited. Measurement of Loss: Net Realizable Value minus Book Value, leads to, do not depreciate the asset, and Restoration of the impairment loss is allowed.">
            <a:extLst>
              <a:ext uri="{FF2B5EF4-FFF2-40B4-BE49-F238E27FC236}">
                <a16:creationId xmlns:a16="http://schemas.microsoft.com/office/drawing/2014/main" id="{FEBBE340-AFEE-4F03-B7C3-4A466424EBE5}"/>
              </a:ext>
            </a:extLst>
          </p:cNvPr>
          <p:cNvPicPr>
            <a:picLocks noGrp="1" noChangeAspect="1"/>
          </p:cNvPicPr>
          <p:nvPr>
            <p:ph idx="1"/>
          </p:nvPr>
        </p:nvPicPr>
        <p:blipFill>
          <a:blip r:embed="rId3"/>
          <a:stretch>
            <a:fillRect/>
          </a:stretch>
        </p:blipFill>
        <p:spPr>
          <a:xfrm>
            <a:off x="3772408" y="927301"/>
            <a:ext cx="5028691" cy="5144887"/>
          </a:xfrm>
          <a:prstGeom prst="rect">
            <a:avLst/>
          </a:prstGeom>
        </p:spPr>
      </p:pic>
    </p:spTree>
    <p:extLst>
      <p:ext uri="{BB962C8B-B14F-4D97-AF65-F5344CB8AC3E}">
        <p14:creationId xmlns:p14="http://schemas.microsoft.com/office/powerpoint/2010/main" val="1284753467"/>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Evaluation of Asset Impairment</a:t>
            </a:r>
            <a:br>
              <a:rPr lang="en-US" dirty="0"/>
            </a:br>
            <a:r>
              <a:rPr lang="en-US" sz="2000" dirty="0"/>
              <a:t>(Slide 1 of 2)</a:t>
            </a:r>
          </a:p>
        </p:txBody>
      </p:sp>
      <p:sp>
        <p:nvSpPr>
          <p:cNvPr id="3" name="Content Placeholder 2"/>
          <p:cNvSpPr>
            <a:spLocks noGrp="1"/>
          </p:cNvSpPr>
          <p:nvPr>
            <p:ph idx="1"/>
          </p:nvPr>
        </p:nvSpPr>
        <p:spPr/>
        <p:txBody>
          <a:bodyPr/>
          <a:lstStyle/>
          <a:p>
            <a:r>
              <a:rPr lang="en-US" sz="2800" dirty="0"/>
              <a:t>The recognition of an impairment loss is intended to enhance the usefulness of a company’s financial statements by recording the loss in the period it is incurred and reporting the fair value of productive assets. </a:t>
            </a:r>
          </a:p>
          <a:p>
            <a:r>
              <a:rPr lang="en-US" sz="2800" dirty="0"/>
              <a:t>Thus, the information is expected to be more relevant and help users assess the return on investment, operating capability, and risk of the company. </a:t>
            </a:r>
          </a:p>
          <a:p>
            <a:r>
              <a:rPr lang="en-US" sz="2800" dirty="0"/>
              <a:t>The information should also improve comparability across companies.</a:t>
            </a:r>
          </a:p>
        </p:txBody>
      </p:sp>
    </p:spTree>
    <p:extLst>
      <p:ext uri="{BB962C8B-B14F-4D97-AF65-F5344CB8AC3E}">
        <p14:creationId xmlns:p14="http://schemas.microsoft.com/office/powerpoint/2010/main" val="2951544321"/>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Evaluation of Asset Impairment</a:t>
            </a:r>
            <a:br>
              <a:rPr lang="en-US" dirty="0"/>
            </a:br>
            <a:r>
              <a:rPr lang="en-US" sz="2000" dirty="0"/>
              <a:t>(Slide 2 of 2)</a:t>
            </a:r>
          </a:p>
        </p:txBody>
      </p:sp>
      <p:sp>
        <p:nvSpPr>
          <p:cNvPr id="3" name="Content Placeholder 2"/>
          <p:cNvSpPr>
            <a:spLocks noGrp="1"/>
          </p:cNvSpPr>
          <p:nvPr>
            <p:ph idx="1"/>
          </p:nvPr>
        </p:nvSpPr>
        <p:spPr/>
        <p:txBody>
          <a:bodyPr/>
          <a:lstStyle/>
          <a:p>
            <a:r>
              <a:rPr lang="en-US" sz="2400" dirty="0"/>
              <a:t>Four major concerns arise regarding the accounting for impairments:</a:t>
            </a:r>
          </a:p>
          <a:p>
            <a:pPr lvl="1">
              <a:spcBef>
                <a:spcPts val="0"/>
              </a:spcBef>
              <a:spcAft>
                <a:spcPts val="0"/>
              </a:spcAft>
            </a:pPr>
            <a:r>
              <a:rPr lang="en-US" sz="2200" dirty="0"/>
              <a:t>Some question whether the fair value of property, plant, and equipment is relevant for assets that will be held and used in normal operations because the asset is not going to be sold in the near term. </a:t>
            </a:r>
          </a:p>
          <a:p>
            <a:pPr lvl="1">
              <a:spcBef>
                <a:spcPts val="0"/>
              </a:spcBef>
              <a:spcAft>
                <a:spcPts val="0"/>
              </a:spcAft>
            </a:pPr>
            <a:r>
              <a:rPr lang="en-US" sz="2200" dirty="0"/>
              <a:t>Assuming fair value is relevant (and most believe it is), the cash flows expected by a company from using a specific asset are not necessarily the same as those used to determine the market value of the asset because the company may use the asset differently from other companies. Therefore, the specific cash flows may not result in a faithful representation of fair value. </a:t>
            </a:r>
          </a:p>
          <a:p>
            <a:pPr lvl="1">
              <a:spcBef>
                <a:spcPts val="0"/>
              </a:spcBef>
              <a:spcAft>
                <a:spcPts val="0"/>
              </a:spcAft>
            </a:pPr>
            <a:r>
              <a:rPr lang="en-US" sz="2200" dirty="0"/>
              <a:t>The use of undiscounted cash flows for the recoverability test ignores the time value of money. </a:t>
            </a:r>
          </a:p>
          <a:p>
            <a:pPr lvl="1">
              <a:spcBef>
                <a:spcPts val="0"/>
              </a:spcBef>
              <a:spcAft>
                <a:spcPts val="0"/>
              </a:spcAft>
            </a:pPr>
            <a:r>
              <a:rPr lang="en-US" sz="2200" dirty="0"/>
              <a:t>The impairment test may differ for identical assets simply because of the depreciation method or service life selected by a company</a:t>
            </a:r>
            <a:r>
              <a:rPr lang="en-US" sz="2400" dirty="0"/>
              <a:t>. </a:t>
            </a:r>
          </a:p>
        </p:txBody>
      </p:sp>
    </p:spTree>
    <p:extLst>
      <p:ext uri="{BB962C8B-B14F-4D97-AF65-F5344CB8AC3E}">
        <p14:creationId xmlns:p14="http://schemas.microsoft.com/office/powerpoint/2010/main" val="3285045106"/>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Account for the Disposal of Property, Plant, and Equipment? </a:t>
            </a:r>
            <a:r>
              <a:rPr lang="en-US" sz="2000" dirty="0"/>
              <a:t>Learning Objective #8 (Slide 1 of 2)</a:t>
            </a:r>
          </a:p>
        </p:txBody>
      </p:sp>
      <p:sp>
        <p:nvSpPr>
          <p:cNvPr id="3" name="Content Placeholder 2"/>
          <p:cNvSpPr>
            <a:spLocks noGrp="1"/>
          </p:cNvSpPr>
          <p:nvPr>
            <p:ph idx="1"/>
          </p:nvPr>
        </p:nvSpPr>
        <p:spPr/>
        <p:txBody>
          <a:bodyPr/>
          <a:lstStyle/>
          <a:p>
            <a:r>
              <a:rPr lang="en-US" sz="2600" dirty="0"/>
              <a:t>A company may dispose of property, plant, and equipment by sale, involuntary conversion, abandonment, or exchange. </a:t>
            </a:r>
          </a:p>
          <a:p>
            <a:r>
              <a:rPr lang="en-US" sz="2600" dirty="0"/>
              <a:t>When a disposal occurs, a company recognizes a gain or a loss on the disposal for the difference between the book value of the asset (cost minus accumulated depreciation) and the consideration received. </a:t>
            </a:r>
          </a:p>
          <a:p>
            <a:r>
              <a:rPr lang="en-US" sz="2600" dirty="0"/>
              <a:t>A gain or loss arises because depreciation is a cost allocation process, and its application does not result in the asset being reported at its market value. </a:t>
            </a:r>
          </a:p>
        </p:txBody>
      </p:sp>
    </p:spTree>
    <p:extLst>
      <p:ext uri="{BB962C8B-B14F-4D97-AF65-F5344CB8AC3E}">
        <p14:creationId xmlns:p14="http://schemas.microsoft.com/office/powerpoint/2010/main" val="2771557302"/>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Account for the Disposal of Property, Plant, and Equipment? </a:t>
            </a:r>
            <a:r>
              <a:rPr lang="en-US" sz="2000" dirty="0"/>
              <a:t>Learning Objective #8 (Slide 2 of 2)</a:t>
            </a:r>
          </a:p>
        </p:txBody>
      </p:sp>
      <p:sp>
        <p:nvSpPr>
          <p:cNvPr id="3" name="Content Placeholder 2"/>
          <p:cNvSpPr>
            <a:spLocks noGrp="1"/>
          </p:cNvSpPr>
          <p:nvPr>
            <p:ph idx="1"/>
          </p:nvPr>
        </p:nvSpPr>
        <p:spPr/>
        <p:txBody>
          <a:bodyPr/>
          <a:lstStyle/>
          <a:p>
            <a:pPr>
              <a:spcBef>
                <a:spcPts val="0"/>
              </a:spcBef>
            </a:pPr>
            <a:r>
              <a:rPr lang="en-US" sz="2600" dirty="0"/>
              <a:t>Therefore, the gain or loss may be considered a correction of the income that has been recorded in the years the asset has been owned. </a:t>
            </a:r>
          </a:p>
          <a:p>
            <a:pPr>
              <a:spcBef>
                <a:spcPts val="0"/>
              </a:spcBef>
            </a:pPr>
            <a:r>
              <a:rPr lang="en-US" sz="2600" dirty="0"/>
              <a:t>The gain or loss on disposal is normally reported in income from continuing operations in the ‘‘Other Income and Expense’’ category. </a:t>
            </a:r>
          </a:p>
          <a:p>
            <a:pPr>
              <a:spcBef>
                <a:spcPts val="0"/>
              </a:spcBef>
            </a:pPr>
            <a:r>
              <a:rPr lang="en-US" sz="2600" dirty="0"/>
              <a:t>However, it could be reported as a disposal of a component of a business if it meets the appropriate criteria.</a:t>
            </a:r>
          </a:p>
          <a:p>
            <a:pPr>
              <a:spcBef>
                <a:spcPts val="0"/>
              </a:spcBef>
            </a:pPr>
            <a:r>
              <a:rPr lang="en-US" sz="2600" dirty="0"/>
              <a:t>To account for the disposal of property, plant, and equipment, the company first records the depreciation up to the date of the disposal. It then removes the cost of the asset and the related amount of accumulated depreciation from the respective accounts.</a:t>
            </a:r>
          </a:p>
        </p:txBody>
      </p:sp>
    </p:spTree>
    <p:extLst>
      <p:ext uri="{BB962C8B-B14F-4D97-AF65-F5344CB8AC3E}">
        <p14:creationId xmlns:p14="http://schemas.microsoft.com/office/powerpoint/2010/main" val="2316473826"/>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br>
              <a:rPr lang="en-US" dirty="0"/>
            </a:br>
            <a:r>
              <a:rPr lang="en-US" dirty="0"/>
              <a:t>Disposal of Property, Plant, and Equipment</a:t>
            </a:r>
          </a:p>
        </p:txBody>
      </p:sp>
      <p:sp>
        <p:nvSpPr>
          <p:cNvPr id="3" name="Content Placeholder 2"/>
          <p:cNvSpPr>
            <a:spLocks noGrp="1"/>
          </p:cNvSpPr>
          <p:nvPr>
            <p:ph idx="1"/>
          </p:nvPr>
        </p:nvSpPr>
        <p:spPr/>
        <p:txBody>
          <a:bodyPr/>
          <a:lstStyle/>
          <a:p>
            <a:r>
              <a:rPr lang="en-US" sz="2200" dirty="0"/>
              <a:t>Bean Company has a machine that originally cost $10,000, has accumulated depreciation of $7,000 at the beginning of the current year, and is being depreciated at $1,000 per year. If the company sells the machine for $1,200 on September 30, it must first bring the depreciation up to date as follows:</a:t>
            </a:r>
          </a:p>
        </p:txBody>
      </p:sp>
      <p:pic>
        <p:nvPicPr>
          <p:cNvPr id="11" name="Picture 2" descr="An entry. Depreciation Expense is debited 750 and Accumulated Depreciation is credited 750.">
            <a:extLst>
              <a:ext uri="{FF2B5EF4-FFF2-40B4-BE49-F238E27FC236}">
                <a16:creationId xmlns:a16="http://schemas.microsoft.com/office/drawing/2014/main" id="{9D7960C3-7B35-4451-A23F-5C7F6D0E0C4C}"/>
              </a:ext>
            </a:extLst>
          </p:cNvPr>
          <p:cNvPicPr>
            <a:picLocks noGrp="1" noChangeAspect="1" noChangeArrowheads="1"/>
          </p:cNvPicPr>
          <p:nvPr>
            <p:ph idx="10"/>
          </p:nvPr>
        </p:nvPicPr>
        <p:blipFill rotWithShape="1">
          <a:blip r:embed="rId3" cstate="print">
            <a:extLst>
              <a:ext uri="{28A0092B-C50C-407E-A947-70E740481C1C}">
                <a14:useLocalDpi xmlns:a14="http://schemas.microsoft.com/office/drawing/2010/main" val="0"/>
              </a:ext>
            </a:extLst>
          </a:blip>
          <a:srcRect t="34200" b="51276"/>
          <a:stretch/>
        </p:blipFill>
        <p:spPr>
          <a:xfrm>
            <a:off x="1107102" y="2922947"/>
            <a:ext cx="10246698" cy="596514"/>
          </a:xfrm>
        </p:spPr>
      </p:pic>
      <p:sp>
        <p:nvSpPr>
          <p:cNvPr id="8" name="Content Placeholder 7">
            <a:extLst>
              <a:ext uri="{FF2B5EF4-FFF2-40B4-BE49-F238E27FC236}">
                <a16:creationId xmlns:a16="http://schemas.microsoft.com/office/drawing/2014/main" id="{3DDD8455-D794-43D9-AF4A-B55F763621EF}"/>
              </a:ext>
            </a:extLst>
          </p:cNvPr>
          <p:cNvSpPr>
            <a:spLocks noGrp="1"/>
          </p:cNvSpPr>
          <p:nvPr>
            <p:ph idx="12"/>
          </p:nvPr>
        </p:nvSpPr>
        <p:spPr>
          <a:xfrm>
            <a:off x="838200" y="3718919"/>
            <a:ext cx="10515600" cy="1097280"/>
          </a:xfrm>
        </p:spPr>
        <p:txBody>
          <a:bodyPr/>
          <a:lstStyle/>
          <a:p>
            <a:r>
              <a:rPr lang="en-US" sz="2200" dirty="0"/>
              <a:t>Once the book value is up to date, the company compares the new book value ($2,250) to the proceeds ($1,200) to determine the gain or loss. Bean records the $1,050 loss as follows:</a:t>
            </a:r>
          </a:p>
        </p:txBody>
      </p:sp>
      <p:pic>
        <p:nvPicPr>
          <p:cNvPr id="10" name="Picture 2" descr="An entry. Cash is debited 1,200, Accumulated Depreciation is debited 7,750, Loss on Disposal of Property, Plant, and Equipment is debited 1,050, and Machine is credited 10,000.">
            <a:extLst>
              <a:ext uri="{FF2B5EF4-FFF2-40B4-BE49-F238E27FC236}">
                <a16:creationId xmlns:a16="http://schemas.microsoft.com/office/drawing/2014/main" id="{D5A5DFBF-D6AC-42C3-B547-59773E116EAC}"/>
              </a:ext>
            </a:extLst>
          </p:cNvPr>
          <p:cNvPicPr>
            <a:picLocks noGrp="1" noChangeAspect="1" noChangeArrowheads="1"/>
          </p:cNvPicPr>
          <p:nvPr>
            <p:ph idx="11"/>
          </p:nvPr>
        </p:nvPicPr>
        <p:blipFill rotWithShape="1">
          <a:blip r:embed="rId3" cstate="print">
            <a:extLst>
              <a:ext uri="{28A0092B-C50C-407E-A947-70E740481C1C}">
                <a14:useLocalDpi xmlns:a14="http://schemas.microsoft.com/office/drawing/2010/main" val="0"/>
              </a:ext>
            </a:extLst>
          </a:blip>
          <a:srcRect t="70197" r="6108" b="1256"/>
          <a:stretch/>
        </p:blipFill>
        <p:spPr>
          <a:xfrm>
            <a:off x="1143615" y="4986881"/>
            <a:ext cx="9299796" cy="1133331"/>
          </a:xfrm>
        </p:spPr>
      </p:pic>
    </p:spTree>
    <p:extLst>
      <p:ext uri="{BB962C8B-B14F-4D97-AF65-F5344CB8AC3E}">
        <p14:creationId xmlns:p14="http://schemas.microsoft.com/office/powerpoint/2010/main" val="413135671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Methods of Cost Allocation?</a:t>
            </a:r>
            <a:br>
              <a:rPr lang="en-US" dirty="0"/>
            </a:br>
            <a:r>
              <a:rPr lang="en-US" sz="2000" dirty="0"/>
              <a:t>Learning Objective #2</a:t>
            </a:r>
          </a:p>
        </p:txBody>
      </p:sp>
      <p:sp>
        <p:nvSpPr>
          <p:cNvPr id="3" name="Content Placeholder 2"/>
          <p:cNvSpPr>
            <a:spLocks noGrp="1"/>
          </p:cNvSpPr>
          <p:nvPr>
            <p:ph idx="1"/>
          </p:nvPr>
        </p:nvSpPr>
        <p:spPr>
          <a:xfrm>
            <a:off x="838200" y="1317625"/>
            <a:ext cx="10515600" cy="605955"/>
          </a:xfrm>
        </p:spPr>
        <p:txBody>
          <a:bodyPr/>
          <a:lstStyle/>
          <a:p>
            <a:r>
              <a:rPr lang="en-US" sz="2400" dirty="0"/>
              <a:t>The depreciation base (depreciable cost) is computed as:</a:t>
            </a:r>
          </a:p>
        </p:txBody>
      </p:sp>
      <p:pic>
        <p:nvPicPr>
          <p:cNvPr id="23" name="Content Placeholder 22" descr="Equation is shown. Equation start. Asset cost minus estimated residual value equals depreciation base.">
            <a:extLst>
              <a:ext uri="{FF2B5EF4-FFF2-40B4-BE49-F238E27FC236}">
                <a16:creationId xmlns:a16="http://schemas.microsoft.com/office/drawing/2014/main" id="{A8B2240D-30C0-41B5-B935-04998B589BE9}"/>
              </a:ext>
            </a:extLst>
          </p:cNvPr>
          <p:cNvPicPr>
            <a:picLocks noGrp="1" noChangeAspect="1"/>
          </p:cNvPicPr>
          <p:nvPr>
            <p:ph idx="11"/>
          </p:nvPr>
        </p:nvPicPr>
        <p:blipFill>
          <a:blip r:embed="rId3"/>
          <a:stretch>
            <a:fillRect/>
          </a:stretch>
        </p:blipFill>
        <p:spPr>
          <a:xfrm>
            <a:off x="2146127" y="1893483"/>
            <a:ext cx="7899746" cy="519151"/>
          </a:xfrm>
          <a:prstGeom prst="rect">
            <a:avLst/>
          </a:prstGeom>
        </p:spPr>
      </p:pic>
      <p:sp>
        <p:nvSpPr>
          <p:cNvPr id="6" name="Content Placeholder 5"/>
          <p:cNvSpPr>
            <a:spLocks noGrp="1"/>
          </p:cNvSpPr>
          <p:nvPr>
            <p:ph idx="10"/>
          </p:nvPr>
        </p:nvSpPr>
        <p:spPr>
          <a:xfrm>
            <a:off x="838200" y="2543596"/>
            <a:ext cx="10515600" cy="3433133"/>
          </a:xfrm>
        </p:spPr>
        <p:txBody>
          <a:bodyPr/>
          <a:lstStyle/>
          <a:p>
            <a:pPr lvl="0">
              <a:spcBef>
                <a:spcPts val="0"/>
              </a:spcBef>
              <a:spcAft>
                <a:spcPts val="300"/>
              </a:spcAft>
            </a:pPr>
            <a:r>
              <a:rPr lang="en-US" sz="2400" dirty="0"/>
              <a:t>Time-based methods</a:t>
            </a:r>
          </a:p>
          <a:p>
            <a:pPr lvl="1">
              <a:spcBef>
                <a:spcPts val="0"/>
              </a:spcBef>
              <a:spcAft>
                <a:spcPts val="300"/>
              </a:spcAft>
            </a:pPr>
            <a:r>
              <a:rPr lang="en-US" sz="2200" dirty="0"/>
              <a:t>Straight-line </a:t>
            </a:r>
          </a:p>
          <a:p>
            <a:pPr lvl="1">
              <a:spcBef>
                <a:spcPts val="0"/>
              </a:spcBef>
              <a:spcAft>
                <a:spcPts val="300"/>
              </a:spcAft>
            </a:pPr>
            <a:r>
              <a:rPr lang="en-US" sz="2200" dirty="0"/>
              <a:t>Accelerated </a:t>
            </a:r>
          </a:p>
          <a:p>
            <a:pPr lvl="2">
              <a:spcBef>
                <a:spcPts val="0"/>
              </a:spcBef>
              <a:spcAft>
                <a:spcPts val="300"/>
              </a:spcAft>
            </a:pPr>
            <a:r>
              <a:rPr lang="en-US" sz="2000" dirty="0"/>
              <a:t>Sum-of-the-years’-digits </a:t>
            </a:r>
          </a:p>
          <a:p>
            <a:pPr lvl="2">
              <a:spcBef>
                <a:spcPts val="0"/>
              </a:spcBef>
              <a:spcAft>
                <a:spcPts val="300"/>
              </a:spcAft>
            </a:pPr>
            <a:r>
              <a:rPr lang="en-US" sz="2000" dirty="0"/>
              <a:t>Declining-balance </a:t>
            </a:r>
          </a:p>
          <a:p>
            <a:pPr lvl="0">
              <a:spcBef>
                <a:spcPts val="0"/>
              </a:spcBef>
              <a:spcAft>
                <a:spcPts val="300"/>
              </a:spcAft>
            </a:pPr>
            <a:r>
              <a:rPr lang="en-US" sz="2400" dirty="0"/>
              <a:t>Activity (or use) methods </a:t>
            </a:r>
          </a:p>
          <a:p>
            <a:pPr lvl="1">
              <a:spcBef>
                <a:spcPts val="0"/>
              </a:spcBef>
              <a:spcAft>
                <a:spcPts val="300"/>
              </a:spcAft>
            </a:pPr>
            <a:r>
              <a:rPr lang="en-US" sz="2200" dirty="0"/>
              <a:t>Appropriate when the service life of the asset is affected primarily by the amount the asset is used and not by the passage of time </a:t>
            </a:r>
          </a:p>
          <a:p>
            <a:pPr lvl="0">
              <a:spcBef>
                <a:spcPts val="0"/>
              </a:spcBef>
              <a:spcAft>
                <a:spcPts val="300"/>
              </a:spcAft>
            </a:pPr>
            <a:r>
              <a:rPr lang="en-US" sz="2400" dirty="0"/>
              <a:t>Group or Composite methods</a:t>
            </a:r>
          </a:p>
        </p:txBody>
      </p:sp>
    </p:spTree>
    <p:extLst>
      <p:ext uri="{BB962C8B-B14F-4D97-AF65-F5344CB8AC3E}">
        <p14:creationId xmlns:p14="http://schemas.microsoft.com/office/powerpoint/2010/main" val="3446713009"/>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Report: Disclosure of </a:t>
            </a:r>
            <a:br>
              <a:rPr lang="en-US" dirty="0"/>
            </a:br>
            <a:r>
              <a:rPr lang="en-US" dirty="0"/>
              <a:t>Impairment and Disposal </a:t>
            </a:r>
            <a:r>
              <a:rPr lang="en-US" sz="2000" dirty="0"/>
              <a:t>(Slide 1 of 2)</a:t>
            </a:r>
          </a:p>
        </p:txBody>
      </p:sp>
      <p:sp>
        <p:nvSpPr>
          <p:cNvPr id="3" name="Content Placeholder 2"/>
          <p:cNvSpPr>
            <a:spLocks noGrp="1"/>
          </p:cNvSpPr>
          <p:nvPr>
            <p:ph idx="1"/>
          </p:nvPr>
        </p:nvSpPr>
        <p:spPr/>
        <p:txBody>
          <a:bodyPr/>
          <a:lstStyle/>
          <a:p>
            <a:r>
              <a:rPr lang="en-US" dirty="0"/>
              <a:t>McDonald’s</a:t>
            </a:r>
          </a:p>
        </p:txBody>
      </p:sp>
      <p:pic>
        <p:nvPicPr>
          <p:cNvPr id="7" name="Content Placeholder 6" descr="A report shows Notes to consolidated financial statements (in part). The heading below reads, Summary of significant accounting policies (in part): and the text below reads, Long-lived assets (in part); Long-lived assets are reviewed for impairment annually in the fourth quarter and whenever events or changes in circumstances indicate that the carrying amount of an asset may not be recoverable. If an indicator of impairment exists for any grouping of assets, an estimate of undiscounted future cash flows produced by each individual restaurant within the asset grouping is compared to its carrying value. If an individual restaurant is determined to be impaired, the loss is measured by the excess of the carrying amount of the restaurant over its fair value as determined by an estimate of discounted future cash flows.">
            <a:extLst>
              <a:ext uri="{FF2B5EF4-FFF2-40B4-BE49-F238E27FC236}">
                <a16:creationId xmlns:a16="http://schemas.microsoft.com/office/drawing/2014/main" id="{4D72BBE7-CA96-424E-909F-DF4B5F643D59}"/>
              </a:ext>
            </a:extLst>
          </p:cNvPr>
          <p:cNvPicPr>
            <a:picLocks noGrp="1" noChangeAspect="1"/>
          </p:cNvPicPr>
          <p:nvPr>
            <p:ph idx="10"/>
          </p:nvPr>
        </p:nvPicPr>
        <p:blipFill>
          <a:blip r:embed="rId3"/>
          <a:stretch>
            <a:fillRect/>
          </a:stretch>
        </p:blipFill>
        <p:spPr>
          <a:xfrm>
            <a:off x="3799453" y="1284459"/>
            <a:ext cx="7900336" cy="4638332"/>
          </a:xfrm>
          <a:prstGeom prst="rect">
            <a:avLst/>
          </a:prstGeom>
        </p:spPr>
      </p:pic>
    </p:spTree>
    <p:extLst>
      <p:ext uri="{BB962C8B-B14F-4D97-AF65-F5344CB8AC3E}">
        <p14:creationId xmlns:p14="http://schemas.microsoft.com/office/powerpoint/2010/main" val="3524818078"/>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Report: Disclosure of </a:t>
            </a:r>
            <a:br>
              <a:rPr lang="en-US" dirty="0"/>
            </a:br>
            <a:r>
              <a:rPr lang="en-US" dirty="0"/>
              <a:t>Impairment and Disposal </a:t>
            </a:r>
            <a:r>
              <a:rPr lang="en-US" sz="2000" dirty="0"/>
              <a:t>(Slide 2 of 2)</a:t>
            </a:r>
          </a:p>
        </p:txBody>
      </p:sp>
      <p:sp>
        <p:nvSpPr>
          <p:cNvPr id="3" name="Content Placeholder 2"/>
          <p:cNvSpPr>
            <a:spLocks noGrp="1"/>
          </p:cNvSpPr>
          <p:nvPr>
            <p:ph idx="1"/>
          </p:nvPr>
        </p:nvSpPr>
        <p:spPr>
          <a:xfrm>
            <a:off x="838200" y="1317625"/>
            <a:ext cx="10760242" cy="4754880"/>
          </a:xfrm>
        </p:spPr>
        <p:txBody>
          <a:bodyPr/>
          <a:lstStyle/>
          <a:p>
            <a:pPr marL="457200" indent="-457200">
              <a:buNone/>
            </a:pPr>
            <a:r>
              <a:rPr lang="en-US" sz="2200" dirty="0"/>
              <a:t>1.	How often does McDonald’s review its long-lived assets for impairment?</a:t>
            </a:r>
          </a:p>
          <a:p>
            <a:pPr marL="457200" indent="0">
              <a:buNone/>
            </a:pPr>
            <a:r>
              <a:rPr lang="en-US" sz="2200" dirty="0">
                <a:solidFill>
                  <a:srgbClr val="7030A0"/>
                </a:solidFill>
              </a:rPr>
              <a:t>McDonald’s reviews its long-lived assets for impairment annually in the fourth quarter or when circumstances indicate that an impairment may have occurred. An indicator of impairment that it uses is negative operating cash flow for the most recent trailing 24-month period.</a:t>
            </a:r>
          </a:p>
          <a:p>
            <a:pPr marL="457200" indent="-457200">
              <a:buNone/>
            </a:pPr>
            <a:r>
              <a:rPr lang="en-US" sz="2200" dirty="0"/>
              <a:t>2.	With regard to impairments, how does McDonald’s measure fair value, and how would this measurement be classified in the fair value hierarchy (Level 1, 2, or 3)?</a:t>
            </a:r>
          </a:p>
          <a:p>
            <a:pPr marL="457200" indent="0">
              <a:buNone/>
            </a:pPr>
            <a:r>
              <a:rPr lang="en-US" sz="2200" dirty="0">
                <a:solidFill>
                  <a:srgbClr val="7030A0"/>
                </a:solidFill>
              </a:rPr>
              <a:t>McDonald’s measures fair value using a discounted cash flow model. In the fair value hierarchy, this would be classified as a Level 3 input. From Chapter 4, Level 3 inputs are unobservable inputs that reflect the company’s assumptions about how market participants would price the asset (or liability).</a:t>
            </a:r>
          </a:p>
        </p:txBody>
      </p:sp>
    </p:spTree>
    <p:extLst>
      <p:ext uri="{BB962C8B-B14F-4D97-AF65-F5344CB8AC3E}">
        <p14:creationId xmlns:p14="http://schemas.microsoft.com/office/powerpoint/2010/main" val="997091501"/>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Depletion Recorded? </a:t>
            </a:r>
            <a:br>
              <a:rPr lang="en-US" dirty="0"/>
            </a:br>
            <a:r>
              <a:rPr lang="en-US" sz="2000" dirty="0"/>
              <a:t>Learning Objective #9</a:t>
            </a:r>
          </a:p>
        </p:txBody>
      </p:sp>
      <p:sp>
        <p:nvSpPr>
          <p:cNvPr id="3" name="Content Placeholder 2"/>
          <p:cNvSpPr>
            <a:spLocks noGrp="1"/>
          </p:cNvSpPr>
          <p:nvPr>
            <p:ph idx="1"/>
          </p:nvPr>
        </p:nvSpPr>
        <p:spPr/>
        <p:txBody>
          <a:bodyPr/>
          <a:lstStyle/>
          <a:p>
            <a:r>
              <a:rPr lang="en-US" sz="2800" dirty="0"/>
              <a:t>Natural resources, such as timber, coal deposits, oil and gas reserves, and mineral deposits make up an important part of the productive assets for many companies.</a:t>
            </a:r>
          </a:p>
          <a:p>
            <a:r>
              <a:rPr lang="en-US" sz="2800" dirty="0"/>
              <a:t>Similar to other productive assets, the cost of natural resources is allocated as an expense to each period in which the natural resource provides economic benefits to the company. </a:t>
            </a:r>
          </a:p>
          <a:p>
            <a:r>
              <a:rPr lang="en-US" sz="2800" dirty="0"/>
              <a:t>The allocation of the cost of a natural resource to the periods in which benefits are received is called </a:t>
            </a:r>
            <a:r>
              <a:rPr lang="en-US" sz="2800" b="1" dirty="0">
                <a:solidFill>
                  <a:srgbClr val="004A78"/>
                </a:solidFill>
              </a:rPr>
              <a:t>depletion</a:t>
            </a:r>
            <a:r>
              <a:rPr lang="en-US" sz="2800" dirty="0"/>
              <a:t>.</a:t>
            </a:r>
          </a:p>
        </p:txBody>
      </p:sp>
    </p:spTree>
    <p:extLst>
      <p:ext uri="{BB962C8B-B14F-4D97-AF65-F5344CB8AC3E}">
        <p14:creationId xmlns:p14="http://schemas.microsoft.com/office/powerpoint/2010/main" val="3225371309"/>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Resources Costs</a:t>
            </a:r>
          </a:p>
        </p:txBody>
      </p:sp>
      <p:sp>
        <p:nvSpPr>
          <p:cNvPr id="3" name="Content Placeholder 2"/>
          <p:cNvSpPr>
            <a:spLocks noGrp="1"/>
          </p:cNvSpPr>
          <p:nvPr>
            <p:ph idx="1"/>
          </p:nvPr>
        </p:nvSpPr>
        <p:spPr/>
        <p:txBody>
          <a:bodyPr/>
          <a:lstStyle/>
          <a:p>
            <a:pPr>
              <a:spcBef>
                <a:spcPts val="0"/>
              </a:spcBef>
              <a:spcAft>
                <a:spcPts val="0"/>
              </a:spcAft>
            </a:pPr>
            <a:r>
              <a:rPr lang="en-US" sz="2400" dirty="0"/>
              <a:t>Any expenditure to obtain the rights to the natural resource and bring it to a condition in which it can be used is capitalized as part of the cost of a natural resource. These costs include:</a:t>
            </a:r>
          </a:p>
          <a:p>
            <a:pPr lvl="1">
              <a:spcBef>
                <a:spcPts val="0"/>
              </a:spcBef>
              <a:spcAft>
                <a:spcPts val="0"/>
              </a:spcAft>
            </a:pPr>
            <a:r>
              <a:rPr lang="en-US" sz="2200" b="1" dirty="0">
                <a:solidFill>
                  <a:srgbClr val="004A78"/>
                </a:solidFill>
              </a:rPr>
              <a:t>Acquisition costs</a:t>
            </a:r>
            <a:r>
              <a:rPr lang="en-US" sz="2200" b="1" dirty="0">
                <a:solidFill>
                  <a:srgbClr val="004A78"/>
                </a:solidFill>
                <a:sym typeface="Symbol" panose="05050102010706020507" pitchFamily="18" charset="2"/>
              </a:rPr>
              <a:t>: </a:t>
            </a:r>
            <a:r>
              <a:rPr lang="en-US" sz="2200" dirty="0"/>
              <a:t>amounts paid to acquire the rights to a search for an undiscovered natural resource or to use a discovered resource.</a:t>
            </a:r>
          </a:p>
          <a:p>
            <a:pPr lvl="1">
              <a:spcBef>
                <a:spcPts val="0"/>
              </a:spcBef>
              <a:spcAft>
                <a:spcPts val="0"/>
              </a:spcAft>
            </a:pPr>
            <a:r>
              <a:rPr lang="en-US" sz="2200" b="1" dirty="0">
                <a:solidFill>
                  <a:srgbClr val="004A78"/>
                </a:solidFill>
              </a:rPr>
              <a:t>Exploration costs</a:t>
            </a:r>
            <a:r>
              <a:rPr lang="en-US" sz="2200" b="1" dirty="0">
                <a:solidFill>
                  <a:srgbClr val="004A78"/>
                </a:solidFill>
                <a:sym typeface="Symbol" panose="05050102010706020507" pitchFamily="18" charset="2"/>
              </a:rPr>
              <a:t>: </a:t>
            </a:r>
            <a:r>
              <a:rPr lang="en-US" sz="2200" dirty="0"/>
              <a:t>expenditures, such as drilling a well or excavating a mine, incurred to search for a natural resource.</a:t>
            </a:r>
          </a:p>
          <a:p>
            <a:pPr lvl="1">
              <a:spcBef>
                <a:spcPts val="0"/>
              </a:spcBef>
              <a:spcAft>
                <a:spcPts val="0"/>
              </a:spcAft>
            </a:pPr>
            <a:r>
              <a:rPr lang="en-US" sz="2200" b="1" dirty="0">
                <a:solidFill>
                  <a:srgbClr val="004A78"/>
                </a:solidFill>
              </a:rPr>
              <a:t>Intangible development costs</a:t>
            </a:r>
            <a:r>
              <a:rPr lang="en-US" sz="2200" b="1" dirty="0">
                <a:solidFill>
                  <a:srgbClr val="004A78"/>
                </a:solidFill>
                <a:sym typeface="Symbol" panose="05050102010706020507" pitchFamily="18" charset="2"/>
              </a:rPr>
              <a:t>: </a:t>
            </a:r>
            <a:r>
              <a:rPr lang="en-US" sz="2200" dirty="0"/>
              <a:t>expenditures incurred after the resource is discovered but before production begins that are necessary for production of the resource. These costs include costs for drilling, tunnels, shafts, and wells.</a:t>
            </a:r>
          </a:p>
          <a:p>
            <a:pPr lvl="1">
              <a:spcBef>
                <a:spcPts val="0"/>
              </a:spcBef>
              <a:spcAft>
                <a:spcPts val="0"/>
              </a:spcAft>
            </a:pPr>
            <a:r>
              <a:rPr lang="en-US" sz="2200" b="1" dirty="0">
                <a:solidFill>
                  <a:srgbClr val="004A78"/>
                </a:solidFill>
              </a:rPr>
              <a:t>Restoration costs </a:t>
            </a:r>
            <a:r>
              <a:rPr lang="en-US" sz="2200" dirty="0"/>
              <a:t>(or </a:t>
            </a:r>
            <a:r>
              <a:rPr lang="en-US" sz="2200" b="1" dirty="0">
                <a:solidFill>
                  <a:srgbClr val="004A78"/>
                </a:solidFill>
              </a:rPr>
              <a:t>reclamation costs</a:t>
            </a:r>
            <a:r>
              <a:rPr lang="en-US" sz="2200" dirty="0"/>
              <a:t>)</a:t>
            </a:r>
            <a:r>
              <a:rPr lang="en-US" sz="2200" dirty="0">
                <a:sym typeface="Symbol" panose="05050102010706020507" pitchFamily="18" charset="2"/>
              </a:rPr>
              <a:t>: </a:t>
            </a:r>
            <a:r>
              <a:rPr lang="en-US" sz="2200" dirty="0"/>
              <a:t>costs incurred to restore a natural resource to its natural state. These costs represent an asset retirement obligation and are added to the cost of the natural resource.</a:t>
            </a:r>
          </a:p>
        </p:txBody>
      </p:sp>
    </p:spTree>
    <p:extLst>
      <p:ext uri="{BB962C8B-B14F-4D97-AF65-F5344CB8AC3E}">
        <p14:creationId xmlns:p14="http://schemas.microsoft.com/office/powerpoint/2010/main" val="2146670028"/>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Depletion Costs</a:t>
            </a:r>
            <a:br>
              <a:rPr lang="en-US" dirty="0"/>
            </a:br>
            <a:r>
              <a:rPr lang="en-US" sz="2000" dirty="0"/>
              <a:t>(Slide 1 of 2)</a:t>
            </a:r>
          </a:p>
        </p:txBody>
      </p:sp>
      <p:sp>
        <p:nvSpPr>
          <p:cNvPr id="3" name="Content Placeholder 2"/>
          <p:cNvSpPr>
            <a:spLocks noGrp="1"/>
          </p:cNvSpPr>
          <p:nvPr>
            <p:ph idx="1"/>
          </p:nvPr>
        </p:nvSpPr>
        <p:spPr/>
        <p:txBody>
          <a:bodyPr/>
          <a:lstStyle/>
          <a:p>
            <a:r>
              <a:rPr lang="en-US" sz="2800" dirty="0"/>
              <a:t>Because the usefulness of the natural resource is related to the amount of the resource extracted, a company usually records depletion using an activity method. </a:t>
            </a:r>
          </a:p>
          <a:p>
            <a:pPr lvl="1"/>
            <a:r>
              <a:rPr lang="en-US" sz="2400" dirty="0"/>
              <a:t>The activity measure is the number of units of the resource that the company expects to extract over the life of the asset. </a:t>
            </a:r>
          </a:p>
          <a:p>
            <a:pPr lvl="1"/>
            <a:r>
              <a:rPr lang="en-US" sz="2400" dirty="0"/>
              <a:t>A unit depletion rate is calculated as follows: </a:t>
            </a:r>
          </a:p>
        </p:txBody>
      </p:sp>
      <p:pic>
        <p:nvPicPr>
          <p:cNvPr id="9" name="Content Placeholder 8" descr="An equation. Begin equation. Unit Depletion Rate equals start fraction Cost minus Residual Value over Estimated Recoverable Units">
            <a:extLst>
              <a:ext uri="{FF2B5EF4-FFF2-40B4-BE49-F238E27FC236}">
                <a16:creationId xmlns:a16="http://schemas.microsoft.com/office/drawing/2014/main" id="{A19AAF85-9C61-4359-9726-D02B11397B14}"/>
              </a:ext>
            </a:extLst>
          </p:cNvPr>
          <p:cNvPicPr>
            <a:picLocks noGrp="1" noChangeAspect="1"/>
          </p:cNvPicPr>
          <p:nvPr>
            <p:ph idx="10"/>
          </p:nvPr>
        </p:nvPicPr>
        <p:blipFill>
          <a:blip r:embed="rId3"/>
          <a:stretch>
            <a:fillRect/>
          </a:stretch>
        </p:blipFill>
        <p:spPr>
          <a:xfrm>
            <a:off x="3090862" y="4443096"/>
            <a:ext cx="6010275" cy="800100"/>
          </a:xfrm>
          <a:prstGeom prst="rect">
            <a:avLst/>
          </a:prstGeom>
        </p:spPr>
      </p:pic>
    </p:spTree>
    <p:extLst>
      <p:ext uri="{BB962C8B-B14F-4D97-AF65-F5344CB8AC3E}">
        <p14:creationId xmlns:p14="http://schemas.microsoft.com/office/powerpoint/2010/main" val="3557543409"/>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Depletion Costs</a:t>
            </a:r>
            <a:br>
              <a:rPr lang="en-US" dirty="0"/>
            </a:br>
            <a:r>
              <a:rPr lang="en-US" sz="2000" dirty="0"/>
              <a:t>(Slide 2 of 2)</a:t>
            </a:r>
          </a:p>
        </p:txBody>
      </p:sp>
      <p:sp>
        <p:nvSpPr>
          <p:cNvPr id="3" name="Content Placeholder 2"/>
          <p:cNvSpPr>
            <a:spLocks noGrp="1"/>
          </p:cNvSpPr>
          <p:nvPr>
            <p:ph idx="1"/>
          </p:nvPr>
        </p:nvSpPr>
        <p:spPr/>
        <p:txBody>
          <a:bodyPr/>
          <a:lstStyle/>
          <a:p>
            <a:pPr lvl="1"/>
            <a:r>
              <a:rPr lang="en-US" sz="2400" dirty="0"/>
              <a:t>Next, depletion for a period is calculated as follows:</a:t>
            </a:r>
          </a:p>
        </p:txBody>
      </p:sp>
      <p:pic>
        <p:nvPicPr>
          <p:cNvPr id="9" name="Content Placeholder 8" descr="An equation. Equation begin. Depletion equals Unit Depletion Rate times Units Recovered.">
            <a:extLst>
              <a:ext uri="{FF2B5EF4-FFF2-40B4-BE49-F238E27FC236}">
                <a16:creationId xmlns:a16="http://schemas.microsoft.com/office/drawing/2014/main" id="{42DEFA2F-3A7C-4D82-94E3-3AB3CFDE93A9}"/>
              </a:ext>
            </a:extLst>
          </p:cNvPr>
          <p:cNvPicPr>
            <a:picLocks noGrp="1" noChangeAspect="1"/>
          </p:cNvPicPr>
          <p:nvPr>
            <p:ph idx="11"/>
          </p:nvPr>
        </p:nvPicPr>
        <p:blipFill>
          <a:blip r:embed="rId3"/>
          <a:stretch>
            <a:fillRect/>
          </a:stretch>
        </p:blipFill>
        <p:spPr>
          <a:xfrm>
            <a:off x="3109912" y="2042547"/>
            <a:ext cx="5972175" cy="419100"/>
          </a:xfrm>
        </p:spPr>
      </p:pic>
      <p:sp>
        <p:nvSpPr>
          <p:cNvPr id="5" name="Content Placeholder 4"/>
          <p:cNvSpPr>
            <a:spLocks noGrp="1"/>
          </p:cNvSpPr>
          <p:nvPr>
            <p:ph idx="10"/>
          </p:nvPr>
        </p:nvSpPr>
        <p:spPr>
          <a:xfrm>
            <a:off x="838200" y="2543596"/>
            <a:ext cx="10515600" cy="3351017"/>
          </a:xfrm>
        </p:spPr>
        <p:txBody>
          <a:bodyPr/>
          <a:lstStyle/>
          <a:p>
            <a:pPr lvl="1"/>
            <a:r>
              <a:rPr lang="en-US" sz="2400" dirty="0"/>
              <a:t>As the natural resource is recovered, the natural resource is reduced and the amount of depletion is added to an inventory account. </a:t>
            </a:r>
          </a:p>
          <a:p>
            <a:pPr lvl="1"/>
            <a:r>
              <a:rPr lang="en-US" sz="2400" dirty="0"/>
              <a:t>As the natural resource is sold, the company would recognize an expense, Cost of Goods Sold, related to the asset and reduce the inventory account. </a:t>
            </a:r>
          </a:p>
          <a:p>
            <a:pPr lvl="2"/>
            <a:r>
              <a:rPr lang="en-US" sz="2200" dirty="0"/>
              <a:t>Thus, Cost of Goods Sold only includes the units of the natural resource that are sold, while ending inventory consists of the units on hand at the end of the period.</a:t>
            </a:r>
          </a:p>
        </p:txBody>
      </p:sp>
    </p:spTree>
    <p:extLst>
      <p:ext uri="{BB962C8B-B14F-4D97-AF65-F5344CB8AC3E}">
        <p14:creationId xmlns:p14="http://schemas.microsoft.com/office/powerpoint/2010/main" val="780535784"/>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Computing Depletion Costs </a:t>
            </a:r>
            <a:br>
              <a:rPr lang="en-US" dirty="0"/>
            </a:br>
            <a:r>
              <a:rPr lang="en-US" sz="2000" dirty="0"/>
              <a:t>(Slide 1 of 3)</a:t>
            </a:r>
          </a:p>
        </p:txBody>
      </p:sp>
      <p:sp>
        <p:nvSpPr>
          <p:cNvPr id="3" name="Content Placeholder 2"/>
          <p:cNvSpPr>
            <a:spLocks noGrp="1"/>
          </p:cNvSpPr>
          <p:nvPr>
            <p:ph idx="1"/>
          </p:nvPr>
        </p:nvSpPr>
        <p:spPr/>
        <p:txBody>
          <a:bodyPr/>
          <a:lstStyle/>
          <a:p>
            <a:r>
              <a:rPr lang="en-US" sz="2800" b="1" dirty="0">
                <a:solidFill>
                  <a:srgbClr val="004A78"/>
                </a:solidFill>
              </a:rPr>
              <a:t>Example</a:t>
            </a:r>
            <a:r>
              <a:rPr lang="en-US" sz="2800" dirty="0"/>
              <a:t> Reggio Company purchases land for $3,000,000 from which it expects to extract 1,000,000 tons of coal, the estimated residual value is $200,000, and it mines 80,000 tons of coal in the first year. It calculates the depletion for that year as follows:</a:t>
            </a:r>
          </a:p>
        </p:txBody>
      </p:sp>
      <p:pic>
        <p:nvPicPr>
          <p:cNvPr id="10" name="Picture 2" descr="Two equations for Unit Depletion Rate and Depletion for Year. Begin equation. Unit Depletion Rate equals Start fraction $3,000,000 minus $200,000 over 1,000,000 tons End fraction. End equation. This is equal to $2.80 per ton (double underline). Begin equation. Depletion for Year equals $2.80 times 80,000 tons equals $224,000 (double underline). End equation.">
            <a:extLst>
              <a:ext uri="{FF2B5EF4-FFF2-40B4-BE49-F238E27FC236}">
                <a16:creationId xmlns:a16="http://schemas.microsoft.com/office/drawing/2014/main" id="{F7C1A998-0F4B-40B9-BA1E-80FC957C913A}"/>
              </a:ext>
            </a:extLst>
          </p:cNvPr>
          <p:cNvPicPr>
            <a:picLocks noGrp="1" noChangeAspect="1" noChangeArrowheads="1"/>
          </p:cNvPicPr>
          <p:nvPr>
            <p:ph idx="11"/>
          </p:nvPr>
        </p:nvPicPr>
        <p:blipFill rotWithShape="1">
          <a:blip r:embed="rId3" cstate="print">
            <a:extLst>
              <a:ext uri="{28A0092B-C50C-407E-A947-70E740481C1C}">
                <a14:useLocalDpi xmlns:a14="http://schemas.microsoft.com/office/drawing/2010/main" val="0"/>
              </a:ext>
            </a:extLst>
          </a:blip>
          <a:srcRect l="23466" t="25532" r="19939" b="31694"/>
          <a:stretch/>
        </p:blipFill>
        <p:spPr bwMode="auto">
          <a:xfrm>
            <a:off x="2240195" y="3556877"/>
            <a:ext cx="7148902" cy="240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707528"/>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Computing Depletion Costs </a:t>
            </a:r>
            <a:br>
              <a:rPr lang="en-US" dirty="0"/>
            </a:br>
            <a:r>
              <a:rPr lang="en-US" sz="2000" dirty="0"/>
              <a:t>(Slide 2 of 3)</a:t>
            </a:r>
          </a:p>
        </p:txBody>
      </p:sp>
      <p:sp>
        <p:nvSpPr>
          <p:cNvPr id="3" name="Content Placeholder 2"/>
          <p:cNvSpPr>
            <a:spLocks noGrp="1"/>
          </p:cNvSpPr>
          <p:nvPr>
            <p:ph idx="1"/>
          </p:nvPr>
        </p:nvSpPr>
        <p:spPr/>
        <p:txBody>
          <a:bodyPr/>
          <a:lstStyle/>
          <a:p>
            <a:r>
              <a:rPr lang="en-US" sz="2800" dirty="0"/>
              <a:t>Reggio makes the following journal entry to record the depletion:</a:t>
            </a:r>
          </a:p>
        </p:txBody>
      </p:sp>
      <p:pic>
        <p:nvPicPr>
          <p:cNvPr id="13" name="Picture 2" descr="An entry. Inventory (Coal) is debited 224,000 and Coal Mine is credited 224,000.">
            <a:extLst>
              <a:ext uri="{FF2B5EF4-FFF2-40B4-BE49-F238E27FC236}">
                <a16:creationId xmlns:a16="http://schemas.microsoft.com/office/drawing/2014/main" id="{526DD060-5B8A-47BF-AC6C-DB89256B66B5}"/>
              </a:ext>
            </a:extLst>
          </p:cNvPr>
          <p:cNvPicPr>
            <a:picLocks noGrp="1" noChangeAspect="1" noChangeArrowheads="1"/>
          </p:cNvPicPr>
          <p:nvPr>
            <p:ph idx="12"/>
          </p:nvPr>
        </p:nvPicPr>
        <p:blipFill rotWithShape="1">
          <a:blip r:embed="rId3" cstate="print">
            <a:extLst>
              <a:ext uri="{28A0092B-C50C-407E-A947-70E740481C1C}">
                <a14:useLocalDpi xmlns:a14="http://schemas.microsoft.com/office/drawing/2010/main" val="0"/>
              </a:ext>
            </a:extLst>
          </a:blip>
          <a:srcRect t="85327" r="7222" b="673"/>
          <a:stretch/>
        </p:blipFill>
        <p:spPr bwMode="auto">
          <a:xfrm>
            <a:off x="838200" y="2681605"/>
            <a:ext cx="9659816" cy="64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006320"/>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Computing Depletion Costs</a:t>
            </a:r>
            <a:br>
              <a:rPr lang="en-US" dirty="0"/>
            </a:br>
            <a:r>
              <a:rPr lang="en-US" sz="2000" dirty="0"/>
              <a:t>(Slide 3 of 3)</a:t>
            </a:r>
          </a:p>
        </p:txBody>
      </p:sp>
      <p:sp>
        <p:nvSpPr>
          <p:cNvPr id="3" name="Content Placeholder 2"/>
          <p:cNvSpPr>
            <a:spLocks noGrp="1"/>
          </p:cNvSpPr>
          <p:nvPr>
            <p:ph idx="1"/>
          </p:nvPr>
        </p:nvSpPr>
        <p:spPr>
          <a:xfrm>
            <a:off x="838200" y="1317625"/>
            <a:ext cx="10833100" cy="1097280"/>
          </a:xfrm>
        </p:spPr>
        <p:txBody>
          <a:bodyPr/>
          <a:lstStyle/>
          <a:p>
            <a:r>
              <a:rPr lang="en-US" sz="2400" dirty="0"/>
              <a:t>Example Continuing the preceding example, suppose that at the beginning of the second year of operation of the coal mine, a new estimate indicates that the mine has a capacity to produce another 1,600,000 tons (for a lifetime production of 1,680,000 tons). Reggio computes a new unit depletion rate as follows:</a:t>
            </a:r>
          </a:p>
        </p:txBody>
      </p:sp>
      <p:sp>
        <p:nvSpPr>
          <p:cNvPr id="5" name="Content Placeholder 4"/>
          <p:cNvSpPr>
            <a:spLocks noGrp="1"/>
          </p:cNvSpPr>
          <p:nvPr>
            <p:ph idx="10"/>
          </p:nvPr>
        </p:nvSpPr>
        <p:spPr>
          <a:xfrm>
            <a:off x="838200" y="5244306"/>
            <a:ext cx="10515600" cy="1097280"/>
          </a:xfrm>
        </p:spPr>
        <p:txBody>
          <a:bodyPr/>
          <a:lstStyle/>
          <a:p>
            <a:r>
              <a:rPr lang="en-US" sz="2400" dirty="0"/>
              <a:t>Reggio uses the new unit depletion rate to compute depletion for the second year.</a:t>
            </a:r>
          </a:p>
        </p:txBody>
      </p:sp>
      <p:pic>
        <p:nvPicPr>
          <p:cNvPr id="9" name="Picture 2" descr="An equation. Begin equation Unit Depletion Rate equals Start fraction Book Value minus Residual Value over Remaining Recoverable Units end fraction equals start fraction left parenthesis 3,000,000 dollars minus 224,000 dollars right parenthesis minus 200,000 dollars equals 1.61 dollars (double underline) per ton. End equation.">
            <a:extLst>
              <a:ext uri="{FF2B5EF4-FFF2-40B4-BE49-F238E27FC236}">
                <a16:creationId xmlns:a16="http://schemas.microsoft.com/office/drawing/2014/main" id="{33C356C3-A4ED-467B-AF5B-6F267A4FB325}"/>
              </a:ext>
            </a:extLst>
          </p:cNvPr>
          <p:cNvPicPr>
            <a:picLocks noGrp="1" noChangeAspect="1" noChangeArrowheads="1"/>
          </p:cNvPicPr>
          <p:nvPr>
            <p:ph idx="11"/>
          </p:nvPr>
        </p:nvPicPr>
        <p:blipFill rotWithShape="1">
          <a:blip r:embed="rId3" cstate="print">
            <a:extLst>
              <a:ext uri="{28A0092B-C50C-407E-A947-70E740481C1C}">
                <a14:useLocalDpi xmlns:a14="http://schemas.microsoft.com/office/drawing/2010/main" val="0"/>
              </a:ext>
            </a:extLst>
          </a:blip>
          <a:srcRect t="37761" b="14740"/>
          <a:stretch/>
        </p:blipFill>
        <p:spPr>
          <a:xfrm>
            <a:off x="1033890" y="3287396"/>
            <a:ext cx="10124219" cy="1791810"/>
          </a:xfrm>
        </p:spPr>
      </p:pic>
    </p:spTree>
    <p:extLst>
      <p:ext uri="{BB962C8B-B14F-4D97-AF65-F5344CB8AC3E}">
        <p14:creationId xmlns:p14="http://schemas.microsoft.com/office/powerpoint/2010/main" val="2653462912"/>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Depreciation Calculated for Income Tax Purposes? </a:t>
            </a:r>
            <a:r>
              <a:rPr lang="en-US" sz="2000" dirty="0"/>
              <a:t>Learning Objective #10 (Slide 1 of 2)</a:t>
            </a:r>
          </a:p>
        </p:txBody>
      </p:sp>
      <p:sp>
        <p:nvSpPr>
          <p:cNvPr id="3" name="Content Placeholder 2"/>
          <p:cNvSpPr>
            <a:spLocks noGrp="1"/>
          </p:cNvSpPr>
          <p:nvPr>
            <p:ph idx="1"/>
          </p:nvPr>
        </p:nvSpPr>
        <p:spPr/>
        <p:txBody>
          <a:bodyPr/>
          <a:lstStyle/>
          <a:p>
            <a:pPr>
              <a:spcBef>
                <a:spcPts val="0"/>
              </a:spcBef>
              <a:spcAft>
                <a:spcPts val="0"/>
              </a:spcAft>
            </a:pPr>
            <a:r>
              <a:rPr lang="en-US" sz="2800" dirty="0"/>
              <a:t>Companies follow different depreciation methods for computing taxable income than for computing income for financial reporting purposes. </a:t>
            </a:r>
          </a:p>
          <a:p>
            <a:pPr>
              <a:spcBef>
                <a:spcPts val="0"/>
              </a:spcBef>
              <a:spcAft>
                <a:spcPts val="0"/>
              </a:spcAft>
            </a:pPr>
            <a:r>
              <a:rPr lang="en-US" sz="2800" dirty="0"/>
              <a:t>The use of different methods is appropriate because the purpose of the depreciation methods required by the income tax laws is to stimulate capital investment through the rapid recovery of capital costs. </a:t>
            </a:r>
          </a:p>
          <a:p>
            <a:pPr>
              <a:spcBef>
                <a:spcPts val="0"/>
              </a:spcBef>
              <a:spcAft>
                <a:spcPts val="0"/>
              </a:spcAft>
            </a:pPr>
            <a:r>
              <a:rPr lang="en-US" sz="2800" dirty="0"/>
              <a:t>However, the purpose of accounting income is to present fairly the activities of the company over a particular period.</a:t>
            </a:r>
          </a:p>
        </p:txBody>
      </p:sp>
    </p:spTree>
    <p:extLst>
      <p:ext uri="{BB962C8B-B14F-4D97-AF65-F5344CB8AC3E}">
        <p14:creationId xmlns:p14="http://schemas.microsoft.com/office/powerpoint/2010/main" val="299807926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Straight-Line Depreciation Method</a:t>
            </a:r>
          </a:p>
        </p:txBody>
      </p:sp>
      <p:sp>
        <p:nvSpPr>
          <p:cNvPr id="3" name="Content Placeholder 2"/>
          <p:cNvSpPr>
            <a:spLocks noGrp="1"/>
          </p:cNvSpPr>
          <p:nvPr>
            <p:ph idx="1"/>
          </p:nvPr>
        </p:nvSpPr>
        <p:spPr>
          <a:xfrm>
            <a:off x="838200" y="1317624"/>
            <a:ext cx="10515600" cy="1544845"/>
          </a:xfrm>
        </p:spPr>
        <p:txBody>
          <a:bodyPr/>
          <a:lstStyle/>
          <a:p>
            <a:r>
              <a:rPr lang="en-US" sz="2800" dirty="0"/>
              <a:t>The </a:t>
            </a:r>
            <a:r>
              <a:rPr lang="en-US" sz="2800" b="1" dirty="0">
                <a:solidFill>
                  <a:srgbClr val="004A78"/>
                </a:solidFill>
              </a:rPr>
              <a:t>straight-line method</a:t>
            </a:r>
            <a:r>
              <a:rPr lang="en-US" sz="2800" dirty="0"/>
              <a:t> is appropriate when a company estimates that the service potential of the asset will decline by an approximately constant amount each period of its useful life.</a:t>
            </a:r>
          </a:p>
        </p:txBody>
      </p:sp>
      <p:pic>
        <p:nvPicPr>
          <p:cNvPr id="11" name="Content Placeholder 10" descr="An equation. Begin Equation. Start Fraction Cost minus Estimated Residual Value over Estimated Service Life End fraction. End equation.">
            <a:extLst>
              <a:ext uri="{FF2B5EF4-FFF2-40B4-BE49-F238E27FC236}">
                <a16:creationId xmlns:a16="http://schemas.microsoft.com/office/drawing/2014/main" id="{9CAEF185-97BE-4816-A530-8F367F75EB4F}"/>
              </a:ext>
            </a:extLst>
          </p:cNvPr>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3597481" y="3129168"/>
            <a:ext cx="4997037" cy="927398"/>
          </a:xfrm>
        </p:spPr>
      </p:pic>
      <p:sp>
        <p:nvSpPr>
          <p:cNvPr id="6" name="Content Placeholder 5"/>
          <p:cNvSpPr>
            <a:spLocks noGrp="1"/>
          </p:cNvSpPr>
          <p:nvPr>
            <p:ph idx="10"/>
          </p:nvPr>
        </p:nvSpPr>
        <p:spPr>
          <a:xfrm>
            <a:off x="838200" y="4443096"/>
            <a:ext cx="10515600" cy="1097280"/>
          </a:xfrm>
        </p:spPr>
        <p:txBody>
          <a:bodyPr/>
          <a:lstStyle/>
          <a:p>
            <a:pPr lvl="0"/>
            <a:r>
              <a:rPr lang="en-US" sz="2800" dirty="0"/>
              <a:t>The straight-line method is the most widely used depreciation method.</a:t>
            </a:r>
          </a:p>
        </p:txBody>
      </p:sp>
    </p:spTree>
    <p:extLst>
      <p:ext uri="{BB962C8B-B14F-4D97-AF65-F5344CB8AC3E}">
        <p14:creationId xmlns:p14="http://schemas.microsoft.com/office/powerpoint/2010/main" val="3640464264"/>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Depreciation Calculated for Income Tax Purposes? </a:t>
            </a:r>
            <a:r>
              <a:rPr lang="en-US" sz="2000" dirty="0"/>
              <a:t>Learning Objective #10 (Slide 2 of 2)</a:t>
            </a:r>
          </a:p>
        </p:txBody>
      </p:sp>
      <p:sp>
        <p:nvSpPr>
          <p:cNvPr id="3" name="Content Placeholder 2"/>
          <p:cNvSpPr>
            <a:spLocks noGrp="1"/>
          </p:cNvSpPr>
          <p:nvPr>
            <p:ph idx="1"/>
          </p:nvPr>
        </p:nvSpPr>
        <p:spPr/>
        <p:txBody>
          <a:bodyPr/>
          <a:lstStyle/>
          <a:p>
            <a:pPr>
              <a:spcBef>
                <a:spcPts val="0"/>
              </a:spcBef>
              <a:spcAft>
                <a:spcPts val="0"/>
              </a:spcAft>
            </a:pPr>
            <a:r>
              <a:rPr lang="en-US" sz="2800" dirty="0"/>
              <a:t>For assets acquired before 1981, depreciation for income tax purposes is based on use of the straight-line, sum-of-the-years’-digits, and declining-balance methods discussed earlier. </a:t>
            </a:r>
          </a:p>
          <a:p>
            <a:pPr>
              <a:spcBef>
                <a:spcPts val="0"/>
              </a:spcBef>
              <a:spcAft>
                <a:spcPts val="0"/>
              </a:spcAft>
            </a:pPr>
            <a:r>
              <a:rPr lang="en-US" sz="2800" dirty="0"/>
              <a:t>The asset may be depreciated below the estimated residual value, and the Internal Revenue Service (IRS) publishes tables that give a range of the estimated lives to use. For assets purchased in 1981 through 1986, the Accelerated Cost Recovery System (ACRS) is used. </a:t>
            </a:r>
          </a:p>
          <a:p>
            <a:pPr>
              <a:spcBef>
                <a:spcPts val="0"/>
              </a:spcBef>
              <a:spcAft>
                <a:spcPts val="0"/>
              </a:spcAft>
            </a:pPr>
            <a:r>
              <a:rPr lang="en-US" sz="2800" dirty="0"/>
              <a:t>For assets purchased in 1987 and later, ACRS was modified and is known as the </a:t>
            </a:r>
            <a:r>
              <a:rPr lang="en-US" sz="2800" b="1" dirty="0">
                <a:solidFill>
                  <a:srgbClr val="004A78"/>
                </a:solidFill>
              </a:rPr>
              <a:t>Modified Accelerated Cost Recovery System (MACRS).</a:t>
            </a:r>
          </a:p>
        </p:txBody>
      </p:sp>
    </p:spTree>
    <p:extLst>
      <p:ext uri="{BB962C8B-B14F-4D97-AF65-F5344CB8AC3E}">
        <p14:creationId xmlns:p14="http://schemas.microsoft.com/office/powerpoint/2010/main" val="1709520592"/>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MACRS Depreciation</a:t>
            </a:r>
          </a:p>
        </p:txBody>
      </p:sp>
      <p:pic>
        <p:nvPicPr>
          <p:cNvPr id="7" name="Picture 2" descr="A table titled MACRS Depreciation as a Percentage of the Cost of the Asset. The table displays percentages for Years of Life and Tax Life of Asset in Years. The percentages for 3 years of tax life are as follows: 33.33 percent for year 1, 44.45 for year 2, 14.81 for year 3, and 7.41 for year 4. The percentages for 5 years of Tax Life are as follows: 20.00 percent for year 1, 32.00 for year 2, 19.20 for year 3, 11.52 for year 4, 11.52 for year 5, and 5.76 for year 6. The percentages for year 7 are as follows: 14.29 percent for year 1, 24.49 for year 2, 17.49 for year 3, 12.49 for year 4, 8.93 for year 5, 8.92 for year 6, 8.93 for year 7, and 4.46 for year 8. The percentages for 10 years of tax life are as follows: 10.00 percent for year 1, 18.00 for year 2, 14.40 for year 3, 11.52 for year 4, 9.22 for year 5, 7.37 for year 6, 6.55 for year 7, 6.55 for year 8, 6.56 for year 9, 6.55 for year 10, and 3.28 for year 11. The percentages for 15 years of tax life are as follows: 5.00 percent for year 1, 9.50 for year 2, 8.55 for year 3, 7.70 for year 4, 6.93 for year 5, 6.23 for year 6, 5.90 for year 7, 5.90 for year 8, 5.91 for year 9, 5.90 for year 10, 5.91 for year 11, 5.90 for year 12, 5.91 for year 13, 5.90 for year 14, 5.91 for year 15, and 2.95 for year 16. The percentages for 20 years of tax life are as follows: 3.750 percent for year 1, 7.219 for year 2, 6.667 for year 3, 6.177 for year 4, 5.713 for year 5, 5.285 for year 6, 4.888 for year 7, 4.522 for year 8, 4.462 for year 9,  4.461 for year 10, 4.462 for year 11,  4.461 for year 12, 4.462 for year 13,  4.461 for year 14, 4.462 for year 15,  4.461 for year 16,  4.462 for year 17,  4.461 for year 18, 4.462 for year 19,  4.461 for year 20, and 2.231 for year 21.">
            <a:extLst>
              <a:ext uri="{FF2B5EF4-FFF2-40B4-BE49-F238E27FC236}">
                <a16:creationId xmlns:a16="http://schemas.microsoft.com/office/drawing/2014/main" id="{D55CF363-5A62-4EB1-B4B7-BBE03842CA7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81414" y="1050925"/>
            <a:ext cx="5629171" cy="507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594625"/>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MACRS </a:t>
            </a:r>
            <a:r>
              <a:rPr lang="en-US" sz="2000" dirty="0"/>
              <a:t>(Slide 1 of 2)</a:t>
            </a:r>
          </a:p>
        </p:txBody>
      </p:sp>
      <p:sp>
        <p:nvSpPr>
          <p:cNvPr id="4" name="Content Placeholder 3"/>
          <p:cNvSpPr>
            <a:spLocks noGrp="1"/>
          </p:cNvSpPr>
          <p:nvPr>
            <p:ph idx="1"/>
          </p:nvPr>
        </p:nvSpPr>
        <p:spPr/>
        <p:txBody>
          <a:bodyPr/>
          <a:lstStyle/>
          <a:p>
            <a:r>
              <a:rPr lang="en-US" sz="2800" dirty="0"/>
              <a:t>To show the use of the MACRS system and the differences from the calculation of depreciation expense for financial reporting consider the following facts for an asset purchased by Melville Company on January 1, 2018:</a:t>
            </a:r>
          </a:p>
        </p:txBody>
      </p:sp>
      <p:pic>
        <p:nvPicPr>
          <p:cNvPr id="16" name="Content Placeholder 15" descr="Table with the following data listed:&#10;Cost, $200,000&#10;Estimated economic life, 8 years&#10;Estimated residual value, $20,000&#10;Depreciation method for financial statements, Straight-line&#10;MACRS life, 5 years&#10;MACRS method, 200%-declining-balance&#10;Disposal proceeds, $15,000 on January 3, 2026&#10;">
            <a:extLst>
              <a:ext uri="{FF2B5EF4-FFF2-40B4-BE49-F238E27FC236}">
                <a16:creationId xmlns:a16="http://schemas.microsoft.com/office/drawing/2014/main" id="{CA6F191C-9E56-46F3-A143-6EA2809D1082}"/>
              </a:ext>
            </a:extLst>
          </p:cNvPr>
          <p:cNvPicPr>
            <a:picLocks noGrp="1" noChangeAspect="1"/>
          </p:cNvPicPr>
          <p:nvPr>
            <p:ph idx="11"/>
          </p:nvPr>
        </p:nvPicPr>
        <p:blipFill>
          <a:blip r:embed="rId3"/>
          <a:stretch>
            <a:fillRect/>
          </a:stretch>
        </p:blipFill>
        <p:spPr>
          <a:xfrm>
            <a:off x="1395453" y="3317681"/>
            <a:ext cx="10115814" cy="2810831"/>
          </a:xfrm>
          <a:prstGeom prst="rect">
            <a:avLst/>
          </a:prstGeom>
        </p:spPr>
      </p:pic>
    </p:spTree>
    <p:extLst>
      <p:ext uri="{BB962C8B-B14F-4D97-AF65-F5344CB8AC3E}">
        <p14:creationId xmlns:p14="http://schemas.microsoft.com/office/powerpoint/2010/main" val="1081910394"/>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MACRS </a:t>
            </a:r>
            <a:r>
              <a:rPr lang="en-US" sz="2000" dirty="0"/>
              <a:t>(Slide 2 of 2)</a:t>
            </a:r>
          </a:p>
        </p:txBody>
      </p:sp>
      <p:sp>
        <p:nvSpPr>
          <p:cNvPr id="4" name="Content Placeholder 3"/>
          <p:cNvSpPr>
            <a:spLocks noGrp="1"/>
          </p:cNvSpPr>
          <p:nvPr>
            <p:ph idx="1"/>
          </p:nvPr>
        </p:nvSpPr>
        <p:spPr/>
        <p:txBody>
          <a:bodyPr/>
          <a:lstStyle/>
          <a:p>
            <a:r>
              <a:rPr lang="en-US" sz="2800" dirty="0"/>
              <a:t>Melville computes the MACRS depreciation expense as follows:</a:t>
            </a:r>
          </a:p>
        </p:txBody>
      </p:sp>
      <p:pic>
        <p:nvPicPr>
          <p:cNvPr id="9" name="Content Placeholder 8" descr="Table with the following data recorded:&#10;2018: $200,000 times 20% equals $40,000&#10;2019: $200,000 times 32% equals 64,000&#10;2020: $200,000 times 19.20% equals 38,400&#10;2021: $200,000 times 11.52% equals 23,040&#10;2022: $200,000 times 11.52% equals 23,040&#10;2023: $200,000 times 5.76% equals 11,520&#10;Total, double underlined: $200,000">
            <a:extLst>
              <a:ext uri="{FF2B5EF4-FFF2-40B4-BE49-F238E27FC236}">
                <a16:creationId xmlns:a16="http://schemas.microsoft.com/office/drawing/2014/main" id="{1BF1BAAD-218D-4946-8324-9673AB6A318D}"/>
              </a:ext>
            </a:extLst>
          </p:cNvPr>
          <p:cNvPicPr>
            <a:picLocks noGrp="1" noChangeAspect="1"/>
          </p:cNvPicPr>
          <p:nvPr>
            <p:ph idx="12"/>
          </p:nvPr>
        </p:nvPicPr>
        <p:blipFill>
          <a:blip r:embed="rId3"/>
          <a:stretch>
            <a:fillRect/>
          </a:stretch>
        </p:blipFill>
        <p:spPr>
          <a:xfrm>
            <a:off x="2726774" y="2414905"/>
            <a:ext cx="6738451" cy="2930525"/>
          </a:xfrm>
          <a:prstGeom prst="rect">
            <a:avLst/>
          </a:prstGeom>
        </p:spPr>
      </p:pic>
    </p:spTree>
    <p:extLst>
      <p:ext uri="{BB962C8B-B14F-4D97-AF65-F5344CB8AC3E}">
        <p14:creationId xmlns:p14="http://schemas.microsoft.com/office/powerpoint/2010/main" val="189147177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Depreciation</a:t>
            </a:r>
          </a:p>
        </p:txBody>
      </p:sp>
      <p:sp>
        <p:nvSpPr>
          <p:cNvPr id="5" name="Content Placeholder 4"/>
          <p:cNvSpPr>
            <a:spLocks noGrp="1"/>
          </p:cNvSpPr>
          <p:nvPr>
            <p:ph idx="1"/>
          </p:nvPr>
        </p:nvSpPr>
        <p:spPr>
          <a:xfrm>
            <a:off x="838200" y="1317625"/>
            <a:ext cx="10515600" cy="1143000"/>
          </a:xfrm>
        </p:spPr>
        <p:txBody>
          <a:bodyPr/>
          <a:lstStyle/>
          <a:p>
            <a:r>
              <a:rPr lang="en-US" sz="2800" dirty="0"/>
              <a:t>To illustrate the most common depreciation methods, consider the data for Troup Company:</a:t>
            </a:r>
          </a:p>
        </p:txBody>
      </p:sp>
      <p:pic>
        <p:nvPicPr>
          <p:cNvPr id="9" name="Content Placeholder 8" descr="A table is titled Troup Company's Asset Information. The first row says Asset cost $120,000. The next row states Date of Purchase January 1, 2018. The next row states Estimated residual value $20,000. The next row states Estimated service life 5 years or 10,000 hours. The next row states Actual usage and then shows each year in a separate row, starting with 2018, 2100 hours. Below this the next row shows 2019, 2,500. The next row shows 2020, 2,300. The next row shows 2021, 1,800. The last row shows 2022, 1,000. ">
            <a:extLst>
              <a:ext uri="{FF2B5EF4-FFF2-40B4-BE49-F238E27FC236}">
                <a16:creationId xmlns:a16="http://schemas.microsoft.com/office/drawing/2014/main" id="{3E76D093-6389-45E9-A27E-2AE4FBC88192}"/>
              </a:ext>
            </a:extLst>
          </p:cNvPr>
          <p:cNvPicPr>
            <a:picLocks noGrp="1" noChangeAspect="1"/>
          </p:cNvPicPr>
          <p:nvPr>
            <p:ph idx="10"/>
          </p:nvPr>
        </p:nvPicPr>
        <p:blipFill>
          <a:blip r:embed="rId3"/>
          <a:stretch>
            <a:fillRect/>
          </a:stretch>
        </p:blipFill>
        <p:spPr>
          <a:xfrm>
            <a:off x="1741280" y="2460625"/>
            <a:ext cx="8963508" cy="3585403"/>
          </a:xfrm>
          <a:prstGeom prst="rect">
            <a:avLst/>
          </a:prstGeom>
        </p:spPr>
      </p:pic>
    </p:spTree>
    <p:extLst>
      <p:ext uri="{BB962C8B-B14F-4D97-AF65-F5344CB8AC3E}">
        <p14:creationId xmlns:p14="http://schemas.microsoft.com/office/powerpoint/2010/main" val="205466619"/>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_PPT_Template_Cengage_MPS.potx" id="{6A341ED2-E63B-4177-9AAF-670EA0822A4A}" vid="{9F6311B6-333D-45C7-A3D7-227D14483E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Accessible_PPT_Template_Cengage_MPS</Template>
  <TotalTime>13891</TotalTime>
  <Words>6232</Words>
  <Application>Microsoft Office PowerPoint</Application>
  <PresentationFormat>Widescreen</PresentationFormat>
  <Paragraphs>539</Paragraphs>
  <Slides>83</Slides>
  <Notes>83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83</vt:i4>
      </vt:variant>
    </vt:vector>
  </HeadingPairs>
  <TitlesOfParts>
    <vt:vector size="92" baseType="lpstr">
      <vt:lpstr>arial</vt:lpstr>
      <vt:lpstr>arial</vt:lpstr>
      <vt:lpstr>Calibri</vt:lpstr>
      <vt:lpstr>Noto Sans Symbols</vt:lpstr>
      <vt:lpstr>Segoe UI</vt:lpstr>
      <vt:lpstr>Symbol</vt:lpstr>
      <vt:lpstr>Times New Roman</vt:lpstr>
      <vt:lpstr>Twentieth Century</vt:lpstr>
      <vt:lpstr>Office Theme</vt:lpstr>
      <vt:lpstr>Intermediate Accounting</vt:lpstr>
      <vt:lpstr>Depreciation, Depletion, Impairment, and Disposal</vt:lpstr>
      <vt:lpstr>Learning Objectives</vt:lpstr>
      <vt:lpstr>What Are Depreciation, Depletion, and Amortization? </vt:lpstr>
      <vt:lpstr>What Are the Factors Involved in Depreciation? Learning Objective #1 (Slide 1 of 2)</vt:lpstr>
      <vt:lpstr>What Are the Factors Involved in Depreciation? Learning Objective #1 (Slide 2 of 2)</vt:lpstr>
      <vt:lpstr>What Are the Methods of Cost Allocation? Learning Objective #2</vt:lpstr>
      <vt:lpstr>Straight-Line Depreciation Method</vt:lpstr>
      <vt:lpstr>Example: Depreciation</vt:lpstr>
      <vt:lpstr>Example: Straight-Line Depreciation (Slide 1 of 2)</vt:lpstr>
      <vt:lpstr>Example: Straight-Line Depreciation (Slide 2 of 2)</vt:lpstr>
      <vt:lpstr>Accelerated Depreciation Methods (Slide 1 of 2)</vt:lpstr>
      <vt:lpstr>Example: Sum-of-the-Year’s-Digits Depreciation</vt:lpstr>
      <vt:lpstr>Accelerated Depreciation Methods (Slide 2 of 2) </vt:lpstr>
      <vt:lpstr>Example: Declining-Balance Depreciation</vt:lpstr>
      <vt:lpstr>Activity Depreciation Methods</vt:lpstr>
      <vt:lpstr>Example: Depreciation Based on Activity</vt:lpstr>
      <vt:lpstr>Recording and Reporting Depreciation (Slide 1 of 2)</vt:lpstr>
      <vt:lpstr>Recording and Reporting Depreciation (Slide 2 of 2)</vt:lpstr>
      <vt:lpstr>What Should Be Considered When Selecting Depreciation Methods? Learning Objective #3</vt:lpstr>
      <vt:lpstr>Depreciation Comparison</vt:lpstr>
      <vt:lpstr>Depreciation and Rate of Return</vt:lpstr>
      <vt:lpstr>Depreciation and Maintenance Costs (Slide 1 of 2)</vt:lpstr>
      <vt:lpstr>Depreciation and Maintenance Costs (Slide 2 of 2)</vt:lpstr>
      <vt:lpstr>What Additional Depreciation Methods Exist?  Learning Objective #4</vt:lpstr>
      <vt:lpstr>Group Depreciation</vt:lpstr>
      <vt:lpstr>Example: Group Depreciation (Slide 1 of 3)</vt:lpstr>
      <vt:lpstr>Example: Group Depreciation (Slide 2 of 3)</vt:lpstr>
      <vt:lpstr>Example: Group Depreciation (Slide 3 of 3)</vt:lpstr>
      <vt:lpstr>Composite Depreciation</vt:lpstr>
      <vt:lpstr>Example: Composite Depreciation (Slide 1 of 2)</vt:lpstr>
      <vt:lpstr>Example: Composite Depreciation (Slide 2 of 2)</vt:lpstr>
      <vt:lpstr>Component Depreciation</vt:lpstr>
      <vt:lpstr>How Are Depreciable Assets Disclosed?  Learning Objective #5</vt:lpstr>
      <vt:lpstr>Real Report: Disclosure of Depreciable Assets (Slide 1 of 3)</vt:lpstr>
      <vt:lpstr>Real Report: Disclosure of Depreciable Assets (Slide 2 of 3)</vt:lpstr>
      <vt:lpstr>Real Report: Disclosure of Depreciable Assets (Slide 3 of 3)</vt:lpstr>
      <vt:lpstr>What Are Some Additional Issues Related to Depreciation? Learning Objective #6</vt:lpstr>
      <vt:lpstr>Depreciation for Partial Periods</vt:lpstr>
      <vt:lpstr>Example: Partial Period Depreciation  Nearest Whole Month Convention (Slide 1 of 3)</vt:lpstr>
      <vt:lpstr>Example: Partial Period Depreciation  Nearest Whole Month Convention (Slide 2 of 3)</vt:lpstr>
      <vt:lpstr>Example: Partial Period Depreciation  Nearest Whole Month Convention (Slide 3 of 3)</vt:lpstr>
      <vt:lpstr>Example: Partial Period Depreciation  One-Half Year Convention (Slide 1 of 3)</vt:lpstr>
      <vt:lpstr>Example: Partial Period Depreciation  One-Half Year Convention (Slide 2 of 3)</vt:lpstr>
      <vt:lpstr>Example: Partial Period Depreciation  One-Half Year Convention (Slide 3 of 3)</vt:lpstr>
      <vt:lpstr>Change in Depreciation Estimate</vt:lpstr>
      <vt:lpstr>Example: Change in Depreciation Estimate</vt:lpstr>
      <vt:lpstr>Change in Depreciation Method</vt:lpstr>
      <vt:lpstr>Correction of a Depreciation Error</vt:lpstr>
      <vt:lpstr>Depreciation and Accretion Related to Asset Retirement Obligations (Slide 1 of 2)</vt:lpstr>
      <vt:lpstr>Depreciation and Accretion Related to Asset Retirement Obligations (Slide 2 of 2)</vt:lpstr>
      <vt:lpstr>Example: Depreciation and Accretion  of Asset Retirement Obligations (Slide 1 of 2)</vt:lpstr>
      <vt:lpstr>Example: Depreciation and Accretion  of Asset Retirement Obligations (Slide 2 of 2)</vt:lpstr>
      <vt:lpstr>How Do We Account for the Impairment of Property, Plant, and Equipment? Learning Objective #7</vt:lpstr>
      <vt:lpstr>How Do We Account for the Impairment of Property, Plant, and Equipment?</vt:lpstr>
      <vt:lpstr>Impairment of Assets to Be Held and Used  (Slide 1 of 3)</vt:lpstr>
      <vt:lpstr>Impairment of Assets to Be Held and Used  (Slide 2 of 3)</vt:lpstr>
      <vt:lpstr>Impairment of Assets to Be Held and Used  (Slide 3 of 3)</vt:lpstr>
      <vt:lpstr>Example: Impairment Loss (Slide 1 of 3)</vt:lpstr>
      <vt:lpstr>Example: Impairment Loss (Slide 2 of 3)</vt:lpstr>
      <vt:lpstr>Example: Impairment Loss (Slide 3 of 3)</vt:lpstr>
      <vt:lpstr>Disclosures of Impairment Loss</vt:lpstr>
      <vt:lpstr>Impairment of Assets Held for Sale</vt:lpstr>
      <vt:lpstr>Impairment Test</vt:lpstr>
      <vt:lpstr>Conceptual Evaluation of Asset Impairment (Slide 1 of 2)</vt:lpstr>
      <vt:lpstr>Conceptual Evaluation of Asset Impairment (Slide 2 of 2)</vt:lpstr>
      <vt:lpstr>How Do We Account for the Disposal of Property, Plant, and Equipment? Learning Objective #8 (Slide 1 of 2)</vt:lpstr>
      <vt:lpstr>How Do We Account for the Disposal of Property, Plant, and Equipment? Learning Objective #8 (Slide 2 of 2)</vt:lpstr>
      <vt:lpstr>Example: Disposal of Property, Plant, and Equipment</vt:lpstr>
      <vt:lpstr>Real Report: Disclosure of  Impairment and Disposal (Slide 1 of 2)</vt:lpstr>
      <vt:lpstr>Real Report: Disclosure of  Impairment and Disposal (Slide 2 of 2)</vt:lpstr>
      <vt:lpstr>How Is Depletion Recorded?  Learning Objective #9</vt:lpstr>
      <vt:lpstr>Natural Resources Costs</vt:lpstr>
      <vt:lpstr>Computing Depletion Costs (Slide 1 of 2)</vt:lpstr>
      <vt:lpstr>Computing Depletion Costs (Slide 2 of 2)</vt:lpstr>
      <vt:lpstr>Example: Computing Depletion Costs  (Slide 1 of 3)</vt:lpstr>
      <vt:lpstr>Example: Computing Depletion Costs  (Slide 2 of 3)</vt:lpstr>
      <vt:lpstr>Example: Computing Depletion Costs (Slide 3 of 3)</vt:lpstr>
      <vt:lpstr>How Is Depreciation Calculated for Income Tax Purposes? Learning Objective #10 (Slide 1 of 2)</vt:lpstr>
      <vt:lpstr>How Is Depreciation Calculated for Income Tax Purposes? Learning Objective #10 (Slide 2 of 2)</vt:lpstr>
      <vt:lpstr>MACRS Depreciation</vt:lpstr>
      <vt:lpstr>Example: MACRS (Slide 1 of 2)</vt:lpstr>
      <vt:lpstr>Example: MACRS (Slide 2 of 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Prasanna kumar. Tripathy</dc:creator>
  <cp:lastModifiedBy>Joy Taylor</cp:lastModifiedBy>
  <cp:revision>683</cp:revision>
  <dcterms:created xsi:type="dcterms:W3CDTF">2018-12-18T04:30:03Z</dcterms:created>
  <dcterms:modified xsi:type="dcterms:W3CDTF">2019-11-18T17:48:08Z</dcterms:modified>
</cp:coreProperties>
</file>