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9" r:id="rId4"/>
    <p:sldId id="435" r:id="rId5"/>
    <p:sldId id="473" r:id="rId6"/>
    <p:sldId id="474" r:id="rId7"/>
    <p:sldId id="475" r:id="rId8"/>
    <p:sldId id="476" r:id="rId9"/>
    <p:sldId id="477" r:id="rId10"/>
    <p:sldId id="383" r:id="rId11"/>
    <p:sldId id="478" r:id="rId12"/>
    <p:sldId id="479" r:id="rId13"/>
    <p:sldId id="480" r:id="rId14"/>
    <p:sldId id="481" r:id="rId15"/>
    <p:sldId id="482" r:id="rId16"/>
    <p:sldId id="437" r:id="rId17"/>
    <p:sldId id="483" r:id="rId18"/>
    <p:sldId id="484" r:id="rId19"/>
    <p:sldId id="485" r:id="rId20"/>
    <p:sldId id="384" r:id="rId21"/>
    <p:sldId id="486" r:id="rId22"/>
    <p:sldId id="487" r:id="rId23"/>
    <p:sldId id="326" r:id="rId24"/>
    <p:sldId id="488" r:id="rId25"/>
    <p:sldId id="489" r:id="rId26"/>
    <p:sldId id="490" r:id="rId27"/>
    <p:sldId id="491" r:id="rId28"/>
    <p:sldId id="492" r:id="rId29"/>
    <p:sldId id="493" r:id="rId30"/>
    <p:sldId id="494" r:id="rId31"/>
    <p:sldId id="495" r:id="rId32"/>
    <p:sldId id="496" r:id="rId33"/>
    <p:sldId id="497" r:id="rId34"/>
    <p:sldId id="498" r:id="rId35"/>
    <p:sldId id="499" r:id="rId36"/>
    <p:sldId id="506" r:id="rId37"/>
    <p:sldId id="501" r:id="rId38"/>
    <p:sldId id="502" r:id="rId39"/>
    <p:sldId id="503" r:id="rId40"/>
    <p:sldId id="504" r:id="rId41"/>
    <p:sldId id="505" r:id="rId42"/>
    <p:sldId id="507" r:id="rId43"/>
    <p:sldId id="508" r:id="rId44"/>
    <p:sldId id="509" r:id="rId45"/>
    <p:sldId id="513" r:id="rId46"/>
    <p:sldId id="511" r:id="rId47"/>
    <p:sldId id="512" r:id="rId48"/>
    <p:sldId id="260"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074"/>
    <a:srgbClr val="CC4D00"/>
    <a:srgbClr val="004A78"/>
    <a:srgbClr val="B60000"/>
    <a:srgbClr val="EDF0D8"/>
    <a:srgbClr val="009900"/>
    <a:srgbClr val="820082"/>
    <a:srgbClr val="F3F3EC"/>
    <a:srgbClr val="C90077"/>
    <a:srgbClr val="5D3264"/>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83215" autoAdjust="0"/>
  </p:normalViewPr>
  <p:slideViewPr>
    <p:cSldViewPr snapToGrid="0">
      <p:cViewPr varScale="1">
        <p:scale>
          <a:sx n="96" d="100"/>
          <a:sy n="96" d="100"/>
        </p:scale>
        <p:origin x="1068" y="78"/>
      </p:cViewPr>
      <p:guideLst>
        <p:guide orient="horz" pos="2160"/>
        <p:guide pos="3840"/>
      </p:guideLst>
    </p:cSldViewPr>
  </p:slideViewPr>
  <p:notesTextViewPr>
    <p:cViewPr>
      <p:scale>
        <a:sx n="1" d="1"/>
        <a:sy n="1" d="1"/>
      </p:scale>
      <p:origin x="0" y="0"/>
    </p:cViewPr>
  </p:notesTextViewPr>
  <p:notesViewPr>
    <p:cSldViewPr snapToGrid="0">
      <p:cViewPr varScale="1">
        <p:scale>
          <a:sx n="96" d="100"/>
          <a:sy n="96" d="100"/>
        </p:scale>
        <p:origin x="286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9DB43-5500-41F4-8C95-208AEA58B933}" type="datetimeFigureOut">
              <a:rPr lang="en-US" smtClean="0"/>
              <a:t>12/3/2019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78D3D-8A86-4363-8832-BC103BEEA408}" type="slidenum">
              <a:rPr lang="en-US" smtClean="0"/>
              <a:t>‹#›</a:t>
            </a:fld>
            <a:endParaRPr lang="en-US"/>
          </a:p>
        </p:txBody>
      </p:sp>
    </p:spTree>
    <p:extLst>
      <p:ext uri="{BB962C8B-B14F-4D97-AF65-F5344CB8AC3E}">
        <p14:creationId xmlns:p14="http://schemas.microsoft.com/office/powerpoint/2010/main" val="195634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B78D3D-8A86-4363-8832-BC103BEEA408}" type="slidenum">
              <a:rPr lang="en-US" smtClean="0"/>
              <a:t>1</a:t>
            </a:fld>
            <a:endParaRPr lang="en-US"/>
          </a:p>
        </p:txBody>
      </p:sp>
    </p:spTree>
    <p:extLst>
      <p:ext uri="{BB962C8B-B14F-4D97-AF65-F5344CB8AC3E}">
        <p14:creationId xmlns:p14="http://schemas.microsoft.com/office/powerpoint/2010/main" val="2948361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10</a:t>
            </a:fld>
            <a:endParaRPr lang="en-US"/>
          </a:p>
        </p:txBody>
      </p:sp>
    </p:spTree>
    <p:extLst>
      <p:ext uri="{BB962C8B-B14F-4D97-AF65-F5344CB8AC3E}">
        <p14:creationId xmlns:p14="http://schemas.microsoft.com/office/powerpoint/2010/main" val="1449182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11</a:t>
            </a:fld>
            <a:endParaRPr lang="en-US"/>
          </a:p>
        </p:txBody>
      </p:sp>
    </p:spTree>
    <p:extLst>
      <p:ext uri="{BB962C8B-B14F-4D97-AF65-F5344CB8AC3E}">
        <p14:creationId xmlns:p14="http://schemas.microsoft.com/office/powerpoint/2010/main" val="19565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13</a:t>
            </a:fld>
            <a:endParaRPr lang="en-US"/>
          </a:p>
        </p:txBody>
      </p:sp>
    </p:spTree>
    <p:extLst>
      <p:ext uri="{BB962C8B-B14F-4D97-AF65-F5344CB8AC3E}">
        <p14:creationId xmlns:p14="http://schemas.microsoft.com/office/powerpoint/2010/main" val="1569068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16</a:t>
            </a:fld>
            <a:endParaRPr lang="en-US"/>
          </a:p>
        </p:txBody>
      </p:sp>
    </p:spTree>
    <p:extLst>
      <p:ext uri="{BB962C8B-B14F-4D97-AF65-F5344CB8AC3E}">
        <p14:creationId xmlns:p14="http://schemas.microsoft.com/office/powerpoint/2010/main" val="1043715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17</a:t>
            </a:fld>
            <a:endParaRPr lang="en-US"/>
          </a:p>
        </p:txBody>
      </p:sp>
    </p:spTree>
    <p:extLst>
      <p:ext uri="{BB962C8B-B14F-4D97-AF65-F5344CB8AC3E}">
        <p14:creationId xmlns:p14="http://schemas.microsoft.com/office/powerpoint/2010/main" val="1009692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18</a:t>
            </a:fld>
            <a:endParaRPr lang="en-US"/>
          </a:p>
        </p:txBody>
      </p:sp>
    </p:spTree>
    <p:extLst>
      <p:ext uri="{BB962C8B-B14F-4D97-AF65-F5344CB8AC3E}">
        <p14:creationId xmlns:p14="http://schemas.microsoft.com/office/powerpoint/2010/main" val="530782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19</a:t>
            </a:fld>
            <a:endParaRPr lang="en-US"/>
          </a:p>
        </p:txBody>
      </p:sp>
    </p:spTree>
    <p:extLst>
      <p:ext uri="{BB962C8B-B14F-4D97-AF65-F5344CB8AC3E}">
        <p14:creationId xmlns:p14="http://schemas.microsoft.com/office/powerpoint/2010/main" val="2491073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20</a:t>
            </a:fld>
            <a:endParaRPr lang="en-US"/>
          </a:p>
        </p:txBody>
      </p:sp>
    </p:spTree>
    <p:extLst>
      <p:ext uri="{BB962C8B-B14F-4D97-AF65-F5344CB8AC3E}">
        <p14:creationId xmlns:p14="http://schemas.microsoft.com/office/powerpoint/2010/main" val="3964656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CB78D3D-8A86-4363-8832-BC103BEEA408}" type="slidenum">
              <a:rPr lang="en-US" smtClean="0"/>
              <a:t>21</a:t>
            </a:fld>
            <a:endParaRPr lang="en-US"/>
          </a:p>
        </p:txBody>
      </p:sp>
    </p:spTree>
    <p:extLst>
      <p:ext uri="{BB962C8B-B14F-4D97-AF65-F5344CB8AC3E}">
        <p14:creationId xmlns:p14="http://schemas.microsoft.com/office/powerpoint/2010/main" val="5165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23</a:t>
            </a:fld>
            <a:endParaRPr lang="en-US"/>
          </a:p>
        </p:txBody>
      </p:sp>
    </p:spTree>
    <p:extLst>
      <p:ext uri="{BB962C8B-B14F-4D97-AF65-F5344CB8AC3E}">
        <p14:creationId xmlns:p14="http://schemas.microsoft.com/office/powerpoint/2010/main" val="178339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B78D3D-8A86-4363-8832-BC103BEEA408}" type="slidenum">
              <a:rPr lang="en-US" smtClean="0"/>
              <a:t>2</a:t>
            </a:fld>
            <a:endParaRPr lang="en-US"/>
          </a:p>
        </p:txBody>
      </p:sp>
    </p:spTree>
    <p:extLst>
      <p:ext uri="{BB962C8B-B14F-4D97-AF65-F5344CB8AC3E}">
        <p14:creationId xmlns:p14="http://schemas.microsoft.com/office/powerpoint/2010/main" val="3489705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24</a:t>
            </a:fld>
            <a:endParaRPr lang="en-US"/>
          </a:p>
        </p:txBody>
      </p:sp>
    </p:spTree>
    <p:extLst>
      <p:ext uri="{BB962C8B-B14F-4D97-AF65-F5344CB8AC3E}">
        <p14:creationId xmlns:p14="http://schemas.microsoft.com/office/powerpoint/2010/main" val="54603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25</a:t>
            </a:fld>
            <a:endParaRPr lang="en-US"/>
          </a:p>
        </p:txBody>
      </p:sp>
    </p:spTree>
    <p:extLst>
      <p:ext uri="{BB962C8B-B14F-4D97-AF65-F5344CB8AC3E}">
        <p14:creationId xmlns:p14="http://schemas.microsoft.com/office/powerpoint/2010/main" val="1766232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26</a:t>
            </a:fld>
            <a:endParaRPr lang="en-US"/>
          </a:p>
        </p:txBody>
      </p:sp>
    </p:spTree>
    <p:extLst>
      <p:ext uri="{BB962C8B-B14F-4D97-AF65-F5344CB8AC3E}">
        <p14:creationId xmlns:p14="http://schemas.microsoft.com/office/powerpoint/2010/main" val="1233458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27</a:t>
            </a:fld>
            <a:endParaRPr lang="en-US"/>
          </a:p>
        </p:txBody>
      </p:sp>
    </p:spTree>
    <p:extLst>
      <p:ext uri="{BB962C8B-B14F-4D97-AF65-F5344CB8AC3E}">
        <p14:creationId xmlns:p14="http://schemas.microsoft.com/office/powerpoint/2010/main" val="3309161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28</a:t>
            </a:fld>
            <a:endParaRPr lang="en-US"/>
          </a:p>
        </p:txBody>
      </p:sp>
    </p:spTree>
    <p:extLst>
      <p:ext uri="{BB962C8B-B14F-4D97-AF65-F5344CB8AC3E}">
        <p14:creationId xmlns:p14="http://schemas.microsoft.com/office/powerpoint/2010/main" val="3281775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29</a:t>
            </a:fld>
            <a:endParaRPr lang="en-US"/>
          </a:p>
        </p:txBody>
      </p:sp>
    </p:spTree>
    <p:extLst>
      <p:ext uri="{BB962C8B-B14F-4D97-AF65-F5344CB8AC3E}">
        <p14:creationId xmlns:p14="http://schemas.microsoft.com/office/powerpoint/2010/main" val="2182067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30</a:t>
            </a:fld>
            <a:endParaRPr lang="en-US"/>
          </a:p>
        </p:txBody>
      </p:sp>
    </p:spTree>
    <p:extLst>
      <p:ext uri="{BB962C8B-B14F-4D97-AF65-F5344CB8AC3E}">
        <p14:creationId xmlns:p14="http://schemas.microsoft.com/office/powerpoint/2010/main" val="2002900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31</a:t>
            </a:fld>
            <a:endParaRPr lang="en-US"/>
          </a:p>
        </p:txBody>
      </p:sp>
    </p:spTree>
    <p:extLst>
      <p:ext uri="{BB962C8B-B14F-4D97-AF65-F5344CB8AC3E}">
        <p14:creationId xmlns:p14="http://schemas.microsoft.com/office/powerpoint/2010/main" val="14524235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32</a:t>
            </a:fld>
            <a:endParaRPr lang="en-US"/>
          </a:p>
        </p:txBody>
      </p:sp>
    </p:spTree>
    <p:extLst>
      <p:ext uri="{BB962C8B-B14F-4D97-AF65-F5344CB8AC3E}">
        <p14:creationId xmlns:p14="http://schemas.microsoft.com/office/powerpoint/2010/main" val="597394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33</a:t>
            </a:fld>
            <a:endParaRPr lang="en-US"/>
          </a:p>
        </p:txBody>
      </p:sp>
    </p:spTree>
    <p:extLst>
      <p:ext uri="{BB962C8B-B14F-4D97-AF65-F5344CB8AC3E}">
        <p14:creationId xmlns:p14="http://schemas.microsoft.com/office/powerpoint/2010/main" val="65500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a:t>
            </a:fld>
            <a:endParaRPr lang="en-US"/>
          </a:p>
        </p:txBody>
      </p:sp>
    </p:spTree>
    <p:extLst>
      <p:ext uri="{BB962C8B-B14F-4D97-AF65-F5344CB8AC3E}">
        <p14:creationId xmlns:p14="http://schemas.microsoft.com/office/powerpoint/2010/main" val="32637866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35</a:t>
            </a:fld>
            <a:endParaRPr lang="en-US"/>
          </a:p>
        </p:txBody>
      </p:sp>
    </p:spTree>
    <p:extLst>
      <p:ext uri="{BB962C8B-B14F-4D97-AF65-F5344CB8AC3E}">
        <p14:creationId xmlns:p14="http://schemas.microsoft.com/office/powerpoint/2010/main" val="3074426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37</a:t>
            </a:fld>
            <a:endParaRPr lang="en-US"/>
          </a:p>
        </p:txBody>
      </p:sp>
    </p:spTree>
    <p:extLst>
      <p:ext uri="{BB962C8B-B14F-4D97-AF65-F5344CB8AC3E}">
        <p14:creationId xmlns:p14="http://schemas.microsoft.com/office/powerpoint/2010/main" val="32332478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38</a:t>
            </a:fld>
            <a:endParaRPr lang="en-US"/>
          </a:p>
        </p:txBody>
      </p:sp>
    </p:spTree>
    <p:extLst>
      <p:ext uri="{BB962C8B-B14F-4D97-AF65-F5344CB8AC3E}">
        <p14:creationId xmlns:p14="http://schemas.microsoft.com/office/powerpoint/2010/main" val="305920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39</a:t>
            </a:fld>
            <a:endParaRPr lang="en-US"/>
          </a:p>
        </p:txBody>
      </p:sp>
    </p:spTree>
    <p:extLst>
      <p:ext uri="{BB962C8B-B14F-4D97-AF65-F5344CB8AC3E}">
        <p14:creationId xmlns:p14="http://schemas.microsoft.com/office/powerpoint/2010/main" val="3342373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42</a:t>
            </a:fld>
            <a:endParaRPr lang="en-US"/>
          </a:p>
        </p:txBody>
      </p:sp>
    </p:spTree>
    <p:extLst>
      <p:ext uri="{BB962C8B-B14F-4D97-AF65-F5344CB8AC3E}">
        <p14:creationId xmlns:p14="http://schemas.microsoft.com/office/powerpoint/2010/main" val="1982073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43</a:t>
            </a:fld>
            <a:endParaRPr lang="en-US"/>
          </a:p>
        </p:txBody>
      </p:sp>
    </p:spTree>
    <p:extLst>
      <p:ext uri="{BB962C8B-B14F-4D97-AF65-F5344CB8AC3E}">
        <p14:creationId xmlns:p14="http://schemas.microsoft.com/office/powerpoint/2010/main" val="41137717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48</a:t>
            </a:fld>
            <a:endParaRPr lang="en-US"/>
          </a:p>
        </p:txBody>
      </p:sp>
    </p:spTree>
    <p:extLst>
      <p:ext uri="{BB962C8B-B14F-4D97-AF65-F5344CB8AC3E}">
        <p14:creationId xmlns:p14="http://schemas.microsoft.com/office/powerpoint/2010/main" val="1611198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4</a:t>
            </a:fld>
            <a:endParaRPr lang="en-US"/>
          </a:p>
        </p:txBody>
      </p:sp>
    </p:spTree>
    <p:extLst>
      <p:ext uri="{BB962C8B-B14F-4D97-AF65-F5344CB8AC3E}">
        <p14:creationId xmlns:p14="http://schemas.microsoft.com/office/powerpoint/2010/main" val="3991754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5</a:t>
            </a:fld>
            <a:endParaRPr lang="en-US"/>
          </a:p>
        </p:txBody>
      </p:sp>
    </p:spTree>
    <p:extLst>
      <p:ext uri="{BB962C8B-B14F-4D97-AF65-F5344CB8AC3E}">
        <p14:creationId xmlns:p14="http://schemas.microsoft.com/office/powerpoint/2010/main" val="378493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6</a:t>
            </a:fld>
            <a:endParaRPr lang="en-US"/>
          </a:p>
        </p:txBody>
      </p:sp>
    </p:spTree>
    <p:extLst>
      <p:ext uri="{BB962C8B-B14F-4D97-AF65-F5344CB8AC3E}">
        <p14:creationId xmlns:p14="http://schemas.microsoft.com/office/powerpoint/2010/main" val="3288000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7</a:t>
            </a:fld>
            <a:endParaRPr lang="en-US"/>
          </a:p>
        </p:txBody>
      </p:sp>
    </p:spTree>
    <p:extLst>
      <p:ext uri="{BB962C8B-B14F-4D97-AF65-F5344CB8AC3E}">
        <p14:creationId xmlns:p14="http://schemas.microsoft.com/office/powerpoint/2010/main" val="36655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8</a:t>
            </a:fld>
            <a:endParaRPr lang="en-US"/>
          </a:p>
        </p:txBody>
      </p:sp>
    </p:spTree>
    <p:extLst>
      <p:ext uri="{BB962C8B-B14F-4D97-AF65-F5344CB8AC3E}">
        <p14:creationId xmlns:p14="http://schemas.microsoft.com/office/powerpoint/2010/main" val="1181823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CB78D3D-8A86-4363-8832-BC103BEEA408}" type="slidenum">
              <a:rPr lang="en-US" smtClean="0"/>
              <a:t>9</a:t>
            </a:fld>
            <a:endParaRPr lang="en-US"/>
          </a:p>
        </p:txBody>
      </p:sp>
    </p:spTree>
    <p:extLst>
      <p:ext uri="{BB962C8B-B14F-4D97-AF65-F5344CB8AC3E}">
        <p14:creationId xmlns:p14="http://schemas.microsoft.com/office/powerpoint/2010/main" val="147751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date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p:nvPr>
        </p:nvSpPr>
        <p:spPr>
          <a:xfrm>
            <a:off x="174625" y="87084"/>
            <a:ext cx="4933950" cy="5834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0927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588686"/>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126360"/>
            <a:ext cx="10515600" cy="588686"/>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6" name="Content Placeholder 2"/>
          <p:cNvSpPr>
            <a:spLocks noGrp="1"/>
          </p:cNvSpPr>
          <p:nvPr>
            <p:ph idx="11"/>
          </p:nvPr>
        </p:nvSpPr>
        <p:spPr>
          <a:xfrm>
            <a:off x="838200" y="2935095"/>
            <a:ext cx="10515600" cy="588686"/>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7" name="Content Placeholder 2"/>
          <p:cNvSpPr>
            <a:spLocks noGrp="1"/>
          </p:cNvSpPr>
          <p:nvPr>
            <p:ph idx="12"/>
          </p:nvPr>
        </p:nvSpPr>
        <p:spPr>
          <a:xfrm>
            <a:off x="838200" y="3743830"/>
            <a:ext cx="10515600" cy="588686"/>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9" name="Content Placeholder 2"/>
          <p:cNvSpPr>
            <a:spLocks noGrp="1"/>
          </p:cNvSpPr>
          <p:nvPr>
            <p:ph idx="13"/>
          </p:nvPr>
        </p:nvSpPr>
        <p:spPr>
          <a:xfrm>
            <a:off x="838200" y="4552565"/>
            <a:ext cx="10515600" cy="588688"/>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0" name="Content Placeholder 2"/>
          <p:cNvSpPr>
            <a:spLocks noGrp="1"/>
          </p:cNvSpPr>
          <p:nvPr>
            <p:ph idx="14"/>
          </p:nvPr>
        </p:nvSpPr>
        <p:spPr>
          <a:xfrm>
            <a:off x="838200" y="5361302"/>
            <a:ext cx="10515600" cy="588688"/>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
        <p:nvSpPr>
          <p:cNvPr id="11" name="Content Placeholder 2"/>
          <p:cNvSpPr>
            <a:spLocks noGrp="1"/>
          </p:cNvSpPr>
          <p:nvPr>
            <p:ph idx="15"/>
          </p:nvPr>
        </p:nvSpPr>
        <p:spPr>
          <a:xfrm>
            <a:off x="838200" y="6170039"/>
            <a:ext cx="10515600" cy="588688"/>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
        <p:nvSpPr>
          <p:cNvPr id="12" name="Content Placeholder 2"/>
          <p:cNvSpPr>
            <a:spLocks noGrp="1"/>
          </p:cNvSpPr>
          <p:nvPr>
            <p:ph idx="16"/>
          </p:nvPr>
        </p:nvSpPr>
        <p:spPr>
          <a:xfrm>
            <a:off x="838200" y="6978776"/>
            <a:ext cx="10515600" cy="612195"/>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
        <p:nvSpPr>
          <p:cNvPr id="13" name="Content Placeholder 2"/>
          <p:cNvSpPr>
            <a:spLocks noGrp="1"/>
          </p:cNvSpPr>
          <p:nvPr>
            <p:ph idx="17"/>
          </p:nvPr>
        </p:nvSpPr>
        <p:spPr>
          <a:xfrm>
            <a:off x="838200" y="7659550"/>
            <a:ext cx="10515600" cy="612195"/>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
        <p:nvSpPr>
          <p:cNvPr id="14" name="Content Placeholder 2"/>
          <p:cNvSpPr>
            <a:spLocks noGrp="1"/>
          </p:cNvSpPr>
          <p:nvPr>
            <p:ph idx="18"/>
          </p:nvPr>
        </p:nvSpPr>
        <p:spPr>
          <a:xfrm>
            <a:off x="838200" y="8421634"/>
            <a:ext cx="10515600" cy="612195"/>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Tree>
    <p:extLst>
      <p:ext uri="{BB962C8B-B14F-4D97-AF65-F5344CB8AC3E}">
        <p14:creationId xmlns:p14="http://schemas.microsoft.com/office/powerpoint/2010/main" val="10419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6324600" y="1317625"/>
            <a:ext cx="5029200" cy="47548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0736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a:t>Edit Master text styles</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017486"/>
            <a:ext cx="5029200" cy="4055019"/>
          </a:xfrm>
        </p:spPr>
        <p:txBody>
          <a:bodyPr>
            <a:noAutofit/>
          </a:bodyPr>
          <a:lstStyle>
            <a:lvl1pPr marL="365760" indent="-365760">
              <a:defRPr sz="2800"/>
            </a:lvl1pPr>
            <a:lvl2pPr marL="822960" indent="-320040">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marL="365760" indent="-365760">
              <a:defRPr sz="2800"/>
            </a:lvl1pPr>
            <a:lvl2pPr marL="822960" indent="-320040">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897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a:t>Section Header</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343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a:t>Edit Master text styles</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734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447068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Unit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a:t>Add picture here</a:t>
            </a:r>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137160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932561"/>
            <a:ext cx="10515600" cy="13716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4547497"/>
            <a:ext cx="10515600" cy="13716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046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6400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162102"/>
            <a:ext cx="10515600" cy="6400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3006579"/>
            <a:ext cx="10515600" cy="6400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3851056"/>
            <a:ext cx="10515600" cy="6400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3"/>
          </p:nvPr>
        </p:nvSpPr>
        <p:spPr>
          <a:xfrm>
            <a:off x="838200" y="4695533"/>
            <a:ext cx="10515600" cy="6400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838200" y="5540011"/>
            <a:ext cx="10515600" cy="6400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150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54864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036655"/>
            <a:ext cx="10515600" cy="54864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2755685"/>
            <a:ext cx="10515600" cy="54864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3474715"/>
            <a:ext cx="10515600" cy="54864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3"/>
          </p:nvPr>
        </p:nvSpPr>
        <p:spPr>
          <a:xfrm>
            <a:off x="838200" y="4193745"/>
            <a:ext cx="10515600" cy="54864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838200" y="4912775"/>
            <a:ext cx="10515600" cy="54864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5"/>
          </p:nvPr>
        </p:nvSpPr>
        <p:spPr>
          <a:xfrm>
            <a:off x="838200" y="5631807"/>
            <a:ext cx="10515600" cy="54864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013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73" r:id="rId7"/>
    <p:sldLayoutId id="2147483672" r:id="rId8"/>
    <p:sldLayoutId id="2147483674" r:id="rId9"/>
    <p:sldLayoutId id="2147483667" r:id="rId10"/>
    <p:sldLayoutId id="2147483666" r:id="rId11"/>
    <p:sldLayoutId id="2147483663" r:id="rId12"/>
    <p:sldLayoutId id="2147483664" r:id="rId13"/>
    <p:sldLayoutId id="2147483668" r:id="rId14"/>
    <p:sldLayoutId id="2147483669" r:id="rId15"/>
    <p:sldLayoutId id="2147483670" r:id="rId16"/>
    <p:sldLayoutId id="2147483671" r:id="rId17"/>
  </p:sldLayoutIdLst>
  <p:txStyles>
    <p:titleStyle>
      <a:lvl1pPr algn="ctr" defTabSz="914400" rtl="0" eaLnBrk="1" latinLnBrk="0" hangingPunct="1">
        <a:lnSpc>
          <a:spcPct val="90000"/>
        </a:lnSpc>
        <a:spcBef>
          <a:spcPct val="0"/>
        </a:spcBef>
        <a:buNone/>
        <a:defRPr sz="34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838200" y="2249928"/>
            <a:ext cx="10515600" cy="914400"/>
          </a:xfrm>
        </p:spPr>
        <p:txBody>
          <a:bodyPr/>
          <a:lstStyle/>
          <a:p>
            <a:r>
              <a:rPr lang="en-US" sz="4000" dirty="0"/>
              <a:t>Intermediate Accounting</a:t>
            </a:r>
          </a:p>
        </p:txBody>
      </p:sp>
      <p:sp>
        <p:nvSpPr>
          <p:cNvPr id="2" name="Subtitle 2"/>
          <p:cNvSpPr>
            <a:spLocks noGrp="1"/>
          </p:cNvSpPr>
          <p:nvPr>
            <p:ph type="subTitle" idx="1"/>
          </p:nvPr>
        </p:nvSpPr>
        <p:spPr>
          <a:xfrm>
            <a:off x="1066800" y="3310516"/>
            <a:ext cx="10058400" cy="731520"/>
          </a:xfrm>
        </p:spPr>
        <p:txBody>
          <a:bodyPr/>
          <a:lstStyle/>
          <a:p>
            <a:r>
              <a:rPr lang="en-US" sz="2400" dirty="0"/>
              <a:t>Third Edition</a:t>
            </a:r>
          </a:p>
        </p:txBody>
      </p:sp>
      <p:sp>
        <p:nvSpPr>
          <p:cNvPr id="6" name="Text Placeholder 3"/>
          <p:cNvSpPr>
            <a:spLocks noGrp="1"/>
          </p:cNvSpPr>
          <p:nvPr>
            <p:ph type="body" sz="quarter" idx="10"/>
          </p:nvPr>
        </p:nvSpPr>
        <p:spPr/>
        <p:txBody>
          <a:bodyPr>
            <a:noAutofit/>
          </a:bodyPr>
          <a:lstStyle/>
          <a:p>
            <a:pPr lvl="0"/>
            <a:r>
              <a:rPr lang="en-US" dirty="0"/>
              <a:t>Wahlen, Intermediate Accounting, Third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31833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Amortization and Impairment of Intangible Assets</a:t>
            </a:r>
            <a:endParaRPr lang="en-US" sz="1400" dirty="0"/>
          </a:p>
        </p:txBody>
      </p:sp>
      <p:sp>
        <p:nvSpPr>
          <p:cNvPr id="3" name="Content Placeholder 2"/>
          <p:cNvSpPr>
            <a:spLocks noGrp="1"/>
          </p:cNvSpPr>
          <p:nvPr>
            <p:ph idx="1"/>
          </p:nvPr>
        </p:nvSpPr>
        <p:spPr>
          <a:xfrm>
            <a:off x="838199" y="1317625"/>
            <a:ext cx="10947401" cy="4850946"/>
          </a:xfrm>
        </p:spPr>
        <p:txBody>
          <a:bodyPr/>
          <a:lstStyle/>
          <a:p>
            <a:r>
              <a:rPr lang="en-US" sz="2800" dirty="0"/>
              <a:t>The allocation of the cost of intangible assets in a systematic and rational manner over the asset’s useful life is called </a:t>
            </a:r>
            <a:r>
              <a:rPr lang="en-US" sz="2800" b="1" dirty="0">
                <a:solidFill>
                  <a:srgbClr val="004A78"/>
                </a:solidFill>
              </a:rPr>
              <a:t>amortization</a:t>
            </a:r>
            <a:r>
              <a:rPr lang="en-US" sz="2800" dirty="0">
                <a:solidFill>
                  <a:srgbClr val="000000"/>
                </a:solidFill>
              </a:rPr>
              <a:t>.</a:t>
            </a:r>
          </a:p>
          <a:p>
            <a:r>
              <a:rPr lang="en-US" sz="2800" dirty="0">
                <a:solidFill>
                  <a:srgbClr val="000000"/>
                </a:solidFill>
              </a:rPr>
              <a:t>An </a:t>
            </a:r>
            <a:r>
              <a:rPr lang="en-US" sz="2800" b="1" dirty="0">
                <a:solidFill>
                  <a:srgbClr val="004A78"/>
                </a:solidFill>
              </a:rPr>
              <a:t>impairment</a:t>
            </a:r>
            <a:r>
              <a:rPr lang="en-US" sz="2800" b="1" dirty="0">
                <a:solidFill>
                  <a:srgbClr val="4F81BD"/>
                </a:solidFill>
              </a:rPr>
              <a:t> </a:t>
            </a:r>
            <a:r>
              <a:rPr lang="en-US" sz="2800" dirty="0">
                <a:solidFill>
                  <a:srgbClr val="000000"/>
                </a:solidFill>
              </a:rPr>
              <a:t>of an intangible asset occurs when the fair value of the asset is less than its carrying value.</a:t>
            </a:r>
          </a:p>
          <a:p>
            <a:r>
              <a:rPr lang="en-US" sz="2800" dirty="0">
                <a:solidFill>
                  <a:srgbClr val="000000"/>
                </a:solidFill>
              </a:rPr>
              <a:t>Intangible assets are separated into two categories to determine whether they are amortized and how they are reviewed for impairment. The two categories are:</a:t>
            </a:r>
            <a:endParaRPr lang="en-US" sz="2800" dirty="0">
              <a:solidFill>
                <a:srgbClr val="4F81BD"/>
              </a:solidFill>
            </a:endParaRPr>
          </a:p>
          <a:p>
            <a:pPr lvl="1"/>
            <a:r>
              <a:rPr lang="en-US" sz="2400" dirty="0"/>
              <a:t>intangible assets with a finite, or limited, life.</a:t>
            </a:r>
          </a:p>
          <a:p>
            <a:pPr lvl="1"/>
            <a:r>
              <a:rPr lang="en-US" sz="2400" dirty="0"/>
              <a:t>intangible assets with an indefinite life.</a:t>
            </a:r>
          </a:p>
        </p:txBody>
      </p:sp>
    </p:spTree>
    <p:extLst>
      <p:ext uri="{BB962C8B-B14F-4D97-AF65-F5344CB8AC3E}">
        <p14:creationId xmlns:p14="http://schemas.microsoft.com/office/powerpoint/2010/main" val="310469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Intangible Assets with a Finite Life</a:t>
            </a:r>
            <a:endParaRPr lang="en-US" sz="1400" dirty="0"/>
          </a:p>
        </p:txBody>
      </p:sp>
      <p:sp>
        <p:nvSpPr>
          <p:cNvPr id="3" name="Content Placeholder 2"/>
          <p:cNvSpPr>
            <a:spLocks noGrp="1"/>
          </p:cNvSpPr>
          <p:nvPr>
            <p:ph idx="1"/>
          </p:nvPr>
        </p:nvSpPr>
        <p:spPr>
          <a:xfrm>
            <a:off x="838198" y="1317625"/>
            <a:ext cx="10972800" cy="4850946"/>
          </a:xfrm>
        </p:spPr>
        <p:txBody>
          <a:bodyPr/>
          <a:lstStyle/>
          <a:p>
            <a:pPr lvl="0">
              <a:lnSpc>
                <a:spcPct val="95000"/>
              </a:lnSpc>
              <a:buClr>
                <a:schemeClr val="tx1"/>
              </a:buClr>
            </a:pPr>
            <a:r>
              <a:rPr lang="en-US" sz="2400" dirty="0">
                <a:solidFill>
                  <a:prstClr val="black"/>
                </a:solidFill>
                <a:cs typeface="Arial" charset="0"/>
              </a:rPr>
              <a:t>An identifiable intangible asset that has a finite life is amortized over its useful life.</a:t>
            </a:r>
            <a:endParaRPr lang="en-US" sz="2400" dirty="0">
              <a:solidFill>
                <a:srgbClr val="000000"/>
              </a:solidFill>
              <a:cs typeface="Arial" charset="0"/>
            </a:endParaRPr>
          </a:p>
          <a:p>
            <a:pPr lvl="0">
              <a:lnSpc>
                <a:spcPct val="95000"/>
              </a:lnSpc>
              <a:buClr>
                <a:schemeClr val="tx1"/>
              </a:buClr>
            </a:pPr>
            <a:r>
              <a:rPr lang="en-US" sz="2400" dirty="0">
                <a:solidFill>
                  <a:srgbClr val="000000"/>
                </a:solidFill>
                <a:cs typeface="Arial" charset="0"/>
              </a:rPr>
              <a:t>Factors that a company should consider in estimating the useful future life of an intangible asset are:</a:t>
            </a:r>
          </a:p>
          <a:p>
            <a:pPr lvl="1">
              <a:lnSpc>
                <a:spcPct val="95000"/>
              </a:lnSpc>
              <a:buClr>
                <a:schemeClr val="tx1"/>
              </a:buClr>
            </a:pPr>
            <a:r>
              <a:rPr lang="en-US" sz="2000" dirty="0">
                <a:solidFill>
                  <a:prstClr val="black"/>
                </a:solidFill>
                <a:cs typeface="Arial" charset="0"/>
              </a:rPr>
              <a:t>Expected legal, technological, or contractual life.</a:t>
            </a:r>
          </a:p>
          <a:p>
            <a:pPr lvl="1">
              <a:lnSpc>
                <a:spcPct val="95000"/>
              </a:lnSpc>
              <a:buClr>
                <a:schemeClr val="tx1"/>
              </a:buClr>
            </a:pPr>
            <a:r>
              <a:rPr lang="en-US" sz="2000" dirty="0">
                <a:solidFill>
                  <a:prstClr val="black"/>
                </a:solidFill>
                <a:cs typeface="Arial" charset="0"/>
              </a:rPr>
              <a:t>Expected use of the intangible asset.</a:t>
            </a:r>
          </a:p>
          <a:p>
            <a:pPr lvl="1">
              <a:lnSpc>
                <a:spcPct val="95000"/>
              </a:lnSpc>
              <a:buClr>
                <a:schemeClr val="tx1"/>
              </a:buClr>
            </a:pPr>
            <a:r>
              <a:rPr lang="en-US" sz="2000" dirty="0">
                <a:solidFill>
                  <a:prstClr val="black"/>
                </a:solidFill>
                <a:cs typeface="Arial" charset="0"/>
              </a:rPr>
              <a:t>Expected useful life of a related asset.</a:t>
            </a:r>
          </a:p>
          <a:p>
            <a:pPr lvl="1">
              <a:lnSpc>
                <a:spcPct val="95000"/>
              </a:lnSpc>
              <a:buClr>
                <a:schemeClr val="tx1"/>
              </a:buClr>
            </a:pPr>
            <a:r>
              <a:rPr lang="en-US" sz="2000" dirty="0">
                <a:solidFill>
                  <a:prstClr val="black"/>
                </a:solidFill>
                <a:cs typeface="Arial" charset="0"/>
              </a:rPr>
              <a:t>Legal, regulatory, or contractual provisions that enable renewal or extension of the intangible asset’s legal or contractual life without substantial economic cost, if any.</a:t>
            </a:r>
          </a:p>
          <a:p>
            <a:pPr lvl="1">
              <a:lnSpc>
                <a:spcPct val="95000"/>
              </a:lnSpc>
              <a:buClr>
                <a:schemeClr val="tx1"/>
              </a:buClr>
            </a:pPr>
            <a:r>
              <a:rPr lang="en-US" sz="2000" dirty="0">
                <a:solidFill>
                  <a:prstClr val="black"/>
                </a:solidFill>
                <a:cs typeface="Arial" charset="0"/>
              </a:rPr>
              <a:t>Effects of obsolescence, demand, competition, and other economic factors.</a:t>
            </a:r>
          </a:p>
          <a:p>
            <a:pPr lvl="1">
              <a:lnSpc>
                <a:spcPct val="95000"/>
              </a:lnSpc>
              <a:buClr>
                <a:schemeClr val="tx1"/>
              </a:buClr>
            </a:pPr>
            <a:r>
              <a:rPr lang="en-US" sz="2000" dirty="0">
                <a:solidFill>
                  <a:prstClr val="black"/>
                </a:solidFill>
                <a:cs typeface="Arial" charset="0"/>
              </a:rPr>
              <a:t>Level of maintenance costs required to obtain the expected future cash flows from the asset.</a:t>
            </a:r>
            <a:endParaRPr lang="en-US" sz="2000" dirty="0"/>
          </a:p>
        </p:txBody>
      </p:sp>
    </p:spTree>
    <p:extLst>
      <p:ext uri="{BB962C8B-B14F-4D97-AF65-F5344CB8AC3E}">
        <p14:creationId xmlns:p14="http://schemas.microsoft.com/office/powerpoint/2010/main" val="115645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Intangible Assets with a Finite Life - Example</a:t>
            </a:r>
          </a:p>
        </p:txBody>
      </p:sp>
      <p:sp>
        <p:nvSpPr>
          <p:cNvPr id="3" name="Content Placeholder 2"/>
          <p:cNvSpPr>
            <a:spLocks noGrp="1"/>
          </p:cNvSpPr>
          <p:nvPr>
            <p:ph idx="1"/>
          </p:nvPr>
        </p:nvSpPr>
        <p:spPr>
          <a:xfrm>
            <a:off x="838200" y="1317624"/>
            <a:ext cx="10515600" cy="1979367"/>
          </a:xfrm>
        </p:spPr>
        <p:txBody>
          <a:bodyPr/>
          <a:lstStyle/>
          <a:p>
            <a:pPr>
              <a:buClr>
                <a:schemeClr val="tx1"/>
              </a:buClr>
            </a:pPr>
            <a:r>
              <a:rPr lang="en-US" sz="2400" b="1" dirty="0">
                <a:solidFill>
                  <a:srgbClr val="CC4D00"/>
                </a:solidFill>
              </a:rPr>
              <a:t>Example</a:t>
            </a:r>
            <a:r>
              <a:rPr lang="en-US" sz="2400" b="1" dirty="0">
                <a:solidFill>
                  <a:srgbClr val="FF9900"/>
                </a:solidFill>
              </a:rPr>
              <a:t> </a:t>
            </a:r>
            <a:r>
              <a:rPr lang="en-US" sz="2400" dirty="0"/>
              <a:t>Schultz Company purchased a patent for $85,000 and amortizes it using the straight-line method over 10 years (the time period it expects to use the patent) with no expected residual value.</a:t>
            </a:r>
          </a:p>
          <a:p>
            <a:pPr lvl="1"/>
            <a:r>
              <a:rPr lang="en-US" sz="2000" dirty="0"/>
              <a:t>The journal entries to record the acquisition and the amortization for the first year are as follows:</a:t>
            </a:r>
          </a:p>
        </p:txBody>
      </p:sp>
      <p:graphicFrame>
        <p:nvGraphicFramePr>
          <p:cNvPr id="7" name="Table 3"/>
          <p:cNvGraphicFramePr>
            <a:graphicFrameLocks noGrp="1"/>
          </p:cNvGraphicFramePr>
          <p:nvPr>
            <p:ph idx="10"/>
            <p:extLst>
              <p:ext uri="{D42A27DB-BD31-4B8C-83A1-F6EECF244321}">
                <p14:modId xmlns:p14="http://schemas.microsoft.com/office/powerpoint/2010/main" val="798324157"/>
              </p:ext>
            </p:extLst>
          </p:nvPr>
        </p:nvGraphicFramePr>
        <p:xfrm>
          <a:off x="1341120" y="3499988"/>
          <a:ext cx="9509760" cy="1483360"/>
        </p:xfrm>
        <a:graphic>
          <a:graphicData uri="http://schemas.openxmlformats.org/drawingml/2006/table">
            <a:tbl>
              <a:tblPr firstRow="1" bandRow="1">
                <a:tableStyleId>{5C22544A-7EE6-4342-B048-85BDC9FD1C3A}</a:tableStyleId>
              </a:tblPr>
              <a:tblGrid>
                <a:gridCol w="5852160">
                  <a:extLst>
                    <a:ext uri="{9D8B030D-6E8A-4147-A177-3AD203B41FA5}">
                      <a16:colId xmlns:a16="http://schemas.microsoft.com/office/drawing/2014/main" val="908195503"/>
                    </a:ext>
                  </a:extLst>
                </a:gridCol>
                <a:gridCol w="1828800">
                  <a:extLst>
                    <a:ext uri="{9D8B030D-6E8A-4147-A177-3AD203B41FA5}">
                      <a16:colId xmlns:a16="http://schemas.microsoft.com/office/drawing/2014/main" val="1517967125"/>
                    </a:ext>
                  </a:extLst>
                </a:gridCol>
                <a:gridCol w="1828800">
                  <a:extLst>
                    <a:ext uri="{9D8B030D-6E8A-4147-A177-3AD203B41FA5}">
                      <a16:colId xmlns:a16="http://schemas.microsoft.com/office/drawing/2014/main" val="235875926"/>
                    </a:ext>
                  </a:extLst>
                </a:gridCol>
              </a:tblGrid>
              <a:tr h="37084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Patent</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85,000</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122089261"/>
                  </a:ext>
                </a:extLst>
              </a:tr>
              <a:tr h="37084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85,000</a:t>
                      </a: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444794578"/>
                  </a:ext>
                </a:extLst>
              </a:tr>
              <a:tr h="37084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Amortization Expense ($85,000 ÷ 10 years)</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8,500</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462333491"/>
                  </a:ext>
                </a:extLst>
              </a:tr>
              <a:tr h="37084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Patent (or Accumulated Amortization: Patent)</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8,500</a:t>
                      </a: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192799930"/>
                  </a:ext>
                </a:extLst>
              </a:tr>
            </a:tbl>
          </a:graphicData>
        </a:graphic>
      </p:graphicFrame>
      <p:sp>
        <p:nvSpPr>
          <p:cNvPr id="5" name="Content Placeholder 4"/>
          <p:cNvSpPr>
            <a:spLocks noGrp="1"/>
          </p:cNvSpPr>
          <p:nvPr>
            <p:ph idx="11"/>
          </p:nvPr>
        </p:nvSpPr>
        <p:spPr>
          <a:xfrm>
            <a:off x="838200" y="5186345"/>
            <a:ext cx="10515600" cy="737938"/>
          </a:xfrm>
        </p:spPr>
        <p:txBody>
          <a:bodyPr/>
          <a:lstStyle/>
          <a:p>
            <a:pPr lvl="1"/>
            <a:r>
              <a:rPr lang="en-US" sz="2000" dirty="0">
                <a:solidFill>
                  <a:prstClr val="black"/>
                </a:solidFill>
                <a:cs typeface="Arial" charset="0"/>
              </a:rPr>
              <a:t>The book value of $76,500 ($85,000 </a:t>
            </a:r>
            <a:r>
              <a:rPr lang="en-IN" sz="2000" dirty="0"/>
              <a:t>−</a:t>
            </a:r>
            <a:r>
              <a:rPr lang="en-US" sz="2000" dirty="0">
                <a:solidFill>
                  <a:prstClr val="black"/>
                </a:solidFill>
                <a:cs typeface="Arial" charset="0"/>
              </a:rPr>
              <a:t> $8,500) is reported in the intangible assets section of Schultz Company’s balance sheet.</a:t>
            </a:r>
          </a:p>
        </p:txBody>
      </p:sp>
    </p:spTree>
    <p:extLst>
      <p:ext uri="{BB962C8B-B14F-4D97-AF65-F5344CB8AC3E}">
        <p14:creationId xmlns:p14="http://schemas.microsoft.com/office/powerpoint/2010/main" val="21922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Intangible Assets with a Finite Life – Impairment</a:t>
            </a:r>
            <a:r>
              <a:rPr lang="en-IN" sz="2000" dirty="0"/>
              <a:t/>
            </a:r>
            <a:br>
              <a:rPr lang="en-IN" sz="2000" dirty="0"/>
            </a:br>
            <a:r>
              <a:rPr lang="en-IN" sz="2000" dirty="0"/>
              <a:t>(Slide 1 of 2)</a:t>
            </a:r>
            <a:endParaRPr lang="en-US" sz="2000" dirty="0"/>
          </a:p>
        </p:txBody>
      </p:sp>
      <p:sp>
        <p:nvSpPr>
          <p:cNvPr id="3" name="Content Placeholder 2"/>
          <p:cNvSpPr>
            <a:spLocks noGrp="1"/>
          </p:cNvSpPr>
          <p:nvPr>
            <p:ph idx="1"/>
          </p:nvPr>
        </p:nvSpPr>
        <p:spPr>
          <a:xfrm>
            <a:off x="838198" y="1317625"/>
            <a:ext cx="10972800" cy="4850946"/>
          </a:xfrm>
        </p:spPr>
        <p:txBody>
          <a:bodyPr/>
          <a:lstStyle/>
          <a:p>
            <a:pPr lvl="0">
              <a:buClr>
                <a:schemeClr val="tx1"/>
              </a:buClr>
            </a:pPr>
            <a:r>
              <a:rPr lang="en-US" sz="2600" dirty="0">
                <a:solidFill>
                  <a:srgbClr val="000000"/>
                </a:solidFill>
                <a:cs typeface="Arial" charset="0"/>
              </a:rPr>
              <a:t>GAAP requires that a company review its intangible assets that are subject to amortization for impairment whenever events or circumstances indicate that its book value may not be recoverable</a:t>
            </a:r>
            <a:r>
              <a:rPr lang="en-US" sz="2400" dirty="0">
                <a:solidFill>
                  <a:srgbClr val="000000"/>
                </a:solidFill>
                <a:cs typeface="Arial" charset="0"/>
              </a:rPr>
              <a:t>. </a:t>
            </a:r>
          </a:p>
          <a:p>
            <a:pPr lvl="0">
              <a:buClr>
                <a:schemeClr val="tx1"/>
              </a:buClr>
            </a:pPr>
            <a:r>
              <a:rPr lang="en-US" sz="2600" dirty="0">
                <a:solidFill>
                  <a:srgbClr val="000000"/>
                </a:solidFill>
                <a:cs typeface="Arial" charset="0"/>
              </a:rPr>
              <a:t>Testing of impairment of intangible assets with a finite life consists of two steps:</a:t>
            </a:r>
          </a:p>
          <a:p>
            <a:pPr lvl="1">
              <a:lnSpc>
                <a:spcPct val="105000"/>
              </a:lnSpc>
              <a:buClr>
                <a:schemeClr val="tx1"/>
              </a:buClr>
            </a:pPr>
            <a:r>
              <a:rPr lang="en-US" sz="2200" i="1" dirty="0">
                <a:solidFill>
                  <a:prstClr val="black"/>
                </a:solidFill>
                <a:cs typeface="Arial" charset="0"/>
              </a:rPr>
              <a:t>Step 1: Recoverability Test</a:t>
            </a:r>
            <a:r>
              <a:rPr lang="en-US" sz="2200" dirty="0">
                <a:solidFill>
                  <a:prstClr val="black"/>
                </a:solidFill>
                <a:cs typeface="Arial" charset="0"/>
              </a:rPr>
              <a:t>. If the total undiscounted cash flows expected to result from the use of the intangible asset are less than the asset’s book value, the company must recognize an impairment loss because the book value of the asset is not recoverable.</a:t>
            </a:r>
          </a:p>
          <a:p>
            <a:pPr lvl="1">
              <a:lnSpc>
                <a:spcPct val="105000"/>
              </a:lnSpc>
              <a:buClr>
                <a:schemeClr val="tx1"/>
              </a:buClr>
            </a:pPr>
            <a:r>
              <a:rPr lang="en-US" sz="2200" i="1" dirty="0">
                <a:solidFill>
                  <a:prstClr val="black"/>
                </a:solidFill>
                <a:cs typeface="Arial" charset="0"/>
              </a:rPr>
              <a:t>Step 2: Measurement of the Loss. </a:t>
            </a:r>
            <a:r>
              <a:rPr lang="en-US" sz="2200" dirty="0">
                <a:solidFill>
                  <a:prstClr val="black"/>
                </a:solidFill>
                <a:cs typeface="Arial" charset="0"/>
              </a:rPr>
              <a:t>The impairment loss is measured as the difference between the asset’s fair value and its book value.</a:t>
            </a:r>
            <a:endParaRPr lang="en-US" sz="2200" b="1" i="1" dirty="0">
              <a:solidFill>
                <a:prstClr val="black"/>
              </a:solidFill>
              <a:cs typeface="Arial" charset="0"/>
            </a:endParaRPr>
          </a:p>
        </p:txBody>
      </p:sp>
    </p:spTree>
    <p:extLst>
      <p:ext uri="{BB962C8B-B14F-4D97-AF65-F5344CB8AC3E}">
        <p14:creationId xmlns:p14="http://schemas.microsoft.com/office/powerpoint/2010/main" val="536993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Intangible Assets with a Finite Life – Impairment</a:t>
            </a:r>
            <a:r>
              <a:rPr lang="en-IN" sz="2000" dirty="0"/>
              <a:t/>
            </a:r>
            <a:br>
              <a:rPr lang="en-IN" sz="2000" dirty="0"/>
            </a:br>
            <a:r>
              <a:rPr lang="en-IN" sz="2000" dirty="0"/>
              <a:t>(Slide 2 of 2)</a:t>
            </a:r>
            <a:endParaRPr lang="en-IN" dirty="0"/>
          </a:p>
        </p:txBody>
      </p:sp>
      <p:sp>
        <p:nvSpPr>
          <p:cNvPr id="3" name="Content Placeholder 2"/>
          <p:cNvSpPr>
            <a:spLocks noGrp="1"/>
          </p:cNvSpPr>
          <p:nvPr>
            <p:ph idx="1"/>
          </p:nvPr>
        </p:nvSpPr>
        <p:spPr>
          <a:xfrm>
            <a:off x="838200" y="1317624"/>
            <a:ext cx="10515600" cy="2808924"/>
          </a:xfrm>
        </p:spPr>
        <p:txBody>
          <a:bodyPr/>
          <a:lstStyle/>
          <a:p>
            <a:pPr lvl="0">
              <a:buClr>
                <a:schemeClr val="tx1"/>
              </a:buClr>
            </a:pPr>
            <a:r>
              <a:rPr lang="en-US" sz="2400" b="1" dirty="0">
                <a:solidFill>
                  <a:srgbClr val="CC4D00"/>
                </a:solidFill>
                <a:cs typeface="Arial" charset="0"/>
              </a:rPr>
              <a:t>Example</a:t>
            </a:r>
            <a:r>
              <a:rPr lang="en-US" sz="2400" b="1" dirty="0">
                <a:solidFill>
                  <a:srgbClr val="F79646"/>
                </a:solidFill>
                <a:cs typeface="Arial" charset="0"/>
              </a:rPr>
              <a:t> </a:t>
            </a:r>
            <a:r>
              <a:rPr lang="en-US" sz="2400" dirty="0">
                <a:cs typeface="Arial" charset="0"/>
              </a:rPr>
              <a:t>Because of technological developments in its industry, Schultz Company decides to review its patent, which</a:t>
            </a:r>
            <a:r>
              <a:rPr lang="en-US" sz="2400" dirty="0">
                <a:solidFill>
                  <a:prstClr val="black"/>
                </a:solidFill>
                <a:cs typeface="Arial" charset="0"/>
              </a:rPr>
              <a:t> has a book value of $68,000, for impairment. Schultz estimates that the future net cash flows from this patent are $40,000. The fair value of the patent, measured as the present value of the expected future cash flows, is $25,000.</a:t>
            </a:r>
          </a:p>
          <a:p>
            <a:pPr lvl="0">
              <a:buClr>
                <a:schemeClr val="tx1"/>
              </a:buClr>
            </a:pPr>
            <a:r>
              <a:rPr lang="en-US" sz="2400" dirty="0">
                <a:solidFill>
                  <a:prstClr val="black"/>
                </a:solidFill>
                <a:cs typeface="Arial" charset="0"/>
              </a:rPr>
              <a:t>Because the expected future cash flows are less than the book value, Schultz must recognize an impairment of the patent as follows:</a:t>
            </a:r>
            <a:endParaRPr lang="en-US" sz="2400" dirty="0"/>
          </a:p>
        </p:txBody>
      </p:sp>
      <p:graphicFrame>
        <p:nvGraphicFramePr>
          <p:cNvPr id="7" name="Table 3"/>
          <p:cNvGraphicFramePr>
            <a:graphicFrameLocks noGrp="1"/>
          </p:cNvGraphicFramePr>
          <p:nvPr>
            <p:ph idx="10"/>
            <p:extLst>
              <p:ext uri="{D42A27DB-BD31-4B8C-83A1-F6EECF244321}">
                <p14:modId xmlns:p14="http://schemas.microsoft.com/office/powerpoint/2010/main" val="2001830104"/>
              </p:ext>
            </p:extLst>
          </p:nvPr>
        </p:nvGraphicFramePr>
        <p:xfrm>
          <a:off x="1798320" y="4304925"/>
          <a:ext cx="8595360" cy="741680"/>
        </p:xfrm>
        <a:graphic>
          <a:graphicData uri="http://schemas.openxmlformats.org/drawingml/2006/table">
            <a:tbl>
              <a:tblPr firstRow="1" bandRow="1">
                <a:tableStyleId>{5C22544A-7EE6-4342-B048-85BDC9FD1C3A}</a:tableStyleId>
              </a:tblPr>
              <a:tblGrid>
                <a:gridCol w="4937760">
                  <a:extLst>
                    <a:ext uri="{9D8B030D-6E8A-4147-A177-3AD203B41FA5}">
                      <a16:colId xmlns:a16="http://schemas.microsoft.com/office/drawing/2014/main" val="908195503"/>
                    </a:ext>
                  </a:extLst>
                </a:gridCol>
                <a:gridCol w="1828800">
                  <a:extLst>
                    <a:ext uri="{9D8B030D-6E8A-4147-A177-3AD203B41FA5}">
                      <a16:colId xmlns:a16="http://schemas.microsoft.com/office/drawing/2014/main" val="1517967125"/>
                    </a:ext>
                  </a:extLst>
                </a:gridCol>
                <a:gridCol w="1828800">
                  <a:extLst>
                    <a:ext uri="{9D8B030D-6E8A-4147-A177-3AD203B41FA5}">
                      <a16:colId xmlns:a16="http://schemas.microsoft.com/office/drawing/2014/main" val="235875926"/>
                    </a:ext>
                  </a:extLst>
                </a:gridCol>
              </a:tblGrid>
              <a:tr h="37084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Loss on Impairment ($25,000 − $68,000</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43,000</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122089261"/>
                  </a:ext>
                </a:extLst>
              </a:tr>
              <a:tr h="37084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Patent</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dk1"/>
                          </a:solidFill>
                          <a:latin typeface="Arial" panose="020B0604020202020204" pitchFamily="34" charset="0"/>
                          <a:ea typeface="+mn-ea"/>
                          <a:cs typeface="Arial" panose="020B0604020202020204" pitchFamily="34" charset="0"/>
                        </a:rPr>
                        <a:t>43,000</a:t>
                      </a: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444794578"/>
                  </a:ext>
                </a:extLst>
              </a:tr>
            </a:tbl>
          </a:graphicData>
        </a:graphic>
      </p:graphicFrame>
      <p:sp>
        <p:nvSpPr>
          <p:cNvPr id="5" name="Content Placeholder 4"/>
          <p:cNvSpPr>
            <a:spLocks noGrp="1"/>
          </p:cNvSpPr>
          <p:nvPr>
            <p:ph idx="11"/>
          </p:nvPr>
        </p:nvSpPr>
        <p:spPr>
          <a:xfrm>
            <a:off x="838200" y="5224981"/>
            <a:ext cx="10515600" cy="828089"/>
          </a:xfrm>
        </p:spPr>
        <p:txBody>
          <a:bodyPr/>
          <a:lstStyle/>
          <a:p>
            <a:pPr marL="422275" indent="-285750">
              <a:buClr>
                <a:schemeClr val="tx1"/>
              </a:buClr>
            </a:pPr>
            <a:r>
              <a:rPr lang="en-US" sz="2400" dirty="0">
                <a:solidFill>
                  <a:prstClr val="black"/>
                </a:solidFill>
                <a:cs typeface="Arial" charset="0"/>
              </a:rPr>
              <a:t>The reduced book value of the intangible asset is amortized over the asset’s remaining life.</a:t>
            </a:r>
          </a:p>
        </p:txBody>
      </p:sp>
    </p:spTree>
    <p:extLst>
      <p:ext uri="{BB962C8B-B14F-4D97-AF65-F5344CB8AC3E}">
        <p14:creationId xmlns:p14="http://schemas.microsoft.com/office/powerpoint/2010/main" val="2682395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Intangible Assets with an Indefinite Life</a:t>
            </a:r>
            <a:r>
              <a:rPr lang="en-IN" sz="2000" dirty="0"/>
              <a:t/>
            </a:r>
            <a:br>
              <a:rPr lang="en-IN" sz="2000" dirty="0"/>
            </a:br>
            <a:r>
              <a:rPr lang="en-IN" sz="2000" dirty="0"/>
              <a:t>(Slide 1 of 2)</a:t>
            </a:r>
          </a:p>
        </p:txBody>
      </p:sp>
      <p:sp>
        <p:nvSpPr>
          <p:cNvPr id="3" name="Content Placeholder 2"/>
          <p:cNvSpPr>
            <a:spLocks noGrp="1"/>
          </p:cNvSpPr>
          <p:nvPr>
            <p:ph idx="1"/>
          </p:nvPr>
        </p:nvSpPr>
        <p:spPr>
          <a:xfrm>
            <a:off x="838200" y="1317624"/>
            <a:ext cx="10515600" cy="3408921"/>
          </a:xfrm>
        </p:spPr>
        <p:txBody>
          <a:bodyPr/>
          <a:lstStyle/>
          <a:p>
            <a:r>
              <a:rPr lang="en-US" sz="2400" dirty="0"/>
              <a:t>An intangible asset with an indefinite life is not amortized but is reviewed for impairment.</a:t>
            </a:r>
          </a:p>
          <a:p>
            <a:r>
              <a:rPr lang="en-US" sz="2400" dirty="0"/>
              <a:t>An intangible asset with an indefinite life is impaired when its fair value is less than its book value.</a:t>
            </a:r>
          </a:p>
          <a:p>
            <a:pPr lvl="1">
              <a:spcBef>
                <a:spcPts val="700"/>
              </a:spcBef>
              <a:buClr>
                <a:schemeClr val="tx1"/>
              </a:buClr>
              <a:buSzPct val="100000"/>
            </a:pPr>
            <a:r>
              <a:rPr lang="en-US" sz="2000" b="1" dirty="0">
                <a:solidFill>
                  <a:srgbClr val="CC4D00"/>
                </a:solidFill>
              </a:rPr>
              <a:t>Example</a:t>
            </a:r>
            <a:r>
              <a:rPr lang="en-US" sz="2000" dirty="0">
                <a:solidFill>
                  <a:srgbClr val="FF9900"/>
                </a:solidFill>
              </a:rPr>
              <a:t> </a:t>
            </a:r>
            <a:r>
              <a:rPr lang="en-US" sz="2000" dirty="0"/>
              <a:t>Norton Company purchased a trademark two years ago for $60,000. Norton considered the trademark to have an indefinite life, and it has a carrying value of $60,000. At the end of the current year, Norton determines that the fair value of the trademark is $20,000. The entry to record the impairment loss ($20,000 fair value ‒ $60,000 cost):</a:t>
            </a:r>
          </a:p>
        </p:txBody>
      </p:sp>
      <p:graphicFrame>
        <p:nvGraphicFramePr>
          <p:cNvPr id="5" name="Table 3"/>
          <p:cNvGraphicFramePr>
            <a:graphicFrameLocks noGrp="1"/>
          </p:cNvGraphicFramePr>
          <p:nvPr>
            <p:ph idx="10"/>
            <p:extLst>
              <p:ext uri="{D42A27DB-BD31-4B8C-83A1-F6EECF244321}">
                <p14:modId xmlns:p14="http://schemas.microsoft.com/office/powerpoint/2010/main" val="619298529"/>
              </p:ext>
            </p:extLst>
          </p:nvPr>
        </p:nvGraphicFramePr>
        <p:xfrm>
          <a:off x="1798320" y="5043195"/>
          <a:ext cx="8595360" cy="741680"/>
        </p:xfrm>
        <a:graphic>
          <a:graphicData uri="http://schemas.openxmlformats.org/drawingml/2006/table">
            <a:tbl>
              <a:tblPr firstRow="1" bandRow="1">
                <a:tableStyleId>{5C22544A-7EE6-4342-B048-85BDC9FD1C3A}</a:tableStyleId>
              </a:tblPr>
              <a:tblGrid>
                <a:gridCol w="4937760">
                  <a:extLst>
                    <a:ext uri="{9D8B030D-6E8A-4147-A177-3AD203B41FA5}">
                      <a16:colId xmlns:a16="http://schemas.microsoft.com/office/drawing/2014/main" val="908195503"/>
                    </a:ext>
                  </a:extLst>
                </a:gridCol>
                <a:gridCol w="1828800">
                  <a:extLst>
                    <a:ext uri="{9D8B030D-6E8A-4147-A177-3AD203B41FA5}">
                      <a16:colId xmlns:a16="http://schemas.microsoft.com/office/drawing/2014/main" val="1517967125"/>
                    </a:ext>
                  </a:extLst>
                </a:gridCol>
                <a:gridCol w="1828800">
                  <a:extLst>
                    <a:ext uri="{9D8B030D-6E8A-4147-A177-3AD203B41FA5}">
                      <a16:colId xmlns:a16="http://schemas.microsoft.com/office/drawing/2014/main" val="235875926"/>
                    </a:ext>
                  </a:extLst>
                </a:gridCol>
              </a:tblGrid>
              <a:tr h="37084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Loss on Impairment</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122089261"/>
                  </a:ext>
                </a:extLst>
              </a:tr>
              <a:tr h="37084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Trademark</a:t>
                      </a: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IN" sz="1800" b="0" i="0" u="none" strike="noStrike" kern="1200" baseline="0" dirty="0">
                          <a:solidFill>
                            <a:schemeClr val="dk1"/>
                          </a:solidFill>
                          <a:latin typeface="Arial" panose="020B0604020202020204" pitchFamily="34" charset="0"/>
                          <a:ea typeface="+mn-ea"/>
                          <a:cs typeface="Arial" panose="020B0604020202020204" pitchFamily="34" charset="0"/>
                        </a:rPr>
                        <a:t>40,000</a:t>
                      </a:r>
                      <a:endParaRPr lang="en-IN"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444794578"/>
                  </a:ext>
                </a:extLst>
              </a:tr>
            </a:tbl>
          </a:graphicData>
        </a:graphic>
      </p:graphicFrame>
    </p:spTree>
    <p:extLst>
      <p:ext uri="{BB962C8B-B14F-4D97-AF65-F5344CB8AC3E}">
        <p14:creationId xmlns:p14="http://schemas.microsoft.com/office/powerpoint/2010/main" val="323539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Intangible Assets with an Indefinite Life</a:t>
            </a:r>
            <a:r>
              <a:rPr lang="en-IN" sz="2000" dirty="0"/>
              <a:t/>
            </a:r>
            <a:br>
              <a:rPr lang="en-IN" sz="2000" dirty="0"/>
            </a:br>
            <a:r>
              <a:rPr lang="en-IN" sz="2000" dirty="0"/>
              <a:t>(Slide 2 of 2)</a:t>
            </a:r>
            <a:endParaRPr lang="en-US" sz="1400" dirty="0"/>
          </a:p>
        </p:txBody>
      </p:sp>
      <p:sp>
        <p:nvSpPr>
          <p:cNvPr id="3" name="Content Placeholder 2"/>
          <p:cNvSpPr>
            <a:spLocks noGrp="1"/>
          </p:cNvSpPr>
          <p:nvPr>
            <p:ph idx="1"/>
          </p:nvPr>
        </p:nvSpPr>
        <p:spPr>
          <a:xfrm>
            <a:off x="838198" y="1317625"/>
            <a:ext cx="10972800" cy="4850946"/>
          </a:xfrm>
        </p:spPr>
        <p:txBody>
          <a:bodyPr/>
          <a:lstStyle/>
          <a:p>
            <a:pPr marL="365760" lvl="1" indent="-365760">
              <a:spcBef>
                <a:spcPts val="700"/>
              </a:spcBef>
              <a:buClr>
                <a:schemeClr val="tx1"/>
              </a:buClr>
              <a:buSzPct val="100000"/>
            </a:pPr>
            <a:r>
              <a:rPr lang="en-US" sz="2600" dirty="0">
                <a:solidFill>
                  <a:prstClr val="black"/>
                </a:solidFill>
                <a:cs typeface="Arial" charset="0"/>
              </a:rPr>
              <a:t>The impairment loss is a component of income from continuing operations on the income statement.</a:t>
            </a:r>
          </a:p>
          <a:p>
            <a:pPr marL="365760" lvl="1" indent="-365760">
              <a:spcBef>
                <a:spcPts val="700"/>
              </a:spcBef>
              <a:buClr>
                <a:schemeClr val="tx1"/>
              </a:buClr>
              <a:buSzPct val="100000"/>
            </a:pPr>
            <a:r>
              <a:rPr lang="en-US" sz="2600" dirty="0">
                <a:solidFill>
                  <a:prstClr val="black"/>
                </a:solidFill>
                <a:cs typeface="Arial" charset="0"/>
              </a:rPr>
              <a:t>The fair value is reported in the intangible assets section of the balance sheet.</a:t>
            </a:r>
          </a:p>
          <a:p>
            <a:pPr marL="365760" lvl="1" indent="-365760">
              <a:spcBef>
                <a:spcPts val="700"/>
              </a:spcBef>
              <a:buClr>
                <a:schemeClr val="tx1"/>
              </a:buClr>
              <a:buSzPct val="100000"/>
            </a:pPr>
            <a:r>
              <a:rPr lang="en-US" sz="2600" dirty="0">
                <a:solidFill>
                  <a:prstClr val="black"/>
                </a:solidFill>
                <a:cs typeface="Arial" charset="0"/>
              </a:rPr>
              <a:t>Subsequently, the company must compare the fair value with the “adjusted” carrying value to determine if additional impairment has occurred.</a:t>
            </a:r>
          </a:p>
          <a:p>
            <a:pPr marL="365760" lvl="1" indent="-365760">
              <a:spcBef>
                <a:spcPts val="700"/>
              </a:spcBef>
              <a:buClr>
                <a:schemeClr val="tx1"/>
              </a:buClr>
              <a:buSzPct val="100000"/>
            </a:pPr>
            <a:r>
              <a:rPr lang="en-US" sz="2600" b="1" dirty="0">
                <a:solidFill>
                  <a:srgbClr val="004A78"/>
                </a:solidFill>
                <a:cs typeface="Arial" charset="0"/>
              </a:rPr>
              <a:t>Goodwill</a:t>
            </a:r>
            <a:r>
              <a:rPr lang="en-US" sz="2600" dirty="0">
                <a:solidFill>
                  <a:prstClr val="black"/>
                </a:solidFill>
                <a:cs typeface="Arial" charset="0"/>
              </a:rPr>
              <a:t> is defined and measured as the excess of the purchase price over the fair value of the acquired company’s identifiable net assets (only recognized when one company purchases another company).</a:t>
            </a:r>
            <a:endParaRPr lang="en-US" sz="2600" dirty="0"/>
          </a:p>
        </p:txBody>
      </p:sp>
    </p:spTree>
    <p:extLst>
      <p:ext uri="{BB962C8B-B14F-4D97-AF65-F5344CB8AC3E}">
        <p14:creationId xmlns:p14="http://schemas.microsoft.com/office/powerpoint/2010/main" val="683482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How Do We Account for Research and Development Costs?</a:t>
            </a:r>
            <a:r>
              <a:rPr lang="en-IN" sz="2400" dirty="0"/>
              <a:t> Learning Objective #2</a:t>
            </a:r>
            <a:endParaRPr lang="en-US" sz="2400" dirty="0"/>
          </a:p>
        </p:txBody>
      </p:sp>
      <p:sp>
        <p:nvSpPr>
          <p:cNvPr id="3" name="Content Placeholder 2"/>
          <p:cNvSpPr>
            <a:spLocks noGrp="1"/>
          </p:cNvSpPr>
          <p:nvPr>
            <p:ph idx="1"/>
          </p:nvPr>
        </p:nvSpPr>
        <p:spPr>
          <a:xfrm>
            <a:off x="838198" y="1317625"/>
            <a:ext cx="10972800" cy="4850946"/>
          </a:xfrm>
        </p:spPr>
        <p:txBody>
          <a:bodyPr/>
          <a:lstStyle/>
          <a:p>
            <a:pPr>
              <a:buClr>
                <a:schemeClr val="tx1"/>
              </a:buClr>
            </a:pPr>
            <a:r>
              <a:rPr lang="en-US" sz="2800" b="1" dirty="0">
                <a:solidFill>
                  <a:srgbClr val="004A78"/>
                </a:solidFill>
              </a:rPr>
              <a:t>Research</a:t>
            </a:r>
            <a:r>
              <a:rPr lang="en-US" sz="2800" b="1" dirty="0">
                <a:solidFill>
                  <a:schemeClr val="tx2"/>
                </a:solidFill>
              </a:rPr>
              <a:t> </a:t>
            </a:r>
            <a:r>
              <a:rPr lang="en-US" sz="2800" dirty="0">
                <a:solidFill>
                  <a:srgbClr val="000000"/>
                </a:solidFill>
              </a:rPr>
              <a:t>is the planned search or critical investigation aimed at discovering new knowledge that hopefully will be useful in developing a new product or process or in significantly improving an existing product or process. </a:t>
            </a:r>
          </a:p>
          <a:p>
            <a:pPr>
              <a:buClr>
                <a:schemeClr val="tx1"/>
              </a:buClr>
            </a:pPr>
            <a:r>
              <a:rPr lang="en-US" sz="2800" b="1" dirty="0">
                <a:solidFill>
                  <a:srgbClr val="004A78"/>
                </a:solidFill>
              </a:rPr>
              <a:t>Development</a:t>
            </a:r>
            <a:r>
              <a:rPr lang="en-US" sz="2800" b="1" dirty="0">
                <a:solidFill>
                  <a:srgbClr val="4F81BD"/>
                </a:solidFill>
              </a:rPr>
              <a:t> </a:t>
            </a:r>
            <a:r>
              <a:rPr lang="en-US" sz="2800" dirty="0">
                <a:solidFill>
                  <a:srgbClr val="000000"/>
                </a:solidFill>
              </a:rPr>
              <a:t>is the translation of research findings into a plan or design for a new product or process or for significantly improving an existing product or process. </a:t>
            </a:r>
          </a:p>
          <a:p>
            <a:pPr>
              <a:buClr>
                <a:schemeClr val="tx1"/>
              </a:buClr>
            </a:pPr>
            <a:r>
              <a:rPr lang="en-US" sz="2800" dirty="0"/>
              <a:t>GAAP requires that a company expense all its research and development costs as incurred.</a:t>
            </a:r>
            <a:endParaRPr lang="en-US" sz="2800" dirty="0">
              <a:solidFill>
                <a:srgbClr val="000000"/>
              </a:solidFill>
            </a:endParaRPr>
          </a:p>
        </p:txBody>
      </p:sp>
    </p:spTree>
    <p:extLst>
      <p:ext uri="{BB962C8B-B14F-4D97-AF65-F5344CB8AC3E}">
        <p14:creationId xmlns:p14="http://schemas.microsoft.com/office/powerpoint/2010/main" val="2542296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Example of Activities Included in R&amp;D</a:t>
            </a:r>
            <a:endParaRPr lang="en-US" sz="2400" dirty="0"/>
          </a:p>
        </p:txBody>
      </p:sp>
      <p:sp>
        <p:nvSpPr>
          <p:cNvPr id="3" name="Content Placeholder 2"/>
          <p:cNvSpPr>
            <a:spLocks noGrp="1"/>
          </p:cNvSpPr>
          <p:nvPr>
            <p:ph idx="1"/>
          </p:nvPr>
        </p:nvSpPr>
        <p:spPr>
          <a:xfrm>
            <a:off x="838198" y="1317625"/>
            <a:ext cx="10972800" cy="4850946"/>
          </a:xfrm>
          <a:solidFill>
            <a:srgbClr val="EDF0D8"/>
          </a:solidFill>
          <a:ln>
            <a:solidFill>
              <a:schemeClr val="tx1"/>
            </a:solidFill>
          </a:ln>
        </p:spPr>
        <p:txBody>
          <a:bodyPr/>
          <a:lstStyle/>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laboratory research aimed at discovery of new knowledge.</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searching for applications of new research findings or of other knowledge.</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conceptual formulation and design of possible product or process alternatives.</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testing in search for or evaluation of product or process alternatives.</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modification of the formulation or design of a product or process.</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design, construction, and testing of preproduction prototypes and models.</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design of tools, jigs, molds, and dies involving new technology.</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design, construction, and operation of a pilot plant that is not of a scale economically feasible to the company for commercial production.</a:t>
            </a:r>
          </a:p>
          <a:p>
            <a:pPr marL="457200" indent="-457200">
              <a:spcBef>
                <a:spcPts val="300"/>
              </a:spcBef>
              <a:buClrTx/>
              <a:buSzPct val="100000"/>
              <a:buAutoNum type="alphaLcParenBoth"/>
            </a:pPr>
            <a:r>
              <a:rPr lang="en-US" sz="2200" dirty="0">
                <a:solidFill>
                  <a:srgbClr val="221E1F"/>
                </a:solidFill>
                <a:ea typeface="Arial Unicode MS" panose="020B0604020202020204" pitchFamily="34" charset="-128"/>
              </a:rPr>
              <a:t>engineering activity required to advance the design of a product to the point that it meets specific functional and economic requirements and is ready for manufacture.</a:t>
            </a:r>
          </a:p>
        </p:txBody>
      </p:sp>
    </p:spTree>
    <p:extLst>
      <p:ext uri="{BB962C8B-B14F-4D97-AF65-F5344CB8AC3E}">
        <p14:creationId xmlns:p14="http://schemas.microsoft.com/office/powerpoint/2010/main" val="4026776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Example of Activities Excluded from R&amp;D</a:t>
            </a:r>
            <a:endParaRPr lang="en-US" sz="2400" dirty="0"/>
          </a:p>
        </p:txBody>
      </p:sp>
      <p:sp>
        <p:nvSpPr>
          <p:cNvPr id="3" name="Content Placeholder 2"/>
          <p:cNvSpPr>
            <a:spLocks noGrp="1"/>
          </p:cNvSpPr>
          <p:nvPr>
            <p:ph idx="1"/>
          </p:nvPr>
        </p:nvSpPr>
        <p:spPr>
          <a:xfrm>
            <a:off x="838198" y="1317625"/>
            <a:ext cx="10972800" cy="4850946"/>
          </a:xfrm>
          <a:solidFill>
            <a:srgbClr val="EDF0D8"/>
          </a:solidFill>
          <a:ln>
            <a:solidFill>
              <a:schemeClr val="tx1"/>
            </a:solidFill>
          </a:ln>
        </p:spPr>
        <p:txBody>
          <a:bodyPr/>
          <a:lstStyle/>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engineering follow-through in an early phase of commercial production.</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quality control during commercial production, including routine testing of products.</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troubleshooting in connection with breakdowns during commercial production.</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routine, ongoing efforts to refine, enrich, or otherwise improve upon the qualities of an existing products.</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adaptation of an existing capability to a particular requirement or customer’s need as part of a continuing commercial activity.</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seasonal or other periodic design changes to existing products.</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routine design of tools, jigs, molds, and dies.</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activity, including design and construction engineering, related to the construction, relocation, rearrangement, or start-up of facilities or equipment other than (1) pilot plants and (2) facilities or equipment whose sole use is for a particular research and development project.</a:t>
            </a:r>
          </a:p>
          <a:p>
            <a:pPr marL="457200" indent="-457200">
              <a:spcBef>
                <a:spcPts val="300"/>
              </a:spcBef>
              <a:buClrTx/>
              <a:buSzPct val="100000"/>
              <a:buAutoNum type="alphaLcParenBoth"/>
            </a:pPr>
            <a:r>
              <a:rPr lang="en-US" sz="1800" dirty="0">
                <a:solidFill>
                  <a:srgbClr val="221E1F"/>
                </a:solidFill>
                <a:latin typeface="Helvetica" pitchFamily="34" charset="0"/>
                <a:ea typeface="Arial Unicode MS" panose="020B0604020202020204" pitchFamily="34" charset="-128"/>
                <a:cs typeface="Arial Unicode MS" panose="020B0604020202020204" pitchFamily="34" charset="-128"/>
              </a:rPr>
              <a:t>legal work in connection with patent applications or litigation, and the sale or licensing of patents.</a:t>
            </a:r>
          </a:p>
        </p:txBody>
      </p:sp>
    </p:spTree>
    <p:extLst>
      <p:ext uri="{BB962C8B-B14F-4D97-AF65-F5344CB8AC3E}">
        <p14:creationId xmlns:p14="http://schemas.microsoft.com/office/powerpoint/2010/main" val="199419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3965" y="3671128"/>
            <a:ext cx="6653064" cy="2462972"/>
          </a:xfrm>
        </p:spPr>
        <p:txBody>
          <a:bodyPr anchor="t"/>
          <a:lstStyle/>
          <a:p>
            <a:pPr>
              <a:lnSpc>
                <a:spcPct val="100000"/>
              </a:lnSpc>
            </a:pPr>
            <a:r>
              <a:rPr lang="en-US" sz="3600" dirty="0"/>
              <a:t>Intangibles</a:t>
            </a:r>
          </a:p>
        </p:txBody>
      </p:sp>
      <p:sp>
        <p:nvSpPr>
          <p:cNvPr id="3" name="Subtitle 2"/>
          <p:cNvSpPr>
            <a:spLocks noGrp="1"/>
          </p:cNvSpPr>
          <p:nvPr>
            <p:ph type="subTitle" idx="1"/>
          </p:nvPr>
        </p:nvSpPr>
        <p:spPr/>
        <p:txBody>
          <a:bodyPr/>
          <a:lstStyle/>
          <a:p>
            <a:r>
              <a:rPr lang="en-US" dirty="0"/>
              <a:t>Chapter 12</a:t>
            </a:r>
          </a:p>
        </p:txBody>
      </p:sp>
    </p:spTree>
    <p:extLst>
      <p:ext uri="{BB962C8B-B14F-4D97-AF65-F5344CB8AC3E}">
        <p14:creationId xmlns:p14="http://schemas.microsoft.com/office/powerpoint/2010/main" val="2072320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Research and Development Costs</a:t>
            </a:r>
            <a:r>
              <a:rPr lang="en-IN" sz="2000" dirty="0"/>
              <a:t/>
            </a:r>
            <a:br>
              <a:rPr lang="en-IN" sz="2000" dirty="0"/>
            </a:br>
            <a:r>
              <a:rPr lang="en-IN" sz="2000" dirty="0"/>
              <a:t>(Slide 1 of 3)</a:t>
            </a:r>
            <a:endParaRPr lang="en-US" sz="2000" dirty="0"/>
          </a:p>
        </p:txBody>
      </p:sp>
      <p:sp>
        <p:nvSpPr>
          <p:cNvPr id="3" name="Content Placeholder 2"/>
          <p:cNvSpPr>
            <a:spLocks noGrp="1"/>
          </p:cNvSpPr>
          <p:nvPr>
            <p:ph idx="1"/>
          </p:nvPr>
        </p:nvSpPr>
        <p:spPr>
          <a:xfrm>
            <a:off x="838199" y="1317625"/>
            <a:ext cx="10947401" cy="4850946"/>
          </a:xfrm>
        </p:spPr>
        <p:txBody>
          <a:bodyPr/>
          <a:lstStyle/>
          <a:p>
            <a:pPr>
              <a:spcBef>
                <a:spcPts val="300"/>
              </a:spcBef>
              <a:buClr>
                <a:schemeClr val="tx1"/>
              </a:buClr>
            </a:pPr>
            <a:r>
              <a:rPr lang="en-US" sz="2600" dirty="0"/>
              <a:t>The costs for the following elements of research and development activities are </a:t>
            </a:r>
            <a:r>
              <a:rPr lang="en-US" sz="2600" i="1" dirty="0"/>
              <a:t>included </a:t>
            </a:r>
            <a:r>
              <a:rPr lang="en-US" sz="2600" dirty="0"/>
              <a:t>in research and development costs, and thus are expensed as incurred:</a:t>
            </a:r>
          </a:p>
          <a:p>
            <a:pPr lvl="1">
              <a:spcBef>
                <a:spcPts val="300"/>
              </a:spcBef>
              <a:buClr>
                <a:schemeClr val="tx1"/>
              </a:buClr>
            </a:pPr>
            <a:r>
              <a:rPr lang="en-US" sz="2200" dirty="0"/>
              <a:t>Materials, equipment, and facilities.</a:t>
            </a:r>
          </a:p>
          <a:p>
            <a:pPr lvl="1">
              <a:spcBef>
                <a:spcPts val="300"/>
              </a:spcBef>
              <a:buClr>
                <a:schemeClr val="tx1"/>
              </a:buClr>
            </a:pPr>
            <a:r>
              <a:rPr lang="en-US" sz="2200" dirty="0"/>
              <a:t>Personnel.</a:t>
            </a:r>
          </a:p>
          <a:p>
            <a:pPr lvl="1">
              <a:spcBef>
                <a:spcPts val="300"/>
              </a:spcBef>
              <a:buClr>
                <a:schemeClr val="tx1"/>
              </a:buClr>
            </a:pPr>
            <a:r>
              <a:rPr lang="en-US" sz="2200" dirty="0"/>
              <a:t>Intangible assets purchased from others.</a:t>
            </a:r>
          </a:p>
          <a:p>
            <a:pPr lvl="1">
              <a:spcBef>
                <a:spcPts val="300"/>
              </a:spcBef>
              <a:buClr>
                <a:schemeClr val="tx1"/>
              </a:buClr>
            </a:pPr>
            <a:r>
              <a:rPr lang="en-US" sz="2200" dirty="0"/>
              <a:t>Contract services—the costs of services performed by others in connection with the research and development activities of an enterprise.</a:t>
            </a:r>
          </a:p>
          <a:p>
            <a:pPr lvl="1">
              <a:spcBef>
                <a:spcPts val="300"/>
              </a:spcBef>
              <a:buClr>
                <a:schemeClr val="tx1"/>
              </a:buClr>
            </a:pPr>
            <a:r>
              <a:rPr lang="en-US" sz="2200" dirty="0"/>
              <a:t>Indirect costs—research and development includes a reasonable allocation of indirect costs; however, general and administrative costs that are not clearly related to research and development activities are not included as research and development costs.</a:t>
            </a:r>
          </a:p>
        </p:txBody>
      </p:sp>
    </p:spTree>
    <p:extLst>
      <p:ext uri="{BB962C8B-B14F-4D97-AF65-F5344CB8AC3E}">
        <p14:creationId xmlns:p14="http://schemas.microsoft.com/office/powerpoint/2010/main" val="3474498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Research and Development Costs</a:t>
            </a:r>
            <a:r>
              <a:rPr lang="en-IN" sz="2000" dirty="0"/>
              <a:t/>
            </a:r>
            <a:br>
              <a:rPr lang="en-IN" sz="2000" dirty="0"/>
            </a:br>
            <a:r>
              <a:rPr lang="en-IN" sz="2000" dirty="0"/>
              <a:t>(Slide 2 of 3)</a:t>
            </a:r>
            <a:endParaRPr lang="en-IN" dirty="0"/>
          </a:p>
        </p:txBody>
      </p:sp>
      <p:sp>
        <p:nvSpPr>
          <p:cNvPr id="3" name="Content Placeholder 2"/>
          <p:cNvSpPr>
            <a:spLocks noGrp="1"/>
          </p:cNvSpPr>
          <p:nvPr>
            <p:ph idx="1"/>
          </p:nvPr>
        </p:nvSpPr>
        <p:spPr>
          <a:xfrm>
            <a:off x="838200" y="1317624"/>
            <a:ext cx="10515600" cy="822960"/>
          </a:xfrm>
        </p:spPr>
        <p:txBody>
          <a:bodyPr/>
          <a:lstStyle/>
          <a:p>
            <a:pPr>
              <a:buClr>
                <a:schemeClr val="tx1"/>
              </a:buClr>
            </a:pPr>
            <a:r>
              <a:rPr lang="en-US" sz="2400" b="1" dirty="0">
                <a:solidFill>
                  <a:srgbClr val="CC4D00"/>
                </a:solidFill>
              </a:rPr>
              <a:t>Example</a:t>
            </a:r>
            <a:r>
              <a:rPr lang="en-US" sz="2400" b="1" dirty="0">
                <a:solidFill>
                  <a:srgbClr val="FF9900"/>
                </a:solidFill>
              </a:rPr>
              <a:t> </a:t>
            </a:r>
            <a:r>
              <a:rPr lang="en-US" sz="2400" dirty="0"/>
              <a:t>Kent Company incurred and paid the following costs for R&amp;D activities:</a:t>
            </a:r>
          </a:p>
        </p:txBody>
      </p:sp>
      <p:graphicFrame>
        <p:nvGraphicFramePr>
          <p:cNvPr id="9" name="Table 3"/>
          <p:cNvGraphicFramePr>
            <a:graphicFrameLocks noGrp="1"/>
          </p:cNvGraphicFramePr>
          <p:nvPr>
            <p:ph idx="10"/>
            <p:extLst>
              <p:ext uri="{D42A27DB-BD31-4B8C-83A1-F6EECF244321}">
                <p14:modId xmlns:p14="http://schemas.microsoft.com/office/powerpoint/2010/main" val="665576700"/>
              </p:ext>
            </p:extLst>
          </p:nvPr>
        </p:nvGraphicFramePr>
        <p:xfrm>
          <a:off x="1569720" y="2110659"/>
          <a:ext cx="9052560" cy="1975104"/>
        </p:xfrm>
        <a:graphic>
          <a:graphicData uri="http://schemas.openxmlformats.org/drawingml/2006/table">
            <a:tbl>
              <a:tblPr firstRow="1" bandRow="1">
                <a:tableStyleId>{5C22544A-7EE6-4342-B048-85BDC9FD1C3A}</a:tableStyleId>
              </a:tblPr>
              <a:tblGrid>
                <a:gridCol w="7315200">
                  <a:extLst>
                    <a:ext uri="{9D8B030D-6E8A-4147-A177-3AD203B41FA5}">
                      <a16:colId xmlns:a16="http://schemas.microsoft.com/office/drawing/2014/main" val="2243076674"/>
                    </a:ext>
                  </a:extLst>
                </a:gridCol>
                <a:gridCol w="1737360">
                  <a:extLst>
                    <a:ext uri="{9D8B030D-6E8A-4147-A177-3AD203B41FA5}">
                      <a16:colId xmlns:a16="http://schemas.microsoft.com/office/drawing/2014/main" val="3137180960"/>
                    </a:ext>
                  </a:extLst>
                </a:gridCol>
              </a:tblGrid>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Material used from inventory</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$ 50,000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287896194"/>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Wages and salaries</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90,000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317343199"/>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Allocation of general and administrative costs</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277424368"/>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Depreciation on building housing multiple R&amp;D activities</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25,000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480710359"/>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Machine purchased for R&amp;D project that has no alternative future uses</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sng" strike="noStrike" kern="1200" baseline="0" dirty="0">
                          <a:solidFill>
                            <a:schemeClr val="tx1"/>
                          </a:solidFill>
                          <a:latin typeface="Arial" panose="020B0604020202020204" pitchFamily="34" charset="0"/>
                          <a:ea typeface="+mn-ea"/>
                          <a:cs typeface="Arial" panose="020B0604020202020204" pitchFamily="34" charset="0"/>
                        </a:rPr>
                        <a:t>    30,000</a:t>
                      </a:r>
                    </a:p>
                  </a:txBody>
                  <a:tcPr marT="27432" marB="27432">
                    <a:noFill/>
                  </a:tcPr>
                </a:tc>
                <a:extLst>
                  <a:ext uri="{0D108BD9-81ED-4DB2-BD59-A6C34878D82A}">
                    <a16:rowId xmlns:a16="http://schemas.microsoft.com/office/drawing/2014/main" val="3373403149"/>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Total</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dbl" strike="noStrike" kern="1200" baseline="0" dirty="0">
                          <a:solidFill>
                            <a:schemeClr val="tx1"/>
                          </a:solidFill>
                          <a:latin typeface="Arial" panose="020B0604020202020204" pitchFamily="34" charset="0"/>
                          <a:ea typeface="+mn-ea"/>
                          <a:cs typeface="Arial" panose="020B0604020202020204" pitchFamily="34" charset="0"/>
                        </a:rPr>
                        <a:t>$215,000</a:t>
                      </a:r>
                      <a:endParaRPr lang="en-IN" b="0" u="dbl" baseline="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63271776"/>
                  </a:ext>
                </a:extLst>
              </a:tr>
            </a:tbl>
          </a:graphicData>
        </a:graphic>
      </p:graphicFrame>
      <p:sp>
        <p:nvSpPr>
          <p:cNvPr id="5" name="Content Placeholder 4"/>
          <p:cNvSpPr>
            <a:spLocks noGrp="1"/>
          </p:cNvSpPr>
          <p:nvPr>
            <p:ph idx="11"/>
          </p:nvPr>
        </p:nvSpPr>
        <p:spPr>
          <a:xfrm>
            <a:off x="838200" y="4088400"/>
            <a:ext cx="10515600" cy="640080"/>
          </a:xfrm>
        </p:spPr>
        <p:txBody>
          <a:bodyPr/>
          <a:lstStyle/>
          <a:p>
            <a:pPr lvl="1"/>
            <a:r>
              <a:rPr lang="en-US" sz="2000" dirty="0">
                <a:solidFill>
                  <a:srgbClr val="000000"/>
                </a:solidFill>
                <a:cs typeface="Arial" charset="0"/>
              </a:rPr>
              <a:t>If the machine has </a:t>
            </a:r>
            <a:r>
              <a:rPr lang="en-US" sz="2000" b="1" i="1" dirty="0">
                <a:solidFill>
                  <a:srgbClr val="000000"/>
                </a:solidFill>
                <a:cs typeface="Arial" charset="0"/>
              </a:rPr>
              <a:t>no alternative future</a:t>
            </a:r>
            <a:r>
              <a:rPr lang="en-US" sz="2000" dirty="0">
                <a:solidFill>
                  <a:srgbClr val="000000"/>
                </a:solidFill>
                <a:cs typeface="Arial" charset="0"/>
              </a:rPr>
              <a:t> </a:t>
            </a:r>
            <a:r>
              <a:rPr lang="en-US" sz="2000" b="1" i="1" dirty="0">
                <a:solidFill>
                  <a:srgbClr val="000000"/>
                </a:solidFill>
                <a:cs typeface="Arial" charset="0"/>
              </a:rPr>
              <a:t>uses</a:t>
            </a:r>
            <a:r>
              <a:rPr lang="en-US" sz="2000" dirty="0">
                <a:solidFill>
                  <a:srgbClr val="000000"/>
                </a:solidFill>
                <a:cs typeface="Arial" charset="0"/>
              </a:rPr>
              <a:t>, Kent would</a:t>
            </a:r>
            <a:br>
              <a:rPr lang="en-US" sz="2000" dirty="0">
                <a:solidFill>
                  <a:srgbClr val="000000"/>
                </a:solidFill>
                <a:cs typeface="Arial" charset="0"/>
              </a:rPr>
            </a:br>
            <a:r>
              <a:rPr lang="en-US" sz="2000" dirty="0">
                <a:solidFill>
                  <a:srgbClr val="000000"/>
                </a:solidFill>
                <a:cs typeface="Arial" charset="0"/>
              </a:rPr>
              <a:t>make the following entry to record R&amp;D:</a:t>
            </a:r>
          </a:p>
        </p:txBody>
      </p:sp>
      <p:graphicFrame>
        <p:nvGraphicFramePr>
          <p:cNvPr id="10" name="Table 5"/>
          <p:cNvGraphicFramePr>
            <a:graphicFrameLocks noGrp="1"/>
          </p:cNvGraphicFramePr>
          <p:nvPr>
            <p:ph idx="12"/>
            <p:extLst>
              <p:ext uri="{D42A27DB-BD31-4B8C-83A1-F6EECF244321}">
                <p14:modId xmlns:p14="http://schemas.microsoft.com/office/powerpoint/2010/main" val="1531401688"/>
              </p:ext>
            </p:extLst>
          </p:nvPr>
        </p:nvGraphicFramePr>
        <p:xfrm>
          <a:off x="1569720" y="4816694"/>
          <a:ext cx="9052560" cy="1316736"/>
        </p:xfrm>
        <a:graphic>
          <a:graphicData uri="http://schemas.openxmlformats.org/drawingml/2006/table">
            <a:tbl>
              <a:tblPr firstRow="1" bandRow="1">
                <a:tableStyleId>{5C22544A-7EE6-4342-B048-85BDC9FD1C3A}</a:tableStyleId>
              </a:tblPr>
              <a:tblGrid>
                <a:gridCol w="5349240">
                  <a:extLst>
                    <a:ext uri="{9D8B030D-6E8A-4147-A177-3AD203B41FA5}">
                      <a16:colId xmlns:a16="http://schemas.microsoft.com/office/drawing/2014/main" val="2324602675"/>
                    </a:ext>
                  </a:extLst>
                </a:gridCol>
                <a:gridCol w="1851660">
                  <a:extLst>
                    <a:ext uri="{9D8B030D-6E8A-4147-A177-3AD203B41FA5}">
                      <a16:colId xmlns:a16="http://schemas.microsoft.com/office/drawing/2014/main" val="2377854708"/>
                    </a:ext>
                  </a:extLst>
                </a:gridCol>
                <a:gridCol w="1851660">
                  <a:extLst>
                    <a:ext uri="{9D8B030D-6E8A-4147-A177-3AD203B41FA5}">
                      <a16:colId xmlns:a16="http://schemas.microsoft.com/office/drawing/2014/main" val="1332465581"/>
                    </a:ext>
                  </a:extLst>
                </a:gridCol>
              </a:tblGrid>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Research and Development Expense</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215,000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942289260"/>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140,000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873434345"/>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Inventory</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50,000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162079827"/>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Accumulated Depreciation: Building</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25,000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161045864"/>
                  </a:ext>
                </a:extLst>
              </a:tr>
            </a:tbl>
          </a:graphicData>
        </a:graphic>
      </p:graphicFrame>
      <p:pic>
        <p:nvPicPr>
          <p:cNvPr id="11" name="Picture 6" descr="Three arrows point from values on the first table to values on the second table. Material used from inventory at $50,000 on the first table points to Inventory at 50,000 on the second table. Wages and salaries at 90,000, Allocation of general and administrative costs at 20,000, and Machine purchased for R&amp;D projects at 30,000 on the first table point to Cash at 140,000 on the second table. Depreciation of building and housing multiple R&amp;D activities at 25,000 on the first table points the Accumulated Depreciation: Building at 25,000 on the second table."/>
          <p:cNvPicPr>
            <a:picLocks noGrp="1" noChangeAspect="1"/>
          </p:cNvPicPr>
          <p:nvPr>
            <p:ph idx="13"/>
          </p:nvPr>
        </p:nvPicPr>
        <p:blipFill>
          <a:blip r:embed="rId3">
            <a:extLst>
              <a:ext uri="{28A0092B-C50C-407E-A947-70E740481C1C}">
                <a14:useLocalDpi xmlns:a14="http://schemas.microsoft.com/office/drawing/2010/main" val="0"/>
              </a:ext>
            </a:extLst>
          </a:blip>
          <a:stretch>
            <a:fillRect/>
          </a:stretch>
        </p:blipFill>
        <p:spPr>
          <a:xfrm>
            <a:off x="10482728" y="2214424"/>
            <a:ext cx="856696" cy="3919006"/>
          </a:xfrm>
          <a:prstGeom prst="rect">
            <a:avLst/>
          </a:prstGeom>
        </p:spPr>
      </p:pic>
    </p:spTree>
    <p:extLst>
      <p:ext uri="{BB962C8B-B14F-4D97-AF65-F5344CB8AC3E}">
        <p14:creationId xmlns:p14="http://schemas.microsoft.com/office/powerpoint/2010/main" val="2039640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Research and Development Costs</a:t>
            </a:r>
            <a:r>
              <a:rPr lang="en-IN" sz="2000" dirty="0"/>
              <a:t/>
            </a:r>
            <a:br>
              <a:rPr lang="en-IN" sz="2000" dirty="0"/>
            </a:br>
            <a:r>
              <a:rPr lang="en-IN" sz="2000" dirty="0"/>
              <a:t>(Slide 3 of 3)</a:t>
            </a:r>
            <a:endParaRPr lang="en-IN" dirty="0"/>
          </a:p>
        </p:txBody>
      </p:sp>
      <p:sp>
        <p:nvSpPr>
          <p:cNvPr id="3" name="Content Placeholder 2"/>
          <p:cNvSpPr>
            <a:spLocks noGrp="1"/>
          </p:cNvSpPr>
          <p:nvPr>
            <p:ph idx="1"/>
          </p:nvPr>
        </p:nvSpPr>
        <p:spPr>
          <a:xfrm>
            <a:off x="838200" y="1317624"/>
            <a:ext cx="10515600" cy="822960"/>
          </a:xfrm>
        </p:spPr>
        <p:txBody>
          <a:bodyPr/>
          <a:lstStyle/>
          <a:p>
            <a:pPr>
              <a:buClr>
                <a:schemeClr val="tx1"/>
              </a:buClr>
            </a:pPr>
            <a:r>
              <a:rPr lang="en-US" sz="2400" b="1" dirty="0">
                <a:solidFill>
                  <a:srgbClr val="CC4D00"/>
                </a:solidFill>
              </a:rPr>
              <a:t>Example</a:t>
            </a:r>
            <a:r>
              <a:rPr lang="en-US" sz="2400" b="1" dirty="0">
                <a:solidFill>
                  <a:srgbClr val="FF9900"/>
                </a:solidFill>
              </a:rPr>
              <a:t> </a:t>
            </a:r>
            <a:r>
              <a:rPr lang="en-US" sz="2400" dirty="0"/>
              <a:t>Kent Company incurred and paid the following costs for R&amp;D activities:</a:t>
            </a:r>
          </a:p>
        </p:txBody>
      </p:sp>
      <p:graphicFrame>
        <p:nvGraphicFramePr>
          <p:cNvPr id="9" name="Table 3"/>
          <p:cNvGraphicFramePr>
            <a:graphicFrameLocks noGrp="1"/>
          </p:cNvGraphicFramePr>
          <p:nvPr>
            <p:ph idx="10"/>
            <p:extLst>
              <p:ext uri="{D42A27DB-BD31-4B8C-83A1-F6EECF244321}">
                <p14:modId xmlns:p14="http://schemas.microsoft.com/office/powerpoint/2010/main" val="3165672210"/>
              </p:ext>
            </p:extLst>
          </p:nvPr>
        </p:nvGraphicFramePr>
        <p:xfrm>
          <a:off x="1569720" y="2160463"/>
          <a:ext cx="9052560" cy="1682496"/>
        </p:xfrm>
        <a:graphic>
          <a:graphicData uri="http://schemas.openxmlformats.org/drawingml/2006/table">
            <a:tbl>
              <a:tblPr firstRow="1" bandRow="1">
                <a:tableStyleId>{5C22544A-7EE6-4342-B048-85BDC9FD1C3A}</a:tableStyleId>
              </a:tblPr>
              <a:tblGrid>
                <a:gridCol w="7315200">
                  <a:extLst>
                    <a:ext uri="{9D8B030D-6E8A-4147-A177-3AD203B41FA5}">
                      <a16:colId xmlns:a16="http://schemas.microsoft.com/office/drawing/2014/main" val="2243076674"/>
                    </a:ext>
                  </a:extLst>
                </a:gridCol>
                <a:gridCol w="1737360">
                  <a:extLst>
                    <a:ext uri="{9D8B030D-6E8A-4147-A177-3AD203B41FA5}">
                      <a16:colId xmlns:a16="http://schemas.microsoft.com/office/drawing/2014/main" val="3137180960"/>
                    </a:ext>
                  </a:extLst>
                </a:gridCol>
              </a:tblGrid>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Material used from inventory</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$ 50,000</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extLst>
                  <a:ext uri="{0D108BD9-81ED-4DB2-BD59-A6C34878D82A}">
                    <a16:rowId xmlns:a16="http://schemas.microsoft.com/office/drawing/2014/main" val="1287896194"/>
                  </a:ext>
                </a:extLst>
              </a:tr>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Wages and salaries</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90,000</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extLst>
                  <a:ext uri="{0D108BD9-81ED-4DB2-BD59-A6C34878D82A}">
                    <a16:rowId xmlns:a16="http://schemas.microsoft.com/office/drawing/2014/main" val="317343199"/>
                  </a:ext>
                </a:extLst>
              </a:tr>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Allocation of general and administrative costs</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20,000</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extLst>
                  <a:ext uri="{0D108BD9-81ED-4DB2-BD59-A6C34878D82A}">
                    <a16:rowId xmlns:a16="http://schemas.microsoft.com/office/drawing/2014/main" val="2277424368"/>
                  </a:ext>
                </a:extLst>
              </a:tr>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Depreciation on building housing multiple R&amp;D activities</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25,000</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extLst>
                  <a:ext uri="{0D108BD9-81ED-4DB2-BD59-A6C34878D82A}">
                    <a16:rowId xmlns:a16="http://schemas.microsoft.com/office/drawing/2014/main" val="1480710359"/>
                  </a:ext>
                </a:extLst>
              </a:tr>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Machine purchased for R&amp;D project that has no alternative future uses</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sng" strike="noStrike" kern="1200" baseline="0" dirty="0">
                          <a:solidFill>
                            <a:schemeClr val="tx1"/>
                          </a:solidFill>
                          <a:latin typeface="Arial" panose="020B0604020202020204" pitchFamily="34" charset="0"/>
                          <a:ea typeface="+mn-ea"/>
                          <a:cs typeface="Arial" panose="020B0604020202020204" pitchFamily="34" charset="0"/>
                        </a:rPr>
                        <a:t>    30,000</a:t>
                      </a:r>
                    </a:p>
                  </a:txBody>
                  <a:tcPr marT="18288" marB="18288">
                    <a:noFill/>
                  </a:tcPr>
                </a:tc>
                <a:extLst>
                  <a:ext uri="{0D108BD9-81ED-4DB2-BD59-A6C34878D82A}">
                    <a16:rowId xmlns:a16="http://schemas.microsoft.com/office/drawing/2014/main" val="3373403149"/>
                  </a:ext>
                </a:extLst>
              </a:tr>
              <a:tr h="182880">
                <a:tc>
                  <a:txBody>
                    <a:bodyPr/>
                    <a:lstStyle/>
                    <a:p>
                      <a:pPr marL="457200"/>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Total</a:t>
                      </a:r>
                      <a:endParaRPr lang="en-IN" sz="1600" b="0" dirty="0">
                        <a:solidFill>
                          <a:schemeClr val="tx1"/>
                        </a:solidFill>
                        <a:latin typeface="Arial" panose="020B0604020202020204" pitchFamily="34" charset="0"/>
                        <a:cs typeface="Arial" panose="020B0604020202020204" pitchFamily="34" charset="0"/>
                      </a:endParaRPr>
                    </a:p>
                  </a:txBody>
                  <a:tcPr marT="18288" marB="18288">
                    <a:noFill/>
                  </a:tcPr>
                </a:tc>
                <a:tc>
                  <a:txBody>
                    <a:bodyPr/>
                    <a:lstStyle/>
                    <a:p>
                      <a:pPr algn="r"/>
                      <a:r>
                        <a:rPr lang="en-IN" sz="1600" b="0" i="0" u="dbl" strike="noStrike" kern="1200" baseline="0" dirty="0">
                          <a:solidFill>
                            <a:schemeClr val="tx1"/>
                          </a:solidFill>
                          <a:latin typeface="Arial" panose="020B0604020202020204" pitchFamily="34" charset="0"/>
                          <a:ea typeface="+mn-ea"/>
                          <a:cs typeface="Arial" panose="020B0604020202020204" pitchFamily="34" charset="0"/>
                        </a:rPr>
                        <a:t>$215,000</a:t>
                      </a:r>
                      <a:endParaRPr lang="en-IN" sz="1600" b="0" u="dbl" baseline="0" dirty="0">
                        <a:solidFill>
                          <a:schemeClr val="tx1"/>
                        </a:solidFill>
                        <a:latin typeface="Arial" panose="020B0604020202020204" pitchFamily="34" charset="0"/>
                        <a:cs typeface="Arial" panose="020B0604020202020204" pitchFamily="34" charset="0"/>
                      </a:endParaRPr>
                    </a:p>
                  </a:txBody>
                  <a:tcPr marT="18288" marB="18288">
                    <a:noFill/>
                  </a:tcPr>
                </a:tc>
                <a:extLst>
                  <a:ext uri="{0D108BD9-81ED-4DB2-BD59-A6C34878D82A}">
                    <a16:rowId xmlns:a16="http://schemas.microsoft.com/office/drawing/2014/main" val="63271776"/>
                  </a:ext>
                </a:extLst>
              </a:tr>
            </a:tbl>
          </a:graphicData>
        </a:graphic>
      </p:graphicFrame>
      <p:sp>
        <p:nvSpPr>
          <p:cNvPr id="5" name="Content Placeholder 4"/>
          <p:cNvSpPr>
            <a:spLocks noGrp="1"/>
          </p:cNvSpPr>
          <p:nvPr>
            <p:ph idx="11"/>
          </p:nvPr>
        </p:nvSpPr>
        <p:spPr>
          <a:xfrm>
            <a:off x="838200" y="3862838"/>
            <a:ext cx="8237561" cy="906681"/>
          </a:xfrm>
        </p:spPr>
        <p:txBody>
          <a:bodyPr/>
          <a:lstStyle/>
          <a:p>
            <a:pPr marL="800100" lvl="1" indent="-342900">
              <a:lnSpc>
                <a:spcPct val="90000"/>
              </a:lnSpc>
              <a:spcBef>
                <a:spcPts val="700"/>
              </a:spcBef>
              <a:buClr>
                <a:schemeClr val="tx1"/>
              </a:buClr>
              <a:buSzPct val="100000"/>
            </a:pPr>
            <a:r>
              <a:rPr lang="en-US" sz="2000" dirty="0">
                <a:solidFill>
                  <a:srgbClr val="000000"/>
                </a:solidFill>
                <a:cs typeface="Arial" charset="0"/>
              </a:rPr>
              <a:t>If the machine had </a:t>
            </a:r>
            <a:r>
              <a:rPr lang="en-US" sz="2000" b="1" i="1" dirty="0">
                <a:solidFill>
                  <a:srgbClr val="000000"/>
                </a:solidFill>
                <a:cs typeface="Arial" charset="0"/>
              </a:rPr>
              <a:t>alternative future uses</a:t>
            </a:r>
            <a:r>
              <a:rPr lang="en-US" sz="2000" dirty="0">
                <a:solidFill>
                  <a:srgbClr val="000000"/>
                </a:solidFill>
                <a:cs typeface="Arial" charset="0"/>
              </a:rPr>
              <a:t> and was being depreciated on a straight-line basis over 5 years, Kent would make the following entry to record R&amp;D:</a:t>
            </a:r>
          </a:p>
        </p:txBody>
      </p:sp>
      <p:graphicFrame>
        <p:nvGraphicFramePr>
          <p:cNvPr id="10" name="Table 5"/>
          <p:cNvGraphicFramePr>
            <a:graphicFrameLocks noGrp="1"/>
          </p:cNvGraphicFramePr>
          <p:nvPr>
            <p:ph idx="12"/>
            <p:extLst>
              <p:ext uri="{D42A27DB-BD31-4B8C-83A1-F6EECF244321}">
                <p14:modId xmlns:p14="http://schemas.microsoft.com/office/powerpoint/2010/main" val="262165115"/>
              </p:ext>
            </p:extLst>
          </p:nvPr>
        </p:nvGraphicFramePr>
        <p:xfrm>
          <a:off x="1569720" y="4789398"/>
          <a:ext cx="9052560" cy="1402080"/>
        </p:xfrm>
        <a:graphic>
          <a:graphicData uri="http://schemas.openxmlformats.org/drawingml/2006/table">
            <a:tbl>
              <a:tblPr firstRow="1" bandRow="1">
                <a:tableStyleId>{5C22544A-7EE6-4342-B048-85BDC9FD1C3A}</a:tableStyleId>
              </a:tblPr>
              <a:tblGrid>
                <a:gridCol w="5349240">
                  <a:extLst>
                    <a:ext uri="{9D8B030D-6E8A-4147-A177-3AD203B41FA5}">
                      <a16:colId xmlns:a16="http://schemas.microsoft.com/office/drawing/2014/main" val="2324602675"/>
                    </a:ext>
                  </a:extLst>
                </a:gridCol>
                <a:gridCol w="1851660">
                  <a:extLst>
                    <a:ext uri="{9D8B030D-6E8A-4147-A177-3AD203B41FA5}">
                      <a16:colId xmlns:a16="http://schemas.microsoft.com/office/drawing/2014/main" val="2377854708"/>
                    </a:ext>
                  </a:extLst>
                </a:gridCol>
                <a:gridCol w="1851660">
                  <a:extLst>
                    <a:ext uri="{9D8B030D-6E8A-4147-A177-3AD203B41FA5}">
                      <a16:colId xmlns:a16="http://schemas.microsoft.com/office/drawing/2014/main" val="1332465581"/>
                    </a:ext>
                  </a:extLst>
                </a:gridCol>
              </a:tblGrid>
              <a:tr h="182880">
                <a:tc>
                  <a:txBody>
                    <a:bodyPr/>
                    <a:lstStyle/>
                    <a:p>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Research and Development Expense</a:t>
                      </a: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IN" sz="1600" b="0" dirty="0">
                          <a:solidFill>
                            <a:schemeClr val="tx1"/>
                          </a:solidFill>
                          <a:latin typeface="Arial" panose="020B0604020202020204" pitchFamily="34" charset="0"/>
                          <a:cs typeface="Arial" panose="020B0604020202020204" pitchFamily="34" charset="0"/>
                        </a:rPr>
                        <a:t>191,000</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42289260"/>
                  </a:ext>
                </a:extLst>
              </a:tr>
              <a:tr h="182880">
                <a:tc>
                  <a:txBody>
                    <a:bodyPr/>
                    <a:lstStyle/>
                    <a:p>
                      <a:pPr marL="457200"/>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IN" sz="1600" b="0" dirty="0">
                          <a:solidFill>
                            <a:schemeClr val="tx1"/>
                          </a:solidFill>
                          <a:latin typeface="Arial" panose="020B0604020202020204" pitchFamily="34" charset="0"/>
                          <a:cs typeface="Arial" panose="020B0604020202020204" pitchFamily="34" charset="0"/>
                        </a:rPr>
                        <a:t>110,000</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73434345"/>
                  </a:ext>
                </a:extLst>
              </a:tr>
              <a:tr h="182880">
                <a:tc>
                  <a:txBody>
                    <a:bodyPr/>
                    <a:lstStyle/>
                    <a:p>
                      <a:pPr marL="457200"/>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Inventory</a:t>
                      </a: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IN" sz="1600" b="0" dirty="0">
                          <a:solidFill>
                            <a:schemeClr val="tx1"/>
                          </a:solidFill>
                          <a:latin typeface="Arial" panose="020B0604020202020204" pitchFamily="34" charset="0"/>
                          <a:cs typeface="Arial" panose="020B0604020202020204" pitchFamily="34" charset="0"/>
                        </a:rPr>
                        <a:t>50,000</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62079827"/>
                  </a:ext>
                </a:extLst>
              </a:tr>
              <a:tr h="182880">
                <a:tc>
                  <a:txBody>
                    <a:bodyPr/>
                    <a:lstStyle/>
                    <a:p>
                      <a:pPr marL="457200"/>
                      <a:r>
                        <a:rPr lang="en-IN" sz="1600" b="0" i="0" u="none" strike="noStrike" kern="1200" baseline="0" dirty="0">
                          <a:solidFill>
                            <a:schemeClr val="tx1"/>
                          </a:solidFill>
                          <a:latin typeface="Arial" panose="020B0604020202020204" pitchFamily="34" charset="0"/>
                          <a:ea typeface="+mn-ea"/>
                          <a:cs typeface="Arial" panose="020B0604020202020204" pitchFamily="34" charset="0"/>
                        </a:rPr>
                        <a:t>Accumulated Depreciation: Building</a:t>
                      </a:r>
                      <a:endParaRPr lang="en-IN" sz="1600" b="0" dirty="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endParaRPr lang="en-IN" sz="1600" b="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IN" sz="1600" b="0" dirty="0">
                          <a:solidFill>
                            <a:schemeClr val="tx1"/>
                          </a:solidFill>
                          <a:latin typeface="Arial" panose="020B0604020202020204" pitchFamily="34" charset="0"/>
                          <a:cs typeface="Arial" panose="020B0604020202020204" pitchFamily="34" charset="0"/>
                        </a:rPr>
                        <a:t>25,000</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61045864"/>
                  </a:ext>
                </a:extLst>
              </a:tr>
              <a:tr h="182880">
                <a:tc>
                  <a:txBody>
                    <a:bodyPr/>
                    <a:lstStyle/>
                    <a:p>
                      <a:pPr marL="457200"/>
                      <a:r>
                        <a:rPr lang="en-IN" sz="1600" b="0" dirty="0">
                          <a:solidFill>
                            <a:schemeClr val="tx1"/>
                          </a:solidFill>
                          <a:latin typeface="Arial" panose="020B0604020202020204" pitchFamily="34" charset="0"/>
                          <a:cs typeface="Arial" panose="020B0604020202020204" pitchFamily="34" charset="0"/>
                        </a:rPr>
                        <a:t>Accumulated Depreciation: Machine</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endParaRPr lang="en-IN" sz="1600" b="0">
                        <a:solidFill>
                          <a:schemeClr val="tx1"/>
                        </a:solidFill>
                        <a:latin typeface="Arial" panose="020B0604020202020204" pitchFamily="34" charset="0"/>
                        <a:cs typeface="Arial" panose="020B0604020202020204" pitchFamily="34" charset="0"/>
                      </a:endParaRP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IN" sz="1600" b="0" dirty="0">
                          <a:solidFill>
                            <a:schemeClr val="tx1"/>
                          </a:solidFill>
                          <a:latin typeface="Arial" panose="020B0604020202020204" pitchFamily="34" charset="0"/>
                          <a:cs typeface="Arial" panose="020B0604020202020204" pitchFamily="34" charset="0"/>
                        </a:rPr>
                        <a:t>6,000</a:t>
                      </a:r>
                    </a:p>
                  </a:txBody>
                  <a:tcPr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95557596"/>
                  </a:ext>
                </a:extLst>
              </a:tr>
            </a:tbl>
          </a:graphicData>
        </a:graphic>
      </p:graphicFrame>
      <p:pic>
        <p:nvPicPr>
          <p:cNvPr id="15" name="Picture 6" descr="An arrow point from Wage and Salaries at 90,000 and Allocation of general and administrative costs at 20,000 on the first table to Cash at 110,000 on the second table."/>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10624227" y="2530466"/>
            <a:ext cx="524301" cy="2786113"/>
          </a:xfrm>
        </p:spPr>
      </p:pic>
    </p:spTree>
    <p:extLst>
      <p:ext uri="{BB962C8B-B14F-4D97-AF65-F5344CB8AC3E}">
        <p14:creationId xmlns:p14="http://schemas.microsoft.com/office/powerpoint/2010/main" val="160344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In-Process R&amp;D</a:t>
            </a:r>
            <a:endParaRPr lang="en-US" sz="2000" dirty="0"/>
          </a:p>
        </p:txBody>
      </p:sp>
      <p:sp>
        <p:nvSpPr>
          <p:cNvPr id="3" name="Content Placeholder 2"/>
          <p:cNvSpPr>
            <a:spLocks noGrp="1"/>
          </p:cNvSpPr>
          <p:nvPr>
            <p:ph idx="1"/>
          </p:nvPr>
        </p:nvSpPr>
        <p:spPr>
          <a:xfrm>
            <a:off x="838199" y="1317624"/>
            <a:ext cx="11034487" cy="4865461"/>
          </a:xfrm>
        </p:spPr>
        <p:txBody>
          <a:bodyPr/>
          <a:lstStyle/>
          <a:p>
            <a:r>
              <a:rPr lang="en-US" sz="2800" dirty="0"/>
              <a:t>When a company that is performing R&amp;D activities is acquired by another company, the acquiring company must allocate a portion of the purchase price to the R&amp;D activities, an intangible asset called </a:t>
            </a:r>
            <a:r>
              <a:rPr lang="en-US" sz="2800" b="1" dirty="0">
                <a:solidFill>
                  <a:srgbClr val="004A78"/>
                </a:solidFill>
              </a:rPr>
              <a:t>in-process R&amp;D (IPR&amp;D)</a:t>
            </a:r>
            <a:r>
              <a:rPr lang="en-US" sz="2800" b="1" dirty="0"/>
              <a:t>.</a:t>
            </a:r>
            <a:r>
              <a:rPr lang="en-US" sz="2800" b="1" dirty="0">
                <a:solidFill>
                  <a:srgbClr val="4F81BD"/>
                </a:solidFill>
              </a:rPr>
              <a:t> </a:t>
            </a:r>
          </a:p>
          <a:p>
            <a:r>
              <a:rPr lang="en-US" sz="2800" dirty="0">
                <a:solidFill>
                  <a:srgbClr val="000000"/>
                </a:solidFill>
              </a:rPr>
              <a:t>IRP&amp;D is initially capitalized at fair value and treated as an intangible asset with an indefinite life until the R&amp;D activities are completed or abandoned.</a:t>
            </a:r>
          </a:p>
          <a:p>
            <a:r>
              <a:rPr lang="en-US" sz="2800" dirty="0">
                <a:solidFill>
                  <a:srgbClr val="000000"/>
                </a:solidFill>
              </a:rPr>
              <a:t>In-process R&amp;D is expensed immediately if the project is abandoned, otherwise accounted for as either a finite-life or an indefinite-life asset, depending on its nature.</a:t>
            </a:r>
            <a:endParaRPr lang="en-US" sz="2800" dirty="0">
              <a:solidFill>
                <a:srgbClr val="4F81BD"/>
              </a:solidFill>
            </a:endParaRPr>
          </a:p>
        </p:txBody>
      </p:sp>
    </p:spTree>
    <p:extLst>
      <p:ext uri="{BB962C8B-B14F-4D97-AF65-F5344CB8AC3E}">
        <p14:creationId xmlns:p14="http://schemas.microsoft.com/office/powerpoint/2010/main" val="271223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Start-Up Costs</a:t>
            </a:r>
            <a:endParaRPr lang="en-US" sz="2000" dirty="0"/>
          </a:p>
        </p:txBody>
      </p:sp>
      <p:sp>
        <p:nvSpPr>
          <p:cNvPr id="3" name="Content Placeholder 2"/>
          <p:cNvSpPr>
            <a:spLocks noGrp="1"/>
          </p:cNvSpPr>
          <p:nvPr>
            <p:ph idx="1"/>
          </p:nvPr>
        </p:nvSpPr>
        <p:spPr>
          <a:xfrm>
            <a:off x="838199" y="1317624"/>
            <a:ext cx="10972800" cy="4865461"/>
          </a:xfrm>
        </p:spPr>
        <p:txBody>
          <a:bodyPr/>
          <a:lstStyle/>
          <a:p>
            <a:pPr>
              <a:lnSpc>
                <a:spcPct val="90000"/>
              </a:lnSpc>
              <a:buClr>
                <a:schemeClr val="tx1"/>
              </a:buClr>
            </a:pPr>
            <a:r>
              <a:rPr lang="en-US" sz="2600" b="1" dirty="0">
                <a:solidFill>
                  <a:srgbClr val="004A78"/>
                </a:solidFill>
              </a:rPr>
              <a:t>Start-up costs</a:t>
            </a:r>
            <a:r>
              <a:rPr lang="en-US" sz="2600" i="1" dirty="0">
                <a:solidFill>
                  <a:srgbClr val="004A78"/>
                </a:solidFill>
              </a:rPr>
              <a:t> </a:t>
            </a:r>
            <a:r>
              <a:rPr lang="en-US" sz="2600" dirty="0">
                <a:solidFill>
                  <a:srgbClr val="000000"/>
                </a:solidFill>
              </a:rPr>
              <a:t>are the costs incurred for one-time activities related to:</a:t>
            </a:r>
          </a:p>
          <a:p>
            <a:pPr marL="693738" lvl="1" indent="-327025">
              <a:lnSpc>
                <a:spcPct val="90000"/>
              </a:lnSpc>
              <a:buClr>
                <a:schemeClr val="tx1"/>
              </a:buClr>
            </a:pPr>
            <a:r>
              <a:rPr lang="en-US" sz="2200" dirty="0">
                <a:solidFill>
                  <a:srgbClr val="000000"/>
                </a:solidFill>
              </a:rPr>
              <a:t>Opening a new facility or commencing a new operation</a:t>
            </a:r>
          </a:p>
          <a:p>
            <a:pPr marL="693738" lvl="1" indent="-327025">
              <a:lnSpc>
                <a:spcPct val="90000"/>
              </a:lnSpc>
              <a:buClr>
                <a:schemeClr val="tx1"/>
              </a:buClr>
            </a:pPr>
            <a:r>
              <a:rPr lang="en-US" sz="2200" dirty="0">
                <a:solidFill>
                  <a:srgbClr val="000000"/>
                </a:solidFill>
              </a:rPr>
              <a:t>Introducing a new product or service</a:t>
            </a:r>
          </a:p>
          <a:p>
            <a:pPr marL="693738" lvl="1" indent="-327025">
              <a:lnSpc>
                <a:spcPct val="90000"/>
              </a:lnSpc>
              <a:buClr>
                <a:schemeClr val="tx1"/>
              </a:buClr>
            </a:pPr>
            <a:r>
              <a:rPr lang="en-US" sz="2200" dirty="0">
                <a:solidFill>
                  <a:srgbClr val="000000"/>
                </a:solidFill>
              </a:rPr>
              <a:t>Conducting business in a new territory or with an entirely new class of customer</a:t>
            </a:r>
          </a:p>
          <a:p>
            <a:pPr marL="693738" lvl="1" indent="-327025">
              <a:lnSpc>
                <a:spcPct val="90000"/>
              </a:lnSpc>
              <a:buClr>
                <a:schemeClr val="tx1"/>
              </a:buClr>
            </a:pPr>
            <a:r>
              <a:rPr lang="en-US" sz="2200" dirty="0">
                <a:solidFill>
                  <a:srgbClr val="000000"/>
                </a:solidFill>
              </a:rPr>
              <a:t>Initiating a new process in an existing facility</a:t>
            </a:r>
          </a:p>
          <a:p>
            <a:pPr lvl="0">
              <a:lnSpc>
                <a:spcPct val="90000"/>
              </a:lnSpc>
              <a:buClr>
                <a:schemeClr val="tx1"/>
              </a:buClr>
            </a:pPr>
            <a:r>
              <a:rPr lang="en-US" sz="2600" dirty="0">
                <a:solidFill>
                  <a:srgbClr val="000000"/>
                </a:solidFill>
                <a:cs typeface="Arial" charset="0"/>
              </a:rPr>
              <a:t>Start-up costs include organization costs such as legal fees, stock certificate costs, underwriting fees, and accounting fees associated with forming a new company.</a:t>
            </a:r>
          </a:p>
          <a:p>
            <a:pPr lvl="0">
              <a:lnSpc>
                <a:spcPct val="90000"/>
              </a:lnSpc>
              <a:buClr>
                <a:schemeClr val="tx1"/>
              </a:buClr>
            </a:pPr>
            <a:r>
              <a:rPr lang="en-US" sz="2600" dirty="0">
                <a:solidFill>
                  <a:srgbClr val="000000"/>
                </a:solidFill>
                <a:cs typeface="Arial" charset="0"/>
              </a:rPr>
              <a:t>GAAP requires that the costs of start-up activities be expensed as incurred.</a:t>
            </a:r>
            <a:endParaRPr lang="en-US" sz="2600" b="1" dirty="0">
              <a:solidFill>
                <a:srgbClr val="000000"/>
              </a:solidFill>
            </a:endParaRPr>
          </a:p>
        </p:txBody>
      </p:sp>
    </p:spTree>
    <p:extLst>
      <p:ext uri="{BB962C8B-B14F-4D97-AF65-F5344CB8AC3E}">
        <p14:creationId xmlns:p14="http://schemas.microsoft.com/office/powerpoint/2010/main" val="365401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How Are Intangible Assets Disclosed?</a:t>
            </a:r>
            <a:r>
              <a:rPr lang="en-IN" sz="2400" dirty="0"/>
              <a:t/>
            </a:r>
            <a:br>
              <a:rPr lang="en-IN" sz="2400" dirty="0"/>
            </a:br>
            <a:r>
              <a:rPr lang="en-IN" sz="2400" dirty="0"/>
              <a:t>Learning Objective #3  (Slide 1 of 2)</a:t>
            </a:r>
            <a:endParaRPr lang="en-US" sz="2400" dirty="0"/>
          </a:p>
        </p:txBody>
      </p:sp>
      <p:sp>
        <p:nvSpPr>
          <p:cNvPr id="3" name="Content Placeholder 2"/>
          <p:cNvSpPr>
            <a:spLocks noGrp="1"/>
          </p:cNvSpPr>
          <p:nvPr>
            <p:ph idx="1"/>
          </p:nvPr>
        </p:nvSpPr>
        <p:spPr>
          <a:xfrm>
            <a:off x="838199" y="1317624"/>
            <a:ext cx="10972800" cy="4865461"/>
          </a:xfrm>
        </p:spPr>
        <p:txBody>
          <a:bodyPr/>
          <a:lstStyle/>
          <a:p>
            <a:pPr>
              <a:lnSpc>
                <a:spcPct val="95000"/>
              </a:lnSpc>
              <a:spcBef>
                <a:spcPts val="300"/>
              </a:spcBef>
            </a:pPr>
            <a:r>
              <a:rPr lang="en-US" sz="2400" dirty="0"/>
              <a:t>At the end of each period when a company presents a balance sheet, it should disclose the following:</a:t>
            </a:r>
          </a:p>
          <a:p>
            <a:pPr lvl="1">
              <a:lnSpc>
                <a:spcPct val="95000"/>
              </a:lnSpc>
              <a:spcBef>
                <a:spcPts val="300"/>
              </a:spcBef>
            </a:pPr>
            <a:r>
              <a:rPr lang="en-US" sz="2000" dirty="0"/>
              <a:t>For intangible assets that are amortized—the total cost, accumulated amortization, amortization expense, and estimated amortization expense for the next five years.</a:t>
            </a:r>
          </a:p>
          <a:p>
            <a:pPr lvl="1">
              <a:lnSpc>
                <a:spcPct val="95000"/>
              </a:lnSpc>
              <a:spcBef>
                <a:spcPts val="300"/>
              </a:spcBef>
            </a:pPr>
            <a:r>
              <a:rPr lang="en-US" sz="2000" dirty="0"/>
              <a:t>For intangible assets that are not amortized—the cost of each major class of intangible asset.</a:t>
            </a:r>
          </a:p>
          <a:p>
            <a:pPr lvl="1">
              <a:lnSpc>
                <a:spcPct val="95000"/>
              </a:lnSpc>
              <a:spcBef>
                <a:spcPts val="300"/>
              </a:spcBef>
            </a:pPr>
            <a:r>
              <a:rPr lang="en-US" sz="2000" dirty="0"/>
              <a:t>The total of all identifiable intangible assets as a separate line item (asset) on the balance sheet.</a:t>
            </a:r>
          </a:p>
          <a:p>
            <a:pPr lvl="1">
              <a:lnSpc>
                <a:spcPct val="95000"/>
              </a:lnSpc>
              <a:spcBef>
                <a:spcPts val="300"/>
              </a:spcBef>
            </a:pPr>
            <a:r>
              <a:rPr lang="en-US" sz="2000" dirty="0"/>
              <a:t>For any intangible asset impairment other than goodwill.</a:t>
            </a:r>
          </a:p>
          <a:p>
            <a:pPr lvl="2">
              <a:lnSpc>
                <a:spcPct val="95000"/>
              </a:lnSpc>
              <a:spcBef>
                <a:spcPts val="300"/>
              </a:spcBef>
            </a:pPr>
            <a:r>
              <a:rPr lang="en-US" sz="1800" dirty="0"/>
              <a:t>The facts leading to the impairment.</a:t>
            </a:r>
          </a:p>
          <a:p>
            <a:pPr lvl="2">
              <a:lnSpc>
                <a:spcPct val="95000"/>
              </a:lnSpc>
              <a:spcBef>
                <a:spcPts val="300"/>
              </a:spcBef>
            </a:pPr>
            <a:r>
              <a:rPr lang="en-US" sz="1800" dirty="0"/>
              <a:t>The amount of the impairment loss.</a:t>
            </a:r>
          </a:p>
          <a:p>
            <a:pPr lvl="2">
              <a:lnSpc>
                <a:spcPct val="95000"/>
              </a:lnSpc>
              <a:spcBef>
                <a:spcPts val="300"/>
              </a:spcBef>
            </a:pPr>
            <a:r>
              <a:rPr lang="en-US" sz="1800" dirty="0"/>
              <a:t>The method of determining the fair value of the intangible asset.</a:t>
            </a:r>
          </a:p>
          <a:p>
            <a:pPr lvl="2">
              <a:lnSpc>
                <a:spcPct val="95000"/>
              </a:lnSpc>
              <a:spcBef>
                <a:spcPts val="300"/>
              </a:spcBef>
            </a:pPr>
            <a:r>
              <a:rPr lang="en-US" sz="1800" dirty="0"/>
              <a:t>Any impairment losses should be included in income from continuing operations.</a:t>
            </a:r>
          </a:p>
        </p:txBody>
      </p:sp>
    </p:spTree>
    <p:extLst>
      <p:ext uri="{BB962C8B-B14F-4D97-AF65-F5344CB8AC3E}">
        <p14:creationId xmlns:p14="http://schemas.microsoft.com/office/powerpoint/2010/main" val="3260448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How Are Intangible Assets Disclosed?</a:t>
            </a:r>
            <a:r>
              <a:rPr lang="en-IN" sz="2000" dirty="0"/>
              <a:t/>
            </a:r>
            <a:br>
              <a:rPr lang="en-IN" sz="2000" dirty="0"/>
            </a:br>
            <a:r>
              <a:rPr lang="en-IN" sz="2000" dirty="0"/>
              <a:t>(Slide 2 of 2)</a:t>
            </a:r>
            <a:endParaRPr lang="en-US" sz="2000" dirty="0"/>
          </a:p>
        </p:txBody>
      </p:sp>
      <p:sp>
        <p:nvSpPr>
          <p:cNvPr id="3" name="Content Placeholder 2"/>
          <p:cNvSpPr>
            <a:spLocks noGrp="1"/>
          </p:cNvSpPr>
          <p:nvPr>
            <p:ph idx="1"/>
          </p:nvPr>
        </p:nvSpPr>
        <p:spPr>
          <a:xfrm>
            <a:off x="838199" y="1317624"/>
            <a:ext cx="10972800" cy="4865461"/>
          </a:xfrm>
        </p:spPr>
        <p:txBody>
          <a:bodyPr/>
          <a:lstStyle/>
          <a:p>
            <a:pPr lvl="0">
              <a:lnSpc>
                <a:spcPct val="90000"/>
              </a:lnSpc>
              <a:buClr>
                <a:schemeClr val="tx1"/>
              </a:buClr>
            </a:pPr>
            <a:r>
              <a:rPr lang="en-US" sz="2400" dirty="0">
                <a:solidFill>
                  <a:prstClr val="black"/>
                </a:solidFill>
                <a:cs typeface="Arial" charset="0"/>
              </a:rPr>
              <a:t>At the end of each period when a company presents a balance sheet, it should disclose the following:</a:t>
            </a:r>
          </a:p>
          <a:p>
            <a:pPr lvl="1">
              <a:buClr>
                <a:schemeClr val="tx1"/>
              </a:buClr>
            </a:pPr>
            <a:r>
              <a:rPr lang="en-US" sz="2000" dirty="0">
                <a:solidFill>
                  <a:prstClr val="black"/>
                </a:solidFill>
                <a:cs typeface="Arial" charset="0"/>
              </a:rPr>
              <a:t>For goodwill—the amount of goodwill acquired and the amount of any impairment losses recognized; any impairment loss should be reported as a separate line item in income from continuing operations, unless the impairment is related to a discontinued operation.</a:t>
            </a:r>
          </a:p>
          <a:p>
            <a:pPr lvl="0">
              <a:lnSpc>
                <a:spcPct val="90000"/>
              </a:lnSpc>
              <a:buClr>
                <a:schemeClr val="tx1"/>
              </a:buClr>
            </a:pPr>
            <a:r>
              <a:rPr lang="en-US" sz="2400" dirty="0">
                <a:solidFill>
                  <a:prstClr val="black"/>
                </a:solidFill>
                <a:cs typeface="Arial" charset="0"/>
              </a:rPr>
              <a:t>If intangible assets are acquired during the period, GAAP requires a company to disclose:</a:t>
            </a:r>
          </a:p>
          <a:p>
            <a:pPr lvl="1">
              <a:buClr>
                <a:schemeClr val="tx1"/>
              </a:buClr>
            </a:pPr>
            <a:r>
              <a:rPr lang="en-US" sz="2000" dirty="0">
                <a:solidFill>
                  <a:prstClr val="black"/>
                </a:solidFill>
                <a:cs typeface="Arial" charset="0"/>
              </a:rPr>
              <a:t>Cost of any intangible assets acquired.</a:t>
            </a:r>
          </a:p>
          <a:p>
            <a:pPr lvl="1">
              <a:buClr>
                <a:schemeClr val="tx1"/>
              </a:buClr>
            </a:pPr>
            <a:r>
              <a:rPr lang="en-US" sz="2000" dirty="0">
                <a:solidFill>
                  <a:prstClr val="black"/>
                </a:solidFill>
                <a:cs typeface="Arial" charset="0"/>
              </a:rPr>
              <a:t>Residual value and the weighted average amortization period for intangible assets that are amortized.</a:t>
            </a:r>
          </a:p>
          <a:p>
            <a:pPr lvl="1">
              <a:buClr>
                <a:schemeClr val="tx1"/>
              </a:buClr>
            </a:pPr>
            <a:r>
              <a:rPr lang="en-US" sz="2000" dirty="0">
                <a:solidFill>
                  <a:prstClr val="black"/>
                </a:solidFill>
                <a:cs typeface="Arial" charset="0"/>
              </a:rPr>
              <a:t>Cost of any research and development acquired and written off, and where it is included on the income statement.</a:t>
            </a:r>
            <a:endParaRPr lang="en-US" sz="2400" dirty="0"/>
          </a:p>
        </p:txBody>
      </p:sp>
    </p:spTree>
    <p:extLst>
      <p:ext uri="{BB962C8B-B14F-4D97-AF65-F5344CB8AC3E}">
        <p14:creationId xmlns:p14="http://schemas.microsoft.com/office/powerpoint/2010/main" val="3411952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Identifiable Intangible Assets</a:t>
            </a:r>
            <a:r>
              <a:rPr lang="en-IN" sz="2400" dirty="0"/>
              <a:t/>
            </a:r>
            <a:br>
              <a:rPr lang="en-IN" sz="2400" dirty="0"/>
            </a:br>
            <a:r>
              <a:rPr lang="en-IN" sz="2400" dirty="0"/>
              <a:t>Learning Objective #4</a:t>
            </a:r>
            <a:endParaRPr lang="en-US" sz="2400" dirty="0"/>
          </a:p>
        </p:txBody>
      </p:sp>
      <p:sp>
        <p:nvSpPr>
          <p:cNvPr id="3" name="Content Placeholder 2"/>
          <p:cNvSpPr>
            <a:spLocks noGrp="1"/>
          </p:cNvSpPr>
          <p:nvPr>
            <p:ph idx="1"/>
          </p:nvPr>
        </p:nvSpPr>
        <p:spPr>
          <a:xfrm>
            <a:off x="838199" y="1317624"/>
            <a:ext cx="10972800" cy="4865461"/>
          </a:xfrm>
        </p:spPr>
        <p:txBody>
          <a:bodyPr/>
          <a:lstStyle/>
          <a:p>
            <a:r>
              <a:rPr lang="en-US" dirty="0"/>
              <a:t>Identifiable intangible assets can be classified into five basic categories related to:</a:t>
            </a:r>
          </a:p>
          <a:p>
            <a:pPr lvl="1"/>
            <a:r>
              <a:rPr lang="en-US" dirty="0"/>
              <a:t>Marketing.</a:t>
            </a:r>
          </a:p>
          <a:p>
            <a:pPr lvl="1"/>
            <a:r>
              <a:rPr lang="en-US" dirty="0"/>
              <a:t>Customers.</a:t>
            </a:r>
          </a:p>
          <a:p>
            <a:pPr lvl="1"/>
            <a:r>
              <a:rPr lang="en-US" dirty="0"/>
              <a:t>Artistic works.</a:t>
            </a:r>
          </a:p>
          <a:p>
            <a:pPr lvl="1"/>
            <a:r>
              <a:rPr lang="en-US" dirty="0"/>
              <a:t>Contracts.</a:t>
            </a:r>
          </a:p>
          <a:p>
            <a:pPr lvl="1"/>
            <a:r>
              <a:rPr lang="en-US" dirty="0"/>
              <a:t>Technology.</a:t>
            </a:r>
          </a:p>
        </p:txBody>
      </p:sp>
    </p:spTree>
    <p:extLst>
      <p:ext uri="{BB962C8B-B14F-4D97-AF65-F5344CB8AC3E}">
        <p14:creationId xmlns:p14="http://schemas.microsoft.com/office/powerpoint/2010/main" val="1259578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Marketing-Related Intangible Assets</a:t>
            </a:r>
            <a:endParaRPr lang="en-US" sz="2400" dirty="0"/>
          </a:p>
        </p:txBody>
      </p:sp>
      <p:sp>
        <p:nvSpPr>
          <p:cNvPr id="3" name="Content Placeholder 2"/>
          <p:cNvSpPr>
            <a:spLocks noGrp="1"/>
          </p:cNvSpPr>
          <p:nvPr>
            <p:ph idx="1"/>
          </p:nvPr>
        </p:nvSpPr>
        <p:spPr>
          <a:xfrm>
            <a:off x="838199" y="1317624"/>
            <a:ext cx="10972800" cy="4865461"/>
          </a:xfrm>
        </p:spPr>
        <p:txBody>
          <a:bodyPr/>
          <a:lstStyle/>
          <a:p>
            <a:pPr>
              <a:buClr>
                <a:schemeClr val="tx1"/>
              </a:buClr>
            </a:pPr>
            <a:r>
              <a:rPr lang="en-US" sz="2600" dirty="0"/>
              <a:t>Marketing-related intangible assets are resources used to market or promote a company’s products or services.</a:t>
            </a:r>
          </a:p>
          <a:p>
            <a:pPr>
              <a:buClr>
                <a:schemeClr val="tx1"/>
              </a:buClr>
            </a:pPr>
            <a:r>
              <a:rPr lang="en-US" sz="2600" dirty="0"/>
              <a:t>A </a:t>
            </a:r>
            <a:r>
              <a:rPr lang="en-US" sz="2600" b="1" dirty="0">
                <a:solidFill>
                  <a:srgbClr val="004A78"/>
                </a:solidFill>
              </a:rPr>
              <a:t>trademark</a:t>
            </a:r>
            <a:r>
              <a:rPr lang="en-US" sz="2600" dirty="0">
                <a:solidFill>
                  <a:srgbClr val="000000"/>
                </a:solidFill>
              </a:rPr>
              <a:t> (or </a:t>
            </a:r>
            <a:r>
              <a:rPr lang="en-US" sz="2600" b="1" dirty="0">
                <a:solidFill>
                  <a:srgbClr val="004A78"/>
                </a:solidFill>
              </a:rPr>
              <a:t>trade name</a:t>
            </a:r>
            <a:r>
              <a:rPr lang="en-US" sz="2600" dirty="0">
                <a:solidFill>
                  <a:srgbClr val="000000"/>
                </a:solidFill>
              </a:rPr>
              <a:t>) is a word, name, phrase, or symbol that identifies the source of a product and distinguishes it from the products or other companies.</a:t>
            </a:r>
          </a:p>
          <a:p>
            <a:pPr lvl="1">
              <a:buClr>
                <a:schemeClr val="tx1"/>
              </a:buClr>
            </a:pPr>
            <a:r>
              <a:rPr lang="en-US" sz="2200" dirty="0">
                <a:solidFill>
                  <a:srgbClr val="000000"/>
                </a:solidFill>
              </a:rPr>
              <a:t>Registration of a trademark or trade name with the U.S. Patent and Trademark Office establishes a right to exclusive use of the trademark or trade name for ten years.</a:t>
            </a:r>
          </a:p>
          <a:p>
            <a:pPr lvl="2">
              <a:buClr>
                <a:schemeClr val="tx1"/>
              </a:buClr>
            </a:pPr>
            <a:r>
              <a:rPr lang="en-US" sz="1800" dirty="0">
                <a:solidFill>
                  <a:srgbClr val="000000"/>
                </a:solidFill>
              </a:rPr>
              <a:t>The right is renewable indefinitely as long as the trademark or trade name is used continuously.</a:t>
            </a:r>
          </a:p>
          <a:p>
            <a:pPr>
              <a:buClr>
                <a:schemeClr val="tx1"/>
              </a:buClr>
            </a:pPr>
            <a:r>
              <a:rPr lang="en-US" sz="2600" b="1" dirty="0">
                <a:solidFill>
                  <a:srgbClr val="004A78"/>
                </a:solidFill>
              </a:rPr>
              <a:t>Internet domain names </a:t>
            </a:r>
            <a:r>
              <a:rPr lang="en-US" sz="2600" dirty="0">
                <a:solidFill>
                  <a:srgbClr val="000000"/>
                </a:solidFill>
              </a:rPr>
              <a:t>are the names used to identify a particular Internet address.</a:t>
            </a:r>
            <a:endParaRPr lang="en-US" sz="2600" b="1" dirty="0">
              <a:solidFill>
                <a:srgbClr val="4F81BD"/>
              </a:solidFill>
            </a:endParaRPr>
          </a:p>
        </p:txBody>
      </p:sp>
    </p:spTree>
    <p:extLst>
      <p:ext uri="{BB962C8B-B14F-4D97-AF65-F5344CB8AC3E}">
        <p14:creationId xmlns:p14="http://schemas.microsoft.com/office/powerpoint/2010/main" val="663620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Customer-Related Intangible Assets</a:t>
            </a:r>
            <a:endParaRPr lang="en-US" sz="2400" dirty="0"/>
          </a:p>
        </p:txBody>
      </p:sp>
      <p:sp>
        <p:nvSpPr>
          <p:cNvPr id="3" name="Content Placeholder 2"/>
          <p:cNvSpPr>
            <a:spLocks noGrp="1"/>
          </p:cNvSpPr>
          <p:nvPr>
            <p:ph idx="1"/>
          </p:nvPr>
        </p:nvSpPr>
        <p:spPr>
          <a:xfrm>
            <a:off x="838199" y="1317624"/>
            <a:ext cx="10972800" cy="4865461"/>
          </a:xfrm>
        </p:spPr>
        <p:txBody>
          <a:bodyPr/>
          <a:lstStyle/>
          <a:p>
            <a:r>
              <a:rPr lang="en-US" sz="2800" dirty="0"/>
              <a:t>Customer-related intangible assets arise from the relationship between a company and its customers, such as customer lists, order or production backlogs, and customer relationships.</a:t>
            </a:r>
          </a:p>
          <a:p>
            <a:r>
              <a:rPr lang="en-US" sz="2800" dirty="0"/>
              <a:t>If these assets are developed internally, the cost of developing them is expensed.</a:t>
            </a:r>
          </a:p>
          <a:p>
            <a:r>
              <a:rPr lang="en-US" sz="2800" dirty="0"/>
              <a:t>If customer-related intangibles purchased from another company are included as part of a business combination, the amount of the purchase price relating to the intangible asset is capitalized.</a:t>
            </a:r>
          </a:p>
          <a:p>
            <a:r>
              <a:rPr lang="en-US" sz="2800" dirty="0"/>
              <a:t>Customer-related intangible assets are generally considered to have a finite life and are amortized on a straight-line basis.</a:t>
            </a:r>
          </a:p>
        </p:txBody>
      </p:sp>
    </p:spTree>
    <p:extLst>
      <p:ext uri="{BB962C8B-B14F-4D97-AF65-F5344CB8AC3E}">
        <p14:creationId xmlns:p14="http://schemas.microsoft.com/office/powerpoint/2010/main" val="2051985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Learning Objectives</a:t>
            </a:r>
            <a:endParaRPr lang="en-US" sz="2000" dirty="0"/>
          </a:p>
        </p:txBody>
      </p:sp>
      <p:sp>
        <p:nvSpPr>
          <p:cNvPr id="3" name="Content Placeholder 2"/>
          <p:cNvSpPr>
            <a:spLocks noGrp="1"/>
          </p:cNvSpPr>
          <p:nvPr>
            <p:ph idx="1"/>
          </p:nvPr>
        </p:nvSpPr>
        <p:spPr>
          <a:xfrm>
            <a:off x="838199" y="1317625"/>
            <a:ext cx="10947401" cy="4850946"/>
          </a:xfrm>
        </p:spPr>
        <p:txBody>
          <a:bodyPr/>
          <a:lstStyle/>
          <a:p>
            <a:pPr marL="512064" indent="-512064">
              <a:buFont typeface="Tw Cen MT"/>
              <a:buAutoNum type="arabicPeriod"/>
            </a:pPr>
            <a:r>
              <a:rPr lang="en-US" sz="2400" dirty="0"/>
              <a:t>Explain the accounting for intangible assets, including initial valuation, amortization, and impairment.</a:t>
            </a:r>
          </a:p>
          <a:p>
            <a:pPr marL="512064" indent="-512064">
              <a:buFont typeface="Tw Cen MT"/>
              <a:buAutoNum type="arabicPeriod"/>
            </a:pPr>
            <a:r>
              <a:rPr lang="en-US" sz="2400" dirty="0"/>
              <a:t>Identify and explain the accounting issues related to research and development costs. </a:t>
            </a:r>
          </a:p>
          <a:p>
            <a:pPr marL="512064" indent="-512064">
              <a:buFont typeface="Tw Cen MT"/>
              <a:buAutoNum type="arabicPeriod"/>
            </a:pPr>
            <a:r>
              <a:rPr lang="en-US" sz="2400" dirty="0"/>
              <a:t>Understand the disclosures related to intangibles. </a:t>
            </a:r>
          </a:p>
          <a:p>
            <a:pPr marL="512064" indent="-512064">
              <a:buFont typeface="Tw Cen MT"/>
              <a:buAutoNum type="arabicPeriod"/>
            </a:pPr>
            <a:r>
              <a:rPr lang="en-US" sz="2400" dirty="0"/>
              <a:t>Explain the accounting treatment for specific identifiable intangible assets, including trademarks and trade names, copyrights, franchises, patents, and computer software costs.</a:t>
            </a:r>
          </a:p>
          <a:p>
            <a:pPr marL="512064" indent="-512064">
              <a:buFont typeface="Tw Cen MT"/>
              <a:buAutoNum type="arabicPeriod"/>
            </a:pPr>
            <a:r>
              <a:rPr lang="en-US" sz="2400" dirty="0"/>
              <a:t>Account for unidentifiable intangibles, including internally developed and purchased goodwill.</a:t>
            </a:r>
          </a:p>
        </p:txBody>
      </p:sp>
    </p:spTree>
    <p:extLst>
      <p:ext uri="{BB962C8B-B14F-4D97-AF65-F5344CB8AC3E}">
        <p14:creationId xmlns:p14="http://schemas.microsoft.com/office/powerpoint/2010/main" val="1746453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Artistic-Related Intangible Assets</a:t>
            </a:r>
            <a:endParaRPr lang="en-US" sz="2400" dirty="0"/>
          </a:p>
        </p:txBody>
      </p:sp>
      <p:sp>
        <p:nvSpPr>
          <p:cNvPr id="3" name="Content Placeholder 2"/>
          <p:cNvSpPr>
            <a:spLocks noGrp="1"/>
          </p:cNvSpPr>
          <p:nvPr>
            <p:ph idx="1"/>
          </p:nvPr>
        </p:nvSpPr>
        <p:spPr>
          <a:xfrm>
            <a:off x="838199" y="1317624"/>
            <a:ext cx="10972800" cy="4865461"/>
          </a:xfrm>
        </p:spPr>
        <p:txBody>
          <a:bodyPr/>
          <a:lstStyle/>
          <a:p>
            <a:r>
              <a:rPr lang="en-US" sz="2800" dirty="0"/>
              <a:t>Artistic-related intangible assets represent the right to reproduce, copy, or perform artistic works.</a:t>
            </a:r>
          </a:p>
          <a:p>
            <a:r>
              <a:rPr lang="en-US" sz="2800" dirty="0"/>
              <a:t>A </a:t>
            </a:r>
            <a:r>
              <a:rPr lang="en-US" sz="2800" b="1" dirty="0">
                <a:solidFill>
                  <a:srgbClr val="305074"/>
                </a:solidFill>
              </a:rPr>
              <a:t>copyright</a:t>
            </a:r>
            <a:r>
              <a:rPr lang="en-US" sz="2800" dirty="0">
                <a:solidFill>
                  <a:srgbClr val="000000"/>
                </a:solidFill>
              </a:rPr>
              <a:t> is a grant by the federal government that gives the owner the exclusive right to publish, sell, or otherwise control literary or artistic products for the life of the author plus 70 years.</a:t>
            </a:r>
          </a:p>
          <a:p>
            <a:r>
              <a:rPr lang="en-US" sz="2800" dirty="0"/>
              <a:t>The cost of acquiring and successfully defending a copyright is capitalized.</a:t>
            </a:r>
            <a:endParaRPr lang="en-US" sz="2800" dirty="0">
              <a:solidFill>
                <a:srgbClr val="000000"/>
              </a:solidFill>
            </a:endParaRPr>
          </a:p>
          <a:p>
            <a:r>
              <a:rPr lang="en-US" sz="2800" dirty="0">
                <a:solidFill>
                  <a:srgbClr val="000000"/>
                </a:solidFill>
              </a:rPr>
              <a:t>Under U.S. GAAP, increases in the market value of intangible assets are not recognized in the financial statements.</a:t>
            </a:r>
            <a:endParaRPr lang="en-US" sz="2800" dirty="0"/>
          </a:p>
        </p:txBody>
      </p:sp>
    </p:spTree>
    <p:extLst>
      <p:ext uri="{BB962C8B-B14F-4D97-AF65-F5344CB8AC3E}">
        <p14:creationId xmlns:p14="http://schemas.microsoft.com/office/powerpoint/2010/main" val="1212380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Contract-Based Intangible Assets</a:t>
            </a:r>
            <a:endParaRPr lang="en-US" sz="2400" dirty="0"/>
          </a:p>
        </p:txBody>
      </p:sp>
      <p:sp>
        <p:nvSpPr>
          <p:cNvPr id="3" name="Content Placeholder 2"/>
          <p:cNvSpPr>
            <a:spLocks noGrp="1"/>
          </p:cNvSpPr>
          <p:nvPr>
            <p:ph idx="1"/>
          </p:nvPr>
        </p:nvSpPr>
        <p:spPr>
          <a:xfrm>
            <a:off x="838199" y="1317624"/>
            <a:ext cx="10972800" cy="4865461"/>
          </a:xfrm>
        </p:spPr>
        <p:txBody>
          <a:bodyPr/>
          <a:lstStyle/>
          <a:p>
            <a:pPr>
              <a:lnSpc>
                <a:spcPct val="95000"/>
              </a:lnSpc>
              <a:spcBef>
                <a:spcPts val="300"/>
              </a:spcBef>
              <a:buClr>
                <a:schemeClr val="tx1"/>
              </a:buClr>
            </a:pPr>
            <a:r>
              <a:rPr lang="en-US" sz="2000" dirty="0"/>
              <a:t>Contract-based intangible assets represent the value of rights arising from contractual agreements.</a:t>
            </a:r>
          </a:p>
          <a:p>
            <a:pPr>
              <a:lnSpc>
                <a:spcPct val="95000"/>
              </a:lnSpc>
              <a:spcBef>
                <a:spcPts val="300"/>
              </a:spcBef>
              <a:buClr>
                <a:schemeClr val="tx1"/>
              </a:buClr>
            </a:pPr>
            <a:r>
              <a:rPr lang="en-US" sz="2000" dirty="0"/>
              <a:t>Included in this category are:</a:t>
            </a:r>
          </a:p>
          <a:p>
            <a:pPr marL="742950" lvl="1" indent="-285750">
              <a:lnSpc>
                <a:spcPct val="95000"/>
              </a:lnSpc>
              <a:spcBef>
                <a:spcPts val="300"/>
              </a:spcBef>
              <a:buClr>
                <a:schemeClr val="tx1"/>
              </a:buClr>
            </a:pPr>
            <a:r>
              <a:rPr lang="en-US" sz="1800" dirty="0"/>
              <a:t>Franchise agreements.</a:t>
            </a:r>
          </a:p>
          <a:p>
            <a:pPr marL="742950" lvl="1" indent="-285750">
              <a:lnSpc>
                <a:spcPct val="95000"/>
              </a:lnSpc>
              <a:spcBef>
                <a:spcPts val="300"/>
              </a:spcBef>
              <a:buClr>
                <a:schemeClr val="tx1"/>
              </a:buClr>
            </a:pPr>
            <a:r>
              <a:rPr lang="en-US" sz="1800" dirty="0"/>
              <a:t>Licensing and royalty agreements.</a:t>
            </a:r>
          </a:p>
          <a:p>
            <a:pPr marL="742950" lvl="1" indent="-285750">
              <a:lnSpc>
                <a:spcPct val="95000"/>
              </a:lnSpc>
              <a:spcBef>
                <a:spcPts val="300"/>
              </a:spcBef>
              <a:buClr>
                <a:schemeClr val="tx1"/>
              </a:buClr>
            </a:pPr>
            <a:r>
              <a:rPr lang="en-US" sz="1800" dirty="0"/>
              <a:t>Construction permits.</a:t>
            </a:r>
          </a:p>
          <a:p>
            <a:pPr marL="742950" lvl="1" indent="-285750">
              <a:lnSpc>
                <a:spcPct val="95000"/>
              </a:lnSpc>
              <a:spcBef>
                <a:spcPts val="300"/>
              </a:spcBef>
              <a:buClr>
                <a:schemeClr val="tx1"/>
              </a:buClr>
            </a:pPr>
            <a:r>
              <a:rPr lang="en-US" sz="1800" dirty="0"/>
              <a:t>Broadcast rights.</a:t>
            </a:r>
          </a:p>
          <a:p>
            <a:pPr marL="742950" lvl="1" indent="-285750">
              <a:lnSpc>
                <a:spcPct val="95000"/>
              </a:lnSpc>
              <a:spcBef>
                <a:spcPts val="300"/>
              </a:spcBef>
              <a:buClr>
                <a:schemeClr val="tx1"/>
              </a:buClr>
            </a:pPr>
            <a:r>
              <a:rPr lang="en-US" sz="1800" dirty="0"/>
              <a:t>Use rights.</a:t>
            </a:r>
          </a:p>
          <a:p>
            <a:pPr>
              <a:spcBef>
                <a:spcPts val="300"/>
              </a:spcBef>
              <a:buClr>
                <a:schemeClr val="tx1"/>
              </a:buClr>
            </a:pPr>
            <a:r>
              <a:rPr lang="en-US" sz="2000" b="1" dirty="0">
                <a:solidFill>
                  <a:srgbClr val="004A78"/>
                </a:solidFill>
              </a:rPr>
              <a:t>Franchises</a:t>
            </a:r>
            <a:r>
              <a:rPr lang="en-US" sz="2000" b="1" dirty="0">
                <a:solidFill>
                  <a:srgbClr val="4F81BD"/>
                </a:solidFill>
              </a:rPr>
              <a:t> </a:t>
            </a:r>
            <a:r>
              <a:rPr lang="en-US" sz="2000" dirty="0">
                <a:solidFill>
                  <a:srgbClr val="000000"/>
                </a:solidFill>
              </a:rPr>
              <a:t>are contractual agreements in which, for a royalty percentage of sales, the franchisor gives the franchisee the right to perform certain functions or sell certain products or services.</a:t>
            </a:r>
          </a:p>
          <a:p>
            <a:pPr>
              <a:spcBef>
                <a:spcPts val="300"/>
              </a:spcBef>
              <a:buClr>
                <a:schemeClr val="tx1"/>
              </a:buClr>
            </a:pPr>
            <a:r>
              <a:rPr lang="en-US" sz="2000" dirty="0"/>
              <a:t>A franchisee capitalizes the initial cost it pays to acquire the franchise or license, but it expenses any continuing fees that it pays in subsequent years.</a:t>
            </a:r>
            <a:endParaRPr lang="en-US" sz="2000" dirty="0">
              <a:solidFill>
                <a:srgbClr val="000000"/>
              </a:solidFill>
            </a:endParaRPr>
          </a:p>
        </p:txBody>
      </p:sp>
    </p:spTree>
    <p:extLst>
      <p:ext uri="{BB962C8B-B14F-4D97-AF65-F5344CB8AC3E}">
        <p14:creationId xmlns:p14="http://schemas.microsoft.com/office/powerpoint/2010/main" val="2840631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Technology-Based Intangible Assets</a:t>
            </a:r>
            <a:r>
              <a:rPr lang="en-IN" sz="2000" dirty="0"/>
              <a:t/>
            </a:r>
            <a:br>
              <a:rPr lang="en-IN" sz="2000" dirty="0"/>
            </a:br>
            <a:r>
              <a:rPr lang="en-IN" sz="2000" dirty="0"/>
              <a:t>(Slide 1 of 2)</a:t>
            </a:r>
            <a:endParaRPr lang="en-US" sz="2000" dirty="0"/>
          </a:p>
        </p:txBody>
      </p:sp>
      <p:sp>
        <p:nvSpPr>
          <p:cNvPr id="3" name="Content Placeholder 2"/>
          <p:cNvSpPr>
            <a:spLocks noGrp="1"/>
          </p:cNvSpPr>
          <p:nvPr>
            <p:ph idx="1"/>
          </p:nvPr>
        </p:nvSpPr>
        <p:spPr>
          <a:xfrm>
            <a:off x="838199" y="1317624"/>
            <a:ext cx="10972800" cy="4865461"/>
          </a:xfrm>
        </p:spPr>
        <p:txBody>
          <a:bodyPr/>
          <a:lstStyle/>
          <a:p>
            <a:r>
              <a:rPr lang="en-US" sz="2600" dirty="0"/>
              <a:t>Technology-based intangible assets are assets that represent technological advancement and provide economic benefits to companies through either legal or contractual protection.</a:t>
            </a:r>
          </a:p>
          <a:p>
            <a:r>
              <a:rPr lang="en-US" sz="2600" dirty="0"/>
              <a:t>A </a:t>
            </a:r>
            <a:r>
              <a:rPr lang="en-US" sz="2600" b="1" dirty="0">
                <a:solidFill>
                  <a:srgbClr val="004A78"/>
                </a:solidFill>
              </a:rPr>
              <a:t>patent</a:t>
            </a:r>
            <a:r>
              <a:rPr lang="en-US" sz="2600" dirty="0">
                <a:solidFill>
                  <a:srgbClr val="000000"/>
                </a:solidFill>
              </a:rPr>
              <a:t>:</a:t>
            </a:r>
          </a:p>
          <a:p>
            <a:pPr marL="742950" lvl="1" indent="-285750"/>
            <a:r>
              <a:rPr lang="en-US" sz="2200" dirty="0">
                <a:solidFill>
                  <a:srgbClr val="000000"/>
                </a:solidFill>
              </a:rPr>
              <a:t>Is an exclusive right granted by the federal government, giving the owner control of the manufacture, sale, or other use of the invention.</a:t>
            </a:r>
          </a:p>
          <a:p>
            <a:pPr marL="742950" lvl="1" indent="-285750">
              <a:spcBef>
                <a:spcPts val="0"/>
              </a:spcBef>
            </a:pPr>
            <a:r>
              <a:rPr lang="en-US" sz="2200" dirty="0">
                <a:solidFill>
                  <a:srgbClr val="000000"/>
                </a:solidFill>
              </a:rPr>
              <a:t>Is granted for 20 years from the date of the filing.</a:t>
            </a:r>
          </a:p>
          <a:p>
            <a:pPr marL="742950" lvl="1" indent="-285750">
              <a:spcBef>
                <a:spcPts val="0"/>
              </a:spcBef>
            </a:pPr>
            <a:r>
              <a:rPr lang="en-US" sz="2200" dirty="0">
                <a:solidFill>
                  <a:srgbClr val="000000"/>
                </a:solidFill>
              </a:rPr>
              <a:t>Is an intangible asset that cannot be renewed because it has a finite life.</a:t>
            </a:r>
          </a:p>
          <a:p>
            <a:pPr marL="742950" lvl="1" indent="-285750">
              <a:spcBef>
                <a:spcPts val="0"/>
              </a:spcBef>
            </a:pPr>
            <a:r>
              <a:rPr lang="en-US" sz="2200" dirty="0">
                <a:solidFill>
                  <a:srgbClr val="000000"/>
                </a:solidFill>
              </a:rPr>
              <a:t>In other situations, the effective life of the patent may be extended beyond 20 years by obtaining new patents on modifications and improvements to the original invention.</a:t>
            </a:r>
          </a:p>
        </p:txBody>
      </p:sp>
    </p:spTree>
    <p:extLst>
      <p:ext uri="{BB962C8B-B14F-4D97-AF65-F5344CB8AC3E}">
        <p14:creationId xmlns:p14="http://schemas.microsoft.com/office/powerpoint/2010/main" val="2970175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Technology-Based Intangible Assets</a:t>
            </a:r>
            <a:r>
              <a:rPr lang="en-IN" sz="2000" dirty="0"/>
              <a:t/>
            </a:r>
            <a:br>
              <a:rPr lang="en-IN" sz="2000" dirty="0"/>
            </a:br>
            <a:r>
              <a:rPr lang="en-IN" sz="2000" dirty="0"/>
              <a:t>(Slide 2 of 2)</a:t>
            </a:r>
            <a:endParaRPr lang="en-US" sz="2000" dirty="0"/>
          </a:p>
        </p:txBody>
      </p:sp>
      <p:sp>
        <p:nvSpPr>
          <p:cNvPr id="3" name="Content Placeholder 2"/>
          <p:cNvSpPr>
            <a:spLocks noGrp="1"/>
          </p:cNvSpPr>
          <p:nvPr>
            <p:ph idx="1"/>
          </p:nvPr>
        </p:nvSpPr>
        <p:spPr>
          <a:xfrm>
            <a:off x="838199" y="1317624"/>
            <a:ext cx="10972800" cy="4865461"/>
          </a:xfrm>
        </p:spPr>
        <p:txBody>
          <a:bodyPr/>
          <a:lstStyle/>
          <a:p>
            <a:pPr>
              <a:lnSpc>
                <a:spcPct val="90000"/>
              </a:lnSpc>
              <a:buClr>
                <a:schemeClr val="tx1"/>
              </a:buClr>
            </a:pPr>
            <a:r>
              <a:rPr lang="en-US" sz="2400" b="1" dirty="0">
                <a:solidFill>
                  <a:srgbClr val="004A78"/>
                </a:solidFill>
              </a:rPr>
              <a:t>Software development costs</a:t>
            </a:r>
            <a:r>
              <a:rPr lang="en-US" sz="2400" dirty="0">
                <a:solidFill>
                  <a:srgbClr val="000000"/>
                </a:solidFill>
              </a:rPr>
              <a:t> for software that is to be sold, licensed, or leased to third parties include:</a:t>
            </a:r>
          </a:p>
          <a:p>
            <a:pPr marL="742950" lvl="1" indent="-285750">
              <a:lnSpc>
                <a:spcPct val="90000"/>
              </a:lnSpc>
              <a:buClr>
                <a:schemeClr val="tx1"/>
              </a:buClr>
            </a:pPr>
            <a:r>
              <a:rPr lang="en-US" sz="2000" dirty="0">
                <a:solidFill>
                  <a:srgbClr val="000000"/>
                </a:solidFill>
              </a:rPr>
              <a:t>The costs of designing the software.</a:t>
            </a:r>
          </a:p>
          <a:p>
            <a:pPr marL="742950" lvl="1" indent="-285750">
              <a:lnSpc>
                <a:spcPct val="90000"/>
              </a:lnSpc>
              <a:buClr>
                <a:schemeClr val="tx1"/>
              </a:buClr>
            </a:pPr>
            <a:r>
              <a:rPr lang="en-US" sz="2000" dirty="0">
                <a:solidFill>
                  <a:srgbClr val="000000"/>
                </a:solidFill>
              </a:rPr>
              <a:t>The costs of coding the software.</a:t>
            </a:r>
          </a:p>
          <a:p>
            <a:pPr marL="742950" lvl="1" indent="-285750">
              <a:lnSpc>
                <a:spcPct val="90000"/>
              </a:lnSpc>
              <a:buClr>
                <a:schemeClr val="tx1"/>
              </a:buClr>
            </a:pPr>
            <a:r>
              <a:rPr lang="en-US" sz="2000" dirty="0">
                <a:solidFill>
                  <a:srgbClr val="000000"/>
                </a:solidFill>
              </a:rPr>
              <a:t>The cost of testing the software.</a:t>
            </a:r>
          </a:p>
          <a:p>
            <a:pPr>
              <a:lnSpc>
                <a:spcPct val="90000"/>
              </a:lnSpc>
              <a:buClr>
                <a:schemeClr val="tx1"/>
              </a:buClr>
            </a:pPr>
            <a:r>
              <a:rPr lang="en-US" sz="2400" dirty="0">
                <a:solidFill>
                  <a:srgbClr val="000000"/>
                </a:solidFill>
              </a:rPr>
              <a:t>GAAP requires that these costs be treated as R&amp;D expense until the technological feasibility of the product is established. </a:t>
            </a:r>
            <a:r>
              <a:rPr lang="en-US" sz="2400" b="1" dirty="0">
                <a:solidFill>
                  <a:srgbClr val="004A78"/>
                </a:solidFill>
              </a:rPr>
              <a:t>Technological feasibility</a:t>
            </a:r>
            <a:r>
              <a:rPr lang="en-US" sz="2400" b="1" dirty="0">
                <a:solidFill>
                  <a:srgbClr val="4F81BD"/>
                </a:solidFill>
              </a:rPr>
              <a:t> </a:t>
            </a:r>
            <a:r>
              <a:rPr lang="en-US" sz="2400" dirty="0">
                <a:solidFill>
                  <a:srgbClr val="000000"/>
                </a:solidFill>
              </a:rPr>
              <a:t>is established the date the company completes a detailed program design or, in its absence, when it completes a working model of a product.</a:t>
            </a:r>
          </a:p>
          <a:p>
            <a:pPr>
              <a:buClr>
                <a:schemeClr val="tx1"/>
              </a:buClr>
            </a:pPr>
            <a:r>
              <a:rPr lang="en-US" sz="2400" dirty="0"/>
              <a:t>After this date, a company capitalizes all software development costs until the product is available for general release to customers.</a:t>
            </a:r>
            <a:endParaRPr lang="en-US" sz="2400" b="1" dirty="0">
              <a:solidFill>
                <a:srgbClr val="4F81BD"/>
              </a:solidFill>
            </a:endParaRPr>
          </a:p>
        </p:txBody>
      </p:sp>
    </p:spTree>
    <p:extLst>
      <p:ext uri="{BB962C8B-B14F-4D97-AF65-F5344CB8AC3E}">
        <p14:creationId xmlns:p14="http://schemas.microsoft.com/office/powerpoint/2010/main" val="3667911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Accounting for Software Development Costs</a:t>
            </a:r>
          </a:p>
        </p:txBody>
      </p:sp>
      <p:pic>
        <p:nvPicPr>
          <p:cNvPr id="5" name="Picture 2" descr="A flow diagram depicts accounting for software development costs. A right arrow is shown with two line breaks. The first line break is labeled as technological feasibility and second line break is labeled as general release. The period from the left of the arrow to technological feasibility is labeled as R &amp; D Expense. The period between technological feasibility and general release is labeled as Capitalize and the period from general release to right end of the arrow is labeled as expense. "/>
          <p:cNvPicPr>
            <a:picLocks noGrp="1" noChangeAspect="1" noChangeArrowheads="1"/>
          </p:cNvPicPr>
          <p:nvPr>
            <p:ph idx="1"/>
          </p:nvPr>
        </p:nvPicPr>
        <p:blipFill>
          <a:blip r:embed="rId2" cstate="print"/>
          <a:srcRect/>
          <a:stretch>
            <a:fillRect/>
          </a:stretch>
        </p:blipFill>
        <p:spPr bwMode="auto">
          <a:xfrm>
            <a:off x="1452486" y="1181145"/>
            <a:ext cx="9287027" cy="2286000"/>
          </a:xfrm>
          <a:prstGeom prst="rect">
            <a:avLst/>
          </a:prstGeom>
          <a:noFill/>
          <a:ln w="9525">
            <a:solidFill>
              <a:srgbClr val="000000"/>
            </a:solidFill>
            <a:miter lim="800000"/>
            <a:headEnd/>
            <a:tailEnd/>
          </a:ln>
        </p:spPr>
      </p:pic>
      <p:sp>
        <p:nvSpPr>
          <p:cNvPr id="4" name="Content Placeholder 3"/>
          <p:cNvSpPr>
            <a:spLocks noGrp="1"/>
          </p:cNvSpPr>
          <p:nvPr>
            <p:ph idx="10"/>
          </p:nvPr>
        </p:nvSpPr>
        <p:spPr>
          <a:xfrm>
            <a:off x="838200" y="3643045"/>
            <a:ext cx="10515600" cy="2566685"/>
          </a:xfrm>
        </p:spPr>
        <p:txBody>
          <a:bodyPr/>
          <a:lstStyle/>
          <a:p>
            <a:pPr>
              <a:spcBef>
                <a:spcPts val="0"/>
              </a:spcBef>
            </a:pPr>
            <a:r>
              <a:rPr lang="en-US" sz="2000" dirty="0"/>
              <a:t>The company amortizes the capitalized software development costs incurred during the period between technological feasibility and general release over the expected life of the product, which typically will be a relatively short period, such as 3 to 5 years. </a:t>
            </a:r>
          </a:p>
          <a:p>
            <a:pPr>
              <a:spcBef>
                <a:spcPts val="0"/>
              </a:spcBef>
            </a:pPr>
            <a:r>
              <a:rPr lang="en-US" sz="2000" dirty="0"/>
              <a:t>Amortization expense is calculated as the greater amount resulting from either:</a:t>
            </a:r>
          </a:p>
          <a:p>
            <a:pPr lvl="1">
              <a:spcBef>
                <a:spcPts val="0"/>
              </a:spcBef>
              <a:spcAft>
                <a:spcPts val="300"/>
              </a:spcAft>
            </a:pPr>
            <a:r>
              <a:rPr lang="en-US" sz="1800" dirty="0"/>
              <a:t>Percent-of-revenue method—calculated as the ratio of current revenues form the software to the total amount of current and anticipated future revenues from the software multiplied by the cost of the asset.</a:t>
            </a:r>
          </a:p>
          <a:p>
            <a:pPr lvl="1">
              <a:spcBef>
                <a:spcPts val="0"/>
              </a:spcBef>
              <a:spcAft>
                <a:spcPts val="300"/>
              </a:spcAft>
            </a:pPr>
            <a:r>
              <a:rPr lang="en-US" sz="1800" dirty="0"/>
              <a:t>Straight-line method.</a:t>
            </a:r>
          </a:p>
        </p:txBody>
      </p:sp>
    </p:spTree>
    <p:extLst>
      <p:ext uri="{BB962C8B-B14F-4D97-AF65-F5344CB8AC3E}">
        <p14:creationId xmlns:p14="http://schemas.microsoft.com/office/powerpoint/2010/main" val="2385164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Software Development Costs</a:t>
            </a:r>
            <a:r>
              <a:rPr lang="en-IN" sz="2000" dirty="0"/>
              <a:t/>
            </a:r>
            <a:br>
              <a:rPr lang="en-IN" sz="2000" dirty="0"/>
            </a:br>
            <a:r>
              <a:rPr lang="en-IN" sz="2000" dirty="0"/>
              <a:t>(Slide 1 of 2)</a:t>
            </a:r>
            <a:endParaRPr lang="en-US" sz="2000" dirty="0"/>
          </a:p>
        </p:txBody>
      </p:sp>
      <p:sp>
        <p:nvSpPr>
          <p:cNvPr id="3" name="Content Placeholder 2"/>
          <p:cNvSpPr>
            <a:spLocks noGrp="1"/>
          </p:cNvSpPr>
          <p:nvPr>
            <p:ph idx="1"/>
          </p:nvPr>
        </p:nvSpPr>
        <p:spPr>
          <a:xfrm>
            <a:off x="838199" y="1317624"/>
            <a:ext cx="10972800" cy="4865461"/>
          </a:xfrm>
        </p:spPr>
        <p:txBody>
          <a:bodyPr/>
          <a:lstStyle/>
          <a:p>
            <a:pPr>
              <a:buClr>
                <a:schemeClr val="tx1"/>
              </a:buClr>
            </a:pPr>
            <a:r>
              <a:rPr lang="en-US" sz="3000" b="1" dirty="0">
                <a:solidFill>
                  <a:srgbClr val="CC4D00"/>
                </a:solidFill>
              </a:rPr>
              <a:t>Example</a:t>
            </a:r>
            <a:r>
              <a:rPr lang="en-US" sz="3000" dirty="0">
                <a:solidFill>
                  <a:srgbClr val="FF9900"/>
                </a:solidFill>
              </a:rPr>
              <a:t> </a:t>
            </a:r>
            <a:r>
              <a:rPr lang="en-US" sz="3000" dirty="0"/>
              <a:t>Verlon Corp. develops computer video games for sale. A new development project reached technological feasibility at the end of June 2019, and the project was available for release to customers on January 1, 2020.</a:t>
            </a:r>
          </a:p>
          <a:p>
            <a:pPr marL="742950" lvl="1" indent="-285750"/>
            <a:r>
              <a:rPr lang="en-US" sz="2600" dirty="0"/>
              <a:t>Development costs incurred prior to June 30 were $1,600,000, and costs incurred from July 1 to December 31 were $1,200,000. </a:t>
            </a:r>
          </a:p>
          <a:p>
            <a:pPr marL="742950" lvl="1" indent="-285750"/>
            <a:r>
              <a:rPr lang="en-US" sz="2600" dirty="0"/>
              <a:t>Revenues in 2020 from the sale of the new product were $4,000,000, and the company anticipates another $12,000,000 in revenues.</a:t>
            </a:r>
          </a:p>
          <a:p>
            <a:pPr marL="742950" lvl="1" indent="-285750"/>
            <a:r>
              <a:rPr lang="en-US" sz="2600" dirty="0"/>
              <a:t>The economic life of the software is three years.</a:t>
            </a:r>
          </a:p>
        </p:txBody>
      </p:sp>
    </p:spTree>
    <p:extLst>
      <p:ext uri="{BB962C8B-B14F-4D97-AF65-F5344CB8AC3E}">
        <p14:creationId xmlns:p14="http://schemas.microsoft.com/office/powerpoint/2010/main" val="3645885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Software Development Costs</a:t>
            </a:r>
            <a:r>
              <a:rPr lang="en-IN" sz="2000" dirty="0"/>
              <a:t/>
            </a:r>
            <a:br>
              <a:rPr lang="en-IN" sz="2000" dirty="0"/>
            </a:br>
            <a:r>
              <a:rPr lang="en-IN" sz="2000" dirty="0"/>
              <a:t>(Slide 2 of 2)</a:t>
            </a:r>
            <a:endParaRPr lang="en-IN" dirty="0"/>
          </a:p>
        </p:txBody>
      </p:sp>
      <p:sp>
        <p:nvSpPr>
          <p:cNvPr id="3" name="Content Placeholder 2"/>
          <p:cNvSpPr>
            <a:spLocks noGrp="1"/>
          </p:cNvSpPr>
          <p:nvPr>
            <p:ph idx="1"/>
          </p:nvPr>
        </p:nvSpPr>
        <p:spPr>
          <a:xfrm>
            <a:off x="838200" y="1317625"/>
            <a:ext cx="10515600" cy="640080"/>
          </a:xfrm>
        </p:spPr>
        <p:txBody>
          <a:bodyPr/>
          <a:lstStyle/>
          <a:p>
            <a:pPr marL="365760" lvl="1" indent="-365760"/>
            <a:r>
              <a:rPr lang="en-US" sz="2000" dirty="0">
                <a:solidFill>
                  <a:prstClr val="black"/>
                </a:solidFill>
                <a:cs typeface="Arial" charset="0"/>
              </a:rPr>
              <a:t>The $1,200,000 incurred after technological feasibility was determined but before general release to customers would be capitalized in 2019 as follows:</a:t>
            </a:r>
            <a:endParaRPr lang="en-US" sz="2000" dirty="0"/>
          </a:p>
        </p:txBody>
      </p:sp>
      <p:graphicFrame>
        <p:nvGraphicFramePr>
          <p:cNvPr id="10" name="Table 3"/>
          <p:cNvGraphicFramePr>
            <a:graphicFrameLocks noGrp="1"/>
          </p:cNvGraphicFramePr>
          <p:nvPr>
            <p:ph idx="10"/>
            <p:extLst>
              <p:ext uri="{D42A27DB-BD31-4B8C-83A1-F6EECF244321}">
                <p14:modId xmlns:p14="http://schemas.microsoft.com/office/powerpoint/2010/main" val="3282087893"/>
              </p:ext>
            </p:extLst>
          </p:nvPr>
        </p:nvGraphicFramePr>
        <p:xfrm>
          <a:off x="1874520" y="2087592"/>
          <a:ext cx="8442960" cy="65836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740568160"/>
                    </a:ext>
                  </a:extLst>
                </a:gridCol>
                <a:gridCol w="2468880">
                  <a:extLst>
                    <a:ext uri="{9D8B030D-6E8A-4147-A177-3AD203B41FA5}">
                      <a16:colId xmlns:a16="http://schemas.microsoft.com/office/drawing/2014/main" val="4096765435"/>
                    </a:ext>
                  </a:extLst>
                </a:gridCol>
                <a:gridCol w="2468880">
                  <a:extLst>
                    <a:ext uri="{9D8B030D-6E8A-4147-A177-3AD203B41FA5}">
                      <a16:colId xmlns:a16="http://schemas.microsoft.com/office/drawing/2014/main" val="3554858406"/>
                    </a:ext>
                  </a:extLst>
                </a:gridCol>
              </a:tblGrid>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Software Development Costs</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1,200,000</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endParaRPr lang="en-IN"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3674012383"/>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1,200,000</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820868291"/>
                  </a:ext>
                </a:extLst>
              </a:tr>
            </a:tbl>
          </a:graphicData>
        </a:graphic>
      </p:graphicFrame>
      <p:sp>
        <p:nvSpPr>
          <p:cNvPr id="5" name="Content Placeholder 4"/>
          <p:cNvSpPr>
            <a:spLocks noGrp="1"/>
          </p:cNvSpPr>
          <p:nvPr>
            <p:ph idx="11"/>
          </p:nvPr>
        </p:nvSpPr>
        <p:spPr>
          <a:xfrm>
            <a:off x="838200" y="2875847"/>
            <a:ext cx="10515600" cy="457200"/>
          </a:xfrm>
        </p:spPr>
        <p:txBody>
          <a:bodyPr/>
          <a:lstStyle/>
          <a:p>
            <a:pPr marL="365760" lvl="1" indent="-365760"/>
            <a:r>
              <a:rPr lang="en-US" sz="2000" dirty="0">
                <a:solidFill>
                  <a:prstClr val="black"/>
                </a:solidFill>
                <a:cs typeface="Arial" charset="0"/>
              </a:rPr>
              <a:t>In 2020, amortization expense related to the software development is the </a:t>
            </a:r>
            <a:r>
              <a:rPr lang="en-US" sz="2000" b="1" i="1" dirty="0">
                <a:solidFill>
                  <a:prstClr val="black"/>
                </a:solidFill>
                <a:cs typeface="Arial" charset="0"/>
              </a:rPr>
              <a:t>greater</a:t>
            </a:r>
            <a:r>
              <a:rPr lang="en-US" sz="2000" dirty="0">
                <a:solidFill>
                  <a:prstClr val="black"/>
                </a:solidFill>
                <a:cs typeface="Arial" charset="0"/>
              </a:rPr>
              <a:t> of:</a:t>
            </a:r>
            <a:endParaRPr lang="en-US" sz="2000" dirty="0">
              <a:solidFill>
                <a:prstClr val="black"/>
              </a:solidFill>
            </a:endParaRPr>
          </a:p>
        </p:txBody>
      </p:sp>
      <p:graphicFrame>
        <p:nvGraphicFramePr>
          <p:cNvPr id="12" name="Object 5" descr="Two equations. The first equation displays the Percent of Revenue method. Begin equation. Start fraction $4,000,000 over $4,000,000 plus $12,000,000 end fraction times $1,200,000 equals $300,000. End equation. The second equation displays the Straight Line Method. Begin equation. Start fraction.$1,200,000 divided by 3 years end fraction equals $400,000. End equation. An arrow labeled The greater amount points to the $400,000 value."/>
          <p:cNvGraphicFramePr>
            <a:graphicFrameLocks noGrp="1" noChangeAspect="1"/>
          </p:cNvGraphicFramePr>
          <p:nvPr>
            <p:ph idx="12"/>
            <p:extLst>
              <p:ext uri="{D42A27DB-BD31-4B8C-83A1-F6EECF244321}">
                <p14:modId xmlns:p14="http://schemas.microsoft.com/office/powerpoint/2010/main" val="4002755472"/>
              </p:ext>
            </p:extLst>
          </p:nvPr>
        </p:nvGraphicFramePr>
        <p:xfrm>
          <a:off x="1409700" y="3462934"/>
          <a:ext cx="9372600" cy="1384300"/>
        </p:xfrm>
        <a:graphic>
          <a:graphicData uri="http://schemas.openxmlformats.org/presentationml/2006/ole">
            <mc:AlternateContent xmlns:mc="http://schemas.openxmlformats.org/markup-compatibility/2006">
              <mc:Choice xmlns:v="urn:schemas-microsoft-com:vml" Requires="v">
                <p:oleObj spid="_x0000_s25660" name="Equation" r:id="rId3" imgW="9372600" imgH="1384200" progId="Equation.DSMT4">
                  <p:embed/>
                </p:oleObj>
              </mc:Choice>
              <mc:Fallback>
                <p:oleObj name="Equation" r:id="rId3" imgW="9372600" imgH="1384200" progId="Equation.DSMT4">
                  <p:embed/>
                  <p:pic>
                    <p:nvPicPr>
                      <p:cNvPr id="12" name="Object 5"/>
                      <p:cNvPicPr/>
                      <p:nvPr/>
                    </p:nvPicPr>
                    <p:blipFill>
                      <a:blip r:embed="rId4"/>
                      <a:stretch>
                        <a:fillRect/>
                      </a:stretch>
                    </p:blipFill>
                    <p:spPr>
                      <a:xfrm>
                        <a:off x="1409700" y="3462934"/>
                        <a:ext cx="9372600" cy="1384300"/>
                      </a:xfrm>
                      <a:prstGeom prst="rect">
                        <a:avLst/>
                      </a:prstGeom>
                    </p:spPr>
                  </p:pic>
                </p:oleObj>
              </mc:Fallback>
            </mc:AlternateContent>
          </a:graphicData>
        </a:graphic>
      </p:graphicFrame>
      <p:sp>
        <p:nvSpPr>
          <p:cNvPr id="13" name="Content Placeholder 6"/>
          <p:cNvSpPr>
            <a:spLocks noGrp="1"/>
          </p:cNvSpPr>
          <p:nvPr>
            <p:ph idx="13"/>
          </p:nvPr>
        </p:nvSpPr>
        <p:spPr>
          <a:xfrm>
            <a:off x="7574506" y="4067036"/>
            <a:ext cx="2906974" cy="839125"/>
          </a:xfrm>
          <a:prstGeom prst="leftArrow">
            <a:avLst/>
          </a:prstGeom>
          <a:solidFill>
            <a:srgbClr val="305074"/>
          </a:solidFill>
        </p:spPr>
        <p:txBody>
          <a:bodyPr anchor="ctr"/>
          <a:lstStyle/>
          <a:p>
            <a:pPr marL="0" indent="0" algn="ctr">
              <a:buNone/>
            </a:pPr>
            <a:r>
              <a:rPr lang="en-IN" sz="2000" dirty="0">
                <a:solidFill>
                  <a:schemeClr val="bg1"/>
                </a:solidFill>
              </a:rPr>
              <a:t>The greater amount</a:t>
            </a:r>
          </a:p>
        </p:txBody>
      </p:sp>
      <p:sp>
        <p:nvSpPr>
          <p:cNvPr id="8" name="Content Placeholder 7"/>
          <p:cNvSpPr>
            <a:spLocks noGrp="1"/>
          </p:cNvSpPr>
          <p:nvPr>
            <p:ph idx="14"/>
          </p:nvPr>
        </p:nvSpPr>
        <p:spPr>
          <a:xfrm>
            <a:off x="838200" y="4977121"/>
            <a:ext cx="10515600" cy="457200"/>
          </a:xfrm>
        </p:spPr>
        <p:txBody>
          <a:bodyPr/>
          <a:lstStyle/>
          <a:p>
            <a:pPr marL="365760" lvl="1" indent="-365760"/>
            <a:r>
              <a:rPr lang="en-US" sz="2000" dirty="0">
                <a:solidFill>
                  <a:prstClr val="black"/>
                </a:solidFill>
                <a:cs typeface="Arial" charset="0"/>
              </a:rPr>
              <a:t>Verlon would record amortization for 2020:</a:t>
            </a:r>
          </a:p>
        </p:txBody>
      </p:sp>
      <p:graphicFrame>
        <p:nvGraphicFramePr>
          <p:cNvPr id="14" name="Content Placeholder 8"/>
          <p:cNvGraphicFramePr>
            <a:graphicFrameLocks noGrp="1"/>
          </p:cNvGraphicFramePr>
          <p:nvPr>
            <p:ph idx="15"/>
            <p:extLst>
              <p:ext uri="{D42A27DB-BD31-4B8C-83A1-F6EECF244321}">
                <p14:modId xmlns:p14="http://schemas.microsoft.com/office/powerpoint/2010/main" val="2183655449"/>
              </p:ext>
            </p:extLst>
          </p:nvPr>
        </p:nvGraphicFramePr>
        <p:xfrm>
          <a:off x="1407160" y="5564210"/>
          <a:ext cx="9377680" cy="658368"/>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740568160"/>
                    </a:ext>
                  </a:extLst>
                </a:gridCol>
                <a:gridCol w="2814320">
                  <a:extLst>
                    <a:ext uri="{9D8B030D-6E8A-4147-A177-3AD203B41FA5}">
                      <a16:colId xmlns:a16="http://schemas.microsoft.com/office/drawing/2014/main" val="4096765435"/>
                    </a:ext>
                  </a:extLst>
                </a:gridCol>
                <a:gridCol w="2814320">
                  <a:extLst>
                    <a:ext uri="{9D8B030D-6E8A-4147-A177-3AD203B41FA5}">
                      <a16:colId xmlns:a16="http://schemas.microsoft.com/office/drawing/2014/main" val="3554858406"/>
                    </a:ext>
                  </a:extLst>
                </a:gridCol>
              </a:tblGrid>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Amortization Expense</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400,000</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endParaRPr lang="en-IN"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3674012383"/>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Software Development Costs</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endParaRPr lang="en-IN"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400,000</a:t>
                      </a:r>
                      <a:endParaRPr lang="en-IN"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820868291"/>
                  </a:ext>
                </a:extLst>
              </a:tr>
            </a:tbl>
          </a:graphicData>
        </a:graphic>
      </p:graphicFrame>
    </p:spTree>
    <p:extLst>
      <p:ext uri="{BB962C8B-B14F-4D97-AF65-F5344CB8AC3E}">
        <p14:creationId xmlns:p14="http://schemas.microsoft.com/office/powerpoint/2010/main" val="4179662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Software Development for Internal Use</a:t>
            </a:r>
            <a:endParaRPr lang="en-US" sz="2000" dirty="0"/>
          </a:p>
        </p:txBody>
      </p:sp>
      <p:sp>
        <p:nvSpPr>
          <p:cNvPr id="3" name="Content Placeholder 2"/>
          <p:cNvSpPr>
            <a:spLocks noGrp="1"/>
          </p:cNvSpPr>
          <p:nvPr>
            <p:ph idx="1"/>
          </p:nvPr>
        </p:nvSpPr>
        <p:spPr>
          <a:xfrm>
            <a:off x="838199" y="1317624"/>
            <a:ext cx="10972800" cy="4865461"/>
          </a:xfrm>
        </p:spPr>
        <p:txBody>
          <a:bodyPr/>
          <a:lstStyle/>
          <a:p>
            <a:pPr marL="342900" lvl="0" indent="-342900">
              <a:spcBef>
                <a:spcPct val="0"/>
              </a:spcBef>
            </a:pPr>
            <a:r>
              <a:rPr lang="en-US" sz="2600" dirty="0">
                <a:solidFill>
                  <a:prstClr val="black"/>
                </a:solidFill>
                <a:cs typeface="Arial" charset="0"/>
              </a:rPr>
              <a:t>The costs that are incurred in the preliminary stage of developing internal-use computer software are expensed as incurred.</a:t>
            </a:r>
          </a:p>
          <a:p>
            <a:pPr marL="342900" lvl="0" indent="-342900">
              <a:spcBef>
                <a:spcPct val="0"/>
              </a:spcBef>
            </a:pPr>
            <a:r>
              <a:rPr lang="en-US" sz="2600" dirty="0">
                <a:solidFill>
                  <a:prstClr val="black"/>
                </a:solidFill>
                <a:cs typeface="Arial" charset="0"/>
              </a:rPr>
              <a:t>Once the preliminary stage is completed and management agrees to fund the development of the software, the company capitalizes the software costs.</a:t>
            </a:r>
          </a:p>
          <a:p>
            <a:pPr marL="342900" lvl="0" indent="-342900">
              <a:spcBef>
                <a:spcPct val="0"/>
              </a:spcBef>
            </a:pPr>
            <a:r>
              <a:rPr lang="en-US" sz="2600" dirty="0">
                <a:solidFill>
                  <a:prstClr val="black"/>
                </a:solidFill>
                <a:cs typeface="Arial" charset="0"/>
              </a:rPr>
              <a:t>These capitalized costs are amortized using the straight-line method over the estimated useful life of the software.</a:t>
            </a:r>
          </a:p>
          <a:p>
            <a:pPr marL="342900" lvl="0" indent="-342900">
              <a:spcBef>
                <a:spcPct val="0"/>
              </a:spcBef>
            </a:pPr>
            <a:r>
              <a:rPr lang="en-US" sz="2600" dirty="0">
                <a:solidFill>
                  <a:prstClr val="black"/>
                </a:solidFill>
                <a:cs typeface="Arial" charset="0"/>
              </a:rPr>
              <a:t>Training costs for using the software are capitalized as incurred.</a:t>
            </a:r>
          </a:p>
          <a:p>
            <a:pPr marL="342900" lvl="0" indent="-342900">
              <a:spcBef>
                <a:spcPct val="0"/>
              </a:spcBef>
            </a:pPr>
            <a:r>
              <a:rPr lang="en-US" sz="2600" dirty="0">
                <a:solidFill>
                  <a:prstClr val="black"/>
                </a:solidFill>
                <a:cs typeface="Arial" charset="0"/>
              </a:rPr>
              <a:t>Costs incurred for upgrades and enhancements of the software are capitalized if they meet the capitalization criteria.</a:t>
            </a:r>
          </a:p>
          <a:p>
            <a:pPr marL="342900" lvl="0" indent="-342900">
              <a:spcBef>
                <a:spcPct val="0"/>
              </a:spcBef>
            </a:pPr>
            <a:r>
              <a:rPr lang="en-US" sz="2600" dirty="0">
                <a:solidFill>
                  <a:prstClr val="black"/>
                </a:solidFill>
                <a:cs typeface="Arial" charset="0"/>
              </a:rPr>
              <a:t>Costs incurred for maintaining the software are expensed as incurred.</a:t>
            </a:r>
            <a:endParaRPr lang="en-US" sz="2600" dirty="0"/>
          </a:p>
        </p:txBody>
      </p:sp>
    </p:spTree>
    <p:extLst>
      <p:ext uri="{BB962C8B-B14F-4D97-AF65-F5344CB8AC3E}">
        <p14:creationId xmlns:p14="http://schemas.microsoft.com/office/powerpoint/2010/main" val="3377460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How Do We Account for Unidentifiable Intangibles?</a:t>
            </a:r>
            <a:r>
              <a:rPr lang="en-IN" sz="2400" dirty="0"/>
              <a:t> Learning Objective #5</a:t>
            </a:r>
            <a:endParaRPr lang="en-US" sz="2400" dirty="0"/>
          </a:p>
        </p:txBody>
      </p:sp>
      <p:sp>
        <p:nvSpPr>
          <p:cNvPr id="3" name="Content Placeholder 2"/>
          <p:cNvSpPr>
            <a:spLocks noGrp="1"/>
          </p:cNvSpPr>
          <p:nvPr>
            <p:ph idx="1"/>
          </p:nvPr>
        </p:nvSpPr>
        <p:spPr>
          <a:xfrm>
            <a:off x="838199" y="1317624"/>
            <a:ext cx="10972800" cy="4865461"/>
          </a:xfrm>
        </p:spPr>
        <p:txBody>
          <a:bodyPr/>
          <a:lstStyle/>
          <a:p>
            <a:pPr lvl="0">
              <a:spcBef>
                <a:spcPts val="0"/>
              </a:spcBef>
              <a:buClr>
                <a:schemeClr val="tx1"/>
              </a:buClr>
            </a:pPr>
            <a:r>
              <a:rPr lang="en-US" sz="2400" dirty="0">
                <a:cs typeface="Arial" charset="0"/>
              </a:rPr>
              <a:t>Accounting for goodwill depends on whether it is internally developed or purchased through a transaction. </a:t>
            </a:r>
          </a:p>
          <a:p>
            <a:pPr lvl="0">
              <a:spcBef>
                <a:spcPts val="0"/>
              </a:spcBef>
              <a:buClr>
                <a:schemeClr val="tx1"/>
              </a:buClr>
            </a:pPr>
            <a:r>
              <a:rPr lang="en-US" sz="2400" dirty="0">
                <a:solidFill>
                  <a:prstClr val="black"/>
                </a:solidFill>
                <a:cs typeface="Arial" charset="0"/>
              </a:rPr>
              <a:t>All companies strive to internally develop goodwill through product quality, effective marketing, customer relations, employee training and relations, community service, and other activities.</a:t>
            </a:r>
          </a:p>
          <a:p>
            <a:pPr>
              <a:spcBef>
                <a:spcPts val="0"/>
              </a:spcBef>
              <a:buClr>
                <a:schemeClr val="tx1"/>
              </a:buClr>
            </a:pPr>
            <a:r>
              <a:rPr lang="en-US" sz="2400" dirty="0"/>
              <a:t>Internally developed goodwill is distinguished from other identifiable intangible assets by two characteristics:</a:t>
            </a:r>
          </a:p>
          <a:p>
            <a:pPr lvl="1">
              <a:spcBef>
                <a:spcPts val="0"/>
              </a:spcBef>
              <a:buClr>
                <a:schemeClr val="tx1"/>
              </a:buClr>
            </a:pPr>
            <a:r>
              <a:rPr lang="en-US" sz="2000" dirty="0"/>
              <a:t>It is not separable from the other assets of a company.</a:t>
            </a:r>
          </a:p>
          <a:p>
            <a:pPr lvl="1">
              <a:spcBef>
                <a:spcPts val="0"/>
              </a:spcBef>
              <a:buClr>
                <a:schemeClr val="tx1"/>
              </a:buClr>
            </a:pPr>
            <a:r>
              <a:rPr lang="en-US" sz="2000" dirty="0"/>
              <a:t>Measuring the value of internally developed goodwill would be very difficult and less representationally faithful than measuring the value of identifiable intangible assets</a:t>
            </a:r>
            <a:r>
              <a:rPr lang="en-US" sz="2400" dirty="0"/>
              <a:t>.</a:t>
            </a:r>
          </a:p>
          <a:p>
            <a:pPr>
              <a:spcBef>
                <a:spcPts val="0"/>
              </a:spcBef>
              <a:buClr>
                <a:schemeClr val="tx1"/>
              </a:buClr>
            </a:pPr>
            <a:r>
              <a:rPr lang="en-US" sz="2400" dirty="0"/>
              <a:t>The costs associated with </a:t>
            </a:r>
            <a:r>
              <a:rPr lang="en-US" sz="2400" i="1" dirty="0"/>
              <a:t>internally developed goodwill </a:t>
            </a:r>
            <a:r>
              <a:rPr lang="en-US" sz="2400" dirty="0"/>
              <a:t>are expensed as incurred.</a:t>
            </a:r>
          </a:p>
        </p:txBody>
      </p:sp>
    </p:spTree>
    <p:extLst>
      <p:ext uri="{BB962C8B-B14F-4D97-AF65-F5344CB8AC3E}">
        <p14:creationId xmlns:p14="http://schemas.microsoft.com/office/powerpoint/2010/main" val="3546674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Purchased Goodwill</a:t>
            </a:r>
            <a:r>
              <a:rPr lang="en-IN" sz="2000" dirty="0"/>
              <a:t/>
            </a:r>
            <a:br>
              <a:rPr lang="en-IN" sz="2000" dirty="0"/>
            </a:br>
            <a:r>
              <a:rPr lang="en-IN" sz="2000" dirty="0"/>
              <a:t>(Slide 1 of 3)</a:t>
            </a:r>
            <a:endParaRPr lang="en-US" sz="2000" dirty="0"/>
          </a:p>
        </p:txBody>
      </p:sp>
      <p:sp>
        <p:nvSpPr>
          <p:cNvPr id="3" name="Content Placeholder 2"/>
          <p:cNvSpPr>
            <a:spLocks noGrp="1"/>
          </p:cNvSpPr>
          <p:nvPr>
            <p:ph idx="1"/>
          </p:nvPr>
        </p:nvSpPr>
        <p:spPr>
          <a:xfrm>
            <a:off x="838199" y="1317624"/>
            <a:ext cx="10972800" cy="4865461"/>
          </a:xfrm>
        </p:spPr>
        <p:txBody>
          <a:bodyPr/>
          <a:lstStyle/>
          <a:p>
            <a:pPr>
              <a:spcBef>
                <a:spcPts val="300"/>
              </a:spcBef>
              <a:buClr>
                <a:schemeClr val="tx1"/>
              </a:buClr>
            </a:pPr>
            <a:r>
              <a:rPr lang="en-US" sz="2600" b="1" dirty="0">
                <a:solidFill>
                  <a:srgbClr val="004A78"/>
                </a:solidFill>
              </a:rPr>
              <a:t>Purchased goodwill </a:t>
            </a:r>
            <a:r>
              <a:rPr lang="en-US" sz="2600" dirty="0">
                <a:solidFill>
                  <a:srgbClr val="000000"/>
                </a:solidFill>
              </a:rPr>
              <a:t>is the difference between the purchase price of the acquired company and the fair value of the identifiable net assets.</a:t>
            </a:r>
          </a:p>
          <a:p>
            <a:pPr>
              <a:spcBef>
                <a:spcPts val="300"/>
              </a:spcBef>
            </a:pPr>
            <a:r>
              <a:rPr lang="en-US" sz="2600" dirty="0"/>
              <a:t>Four factors can account for the difference between the value of the company as a whole and the book value of the net assets</a:t>
            </a:r>
            <a:br>
              <a:rPr lang="en-US" sz="2600" dirty="0"/>
            </a:br>
            <a:r>
              <a:rPr lang="en-US" sz="2600" dirty="0"/>
              <a:t>(assets minus liabilities):</a:t>
            </a:r>
          </a:p>
          <a:p>
            <a:pPr lvl="1">
              <a:spcBef>
                <a:spcPts val="0"/>
              </a:spcBef>
            </a:pPr>
            <a:r>
              <a:rPr lang="en-US" sz="2200" dirty="0"/>
              <a:t>Many assets are listed on the balance sheet at amounts different from their fair market value.</a:t>
            </a:r>
          </a:p>
          <a:p>
            <a:pPr lvl="1">
              <a:spcBef>
                <a:spcPts val="0"/>
              </a:spcBef>
            </a:pPr>
            <a:r>
              <a:rPr lang="en-US" sz="2200" dirty="0"/>
              <a:t>Identifiable intangible assets may be unrecorded or undervalued.</a:t>
            </a:r>
          </a:p>
          <a:p>
            <a:pPr lvl="1">
              <a:spcBef>
                <a:spcPts val="0"/>
              </a:spcBef>
            </a:pPr>
            <a:r>
              <a:rPr lang="en-US" sz="2200" dirty="0"/>
              <a:t>Unidentifiable intangible assets, such as internally developed goodwill of the target company, may exist but not be recognized on the target company’s balance sheet.</a:t>
            </a:r>
          </a:p>
          <a:p>
            <a:pPr lvl="1">
              <a:spcBef>
                <a:spcPts val="0"/>
              </a:spcBef>
            </a:pPr>
            <a:r>
              <a:rPr lang="en-US" sz="2200" dirty="0"/>
              <a:t>The acquirer may have simply paid too much.</a:t>
            </a:r>
          </a:p>
        </p:txBody>
      </p:sp>
    </p:spTree>
    <p:extLst>
      <p:ext uri="{BB962C8B-B14F-4D97-AF65-F5344CB8AC3E}">
        <p14:creationId xmlns:p14="http://schemas.microsoft.com/office/powerpoint/2010/main" val="317413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Where’s the Value?</a:t>
            </a:r>
            <a:endParaRPr lang="en-US" sz="2000" dirty="0"/>
          </a:p>
        </p:txBody>
      </p:sp>
      <p:sp>
        <p:nvSpPr>
          <p:cNvPr id="3" name="Content Placeholder 2"/>
          <p:cNvSpPr>
            <a:spLocks noGrp="1"/>
          </p:cNvSpPr>
          <p:nvPr>
            <p:ph idx="1"/>
          </p:nvPr>
        </p:nvSpPr>
        <p:spPr>
          <a:xfrm>
            <a:off x="838199" y="1317625"/>
            <a:ext cx="10947401" cy="4850946"/>
          </a:xfrm>
        </p:spPr>
        <p:txBody>
          <a:bodyPr/>
          <a:lstStyle/>
          <a:p>
            <a:pPr>
              <a:lnSpc>
                <a:spcPct val="95000"/>
              </a:lnSpc>
            </a:pPr>
            <a:r>
              <a:rPr lang="en-US" sz="2400" dirty="0"/>
              <a:t>Even though intangible assets do not have a physical or financial nature, they can create an enormous value for companies.</a:t>
            </a:r>
          </a:p>
          <a:p>
            <a:pPr>
              <a:lnSpc>
                <a:spcPct val="95000"/>
              </a:lnSpc>
            </a:pPr>
            <a:r>
              <a:rPr lang="en-US" sz="2400" dirty="0"/>
              <a:t>With the move to a more to a more knowledge-based economy over the last several decades, intangible assets are replacing tangible assets as key value drivers for the economy.</a:t>
            </a:r>
          </a:p>
          <a:p>
            <a:pPr>
              <a:lnSpc>
                <a:spcPct val="95000"/>
              </a:lnSpc>
              <a:buClr>
                <a:schemeClr val="tx1"/>
              </a:buClr>
            </a:pPr>
            <a:r>
              <a:rPr lang="en-US" sz="2400" b="1" dirty="0">
                <a:solidFill>
                  <a:srgbClr val="004A78"/>
                </a:solidFill>
              </a:rPr>
              <a:t>Intangible assets</a:t>
            </a:r>
            <a:r>
              <a:rPr lang="en-US" sz="2400" dirty="0">
                <a:solidFill>
                  <a:srgbClr val="004A78"/>
                </a:solidFill>
              </a:rPr>
              <a:t> </a:t>
            </a:r>
            <a:r>
              <a:rPr lang="en-US" sz="2400" dirty="0"/>
              <a:t>are assets that do not have a physical or financial nature but do have value based on the rights and privileges they convey to the company that owns and uses them.</a:t>
            </a:r>
          </a:p>
          <a:p>
            <a:pPr>
              <a:lnSpc>
                <a:spcPct val="95000"/>
              </a:lnSpc>
            </a:pPr>
            <a:r>
              <a:rPr lang="en-US" sz="2400" dirty="0"/>
              <a:t>Intangible assets generally have a higher degree of uncertainty regarding their future economic benefits due, in large part, to their intangible nature that makes them harder to separate and sell relative to tangible assets.</a:t>
            </a:r>
          </a:p>
        </p:txBody>
      </p:sp>
    </p:spTree>
    <p:extLst>
      <p:ext uri="{BB962C8B-B14F-4D97-AF65-F5344CB8AC3E}">
        <p14:creationId xmlns:p14="http://schemas.microsoft.com/office/powerpoint/2010/main" val="1747448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Purchased Goodwill</a:t>
            </a:r>
            <a:r>
              <a:rPr lang="en-IN" sz="2000" dirty="0"/>
              <a:t/>
            </a:r>
            <a:br>
              <a:rPr lang="en-IN" sz="2000" dirty="0"/>
            </a:br>
            <a:r>
              <a:rPr lang="en-IN" sz="2000" dirty="0"/>
              <a:t>(Slide 2 of 3)</a:t>
            </a:r>
            <a:endParaRPr lang="en-IN" dirty="0"/>
          </a:p>
        </p:txBody>
      </p:sp>
      <p:sp>
        <p:nvSpPr>
          <p:cNvPr id="3" name="Content Placeholder 2"/>
          <p:cNvSpPr>
            <a:spLocks noGrp="1"/>
          </p:cNvSpPr>
          <p:nvPr>
            <p:ph idx="1"/>
          </p:nvPr>
        </p:nvSpPr>
        <p:spPr>
          <a:xfrm>
            <a:off x="838200" y="1317624"/>
            <a:ext cx="10515600" cy="2189851"/>
          </a:xfrm>
        </p:spPr>
        <p:txBody>
          <a:bodyPr/>
          <a:lstStyle/>
          <a:p>
            <a:pPr lvl="0">
              <a:buClr>
                <a:schemeClr val="tx1"/>
              </a:buClr>
            </a:pPr>
            <a:r>
              <a:rPr lang="en-US" sz="2600" b="1" dirty="0">
                <a:solidFill>
                  <a:srgbClr val="CC4D00"/>
                </a:solidFill>
                <a:cs typeface="Arial" charset="0"/>
              </a:rPr>
              <a:t>Example</a:t>
            </a:r>
            <a:r>
              <a:rPr lang="en-US" sz="2600" b="1" dirty="0">
                <a:solidFill>
                  <a:srgbClr val="FF9900"/>
                </a:solidFill>
                <a:cs typeface="Arial" charset="0"/>
              </a:rPr>
              <a:t> </a:t>
            </a:r>
            <a:r>
              <a:rPr lang="en-US" sz="2600" dirty="0">
                <a:solidFill>
                  <a:srgbClr val="000000"/>
                </a:solidFill>
                <a:cs typeface="Arial" charset="0"/>
              </a:rPr>
              <a:t>Sara Company acquires Trevor Company and purchases its net assets for $790,000 cash. An independent valuation of Trevor’s net assets results in the following reported fair market value and book values: </a:t>
            </a:r>
          </a:p>
          <a:p>
            <a:pPr marL="0" lvl="0" indent="0" algn="ctr">
              <a:buClr>
                <a:srgbClr val="8064A2"/>
              </a:buClr>
              <a:buNone/>
            </a:pPr>
            <a:r>
              <a:rPr lang="en-US" sz="2600" b="1" dirty="0">
                <a:solidFill>
                  <a:srgbClr val="000000"/>
                </a:solidFill>
                <a:cs typeface="Arial" charset="0"/>
              </a:rPr>
              <a:t>TREVOR COMPANY</a:t>
            </a:r>
            <a:endParaRPr lang="en-IN" sz="2600" dirty="0"/>
          </a:p>
        </p:txBody>
      </p:sp>
      <p:graphicFrame>
        <p:nvGraphicFramePr>
          <p:cNvPr id="5" name="Table 3"/>
          <p:cNvGraphicFramePr>
            <a:graphicFrameLocks noGrp="1"/>
          </p:cNvGraphicFramePr>
          <p:nvPr>
            <p:ph idx="10"/>
            <p:extLst>
              <p:ext uri="{D42A27DB-BD31-4B8C-83A1-F6EECF244321}">
                <p14:modId xmlns:p14="http://schemas.microsoft.com/office/powerpoint/2010/main" val="2595031896"/>
              </p:ext>
            </p:extLst>
          </p:nvPr>
        </p:nvGraphicFramePr>
        <p:xfrm>
          <a:off x="1272540" y="3588457"/>
          <a:ext cx="9646921" cy="2633472"/>
        </p:xfrm>
        <a:graphic>
          <a:graphicData uri="http://schemas.openxmlformats.org/drawingml/2006/table">
            <a:tbl>
              <a:tblPr firstRow="1" bandRow="1">
                <a:tableStyleId>{5C22544A-7EE6-4342-B048-85BDC9FD1C3A}</a:tableStyleId>
              </a:tblPr>
              <a:tblGrid>
                <a:gridCol w="4622483">
                  <a:extLst>
                    <a:ext uri="{9D8B030D-6E8A-4147-A177-3AD203B41FA5}">
                      <a16:colId xmlns:a16="http://schemas.microsoft.com/office/drawing/2014/main" val="898253062"/>
                    </a:ext>
                  </a:extLst>
                </a:gridCol>
                <a:gridCol w="2512219">
                  <a:extLst>
                    <a:ext uri="{9D8B030D-6E8A-4147-A177-3AD203B41FA5}">
                      <a16:colId xmlns:a16="http://schemas.microsoft.com/office/drawing/2014/main" val="3429752696"/>
                    </a:ext>
                  </a:extLst>
                </a:gridCol>
                <a:gridCol w="2512219">
                  <a:extLst>
                    <a:ext uri="{9D8B030D-6E8A-4147-A177-3AD203B41FA5}">
                      <a16:colId xmlns:a16="http://schemas.microsoft.com/office/drawing/2014/main" val="2451277559"/>
                    </a:ext>
                  </a:extLst>
                </a:gridCol>
              </a:tblGrid>
              <a:tr h="274320">
                <a:tc>
                  <a:txBody>
                    <a:bodyPr/>
                    <a:lstStyle/>
                    <a:p>
                      <a:endParaRPr lang="en-IN" sz="1800" dirty="0">
                        <a:solidFill>
                          <a:schemeClr val="tx1"/>
                        </a:solidFill>
                        <a:latin typeface="Arial" panose="020B0604020202020204" pitchFamily="34" charset="0"/>
                        <a:cs typeface="Arial" panose="020B0604020202020204" pitchFamily="34" charset="0"/>
                      </a:endParaRPr>
                    </a:p>
                  </a:txBody>
                  <a:tcPr marT="27432" marB="27432">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Book Value</a:t>
                      </a:r>
                      <a:endParaRPr lang="en-IN" sz="1800" dirty="0">
                        <a:solidFill>
                          <a:schemeClr val="tx1"/>
                        </a:solidFill>
                        <a:latin typeface="Arial" panose="020B0604020202020204" pitchFamily="34" charset="0"/>
                        <a:cs typeface="Arial" panose="020B0604020202020204" pitchFamily="34" charset="0"/>
                      </a:endParaRPr>
                    </a:p>
                  </a:txBody>
                  <a:tcPr marT="27432" marB="27432">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Fair Value</a:t>
                      </a:r>
                      <a:endParaRPr lang="en-IN" sz="1800" dirty="0">
                        <a:solidFill>
                          <a:schemeClr val="tx1"/>
                        </a:solidFill>
                        <a:latin typeface="Arial" panose="020B0604020202020204" pitchFamily="34" charset="0"/>
                        <a:cs typeface="Arial" panose="020B0604020202020204" pitchFamily="34" charset="0"/>
                      </a:endParaRPr>
                    </a:p>
                  </a:txBody>
                  <a:tcPr marT="27432" marB="27432">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6585325"/>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sz="1800" dirty="0">
                        <a:solidFill>
                          <a:schemeClr val="tx1"/>
                        </a:solidFill>
                        <a:latin typeface="Arial" panose="020B0604020202020204" pitchFamily="34" charset="0"/>
                        <a:cs typeface="Arial" panose="020B0604020202020204" pitchFamily="34" charset="0"/>
                      </a:endParaRPr>
                    </a:p>
                  </a:txBody>
                  <a:tcPr marT="27432" marB="27432">
                    <a:lnT w="12700" cap="flat" cmpd="sng" algn="ctr">
                      <a:solidFill>
                        <a:schemeClr val="tx1"/>
                      </a:solidFill>
                      <a:prstDash val="solid"/>
                      <a:round/>
                      <a:headEnd type="none" w="med" len="med"/>
                      <a:tailEnd type="none" w="med" len="med"/>
                    </a:lnT>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  75,000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lnT w="12700" cap="flat" cmpd="sng" algn="ctr">
                      <a:solidFill>
                        <a:schemeClr val="tx1"/>
                      </a:solidFill>
                      <a:prstDash val="solid"/>
                      <a:round/>
                      <a:headEnd type="none" w="med" len="med"/>
                      <a:tailEnd type="none" w="med" len="med"/>
                    </a:lnT>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  75,000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0333089"/>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Accounts receivable</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180,000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180,000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3919237397"/>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Inventory</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150,000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210,000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2862739495"/>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Property, plant, and equipment</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270,000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325,000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887103460"/>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Trademark</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130,000</a:t>
                      </a:r>
                      <a:endParaRPr lang="en-IN" sz="1800"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2731820099"/>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Notes payable</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sng" strike="noStrike" kern="1200" baseline="0" dirty="0">
                          <a:solidFill>
                            <a:schemeClr val="tx1"/>
                          </a:solidFill>
                          <a:latin typeface="Arial" panose="020B0604020202020204" pitchFamily="34" charset="0"/>
                          <a:ea typeface="+mn-ea"/>
                          <a:cs typeface="Arial" panose="020B0604020202020204" pitchFamily="34" charset="0"/>
                        </a:rPr>
                        <a:t> (530,000)</a:t>
                      </a:r>
                      <a:endParaRPr lang="en-IN" sz="1800" u="sng"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sng" strike="noStrike" kern="1200" baseline="0" dirty="0">
                          <a:solidFill>
                            <a:schemeClr val="tx1"/>
                          </a:solidFill>
                          <a:latin typeface="Arial" panose="020B0604020202020204" pitchFamily="34" charset="0"/>
                          <a:ea typeface="+mn-ea"/>
                          <a:cs typeface="Arial" panose="020B0604020202020204" pitchFamily="34" charset="0"/>
                        </a:rPr>
                        <a:t> (530,000)</a:t>
                      </a:r>
                      <a:endParaRPr lang="en-IN" sz="1800" u="sng"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4083578187"/>
                  </a:ext>
                </a:extLst>
              </a:tr>
              <a:tr h="27432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Identifiable net assets</a:t>
                      </a:r>
                      <a:endParaRPr lang="en-IN" sz="180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dbl" strike="noStrike" kern="1200" baseline="0" dirty="0">
                          <a:solidFill>
                            <a:schemeClr val="tx1"/>
                          </a:solidFill>
                          <a:latin typeface="Arial" panose="020B0604020202020204" pitchFamily="34" charset="0"/>
                          <a:ea typeface="+mn-ea"/>
                          <a:cs typeface="Arial" panose="020B0604020202020204" pitchFamily="34" charset="0"/>
                        </a:rPr>
                        <a:t>$ 145,000</a:t>
                      </a:r>
                      <a:endParaRPr lang="en-IN" sz="1800" u="dbl" baseline="0" dirty="0">
                        <a:solidFill>
                          <a:schemeClr val="tx1"/>
                        </a:solidFill>
                        <a:latin typeface="Arial" panose="020B0604020202020204" pitchFamily="34" charset="0"/>
                        <a:cs typeface="Arial" panose="020B0604020202020204" pitchFamily="34" charset="0"/>
                      </a:endParaRPr>
                    </a:p>
                  </a:txBody>
                  <a:tcPr marR="731520" marT="27432" marB="27432">
                    <a:noFill/>
                  </a:tcPr>
                </a:tc>
                <a:tc>
                  <a:txBody>
                    <a:bodyPr/>
                    <a:lstStyle/>
                    <a:p>
                      <a:pPr algn="r"/>
                      <a:r>
                        <a:rPr lang="en-IN" sz="1800" b="0" i="0" u="dbl" strike="noStrike" kern="1200" baseline="0" dirty="0">
                          <a:solidFill>
                            <a:schemeClr val="tx1"/>
                          </a:solidFill>
                          <a:latin typeface="Arial" panose="020B0604020202020204" pitchFamily="34" charset="0"/>
                          <a:ea typeface="+mn-ea"/>
                          <a:cs typeface="Arial" panose="020B0604020202020204" pitchFamily="34" charset="0"/>
                        </a:rPr>
                        <a:t>$ 390,000</a:t>
                      </a:r>
                      <a:endParaRPr lang="en-IN" sz="1800" u="dbl" baseline="0" dirty="0">
                        <a:solidFill>
                          <a:schemeClr val="tx1"/>
                        </a:solidFill>
                        <a:latin typeface="Arial" panose="020B0604020202020204" pitchFamily="34" charset="0"/>
                        <a:cs typeface="Arial" panose="020B0604020202020204" pitchFamily="34" charset="0"/>
                      </a:endParaRPr>
                    </a:p>
                  </a:txBody>
                  <a:tcPr marR="731520" marT="27432" marB="27432">
                    <a:noFill/>
                  </a:tcPr>
                </a:tc>
                <a:extLst>
                  <a:ext uri="{0D108BD9-81ED-4DB2-BD59-A6C34878D82A}">
                    <a16:rowId xmlns:a16="http://schemas.microsoft.com/office/drawing/2014/main" val="1573678687"/>
                  </a:ext>
                </a:extLst>
              </a:tr>
            </a:tbl>
          </a:graphicData>
        </a:graphic>
      </p:graphicFrame>
    </p:spTree>
    <p:extLst>
      <p:ext uri="{BB962C8B-B14F-4D97-AF65-F5344CB8AC3E}">
        <p14:creationId xmlns:p14="http://schemas.microsoft.com/office/powerpoint/2010/main" val="1111921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Purchased Goodwill</a:t>
            </a:r>
            <a:r>
              <a:rPr lang="en-IN" sz="2000" dirty="0"/>
              <a:t/>
            </a:r>
            <a:br>
              <a:rPr lang="en-IN" sz="2000" dirty="0"/>
            </a:br>
            <a:r>
              <a:rPr lang="en-IN" sz="2000" dirty="0"/>
              <a:t>(Slide 3 of 3)</a:t>
            </a:r>
            <a:endParaRPr lang="en-IN" dirty="0"/>
          </a:p>
        </p:txBody>
      </p:sp>
      <p:sp>
        <p:nvSpPr>
          <p:cNvPr id="3" name="Content Placeholder 2"/>
          <p:cNvSpPr>
            <a:spLocks noGrp="1"/>
          </p:cNvSpPr>
          <p:nvPr>
            <p:ph idx="1"/>
          </p:nvPr>
        </p:nvSpPr>
        <p:spPr>
          <a:xfrm>
            <a:off x="838200" y="1317625"/>
            <a:ext cx="10515600" cy="961551"/>
          </a:xfrm>
        </p:spPr>
        <p:txBody>
          <a:bodyPr/>
          <a:lstStyle/>
          <a:p>
            <a:pPr marL="365760" lvl="1" indent="-365760"/>
            <a:r>
              <a:rPr lang="en-US" dirty="0">
                <a:solidFill>
                  <a:prstClr val="black"/>
                </a:solidFill>
                <a:cs typeface="Arial" charset="0"/>
              </a:rPr>
              <a:t>Sara would record the identifiable net assets of Trevor at their fair market value:</a:t>
            </a:r>
          </a:p>
        </p:txBody>
      </p:sp>
      <p:graphicFrame>
        <p:nvGraphicFramePr>
          <p:cNvPr id="6" name="Table 3" descr="An entry. Cash is debited 75,000, Accounts Receivable is debited 180,000, Inventory is debited 210,000, Property, Plant, and Equipment is debited 325,000, Trademark is debited 130,000, Goodwill is debited 400,000, Notes Payable is credited 530,000, Cash is credited 790,000. A textbox points to the Goodwill value of 400,000 and reads: Difference between the purchase price of $790,000 and the fair value of the identifiable net assets, $390,000."/>
          <p:cNvGraphicFramePr>
            <a:graphicFrameLocks noGrp="1"/>
          </p:cNvGraphicFramePr>
          <p:nvPr>
            <p:ph idx="10"/>
            <p:extLst>
              <p:ext uri="{D42A27DB-BD31-4B8C-83A1-F6EECF244321}">
                <p14:modId xmlns:p14="http://schemas.microsoft.com/office/powerpoint/2010/main" val="4146034025"/>
              </p:ext>
            </p:extLst>
          </p:nvPr>
        </p:nvGraphicFramePr>
        <p:xfrm>
          <a:off x="2606040" y="2279176"/>
          <a:ext cx="6979920" cy="2633472"/>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544220694"/>
                    </a:ext>
                  </a:extLst>
                </a:gridCol>
                <a:gridCol w="2377440">
                  <a:extLst>
                    <a:ext uri="{9D8B030D-6E8A-4147-A177-3AD203B41FA5}">
                      <a16:colId xmlns:a16="http://schemas.microsoft.com/office/drawing/2014/main" val="626372857"/>
                    </a:ext>
                  </a:extLst>
                </a:gridCol>
                <a:gridCol w="1097280">
                  <a:extLst>
                    <a:ext uri="{9D8B030D-6E8A-4147-A177-3AD203B41FA5}">
                      <a16:colId xmlns:a16="http://schemas.microsoft.com/office/drawing/2014/main" val="1161666000"/>
                    </a:ext>
                  </a:extLst>
                </a:gridCol>
              </a:tblGrid>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75,000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041999375"/>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Accounts Receivable</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180,000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594047706"/>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Inventory</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210,000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929252393"/>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Property, Plant, and Equipment</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325,000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289110029"/>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Trademark</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130,000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2342700591"/>
                  </a:ext>
                </a:extLst>
              </a:tr>
              <a:tr h="27432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Goodwill</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3516719988"/>
                  </a:ext>
                </a:extLst>
              </a:tr>
              <a:tr h="274320">
                <a:tc>
                  <a:txBody>
                    <a:bodyPr/>
                    <a:lstStyle/>
                    <a:p>
                      <a:pPr marL="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Notes Payable</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530,000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1991181708"/>
                  </a:ext>
                </a:extLst>
              </a:tr>
              <a:tr h="274320">
                <a:tc>
                  <a:txBody>
                    <a:bodyPr/>
                    <a:lstStyle/>
                    <a:p>
                      <a:pPr marL="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Cash</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tc>
                  <a:txBody>
                    <a:bodyPr/>
                    <a:lstStyle/>
                    <a:p>
                      <a:pPr algn="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790,000</a:t>
                      </a:r>
                      <a:endParaRPr lang="en-IN" b="0" dirty="0">
                        <a:solidFill>
                          <a:schemeClr val="tx1"/>
                        </a:solidFill>
                        <a:latin typeface="Arial" panose="020B0604020202020204" pitchFamily="34" charset="0"/>
                        <a:cs typeface="Arial" panose="020B0604020202020204" pitchFamily="34" charset="0"/>
                      </a:endParaRPr>
                    </a:p>
                  </a:txBody>
                  <a:tcPr marT="27432" marB="27432">
                    <a:noFill/>
                  </a:tcPr>
                </a:tc>
                <a:extLst>
                  <a:ext uri="{0D108BD9-81ED-4DB2-BD59-A6C34878D82A}">
                    <a16:rowId xmlns:a16="http://schemas.microsoft.com/office/drawing/2014/main" val="949481587"/>
                  </a:ext>
                </a:extLst>
              </a:tr>
            </a:tbl>
          </a:graphicData>
        </a:graphic>
      </p:graphicFrame>
      <p:sp>
        <p:nvSpPr>
          <p:cNvPr id="5" name="Content Placeholder 4"/>
          <p:cNvSpPr>
            <a:spLocks noGrp="1"/>
          </p:cNvSpPr>
          <p:nvPr>
            <p:ph idx="11"/>
          </p:nvPr>
        </p:nvSpPr>
        <p:spPr>
          <a:xfrm>
            <a:off x="3810000" y="4956934"/>
            <a:ext cx="4572000" cy="1097280"/>
          </a:xfrm>
          <a:prstGeom prst="borderCallout1">
            <a:avLst>
              <a:gd name="adj1" fmla="val 3566"/>
              <a:gd name="adj2" fmla="val 69895"/>
              <a:gd name="adj3" fmla="val -67848"/>
              <a:gd name="adj4" fmla="val 84130"/>
            </a:avLst>
          </a:prstGeom>
          <a:solidFill>
            <a:srgbClr val="305074"/>
          </a:solidFill>
          <a:ln w="38100">
            <a:solidFill>
              <a:srgbClr val="305074"/>
            </a:solidFill>
            <a:tailEnd type="triangle" w="lg" len="med"/>
          </a:ln>
        </p:spPr>
        <p:txBody>
          <a:bodyPr anchor="ctr"/>
          <a:lstStyle/>
          <a:p>
            <a:pPr marL="0" indent="0" algn="ctr">
              <a:buNone/>
            </a:pPr>
            <a:r>
              <a:rPr lang="en-IN" sz="2000" dirty="0">
                <a:solidFill>
                  <a:schemeClr val="bg1"/>
                </a:solidFill>
              </a:rPr>
              <a:t>Difference between the purchase</a:t>
            </a:r>
            <a:br>
              <a:rPr lang="en-IN" sz="2000" dirty="0">
                <a:solidFill>
                  <a:schemeClr val="bg1"/>
                </a:solidFill>
              </a:rPr>
            </a:br>
            <a:r>
              <a:rPr lang="en-IN" sz="2000" dirty="0">
                <a:solidFill>
                  <a:schemeClr val="bg1"/>
                </a:solidFill>
              </a:rPr>
              <a:t>price of $790,000 and the fair value of</a:t>
            </a:r>
            <a:br>
              <a:rPr lang="en-IN" sz="2000" dirty="0">
                <a:solidFill>
                  <a:schemeClr val="bg1"/>
                </a:solidFill>
              </a:rPr>
            </a:br>
            <a:r>
              <a:rPr lang="en-IN" sz="2000" dirty="0">
                <a:solidFill>
                  <a:schemeClr val="bg1"/>
                </a:solidFill>
              </a:rPr>
              <a:t>the identifiable net assets ($390,000).</a:t>
            </a:r>
          </a:p>
        </p:txBody>
      </p:sp>
    </p:spTree>
    <p:extLst>
      <p:ext uri="{BB962C8B-B14F-4D97-AF65-F5344CB8AC3E}">
        <p14:creationId xmlns:p14="http://schemas.microsoft.com/office/powerpoint/2010/main" val="98893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Impairment of Goodwill</a:t>
            </a:r>
            <a:r>
              <a:rPr lang="en-IN" sz="2000" dirty="0"/>
              <a:t/>
            </a:r>
            <a:br>
              <a:rPr lang="en-IN" sz="2000" dirty="0"/>
            </a:br>
            <a:r>
              <a:rPr lang="en-IN" sz="2000" dirty="0"/>
              <a:t>(Slide 1 of 5)</a:t>
            </a:r>
            <a:endParaRPr lang="en-US" sz="2000" dirty="0"/>
          </a:p>
        </p:txBody>
      </p:sp>
      <p:sp>
        <p:nvSpPr>
          <p:cNvPr id="3" name="Content Placeholder 2"/>
          <p:cNvSpPr>
            <a:spLocks noGrp="1"/>
          </p:cNvSpPr>
          <p:nvPr>
            <p:ph idx="1"/>
          </p:nvPr>
        </p:nvSpPr>
        <p:spPr>
          <a:xfrm>
            <a:off x="838199" y="1317624"/>
            <a:ext cx="10972800" cy="4865461"/>
          </a:xfrm>
        </p:spPr>
        <p:txBody>
          <a:bodyPr/>
          <a:lstStyle/>
          <a:p>
            <a:pPr>
              <a:lnSpc>
                <a:spcPct val="95000"/>
              </a:lnSpc>
            </a:pPr>
            <a:r>
              <a:rPr lang="en-US" sz="2600" dirty="0"/>
              <a:t>Goodwill is considered to have an indefinite life.</a:t>
            </a:r>
          </a:p>
          <a:p>
            <a:pPr>
              <a:lnSpc>
                <a:spcPct val="95000"/>
              </a:lnSpc>
            </a:pPr>
            <a:r>
              <a:rPr lang="en-US" sz="2600" dirty="0"/>
              <a:t>Examples of circumstances that would indicate an impairment exists include:</a:t>
            </a:r>
          </a:p>
          <a:p>
            <a:pPr lvl="1">
              <a:lnSpc>
                <a:spcPct val="95000"/>
              </a:lnSpc>
            </a:pPr>
            <a:r>
              <a:rPr lang="en-US" sz="2200" dirty="0"/>
              <a:t>A deterioration in general economic conditions, limitations on accessing capital, or adverse developments in the equity and credit markets.</a:t>
            </a:r>
          </a:p>
          <a:p>
            <a:pPr lvl="1">
              <a:lnSpc>
                <a:spcPct val="95000"/>
              </a:lnSpc>
            </a:pPr>
            <a:r>
              <a:rPr lang="en-US" sz="2200" dirty="0"/>
              <a:t>Industry and market considerations such as a deterioration in the business environment or increased competition.</a:t>
            </a:r>
          </a:p>
          <a:p>
            <a:pPr lvl="1">
              <a:lnSpc>
                <a:spcPct val="95000"/>
              </a:lnSpc>
            </a:pPr>
            <a:r>
              <a:rPr lang="en-US" sz="2200" dirty="0"/>
              <a:t>Cost factors such as increases in raw materials, labor, or other costs.</a:t>
            </a:r>
          </a:p>
          <a:p>
            <a:pPr lvl="1">
              <a:lnSpc>
                <a:spcPct val="95000"/>
              </a:lnSpc>
            </a:pPr>
            <a:r>
              <a:rPr lang="en-US" sz="2200" dirty="0"/>
              <a:t>A decline in financial performance of the company.</a:t>
            </a:r>
          </a:p>
          <a:p>
            <a:pPr lvl="1">
              <a:lnSpc>
                <a:spcPct val="95000"/>
              </a:lnSpc>
            </a:pPr>
            <a:r>
              <a:rPr lang="en-US" sz="2200" dirty="0"/>
              <a:t>Changes in management, key personnel, strategy, suppliers, or customers.</a:t>
            </a:r>
          </a:p>
          <a:p>
            <a:pPr lvl="1">
              <a:lnSpc>
                <a:spcPct val="95000"/>
              </a:lnSpc>
            </a:pPr>
            <a:r>
              <a:rPr lang="en-US" sz="2200" dirty="0"/>
              <a:t>An expectation that a reporting unit may be sold.</a:t>
            </a:r>
          </a:p>
        </p:txBody>
      </p:sp>
    </p:spTree>
    <p:extLst>
      <p:ext uri="{BB962C8B-B14F-4D97-AF65-F5344CB8AC3E}">
        <p14:creationId xmlns:p14="http://schemas.microsoft.com/office/powerpoint/2010/main" val="3945984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Impairment of Goodwill</a:t>
            </a:r>
            <a:r>
              <a:rPr lang="en-IN" sz="2000" dirty="0"/>
              <a:t/>
            </a:r>
            <a:br>
              <a:rPr lang="en-IN" sz="2000" dirty="0"/>
            </a:br>
            <a:r>
              <a:rPr lang="en-IN" sz="2000" dirty="0"/>
              <a:t>(Slide 2 of 5)</a:t>
            </a:r>
            <a:endParaRPr lang="en-US" sz="2000" dirty="0"/>
          </a:p>
        </p:txBody>
      </p:sp>
      <p:sp>
        <p:nvSpPr>
          <p:cNvPr id="3" name="Content Placeholder 2"/>
          <p:cNvSpPr>
            <a:spLocks noGrp="1"/>
          </p:cNvSpPr>
          <p:nvPr>
            <p:ph idx="1"/>
          </p:nvPr>
        </p:nvSpPr>
        <p:spPr>
          <a:xfrm>
            <a:off x="838199" y="1317624"/>
            <a:ext cx="10972800" cy="4865461"/>
          </a:xfrm>
        </p:spPr>
        <p:txBody>
          <a:bodyPr/>
          <a:lstStyle/>
          <a:p>
            <a:pPr lvl="0">
              <a:buClr>
                <a:schemeClr val="tx1"/>
              </a:buClr>
            </a:pPr>
            <a:r>
              <a:rPr lang="en-US" dirty="0">
                <a:solidFill>
                  <a:prstClr val="black"/>
                </a:solidFill>
                <a:cs typeface="Arial" charset="0"/>
              </a:rPr>
              <a:t>Because goodwill is an unidentifiable intangible asset that cannot be separated from the company itself, the goodwill must be assigned to a reporting unit within the company.</a:t>
            </a:r>
          </a:p>
          <a:p>
            <a:pPr lvl="0">
              <a:buClr>
                <a:schemeClr val="tx1"/>
              </a:buClr>
            </a:pPr>
            <a:r>
              <a:rPr lang="en-US" dirty="0">
                <a:solidFill>
                  <a:prstClr val="black"/>
                </a:solidFill>
                <a:cs typeface="Arial" charset="0"/>
              </a:rPr>
              <a:t>A </a:t>
            </a:r>
            <a:r>
              <a:rPr lang="en-US" b="1" dirty="0">
                <a:solidFill>
                  <a:srgbClr val="305074"/>
                </a:solidFill>
                <a:cs typeface="Arial" charset="0"/>
              </a:rPr>
              <a:t>reporting unit</a:t>
            </a:r>
            <a:r>
              <a:rPr lang="en-US" b="1" dirty="0">
                <a:solidFill>
                  <a:srgbClr val="4F81BD"/>
                </a:solidFill>
                <a:cs typeface="Arial" charset="0"/>
              </a:rPr>
              <a:t> </a:t>
            </a:r>
            <a:r>
              <a:rPr lang="en-US" dirty="0">
                <a:solidFill>
                  <a:srgbClr val="000000"/>
                </a:solidFill>
                <a:cs typeface="Arial" charset="0"/>
              </a:rPr>
              <a:t>is an operating segment or component of a company for which discrete financial information is available that is regularly reviewed by management.</a:t>
            </a:r>
          </a:p>
          <a:p>
            <a:pPr lvl="0">
              <a:buClr>
                <a:schemeClr val="tx1"/>
              </a:buClr>
            </a:pPr>
            <a:r>
              <a:rPr lang="en-US" dirty="0">
                <a:solidFill>
                  <a:prstClr val="black"/>
                </a:solidFill>
                <a:cs typeface="Arial" charset="0"/>
              </a:rPr>
              <a:t>Goodwill is tested for impairment within the context of its reporting unit.</a:t>
            </a:r>
            <a:endParaRPr lang="en-US" dirty="0"/>
          </a:p>
        </p:txBody>
      </p:sp>
    </p:spTree>
    <p:extLst>
      <p:ext uri="{BB962C8B-B14F-4D97-AF65-F5344CB8AC3E}">
        <p14:creationId xmlns:p14="http://schemas.microsoft.com/office/powerpoint/2010/main" val="24715367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Impairment of Goodwill</a:t>
            </a:r>
            <a:r>
              <a:rPr lang="en-IN" sz="2000" dirty="0"/>
              <a:t/>
            </a:r>
            <a:br>
              <a:rPr lang="en-IN" sz="2000" dirty="0"/>
            </a:br>
            <a:r>
              <a:rPr lang="en-IN" sz="2000" dirty="0"/>
              <a:t>(Slide 3 of 5)</a:t>
            </a:r>
            <a:endParaRPr lang="en-IN" dirty="0"/>
          </a:p>
        </p:txBody>
      </p:sp>
      <p:sp>
        <p:nvSpPr>
          <p:cNvPr id="3" name="Content Placeholder 2"/>
          <p:cNvSpPr>
            <a:spLocks noGrp="1"/>
          </p:cNvSpPr>
          <p:nvPr>
            <p:ph idx="1"/>
          </p:nvPr>
        </p:nvSpPr>
        <p:spPr>
          <a:xfrm>
            <a:off x="838200" y="1317625"/>
            <a:ext cx="10515600" cy="2599282"/>
          </a:xfrm>
        </p:spPr>
        <p:txBody>
          <a:bodyPr/>
          <a:lstStyle/>
          <a:p>
            <a:r>
              <a:rPr lang="en-US" sz="2400" dirty="0"/>
              <a:t>If a qualitative assessment indicates that it is more likely than not that the fair value of the reporting unit is </a:t>
            </a:r>
            <a:r>
              <a:rPr lang="en-US" sz="2400" i="1" dirty="0"/>
              <a:t>less than</a:t>
            </a:r>
            <a:r>
              <a:rPr lang="en-US" sz="2400" dirty="0"/>
              <a:t> its carrying value, a company must perform the quantitative impairment test as follows:</a:t>
            </a:r>
          </a:p>
          <a:p>
            <a:pPr lvl="1">
              <a:spcBef>
                <a:spcPts val="0"/>
              </a:spcBef>
            </a:pPr>
            <a:r>
              <a:rPr lang="en-US" sz="2000" dirty="0"/>
              <a:t>If the fair value of the reporting unit is greater than the book value, goodwill of the reporting unit is not considered to be impaired.</a:t>
            </a:r>
          </a:p>
          <a:p>
            <a:pPr lvl="1">
              <a:spcBef>
                <a:spcPts val="0"/>
              </a:spcBef>
            </a:pPr>
            <a:r>
              <a:rPr lang="en-US" sz="2000" dirty="0"/>
              <a:t>If the fair value of the reporting unit is </a:t>
            </a:r>
            <a:r>
              <a:rPr lang="en-US" sz="2000" i="1" dirty="0"/>
              <a:t>less than </a:t>
            </a:r>
            <a:r>
              <a:rPr lang="en-US" sz="2000" dirty="0"/>
              <a:t>its book value, an impairment loss is computed as:</a:t>
            </a:r>
            <a:endParaRPr lang="en-IN" sz="2000" dirty="0"/>
          </a:p>
        </p:txBody>
      </p:sp>
      <p:sp>
        <p:nvSpPr>
          <p:cNvPr id="4" name="Content Placeholder 3"/>
          <p:cNvSpPr>
            <a:spLocks noGrp="1"/>
          </p:cNvSpPr>
          <p:nvPr>
            <p:ph idx="10"/>
          </p:nvPr>
        </p:nvSpPr>
        <p:spPr>
          <a:xfrm>
            <a:off x="838200" y="4038575"/>
            <a:ext cx="10515600" cy="387254"/>
          </a:xfrm>
        </p:spPr>
        <p:txBody>
          <a:bodyPr/>
          <a:lstStyle/>
          <a:p>
            <a:pPr marL="0" indent="0" algn="ctr">
              <a:buNone/>
            </a:pPr>
            <a:r>
              <a:rPr lang="en-IN" sz="2000" dirty="0"/>
              <a:t>Goodwill Impairment Loss = Fair Value of Reporting Unit − Book Value of Reporting Unit</a:t>
            </a:r>
          </a:p>
        </p:txBody>
      </p:sp>
      <p:sp>
        <p:nvSpPr>
          <p:cNvPr id="5" name="Content Placeholder 4"/>
          <p:cNvSpPr>
            <a:spLocks noGrp="1"/>
          </p:cNvSpPr>
          <p:nvPr>
            <p:ph idx="11"/>
          </p:nvPr>
        </p:nvSpPr>
        <p:spPr>
          <a:xfrm>
            <a:off x="838200" y="4547496"/>
            <a:ext cx="10515600" cy="1634939"/>
          </a:xfrm>
        </p:spPr>
        <p:txBody>
          <a:bodyPr/>
          <a:lstStyle/>
          <a:p>
            <a:r>
              <a:rPr lang="en-US" sz="2400" dirty="0"/>
              <a:t>The impairment loss cannot be greater than the book value of the reporting unit’s goodwill.</a:t>
            </a:r>
          </a:p>
          <a:p>
            <a:pPr>
              <a:spcBef>
                <a:spcPts val="0"/>
              </a:spcBef>
            </a:pPr>
            <a:r>
              <a:rPr lang="en-US" sz="2400" dirty="0"/>
              <a:t>Any impairment loss is reported as a separate line item on the company’s income statement as part of income from continuing operations.</a:t>
            </a:r>
            <a:endParaRPr lang="en-IN" sz="2400" dirty="0"/>
          </a:p>
        </p:txBody>
      </p:sp>
    </p:spTree>
    <p:extLst>
      <p:ext uri="{BB962C8B-B14F-4D97-AF65-F5344CB8AC3E}">
        <p14:creationId xmlns:p14="http://schemas.microsoft.com/office/powerpoint/2010/main" val="3496448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Impairment of Goodwill</a:t>
            </a:r>
            <a:r>
              <a:rPr lang="en-IN" sz="2000" dirty="0"/>
              <a:t/>
            </a:r>
            <a:br>
              <a:rPr lang="en-IN" sz="2000" dirty="0"/>
            </a:br>
            <a:r>
              <a:rPr lang="en-IN" sz="2000" dirty="0"/>
              <a:t>(Slide 4 of 5)</a:t>
            </a:r>
            <a:endParaRPr lang="en-IN" dirty="0"/>
          </a:p>
        </p:txBody>
      </p:sp>
      <p:sp>
        <p:nvSpPr>
          <p:cNvPr id="3" name="Content Placeholder 2"/>
          <p:cNvSpPr>
            <a:spLocks noGrp="1"/>
          </p:cNvSpPr>
          <p:nvPr>
            <p:ph idx="1"/>
          </p:nvPr>
        </p:nvSpPr>
        <p:spPr>
          <a:xfrm>
            <a:off x="838200" y="1317624"/>
            <a:ext cx="10515600" cy="3022363"/>
          </a:xfrm>
        </p:spPr>
        <p:txBody>
          <a:bodyPr/>
          <a:lstStyle/>
          <a:p>
            <a:pPr>
              <a:buClr>
                <a:schemeClr val="tx1"/>
              </a:buClr>
            </a:pPr>
            <a:r>
              <a:rPr lang="en-US" sz="2400" b="1" dirty="0">
                <a:solidFill>
                  <a:srgbClr val="CC4D00"/>
                </a:solidFill>
              </a:rPr>
              <a:t>Example</a:t>
            </a:r>
            <a:r>
              <a:rPr lang="en-US" sz="2400" b="1" dirty="0">
                <a:solidFill>
                  <a:srgbClr val="F29000"/>
                </a:solidFill>
              </a:rPr>
              <a:t> </a:t>
            </a:r>
            <a:r>
              <a:rPr lang="en-US" sz="2400" dirty="0"/>
              <a:t>Kent Company purchased Devon Company as a subsidiary several years ago. Devon is considered a reporting unit of Kent. At the end of 2019, Devon has a net book value of $3.6 million, which includes goodwill of $400,000. Kent determines that the fair value of Devon’s identifiable net assets, excluding goodwill, is $2.7 million. To test for the impairment of its goodwill, Kent compares Devon’s $3 million fair value to its $3.6 million book value. Because the fair value is less than book value, an impairment loss is computed as follows:</a:t>
            </a:r>
            <a:endParaRPr lang="en-IN" sz="2400" dirty="0"/>
          </a:p>
        </p:txBody>
      </p:sp>
      <p:sp>
        <p:nvSpPr>
          <p:cNvPr id="4" name="Content Placeholder 3"/>
          <p:cNvSpPr>
            <a:spLocks noGrp="1"/>
          </p:cNvSpPr>
          <p:nvPr>
            <p:ph idx="10"/>
          </p:nvPr>
        </p:nvSpPr>
        <p:spPr>
          <a:xfrm>
            <a:off x="838200" y="4476466"/>
            <a:ext cx="10515600" cy="996287"/>
          </a:xfrm>
        </p:spPr>
        <p:txBody>
          <a:bodyPr/>
          <a:lstStyle/>
          <a:p>
            <a:pPr marL="457200" indent="0">
              <a:buNone/>
            </a:pPr>
            <a:r>
              <a:rPr lang="en-IN" sz="2000" dirty="0"/>
              <a:t>Impairment Loss = Fair Value of Reporting Unit − Book Value of Reporting Unit</a:t>
            </a:r>
          </a:p>
          <a:p>
            <a:pPr marL="2423160" indent="0">
              <a:buNone/>
            </a:pPr>
            <a:r>
              <a:rPr lang="en-IN" sz="2000" dirty="0"/>
              <a:t>= $3,000,000 − $3,600,000 = </a:t>
            </a:r>
            <a:r>
              <a:rPr lang="en-IN" sz="2000" u="dbl" dirty="0"/>
              <a:t>$600,000</a:t>
            </a:r>
          </a:p>
        </p:txBody>
      </p:sp>
    </p:spTree>
    <p:extLst>
      <p:ext uri="{BB962C8B-B14F-4D97-AF65-F5344CB8AC3E}">
        <p14:creationId xmlns:p14="http://schemas.microsoft.com/office/powerpoint/2010/main" val="570981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Impairment of Goodwill</a:t>
            </a:r>
            <a:r>
              <a:rPr lang="en-IN" sz="2000" dirty="0"/>
              <a:t/>
            </a:r>
            <a:br>
              <a:rPr lang="en-IN" sz="2000" dirty="0"/>
            </a:br>
            <a:r>
              <a:rPr lang="en-IN" sz="2000" dirty="0"/>
              <a:t>(Slide 5 of 5)</a:t>
            </a:r>
            <a:endParaRPr lang="en-IN" dirty="0"/>
          </a:p>
        </p:txBody>
      </p:sp>
      <p:sp>
        <p:nvSpPr>
          <p:cNvPr id="3" name="Content Placeholder 2"/>
          <p:cNvSpPr>
            <a:spLocks noGrp="1"/>
          </p:cNvSpPr>
          <p:nvPr>
            <p:ph idx="1"/>
          </p:nvPr>
        </p:nvSpPr>
        <p:spPr/>
        <p:txBody>
          <a:bodyPr/>
          <a:lstStyle/>
          <a:p>
            <a:r>
              <a:rPr lang="en-US" sz="2800" dirty="0"/>
              <a:t>Because the goodwill of the reporting unit is $400,000, the impairment loss is limited to $400,000. Kent records the $400,000 impairment loss as follows:</a:t>
            </a:r>
            <a:endParaRPr lang="en-IN" sz="2800" dirty="0"/>
          </a:p>
        </p:txBody>
      </p:sp>
      <p:graphicFrame>
        <p:nvGraphicFramePr>
          <p:cNvPr id="6" name="Table 3"/>
          <p:cNvGraphicFramePr>
            <a:graphicFrameLocks noGrp="1"/>
          </p:cNvGraphicFramePr>
          <p:nvPr>
            <p:ph idx="10"/>
            <p:extLst>
              <p:ext uri="{D42A27DB-BD31-4B8C-83A1-F6EECF244321}">
                <p14:modId xmlns:p14="http://schemas.microsoft.com/office/powerpoint/2010/main" val="1377975276"/>
              </p:ext>
            </p:extLst>
          </p:nvPr>
        </p:nvGraphicFramePr>
        <p:xfrm>
          <a:off x="1234440" y="2967741"/>
          <a:ext cx="9723120" cy="7416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917127492"/>
                    </a:ext>
                  </a:extLst>
                </a:gridCol>
                <a:gridCol w="3108960">
                  <a:extLst>
                    <a:ext uri="{9D8B030D-6E8A-4147-A177-3AD203B41FA5}">
                      <a16:colId xmlns:a16="http://schemas.microsoft.com/office/drawing/2014/main" val="48055994"/>
                    </a:ext>
                  </a:extLst>
                </a:gridCol>
                <a:gridCol w="3108960">
                  <a:extLst>
                    <a:ext uri="{9D8B030D-6E8A-4147-A177-3AD203B41FA5}">
                      <a16:colId xmlns:a16="http://schemas.microsoft.com/office/drawing/2014/main" val="87357134"/>
                    </a:ext>
                  </a:extLst>
                </a:gridCol>
              </a:tblGrid>
              <a:tr h="370840">
                <a:tc>
                  <a:txBody>
                    <a:bodyPr/>
                    <a:lstStyle/>
                    <a:p>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Impairment Loss on Goodwill</a:t>
                      </a:r>
                      <a:endParaRPr lang="en-IN" dirty="0">
                        <a:solidFill>
                          <a:schemeClr val="tx1"/>
                        </a:solidFill>
                        <a:latin typeface="Arial" panose="020B0604020202020204" pitchFamily="34" charset="0"/>
                        <a:cs typeface="Arial" panose="020B0604020202020204" pitchFamily="34" charset="0"/>
                      </a:endParaRPr>
                    </a:p>
                  </a:txBody>
                  <a:tcPr>
                    <a:noFill/>
                  </a:tcPr>
                </a:tc>
                <a:tc>
                  <a:txBody>
                    <a:bodyPr/>
                    <a:lstStyle/>
                    <a:p>
                      <a:pPr algn="ct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400,000</a:t>
                      </a:r>
                      <a:endParaRPr lang="en-IN" dirty="0">
                        <a:solidFill>
                          <a:schemeClr val="tx1"/>
                        </a:solidFill>
                        <a:latin typeface="Arial" panose="020B0604020202020204" pitchFamily="34" charset="0"/>
                        <a:cs typeface="Arial" panose="020B0604020202020204" pitchFamily="34" charset="0"/>
                      </a:endParaRPr>
                    </a:p>
                  </a:txBody>
                  <a:tcPr>
                    <a:noFill/>
                  </a:tcPr>
                </a:tc>
                <a:tc>
                  <a:txBody>
                    <a:bodyPr/>
                    <a:lstStyle/>
                    <a:p>
                      <a:pPr algn="ctr"/>
                      <a:endParaRPr lang="en-IN">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827380637"/>
                  </a:ext>
                </a:extLst>
              </a:tr>
              <a:tr h="370840">
                <a:tc>
                  <a:txBody>
                    <a:bodyPr/>
                    <a:lstStyle/>
                    <a:p>
                      <a:pPr marL="457200"/>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Goodwill</a:t>
                      </a:r>
                      <a:endParaRPr lang="en-IN" dirty="0">
                        <a:solidFill>
                          <a:schemeClr val="tx1"/>
                        </a:solidFill>
                        <a:latin typeface="Arial" panose="020B0604020202020204" pitchFamily="34" charset="0"/>
                        <a:cs typeface="Arial" panose="020B0604020202020204" pitchFamily="34" charset="0"/>
                      </a:endParaRPr>
                    </a:p>
                  </a:txBody>
                  <a:tcPr>
                    <a:noFill/>
                  </a:tcPr>
                </a:tc>
                <a:tc>
                  <a:txBody>
                    <a:bodyPr/>
                    <a:lstStyle/>
                    <a:p>
                      <a:pPr algn="ctr"/>
                      <a:endParaRPr lang="en-IN" dirty="0">
                        <a:solidFill>
                          <a:schemeClr val="tx1"/>
                        </a:solidFill>
                        <a:latin typeface="Arial" panose="020B0604020202020204" pitchFamily="34" charset="0"/>
                        <a:cs typeface="Arial" panose="020B0604020202020204" pitchFamily="34" charset="0"/>
                      </a:endParaRPr>
                    </a:p>
                  </a:txBody>
                  <a:tcPr>
                    <a:noFill/>
                  </a:tcPr>
                </a:tc>
                <a:tc>
                  <a:txBody>
                    <a:bodyPr/>
                    <a:lstStyle/>
                    <a:p>
                      <a:pPr algn="ctr"/>
                      <a:r>
                        <a:rPr lang="en-IN" sz="1800" b="0" i="0" u="none" strike="noStrike" kern="1200" baseline="0" dirty="0">
                          <a:solidFill>
                            <a:schemeClr val="tx1"/>
                          </a:solidFill>
                          <a:latin typeface="Arial" panose="020B0604020202020204" pitchFamily="34" charset="0"/>
                          <a:ea typeface="+mn-ea"/>
                          <a:cs typeface="Arial" panose="020B0604020202020204" pitchFamily="34" charset="0"/>
                        </a:rPr>
                        <a:t>400,000</a:t>
                      </a:r>
                      <a:endParaRPr lang="en-IN"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572494311"/>
                  </a:ext>
                </a:extLst>
              </a:tr>
            </a:tbl>
          </a:graphicData>
        </a:graphic>
      </p:graphicFrame>
      <p:sp>
        <p:nvSpPr>
          <p:cNvPr id="5" name="Content Placeholder 4"/>
          <p:cNvSpPr>
            <a:spLocks noGrp="1"/>
          </p:cNvSpPr>
          <p:nvPr>
            <p:ph idx="11"/>
          </p:nvPr>
        </p:nvSpPr>
        <p:spPr>
          <a:xfrm>
            <a:off x="838200" y="3987937"/>
            <a:ext cx="10515600" cy="1034437"/>
          </a:xfrm>
        </p:spPr>
        <p:txBody>
          <a:bodyPr/>
          <a:lstStyle/>
          <a:p>
            <a:r>
              <a:rPr lang="en-US" sz="2800" dirty="0"/>
              <a:t>Kent reports the $400,000 impairment loss as part of income from continuing operations.</a:t>
            </a:r>
          </a:p>
        </p:txBody>
      </p:sp>
    </p:spTree>
    <p:extLst>
      <p:ext uri="{BB962C8B-B14F-4D97-AF65-F5344CB8AC3E}">
        <p14:creationId xmlns:p14="http://schemas.microsoft.com/office/powerpoint/2010/main" val="1755561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Bargain Purchase</a:t>
            </a:r>
          </a:p>
        </p:txBody>
      </p:sp>
      <p:sp>
        <p:nvSpPr>
          <p:cNvPr id="3" name="Content Placeholder 2"/>
          <p:cNvSpPr>
            <a:spLocks noGrp="1"/>
          </p:cNvSpPr>
          <p:nvPr>
            <p:ph idx="1"/>
          </p:nvPr>
        </p:nvSpPr>
        <p:spPr>
          <a:xfrm>
            <a:off x="838200" y="1317623"/>
            <a:ext cx="10607040" cy="3418149"/>
          </a:xfrm>
        </p:spPr>
        <p:txBody>
          <a:bodyPr/>
          <a:lstStyle/>
          <a:p>
            <a:pPr>
              <a:spcBef>
                <a:spcPts val="300"/>
              </a:spcBef>
            </a:pPr>
            <a:r>
              <a:rPr lang="en-US" sz="2800" dirty="0"/>
              <a:t>It is possible that the cash paid for the company is less than the fair value of the identifiable net assets acquired.</a:t>
            </a:r>
          </a:p>
          <a:p>
            <a:pPr>
              <a:spcBef>
                <a:spcPts val="300"/>
              </a:spcBef>
            </a:pPr>
            <a:r>
              <a:rPr lang="en-US" sz="2800" dirty="0"/>
              <a:t>While such a situation is not common, it may occur if there is a forced liquidation or distressed sale.</a:t>
            </a:r>
          </a:p>
          <a:p>
            <a:pPr>
              <a:spcBef>
                <a:spcPts val="300"/>
              </a:spcBef>
            </a:pPr>
            <a:r>
              <a:rPr lang="en-US" sz="2800" dirty="0"/>
              <a:t>If such a </a:t>
            </a:r>
            <a:r>
              <a:rPr lang="en-US" sz="2800" i="1" dirty="0"/>
              <a:t>bargain purchase</a:t>
            </a:r>
            <a:r>
              <a:rPr lang="en-US" sz="2800" dirty="0"/>
              <a:t> occurs, negative goodwill is </a:t>
            </a:r>
            <a:r>
              <a:rPr lang="en-US" sz="2800" i="1" dirty="0"/>
              <a:t>not</a:t>
            </a:r>
            <a:r>
              <a:rPr lang="en-US" sz="2800" dirty="0"/>
              <a:t> recorded.</a:t>
            </a:r>
          </a:p>
          <a:p>
            <a:pPr marL="742950" lvl="1" indent="-285750">
              <a:spcBef>
                <a:spcPts val="300"/>
              </a:spcBef>
            </a:pPr>
            <a:r>
              <a:rPr lang="en-US" sz="2400" dirty="0"/>
              <a:t>The acquiring company recognizes a gain on the bargain purchase:</a:t>
            </a:r>
          </a:p>
        </p:txBody>
      </p:sp>
      <p:graphicFrame>
        <p:nvGraphicFramePr>
          <p:cNvPr id="5" name="Table 3"/>
          <p:cNvGraphicFramePr>
            <a:graphicFrameLocks noGrp="1"/>
          </p:cNvGraphicFramePr>
          <p:nvPr>
            <p:ph idx="10"/>
            <p:extLst>
              <p:ext uri="{D42A27DB-BD31-4B8C-83A1-F6EECF244321}">
                <p14:modId xmlns:p14="http://schemas.microsoft.com/office/powerpoint/2010/main" val="125190337"/>
              </p:ext>
            </p:extLst>
          </p:nvPr>
        </p:nvGraphicFramePr>
        <p:xfrm>
          <a:off x="2575560" y="4884995"/>
          <a:ext cx="7040880" cy="10058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824899764"/>
                    </a:ext>
                  </a:extLst>
                </a:gridCol>
                <a:gridCol w="365760">
                  <a:extLst>
                    <a:ext uri="{9D8B030D-6E8A-4147-A177-3AD203B41FA5}">
                      <a16:colId xmlns:a16="http://schemas.microsoft.com/office/drawing/2014/main" val="4121021499"/>
                    </a:ext>
                  </a:extLst>
                </a:gridCol>
                <a:gridCol w="2103120">
                  <a:extLst>
                    <a:ext uri="{9D8B030D-6E8A-4147-A177-3AD203B41FA5}">
                      <a16:colId xmlns:a16="http://schemas.microsoft.com/office/drawing/2014/main" val="2275583900"/>
                    </a:ext>
                  </a:extLst>
                </a:gridCol>
                <a:gridCol w="365760">
                  <a:extLst>
                    <a:ext uri="{9D8B030D-6E8A-4147-A177-3AD203B41FA5}">
                      <a16:colId xmlns:a16="http://schemas.microsoft.com/office/drawing/2014/main" val="3213424417"/>
                    </a:ext>
                  </a:extLst>
                </a:gridCol>
                <a:gridCol w="2103120">
                  <a:extLst>
                    <a:ext uri="{9D8B030D-6E8A-4147-A177-3AD203B41FA5}">
                      <a16:colId xmlns:a16="http://schemas.microsoft.com/office/drawing/2014/main" val="2085341309"/>
                    </a:ext>
                  </a:extLst>
                </a:gridCol>
              </a:tblGrid>
              <a:tr h="370840">
                <a:tc>
                  <a:txBody>
                    <a:bodyPr/>
                    <a:lstStyle/>
                    <a:p>
                      <a:pPr algn="ctr"/>
                      <a:r>
                        <a:rPr lang="en-IN" sz="2000" b="0" dirty="0">
                          <a:solidFill>
                            <a:schemeClr val="tx1"/>
                          </a:solidFill>
                          <a:latin typeface="Arial" panose="020B0604020202020204" pitchFamily="34" charset="0"/>
                          <a:cs typeface="Arial" panose="020B0604020202020204" pitchFamily="34" charset="0"/>
                        </a:rPr>
                        <a:t>Gain on Bargain Purchase</a:t>
                      </a:r>
                    </a:p>
                  </a:txBody>
                  <a:tcPr anchor="ctr">
                    <a:noFill/>
                  </a:tcPr>
                </a:tc>
                <a:tc>
                  <a:txBody>
                    <a:bodyPr/>
                    <a:lstStyle/>
                    <a:p>
                      <a:pPr algn="ctr"/>
                      <a:r>
                        <a:rPr lang="en-IN" sz="20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pPr algn="ctr"/>
                      <a:r>
                        <a:rPr lang="en-IN" sz="2000" b="0" dirty="0">
                          <a:solidFill>
                            <a:schemeClr val="tx1"/>
                          </a:solidFill>
                          <a:latin typeface="Arial" panose="020B0604020202020204" pitchFamily="34" charset="0"/>
                          <a:cs typeface="Arial" panose="020B0604020202020204" pitchFamily="34" charset="0"/>
                        </a:rPr>
                        <a:t>Fair Value of Identifiable Net Assets</a:t>
                      </a:r>
                    </a:p>
                  </a:txBody>
                  <a:tcPr anchor="ctr">
                    <a:noFill/>
                  </a:tcPr>
                </a:tc>
                <a:tc>
                  <a:txBody>
                    <a:bodyPr/>
                    <a:lstStyle/>
                    <a:p>
                      <a:pPr algn="ctr"/>
                      <a:r>
                        <a:rPr lang="en-IN" sz="20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pPr algn="ctr"/>
                      <a:r>
                        <a:rPr lang="en-IN" sz="2000" b="0" dirty="0">
                          <a:solidFill>
                            <a:schemeClr val="tx1"/>
                          </a:solidFill>
                          <a:latin typeface="Arial" panose="020B0604020202020204" pitchFamily="34" charset="0"/>
                          <a:cs typeface="Arial" panose="020B0604020202020204" pitchFamily="34" charset="0"/>
                        </a:rPr>
                        <a:t>Purchase Price</a:t>
                      </a:r>
                    </a:p>
                  </a:txBody>
                  <a:tcPr anchor="ctr">
                    <a:noFill/>
                  </a:tcPr>
                </a:tc>
                <a:extLst>
                  <a:ext uri="{0D108BD9-81ED-4DB2-BD59-A6C34878D82A}">
                    <a16:rowId xmlns:a16="http://schemas.microsoft.com/office/drawing/2014/main" val="380031219"/>
                  </a:ext>
                </a:extLst>
              </a:tr>
            </a:tbl>
          </a:graphicData>
        </a:graphic>
      </p:graphicFrame>
    </p:spTree>
    <p:extLst>
      <p:ext uri="{BB962C8B-B14F-4D97-AF65-F5344CB8AC3E}">
        <p14:creationId xmlns:p14="http://schemas.microsoft.com/office/powerpoint/2010/main" val="1355533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Intangible Assets</a:t>
            </a:r>
            <a:endParaRPr lang="en-US" sz="2400" dirty="0"/>
          </a:p>
        </p:txBody>
      </p:sp>
      <p:sp>
        <p:nvSpPr>
          <p:cNvPr id="3" name="Content Placeholder 2"/>
          <p:cNvSpPr>
            <a:spLocks noGrp="1"/>
          </p:cNvSpPr>
          <p:nvPr>
            <p:ph idx="1"/>
          </p:nvPr>
        </p:nvSpPr>
        <p:spPr>
          <a:xfrm>
            <a:off x="838200" y="1317625"/>
            <a:ext cx="10515600" cy="4754880"/>
          </a:xfrm>
        </p:spPr>
        <p:txBody>
          <a:bodyPr/>
          <a:lstStyle/>
          <a:p>
            <a:r>
              <a:rPr lang="en-US" sz="1800" dirty="0"/>
              <a:t>While IFRS and U.S. GAAP define intangible assets similarly, significant differences exist in the accounting for intangible assets.</a:t>
            </a:r>
          </a:p>
          <a:p>
            <a:pPr lvl="1"/>
            <a:r>
              <a:rPr lang="en-US" sz="1600" dirty="0"/>
              <a:t>IFRS allow a company to capitalize more of the cost of internally generated intangible assets than does U.S. GAAP.</a:t>
            </a:r>
          </a:p>
          <a:p>
            <a:pPr lvl="1"/>
            <a:r>
              <a:rPr lang="en-US" sz="1600" dirty="0"/>
              <a:t>IFRS allow intangible assets to be revalued to fair value.</a:t>
            </a:r>
          </a:p>
          <a:p>
            <a:pPr lvl="1"/>
            <a:r>
              <a:rPr lang="en-US" sz="1600" dirty="0"/>
              <a:t>For all intangible assets, with finite or indefinite lives, IFRS use a one-step approach to determine whether an impairment loss exists.</a:t>
            </a:r>
          </a:p>
          <a:p>
            <a:pPr lvl="1"/>
            <a:r>
              <a:rPr lang="en-US" sz="1600" dirty="0"/>
              <a:t>For intangible assets other than goodwill, IFRS calculate an impairment loss as the difference between the carrying value of the intangible asset and its recoverable amount.</a:t>
            </a:r>
          </a:p>
          <a:p>
            <a:pPr lvl="1"/>
            <a:r>
              <a:rPr lang="en-US" sz="1600" dirty="0"/>
              <a:t>For goodwill, IFRS calculate the impairment loss as the difference between the carrying amount of the cash-generating unit, including any goodwill, and the recoverable amount of the cash-generating unit. A </a:t>
            </a:r>
            <a:r>
              <a:rPr lang="en-US" sz="1600" b="1" dirty="0">
                <a:solidFill>
                  <a:srgbClr val="305074"/>
                </a:solidFill>
              </a:rPr>
              <a:t>cash-generating unit </a:t>
            </a:r>
            <a:r>
              <a:rPr lang="en-US" sz="1600" dirty="0"/>
              <a:t>is the smallest identifiable group of assets that generates cash inflows that are largely independent of the cash inflows from other assets or groups of assets.</a:t>
            </a:r>
          </a:p>
          <a:p>
            <a:pPr lvl="1"/>
            <a:r>
              <a:rPr lang="en-US" sz="1600" dirty="0"/>
              <a:t>For all intangible assets other than goodwill, IFRS allow an impairment loss to be reversed if the value is recovered.</a:t>
            </a:r>
          </a:p>
        </p:txBody>
      </p:sp>
    </p:spTree>
    <p:extLst>
      <p:ext uri="{BB962C8B-B14F-4D97-AF65-F5344CB8AC3E}">
        <p14:creationId xmlns:p14="http://schemas.microsoft.com/office/powerpoint/2010/main" val="190431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How Do We Account for Intangible Assets? </a:t>
            </a:r>
            <a:br>
              <a:rPr lang="en-IN" dirty="0"/>
            </a:br>
            <a:r>
              <a:rPr lang="en-IN" sz="2400" dirty="0"/>
              <a:t>Learning Objective #1</a:t>
            </a:r>
            <a:endParaRPr lang="en-US" sz="2400" dirty="0"/>
          </a:p>
        </p:txBody>
      </p:sp>
      <p:sp>
        <p:nvSpPr>
          <p:cNvPr id="3" name="Content Placeholder 2"/>
          <p:cNvSpPr>
            <a:spLocks noGrp="1"/>
          </p:cNvSpPr>
          <p:nvPr>
            <p:ph idx="1"/>
          </p:nvPr>
        </p:nvSpPr>
        <p:spPr>
          <a:xfrm>
            <a:off x="838199" y="1317625"/>
            <a:ext cx="10947401" cy="4850946"/>
          </a:xfrm>
        </p:spPr>
        <p:txBody>
          <a:bodyPr/>
          <a:lstStyle/>
          <a:p>
            <a:r>
              <a:rPr lang="en-US" sz="2600" dirty="0">
                <a:solidFill>
                  <a:srgbClr val="000000"/>
                </a:solidFill>
              </a:rPr>
              <a:t>Intangible assets that are </a:t>
            </a:r>
            <a:r>
              <a:rPr lang="en-US" sz="2600" i="1" dirty="0">
                <a:solidFill>
                  <a:srgbClr val="000000"/>
                </a:solidFill>
              </a:rPr>
              <a:t>externally acquired</a:t>
            </a:r>
            <a:r>
              <a:rPr lang="en-US" sz="2600" dirty="0">
                <a:solidFill>
                  <a:srgbClr val="000000"/>
                </a:solidFill>
              </a:rPr>
              <a:t> are purchased from others, either in a separate transaction or as a part of a business acquisition.</a:t>
            </a:r>
          </a:p>
          <a:p>
            <a:r>
              <a:rPr lang="en-US" sz="2600" dirty="0">
                <a:solidFill>
                  <a:srgbClr val="000000"/>
                </a:solidFill>
              </a:rPr>
              <a:t>Purchased intangible assets are </a:t>
            </a:r>
            <a:r>
              <a:rPr lang="en-US" sz="2600" i="1" dirty="0">
                <a:solidFill>
                  <a:srgbClr val="000000"/>
                </a:solidFill>
              </a:rPr>
              <a:t>capitalized</a:t>
            </a:r>
            <a:r>
              <a:rPr lang="en-US" sz="2600" b="1" i="1" dirty="0">
                <a:solidFill>
                  <a:srgbClr val="000000"/>
                </a:solidFill>
              </a:rPr>
              <a:t> </a:t>
            </a:r>
            <a:r>
              <a:rPr lang="en-US" sz="2600" dirty="0">
                <a:solidFill>
                  <a:srgbClr val="000000"/>
                </a:solidFill>
              </a:rPr>
              <a:t>at the cost to obtain the asset and prepare it for use.</a:t>
            </a:r>
          </a:p>
          <a:p>
            <a:r>
              <a:rPr lang="en-US" sz="2600" dirty="0">
                <a:solidFill>
                  <a:srgbClr val="000000"/>
                </a:solidFill>
              </a:rPr>
              <a:t>Intangible assets that are </a:t>
            </a:r>
            <a:r>
              <a:rPr lang="en-US" sz="2600" i="1" dirty="0">
                <a:solidFill>
                  <a:srgbClr val="000000"/>
                </a:solidFill>
              </a:rPr>
              <a:t>internally developed </a:t>
            </a:r>
            <a:r>
              <a:rPr lang="en-US" sz="2600" dirty="0">
                <a:solidFill>
                  <a:srgbClr val="000000"/>
                </a:solidFill>
              </a:rPr>
              <a:t>are generally expensed because </a:t>
            </a:r>
          </a:p>
          <a:p>
            <a:pPr lvl="1"/>
            <a:r>
              <a:rPr lang="en-US" sz="2200" dirty="0">
                <a:solidFill>
                  <a:srgbClr val="000000"/>
                </a:solidFill>
              </a:rPr>
              <a:t>the future economic benefits associated with them are difficult to measure and </a:t>
            </a:r>
          </a:p>
          <a:p>
            <a:pPr lvl="1"/>
            <a:r>
              <a:rPr lang="en-US" sz="2200" dirty="0">
                <a:solidFill>
                  <a:srgbClr val="000000"/>
                </a:solidFill>
              </a:rPr>
              <a:t>the costs incurred to develop internally developed intangible assets are often difficult to measure separately from the normal, ongoing operating costs of the business.</a:t>
            </a:r>
          </a:p>
        </p:txBody>
      </p:sp>
    </p:spTree>
    <p:extLst>
      <p:ext uri="{BB962C8B-B14F-4D97-AF65-F5344CB8AC3E}">
        <p14:creationId xmlns:p14="http://schemas.microsoft.com/office/powerpoint/2010/main" val="291113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Identifiable and Unidentifiable Intangible Assets</a:t>
            </a:r>
            <a:endParaRPr lang="en-US" sz="2400" dirty="0"/>
          </a:p>
        </p:txBody>
      </p:sp>
      <p:sp>
        <p:nvSpPr>
          <p:cNvPr id="3" name="Content Placeholder 2"/>
          <p:cNvSpPr>
            <a:spLocks noGrp="1"/>
          </p:cNvSpPr>
          <p:nvPr>
            <p:ph idx="1"/>
          </p:nvPr>
        </p:nvSpPr>
        <p:spPr>
          <a:xfrm>
            <a:off x="838198" y="1317625"/>
            <a:ext cx="11247120" cy="4850946"/>
          </a:xfrm>
        </p:spPr>
        <p:txBody>
          <a:bodyPr/>
          <a:lstStyle/>
          <a:p>
            <a:pPr>
              <a:lnSpc>
                <a:spcPct val="95000"/>
              </a:lnSpc>
              <a:spcBef>
                <a:spcPts val="0"/>
              </a:spcBef>
              <a:buClr>
                <a:schemeClr val="tx1"/>
              </a:buClr>
            </a:pPr>
            <a:r>
              <a:rPr lang="en-US" sz="2400" b="1" dirty="0">
                <a:solidFill>
                  <a:srgbClr val="004A78"/>
                </a:solidFill>
              </a:rPr>
              <a:t>Identifiable intangible assets</a:t>
            </a:r>
            <a:r>
              <a:rPr lang="en-US" sz="2400" b="1" i="1" dirty="0">
                <a:solidFill>
                  <a:srgbClr val="004A78"/>
                </a:solidFill>
              </a:rPr>
              <a:t> </a:t>
            </a:r>
            <a:r>
              <a:rPr lang="en-US" sz="2400" dirty="0">
                <a:solidFill>
                  <a:srgbClr val="000000"/>
                </a:solidFill>
              </a:rPr>
              <a:t>are intangible assets that can be separated from the company and sold, transferred, licensed, rented, or exchanged. Examples of identifiable intangible assets include:</a:t>
            </a:r>
          </a:p>
          <a:p>
            <a:pPr marL="742950" lvl="1" indent="-285750">
              <a:spcBef>
                <a:spcPts val="0"/>
              </a:spcBef>
              <a:spcAft>
                <a:spcPts val="300"/>
              </a:spcAft>
            </a:pPr>
            <a:r>
              <a:rPr lang="en-US" sz="2100" dirty="0"/>
              <a:t> </a:t>
            </a:r>
            <a:r>
              <a:rPr lang="en-US" sz="2000" dirty="0"/>
              <a:t>Trademarks and trade names.</a:t>
            </a:r>
          </a:p>
          <a:p>
            <a:pPr marL="742950" lvl="1" indent="-285750">
              <a:spcBef>
                <a:spcPts val="0"/>
              </a:spcBef>
              <a:spcAft>
                <a:spcPts val="300"/>
              </a:spcAft>
            </a:pPr>
            <a:r>
              <a:rPr lang="en-US" sz="2000" dirty="0"/>
              <a:t> Patents.</a:t>
            </a:r>
          </a:p>
          <a:p>
            <a:pPr marL="742950" lvl="1" indent="-285750">
              <a:spcBef>
                <a:spcPts val="0"/>
              </a:spcBef>
              <a:spcAft>
                <a:spcPts val="300"/>
              </a:spcAft>
            </a:pPr>
            <a:r>
              <a:rPr lang="en-US" sz="2000" dirty="0"/>
              <a:t> Copyrights.</a:t>
            </a:r>
          </a:p>
          <a:p>
            <a:pPr marL="742950" lvl="1" indent="-285750">
              <a:spcBef>
                <a:spcPts val="0"/>
              </a:spcBef>
              <a:spcAft>
                <a:spcPts val="300"/>
              </a:spcAft>
            </a:pPr>
            <a:r>
              <a:rPr lang="en-US" sz="2000" dirty="0"/>
              <a:t> Franchise rights.</a:t>
            </a:r>
          </a:p>
          <a:p>
            <a:pPr marL="742950" lvl="1" indent="-285750">
              <a:spcBef>
                <a:spcPts val="0"/>
              </a:spcBef>
              <a:spcAft>
                <a:spcPts val="300"/>
              </a:spcAft>
            </a:pPr>
            <a:r>
              <a:rPr lang="en-US" sz="2000" dirty="0"/>
              <a:t> Customer lists and relationships.</a:t>
            </a:r>
          </a:p>
          <a:p>
            <a:pPr marL="742950" lvl="1" indent="-285750">
              <a:spcBef>
                <a:spcPts val="0"/>
              </a:spcBef>
              <a:spcAft>
                <a:spcPts val="300"/>
              </a:spcAft>
            </a:pPr>
            <a:r>
              <a:rPr lang="en-US" sz="2000" dirty="0"/>
              <a:t> </a:t>
            </a:r>
            <a:r>
              <a:rPr lang="en-US" sz="2000" dirty="0" err="1"/>
              <a:t>Noncompete</a:t>
            </a:r>
            <a:r>
              <a:rPr lang="en-US" sz="2000" dirty="0"/>
              <a:t> agreements.</a:t>
            </a:r>
          </a:p>
          <a:p>
            <a:pPr marL="742950" lvl="1" indent="-285750">
              <a:spcBef>
                <a:spcPts val="0"/>
              </a:spcBef>
              <a:spcAft>
                <a:spcPts val="300"/>
              </a:spcAft>
            </a:pPr>
            <a:r>
              <a:rPr lang="en-US" sz="2000" dirty="0"/>
              <a:t> Licenses.</a:t>
            </a:r>
          </a:p>
          <a:p>
            <a:pPr>
              <a:lnSpc>
                <a:spcPct val="95000"/>
              </a:lnSpc>
              <a:spcBef>
                <a:spcPts val="0"/>
              </a:spcBef>
              <a:buClr>
                <a:schemeClr val="tx1"/>
              </a:buClr>
            </a:pPr>
            <a:r>
              <a:rPr lang="en-US" sz="2400" b="1" dirty="0">
                <a:solidFill>
                  <a:srgbClr val="004A78"/>
                </a:solidFill>
              </a:rPr>
              <a:t>Unidentifiable intangible assets</a:t>
            </a:r>
            <a:r>
              <a:rPr lang="en-US" sz="2400" b="1" i="1" dirty="0">
                <a:solidFill>
                  <a:srgbClr val="004A78"/>
                </a:solidFill>
              </a:rPr>
              <a:t> </a:t>
            </a:r>
            <a:r>
              <a:rPr lang="en-US" sz="2400" dirty="0">
                <a:solidFill>
                  <a:srgbClr val="000000"/>
                </a:solidFill>
              </a:rPr>
              <a:t>are intangible assets that </a:t>
            </a:r>
            <a:r>
              <a:rPr lang="en-US" sz="2400" i="1" dirty="0">
                <a:solidFill>
                  <a:srgbClr val="000000"/>
                </a:solidFill>
              </a:rPr>
              <a:t>cannot</a:t>
            </a:r>
            <a:r>
              <a:rPr lang="en-US" sz="2400" dirty="0">
                <a:solidFill>
                  <a:srgbClr val="000000"/>
                </a:solidFill>
              </a:rPr>
              <a:t> be separated from the entity and sold, transferred, licensed, rented, or exchanged.</a:t>
            </a:r>
          </a:p>
          <a:p>
            <a:pPr marL="742950" lvl="1" indent="-285750">
              <a:lnSpc>
                <a:spcPct val="95000"/>
              </a:lnSpc>
              <a:spcBef>
                <a:spcPts val="0"/>
              </a:spcBef>
              <a:spcAft>
                <a:spcPts val="300"/>
              </a:spcAft>
            </a:pPr>
            <a:r>
              <a:rPr lang="en-US" sz="2000" dirty="0">
                <a:solidFill>
                  <a:srgbClr val="000000"/>
                </a:solidFill>
              </a:rPr>
              <a:t>The primary unidentifiable intangible asset is goodwill.</a:t>
            </a:r>
          </a:p>
        </p:txBody>
      </p:sp>
    </p:spTree>
    <p:extLst>
      <p:ext uri="{BB962C8B-B14F-4D97-AF65-F5344CB8AC3E}">
        <p14:creationId xmlns:p14="http://schemas.microsoft.com/office/powerpoint/2010/main" val="893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Purchased and Internally Developed Intangible Assets</a:t>
            </a:r>
            <a:r>
              <a:rPr lang="en-IN" sz="2000" dirty="0"/>
              <a:t> (Slide 1 of 2)</a:t>
            </a:r>
            <a:endParaRPr lang="en-US" sz="2000" dirty="0"/>
          </a:p>
        </p:txBody>
      </p:sp>
      <p:sp>
        <p:nvSpPr>
          <p:cNvPr id="3" name="Content Placeholder 2"/>
          <p:cNvSpPr>
            <a:spLocks noGrp="1"/>
          </p:cNvSpPr>
          <p:nvPr>
            <p:ph idx="1"/>
          </p:nvPr>
        </p:nvSpPr>
        <p:spPr>
          <a:xfrm>
            <a:off x="838198" y="1317625"/>
            <a:ext cx="11247120" cy="4850946"/>
          </a:xfrm>
        </p:spPr>
        <p:txBody>
          <a:bodyPr/>
          <a:lstStyle/>
          <a:p>
            <a:r>
              <a:rPr lang="en-US" i="1" dirty="0"/>
              <a:t>Purchased Identifiable Intangible Assets.</a:t>
            </a:r>
          </a:p>
          <a:p>
            <a:pPr lvl="1"/>
            <a:r>
              <a:rPr lang="en-US" dirty="0"/>
              <a:t>Companies account for purchased identifiable intangible assets, such as a patent or trademark, in a similar manner to that of tangible assets. </a:t>
            </a:r>
          </a:p>
          <a:p>
            <a:r>
              <a:rPr lang="en-US" i="1" dirty="0"/>
              <a:t>Purchased Unidentifiable Intangible Assets.</a:t>
            </a:r>
          </a:p>
          <a:p>
            <a:pPr lvl="1"/>
            <a:r>
              <a:rPr lang="en-US" dirty="0"/>
              <a:t>A company capitalizes the cost of a purchased unidentifiable intangible asset, which is called goodwill. Goodwill can only be acquired through the purchase of another company.</a:t>
            </a:r>
          </a:p>
        </p:txBody>
      </p:sp>
    </p:spTree>
    <p:extLst>
      <p:ext uri="{BB962C8B-B14F-4D97-AF65-F5344CB8AC3E}">
        <p14:creationId xmlns:p14="http://schemas.microsoft.com/office/powerpoint/2010/main" val="343651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IN" dirty="0"/>
              <a:t>Purchased and Internally Developed Intangible Assets</a:t>
            </a:r>
            <a:r>
              <a:rPr lang="en-IN" sz="2000" dirty="0"/>
              <a:t> (Slide 2 of 2)</a:t>
            </a:r>
            <a:endParaRPr lang="en-US" sz="2000" dirty="0"/>
          </a:p>
        </p:txBody>
      </p:sp>
      <p:sp>
        <p:nvSpPr>
          <p:cNvPr id="3" name="Content Placeholder 2"/>
          <p:cNvSpPr>
            <a:spLocks noGrp="1"/>
          </p:cNvSpPr>
          <p:nvPr>
            <p:ph idx="1"/>
          </p:nvPr>
        </p:nvSpPr>
        <p:spPr>
          <a:xfrm>
            <a:off x="838198" y="1317625"/>
            <a:ext cx="10972800" cy="4850946"/>
          </a:xfrm>
        </p:spPr>
        <p:txBody>
          <a:bodyPr/>
          <a:lstStyle/>
          <a:p>
            <a:pPr lvl="0">
              <a:buClr>
                <a:schemeClr val="tx1"/>
              </a:buClr>
            </a:pPr>
            <a:r>
              <a:rPr lang="en-US" sz="2600" i="1" dirty="0">
                <a:solidFill>
                  <a:prstClr val="black"/>
                </a:solidFill>
                <a:cs typeface="Arial" charset="0"/>
              </a:rPr>
              <a:t>Internally Developed Identifiable Intangible Assets.</a:t>
            </a:r>
          </a:p>
          <a:p>
            <a:pPr lvl="1">
              <a:buClr>
                <a:schemeClr val="tx1"/>
              </a:buClr>
            </a:pPr>
            <a:r>
              <a:rPr lang="en-US" sz="2200" dirty="0">
                <a:solidFill>
                  <a:prstClr val="black"/>
                </a:solidFill>
                <a:cs typeface="Arial" charset="0"/>
              </a:rPr>
              <a:t>When a company internally develops an intangible asset, such as a patent, in can capitalize only </a:t>
            </a:r>
            <a:r>
              <a:rPr lang="en-US" sz="2200" i="1" dirty="0">
                <a:solidFill>
                  <a:prstClr val="black"/>
                </a:solidFill>
                <a:cs typeface="Arial" charset="0"/>
              </a:rPr>
              <a:t>certain</a:t>
            </a:r>
            <a:r>
              <a:rPr lang="en-US" sz="2200" dirty="0">
                <a:solidFill>
                  <a:prstClr val="black"/>
                </a:solidFill>
                <a:cs typeface="Arial" charset="0"/>
              </a:rPr>
              <a:t> costs, including legal and related costs of establishing and successfully defending the right associated with the patent but not the costs leading to the development of the product or process being patented.</a:t>
            </a:r>
          </a:p>
          <a:p>
            <a:pPr>
              <a:buClr>
                <a:schemeClr val="tx1"/>
              </a:buClr>
            </a:pPr>
            <a:r>
              <a:rPr lang="en-US" sz="2800" i="1" dirty="0">
                <a:solidFill>
                  <a:prstClr val="black"/>
                </a:solidFill>
                <a:cs typeface="Arial" charset="0"/>
              </a:rPr>
              <a:t>Internally Developed Unidentifiable Intangible Assets.</a:t>
            </a:r>
          </a:p>
          <a:p>
            <a:pPr lvl="1">
              <a:buClr>
                <a:schemeClr val="tx1"/>
              </a:buClr>
            </a:pPr>
            <a:r>
              <a:rPr lang="en-US" sz="2200" dirty="0">
                <a:solidFill>
                  <a:prstClr val="black"/>
                </a:solidFill>
                <a:cs typeface="Arial" charset="0"/>
              </a:rPr>
              <a:t>A company expenses the costs of internally developed unidentifiable intangible assets as incurred, even though they may be expected to have benefits extending beyond the current period. This is because either the costs incurred and/or the expected life of the benefits cannot be faithfully represented.</a:t>
            </a:r>
            <a:endParaRPr lang="en-US" dirty="0"/>
          </a:p>
        </p:txBody>
      </p:sp>
    </p:spTree>
    <p:extLst>
      <p:ext uri="{BB962C8B-B14F-4D97-AF65-F5344CB8AC3E}">
        <p14:creationId xmlns:p14="http://schemas.microsoft.com/office/powerpoint/2010/main" val="368258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Classification and Accounting for Intangible Assets</a:t>
            </a:r>
          </a:p>
        </p:txBody>
      </p:sp>
      <p:pic>
        <p:nvPicPr>
          <p:cNvPr id="5" name="Picture 2" descr="Two flow charts show the classification and accounting for intangible assets. The processes are as follows:&#10;Purchased intangible assets lead to, identifiable, and unidentifiable (e.g., goodwill). Identifiable leads to, capitalize and that further leads to finite life and indefinite life. Finite life leads to amortize over useful life, and indefinite life leads to review for impairment. Unidentifiable (e.g., goodwill) leads to, capitalize and that further leads to review for impairment.&#10;Internally developed intangible assets lead to identifiable, research and development and unidentifiable. Identifiable leads to capitalize certain cost which further leads to finite life and indefinite life. Finite life leads to amortize over useful life, and indefinite life leads to review for impairment. Research and development lead to expense as incurred. Unidentifiable leads to expense as incurred.&#10;The text at the bottom reads, asterisk also reviewed for impairment whenever events or changes in circumstances indicate that expected future cash flows are less than back value."/>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7907" t="21094" r="49341" b="28125"/>
          <a:stretch/>
        </p:blipFill>
        <p:spPr bwMode="auto">
          <a:xfrm>
            <a:off x="2529840" y="1254306"/>
            <a:ext cx="7132320" cy="4763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7594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_PPT_Template_Cengage_MPS.potx" id="{6A341ED2-E63B-4177-9AAF-670EA0822A4A}" vid="{9F6311B6-333D-45C7-A3D7-227D14483E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Accessible_PPT_Template_Cengage_MPS</Template>
  <TotalTime>12762</TotalTime>
  <Words>4718</Words>
  <Application>Microsoft Office PowerPoint</Application>
  <PresentationFormat>Widescreen</PresentationFormat>
  <Paragraphs>425</Paragraphs>
  <Slides>48</Slides>
  <Notes>36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vt:lpstr>
      <vt:lpstr>Arial</vt:lpstr>
      <vt:lpstr>Arial Unicode MS</vt:lpstr>
      <vt:lpstr>Calibri</vt:lpstr>
      <vt:lpstr>Helvetica</vt:lpstr>
      <vt:lpstr>Tw Cen MT</vt:lpstr>
      <vt:lpstr>Office Theme</vt:lpstr>
      <vt:lpstr>Equation</vt:lpstr>
      <vt:lpstr>Intermediate Accounting</vt:lpstr>
      <vt:lpstr>Intangibles</vt:lpstr>
      <vt:lpstr>Learning Objectives</vt:lpstr>
      <vt:lpstr>Where’s the Value?</vt:lpstr>
      <vt:lpstr>How Do We Account for Intangible Assets?  Learning Objective #1</vt:lpstr>
      <vt:lpstr>Identifiable and Unidentifiable Intangible Assets</vt:lpstr>
      <vt:lpstr>Purchased and Internally Developed Intangible Assets (Slide 1 of 2)</vt:lpstr>
      <vt:lpstr>Purchased and Internally Developed Intangible Assets (Slide 2 of 2)</vt:lpstr>
      <vt:lpstr>Classification and Accounting for Intangible Assets</vt:lpstr>
      <vt:lpstr>Amortization and Impairment of Intangible Assets</vt:lpstr>
      <vt:lpstr>Intangible Assets with a Finite Life</vt:lpstr>
      <vt:lpstr>Intangible Assets with a Finite Life - Example</vt:lpstr>
      <vt:lpstr>Intangible Assets with a Finite Life – Impairment (Slide 1 of 2)</vt:lpstr>
      <vt:lpstr>Intangible Assets with a Finite Life – Impairment (Slide 2 of 2)</vt:lpstr>
      <vt:lpstr>Intangible Assets with an Indefinite Life (Slide 1 of 2)</vt:lpstr>
      <vt:lpstr>Intangible Assets with an Indefinite Life (Slide 2 of 2)</vt:lpstr>
      <vt:lpstr>How Do We Account for Research and Development Costs? Learning Objective #2</vt:lpstr>
      <vt:lpstr>Example of Activities Included in R&amp;D</vt:lpstr>
      <vt:lpstr>Example of Activities Excluded from R&amp;D</vt:lpstr>
      <vt:lpstr>Research and Development Costs (Slide 1 of 3)</vt:lpstr>
      <vt:lpstr>Research and Development Costs (Slide 2 of 3)</vt:lpstr>
      <vt:lpstr>Research and Development Costs (Slide 3 of 3)</vt:lpstr>
      <vt:lpstr>In-Process R&amp;D</vt:lpstr>
      <vt:lpstr>Start-Up Costs</vt:lpstr>
      <vt:lpstr>How Are Intangible Assets Disclosed? Learning Objective #3  (Slide 1 of 2)</vt:lpstr>
      <vt:lpstr>How Are Intangible Assets Disclosed? (Slide 2 of 2)</vt:lpstr>
      <vt:lpstr>Identifiable Intangible Assets Learning Objective #4</vt:lpstr>
      <vt:lpstr>Marketing-Related Intangible Assets</vt:lpstr>
      <vt:lpstr>Customer-Related Intangible Assets</vt:lpstr>
      <vt:lpstr>Artistic-Related Intangible Assets</vt:lpstr>
      <vt:lpstr>Contract-Based Intangible Assets</vt:lpstr>
      <vt:lpstr>Technology-Based Intangible Assets (Slide 1 of 2)</vt:lpstr>
      <vt:lpstr>Technology-Based Intangible Assets (Slide 2 of 2)</vt:lpstr>
      <vt:lpstr>Accounting for Software Development Costs</vt:lpstr>
      <vt:lpstr>Software Development Costs (Slide 1 of 2)</vt:lpstr>
      <vt:lpstr>Software Development Costs (Slide 2 of 2)</vt:lpstr>
      <vt:lpstr>Software Development for Internal Use</vt:lpstr>
      <vt:lpstr>How Do We Account for Unidentifiable Intangibles? Learning Objective #5</vt:lpstr>
      <vt:lpstr>Purchased Goodwill (Slide 1 of 3)</vt:lpstr>
      <vt:lpstr>Purchased Goodwill (Slide 2 of 3)</vt:lpstr>
      <vt:lpstr>Purchased Goodwill (Slide 3 of 3)</vt:lpstr>
      <vt:lpstr>Impairment of Goodwill (Slide 1 of 5)</vt:lpstr>
      <vt:lpstr>Impairment of Goodwill (Slide 2 of 5)</vt:lpstr>
      <vt:lpstr>Impairment of Goodwill (Slide 3 of 5)</vt:lpstr>
      <vt:lpstr>Impairment of Goodwill (Slide 4 of 5)</vt:lpstr>
      <vt:lpstr>Impairment of Goodwill (Slide 5 of 5)</vt:lpstr>
      <vt:lpstr>Bargain Purchase</vt:lpstr>
      <vt:lpstr>Intangible Assets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Joy Taylor</cp:lastModifiedBy>
  <cp:revision>1258</cp:revision>
  <dcterms:created xsi:type="dcterms:W3CDTF">2018-12-18T04:30:03Z</dcterms:created>
  <dcterms:modified xsi:type="dcterms:W3CDTF">2019-12-03T16:09:59Z</dcterms:modified>
</cp:coreProperties>
</file>