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sldIdLst>
    <p:sldId id="256" r:id="rId2"/>
    <p:sldId id="257" r:id="rId3"/>
    <p:sldId id="259" r:id="rId4"/>
    <p:sldId id="435" r:id="rId5"/>
    <p:sldId id="473" r:id="rId6"/>
    <p:sldId id="474" r:id="rId7"/>
    <p:sldId id="475" r:id="rId8"/>
    <p:sldId id="514" r:id="rId9"/>
    <p:sldId id="476" r:id="rId10"/>
    <p:sldId id="515" r:id="rId11"/>
    <p:sldId id="516" r:id="rId12"/>
    <p:sldId id="517" r:id="rId13"/>
    <p:sldId id="518" r:id="rId14"/>
    <p:sldId id="519" r:id="rId15"/>
    <p:sldId id="520" r:id="rId16"/>
    <p:sldId id="521" r:id="rId17"/>
    <p:sldId id="522" r:id="rId18"/>
    <p:sldId id="383" r:id="rId19"/>
    <p:sldId id="523" r:id="rId20"/>
    <p:sldId id="524" r:id="rId21"/>
    <p:sldId id="478" r:id="rId22"/>
    <p:sldId id="525" r:id="rId23"/>
    <p:sldId id="526" r:id="rId24"/>
    <p:sldId id="527" r:id="rId25"/>
    <p:sldId id="528" r:id="rId26"/>
    <p:sldId id="529" r:id="rId27"/>
    <p:sldId id="530" r:id="rId28"/>
    <p:sldId id="531" r:id="rId29"/>
    <p:sldId id="480" r:id="rId30"/>
    <p:sldId id="532" r:id="rId31"/>
    <p:sldId id="533" r:id="rId32"/>
    <p:sldId id="483" r:id="rId33"/>
    <p:sldId id="534" r:id="rId34"/>
    <p:sldId id="535" r:id="rId35"/>
    <p:sldId id="536" r:id="rId36"/>
    <p:sldId id="537" r:id="rId37"/>
    <p:sldId id="538" r:id="rId38"/>
    <p:sldId id="539" r:id="rId39"/>
    <p:sldId id="540" r:id="rId40"/>
    <p:sldId id="541" r:id="rId41"/>
    <p:sldId id="542" r:id="rId42"/>
    <p:sldId id="543" r:id="rId43"/>
    <p:sldId id="544" r:id="rId44"/>
    <p:sldId id="545" r:id="rId45"/>
    <p:sldId id="546" r:id="rId46"/>
    <p:sldId id="547" r:id="rId47"/>
    <p:sldId id="548" r:id="rId48"/>
    <p:sldId id="549" r:id="rId49"/>
    <p:sldId id="550" r:id="rId50"/>
    <p:sldId id="551" r:id="rId51"/>
    <p:sldId id="552" r:id="rId52"/>
    <p:sldId id="553" r:id="rId53"/>
    <p:sldId id="554" r:id="rId54"/>
    <p:sldId id="555" r:id="rId55"/>
    <p:sldId id="437" r:id="rId56"/>
    <p:sldId id="556" r:id="rId57"/>
    <p:sldId id="557" r:id="rId58"/>
    <p:sldId id="558" r:id="rId59"/>
    <p:sldId id="559" r:id="rId60"/>
    <p:sldId id="560" r:id="rId61"/>
    <p:sldId id="561" r:id="rId62"/>
    <p:sldId id="562" r:id="rId63"/>
    <p:sldId id="563" r:id="rId64"/>
    <p:sldId id="384" r:id="rId65"/>
    <p:sldId id="564" r:id="rId66"/>
    <p:sldId id="565" r:id="rId67"/>
    <p:sldId id="566" r:id="rId68"/>
    <p:sldId id="567" r:id="rId69"/>
    <p:sldId id="568" r:id="rId70"/>
    <p:sldId id="569" r:id="rId71"/>
    <p:sldId id="570" r:id="rId72"/>
    <p:sldId id="571" r:id="rId73"/>
    <p:sldId id="572" r:id="rId74"/>
    <p:sldId id="573" r:id="rId75"/>
    <p:sldId id="574" r:id="rId76"/>
    <p:sldId id="575" r:id="rId77"/>
    <p:sldId id="576" r:id="rId78"/>
    <p:sldId id="577" r:id="rId79"/>
    <p:sldId id="578" r:id="rId80"/>
    <p:sldId id="579" r:id="rId81"/>
    <p:sldId id="580" r:id="rId82"/>
    <p:sldId id="581" r:id="rId83"/>
    <p:sldId id="582" r:id="rId84"/>
    <p:sldId id="583" r:id="rId85"/>
    <p:sldId id="584" r:id="rId86"/>
    <p:sldId id="585" r:id="rId87"/>
    <p:sldId id="586" r:id="rId88"/>
    <p:sldId id="587" r:id="rId89"/>
    <p:sldId id="588" r:id="rId90"/>
    <p:sldId id="589" r:id="rId91"/>
    <p:sldId id="590" r:id="rId92"/>
    <p:sldId id="591" r:id="rId93"/>
    <p:sldId id="592" r:id="rId94"/>
    <p:sldId id="593" r:id="rId95"/>
    <p:sldId id="594" r:id="rId96"/>
    <p:sldId id="595"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820082"/>
    <a:srgbClr val="004A78"/>
    <a:srgbClr val="CC4D00"/>
    <a:srgbClr val="EBF6DE"/>
    <a:srgbClr val="EDF0D8"/>
    <a:srgbClr val="305074"/>
    <a:srgbClr val="B60000"/>
    <a:srgbClr val="F3F3EC"/>
    <a:srgbClr val="C90077"/>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11" autoAdjust="0"/>
    <p:restoredTop sz="83215" autoAdjust="0"/>
  </p:normalViewPr>
  <p:slideViewPr>
    <p:cSldViewPr snapToGrid="0">
      <p:cViewPr varScale="1">
        <p:scale>
          <a:sx n="96" d="100"/>
          <a:sy n="96" d="100"/>
        </p:scale>
        <p:origin x="1068" y="78"/>
      </p:cViewPr>
      <p:guideLst>
        <p:guide orient="horz" pos="2160"/>
        <p:guide pos="3840"/>
      </p:guideLst>
    </p:cSldViewPr>
  </p:slideViewPr>
  <p:notesTextViewPr>
    <p:cViewPr>
      <p:scale>
        <a:sx n="1" d="1"/>
        <a:sy n="1" d="1"/>
      </p:scale>
      <p:origin x="0" y="0"/>
    </p:cViewPr>
  </p:notesTextViewPr>
  <p:notesViewPr>
    <p:cSldViewPr snapToGrid="0">
      <p:cViewPr varScale="1">
        <p:scale>
          <a:sx n="96" d="100"/>
          <a:sy n="96" d="100"/>
        </p:scale>
        <p:origin x="2862"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79DB43-5500-41F4-8C95-208AEA58B933}" type="datetimeFigureOut">
              <a:rPr lang="en-US" smtClean="0"/>
              <a:t>12/3/2019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B78D3D-8A86-4363-8832-BC103BEEA408}" type="slidenum">
              <a:rPr lang="en-US" smtClean="0"/>
              <a:t>‹#›</a:t>
            </a:fld>
            <a:endParaRPr lang="en-US"/>
          </a:p>
        </p:txBody>
      </p:sp>
    </p:spTree>
    <p:extLst>
      <p:ext uri="{BB962C8B-B14F-4D97-AF65-F5344CB8AC3E}">
        <p14:creationId xmlns:p14="http://schemas.microsoft.com/office/powerpoint/2010/main" val="1956348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B78D3D-8A86-4363-8832-BC103BEEA408}" type="slidenum">
              <a:rPr lang="en-US" smtClean="0"/>
              <a:t>1</a:t>
            </a:fld>
            <a:endParaRPr lang="en-US"/>
          </a:p>
        </p:txBody>
      </p:sp>
    </p:spTree>
    <p:extLst>
      <p:ext uri="{BB962C8B-B14F-4D97-AF65-F5344CB8AC3E}">
        <p14:creationId xmlns:p14="http://schemas.microsoft.com/office/powerpoint/2010/main" val="2948361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11</a:t>
            </a:fld>
            <a:endParaRPr lang="en-US"/>
          </a:p>
        </p:txBody>
      </p:sp>
    </p:spTree>
    <p:extLst>
      <p:ext uri="{BB962C8B-B14F-4D97-AF65-F5344CB8AC3E}">
        <p14:creationId xmlns:p14="http://schemas.microsoft.com/office/powerpoint/2010/main" val="2710385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13</a:t>
            </a:fld>
            <a:endParaRPr lang="en-US"/>
          </a:p>
        </p:txBody>
      </p:sp>
    </p:spTree>
    <p:extLst>
      <p:ext uri="{BB962C8B-B14F-4D97-AF65-F5344CB8AC3E}">
        <p14:creationId xmlns:p14="http://schemas.microsoft.com/office/powerpoint/2010/main" val="4191031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18</a:t>
            </a:fld>
            <a:endParaRPr lang="en-US"/>
          </a:p>
        </p:txBody>
      </p:sp>
    </p:spTree>
    <p:extLst>
      <p:ext uri="{BB962C8B-B14F-4D97-AF65-F5344CB8AC3E}">
        <p14:creationId xmlns:p14="http://schemas.microsoft.com/office/powerpoint/2010/main" val="1449182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21</a:t>
            </a:fld>
            <a:endParaRPr lang="en-US"/>
          </a:p>
        </p:txBody>
      </p:sp>
    </p:spTree>
    <p:extLst>
      <p:ext uri="{BB962C8B-B14F-4D97-AF65-F5344CB8AC3E}">
        <p14:creationId xmlns:p14="http://schemas.microsoft.com/office/powerpoint/2010/main" val="195650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24</a:t>
            </a:fld>
            <a:endParaRPr lang="en-US"/>
          </a:p>
        </p:txBody>
      </p:sp>
    </p:spTree>
    <p:extLst>
      <p:ext uri="{BB962C8B-B14F-4D97-AF65-F5344CB8AC3E}">
        <p14:creationId xmlns:p14="http://schemas.microsoft.com/office/powerpoint/2010/main" val="3896966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29</a:t>
            </a:fld>
            <a:endParaRPr lang="en-US"/>
          </a:p>
        </p:txBody>
      </p:sp>
    </p:spTree>
    <p:extLst>
      <p:ext uri="{BB962C8B-B14F-4D97-AF65-F5344CB8AC3E}">
        <p14:creationId xmlns:p14="http://schemas.microsoft.com/office/powerpoint/2010/main" val="1569068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32</a:t>
            </a:fld>
            <a:endParaRPr lang="en-US"/>
          </a:p>
        </p:txBody>
      </p:sp>
    </p:spTree>
    <p:extLst>
      <p:ext uri="{BB962C8B-B14F-4D97-AF65-F5344CB8AC3E}">
        <p14:creationId xmlns:p14="http://schemas.microsoft.com/office/powerpoint/2010/main" val="1009692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33</a:t>
            </a:fld>
            <a:endParaRPr lang="en-US"/>
          </a:p>
        </p:txBody>
      </p:sp>
    </p:spTree>
    <p:extLst>
      <p:ext uri="{BB962C8B-B14F-4D97-AF65-F5344CB8AC3E}">
        <p14:creationId xmlns:p14="http://schemas.microsoft.com/office/powerpoint/2010/main" val="1309398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35</a:t>
            </a:fld>
            <a:endParaRPr lang="en-US"/>
          </a:p>
        </p:txBody>
      </p:sp>
    </p:spTree>
    <p:extLst>
      <p:ext uri="{BB962C8B-B14F-4D97-AF65-F5344CB8AC3E}">
        <p14:creationId xmlns:p14="http://schemas.microsoft.com/office/powerpoint/2010/main" val="3623467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38</a:t>
            </a:fld>
            <a:endParaRPr lang="en-US"/>
          </a:p>
        </p:txBody>
      </p:sp>
    </p:spTree>
    <p:extLst>
      <p:ext uri="{BB962C8B-B14F-4D97-AF65-F5344CB8AC3E}">
        <p14:creationId xmlns:p14="http://schemas.microsoft.com/office/powerpoint/2010/main" val="2327275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B78D3D-8A86-4363-8832-BC103BEEA408}" type="slidenum">
              <a:rPr lang="en-US" smtClean="0"/>
              <a:t>2</a:t>
            </a:fld>
            <a:endParaRPr lang="en-US"/>
          </a:p>
        </p:txBody>
      </p:sp>
    </p:spTree>
    <p:extLst>
      <p:ext uri="{BB962C8B-B14F-4D97-AF65-F5344CB8AC3E}">
        <p14:creationId xmlns:p14="http://schemas.microsoft.com/office/powerpoint/2010/main" val="3489705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40</a:t>
            </a:fld>
            <a:endParaRPr lang="en-US"/>
          </a:p>
        </p:txBody>
      </p:sp>
    </p:spTree>
    <p:extLst>
      <p:ext uri="{BB962C8B-B14F-4D97-AF65-F5344CB8AC3E}">
        <p14:creationId xmlns:p14="http://schemas.microsoft.com/office/powerpoint/2010/main" val="1068811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41</a:t>
            </a:fld>
            <a:endParaRPr lang="en-US"/>
          </a:p>
        </p:txBody>
      </p:sp>
    </p:spTree>
    <p:extLst>
      <p:ext uri="{BB962C8B-B14F-4D97-AF65-F5344CB8AC3E}">
        <p14:creationId xmlns:p14="http://schemas.microsoft.com/office/powerpoint/2010/main" val="505203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42</a:t>
            </a:fld>
            <a:endParaRPr lang="en-US"/>
          </a:p>
        </p:txBody>
      </p:sp>
    </p:spTree>
    <p:extLst>
      <p:ext uri="{BB962C8B-B14F-4D97-AF65-F5344CB8AC3E}">
        <p14:creationId xmlns:p14="http://schemas.microsoft.com/office/powerpoint/2010/main" val="850815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44</a:t>
            </a:fld>
            <a:endParaRPr lang="en-US"/>
          </a:p>
        </p:txBody>
      </p:sp>
    </p:spTree>
    <p:extLst>
      <p:ext uri="{BB962C8B-B14F-4D97-AF65-F5344CB8AC3E}">
        <p14:creationId xmlns:p14="http://schemas.microsoft.com/office/powerpoint/2010/main" val="1857644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45</a:t>
            </a:fld>
            <a:endParaRPr lang="en-US"/>
          </a:p>
        </p:txBody>
      </p:sp>
    </p:spTree>
    <p:extLst>
      <p:ext uri="{BB962C8B-B14F-4D97-AF65-F5344CB8AC3E}">
        <p14:creationId xmlns:p14="http://schemas.microsoft.com/office/powerpoint/2010/main" val="1382790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48</a:t>
            </a:fld>
            <a:endParaRPr lang="en-US"/>
          </a:p>
        </p:txBody>
      </p:sp>
    </p:spTree>
    <p:extLst>
      <p:ext uri="{BB962C8B-B14F-4D97-AF65-F5344CB8AC3E}">
        <p14:creationId xmlns:p14="http://schemas.microsoft.com/office/powerpoint/2010/main" val="4272157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49</a:t>
            </a:fld>
            <a:endParaRPr lang="en-US"/>
          </a:p>
        </p:txBody>
      </p:sp>
    </p:spTree>
    <p:extLst>
      <p:ext uri="{BB962C8B-B14F-4D97-AF65-F5344CB8AC3E}">
        <p14:creationId xmlns:p14="http://schemas.microsoft.com/office/powerpoint/2010/main" val="539726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52</a:t>
            </a:fld>
            <a:endParaRPr lang="en-US"/>
          </a:p>
        </p:txBody>
      </p:sp>
    </p:spTree>
    <p:extLst>
      <p:ext uri="{BB962C8B-B14F-4D97-AF65-F5344CB8AC3E}">
        <p14:creationId xmlns:p14="http://schemas.microsoft.com/office/powerpoint/2010/main" val="954168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55</a:t>
            </a:fld>
            <a:endParaRPr lang="en-US"/>
          </a:p>
        </p:txBody>
      </p:sp>
    </p:spTree>
    <p:extLst>
      <p:ext uri="{BB962C8B-B14F-4D97-AF65-F5344CB8AC3E}">
        <p14:creationId xmlns:p14="http://schemas.microsoft.com/office/powerpoint/2010/main" val="10437153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64</a:t>
            </a:fld>
            <a:endParaRPr lang="en-US"/>
          </a:p>
        </p:txBody>
      </p:sp>
    </p:spTree>
    <p:extLst>
      <p:ext uri="{BB962C8B-B14F-4D97-AF65-F5344CB8AC3E}">
        <p14:creationId xmlns:p14="http://schemas.microsoft.com/office/powerpoint/2010/main" val="3964656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3</a:t>
            </a:fld>
            <a:endParaRPr lang="en-US"/>
          </a:p>
        </p:txBody>
      </p:sp>
    </p:spTree>
    <p:extLst>
      <p:ext uri="{BB962C8B-B14F-4D97-AF65-F5344CB8AC3E}">
        <p14:creationId xmlns:p14="http://schemas.microsoft.com/office/powerpoint/2010/main" val="3263786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65</a:t>
            </a:fld>
            <a:endParaRPr lang="en-US"/>
          </a:p>
        </p:txBody>
      </p:sp>
    </p:spTree>
    <p:extLst>
      <p:ext uri="{BB962C8B-B14F-4D97-AF65-F5344CB8AC3E}">
        <p14:creationId xmlns:p14="http://schemas.microsoft.com/office/powerpoint/2010/main" val="2036206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66</a:t>
            </a:fld>
            <a:endParaRPr lang="en-US"/>
          </a:p>
        </p:txBody>
      </p:sp>
    </p:spTree>
    <p:extLst>
      <p:ext uri="{BB962C8B-B14F-4D97-AF65-F5344CB8AC3E}">
        <p14:creationId xmlns:p14="http://schemas.microsoft.com/office/powerpoint/2010/main" val="11201027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67</a:t>
            </a:fld>
            <a:endParaRPr lang="en-US"/>
          </a:p>
        </p:txBody>
      </p:sp>
    </p:spTree>
    <p:extLst>
      <p:ext uri="{BB962C8B-B14F-4D97-AF65-F5344CB8AC3E}">
        <p14:creationId xmlns:p14="http://schemas.microsoft.com/office/powerpoint/2010/main" val="18411194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68</a:t>
            </a:fld>
            <a:endParaRPr lang="en-US"/>
          </a:p>
        </p:txBody>
      </p:sp>
    </p:spTree>
    <p:extLst>
      <p:ext uri="{BB962C8B-B14F-4D97-AF65-F5344CB8AC3E}">
        <p14:creationId xmlns:p14="http://schemas.microsoft.com/office/powerpoint/2010/main" val="4223461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4</a:t>
            </a:fld>
            <a:endParaRPr lang="en-US"/>
          </a:p>
        </p:txBody>
      </p:sp>
    </p:spTree>
    <p:extLst>
      <p:ext uri="{BB962C8B-B14F-4D97-AF65-F5344CB8AC3E}">
        <p14:creationId xmlns:p14="http://schemas.microsoft.com/office/powerpoint/2010/main" val="3991754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5</a:t>
            </a:fld>
            <a:endParaRPr lang="en-US"/>
          </a:p>
        </p:txBody>
      </p:sp>
    </p:spTree>
    <p:extLst>
      <p:ext uri="{BB962C8B-B14F-4D97-AF65-F5344CB8AC3E}">
        <p14:creationId xmlns:p14="http://schemas.microsoft.com/office/powerpoint/2010/main" val="378493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6</a:t>
            </a:fld>
            <a:endParaRPr lang="en-US"/>
          </a:p>
        </p:txBody>
      </p:sp>
    </p:spTree>
    <p:extLst>
      <p:ext uri="{BB962C8B-B14F-4D97-AF65-F5344CB8AC3E}">
        <p14:creationId xmlns:p14="http://schemas.microsoft.com/office/powerpoint/2010/main" val="3288000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7</a:t>
            </a:fld>
            <a:endParaRPr lang="en-US"/>
          </a:p>
        </p:txBody>
      </p:sp>
    </p:spTree>
    <p:extLst>
      <p:ext uri="{BB962C8B-B14F-4D97-AF65-F5344CB8AC3E}">
        <p14:creationId xmlns:p14="http://schemas.microsoft.com/office/powerpoint/2010/main" val="366559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9</a:t>
            </a:fld>
            <a:endParaRPr lang="en-US"/>
          </a:p>
        </p:txBody>
      </p:sp>
    </p:spTree>
    <p:extLst>
      <p:ext uri="{BB962C8B-B14F-4D97-AF65-F5344CB8AC3E}">
        <p14:creationId xmlns:p14="http://schemas.microsoft.com/office/powerpoint/2010/main" val="1181823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B78D3D-8A86-4363-8832-BC103BEEA408}" type="slidenum">
              <a:rPr lang="en-US" smtClean="0"/>
              <a:t>10</a:t>
            </a:fld>
            <a:endParaRPr lang="en-US"/>
          </a:p>
        </p:txBody>
      </p:sp>
    </p:spTree>
    <p:extLst>
      <p:ext uri="{BB962C8B-B14F-4D97-AF65-F5344CB8AC3E}">
        <p14:creationId xmlns:p14="http://schemas.microsoft.com/office/powerpoint/2010/main" val="759560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ctrTitle"/>
          </p:nvPr>
        </p:nvSpPr>
        <p:spPr>
          <a:xfrm>
            <a:off x="838200" y="2125663"/>
            <a:ext cx="10515600" cy="914400"/>
          </a:xfrm>
        </p:spPr>
        <p:txBody>
          <a:bodyPr anchor="ctr">
            <a:noAutofit/>
          </a:bodyPr>
          <a:lstStyle>
            <a:lvl1pPr algn="ctr">
              <a:defRPr sz="3400">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724400" y="3589338"/>
            <a:ext cx="2743200" cy="731520"/>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date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9"/>
          <p:cNvSpPr>
            <a:spLocks noGrp="1"/>
          </p:cNvSpPr>
          <p:nvPr>
            <p:ph type="body" sz="quarter" idx="10" hasCustomPrompt="1"/>
          </p:nvPr>
        </p:nvSpPr>
        <p:spPr>
          <a:xfrm>
            <a:off x="2888443" y="6301527"/>
            <a:ext cx="8805672" cy="457200"/>
          </a:xfrm>
        </p:spPr>
        <p:txBody>
          <a:bodyPr anchor="b">
            <a:noAutofit/>
          </a:bodyPr>
          <a:lstStyle>
            <a:lvl1pPr marL="0" indent="0">
              <a:buNone/>
              <a:defRPr sz="1400">
                <a:solidFill>
                  <a:schemeClr val="bg1"/>
                </a:solidFill>
              </a:defRPr>
            </a:lvl1pPr>
          </a:lstStyle>
          <a:p>
            <a:pPr lvl="0"/>
            <a:r>
              <a:rPr lang="en-US" dirty="0"/>
              <a:t>[Author Name], [Book Title], [#] Edition. © [Insert Year] Cengage. All Rights Reserved. May not be scanned, copied or duplicated, or posted to a publicly accessible website, in whole or in part.</a:t>
            </a:r>
          </a:p>
        </p:txBody>
      </p:sp>
      <p:sp>
        <p:nvSpPr>
          <p:cNvPr id="5" name="Content Placeholder 4"/>
          <p:cNvSpPr>
            <a:spLocks noGrp="1"/>
          </p:cNvSpPr>
          <p:nvPr>
            <p:ph sz="quarter" idx="11"/>
          </p:nvPr>
        </p:nvSpPr>
        <p:spPr>
          <a:xfrm>
            <a:off x="174625" y="87084"/>
            <a:ext cx="4933950" cy="5834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7062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5029200" cy="1097280"/>
          </a:xfrm>
        </p:spPr>
        <p:txBody>
          <a:bodyPr>
            <a:noAutofit/>
          </a:bodyPr>
          <a:lstStyle>
            <a:lvl1pPr marL="365760" indent="-365760">
              <a:defRPr/>
            </a:lvl1pPr>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6324600" y="1317625"/>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p:nvPr>
        </p:nvSpPr>
        <p:spPr>
          <a:xfrm>
            <a:off x="838200" y="2543597"/>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2"/>
          </p:nvPr>
        </p:nvSpPr>
        <p:spPr>
          <a:xfrm>
            <a:off x="6324600" y="2543597"/>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3"/>
          </p:nvPr>
        </p:nvSpPr>
        <p:spPr>
          <a:xfrm>
            <a:off x="838200" y="3769569"/>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4"/>
          </p:nvPr>
        </p:nvSpPr>
        <p:spPr>
          <a:xfrm>
            <a:off x="6324600" y="3769569"/>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5"/>
          </p:nvPr>
        </p:nvSpPr>
        <p:spPr>
          <a:xfrm>
            <a:off x="838200" y="4995542"/>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6"/>
          </p:nvPr>
        </p:nvSpPr>
        <p:spPr>
          <a:xfrm>
            <a:off x="6324600" y="4995542"/>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927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10515600" cy="588686"/>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838200" y="2126360"/>
            <a:ext cx="10515600" cy="588686"/>
          </a:xfrm>
        </p:spPr>
        <p:txBody>
          <a:bodyPr>
            <a:noAutofit/>
          </a:bodyPr>
          <a:lstStyle>
            <a:lvl1pPr marL="228600" indent="-228600">
              <a:defRPr lang="en-US" sz="28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6" name="Content Placeholder 2"/>
          <p:cNvSpPr>
            <a:spLocks noGrp="1"/>
          </p:cNvSpPr>
          <p:nvPr>
            <p:ph idx="11"/>
          </p:nvPr>
        </p:nvSpPr>
        <p:spPr>
          <a:xfrm>
            <a:off x="838200" y="2935095"/>
            <a:ext cx="10515600" cy="588686"/>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7" name="Content Placeholder 2"/>
          <p:cNvSpPr>
            <a:spLocks noGrp="1"/>
          </p:cNvSpPr>
          <p:nvPr>
            <p:ph idx="12"/>
          </p:nvPr>
        </p:nvSpPr>
        <p:spPr>
          <a:xfrm>
            <a:off x="838200" y="3743830"/>
            <a:ext cx="10515600" cy="588686"/>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9" name="Content Placeholder 2"/>
          <p:cNvSpPr>
            <a:spLocks noGrp="1"/>
          </p:cNvSpPr>
          <p:nvPr>
            <p:ph idx="13"/>
          </p:nvPr>
        </p:nvSpPr>
        <p:spPr>
          <a:xfrm>
            <a:off x="838200" y="4552565"/>
            <a:ext cx="10515600" cy="588688"/>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10" name="Content Placeholder 2"/>
          <p:cNvSpPr>
            <a:spLocks noGrp="1"/>
          </p:cNvSpPr>
          <p:nvPr>
            <p:ph idx="14"/>
          </p:nvPr>
        </p:nvSpPr>
        <p:spPr>
          <a:xfrm>
            <a:off x="838200" y="5361302"/>
            <a:ext cx="10515600" cy="588688"/>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Fifth level</a:t>
            </a:r>
          </a:p>
        </p:txBody>
      </p:sp>
      <p:sp>
        <p:nvSpPr>
          <p:cNvPr id="11" name="Content Placeholder 2"/>
          <p:cNvSpPr>
            <a:spLocks noGrp="1"/>
          </p:cNvSpPr>
          <p:nvPr>
            <p:ph idx="15"/>
          </p:nvPr>
        </p:nvSpPr>
        <p:spPr>
          <a:xfrm>
            <a:off x="838200" y="6170039"/>
            <a:ext cx="10515600" cy="588688"/>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Fifth level</a:t>
            </a:r>
          </a:p>
        </p:txBody>
      </p:sp>
      <p:sp>
        <p:nvSpPr>
          <p:cNvPr id="12" name="Content Placeholder 2"/>
          <p:cNvSpPr>
            <a:spLocks noGrp="1"/>
          </p:cNvSpPr>
          <p:nvPr>
            <p:ph idx="16"/>
          </p:nvPr>
        </p:nvSpPr>
        <p:spPr>
          <a:xfrm>
            <a:off x="838200" y="6978776"/>
            <a:ext cx="10515600" cy="612195"/>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Fifth level</a:t>
            </a:r>
          </a:p>
        </p:txBody>
      </p:sp>
      <p:sp>
        <p:nvSpPr>
          <p:cNvPr id="13" name="Content Placeholder 2"/>
          <p:cNvSpPr>
            <a:spLocks noGrp="1"/>
          </p:cNvSpPr>
          <p:nvPr>
            <p:ph idx="17"/>
          </p:nvPr>
        </p:nvSpPr>
        <p:spPr>
          <a:xfrm>
            <a:off x="838200" y="7659550"/>
            <a:ext cx="10515600" cy="612195"/>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Fifth level</a:t>
            </a:r>
          </a:p>
        </p:txBody>
      </p:sp>
      <p:sp>
        <p:nvSpPr>
          <p:cNvPr id="14" name="Content Placeholder 2"/>
          <p:cNvSpPr>
            <a:spLocks noGrp="1"/>
          </p:cNvSpPr>
          <p:nvPr>
            <p:ph idx="18"/>
          </p:nvPr>
        </p:nvSpPr>
        <p:spPr>
          <a:xfrm>
            <a:off x="838200" y="8421634"/>
            <a:ext cx="10515600" cy="612195"/>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dirty="0"/>
              <a:t>Fifth level</a:t>
            </a:r>
          </a:p>
        </p:txBody>
      </p:sp>
    </p:spTree>
    <p:extLst>
      <p:ext uri="{BB962C8B-B14F-4D97-AF65-F5344CB8AC3E}">
        <p14:creationId xmlns:p14="http://schemas.microsoft.com/office/powerpoint/2010/main" val="104190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5029200" cy="4754880"/>
          </a:xfrm>
        </p:spPr>
        <p:txBody>
          <a:bodyPr>
            <a:noAutofit/>
          </a:bodyPr>
          <a:lstStyle>
            <a:lvl1pPr marL="365760" indent="-365760">
              <a:defRPr/>
            </a:lvl1pPr>
            <a:lvl2pPr marL="822960" indent="-32004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6324600" y="1317625"/>
            <a:ext cx="5029200" cy="4754880"/>
          </a:xfrm>
        </p:spPr>
        <p:txBody>
          <a:bodyPr>
            <a:noAutofit/>
          </a:bodyPr>
          <a:lstStyle>
            <a:lvl1pPr marL="365760" indent="-365760">
              <a:defRPr/>
            </a:lvl1pPr>
            <a:lvl2pPr marL="822960" indent="-32004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0736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914400"/>
          </a:xfrm>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5029200" cy="548640"/>
          </a:xfrm>
        </p:spPr>
        <p:txBody>
          <a:bodyPr>
            <a:noAutofit/>
          </a:bodyPr>
          <a:lstStyle>
            <a:lvl1pPr marL="0" indent="0" algn="ctr">
              <a:buNone/>
              <a:defRPr sz="2800" b="1">
                <a:solidFill>
                  <a:srgbClr val="006298"/>
                </a:solidFill>
              </a:defRPr>
            </a:lvl1pPr>
          </a:lstStyle>
          <a:p>
            <a:pPr lvl="0"/>
            <a:r>
              <a:rPr lang="en-US"/>
              <a:t>Edit Master text styles</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838200" y="2017486"/>
            <a:ext cx="5029200" cy="4055019"/>
          </a:xfrm>
        </p:spPr>
        <p:txBody>
          <a:bodyPr>
            <a:noAutofit/>
          </a:bodyPr>
          <a:lstStyle>
            <a:lvl1pPr marL="365760" indent="-365760">
              <a:defRPr sz="2800"/>
            </a:lvl1pPr>
            <a:lvl2pPr marL="822960" indent="-320040">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6324600" y="1317625"/>
            <a:ext cx="5029200" cy="548640"/>
          </a:xfrm>
        </p:spPr>
        <p:txBody>
          <a:bodyPr>
            <a:noAutofit/>
          </a:bodyPr>
          <a:lstStyle>
            <a:lvl1pPr marL="0" indent="0" algn="ctr">
              <a:buNone/>
              <a:defRPr sz="2800" b="1">
                <a:solidFill>
                  <a:srgbClr val="006298"/>
                </a:solidFill>
              </a:defRPr>
            </a:lvl1pPr>
            <a:lvl2pPr>
              <a:defRPr sz="2400"/>
            </a:lvl2pPr>
            <a:lvl3pPr>
              <a:defRPr sz="2000"/>
            </a:lvl3pPr>
            <a:lvl4pPr>
              <a:defRPr sz="1800"/>
            </a:lvl4pPr>
            <a:lvl5pPr>
              <a:defRPr sz="1800"/>
            </a:lvl5pPr>
          </a:lstStyle>
          <a:p>
            <a:pPr lvl="0"/>
            <a:r>
              <a:rPr lang="en-US"/>
              <a:t>Edit Master text styles</a:t>
            </a:r>
          </a:p>
        </p:txBody>
      </p:sp>
      <p:sp>
        <p:nvSpPr>
          <p:cNvPr id="7" name="Content Placeholder 2"/>
          <p:cNvSpPr>
            <a:spLocks noGrp="1"/>
          </p:cNvSpPr>
          <p:nvPr>
            <p:ph idx="12"/>
          </p:nvPr>
        </p:nvSpPr>
        <p:spPr>
          <a:xfrm>
            <a:off x="6324600" y="2017486"/>
            <a:ext cx="5029200" cy="4055019"/>
          </a:xfrm>
        </p:spPr>
        <p:txBody>
          <a:bodyPr>
            <a:noAutofit/>
          </a:bodyPr>
          <a:lstStyle>
            <a:lvl1pPr marL="365760" indent="-365760">
              <a:defRPr sz="2800"/>
            </a:lvl1pPr>
            <a:lvl2pPr marL="822960" indent="-320040">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8976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914400"/>
          </a:xfrm>
        </p:spPr>
        <p:txBody>
          <a:bodyPr>
            <a:noAutofit/>
          </a:bodyPr>
          <a:lstStyle/>
          <a:p>
            <a:r>
              <a:rPr lang="en-US"/>
              <a:t>Click to edit Master title style</a:t>
            </a:r>
            <a:endParaRPr lang="en-US" dirty="0"/>
          </a:p>
        </p:txBody>
      </p:sp>
      <p:sp>
        <p:nvSpPr>
          <p:cNvPr id="3" name="Content Placeholder 2"/>
          <p:cNvSpPr>
            <a:spLocks noGrp="1"/>
          </p:cNvSpPr>
          <p:nvPr>
            <p:ph idx="1" hasCustomPrompt="1"/>
          </p:nvPr>
        </p:nvSpPr>
        <p:spPr>
          <a:xfrm>
            <a:off x="838200" y="1317625"/>
            <a:ext cx="10515600" cy="548640"/>
          </a:xfrm>
        </p:spPr>
        <p:txBody>
          <a:bodyPr>
            <a:noAutofit/>
          </a:bodyPr>
          <a:lstStyle>
            <a:lvl1pPr marL="0" indent="0" algn="l">
              <a:buNone/>
              <a:defRPr sz="2800" b="1">
                <a:solidFill>
                  <a:srgbClr val="006298"/>
                </a:solidFill>
              </a:defRPr>
            </a:lvl1pPr>
          </a:lstStyle>
          <a:p>
            <a:pPr lvl="0"/>
            <a:r>
              <a:rPr lang="en-US" dirty="0"/>
              <a:t>Section Header</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838200" y="1988185"/>
            <a:ext cx="10515600" cy="1554480"/>
          </a:xfrm>
        </p:spPr>
        <p:txBody>
          <a:bodyPr>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hasCustomPrompt="1"/>
          </p:nvPr>
        </p:nvSpPr>
        <p:spPr>
          <a:xfrm>
            <a:off x="838200" y="3872137"/>
            <a:ext cx="10515600" cy="548640"/>
          </a:xfrm>
        </p:spPr>
        <p:txBody>
          <a:bodyPr>
            <a:noAutofit/>
          </a:bodyPr>
          <a:lstStyle>
            <a:lvl1pPr marL="0" indent="0" algn="l">
              <a:buNone/>
              <a:defRPr sz="2800" b="1">
                <a:solidFill>
                  <a:srgbClr val="006298"/>
                </a:solidFill>
              </a:defRPr>
            </a:lvl1pPr>
            <a:lvl2pPr>
              <a:defRPr sz="2400"/>
            </a:lvl2pPr>
            <a:lvl3pPr>
              <a:defRPr sz="2000"/>
            </a:lvl3pPr>
            <a:lvl4pPr>
              <a:defRPr sz="1800"/>
            </a:lvl4pPr>
            <a:lvl5pPr>
              <a:defRPr sz="1800"/>
            </a:lvl5pPr>
          </a:lstStyle>
          <a:p>
            <a:pPr lvl="0"/>
            <a:r>
              <a:rPr lang="en-US" dirty="0"/>
              <a:t>Section Header</a:t>
            </a:r>
          </a:p>
        </p:txBody>
      </p:sp>
      <p:sp>
        <p:nvSpPr>
          <p:cNvPr id="7" name="Content Placeholder 2"/>
          <p:cNvSpPr>
            <a:spLocks noGrp="1"/>
          </p:cNvSpPr>
          <p:nvPr>
            <p:ph idx="12"/>
          </p:nvPr>
        </p:nvSpPr>
        <p:spPr>
          <a:xfrm>
            <a:off x="838200" y="4518025"/>
            <a:ext cx="10515600" cy="1554480"/>
          </a:xfrm>
        </p:spPr>
        <p:txBody>
          <a:bodyPr>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3436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914400"/>
          </a:xfrm>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3300984" cy="548640"/>
          </a:xfrm>
        </p:spPr>
        <p:txBody>
          <a:bodyPr>
            <a:noAutofit/>
          </a:bodyPr>
          <a:lstStyle>
            <a:lvl1pPr marL="0" indent="0" algn="ctr">
              <a:buNone/>
              <a:defRPr sz="2000" b="1">
                <a:solidFill>
                  <a:srgbClr val="006298"/>
                </a:solidFill>
              </a:defRPr>
            </a:lvl1pPr>
          </a:lstStyle>
          <a:p>
            <a:pPr lvl="0"/>
            <a:r>
              <a:rPr lang="en-US"/>
              <a:t>Edit Master text styles</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838200" y="2017486"/>
            <a:ext cx="3300984" cy="4055019"/>
          </a:xfrm>
        </p:spPr>
        <p:txBody>
          <a:bodyPr>
            <a:no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p:nvPr>
        </p:nvSpPr>
        <p:spPr>
          <a:xfrm>
            <a:off x="4445508" y="1317625"/>
            <a:ext cx="3300984" cy="548640"/>
          </a:xfrm>
        </p:spPr>
        <p:txBody>
          <a:bodyPr>
            <a:noAutofit/>
          </a:bodyPr>
          <a:lstStyle>
            <a:lvl1pPr marL="0" indent="0" algn="ctr">
              <a:buNone/>
              <a:defRPr sz="2000" b="1">
                <a:solidFill>
                  <a:srgbClr val="006298"/>
                </a:solidFill>
              </a:defRPr>
            </a:lvl1pPr>
            <a:lvl2pPr>
              <a:defRPr sz="2400"/>
            </a:lvl2pPr>
            <a:lvl3pPr>
              <a:defRPr sz="2000"/>
            </a:lvl3pPr>
            <a:lvl4pPr>
              <a:defRPr sz="1800"/>
            </a:lvl4pPr>
            <a:lvl5pPr>
              <a:defRPr sz="1800"/>
            </a:lvl5pPr>
          </a:lstStyle>
          <a:p>
            <a:pPr lvl="0"/>
            <a:r>
              <a:rPr lang="en-US"/>
              <a:t>Edit Master text styles</a:t>
            </a:r>
          </a:p>
        </p:txBody>
      </p:sp>
      <p:sp>
        <p:nvSpPr>
          <p:cNvPr id="7" name="Content Placeholder 2"/>
          <p:cNvSpPr>
            <a:spLocks noGrp="1"/>
          </p:cNvSpPr>
          <p:nvPr>
            <p:ph idx="12"/>
          </p:nvPr>
        </p:nvSpPr>
        <p:spPr>
          <a:xfrm>
            <a:off x="4445508" y="2017486"/>
            <a:ext cx="3300984" cy="4055019"/>
          </a:xfrm>
        </p:spPr>
        <p:txBody>
          <a:bodyPr>
            <a:no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8052816" y="1317625"/>
            <a:ext cx="3300984" cy="548640"/>
          </a:xfrm>
        </p:spPr>
        <p:txBody>
          <a:bodyPr>
            <a:noAutofit/>
          </a:bodyPr>
          <a:lstStyle>
            <a:lvl1pPr marL="0" indent="0" algn="ctr">
              <a:buNone/>
              <a:defRPr sz="2000" b="1">
                <a:solidFill>
                  <a:srgbClr val="006298"/>
                </a:solidFill>
              </a:defRPr>
            </a:lvl1pPr>
            <a:lvl2pPr>
              <a:defRPr sz="1800"/>
            </a:lvl2pPr>
            <a:lvl3pPr>
              <a:defRPr sz="1600"/>
            </a:lvl3pPr>
            <a:lvl4pPr>
              <a:defRPr sz="1400"/>
            </a:lvl4pPr>
            <a:lvl5pPr>
              <a:defRPr sz="1400"/>
            </a:lvl5pPr>
          </a:lstStyle>
          <a:p>
            <a:pPr lvl="0"/>
            <a:r>
              <a:rPr lang="en-US"/>
              <a:t>Edit Master text styles</a:t>
            </a:r>
          </a:p>
        </p:txBody>
      </p:sp>
      <p:sp>
        <p:nvSpPr>
          <p:cNvPr id="10" name="Content Placeholder 2"/>
          <p:cNvSpPr>
            <a:spLocks noGrp="1"/>
          </p:cNvSpPr>
          <p:nvPr>
            <p:ph idx="14"/>
          </p:nvPr>
        </p:nvSpPr>
        <p:spPr>
          <a:xfrm>
            <a:off x="8052816" y="2017486"/>
            <a:ext cx="3300984" cy="4055019"/>
          </a:xfrm>
        </p:spPr>
        <p:txBody>
          <a:bodyPr>
            <a:no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7345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4"/>
            <a:ext cx="10515600" cy="3399519"/>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5" name="Content Placeholder 2"/>
          <p:cNvSpPr>
            <a:spLocks noGrp="1"/>
          </p:cNvSpPr>
          <p:nvPr>
            <p:ph idx="10" hasCustomPrompt="1"/>
          </p:nvPr>
        </p:nvSpPr>
        <p:spPr>
          <a:xfrm>
            <a:off x="838200" y="5138056"/>
            <a:ext cx="10515600" cy="954765"/>
          </a:xfrm>
        </p:spPr>
        <p:txBody>
          <a:bodyPr>
            <a:noAutofit/>
          </a:bodyPr>
          <a:lstStyle>
            <a:lvl1pPr marL="0" indent="0">
              <a:buNone/>
              <a:defRPr sz="2000">
                <a:solidFill>
                  <a:srgbClr val="006298"/>
                </a:solidFill>
              </a:defRPr>
            </a:lvl1pPr>
          </a:lstStyle>
          <a:p>
            <a:pPr lvl="0"/>
            <a:r>
              <a:rPr lang="en-US" dirty="0"/>
              <a:t>Click to add caption to accompany content. </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447068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5" name="Content Placeholder 2"/>
          <p:cNvSpPr>
            <a:spLocks noGrp="1"/>
          </p:cNvSpPr>
          <p:nvPr>
            <p:ph idx="10" hasCustomPrompt="1"/>
          </p:nvPr>
        </p:nvSpPr>
        <p:spPr>
          <a:xfrm>
            <a:off x="7358743" y="4484914"/>
            <a:ext cx="3995056" cy="1607907"/>
          </a:xfrm>
        </p:spPr>
        <p:txBody>
          <a:bodyPr>
            <a:noAutofit/>
          </a:bodyPr>
          <a:lstStyle>
            <a:lvl1pPr marL="0" indent="0">
              <a:buNone/>
              <a:defRPr sz="2000">
                <a:solidFill>
                  <a:srgbClr val="006298"/>
                </a:solidFill>
              </a:defRPr>
            </a:lvl1pPr>
          </a:lstStyle>
          <a:p>
            <a:pPr lvl="0"/>
            <a:r>
              <a:rPr lang="en-US" dirty="0"/>
              <a:t>Click to add caption to accompany content. </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6" name="Picture Placeholder 5"/>
          <p:cNvSpPr>
            <a:spLocks noGrp="1"/>
          </p:cNvSpPr>
          <p:nvPr>
            <p:ph type="pic" sz="quarter" idx="11"/>
          </p:nvPr>
        </p:nvSpPr>
        <p:spPr>
          <a:xfrm>
            <a:off x="838199" y="1538514"/>
            <a:ext cx="6201229" cy="4554311"/>
          </a:xfrm>
        </p:spPr>
        <p:txBody>
          <a:bodyPr>
            <a:noAutofit/>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4170027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ctrTitle"/>
          </p:nvPr>
        </p:nvSpPr>
        <p:spPr>
          <a:xfrm>
            <a:off x="838200" y="3310516"/>
            <a:ext cx="10515600" cy="914400"/>
          </a:xfrm>
        </p:spPr>
        <p:txBody>
          <a:bodyPr anchor="ctr">
            <a:noAutofit/>
          </a:bodyPr>
          <a:lstStyle>
            <a:lvl1pPr algn="ctr">
              <a:defRPr sz="3400">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066800" y="2249929"/>
            <a:ext cx="10058400" cy="731520"/>
          </a:xfrm>
        </p:spPr>
        <p:txBody>
          <a:bodyPr anchor="ctr">
            <a:noAutofit/>
          </a:bodyPr>
          <a:lstStyle>
            <a:lvl1pPr marL="0" indent="0" algn="ctr">
              <a:buNone/>
              <a:defRPr sz="5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Unit 1</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9"/>
          <p:cNvSpPr>
            <a:spLocks noGrp="1"/>
          </p:cNvSpPr>
          <p:nvPr>
            <p:ph type="body" sz="quarter" idx="10" hasCustomPrompt="1"/>
          </p:nvPr>
        </p:nvSpPr>
        <p:spPr>
          <a:xfrm>
            <a:off x="2888443" y="6301527"/>
            <a:ext cx="8805672" cy="457200"/>
          </a:xfrm>
        </p:spPr>
        <p:txBody>
          <a:bodyPr anchor="b">
            <a:normAutofit/>
          </a:bodyPr>
          <a:lstStyle>
            <a:lvl1pPr marL="0" indent="0">
              <a:buNone/>
              <a:defRPr sz="1400">
                <a:solidFill>
                  <a:schemeClr val="bg1"/>
                </a:solidFill>
              </a:defRPr>
            </a:lvl1pPr>
          </a:lstStyle>
          <a:p>
            <a:pPr lvl="0"/>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67583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ctrTitle"/>
          </p:nvPr>
        </p:nvSpPr>
        <p:spPr>
          <a:xfrm>
            <a:off x="4043966" y="3671128"/>
            <a:ext cx="7309834" cy="914400"/>
          </a:xfrm>
        </p:spPr>
        <p:txBody>
          <a:bodyPr anchor="ctr">
            <a:noAutofit/>
          </a:bodyPr>
          <a:lstStyle>
            <a:lvl1pPr algn="l">
              <a:defRPr sz="3400">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043966" y="2597660"/>
            <a:ext cx="3515933" cy="731520"/>
          </a:xfrm>
        </p:spPr>
        <p:txBody>
          <a:bodyPr anchor="ctr">
            <a:noAutofit/>
          </a:bodyPr>
          <a:lstStyle>
            <a:lvl1pPr marL="0" indent="0" algn="l">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sz="quarter" idx="11" hasCustomPrompt="1"/>
          </p:nvPr>
        </p:nvSpPr>
        <p:spPr>
          <a:xfrm>
            <a:off x="245144" y="231774"/>
            <a:ext cx="3346704" cy="4315968"/>
          </a:xfrm>
        </p:spPr>
        <p:txBody>
          <a:bodyPr>
            <a:noAutofit/>
          </a:bodyPr>
          <a:lstStyle>
            <a:lvl1pPr marL="0" indent="0">
              <a:buNone/>
              <a:defRPr/>
            </a:lvl1pPr>
          </a:lstStyle>
          <a:p>
            <a:pPr lvl="0"/>
            <a:r>
              <a:rPr lang="en-US" dirty="0"/>
              <a:t>Add picture here</a:t>
            </a:r>
          </a:p>
        </p:txBody>
      </p:sp>
      <p:sp>
        <p:nvSpPr>
          <p:cNvPr id="9"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rial" charset="0"/>
                <a:ea typeface="+mn-ea"/>
                <a:cs typeface="+mn-cs"/>
              </a:rPr>
              <a:t>©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657070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marL="365760" indent="-365760">
              <a:defRPr/>
            </a:lvl1pPr>
            <a:lvl2pPr marL="822960" indent="-32004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85151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10515600" cy="2286000"/>
          </a:xfrm>
        </p:spPr>
        <p:txBody>
          <a:bodyPr>
            <a:noAutofit/>
          </a:bodyPr>
          <a:lstStyle>
            <a:lvl1pPr marL="365760" indent="-365760">
              <a:defRPr/>
            </a:lvl1pPr>
            <a:lvl2pPr marL="822960" indent="-32004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838200" y="3806822"/>
            <a:ext cx="10515600" cy="2286000"/>
          </a:xfrm>
        </p:spPr>
        <p:txBody>
          <a:bodyPr>
            <a:noAutofit/>
          </a:bodyPr>
          <a:lstStyle>
            <a:lvl1pPr marL="365760" indent="-365760">
              <a:defRPr/>
            </a:lvl1pPr>
            <a:lvl2pPr marL="822960" indent="-32004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7973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10515600" cy="1371600"/>
          </a:xfrm>
        </p:spPr>
        <p:txBody>
          <a:bodyPr>
            <a:noAutofit/>
          </a:bodyPr>
          <a:lstStyle>
            <a:lvl1pPr marL="365760" indent="-365760">
              <a:defRPr/>
            </a:lvl1pPr>
            <a:lvl2pPr marL="822960" indent="-32004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838200" y="2932561"/>
            <a:ext cx="10515600" cy="1371600"/>
          </a:xfrm>
        </p:spPr>
        <p:txBody>
          <a:bodyPr>
            <a:noAutofit/>
          </a:bodyPr>
          <a:lstStyle>
            <a:lvl1pPr marL="365760" indent="-365760">
              <a:defRPr/>
            </a:lvl1pPr>
            <a:lvl2pPr marL="822960" indent="-32004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p:nvPr>
        </p:nvSpPr>
        <p:spPr>
          <a:xfrm>
            <a:off x="838200" y="4547497"/>
            <a:ext cx="10515600" cy="1371600"/>
          </a:xfrm>
        </p:spPr>
        <p:txBody>
          <a:bodyPr>
            <a:noAutofit/>
          </a:bodyPr>
          <a:lstStyle>
            <a:lvl1pPr marL="365760" indent="-365760">
              <a:defRPr/>
            </a:lvl1pPr>
            <a:lvl2pPr marL="822960" indent="-32004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256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10515600" cy="1097280"/>
          </a:xfrm>
        </p:spPr>
        <p:txBody>
          <a:bodyPr>
            <a:noAutofit/>
          </a:bodyPr>
          <a:lstStyle>
            <a:lvl1pPr marL="365760" indent="-365760">
              <a:defRPr/>
            </a:lvl1pPr>
            <a:lvl2pPr marL="822960" indent="-32004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838200" y="2543597"/>
            <a:ext cx="10515600" cy="1097280"/>
          </a:xfrm>
        </p:spPr>
        <p:txBody>
          <a:bodyPr>
            <a:noAutofit/>
          </a:bodyPr>
          <a:lstStyle>
            <a:lvl1pPr marL="365760" indent="-365760">
              <a:defRPr/>
            </a:lvl1pPr>
            <a:lvl2pPr marL="822960" indent="-32004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p:nvPr>
        </p:nvSpPr>
        <p:spPr>
          <a:xfrm>
            <a:off x="838200" y="3769569"/>
            <a:ext cx="10515600" cy="1097280"/>
          </a:xfrm>
        </p:spPr>
        <p:txBody>
          <a:bodyPr>
            <a:noAutofit/>
          </a:bodyPr>
          <a:lstStyle>
            <a:lvl1pPr marL="365760" indent="-365760">
              <a:defRPr/>
            </a:lvl1pPr>
            <a:lvl2pPr marL="822960" indent="-32004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2"/>
          </p:nvPr>
        </p:nvSpPr>
        <p:spPr>
          <a:xfrm>
            <a:off x="838200" y="4995542"/>
            <a:ext cx="10515600" cy="1097280"/>
          </a:xfrm>
        </p:spPr>
        <p:txBody>
          <a:bodyPr>
            <a:noAutofit/>
          </a:bodyPr>
          <a:lstStyle>
            <a:lvl1pPr marL="365760" indent="-365760">
              <a:defRPr/>
            </a:lvl1pPr>
            <a:lvl2pPr marL="822960" indent="-32004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0462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10515600" cy="640080"/>
          </a:xfrm>
        </p:spPr>
        <p:txBody>
          <a:bodyPr>
            <a:noAutofit/>
          </a:bodyPr>
          <a:lstStyle>
            <a:lvl1pPr marL="365760" indent="-365760">
              <a:defRPr/>
            </a:lvl1pPr>
            <a:lvl2pPr marL="822960" indent="-32004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838200" y="2162102"/>
            <a:ext cx="10515600" cy="640080"/>
          </a:xfrm>
        </p:spPr>
        <p:txBody>
          <a:bodyPr>
            <a:noAutofit/>
          </a:bodyPr>
          <a:lstStyle>
            <a:lvl1pPr marL="365760" indent="-365760">
              <a:defRPr/>
            </a:lvl1pPr>
            <a:lvl2pPr marL="822960" indent="-32004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p:nvPr>
        </p:nvSpPr>
        <p:spPr>
          <a:xfrm>
            <a:off x="838200" y="3006579"/>
            <a:ext cx="10515600" cy="640080"/>
          </a:xfrm>
        </p:spPr>
        <p:txBody>
          <a:bodyPr>
            <a:noAutofit/>
          </a:bodyPr>
          <a:lstStyle>
            <a:lvl1pPr marL="365760" indent="-365760">
              <a:defRPr/>
            </a:lvl1pPr>
            <a:lvl2pPr marL="822960" indent="-32004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2"/>
          </p:nvPr>
        </p:nvSpPr>
        <p:spPr>
          <a:xfrm>
            <a:off x="838200" y="3851056"/>
            <a:ext cx="10515600" cy="640080"/>
          </a:xfrm>
        </p:spPr>
        <p:txBody>
          <a:bodyPr>
            <a:noAutofit/>
          </a:bodyPr>
          <a:lstStyle>
            <a:lvl1pPr marL="365760" indent="-365760">
              <a:defRPr/>
            </a:lvl1pPr>
            <a:lvl2pPr marL="822960" indent="-32004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p:nvPr>
        </p:nvSpPr>
        <p:spPr>
          <a:xfrm>
            <a:off x="838200" y="4695533"/>
            <a:ext cx="10515600" cy="640080"/>
          </a:xfrm>
        </p:spPr>
        <p:txBody>
          <a:bodyPr>
            <a:noAutofit/>
          </a:bodyPr>
          <a:lstStyle>
            <a:lvl1pPr marL="365760" indent="-365760">
              <a:defRPr/>
            </a:lvl1pPr>
            <a:lvl2pPr marL="822960" indent="-32004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4"/>
          </p:nvPr>
        </p:nvSpPr>
        <p:spPr>
          <a:xfrm>
            <a:off x="838200" y="5540011"/>
            <a:ext cx="10515600" cy="640080"/>
          </a:xfrm>
        </p:spPr>
        <p:txBody>
          <a:bodyPr>
            <a:noAutofit/>
          </a:bodyPr>
          <a:lstStyle>
            <a:lvl1pPr marL="365760" indent="-365760">
              <a:defRPr/>
            </a:lvl1pPr>
            <a:lvl2pPr marL="822960" indent="-32004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150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10515600" cy="548640"/>
          </a:xfrm>
        </p:spPr>
        <p:txBody>
          <a:bodyPr>
            <a:noAutofit/>
          </a:bodyPr>
          <a:lstStyle>
            <a:lvl1pPr marL="365760" indent="-365760">
              <a:defRPr/>
            </a:lvl1pPr>
            <a:lvl2pPr marL="822960" indent="-32004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2020 Cengage. All Rights Reserved. May not be scanned, copied or duplicated, or posted to a publicly accessible website, in whole or in part.</a:t>
            </a:r>
          </a:p>
        </p:txBody>
      </p:sp>
      <p:sp>
        <p:nvSpPr>
          <p:cNvPr id="5" name="Content Placeholder 2"/>
          <p:cNvSpPr>
            <a:spLocks noGrp="1"/>
          </p:cNvSpPr>
          <p:nvPr>
            <p:ph idx="10"/>
          </p:nvPr>
        </p:nvSpPr>
        <p:spPr>
          <a:xfrm>
            <a:off x="838200" y="2036655"/>
            <a:ext cx="10515600" cy="548640"/>
          </a:xfrm>
        </p:spPr>
        <p:txBody>
          <a:bodyPr>
            <a:noAutofit/>
          </a:bodyPr>
          <a:lstStyle>
            <a:lvl1pPr marL="365760" indent="-365760">
              <a:defRPr/>
            </a:lvl1pPr>
            <a:lvl2pPr marL="822960" indent="-32004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p:nvPr>
        </p:nvSpPr>
        <p:spPr>
          <a:xfrm>
            <a:off x="838200" y="2755685"/>
            <a:ext cx="10515600" cy="548640"/>
          </a:xfrm>
        </p:spPr>
        <p:txBody>
          <a:bodyPr>
            <a:noAutofit/>
          </a:bodyPr>
          <a:lstStyle>
            <a:lvl1pPr marL="365760" indent="-365760">
              <a:defRPr/>
            </a:lvl1pPr>
            <a:lvl2pPr marL="822960" indent="-32004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2"/>
          </p:nvPr>
        </p:nvSpPr>
        <p:spPr>
          <a:xfrm>
            <a:off x="838200" y="3474715"/>
            <a:ext cx="10515600" cy="548640"/>
          </a:xfrm>
        </p:spPr>
        <p:txBody>
          <a:bodyPr>
            <a:noAutofit/>
          </a:bodyPr>
          <a:lstStyle>
            <a:lvl1pPr marL="365760" indent="-365760">
              <a:defRPr/>
            </a:lvl1pPr>
            <a:lvl2pPr marL="822960" indent="-32004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p:nvPr>
        </p:nvSpPr>
        <p:spPr>
          <a:xfrm>
            <a:off x="838200" y="4193745"/>
            <a:ext cx="10515600" cy="548640"/>
          </a:xfrm>
        </p:spPr>
        <p:txBody>
          <a:bodyPr>
            <a:noAutofit/>
          </a:bodyPr>
          <a:lstStyle>
            <a:lvl1pPr marL="365760" indent="-365760">
              <a:defRPr/>
            </a:lvl1pPr>
            <a:lvl2pPr marL="822960" indent="-32004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4"/>
          </p:nvPr>
        </p:nvSpPr>
        <p:spPr>
          <a:xfrm>
            <a:off x="838200" y="4912775"/>
            <a:ext cx="10515600" cy="548640"/>
          </a:xfrm>
        </p:spPr>
        <p:txBody>
          <a:bodyPr>
            <a:noAutofit/>
          </a:bodyPr>
          <a:lstStyle>
            <a:lvl1pPr marL="365760" indent="-365760">
              <a:defRPr/>
            </a:lvl1pPr>
            <a:lvl2pPr marL="822960" indent="-32004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5"/>
          </p:nvPr>
        </p:nvSpPr>
        <p:spPr>
          <a:xfrm>
            <a:off x="838200" y="5631807"/>
            <a:ext cx="10515600" cy="548640"/>
          </a:xfrm>
        </p:spPr>
        <p:txBody>
          <a:bodyPr>
            <a:noAutofit/>
          </a:bodyPr>
          <a:lstStyle>
            <a:lvl1pPr marL="365760" indent="-365760">
              <a:defRPr/>
            </a:lvl1pPr>
            <a:lvl2pPr marL="822960" indent="-32004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013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36525"/>
            <a:ext cx="105156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317625"/>
            <a:ext cx="10515600" cy="47548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910158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5" r:id="rId6"/>
    <p:sldLayoutId id="2147483673" r:id="rId7"/>
    <p:sldLayoutId id="2147483672" r:id="rId8"/>
    <p:sldLayoutId id="2147483674" r:id="rId9"/>
    <p:sldLayoutId id="2147483667" r:id="rId10"/>
    <p:sldLayoutId id="2147483666" r:id="rId11"/>
    <p:sldLayoutId id="2147483663" r:id="rId12"/>
    <p:sldLayoutId id="2147483664" r:id="rId13"/>
    <p:sldLayoutId id="2147483668" r:id="rId14"/>
    <p:sldLayoutId id="2147483669" r:id="rId15"/>
    <p:sldLayoutId id="2147483670" r:id="rId16"/>
    <p:sldLayoutId id="2147483671" r:id="rId17"/>
  </p:sldLayoutIdLst>
  <p:txStyles>
    <p:titleStyle>
      <a:lvl1pPr algn="ctr" defTabSz="914400" rtl="0" eaLnBrk="1" latinLnBrk="0" hangingPunct="1">
        <a:lnSpc>
          <a:spcPct val="90000"/>
        </a:lnSpc>
        <a:spcBef>
          <a:spcPct val="0"/>
        </a:spcBef>
        <a:buNone/>
        <a:defRPr sz="3400" b="1" kern="1200">
          <a:solidFill>
            <a:srgbClr val="0000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838200" y="2249928"/>
            <a:ext cx="10515600" cy="914400"/>
          </a:xfrm>
        </p:spPr>
        <p:txBody>
          <a:bodyPr/>
          <a:lstStyle/>
          <a:p>
            <a:r>
              <a:rPr lang="en-US" sz="4000" dirty="0"/>
              <a:t>Intermediate Accounting</a:t>
            </a:r>
          </a:p>
        </p:txBody>
      </p:sp>
      <p:sp>
        <p:nvSpPr>
          <p:cNvPr id="2" name="Subtitle 2"/>
          <p:cNvSpPr>
            <a:spLocks noGrp="1"/>
          </p:cNvSpPr>
          <p:nvPr>
            <p:ph type="subTitle" idx="1"/>
          </p:nvPr>
        </p:nvSpPr>
        <p:spPr>
          <a:xfrm>
            <a:off x="1066800" y="3310516"/>
            <a:ext cx="10058400" cy="731520"/>
          </a:xfrm>
        </p:spPr>
        <p:txBody>
          <a:bodyPr/>
          <a:lstStyle/>
          <a:p>
            <a:r>
              <a:rPr lang="en-US" sz="2400" dirty="0"/>
              <a:t>Third Edition</a:t>
            </a:r>
          </a:p>
        </p:txBody>
      </p:sp>
      <p:sp>
        <p:nvSpPr>
          <p:cNvPr id="6" name="Text Placeholder 3"/>
          <p:cNvSpPr>
            <a:spLocks noGrp="1"/>
          </p:cNvSpPr>
          <p:nvPr>
            <p:ph type="body" sz="quarter" idx="10"/>
          </p:nvPr>
        </p:nvSpPr>
        <p:spPr/>
        <p:txBody>
          <a:bodyPr>
            <a:noAutofit/>
          </a:bodyPr>
          <a:lstStyle/>
          <a:p>
            <a:pPr lvl="0"/>
            <a:r>
              <a:rPr lang="en-US" dirty="0"/>
              <a:t>Wahlen, Intermediate Accounting, Third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318339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IN" sz="3200" dirty="0"/>
              <a:t>How Are Investments in Held-to-Maturity Securities Measured and Reported? Learning</a:t>
            </a:r>
            <a:r>
              <a:rPr lang="en-IN" sz="2000" dirty="0"/>
              <a:t> Objective #2</a:t>
            </a:r>
            <a:endParaRPr lang="en-US" sz="2000" dirty="0"/>
          </a:p>
        </p:txBody>
      </p:sp>
      <p:sp>
        <p:nvSpPr>
          <p:cNvPr id="3" name="Content Placeholder 2"/>
          <p:cNvSpPr>
            <a:spLocks noGrp="1"/>
          </p:cNvSpPr>
          <p:nvPr>
            <p:ph idx="1"/>
          </p:nvPr>
        </p:nvSpPr>
        <p:spPr>
          <a:xfrm>
            <a:off x="838198" y="1317625"/>
            <a:ext cx="10972800" cy="4850946"/>
          </a:xfrm>
        </p:spPr>
        <p:txBody>
          <a:bodyPr/>
          <a:lstStyle/>
          <a:p>
            <a:r>
              <a:rPr lang="en-US" sz="2600" dirty="0"/>
              <a:t>When a company has the positive ability and intent to hold a debt security to maturity, it can be reported as a held-to-maturity security. The accounting for investments in held-to-maturity debt securities is as follows:</a:t>
            </a:r>
          </a:p>
          <a:p>
            <a:pPr lvl="1"/>
            <a:r>
              <a:rPr lang="en-US" sz="2200" dirty="0"/>
              <a:t>The investment is initially recorded at cost.</a:t>
            </a:r>
          </a:p>
          <a:p>
            <a:pPr lvl="1"/>
            <a:r>
              <a:rPr lang="en-US" sz="2200" dirty="0"/>
              <a:t>The investment is subsequently reported at amortized cost on the ending balance sheet(s).</a:t>
            </a:r>
          </a:p>
          <a:p>
            <a:pPr lvl="1"/>
            <a:r>
              <a:rPr lang="en-US" sz="2200" dirty="0"/>
              <a:t>Unrealized holding gains and losses are </a:t>
            </a:r>
            <a:r>
              <a:rPr lang="en-US" sz="2200" i="1" dirty="0"/>
              <a:t>not </a:t>
            </a:r>
            <a:r>
              <a:rPr lang="en-US" sz="2200" dirty="0"/>
              <a:t>recognized on the balance sheet or the income statement but are disclosed in the notes to the financial statements.</a:t>
            </a:r>
          </a:p>
          <a:p>
            <a:pPr lvl="1"/>
            <a:r>
              <a:rPr lang="en-US" sz="2200" dirty="0"/>
              <a:t>Interest income is recognized in net income as it is earned, along with any realized gains and losses on sales.</a:t>
            </a:r>
          </a:p>
        </p:txBody>
      </p:sp>
    </p:spTree>
    <p:extLst>
      <p:ext uri="{BB962C8B-B14F-4D97-AF65-F5344CB8AC3E}">
        <p14:creationId xmlns:p14="http://schemas.microsoft.com/office/powerpoint/2010/main" val="285048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IN" sz="3200" dirty="0"/>
              <a:t>Recording Initial Cost</a:t>
            </a:r>
            <a:endParaRPr lang="en-US" sz="2000" dirty="0"/>
          </a:p>
        </p:txBody>
      </p:sp>
      <p:sp>
        <p:nvSpPr>
          <p:cNvPr id="3" name="Content Placeholder 2"/>
          <p:cNvSpPr>
            <a:spLocks noGrp="1"/>
          </p:cNvSpPr>
          <p:nvPr>
            <p:ph idx="1"/>
          </p:nvPr>
        </p:nvSpPr>
        <p:spPr>
          <a:xfrm>
            <a:off x="838200" y="1317624"/>
            <a:ext cx="10972800" cy="3782409"/>
          </a:xfrm>
        </p:spPr>
        <p:txBody>
          <a:bodyPr/>
          <a:lstStyle/>
          <a:p>
            <a:pPr>
              <a:spcBef>
                <a:spcPts val="300"/>
              </a:spcBef>
            </a:pPr>
            <a:r>
              <a:rPr lang="en-US" sz="2000" dirty="0"/>
              <a:t>Debt securities are initially recorded at cost. Cost is determined as the price paid to acquire the debt securities, which can be measured as the principal amount, or face value, of the debt plus any premium or minus any discount at acquisition.</a:t>
            </a:r>
          </a:p>
          <a:p>
            <a:pPr>
              <a:spcBef>
                <a:spcPts val="300"/>
              </a:spcBef>
            </a:pPr>
            <a:r>
              <a:rPr lang="en-US" sz="2000" dirty="0"/>
              <a:t>Debt securities, such as bonds, that carry a stated interest rate above the prevailing market interest rates are issued at a </a:t>
            </a:r>
            <a:r>
              <a:rPr lang="en-US" sz="2000" i="1" dirty="0"/>
              <a:t>premium.</a:t>
            </a:r>
          </a:p>
          <a:p>
            <a:pPr>
              <a:spcBef>
                <a:spcPts val="300"/>
              </a:spcBef>
            </a:pPr>
            <a:r>
              <a:rPr lang="en-US" sz="2000" dirty="0"/>
              <a:t>Debt securities carrying a stated interest rate below the prevailing market are issued at a </a:t>
            </a:r>
            <a:r>
              <a:rPr lang="en-US" sz="2000" i="1" dirty="0"/>
              <a:t>discount</a:t>
            </a:r>
            <a:r>
              <a:rPr lang="en-US" sz="2000" dirty="0"/>
              <a:t>.</a:t>
            </a:r>
          </a:p>
          <a:p>
            <a:pPr>
              <a:spcBef>
                <a:spcPts val="300"/>
              </a:spcBef>
              <a:buClr>
                <a:schemeClr val="tx1"/>
              </a:buClr>
            </a:pPr>
            <a:r>
              <a:rPr lang="en-US" sz="2000" b="1" dirty="0">
                <a:solidFill>
                  <a:srgbClr val="009900"/>
                </a:solidFill>
              </a:rPr>
              <a:t>Example</a:t>
            </a:r>
            <a:r>
              <a:rPr lang="en-US" sz="2000" b="1" dirty="0">
                <a:solidFill>
                  <a:srgbClr val="F29000"/>
                </a:solidFill>
              </a:rPr>
              <a:t> </a:t>
            </a:r>
            <a:r>
              <a:rPr lang="en-US" sz="2000" dirty="0"/>
              <a:t>On January 1, 2019, Drinkwitz Company pays $99,000 to purchase bonds that it intends to hold to maturity. The bonds have a face value of $100,000 and mature on December 31, 2021. Interest is payable semiannually on June 30 and December 31. Drinkwitz records this purchase on January 1, 2019, as follows:</a:t>
            </a:r>
          </a:p>
        </p:txBody>
      </p:sp>
      <p:graphicFrame>
        <p:nvGraphicFramePr>
          <p:cNvPr id="5" name="Table 3"/>
          <p:cNvGraphicFramePr>
            <a:graphicFrameLocks noGrp="1"/>
          </p:cNvGraphicFramePr>
          <p:nvPr>
            <p:ph idx="10"/>
            <p:extLst>
              <p:ext uri="{D42A27DB-BD31-4B8C-83A1-F6EECF244321}">
                <p14:modId xmlns:p14="http://schemas.microsoft.com/office/powerpoint/2010/main" val="925123193"/>
              </p:ext>
            </p:extLst>
          </p:nvPr>
        </p:nvGraphicFramePr>
        <p:xfrm>
          <a:off x="1295400" y="5300775"/>
          <a:ext cx="9601200" cy="741680"/>
        </p:xfrm>
        <a:graphic>
          <a:graphicData uri="http://schemas.openxmlformats.org/drawingml/2006/table">
            <a:tbl>
              <a:tblPr firstRow="1" bandRow="1">
                <a:tableStyleId>{5C22544A-7EE6-4342-B048-85BDC9FD1C3A}</a:tableStyleId>
              </a:tblPr>
              <a:tblGrid>
                <a:gridCol w="5394960">
                  <a:extLst>
                    <a:ext uri="{9D8B030D-6E8A-4147-A177-3AD203B41FA5}">
                      <a16:colId xmlns:a16="http://schemas.microsoft.com/office/drawing/2014/main" val="3019909293"/>
                    </a:ext>
                  </a:extLst>
                </a:gridCol>
                <a:gridCol w="2103120">
                  <a:extLst>
                    <a:ext uri="{9D8B030D-6E8A-4147-A177-3AD203B41FA5}">
                      <a16:colId xmlns:a16="http://schemas.microsoft.com/office/drawing/2014/main" val="3561109002"/>
                    </a:ext>
                  </a:extLst>
                </a:gridCol>
                <a:gridCol w="2103120">
                  <a:extLst>
                    <a:ext uri="{9D8B030D-6E8A-4147-A177-3AD203B41FA5}">
                      <a16:colId xmlns:a16="http://schemas.microsoft.com/office/drawing/2014/main" val="4096052953"/>
                    </a:ext>
                  </a:extLst>
                </a:gridCol>
              </a:tblGrid>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Investment in Held-to-Maturity Debt Securities</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99,000</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endParaRPr lang="en-IN"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730785828"/>
                  </a:ext>
                </a:extLst>
              </a:tr>
              <a:tr h="37084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Cash</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99,000</a:t>
                      </a:r>
                      <a:endParaRPr lang="en-IN"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513126233"/>
                  </a:ext>
                </a:extLst>
              </a:tr>
            </a:tbl>
          </a:graphicData>
        </a:graphic>
      </p:graphicFrame>
    </p:spTree>
    <p:extLst>
      <p:ext uri="{BB962C8B-B14F-4D97-AF65-F5344CB8AC3E}">
        <p14:creationId xmlns:p14="http://schemas.microsoft.com/office/powerpoint/2010/main" val="3948707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Recognition of Interest Income and Amortization of Bond Premiums and Discounts</a:t>
            </a:r>
            <a:r>
              <a:rPr lang="en-IN" sz="2000" dirty="0"/>
              <a:t>  (Slide 1 of 5)</a:t>
            </a:r>
          </a:p>
        </p:txBody>
      </p:sp>
      <p:sp>
        <p:nvSpPr>
          <p:cNvPr id="3" name="Content Placeholder 2"/>
          <p:cNvSpPr>
            <a:spLocks noGrp="1"/>
          </p:cNvSpPr>
          <p:nvPr>
            <p:ph idx="1"/>
          </p:nvPr>
        </p:nvSpPr>
        <p:spPr>
          <a:xfrm>
            <a:off x="838200" y="1317625"/>
            <a:ext cx="10972800" cy="730116"/>
          </a:xfrm>
        </p:spPr>
        <p:txBody>
          <a:bodyPr/>
          <a:lstStyle/>
          <a:p>
            <a:r>
              <a:rPr lang="en-US" sz="2000" dirty="0"/>
              <a:t>The amount of interest income recognized each accounting period is based on the effective (or market) interest rate determined at the time of acquisition using the following formula:</a:t>
            </a:r>
          </a:p>
        </p:txBody>
      </p:sp>
      <p:sp>
        <p:nvSpPr>
          <p:cNvPr id="4" name="Content Placeholder 3"/>
          <p:cNvSpPr>
            <a:spLocks noGrp="1"/>
          </p:cNvSpPr>
          <p:nvPr>
            <p:ph idx="10"/>
          </p:nvPr>
        </p:nvSpPr>
        <p:spPr>
          <a:xfrm>
            <a:off x="838200" y="2235077"/>
            <a:ext cx="10972800" cy="412187"/>
          </a:xfrm>
        </p:spPr>
        <p:txBody>
          <a:bodyPr/>
          <a:lstStyle/>
          <a:p>
            <a:pPr marL="0" indent="0" algn="ctr">
              <a:buNone/>
            </a:pPr>
            <a:r>
              <a:rPr lang="en-IN" sz="1800" dirty="0"/>
              <a:t>Interest Income = Effective Interest Rate × Book Value of the Investment at Beginning of Period × Time</a:t>
            </a:r>
          </a:p>
        </p:txBody>
      </p:sp>
      <p:sp>
        <p:nvSpPr>
          <p:cNvPr id="5" name="Content Placeholder 4"/>
          <p:cNvSpPr>
            <a:spLocks noGrp="1"/>
          </p:cNvSpPr>
          <p:nvPr>
            <p:ph idx="11"/>
          </p:nvPr>
        </p:nvSpPr>
        <p:spPr>
          <a:xfrm>
            <a:off x="838200" y="2834599"/>
            <a:ext cx="10972800" cy="2960893"/>
          </a:xfrm>
        </p:spPr>
        <p:txBody>
          <a:bodyPr/>
          <a:lstStyle/>
          <a:p>
            <a:r>
              <a:rPr lang="en-US" sz="2000" dirty="0"/>
              <a:t>A portion of any premium or discount is amortized over the remaining life of the bond.</a:t>
            </a:r>
          </a:p>
          <a:p>
            <a:r>
              <a:rPr lang="en-US" sz="2000" dirty="0"/>
              <a:t>The amortization is equal to the difference between the amount of interest income and the cash receipt. </a:t>
            </a:r>
          </a:p>
          <a:p>
            <a:r>
              <a:rPr lang="en-US" sz="2000" dirty="0"/>
              <a:t>This process is known as the </a:t>
            </a:r>
            <a:r>
              <a:rPr lang="en-US" sz="2000" b="1" dirty="0">
                <a:solidFill>
                  <a:srgbClr val="004A78"/>
                </a:solidFill>
              </a:rPr>
              <a:t>effective interest method </a:t>
            </a:r>
            <a:r>
              <a:rPr lang="en-US" sz="2000" dirty="0"/>
              <a:t>(or </a:t>
            </a:r>
            <a:r>
              <a:rPr lang="en-US" sz="2000" b="1" dirty="0">
                <a:solidFill>
                  <a:srgbClr val="004A78"/>
                </a:solidFill>
              </a:rPr>
              <a:t>interest method</a:t>
            </a:r>
            <a:r>
              <a:rPr lang="en-US" sz="2000" dirty="0"/>
              <a:t>) of amortization.</a:t>
            </a:r>
          </a:p>
          <a:p>
            <a:r>
              <a:rPr lang="en-US" sz="2000" dirty="0"/>
              <a:t>Alternatively, the </a:t>
            </a:r>
            <a:r>
              <a:rPr lang="en-US" sz="2000" i="1" dirty="0"/>
              <a:t>straight-line method </a:t>
            </a:r>
            <a:r>
              <a:rPr lang="en-US" sz="2000" dirty="0"/>
              <a:t>can be used, in which the discount or premium is amortized to interest income in equal amounts each period during the life of the debt security.</a:t>
            </a:r>
          </a:p>
        </p:txBody>
      </p:sp>
    </p:spTree>
    <p:extLst>
      <p:ext uri="{BB962C8B-B14F-4D97-AF65-F5344CB8AC3E}">
        <p14:creationId xmlns:p14="http://schemas.microsoft.com/office/powerpoint/2010/main" val="1086575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IN" sz="3200" dirty="0"/>
              <a:t>Recognition of Interest Income and Amortization of Bond Premiums and Discounts</a:t>
            </a:r>
            <a:r>
              <a:rPr lang="en-IN" sz="1800" dirty="0"/>
              <a:t>  (Slide 2 of 5)</a:t>
            </a:r>
            <a:endParaRPr lang="en-US" sz="2000" dirty="0"/>
          </a:p>
        </p:txBody>
      </p:sp>
      <p:sp>
        <p:nvSpPr>
          <p:cNvPr id="3" name="Content Placeholder 2"/>
          <p:cNvSpPr>
            <a:spLocks noGrp="1"/>
          </p:cNvSpPr>
          <p:nvPr>
            <p:ph idx="1"/>
          </p:nvPr>
        </p:nvSpPr>
        <p:spPr>
          <a:xfrm>
            <a:off x="838200" y="1317624"/>
            <a:ext cx="10972800" cy="3563469"/>
          </a:xfrm>
        </p:spPr>
        <p:txBody>
          <a:bodyPr/>
          <a:lstStyle/>
          <a:p>
            <a:pPr>
              <a:buClr>
                <a:schemeClr val="tx1"/>
              </a:buClr>
            </a:pPr>
            <a:r>
              <a:rPr lang="en-US" sz="2600" b="1" dirty="0">
                <a:solidFill>
                  <a:srgbClr val="CC4D00"/>
                </a:solidFill>
              </a:rPr>
              <a:t>Example</a:t>
            </a:r>
            <a:r>
              <a:rPr lang="en-US" sz="2600" b="1" dirty="0">
                <a:solidFill>
                  <a:srgbClr val="F29000"/>
                </a:solidFill>
              </a:rPr>
              <a:t> </a:t>
            </a:r>
            <a:r>
              <a:rPr lang="en-US" sz="2600" dirty="0"/>
              <a:t>Colburn Company invests in bonds that will be held to maturity. The bonds have a face value of $100,000, and Colburn pays $102,458.71 on January 1, 2019.</a:t>
            </a:r>
          </a:p>
          <a:p>
            <a:pPr marL="800100" lvl="1" indent="-342900">
              <a:spcBef>
                <a:spcPts val="700"/>
              </a:spcBef>
              <a:buClr>
                <a:schemeClr val="tx1"/>
              </a:buClr>
              <a:buSzPct val="100000"/>
            </a:pPr>
            <a:r>
              <a:rPr lang="en-US" sz="2200" dirty="0"/>
              <a:t>The bonds carry a stated interest rate of 13% payable semiannually on June 30 and December 31.</a:t>
            </a:r>
          </a:p>
          <a:p>
            <a:pPr marL="800100" lvl="1" indent="-342900">
              <a:spcBef>
                <a:spcPts val="700"/>
              </a:spcBef>
              <a:buClr>
                <a:schemeClr val="tx1"/>
              </a:buClr>
              <a:buSzPct val="100000"/>
            </a:pPr>
            <a:r>
              <a:rPr lang="en-US" sz="2200" dirty="0"/>
              <a:t>The bonds mature on December 31, 2021, and have an effective interest rate of 12%.</a:t>
            </a:r>
          </a:p>
          <a:p>
            <a:pPr marL="800100" lvl="1" indent="-342900">
              <a:spcBef>
                <a:spcPts val="700"/>
              </a:spcBef>
              <a:buClr>
                <a:schemeClr val="tx1"/>
              </a:buClr>
              <a:buSzPct val="100000"/>
            </a:pPr>
            <a:r>
              <a:rPr lang="en-US" sz="2200" dirty="0"/>
              <a:t>Colburn records the acquisition on January 1, 2019, as follows:</a:t>
            </a:r>
          </a:p>
        </p:txBody>
      </p:sp>
      <p:graphicFrame>
        <p:nvGraphicFramePr>
          <p:cNvPr id="5" name="Table 3"/>
          <p:cNvGraphicFramePr>
            <a:graphicFrameLocks noGrp="1"/>
          </p:cNvGraphicFramePr>
          <p:nvPr>
            <p:ph idx="10"/>
            <p:extLst>
              <p:ext uri="{D42A27DB-BD31-4B8C-83A1-F6EECF244321}">
                <p14:modId xmlns:p14="http://schemas.microsoft.com/office/powerpoint/2010/main" val="3556329071"/>
              </p:ext>
            </p:extLst>
          </p:nvPr>
        </p:nvGraphicFramePr>
        <p:xfrm>
          <a:off x="1295400" y="5184864"/>
          <a:ext cx="9601200" cy="741680"/>
        </p:xfrm>
        <a:graphic>
          <a:graphicData uri="http://schemas.openxmlformats.org/drawingml/2006/table">
            <a:tbl>
              <a:tblPr firstRow="1" bandRow="1">
                <a:tableStyleId>{5C22544A-7EE6-4342-B048-85BDC9FD1C3A}</a:tableStyleId>
              </a:tblPr>
              <a:tblGrid>
                <a:gridCol w="5394960">
                  <a:extLst>
                    <a:ext uri="{9D8B030D-6E8A-4147-A177-3AD203B41FA5}">
                      <a16:colId xmlns:a16="http://schemas.microsoft.com/office/drawing/2014/main" val="3019909293"/>
                    </a:ext>
                  </a:extLst>
                </a:gridCol>
                <a:gridCol w="2103120">
                  <a:extLst>
                    <a:ext uri="{9D8B030D-6E8A-4147-A177-3AD203B41FA5}">
                      <a16:colId xmlns:a16="http://schemas.microsoft.com/office/drawing/2014/main" val="3561109002"/>
                    </a:ext>
                  </a:extLst>
                </a:gridCol>
                <a:gridCol w="2103120">
                  <a:extLst>
                    <a:ext uri="{9D8B030D-6E8A-4147-A177-3AD203B41FA5}">
                      <a16:colId xmlns:a16="http://schemas.microsoft.com/office/drawing/2014/main" val="4096052953"/>
                    </a:ext>
                  </a:extLst>
                </a:gridCol>
              </a:tblGrid>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Investment in Held-to-Maturity Debt Securities</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102,458.71</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730785828"/>
                  </a:ext>
                </a:extLst>
              </a:tr>
              <a:tr h="37084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Cash</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102,458.71</a:t>
                      </a:r>
                      <a:endParaRPr lang="en-IN"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513126233"/>
                  </a:ext>
                </a:extLst>
              </a:tr>
            </a:tbl>
          </a:graphicData>
        </a:graphic>
      </p:graphicFrame>
    </p:spTree>
    <p:extLst>
      <p:ext uri="{BB962C8B-B14F-4D97-AF65-F5344CB8AC3E}">
        <p14:creationId xmlns:p14="http://schemas.microsoft.com/office/powerpoint/2010/main" val="1960586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Recognition of Interest Income and Amortization of Bond Premiums and Discounts</a:t>
            </a:r>
            <a:r>
              <a:rPr lang="en-IN" sz="2000" dirty="0"/>
              <a:t>  (Slide 3 of 5)</a:t>
            </a:r>
          </a:p>
        </p:txBody>
      </p:sp>
      <p:sp>
        <p:nvSpPr>
          <p:cNvPr id="3" name="Content Placeholder 2"/>
          <p:cNvSpPr>
            <a:spLocks noGrp="1"/>
          </p:cNvSpPr>
          <p:nvPr>
            <p:ph idx="1"/>
          </p:nvPr>
        </p:nvSpPr>
        <p:spPr>
          <a:xfrm>
            <a:off x="838200" y="1317624"/>
            <a:ext cx="10972800" cy="844477"/>
          </a:xfrm>
        </p:spPr>
        <p:txBody>
          <a:bodyPr/>
          <a:lstStyle/>
          <a:p>
            <a:pPr marL="365760" lvl="1" indent="-365760"/>
            <a:r>
              <a:rPr lang="en-US" sz="2600" dirty="0">
                <a:solidFill>
                  <a:prstClr val="black"/>
                </a:solidFill>
                <a:cs typeface="Arial" charset="0"/>
              </a:rPr>
              <a:t>Using the </a:t>
            </a:r>
            <a:r>
              <a:rPr lang="en-US" sz="2600" i="1" dirty="0">
                <a:solidFill>
                  <a:prstClr val="black"/>
                </a:solidFill>
                <a:cs typeface="Arial" charset="0"/>
              </a:rPr>
              <a:t>effective interest method</a:t>
            </a:r>
            <a:r>
              <a:rPr lang="en-US" sz="2600" dirty="0">
                <a:solidFill>
                  <a:prstClr val="black"/>
                </a:solidFill>
                <a:cs typeface="Arial" charset="0"/>
              </a:rPr>
              <a:t>, Colburn records the first interest receipt on June 30, 2019, as follows:</a:t>
            </a:r>
          </a:p>
        </p:txBody>
      </p:sp>
      <p:graphicFrame>
        <p:nvGraphicFramePr>
          <p:cNvPr id="9" name="Table 3"/>
          <p:cNvGraphicFramePr>
            <a:graphicFrameLocks noGrp="1"/>
          </p:cNvGraphicFramePr>
          <p:nvPr>
            <p:ph idx="10"/>
            <p:extLst>
              <p:ext uri="{D42A27DB-BD31-4B8C-83A1-F6EECF244321}">
                <p14:modId xmlns:p14="http://schemas.microsoft.com/office/powerpoint/2010/main" val="3123578398"/>
              </p:ext>
            </p:extLst>
          </p:nvPr>
        </p:nvGraphicFramePr>
        <p:xfrm>
          <a:off x="1798320" y="2207215"/>
          <a:ext cx="8595360" cy="1112520"/>
        </p:xfrm>
        <a:graphic>
          <a:graphicData uri="http://schemas.openxmlformats.org/drawingml/2006/table">
            <a:tbl>
              <a:tblPr firstRow="1" bandRow="1">
                <a:tableStyleId>{5C22544A-7EE6-4342-B048-85BDC9FD1C3A}</a:tableStyleId>
              </a:tblPr>
              <a:tblGrid>
                <a:gridCol w="5303520">
                  <a:extLst>
                    <a:ext uri="{9D8B030D-6E8A-4147-A177-3AD203B41FA5}">
                      <a16:colId xmlns:a16="http://schemas.microsoft.com/office/drawing/2014/main" val="2413691329"/>
                    </a:ext>
                  </a:extLst>
                </a:gridCol>
                <a:gridCol w="1645920">
                  <a:extLst>
                    <a:ext uri="{9D8B030D-6E8A-4147-A177-3AD203B41FA5}">
                      <a16:colId xmlns:a16="http://schemas.microsoft.com/office/drawing/2014/main" val="2291924088"/>
                    </a:ext>
                  </a:extLst>
                </a:gridCol>
                <a:gridCol w="1645920">
                  <a:extLst>
                    <a:ext uri="{9D8B030D-6E8A-4147-A177-3AD203B41FA5}">
                      <a16:colId xmlns:a16="http://schemas.microsoft.com/office/drawing/2014/main" val="495612654"/>
                    </a:ext>
                  </a:extLst>
                </a:gridCol>
              </a:tblGrid>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Cash</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6,500.00</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378278812"/>
                  </a:ext>
                </a:extLst>
              </a:tr>
              <a:tr h="37084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Investment in Held-to-Maturity Debt Securities</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352.48</a:t>
                      </a:r>
                      <a:endParaRPr lang="en-IN"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587438253"/>
                  </a:ext>
                </a:extLst>
              </a:tr>
              <a:tr h="37084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Interest Income</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6,147.52</a:t>
                      </a:r>
                      <a:endParaRPr lang="en-IN"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898992374"/>
                  </a:ext>
                </a:extLst>
              </a:tr>
            </a:tbl>
          </a:graphicData>
        </a:graphic>
      </p:graphicFrame>
      <p:sp>
        <p:nvSpPr>
          <p:cNvPr id="5" name="Content Placeholder 4"/>
          <p:cNvSpPr>
            <a:spLocks noGrp="1"/>
          </p:cNvSpPr>
          <p:nvPr>
            <p:ph idx="11"/>
          </p:nvPr>
        </p:nvSpPr>
        <p:spPr>
          <a:xfrm>
            <a:off x="1432560" y="3416364"/>
            <a:ext cx="9326880" cy="731520"/>
          </a:xfrm>
          <a:solidFill>
            <a:srgbClr val="EDF0D8"/>
          </a:solidFill>
        </p:spPr>
        <p:txBody>
          <a:bodyPr/>
          <a:lstStyle/>
          <a:p>
            <a:pPr marL="0" indent="0">
              <a:buNone/>
            </a:pPr>
            <a:r>
              <a:rPr lang="en-IN" sz="1800" dirty="0"/>
              <a:t>Investment Interest Income and Premium Amortization Schedule:</a:t>
            </a:r>
            <a:br>
              <a:rPr lang="en-IN" sz="1800" dirty="0"/>
            </a:br>
            <a:r>
              <a:rPr lang="en-IN" sz="1800" i="1" dirty="0"/>
              <a:t>Effective Interest Method</a:t>
            </a:r>
            <a:endParaRPr lang="en-IN" sz="1800" dirty="0"/>
          </a:p>
        </p:txBody>
      </p:sp>
      <p:graphicFrame>
        <p:nvGraphicFramePr>
          <p:cNvPr id="10" name="Table 5"/>
          <p:cNvGraphicFramePr>
            <a:graphicFrameLocks noGrp="1"/>
          </p:cNvGraphicFramePr>
          <p:nvPr>
            <p:ph idx="12"/>
            <p:extLst>
              <p:ext uri="{D42A27DB-BD31-4B8C-83A1-F6EECF244321}">
                <p14:modId xmlns:p14="http://schemas.microsoft.com/office/powerpoint/2010/main" val="3417124326"/>
              </p:ext>
            </p:extLst>
          </p:nvPr>
        </p:nvGraphicFramePr>
        <p:xfrm>
          <a:off x="1432560" y="4159944"/>
          <a:ext cx="9326880" cy="2026920"/>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val="761379950"/>
                    </a:ext>
                  </a:extLst>
                </a:gridCol>
                <a:gridCol w="1737360">
                  <a:extLst>
                    <a:ext uri="{9D8B030D-6E8A-4147-A177-3AD203B41FA5}">
                      <a16:colId xmlns:a16="http://schemas.microsoft.com/office/drawing/2014/main" val="1604542549"/>
                    </a:ext>
                  </a:extLst>
                </a:gridCol>
                <a:gridCol w="1737360">
                  <a:extLst>
                    <a:ext uri="{9D8B030D-6E8A-4147-A177-3AD203B41FA5}">
                      <a16:colId xmlns:a16="http://schemas.microsoft.com/office/drawing/2014/main" val="1866771835"/>
                    </a:ext>
                  </a:extLst>
                </a:gridCol>
                <a:gridCol w="2286000">
                  <a:extLst>
                    <a:ext uri="{9D8B030D-6E8A-4147-A177-3AD203B41FA5}">
                      <a16:colId xmlns:a16="http://schemas.microsoft.com/office/drawing/2014/main" val="2160937385"/>
                    </a:ext>
                  </a:extLst>
                </a:gridCol>
                <a:gridCol w="2103120">
                  <a:extLst>
                    <a:ext uri="{9D8B030D-6E8A-4147-A177-3AD203B41FA5}">
                      <a16:colId xmlns:a16="http://schemas.microsoft.com/office/drawing/2014/main" val="3737477212"/>
                    </a:ext>
                  </a:extLst>
                </a:gridCol>
              </a:tblGrid>
              <a:tr h="370840">
                <a:tc>
                  <a:txBody>
                    <a:bodyPr/>
                    <a:lstStyle/>
                    <a:p>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Date</a:t>
                      </a:r>
                      <a:endParaRPr lang="en-IN" b="1" dirty="0">
                        <a:solidFill>
                          <a:schemeClr val="tx1"/>
                        </a:solidFill>
                        <a:latin typeface="Arial" panose="020B0604020202020204" pitchFamily="34" charset="0"/>
                        <a:cs typeface="Arial" panose="020B0604020202020204" pitchFamily="34" charset="0"/>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Cash</a:t>
                      </a:r>
                    </a:p>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(Debit)</a:t>
                      </a:r>
                      <a:r>
                        <a:rPr lang="en-IN" sz="1800" b="1" i="0" u="none" strike="noStrike" kern="1200" baseline="30000" dirty="0">
                          <a:solidFill>
                            <a:schemeClr val="tx1"/>
                          </a:solidFill>
                          <a:latin typeface="Arial" panose="020B0604020202020204" pitchFamily="34" charset="0"/>
                          <a:ea typeface="+mn-ea"/>
                          <a:cs typeface="Arial" panose="020B0604020202020204" pitchFamily="34" charset="0"/>
                        </a:rPr>
                        <a:t>a</a:t>
                      </a:r>
                      <a:endParaRPr lang="en-IN" b="1" baseline="30000" dirty="0">
                        <a:solidFill>
                          <a:schemeClr val="tx1"/>
                        </a:solidFill>
                        <a:latin typeface="Arial" panose="020B0604020202020204" pitchFamily="34" charset="0"/>
                        <a:cs typeface="Arial" panose="020B0604020202020204" pitchFamily="34" charset="0"/>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Interest</a:t>
                      </a:r>
                    </a:p>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Income</a:t>
                      </a:r>
                    </a:p>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(Credit)</a:t>
                      </a:r>
                      <a:r>
                        <a:rPr lang="en-IN" sz="1800" b="1" i="0" u="none" strike="noStrike" kern="1200" baseline="30000" dirty="0">
                          <a:solidFill>
                            <a:schemeClr val="tx1"/>
                          </a:solidFill>
                          <a:latin typeface="Arial" panose="020B0604020202020204" pitchFamily="34" charset="0"/>
                          <a:ea typeface="+mn-ea"/>
                          <a:cs typeface="Arial" panose="020B0604020202020204" pitchFamily="34" charset="0"/>
                        </a:rPr>
                        <a:t>b</a:t>
                      </a:r>
                      <a:endParaRPr lang="en-IN" b="1" baseline="30000" dirty="0">
                        <a:solidFill>
                          <a:schemeClr val="tx1"/>
                        </a:solidFill>
                        <a:latin typeface="Arial" panose="020B0604020202020204" pitchFamily="34" charset="0"/>
                        <a:cs typeface="Arial" panose="020B0604020202020204" pitchFamily="34" charset="0"/>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Investment in Debt</a:t>
                      </a:r>
                    </a:p>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Securities (Credit)</a:t>
                      </a:r>
                      <a:r>
                        <a:rPr lang="en-IN" sz="1800" b="1" i="0" u="none" strike="noStrike" kern="1200" baseline="30000" dirty="0">
                          <a:solidFill>
                            <a:schemeClr val="tx1"/>
                          </a:solidFill>
                          <a:latin typeface="Arial" panose="020B0604020202020204" pitchFamily="34" charset="0"/>
                          <a:ea typeface="+mn-ea"/>
                          <a:cs typeface="Arial" panose="020B0604020202020204" pitchFamily="34" charset="0"/>
                        </a:rPr>
                        <a:t>c</a:t>
                      </a:r>
                      <a:endParaRPr lang="en-IN" b="1" baseline="30000" dirty="0">
                        <a:solidFill>
                          <a:schemeClr val="tx1"/>
                        </a:solidFill>
                        <a:latin typeface="Arial" panose="020B0604020202020204" pitchFamily="34" charset="0"/>
                        <a:cs typeface="Arial" panose="020B0604020202020204" pitchFamily="34" charset="0"/>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Carrying Value of</a:t>
                      </a:r>
                    </a:p>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Investment in</a:t>
                      </a:r>
                    </a:p>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Debt Securities</a:t>
                      </a:r>
                      <a:r>
                        <a:rPr lang="en-IN" sz="1800" b="1" i="0" u="none" strike="noStrike" kern="1200" baseline="30000" dirty="0">
                          <a:solidFill>
                            <a:schemeClr val="tx1"/>
                          </a:solidFill>
                          <a:latin typeface="Arial" panose="020B0604020202020204" pitchFamily="34" charset="0"/>
                          <a:ea typeface="+mn-ea"/>
                          <a:cs typeface="Arial" panose="020B0604020202020204" pitchFamily="34" charset="0"/>
                        </a:rPr>
                        <a:t>d</a:t>
                      </a:r>
                      <a:endParaRPr lang="en-IN" b="1" baseline="30000" dirty="0">
                        <a:solidFill>
                          <a:schemeClr val="tx1"/>
                        </a:solidFill>
                        <a:latin typeface="Arial" panose="020B0604020202020204" pitchFamily="34" charset="0"/>
                        <a:cs typeface="Arial" panose="020B0604020202020204" pitchFamily="34" charset="0"/>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235634721"/>
                  </a:ext>
                </a:extLst>
              </a:tr>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1/1/2019</a:t>
                      </a:r>
                      <a:endParaRPr lang="en-IN"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DF0D8"/>
                    </a:solid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marR="36576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DF0D8"/>
                    </a:solid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marR="36576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DF0D8"/>
                    </a:solidFill>
                  </a:tcPr>
                </a:tc>
                <a:tc>
                  <a:txBody>
                    <a:bodyPr/>
                    <a:lstStyle/>
                    <a:p>
                      <a:pPr algn="r"/>
                      <a:endParaRPr lang="en-IN" b="0">
                        <a:solidFill>
                          <a:schemeClr val="tx1"/>
                        </a:solidFill>
                        <a:latin typeface="Arial" panose="020B0604020202020204" pitchFamily="34" charset="0"/>
                        <a:cs typeface="Arial" panose="020B0604020202020204" pitchFamily="34" charset="0"/>
                      </a:endParaRPr>
                    </a:p>
                  </a:txBody>
                  <a:tcPr marR="36576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DF0D8"/>
                    </a:solid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$102,458.71</a:t>
                      </a:r>
                      <a:endParaRPr lang="en-IN" b="0" dirty="0">
                        <a:solidFill>
                          <a:schemeClr val="tx1"/>
                        </a:solidFill>
                        <a:latin typeface="Arial" panose="020B0604020202020204" pitchFamily="34" charset="0"/>
                        <a:cs typeface="Arial" panose="020B0604020202020204" pitchFamily="34" charset="0"/>
                      </a:endParaRPr>
                    </a:p>
                  </a:txBody>
                  <a:tcPr marR="4572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961353971"/>
                  </a:ext>
                </a:extLst>
              </a:tr>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6/30/2019</a:t>
                      </a:r>
                      <a:endParaRPr lang="en-IN"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$6,500.00</a:t>
                      </a:r>
                      <a:endParaRPr lang="en-IN" b="0" dirty="0">
                        <a:solidFill>
                          <a:schemeClr val="tx1"/>
                        </a:solidFill>
                        <a:latin typeface="Arial" panose="020B0604020202020204" pitchFamily="34" charset="0"/>
                        <a:cs typeface="Arial" panose="020B0604020202020204" pitchFamily="34" charset="0"/>
                      </a:endParaRPr>
                    </a:p>
                  </a:txBody>
                  <a:tcPr marR="5486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$6,147.52</a:t>
                      </a:r>
                      <a:endParaRPr lang="en-IN" b="0" dirty="0">
                        <a:solidFill>
                          <a:schemeClr val="tx1"/>
                        </a:solidFill>
                        <a:latin typeface="Arial" panose="020B0604020202020204" pitchFamily="34" charset="0"/>
                        <a:cs typeface="Arial" panose="020B0604020202020204" pitchFamily="34" charset="0"/>
                      </a:endParaRPr>
                    </a:p>
                  </a:txBody>
                  <a:tcPr marR="5486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$352.48</a:t>
                      </a:r>
                      <a:endParaRPr lang="en-IN" b="0" dirty="0">
                        <a:solidFill>
                          <a:schemeClr val="tx1"/>
                        </a:solidFill>
                        <a:latin typeface="Arial" panose="020B0604020202020204" pitchFamily="34" charset="0"/>
                        <a:cs typeface="Arial" panose="020B0604020202020204" pitchFamily="34" charset="0"/>
                      </a:endParaRPr>
                    </a:p>
                  </a:txBody>
                  <a:tcPr marR="7315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102,106.23</a:t>
                      </a:r>
                      <a:endParaRPr lang="en-IN" b="0" dirty="0">
                        <a:solidFill>
                          <a:schemeClr val="tx1"/>
                        </a:solidFill>
                        <a:latin typeface="Arial" panose="020B0604020202020204" pitchFamily="34" charset="0"/>
                        <a:cs typeface="Arial" panose="020B0604020202020204" pitchFamily="34" charset="0"/>
                      </a:endParaRPr>
                    </a:p>
                  </a:txBody>
                  <a:tcPr marR="4572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475696544"/>
                  </a:ext>
                </a:extLst>
              </a:tr>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12/31/2019</a:t>
                      </a:r>
                      <a:endParaRPr lang="en-IN"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6,500.00</a:t>
                      </a:r>
                      <a:endParaRPr lang="en-IN" b="0" dirty="0">
                        <a:solidFill>
                          <a:schemeClr val="tx1"/>
                        </a:solidFill>
                        <a:latin typeface="Arial" panose="020B0604020202020204" pitchFamily="34" charset="0"/>
                        <a:cs typeface="Arial" panose="020B0604020202020204" pitchFamily="34" charset="0"/>
                      </a:endParaRPr>
                    </a:p>
                  </a:txBody>
                  <a:tcPr marR="5486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6,126.37</a:t>
                      </a:r>
                      <a:endParaRPr lang="en-IN" b="0" dirty="0">
                        <a:solidFill>
                          <a:schemeClr val="tx1"/>
                        </a:solidFill>
                        <a:latin typeface="Arial" panose="020B0604020202020204" pitchFamily="34" charset="0"/>
                        <a:cs typeface="Arial" panose="020B0604020202020204" pitchFamily="34" charset="0"/>
                      </a:endParaRPr>
                    </a:p>
                  </a:txBody>
                  <a:tcPr marR="5486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373.63</a:t>
                      </a:r>
                      <a:endParaRPr lang="en-IN" b="0" dirty="0">
                        <a:solidFill>
                          <a:schemeClr val="tx1"/>
                        </a:solidFill>
                        <a:latin typeface="Arial" panose="020B0604020202020204" pitchFamily="34" charset="0"/>
                        <a:cs typeface="Arial" panose="020B0604020202020204" pitchFamily="34" charset="0"/>
                      </a:endParaRPr>
                    </a:p>
                  </a:txBody>
                  <a:tcPr marR="7315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101,732.60</a:t>
                      </a:r>
                      <a:endParaRPr lang="en-IN" b="0" dirty="0">
                        <a:solidFill>
                          <a:schemeClr val="tx1"/>
                        </a:solidFill>
                        <a:latin typeface="Arial" panose="020B0604020202020204" pitchFamily="34" charset="0"/>
                        <a:cs typeface="Arial" panose="020B0604020202020204" pitchFamily="34" charset="0"/>
                      </a:endParaRPr>
                    </a:p>
                  </a:txBody>
                  <a:tcPr marR="4572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052753553"/>
                  </a:ext>
                </a:extLst>
              </a:tr>
            </a:tbl>
          </a:graphicData>
        </a:graphic>
      </p:graphicFrame>
      <p:pic>
        <p:nvPicPr>
          <p:cNvPr id="34" name="Picture 6" descr="Connector arrows lead from amounts in the table to the three journal entry amounts."/>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2928184" y="2459756"/>
            <a:ext cx="6773243" cy="3395766"/>
          </a:xfrm>
        </p:spPr>
      </p:pic>
    </p:spTree>
    <p:extLst>
      <p:ext uri="{BB962C8B-B14F-4D97-AF65-F5344CB8AC3E}">
        <p14:creationId xmlns:p14="http://schemas.microsoft.com/office/powerpoint/2010/main" val="3734269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Recognition of Interest Income and Amortization of Bond Premiums and Discounts</a:t>
            </a:r>
            <a:r>
              <a:rPr lang="en-IN" sz="2000" dirty="0"/>
              <a:t>  (Slide 4 of 5)</a:t>
            </a:r>
            <a:endParaRPr lang="en-IN" dirty="0"/>
          </a:p>
        </p:txBody>
      </p:sp>
      <p:sp>
        <p:nvSpPr>
          <p:cNvPr id="6" name="Content Placeholder 2"/>
          <p:cNvSpPr>
            <a:spLocks noGrp="1"/>
          </p:cNvSpPr>
          <p:nvPr>
            <p:ph idx="1"/>
          </p:nvPr>
        </p:nvSpPr>
        <p:spPr>
          <a:xfrm>
            <a:off x="838200" y="1317624"/>
            <a:ext cx="10972800" cy="3756652"/>
          </a:xfrm>
        </p:spPr>
        <p:txBody>
          <a:bodyPr/>
          <a:lstStyle/>
          <a:p>
            <a:pPr>
              <a:buClr>
                <a:schemeClr val="tx1"/>
              </a:buClr>
            </a:pPr>
            <a:r>
              <a:rPr lang="en-US" sz="2800" b="1" dirty="0">
                <a:solidFill>
                  <a:srgbClr val="009900"/>
                </a:solidFill>
                <a:cs typeface="Arial" charset="0"/>
              </a:rPr>
              <a:t>Example</a:t>
            </a:r>
            <a:r>
              <a:rPr lang="en-US" sz="2800" b="1" dirty="0">
                <a:solidFill>
                  <a:srgbClr val="92D050"/>
                </a:solidFill>
                <a:cs typeface="Arial" charset="0"/>
              </a:rPr>
              <a:t> </a:t>
            </a:r>
            <a:r>
              <a:rPr lang="en-US" sz="2800" dirty="0">
                <a:solidFill>
                  <a:prstClr val="black"/>
                </a:solidFill>
                <a:cs typeface="Arial" charset="0"/>
              </a:rPr>
              <a:t>Colburn Company invests in bonds that will be held to maturity. The bonds have a face value of $100,000, and Colburn pays $97,616.71 on January 1, 2019. </a:t>
            </a:r>
          </a:p>
          <a:p>
            <a:pPr marL="800100" lvl="1" indent="-342900">
              <a:spcBef>
                <a:spcPts val="700"/>
              </a:spcBef>
              <a:buClr>
                <a:schemeClr val="tx1"/>
              </a:buClr>
              <a:buSzPct val="100000"/>
            </a:pPr>
            <a:r>
              <a:rPr lang="en-US" sz="2400" dirty="0">
                <a:solidFill>
                  <a:prstClr val="black"/>
                </a:solidFill>
                <a:cs typeface="Arial" charset="0"/>
              </a:rPr>
              <a:t>The bonds carry a stated interest rate of 13% payable semiannually on June 30 and December 31.</a:t>
            </a:r>
          </a:p>
          <a:p>
            <a:pPr marL="800100" lvl="1" indent="-342900">
              <a:spcBef>
                <a:spcPts val="700"/>
              </a:spcBef>
              <a:buClr>
                <a:schemeClr val="tx1"/>
              </a:buClr>
              <a:buSzPct val="100000"/>
            </a:pPr>
            <a:r>
              <a:rPr lang="en-US" sz="2400" dirty="0">
                <a:solidFill>
                  <a:prstClr val="black"/>
                </a:solidFill>
                <a:cs typeface="Arial" charset="0"/>
              </a:rPr>
              <a:t>The bonds mature on December 31, 2021, and have an effective interest rate of 14%.</a:t>
            </a:r>
          </a:p>
          <a:p>
            <a:pPr marL="800100" lvl="1" indent="-342900">
              <a:spcBef>
                <a:spcPts val="700"/>
              </a:spcBef>
              <a:buClr>
                <a:schemeClr val="tx1"/>
              </a:buClr>
              <a:buSzPct val="100000"/>
            </a:pPr>
            <a:r>
              <a:rPr lang="en-US" sz="2400" dirty="0">
                <a:solidFill>
                  <a:prstClr val="black"/>
                </a:solidFill>
                <a:cs typeface="Arial" charset="0"/>
              </a:rPr>
              <a:t>Colburn records the acquisition on January 1, 2019, as follows:</a:t>
            </a:r>
          </a:p>
        </p:txBody>
      </p:sp>
      <p:graphicFrame>
        <p:nvGraphicFramePr>
          <p:cNvPr id="7" name="Table 3"/>
          <p:cNvGraphicFramePr>
            <a:graphicFrameLocks noGrp="1"/>
          </p:cNvGraphicFramePr>
          <p:nvPr>
            <p:ph idx="10"/>
            <p:extLst>
              <p:ext uri="{D42A27DB-BD31-4B8C-83A1-F6EECF244321}">
                <p14:modId xmlns:p14="http://schemas.microsoft.com/office/powerpoint/2010/main" val="4188933360"/>
              </p:ext>
            </p:extLst>
          </p:nvPr>
        </p:nvGraphicFramePr>
        <p:xfrm>
          <a:off x="1295400" y="5365168"/>
          <a:ext cx="9601200" cy="741680"/>
        </p:xfrm>
        <a:graphic>
          <a:graphicData uri="http://schemas.openxmlformats.org/drawingml/2006/table">
            <a:tbl>
              <a:tblPr firstRow="1" bandRow="1">
                <a:tableStyleId>{5C22544A-7EE6-4342-B048-85BDC9FD1C3A}</a:tableStyleId>
              </a:tblPr>
              <a:tblGrid>
                <a:gridCol w="5394960">
                  <a:extLst>
                    <a:ext uri="{9D8B030D-6E8A-4147-A177-3AD203B41FA5}">
                      <a16:colId xmlns:a16="http://schemas.microsoft.com/office/drawing/2014/main" val="3019909293"/>
                    </a:ext>
                  </a:extLst>
                </a:gridCol>
                <a:gridCol w="2103120">
                  <a:extLst>
                    <a:ext uri="{9D8B030D-6E8A-4147-A177-3AD203B41FA5}">
                      <a16:colId xmlns:a16="http://schemas.microsoft.com/office/drawing/2014/main" val="3561109002"/>
                    </a:ext>
                  </a:extLst>
                </a:gridCol>
                <a:gridCol w="2103120">
                  <a:extLst>
                    <a:ext uri="{9D8B030D-6E8A-4147-A177-3AD203B41FA5}">
                      <a16:colId xmlns:a16="http://schemas.microsoft.com/office/drawing/2014/main" val="4096052953"/>
                    </a:ext>
                  </a:extLst>
                </a:gridCol>
              </a:tblGrid>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Investment in Held-to-Maturity Debt Securities</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97,616.71</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730785828"/>
                  </a:ext>
                </a:extLst>
              </a:tr>
              <a:tr h="37084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Cash</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97,616.71</a:t>
                      </a:r>
                      <a:endParaRPr lang="en-IN"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513126233"/>
                  </a:ext>
                </a:extLst>
              </a:tr>
            </a:tbl>
          </a:graphicData>
        </a:graphic>
      </p:graphicFrame>
    </p:spTree>
    <p:extLst>
      <p:ext uri="{BB962C8B-B14F-4D97-AF65-F5344CB8AC3E}">
        <p14:creationId xmlns:p14="http://schemas.microsoft.com/office/powerpoint/2010/main" val="1719748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Recognition of Interest Income and Amortization of Bond Premiums and Discounts</a:t>
            </a:r>
            <a:r>
              <a:rPr lang="en-IN" sz="2000" dirty="0"/>
              <a:t>  (Slide 5 of 5)</a:t>
            </a:r>
          </a:p>
        </p:txBody>
      </p:sp>
      <p:sp>
        <p:nvSpPr>
          <p:cNvPr id="3" name="Content Placeholder 2"/>
          <p:cNvSpPr>
            <a:spLocks noGrp="1"/>
          </p:cNvSpPr>
          <p:nvPr>
            <p:ph idx="1"/>
          </p:nvPr>
        </p:nvSpPr>
        <p:spPr>
          <a:xfrm>
            <a:off x="838200" y="1317624"/>
            <a:ext cx="10972800" cy="844477"/>
          </a:xfrm>
        </p:spPr>
        <p:txBody>
          <a:bodyPr/>
          <a:lstStyle/>
          <a:p>
            <a:pPr marL="365760" lvl="1" indent="-365760"/>
            <a:r>
              <a:rPr lang="en-US" sz="2600" dirty="0">
                <a:solidFill>
                  <a:prstClr val="black"/>
                </a:solidFill>
                <a:cs typeface="Arial" charset="0"/>
              </a:rPr>
              <a:t>Using the </a:t>
            </a:r>
            <a:r>
              <a:rPr lang="en-US" sz="2600" i="1" dirty="0">
                <a:solidFill>
                  <a:prstClr val="black"/>
                </a:solidFill>
                <a:cs typeface="Arial" charset="0"/>
              </a:rPr>
              <a:t>effective interest method</a:t>
            </a:r>
            <a:r>
              <a:rPr lang="en-US" sz="2600" dirty="0">
                <a:solidFill>
                  <a:prstClr val="black"/>
                </a:solidFill>
                <a:cs typeface="Arial" charset="0"/>
              </a:rPr>
              <a:t>, Colburn records the first interest receipt on June 30, 2019, as follows:</a:t>
            </a:r>
          </a:p>
        </p:txBody>
      </p:sp>
      <p:graphicFrame>
        <p:nvGraphicFramePr>
          <p:cNvPr id="9" name="Table 3"/>
          <p:cNvGraphicFramePr>
            <a:graphicFrameLocks noGrp="1"/>
          </p:cNvGraphicFramePr>
          <p:nvPr>
            <p:ph idx="10"/>
            <p:extLst>
              <p:ext uri="{D42A27DB-BD31-4B8C-83A1-F6EECF244321}">
                <p14:modId xmlns:p14="http://schemas.microsoft.com/office/powerpoint/2010/main" val="4140296851"/>
              </p:ext>
            </p:extLst>
          </p:nvPr>
        </p:nvGraphicFramePr>
        <p:xfrm>
          <a:off x="1798320" y="2207215"/>
          <a:ext cx="8595360" cy="1112520"/>
        </p:xfrm>
        <a:graphic>
          <a:graphicData uri="http://schemas.openxmlformats.org/drawingml/2006/table">
            <a:tbl>
              <a:tblPr firstRow="1" bandRow="1">
                <a:tableStyleId>{5C22544A-7EE6-4342-B048-85BDC9FD1C3A}</a:tableStyleId>
              </a:tblPr>
              <a:tblGrid>
                <a:gridCol w="5303520">
                  <a:extLst>
                    <a:ext uri="{9D8B030D-6E8A-4147-A177-3AD203B41FA5}">
                      <a16:colId xmlns:a16="http://schemas.microsoft.com/office/drawing/2014/main" val="2413691329"/>
                    </a:ext>
                  </a:extLst>
                </a:gridCol>
                <a:gridCol w="1645920">
                  <a:extLst>
                    <a:ext uri="{9D8B030D-6E8A-4147-A177-3AD203B41FA5}">
                      <a16:colId xmlns:a16="http://schemas.microsoft.com/office/drawing/2014/main" val="2291924088"/>
                    </a:ext>
                  </a:extLst>
                </a:gridCol>
                <a:gridCol w="1645920">
                  <a:extLst>
                    <a:ext uri="{9D8B030D-6E8A-4147-A177-3AD203B41FA5}">
                      <a16:colId xmlns:a16="http://schemas.microsoft.com/office/drawing/2014/main" val="495612654"/>
                    </a:ext>
                  </a:extLst>
                </a:gridCol>
              </a:tblGrid>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Cash</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6,500.00</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378278812"/>
                  </a:ext>
                </a:extLst>
              </a:tr>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Investment in Held-to-Maturity Debt Securities</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dirty="0">
                          <a:solidFill>
                            <a:schemeClr val="tx1"/>
                          </a:solidFill>
                          <a:latin typeface="Arial" panose="020B0604020202020204" pitchFamily="34" charset="0"/>
                          <a:cs typeface="Arial" panose="020B0604020202020204" pitchFamily="34" charset="0"/>
                        </a:rPr>
                        <a:t>333.17</a:t>
                      </a:r>
                    </a:p>
                  </a:txBody>
                  <a:tcPr>
                    <a:no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587438253"/>
                  </a:ext>
                </a:extLst>
              </a:tr>
              <a:tr h="37084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Interest Income</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dirty="0">
                          <a:solidFill>
                            <a:schemeClr val="tx1"/>
                          </a:solidFill>
                          <a:latin typeface="Arial" panose="020B0604020202020204" pitchFamily="34" charset="0"/>
                          <a:cs typeface="Arial" panose="020B0604020202020204" pitchFamily="34" charset="0"/>
                        </a:rPr>
                        <a:t>6,833.17</a:t>
                      </a:r>
                    </a:p>
                  </a:txBody>
                  <a:tcPr>
                    <a:noFill/>
                  </a:tcPr>
                </a:tc>
                <a:extLst>
                  <a:ext uri="{0D108BD9-81ED-4DB2-BD59-A6C34878D82A}">
                    <a16:rowId xmlns:a16="http://schemas.microsoft.com/office/drawing/2014/main" val="898992374"/>
                  </a:ext>
                </a:extLst>
              </a:tr>
            </a:tbl>
          </a:graphicData>
        </a:graphic>
      </p:graphicFrame>
      <p:sp>
        <p:nvSpPr>
          <p:cNvPr id="5" name="Content Placeholder 4"/>
          <p:cNvSpPr>
            <a:spLocks noGrp="1"/>
          </p:cNvSpPr>
          <p:nvPr>
            <p:ph idx="11"/>
          </p:nvPr>
        </p:nvSpPr>
        <p:spPr>
          <a:xfrm>
            <a:off x="1432560" y="3416364"/>
            <a:ext cx="9326880" cy="731520"/>
          </a:xfrm>
          <a:solidFill>
            <a:srgbClr val="EDF0D8"/>
          </a:solidFill>
        </p:spPr>
        <p:txBody>
          <a:bodyPr/>
          <a:lstStyle/>
          <a:p>
            <a:pPr marL="0" indent="0">
              <a:buNone/>
            </a:pPr>
            <a:r>
              <a:rPr lang="en-IN" sz="1800" dirty="0"/>
              <a:t>Investment Interest Income and Premium Amortization Schedule:</a:t>
            </a:r>
            <a:br>
              <a:rPr lang="en-IN" sz="1800" dirty="0"/>
            </a:br>
            <a:r>
              <a:rPr lang="en-IN" sz="1800" i="1" dirty="0"/>
              <a:t>Effective Interest Method</a:t>
            </a:r>
            <a:endParaRPr lang="en-IN" sz="1800" dirty="0"/>
          </a:p>
        </p:txBody>
      </p:sp>
      <p:graphicFrame>
        <p:nvGraphicFramePr>
          <p:cNvPr id="10" name="Table 5"/>
          <p:cNvGraphicFramePr>
            <a:graphicFrameLocks noGrp="1"/>
          </p:cNvGraphicFramePr>
          <p:nvPr>
            <p:ph idx="12"/>
            <p:extLst>
              <p:ext uri="{D42A27DB-BD31-4B8C-83A1-F6EECF244321}">
                <p14:modId xmlns:p14="http://schemas.microsoft.com/office/powerpoint/2010/main" val="283052143"/>
              </p:ext>
            </p:extLst>
          </p:nvPr>
        </p:nvGraphicFramePr>
        <p:xfrm>
          <a:off x="1432560" y="4159944"/>
          <a:ext cx="9326880" cy="2026920"/>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val="761379950"/>
                    </a:ext>
                  </a:extLst>
                </a:gridCol>
                <a:gridCol w="1737360">
                  <a:extLst>
                    <a:ext uri="{9D8B030D-6E8A-4147-A177-3AD203B41FA5}">
                      <a16:colId xmlns:a16="http://schemas.microsoft.com/office/drawing/2014/main" val="1604542549"/>
                    </a:ext>
                  </a:extLst>
                </a:gridCol>
                <a:gridCol w="1737360">
                  <a:extLst>
                    <a:ext uri="{9D8B030D-6E8A-4147-A177-3AD203B41FA5}">
                      <a16:colId xmlns:a16="http://schemas.microsoft.com/office/drawing/2014/main" val="1866771835"/>
                    </a:ext>
                  </a:extLst>
                </a:gridCol>
                <a:gridCol w="2286000">
                  <a:extLst>
                    <a:ext uri="{9D8B030D-6E8A-4147-A177-3AD203B41FA5}">
                      <a16:colId xmlns:a16="http://schemas.microsoft.com/office/drawing/2014/main" val="2160937385"/>
                    </a:ext>
                  </a:extLst>
                </a:gridCol>
                <a:gridCol w="2103120">
                  <a:extLst>
                    <a:ext uri="{9D8B030D-6E8A-4147-A177-3AD203B41FA5}">
                      <a16:colId xmlns:a16="http://schemas.microsoft.com/office/drawing/2014/main" val="3737477212"/>
                    </a:ext>
                  </a:extLst>
                </a:gridCol>
              </a:tblGrid>
              <a:tr h="370840">
                <a:tc>
                  <a:txBody>
                    <a:bodyPr/>
                    <a:lstStyle/>
                    <a:p>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Date</a:t>
                      </a:r>
                      <a:endParaRPr lang="en-IN" b="1" dirty="0">
                        <a:solidFill>
                          <a:schemeClr val="tx1"/>
                        </a:solidFill>
                        <a:latin typeface="Arial" panose="020B0604020202020204" pitchFamily="34" charset="0"/>
                        <a:cs typeface="Arial" panose="020B0604020202020204" pitchFamily="34" charset="0"/>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Cash</a:t>
                      </a:r>
                    </a:p>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(Debit)</a:t>
                      </a:r>
                      <a:r>
                        <a:rPr lang="en-IN" sz="1800" b="1" i="0" u="none" strike="noStrike" kern="1200" baseline="30000" dirty="0">
                          <a:solidFill>
                            <a:schemeClr val="tx1"/>
                          </a:solidFill>
                          <a:latin typeface="Arial" panose="020B0604020202020204" pitchFamily="34" charset="0"/>
                          <a:ea typeface="+mn-ea"/>
                          <a:cs typeface="Arial" panose="020B0604020202020204" pitchFamily="34" charset="0"/>
                        </a:rPr>
                        <a:t>a</a:t>
                      </a:r>
                      <a:endParaRPr lang="en-IN" b="1" baseline="30000" dirty="0">
                        <a:solidFill>
                          <a:schemeClr val="tx1"/>
                        </a:solidFill>
                        <a:latin typeface="Arial" panose="020B0604020202020204" pitchFamily="34" charset="0"/>
                        <a:cs typeface="Arial" panose="020B0604020202020204" pitchFamily="34" charset="0"/>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Interest</a:t>
                      </a:r>
                    </a:p>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Income</a:t>
                      </a:r>
                    </a:p>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(Credit)</a:t>
                      </a:r>
                      <a:r>
                        <a:rPr lang="en-IN" sz="1800" b="1" i="0" u="none" strike="noStrike" kern="1200" baseline="30000" dirty="0">
                          <a:solidFill>
                            <a:schemeClr val="tx1"/>
                          </a:solidFill>
                          <a:latin typeface="Arial" panose="020B0604020202020204" pitchFamily="34" charset="0"/>
                          <a:ea typeface="+mn-ea"/>
                          <a:cs typeface="Arial" panose="020B0604020202020204" pitchFamily="34" charset="0"/>
                        </a:rPr>
                        <a:t>b</a:t>
                      </a:r>
                      <a:endParaRPr lang="en-IN" b="1" baseline="30000" dirty="0">
                        <a:solidFill>
                          <a:schemeClr val="tx1"/>
                        </a:solidFill>
                        <a:latin typeface="Arial" panose="020B0604020202020204" pitchFamily="34" charset="0"/>
                        <a:cs typeface="Arial" panose="020B0604020202020204" pitchFamily="34" charset="0"/>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Investment in Debt</a:t>
                      </a:r>
                    </a:p>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Securities (Credit)</a:t>
                      </a:r>
                      <a:r>
                        <a:rPr lang="en-IN" sz="1800" b="1" i="0" u="none" strike="noStrike" kern="1200" baseline="30000" dirty="0">
                          <a:solidFill>
                            <a:schemeClr val="tx1"/>
                          </a:solidFill>
                          <a:latin typeface="Arial" panose="020B0604020202020204" pitchFamily="34" charset="0"/>
                          <a:ea typeface="+mn-ea"/>
                          <a:cs typeface="Arial" panose="020B0604020202020204" pitchFamily="34" charset="0"/>
                        </a:rPr>
                        <a:t>c</a:t>
                      </a:r>
                      <a:endParaRPr lang="en-IN" b="1" baseline="30000" dirty="0">
                        <a:solidFill>
                          <a:schemeClr val="tx1"/>
                        </a:solidFill>
                        <a:latin typeface="Arial" panose="020B0604020202020204" pitchFamily="34" charset="0"/>
                        <a:cs typeface="Arial" panose="020B0604020202020204" pitchFamily="34" charset="0"/>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Carrying Value of</a:t>
                      </a:r>
                    </a:p>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Investment in</a:t>
                      </a:r>
                    </a:p>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Debt Securities</a:t>
                      </a:r>
                      <a:r>
                        <a:rPr lang="en-IN" sz="1800" b="1" i="0" u="none" strike="noStrike" kern="1200" baseline="30000" dirty="0">
                          <a:solidFill>
                            <a:schemeClr val="tx1"/>
                          </a:solidFill>
                          <a:latin typeface="Arial" panose="020B0604020202020204" pitchFamily="34" charset="0"/>
                          <a:ea typeface="+mn-ea"/>
                          <a:cs typeface="Arial" panose="020B0604020202020204" pitchFamily="34" charset="0"/>
                        </a:rPr>
                        <a:t>d</a:t>
                      </a:r>
                      <a:endParaRPr lang="en-IN" b="1" baseline="30000" dirty="0">
                        <a:solidFill>
                          <a:schemeClr val="tx1"/>
                        </a:solidFill>
                        <a:latin typeface="Arial" panose="020B0604020202020204" pitchFamily="34" charset="0"/>
                        <a:cs typeface="Arial" panose="020B0604020202020204" pitchFamily="34" charset="0"/>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235634721"/>
                  </a:ext>
                </a:extLst>
              </a:tr>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1/1/2019</a:t>
                      </a:r>
                      <a:endParaRPr lang="en-IN"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DF0D8"/>
                    </a:solid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marR="36576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DF0D8"/>
                    </a:solid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marR="36576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DF0D8"/>
                    </a:solidFill>
                  </a:tcPr>
                </a:tc>
                <a:tc>
                  <a:txBody>
                    <a:bodyPr/>
                    <a:lstStyle/>
                    <a:p>
                      <a:pPr algn="r"/>
                      <a:endParaRPr lang="en-IN" b="0">
                        <a:solidFill>
                          <a:schemeClr val="tx1"/>
                        </a:solidFill>
                        <a:latin typeface="Arial" panose="020B0604020202020204" pitchFamily="34" charset="0"/>
                        <a:cs typeface="Arial" panose="020B0604020202020204" pitchFamily="34" charset="0"/>
                      </a:endParaRPr>
                    </a:p>
                  </a:txBody>
                  <a:tcPr marR="36576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DF0D8"/>
                    </a:solidFill>
                  </a:tcPr>
                </a:tc>
                <a:tc>
                  <a:txBody>
                    <a:bodyPr/>
                    <a:lstStyle/>
                    <a:p>
                      <a:pPr algn="r"/>
                      <a:r>
                        <a:rPr lang="en-IN" b="0" dirty="0">
                          <a:solidFill>
                            <a:schemeClr val="tx1"/>
                          </a:solidFill>
                          <a:latin typeface="Arial" panose="020B0604020202020204" pitchFamily="34" charset="0"/>
                          <a:cs typeface="Arial" panose="020B0604020202020204" pitchFamily="34" charset="0"/>
                        </a:rPr>
                        <a:t>$ 97,616.71</a:t>
                      </a:r>
                    </a:p>
                  </a:txBody>
                  <a:tcPr marR="4572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961353971"/>
                  </a:ext>
                </a:extLst>
              </a:tr>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6/30/2019</a:t>
                      </a:r>
                      <a:endParaRPr lang="en-IN"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$6,500.00</a:t>
                      </a:r>
                      <a:endParaRPr lang="en-IN" b="0" dirty="0">
                        <a:solidFill>
                          <a:schemeClr val="tx1"/>
                        </a:solidFill>
                        <a:latin typeface="Arial" panose="020B0604020202020204" pitchFamily="34" charset="0"/>
                        <a:cs typeface="Arial" panose="020B0604020202020204" pitchFamily="34" charset="0"/>
                      </a:endParaRPr>
                    </a:p>
                  </a:txBody>
                  <a:tcPr marR="5486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IN" b="0" dirty="0">
                          <a:solidFill>
                            <a:schemeClr val="tx1"/>
                          </a:solidFill>
                          <a:latin typeface="Arial" panose="020B0604020202020204" pitchFamily="34" charset="0"/>
                          <a:cs typeface="Arial" panose="020B0604020202020204" pitchFamily="34" charset="0"/>
                        </a:rPr>
                        <a:t>$6,833.17</a:t>
                      </a:r>
                    </a:p>
                  </a:txBody>
                  <a:tcPr marR="5486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IN" b="0" dirty="0">
                          <a:solidFill>
                            <a:schemeClr val="tx1"/>
                          </a:solidFill>
                          <a:latin typeface="Arial" panose="020B0604020202020204" pitchFamily="34" charset="0"/>
                          <a:cs typeface="Arial" panose="020B0604020202020204" pitchFamily="34" charset="0"/>
                        </a:rPr>
                        <a:t>$333.17</a:t>
                      </a:r>
                    </a:p>
                  </a:txBody>
                  <a:tcPr marR="7315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IN" b="0" dirty="0">
                          <a:solidFill>
                            <a:schemeClr val="tx1"/>
                          </a:solidFill>
                          <a:latin typeface="Arial" panose="020B0604020202020204" pitchFamily="34" charset="0"/>
                          <a:cs typeface="Arial" panose="020B0604020202020204" pitchFamily="34" charset="0"/>
                        </a:rPr>
                        <a:t>97,949.88</a:t>
                      </a:r>
                    </a:p>
                  </a:txBody>
                  <a:tcPr marR="4572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475696544"/>
                  </a:ext>
                </a:extLst>
              </a:tr>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12/31/2019</a:t>
                      </a:r>
                      <a:endParaRPr lang="en-IN"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6,500.00</a:t>
                      </a:r>
                      <a:endParaRPr lang="en-IN" b="0" dirty="0">
                        <a:solidFill>
                          <a:schemeClr val="tx1"/>
                        </a:solidFill>
                        <a:latin typeface="Arial" panose="020B0604020202020204" pitchFamily="34" charset="0"/>
                        <a:cs typeface="Arial" panose="020B0604020202020204" pitchFamily="34" charset="0"/>
                      </a:endParaRPr>
                    </a:p>
                  </a:txBody>
                  <a:tcPr marR="5486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IN" b="0" dirty="0">
                          <a:solidFill>
                            <a:schemeClr val="tx1"/>
                          </a:solidFill>
                          <a:latin typeface="Arial" panose="020B0604020202020204" pitchFamily="34" charset="0"/>
                          <a:cs typeface="Arial" panose="020B0604020202020204" pitchFamily="34" charset="0"/>
                        </a:rPr>
                        <a:t>6,856.49</a:t>
                      </a:r>
                    </a:p>
                  </a:txBody>
                  <a:tcPr marR="5486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IN" b="0" dirty="0">
                          <a:solidFill>
                            <a:schemeClr val="tx1"/>
                          </a:solidFill>
                          <a:latin typeface="Arial" panose="020B0604020202020204" pitchFamily="34" charset="0"/>
                          <a:cs typeface="Arial" panose="020B0604020202020204" pitchFamily="34" charset="0"/>
                        </a:rPr>
                        <a:t>356.49</a:t>
                      </a:r>
                    </a:p>
                  </a:txBody>
                  <a:tcPr marR="7315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r"/>
                      <a:r>
                        <a:rPr lang="en-IN" b="0" dirty="0">
                          <a:solidFill>
                            <a:schemeClr val="tx1"/>
                          </a:solidFill>
                          <a:latin typeface="Arial" panose="020B0604020202020204" pitchFamily="34" charset="0"/>
                          <a:cs typeface="Arial" panose="020B0604020202020204" pitchFamily="34" charset="0"/>
                        </a:rPr>
                        <a:t>98,306.37</a:t>
                      </a:r>
                    </a:p>
                  </a:txBody>
                  <a:tcPr marR="4572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052753553"/>
                  </a:ext>
                </a:extLst>
              </a:tr>
            </a:tbl>
          </a:graphicData>
        </a:graphic>
      </p:graphicFrame>
      <p:pic>
        <p:nvPicPr>
          <p:cNvPr id="20" name="Picture 6" descr="Connector arrows lead from amounts in the table to the three journal entry amounts."/>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2865907" y="2421107"/>
            <a:ext cx="6614733" cy="3426249"/>
          </a:xfrm>
        </p:spPr>
      </p:pic>
    </p:spTree>
    <p:extLst>
      <p:ext uri="{BB962C8B-B14F-4D97-AF65-F5344CB8AC3E}">
        <p14:creationId xmlns:p14="http://schemas.microsoft.com/office/powerpoint/2010/main" val="4266693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Amortization of Bonds Acquired between Interest Dates</a:t>
            </a:r>
          </a:p>
        </p:txBody>
      </p:sp>
      <p:sp>
        <p:nvSpPr>
          <p:cNvPr id="3" name="Content Placeholder 2"/>
          <p:cNvSpPr>
            <a:spLocks noGrp="1"/>
          </p:cNvSpPr>
          <p:nvPr>
            <p:ph idx="1"/>
          </p:nvPr>
        </p:nvSpPr>
        <p:spPr>
          <a:xfrm>
            <a:off x="838200" y="1317625"/>
            <a:ext cx="10789920" cy="2739219"/>
          </a:xfrm>
        </p:spPr>
        <p:txBody>
          <a:bodyPr/>
          <a:lstStyle/>
          <a:p>
            <a:pPr>
              <a:buClr>
                <a:schemeClr val="tx1"/>
              </a:buClr>
            </a:pPr>
            <a:r>
              <a:rPr lang="en-US" sz="2800" b="1" dirty="0">
                <a:solidFill>
                  <a:srgbClr val="009900"/>
                </a:solidFill>
                <a:cs typeface="Arial" charset="0"/>
              </a:rPr>
              <a:t>Example</a:t>
            </a:r>
            <a:r>
              <a:rPr lang="en-US" sz="2800" b="1" dirty="0">
                <a:solidFill>
                  <a:srgbClr val="4F81BD"/>
                </a:solidFill>
                <a:cs typeface="Arial" charset="0"/>
              </a:rPr>
              <a:t> </a:t>
            </a:r>
            <a:r>
              <a:rPr lang="en-US" sz="2800" dirty="0">
                <a:solidFill>
                  <a:prstClr val="black"/>
                </a:solidFill>
                <a:cs typeface="Arial" charset="0"/>
              </a:rPr>
              <a:t>Tallen Company purchased 9% bonds with a face value of $200,000 at par plus accrued interest on March 1, 2019. Interest on these bonds is payable June 30 and December 31, and the bonds mature December 31, 2021 (34 months after the date of purchase).</a:t>
            </a:r>
          </a:p>
          <a:p>
            <a:pPr marL="800100" lvl="1" indent="-342900">
              <a:spcBef>
                <a:spcPts val="700"/>
              </a:spcBef>
              <a:buClr>
                <a:schemeClr val="tx1"/>
              </a:buClr>
              <a:buSzPct val="100000"/>
            </a:pPr>
            <a:r>
              <a:rPr lang="en-US" sz="2400" dirty="0">
                <a:solidFill>
                  <a:prstClr val="black"/>
                </a:solidFill>
                <a:cs typeface="Arial" charset="0"/>
              </a:rPr>
              <a:t>Tallen records the acquisition on March 1, 2019, as follows:</a:t>
            </a:r>
            <a:endParaRPr lang="en-US" sz="2400" dirty="0"/>
          </a:p>
        </p:txBody>
      </p:sp>
      <p:graphicFrame>
        <p:nvGraphicFramePr>
          <p:cNvPr id="6" name="Table 3"/>
          <p:cNvGraphicFramePr>
            <a:graphicFrameLocks noGrp="1"/>
          </p:cNvGraphicFramePr>
          <p:nvPr>
            <p:ph idx="10"/>
            <p:extLst>
              <p:ext uri="{D42A27DB-BD31-4B8C-83A1-F6EECF244321}">
                <p14:modId xmlns:p14="http://schemas.microsoft.com/office/powerpoint/2010/main" val="1570247214"/>
              </p:ext>
            </p:extLst>
          </p:nvPr>
        </p:nvGraphicFramePr>
        <p:xfrm>
          <a:off x="1706880" y="4119401"/>
          <a:ext cx="8778240" cy="111252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3281225510"/>
                    </a:ext>
                  </a:extLst>
                </a:gridCol>
                <a:gridCol w="1645920">
                  <a:extLst>
                    <a:ext uri="{9D8B030D-6E8A-4147-A177-3AD203B41FA5}">
                      <a16:colId xmlns:a16="http://schemas.microsoft.com/office/drawing/2014/main" val="3135692885"/>
                    </a:ext>
                  </a:extLst>
                </a:gridCol>
                <a:gridCol w="1645920">
                  <a:extLst>
                    <a:ext uri="{9D8B030D-6E8A-4147-A177-3AD203B41FA5}">
                      <a16:colId xmlns:a16="http://schemas.microsoft.com/office/drawing/2014/main" val="16494026"/>
                    </a:ext>
                  </a:extLst>
                </a:gridCol>
              </a:tblGrid>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Investment in Held-to-Maturity Debt Securities</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200,000</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4011492097"/>
                  </a:ext>
                </a:extLst>
              </a:tr>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Interest Income ($200,000 × 0.09 × 2/12)</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3,000</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673993482"/>
                  </a:ext>
                </a:extLst>
              </a:tr>
              <a:tr h="37084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Cash</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b="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203,000</a:t>
                      </a:r>
                      <a:endParaRPr lang="en-IN"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95469195"/>
                  </a:ext>
                </a:extLst>
              </a:tr>
            </a:tbl>
          </a:graphicData>
        </a:graphic>
      </p:graphicFrame>
      <p:sp>
        <p:nvSpPr>
          <p:cNvPr id="5" name="Content Placeholder 4"/>
          <p:cNvSpPr>
            <a:spLocks noGrp="1"/>
          </p:cNvSpPr>
          <p:nvPr>
            <p:ph idx="11"/>
          </p:nvPr>
        </p:nvSpPr>
        <p:spPr>
          <a:xfrm>
            <a:off x="838200" y="5294477"/>
            <a:ext cx="10515600" cy="822989"/>
          </a:xfrm>
        </p:spPr>
        <p:txBody>
          <a:bodyPr/>
          <a:lstStyle/>
          <a:p>
            <a:pPr lvl="1"/>
            <a:r>
              <a:rPr lang="en-US" sz="2400" dirty="0">
                <a:solidFill>
                  <a:prstClr val="black"/>
                </a:solidFill>
                <a:cs typeface="Arial" charset="0"/>
              </a:rPr>
              <a:t>The first interest receipt on June 30, 2019, of $9,000 is calculated as follows: $200,000 × 0.09 × 6/12.</a:t>
            </a:r>
          </a:p>
        </p:txBody>
      </p:sp>
    </p:spTree>
    <p:extLst>
      <p:ext uri="{BB962C8B-B14F-4D97-AF65-F5344CB8AC3E}">
        <p14:creationId xmlns:p14="http://schemas.microsoft.com/office/powerpoint/2010/main" val="2107879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IN" dirty="0"/>
              <a:t>Sale of a Held-to-Maturity Investment Prior to Maturity</a:t>
            </a:r>
            <a:r>
              <a:rPr lang="en-IN" sz="2000" dirty="0"/>
              <a:t> (Slide 1 of 3)</a:t>
            </a:r>
            <a:endParaRPr lang="en-US" sz="2000" dirty="0"/>
          </a:p>
        </p:txBody>
      </p:sp>
      <p:sp>
        <p:nvSpPr>
          <p:cNvPr id="3" name="Content Placeholder 2"/>
          <p:cNvSpPr>
            <a:spLocks noGrp="1"/>
          </p:cNvSpPr>
          <p:nvPr>
            <p:ph idx="1"/>
          </p:nvPr>
        </p:nvSpPr>
        <p:spPr>
          <a:xfrm>
            <a:off x="838198" y="1317625"/>
            <a:ext cx="11155680" cy="4850946"/>
          </a:xfrm>
        </p:spPr>
        <p:txBody>
          <a:bodyPr/>
          <a:lstStyle/>
          <a:p>
            <a:r>
              <a:rPr lang="en-US" sz="2400" dirty="0"/>
              <a:t>Selling an investment in held-to-maturity securities before the maturity date should be rare because the sale may violate the reason for their classification.</a:t>
            </a:r>
          </a:p>
          <a:p>
            <a:r>
              <a:rPr lang="en-US" sz="2400" dirty="0"/>
              <a:t>Circumstances may arise that would cause a company to sell a held-to-maturity debt prior to its maturity.</a:t>
            </a:r>
          </a:p>
          <a:p>
            <a:r>
              <a:rPr lang="en-US" sz="2400" dirty="0"/>
              <a:t>When this occurs, a company first accrues any interest income and amortizes any premium or discount on the investment from the last interest date to the sale date.</a:t>
            </a:r>
          </a:p>
          <a:p>
            <a:r>
              <a:rPr lang="en-US" sz="2400" dirty="0"/>
              <a:t>This is necessary to record the correct amount of interest income and to determine the carrying value on the date of sale.</a:t>
            </a:r>
          </a:p>
          <a:p>
            <a:r>
              <a:rPr lang="en-US" sz="2400" dirty="0"/>
              <a:t>The carrying value of the investment is then subtracted from the sales price (excluding any accrued interest) to determine the gain or loss that is recorded.</a:t>
            </a:r>
          </a:p>
        </p:txBody>
      </p:sp>
    </p:spTree>
    <p:extLst>
      <p:ext uri="{BB962C8B-B14F-4D97-AF65-F5344CB8AC3E}">
        <p14:creationId xmlns:p14="http://schemas.microsoft.com/office/powerpoint/2010/main" val="3104697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Sale of a Held-to-Maturity Investment Prior to Maturity</a:t>
            </a:r>
            <a:r>
              <a:rPr lang="en-IN" sz="2000" dirty="0"/>
              <a:t> (Slide 2 of 3)</a:t>
            </a:r>
            <a:endParaRPr lang="en-IN" dirty="0"/>
          </a:p>
        </p:txBody>
      </p:sp>
      <p:sp>
        <p:nvSpPr>
          <p:cNvPr id="3" name="Content Placeholder 2"/>
          <p:cNvSpPr>
            <a:spLocks noGrp="1"/>
          </p:cNvSpPr>
          <p:nvPr>
            <p:ph idx="1"/>
          </p:nvPr>
        </p:nvSpPr>
        <p:spPr>
          <a:xfrm>
            <a:off x="838200" y="1317624"/>
            <a:ext cx="11247120" cy="2880889"/>
          </a:xfrm>
        </p:spPr>
        <p:txBody>
          <a:bodyPr/>
          <a:lstStyle/>
          <a:p>
            <a:pPr>
              <a:buClr>
                <a:schemeClr val="tx1"/>
              </a:buClr>
            </a:pPr>
            <a:r>
              <a:rPr lang="en-US" sz="2600" b="1" dirty="0">
                <a:solidFill>
                  <a:srgbClr val="009900"/>
                </a:solidFill>
                <a:cs typeface="Arial" charset="0"/>
              </a:rPr>
              <a:t>Example</a:t>
            </a:r>
            <a:r>
              <a:rPr lang="en-US" sz="2600" b="1" dirty="0">
                <a:solidFill>
                  <a:srgbClr val="F29000"/>
                </a:solidFill>
                <a:cs typeface="Arial" charset="0"/>
              </a:rPr>
              <a:t> </a:t>
            </a:r>
            <a:r>
              <a:rPr lang="en-US" sz="2600" dirty="0">
                <a:solidFill>
                  <a:prstClr val="black"/>
                </a:solidFill>
                <a:cs typeface="Arial" charset="0"/>
              </a:rPr>
              <a:t>On March 31, 2020, Colburn Company sells the $100,000, 13% bonds classified as held-to-maturity for $102,000 plus accrued interest. The bonds were purchased on January 1, 2019, for $97,616.71 (effective interest, 14%) and have a maturity date of December 31, 2021. The investment’s carrying value on January 1, 2020 is $98,306.37.</a:t>
            </a:r>
          </a:p>
          <a:p>
            <a:pPr marL="800100" lvl="1" indent="-342900">
              <a:spcBef>
                <a:spcPts val="700"/>
              </a:spcBef>
              <a:buClr>
                <a:schemeClr val="tx1"/>
              </a:buClr>
              <a:buSzPct val="100000"/>
            </a:pPr>
            <a:r>
              <a:rPr lang="en-US" sz="2200" dirty="0">
                <a:solidFill>
                  <a:prstClr val="black"/>
                </a:solidFill>
                <a:cs typeface="Arial" charset="0"/>
              </a:rPr>
              <a:t>Using the </a:t>
            </a:r>
            <a:r>
              <a:rPr lang="en-US" sz="2200" i="1" dirty="0">
                <a:solidFill>
                  <a:prstClr val="black"/>
                </a:solidFill>
                <a:cs typeface="Arial" charset="0"/>
              </a:rPr>
              <a:t>effective interest method</a:t>
            </a:r>
            <a:r>
              <a:rPr lang="en-US" sz="2200" dirty="0">
                <a:solidFill>
                  <a:prstClr val="black"/>
                </a:solidFill>
                <a:cs typeface="Arial" charset="0"/>
              </a:rPr>
              <a:t>, Colburn amortizes the discount up to the date of sale.</a:t>
            </a:r>
            <a:endParaRPr lang="en-IN" sz="2200" dirty="0"/>
          </a:p>
        </p:txBody>
      </p:sp>
      <p:graphicFrame>
        <p:nvGraphicFramePr>
          <p:cNvPr id="5" name="Table 3" descr="A journal entry and an equation. Investment in Held to Maturity Debt Securities is debited 190.72 and Interest Income is credited 190.72. The equation is as follows: Begin equation. Left parenthesis $98,306.37 times 0.14 times start fraction 3 over 12 end fraction right parenthesis minus Left parenthesis $100,000 times 0.13 times start fraction 3 over 12 end fraction right parenthesis equals $190.72. End equation."/>
          <p:cNvGraphicFramePr>
            <a:graphicFrameLocks noGrp="1"/>
          </p:cNvGraphicFramePr>
          <p:nvPr>
            <p:ph idx="10"/>
            <p:extLst>
              <p:ext uri="{D42A27DB-BD31-4B8C-83A1-F6EECF244321}">
                <p14:modId xmlns:p14="http://schemas.microsoft.com/office/powerpoint/2010/main" val="1345227319"/>
              </p:ext>
            </p:extLst>
          </p:nvPr>
        </p:nvGraphicFramePr>
        <p:xfrm>
          <a:off x="1706880" y="4399255"/>
          <a:ext cx="8778240" cy="1259840"/>
        </p:xfrm>
        <a:graphic>
          <a:graphicData uri="http://schemas.openxmlformats.org/drawingml/2006/table">
            <a:tbl>
              <a:tblPr firstRow="1" bandRow="1">
                <a:tableStyleId>{5C22544A-7EE6-4342-B048-85BDC9FD1C3A}</a:tableStyleId>
              </a:tblPr>
              <a:tblGrid>
                <a:gridCol w="5669280">
                  <a:extLst>
                    <a:ext uri="{9D8B030D-6E8A-4147-A177-3AD203B41FA5}">
                      <a16:colId xmlns:a16="http://schemas.microsoft.com/office/drawing/2014/main" val="4100367228"/>
                    </a:ext>
                  </a:extLst>
                </a:gridCol>
                <a:gridCol w="1554480">
                  <a:extLst>
                    <a:ext uri="{9D8B030D-6E8A-4147-A177-3AD203B41FA5}">
                      <a16:colId xmlns:a16="http://schemas.microsoft.com/office/drawing/2014/main" val="1922364045"/>
                    </a:ext>
                  </a:extLst>
                </a:gridCol>
                <a:gridCol w="1554480">
                  <a:extLst>
                    <a:ext uri="{9D8B030D-6E8A-4147-A177-3AD203B41FA5}">
                      <a16:colId xmlns:a16="http://schemas.microsoft.com/office/drawing/2014/main" val="537108181"/>
                    </a:ext>
                  </a:extLst>
                </a:gridCol>
              </a:tblGrid>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Investment in Held-to-Maturity Debt Securities</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190.72</a:t>
                      </a:r>
                      <a:endParaRPr lang="en-IN" b="0" dirty="0">
                        <a:solidFill>
                          <a:schemeClr val="tx1"/>
                        </a:solidFill>
                        <a:latin typeface="Arial" panose="020B0604020202020204" pitchFamily="34" charset="0"/>
                        <a:cs typeface="Arial" panose="020B0604020202020204" pitchFamily="34" charset="0"/>
                      </a:endParaRPr>
                    </a:p>
                  </a:txBody>
                  <a:tcPr marR="365760">
                    <a:noFill/>
                  </a:tcPr>
                </a:tc>
                <a:tc>
                  <a:txBody>
                    <a:bodyPr/>
                    <a:lstStyle/>
                    <a:p>
                      <a:pPr algn="r"/>
                      <a:endParaRPr lang="en-IN" b="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121717490"/>
                  </a:ext>
                </a:extLst>
              </a:tr>
              <a:tr h="370840">
                <a:tc>
                  <a:txBody>
                    <a:bodyPr/>
                    <a:lstStyle/>
                    <a:p>
                      <a:pPr marL="9144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Interest Income</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ctr"/>
                      <a:r>
                        <a:rPr lang="en-IN" sz="2800" b="0" dirty="0">
                          <a:solidFill>
                            <a:srgbClr val="CC4D00"/>
                          </a:solidFill>
                          <a:latin typeface="Arial" panose="020B0604020202020204" pitchFamily="34" charset="0"/>
                          <a:cs typeface="Arial" panose="020B0604020202020204" pitchFamily="34" charset="0"/>
                        </a:rPr>
                        <a:t>↑</a:t>
                      </a:r>
                      <a:endParaRPr lang="en-IN" b="0" dirty="0">
                        <a:solidFill>
                          <a:srgbClr val="CC4D00"/>
                        </a:solidFill>
                        <a:latin typeface="Arial" panose="020B0604020202020204" pitchFamily="34" charset="0"/>
                        <a:cs typeface="Arial" panose="020B0604020202020204" pitchFamily="34" charset="0"/>
                      </a:endParaRPr>
                    </a:p>
                  </a:txBody>
                  <a:tcPr anchor="ct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190.72</a:t>
                      </a:r>
                      <a:endParaRPr lang="en-IN" b="0" dirty="0">
                        <a:solidFill>
                          <a:schemeClr val="tx1"/>
                        </a:solidFill>
                        <a:latin typeface="Arial" panose="020B0604020202020204" pitchFamily="34" charset="0"/>
                        <a:cs typeface="Arial" panose="020B0604020202020204" pitchFamily="34" charset="0"/>
                      </a:endParaRPr>
                    </a:p>
                  </a:txBody>
                  <a:tcPr marR="365760">
                    <a:noFill/>
                  </a:tcPr>
                </a:tc>
                <a:extLst>
                  <a:ext uri="{0D108BD9-81ED-4DB2-BD59-A6C34878D82A}">
                    <a16:rowId xmlns:a16="http://schemas.microsoft.com/office/drawing/2014/main" val="1888722400"/>
                  </a:ext>
                </a:extLst>
              </a:tr>
              <a:tr h="370840">
                <a:tc>
                  <a:txBody>
                    <a:bodyPr/>
                    <a:lstStyle/>
                    <a:p>
                      <a:r>
                        <a:rPr lang="en-IN" sz="1800" b="0" i="0" u="none" strike="noStrike" kern="1200" baseline="0" dirty="0">
                          <a:solidFill>
                            <a:schemeClr val="dk1"/>
                          </a:solidFill>
                          <a:latin typeface="Arial" panose="020B0604020202020204" pitchFamily="34" charset="0"/>
                          <a:ea typeface="+mn-ea"/>
                          <a:cs typeface="Arial" panose="020B0604020202020204" pitchFamily="34" charset="0"/>
                        </a:rPr>
                        <a:t>($98,306.37 </a:t>
                      </a: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a:t>
                      </a:r>
                      <a:r>
                        <a:rPr lang="en-IN" sz="1800" b="0" i="0" u="none" strike="noStrike" kern="1200" baseline="0" dirty="0">
                          <a:solidFill>
                            <a:schemeClr val="dk1"/>
                          </a:solidFill>
                          <a:latin typeface="Arial" panose="020B0604020202020204" pitchFamily="34" charset="0"/>
                          <a:ea typeface="+mn-ea"/>
                          <a:cs typeface="Arial" panose="020B0604020202020204" pitchFamily="34" charset="0"/>
                        </a:rPr>
                        <a:t> 0.14 </a:t>
                      </a: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a:t>
                      </a:r>
                      <a:r>
                        <a:rPr lang="en-IN" sz="1800" b="0" i="0" u="none" strike="noStrike" kern="1200" baseline="0" dirty="0">
                          <a:solidFill>
                            <a:schemeClr val="dk1"/>
                          </a:solidFill>
                          <a:latin typeface="Arial" panose="020B0604020202020204" pitchFamily="34" charset="0"/>
                          <a:ea typeface="+mn-ea"/>
                          <a:cs typeface="Arial" panose="020B0604020202020204" pitchFamily="34" charset="0"/>
                        </a:rPr>
                        <a:t> 3/12) − ($100,000 </a:t>
                      </a: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a:t>
                      </a:r>
                      <a:r>
                        <a:rPr lang="en-IN" sz="1800" b="0" i="0" u="none" strike="noStrike" kern="1200" baseline="0" dirty="0">
                          <a:solidFill>
                            <a:schemeClr val="dk1"/>
                          </a:solidFill>
                          <a:latin typeface="Arial" panose="020B0604020202020204" pitchFamily="34" charset="0"/>
                          <a:ea typeface="+mn-ea"/>
                          <a:cs typeface="Arial" panose="020B0604020202020204" pitchFamily="34" charset="0"/>
                        </a:rPr>
                        <a:t> 0.13 </a:t>
                      </a: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a:t>
                      </a:r>
                      <a:r>
                        <a:rPr lang="en-IN" sz="1800" b="0" i="0" u="none" strike="noStrike" kern="1200" baseline="0" dirty="0">
                          <a:solidFill>
                            <a:schemeClr val="dk1"/>
                          </a:solidFill>
                          <a:latin typeface="Arial" panose="020B0604020202020204" pitchFamily="34" charset="0"/>
                          <a:ea typeface="+mn-ea"/>
                          <a:cs typeface="Arial" panose="020B0604020202020204" pitchFamily="34" charset="0"/>
                        </a:rPr>
                        <a:t> 3/12)</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 $190.72</a:t>
                      </a:r>
                      <a:endParaRPr lang="en-IN" b="0" dirty="0">
                        <a:solidFill>
                          <a:schemeClr val="tx1"/>
                        </a:solidFill>
                        <a:latin typeface="Arial" panose="020B0604020202020204" pitchFamily="34" charset="0"/>
                        <a:cs typeface="Arial" panose="020B0604020202020204" pitchFamily="34" charset="0"/>
                      </a:endParaRPr>
                    </a:p>
                  </a:txBody>
                  <a:tcPr marR="365760">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02209170"/>
                  </a:ext>
                </a:extLst>
              </a:tr>
            </a:tbl>
          </a:graphicData>
        </a:graphic>
      </p:graphicFrame>
    </p:spTree>
    <p:extLst>
      <p:ext uri="{BB962C8B-B14F-4D97-AF65-F5344CB8AC3E}">
        <p14:creationId xmlns:p14="http://schemas.microsoft.com/office/powerpoint/2010/main" val="227855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43965" y="3671128"/>
            <a:ext cx="6653064" cy="2462972"/>
          </a:xfrm>
        </p:spPr>
        <p:txBody>
          <a:bodyPr anchor="t"/>
          <a:lstStyle/>
          <a:p>
            <a:pPr>
              <a:lnSpc>
                <a:spcPct val="100000"/>
              </a:lnSpc>
            </a:pPr>
            <a:r>
              <a:rPr lang="en-US" sz="3600" dirty="0"/>
              <a:t>Investments and</a:t>
            </a:r>
            <a:br>
              <a:rPr lang="en-US" sz="3600" dirty="0"/>
            </a:br>
            <a:r>
              <a:rPr lang="en-US" sz="3600" dirty="0"/>
              <a:t>Long-Term Receivables</a:t>
            </a:r>
          </a:p>
        </p:txBody>
      </p:sp>
      <p:sp>
        <p:nvSpPr>
          <p:cNvPr id="3" name="Subtitle 2"/>
          <p:cNvSpPr>
            <a:spLocks noGrp="1"/>
          </p:cNvSpPr>
          <p:nvPr>
            <p:ph type="subTitle" idx="1"/>
          </p:nvPr>
        </p:nvSpPr>
        <p:spPr/>
        <p:txBody>
          <a:bodyPr/>
          <a:lstStyle/>
          <a:p>
            <a:r>
              <a:rPr lang="en-US" dirty="0"/>
              <a:t>Chapter 13</a:t>
            </a:r>
          </a:p>
        </p:txBody>
      </p:sp>
    </p:spTree>
    <p:extLst>
      <p:ext uri="{BB962C8B-B14F-4D97-AF65-F5344CB8AC3E}">
        <p14:creationId xmlns:p14="http://schemas.microsoft.com/office/powerpoint/2010/main" val="2072320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Sale of a Held-to-Maturity Investment Prior to Maturity</a:t>
            </a:r>
            <a:r>
              <a:rPr lang="en-IN" sz="2000" dirty="0"/>
              <a:t> (Slide 3 of 3)</a:t>
            </a:r>
            <a:endParaRPr lang="en-IN" dirty="0"/>
          </a:p>
        </p:txBody>
      </p:sp>
      <p:sp>
        <p:nvSpPr>
          <p:cNvPr id="3" name="Content Placeholder 2"/>
          <p:cNvSpPr>
            <a:spLocks noGrp="1"/>
          </p:cNvSpPr>
          <p:nvPr>
            <p:ph idx="1"/>
          </p:nvPr>
        </p:nvSpPr>
        <p:spPr/>
        <p:txBody>
          <a:bodyPr/>
          <a:lstStyle/>
          <a:p>
            <a:pPr marL="365760" lvl="1" indent="-365760"/>
            <a:r>
              <a:rPr lang="en-US" dirty="0">
                <a:solidFill>
                  <a:prstClr val="black"/>
                </a:solidFill>
              </a:rPr>
              <a:t>In the second journal entry, Colburn collects the sales price plus the $3,250 interest earned in the three months since the last interest payment date.</a:t>
            </a:r>
          </a:p>
        </p:txBody>
      </p:sp>
      <p:graphicFrame>
        <p:nvGraphicFramePr>
          <p:cNvPr id="6" name="Table 3"/>
          <p:cNvGraphicFramePr>
            <a:graphicFrameLocks noGrp="1"/>
          </p:cNvGraphicFramePr>
          <p:nvPr>
            <p:ph idx="10"/>
            <p:extLst>
              <p:ext uri="{D42A27DB-BD31-4B8C-83A1-F6EECF244321}">
                <p14:modId xmlns:p14="http://schemas.microsoft.com/office/powerpoint/2010/main" val="2428286264"/>
              </p:ext>
            </p:extLst>
          </p:nvPr>
        </p:nvGraphicFramePr>
        <p:xfrm>
          <a:off x="1706880" y="2967444"/>
          <a:ext cx="8778240" cy="1752600"/>
        </p:xfrm>
        <a:graphic>
          <a:graphicData uri="http://schemas.openxmlformats.org/drawingml/2006/table">
            <a:tbl>
              <a:tblPr firstRow="1" bandRow="1">
                <a:tableStyleId>{5C22544A-7EE6-4342-B048-85BDC9FD1C3A}</a:tableStyleId>
              </a:tblPr>
              <a:tblGrid>
                <a:gridCol w="5303520">
                  <a:extLst>
                    <a:ext uri="{9D8B030D-6E8A-4147-A177-3AD203B41FA5}">
                      <a16:colId xmlns:a16="http://schemas.microsoft.com/office/drawing/2014/main" val="2225316538"/>
                    </a:ext>
                  </a:extLst>
                </a:gridCol>
                <a:gridCol w="1737360">
                  <a:extLst>
                    <a:ext uri="{9D8B030D-6E8A-4147-A177-3AD203B41FA5}">
                      <a16:colId xmlns:a16="http://schemas.microsoft.com/office/drawing/2014/main" val="4061626530"/>
                    </a:ext>
                  </a:extLst>
                </a:gridCol>
                <a:gridCol w="1737360">
                  <a:extLst>
                    <a:ext uri="{9D8B030D-6E8A-4147-A177-3AD203B41FA5}">
                      <a16:colId xmlns:a16="http://schemas.microsoft.com/office/drawing/2014/main" val="1874304222"/>
                    </a:ext>
                  </a:extLst>
                </a:gridCol>
              </a:tblGrid>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Cash ($102,000 + $3,250)</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105,250.00</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b="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745970505"/>
                  </a:ext>
                </a:extLst>
              </a:tr>
              <a:tr h="370840">
                <a:tc>
                  <a:txBody>
                    <a:bodyPr/>
                    <a:lstStyle/>
                    <a:p>
                      <a:pPr marL="36576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Interest Income ($100,000 × 0.13 × 3/12)</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3,250.00</a:t>
                      </a:r>
                      <a:endParaRPr lang="en-IN"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765891493"/>
                  </a:ext>
                </a:extLst>
              </a:tr>
              <a:tr h="370840">
                <a:tc>
                  <a:txBody>
                    <a:bodyPr/>
                    <a:lstStyle/>
                    <a:p>
                      <a:pPr marL="36576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Investment in Held-to-Maturity Debt Securities</a:t>
                      </a:r>
                    </a:p>
                    <a:p>
                      <a:pPr marL="36576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($98,306.37 from Example 13.2 + $190.72)</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98,497.09</a:t>
                      </a:r>
                      <a:endParaRPr lang="en-IN"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258602103"/>
                  </a:ext>
                </a:extLst>
              </a:tr>
              <a:tr h="370840">
                <a:tc>
                  <a:txBody>
                    <a:bodyPr/>
                    <a:lstStyle/>
                    <a:p>
                      <a:pPr marL="36576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Gain on Sale of Debt Securities</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b="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3,502.91</a:t>
                      </a:r>
                      <a:endParaRPr lang="en-IN"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544584951"/>
                  </a:ext>
                </a:extLst>
              </a:tr>
            </a:tbl>
          </a:graphicData>
        </a:graphic>
      </p:graphicFrame>
      <p:sp>
        <p:nvSpPr>
          <p:cNvPr id="5" name="Content Placeholder 4"/>
          <p:cNvSpPr>
            <a:spLocks noGrp="1"/>
          </p:cNvSpPr>
          <p:nvPr>
            <p:ph idx="11"/>
          </p:nvPr>
        </p:nvSpPr>
        <p:spPr>
          <a:xfrm>
            <a:off x="838200" y="4998262"/>
            <a:ext cx="10515600" cy="1016171"/>
          </a:xfrm>
        </p:spPr>
        <p:txBody>
          <a:bodyPr/>
          <a:lstStyle/>
          <a:p>
            <a:pPr marL="365760" lvl="1" indent="-365760"/>
            <a:r>
              <a:rPr lang="en-US" dirty="0">
                <a:solidFill>
                  <a:prstClr val="black"/>
                </a:solidFill>
              </a:rPr>
              <a:t>Colburn reports this gain as part of income from continuing operations.</a:t>
            </a:r>
            <a:endParaRPr lang="en-US" sz="3200" dirty="0"/>
          </a:p>
        </p:txBody>
      </p:sp>
    </p:spTree>
    <p:extLst>
      <p:ext uri="{BB962C8B-B14F-4D97-AF65-F5344CB8AC3E}">
        <p14:creationId xmlns:p14="http://schemas.microsoft.com/office/powerpoint/2010/main" val="4237556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IN" dirty="0"/>
              <a:t>How Are Investments in Trading Securities Measured and Reported?</a:t>
            </a:r>
            <a:r>
              <a:rPr lang="en-IN" sz="2400" dirty="0"/>
              <a:t>  Learning Objective #3</a:t>
            </a:r>
            <a:endParaRPr lang="en-US" sz="2400" dirty="0"/>
          </a:p>
        </p:txBody>
      </p:sp>
      <p:sp>
        <p:nvSpPr>
          <p:cNvPr id="3" name="Content Placeholder 2"/>
          <p:cNvSpPr>
            <a:spLocks noGrp="1"/>
          </p:cNvSpPr>
          <p:nvPr>
            <p:ph idx="1"/>
          </p:nvPr>
        </p:nvSpPr>
        <p:spPr>
          <a:xfrm>
            <a:off x="838198" y="1317625"/>
            <a:ext cx="10972800" cy="4850946"/>
          </a:xfrm>
        </p:spPr>
        <p:txBody>
          <a:bodyPr/>
          <a:lstStyle/>
          <a:p>
            <a:pPr>
              <a:spcBef>
                <a:spcPts val="0"/>
              </a:spcBef>
            </a:pPr>
            <a:r>
              <a:rPr lang="en-US" sz="2600" dirty="0"/>
              <a:t>All investments in debt securities that are actively bought and sold with the intention to profit on short-term changes in price are classified as trading securities.</a:t>
            </a:r>
          </a:p>
          <a:p>
            <a:pPr>
              <a:spcBef>
                <a:spcPts val="0"/>
              </a:spcBef>
            </a:pPr>
            <a:r>
              <a:rPr lang="en-US" sz="2600" dirty="0"/>
              <a:t>The accounting for trading securities applies the most complete fair value measurement approach, as follows:</a:t>
            </a:r>
          </a:p>
          <a:p>
            <a:pPr lvl="1">
              <a:spcBef>
                <a:spcPts val="0"/>
              </a:spcBef>
            </a:pPr>
            <a:r>
              <a:rPr lang="en-US" sz="2200" dirty="0"/>
              <a:t>The investment is initially recorded at cost (which is fair value on the date of purchase).</a:t>
            </a:r>
          </a:p>
          <a:p>
            <a:pPr lvl="1">
              <a:spcBef>
                <a:spcPts val="0"/>
              </a:spcBef>
            </a:pPr>
            <a:r>
              <a:rPr lang="en-US" sz="2200" dirty="0"/>
              <a:t>The investment is subsequently reported at fair value on the balance sheet.</a:t>
            </a:r>
          </a:p>
          <a:p>
            <a:pPr lvl="1">
              <a:spcBef>
                <a:spcPts val="0"/>
              </a:spcBef>
            </a:pPr>
            <a:r>
              <a:rPr lang="en-US" sz="2200" dirty="0"/>
              <a:t>Unrealized holding gains and losses resulting from changes in the fair value of the securities are included in the net income each period.</a:t>
            </a:r>
          </a:p>
          <a:p>
            <a:pPr lvl="1">
              <a:spcBef>
                <a:spcPts val="0"/>
              </a:spcBef>
            </a:pPr>
            <a:r>
              <a:rPr lang="en-US" sz="2200" dirty="0"/>
              <a:t>Interest income, as well as realized gains and losses, is included in net income each period.</a:t>
            </a:r>
          </a:p>
        </p:txBody>
      </p:sp>
    </p:spTree>
    <p:extLst>
      <p:ext uri="{BB962C8B-B14F-4D97-AF65-F5344CB8AC3E}">
        <p14:creationId xmlns:p14="http://schemas.microsoft.com/office/powerpoint/2010/main" val="1156454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Recording the Initial Cost of Trading Securities</a:t>
            </a:r>
          </a:p>
        </p:txBody>
      </p:sp>
      <p:sp>
        <p:nvSpPr>
          <p:cNvPr id="3" name="Content Placeholder 2"/>
          <p:cNvSpPr>
            <a:spLocks noGrp="1"/>
          </p:cNvSpPr>
          <p:nvPr>
            <p:ph idx="1"/>
          </p:nvPr>
        </p:nvSpPr>
        <p:spPr>
          <a:xfrm>
            <a:off x="838200" y="1317625"/>
            <a:ext cx="10515600" cy="731520"/>
          </a:xfrm>
        </p:spPr>
        <p:txBody>
          <a:bodyPr/>
          <a:lstStyle/>
          <a:p>
            <a:pPr lvl="0">
              <a:buClr>
                <a:schemeClr val="tx1"/>
              </a:buClr>
            </a:pPr>
            <a:r>
              <a:rPr lang="en-US" sz="2000" b="1" dirty="0">
                <a:solidFill>
                  <a:srgbClr val="009900"/>
                </a:solidFill>
                <a:cs typeface="Arial" charset="0"/>
              </a:rPr>
              <a:t>Example</a:t>
            </a:r>
            <a:r>
              <a:rPr lang="en-US" sz="2000" b="1" dirty="0">
                <a:solidFill>
                  <a:srgbClr val="4F81BD"/>
                </a:solidFill>
                <a:cs typeface="Arial" charset="0"/>
              </a:rPr>
              <a:t> </a:t>
            </a:r>
            <a:r>
              <a:rPr lang="en-US" sz="2000" dirty="0">
                <a:solidFill>
                  <a:prstClr val="black"/>
                </a:solidFill>
                <a:cs typeface="Arial" charset="0"/>
              </a:rPr>
              <a:t>The accounting for trading securities is illustrated in the following slides using the information for Kent Company. </a:t>
            </a:r>
            <a:endParaRPr lang="en-US" sz="2000" dirty="0"/>
          </a:p>
        </p:txBody>
      </p:sp>
      <p:pic>
        <p:nvPicPr>
          <p:cNvPr id="13" name="Picture 3" descr="Investment in Trading Securities:&#10;On July 1, 2019, Kent Company purchases the following securities:&#10;Adam Company 9% bonds: Face value of $40,000, acquired at $39,000.&#10;Interest is paid on June 30 and December 31 each year. The bonds mature in 10 years.&#10;Bird Company 10% bonds: Face value of $15,000, acquired at par. Interest is&#10;paid on June 30 and December 31 each year. The bonds mature in 5 years.&#10;• Kent intends to actively buy and sell the debt investments to profit on short-term price changes. Therefore, Kent appropriately classifies the debt securities as an investment in trading securities.&#10;• Kent uses the straight-line method to amortize any discounts or premiums."/>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2909576" y="2081162"/>
            <a:ext cx="6372849" cy="2845240"/>
          </a:xfrm>
        </p:spPr>
      </p:pic>
      <p:sp>
        <p:nvSpPr>
          <p:cNvPr id="5" name="Content Placeholder 4"/>
          <p:cNvSpPr>
            <a:spLocks noGrp="1"/>
          </p:cNvSpPr>
          <p:nvPr>
            <p:ph idx="11"/>
          </p:nvPr>
        </p:nvSpPr>
        <p:spPr>
          <a:xfrm>
            <a:off x="838200" y="4984128"/>
            <a:ext cx="10515600" cy="449395"/>
          </a:xfrm>
        </p:spPr>
        <p:txBody>
          <a:bodyPr/>
          <a:lstStyle/>
          <a:p>
            <a:pPr marL="365760" lvl="1" indent="-365760"/>
            <a:r>
              <a:rPr lang="en-US" sz="2000" dirty="0">
                <a:solidFill>
                  <a:prstClr val="black"/>
                </a:solidFill>
                <a:cs typeface="Arial" charset="0"/>
              </a:rPr>
              <a:t>Kent records the purchase as follows:</a:t>
            </a:r>
          </a:p>
        </p:txBody>
      </p:sp>
      <p:graphicFrame>
        <p:nvGraphicFramePr>
          <p:cNvPr id="7" name="Table 5"/>
          <p:cNvGraphicFramePr>
            <a:graphicFrameLocks noGrp="1"/>
          </p:cNvGraphicFramePr>
          <p:nvPr>
            <p:ph idx="12"/>
            <p:extLst>
              <p:ext uri="{D42A27DB-BD31-4B8C-83A1-F6EECF244321}">
                <p14:modId xmlns:p14="http://schemas.microsoft.com/office/powerpoint/2010/main" val="3672142389"/>
              </p:ext>
            </p:extLst>
          </p:nvPr>
        </p:nvGraphicFramePr>
        <p:xfrm>
          <a:off x="2301240" y="5472384"/>
          <a:ext cx="7589520" cy="741680"/>
        </p:xfrm>
        <a:graphic>
          <a:graphicData uri="http://schemas.openxmlformats.org/drawingml/2006/table">
            <a:tbl>
              <a:tblPr firstRow="1" bandRow="1">
                <a:tableStyleId>{5C22544A-7EE6-4342-B048-85BDC9FD1C3A}</a:tableStyleId>
              </a:tblPr>
              <a:tblGrid>
                <a:gridCol w="3931920">
                  <a:extLst>
                    <a:ext uri="{9D8B030D-6E8A-4147-A177-3AD203B41FA5}">
                      <a16:colId xmlns:a16="http://schemas.microsoft.com/office/drawing/2014/main" val="3019909293"/>
                    </a:ext>
                  </a:extLst>
                </a:gridCol>
                <a:gridCol w="1828800">
                  <a:extLst>
                    <a:ext uri="{9D8B030D-6E8A-4147-A177-3AD203B41FA5}">
                      <a16:colId xmlns:a16="http://schemas.microsoft.com/office/drawing/2014/main" val="3561109002"/>
                    </a:ext>
                  </a:extLst>
                </a:gridCol>
                <a:gridCol w="1828800">
                  <a:extLst>
                    <a:ext uri="{9D8B030D-6E8A-4147-A177-3AD203B41FA5}">
                      <a16:colId xmlns:a16="http://schemas.microsoft.com/office/drawing/2014/main" val="4096052953"/>
                    </a:ext>
                  </a:extLst>
                </a:gridCol>
              </a:tblGrid>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Investment in Trading Securities</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54,000</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730785828"/>
                  </a:ext>
                </a:extLst>
              </a:tr>
              <a:tr h="37084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Cash</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54,000</a:t>
                      </a:r>
                      <a:endParaRPr lang="en-IN"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513126233"/>
                  </a:ext>
                </a:extLst>
              </a:tr>
            </a:tbl>
          </a:graphicData>
        </a:graphic>
      </p:graphicFrame>
    </p:spTree>
    <p:extLst>
      <p:ext uri="{BB962C8B-B14F-4D97-AF65-F5344CB8AC3E}">
        <p14:creationId xmlns:p14="http://schemas.microsoft.com/office/powerpoint/2010/main" val="3440619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Recording Interest Income</a:t>
            </a:r>
          </a:p>
        </p:txBody>
      </p:sp>
      <p:sp>
        <p:nvSpPr>
          <p:cNvPr id="3" name="Content Placeholder 2"/>
          <p:cNvSpPr>
            <a:spLocks noGrp="1"/>
          </p:cNvSpPr>
          <p:nvPr>
            <p:ph idx="1"/>
          </p:nvPr>
        </p:nvSpPr>
        <p:spPr>
          <a:xfrm>
            <a:off x="838200" y="1317625"/>
            <a:ext cx="10515600" cy="1225972"/>
          </a:xfrm>
          <a:solidFill>
            <a:srgbClr val="EBF6DE"/>
          </a:solidFill>
          <a:ln w="28575">
            <a:solidFill>
              <a:schemeClr val="tx1"/>
            </a:solidFill>
          </a:ln>
        </p:spPr>
        <p:txBody>
          <a:bodyPr/>
          <a:lstStyle/>
          <a:p>
            <a:pPr marL="0" lvl="0" indent="0">
              <a:buNone/>
            </a:pPr>
            <a:r>
              <a:rPr lang="en-US" sz="2400" dirty="0">
                <a:solidFill>
                  <a:prstClr val="black"/>
                </a:solidFill>
                <a:cs typeface="Arial" charset="0"/>
              </a:rPr>
              <a:t>Interest income related to investments in debt securities is recorded as it is earned during the period; thus, interest income should be accrued as time passes (using either the effective or straight-line method).</a:t>
            </a:r>
            <a:endParaRPr lang="en-US" sz="2400" dirty="0"/>
          </a:p>
        </p:txBody>
      </p:sp>
      <p:sp>
        <p:nvSpPr>
          <p:cNvPr id="4" name="Content Placeholder 3"/>
          <p:cNvSpPr>
            <a:spLocks noGrp="1"/>
          </p:cNvSpPr>
          <p:nvPr>
            <p:ph idx="10"/>
          </p:nvPr>
        </p:nvSpPr>
        <p:spPr>
          <a:xfrm>
            <a:off x="838200" y="2564147"/>
            <a:ext cx="10515600" cy="856426"/>
          </a:xfrm>
        </p:spPr>
        <p:txBody>
          <a:bodyPr/>
          <a:lstStyle/>
          <a:p>
            <a:pPr>
              <a:buClr>
                <a:schemeClr val="tx1"/>
              </a:buClr>
            </a:pPr>
            <a:r>
              <a:rPr lang="en-US" sz="2400" b="1" dirty="0">
                <a:solidFill>
                  <a:srgbClr val="009900"/>
                </a:solidFill>
                <a:cs typeface="Arial" charset="0"/>
              </a:rPr>
              <a:t>Example</a:t>
            </a:r>
            <a:r>
              <a:rPr lang="en-US" sz="2400" b="1" dirty="0">
                <a:cs typeface="Arial" charset="0"/>
              </a:rPr>
              <a:t> </a:t>
            </a:r>
            <a:r>
              <a:rPr lang="en-US" sz="2400" dirty="0">
                <a:cs typeface="Arial" charset="0"/>
              </a:rPr>
              <a:t>On December 31, 2019, Kent receives the semiannual</a:t>
            </a:r>
            <a:r>
              <a:rPr lang="en-US" sz="2400" dirty="0"/>
              <a:t> interest payment and records it as follows:</a:t>
            </a:r>
          </a:p>
        </p:txBody>
      </p:sp>
      <p:graphicFrame>
        <p:nvGraphicFramePr>
          <p:cNvPr id="7" name="Table 4"/>
          <p:cNvGraphicFramePr>
            <a:graphicFrameLocks noGrp="1"/>
          </p:cNvGraphicFramePr>
          <p:nvPr>
            <p:ph idx="11"/>
            <p:extLst>
              <p:ext uri="{D42A27DB-BD31-4B8C-83A1-F6EECF244321}">
                <p14:modId xmlns:p14="http://schemas.microsoft.com/office/powerpoint/2010/main" val="3798235397"/>
              </p:ext>
            </p:extLst>
          </p:nvPr>
        </p:nvGraphicFramePr>
        <p:xfrm>
          <a:off x="2301240" y="3441123"/>
          <a:ext cx="7589520" cy="1920240"/>
        </p:xfrm>
        <a:graphic>
          <a:graphicData uri="http://schemas.openxmlformats.org/drawingml/2006/table">
            <a:tbl>
              <a:tblPr firstRow="1" bandRow="1">
                <a:tableStyleId>{5C22544A-7EE6-4342-B048-85BDC9FD1C3A}</a:tableStyleId>
              </a:tblPr>
              <a:tblGrid>
                <a:gridCol w="5212080">
                  <a:extLst>
                    <a:ext uri="{9D8B030D-6E8A-4147-A177-3AD203B41FA5}">
                      <a16:colId xmlns:a16="http://schemas.microsoft.com/office/drawing/2014/main" val="840475536"/>
                    </a:ext>
                  </a:extLst>
                </a:gridCol>
                <a:gridCol w="1188720">
                  <a:extLst>
                    <a:ext uri="{9D8B030D-6E8A-4147-A177-3AD203B41FA5}">
                      <a16:colId xmlns:a16="http://schemas.microsoft.com/office/drawing/2014/main" val="2637507075"/>
                    </a:ext>
                  </a:extLst>
                </a:gridCol>
                <a:gridCol w="1188720">
                  <a:extLst>
                    <a:ext uri="{9D8B030D-6E8A-4147-A177-3AD203B41FA5}">
                      <a16:colId xmlns:a16="http://schemas.microsoft.com/office/drawing/2014/main" val="2731112110"/>
                    </a:ext>
                  </a:extLst>
                </a:gridCol>
              </a:tblGrid>
              <a:tr h="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Cash ($40,000 × .09 × 6/12)</a:t>
                      </a:r>
                      <a:br>
                        <a:rPr lang="en-IN" sz="1800" b="0" i="0" u="none" strike="noStrike" kern="1200" baseline="0" dirty="0">
                          <a:solidFill>
                            <a:schemeClr val="tx1"/>
                          </a:solidFill>
                          <a:latin typeface="Arial" panose="020B0604020202020204" pitchFamily="34" charset="0"/>
                          <a:ea typeface="+mn-ea"/>
                          <a:cs typeface="Arial" panose="020B0604020202020204" pitchFamily="34" charset="0"/>
                        </a:rPr>
                      </a:b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Investment in Trading Securities</a:t>
                      </a:r>
                      <a:endParaRPr lang="en-IN"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1,800</a:t>
                      </a:r>
                      <a:endParaRPr lang="en-IN"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endParaRPr lang="en-IN">
                        <a:solidFill>
                          <a:schemeClr val="tx1"/>
                        </a:solidFill>
                        <a:latin typeface="Arial" panose="020B0604020202020204" pitchFamily="34" charset="0"/>
                        <a:cs typeface="Arial" panose="020B0604020202020204" pitchFamily="34" charset="0"/>
                      </a:endParaRPr>
                    </a:p>
                  </a:txBody>
                  <a:tcPr marT="27432" marB="27432">
                    <a:noFill/>
                  </a:tcPr>
                </a:tc>
                <a:extLst>
                  <a:ext uri="{0D108BD9-81ED-4DB2-BD59-A6C34878D82A}">
                    <a16:rowId xmlns:a16="http://schemas.microsoft.com/office/drawing/2014/main" val="3153332261"/>
                  </a:ext>
                </a:extLst>
              </a:tr>
              <a:tr h="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($1,000 ÷ 20 periods)</a:t>
                      </a:r>
                      <a:endParaRPr lang="en-IN"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r>
                        <a:rPr lang="en-IN" dirty="0">
                          <a:solidFill>
                            <a:schemeClr val="tx1"/>
                          </a:solidFill>
                          <a:latin typeface="Arial" panose="020B0604020202020204" pitchFamily="34" charset="0"/>
                          <a:cs typeface="Arial" panose="020B0604020202020204" pitchFamily="34" charset="0"/>
                        </a:rPr>
                        <a:t>50</a:t>
                      </a:r>
                    </a:p>
                  </a:txBody>
                  <a:tcPr marT="27432" marB="27432">
                    <a:noFill/>
                  </a:tcPr>
                </a:tc>
                <a:tc>
                  <a:txBody>
                    <a:bodyPr/>
                    <a:lstStyle/>
                    <a:p>
                      <a:pPr algn="r"/>
                      <a:endParaRPr lang="en-IN">
                        <a:solidFill>
                          <a:schemeClr val="tx1"/>
                        </a:solidFill>
                        <a:latin typeface="Arial" panose="020B0604020202020204" pitchFamily="34" charset="0"/>
                        <a:cs typeface="Arial" panose="020B0604020202020204" pitchFamily="34" charset="0"/>
                      </a:endParaRPr>
                    </a:p>
                  </a:txBody>
                  <a:tcPr marT="27432" marB="27432">
                    <a:noFill/>
                  </a:tcPr>
                </a:tc>
                <a:extLst>
                  <a:ext uri="{0D108BD9-81ED-4DB2-BD59-A6C34878D82A}">
                    <a16:rowId xmlns:a16="http://schemas.microsoft.com/office/drawing/2014/main" val="1148369133"/>
                  </a:ext>
                </a:extLst>
              </a:tr>
              <a:tr h="0">
                <a:tc>
                  <a:txBody>
                    <a:bodyPr/>
                    <a:lstStyle/>
                    <a:p>
                      <a:pPr marL="36576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Interest Income</a:t>
                      </a:r>
                      <a:endParaRPr lang="en-IN"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1,850</a:t>
                      </a:r>
                      <a:endParaRPr lang="en-IN" dirty="0">
                        <a:solidFill>
                          <a:schemeClr val="tx1"/>
                        </a:solidFill>
                        <a:latin typeface="Arial" panose="020B0604020202020204" pitchFamily="34" charset="0"/>
                        <a:cs typeface="Arial" panose="020B0604020202020204" pitchFamily="34" charset="0"/>
                      </a:endParaRPr>
                    </a:p>
                  </a:txBody>
                  <a:tcPr marT="27432" marB="27432">
                    <a:noFill/>
                  </a:tcPr>
                </a:tc>
                <a:extLst>
                  <a:ext uri="{0D108BD9-81ED-4DB2-BD59-A6C34878D82A}">
                    <a16:rowId xmlns:a16="http://schemas.microsoft.com/office/drawing/2014/main" val="2498151014"/>
                  </a:ext>
                </a:extLst>
              </a:tr>
              <a:tr h="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Cash ($15,000 × 0.10 × 6/12)</a:t>
                      </a:r>
                      <a:endParaRPr lang="en-IN"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750</a:t>
                      </a:r>
                      <a:endParaRPr lang="en-IN"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marT="27432" marB="27432">
                    <a:noFill/>
                  </a:tcPr>
                </a:tc>
                <a:extLst>
                  <a:ext uri="{0D108BD9-81ED-4DB2-BD59-A6C34878D82A}">
                    <a16:rowId xmlns:a16="http://schemas.microsoft.com/office/drawing/2014/main" val="1557230886"/>
                  </a:ext>
                </a:extLst>
              </a:tr>
              <a:tr h="0">
                <a:tc>
                  <a:txBody>
                    <a:bodyPr/>
                    <a:lstStyle/>
                    <a:p>
                      <a:pPr marL="36576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Interest Income</a:t>
                      </a:r>
                      <a:endParaRPr lang="en-IN"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endParaRPr lang="en-IN">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750</a:t>
                      </a:r>
                      <a:endParaRPr lang="en-IN" dirty="0">
                        <a:solidFill>
                          <a:schemeClr val="tx1"/>
                        </a:solidFill>
                        <a:latin typeface="Arial" panose="020B0604020202020204" pitchFamily="34" charset="0"/>
                        <a:cs typeface="Arial" panose="020B0604020202020204" pitchFamily="34" charset="0"/>
                      </a:endParaRPr>
                    </a:p>
                  </a:txBody>
                  <a:tcPr marT="27432" marB="27432">
                    <a:noFill/>
                  </a:tcPr>
                </a:tc>
                <a:extLst>
                  <a:ext uri="{0D108BD9-81ED-4DB2-BD59-A6C34878D82A}">
                    <a16:rowId xmlns:a16="http://schemas.microsoft.com/office/drawing/2014/main" val="997666360"/>
                  </a:ext>
                </a:extLst>
              </a:tr>
            </a:tbl>
          </a:graphicData>
        </a:graphic>
      </p:graphicFrame>
      <p:sp>
        <p:nvSpPr>
          <p:cNvPr id="6" name="Content Placeholder 5"/>
          <p:cNvSpPr>
            <a:spLocks noGrp="1"/>
          </p:cNvSpPr>
          <p:nvPr>
            <p:ph idx="12"/>
          </p:nvPr>
        </p:nvSpPr>
        <p:spPr>
          <a:xfrm>
            <a:off x="838200" y="5381912"/>
            <a:ext cx="10515600" cy="825709"/>
          </a:xfrm>
        </p:spPr>
        <p:txBody>
          <a:bodyPr/>
          <a:lstStyle/>
          <a:p>
            <a:r>
              <a:rPr lang="en-US" sz="2400" dirty="0"/>
              <a:t>Note the first entry illustrates the recognition of interest using the straight-line amortization method when securities are purchased at a discount.</a:t>
            </a:r>
            <a:endParaRPr lang="en-IN" sz="2400" dirty="0"/>
          </a:p>
        </p:txBody>
      </p:sp>
    </p:spTree>
    <p:extLst>
      <p:ext uri="{BB962C8B-B14F-4D97-AF65-F5344CB8AC3E}">
        <p14:creationId xmlns:p14="http://schemas.microsoft.com/office/powerpoint/2010/main" val="4016004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IN" dirty="0"/>
              <a:t>Recognition of Unrealized Holding </a:t>
            </a:r>
            <a:br>
              <a:rPr lang="en-IN" dirty="0"/>
            </a:br>
            <a:r>
              <a:rPr lang="en-IN" dirty="0"/>
              <a:t>Gains and Losses</a:t>
            </a:r>
            <a:r>
              <a:rPr lang="en-IN" sz="2000" dirty="0"/>
              <a:t>  (Slide 1 of 3)</a:t>
            </a:r>
            <a:endParaRPr lang="en-US" sz="2000" dirty="0"/>
          </a:p>
        </p:txBody>
      </p:sp>
      <p:sp>
        <p:nvSpPr>
          <p:cNvPr id="3" name="Content Placeholder 2"/>
          <p:cNvSpPr>
            <a:spLocks noGrp="1"/>
          </p:cNvSpPr>
          <p:nvPr>
            <p:ph idx="1"/>
          </p:nvPr>
        </p:nvSpPr>
        <p:spPr>
          <a:xfrm>
            <a:off x="838198" y="1317625"/>
            <a:ext cx="10972800" cy="4850946"/>
          </a:xfrm>
        </p:spPr>
        <p:txBody>
          <a:bodyPr/>
          <a:lstStyle/>
          <a:p>
            <a:pPr>
              <a:buClr>
                <a:schemeClr val="tx1"/>
              </a:buClr>
            </a:pPr>
            <a:r>
              <a:rPr lang="en-US" sz="2400" dirty="0">
                <a:solidFill>
                  <a:prstClr val="black"/>
                </a:solidFill>
                <a:cs typeface="Arial" charset="0"/>
              </a:rPr>
              <a:t>On its balance sheet, a company reports any investments in trading securities at fair value.</a:t>
            </a:r>
          </a:p>
          <a:p>
            <a:pPr>
              <a:buClr>
                <a:schemeClr val="tx1"/>
              </a:buClr>
            </a:pPr>
            <a:r>
              <a:rPr lang="en-US" sz="2400" dirty="0">
                <a:solidFill>
                  <a:prstClr val="black"/>
                </a:solidFill>
                <a:cs typeface="Arial" charset="0"/>
              </a:rPr>
              <a:t>An increase in the fair value of investment securities is an </a:t>
            </a:r>
            <a:r>
              <a:rPr lang="en-US" sz="2400" b="1" dirty="0">
                <a:solidFill>
                  <a:srgbClr val="004A78"/>
                </a:solidFill>
                <a:cs typeface="Arial" charset="0"/>
              </a:rPr>
              <a:t>unrealized holding gain</a:t>
            </a:r>
            <a:r>
              <a:rPr lang="en-US" sz="2400" dirty="0">
                <a:solidFill>
                  <a:prstClr val="black"/>
                </a:solidFill>
                <a:cs typeface="Arial" charset="0"/>
              </a:rPr>
              <a:t>.</a:t>
            </a:r>
          </a:p>
          <a:p>
            <a:pPr>
              <a:buClr>
                <a:schemeClr val="tx1"/>
              </a:buClr>
            </a:pPr>
            <a:r>
              <a:rPr lang="en-US" sz="2400" dirty="0">
                <a:solidFill>
                  <a:prstClr val="black"/>
                </a:solidFill>
                <a:cs typeface="Arial" charset="0"/>
              </a:rPr>
              <a:t>A decrease in the fair value of investment securities is an</a:t>
            </a:r>
            <a:r>
              <a:rPr lang="en-US" sz="2400" b="1" dirty="0">
                <a:solidFill>
                  <a:prstClr val="black"/>
                </a:solidFill>
                <a:cs typeface="Arial" charset="0"/>
              </a:rPr>
              <a:t> </a:t>
            </a:r>
            <a:r>
              <a:rPr lang="en-US" sz="2400" b="1" dirty="0">
                <a:solidFill>
                  <a:srgbClr val="004A78"/>
                </a:solidFill>
                <a:cs typeface="Arial" charset="0"/>
              </a:rPr>
              <a:t>unrealized holding loss</a:t>
            </a:r>
            <a:r>
              <a:rPr lang="en-US" sz="2400" dirty="0">
                <a:solidFill>
                  <a:prstClr val="black"/>
                </a:solidFill>
                <a:cs typeface="Arial" charset="0"/>
              </a:rPr>
              <a:t>.</a:t>
            </a:r>
          </a:p>
          <a:p>
            <a:pPr>
              <a:buClr>
                <a:schemeClr val="tx1"/>
              </a:buClr>
            </a:pPr>
            <a:r>
              <a:rPr lang="en-US" sz="2400" dirty="0">
                <a:solidFill>
                  <a:prstClr val="black"/>
                </a:solidFill>
                <a:cs typeface="Arial" charset="0"/>
              </a:rPr>
              <a:t>For investments in trading securities, the Unrealized Holding Gain/Loss account is a temporary account that is closed to Retained Earnings during the closing process.</a:t>
            </a:r>
          </a:p>
          <a:p>
            <a:pPr marL="800100" lvl="1" indent="-342900">
              <a:spcBef>
                <a:spcPts val="700"/>
              </a:spcBef>
              <a:buClr>
                <a:schemeClr val="tx1"/>
              </a:buClr>
              <a:buSzPct val="100000"/>
            </a:pPr>
            <a:r>
              <a:rPr lang="en-US" sz="2400" dirty="0">
                <a:solidFill>
                  <a:prstClr val="black"/>
                </a:solidFill>
                <a:cs typeface="Arial" charset="0"/>
              </a:rPr>
              <a:t>A debit balance represents a net unrealized loss.</a:t>
            </a:r>
          </a:p>
          <a:p>
            <a:pPr marL="800100" lvl="1" indent="-342900">
              <a:spcBef>
                <a:spcPts val="700"/>
              </a:spcBef>
              <a:buClr>
                <a:schemeClr val="tx1"/>
              </a:buClr>
              <a:buSzPct val="100000"/>
            </a:pPr>
            <a:r>
              <a:rPr lang="en-US" sz="2400" dirty="0">
                <a:solidFill>
                  <a:prstClr val="black"/>
                </a:solidFill>
                <a:cs typeface="Arial" charset="0"/>
              </a:rPr>
              <a:t>A credit balance represents a net unrealized gain.</a:t>
            </a:r>
            <a:endParaRPr lang="en-US" dirty="0"/>
          </a:p>
        </p:txBody>
      </p:sp>
    </p:spTree>
    <p:extLst>
      <p:ext uri="{BB962C8B-B14F-4D97-AF65-F5344CB8AC3E}">
        <p14:creationId xmlns:p14="http://schemas.microsoft.com/office/powerpoint/2010/main" val="2364737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Recognition of Unrealized Holding </a:t>
            </a:r>
            <a:br>
              <a:rPr lang="en-IN" dirty="0"/>
            </a:br>
            <a:r>
              <a:rPr lang="en-IN" dirty="0"/>
              <a:t>Gains and Losses</a:t>
            </a:r>
            <a:r>
              <a:rPr lang="en-IN" sz="2000" dirty="0"/>
              <a:t>  (Slide 2 of 3)</a:t>
            </a:r>
            <a:endParaRPr lang="en-IN" dirty="0"/>
          </a:p>
        </p:txBody>
      </p:sp>
      <p:sp>
        <p:nvSpPr>
          <p:cNvPr id="3" name="Content Placeholder 2"/>
          <p:cNvSpPr>
            <a:spLocks noGrp="1"/>
          </p:cNvSpPr>
          <p:nvPr>
            <p:ph idx="1"/>
          </p:nvPr>
        </p:nvSpPr>
        <p:spPr>
          <a:xfrm>
            <a:off x="838200" y="1317625"/>
            <a:ext cx="10515600" cy="794510"/>
          </a:xfrm>
        </p:spPr>
        <p:txBody>
          <a:bodyPr/>
          <a:lstStyle/>
          <a:p>
            <a:pPr marL="365760" lvl="1" indent="-365760"/>
            <a:r>
              <a:rPr lang="en-US" sz="2400" dirty="0"/>
              <a:t>On December 31, 2019, the fair value of Kent’s investment in trading securities is $56,500 as follows:</a:t>
            </a:r>
          </a:p>
        </p:txBody>
      </p:sp>
      <p:graphicFrame>
        <p:nvGraphicFramePr>
          <p:cNvPr id="8" name="Table 3"/>
          <p:cNvGraphicFramePr>
            <a:graphicFrameLocks noGrp="1"/>
          </p:cNvGraphicFramePr>
          <p:nvPr>
            <p:ph idx="10"/>
            <p:extLst>
              <p:ext uri="{D42A27DB-BD31-4B8C-83A1-F6EECF244321}">
                <p14:modId xmlns:p14="http://schemas.microsoft.com/office/powerpoint/2010/main" val="382609391"/>
              </p:ext>
            </p:extLst>
          </p:nvPr>
        </p:nvGraphicFramePr>
        <p:xfrm>
          <a:off x="1341120" y="2355164"/>
          <a:ext cx="9509760" cy="1752600"/>
        </p:xfrm>
        <a:graphic>
          <a:graphicData uri="http://schemas.openxmlformats.org/drawingml/2006/table">
            <a:tbl>
              <a:tblPr firstRow="1" bandRow="1">
                <a:tableStyleId>{5C22544A-7EE6-4342-B048-85BDC9FD1C3A}</a:tableStyleId>
              </a:tblPr>
              <a:tblGrid>
                <a:gridCol w="3749040">
                  <a:extLst>
                    <a:ext uri="{9D8B030D-6E8A-4147-A177-3AD203B41FA5}">
                      <a16:colId xmlns:a16="http://schemas.microsoft.com/office/drawing/2014/main" val="1958418929"/>
                    </a:ext>
                  </a:extLst>
                </a:gridCol>
                <a:gridCol w="1920240">
                  <a:extLst>
                    <a:ext uri="{9D8B030D-6E8A-4147-A177-3AD203B41FA5}">
                      <a16:colId xmlns:a16="http://schemas.microsoft.com/office/drawing/2014/main" val="1719193762"/>
                    </a:ext>
                  </a:extLst>
                </a:gridCol>
                <a:gridCol w="1920240">
                  <a:extLst>
                    <a:ext uri="{9D8B030D-6E8A-4147-A177-3AD203B41FA5}">
                      <a16:colId xmlns:a16="http://schemas.microsoft.com/office/drawing/2014/main" val="1541326999"/>
                    </a:ext>
                  </a:extLst>
                </a:gridCol>
                <a:gridCol w="1920240">
                  <a:extLst>
                    <a:ext uri="{9D8B030D-6E8A-4147-A177-3AD203B41FA5}">
                      <a16:colId xmlns:a16="http://schemas.microsoft.com/office/drawing/2014/main" val="2612865652"/>
                    </a:ext>
                  </a:extLst>
                </a:gridCol>
              </a:tblGrid>
              <a:tr h="370840">
                <a:tc>
                  <a:txBody>
                    <a:bodyPr/>
                    <a:lstStyle/>
                    <a:p>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Security</a:t>
                      </a:r>
                      <a:endParaRPr lang="en-IN" b="1" dirty="0">
                        <a:solidFill>
                          <a:schemeClr val="tx1"/>
                        </a:solidFill>
                        <a:latin typeface="Arial" panose="020B0604020202020204" pitchFamily="34" charset="0"/>
                        <a:cs typeface="Arial" panose="020B0604020202020204" pitchFamily="34" charset="0"/>
                      </a:endParaRPr>
                    </a:p>
                  </a:txBody>
                  <a:tcPr anchor="b">
                    <a:lnB w="12700" cap="flat" cmpd="sng" algn="ctr">
                      <a:solidFill>
                        <a:schemeClr val="tx1"/>
                      </a:solidFill>
                      <a:prstDash val="solid"/>
                      <a:round/>
                      <a:headEnd type="none" w="med" len="med"/>
                      <a:tailEnd type="none" w="med" len="med"/>
                    </a:lnB>
                    <a:noFill/>
                  </a:tcPr>
                </a:tc>
                <a:tc>
                  <a:txBody>
                    <a:bodyPr/>
                    <a:lstStyle/>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12/31/2019</a:t>
                      </a:r>
                    </a:p>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Book Value</a:t>
                      </a:r>
                      <a:endParaRPr lang="en-IN" b="1" dirty="0">
                        <a:solidFill>
                          <a:schemeClr val="tx1"/>
                        </a:solidFill>
                        <a:latin typeface="Arial" panose="020B0604020202020204" pitchFamily="34" charset="0"/>
                        <a:cs typeface="Arial" panose="020B0604020202020204" pitchFamily="34" charset="0"/>
                      </a:endParaRPr>
                    </a:p>
                  </a:txBody>
                  <a:tcPr anchor="b">
                    <a:lnB w="12700" cap="flat" cmpd="sng" algn="ctr">
                      <a:solidFill>
                        <a:schemeClr val="tx1"/>
                      </a:solidFill>
                      <a:prstDash val="solid"/>
                      <a:round/>
                      <a:headEnd type="none" w="med" len="med"/>
                      <a:tailEnd type="none" w="med" len="med"/>
                    </a:lnB>
                    <a:noFill/>
                  </a:tcPr>
                </a:tc>
                <a:tc>
                  <a:txBody>
                    <a:bodyPr/>
                    <a:lstStyle/>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12/31/2019</a:t>
                      </a:r>
                    </a:p>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Fair Value</a:t>
                      </a:r>
                      <a:endParaRPr lang="en-IN" b="1" dirty="0">
                        <a:solidFill>
                          <a:schemeClr val="tx1"/>
                        </a:solidFill>
                        <a:latin typeface="Arial" panose="020B0604020202020204" pitchFamily="34" charset="0"/>
                        <a:cs typeface="Arial" panose="020B0604020202020204" pitchFamily="34" charset="0"/>
                      </a:endParaRPr>
                    </a:p>
                  </a:txBody>
                  <a:tcPr anchor="b">
                    <a:lnB w="12700" cap="flat" cmpd="sng" algn="ctr">
                      <a:solidFill>
                        <a:schemeClr val="tx1"/>
                      </a:solidFill>
                      <a:prstDash val="solid"/>
                      <a:round/>
                      <a:headEnd type="none" w="med" len="med"/>
                      <a:tailEnd type="none" w="med" len="med"/>
                    </a:lnB>
                    <a:noFill/>
                  </a:tcPr>
                </a:tc>
                <a:tc>
                  <a:txBody>
                    <a:bodyPr/>
                    <a:lstStyle/>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Change in</a:t>
                      </a:r>
                    </a:p>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Value</a:t>
                      </a:r>
                      <a:endParaRPr lang="en-IN" b="1" dirty="0">
                        <a:solidFill>
                          <a:schemeClr val="tx1"/>
                        </a:solidFill>
                        <a:latin typeface="Arial" panose="020B0604020202020204" pitchFamily="34" charset="0"/>
                        <a:cs typeface="Arial" panose="020B0604020202020204" pitchFamily="34" charset="0"/>
                      </a:endParaRPr>
                    </a:p>
                  </a:txBody>
                  <a:tcPr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1389525"/>
                  </a:ext>
                </a:extLst>
              </a:tr>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Adam Company 9% bonds</a:t>
                      </a:r>
                      <a:endParaRPr lang="en-IN"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$39,050</a:t>
                      </a:r>
                      <a:endParaRPr lang="en-IN" dirty="0">
                        <a:solidFill>
                          <a:schemeClr val="tx1"/>
                        </a:solidFill>
                        <a:latin typeface="Arial" panose="020B0604020202020204" pitchFamily="34" charset="0"/>
                        <a:cs typeface="Arial" panose="020B0604020202020204" pitchFamily="34" charset="0"/>
                      </a:endParaRPr>
                    </a:p>
                  </a:txBody>
                  <a:tcPr marR="548640">
                    <a:lnT w="12700" cap="flat" cmpd="sng" algn="ctr">
                      <a:solidFill>
                        <a:schemeClr val="tx1"/>
                      </a:solidFill>
                      <a:prstDash val="solid"/>
                      <a:round/>
                      <a:headEnd type="none" w="med" len="med"/>
                      <a:tailEnd type="none" w="med" len="med"/>
                    </a:lnT>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$41,000</a:t>
                      </a:r>
                      <a:endParaRPr lang="en-IN" dirty="0">
                        <a:solidFill>
                          <a:schemeClr val="tx1"/>
                        </a:solidFill>
                        <a:latin typeface="Arial" panose="020B0604020202020204" pitchFamily="34" charset="0"/>
                        <a:cs typeface="Arial" panose="020B0604020202020204" pitchFamily="34" charset="0"/>
                      </a:endParaRPr>
                    </a:p>
                  </a:txBody>
                  <a:tcPr marR="548640">
                    <a:lnT w="12700" cap="flat" cmpd="sng" algn="ctr">
                      <a:solidFill>
                        <a:schemeClr val="tx1"/>
                      </a:solidFill>
                      <a:prstDash val="solid"/>
                      <a:round/>
                      <a:headEnd type="none" w="med" len="med"/>
                      <a:tailEnd type="none" w="med" len="med"/>
                    </a:lnT>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$1,950</a:t>
                      </a:r>
                      <a:endParaRPr lang="en-IN" dirty="0">
                        <a:solidFill>
                          <a:schemeClr val="tx1"/>
                        </a:solidFill>
                        <a:latin typeface="Arial" panose="020B0604020202020204" pitchFamily="34" charset="0"/>
                        <a:cs typeface="Arial" panose="020B0604020202020204" pitchFamily="34" charset="0"/>
                      </a:endParaRPr>
                    </a:p>
                  </a:txBody>
                  <a:tcPr marR="54864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614855971"/>
                  </a:ext>
                </a:extLst>
              </a:tr>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Bird Company 10% bonds</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sng" strike="noStrike" kern="1200" baseline="0" dirty="0">
                          <a:solidFill>
                            <a:schemeClr val="tx1"/>
                          </a:solidFill>
                          <a:latin typeface="Arial" panose="020B0604020202020204" pitchFamily="34" charset="0"/>
                          <a:ea typeface="+mn-ea"/>
                          <a:cs typeface="Arial" panose="020B0604020202020204" pitchFamily="34" charset="0"/>
                        </a:rPr>
                        <a:t>  15,000</a:t>
                      </a:r>
                      <a:endParaRPr lang="en-IN" u="sng" dirty="0">
                        <a:solidFill>
                          <a:schemeClr val="tx1"/>
                        </a:solidFill>
                        <a:latin typeface="Arial" panose="020B0604020202020204" pitchFamily="34" charset="0"/>
                        <a:cs typeface="Arial" panose="020B0604020202020204" pitchFamily="34" charset="0"/>
                      </a:endParaRPr>
                    </a:p>
                  </a:txBody>
                  <a:tcPr marR="548640">
                    <a:noFill/>
                  </a:tcPr>
                </a:tc>
                <a:tc>
                  <a:txBody>
                    <a:bodyPr/>
                    <a:lstStyle/>
                    <a:p>
                      <a:pPr algn="r"/>
                      <a:r>
                        <a:rPr lang="en-IN" sz="1800" b="0" i="0" u="sng" strike="noStrike" kern="1200" baseline="0" dirty="0">
                          <a:solidFill>
                            <a:schemeClr val="tx1"/>
                          </a:solidFill>
                          <a:latin typeface="Arial" panose="020B0604020202020204" pitchFamily="34" charset="0"/>
                          <a:ea typeface="+mn-ea"/>
                          <a:cs typeface="Arial" panose="020B0604020202020204" pitchFamily="34" charset="0"/>
                        </a:rPr>
                        <a:t>  15,500</a:t>
                      </a:r>
                      <a:endParaRPr lang="en-IN" u="sng" dirty="0">
                        <a:solidFill>
                          <a:schemeClr val="tx1"/>
                        </a:solidFill>
                        <a:latin typeface="Arial" panose="020B0604020202020204" pitchFamily="34" charset="0"/>
                        <a:cs typeface="Arial" panose="020B0604020202020204" pitchFamily="34" charset="0"/>
                      </a:endParaRPr>
                    </a:p>
                  </a:txBody>
                  <a:tcPr marR="548640">
                    <a:noFill/>
                  </a:tcPr>
                </a:tc>
                <a:tc>
                  <a:txBody>
                    <a:bodyPr/>
                    <a:lstStyle/>
                    <a:p>
                      <a:pPr algn="r"/>
                      <a:r>
                        <a:rPr lang="en-IN" sz="1800" b="0" i="0" u="sng" strike="noStrike" kern="1200" baseline="0" dirty="0">
                          <a:solidFill>
                            <a:schemeClr val="tx1"/>
                          </a:solidFill>
                          <a:latin typeface="Arial" panose="020B0604020202020204" pitchFamily="34" charset="0"/>
                          <a:ea typeface="+mn-ea"/>
                          <a:cs typeface="Arial" panose="020B0604020202020204" pitchFamily="34" charset="0"/>
                        </a:rPr>
                        <a:t>     500</a:t>
                      </a:r>
                      <a:endParaRPr lang="en-IN" u="sng" dirty="0">
                        <a:solidFill>
                          <a:schemeClr val="tx1"/>
                        </a:solidFill>
                        <a:latin typeface="Arial" panose="020B0604020202020204" pitchFamily="34" charset="0"/>
                        <a:cs typeface="Arial" panose="020B0604020202020204" pitchFamily="34" charset="0"/>
                      </a:endParaRPr>
                    </a:p>
                  </a:txBody>
                  <a:tcPr marR="548640">
                    <a:noFill/>
                  </a:tcPr>
                </a:tc>
                <a:extLst>
                  <a:ext uri="{0D108BD9-81ED-4DB2-BD59-A6C34878D82A}">
                    <a16:rowId xmlns:a16="http://schemas.microsoft.com/office/drawing/2014/main" val="2408657428"/>
                  </a:ext>
                </a:extLst>
              </a:tr>
              <a:tr h="37084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Totals</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dbl" strike="noStrike" kern="1200" baseline="0" dirty="0">
                          <a:solidFill>
                            <a:schemeClr val="tx1"/>
                          </a:solidFill>
                          <a:latin typeface="Arial" panose="020B0604020202020204" pitchFamily="34" charset="0"/>
                          <a:ea typeface="+mn-ea"/>
                          <a:cs typeface="Arial" panose="020B0604020202020204" pitchFamily="34" charset="0"/>
                        </a:rPr>
                        <a:t>$54,050</a:t>
                      </a:r>
                      <a:endParaRPr lang="en-IN" u="dbl" baseline="0" dirty="0">
                        <a:solidFill>
                          <a:schemeClr val="tx1"/>
                        </a:solidFill>
                        <a:latin typeface="Arial" panose="020B0604020202020204" pitchFamily="34" charset="0"/>
                        <a:cs typeface="Arial" panose="020B0604020202020204" pitchFamily="34" charset="0"/>
                      </a:endParaRPr>
                    </a:p>
                  </a:txBody>
                  <a:tcPr marR="548640">
                    <a:noFill/>
                  </a:tcPr>
                </a:tc>
                <a:tc>
                  <a:txBody>
                    <a:bodyPr/>
                    <a:lstStyle/>
                    <a:p>
                      <a:pPr algn="r"/>
                      <a:r>
                        <a:rPr lang="en-IN" sz="1800" b="0" i="0" u="dbl" strike="noStrike" kern="1200" baseline="0" dirty="0">
                          <a:solidFill>
                            <a:schemeClr val="tx1"/>
                          </a:solidFill>
                          <a:latin typeface="Arial" panose="020B0604020202020204" pitchFamily="34" charset="0"/>
                          <a:ea typeface="+mn-ea"/>
                          <a:cs typeface="Arial" panose="020B0604020202020204" pitchFamily="34" charset="0"/>
                        </a:rPr>
                        <a:t>$56,500</a:t>
                      </a:r>
                      <a:endParaRPr lang="en-IN" u="dbl" baseline="0" dirty="0">
                        <a:solidFill>
                          <a:schemeClr val="tx1"/>
                        </a:solidFill>
                        <a:latin typeface="Arial" panose="020B0604020202020204" pitchFamily="34" charset="0"/>
                        <a:cs typeface="Arial" panose="020B0604020202020204" pitchFamily="34" charset="0"/>
                      </a:endParaRPr>
                    </a:p>
                  </a:txBody>
                  <a:tcPr marR="548640">
                    <a:noFill/>
                  </a:tcPr>
                </a:tc>
                <a:tc>
                  <a:txBody>
                    <a:bodyPr/>
                    <a:lstStyle/>
                    <a:p>
                      <a:pPr algn="r"/>
                      <a:r>
                        <a:rPr lang="en-IN" sz="1800" b="0" i="0" u="dbl" strike="noStrike" kern="1200" baseline="0" dirty="0">
                          <a:solidFill>
                            <a:schemeClr val="tx1"/>
                          </a:solidFill>
                          <a:latin typeface="Arial" panose="020B0604020202020204" pitchFamily="34" charset="0"/>
                          <a:ea typeface="+mn-ea"/>
                          <a:cs typeface="Arial" panose="020B0604020202020204" pitchFamily="34" charset="0"/>
                        </a:rPr>
                        <a:t>$2,450</a:t>
                      </a:r>
                      <a:endParaRPr lang="en-IN" u="dbl" baseline="0" dirty="0">
                        <a:solidFill>
                          <a:schemeClr val="tx1"/>
                        </a:solidFill>
                        <a:latin typeface="Arial" panose="020B0604020202020204" pitchFamily="34" charset="0"/>
                        <a:cs typeface="Arial" panose="020B0604020202020204" pitchFamily="34" charset="0"/>
                      </a:endParaRPr>
                    </a:p>
                  </a:txBody>
                  <a:tcPr marR="548640">
                    <a:noFill/>
                  </a:tcPr>
                </a:tc>
                <a:extLst>
                  <a:ext uri="{0D108BD9-81ED-4DB2-BD59-A6C34878D82A}">
                    <a16:rowId xmlns:a16="http://schemas.microsoft.com/office/drawing/2014/main" val="1635369381"/>
                  </a:ext>
                </a:extLst>
              </a:tr>
            </a:tbl>
          </a:graphicData>
        </a:graphic>
      </p:graphicFrame>
      <p:sp>
        <p:nvSpPr>
          <p:cNvPr id="5" name="Content Placeholder 4"/>
          <p:cNvSpPr>
            <a:spLocks noGrp="1"/>
          </p:cNvSpPr>
          <p:nvPr>
            <p:ph idx="11"/>
          </p:nvPr>
        </p:nvSpPr>
        <p:spPr>
          <a:xfrm>
            <a:off x="838200" y="4350793"/>
            <a:ext cx="10515600" cy="828189"/>
          </a:xfrm>
        </p:spPr>
        <p:txBody>
          <a:bodyPr/>
          <a:lstStyle/>
          <a:p>
            <a:pPr marL="365760" lvl="1" indent="-365760"/>
            <a:r>
              <a:rPr lang="en-US" sz="2400" dirty="0">
                <a:solidFill>
                  <a:prstClr val="black"/>
                </a:solidFill>
                <a:cs typeface="Arial" charset="0"/>
              </a:rPr>
              <a:t>Kent records the $2,450 net increase in the value of the securities, an unrealized holding gain, as follows:</a:t>
            </a:r>
          </a:p>
        </p:txBody>
      </p:sp>
      <p:graphicFrame>
        <p:nvGraphicFramePr>
          <p:cNvPr id="7" name="Table 5"/>
          <p:cNvGraphicFramePr>
            <a:graphicFrameLocks noGrp="1"/>
          </p:cNvGraphicFramePr>
          <p:nvPr>
            <p:ph idx="12"/>
            <p:extLst>
              <p:ext uri="{D42A27DB-BD31-4B8C-83A1-F6EECF244321}">
                <p14:modId xmlns:p14="http://schemas.microsoft.com/office/powerpoint/2010/main" val="1338157895"/>
              </p:ext>
            </p:extLst>
          </p:nvPr>
        </p:nvGraphicFramePr>
        <p:xfrm>
          <a:off x="1981200" y="5422010"/>
          <a:ext cx="8229600" cy="741680"/>
        </p:xfrm>
        <a:graphic>
          <a:graphicData uri="http://schemas.openxmlformats.org/drawingml/2006/table">
            <a:tbl>
              <a:tblPr firstRow="1" bandRow="1">
                <a:tableStyleId>{5C22544A-7EE6-4342-B048-85BDC9FD1C3A}</a:tableStyleId>
              </a:tblPr>
              <a:tblGrid>
                <a:gridCol w="6217920">
                  <a:extLst>
                    <a:ext uri="{9D8B030D-6E8A-4147-A177-3AD203B41FA5}">
                      <a16:colId xmlns:a16="http://schemas.microsoft.com/office/drawing/2014/main" val="3019909293"/>
                    </a:ext>
                  </a:extLst>
                </a:gridCol>
                <a:gridCol w="1005840">
                  <a:extLst>
                    <a:ext uri="{9D8B030D-6E8A-4147-A177-3AD203B41FA5}">
                      <a16:colId xmlns:a16="http://schemas.microsoft.com/office/drawing/2014/main" val="3561109002"/>
                    </a:ext>
                  </a:extLst>
                </a:gridCol>
                <a:gridCol w="1005840">
                  <a:extLst>
                    <a:ext uri="{9D8B030D-6E8A-4147-A177-3AD203B41FA5}">
                      <a16:colId xmlns:a16="http://schemas.microsoft.com/office/drawing/2014/main" val="4096052953"/>
                    </a:ext>
                  </a:extLst>
                </a:gridCol>
              </a:tblGrid>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Investment in Trading Securities</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2,450</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730785828"/>
                  </a:ext>
                </a:extLst>
              </a:tr>
              <a:tr h="37084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Unrealized Holding Gain/Loss—Trading Securities</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2,450</a:t>
                      </a:r>
                      <a:endParaRPr lang="en-IN"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513126233"/>
                  </a:ext>
                </a:extLst>
              </a:tr>
            </a:tbl>
          </a:graphicData>
        </a:graphic>
      </p:graphicFrame>
    </p:spTree>
    <p:extLst>
      <p:ext uri="{BB962C8B-B14F-4D97-AF65-F5344CB8AC3E}">
        <p14:creationId xmlns:p14="http://schemas.microsoft.com/office/powerpoint/2010/main" val="183114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Recognition of Unrealized Holding </a:t>
            </a:r>
            <a:br>
              <a:rPr lang="en-IN" dirty="0"/>
            </a:br>
            <a:r>
              <a:rPr lang="en-IN" dirty="0"/>
              <a:t>Gains and Losses</a:t>
            </a:r>
            <a:r>
              <a:rPr lang="en-IN" sz="2000" dirty="0"/>
              <a:t>  (Slide 3 of 3)</a:t>
            </a:r>
            <a:endParaRPr lang="en-IN" dirty="0"/>
          </a:p>
        </p:txBody>
      </p:sp>
      <p:sp>
        <p:nvSpPr>
          <p:cNvPr id="3" name="Content Placeholder 2"/>
          <p:cNvSpPr>
            <a:spLocks noGrp="1"/>
          </p:cNvSpPr>
          <p:nvPr>
            <p:ph idx="1"/>
          </p:nvPr>
        </p:nvSpPr>
        <p:spPr>
          <a:xfrm>
            <a:off x="838200" y="1317624"/>
            <a:ext cx="10515600" cy="844477"/>
          </a:xfrm>
        </p:spPr>
        <p:txBody>
          <a:bodyPr/>
          <a:lstStyle/>
          <a:p>
            <a:pPr marL="365760" lvl="1" indent="-365760"/>
            <a:r>
              <a:rPr lang="en-US" sz="2400" dirty="0">
                <a:solidFill>
                  <a:prstClr val="black"/>
                </a:solidFill>
                <a:cs typeface="Arial" charset="0"/>
              </a:rPr>
              <a:t>On December 31, 2020, the fair value of the investments in trading securities held by Kent is $55,500 as follows:</a:t>
            </a:r>
          </a:p>
        </p:txBody>
      </p:sp>
      <p:graphicFrame>
        <p:nvGraphicFramePr>
          <p:cNvPr id="10" name="Table 3"/>
          <p:cNvGraphicFramePr>
            <a:graphicFrameLocks noGrp="1"/>
          </p:cNvGraphicFramePr>
          <p:nvPr>
            <p:ph idx="10"/>
            <p:extLst>
              <p:ext uri="{D42A27DB-BD31-4B8C-83A1-F6EECF244321}">
                <p14:modId xmlns:p14="http://schemas.microsoft.com/office/powerpoint/2010/main" val="4146745696"/>
              </p:ext>
            </p:extLst>
          </p:nvPr>
        </p:nvGraphicFramePr>
        <p:xfrm>
          <a:off x="838200" y="2162175"/>
          <a:ext cx="9509760" cy="1752600"/>
        </p:xfrm>
        <a:graphic>
          <a:graphicData uri="http://schemas.openxmlformats.org/drawingml/2006/table">
            <a:tbl>
              <a:tblPr firstRow="1" bandRow="1">
                <a:tableStyleId>{5C22544A-7EE6-4342-B048-85BDC9FD1C3A}</a:tableStyleId>
              </a:tblPr>
              <a:tblGrid>
                <a:gridCol w="3749040">
                  <a:extLst>
                    <a:ext uri="{9D8B030D-6E8A-4147-A177-3AD203B41FA5}">
                      <a16:colId xmlns:a16="http://schemas.microsoft.com/office/drawing/2014/main" val="1958418929"/>
                    </a:ext>
                  </a:extLst>
                </a:gridCol>
                <a:gridCol w="1920240">
                  <a:extLst>
                    <a:ext uri="{9D8B030D-6E8A-4147-A177-3AD203B41FA5}">
                      <a16:colId xmlns:a16="http://schemas.microsoft.com/office/drawing/2014/main" val="1719193762"/>
                    </a:ext>
                  </a:extLst>
                </a:gridCol>
                <a:gridCol w="1920240">
                  <a:extLst>
                    <a:ext uri="{9D8B030D-6E8A-4147-A177-3AD203B41FA5}">
                      <a16:colId xmlns:a16="http://schemas.microsoft.com/office/drawing/2014/main" val="1541326999"/>
                    </a:ext>
                  </a:extLst>
                </a:gridCol>
                <a:gridCol w="1920240">
                  <a:extLst>
                    <a:ext uri="{9D8B030D-6E8A-4147-A177-3AD203B41FA5}">
                      <a16:colId xmlns:a16="http://schemas.microsoft.com/office/drawing/2014/main" val="2612865652"/>
                    </a:ext>
                  </a:extLst>
                </a:gridCol>
              </a:tblGrid>
              <a:tr h="370840">
                <a:tc>
                  <a:txBody>
                    <a:bodyPr/>
                    <a:lstStyle/>
                    <a:p>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Security</a:t>
                      </a:r>
                      <a:endParaRPr lang="en-IN" b="1" dirty="0">
                        <a:solidFill>
                          <a:schemeClr val="tx1"/>
                        </a:solidFill>
                        <a:latin typeface="Arial" panose="020B0604020202020204" pitchFamily="34" charset="0"/>
                        <a:cs typeface="Arial" panose="020B0604020202020204" pitchFamily="34" charset="0"/>
                      </a:endParaRPr>
                    </a:p>
                  </a:txBody>
                  <a:tcPr anchor="b">
                    <a:lnB w="12700" cap="flat" cmpd="sng" algn="ctr">
                      <a:solidFill>
                        <a:schemeClr val="tx1"/>
                      </a:solidFill>
                      <a:prstDash val="solid"/>
                      <a:round/>
                      <a:headEnd type="none" w="med" len="med"/>
                      <a:tailEnd type="none" w="med" len="med"/>
                    </a:lnB>
                    <a:noFill/>
                  </a:tcPr>
                </a:tc>
                <a:tc>
                  <a:txBody>
                    <a:bodyPr/>
                    <a:lstStyle/>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12/31/2020</a:t>
                      </a:r>
                    </a:p>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Book Value</a:t>
                      </a:r>
                      <a:endParaRPr lang="en-IN" b="1" dirty="0">
                        <a:solidFill>
                          <a:schemeClr val="tx1"/>
                        </a:solidFill>
                        <a:latin typeface="Arial" panose="020B0604020202020204" pitchFamily="34" charset="0"/>
                        <a:cs typeface="Arial" panose="020B0604020202020204" pitchFamily="34" charset="0"/>
                      </a:endParaRPr>
                    </a:p>
                  </a:txBody>
                  <a:tcPr anchor="b">
                    <a:lnB w="12700" cap="flat" cmpd="sng" algn="ctr">
                      <a:solidFill>
                        <a:schemeClr val="tx1"/>
                      </a:solidFill>
                      <a:prstDash val="solid"/>
                      <a:round/>
                      <a:headEnd type="none" w="med" len="med"/>
                      <a:tailEnd type="none" w="med" len="med"/>
                    </a:lnB>
                    <a:noFill/>
                  </a:tcPr>
                </a:tc>
                <a:tc>
                  <a:txBody>
                    <a:bodyPr/>
                    <a:lstStyle/>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12/31/2020</a:t>
                      </a:r>
                    </a:p>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Fair Value</a:t>
                      </a:r>
                      <a:endParaRPr lang="en-IN" b="1" dirty="0">
                        <a:solidFill>
                          <a:schemeClr val="tx1"/>
                        </a:solidFill>
                        <a:latin typeface="Arial" panose="020B0604020202020204" pitchFamily="34" charset="0"/>
                        <a:cs typeface="Arial" panose="020B0604020202020204" pitchFamily="34" charset="0"/>
                      </a:endParaRPr>
                    </a:p>
                  </a:txBody>
                  <a:tcPr anchor="b">
                    <a:lnB w="12700" cap="flat" cmpd="sng" algn="ctr">
                      <a:solidFill>
                        <a:schemeClr val="tx1"/>
                      </a:solidFill>
                      <a:prstDash val="solid"/>
                      <a:round/>
                      <a:headEnd type="none" w="med" len="med"/>
                      <a:tailEnd type="none" w="med" len="med"/>
                    </a:lnB>
                    <a:noFill/>
                  </a:tcPr>
                </a:tc>
                <a:tc>
                  <a:txBody>
                    <a:bodyPr/>
                    <a:lstStyle/>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Change in</a:t>
                      </a:r>
                    </a:p>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Value</a:t>
                      </a:r>
                      <a:endParaRPr lang="en-IN" b="1" dirty="0">
                        <a:solidFill>
                          <a:schemeClr val="tx1"/>
                        </a:solidFill>
                        <a:latin typeface="Arial" panose="020B0604020202020204" pitchFamily="34" charset="0"/>
                        <a:cs typeface="Arial" panose="020B0604020202020204" pitchFamily="34" charset="0"/>
                      </a:endParaRPr>
                    </a:p>
                  </a:txBody>
                  <a:tcPr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1389525"/>
                  </a:ext>
                </a:extLst>
              </a:tr>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Adam Company 9% bonds</a:t>
                      </a:r>
                      <a:endParaRPr lang="en-IN"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noFill/>
                  </a:tcPr>
                </a:tc>
                <a:tc>
                  <a:txBody>
                    <a:bodyPr/>
                    <a:lstStyle/>
                    <a:p>
                      <a:pPr algn="r"/>
                      <a:r>
                        <a:rPr lang="en-IN" dirty="0">
                          <a:solidFill>
                            <a:schemeClr val="tx1"/>
                          </a:solidFill>
                          <a:latin typeface="Arial" panose="020B0604020202020204" pitchFamily="34" charset="0"/>
                          <a:cs typeface="Arial" panose="020B0604020202020204" pitchFamily="34" charset="0"/>
                        </a:rPr>
                        <a:t>$41,100*</a:t>
                      </a:r>
                    </a:p>
                  </a:txBody>
                  <a:tcPr marR="548640">
                    <a:lnT w="12700" cap="flat" cmpd="sng" algn="ctr">
                      <a:solidFill>
                        <a:schemeClr val="tx1"/>
                      </a:solidFill>
                      <a:prstDash val="solid"/>
                      <a:round/>
                      <a:headEnd type="none" w="med" len="med"/>
                      <a:tailEnd type="none" w="med" len="med"/>
                    </a:lnT>
                    <a:noFill/>
                  </a:tcPr>
                </a:tc>
                <a:tc>
                  <a:txBody>
                    <a:bodyPr/>
                    <a:lstStyle/>
                    <a:p>
                      <a:pPr algn="r"/>
                      <a:r>
                        <a:rPr lang="en-IN" dirty="0">
                          <a:solidFill>
                            <a:schemeClr val="tx1"/>
                          </a:solidFill>
                          <a:latin typeface="Arial" panose="020B0604020202020204" pitchFamily="34" charset="0"/>
                          <a:cs typeface="Arial" panose="020B0604020202020204" pitchFamily="34" charset="0"/>
                        </a:rPr>
                        <a:t>$41,500</a:t>
                      </a:r>
                    </a:p>
                  </a:txBody>
                  <a:tcPr marR="548640">
                    <a:lnT w="12700" cap="flat" cmpd="sng" algn="ctr">
                      <a:solidFill>
                        <a:schemeClr val="tx1"/>
                      </a:solidFill>
                      <a:prstDash val="solid"/>
                      <a:round/>
                      <a:headEnd type="none" w="med" len="med"/>
                      <a:tailEnd type="none" w="med" len="med"/>
                    </a:lnT>
                    <a:noFill/>
                  </a:tcPr>
                </a:tc>
                <a:tc>
                  <a:txBody>
                    <a:bodyPr/>
                    <a:lstStyle/>
                    <a:p>
                      <a:pPr algn="r"/>
                      <a:r>
                        <a:rPr lang="en-IN" dirty="0">
                          <a:solidFill>
                            <a:schemeClr val="tx1"/>
                          </a:solidFill>
                          <a:latin typeface="Arial" panose="020B0604020202020204" pitchFamily="34" charset="0"/>
                          <a:cs typeface="Arial" panose="020B0604020202020204" pitchFamily="34" charset="0"/>
                        </a:rPr>
                        <a:t>$    400</a:t>
                      </a:r>
                    </a:p>
                  </a:txBody>
                  <a:tcPr marR="54864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614855971"/>
                  </a:ext>
                </a:extLst>
              </a:tr>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Bird Company 10% bonds</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u="sng" dirty="0">
                          <a:solidFill>
                            <a:schemeClr val="tx1"/>
                          </a:solidFill>
                          <a:latin typeface="Arial" panose="020B0604020202020204" pitchFamily="34" charset="0"/>
                          <a:cs typeface="Arial" panose="020B0604020202020204" pitchFamily="34" charset="0"/>
                        </a:rPr>
                        <a:t>  15,500</a:t>
                      </a:r>
                    </a:p>
                  </a:txBody>
                  <a:tcPr marR="548640">
                    <a:noFill/>
                  </a:tcPr>
                </a:tc>
                <a:tc>
                  <a:txBody>
                    <a:bodyPr/>
                    <a:lstStyle/>
                    <a:p>
                      <a:pPr algn="r"/>
                      <a:r>
                        <a:rPr lang="en-IN" u="sng" dirty="0">
                          <a:solidFill>
                            <a:schemeClr val="tx1"/>
                          </a:solidFill>
                          <a:latin typeface="Arial" panose="020B0604020202020204" pitchFamily="34" charset="0"/>
                          <a:cs typeface="Arial" panose="020B0604020202020204" pitchFamily="34" charset="0"/>
                        </a:rPr>
                        <a:t>  14,000</a:t>
                      </a:r>
                    </a:p>
                  </a:txBody>
                  <a:tcPr marR="548640">
                    <a:noFill/>
                  </a:tcPr>
                </a:tc>
                <a:tc>
                  <a:txBody>
                    <a:bodyPr/>
                    <a:lstStyle/>
                    <a:p>
                      <a:pPr algn="r"/>
                      <a:r>
                        <a:rPr lang="en-IN" u="sng" dirty="0">
                          <a:solidFill>
                            <a:schemeClr val="tx1"/>
                          </a:solidFill>
                          <a:latin typeface="Arial" panose="020B0604020202020204" pitchFamily="34" charset="0"/>
                          <a:cs typeface="Arial" panose="020B0604020202020204" pitchFamily="34" charset="0"/>
                        </a:rPr>
                        <a:t>  (1,500)</a:t>
                      </a:r>
                    </a:p>
                  </a:txBody>
                  <a:tcPr marR="548640">
                    <a:noFill/>
                  </a:tcPr>
                </a:tc>
                <a:extLst>
                  <a:ext uri="{0D108BD9-81ED-4DB2-BD59-A6C34878D82A}">
                    <a16:rowId xmlns:a16="http://schemas.microsoft.com/office/drawing/2014/main" val="2408657428"/>
                  </a:ext>
                </a:extLst>
              </a:tr>
              <a:tr h="37084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Totals</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u="dbl" baseline="0" dirty="0">
                          <a:solidFill>
                            <a:schemeClr val="tx1"/>
                          </a:solidFill>
                          <a:latin typeface="Arial" panose="020B0604020202020204" pitchFamily="34" charset="0"/>
                          <a:cs typeface="Arial" panose="020B0604020202020204" pitchFamily="34" charset="0"/>
                        </a:rPr>
                        <a:t>$56,600</a:t>
                      </a:r>
                    </a:p>
                  </a:txBody>
                  <a:tcPr marR="548640">
                    <a:noFill/>
                  </a:tcPr>
                </a:tc>
                <a:tc>
                  <a:txBody>
                    <a:bodyPr/>
                    <a:lstStyle/>
                    <a:p>
                      <a:pPr algn="r"/>
                      <a:r>
                        <a:rPr lang="en-IN" u="dbl" baseline="0" dirty="0">
                          <a:solidFill>
                            <a:schemeClr val="tx1"/>
                          </a:solidFill>
                          <a:latin typeface="Arial" panose="020B0604020202020204" pitchFamily="34" charset="0"/>
                          <a:cs typeface="Arial" panose="020B0604020202020204" pitchFamily="34" charset="0"/>
                        </a:rPr>
                        <a:t>$55,500</a:t>
                      </a:r>
                    </a:p>
                  </a:txBody>
                  <a:tcPr marR="548640">
                    <a:noFill/>
                  </a:tcPr>
                </a:tc>
                <a:tc>
                  <a:txBody>
                    <a:bodyPr/>
                    <a:lstStyle/>
                    <a:p>
                      <a:pPr algn="r"/>
                      <a:r>
                        <a:rPr lang="en-IN" u="dbl" baseline="0" dirty="0">
                          <a:solidFill>
                            <a:schemeClr val="tx1"/>
                          </a:solidFill>
                          <a:latin typeface="Arial" panose="020B0604020202020204" pitchFamily="34" charset="0"/>
                          <a:cs typeface="Arial" panose="020B0604020202020204" pitchFamily="34" charset="0"/>
                        </a:rPr>
                        <a:t>$(1,100)</a:t>
                      </a:r>
                    </a:p>
                  </a:txBody>
                  <a:tcPr marR="548640">
                    <a:noFill/>
                  </a:tcPr>
                </a:tc>
                <a:extLst>
                  <a:ext uri="{0D108BD9-81ED-4DB2-BD59-A6C34878D82A}">
                    <a16:rowId xmlns:a16="http://schemas.microsoft.com/office/drawing/2014/main" val="1635369381"/>
                  </a:ext>
                </a:extLst>
              </a:tr>
            </a:tbl>
          </a:graphicData>
        </a:graphic>
      </p:graphicFrame>
      <p:sp>
        <p:nvSpPr>
          <p:cNvPr id="5" name="Content Placeholder 4"/>
          <p:cNvSpPr>
            <a:spLocks noGrp="1"/>
          </p:cNvSpPr>
          <p:nvPr>
            <p:ph idx="11"/>
          </p:nvPr>
        </p:nvSpPr>
        <p:spPr>
          <a:xfrm>
            <a:off x="838200" y="3920981"/>
            <a:ext cx="10515600" cy="303291"/>
          </a:xfrm>
        </p:spPr>
        <p:txBody>
          <a:bodyPr/>
          <a:lstStyle/>
          <a:p>
            <a:pPr marL="0" indent="0">
              <a:buNone/>
            </a:pPr>
            <a:r>
              <a:rPr lang="en-IN" sz="1400" dirty="0"/>
              <a:t>* $41,100 = $41,000 fair value at 12/31/2019 + $100 discount amortization during 2020.</a:t>
            </a:r>
          </a:p>
        </p:txBody>
      </p:sp>
      <p:sp>
        <p:nvSpPr>
          <p:cNvPr id="6" name="Content Placeholder 5"/>
          <p:cNvSpPr>
            <a:spLocks noGrp="1"/>
          </p:cNvSpPr>
          <p:nvPr>
            <p:ph idx="12"/>
          </p:nvPr>
        </p:nvSpPr>
        <p:spPr>
          <a:xfrm>
            <a:off x="838200" y="4250305"/>
            <a:ext cx="10515600" cy="640080"/>
          </a:xfrm>
        </p:spPr>
        <p:txBody>
          <a:bodyPr/>
          <a:lstStyle/>
          <a:p>
            <a:pPr marL="365760" lvl="1" indent="-365760"/>
            <a:r>
              <a:rPr lang="en-US" sz="2400" dirty="0">
                <a:solidFill>
                  <a:prstClr val="black"/>
                </a:solidFill>
                <a:cs typeface="Arial" charset="0"/>
              </a:rPr>
              <a:t>Kent records the $1,100 unrealized holding loss as follows:</a:t>
            </a:r>
          </a:p>
        </p:txBody>
      </p:sp>
      <p:graphicFrame>
        <p:nvGraphicFramePr>
          <p:cNvPr id="9" name="Table 6"/>
          <p:cNvGraphicFramePr>
            <a:graphicFrameLocks noGrp="1"/>
          </p:cNvGraphicFramePr>
          <p:nvPr>
            <p:ph idx="13"/>
            <p:extLst>
              <p:ext uri="{D42A27DB-BD31-4B8C-83A1-F6EECF244321}">
                <p14:modId xmlns:p14="http://schemas.microsoft.com/office/powerpoint/2010/main" val="4288653986"/>
              </p:ext>
            </p:extLst>
          </p:nvPr>
        </p:nvGraphicFramePr>
        <p:xfrm>
          <a:off x="1981200" y="4947390"/>
          <a:ext cx="8229600" cy="741680"/>
        </p:xfrm>
        <a:graphic>
          <a:graphicData uri="http://schemas.openxmlformats.org/drawingml/2006/table">
            <a:tbl>
              <a:tblPr firstRow="1" bandRow="1">
                <a:tableStyleId>{5C22544A-7EE6-4342-B048-85BDC9FD1C3A}</a:tableStyleId>
              </a:tblPr>
              <a:tblGrid>
                <a:gridCol w="6217920">
                  <a:extLst>
                    <a:ext uri="{9D8B030D-6E8A-4147-A177-3AD203B41FA5}">
                      <a16:colId xmlns:a16="http://schemas.microsoft.com/office/drawing/2014/main" val="3019909293"/>
                    </a:ext>
                  </a:extLst>
                </a:gridCol>
                <a:gridCol w="1005840">
                  <a:extLst>
                    <a:ext uri="{9D8B030D-6E8A-4147-A177-3AD203B41FA5}">
                      <a16:colId xmlns:a16="http://schemas.microsoft.com/office/drawing/2014/main" val="3561109002"/>
                    </a:ext>
                  </a:extLst>
                </a:gridCol>
                <a:gridCol w="1005840">
                  <a:extLst>
                    <a:ext uri="{9D8B030D-6E8A-4147-A177-3AD203B41FA5}">
                      <a16:colId xmlns:a16="http://schemas.microsoft.com/office/drawing/2014/main" val="4096052953"/>
                    </a:ext>
                  </a:extLst>
                </a:gridCol>
              </a:tblGrid>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Unrealized Holding Gain/Loss—Trading Securities</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1,100</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730785828"/>
                  </a:ext>
                </a:extLst>
              </a:tr>
              <a:tr h="37084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Investment in Trading Securities</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1,100</a:t>
                      </a:r>
                      <a:endParaRPr lang="en-IN"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513126233"/>
                  </a:ext>
                </a:extLst>
              </a:tr>
            </a:tbl>
          </a:graphicData>
        </a:graphic>
      </p:graphicFrame>
      <p:sp>
        <p:nvSpPr>
          <p:cNvPr id="8" name="Content Placeholder 7"/>
          <p:cNvSpPr>
            <a:spLocks noGrp="1"/>
          </p:cNvSpPr>
          <p:nvPr>
            <p:ph idx="14"/>
          </p:nvPr>
        </p:nvSpPr>
        <p:spPr>
          <a:xfrm>
            <a:off x="838200" y="5746075"/>
            <a:ext cx="10515600" cy="457200"/>
          </a:xfrm>
        </p:spPr>
        <p:txBody>
          <a:bodyPr/>
          <a:lstStyle/>
          <a:p>
            <a:pPr marL="365760" lvl="1" indent="-365760"/>
            <a:r>
              <a:rPr lang="en-US" sz="2400" dirty="0">
                <a:solidFill>
                  <a:prstClr val="black"/>
                </a:solidFill>
                <a:cs typeface="Arial" charset="0"/>
              </a:rPr>
              <a:t>Kent records the $1,100 unrealized holding loss as follows:</a:t>
            </a:r>
          </a:p>
        </p:txBody>
      </p:sp>
    </p:spTree>
    <p:extLst>
      <p:ext uri="{BB962C8B-B14F-4D97-AF65-F5344CB8AC3E}">
        <p14:creationId xmlns:p14="http://schemas.microsoft.com/office/powerpoint/2010/main" val="358165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Realized Gains and Losses </a:t>
            </a:r>
            <a:br>
              <a:rPr lang="en-IN" dirty="0"/>
            </a:br>
            <a:r>
              <a:rPr lang="en-IN" dirty="0"/>
              <a:t>on Sales of Trading Securities</a:t>
            </a:r>
            <a:r>
              <a:rPr lang="en-IN" sz="2000" dirty="0"/>
              <a:t>  (Slide 1 of 2)</a:t>
            </a:r>
          </a:p>
        </p:txBody>
      </p:sp>
      <p:sp>
        <p:nvSpPr>
          <p:cNvPr id="3" name="Content Placeholder 2"/>
          <p:cNvSpPr>
            <a:spLocks noGrp="1"/>
          </p:cNvSpPr>
          <p:nvPr>
            <p:ph idx="1"/>
          </p:nvPr>
        </p:nvSpPr>
        <p:spPr>
          <a:xfrm>
            <a:off x="838200" y="1317625"/>
            <a:ext cx="10515600" cy="1824820"/>
          </a:xfrm>
        </p:spPr>
        <p:txBody>
          <a:bodyPr/>
          <a:lstStyle/>
          <a:p>
            <a:pPr marL="365760" lvl="1" indent="-365760"/>
            <a:r>
              <a:rPr lang="en-US" dirty="0"/>
              <a:t>On January 1, 2021, Kent sold the entire investment in Adam Company for $41,000.  The fair value at the previous balance sheet was $41,500. Kent recognizes a loss of $500 ($41,000 selling price </a:t>
            </a:r>
            <a:r>
              <a:rPr lang="en-US" dirty="0">
                <a:sym typeface="Symbol" panose="05050102010706020507" pitchFamily="18" charset="2"/>
              </a:rPr>
              <a:t></a:t>
            </a:r>
            <a:r>
              <a:rPr lang="en-US" dirty="0"/>
              <a:t> $41,500 book value) as follows:</a:t>
            </a:r>
          </a:p>
        </p:txBody>
      </p:sp>
      <p:graphicFrame>
        <p:nvGraphicFramePr>
          <p:cNvPr id="5" name="Table 3"/>
          <p:cNvGraphicFramePr>
            <a:graphicFrameLocks noGrp="1"/>
          </p:cNvGraphicFramePr>
          <p:nvPr>
            <p:ph idx="10"/>
            <p:extLst>
              <p:ext uri="{D42A27DB-BD31-4B8C-83A1-F6EECF244321}">
                <p14:modId xmlns:p14="http://schemas.microsoft.com/office/powerpoint/2010/main" val="195739610"/>
              </p:ext>
            </p:extLst>
          </p:nvPr>
        </p:nvGraphicFramePr>
        <p:xfrm>
          <a:off x="1706880" y="3562124"/>
          <a:ext cx="8778240" cy="111252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3281225510"/>
                    </a:ext>
                  </a:extLst>
                </a:gridCol>
                <a:gridCol w="1645920">
                  <a:extLst>
                    <a:ext uri="{9D8B030D-6E8A-4147-A177-3AD203B41FA5}">
                      <a16:colId xmlns:a16="http://schemas.microsoft.com/office/drawing/2014/main" val="3135692885"/>
                    </a:ext>
                  </a:extLst>
                </a:gridCol>
                <a:gridCol w="1645920">
                  <a:extLst>
                    <a:ext uri="{9D8B030D-6E8A-4147-A177-3AD203B41FA5}">
                      <a16:colId xmlns:a16="http://schemas.microsoft.com/office/drawing/2014/main" val="16494026"/>
                    </a:ext>
                  </a:extLst>
                </a:gridCol>
              </a:tblGrid>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Cash</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41,000</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4011492097"/>
                  </a:ext>
                </a:extLst>
              </a:tr>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Loss on Sale of Trading Securities</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500</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673993482"/>
                  </a:ext>
                </a:extLst>
              </a:tr>
              <a:tr h="37084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Investment in Trading Securities</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b="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41,500</a:t>
                      </a:r>
                      <a:endParaRPr lang="en-IN"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95469195"/>
                  </a:ext>
                </a:extLst>
              </a:tr>
            </a:tbl>
          </a:graphicData>
        </a:graphic>
      </p:graphicFrame>
    </p:spTree>
    <p:extLst>
      <p:ext uri="{BB962C8B-B14F-4D97-AF65-F5344CB8AC3E}">
        <p14:creationId xmlns:p14="http://schemas.microsoft.com/office/powerpoint/2010/main" val="1894366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Realized Gains and Losses </a:t>
            </a:r>
            <a:br>
              <a:rPr lang="en-IN" dirty="0"/>
            </a:br>
            <a:r>
              <a:rPr lang="en-IN" dirty="0"/>
              <a:t>on Sales of Trading Securities</a:t>
            </a:r>
            <a:r>
              <a:rPr lang="en-IN" sz="2000" dirty="0"/>
              <a:t>  (Slide 2 of 2)</a:t>
            </a:r>
            <a:endParaRPr lang="en-IN" dirty="0"/>
          </a:p>
        </p:txBody>
      </p:sp>
      <p:sp>
        <p:nvSpPr>
          <p:cNvPr id="3" name="Content Placeholder 2"/>
          <p:cNvSpPr>
            <a:spLocks noGrp="1"/>
          </p:cNvSpPr>
          <p:nvPr>
            <p:ph idx="1"/>
          </p:nvPr>
        </p:nvSpPr>
        <p:spPr>
          <a:xfrm>
            <a:off x="838200" y="1317625"/>
            <a:ext cx="10515600" cy="1217128"/>
          </a:xfrm>
        </p:spPr>
        <p:txBody>
          <a:bodyPr/>
          <a:lstStyle/>
          <a:p>
            <a:pPr marL="365760" lvl="1" indent="-365760"/>
            <a:r>
              <a:rPr lang="en-US" sz="2400" dirty="0">
                <a:solidFill>
                  <a:prstClr val="black"/>
                </a:solidFill>
                <a:cs typeface="Arial" charset="0"/>
              </a:rPr>
              <a:t>At the end of 2021, Kent reports the fair value of the securities it still owns. On December 31, 2021, the total fair value of the remaining security is $14,700 as follows:</a:t>
            </a:r>
          </a:p>
        </p:txBody>
      </p:sp>
      <p:graphicFrame>
        <p:nvGraphicFramePr>
          <p:cNvPr id="10" name="Table 3"/>
          <p:cNvGraphicFramePr>
            <a:graphicFrameLocks noGrp="1"/>
          </p:cNvGraphicFramePr>
          <p:nvPr>
            <p:ph idx="10"/>
            <p:extLst>
              <p:ext uri="{D42A27DB-BD31-4B8C-83A1-F6EECF244321}">
                <p14:modId xmlns:p14="http://schemas.microsoft.com/office/powerpoint/2010/main" val="1498962517"/>
              </p:ext>
            </p:extLst>
          </p:nvPr>
        </p:nvGraphicFramePr>
        <p:xfrm>
          <a:off x="1341120" y="2589954"/>
          <a:ext cx="9509760" cy="1010920"/>
        </p:xfrm>
        <a:graphic>
          <a:graphicData uri="http://schemas.openxmlformats.org/drawingml/2006/table">
            <a:tbl>
              <a:tblPr firstRow="1" bandRow="1">
                <a:tableStyleId>{5C22544A-7EE6-4342-B048-85BDC9FD1C3A}</a:tableStyleId>
              </a:tblPr>
              <a:tblGrid>
                <a:gridCol w="3749040">
                  <a:extLst>
                    <a:ext uri="{9D8B030D-6E8A-4147-A177-3AD203B41FA5}">
                      <a16:colId xmlns:a16="http://schemas.microsoft.com/office/drawing/2014/main" val="1958418929"/>
                    </a:ext>
                  </a:extLst>
                </a:gridCol>
                <a:gridCol w="1920240">
                  <a:extLst>
                    <a:ext uri="{9D8B030D-6E8A-4147-A177-3AD203B41FA5}">
                      <a16:colId xmlns:a16="http://schemas.microsoft.com/office/drawing/2014/main" val="1719193762"/>
                    </a:ext>
                  </a:extLst>
                </a:gridCol>
                <a:gridCol w="1920240">
                  <a:extLst>
                    <a:ext uri="{9D8B030D-6E8A-4147-A177-3AD203B41FA5}">
                      <a16:colId xmlns:a16="http://schemas.microsoft.com/office/drawing/2014/main" val="1541326999"/>
                    </a:ext>
                  </a:extLst>
                </a:gridCol>
                <a:gridCol w="1920240">
                  <a:extLst>
                    <a:ext uri="{9D8B030D-6E8A-4147-A177-3AD203B41FA5}">
                      <a16:colId xmlns:a16="http://schemas.microsoft.com/office/drawing/2014/main" val="2612865652"/>
                    </a:ext>
                  </a:extLst>
                </a:gridCol>
              </a:tblGrid>
              <a:tr h="370840">
                <a:tc>
                  <a:txBody>
                    <a:bodyPr/>
                    <a:lstStyle/>
                    <a:p>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Security</a:t>
                      </a:r>
                      <a:endParaRPr lang="en-IN" b="1" dirty="0">
                        <a:solidFill>
                          <a:schemeClr val="tx1"/>
                        </a:solidFill>
                        <a:latin typeface="Arial" panose="020B0604020202020204" pitchFamily="34" charset="0"/>
                        <a:cs typeface="Arial" panose="020B0604020202020204" pitchFamily="34" charset="0"/>
                      </a:endParaRPr>
                    </a:p>
                  </a:txBody>
                  <a:tcPr anchor="b">
                    <a:lnB w="12700" cap="flat" cmpd="sng" algn="ctr">
                      <a:solidFill>
                        <a:schemeClr val="tx1"/>
                      </a:solidFill>
                      <a:prstDash val="solid"/>
                      <a:round/>
                      <a:headEnd type="none" w="med" len="med"/>
                      <a:tailEnd type="none" w="med" len="med"/>
                    </a:lnB>
                    <a:noFill/>
                  </a:tcPr>
                </a:tc>
                <a:tc>
                  <a:txBody>
                    <a:bodyPr/>
                    <a:lstStyle/>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12/31/2021</a:t>
                      </a:r>
                    </a:p>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Book Value</a:t>
                      </a:r>
                      <a:endParaRPr lang="en-IN" b="1" dirty="0">
                        <a:solidFill>
                          <a:schemeClr val="tx1"/>
                        </a:solidFill>
                        <a:latin typeface="Arial" panose="020B0604020202020204" pitchFamily="34" charset="0"/>
                        <a:cs typeface="Arial" panose="020B0604020202020204" pitchFamily="34" charset="0"/>
                      </a:endParaRPr>
                    </a:p>
                  </a:txBody>
                  <a:tcPr anchor="b">
                    <a:lnB w="12700" cap="flat" cmpd="sng" algn="ctr">
                      <a:solidFill>
                        <a:schemeClr val="tx1"/>
                      </a:solidFill>
                      <a:prstDash val="solid"/>
                      <a:round/>
                      <a:headEnd type="none" w="med" len="med"/>
                      <a:tailEnd type="none" w="med" len="med"/>
                    </a:lnB>
                    <a:noFill/>
                  </a:tcPr>
                </a:tc>
                <a:tc>
                  <a:txBody>
                    <a:bodyPr/>
                    <a:lstStyle/>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12/31/2021</a:t>
                      </a:r>
                    </a:p>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Fair Value</a:t>
                      </a:r>
                      <a:endParaRPr lang="en-IN" b="1" dirty="0">
                        <a:solidFill>
                          <a:schemeClr val="tx1"/>
                        </a:solidFill>
                        <a:latin typeface="Arial" panose="020B0604020202020204" pitchFamily="34" charset="0"/>
                        <a:cs typeface="Arial" panose="020B0604020202020204" pitchFamily="34" charset="0"/>
                      </a:endParaRPr>
                    </a:p>
                  </a:txBody>
                  <a:tcPr anchor="b">
                    <a:lnB w="12700" cap="flat" cmpd="sng" algn="ctr">
                      <a:solidFill>
                        <a:schemeClr val="tx1"/>
                      </a:solidFill>
                      <a:prstDash val="solid"/>
                      <a:round/>
                      <a:headEnd type="none" w="med" len="med"/>
                      <a:tailEnd type="none" w="med" len="med"/>
                    </a:lnB>
                    <a:noFill/>
                  </a:tcPr>
                </a:tc>
                <a:tc>
                  <a:txBody>
                    <a:bodyPr/>
                    <a:lstStyle/>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Change in</a:t>
                      </a:r>
                    </a:p>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Value</a:t>
                      </a:r>
                      <a:endParaRPr lang="en-IN" b="1" dirty="0">
                        <a:solidFill>
                          <a:schemeClr val="tx1"/>
                        </a:solidFill>
                        <a:latin typeface="Arial" panose="020B0604020202020204" pitchFamily="34" charset="0"/>
                        <a:cs typeface="Arial" panose="020B0604020202020204" pitchFamily="34" charset="0"/>
                      </a:endParaRPr>
                    </a:p>
                  </a:txBody>
                  <a:tcPr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1389525"/>
                  </a:ext>
                </a:extLst>
              </a:tr>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Bird Company 10% bonds</a:t>
                      </a:r>
                      <a:endParaRPr lang="en-IN"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noFill/>
                  </a:tcPr>
                </a:tc>
                <a:tc>
                  <a:txBody>
                    <a:bodyPr/>
                    <a:lstStyle/>
                    <a:p>
                      <a:pPr algn="r"/>
                      <a:r>
                        <a:rPr lang="en-IN" dirty="0">
                          <a:solidFill>
                            <a:schemeClr val="tx1"/>
                          </a:solidFill>
                          <a:latin typeface="Arial" panose="020B0604020202020204" pitchFamily="34" charset="0"/>
                          <a:cs typeface="Arial" panose="020B0604020202020204" pitchFamily="34" charset="0"/>
                        </a:rPr>
                        <a:t>$14,000</a:t>
                      </a:r>
                    </a:p>
                  </a:txBody>
                  <a:tcPr marR="548640">
                    <a:lnT w="12700" cap="flat" cmpd="sng" algn="ctr">
                      <a:solidFill>
                        <a:schemeClr val="tx1"/>
                      </a:solidFill>
                      <a:prstDash val="solid"/>
                      <a:round/>
                      <a:headEnd type="none" w="med" len="med"/>
                      <a:tailEnd type="none" w="med" len="med"/>
                    </a:lnT>
                    <a:noFill/>
                  </a:tcPr>
                </a:tc>
                <a:tc>
                  <a:txBody>
                    <a:bodyPr/>
                    <a:lstStyle/>
                    <a:p>
                      <a:pPr algn="r"/>
                      <a:r>
                        <a:rPr lang="en-IN" dirty="0">
                          <a:solidFill>
                            <a:schemeClr val="tx1"/>
                          </a:solidFill>
                          <a:latin typeface="Arial" panose="020B0604020202020204" pitchFamily="34" charset="0"/>
                          <a:cs typeface="Arial" panose="020B0604020202020204" pitchFamily="34" charset="0"/>
                        </a:rPr>
                        <a:t>$14,700</a:t>
                      </a:r>
                    </a:p>
                  </a:txBody>
                  <a:tcPr marR="548640">
                    <a:lnT w="12700" cap="flat" cmpd="sng" algn="ctr">
                      <a:solidFill>
                        <a:schemeClr val="tx1"/>
                      </a:solidFill>
                      <a:prstDash val="solid"/>
                      <a:round/>
                      <a:headEnd type="none" w="med" len="med"/>
                      <a:tailEnd type="none" w="med" len="med"/>
                    </a:lnT>
                    <a:noFill/>
                  </a:tcPr>
                </a:tc>
                <a:tc>
                  <a:txBody>
                    <a:bodyPr/>
                    <a:lstStyle/>
                    <a:p>
                      <a:pPr algn="r"/>
                      <a:r>
                        <a:rPr lang="en-IN" dirty="0">
                          <a:solidFill>
                            <a:schemeClr val="tx1"/>
                          </a:solidFill>
                          <a:latin typeface="Arial" panose="020B0604020202020204" pitchFamily="34" charset="0"/>
                          <a:cs typeface="Arial" panose="020B0604020202020204" pitchFamily="34" charset="0"/>
                        </a:rPr>
                        <a:t>$700</a:t>
                      </a:r>
                    </a:p>
                  </a:txBody>
                  <a:tcPr marR="54864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614855971"/>
                  </a:ext>
                </a:extLst>
              </a:tr>
            </a:tbl>
          </a:graphicData>
        </a:graphic>
      </p:graphicFrame>
      <p:sp>
        <p:nvSpPr>
          <p:cNvPr id="5" name="Content Placeholder 4"/>
          <p:cNvSpPr>
            <a:spLocks noGrp="1"/>
          </p:cNvSpPr>
          <p:nvPr>
            <p:ph idx="11"/>
          </p:nvPr>
        </p:nvSpPr>
        <p:spPr>
          <a:xfrm>
            <a:off x="838200" y="3656075"/>
            <a:ext cx="10515600" cy="522227"/>
          </a:xfrm>
        </p:spPr>
        <p:txBody>
          <a:bodyPr/>
          <a:lstStyle/>
          <a:p>
            <a:pPr marL="365760" lvl="1" indent="-365760"/>
            <a:r>
              <a:rPr lang="en-US" sz="2400" dirty="0">
                <a:solidFill>
                  <a:prstClr val="black"/>
                </a:solidFill>
                <a:cs typeface="Arial" charset="0"/>
              </a:rPr>
              <a:t>Kent records the increase in value (unrealized holding gain) as follows:</a:t>
            </a:r>
          </a:p>
        </p:txBody>
      </p:sp>
      <p:graphicFrame>
        <p:nvGraphicFramePr>
          <p:cNvPr id="9" name="Table 5"/>
          <p:cNvGraphicFramePr>
            <a:graphicFrameLocks noGrp="1"/>
          </p:cNvGraphicFramePr>
          <p:nvPr>
            <p:ph idx="12"/>
            <p:extLst>
              <p:ext uri="{D42A27DB-BD31-4B8C-83A1-F6EECF244321}">
                <p14:modId xmlns:p14="http://schemas.microsoft.com/office/powerpoint/2010/main" val="537741578"/>
              </p:ext>
            </p:extLst>
          </p:nvPr>
        </p:nvGraphicFramePr>
        <p:xfrm>
          <a:off x="1981200" y="4233503"/>
          <a:ext cx="8229600" cy="741680"/>
        </p:xfrm>
        <a:graphic>
          <a:graphicData uri="http://schemas.openxmlformats.org/drawingml/2006/table">
            <a:tbl>
              <a:tblPr firstRow="1" bandRow="1">
                <a:tableStyleId>{5C22544A-7EE6-4342-B048-85BDC9FD1C3A}</a:tableStyleId>
              </a:tblPr>
              <a:tblGrid>
                <a:gridCol w="6217920">
                  <a:extLst>
                    <a:ext uri="{9D8B030D-6E8A-4147-A177-3AD203B41FA5}">
                      <a16:colId xmlns:a16="http://schemas.microsoft.com/office/drawing/2014/main" val="3019909293"/>
                    </a:ext>
                  </a:extLst>
                </a:gridCol>
                <a:gridCol w="1005840">
                  <a:extLst>
                    <a:ext uri="{9D8B030D-6E8A-4147-A177-3AD203B41FA5}">
                      <a16:colId xmlns:a16="http://schemas.microsoft.com/office/drawing/2014/main" val="3561109002"/>
                    </a:ext>
                  </a:extLst>
                </a:gridCol>
                <a:gridCol w="1005840">
                  <a:extLst>
                    <a:ext uri="{9D8B030D-6E8A-4147-A177-3AD203B41FA5}">
                      <a16:colId xmlns:a16="http://schemas.microsoft.com/office/drawing/2014/main" val="4096052953"/>
                    </a:ext>
                  </a:extLst>
                </a:gridCol>
              </a:tblGrid>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Investment in Trading Securities</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700</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730785828"/>
                  </a:ext>
                </a:extLst>
              </a:tr>
              <a:tr h="37084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Unrealized Holding Gain/Loss—Trading Securities</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700</a:t>
                      </a:r>
                      <a:endParaRPr lang="en-IN"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513126233"/>
                  </a:ext>
                </a:extLst>
              </a:tr>
            </a:tbl>
          </a:graphicData>
        </a:graphic>
      </p:graphicFrame>
      <p:sp>
        <p:nvSpPr>
          <p:cNvPr id="7" name="Content Placeholder 6"/>
          <p:cNvSpPr>
            <a:spLocks noGrp="1"/>
          </p:cNvSpPr>
          <p:nvPr>
            <p:ph idx="13"/>
          </p:nvPr>
        </p:nvSpPr>
        <p:spPr>
          <a:xfrm>
            <a:off x="838200" y="5030385"/>
            <a:ext cx="10515600" cy="1177233"/>
          </a:xfrm>
        </p:spPr>
        <p:txBody>
          <a:bodyPr/>
          <a:lstStyle/>
          <a:p>
            <a:pPr marL="365760" lvl="1" indent="-365760"/>
            <a:r>
              <a:rPr lang="en-US" sz="2400" dirty="0">
                <a:solidFill>
                  <a:prstClr val="black"/>
                </a:solidFill>
                <a:cs typeface="Arial" charset="0"/>
              </a:rPr>
              <a:t>Kent</a:t>
            </a:r>
            <a:r>
              <a:rPr lang="en-US" sz="2100" dirty="0">
                <a:solidFill>
                  <a:prstClr val="black"/>
                </a:solidFill>
                <a:cs typeface="Arial" charset="0"/>
              </a:rPr>
              <a:t> </a:t>
            </a:r>
            <a:r>
              <a:rPr lang="en-US" sz="2400" dirty="0">
                <a:solidFill>
                  <a:prstClr val="black"/>
                </a:solidFill>
                <a:cs typeface="Arial" charset="0"/>
              </a:rPr>
              <a:t>reports the $500 realized loss on the sale of its investment in Adam Company and the $700 unrealized holding gain on the Bird Company investment in its 2021 net income.</a:t>
            </a:r>
          </a:p>
        </p:txBody>
      </p:sp>
    </p:spTree>
    <p:extLst>
      <p:ext uri="{BB962C8B-B14F-4D97-AF65-F5344CB8AC3E}">
        <p14:creationId xmlns:p14="http://schemas.microsoft.com/office/powerpoint/2010/main" val="411107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IN" sz="3200" dirty="0"/>
              <a:t>How Are Investments in Available-for-Sale Securities Measured and Reported? Learning</a:t>
            </a:r>
            <a:r>
              <a:rPr lang="en-IN" sz="2000" dirty="0"/>
              <a:t> Objective #4</a:t>
            </a:r>
            <a:endParaRPr lang="en-US" sz="2000" dirty="0"/>
          </a:p>
        </p:txBody>
      </p:sp>
      <p:sp>
        <p:nvSpPr>
          <p:cNvPr id="3" name="Content Placeholder 2"/>
          <p:cNvSpPr>
            <a:spLocks noGrp="1"/>
          </p:cNvSpPr>
          <p:nvPr>
            <p:ph idx="1"/>
          </p:nvPr>
        </p:nvSpPr>
        <p:spPr>
          <a:xfrm>
            <a:off x="838198" y="1317625"/>
            <a:ext cx="11064240" cy="4850946"/>
          </a:xfrm>
        </p:spPr>
        <p:txBody>
          <a:bodyPr/>
          <a:lstStyle/>
          <a:p>
            <a:r>
              <a:rPr lang="en-US" sz="2600" dirty="0"/>
              <a:t>The investment is initially recorded at cost.</a:t>
            </a:r>
          </a:p>
          <a:p>
            <a:r>
              <a:rPr lang="en-US" sz="2600" dirty="0"/>
              <a:t>The investment is subsequently reported at fair value on the balance sheet.</a:t>
            </a:r>
          </a:p>
          <a:p>
            <a:r>
              <a:rPr lang="en-US" sz="2600" dirty="0"/>
              <a:t>Unrealized holding gains and losses resulting from changes in the fair value of the securities are reported as a component of other comprehensive income each period.</a:t>
            </a:r>
          </a:p>
          <a:p>
            <a:r>
              <a:rPr lang="en-US" sz="2600" dirty="0"/>
              <a:t>Interest income is included in net income each period.</a:t>
            </a:r>
          </a:p>
          <a:p>
            <a:r>
              <a:rPr lang="en-US" sz="2600" dirty="0"/>
              <a:t>When a security is sold, realized gains and losses are included in net income, and any unrealized holding gains or losses must be reclassified from accumulated other comprehensive income into net income.</a:t>
            </a:r>
          </a:p>
        </p:txBody>
      </p:sp>
    </p:spTree>
    <p:extLst>
      <p:ext uri="{BB962C8B-B14F-4D97-AF65-F5344CB8AC3E}">
        <p14:creationId xmlns:p14="http://schemas.microsoft.com/office/powerpoint/2010/main" val="536993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Learning Objectives</a:t>
            </a:r>
            <a:endParaRPr lang="en-US" sz="2000" dirty="0"/>
          </a:p>
        </p:txBody>
      </p:sp>
      <p:sp>
        <p:nvSpPr>
          <p:cNvPr id="3" name="Content Placeholder 2"/>
          <p:cNvSpPr>
            <a:spLocks noGrp="1"/>
          </p:cNvSpPr>
          <p:nvPr>
            <p:ph idx="1"/>
          </p:nvPr>
        </p:nvSpPr>
        <p:spPr>
          <a:xfrm>
            <a:off x="838199" y="1317625"/>
            <a:ext cx="10947401" cy="4850946"/>
          </a:xfrm>
        </p:spPr>
        <p:txBody>
          <a:bodyPr/>
          <a:lstStyle/>
          <a:p>
            <a:pPr marL="512064" lvl="0" indent="-512064">
              <a:spcBef>
                <a:spcPts val="300"/>
              </a:spcBef>
              <a:buClr>
                <a:schemeClr val="tx1"/>
              </a:buClr>
              <a:buFont typeface="Tw Cen MT"/>
              <a:buAutoNum type="arabicPeriod"/>
            </a:pPr>
            <a:r>
              <a:rPr lang="en-US" sz="2000" dirty="0">
                <a:solidFill>
                  <a:prstClr val="black"/>
                </a:solidFill>
                <a:cs typeface="Arial" charset="0"/>
              </a:rPr>
              <a:t>Explain the classification and valuation of investments.</a:t>
            </a:r>
          </a:p>
          <a:p>
            <a:pPr marL="512064" lvl="0" indent="-512064">
              <a:spcBef>
                <a:spcPts val="300"/>
              </a:spcBef>
              <a:buClr>
                <a:schemeClr val="tx1"/>
              </a:buClr>
              <a:buFont typeface="Tw Cen MT"/>
              <a:buAutoNum type="arabicPeriod"/>
            </a:pPr>
            <a:r>
              <a:rPr lang="en-US" sz="2000" dirty="0">
                <a:solidFill>
                  <a:prstClr val="black"/>
                </a:solidFill>
                <a:cs typeface="Arial" charset="0"/>
              </a:rPr>
              <a:t>Account for investments in debt securities classified as held-to-maturity, including amortization of bond premiums and discounts.</a:t>
            </a:r>
          </a:p>
          <a:p>
            <a:pPr marL="512064" lvl="0" indent="-512064">
              <a:spcBef>
                <a:spcPts val="300"/>
              </a:spcBef>
              <a:buClr>
                <a:schemeClr val="tx1"/>
              </a:buClr>
              <a:buFont typeface="Tw Cen MT"/>
              <a:buAutoNum type="arabicPeriod"/>
            </a:pPr>
            <a:r>
              <a:rPr lang="en-US" sz="2000" dirty="0">
                <a:solidFill>
                  <a:prstClr val="black"/>
                </a:solidFill>
                <a:cs typeface="Arial" charset="0"/>
              </a:rPr>
              <a:t>Account for investments in debt securities classified as trading. </a:t>
            </a:r>
          </a:p>
          <a:p>
            <a:pPr marL="512064" lvl="0" indent="-512064">
              <a:spcBef>
                <a:spcPts val="300"/>
              </a:spcBef>
              <a:buClr>
                <a:schemeClr val="tx1"/>
              </a:buClr>
              <a:buFont typeface="Tw Cen MT"/>
              <a:buAutoNum type="arabicPeriod"/>
            </a:pPr>
            <a:r>
              <a:rPr lang="en-US" sz="2000" dirty="0">
                <a:solidFill>
                  <a:prstClr val="black"/>
                </a:solidFill>
                <a:cs typeface="Arial" charset="0"/>
              </a:rPr>
              <a:t>Account for investments in debt securities classified as available-for-sale.</a:t>
            </a:r>
          </a:p>
          <a:p>
            <a:pPr marL="512064" lvl="0" indent="-512064">
              <a:spcBef>
                <a:spcPts val="300"/>
              </a:spcBef>
              <a:buClr>
                <a:schemeClr val="tx1"/>
              </a:buClr>
              <a:buFont typeface="Tw Cen MT"/>
              <a:buAutoNum type="arabicPeriod"/>
            </a:pPr>
            <a:r>
              <a:rPr lang="en-US" sz="2000" dirty="0">
                <a:solidFill>
                  <a:prstClr val="black"/>
                </a:solidFill>
                <a:cs typeface="Arial" charset="0"/>
              </a:rPr>
              <a:t>Understand transfers between categories and impairment of debt securities.</a:t>
            </a:r>
          </a:p>
          <a:p>
            <a:pPr marL="512064" lvl="0" indent="-512064">
              <a:spcBef>
                <a:spcPts val="300"/>
              </a:spcBef>
              <a:buClr>
                <a:schemeClr val="tx1"/>
              </a:buClr>
              <a:buFont typeface="Tw Cen MT"/>
              <a:buAutoNum type="arabicPeriod"/>
            </a:pPr>
            <a:r>
              <a:rPr lang="en-US" sz="2000" dirty="0">
                <a:solidFill>
                  <a:prstClr val="black"/>
                </a:solidFill>
                <a:cs typeface="Arial" charset="0"/>
              </a:rPr>
              <a:t>Account for investments in equity securities when the investor does not have significant influence or control.</a:t>
            </a:r>
          </a:p>
          <a:p>
            <a:pPr marL="512064" lvl="0" indent="-512064">
              <a:spcBef>
                <a:spcPts val="300"/>
              </a:spcBef>
              <a:buClr>
                <a:schemeClr val="tx1"/>
              </a:buClr>
              <a:buFont typeface="Tw Cen MT"/>
              <a:buAutoNum type="arabicPeriod"/>
            </a:pPr>
            <a:r>
              <a:rPr lang="en-US" sz="2000" dirty="0">
                <a:solidFill>
                  <a:prstClr val="black"/>
                </a:solidFill>
                <a:cs typeface="Arial" charset="0"/>
              </a:rPr>
              <a:t>Account for intercompany investments using the equity method.</a:t>
            </a:r>
          </a:p>
          <a:p>
            <a:pPr marL="512064" lvl="0" indent="-512064">
              <a:spcBef>
                <a:spcPts val="300"/>
              </a:spcBef>
              <a:buClr>
                <a:schemeClr val="tx1"/>
              </a:buClr>
              <a:buFont typeface="Tw Cen MT"/>
              <a:buAutoNum type="arabicPeriod"/>
            </a:pPr>
            <a:r>
              <a:rPr lang="en-US" sz="2000" dirty="0">
                <a:solidFill>
                  <a:prstClr val="black"/>
                </a:solidFill>
                <a:cs typeface="Arial" charset="0"/>
              </a:rPr>
              <a:t>Understand disclosures of investments.</a:t>
            </a:r>
          </a:p>
          <a:p>
            <a:pPr marL="512064" lvl="0" indent="-512064">
              <a:spcBef>
                <a:spcPts val="300"/>
              </a:spcBef>
              <a:buClr>
                <a:schemeClr val="tx1"/>
              </a:buClr>
              <a:buFont typeface="Tw Cen MT"/>
              <a:buAutoNum type="arabicPeriod"/>
            </a:pPr>
            <a:r>
              <a:rPr lang="en-US" sz="2000" dirty="0">
                <a:solidFill>
                  <a:prstClr val="black"/>
                </a:solidFill>
                <a:cs typeface="Arial" charset="0"/>
              </a:rPr>
              <a:t>Account for additional types of investments, including long-term receivables.</a:t>
            </a:r>
          </a:p>
          <a:p>
            <a:pPr marL="512064" lvl="0" indent="-512064">
              <a:spcBef>
                <a:spcPts val="300"/>
              </a:spcBef>
              <a:buClr>
                <a:schemeClr val="tx1"/>
              </a:buClr>
              <a:buFont typeface="Tw Cen MT"/>
              <a:buAutoNum type="arabicPeriod"/>
            </a:pPr>
            <a:r>
              <a:rPr lang="en-US" sz="2000" i="1" dirty="0">
                <a:solidFill>
                  <a:prstClr val="black"/>
                </a:solidFill>
                <a:cs typeface="Arial" charset="0"/>
              </a:rPr>
              <a:t>(Appendix 13.1) </a:t>
            </a:r>
            <a:r>
              <a:rPr lang="en-US" sz="2000" dirty="0">
                <a:solidFill>
                  <a:prstClr val="black"/>
                </a:solidFill>
                <a:cs typeface="Arial" charset="0"/>
              </a:rPr>
              <a:t>Account for derivative financial instruments.</a:t>
            </a:r>
            <a:endParaRPr lang="en-US" sz="2000" dirty="0"/>
          </a:p>
        </p:txBody>
      </p:sp>
    </p:spTree>
    <p:extLst>
      <p:ext uri="{BB962C8B-B14F-4D97-AF65-F5344CB8AC3E}">
        <p14:creationId xmlns:p14="http://schemas.microsoft.com/office/powerpoint/2010/main" val="1746453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Recording the Initial Cost and Interest Income for Available-for-Sale Securities</a:t>
            </a:r>
            <a:r>
              <a:rPr lang="en-IN" sz="2000" dirty="0"/>
              <a:t>  (Slide 1 of 2)</a:t>
            </a:r>
          </a:p>
        </p:txBody>
      </p:sp>
      <p:sp>
        <p:nvSpPr>
          <p:cNvPr id="3" name="Content Placeholder 2"/>
          <p:cNvSpPr>
            <a:spLocks noGrp="1"/>
          </p:cNvSpPr>
          <p:nvPr>
            <p:ph idx="1"/>
          </p:nvPr>
        </p:nvSpPr>
        <p:spPr>
          <a:xfrm>
            <a:off x="838200" y="1317625"/>
            <a:ext cx="10607040" cy="949057"/>
          </a:xfrm>
        </p:spPr>
        <p:txBody>
          <a:bodyPr/>
          <a:lstStyle/>
          <a:p>
            <a:pPr lvl="0">
              <a:buClr>
                <a:schemeClr val="tx1"/>
              </a:buClr>
            </a:pPr>
            <a:r>
              <a:rPr lang="en-US" sz="2400" b="1" dirty="0">
                <a:solidFill>
                  <a:srgbClr val="009900"/>
                </a:solidFill>
                <a:cs typeface="Arial" charset="0"/>
              </a:rPr>
              <a:t>Example</a:t>
            </a:r>
            <a:r>
              <a:rPr lang="en-US" sz="2400" b="1" dirty="0">
                <a:solidFill>
                  <a:srgbClr val="4F81BD"/>
                </a:solidFill>
                <a:cs typeface="Arial" charset="0"/>
              </a:rPr>
              <a:t> </a:t>
            </a:r>
            <a:r>
              <a:rPr lang="en-US" sz="2400" dirty="0">
                <a:solidFill>
                  <a:prstClr val="black"/>
                </a:solidFill>
                <a:cs typeface="Arial" charset="0"/>
              </a:rPr>
              <a:t>The accounting for </a:t>
            </a:r>
            <a:r>
              <a:rPr lang="en-US" sz="2400" i="1" dirty="0">
                <a:solidFill>
                  <a:prstClr val="black"/>
                </a:solidFill>
                <a:cs typeface="Arial" charset="0"/>
              </a:rPr>
              <a:t>available-for-sale securities</a:t>
            </a:r>
            <a:r>
              <a:rPr lang="en-US" sz="2400" dirty="0">
                <a:solidFill>
                  <a:prstClr val="black"/>
                </a:solidFill>
                <a:cs typeface="Arial" charset="0"/>
              </a:rPr>
              <a:t> is illustrated in the following slides using the information for Morgan Company, as follows:</a:t>
            </a:r>
          </a:p>
        </p:txBody>
      </p:sp>
      <p:sp>
        <p:nvSpPr>
          <p:cNvPr id="4" name="Content Placeholder 3"/>
          <p:cNvSpPr>
            <a:spLocks noGrp="1"/>
          </p:cNvSpPr>
          <p:nvPr>
            <p:ph idx="10"/>
          </p:nvPr>
        </p:nvSpPr>
        <p:spPr>
          <a:xfrm>
            <a:off x="838200" y="2189408"/>
            <a:ext cx="10515600" cy="4018210"/>
          </a:xfrm>
          <a:solidFill>
            <a:srgbClr val="EBF6DE"/>
          </a:solidFill>
        </p:spPr>
        <p:txBody>
          <a:bodyPr/>
          <a:lstStyle/>
          <a:p>
            <a:pPr marL="548640" indent="0">
              <a:spcBef>
                <a:spcPts val="0"/>
              </a:spcBef>
              <a:buNone/>
            </a:pPr>
            <a:r>
              <a:rPr lang="en-IN" sz="2000" dirty="0">
                <a:solidFill>
                  <a:srgbClr val="820082"/>
                </a:solidFill>
              </a:rPr>
              <a:t>Investment in Available-for-Sale Securities</a:t>
            </a:r>
          </a:p>
          <a:p>
            <a:pPr>
              <a:spcBef>
                <a:spcPts val="1200"/>
              </a:spcBef>
            </a:pPr>
            <a:r>
              <a:rPr lang="en-IN" sz="2000" dirty="0"/>
              <a:t>On January 1, 2019, Morgan Company purchases bonds for $195,000.</a:t>
            </a:r>
          </a:p>
          <a:p>
            <a:pPr>
              <a:spcBef>
                <a:spcPts val="0"/>
              </a:spcBef>
            </a:pPr>
            <a:r>
              <a:rPr lang="en-IN" sz="2000" dirty="0"/>
              <a:t>The bonds have a face value of $200,000.</a:t>
            </a:r>
          </a:p>
          <a:p>
            <a:pPr>
              <a:spcBef>
                <a:spcPts val="0"/>
              </a:spcBef>
            </a:pPr>
            <a:r>
              <a:rPr lang="en-IN" sz="2000" dirty="0"/>
              <a:t>The bonds pay interest semiannually on June 30 and December 31 at a stated interest</a:t>
            </a:r>
            <a:br>
              <a:rPr lang="en-IN" sz="2000" dirty="0"/>
            </a:br>
            <a:r>
              <a:rPr lang="en-IN" sz="2000" dirty="0"/>
              <a:t>rate of 10%.</a:t>
            </a:r>
          </a:p>
          <a:p>
            <a:pPr>
              <a:spcBef>
                <a:spcPts val="0"/>
              </a:spcBef>
            </a:pPr>
            <a:r>
              <a:rPr lang="en-IN" sz="2000" dirty="0"/>
              <a:t>The bonds mature on December 31, 2028 (10 years).</a:t>
            </a:r>
          </a:p>
          <a:p>
            <a:pPr>
              <a:spcBef>
                <a:spcPts val="0"/>
              </a:spcBef>
            </a:pPr>
            <a:r>
              <a:rPr lang="en-IN" sz="2000" dirty="0"/>
              <a:t>Morgan does not intend to hold the debt securities to maturity nor does it intend to</a:t>
            </a:r>
            <a:br>
              <a:rPr lang="en-IN" sz="2000" dirty="0"/>
            </a:br>
            <a:r>
              <a:rPr lang="en-IN" sz="2000" dirty="0"/>
              <a:t>actively buy and sell them. Therefore, Morgan appropriately classifies the securities as</a:t>
            </a:r>
            <a:br>
              <a:rPr lang="en-IN" sz="2000" dirty="0"/>
            </a:br>
            <a:r>
              <a:rPr lang="en-IN" sz="2000" dirty="0"/>
              <a:t>available-for-sale investments.</a:t>
            </a:r>
          </a:p>
          <a:p>
            <a:pPr>
              <a:spcBef>
                <a:spcPts val="0"/>
              </a:spcBef>
            </a:pPr>
            <a:r>
              <a:rPr lang="en-IN" sz="2000" dirty="0"/>
              <a:t>Morgan uses the straight-line method of amortization.</a:t>
            </a:r>
          </a:p>
        </p:txBody>
      </p:sp>
    </p:spTree>
    <p:extLst>
      <p:ext uri="{BB962C8B-B14F-4D97-AF65-F5344CB8AC3E}">
        <p14:creationId xmlns:p14="http://schemas.microsoft.com/office/powerpoint/2010/main" val="924835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Recording the Initial Cost and Interest Income for Available-for-Sale Securities</a:t>
            </a:r>
            <a:r>
              <a:rPr lang="en-IN" sz="2000" dirty="0"/>
              <a:t>  (Slide 2 of 2)</a:t>
            </a:r>
            <a:endParaRPr lang="en-IN" dirty="0"/>
          </a:p>
        </p:txBody>
      </p:sp>
      <p:sp>
        <p:nvSpPr>
          <p:cNvPr id="3" name="Content Placeholder 2"/>
          <p:cNvSpPr>
            <a:spLocks noGrp="1"/>
          </p:cNvSpPr>
          <p:nvPr>
            <p:ph idx="1"/>
          </p:nvPr>
        </p:nvSpPr>
        <p:spPr>
          <a:xfrm>
            <a:off x="838200" y="1317625"/>
            <a:ext cx="10515600" cy="472538"/>
          </a:xfrm>
        </p:spPr>
        <p:txBody>
          <a:bodyPr/>
          <a:lstStyle/>
          <a:p>
            <a:pPr marL="365760" lvl="1" indent="-365760"/>
            <a:r>
              <a:rPr lang="en-US" sz="2400" dirty="0"/>
              <a:t>Morgan records the purchase as follows:</a:t>
            </a:r>
          </a:p>
        </p:txBody>
      </p:sp>
      <p:graphicFrame>
        <p:nvGraphicFramePr>
          <p:cNvPr id="9" name="Table 3"/>
          <p:cNvGraphicFramePr>
            <a:graphicFrameLocks noGrp="1"/>
          </p:cNvGraphicFramePr>
          <p:nvPr>
            <p:ph idx="10"/>
            <p:extLst>
              <p:ext uri="{D42A27DB-BD31-4B8C-83A1-F6EECF244321}">
                <p14:modId xmlns:p14="http://schemas.microsoft.com/office/powerpoint/2010/main" val="2566217714"/>
              </p:ext>
            </p:extLst>
          </p:nvPr>
        </p:nvGraphicFramePr>
        <p:xfrm>
          <a:off x="1889760" y="1912670"/>
          <a:ext cx="8412480" cy="741680"/>
        </p:xfrm>
        <a:graphic>
          <a:graphicData uri="http://schemas.openxmlformats.org/drawingml/2006/table">
            <a:tbl>
              <a:tblPr firstRow="1" bandRow="1">
                <a:tableStyleId>{5C22544A-7EE6-4342-B048-85BDC9FD1C3A}</a:tableStyleId>
              </a:tblPr>
              <a:tblGrid>
                <a:gridCol w="6217920">
                  <a:extLst>
                    <a:ext uri="{9D8B030D-6E8A-4147-A177-3AD203B41FA5}">
                      <a16:colId xmlns:a16="http://schemas.microsoft.com/office/drawing/2014/main" val="3019909293"/>
                    </a:ext>
                  </a:extLst>
                </a:gridCol>
                <a:gridCol w="1097280">
                  <a:extLst>
                    <a:ext uri="{9D8B030D-6E8A-4147-A177-3AD203B41FA5}">
                      <a16:colId xmlns:a16="http://schemas.microsoft.com/office/drawing/2014/main" val="3561109002"/>
                    </a:ext>
                  </a:extLst>
                </a:gridCol>
                <a:gridCol w="1097280">
                  <a:extLst>
                    <a:ext uri="{9D8B030D-6E8A-4147-A177-3AD203B41FA5}">
                      <a16:colId xmlns:a16="http://schemas.microsoft.com/office/drawing/2014/main" val="4096052953"/>
                    </a:ext>
                  </a:extLst>
                </a:gridCol>
              </a:tblGrid>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Investment in Available-for-Sale Securities</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195,000</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730785828"/>
                  </a:ext>
                </a:extLst>
              </a:tr>
              <a:tr h="37084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Cash</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195,000</a:t>
                      </a:r>
                      <a:endParaRPr lang="en-IN"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513126233"/>
                  </a:ext>
                </a:extLst>
              </a:tr>
            </a:tbl>
          </a:graphicData>
        </a:graphic>
      </p:graphicFrame>
      <p:sp>
        <p:nvSpPr>
          <p:cNvPr id="5" name="Content Placeholder 4"/>
          <p:cNvSpPr>
            <a:spLocks noGrp="1"/>
          </p:cNvSpPr>
          <p:nvPr>
            <p:ph idx="11"/>
          </p:nvPr>
        </p:nvSpPr>
        <p:spPr>
          <a:xfrm>
            <a:off x="838200" y="2776857"/>
            <a:ext cx="10515600" cy="844477"/>
          </a:xfrm>
        </p:spPr>
        <p:txBody>
          <a:bodyPr/>
          <a:lstStyle/>
          <a:p>
            <a:pPr marL="365760" lvl="1" indent="-365760"/>
            <a:r>
              <a:rPr lang="en-US" sz="2400" dirty="0">
                <a:solidFill>
                  <a:prstClr val="black"/>
                </a:solidFill>
                <a:cs typeface="Arial" charset="0"/>
              </a:rPr>
              <a:t>On June 30, 2019, Morgan records the first semiannual interest receipt (using the straight-line method) for the investment as follows:</a:t>
            </a:r>
          </a:p>
        </p:txBody>
      </p:sp>
      <p:graphicFrame>
        <p:nvGraphicFramePr>
          <p:cNvPr id="10" name="Table 5"/>
          <p:cNvGraphicFramePr>
            <a:graphicFrameLocks noGrp="1"/>
          </p:cNvGraphicFramePr>
          <p:nvPr>
            <p:ph idx="12"/>
            <p:extLst>
              <p:ext uri="{D42A27DB-BD31-4B8C-83A1-F6EECF244321}">
                <p14:modId xmlns:p14="http://schemas.microsoft.com/office/powerpoint/2010/main" val="2964910132"/>
              </p:ext>
            </p:extLst>
          </p:nvPr>
        </p:nvGraphicFramePr>
        <p:xfrm>
          <a:off x="2118360" y="3743841"/>
          <a:ext cx="7955280" cy="1112520"/>
        </p:xfrm>
        <a:graphic>
          <a:graphicData uri="http://schemas.openxmlformats.org/drawingml/2006/table">
            <a:tbl>
              <a:tblPr firstRow="1" bandRow="1">
                <a:tableStyleId>{5C22544A-7EE6-4342-B048-85BDC9FD1C3A}</a:tableStyleId>
              </a:tblPr>
              <a:tblGrid>
                <a:gridCol w="5943600">
                  <a:extLst>
                    <a:ext uri="{9D8B030D-6E8A-4147-A177-3AD203B41FA5}">
                      <a16:colId xmlns:a16="http://schemas.microsoft.com/office/drawing/2014/main" val="3281225510"/>
                    </a:ext>
                  </a:extLst>
                </a:gridCol>
                <a:gridCol w="1005840">
                  <a:extLst>
                    <a:ext uri="{9D8B030D-6E8A-4147-A177-3AD203B41FA5}">
                      <a16:colId xmlns:a16="http://schemas.microsoft.com/office/drawing/2014/main" val="3135692885"/>
                    </a:ext>
                  </a:extLst>
                </a:gridCol>
                <a:gridCol w="1005840">
                  <a:extLst>
                    <a:ext uri="{9D8B030D-6E8A-4147-A177-3AD203B41FA5}">
                      <a16:colId xmlns:a16="http://schemas.microsoft.com/office/drawing/2014/main" val="16494026"/>
                    </a:ext>
                  </a:extLst>
                </a:gridCol>
              </a:tblGrid>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Cash ($200,000 × 0.10 × 6/12)</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b="0" dirty="0">
                          <a:solidFill>
                            <a:schemeClr val="tx1"/>
                          </a:solidFill>
                          <a:latin typeface="Arial" panose="020B0604020202020204" pitchFamily="34" charset="0"/>
                          <a:cs typeface="Arial" panose="020B0604020202020204" pitchFamily="34" charset="0"/>
                        </a:rPr>
                        <a:t>10,000</a:t>
                      </a:r>
                    </a:p>
                  </a:txBody>
                  <a:tcPr>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4011492097"/>
                  </a:ext>
                </a:extLst>
              </a:tr>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Investment in Available for Sale Securities ($5,000 ÷ 20)</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b="0" dirty="0">
                          <a:solidFill>
                            <a:schemeClr val="tx1"/>
                          </a:solidFill>
                          <a:latin typeface="Arial" panose="020B0604020202020204" pitchFamily="34" charset="0"/>
                          <a:cs typeface="Arial" panose="020B0604020202020204" pitchFamily="34" charset="0"/>
                        </a:rPr>
                        <a:t>250</a:t>
                      </a:r>
                    </a:p>
                  </a:txBody>
                  <a:tcPr>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673993482"/>
                  </a:ext>
                </a:extLst>
              </a:tr>
              <a:tr h="37084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Interest Income</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b="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b="0" dirty="0">
                          <a:solidFill>
                            <a:schemeClr val="tx1"/>
                          </a:solidFill>
                          <a:latin typeface="Arial" panose="020B0604020202020204" pitchFamily="34" charset="0"/>
                          <a:cs typeface="Arial" panose="020B0604020202020204" pitchFamily="34" charset="0"/>
                        </a:rPr>
                        <a:t>10,250</a:t>
                      </a:r>
                    </a:p>
                  </a:txBody>
                  <a:tcPr>
                    <a:noFill/>
                  </a:tcPr>
                </a:tc>
                <a:extLst>
                  <a:ext uri="{0D108BD9-81ED-4DB2-BD59-A6C34878D82A}">
                    <a16:rowId xmlns:a16="http://schemas.microsoft.com/office/drawing/2014/main" val="395469195"/>
                  </a:ext>
                </a:extLst>
              </a:tr>
            </a:tbl>
          </a:graphicData>
        </a:graphic>
      </p:graphicFrame>
      <p:sp>
        <p:nvSpPr>
          <p:cNvPr id="7" name="Content Placeholder 6"/>
          <p:cNvSpPr>
            <a:spLocks noGrp="1"/>
          </p:cNvSpPr>
          <p:nvPr>
            <p:ph idx="13"/>
          </p:nvPr>
        </p:nvSpPr>
        <p:spPr>
          <a:xfrm>
            <a:off x="838200" y="4978870"/>
            <a:ext cx="10515600" cy="1202991"/>
          </a:xfrm>
        </p:spPr>
        <p:txBody>
          <a:bodyPr/>
          <a:lstStyle/>
          <a:p>
            <a:pPr marL="365760" lvl="1" indent="-365760"/>
            <a:r>
              <a:rPr lang="en-US" sz="2400" dirty="0">
                <a:solidFill>
                  <a:prstClr val="black"/>
                </a:solidFill>
                <a:cs typeface="Arial" charset="0"/>
              </a:rPr>
              <a:t>Note that Morgan records the discount amortization directly to the investment account. A similar entry would be made periodically over the remaining time that Morgan holds the investment.</a:t>
            </a:r>
          </a:p>
        </p:txBody>
      </p:sp>
    </p:spTree>
    <p:extLst>
      <p:ext uri="{BB962C8B-B14F-4D97-AF65-F5344CB8AC3E}">
        <p14:creationId xmlns:p14="http://schemas.microsoft.com/office/powerpoint/2010/main" val="2528417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IN" dirty="0"/>
              <a:t>Recognition of Unrealized Holding </a:t>
            </a:r>
            <a:br>
              <a:rPr lang="en-IN" dirty="0"/>
            </a:br>
            <a:r>
              <a:rPr lang="en-IN" dirty="0"/>
              <a:t>Gains and Losses</a:t>
            </a:r>
            <a:r>
              <a:rPr lang="en-IN" sz="2000" dirty="0"/>
              <a:t>  (Slide 1 of 6)</a:t>
            </a:r>
            <a:endParaRPr lang="en-US" sz="2000" dirty="0"/>
          </a:p>
        </p:txBody>
      </p:sp>
      <p:sp>
        <p:nvSpPr>
          <p:cNvPr id="3" name="Content Placeholder 2"/>
          <p:cNvSpPr>
            <a:spLocks noGrp="1"/>
          </p:cNvSpPr>
          <p:nvPr>
            <p:ph idx="1"/>
          </p:nvPr>
        </p:nvSpPr>
        <p:spPr>
          <a:xfrm>
            <a:off x="838198" y="1317625"/>
            <a:ext cx="10972800" cy="4850946"/>
          </a:xfrm>
        </p:spPr>
        <p:txBody>
          <a:bodyPr/>
          <a:lstStyle/>
          <a:p>
            <a:r>
              <a:rPr lang="en-US" sz="2200" dirty="0"/>
              <a:t>On its balance sheet, a company reports any investments in available-for-sale securities at fair value through the use of a valuation account named Allowance for Change in Fair Value of Investments.</a:t>
            </a:r>
          </a:p>
          <a:p>
            <a:r>
              <a:rPr lang="en-US" sz="2200" dirty="0"/>
              <a:t>This allowance account is an adjunct/contra account to the investment account.</a:t>
            </a:r>
          </a:p>
          <a:p>
            <a:r>
              <a:rPr lang="en-US" sz="2200" dirty="0"/>
              <a:t>A debit balance in the allowance account represents an increase in fair value above the amortized cost of the investment (an unrealized holding gain).</a:t>
            </a:r>
          </a:p>
          <a:p>
            <a:r>
              <a:rPr lang="en-US" sz="2200" dirty="0"/>
              <a:t>A credit balance in the allowance account represents a decrease in fair value below the amortized cost of the investment (an unrealized holding loss).</a:t>
            </a:r>
          </a:p>
          <a:p>
            <a:r>
              <a:rPr lang="en-US" sz="2200" dirty="0"/>
              <a:t>A </a:t>
            </a:r>
            <a:r>
              <a:rPr lang="en-US" sz="2200" b="1" i="1" dirty="0"/>
              <a:t>credit</a:t>
            </a:r>
            <a:r>
              <a:rPr lang="en-US" sz="2200" dirty="0"/>
              <a:t> </a:t>
            </a:r>
            <a:r>
              <a:rPr lang="en-US" sz="2200" b="1" i="1" dirty="0"/>
              <a:t>balance</a:t>
            </a:r>
            <a:r>
              <a:rPr lang="en-US" sz="2200" dirty="0"/>
              <a:t> in the Unrealized Holding Gain/Loss account represents a </a:t>
            </a:r>
            <a:r>
              <a:rPr lang="en-US" sz="2200" b="1" i="1" dirty="0"/>
              <a:t>cumulative</a:t>
            </a:r>
            <a:r>
              <a:rPr lang="en-US" sz="2200" dirty="0"/>
              <a:t> net unrealized holding </a:t>
            </a:r>
            <a:r>
              <a:rPr lang="en-US" sz="2200" b="1" i="1" dirty="0"/>
              <a:t>gains </a:t>
            </a:r>
            <a:r>
              <a:rPr lang="en-US" sz="2200" dirty="0"/>
              <a:t>and is reported as a positive element in the accumulated other comprehensive income section of shareholders’ equity.</a:t>
            </a:r>
          </a:p>
        </p:txBody>
      </p:sp>
    </p:spTree>
    <p:extLst>
      <p:ext uri="{BB962C8B-B14F-4D97-AF65-F5344CB8AC3E}">
        <p14:creationId xmlns:p14="http://schemas.microsoft.com/office/powerpoint/2010/main" val="2542296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IN" dirty="0"/>
              <a:t>Recognition of Unrealized Holding </a:t>
            </a:r>
            <a:br>
              <a:rPr lang="en-IN" dirty="0"/>
            </a:br>
            <a:r>
              <a:rPr lang="en-IN" dirty="0"/>
              <a:t>Gains and Losses</a:t>
            </a:r>
            <a:r>
              <a:rPr lang="en-IN" sz="2000" dirty="0"/>
              <a:t>  (Slide 2 of 6)</a:t>
            </a:r>
            <a:endParaRPr lang="en-US" sz="2000" dirty="0"/>
          </a:p>
        </p:txBody>
      </p:sp>
      <p:sp>
        <p:nvSpPr>
          <p:cNvPr id="3" name="Content Placeholder 2"/>
          <p:cNvSpPr>
            <a:spLocks noGrp="1"/>
          </p:cNvSpPr>
          <p:nvPr>
            <p:ph idx="1"/>
          </p:nvPr>
        </p:nvSpPr>
        <p:spPr>
          <a:xfrm>
            <a:off x="838198" y="1317625"/>
            <a:ext cx="10972800" cy="4850946"/>
          </a:xfrm>
        </p:spPr>
        <p:txBody>
          <a:bodyPr/>
          <a:lstStyle/>
          <a:p>
            <a:pPr>
              <a:spcBef>
                <a:spcPts val="300"/>
              </a:spcBef>
            </a:pPr>
            <a:r>
              <a:rPr lang="en-US" sz="2400" dirty="0"/>
              <a:t>The company reports any unrealized holding gains and losses in other comprehensive income for the period.</a:t>
            </a:r>
          </a:p>
          <a:p>
            <a:pPr>
              <a:spcBef>
                <a:spcPts val="300"/>
              </a:spcBef>
            </a:pPr>
            <a:r>
              <a:rPr lang="en-US" sz="2400" dirty="0"/>
              <a:t>For available-for-sale securities, a credit </a:t>
            </a:r>
            <a:r>
              <a:rPr lang="en-US" sz="2400" i="1" dirty="0"/>
              <a:t>change </a:t>
            </a:r>
            <a:r>
              <a:rPr lang="en-US" sz="2400" dirty="0"/>
              <a:t>in the Unrealized Holding Gain/Loss account represents the net unrealized holding gains on the securities for the period, while a debit </a:t>
            </a:r>
            <a:r>
              <a:rPr lang="en-US" sz="2400" i="1" dirty="0"/>
              <a:t>change</a:t>
            </a:r>
            <a:r>
              <a:rPr lang="en-US" sz="2400" dirty="0"/>
              <a:t> in this account represents the net unrealized holding losses on the securities for the period.</a:t>
            </a:r>
            <a:endParaRPr lang="en-US" sz="2400" i="1" dirty="0"/>
          </a:p>
          <a:p>
            <a:pPr>
              <a:spcBef>
                <a:spcPts val="300"/>
              </a:spcBef>
            </a:pPr>
            <a:r>
              <a:rPr lang="en-US" sz="2400" dirty="0"/>
              <a:t>A </a:t>
            </a:r>
            <a:r>
              <a:rPr lang="en-US" sz="2400" i="1" dirty="0"/>
              <a:t>credit balance </a:t>
            </a:r>
            <a:r>
              <a:rPr lang="en-US" sz="2400" dirty="0"/>
              <a:t>in the account represents the </a:t>
            </a:r>
            <a:r>
              <a:rPr lang="en-US" sz="2400" i="1" dirty="0"/>
              <a:t>cumulative </a:t>
            </a:r>
            <a:r>
              <a:rPr lang="en-US" sz="2400" dirty="0"/>
              <a:t>net unrealized holding gains and is reported as a positive element in the accumulated other comprehensive income section of shareholder’s equity.</a:t>
            </a:r>
          </a:p>
          <a:p>
            <a:pPr>
              <a:spcBef>
                <a:spcPts val="300"/>
              </a:spcBef>
            </a:pPr>
            <a:r>
              <a:rPr lang="en-US" sz="2400" dirty="0"/>
              <a:t>A </a:t>
            </a:r>
            <a:r>
              <a:rPr lang="en-US" sz="2400" i="1" dirty="0"/>
              <a:t>debit balance </a:t>
            </a:r>
            <a:r>
              <a:rPr lang="en-US" sz="2400" dirty="0"/>
              <a:t>in the account represents the </a:t>
            </a:r>
            <a:r>
              <a:rPr lang="en-US" sz="2400" i="1" dirty="0"/>
              <a:t>cumulative </a:t>
            </a:r>
            <a:r>
              <a:rPr lang="en-US" sz="2400" dirty="0"/>
              <a:t>net unrealized holding losses and is reported as a negative element in the accumulated other comprehensive income section of shareholder’s equity.</a:t>
            </a:r>
          </a:p>
        </p:txBody>
      </p:sp>
    </p:spTree>
    <p:extLst>
      <p:ext uri="{BB962C8B-B14F-4D97-AF65-F5344CB8AC3E}">
        <p14:creationId xmlns:p14="http://schemas.microsoft.com/office/powerpoint/2010/main" val="1428398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Recognition of Unrealized Holding </a:t>
            </a:r>
            <a:br>
              <a:rPr lang="en-IN" dirty="0"/>
            </a:br>
            <a:r>
              <a:rPr lang="en-IN" dirty="0"/>
              <a:t>Gains and Losses</a:t>
            </a:r>
            <a:r>
              <a:rPr lang="en-IN" sz="2000" dirty="0"/>
              <a:t>  (Slide 3 of 6)</a:t>
            </a:r>
            <a:endParaRPr lang="en-IN" dirty="0"/>
          </a:p>
        </p:txBody>
      </p:sp>
      <p:sp>
        <p:nvSpPr>
          <p:cNvPr id="3" name="Content Placeholder 2"/>
          <p:cNvSpPr>
            <a:spLocks noGrp="1"/>
          </p:cNvSpPr>
          <p:nvPr>
            <p:ph idx="1"/>
          </p:nvPr>
        </p:nvSpPr>
        <p:spPr>
          <a:xfrm>
            <a:off x="838200" y="1317625"/>
            <a:ext cx="10607040" cy="1614936"/>
          </a:xfrm>
        </p:spPr>
        <p:txBody>
          <a:bodyPr/>
          <a:lstStyle/>
          <a:p>
            <a:pPr lvl="0">
              <a:buClr>
                <a:schemeClr val="tx1"/>
              </a:buClr>
            </a:pPr>
            <a:r>
              <a:rPr lang="en-US" sz="2400" b="1" dirty="0">
                <a:solidFill>
                  <a:srgbClr val="009900"/>
                </a:solidFill>
                <a:cs typeface="Arial" charset="0"/>
              </a:rPr>
              <a:t>Example</a:t>
            </a:r>
            <a:r>
              <a:rPr lang="en-US" sz="2400" b="1" dirty="0">
                <a:solidFill>
                  <a:srgbClr val="F29000"/>
                </a:solidFill>
                <a:cs typeface="Arial" charset="0"/>
              </a:rPr>
              <a:t> </a:t>
            </a:r>
            <a:r>
              <a:rPr lang="en-US" sz="2400" dirty="0">
                <a:solidFill>
                  <a:prstClr val="black"/>
                </a:solidFill>
                <a:cs typeface="Arial" charset="0"/>
              </a:rPr>
              <a:t>On December 31, 2019, the amortized cost of Morgan’s investment in available-for-sale securities was $195,500 ($195,000 acquisition cost + $500 amortization of discount). The fair value of the investment at that date was $199,000. Morgan records the following entry:</a:t>
            </a:r>
          </a:p>
        </p:txBody>
      </p:sp>
      <p:graphicFrame>
        <p:nvGraphicFramePr>
          <p:cNvPr id="6" name="Table 3"/>
          <p:cNvGraphicFramePr>
            <a:graphicFrameLocks noGrp="1"/>
          </p:cNvGraphicFramePr>
          <p:nvPr>
            <p:ph idx="10"/>
            <p:extLst>
              <p:ext uri="{D42A27DB-BD31-4B8C-83A1-F6EECF244321}">
                <p14:modId xmlns:p14="http://schemas.microsoft.com/office/powerpoint/2010/main" val="40907958"/>
              </p:ext>
            </p:extLst>
          </p:nvPr>
        </p:nvGraphicFramePr>
        <p:xfrm>
          <a:off x="1706880" y="2944184"/>
          <a:ext cx="8778240" cy="741680"/>
        </p:xfrm>
        <a:graphic>
          <a:graphicData uri="http://schemas.openxmlformats.org/drawingml/2006/table">
            <a:tbl>
              <a:tblPr firstRow="1" bandRow="1">
                <a:tableStyleId>{5C22544A-7EE6-4342-B048-85BDC9FD1C3A}</a:tableStyleId>
              </a:tblPr>
              <a:tblGrid>
                <a:gridCol w="6766560">
                  <a:extLst>
                    <a:ext uri="{9D8B030D-6E8A-4147-A177-3AD203B41FA5}">
                      <a16:colId xmlns:a16="http://schemas.microsoft.com/office/drawing/2014/main" val="3019909293"/>
                    </a:ext>
                  </a:extLst>
                </a:gridCol>
                <a:gridCol w="1005840">
                  <a:extLst>
                    <a:ext uri="{9D8B030D-6E8A-4147-A177-3AD203B41FA5}">
                      <a16:colId xmlns:a16="http://schemas.microsoft.com/office/drawing/2014/main" val="3561109002"/>
                    </a:ext>
                  </a:extLst>
                </a:gridCol>
                <a:gridCol w="1005840">
                  <a:extLst>
                    <a:ext uri="{9D8B030D-6E8A-4147-A177-3AD203B41FA5}">
                      <a16:colId xmlns:a16="http://schemas.microsoft.com/office/drawing/2014/main" val="4096052953"/>
                    </a:ext>
                  </a:extLst>
                </a:gridCol>
              </a:tblGrid>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Allowance for Change in Fair Value of Investments</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3,500</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730785828"/>
                  </a:ext>
                </a:extLst>
              </a:tr>
              <a:tr h="37084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Unrealized Holding Gain/Loss—Available-for-Sale Securities</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3,500</a:t>
                      </a:r>
                      <a:endParaRPr lang="en-IN"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513126233"/>
                  </a:ext>
                </a:extLst>
              </a:tr>
            </a:tbl>
          </a:graphicData>
        </a:graphic>
      </p:graphicFrame>
      <p:sp>
        <p:nvSpPr>
          <p:cNvPr id="5" name="Content Placeholder 4"/>
          <p:cNvSpPr>
            <a:spLocks noGrp="1"/>
          </p:cNvSpPr>
          <p:nvPr>
            <p:ph idx="11"/>
          </p:nvPr>
        </p:nvSpPr>
        <p:spPr>
          <a:xfrm>
            <a:off x="838200" y="3697487"/>
            <a:ext cx="10515600" cy="2497252"/>
          </a:xfrm>
        </p:spPr>
        <p:txBody>
          <a:bodyPr/>
          <a:lstStyle/>
          <a:p>
            <a:pPr lvl="0">
              <a:buClr>
                <a:schemeClr val="tx1"/>
              </a:buClr>
            </a:pPr>
            <a:r>
              <a:rPr lang="en-US" sz="2400" dirty="0">
                <a:solidFill>
                  <a:prstClr val="black"/>
                </a:solidFill>
                <a:cs typeface="Arial" charset="0"/>
              </a:rPr>
              <a:t>On its December 31, 2019, balance sheet, Morgan reports the investment as an asset of $199,000 fair value of the securities.</a:t>
            </a:r>
          </a:p>
          <a:p>
            <a:pPr lvl="0">
              <a:buClr>
                <a:schemeClr val="tx1"/>
              </a:buClr>
            </a:pPr>
            <a:r>
              <a:rPr lang="en-US" sz="2400" dirty="0">
                <a:solidFill>
                  <a:prstClr val="black"/>
                </a:solidFill>
                <a:cs typeface="Arial" charset="0"/>
              </a:rPr>
              <a:t>The use of an allowance account to record the changes in the fair values of the securities allows a company to retain information about the amortized cost of each security that will be used to compute the realized gain or loss on the sale of the security.</a:t>
            </a:r>
            <a:endParaRPr lang="en-IN" sz="2400" dirty="0"/>
          </a:p>
        </p:txBody>
      </p:sp>
    </p:spTree>
    <p:extLst>
      <p:ext uri="{BB962C8B-B14F-4D97-AF65-F5344CB8AC3E}">
        <p14:creationId xmlns:p14="http://schemas.microsoft.com/office/powerpoint/2010/main" val="2570787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IN" dirty="0"/>
              <a:t>Recognition of Unrealized Holding </a:t>
            </a:r>
            <a:br>
              <a:rPr lang="en-IN" dirty="0"/>
            </a:br>
            <a:r>
              <a:rPr lang="en-IN" dirty="0"/>
              <a:t>Gains and Losses</a:t>
            </a:r>
            <a:r>
              <a:rPr lang="en-IN" sz="2000" dirty="0"/>
              <a:t>  (Slide 4 of 6)</a:t>
            </a:r>
            <a:endParaRPr lang="en-US" sz="2000" dirty="0"/>
          </a:p>
        </p:txBody>
      </p:sp>
      <p:sp>
        <p:nvSpPr>
          <p:cNvPr id="3" name="Content Placeholder 2"/>
          <p:cNvSpPr>
            <a:spLocks noGrp="1"/>
          </p:cNvSpPr>
          <p:nvPr>
            <p:ph idx="1"/>
          </p:nvPr>
        </p:nvSpPr>
        <p:spPr>
          <a:xfrm>
            <a:off x="838198" y="1317625"/>
            <a:ext cx="10972800" cy="4850946"/>
          </a:xfrm>
        </p:spPr>
        <p:txBody>
          <a:bodyPr/>
          <a:lstStyle/>
          <a:p>
            <a:r>
              <a:rPr lang="en-US" sz="2800" dirty="0"/>
              <a:t>Morgan reports the $3,500 increase in fair value as an unrealized holding gain in its other comprehensive income for 2019.</a:t>
            </a:r>
          </a:p>
          <a:p>
            <a:r>
              <a:rPr lang="en-US" sz="2800" dirty="0"/>
              <a:t>Because this is the first year that Morgan owns marketable securities, the balance in the Unrealized Holding Gain/Loss account equals the unrealized holding gain/loss for the year.</a:t>
            </a:r>
          </a:p>
          <a:p>
            <a:r>
              <a:rPr lang="en-US" sz="2800" dirty="0"/>
              <a:t>It also reports the $3,500 credit balance in the Unrealized Holding Gain/Loss account as an addition to Accumulated Other Comprehensive Income in the shareholders’ equity section of its balance sheet.</a:t>
            </a:r>
          </a:p>
        </p:txBody>
      </p:sp>
    </p:spTree>
    <p:extLst>
      <p:ext uri="{BB962C8B-B14F-4D97-AF65-F5344CB8AC3E}">
        <p14:creationId xmlns:p14="http://schemas.microsoft.com/office/powerpoint/2010/main" val="342532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Recognition of Unrealized Holding </a:t>
            </a:r>
            <a:br>
              <a:rPr lang="en-IN" dirty="0"/>
            </a:br>
            <a:r>
              <a:rPr lang="en-IN" dirty="0"/>
              <a:t>Gains and Losses</a:t>
            </a:r>
            <a:r>
              <a:rPr lang="en-IN" sz="2000" dirty="0"/>
              <a:t>  (Slide 5 of 6)</a:t>
            </a:r>
            <a:endParaRPr lang="en-IN" dirty="0"/>
          </a:p>
        </p:txBody>
      </p:sp>
      <p:sp>
        <p:nvSpPr>
          <p:cNvPr id="3" name="Content Placeholder 2"/>
          <p:cNvSpPr>
            <a:spLocks noGrp="1"/>
          </p:cNvSpPr>
          <p:nvPr>
            <p:ph idx="1"/>
          </p:nvPr>
        </p:nvSpPr>
        <p:spPr>
          <a:xfrm>
            <a:off x="838200" y="1317625"/>
            <a:ext cx="10515600" cy="1477090"/>
          </a:xfrm>
          <a:solidFill>
            <a:srgbClr val="EBF6DE"/>
          </a:solidFill>
          <a:ln w="28575">
            <a:solidFill>
              <a:schemeClr val="tx1"/>
            </a:solidFill>
          </a:ln>
        </p:spPr>
        <p:txBody>
          <a:bodyPr/>
          <a:lstStyle/>
          <a:p>
            <a:pPr marL="0" lvl="0" indent="0">
              <a:buNone/>
            </a:pPr>
            <a:r>
              <a:rPr lang="en-US" sz="2200" dirty="0">
                <a:solidFill>
                  <a:prstClr val="black"/>
                </a:solidFill>
                <a:cs typeface="Arial" charset="0"/>
              </a:rPr>
              <a:t>Once a company has established an allowance account, it determines the amount of the period-end adjustment by first computing the required amount in the allowance account as the difference between the fair value and the amortized cost of the investment.</a:t>
            </a:r>
            <a:endParaRPr lang="en-US" sz="2200" dirty="0"/>
          </a:p>
        </p:txBody>
      </p:sp>
      <p:sp>
        <p:nvSpPr>
          <p:cNvPr id="4" name="Content Placeholder 3"/>
          <p:cNvSpPr>
            <a:spLocks noGrp="1"/>
          </p:cNvSpPr>
          <p:nvPr>
            <p:ph idx="10"/>
          </p:nvPr>
        </p:nvSpPr>
        <p:spPr>
          <a:xfrm>
            <a:off x="838200" y="2971269"/>
            <a:ext cx="10515600" cy="3171956"/>
          </a:xfrm>
        </p:spPr>
        <p:txBody>
          <a:bodyPr/>
          <a:lstStyle/>
          <a:p>
            <a:r>
              <a:rPr lang="en-US" dirty="0"/>
              <a:t>On December 31, 2020, the required amount of Morgan’s allowance account is a $2,000 debit balance ($198,000 fair value </a:t>
            </a:r>
            <a:r>
              <a:rPr lang="en-US" dirty="0">
                <a:sym typeface="Symbol" panose="05050102010706020507" pitchFamily="18" charset="2"/>
              </a:rPr>
              <a:t></a:t>
            </a:r>
            <a:r>
              <a:rPr lang="en-US" dirty="0"/>
              <a:t> $196,000 amortized cost).</a:t>
            </a:r>
          </a:p>
          <a:p>
            <a:r>
              <a:rPr lang="en-US" dirty="0"/>
              <a:t>The amount of the period-end adjustment is computed by comparing the required amount in the allowance account with the previous balance in the account.</a:t>
            </a:r>
          </a:p>
        </p:txBody>
      </p:sp>
    </p:spTree>
    <p:extLst>
      <p:ext uri="{BB962C8B-B14F-4D97-AF65-F5344CB8AC3E}">
        <p14:creationId xmlns:p14="http://schemas.microsoft.com/office/powerpoint/2010/main" val="609159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Recognition of Unrealized Holding </a:t>
            </a:r>
            <a:br>
              <a:rPr lang="en-IN" dirty="0"/>
            </a:br>
            <a:r>
              <a:rPr lang="en-IN" dirty="0"/>
              <a:t>Gains and Losses</a:t>
            </a:r>
            <a:r>
              <a:rPr lang="en-IN" sz="2000" dirty="0"/>
              <a:t>  (Slide 6 of 6)</a:t>
            </a:r>
            <a:endParaRPr lang="en-IN" dirty="0"/>
          </a:p>
        </p:txBody>
      </p:sp>
      <p:sp>
        <p:nvSpPr>
          <p:cNvPr id="3" name="Content Placeholder 2"/>
          <p:cNvSpPr>
            <a:spLocks noGrp="1"/>
          </p:cNvSpPr>
          <p:nvPr>
            <p:ph idx="1"/>
          </p:nvPr>
        </p:nvSpPr>
        <p:spPr>
          <a:xfrm>
            <a:off x="838200" y="1317625"/>
            <a:ext cx="10515600" cy="1167998"/>
          </a:xfrm>
        </p:spPr>
        <p:txBody>
          <a:bodyPr/>
          <a:lstStyle/>
          <a:p>
            <a:pPr marL="365760" lvl="1" indent="-365760">
              <a:spcBef>
                <a:spcPts val="700"/>
              </a:spcBef>
              <a:buClr>
                <a:schemeClr val="tx1"/>
              </a:buClr>
              <a:buSzPct val="100000"/>
            </a:pPr>
            <a:r>
              <a:rPr lang="en-US" sz="2000" dirty="0"/>
              <a:t>Morgan’s previous balance on December 31, 2019, was a $3,500 debit balance.</a:t>
            </a:r>
          </a:p>
          <a:p>
            <a:pPr marL="365760" lvl="1" indent="-365760">
              <a:spcBef>
                <a:spcPts val="700"/>
              </a:spcBef>
              <a:buClr>
                <a:schemeClr val="tx1"/>
              </a:buClr>
              <a:buSzPct val="100000"/>
            </a:pPr>
            <a:r>
              <a:rPr lang="en-US" sz="2000" dirty="0"/>
              <a:t>Morgan credits the allowance account for $1,500 at the end of 2020 to record the decline in fair value, an unrealized holding loss, as follows:</a:t>
            </a:r>
            <a:endParaRPr lang="en-IN" dirty="0"/>
          </a:p>
        </p:txBody>
      </p:sp>
      <p:graphicFrame>
        <p:nvGraphicFramePr>
          <p:cNvPr id="6" name="Table 3"/>
          <p:cNvGraphicFramePr>
            <a:graphicFrameLocks noGrp="1"/>
          </p:cNvGraphicFramePr>
          <p:nvPr>
            <p:ph idx="10"/>
            <p:extLst>
              <p:ext uri="{D42A27DB-BD31-4B8C-83A1-F6EECF244321}">
                <p14:modId xmlns:p14="http://schemas.microsoft.com/office/powerpoint/2010/main" val="144405492"/>
              </p:ext>
            </p:extLst>
          </p:nvPr>
        </p:nvGraphicFramePr>
        <p:xfrm>
          <a:off x="1706880" y="2630566"/>
          <a:ext cx="8778240" cy="741680"/>
        </p:xfrm>
        <a:graphic>
          <a:graphicData uri="http://schemas.openxmlformats.org/drawingml/2006/table">
            <a:tbl>
              <a:tblPr firstRow="1" bandRow="1">
                <a:tableStyleId>{5C22544A-7EE6-4342-B048-85BDC9FD1C3A}</a:tableStyleId>
              </a:tblPr>
              <a:tblGrid>
                <a:gridCol w="6766560">
                  <a:extLst>
                    <a:ext uri="{9D8B030D-6E8A-4147-A177-3AD203B41FA5}">
                      <a16:colId xmlns:a16="http://schemas.microsoft.com/office/drawing/2014/main" val="3019909293"/>
                    </a:ext>
                  </a:extLst>
                </a:gridCol>
                <a:gridCol w="1005840">
                  <a:extLst>
                    <a:ext uri="{9D8B030D-6E8A-4147-A177-3AD203B41FA5}">
                      <a16:colId xmlns:a16="http://schemas.microsoft.com/office/drawing/2014/main" val="3561109002"/>
                    </a:ext>
                  </a:extLst>
                </a:gridCol>
                <a:gridCol w="1005840">
                  <a:extLst>
                    <a:ext uri="{9D8B030D-6E8A-4147-A177-3AD203B41FA5}">
                      <a16:colId xmlns:a16="http://schemas.microsoft.com/office/drawing/2014/main" val="4096052953"/>
                    </a:ext>
                  </a:extLst>
                </a:gridCol>
              </a:tblGrid>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Unrealized Holding Gain/Loss—Available-for-Sale Securities</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1,500</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730785828"/>
                  </a:ext>
                </a:extLst>
              </a:tr>
              <a:tr h="37084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Allowance for Change in Fair Value of Investments</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1,500</a:t>
                      </a:r>
                      <a:endParaRPr lang="en-IN"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513126233"/>
                  </a:ext>
                </a:extLst>
              </a:tr>
            </a:tbl>
          </a:graphicData>
        </a:graphic>
      </p:graphicFrame>
      <p:sp>
        <p:nvSpPr>
          <p:cNvPr id="5" name="Content Placeholder 4"/>
          <p:cNvSpPr>
            <a:spLocks noGrp="1"/>
          </p:cNvSpPr>
          <p:nvPr>
            <p:ph idx="11"/>
          </p:nvPr>
        </p:nvSpPr>
        <p:spPr>
          <a:xfrm>
            <a:off x="838200" y="3517189"/>
            <a:ext cx="10515600" cy="2600278"/>
          </a:xfrm>
        </p:spPr>
        <p:txBody>
          <a:bodyPr/>
          <a:lstStyle/>
          <a:p>
            <a:pPr marL="365760" lvl="1" indent="-365760">
              <a:spcBef>
                <a:spcPts val="700"/>
              </a:spcBef>
              <a:buClr>
                <a:schemeClr val="tx1"/>
              </a:buClr>
              <a:buSzPct val="100000"/>
            </a:pPr>
            <a:r>
              <a:rPr lang="en-US" sz="2000" dirty="0">
                <a:solidFill>
                  <a:prstClr val="black"/>
                </a:solidFill>
                <a:cs typeface="Arial" charset="0"/>
              </a:rPr>
              <a:t>On its December 31, 2020, balance sheet, Morgan reports the investment as an asset at the $198,000 fair value of the securities ($196,000 amortized cost + $2,000 allowance).</a:t>
            </a:r>
          </a:p>
          <a:p>
            <a:pPr marL="365760" lvl="1" indent="-365760">
              <a:spcBef>
                <a:spcPts val="700"/>
              </a:spcBef>
              <a:buClr>
                <a:schemeClr val="tx1"/>
              </a:buClr>
              <a:buSzPct val="100000"/>
            </a:pPr>
            <a:r>
              <a:rPr lang="en-US" sz="2000" dirty="0">
                <a:solidFill>
                  <a:prstClr val="black"/>
                </a:solidFill>
                <a:cs typeface="Arial" charset="0"/>
              </a:rPr>
              <a:t>It reports the $1,500 decrease in fair value as an unrealized holding loss in its other comprehensive income for 2020.</a:t>
            </a:r>
          </a:p>
          <a:p>
            <a:pPr marL="365760" lvl="1" indent="-365760">
              <a:spcBef>
                <a:spcPts val="700"/>
              </a:spcBef>
              <a:buClr>
                <a:schemeClr val="tx1"/>
              </a:buClr>
              <a:buSzPct val="100000"/>
            </a:pPr>
            <a:r>
              <a:rPr lang="en-US" sz="2000" dirty="0">
                <a:solidFill>
                  <a:prstClr val="black"/>
                </a:solidFill>
                <a:cs typeface="Arial" charset="0"/>
              </a:rPr>
              <a:t>It also reports the $2,000 </a:t>
            </a:r>
            <a:r>
              <a:rPr lang="en-US" sz="2000" i="1" dirty="0">
                <a:solidFill>
                  <a:prstClr val="black"/>
                </a:solidFill>
                <a:cs typeface="Arial" charset="0"/>
              </a:rPr>
              <a:t>credit balance </a:t>
            </a:r>
            <a:r>
              <a:rPr lang="en-US" sz="2000" dirty="0">
                <a:solidFill>
                  <a:prstClr val="black"/>
                </a:solidFill>
                <a:cs typeface="Arial" charset="0"/>
              </a:rPr>
              <a:t>in the Unrealized Holding Gain/Loss account as an addition to accumulated other comprehensive income in the shareholders’ equity section of its balance sheet.</a:t>
            </a:r>
            <a:endParaRPr lang="en-US" sz="2000" i="1" dirty="0">
              <a:solidFill>
                <a:prstClr val="black"/>
              </a:solidFill>
              <a:cs typeface="Arial" charset="0"/>
            </a:endParaRPr>
          </a:p>
        </p:txBody>
      </p:sp>
    </p:spTree>
    <p:extLst>
      <p:ext uri="{BB962C8B-B14F-4D97-AF65-F5344CB8AC3E}">
        <p14:creationId xmlns:p14="http://schemas.microsoft.com/office/powerpoint/2010/main" val="1548158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IN" dirty="0"/>
              <a:t>Realized Gains and Losses on </a:t>
            </a:r>
            <a:br>
              <a:rPr lang="en-IN" dirty="0"/>
            </a:br>
            <a:r>
              <a:rPr lang="en-IN" dirty="0"/>
              <a:t>Sales of Available-for-Sale Securities</a:t>
            </a:r>
            <a:r>
              <a:rPr lang="en-IN" sz="2000" dirty="0"/>
              <a:t> (Slide 1 of 3)</a:t>
            </a:r>
            <a:endParaRPr lang="en-US" sz="2000" dirty="0"/>
          </a:p>
        </p:txBody>
      </p:sp>
      <p:sp>
        <p:nvSpPr>
          <p:cNvPr id="3" name="Content Placeholder 2"/>
          <p:cNvSpPr>
            <a:spLocks noGrp="1"/>
          </p:cNvSpPr>
          <p:nvPr>
            <p:ph idx="1"/>
          </p:nvPr>
        </p:nvSpPr>
        <p:spPr>
          <a:xfrm>
            <a:off x="838198" y="1317625"/>
            <a:ext cx="10972800" cy="4850946"/>
          </a:xfrm>
        </p:spPr>
        <p:txBody>
          <a:bodyPr/>
          <a:lstStyle/>
          <a:p>
            <a:r>
              <a:rPr lang="en-US" sz="2800" dirty="0"/>
              <a:t>A company reports realized gains and losses on sales of investments in available-for-sale securities in net income.</a:t>
            </a:r>
          </a:p>
          <a:p>
            <a:r>
              <a:rPr lang="en-US" sz="2800" dirty="0"/>
              <a:t>The realized gain or loss is measured as the selling price minus the </a:t>
            </a:r>
            <a:r>
              <a:rPr lang="en-US" sz="2800" i="1" dirty="0"/>
              <a:t>amortized cost </a:t>
            </a:r>
            <a:r>
              <a:rPr lang="en-US" sz="2800" dirty="0"/>
              <a:t>of a debt security.</a:t>
            </a:r>
          </a:p>
          <a:p>
            <a:r>
              <a:rPr lang="en-US" sz="2800" dirty="0"/>
              <a:t>Because the security is no longer in the portfolio of available-for-sale securities, the related balances in the Allowance for Change in Fair Value of Investment and Unrealized Holding Gain/Loss accounts reported at the previous balance sheet date for the security must be “reversed” by making a reclassification adjustment.</a:t>
            </a:r>
          </a:p>
        </p:txBody>
      </p:sp>
    </p:spTree>
    <p:extLst>
      <p:ext uri="{BB962C8B-B14F-4D97-AF65-F5344CB8AC3E}">
        <p14:creationId xmlns:p14="http://schemas.microsoft.com/office/powerpoint/2010/main" val="190467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Realized Gains and Losses on </a:t>
            </a:r>
            <a:br>
              <a:rPr lang="en-IN" dirty="0"/>
            </a:br>
            <a:r>
              <a:rPr lang="en-IN" dirty="0"/>
              <a:t>Sales of Available-for-Sale Securities</a:t>
            </a:r>
            <a:r>
              <a:rPr lang="en-IN" sz="2000" dirty="0"/>
              <a:t> (Slide 2 of 3)</a:t>
            </a:r>
            <a:endParaRPr lang="en-IN" dirty="0"/>
          </a:p>
        </p:txBody>
      </p:sp>
      <p:sp>
        <p:nvSpPr>
          <p:cNvPr id="3" name="Content Placeholder 2"/>
          <p:cNvSpPr>
            <a:spLocks noGrp="1"/>
          </p:cNvSpPr>
          <p:nvPr>
            <p:ph idx="1"/>
          </p:nvPr>
        </p:nvSpPr>
        <p:spPr>
          <a:xfrm>
            <a:off x="838200" y="1317625"/>
            <a:ext cx="10972800" cy="2069519"/>
          </a:xfrm>
        </p:spPr>
        <p:txBody>
          <a:bodyPr/>
          <a:lstStyle/>
          <a:p>
            <a:pPr marL="365760" lvl="1" indent="-365760"/>
            <a:r>
              <a:rPr lang="en-US" sz="2400" dirty="0"/>
              <a:t>On March 31, 2021, Morgan sold its investment in available-for-sale securities for $197,000. The amortized cost of the securities on March 31, 2021, was $196,125 ($196,000 amortized cost at 12/31/20 + $125 amortization during 2021). Morgan records the sale and the reclassification adjustment on March 31, 2021, in two journal entries as follows:</a:t>
            </a:r>
          </a:p>
        </p:txBody>
      </p:sp>
      <p:graphicFrame>
        <p:nvGraphicFramePr>
          <p:cNvPr id="5" name="Table 3"/>
          <p:cNvGraphicFramePr>
            <a:graphicFrameLocks noGrp="1"/>
          </p:cNvGraphicFramePr>
          <p:nvPr>
            <p:ph idx="10"/>
            <p:extLst>
              <p:ext uri="{D42A27DB-BD31-4B8C-83A1-F6EECF244321}">
                <p14:modId xmlns:p14="http://schemas.microsoft.com/office/powerpoint/2010/main" val="1514248059"/>
              </p:ext>
            </p:extLst>
          </p:nvPr>
        </p:nvGraphicFramePr>
        <p:xfrm>
          <a:off x="1752600" y="3587882"/>
          <a:ext cx="8686800" cy="1854200"/>
        </p:xfrm>
        <a:graphic>
          <a:graphicData uri="http://schemas.openxmlformats.org/drawingml/2006/table">
            <a:tbl>
              <a:tblPr firstRow="1" bandRow="1">
                <a:tableStyleId>{5C22544A-7EE6-4342-B048-85BDC9FD1C3A}</a:tableStyleId>
              </a:tblPr>
              <a:tblGrid>
                <a:gridCol w="6309360">
                  <a:extLst>
                    <a:ext uri="{9D8B030D-6E8A-4147-A177-3AD203B41FA5}">
                      <a16:colId xmlns:a16="http://schemas.microsoft.com/office/drawing/2014/main" val="3415781868"/>
                    </a:ext>
                  </a:extLst>
                </a:gridCol>
                <a:gridCol w="1097280">
                  <a:extLst>
                    <a:ext uri="{9D8B030D-6E8A-4147-A177-3AD203B41FA5}">
                      <a16:colId xmlns:a16="http://schemas.microsoft.com/office/drawing/2014/main" val="909113746"/>
                    </a:ext>
                  </a:extLst>
                </a:gridCol>
                <a:gridCol w="1280160">
                  <a:extLst>
                    <a:ext uri="{9D8B030D-6E8A-4147-A177-3AD203B41FA5}">
                      <a16:colId xmlns:a16="http://schemas.microsoft.com/office/drawing/2014/main" val="266896723"/>
                    </a:ext>
                  </a:extLst>
                </a:gridCol>
              </a:tblGrid>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Cash</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197,000</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endParaRPr lang="en-IN" b="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155443870"/>
                  </a:ext>
                </a:extLst>
              </a:tr>
              <a:tr h="37084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Investment in Available-for-Sale Securities</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196,125</a:t>
                      </a:r>
                      <a:endParaRPr lang="en-IN"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426526719"/>
                  </a:ext>
                </a:extLst>
              </a:tr>
              <a:tr h="37084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Gain on Sale of Available-for-Sale Securities</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875</a:t>
                      </a:r>
                      <a:endParaRPr lang="en-IN"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20366652"/>
                  </a:ext>
                </a:extLst>
              </a:tr>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Unrealized Holding Gain/Loss—Available-for-Sale Securities</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2,000</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607367430"/>
                  </a:ext>
                </a:extLst>
              </a:tr>
              <a:tr h="37084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Allowance for Change in Fair Value of Investment</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2,000</a:t>
                      </a:r>
                      <a:endParaRPr lang="en-IN"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6208194"/>
                  </a:ext>
                </a:extLst>
              </a:tr>
            </a:tbl>
          </a:graphicData>
        </a:graphic>
      </p:graphicFrame>
    </p:spTree>
    <p:extLst>
      <p:ext uri="{BB962C8B-B14F-4D97-AF65-F5344CB8AC3E}">
        <p14:creationId xmlns:p14="http://schemas.microsoft.com/office/powerpoint/2010/main" val="264101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Investing for the Future</a:t>
            </a:r>
            <a:endParaRPr lang="en-US" sz="2000" dirty="0"/>
          </a:p>
        </p:txBody>
      </p:sp>
      <p:sp>
        <p:nvSpPr>
          <p:cNvPr id="3" name="Content Placeholder 2"/>
          <p:cNvSpPr>
            <a:spLocks noGrp="1"/>
          </p:cNvSpPr>
          <p:nvPr>
            <p:ph idx="1"/>
          </p:nvPr>
        </p:nvSpPr>
        <p:spPr>
          <a:xfrm>
            <a:off x="838199" y="1317625"/>
            <a:ext cx="10947401" cy="4850946"/>
          </a:xfrm>
        </p:spPr>
        <p:txBody>
          <a:bodyPr/>
          <a:lstStyle/>
          <a:p>
            <a:r>
              <a:rPr lang="en-US" sz="2400" dirty="0"/>
              <a:t>A </a:t>
            </a:r>
            <a:r>
              <a:rPr lang="en-US" sz="2400" b="1" dirty="0">
                <a:solidFill>
                  <a:srgbClr val="004A78"/>
                </a:solidFill>
              </a:rPr>
              <a:t>debt security </a:t>
            </a:r>
            <a:r>
              <a:rPr lang="en-US" sz="2400" dirty="0">
                <a:solidFill>
                  <a:srgbClr val="000000"/>
                </a:solidFill>
              </a:rPr>
              <a:t>is a financial instrument that represents a creditor relationship with another company. Investments in debt securities include such items as U.S. treasury securities, municipal and corporate bonds, convertible debt, commercial paper, and preferred stock that has certain debt-like features.</a:t>
            </a:r>
          </a:p>
          <a:p>
            <a:r>
              <a:rPr lang="en-US" sz="2400" dirty="0">
                <a:solidFill>
                  <a:srgbClr val="000000"/>
                </a:solidFill>
              </a:rPr>
              <a:t>An </a:t>
            </a:r>
            <a:r>
              <a:rPr lang="en-US" sz="2400" b="1" dirty="0">
                <a:solidFill>
                  <a:srgbClr val="004A78"/>
                </a:solidFill>
              </a:rPr>
              <a:t>equity security </a:t>
            </a:r>
            <a:r>
              <a:rPr lang="en-US" sz="2400" dirty="0">
                <a:solidFill>
                  <a:srgbClr val="000000"/>
                </a:solidFill>
              </a:rPr>
              <a:t>is a financial instrument that represents an ownership interest in another company. Investments in equity securities include common stock, preferred stock, stock options, rights, and warrants, and put and call options.</a:t>
            </a:r>
          </a:p>
          <a:p>
            <a:r>
              <a:rPr lang="en-US" sz="2400" dirty="0">
                <a:solidFill>
                  <a:srgbClr val="000000"/>
                </a:solidFill>
              </a:rPr>
              <a:t>A portfolio of investments in debt and/or equity securities that have a readily determinable fair value is often referred to </a:t>
            </a:r>
            <a:r>
              <a:rPr lang="en-US" sz="2400" b="1" dirty="0">
                <a:solidFill>
                  <a:srgbClr val="004A78"/>
                </a:solidFill>
              </a:rPr>
              <a:t>marketable securities</a:t>
            </a:r>
            <a:r>
              <a:rPr lang="en-US" sz="2400" dirty="0">
                <a:solidFill>
                  <a:srgbClr val="004A78"/>
                </a:solidFill>
              </a:rPr>
              <a:t/>
            </a:r>
            <a:br>
              <a:rPr lang="en-US" sz="2400" dirty="0">
                <a:solidFill>
                  <a:srgbClr val="004A78"/>
                </a:solidFill>
              </a:rPr>
            </a:br>
            <a:r>
              <a:rPr lang="en-US" sz="2400" dirty="0">
                <a:solidFill>
                  <a:srgbClr val="000000"/>
                </a:solidFill>
              </a:rPr>
              <a:t>(or </a:t>
            </a:r>
            <a:r>
              <a:rPr lang="en-US" sz="2400" b="1" dirty="0">
                <a:solidFill>
                  <a:srgbClr val="004A78"/>
                </a:solidFill>
              </a:rPr>
              <a:t>investment securities</a:t>
            </a:r>
            <a:r>
              <a:rPr lang="en-US" sz="2400" dirty="0">
                <a:solidFill>
                  <a:srgbClr val="000000"/>
                </a:solidFill>
              </a:rPr>
              <a:t>).</a:t>
            </a:r>
            <a:endParaRPr lang="en-US" sz="2400" dirty="0"/>
          </a:p>
        </p:txBody>
      </p:sp>
    </p:spTree>
    <p:extLst>
      <p:ext uri="{BB962C8B-B14F-4D97-AF65-F5344CB8AC3E}">
        <p14:creationId xmlns:p14="http://schemas.microsoft.com/office/powerpoint/2010/main" val="17474480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IN" dirty="0"/>
              <a:t>Realized Gains and Losses on </a:t>
            </a:r>
            <a:br>
              <a:rPr lang="en-IN" dirty="0"/>
            </a:br>
            <a:r>
              <a:rPr lang="en-IN" dirty="0"/>
              <a:t>Sales of Available-for-Sale Securities</a:t>
            </a:r>
            <a:r>
              <a:rPr lang="en-IN" sz="2000" dirty="0"/>
              <a:t> (Slide 3 of 3)</a:t>
            </a:r>
            <a:endParaRPr lang="en-US" sz="2000" dirty="0"/>
          </a:p>
        </p:txBody>
      </p:sp>
      <p:sp>
        <p:nvSpPr>
          <p:cNvPr id="3" name="Content Placeholder 2"/>
          <p:cNvSpPr>
            <a:spLocks noGrp="1"/>
          </p:cNvSpPr>
          <p:nvPr>
            <p:ph idx="1"/>
          </p:nvPr>
        </p:nvSpPr>
        <p:spPr>
          <a:xfrm>
            <a:off x="838198" y="1317625"/>
            <a:ext cx="10972800" cy="4850946"/>
          </a:xfrm>
        </p:spPr>
        <p:txBody>
          <a:bodyPr/>
          <a:lstStyle/>
          <a:p>
            <a:pPr marL="593725" indent="-457200">
              <a:lnSpc>
                <a:spcPct val="105000"/>
              </a:lnSpc>
              <a:buClr>
                <a:schemeClr val="tx1"/>
              </a:buClr>
            </a:pPr>
            <a:r>
              <a:rPr lang="en-US" sz="2200" dirty="0">
                <a:solidFill>
                  <a:prstClr val="black"/>
                </a:solidFill>
                <a:cs typeface="Arial" charset="0"/>
              </a:rPr>
              <a:t>The first journal entry records the sale and the realized gain of $875 ($197,000 selling price - $196,125 amortized cost) in 2021.</a:t>
            </a:r>
          </a:p>
          <a:p>
            <a:pPr marL="593725" indent="-457200">
              <a:lnSpc>
                <a:spcPct val="105000"/>
              </a:lnSpc>
              <a:buClr>
                <a:schemeClr val="tx1"/>
              </a:buClr>
            </a:pPr>
            <a:r>
              <a:rPr lang="en-US" sz="2200" dirty="0">
                <a:solidFill>
                  <a:prstClr val="black"/>
                </a:solidFill>
                <a:cs typeface="Arial" charset="0"/>
              </a:rPr>
              <a:t>The second journal entry eliminates the $2,000 unrealized gain accumulated from January 1, 2019 (when security was purchased), until December 31, 2020 (most recent balance sheet date).</a:t>
            </a:r>
          </a:p>
          <a:p>
            <a:pPr marL="593725" indent="-457200">
              <a:lnSpc>
                <a:spcPct val="105000"/>
              </a:lnSpc>
              <a:buClr>
                <a:schemeClr val="tx1"/>
              </a:buClr>
            </a:pPr>
            <a:r>
              <a:rPr lang="en-US" sz="2200" dirty="0">
                <a:solidFill>
                  <a:prstClr val="black"/>
                </a:solidFill>
                <a:cs typeface="Arial" charset="0"/>
              </a:rPr>
              <a:t>This unrealized gain had previously been reported in other comprehensive income, thus the reclassification adjustment avoids a double-counting of the gain in their comprehensive income.</a:t>
            </a:r>
          </a:p>
          <a:p>
            <a:pPr marL="593725" indent="-457200">
              <a:lnSpc>
                <a:spcPct val="105000"/>
              </a:lnSpc>
              <a:buClr>
                <a:schemeClr val="tx1"/>
              </a:buClr>
            </a:pPr>
            <a:r>
              <a:rPr lang="en-US" sz="2200" dirty="0">
                <a:solidFill>
                  <a:prstClr val="black"/>
                </a:solidFill>
                <a:cs typeface="Arial" charset="0"/>
              </a:rPr>
              <a:t>The net effect on comprehensive income for the period in which the gain is realized is a $1,125 loss (an $875 realized gain in net income minus a $2,000 elimination of the previous amount of the unrealized gain in other comprehensive income).</a:t>
            </a:r>
          </a:p>
        </p:txBody>
      </p:sp>
    </p:spTree>
    <p:extLst>
      <p:ext uri="{BB962C8B-B14F-4D97-AF65-F5344CB8AC3E}">
        <p14:creationId xmlns:p14="http://schemas.microsoft.com/office/powerpoint/2010/main" val="9421071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IN" dirty="0"/>
              <a:t>How Do We Account for Transfers and Impairments?</a:t>
            </a:r>
            <a:r>
              <a:rPr lang="en-IN" sz="2400" dirty="0"/>
              <a:t> Learning Objective #5</a:t>
            </a:r>
            <a:endParaRPr lang="en-US" sz="2400" dirty="0"/>
          </a:p>
        </p:txBody>
      </p:sp>
      <p:sp>
        <p:nvSpPr>
          <p:cNvPr id="3" name="Content Placeholder 2"/>
          <p:cNvSpPr>
            <a:spLocks noGrp="1"/>
          </p:cNvSpPr>
          <p:nvPr>
            <p:ph idx="1"/>
          </p:nvPr>
        </p:nvSpPr>
        <p:spPr>
          <a:xfrm>
            <a:off x="838198" y="1317625"/>
            <a:ext cx="10972800" cy="4850946"/>
          </a:xfrm>
        </p:spPr>
        <p:txBody>
          <a:bodyPr/>
          <a:lstStyle/>
          <a:p>
            <a:pPr>
              <a:lnSpc>
                <a:spcPct val="90000"/>
              </a:lnSpc>
            </a:pPr>
            <a:r>
              <a:rPr lang="en-US" sz="2800" dirty="0"/>
              <a:t>The transfer of a security between investment categories is accounted for at fair value at the time of the transfer.</a:t>
            </a:r>
          </a:p>
          <a:p>
            <a:pPr>
              <a:lnSpc>
                <a:spcPct val="90000"/>
              </a:lnSpc>
            </a:pPr>
            <a:r>
              <a:rPr lang="en-US" sz="2800" dirty="0"/>
              <a:t>The accounting for any related unrealized gain or loss depends on the type of transfer.</a:t>
            </a:r>
          </a:p>
          <a:p>
            <a:pPr lvl="1"/>
            <a:r>
              <a:rPr lang="en-US" sz="2400" dirty="0"/>
              <a:t>A transfer </a:t>
            </a:r>
            <a:r>
              <a:rPr lang="en-US" sz="2400" i="1" dirty="0"/>
              <a:t>from the trading</a:t>
            </a:r>
            <a:r>
              <a:rPr lang="en-US" sz="2400" dirty="0"/>
              <a:t> category into any other category:</a:t>
            </a:r>
          </a:p>
          <a:p>
            <a:pPr lvl="2"/>
            <a:r>
              <a:rPr lang="en-US" sz="2000" dirty="0"/>
              <a:t>No accounting for the unrealized holding gain or loss is needed because it has already been recognized in net income.</a:t>
            </a:r>
          </a:p>
          <a:p>
            <a:pPr lvl="1"/>
            <a:r>
              <a:rPr lang="en-US" sz="2400" dirty="0"/>
              <a:t>A transfer </a:t>
            </a:r>
            <a:r>
              <a:rPr lang="en-US" sz="2400" i="1" dirty="0"/>
              <a:t>into the trading </a:t>
            </a:r>
            <a:r>
              <a:rPr lang="en-US" sz="2400" dirty="0"/>
              <a:t>category from any other category:</a:t>
            </a:r>
          </a:p>
          <a:p>
            <a:pPr lvl="2"/>
            <a:r>
              <a:rPr lang="en-US" sz="2000" dirty="0"/>
              <a:t>The previous unrealized holding gain or loss is recognized immediately in net income and eliminated from accumulated other comprehensive income.</a:t>
            </a:r>
          </a:p>
        </p:txBody>
      </p:sp>
    </p:spTree>
    <p:extLst>
      <p:ext uri="{BB962C8B-B14F-4D97-AF65-F5344CB8AC3E}">
        <p14:creationId xmlns:p14="http://schemas.microsoft.com/office/powerpoint/2010/main" val="39547631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IN" dirty="0"/>
              <a:t>How Do We Account for Transfers and Impairments?</a:t>
            </a:r>
            <a:endParaRPr lang="en-US" sz="2400" dirty="0"/>
          </a:p>
        </p:txBody>
      </p:sp>
      <p:sp>
        <p:nvSpPr>
          <p:cNvPr id="3" name="Content Placeholder 2"/>
          <p:cNvSpPr>
            <a:spLocks noGrp="1"/>
          </p:cNvSpPr>
          <p:nvPr>
            <p:ph idx="1"/>
          </p:nvPr>
        </p:nvSpPr>
        <p:spPr>
          <a:xfrm>
            <a:off x="838198" y="1317625"/>
            <a:ext cx="11338560" cy="4850946"/>
          </a:xfrm>
        </p:spPr>
        <p:txBody>
          <a:bodyPr/>
          <a:lstStyle/>
          <a:p>
            <a:pPr marL="365760" lvl="1" indent="-365760">
              <a:buClr>
                <a:schemeClr val="tx1"/>
              </a:buClr>
            </a:pPr>
            <a:r>
              <a:rPr lang="en-US" sz="2400" dirty="0">
                <a:solidFill>
                  <a:prstClr val="black"/>
                </a:solidFill>
                <a:cs typeface="Arial" charset="0"/>
              </a:rPr>
              <a:t>A transfer </a:t>
            </a:r>
            <a:r>
              <a:rPr lang="en-US" sz="2400" i="1" dirty="0">
                <a:solidFill>
                  <a:prstClr val="black"/>
                </a:solidFill>
                <a:cs typeface="Arial" charset="0"/>
              </a:rPr>
              <a:t>into the available-for sale </a:t>
            </a:r>
            <a:r>
              <a:rPr lang="en-US" sz="2400" dirty="0">
                <a:solidFill>
                  <a:prstClr val="black"/>
                </a:solidFill>
                <a:cs typeface="Arial" charset="0"/>
              </a:rPr>
              <a:t>category </a:t>
            </a:r>
            <a:r>
              <a:rPr lang="en-US" sz="2400" i="1" dirty="0">
                <a:solidFill>
                  <a:prstClr val="black"/>
                </a:solidFill>
                <a:cs typeface="Arial" charset="0"/>
              </a:rPr>
              <a:t>from the held-to-maturity </a:t>
            </a:r>
            <a:r>
              <a:rPr lang="en-US" sz="2400" dirty="0">
                <a:solidFill>
                  <a:prstClr val="black"/>
                </a:solidFill>
                <a:cs typeface="Arial" charset="0"/>
              </a:rPr>
              <a:t>category:</a:t>
            </a:r>
          </a:p>
          <a:p>
            <a:pPr marL="822960" lvl="2" indent="-320040">
              <a:spcBef>
                <a:spcPts val="550"/>
              </a:spcBef>
              <a:buClr>
                <a:schemeClr val="tx1"/>
              </a:buClr>
            </a:pPr>
            <a:r>
              <a:rPr lang="en-US" sz="2000" dirty="0">
                <a:solidFill>
                  <a:prstClr val="black"/>
                </a:solidFill>
                <a:cs typeface="Arial" charset="0"/>
              </a:rPr>
              <a:t>The difference between the held-to-maturity security’s amortized cost and the fair value at the time of transfer gives rise to an unrealized holding gain or loss, which is included in other comprehensive income.</a:t>
            </a:r>
          </a:p>
          <a:p>
            <a:pPr marL="365760" lvl="1" indent="-365760">
              <a:buClr>
                <a:schemeClr val="tx1"/>
              </a:buClr>
            </a:pPr>
            <a:r>
              <a:rPr lang="en-US" sz="2400" dirty="0">
                <a:solidFill>
                  <a:prstClr val="black"/>
                </a:solidFill>
                <a:cs typeface="Arial" charset="0"/>
              </a:rPr>
              <a:t>A transfer of a debt security</a:t>
            </a:r>
            <a:r>
              <a:rPr lang="en-US" sz="2400" b="1" i="1" dirty="0">
                <a:solidFill>
                  <a:prstClr val="black"/>
                </a:solidFill>
                <a:cs typeface="Arial" charset="0"/>
              </a:rPr>
              <a:t> </a:t>
            </a:r>
            <a:r>
              <a:rPr lang="en-US" sz="2400" i="1" dirty="0">
                <a:solidFill>
                  <a:prstClr val="black"/>
                </a:solidFill>
                <a:cs typeface="Arial" charset="0"/>
              </a:rPr>
              <a:t>into the held-to-maturity </a:t>
            </a:r>
            <a:r>
              <a:rPr lang="en-US" sz="2400" dirty="0">
                <a:solidFill>
                  <a:prstClr val="black"/>
                </a:solidFill>
                <a:cs typeface="Arial" charset="0"/>
              </a:rPr>
              <a:t>category</a:t>
            </a:r>
            <a:r>
              <a:rPr lang="en-US" sz="2400" i="1" dirty="0">
                <a:solidFill>
                  <a:prstClr val="black"/>
                </a:solidFill>
                <a:cs typeface="Arial" charset="0"/>
              </a:rPr>
              <a:t> from the available-for sale </a:t>
            </a:r>
            <a:r>
              <a:rPr lang="en-US" sz="2400" dirty="0">
                <a:solidFill>
                  <a:prstClr val="black"/>
                </a:solidFill>
                <a:cs typeface="Arial" charset="0"/>
              </a:rPr>
              <a:t>category:</a:t>
            </a:r>
          </a:p>
          <a:p>
            <a:pPr marL="822960" lvl="2" indent="-320040">
              <a:spcBef>
                <a:spcPts val="550"/>
              </a:spcBef>
              <a:buClr>
                <a:schemeClr val="tx1"/>
              </a:buClr>
            </a:pPr>
            <a:r>
              <a:rPr lang="en-US" sz="2000" dirty="0">
                <a:solidFill>
                  <a:prstClr val="black"/>
                </a:solidFill>
                <a:cs typeface="Arial" charset="0"/>
              </a:rPr>
              <a:t>The unrealized holding gain or loss on the date of transfer will continue to be reported as a separate component of accumulated other comprehensive income and also represents a premium or discount that is amortized over the remaining life of the security consistent with the effective interest method.</a:t>
            </a:r>
          </a:p>
          <a:p>
            <a:pPr marL="365760" lvl="1" indent="-365760">
              <a:buClr>
                <a:schemeClr val="tx1"/>
              </a:buClr>
              <a:buSzPct val="100000"/>
            </a:pPr>
            <a:r>
              <a:rPr lang="en-US" sz="2400" dirty="0">
                <a:solidFill>
                  <a:prstClr val="black"/>
                </a:solidFill>
                <a:cs typeface="Arial" charset="0"/>
              </a:rPr>
              <a:t>Note that transfers into or out of the trading category should be rare, as should transfers </a:t>
            </a:r>
            <a:r>
              <a:rPr lang="en-US" sz="2400" i="1" dirty="0">
                <a:solidFill>
                  <a:prstClr val="black"/>
                </a:solidFill>
                <a:cs typeface="Arial" charset="0"/>
              </a:rPr>
              <a:t>from</a:t>
            </a:r>
            <a:r>
              <a:rPr lang="en-US" sz="2400" dirty="0">
                <a:solidFill>
                  <a:prstClr val="black"/>
                </a:solidFill>
                <a:cs typeface="Arial" charset="0"/>
              </a:rPr>
              <a:t> the held-to-maturity category.</a:t>
            </a:r>
          </a:p>
        </p:txBody>
      </p:sp>
    </p:spTree>
    <p:extLst>
      <p:ext uri="{BB962C8B-B14F-4D97-AF65-F5344CB8AC3E}">
        <p14:creationId xmlns:p14="http://schemas.microsoft.com/office/powerpoint/2010/main" val="3273231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Transfer into Trading from Available-for-Sale</a:t>
            </a:r>
            <a:r>
              <a:rPr lang="en-IN" sz="2000" dirty="0"/>
              <a:t> </a:t>
            </a:r>
            <a:br>
              <a:rPr lang="en-IN" sz="2000" dirty="0"/>
            </a:br>
            <a:r>
              <a:rPr lang="en-IN" sz="2000" dirty="0"/>
              <a:t>(Slide 1 of 3)</a:t>
            </a:r>
          </a:p>
        </p:txBody>
      </p:sp>
      <p:sp>
        <p:nvSpPr>
          <p:cNvPr id="3" name="Content Placeholder 2"/>
          <p:cNvSpPr>
            <a:spLocks noGrp="1"/>
          </p:cNvSpPr>
          <p:nvPr>
            <p:ph idx="1"/>
          </p:nvPr>
        </p:nvSpPr>
        <p:spPr>
          <a:xfrm>
            <a:off x="838200" y="1317625"/>
            <a:ext cx="10972800" cy="2584674"/>
          </a:xfrm>
        </p:spPr>
        <p:txBody>
          <a:bodyPr/>
          <a:lstStyle/>
          <a:p>
            <a:pPr>
              <a:buClr>
                <a:schemeClr val="tx1"/>
              </a:buClr>
            </a:pPr>
            <a:r>
              <a:rPr lang="en-US" sz="2400" b="1" dirty="0">
                <a:solidFill>
                  <a:srgbClr val="009900"/>
                </a:solidFill>
              </a:rPr>
              <a:t>Example</a:t>
            </a:r>
            <a:r>
              <a:rPr lang="en-US" sz="2400" b="1" dirty="0">
                <a:solidFill>
                  <a:srgbClr val="EE7700"/>
                </a:solidFill>
              </a:rPr>
              <a:t> </a:t>
            </a:r>
            <a:r>
              <a:rPr lang="en-US" sz="2400" dirty="0"/>
              <a:t>In early 2019, Haigh Company purchased bonds it classified as available-for-sale investments. The bonds have a face value of $5,000 and were purchased at par. On December 31, 2019, the bonds had a fair value of $6,100, resulting in an unrealized gain presented in other comprehensive income of $1,100. In 2020, when the bonds had a fair value of $6,300, Haigh transfers the bonds into the trading category. Haigh records the transfer as follows:</a:t>
            </a:r>
          </a:p>
        </p:txBody>
      </p:sp>
      <p:graphicFrame>
        <p:nvGraphicFramePr>
          <p:cNvPr id="5" name="Table 3"/>
          <p:cNvGraphicFramePr>
            <a:graphicFrameLocks noGrp="1"/>
          </p:cNvGraphicFramePr>
          <p:nvPr>
            <p:ph idx="10"/>
            <p:extLst>
              <p:ext uri="{D42A27DB-BD31-4B8C-83A1-F6EECF244321}">
                <p14:modId xmlns:p14="http://schemas.microsoft.com/office/powerpoint/2010/main" val="4024570890"/>
              </p:ext>
            </p:extLst>
          </p:nvPr>
        </p:nvGraphicFramePr>
        <p:xfrm>
          <a:off x="1706880" y="4115917"/>
          <a:ext cx="8778240" cy="1854200"/>
        </p:xfrm>
        <a:graphic>
          <a:graphicData uri="http://schemas.openxmlformats.org/drawingml/2006/table">
            <a:tbl>
              <a:tblPr firstRow="1" bandRow="1">
                <a:tableStyleId>{5C22544A-7EE6-4342-B048-85BDC9FD1C3A}</a:tableStyleId>
              </a:tblPr>
              <a:tblGrid>
                <a:gridCol w="6675120">
                  <a:extLst>
                    <a:ext uri="{9D8B030D-6E8A-4147-A177-3AD203B41FA5}">
                      <a16:colId xmlns:a16="http://schemas.microsoft.com/office/drawing/2014/main" val="3415781868"/>
                    </a:ext>
                  </a:extLst>
                </a:gridCol>
                <a:gridCol w="822960">
                  <a:extLst>
                    <a:ext uri="{9D8B030D-6E8A-4147-A177-3AD203B41FA5}">
                      <a16:colId xmlns:a16="http://schemas.microsoft.com/office/drawing/2014/main" val="909113746"/>
                    </a:ext>
                  </a:extLst>
                </a:gridCol>
                <a:gridCol w="1280160">
                  <a:extLst>
                    <a:ext uri="{9D8B030D-6E8A-4147-A177-3AD203B41FA5}">
                      <a16:colId xmlns:a16="http://schemas.microsoft.com/office/drawing/2014/main" val="266896723"/>
                    </a:ext>
                  </a:extLst>
                </a:gridCol>
              </a:tblGrid>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Investment in Trading Securities</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b="0" dirty="0">
                          <a:solidFill>
                            <a:schemeClr val="tx1"/>
                          </a:solidFill>
                          <a:latin typeface="Arial" panose="020B0604020202020204" pitchFamily="34" charset="0"/>
                          <a:cs typeface="Arial" panose="020B0604020202020204" pitchFamily="34" charset="0"/>
                        </a:rPr>
                        <a:t>6,300</a:t>
                      </a:r>
                    </a:p>
                  </a:txBody>
                  <a:tcPr>
                    <a:noFill/>
                  </a:tcPr>
                </a:tc>
                <a:tc>
                  <a:txBody>
                    <a:bodyPr/>
                    <a:lstStyle/>
                    <a:p>
                      <a:pPr algn="r"/>
                      <a:endParaRPr lang="en-IN" b="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155443870"/>
                  </a:ext>
                </a:extLst>
              </a:tr>
              <a:tr h="37084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Investment in Available-for-Sale Securities</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b="0" dirty="0">
                          <a:solidFill>
                            <a:schemeClr val="tx1"/>
                          </a:solidFill>
                          <a:latin typeface="Arial" panose="020B0604020202020204" pitchFamily="34" charset="0"/>
                          <a:cs typeface="Arial" panose="020B0604020202020204" pitchFamily="34" charset="0"/>
                        </a:rPr>
                        <a:t>5,000</a:t>
                      </a:r>
                    </a:p>
                  </a:txBody>
                  <a:tcPr>
                    <a:noFill/>
                  </a:tcPr>
                </a:tc>
                <a:extLst>
                  <a:ext uri="{0D108BD9-81ED-4DB2-BD59-A6C34878D82A}">
                    <a16:rowId xmlns:a16="http://schemas.microsoft.com/office/drawing/2014/main" val="1426526719"/>
                  </a:ext>
                </a:extLst>
              </a:tr>
              <a:tr h="37084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Gain on Transfer of Securities</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b="0" dirty="0">
                          <a:solidFill>
                            <a:schemeClr val="tx1"/>
                          </a:solidFill>
                          <a:latin typeface="Arial" panose="020B0604020202020204" pitchFamily="34" charset="0"/>
                          <a:cs typeface="Arial" panose="020B0604020202020204" pitchFamily="34" charset="0"/>
                        </a:rPr>
                        <a:t>1,300</a:t>
                      </a:r>
                    </a:p>
                  </a:txBody>
                  <a:tcPr>
                    <a:noFill/>
                  </a:tcPr>
                </a:tc>
                <a:extLst>
                  <a:ext uri="{0D108BD9-81ED-4DB2-BD59-A6C34878D82A}">
                    <a16:rowId xmlns:a16="http://schemas.microsoft.com/office/drawing/2014/main" val="120366652"/>
                  </a:ext>
                </a:extLst>
              </a:tr>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Unrealized Holding Gain/Loss—Available-for-Sale Securities</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b="0" dirty="0">
                          <a:solidFill>
                            <a:schemeClr val="tx1"/>
                          </a:solidFill>
                          <a:latin typeface="Arial" panose="020B0604020202020204" pitchFamily="34" charset="0"/>
                          <a:cs typeface="Arial" panose="020B0604020202020204" pitchFamily="34" charset="0"/>
                        </a:rPr>
                        <a:t>1,100</a:t>
                      </a:r>
                    </a:p>
                  </a:txBody>
                  <a:tcPr>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607367430"/>
                  </a:ext>
                </a:extLst>
              </a:tr>
              <a:tr h="37084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Allowance for Change in Fair Value of Investments</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b="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b="0" dirty="0">
                          <a:solidFill>
                            <a:schemeClr val="tx1"/>
                          </a:solidFill>
                          <a:latin typeface="Arial" panose="020B0604020202020204" pitchFamily="34" charset="0"/>
                          <a:cs typeface="Arial" panose="020B0604020202020204" pitchFamily="34" charset="0"/>
                        </a:rPr>
                        <a:t>1,100</a:t>
                      </a:r>
                    </a:p>
                  </a:txBody>
                  <a:tcPr>
                    <a:noFill/>
                  </a:tcPr>
                </a:tc>
                <a:extLst>
                  <a:ext uri="{0D108BD9-81ED-4DB2-BD59-A6C34878D82A}">
                    <a16:rowId xmlns:a16="http://schemas.microsoft.com/office/drawing/2014/main" val="6208194"/>
                  </a:ext>
                </a:extLst>
              </a:tr>
            </a:tbl>
          </a:graphicData>
        </a:graphic>
      </p:graphicFrame>
    </p:spTree>
    <p:extLst>
      <p:ext uri="{BB962C8B-B14F-4D97-AF65-F5344CB8AC3E}">
        <p14:creationId xmlns:p14="http://schemas.microsoft.com/office/powerpoint/2010/main" val="29396020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IN" dirty="0"/>
              <a:t>Transfer into Trading from Available-for-Sale</a:t>
            </a:r>
            <a:r>
              <a:rPr lang="en-IN" sz="2000" dirty="0"/>
              <a:t> </a:t>
            </a:r>
            <a:br>
              <a:rPr lang="en-IN" sz="2000" dirty="0"/>
            </a:br>
            <a:r>
              <a:rPr lang="en-IN" sz="2000" dirty="0"/>
              <a:t>(Slide 2 of 3)</a:t>
            </a:r>
            <a:endParaRPr lang="en-US" sz="2400" dirty="0"/>
          </a:p>
        </p:txBody>
      </p:sp>
      <p:sp>
        <p:nvSpPr>
          <p:cNvPr id="3" name="Content Placeholder 2"/>
          <p:cNvSpPr>
            <a:spLocks noGrp="1"/>
          </p:cNvSpPr>
          <p:nvPr>
            <p:ph idx="1"/>
          </p:nvPr>
        </p:nvSpPr>
        <p:spPr>
          <a:xfrm>
            <a:off x="838198" y="1317625"/>
            <a:ext cx="10972800" cy="4850946"/>
          </a:xfrm>
        </p:spPr>
        <p:txBody>
          <a:bodyPr/>
          <a:lstStyle/>
          <a:p>
            <a:pPr>
              <a:buClr>
                <a:schemeClr val="tx1"/>
              </a:buClr>
            </a:pPr>
            <a:r>
              <a:rPr lang="en-US" sz="2800" dirty="0"/>
              <a:t>In the first journal entry, the investment is transferred to the trading securities account at its fair value ($6,300), and the amortized cost of the securities ($5,000) is removed from the available-for-sale securities account.</a:t>
            </a:r>
          </a:p>
          <a:p>
            <a:pPr>
              <a:buClr>
                <a:schemeClr val="tx1"/>
              </a:buClr>
            </a:pPr>
            <a:r>
              <a:rPr lang="en-US" sz="2800" dirty="0"/>
              <a:t>This results in a gain of $1,300, which is included in net income for 2020.</a:t>
            </a:r>
          </a:p>
          <a:p>
            <a:pPr>
              <a:buClr>
                <a:schemeClr val="tx1"/>
              </a:buClr>
            </a:pPr>
            <a:r>
              <a:rPr lang="en-US" sz="2800" dirty="0"/>
              <a:t>In the second journal entry, Haigh eliminates the unrealized holding gain of $1,100 that was reported in accumulated other comprehensive income on December 31, 2019, as well as the related allowance account.</a:t>
            </a:r>
          </a:p>
        </p:txBody>
      </p:sp>
    </p:spTree>
    <p:extLst>
      <p:ext uri="{BB962C8B-B14F-4D97-AF65-F5344CB8AC3E}">
        <p14:creationId xmlns:p14="http://schemas.microsoft.com/office/powerpoint/2010/main" val="24054340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IN" dirty="0"/>
              <a:t>Transfer into Trading from Available-for-Sale</a:t>
            </a:r>
            <a:r>
              <a:rPr lang="en-IN" sz="2000" dirty="0"/>
              <a:t> </a:t>
            </a:r>
            <a:br>
              <a:rPr lang="en-IN" sz="2000" dirty="0"/>
            </a:br>
            <a:r>
              <a:rPr lang="en-IN" sz="2000" dirty="0"/>
              <a:t>(Slide 3 of 3)</a:t>
            </a:r>
            <a:endParaRPr lang="en-US" sz="2400" dirty="0"/>
          </a:p>
        </p:txBody>
      </p:sp>
      <p:sp>
        <p:nvSpPr>
          <p:cNvPr id="3" name="Content Placeholder 2"/>
          <p:cNvSpPr>
            <a:spLocks noGrp="1"/>
          </p:cNvSpPr>
          <p:nvPr>
            <p:ph idx="1"/>
          </p:nvPr>
        </p:nvSpPr>
        <p:spPr>
          <a:xfrm>
            <a:off x="838198" y="1317625"/>
            <a:ext cx="10972800" cy="4850946"/>
          </a:xfrm>
        </p:spPr>
        <p:txBody>
          <a:bodyPr/>
          <a:lstStyle/>
          <a:p>
            <a:pPr>
              <a:buClr>
                <a:schemeClr val="tx1"/>
              </a:buClr>
            </a:pPr>
            <a:r>
              <a:rPr lang="en-US" sz="2800" dirty="0"/>
              <a:t>This reclassification amount is included in other comprehensive income for the period.</a:t>
            </a:r>
          </a:p>
          <a:p>
            <a:pPr>
              <a:buClr>
                <a:schemeClr val="tx1"/>
              </a:buClr>
            </a:pPr>
            <a:r>
              <a:rPr lang="en-US" sz="2800" dirty="0"/>
              <a:t>The net effect of this transfer increases comprehensive income in 2020 by $200 ($1,300 gain on transfer </a:t>
            </a:r>
            <a:r>
              <a:rPr lang="en-US" sz="2800" dirty="0">
                <a:sym typeface="Symbol" panose="05050102010706020507" pitchFamily="18" charset="2"/>
              </a:rPr>
              <a:t></a:t>
            </a:r>
            <a:r>
              <a:rPr lang="en-US" sz="2800" dirty="0"/>
              <a:t> $1,100 elimination of the unrealized holding gain in other comprehensive income).</a:t>
            </a:r>
          </a:p>
          <a:p>
            <a:pPr>
              <a:buClr>
                <a:schemeClr val="tx1"/>
              </a:buClr>
            </a:pPr>
            <a:r>
              <a:rPr lang="en-US" sz="2800" dirty="0"/>
              <a:t>The net amount of gain in comprehensive income reflects the change in the fair value of these securities during the period ($6,300 at the end of the period </a:t>
            </a:r>
            <a:r>
              <a:rPr lang="en-US" sz="2800" dirty="0">
                <a:sym typeface="Symbol" panose="05050102010706020507" pitchFamily="18" charset="2"/>
              </a:rPr>
              <a:t></a:t>
            </a:r>
            <a:r>
              <a:rPr lang="en-US" sz="2800" dirty="0"/>
              <a:t> $6,100 at the beginning of the period), adjusted by amortization of the premium or discount</a:t>
            </a:r>
            <a:br>
              <a:rPr lang="en-US" sz="2800" dirty="0"/>
            </a:br>
            <a:r>
              <a:rPr lang="en-US" sz="2800" dirty="0"/>
              <a:t>($0 because the bonds were purchased at par).</a:t>
            </a:r>
          </a:p>
        </p:txBody>
      </p:sp>
    </p:spTree>
    <p:extLst>
      <p:ext uri="{BB962C8B-B14F-4D97-AF65-F5344CB8AC3E}">
        <p14:creationId xmlns:p14="http://schemas.microsoft.com/office/powerpoint/2010/main" val="7205567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Transfer </a:t>
            </a:r>
            <a:r>
              <a:rPr lang="en-IN" i="1" dirty="0"/>
              <a:t>into</a:t>
            </a:r>
            <a:r>
              <a:rPr lang="en-IN" dirty="0"/>
              <a:t> Available-for-Sale </a:t>
            </a:r>
            <a:r>
              <a:rPr lang="en-IN" i="1" dirty="0"/>
              <a:t>from</a:t>
            </a:r>
            <a:r>
              <a:rPr lang="en-IN" dirty="0"/>
              <a:t> </a:t>
            </a:r>
            <a:br>
              <a:rPr lang="en-IN" dirty="0"/>
            </a:br>
            <a:r>
              <a:rPr lang="en-IN" dirty="0"/>
              <a:t>Held-to-Maturity</a:t>
            </a:r>
          </a:p>
        </p:txBody>
      </p:sp>
      <p:sp>
        <p:nvSpPr>
          <p:cNvPr id="3" name="Content Placeholder 2"/>
          <p:cNvSpPr>
            <a:spLocks noGrp="1"/>
          </p:cNvSpPr>
          <p:nvPr>
            <p:ph idx="1"/>
          </p:nvPr>
        </p:nvSpPr>
        <p:spPr>
          <a:xfrm>
            <a:off x="838200" y="1317625"/>
            <a:ext cx="10972800" cy="1309665"/>
          </a:xfrm>
        </p:spPr>
        <p:txBody>
          <a:bodyPr/>
          <a:lstStyle/>
          <a:p>
            <a:pPr lvl="0">
              <a:buClr>
                <a:schemeClr val="tx1"/>
              </a:buClr>
            </a:pPr>
            <a:r>
              <a:rPr lang="en-US" sz="2000" b="1" dirty="0">
                <a:solidFill>
                  <a:srgbClr val="009900"/>
                </a:solidFill>
              </a:rPr>
              <a:t>Example</a:t>
            </a:r>
            <a:r>
              <a:rPr lang="en-US" sz="2000" b="1" dirty="0">
                <a:solidFill>
                  <a:srgbClr val="F29000"/>
                </a:solidFill>
              </a:rPr>
              <a:t> </a:t>
            </a:r>
            <a:r>
              <a:rPr lang="en-US" sz="2000" dirty="0">
                <a:solidFill>
                  <a:prstClr val="black"/>
                </a:solidFill>
              </a:rPr>
              <a:t>Devon Company has bonds it classified as an investment in held-to-maturity securities. The bonds have a face  value of $10,000 (purchased at par). When the fair value of the bonds is $9,500, Devon transfers the bonds into the available-for-sale category by recording the transfer as follows:</a:t>
            </a:r>
          </a:p>
        </p:txBody>
      </p:sp>
      <p:graphicFrame>
        <p:nvGraphicFramePr>
          <p:cNvPr id="6" name="Table 3" descr="A journal entry. Investment in Available for Sale Securities is debited 10,000, Investment in Held to Maturity Securities is credited 10,000, Unrealized Holding Gain/Loss (Available for Sale Securities) is debited 500, and Change in Fair Value of Investments is credited 500."/>
          <p:cNvGraphicFramePr>
            <a:graphicFrameLocks noGrp="1"/>
          </p:cNvGraphicFramePr>
          <p:nvPr>
            <p:ph idx="10"/>
            <p:extLst>
              <p:ext uri="{D42A27DB-BD31-4B8C-83A1-F6EECF244321}">
                <p14:modId xmlns:p14="http://schemas.microsoft.com/office/powerpoint/2010/main" val="1752610584"/>
              </p:ext>
            </p:extLst>
          </p:nvPr>
        </p:nvGraphicFramePr>
        <p:xfrm>
          <a:off x="1432560" y="2716524"/>
          <a:ext cx="9326880" cy="1316736"/>
        </p:xfrm>
        <a:graphic>
          <a:graphicData uri="http://schemas.openxmlformats.org/drawingml/2006/table">
            <a:tbl>
              <a:tblPr firstRow="1" bandRow="1">
                <a:tableStyleId>{5C22544A-7EE6-4342-B048-85BDC9FD1C3A}</a:tableStyleId>
              </a:tblPr>
              <a:tblGrid>
                <a:gridCol w="6583680">
                  <a:extLst>
                    <a:ext uri="{9D8B030D-6E8A-4147-A177-3AD203B41FA5}">
                      <a16:colId xmlns:a16="http://schemas.microsoft.com/office/drawing/2014/main" val="3625262184"/>
                    </a:ext>
                  </a:extLst>
                </a:gridCol>
                <a:gridCol w="1371600">
                  <a:extLst>
                    <a:ext uri="{9D8B030D-6E8A-4147-A177-3AD203B41FA5}">
                      <a16:colId xmlns:a16="http://schemas.microsoft.com/office/drawing/2014/main" val="2814464367"/>
                    </a:ext>
                  </a:extLst>
                </a:gridCol>
                <a:gridCol w="1371600">
                  <a:extLst>
                    <a:ext uri="{9D8B030D-6E8A-4147-A177-3AD203B41FA5}">
                      <a16:colId xmlns:a16="http://schemas.microsoft.com/office/drawing/2014/main" val="4069324739"/>
                    </a:ext>
                  </a:extLst>
                </a:gridCol>
              </a:tblGrid>
              <a:tr h="27432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Investment in Available-for-Sale Securities</a:t>
                      </a: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10,000</a:t>
                      </a: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endParaRPr lang="en-IN" b="0">
                        <a:solidFill>
                          <a:schemeClr val="tx1"/>
                        </a:solidFill>
                        <a:latin typeface="Arial" panose="020B0604020202020204" pitchFamily="34" charset="0"/>
                        <a:cs typeface="Arial" panose="020B0604020202020204" pitchFamily="34" charset="0"/>
                      </a:endParaRPr>
                    </a:p>
                  </a:txBody>
                  <a:tcPr marT="27432" marB="27432">
                    <a:noFill/>
                  </a:tcPr>
                </a:tc>
                <a:extLst>
                  <a:ext uri="{0D108BD9-81ED-4DB2-BD59-A6C34878D82A}">
                    <a16:rowId xmlns:a16="http://schemas.microsoft.com/office/drawing/2014/main" val="97937297"/>
                  </a:ext>
                </a:extLst>
              </a:tr>
              <a:tr h="27432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Investment in Held-to-Maturity Securities</a:t>
                      </a: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10,000</a:t>
                      </a: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extLst>
                  <a:ext uri="{0D108BD9-81ED-4DB2-BD59-A6C34878D82A}">
                    <a16:rowId xmlns:a16="http://schemas.microsoft.com/office/drawing/2014/main" val="457299602"/>
                  </a:ext>
                </a:extLst>
              </a:tr>
              <a:tr h="27432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Unrealized Holding Gain/Loss—Available-for-Sale Securities</a:t>
                      </a: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500</a:t>
                      </a: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extLst>
                  <a:ext uri="{0D108BD9-81ED-4DB2-BD59-A6C34878D82A}">
                    <a16:rowId xmlns:a16="http://schemas.microsoft.com/office/drawing/2014/main" val="3189182257"/>
                  </a:ext>
                </a:extLst>
              </a:tr>
              <a:tr h="27432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Allowance for Change in Fair Value of Investments</a:t>
                      </a: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endParaRPr lang="en-IN" b="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500</a:t>
                      </a: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extLst>
                  <a:ext uri="{0D108BD9-81ED-4DB2-BD59-A6C34878D82A}">
                    <a16:rowId xmlns:a16="http://schemas.microsoft.com/office/drawing/2014/main" val="2356969752"/>
                  </a:ext>
                </a:extLst>
              </a:tr>
            </a:tbl>
          </a:graphicData>
        </a:graphic>
      </p:graphicFrame>
      <p:sp>
        <p:nvSpPr>
          <p:cNvPr id="5" name="Content Placeholder 4"/>
          <p:cNvSpPr>
            <a:spLocks noGrp="1"/>
          </p:cNvSpPr>
          <p:nvPr>
            <p:ph idx="11"/>
          </p:nvPr>
        </p:nvSpPr>
        <p:spPr>
          <a:xfrm>
            <a:off x="838200" y="4122494"/>
            <a:ext cx="10972800" cy="2033609"/>
          </a:xfrm>
        </p:spPr>
        <p:txBody>
          <a:bodyPr/>
          <a:lstStyle/>
          <a:p>
            <a:pPr>
              <a:spcBef>
                <a:spcPts val="300"/>
              </a:spcBef>
              <a:buClr>
                <a:schemeClr val="tx1"/>
              </a:buClr>
            </a:pPr>
            <a:r>
              <a:rPr lang="en-US" sz="2000" dirty="0">
                <a:solidFill>
                  <a:prstClr val="black"/>
                </a:solidFill>
              </a:rPr>
              <a:t>If the bonds were purchased at a premium or discount, the investment in available-for-sale securities would be recorded at amortized cost and they would compute the adjustment to the allowance and unrealized holding gain/loss accounts by comparing the fair value to the amortized cost.</a:t>
            </a:r>
          </a:p>
          <a:p>
            <a:pPr>
              <a:spcBef>
                <a:spcPts val="300"/>
              </a:spcBef>
              <a:buClr>
                <a:schemeClr val="tx1"/>
              </a:buClr>
            </a:pPr>
            <a:r>
              <a:rPr lang="en-US" sz="2000" dirty="0">
                <a:solidFill>
                  <a:prstClr val="black"/>
                </a:solidFill>
                <a:cs typeface="Arial" charset="0"/>
              </a:rPr>
              <a:t>This transfer casts doubts on whether Devon can faithfully represent other securities as held-to-maturity.</a:t>
            </a:r>
            <a:endParaRPr lang="en-IN" sz="2000" dirty="0"/>
          </a:p>
        </p:txBody>
      </p:sp>
    </p:spTree>
    <p:extLst>
      <p:ext uri="{BB962C8B-B14F-4D97-AF65-F5344CB8AC3E}">
        <p14:creationId xmlns:p14="http://schemas.microsoft.com/office/powerpoint/2010/main" val="8225890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Transfer </a:t>
            </a:r>
            <a:r>
              <a:rPr lang="en-IN" i="1" dirty="0"/>
              <a:t>into</a:t>
            </a:r>
            <a:r>
              <a:rPr lang="en-IN" dirty="0"/>
              <a:t> Held-to-Maturity </a:t>
            </a:r>
            <a:r>
              <a:rPr lang="en-IN" i="1" dirty="0"/>
              <a:t>from</a:t>
            </a:r>
            <a:r>
              <a:rPr lang="en-IN" dirty="0"/>
              <a:t> </a:t>
            </a:r>
            <a:br>
              <a:rPr lang="en-IN" dirty="0"/>
            </a:br>
            <a:r>
              <a:rPr lang="en-IN" dirty="0"/>
              <a:t>Available-for-Sale </a:t>
            </a:r>
          </a:p>
        </p:txBody>
      </p:sp>
      <p:sp>
        <p:nvSpPr>
          <p:cNvPr id="3" name="Content Placeholder 2"/>
          <p:cNvSpPr>
            <a:spLocks noGrp="1"/>
          </p:cNvSpPr>
          <p:nvPr>
            <p:ph idx="1"/>
          </p:nvPr>
        </p:nvSpPr>
        <p:spPr>
          <a:xfrm>
            <a:off x="838200" y="1317625"/>
            <a:ext cx="10972800" cy="1309665"/>
          </a:xfrm>
        </p:spPr>
        <p:txBody>
          <a:bodyPr/>
          <a:lstStyle/>
          <a:p>
            <a:pPr lvl="0">
              <a:buClr>
                <a:schemeClr val="tx1"/>
              </a:buClr>
            </a:pPr>
            <a:r>
              <a:rPr lang="en-US" sz="2000" b="1" dirty="0">
                <a:solidFill>
                  <a:srgbClr val="CC4D00"/>
                </a:solidFill>
                <a:cs typeface="Arial" charset="0"/>
              </a:rPr>
              <a:t>Example</a:t>
            </a:r>
            <a:r>
              <a:rPr lang="en-US" sz="2000" b="1" dirty="0">
                <a:solidFill>
                  <a:srgbClr val="F29000"/>
                </a:solidFill>
                <a:cs typeface="Arial" charset="0"/>
              </a:rPr>
              <a:t> </a:t>
            </a:r>
            <a:r>
              <a:rPr lang="en-US" sz="2000" dirty="0">
                <a:solidFill>
                  <a:prstClr val="black"/>
                </a:solidFill>
                <a:cs typeface="Arial" charset="0"/>
              </a:rPr>
              <a:t>Assume Devon’s bonds are currently classified as available-for-sale and it transfers them into the held-for-maturity category. The bonds had a fair market value of $9,700 on the previous balance sheet date. The current fair market value is $9,500. The transfer is recorded as follows:</a:t>
            </a:r>
          </a:p>
        </p:txBody>
      </p:sp>
      <p:graphicFrame>
        <p:nvGraphicFramePr>
          <p:cNvPr id="6" name="Table 3" descr="A journal entry. Investment in Held to Maturity Securities is debited 9,500, Unrealized Holding Gain/Loss, Held to Maturity Securities ($10,000 minus $9,500) is debited 500, Investment in Available for Sale Securities is credited 10,000, Allowance for Change in Fair Value of Investments is debited 300, and Unrealized Holding Gain/Loss, Available for Sale Securities ($10,000 minus $9,700) is credited 300."/>
          <p:cNvGraphicFramePr>
            <a:graphicFrameLocks noGrp="1"/>
          </p:cNvGraphicFramePr>
          <p:nvPr>
            <p:ph idx="10"/>
            <p:extLst>
              <p:ext uri="{D42A27DB-BD31-4B8C-83A1-F6EECF244321}">
                <p14:modId xmlns:p14="http://schemas.microsoft.com/office/powerpoint/2010/main" val="1682109062"/>
              </p:ext>
            </p:extLst>
          </p:nvPr>
        </p:nvGraphicFramePr>
        <p:xfrm>
          <a:off x="1423324" y="2691262"/>
          <a:ext cx="9509760" cy="2513478"/>
        </p:xfrm>
        <a:graphic>
          <a:graphicData uri="http://schemas.openxmlformats.org/drawingml/2006/table">
            <a:tbl>
              <a:tblPr firstRow="1" bandRow="1">
                <a:tableStyleId>{5C22544A-7EE6-4342-B048-85BDC9FD1C3A}</a:tableStyleId>
              </a:tblPr>
              <a:tblGrid>
                <a:gridCol w="6766560">
                  <a:extLst>
                    <a:ext uri="{9D8B030D-6E8A-4147-A177-3AD203B41FA5}">
                      <a16:colId xmlns:a16="http://schemas.microsoft.com/office/drawing/2014/main" val="3625262184"/>
                    </a:ext>
                  </a:extLst>
                </a:gridCol>
                <a:gridCol w="1371600">
                  <a:extLst>
                    <a:ext uri="{9D8B030D-6E8A-4147-A177-3AD203B41FA5}">
                      <a16:colId xmlns:a16="http://schemas.microsoft.com/office/drawing/2014/main" val="2814464367"/>
                    </a:ext>
                  </a:extLst>
                </a:gridCol>
                <a:gridCol w="1371600">
                  <a:extLst>
                    <a:ext uri="{9D8B030D-6E8A-4147-A177-3AD203B41FA5}">
                      <a16:colId xmlns:a16="http://schemas.microsoft.com/office/drawing/2014/main" val="4069324739"/>
                    </a:ext>
                  </a:extLst>
                </a:gridCol>
              </a:tblGrid>
              <a:tr h="43549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Investment in Held-to-Maturity Securities</a:t>
                      </a: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9,500</a:t>
                      </a: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endParaRPr lang="en-IN" b="0">
                        <a:solidFill>
                          <a:schemeClr val="tx1"/>
                        </a:solidFill>
                        <a:latin typeface="Arial" panose="020B0604020202020204" pitchFamily="34" charset="0"/>
                        <a:cs typeface="Arial" panose="020B0604020202020204" pitchFamily="34" charset="0"/>
                      </a:endParaRPr>
                    </a:p>
                  </a:txBody>
                  <a:tcPr marT="27432" marB="27432">
                    <a:noFill/>
                  </a:tcPr>
                </a:tc>
                <a:extLst>
                  <a:ext uri="{0D108BD9-81ED-4DB2-BD59-A6C34878D82A}">
                    <a16:rowId xmlns:a16="http://schemas.microsoft.com/office/drawing/2014/main" val="97937297"/>
                  </a:ext>
                </a:extLst>
              </a:tr>
              <a:tr h="435490">
                <a:tc>
                  <a:txBody>
                    <a:bodyPr/>
                    <a:lstStyle/>
                    <a:p>
                      <a:pPr marL="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Unrealized Holding Gain/Loss—Held-to-Maturity Securities ($10,000 </a:t>
                      </a:r>
                      <a:r>
                        <a:rPr lang="en-US" sz="1800" dirty="0">
                          <a:sym typeface="Symbol" panose="05050102010706020507" pitchFamily="18" charset="2"/>
                        </a:rPr>
                        <a:t> $9,500)</a:t>
                      </a: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r>
                        <a:rPr lang="en-IN" b="0" dirty="0">
                          <a:solidFill>
                            <a:schemeClr val="tx1"/>
                          </a:solidFill>
                          <a:latin typeface="Arial" panose="020B0604020202020204" pitchFamily="34" charset="0"/>
                          <a:cs typeface="Arial" panose="020B0604020202020204" pitchFamily="34" charset="0"/>
                        </a:rPr>
                        <a:t>500</a:t>
                      </a:r>
                    </a:p>
                  </a:txBody>
                  <a:tcPr marT="27432" marB="27432">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extLst>
                  <a:ext uri="{0D108BD9-81ED-4DB2-BD59-A6C34878D82A}">
                    <a16:rowId xmlns:a16="http://schemas.microsoft.com/office/drawing/2014/main" val="457299602"/>
                  </a:ext>
                </a:extLst>
              </a:tr>
              <a:tr h="43549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Investment in Available-for-Sale Securities</a:t>
                      </a: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r>
                        <a:rPr lang="en-IN" b="0" dirty="0">
                          <a:solidFill>
                            <a:schemeClr val="tx1"/>
                          </a:solidFill>
                          <a:latin typeface="Arial" panose="020B0604020202020204" pitchFamily="34" charset="0"/>
                          <a:cs typeface="Arial" panose="020B0604020202020204" pitchFamily="34" charset="0"/>
                        </a:rPr>
                        <a:t>10,000</a:t>
                      </a:r>
                    </a:p>
                  </a:txBody>
                  <a:tcPr marT="27432" marB="27432">
                    <a:noFill/>
                  </a:tcPr>
                </a:tc>
                <a:extLst>
                  <a:ext uri="{0D108BD9-81ED-4DB2-BD59-A6C34878D82A}">
                    <a16:rowId xmlns:a16="http://schemas.microsoft.com/office/drawing/2014/main" val="3189182257"/>
                  </a:ext>
                </a:extLst>
              </a:tr>
              <a:tr h="435490">
                <a:tc>
                  <a:txBody>
                    <a:bodyPr/>
                    <a:lstStyle/>
                    <a:p>
                      <a:pPr marL="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Allowance for Change in Fair Value of Investments</a:t>
                      </a: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r>
                        <a:rPr lang="en-IN" b="0" dirty="0">
                          <a:solidFill>
                            <a:schemeClr val="tx1"/>
                          </a:solidFill>
                          <a:latin typeface="Arial" panose="020B0604020202020204" pitchFamily="34" charset="0"/>
                          <a:cs typeface="Arial" panose="020B0604020202020204" pitchFamily="34" charset="0"/>
                        </a:rPr>
                        <a:t>300</a:t>
                      </a:r>
                    </a:p>
                  </a:txBody>
                  <a:tcPr marT="27432" marB="27432">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extLst>
                  <a:ext uri="{0D108BD9-81ED-4DB2-BD59-A6C34878D82A}">
                    <a16:rowId xmlns:a16="http://schemas.microsoft.com/office/drawing/2014/main" val="2356969752"/>
                  </a:ext>
                </a:extLst>
              </a:tr>
              <a:tr h="435490">
                <a:tc>
                  <a:txBody>
                    <a:bodyPr/>
                    <a:lstStyle/>
                    <a:p>
                      <a:pPr marL="457200"/>
                      <a:r>
                        <a:rPr lang="en-IN" b="0" dirty="0">
                          <a:solidFill>
                            <a:schemeClr val="tx1"/>
                          </a:solidFill>
                          <a:latin typeface="Arial" panose="020B0604020202020204" pitchFamily="34" charset="0"/>
                          <a:cs typeface="Arial" panose="020B0604020202020204" pitchFamily="34" charset="0"/>
                        </a:rPr>
                        <a:t>Unrealized Holding Gain/Loss—Available-for-Sale Securities ($10,000 </a:t>
                      </a:r>
                      <a:r>
                        <a:rPr lang="en-US" sz="1800" dirty="0">
                          <a:sym typeface="Symbol" panose="05050102010706020507" pitchFamily="18" charset="2"/>
                        </a:rPr>
                        <a:t> $9,700)</a:t>
                      </a: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r>
                        <a:rPr lang="en-IN" b="0" dirty="0">
                          <a:solidFill>
                            <a:schemeClr val="tx1"/>
                          </a:solidFill>
                          <a:latin typeface="Arial" panose="020B0604020202020204" pitchFamily="34" charset="0"/>
                          <a:cs typeface="Arial" panose="020B0604020202020204" pitchFamily="34" charset="0"/>
                        </a:rPr>
                        <a:t>300</a:t>
                      </a:r>
                    </a:p>
                  </a:txBody>
                  <a:tcPr marT="27432" marB="27432">
                    <a:noFill/>
                  </a:tcPr>
                </a:tc>
                <a:extLst>
                  <a:ext uri="{0D108BD9-81ED-4DB2-BD59-A6C34878D82A}">
                    <a16:rowId xmlns:a16="http://schemas.microsoft.com/office/drawing/2014/main" val="2202062551"/>
                  </a:ext>
                </a:extLst>
              </a:tr>
            </a:tbl>
          </a:graphicData>
        </a:graphic>
      </p:graphicFrame>
      <p:sp>
        <p:nvSpPr>
          <p:cNvPr id="5" name="Content Placeholder 4"/>
          <p:cNvSpPr>
            <a:spLocks noGrp="1"/>
          </p:cNvSpPr>
          <p:nvPr>
            <p:ph idx="11"/>
          </p:nvPr>
        </p:nvSpPr>
        <p:spPr>
          <a:xfrm>
            <a:off x="838200" y="5268713"/>
            <a:ext cx="10972800" cy="758599"/>
          </a:xfrm>
        </p:spPr>
        <p:txBody>
          <a:bodyPr/>
          <a:lstStyle/>
          <a:p>
            <a:pPr lvl="0">
              <a:buClr>
                <a:schemeClr val="tx1"/>
              </a:buClr>
            </a:pPr>
            <a:r>
              <a:rPr lang="en-US" sz="2000" dirty="0">
                <a:solidFill>
                  <a:prstClr val="black"/>
                </a:solidFill>
                <a:cs typeface="Arial" charset="0"/>
              </a:rPr>
              <a:t>In later periods, Devon amortizes the $500 discount in the Investment in Held-to-Maturity Securities account using the effective interest method over the remaining life of the bonds.</a:t>
            </a:r>
          </a:p>
        </p:txBody>
      </p:sp>
    </p:spTree>
    <p:extLst>
      <p:ext uri="{BB962C8B-B14F-4D97-AF65-F5344CB8AC3E}">
        <p14:creationId xmlns:p14="http://schemas.microsoft.com/office/powerpoint/2010/main" val="34928792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IN" dirty="0"/>
              <a:t>Impairments</a:t>
            </a:r>
            <a:endParaRPr lang="en-US" sz="2400" dirty="0"/>
          </a:p>
        </p:txBody>
      </p:sp>
      <p:sp>
        <p:nvSpPr>
          <p:cNvPr id="3" name="Content Placeholder 2"/>
          <p:cNvSpPr>
            <a:spLocks noGrp="1"/>
          </p:cNvSpPr>
          <p:nvPr>
            <p:ph idx="1"/>
          </p:nvPr>
        </p:nvSpPr>
        <p:spPr>
          <a:xfrm>
            <a:off x="838198" y="1317625"/>
            <a:ext cx="10972800" cy="4850946"/>
          </a:xfrm>
        </p:spPr>
        <p:txBody>
          <a:bodyPr/>
          <a:lstStyle/>
          <a:p>
            <a:r>
              <a:rPr lang="en-US" sz="2800" dirty="0"/>
              <a:t>At each reporting date, a company should evaluate its investment in held-to-maturity and available-for-sale debt securities to determine if an </a:t>
            </a:r>
            <a:r>
              <a:rPr lang="en-US" sz="2800" b="1" dirty="0">
                <a:solidFill>
                  <a:srgbClr val="004A78"/>
                </a:solidFill>
              </a:rPr>
              <a:t>impairment</a:t>
            </a:r>
            <a:r>
              <a:rPr lang="en-US" sz="2800" dirty="0"/>
              <a:t> exists. The accounting for an impairment depends on the classification of the investment.</a:t>
            </a:r>
          </a:p>
          <a:p>
            <a:r>
              <a:rPr lang="en-US" sz="2800" dirty="0"/>
              <a:t>For investments in debt securities classified as held-to-maturity, companies should use the </a:t>
            </a:r>
            <a:r>
              <a:rPr lang="en-US" sz="2800" b="1" dirty="0">
                <a:solidFill>
                  <a:srgbClr val="004A78"/>
                </a:solidFill>
              </a:rPr>
              <a:t>current expected credit loss (CECL) </a:t>
            </a:r>
            <a:r>
              <a:rPr lang="en-US" sz="2800" dirty="0"/>
              <a:t>model to test for any impairment.</a:t>
            </a:r>
          </a:p>
          <a:p>
            <a:r>
              <a:rPr lang="en-US" sz="2800" dirty="0"/>
              <a:t>For investments in debt securities classified as available-for-sale, impairments are accounted for under an </a:t>
            </a:r>
            <a:r>
              <a:rPr lang="en-US" sz="2800" b="1" dirty="0">
                <a:solidFill>
                  <a:srgbClr val="004A78"/>
                </a:solidFill>
              </a:rPr>
              <a:t>available-for-sale credit loss (AFSCL)</a:t>
            </a:r>
            <a:r>
              <a:rPr lang="en-US" sz="2800" dirty="0"/>
              <a:t> model.</a:t>
            </a:r>
          </a:p>
        </p:txBody>
      </p:sp>
    </p:spTree>
    <p:extLst>
      <p:ext uri="{BB962C8B-B14F-4D97-AF65-F5344CB8AC3E}">
        <p14:creationId xmlns:p14="http://schemas.microsoft.com/office/powerpoint/2010/main" val="11498057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IN" dirty="0"/>
              <a:t>Impairment: CECL Model</a:t>
            </a:r>
            <a:r>
              <a:rPr lang="en-IN" sz="2000" dirty="0"/>
              <a:t/>
            </a:r>
            <a:br>
              <a:rPr lang="en-IN" sz="2000" dirty="0"/>
            </a:br>
            <a:r>
              <a:rPr lang="en-IN" sz="2000" dirty="0"/>
              <a:t>(Slide 1 of 3)</a:t>
            </a:r>
            <a:endParaRPr lang="en-US" sz="2000" dirty="0"/>
          </a:p>
        </p:txBody>
      </p:sp>
      <p:sp>
        <p:nvSpPr>
          <p:cNvPr id="3" name="Content Placeholder 2"/>
          <p:cNvSpPr>
            <a:spLocks noGrp="1"/>
          </p:cNvSpPr>
          <p:nvPr>
            <p:ph idx="1"/>
          </p:nvPr>
        </p:nvSpPr>
        <p:spPr>
          <a:xfrm>
            <a:off x="838198" y="1317625"/>
            <a:ext cx="10972800" cy="4850946"/>
          </a:xfrm>
        </p:spPr>
        <p:txBody>
          <a:bodyPr/>
          <a:lstStyle/>
          <a:p>
            <a:r>
              <a:rPr lang="en-US" sz="2400" dirty="0"/>
              <a:t>Under the CECL model, a company would evaluate financial assets with similar characteristics on a collective (pooled) basis when similar risk characteristics exist.</a:t>
            </a:r>
          </a:p>
          <a:p>
            <a:r>
              <a:rPr lang="en-US" sz="2400" dirty="0"/>
              <a:t>The company would then estimate the expected credit losses after considering all available information relevant to assessing the collectability of contractual cash flows across all the securities in the pool.</a:t>
            </a:r>
          </a:p>
          <a:p>
            <a:r>
              <a:rPr lang="en-US" sz="2400" dirty="0"/>
              <a:t>At each reporting date, a company will report its held-to-maturity investment net of an allowance for credit losses.</a:t>
            </a:r>
          </a:p>
          <a:p>
            <a:r>
              <a:rPr lang="en-US" sz="2400" dirty="0"/>
              <a:t>The company will report in net income, as Credit Loss Expense, the amount necessary to adjust the Allowance for Credit Losses to its current estimate of expected credit losses (reversal of previous impairments is allowed).</a:t>
            </a:r>
          </a:p>
        </p:txBody>
      </p:sp>
    </p:spTree>
    <p:extLst>
      <p:ext uri="{BB962C8B-B14F-4D97-AF65-F5344CB8AC3E}">
        <p14:creationId xmlns:p14="http://schemas.microsoft.com/office/powerpoint/2010/main" val="1792806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IN" dirty="0"/>
              <a:t>How Are Investments Classified and Reported?</a:t>
            </a:r>
            <a:r>
              <a:rPr lang="en-IN" sz="2400" dirty="0"/>
              <a:t> </a:t>
            </a:r>
            <a:br>
              <a:rPr lang="en-IN" sz="2400" dirty="0"/>
            </a:br>
            <a:r>
              <a:rPr lang="en-IN" sz="2400" dirty="0"/>
              <a:t>Learning Objective #1</a:t>
            </a:r>
            <a:endParaRPr lang="en-US" sz="2400" dirty="0"/>
          </a:p>
        </p:txBody>
      </p:sp>
      <p:sp>
        <p:nvSpPr>
          <p:cNvPr id="3" name="Content Placeholder 2"/>
          <p:cNvSpPr>
            <a:spLocks noGrp="1"/>
          </p:cNvSpPr>
          <p:nvPr>
            <p:ph idx="1"/>
          </p:nvPr>
        </p:nvSpPr>
        <p:spPr>
          <a:xfrm>
            <a:off x="838199" y="1317625"/>
            <a:ext cx="10947401" cy="4850946"/>
          </a:xfrm>
        </p:spPr>
        <p:txBody>
          <a:bodyPr/>
          <a:lstStyle/>
          <a:p>
            <a:pPr marL="290513" lvl="0" indent="-290513">
              <a:spcBef>
                <a:spcPts val="0"/>
              </a:spcBef>
              <a:buClr>
                <a:schemeClr val="tx1"/>
              </a:buClr>
            </a:pPr>
            <a:r>
              <a:rPr lang="en-US" sz="2400" dirty="0">
                <a:solidFill>
                  <a:prstClr val="black"/>
                </a:solidFill>
                <a:cs typeface="Arial" charset="0"/>
              </a:rPr>
              <a:t>The accounting for investments depends on the type of security (debt or equity), the intent of management to hold to sell the investment, and the extent to which the investor can influence or control the investee. At acquisition, a company classifies each investment in debt securities into one of three categories:</a:t>
            </a:r>
          </a:p>
          <a:p>
            <a:pPr marL="733425" lvl="1">
              <a:spcBef>
                <a:spcPts val="0"/>
              </a:spcBef>
              <a:spcAft>
                <a:spcPts val="300"/>
              </a:spcAft>
              <a:buClr>
                <a:schemeClr val="tx1"/>
              </a:buClr>
            </a:pPr>
            <a:r>
              <a:rPr lang="en-US" sz="2000" b="1" i="1" dirty="0">
                <a:solidFill>
                  <a:srgbClr val="004A78"/>
                </a:solidFill>
                <a:cs typeface="Arial" charset="0"/>
              </a:rPr>
              <a:t>Held-to-Maturity Securities</a:t>
            </a:r>
            <a:r>
              <a:rPr lang="en-US" sz="2000" b="1" dirty="0">
                <a:cs typeface="Arial" charset="0"/>
              </a:rPr>
              <a:t>:</a:t>
            </a:r>
            <a:r>
              <a:rPr lang="en-US" sz="2000" b="1" i="1" dirty="0">
                <a:solidFill>
                  <a:srgbClr val="4F81BD"/>
                </a:solidFill>
                <a:cs typeface="Arial" charset="0"/>
              </a:rPr>
              <a:t> </a:t>
            </a:r>
            <a:r>
              <a:rPr lang="en-US" sz="2000" dirty="0">
                <a:solidFill>
                  <a:srgbClr val="000000"/>
                </a:solidFill>
                <a:cs typeface="Arial" charset="0"/>
              </a:rPr>
              <a:t>Investments in debt securities for which the company has the </a:t>
            </a:r>
            <a:r>
              <a:rPr lang="en-US" sz="2000" i="1" dirty="0">
                <a:solidFill>
                  <a:srgbClr val="000000"/>
                </a:solidFill>
                <a:cs typeface="Arial" charset="0"/>
              </a:rPr>
              <a:t>positive intent and ability </a:t>
            </a:r>
            <a:r>
              <a:rPr lang="en-US" sz="2000" dirty="0">
                <a:solidFill>
                  <a:srgbClr val="000000"/>
                </a:solidFill>
                <a:cs typeface="Arial" charset="0"/>
              </a:rPr>
              <a:t>to hold until maturity, which is not the same as the absence of an intent to sell</a:t>
            </a:r>
          </a:p>
          <a:p>
            <a:pPr marL="733425" lvl="1">
              <a:spcBef>
                <a:spcPts val="0"/>
              </a:spcBef>
              <a:spcAft>
                <a:spcPts val="300"/>
              </a:spcAft>
              <a:buClr>
                <a:schemeClr val="tx1"/>
              </a:buClr>
            </a:pPr>
            <a:r>
              <a:rPr lang="en-US" sz="2000" b="1" i="1" dirty="0">
                <a:solidFill>
                  <a:srgbClr val="004A78"/>
                </a:solidFill>
                <a:cs typeface="Arial" charset="0"/>
              </a:rPr>
              <a:t>Trading Securities</a:t>
            </a:r>
            <a:r>
              <a:rPr lang="en-US" sz="2000" dirty="0">
                <a:solidFill>
                  <a:prstClr val="black"/>
                </a:solidFill>
                <a:cs typeface="Arial" charset="0"/>
              </a:rPr>
              <a:t>: </a:t>
            </a:r>
            <a:r>
              <a:rPr lang="en-US" sz="2000" dirty="0">
                <a:solidFill>
                  <a:srgbClr val="000000"/>
                </a:solidFill>
                <a:cs typeface="Arial" charset="0"/>
              </a:rPr>
              <a:t>Investments in debt and equity securities that are purchased and held principally to sell in the near term</a:t>
            </a:r>
          </a:p>
          <a:p>
            <a:pPr marL="733425" lvl="1">
              <a:spcBef>
                <a:spcPts val="0"/>
              </a:spcBef>
              <a:spcAft>
                <a:spcPts val="300"/>
              </a:spcAft>
              <a:buClr>
                <a:schemeClr val="tx1"/>
              </a:buClr>
            </a:pPr>
            <a:r>
              <a:rPr lang="en-US" sz="2000" b="1" i="1" dirty="0">
                <a:solidFill>
                  <a:srgbClr val="004A78"/>
                </a:solidFill>
                <a:cs typeface="Arial" charset="0"/>
              </a:rPr>
              <a:t>Available-for-Sale Securities</a:t>
            </a:r>
            <a:r>
              <a:rPr lang="en-US" sz="2000" dirty="0">
                <a:solidFill>
                  <a:prstClr val="black"/>
                </a:solidFill>
                <a:cs typeface="Arial" charset="0"/>
              </a:rPr>
              <a:t>: </a:t>
            </a:r>
            <a:r>
              <a:rPr lang="en-US" sz="2000" dirty="0">
                <a:solidFill>
                  <a:srgbClr val="000000"/>
                </a:solidFill>
                <a:cs typeface="Arial" charset="0"/>
              </a:rPr>
              <a:t>Investments in debt and equity securities that are not classified as held-to-maturity or trading.</a:t>
            </a:r>
          </a:p>
          <a:p>
            <a:pPr marL="733425" lvl="1">
              <a:spcBef>
                <a:spcPts val="0"/>
              </a:spcBef>
              <a:spcAft>
                <a:spcPts val="300"/>
              </a:spcAft>
              <a:buClr>
                <a:schemeClr val="tx1"/>
              </a:buClr>
            </a:pPr>
            <a:r>
              <a:rPr lang="en-US" sz="2000" dirty="0">
                <a:solidFill>
                  <a:srgbClr val="000000"/>
                </a:solidFill>
                <a:cs typeface="Arial" charset="0"/>
              </a:rPr>
              <a:t>The classification and accounting for these categories of securities differs based on management intent.</a:t>
            </a:r>
            <a:endParaRPr lang="en-US" sz="2000" dirty="0"/>
          </a:p>
        </p:txBody>
      </p:sp>
    </p:spTree>
    <p:extLst>
      <p:ext uri="{BB962C8B-B14F-4D97-AF65-F5344CB8AC3E}">
        <p14:creationId xmlns:p14="http://schemas.microsoft.com/office/powerpoint/2010/main" val="29111351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Impairment: CECL Model</a:t>
            </a:r>
            <a:r>
              <a:rPr lang="en-IN" sz="2000" dirty="0"/>
              <a:t/>
            </a:r>
            <a:br>
              <a:rPr lang="en-IN" sz="2000" dirty="0"/>
            </a:br>
            <a:r>
              <a:rPr lang="en-IN" sz="2000" dirty="0"/>
              <a:t>(Slide 2 of 3)</a:t>
            </a:r>
            <a:endParaRPr lang="en-IN" dirty="0"/>
          </a:p>
        </p:txBody>
      </p:sp>
      <p:sp>
        <p:nvSpPr>
          <p:cNvPr id="3" name="Content Placeholder 2"/>
          <p:cNvSpPr>
            <a:spLocks noGrp="1"/>
          </p:cNvSpPr>
          <p:nvPr>
            <p:ph idx="1"/>
          </p:nvPr>
        </p:nvSpPr>
        <p:spPr>
          <a:xfrm>
            <a:off x="838200" y="1317624"/>
            <a:ext cx="11155680" cy="3473317"/>
          </a:xfrm>
        </p:spPr>
        <p:txBody>
          <a:bodyPr/>
          <a:lstStyle/>
          <a:p>
            <a:pPr>
              <a:buClr>
                <a:schemeClr val="tx1"/>
              </a:buClr>
            </a:pPr>
            <a:r>
              <a:rPr lang="en-US" sz="2200" b="1" dirty="0">
                <a:solidFill>
                  <a:srgbClr val="009900"/>
                </a:solidFill>
              </a:rPr>
              <a:t>Example</a:t>
            </a:r>
            <a:r>
              <a:rPr lang="en-US" sz="2200" b="1" dirty="0">
                <a:solidFill>
                  <a:srgbClr val="4F81BD"/>
                </a:solidFill>
              </a:rPr>
              <a:t> </a:t>
            </a:r>
            <a:r>
              <a:rPr lang="en-US" sz="2200" dirty="0"/>
              <a:t>On January 1, 2019, Duck Inc. purchased, at par, $500,000 in debt securities as an investment that it properly classified as held-to-maturity. On December 31, 2019, the fair value of this investment was $450,000. An evaluation determines that the $50,000 decline in fair value is attributable in part to a $20,000 unrealized loss due to a temporary increase in interest rates and in part due to expected credit losses of $30,000. </a:t>
            </a:r>
          </a:p>
          <a:p>
            <a:pPr>
              <a:buClr>
                <a:schemeClr val="tx1"/>
              </a:buClr>
            </a:pPr>
            <a:r>
              <a:rPr lang="en-US" sz="2200" dirty="0"/>
              <a:t>Because Duck classified this investment as held-to-maturity, it does not recognize the (temporary) unrealized holding loss, but it must recognize the expected credit loss. </a:t>
            </a:r>
          </a:p>
          <a:p>
            <a:pPr>
              <a:buClr>
                <a:schemeClr val="tx1"/>
              </a:buClr>
            </a:pPr>
            <a:r>
              <a:rPr lang="en-US" sz="2200" dirty="0"/>
              <a:t>Duck makes the following entry on December 31, 2019, to record the impairment:</a:t>
            </a:r>
          </a:p>
        </p:txBody>
      </p:sp>
      <p:graphicFrame>
        <p:nvGraphicFramePr>
          <p:cNvPr id="5" name="Table 3"/>
          <p:cNvGraphicFramePr>
            <a:graphicFrameLocks noGrp="1"/>
          </p:cNvGraphicFramePr>
          <p:nvPr>
            <p:ph idx="10"/>
            <p:extLst>
              <p:ext uri="{D42A27DB-BD31-4B8C-83A1-F6EECF244321}">
                <p14:modId xmlns:p14="http://schemas.microsoft.com/office/powerpoint/2010/main" val="3986269679"/>
              </p:ext>
            </p:extLst>
          </p:nvPr>
        </p:nvGraphicFramePr>
        <p:xfrm>
          <a:off x="1798320" y="5081830"/>
          <a:ext cx="8595360" cy="741680"/>
        </p:xfrm>
        <a:graphic>
          <a:graphicData uri="http://schemas.openxmlformats.org/drawingml/2006/table">
            <a:tbl>
              <a:tblPr firstRow="1" bandRow="1">
                <a:tableStyleId>{5C22544A-7EE6-4342-B048-85BDC9FD1C3A}</a:tableStyleId>
              </a:tblPr>
              <a:tblGrid>
                <a:gridCol w="4937760">
                  <a:extLst>
                    <a:ext uri="{9D8B030D-6E8A-4147-A177-3AD203B41FA5}">
                      <a16:colId xmlns:a16="http://schemas.microsoft.com/office/drawing/2014/main" val="908195503"/>
                    </a:ext>
                  </a:extLst>
                </a:gridCol>
                <a:gridCol w="1828800">
                  <a:extLst>
                    <a:ext uri="{9D8B030D-6E8A-4147-A177-3AD203B41FA5}">
                      <a16:colId xmlns:a16="http://schemas.microsoft.com/office/drawing/2014/main" val="1517967125"/>
                    </a:ext>
                  </a:extLst>
                </a:gridCol>
                <a:gridCol w="1828800">
                  <a:extLst>
                    <a:ext uri="{9D8B030D-6E8A-4147-A177-3AD203B41FA5}">
                      <a16:colId xmlns:a16="http://schemas.microsoft.com/office/drawing/2014/main" val="235875926"/>
                    </a:ext>
                  </a:extLst>
                </a:gridCol>
              </a:tblGrid>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Dec. 31, 2019 Credit Loss Expense</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30,000</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122089261"/>
                  </a:ext>
                </a:extLst>
              </a:tr>
              <a:tr h="370840">
                <a:tc>
                  <a:txBody>
                    <a:bodyPr/>
                    <a:lstStyle/>
                    <a:p>
                      <a:pPr marL="18288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Allowance for Credit Losses</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dk1"/>
                          </a:solidFill>
                          <a:latin typeface="Arial" panose="020B0604020202020204" pitchFamily="34" charset="0"/>
                          <a:ea typeface="+mn-ea"/>
                          <a:cs typeface="Arial" panose="020B0604020202020204" pitchFamily="34" charset="0"/>
                        </a:rPr>
                        <a:t>30,000</a:t>
                      </a:r>
                      <a:endParaRPr lang="en-IN"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444794578"/>
                  </a:ext>
                </a:extLst>
              </a:tr>
            </a:tbl>
          </a:graphicData>
        </a:graphic>
      </p:graphicFrame>
    </p:spTree>
    <p:extLst>
      <p:ext uri="{BB962C8B-B14F-4D97-AF65-F5344CB8AC3E}">
        <p14:creationId xmlns:p14="http://schemas.microsoft.com/office/powerpoint/2010/main" val="26461320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Impairment: CECL Model</a:t>
            </a:r>
            <a:r>
              <a:rPr lang="en-IN" sz="2000" dirty="0"/>
              <a:t/>
            </a:r>
            <a:br>
              <a:rPr lang="en-IN" sz="2000" dirty="0"/>
            </a:br>
            <a:r>
              <a:rPr lang="en-IN" sz="2000" dirty="0"/>
              <a:t>(Slide 3 of 3)</a:t>
            </a:r>
            <a:endParaRPr lang="en-IN" dirty="0"/>
          </a:p>
        </p:txBody>
      </p:sp>
      <p:sp>
        <p:nvSpPr>
          <p:cNvPr id="3" name="Content Placeholder 2"/>
          <p:cNvSpPr>
            <a:spLocks noGrp="1"/>
          </p:cNvSpPr>
          <p:nvPr>
            <p:ph idx="1"/>
          </p:nvPr>
        </p:nvSpPr>
        <p:spPr>
          <a:xfrm>
            <a:off x="838200" y="1317624"/>
            <a:ext cx="10515600" cy="2726341"/>
          </a:xfrm>
        </p:spPr>
        <p:txBody>
          <a:bodyPr/>
          <a:lstStyle/>
          <a:p>
            <a:r>
              <a:rPr lang="en-US" sz="2000" dirty="0"/>
              <a:t>The Credit Loss Expense is reported in the income statement, and the Allowance for Credit Losses reduces the investment to the amount that Duck expects to collect.</a:t>
            </a:r>
          </a:p>
          <a:p>
            <a:r>
              <a:rPr lang="en-US" sz="2000" dirty="0"/>
              <a:t>To illustrate future adjustments, assume that on December 31, 2020, the fair value of the investment is $480,000, and Duck determines that the $30,000 increase in fair value is attributable in part to a $10,000 unrealized gain due to a temporary increase in interest rates and in part due to a $20,000 decrease in the estimate of expected credit losses, such that the total expected credit losses are $10,000. Duck would record the following entry on December 31, 2020:</a:t>
            </a:r>
          </a:p>
        </p:txBody>
      </p:sp>
      <p:graphicFrame>
        <p:nvGraphicFramePr>
          <p:cNvPr id="6" name="Table 3"/>
          <p:cNvGraphicFramePr>
            <a:graphicFrameLocks noGrp="1"/>
          </p:cNvGraphicFramePr>
          <p:nvPr>
            <p:ph idx="10"/>
            <p:extLst>
              <p:ext uri="{D42A27DB-BD31-4B8C-83A1-F6EECF244321}">
                <p14:modId xmlns:p14="http://schemas.microsoft.com/office/powerpoint/2010/main" val="2551280968"/>
              </p:ext>
            </p:extLst>
          </p:nvPr>
        </p:nvGraphicFramePr>
        <p:xfrm>
          <a:off x="1798320" y="4246863"/>
          <a:ext cx="8595360" cy="741680"/>
        </p:xfrm>
        <a:graphic>
          <a:graphicData uri="http://schemas.openxmlformats.org/drawingml/2006/table">
            <a:tbl>
              <a:tblPr firstRow="1" bandRow="1">
                <a:tableStyleId>{5C22544A-7EE6-4342-B048-85BDC9FD1C3A}</a:tableStyleId>
              </a:tblPr>
              <a:tblGrid>
                <a:gridCol w="4937760">
                  <a:extLst>
                    <a:ext uri="{9D8B030D-6E8A-4147-A177-3AD203B41FA5}">
                      <a16:colId xmlns:a16="http://schemas.microsoft.com/office/drawing/2014/main" val="908195503"/>
                    </a:ext>
                  </a:extLst>
                </a:gridCol>
                <a:gridCol w="1828800">
                  <a:extLst>
                    <a:ext uri="{9D8B030D-6E8A-4147-A177-3AD203B41FA5}">
                      <a16:colId xmlns:a16="http://schemas.microsoft.com/office/drawing/2014/main" val="1517967125"/>
                    </a:ext>
                  </a:extLst>
                </a:gridCol>
                <a:gridCol w="1828800">
                  <a:extLst>
                    <a:ext uri="{9D8B030D-6E8A-4147-A177-3AD203B41FA5}">
                      <a16:colId xmlns:a16="http://schemas.microsoft.com/office/drawing/2014/main" val="235875926"/>
                    </a:ext>
                  </a:extLst>
                </a:gridCol>
              </a:tblGrid>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Dec. 31, 2020 Allowance for Credit Losses</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20,000</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122089261"/>
                  </a:ext>
                </a:extLst>
              </a:tr>
              <a:tr h="370840">
                <a:tc>
                  <a:txBody>
                    <a:bodyPr/>
                    <a:lstStyle/>
                    <a:p>
                      <a:pPr marL="18288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Credit Loss Expense</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dk1"/>
                          </a:solidFill>
                          <a:latin typeface="Arial" panose="020B0604020202020204" pitchFamily="34" charset="0"/>
                          <a:ea typeface="+mn-ea"/>
                          <a:cs typeface="Arial" panose="020B0604020202020204" pitchFamily="34" charset="0"/>
                        </a:rPr>
                        <a:t>20,000</a:t>
                      </a:r>
                      <a:endParaRPr lang="en-IN"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444794578"/>
                  </a:ext>
                </a:extLst>
              </a:tr>
            </a:tbl>
          </a:graphicData>
        </a:graphic>
      </p:graphicFrame>
      <p:sp>
        <p:nvSpPr>
          <p:cNvPr id="5" name="Content Placeholder 4"/>
          <p:cNvSpPr>
            <a:spLocks noGrp="1"/>
          </p:cNvSpPr>
          <p:nvPr>
            <p:ph idx="11"/>
          </p:nvPr>
        </p:nvSpPr>
        <p:spPr>
          <a:xfrm>
            <a:off x="838200" y="5191441"/>
            <a:ext cx="10515600" cy="1005840"/>
          </a:xfrm>
        </p:spPr>
        <p:txBody>
          <a:bodyPr/>
          <a:lstStyle/>
          <a:p>
            <a:r>
              <a:rPr lang="en-US" sz="2000" dirty="0"/>
              <a:t>Note that Duck reversed $20,000 of the expected credit loss previously recognized in 2019. Alternatively, Duck could have credited a miscellaneous income account, Recovery of Credit Loss.</a:t>
            </a:r>
          </a:p>
        </p:txBody>
      </p:sp>
    </p:spTree>
    <p:extLst>
      <p:ext uri="{BB962C8B-B14F-4D97-AF65-F5344CB8AC3E}">
        <p14:creationId xmlns:p14="http://schemas.microsoft.com/office/powerpoint/2010/main" val="15612045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IN" dirty="0"/>
              <a:t>Impairments: AFSCL Model</a:t>
            </a:r>
            <a:r>
              <a:rPr lang="en-IN" sz="2000" dirty="0"/>
              <a:t/>
            </a:r>
            <a:br>
              <a:rPr lang="en-IN" sz="2000" dirty="0"/>
            </a:br>
            <a:r>
              <a:rPr lang="en-IN" sz="2000" dirty="0"/>
              <a:t>(Slide 1 of 3)</a:t>
            </a:r>
            <a:endParaRPr lang="en-US" sz="2000" dirty="0"/>
          </a:p>
        </p:txBody>
      </p:sp>
      <p:sp>
        <p:nvSpPr>
          <p:cNvPr id="3" name="Content Placeholder 2"/>
          <p:cNvSpPr>
            <a:spLocks noGrp="1"/>
          </p:cNvSpPr>
          <p:nvPr>
            <p:ph idx="1"/>
          </p:nvPr>
        </p:nvSpPr>
        <p:spPr>
          <a:xfrm>
            <a:off x="838198" y="1317625"/>
            <a:ext cx="10972800" cy="4850946"/>
          </a:xfrm>
        </p:spPr>
        <p:txBody>
          <a:bodyPr/>
          <a:lstStyle/>
          <a:p>
            <a:r>
              <a:rPr lang="en-US" sz="2400" dirty="0"/>
              <a:t>Under the AFSCL model, a debt security classified as available-for-sale is considered impaired if the fair value of the investment is less than its amortized cost.</a:t>
            </a:r>
          </a:p>
          <a:p>
            <a:r>
              <a:rPr lang="en-US" sz="2400" dirty="0"/>
              <a:t>The amount of the decline in fair value below amortized cost that is due to credit losses will be recorded through an Allowance for Credit Losses account.</a:t>
            </a:r>
          </a:p>
          <a:p>
            <a:r>
              <a:rPr lang="en-US" sz="2400" dirty="0"/>
              <a:t>The change in the Allowance for Credit Losses account is reported in net income as Credit Loss Expense.</a:t>
            </a:r>
          </a:p>
          <a:p>
            <a:r>
              <a:rPr lang="en-US" sz="2400" dirty="0"/>
              <a:t>Any impairment that is not related to credit losses is recorded through Other Comprehensive Income, net of taxes.</a:t>
            </a:r>
          </a:p>
          <a:p>
            <a:r>
              <a:rPr lang="en-US" sz="2400" dirty="0"/>
              <a:t>Similar to the CECL model, reversal of an impairment loss is allowed.</a:t>
            </a:r>
          </a:p>
        </p:txBody>
      </p:sp>
    </p:spTree>
    <p:extLst>
      <p:ext uri="{BB962C8B-B14F-4D97-AF65-F5344CB8AC3E}">
        <p14:creationId xmlns:p14="http://schemas.microsoft.com/office/powerpoint/2010/main" val="10590297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Impairments: AFSCL Model</a:t>
            </a:r>
            <a:r>
              <a:rPr lang="en-IN" sz="2000" dirty="0"/>
              <a:t/>
            </a:r>
            <a:br>
              <a:rPr lang="en-IN" sz="2000" dirty="0"/>
            </a:br>
            <a:r>
              <a:rPr lang="en-IN" sz="2000" dirty="0"/>
              <a:t>(Slide 2 of 3)</a:t>
            </a:r>
            <a:endParaRPr lang="en-IN" dirty="0"/>
          </a:p>
        </p:txBody>
      </p:sp>
      <p:sp>
        <p:nvSpPr>
          <p:cNvPr id="3" name="Content Placeholder 2"/>
          <p:cNvSpPr>
            <a:spLocks noGrp="1"/>
          </p:cNvSpPr>
          <p:nvPr>
            <p:ph idx="1"/>
          </p:nvPr>
        </p:nvSpPr>
        <p:spPr>
          <a:xfrm>
            <a:off x="838200" y="1317625"/>
            <a:ext cx="10515600" cy="2194560"/>
          </a:xfrm>
        </p:spPr>
        <p:txBody>
          <a:bodyPr/>
          <a:lstStyle/>
          <a:p>
            <a:pPr>
              <a:buClr>
                <a:schemeClr val="tx1"/>
              </a:buClr>
            </a:pPr>
            <a:r>
              <a:rPr lang="en-US" sz="2000" b="1" dirty="0">
                <a:solidFill>
                  <a:srgbClr val="009900"/>
                </a:solidFill>
              </a:rPr>
              <a:t>Example</a:t>
            </a:r>
            <a:r>
              <a:rPr lang="en-US" sz="2000" b="1" dirty="0">
                <a:solidFill>
                  <a:srgbClr val="92D050"/>
                </a:solidFill>
              </a:rPr>
              <a:t> </a:t>
            </a:r>
            <a:r>
              <a:rPr lang="en-US" sz="2000" dirty="0"/>
              <a:t>Bond Company holds an investment that is properly classified as available-for-sale. On December 31, 2019, the investment has an amortized cost of $500,000 and a fair value of $450,000. Because the fair value is less than its amortized cost, the investment is impaired. It is determined that the $50,000 decline in fair value is attributable in part to a $20,000 unrealized loss due to a temporary increase in interest rates and in part due to expected credit losses of $30,000. Bond records the impairment for expected credit losses as follows:</a:t>
            </a:r>
          </a:p>
        </p:txBody>
      </p:sp>
      <p:graphicFrame>
        <p:nvGraphicFramePr>
          <p:cNvPr id="7" name="Table 3"/>
          <p:cNvGraphicFramePr>
            <a:graphicFrameLocks noGrp="1"/>
          </p:cNvGraphicFramePr>
          <p:nvPr>
            <p:ph idx="10"/>
            <p:extLst>
              <p:ext uri="{D42A27DB-BD31-4B8C-83A1-F6EECF244321}">
                <p14:modId xmlns:p14="http://schemas.microsoft.com/office/powerpoint/2010/main" val="4092051426"/>
              </p:ext>
            </p:extLst>
          </p:nvPr>
        </p:nvGraphicFramePr>
        <p:xfrm>
          <a:off x="1134414" y="3545809"/>
          <a:ext cx="8595360" cy="658368"/>
        </p:xfrm>
        <a:graphic>
          <a:graphicData uri="http://schemas.openxmlformats.org/drawingml/2006/table">
            <a:tbl>
              <a:tblPr firstRow="1" bandRow="1">
                <a:tableStyleId>{5C22544A-7EE6-4342-B048-85BDC9FD1C3A}</a:tableStyleId>
              </a:tblPr>
              <a:tblGrid>
                <a:gridCol w="4937760">
                  <a:extLst>
                    <a:ext uri="{9D8B030D-6E8A-4147-A177-3AD203B41FA5}">
                      <a16:colId xmlns:a16="http://schemas.microsoft.com/office/drawing/2014/main" val="908195503"/>
                    </a:ext>
                  </a:extLst>
                </a:gridCol>
                <a:gridCol w="1828800">
                  <a:extLst>
                    <a:ext uri="{9D8B030D-6E8A-4147-A177-3AD203B41FA5}">
                      <a16:colId xmlns:a16="http://schemas.microsoft.com/office/drawing/2014/main" val="1517967125"/>
                    </a:ext>
                  </a:extLst>
                </a:gridCol>
                <a:gridCol w="1828800">
                  <a:extLst>
                    <a:ext uri="{9D8B030D-6E8A-4147-A177-3AD203B41FA5}">
                      <a16:colId xmlns:a16="http://schemas.microsoft.com/office/drawing/2014/main" val="235875926"/>
                    </a:ext>
                  </a:extLst>
                </a:gridCol>
              </a:tblGrid>
              <a:tr h="27432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Dec. 31, 2019 Credit Loss Expense</a:t>
                      </a: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30,000</a:t>
                      </a: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extLst>
                  <a:ext uri="{0D108BD9-81ED-4DB2-BD59-A6C34878D82A}">
                    <a16:rowId xmlns:a16="http://schemas.microsoft.com/office/drawing/2014/main" val="2122089261"/>
                  </a:ext>
                </a:extLst>
              </a:tr>
              <a:tr h="274320">
                <a:tc>
                  <a:txBody>
                    <a:bodyPr/>
                    <a:lstStyle/>
                    <a:p>
                      <a:pPr marL="18288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Allowance for Credit Losses</a:t>
                      </a: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r>
                        <a:rPr lang="en-IN" sz="1800" b="0" i="0" u="none" strike="noStrike" kern="1200" baseline="0" dirty="0">
                          <a:solidFill>
                            <a:schemeClr val="dk1"/>
                          </a:solidFill>
                          <a:latin typeface="Arial" panose="020B0604020202020204" pitchFamily="34" charset="0"/>
                          <a:ea typeface="+mn-ea"/>
                          <a:cs typeface="Arial" panose="020B0604020202020204" pitchFamily="34" charset="0"/>
                        </a:rPr>
                        <a:t>30,000</a:t>
                      </a: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extLst>
                  <a:ext uri="{0D108BD9-81ED-4DB2-BD59-A6C34878D82A}">
                    <a16:rowId xmlns:a16="http://schemas.microsoft.com/office/drawing/2014/main" val="3444794578"/>
                  </a:ext>
                </a:extLst>
              </a:tr>
            </a:tbl>
          </a:graphicData>
        </a:graphic>
      </p:graphicFrame>
      <p:sp>
        <p:nvSpPr>
          <p:cNvPr id="5" name="Content Placeholder 4"/>
          <p:cNvSpPr>
            <a:spLocks noGrp="1"/>
          </p:cNvSpPr>
          <p:nvPr>
            <p:ph idx="11"/>
          </p:nvPr>
        </p:nvSpPr>
        <p:spPr>
          <a:xfrm>
            <a:off x="838200" y="4237801"/>
            <a:ext cx="10515600" cy="685800"/>
          </a:xfrm>
        </p:spPr>
        <p:txBody>
          <a:bodyPr/>
          <a:lstStyle/>
          <a:p>
            <a:r>
              <a:rPr lang="en-US" sz="2000" dirty="0"/>
              <a:t>Because Bond has classified this investment as available-for-sale, it records the unrealized holding loss as follows:</a:t>
            </a:r>
          </a:p>
        </p:txBody>
      </p:sp>
      <p:graphicFrame>
        <p:nvGraphicFramePr>
          <p:cNvPr id="8" name="Table 5"/>
          <p:cNvGraphicFramePr>
            <a:graphicFrameLocks noGrp="1"/>
          </p:cNvGraphicFramePr>
          <p:nvPr>
            <p:ph idx="12"/>
            <p:extLst>
              <p:ext uri="{D42A27DB-BD31-4B8C-83A1-F6EECF244321}">
                <p14:modId xmlns:p14="http://schemas.microsoft.com/office/powerpoint/2010/main" val="405609234"/>
              </p:ext>
            </p:extLst>
          </p:nvPr>
        </p:nvGraphicFramePr>
        <p:xfrm>
          <a:off x="1981200" y="4957226"/>
          <a:ext cx="8229600" cy="1316736"/>
        </p:xfrm>
        <a:graphic>
          <a:graphicData uri="http://schemas.openxmlformats.org/drawingml/2006/table">
            <a:tbl>
              <a:tblPr firstRow="1" bandRow="1">
                <a:tableStyleId>{5C22544A-7EE6-4342-B048-85BDC9FD1C3A}</a:tableStyleId>
              </a:tblPr>
              <a:tblGrid>
                <a:gridCol w="5852160">
                  <a:extLst>
                    <a:ext uri="{9D8B030D-6E8A-4147-A177-3AD203B41FA5}">
                      <a16:colId xmlns:a16="http://schemas.microsoft.com/office/drawing/2014/main" val="2898940378"/>
                    </a:ext>
                  </a:extLst>
                </a:gridCol>
                <a:gridCol w="1188720">
                  <a:extLst>
                    <a:ext uri="{9D8B030D-6E8A-4147-A177-3AD203B41FA5}">
                      <a16:colId xmlns:a16="http://schemas.microsoft.com/office/drawing/2014/main" val="2325038645"/>
                    </a:ext>
                  </a:extLst>
                </a:gridCol>
                <a:gridCol w="1188720">
                  <a:extLst>
                    <a:ext uri="{9D8B030D-6E8A-4147-A177-3AD203B41FA5}">
                      <a16:colId xmlns:a16="http://schemas.microsoft.com/office/drawing/2014/main" val="2310428932"/>
                    </a:ext>
                  </a:extLst>
                </a:gridCol>
              </a:tblGrid>
              <a:tr h="27432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Dec. 31, 2019 Unrealized Holding Gain/Loss</a:t>
                      </a: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endParaRPr lang="en-IN" b="0"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endParaRPr lang="en-IN" b="0">
                        <a:solidFill>
                          <a:schemeClr val="tx1"/>
                        </a:solidFill>
                        <a:latin typeface="Arial" panose="020B0604020202020204" pitchFamily="34" charset="0"/>
                        <a:cs typeface="Arial" panose="020B0604020202020204" pitchFamily="34" charset="0"/>
                      </a:endParaRPr>
                    </a:p>
                  </a:txBody>
                  <a:tcPr marT="27432" marB="27432">
                    <a:noFill/>
                  </a:tcPr>
                </a:tc>
                <a:extLst>
                  <a:ext uri="{0D108BD9-81ED-4DB2-BD59-A6C34878D82A}">
                    <a16:rowId xmlns:a16="http://schemas.microsoft.com/office/drawing/2014/main" val="1068752861"/>
                  </a:ext>
                </a:extLst>
              </a:tr>
              <a:tr h="274320">
                <a:tc>
                  <a:txBody>
                    <a:bodyPr/>
                    <a:lstStyle/>
                    <a:p>
                      <a:pPr marL="155448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Available for Sale Securities</a:t>
                      </a: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20,000</a:t>
                      </a: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extLst>
                  <a:ext uri="{0D108BD9-81ED-4DB2-BD59-A6C34878D82A}">
                    <a16:rowId xmlns:a16="http://schemas.microsoft.com/office/drawing/2014/main" val="2706325635"/>
                  </a:ext>
                </a:extLst>
              </a:tr>
              <a:tr h="274320">
                <a:tc>
                  <a:txBody>
                    <a:bodyPr/>
                    <a:lstStyle/>
                    <a:p>
                      <a:pPr marL="210312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Allowance for Change in Fair</a:t>
                      </a: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extLst>
                  <a:ext uri="{0D108BD9-81ED-4DB2-BD59-A6C34878D82A}">
                    <a16:rowId xmlns:a16="http://schemas.microsoft.com/office/drawing/2014/main" val="2056250057"/>
                  </a:ext>
                </a:extLst>
              </a:tr>
              <a:tr h="274320">
                <a:tc>
                  <a:txBody>
                    <a:bodyPr/>
                    <a:lstStyle/>
                    <a:p>
                      <a:pPr marL="210312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Fair Value of Investments</a:t>
                      </a: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endParaRPr lang="en-IN" b="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20,000</a:t>
                      </a: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extLst>
                  <a:ext uri="{0D108BD9-81ED-4DB2-BD59-A6C34878D82A}">
                    <a16:rowId xmlns:a16="http://schemas.microsoft.com/office/drawing/2014/main" val="2157248917"/>
                  </a:ext>
                </a:extLst>
              </a:tr>
            </a:tbl>
          </a:graphicData>
        </a:graphic>
      </p:graphicFrame>
    </p:spTree>
    <p:extLst>
      <p:ext uri="{BB962C8B-B14F-4D97-AF65-F5344CB8AC3E}">
        <p14:creationId xmlns:p14="http://schemas.microsoft.com/office/powerpoint/2010/main" val="7814451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Impairments: AFSCL Model</a:t>
            </a:r>
            <a:r>
              <a:rPr lang="en-IN" sz="2000" dirty="0"/>
              <a:t/>
            </a:r>
            <a:br>
              <a:rPr lang="en-IN" sz="2000" dirty="0"/>
            </a:br>
            <a:r>
              <a:rPr lang="en-IN" sz="2000" dirty="0"/>
              <a:t>(Slide 3 of 3)</a:t>
            </a:r>
            <a:endParaRPr lang="en-IN" dirty="0"/>
          </a:p>
        </p:txBody>
      </p:sp>
      <p:sp>
        <p:nvSpPr>
          <p:cNvPr id="3" name="Content Placeholder 2"/>
          <p:cNvSpPr>
            <a:spLocks noGrp="1"/>
          </p:cNvSpPr>
          <p:nvPr>
            <p:ph idx="1"/>
          </p:nvPr>
        </p:nvSpPr>
        <p:spPr>
          <a:xfrm>
            <a:off x="838200" y="1317624"/>
            <a:ext cx="10607040" cy="2803615"/>
          </a:xfrm>
        </p:spPr>
        <p:txBody>
          <a:bodyPr/>
          <a:lstStyle/>
          <a:p>
            <a:r>
              <a:rPr lang="en-US" sz="2400" dirty="0"/>
              <a:t>Bond recognized the total expected credit loss because the difference between the fair value and the amortized cost of the investment was greater than the expected credit loss.</a:t>
            </a:r>
          </a:p>
          <a:p>
            <a:r>
              <a:rPr lang="en-US" sz="2400" dirty="0"/>
              <a:t>If the fair value on December 31, 2019, were $480,000, the impairment loss would be limited to $20,000, the difference between the fair value ($500,000) and the amortized cost ($480,000) of the investment, and Bond would record the impairment as follows:</a:t>
            </a:r>
          </a:p>
        </p:txBody>
      </p:sp>
      <p:graphicFrame>
        <p:nvGraphicFramePr>
          <p:cNvPr id="6" name="Table 3"/>
          <p:cNvGraphicFramePr>
            <a:graphicFrameLocks noGrp="1"/>
          </p:cNvGraphicFramePr>
          <p:nvPr>
            <p:ph idx="10"/>
            <p:extLst>
              <p:ext uri="{D42A27DB-BD31-4B8C-83A1-F6EECF244321}">
                <p14:modId xmlns:p14="http://schemas.microsoft.com/office/powerpoint/2010/main" val="711425517"/>
              </p:ext>
            </p:extLst>
          </p:nvPr>
        </p:nvGraphicFramePr>
        <p:xfrm>
          <a:off x="1798320" y="4185487"/>
          <a:ext cx="8595360" cy="658368"/>
        </p:xfrm>
        <a:graphic>
          <a:graphicData uri="http://schemas.openxmlformats.org/drawingml/2006/table">
            <a:tbl>
              <a:tblPr firstRow="1" bandRow="1">
                <a:tableStyleId>{5C22544A-7EE6-4342-B048-85BDC9FD1C3A}</a:tableStyleId>
              </a:tblPr>
              <a:tblGrid>
                <a:gridCol w="4937760">
                  <a:extLst>
                    <a:ext uri="{9D8B030D-6E8A-4147-A177-3AD203B41FA5}">
                      <a16:colId xmlns:a16="http://schemas.microsoft.com/office/drawing/2014/main" val="908195503"/>
                    </a:ext>
                  </a:extLst>
                </a:gridCol>
                <a:gridCol w="1828800">
                  <a:extLst>
                    <a:ext uri="{9D8B030D-6E8A-4147-A177-3AD203B41FA5}">
                      <a16:colId xmlns:a16="http://schemas.microsoft.com/office/drawing/2014/main" val="1517967125"/>
                    </a:ext>
                  </a:extLst>
                </a:gridCol>
                <a:gridCol w="1828800">
                  <a:extLst>
                    <a:ext uri="{9D8B030D-6E8A-4147-A177-3AD203B41FA5}">
                      <a16:colId xmlns:a16="http://schemas.microsoft.com/office/drawing/2014/main" val="235875926"/>
                    </a:ext>
                  </a:extLst>
                </a:gridCol>
              </a:tblGrid>
              <a:tr h="27432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Dec. 31, 2019 Credit Loss Expense</a:t>
                      </a: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20,000</a:t>
                      </a: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extLst>
                  <a:ext uri="{0D108BD9-81ED-4DB2-BD59-A6C34878D82A}">
                    <a16:rowId xmlns:a16="http://schemas.microsoft.com/office/drawing/2014/main" val="2122089261"/>
                  </a:ext>
                </a:extLst>
              </a:tr>
              <a:tr h="274320">
                <a:tc>
                  <a:txBody>
                    <a:bodyPr/>
                    <a:lstStyle/>
                    <a:p>
                      <a:pPr marL="18288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Allowance for Credit Losses</a:t>
                      </a: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r>
                        <a:rPr lang="en-IN" sz="1800" b="0" i="0" u="none" strike="noStrike" kern="1200" baseline="0" dirty="0">
                          <a:solidFill>
                            <a:schemeClr val="dk1"/>
                          </a:solidFill>
                          <a:latin typeface="Arial" panose="020B0604020202020204" pitchFamily="34" charset="0"/>
                          <a:ea typeface="+mn-ea"/>
                          <a:cs typeface="Arial" panose="020B0604020202020204" pitchFamily="34" charset="0"/>
                        </a:rPr>
                        <a:t>20,000</a:t>
                      </a: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extLst>
                  <a:ext uri="{0D108BD9-81ED-4DB2-BD59-A6C34878D82A}">
                    <a16:rowId xmlns:a16="http://schemas.microsoft.com/office/drawing/2014/main" val="3444794578"/>
                  </a:ext>
                </a:extLst>
              </a:tr>
            </a:tbl>
          </a:graphicData>
        </a:graphic>
      </p:graphicFrame>
      <p:sp>
        <p:nvSpPr>
          <p:cNvPr id="5" name="Content Placeholder 4"/>
          <p:cNvSpPr>
            <a:spLocks noGrp="1"/>
          </p:cNvSpPr>
          <p:nvPr>
            <p:ph idx="11"/>
          </p:nvPr>
        </p:nvSpPr>
        <p:spPr>
          <a:xfrm>
            <a:off x="838200" y="4908104"/>
            <a:ext cx="10515600" cy="1222238"/>
          </a:xfrm>
        </p:spPr>
        <p:txBody>
          <a:bodyPr/>
          <a:lstStyle/>
          <a:p>
            <a:r>
              <a:rPr lang="en-US" sz="2400" dirty="0"/>
              <a:t>Note that the amount reported in Allowance for Credit Losses can never exceed the difference between the amortized cost of the investment and its fair value.</a:t>
            </a:r>
            <a:endParaRPr lang="en-IN" sz="2400" dirty="0"/>
          </a:p>
        </p:txBody>
      </p:sp>
    </p:spTree>
    <p:extLst>
      <p:ext uri="{BB962C8B-B14F-4D97-AF65-F5344CB8AC3E}">
        <p14:creationId xmlns:p14="http://schemas.microsoft.com/office/powerpoint/2010/main" val="11006923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IN" dirty="0"/>
              <a:t>How Are Investments in Equity Securities Measured and Reported?</a:t>
            </a:r>
            <a:r>
              <a:rPr lang="en-IN" sz="2400" dirty="0"/>
              <a:t> Learning Objective #6</a:t>
            </a:r>
            <a:endParaRPr lang="en-US" sz="2400" dirty="0"/>
          </a:p>
        </p:txBody>
      </p:sp>
      <p:sp>
        <p:nvSpPr>
          <p:cNvPr id="3" name="Content Placeholder 2"/>
          <p:cNvSpPr>
            <a:spLocks noGrp="1"/>
          </p:cNvSpPr>
          <p:nvPr>
            <p:ph idx="1"/>
          </p:nvPr>
        </p:nvSpPr>
        <p:spPr>
          <a:xfrm>
            <a:off x="838198" y="1317625"/>
            <a:ext cx="10972800" cy="4850946"/>
          </a:xfrm>
        </p:spPr>
        <p:txBody>
          <a:bodyPr/>
          <a:lstStyle/>
          <a:p>
            <a:pPr>
              <a:lnSpc>
                <a:spcPct val="95000"/>
              </a:lnSpc>
            </a:pPr>
            <a:r>
              <a:rPr lang="en-US" sz="2600" dirty="0"/>
              <a:t>All investments in equity securities in which the investor does not have significant influence or control are reported at fair value, with changes in fair value included in net income each period.</a:t>
            </a:r>
          </a:p>
          <a:p>
            <a:pPr>
              <a:lnSpc>
                <a:spcPct val="95000"/>
              </a:lnSpc>
            </a:pPr>
            <a:r>
              <a:rPr lang="en-US" sz="2600" dirty="0"/>
              <a:t>The investment is usually recorded at cost (which equals fair value on the date of purchase).</a:t>
            </a:r>
          </a:p>
          <a:p>
            <a:pPr>
              <a:lnSpc>
                <a:spcPct val="95000"/>
              </a:lnSpc>
            </a:pPr>
            <a:r>
              <a:rPr lang="en-US" sz="2600" dirty="0"/>
              <a:t>The investment is subsequently reported at fair value on the balance sheet.</a:t>
            </a:r>
          </a:p>
          <a:p>
            <a:pPr>
              <a:lnSpc>
                <a:spcPct val="95000"/>
              </a:lnSpc>
            </a:pPr>
            <a:r>
              <a:rPr lang="en-US" sz="2600" dirty="0"/>
              <a:t>Unrealized holding gains and losses resulting from changes in the fair value of the securities are included in net income each period.</a:t>
            </a:r>
          </a:p>
          <a:p>
            <a:pPr>
              <a:lnSpc>
                <a:spcPct val="95000"/>
              </a:lnSpc>
            </a:pPr>
            <a:r>
              <a:rPr lang="en-US" sz="2600" dirty="0"/>
              <a:t>Dividend income, as well as realized gains and losses on sales, is included in net income each period.</a:t>
            </a:r>
          </a:p>
        </p:txBody>
      </p:sp>
    </p:spTree>
    <p:extLst>
      <p:ext uri="{BB962C8B-B14F-4D97-AF65-F5344CB8AC3E}">
        <p14:creationId xmlns:p14="http://schemas.microsoft.com/office/powerpoint/2010/main" val="6834824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Recording the Initial Cost of Equity Securities</a:t>
            </a:r>
          </a:p>
        </p:txBody>
      </p:sp>
      <p:pic>
        <p:nvPicPr>
          <p:cNvPr id="7" name="Picture 2" descr="Investment in Equity Securities&#10;• On May 1, 2019, Pratt Company purchases the following securities:&#10;Able Company common stock: 100 shares at $50 per share&#10;Baker Company common stock: 300 shares at $80 per share&#10;Charlie Company preferred stock: 200 shares at $120 per share&#10;• Pratt’s investment in common stock is considered minority passive as it does not give Pratt significant influence nor control over Able, Baker or Charlie Companies.&#10;• Pratt received $3,000 of dividends during 2019 related to the common stock investment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52126" y="1129162"/>
            <a:ext cx="8487746" cy="3434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idx="10"/>
          </p:nvPr>
        </p:nvSpPr>
        <p:spPr>
          <a:xfrm>
            <a:off x="838200" y="4601465"/>
            <a:ext cx="10789920" cy="822960"/>
          </a:xfrm>
        </p:spPr>
        <p:txBody>
          <a:bodyPr/>
          <a:lstStyle/>
          <a:p>
            <a:pPr lvl="0">
              <a:buClr>
                <a:schemeClr val="tx1"/>
              </a:buClr>
            </a:pPr>
            <a:r>
              <a:rPr lang="en-US" sz="2400" b="1" dirty="0">
                <a:solidFill>
                  <a:srgbClr val="009900"/>
                </a:solidFill>
                <a:cs typeface="Arial" charset="0"/>
              </a:rPr>
              <a:t>Example</a:t>
            </a:r>
            <a:r>
              <a:rPr lang="en-US" sz="2400" b="1" dirty="0">
                <a:solidFill>
                  <a:srgbClr val="92D050"/>
                </a:solidFill>
                <a:cs typeface="Arial" charset="0"/>
              </a:rPr>
              <a:t> </a:t>
            </a:r>
            <a:r>
              <a:rPr lang="en-US" sz="2400" dirty="0">
                <a:cs typeface="Arial" charset="0"/>
              </a:rPr>
              <a:t>The total cost of the equity securities purchased above by Pratt is $53,000. Pratt records the purchase as follows:</a:t>
            </a:r>
            <a:endParaRPr lang="en-US" sz="2400" dirty="0"/>
          </a:p>
        </p:txBody>
      </p:sp>
      <p:graphicFrame>
        <p:nvGraphicFramePr>
          <p:cNvPr id="6" name="Table 4"/>
          <p:cNvGraphicFramePr>
            <a:graphicFrameLocks noGrp="1"/>
          </p:cNvGraphicFramePr>
          <p:nvPr>
            <p:ph idx="11"/>
            <p:extLst>
              <p:ext uri="{D42A27DB-BD31-4B8C-83A1-F6EECF244321}">
                <p14:modId xmlns:p14="http://schemas.microsoft.com/office/powerpoint/2010/main" val="3627578218"/>
              </p:ext>
            </p:extLst>
          </p:nvPr>
        </p:nvGraphicFramePr>
        <p:xfrm>
          <a:off x="1798320" y="5462590"/>
          <a:ext cx="8595360" cy="741680"/>
        </p:xfrm>
        <a:graphic>
          <a:graphicData uri="http://schemas.openxmlformats.org/drawingml/2006/table">
            <a:tbl>
              <a:tblPr firstRow="1" bandRow="1">
                <a:tableStyleId>{5C22544A-7EE6-4342-B048-85BDC9FD1C3A}</a:tableStyleId>
              </a:tblPr>
              <a:tblGrid>
                <a:gridCol w="4937760">
                  <a:extLst>
                    <a:ext uri="{9D8B030D-6E8A-4147-A177-3AD203B41FA5}">
                      <a16:colId xmlns:a16="http://schemas.microsoft.com/office/drawing/2014/main" val="908195503"/>
                    </a:ext>
                  </a:extLst>
                </a:gridCol>
                <a:gridCol w="1828800">
                  <a:extLst>
                    <a:ext uri="{9D8B030D-6E8A-4147-A177-3AD203B41FA5}">
                      <a16:colId xmlns:a16="http://schemas.microsoft.com/office/drawing/2014/main" val="1517967125"/>
                    </a:ext>
                  </a:extLst>
                </a:gridCol>
                <a:gridCol w="1828800">
                  <a:extLst>
                    <a:ext uri="{9D8B030D-6E8A-4147-A177-3AD203B41FA5}">
                      <a16:colId xmlns:a16="http://schemas.microsoft.com/office/drawing/2014/main" val="235875926"/>
                    </a:ext>
                  </a:extLst>
                </a:gridCol>
              </a:tblGrid>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Investment in Equity Securities</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53,000</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122089261"/>
                  </a:ext>
                </a:extLst>
              </a:tr>
              <a:tr h="37084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Cash</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dk1"/>
                          </a:solidFill>
                          <a:latin typeface="Arial" panose="020B0604020202020204" pitchFamily="34" charset="0"/>
                          <a:ea typeface="+mn-ea"/>
                          <a:cs typeface="Arial" panose="020B0604020202020204" pitchFamily="34" charset="0"/>
                        </a:rPr>
                        <a:t>53,000</a:t>
                      </a:r>
                      <a:endParaRPr lang="en-IN"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444794578"/>
                  </a:ext>
                </a:extLst>
              </a:tr>
            </a:tbl>
          </a:graphicData>
        </a:graphic>
      </p:graphicFrame>
    </p:spTree>
    <p:extLst>
      <p:ext uri="{BB962C8B-B14F-4D97-AF65-F5344CB8AC3E}">
        <p14:creationId xmlns:p14="http://schemas.microsoft.com/office/powerpoint/2010/main" val="35869887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Recording Dividend Income</a:t>
            </a:r>
          </a:p>
        </p:txBody>
      </p:sp>
      <p:sp>
        <p:nvSpPr>
          <p:cNvPr id="3" name="Content Placeholder 2"/>
          <p:cNvSpPr>
            <a:spLocks noGrp="1"/>
          </p:cNvSpPr>
          <p:nvPr>
            <p:ph idx="1"/>
          </p:nvPr>
        </p:nvSpPr>
        <p:spPr>
          <a:xfrm>
            <a:off x="838200" y="1317624"/>
            <a:ext cx="10515600" cy="2752099"/>
          </a:xfrm>
        </p:spPr>
        <p:txBody>
          <a:bodyPr/>
          <a:lstStyle/>
          <a:p>
            <a:pPr marL="422275" indent="-285750"/>
            <a:r>
              <a:rPr lang="en-US" sz="2600" dirty="0"/>
              <a:t>Companies are not obligated to pay dividends on equity securities. </a:t>
            </a:r>
          </a:p>
          <a:p>
            <a:pPr marL="422275" indent="-285750"/>
            <a:r>
              <a:rPr lang="en-US" sz="2600" dirty="0"/>
              <a:t>Dividend income is recorded when dividends are declared by the company’s board of directors. </a:t>
            </a:r>
          </a:p>
          <a:p>
            <a:pPr marL="422275" indent="-285750">
              <a:buClr>
                <a:schemeClr val="tx1"/>
              </a:buClr>
            </a:pPr>
            <a:r>
              <a:rPr lang="en-US" sz="2600" b="1" dirty="0">
                <a:solidFill>
                  <a:srgbClr val="009900"/>
                </a:solidFill>
                <a:cs typeface="Arial" charset="0"/>
              </a:rPr>
              <a:t>Example</a:t>
            </a:r>
            <a:r>
              <a:rPr lang="en-US" sz="2600" b="1" dirty="0">
                <a:solidFill>
                  <a:srgbClr val="92D050"/>
                </a:solidFill>
                <a:cs typeface="Arial" charset="0"/>
              </a:rPr>
              <a:t> </a:t>
            </a:r>
            <a:r>
              <a:rPr lang="en-US" sz="2600" dirty="0">
                <a:cs typeface="Arial" charset="0"/>
              </a:rPr>
              <a:t>Pratt records the $3,000 of dividends it receives related to its investments in the stock of Able, Baker, and Charlie as follows:</a:t>
            </a:r>
          </a:p>
        </p:txBody>
      </p:sp>
      <p:graphicFrame>
        <p:nvGraphicFramePr>
          <p:cNvPr id="6" name="Table 3"/>
          <p:cNvGraphicFramePr>
            <a:graphicFrameLocks noGrp="1"/>
          </p:cNvGraphicFramePr>
          <p:nvPr>
            <p:ph idx="10"/>
            <p:extLst>
              <p:ext uri="{D42A27DB-BD31-4B8C-83A1-F6EECF244321}">
                <p14:modId xmlns:p14="http://schemas.microsoft.com/office/powerpoint/2010/main" val="521256993"/>
              </p:ext>
            </p:extLst>
          </p:nvPr>
        </p:nvGraphicFramePr>
        <p:xfrm>
          <a:off x="1798320" y="4208229"/>
          <a:ext cx="8595360" cy="741680"/>
        </p:xfrm>
        <a:graphic>
          <a:graphicData uri="http://schemas.openxmlformats.org/drawingml/2006/table">
            <a:tbl>
              <a:tblPr firstRow="1" bandRow="1">
                <a:tableStyleId>{5C22544A-7EE6-4342-B048-85BDC9FD1C3A}</a:tableStyleId>
              </a:tblPr>
              <a:tblGrid>
                <a:gridCol w="4937760">
                  <a:extLst>
                    <a:ext uri="{9D8B030D-6E8A-4147-A177-3AD203B41FA5}">
                      <a16:colId xmlns:a16="http://schemas.microsoft.com/office/drawing/2014/main" val="908195503"/>
                    </a:ext>
                  </a:extLst>
                </a:gridCol>
                <a:gridCol w="1828800">
                  <a:extLst>
                    <a:ext uri="{9D8B030D-6E8A-4147-A177-3AD203B41FA5}">
                      <a16:colId xmlns:a16="http://schemas.microsoft.com/office/drawing/2014/main" val="1517967125"/>
                    </a:ext>
                  </a:extLst>
                </a:gridCol>
                <a:gridCol w="1828800">
                  <a:extLst>
                    <a:ext uri="{9D8B030D-6E8A-4147-A177-3AD203B41FA5}">
                      <a16:colId xmlns:a16="http://schemas.microsoft.com/office/drawing/2014/main" val="235875926"/>
                    </a:ext>
                  </a:extLst>
                </a:gridCol>
              </a:tblGrid>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Cash</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3,000</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122089261"/>
                  </a:ext>
                </a:extLst>
              </a:tr>
              <a:tr h="37084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Dividend Income</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dk1"/>
                          </a:solidFill>
                          <a:latin typeface="Arial" panose="020B0604020202020204" pitchFamily="34" charset="0"/>
                          <a:ea typeface="+mn-ea"/>
                          <a:cs typeface="Arial" panose="020B0604020202020204" pitchFamily="34" charset="0"/>
                        </a:rPr>
                        <a:t>3,000</a:t>
                      </a:r>
                      <a:endParaRPr lang="en-IN"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444794578"/>
                  </a:ext>
                </a:extLst>
              </a:tr>
            </a:tbl>
          </a:graphicData>
        </a:graphic>
      </p:graphicFrame>
      <p:sp>
        <p:nvSpPr>
          <p:cNvPr id="5" name="Content Placeholder 4"/>
          <p:cNvSpPr>
            <a:spLocks noGrp="1"/>
          </p:cNvSpPr>
          <p:nvPr>
            <p:ph idx="11"/>
          </p:nvPr>
        </p:nvSpPr>
        <p:spPr>
          <a:xfrm>
            <a:off x="838200" y="5088415"/>
            <a:ext cx="10515600" cy="913145"/>
          </a:xfrm>
        </p:spPr>
        <p:txBody>
          <a:bodyPr/>
          <a:lstStyle/>
          <a:p>
            <a:r>
              <a:rPr lang="en-US" sz="2600" dirty="0">
                <a:cs typeface="Arial" charset="0"/>
              </a:rPr>
              <a:t>If the dividends had been declared at year-end but Pratt had not yet received them, it would debit Dividends Receivable instead of Cash.</a:t>
            </a:r>
          </a:p>
        </p:txBody>
      </p:sp>
    </p:spTree>
    <p:extLst>
      <p:ext uri="{BB962C8B-B14F-4D97-AF65-F5344CB8AC3E}">
        <p14:creationId xmlns:p14="http://schemas.microsoft.com/office/powerpoint/2010/main" val="36595425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Recognition of Unrealized Holding Gains </a:t>
            </a:r>
            <a:br>
              <a:rPr lang="en-IN" dirty="0"/>
            </a:br>
            <a:r>
              <a:rPr lang="en-IN" dirty="0"/>
              <a:t>and Losses</a:t>
            </a:r>
            <a:r>
              <a:rPr lang="en-IN" sz="2000" dirty="0"/>
              <a:t> (Slide 1 of 3)</a:t>
            </a:r>
          </a:p>
        </p:txBody>
      </p:sp>
      <p:sp>
        <p:nvSpPr>
          <p:cNvPr id="3" name="Content Placeholder 2"/>
          <p:cNvSpPr>
            <a:spLocks noGrp="1"/>
          </p:cNvSpPr>
          <p:nvPr>
            <p:ph idx="1"/>
          </p:nvPr>
        </p:nvSpPr>
        <p:spPr/>
        <p:txBody>
          <a:bodyPr/>
          <a:lstStyle/>
          <a:p>
            <a:r>
              <a:rPr lang="en-US" dirty="0"/>
              <a:t>On its balance sheet, a company reports any investments in equity securities for which it does not obtain significant influence or control over the investee at fair value.</a:t>
            </a:r>
          </a:p>
          <a:p>
            <a:r>
              <a:rPr lang="en-US" dirty="0"/>
              <a:t>Any change in the fair value of equity investment securities, the unrealized holding gains and unrealized holding losses, is reported as part of net income.</a:t>
            </a:r>
          </a:p>
          <a:p>
            <a:r>
              <a:rPr lang="en-US" dirty="0"/>
              <a:t>A company reports </a:t>
            </a:r>
            <a:r>
              <a:rPr lang="en-US" i="1" dirty="0"/>
              <a:t>both</a:t>
            </a:r>
            <a:r>
              <a:rPr lang="en-US" dirty="0"/>
              <a:t> its realized and unrealized gains and losses in its net income.</a:t>
            </a:r>
          </a:p>
        </p:txBody>
      </p:sp>
    </p:spTree>
    <p:extLst>
      <p:ext uri="{BB962C8B-B14F-4D97-AF65-F5344CB8AC3E}">
        <p14:creationId xmlns:p14="http://schemas.microsoft.com/office/powerpoint/2010/main" val="38491178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Recognition of Unrealized Holding Gains </a:t>
            </a:r>
            <a:br>
              <a:rPr lang="en-IN" dirty="0"/>
            </a:br>
            <a:r>
              <a:rPr lang="en-IN" dirty="0"/>
              <a:t>and Losses</a:t>
            </a:r>
            <a:r>
              <a:rPr lang="en-IN" sz="2000" dirty="0"/>
              <a:t> (Slide 2 of 3)</a:t>
            </a:r>
            <a:endParaRPr lang="en-IN" dirty="0"/>
          </a:p>
        </p:txBody>
      </p:sp>
      <p:sp>
        <p:nvSpPr>
          <p:cNvPr id="3" name="Content Placeholder 2"/>
          <p:cNvSpPr>
            <a:spLocks noGrp="1"/>
          </p:cNvSpPr>
          <p:nvPr>
            <p:ph idx="1"/>
          </p:nvPr>
        </p:nvSpPr>
        <p:spPr>
          <a:xfrm>
            <a:off x="838200" y="1317624"/>
            <a:ext cx="10515600" cy="777240"/>
          </a:xfrm>
        </p:spPr>
        <p:txBody>
          <a:bodyPr/>
          <a:lstStyle/>
          <a:p>
            <a:pPr>
              <a:buClr>
                <a:schemeClr val="tx1"/>
              </a:buClr>
            </a:pPr>
            <a:r>
              <a:rPr lang="en-US" sz="2400" b="1" dirty="0">
                <a:solidFill>
                  <a:srgbClr val="009900"/>
                </a:solidFill>
              </a:rPr>
              <a:t>Example</a:t>
            </a:r>
            <a:r>
              <a:rPr lang="en-US" sz="2400" dirty="0"/>
              <a:t> On December 31, 2019, the fair value of Pratt’s investment in equity securities is $55,500 as follows:</a:t>
            </a:r>
          </a:p>
        </p:txBody>
      </p:sp>
      <p:graphicFrame>
        <p:nvGraphicFramePr>
          <p:cNvPr id="10" name="Table 3"/>
          <p:cNvGraphicFramePr>
            <a:graphicFrameLocks noGrp="1"/>
          </p:cNvGraphicFramePr>
          <p:nvPr>
            <p:ph idx="10"/>
            <p:extLst>
              <p:ext uri="{D42A27DB-BD31-4B8C-83A1-F6EECF244321}">
                <p14:modId xmlns:p14="http://schemas.microsoft.com/office/powerpoint/2010/main" val="3767242086"/>
              </p:ext>
            </p:extLst>
          </p:nvPr>
        </p:nvGraphicFramePr>
        <p:xfrm>
          <a:off x="838200" y="2076003"/>
          <a:ext cx="10789920" cy="192024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1958418929"/>
                    </a:ext>
                  </a:extLst>
                </a:gridCol>
                <a:gridCol w="1920240">
                  <a:extLst>
                    <a:ext uri="{9D8B030D-6E8A-4147-A177-3AD203B41FA5}">
                      <a16:colId xmlns:a16="http://schemas.microsoft.com/office/drawing/2014/main" val="1719193762"/>
                    </a:ext>
                  </a:extLst>
                </a:gridCol>
                <a:gridCol w="1920240">
                  <a:extLst>
                    <a:ext uri="{9D8B030D-6E8A-4147-A177-3AD203B41FA5}">
                      <a16:colId xmlns:a16="http://schemas.microsoft.com/office/drawing/2014/main" val="1541326999"/>
                    </a:ext>
                  </a:extLst>
                </a:gridCol>
                <a:gridCol w="1920240">
                  <a:extLst>
                    <a:ext uri="{9D8B030D-6E8A-4147-A177-3AD203B41FA5}">
                      <a16:colId xmlns:a16="http://schemas.microsoft.com/office/drawing/2014/main" val="2612865652"/>
                    </a:ext>
                  </a:extLst>
                </a:gridCol>
              </a:tblGrid>
              <a:tr h="0">
                <a:tc>
                  <a:txBody>
                    <a:bodyPr/>
                    <a:lstStyle/>
                    <a:p>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Security</a:t>
                      </a:r>
                      <a:endParaRPr lang="en-IN" b="1" dirty="0">
                        <a:solidFill>
                          <a:schemeClr val="tx1"/>
                        </a:solidFill>
                        <a:latin typeface="Arial" panose="020B0604020202020204" pitchFamily="34" charset="0"/>
                        <a:cs typeface="Arial" panose="020B0604020202020204" pitchFamily="34" charset="0"/>
                      </a:endParaRPr>
                    </a:p>
                  </a:txBody>
                  <a:tcPr marT="27432" marB="27432" anchor="b">
                    <a:lnB w="12700" cap="flat" cmpd="sng" algn="ctr">
                      <a:solidFill>
                        <a:schemeClr val="tx1"/>
                      </a:solidFill>
                      <a:prstDash val="solid"/>
                      <a:round/>
                      <a:headEnd type="none" w="med" len="med"/>
                      <a:tailEnd type="none" w="med" len="med"/>
                    </a:lnB>
                    <a:noFill/>
                  </a:tcPr>
                </a:tc>
                <a:tc>
                  <a:txBody>
                    <a:bodyPr/>
                    <a:lstStyle/>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Cost</a:t>
                      </a:r>
                      <a:endParaRPr lang="en-IN" b="1" dirty="0">
                        <a:solidFill>
                          <a:schemeClr val="tx1"/>
                        </a:solidFill>
                        <a:latin typeface="Arial" panose="020B0604020202020204" pitchFamily="34" charset="0"/>
                        <a:cs typeface="Arial" panose="020B0604020202020204" pitchFamily="34" charset="0"/>
                      </a:endParaRPr>
                    </a:p>
                  </a:txBody>
                  <a:tcPr marT="27432" marB="27432" anchor="b">
                    <a:lnB w="12700" cap="flat" cmpd="sng" algn="ctr">
                      <a:solidFill>
                        <a:schemeClr val="tx1"/>
                      </a:solidFill>
                      <a:prstDash val="solid"/>
                      <a:round/>
                      <a:headEnd type="none" w="med" len="med"/>
                      <a:tailEnd type="none" w="med" len="med"/>
                    </a:lnB>
                    <a:noFill/>
                  </a:tcPr>
                </a:tc>
                <a:tc>
                  <a:txBody>
                    <a:bodyPr/>
                    <a:lstStyle/>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12/31/2019</a:t>
                      </a:r>
                    </a:p>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Fair Value</a:t>
                      </a:r>
                      <a:endParaRPr lang="en-IN" b="1" dirty="0">
                        <a:solidFill>
                          <a:schemeClr val="tx1"/>
                        </a:solidFill>
                        <a:latin typeface="Arial" panose="020B0604020202020204" pitchFamily="34" charset="0"/>
                        <a:cs typeface="Arial" panose="020B0604020202020204" pitchFamily="34" charset="0"/>
                      </a:endParaRPr>
                    </a:p>
                  </a:txBody>
                  <a:tcPr marT="27432" marB="27432" anchor="b">
                    <a:lnB w="12700" cap="flat" cmpd="sng" algn="ctr">
                      <a:solidFill>
                        <a:schemeClr val="tx1"/>
                      </a:solidFill>
                      <a:prstDash val="solid"/>
                      <a:round/>
                      <a:headEnd type="none" w="med" len="med"/>
                      <a:tailEnd type="none" w="med" len="med"/>
                    </a:lnB>
                    <a:noFill/>
                  </a:tcPr>
                </a:tc>
                <a:tc>
                  <a:txBody>
                    <a:bodyPr/>
                    <a:lstStyle/>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Change in</a:t>
                      </a:r>
                    </a:p>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Fair Value</a:t>
                      </a:r>
                      <a:endParaRPr lang="en-IN" b="1" dirty="0">
                        <a:solidFill>
                          <a:schemeClr val="tx1"/>
                        </a:solidFill>
                        <a:latin typeface="Arial" panose="020B0604020202020204" pitchFamily="34" charset="0"/>
                        <a:cs typeface="Arial" panose="020B0604020202020204" pitchFamily="34" charset="0"/>
                      </a:endParaRPr>
                    </a:p>
                  </a:txBody>
                  <a:tcPr marT="27432" marB="27432"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1389525"/>
                  </a:ext>
                </a:extLst>
              </a:tr>
              <a:tr h="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100 shares of Able Company common stock</a:t>
                      </a:r>
                      <a:endParaRPr lang="en-IN" dirty="0">
                        <a:solidFill>
                          <a:schemeClr val="tx1"/>
                        </a:solidFill>
                        <a:latin typeface="Arial" panose="020B0604020202020204" pitchFamily="34" charset="0"/>
                        <a:cs typeface="Arial" panose="020B0604020202020204" pitchFamily="34" charset="0"/>
                      </a:endParaRPr>
                    </a:p>
                  </a:txBody>
                  <a:tcPr marT="27432" marB="27432">
                    <a:lnT w="12700" cap="flat" cmpd="sng" algn="ctr">
                      <a:solidFill>
                        <a:schemeClr val="tx1"/>
                      </a:solidFill>
                      <a:prstDash val="solid"/>
                      <a:round/>
                      <a:headEnd type="none" w="med" len="med"/>
                      <a:tailEnd type="none" w="med" len="med"/>
                    </a:lnT>
                    <a:noFill/>
                  </a:tcPr>
                </a:tc>
                <a:tc>
                  <a:txBody>
                    <a:bodyPr/>
                    <a:lstStyle/>
                    <a:p>
                      <a:pPr algn="r"/>
                      <a:r>
                        <a:rPr lang="en-IN" dirty="0">
                          <a:solidFill>
                            <a:schemeClr val="tx1"/>
                          </a:solidFill>
                          <a:latin typeface="Arial" panose="020B0604020202020204" pitchFamily="34" charset="0"/>
                          <a:cs typeface="Arial" panose="020B0604020202020204" pitchFamily="34" charset="0"/>
                        </a:rPr>
                        <a:t>$ 5,000</a:t>
                      </a:r>
                    </a:p>
                  </a:txBody>
                  <a:tcPr marR="548640" marT="27432" marB="27432">
                    <a:lnT w="12700" cap="flat" cmpd="sng" algn="ctr">
                      <a:solidFill>
                        <a:schemeClr val="tx1"/>
                      </a:solidFill>
                      <a:prstDash val="solid"/>
                      <a:round/>
                      <a:headEnd type="none" w="med" len="med"/>
                      <a:tailEnd type="none" w="med" len="med"/>
                    </a:lnT>
                    <a:noFill/>
                  </a:tcPr>
                </a:tc>
                <a:tc>
                  <a:txBody>
                    <a:bodyPr/>
                    <a:lstStyle/>
                    <a:p>
                      <a:pPr algn="r"/>
                      <a:r>
                        <a:rPr lang="en-IN" dirty="0">
                          <a:solidFill>
                            <a:schemeClr val="tx1"/>
                          </a:solidFill>
                          <a:latin typeface="Arial" panose="020B0604020202020204" pitchFamily="34" charset="0"/>
                          <a:cs typeface="Arial" panose="020B0604020202020204" pitchFamily="34" charset="0"/>
                        </a:rPr>
                        <a:t>$ 6,000</a:t>
                      </a:r>
                    </a:p>
                  </a:txBody>
                  <a:tcPr marR="548640" marT="27432" marB="27432">
                    <a:lnT w="12700" cap="flat" cmpd="sng" algn="ctr">
                      <a:solidFill>
                        <a:schemeClr val="tx1"/>
                      </a:solidFill>
                      <a:prstDash val="solid"/>
                      <a:round/>
                      <a:headEnd type="none" w="med" len="med"/>
                      <a:tailEnd type="none" w="med" len="med"/>
                    </a:lnT>
                    <a:noFill/>
                  </a:tcPr>
                </a:tc>
                <a:tc>
                  <a:txBody>
                    <a:bodyPr/>
                    <a:lstStyle/>
                    <a:p>
                      <a:pPr algn="r"/>
                      <a:r>
                        <a:rPr lang="en-IN" dirty="0">
                          <a:solidFill>
                            <a:schemeClr val="tx1"/>
                          </a:solidFill>
                          <a:latin typeface="Arial" panose="020B0604020202020204" pitchFamily="34" charset="0"/>
                          <a:cs typeface="Arial" panose="020B0604020202020204" pitchFamily="34" charset="0"/>
                        </a:rPr>
                        <a:t>$1,000</a:t>
                      </a:r>
                    </a:p>
                  </a:txBody>
                  <a:tcPr marR="548640" marT="27432" marB="27432">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614855971"/>
                  </a:ext>
                </a:extLst>
              </a:tr>
              <a:tr h="0">
                <a:tc>
                  <a:txBody>
                    <a:bodyPr/>
                    <a:lstStyle/>
                    <a:p>
                      <a:r>
                        <a:rPr lang="en-IN" dirty="0">
                          <a:solidFill>
                            <a:schemeClr val="tx1"/>
                          </a:solidFill>
                          <a:latin typeface="Arial" panose="020B0604020202020204" pitchFamily="34" charset="0"/>
                          <a:cs typeface="Arial" panose="020B0604020202020204" pitchFamily="34" charset="0"/>
                        </a:rPr>
                        <a:t>300 shares of Baker Company common stock</a:t>
                      </a:r>
                    </a:p>
                  </a:txBody>
                  <a:tcPr marT="27432" marB="27432">
                    <a:noFill/>
                  </a:tcPr>
                </a:tc>
                <a:tc>
                  <a:txBody>
                    <a:bodyPr/>
                    <a:lstStyle/>
                    <a:p>
                      <a:pPr algn="r"/>
                      <a:r>
                        <a:rPr lang="en-IN" dirty="0">
                          <a:solidFill>
                            <a:schemeClr val="tx1"/>
                          </a:solidFill>
                          <a:latin typeface="Arial" panose="020B0604020202020204" pitchFamily="34" charset="0"/>
                          <a:cs typeface="Arial" panose="020B0604020202020204" pitchFamily="34" charset="0"/>
                        </a:rPr>
                        <a:t>24,000</a:t>
                      </a:r>
                    </a:p>
                  </a:txBody>
                  <a:tcPr marR="548640" marT="27432" marB="27432">
                    <a:noFill/>
                  </a:tcPr>
                </a:tc>
                <a:tc>
                  <a:txBody>
                    <a:bodyPr/>
                    <a:lstStyle/>
                    <a:p>
                      <a:pPr algn="r"/>
                      <a:r>
                        <a:rPr lang="en-IN" dirty="0">
                          <a:solidFill>
                            <a:schemeClr val="tx1"/>
                          </a:solidFill>
                          <a:latin typeface="Arial" panose="020B0604020202020204" pitchFamily="34" charset="0"/>
                          <a:cs typeface="Arial" panose="020B0604020202020204" pitchFamily="34" charset="0"/>
                        </a:rPr>
                        <a:t>23,500</a:t>
                      </a:r>
                    </a:p>
                  </a:txBody>
                  <a:tcPr marR="548640" marT="27432" marB="27432">
                    <a:noFill/>
                  </a:tcPr>
                </a:tc>
                <a:tc>
                  <a:txBody>
                    <a:bodyPr/>
                    <a:lstStyle/>
                    <a:p>
                      <a:pPr algn="r"/>
                      <a:r>
                        <a:rPr lang="en-IN" dirty="0">
                          <a:solidFill>
                            <a:schemeClr val="tx1"/>
                          </a:solidFill>
                          <a:latin typeface="Arial" panose="020B0604020202020204" pitchFamily="34" charset="0"/>
                          <a:cs typeface="Arial" panose="020B0604020202020204" pitchFamily="34" charset="0"/>
                        </a:rPr>
                        <a:t>(500)</a:t>
                      </a:r>
                    </a:p>
                  </a:txBody>
                  <a:tcPr marR="548640" marT="27432" marB="27432">
                    <a:noFill/>
                  </a:tcPr>
                </a:tc>
                <a:extLst>
                  <a:ext uri="{0D108BD9-81ED-4DB2-BD59-A6C34878D82A}">
                    <a16:rowId xmlns:a16="http://schemas.microsoft.com/office/drawing/2014/main" val="56050933"/>
                  </a:ext>
                </a:extLst>
              </a:tr>
              <a:tr h="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200 shares of Charlie Company preferred stock</a:t>
                      </a:r>
                      <a:endParaRPr lang="en-IN"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r>
                        <a:rPr lang="en-IN" u="sng" dirty="0">
                          <a:solidFill>
                            <a:schemeClr val="tx1"/>
                          </a:solidFill>
                          <a:latin typeface="Arial" panose="020B0604020202020204" pitchFamily="34" charset="0"/>
                          <a:cs typeface="Arial" panose="020B0604020202020204" pitchFamily="34" charset="0"/>
                        </a:rPr>
                        <a:t>  24,000</a:t>
                      </a:r>
                    </a:p>
                  </a:txBody>
                  <a:tcPr marR="548640" marT="27432" marB="27432">
                    <a:noFill/>
                  </a:tcPr>
                </a:tc>
                <a:tc>
                  <a:txBody>
                    <a:bodyPr/>
                    <a:lstStyle/>
                    <a:p>
                      <a:pPr algn="r"/>
                      <a:r>
                        <a:rPr lang="en-IN" u="sng" dirty="0">
                          <a:solidFill>
                            <a:schemeClr val="tx1"/>
                          </a:solidFill>
                          <a:latin typeface="Arial" panose="020B0604020202020204" pitchFamily="34" charset="0"/>
                          <a:cs typeface="Arial" panose="020B0604020202020204" pitchFamily="34" charset="0"/>
                        </a:rPr>
                        <a:t>  26,000</a:t>
                      </a:r>
                    </a:p>
                  </a:txBody>
                  <a:tcPr marR="548640" marT="27432" marB="27432">
                    <a:noFill/>
                  </a:tcPr>
                </a:tc>
                <a:tc>
                  <a:txBody>
                    <a:bodyPr/>
                    <a:lstStyle/>
                    <a:p>
                      <a:pPr algn="r"/>
                      <a:r>
                        <a:rPr lang="en-IN" u="sng" dirty="0">
                          <a:solidFill>
                            <a:schemeClr val="tx1"/>
                          </a:solidFill>
                          <a:latin typeface="Arial" panose="020B0604020202020204" pitchFamily="34" charset="0"/>
                          <a:cs typeface="Arial" panose="020B0604020202020204" pitchFamily="34" charset="0"/>
                        </a:rPr>
                        <a:t>  2,000</a:t>
                      </a:r>
                    </a:p>
                  </a:txBody>
                  <a:tcPr marR="548640" marT="27432" marB="27432">
                    <a:noFill/>
                  </a:tcPr>
                </a:tc>
                <a:extLst>
                  <a:ext uri="{0D108BD9-81ED-4DB2-BD59-A6C34878D82A}">
                    <a16:rowId xmlns:a16="http://schemas.microsoft.com/office/drawing/2014/main" val="2408657428"/>
                  </a:ext>
                </a:extLst>
              </a:tr>
              <a:tr h="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Totals</a:t>
                      </a:r>
                      <a:endParaRPr lang="en-IN"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r>
                        <a:rPr lang="en-IN" u="dbl" baseline="0" dirty="0">
                          <a:solidFill>
                            <a:schemeClr val="tx1"/>
                          </a:solidFill>
                          <a:latin typeface="Arial" panose="020B0604020202020204" pitchFamily="34" charset="0"/>
                          <a:cs typeface="Arial" panose="020B0604020202020204" pitchFamily="34" charset="0"/>
                        </a:rPr>
                        <a:t>$53,000</a:t>
                      </a:r>
                    </a:p>
                  </a:txBody>
                  <a:tcPr marR="548640" marT="27432" marB="27432">
                    <a:noFill/>
                  </a:tcPr>
                </a:tc>
                <a:tc>
                  <a:txBody>
                    <a:bodyPr/>
                    <a:lstStyle/>
                    <a:p>
                      <a:pPr algn="r"/>
                      <a:r>
                        <a:rPr lang="en-IN" u="dbl" baseline="0" dirty="0">
                          <a:solidFill>
                            <a:schemeClr val="tx1"/>
                          </a:solidFill>
                          <a:latin typeface="Arial" panose="020B0604020202020204" pitchFamily="34" charset="0"/>
                          <a:cs typeface="Arial" panose="020B0604020202020204" pitchFamily="34" charset="0"/>
                        </a:rPr>
                        <a:t>$55,500</a:t>
                      </a:r>
                    </a:p>
                  </a:txBody>
                  <a:tcPr marR="548640" marT="27432" marB="27432">
                    <a:noFill/>
                  </a:tcPr>
                </a:tc>
                <a:tc>
                  <a:txBody>
                    <a:bodyPr/>
                    <a:lstStyle/>
                    <a:p>
                      <a:pPr algn="r"/>
                      <a:r>
                        <a:rPr lang="en-IN" u="dbl" baseline="0" dirty="0">
                          <a:solidFill>
                            <a:schemeClr val="tx1"/>
                          </a:solidFill>
                          <a:latin typeface="Arial" panose="020B0604020202020204" pitchFamily="34" charset="0"/>
                          <a:cs typeface="Arial" panose="020B0604020202020204" pitchFamily="34" charset="0"/>
                        </a:rPr>
                        <a:t>$2,500</a:t>
                      </a:r>
                    </a:p>
                  </a:txBody>
                  <a:tcPr marR="548640" marT="27432" marB="27432">
                    <a:noFill/>
                  </a:tcPr>
                </a:tc>
                <a:extLst>
                  <a:ext uri="{0D108BD9-81ED-4DB2-BD59-A6C34878D82A}">
                    <a16:rowId xmlns:a16="http://schemas.microsoft.com/office/drawing/2014/main" val="1635369381"/>
                  </a:ext>
                </a:extLst>
              </a:tr>
            </a:tbl>
          </a:graphicData>
        </a:graphic>
      </p:graphicFrame>
      <p:sp>
        <p:nvSpPr>
          <p:cNvPr id="5" name="Content Placeholder 4"/>
          <p:cNvSpPr>
            <a:spLocks noGrp="1"/>
          </p:cNvSpPr>
          <p:nvPr>
            <p:ph idx="11"/>
          </p:nvPr>
        </p:nvSpPr>
        <p:spPr>
          <a:xfrm>
            <a:off x="838200" y="3977382"/>
            <a:ext cx="10515600" cy="844477"/>
          </a:xfrm>
        </p:spPr>
        <p:txBody>
          <a:bodyPr/>
          <a:lstStyle/>
          <a:p>
            <a:r>
              <a:rPr lang="en-US" sz="2400" dirty="0"/>
              <a:t>Pratt records the $2,500 net increase in the value of the securities, an unrealized holding gain, as follows:</a:t>
            </a:r>
          </a:p>
        </p:txBody>
      </p:sp>
      <p:graphicFrame>
        <p:nvGraphicFramePr>
          <p:cNvPr id="9" name="Table 5"/>
          <p:cNvGraphicFramePr>
            <a:graphicFrameLocks noGrp="1"/>
          </p:cNvGraphicFramePr>
          <p:nvPr>
            <p:ph idx="12"/>
            <p:extLst>
              <p:ext uri="{D42A27DB-BD31-4B8C-83A1-F6EECF244321}">
                <p14:modId xmlns:p14="http://schemas.microsoft.com/office/powerpoint/2010/main" val="1052224117"/>
              </p:ext>
            </p:extLst>
          </p:nvPr>
        </p:nvGraphicFramePr>
        <p:xfrm>
          <a:off x="2255520" y="4802998"/>
          <a:ext cx="7680960" cy="658368"/>
        </p:xfrm>
        <a:graphic>
          <a:graphicData uri="http://schemas.openxmlformats.org/drawingml/2006/table">
            <a:tbl>
              <a:tblPr firstRow="1" bandRow="1">
                <a:tableStyleId>{5C22544A-7EE6-4342-B048-85BDC9FD1C3A}</a:tableStyleId>
              </a:tblPr>
              <a:tblGrid>
                <a:gridCol w="5669280">
                  <a:extLst>
                    <a:ext uri="{9D8B030D-6E8A-4147-A177-3AD203B41FA5}">
                      <a16:colId xmlns:a16="http://schemas.microsoft.com/office/drawing/2014/main" val="908195503"/>
                    </a:ext>
                  </a:extLst>
                </a:gridCol>
                <a:gridCol w="1005840">
                  <a:extLst>
                    <a:ext uri="{9D8B030D-6E8A-4147-A177-3AD203B41FA5}">
                      <a16:colId xmlns:a16="http://schemas.microsoft.com/office/drawing/2014/main" val="1517967125"/>
                    </a:ext>
                  </a:extLst>
                </a:gridCol>
                <a:gridCol w="1005840">
                  <a:extLst>
                    <a:ext uri="{9D8B030D-6E8A-4147-A177-3AD203B41FA5}">
                      <a16:colId xmlns:a16="http://schemas.microsoft.com/office/drawing/2014/main" val="235875926"/>
                    </a:ext>
                  </a:extLst>
                </a:gridCol>
              </a:tblGrid>
              <a:tr h="27432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Investment in Equity Securities</a:t>
                      </a: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2,500</a:t>
                      </a: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extLst>
                  <a:ext uri="{0D108BD9-81ED-4DB2-BD59-A6C34878D82A}">
                    <a16:rowId xmlns:a16="http://schemas.microsoft.com/office/drawing/2014/main" val="2122089261"/>
                  </a:ext>
                </a:extLst>
              </a:tr>
              <a:tr h="27432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Unrealized Holding Gain/Loss—Equity Securities</a:t>
                      </a: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r>
                        <a:rPr lang="en-IN" sz="1800" b="0" i="0" u="none" strike="noStrike" kern="1200" baseline="0" dirty="0">
                          <a:solidFill>
                            <a:schemeClr val="dk1"/>
                          </a:solidFill>
                          <a:latin typeface="Arial" panose="020B0604020202020204" pitchFamily="34" charset="0"/>
                          <a:ea typeface="+mn-ea"/>
                          <a:cs typeface="Arial" panose="020B0604020202020204" pitchFamily="34" charset="0"/>
                        </a:rPr>
                        <a:t>2,500</a:t>
                      </a: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extLst>
                  <a:ext uri="{0D108BD9-81ED-4DB2-BD59-A6C34878D82A}">
                    <a16:rowId xmlns:a16="http://schemas.microsoft.com/office/drawing/2014/main" val="3444794578"/>
                  </a:ext>
                </a:extLst>
              </a:tr>
            </a:tbl>
          </a:graphicData>
        </a:graphic>
      </p:graphicFrame>
      <p:sp>
        <p:nvSpPr>
          <p:cNvPr id="7" name="Content Placeholder 6"/>
          <p:cNvSpPr>
            <a:spLocks noGrp="1"/>
          </p:cNvSpPr>
          <p:nvPr>
            <p:ph idx="13"/>
          </p:nvPr>
        </p:nvSpPr>
        <p:spPr>
          <a:xfrm>
            <a:off x="838200" y="5442505"/>
            <a:ext cx="10515600" cy="777240"/>
          </a:xfrm>
        </p:spPr>
        <p:txBody>
          <a:bodyPr/>
          <a:lstStyle/>
          <a:p>
            <a:r>
              <a:rPr lang="en-US" sz="2400" dirty="0"/>
              <a:t>On its December 31, 2019, balance sheet, Pratt reports the investment as an asset at the $55,500 fair value.</a:t>
            </a:r>
          </a:p>
        </p:txBody>
      </p:sp>
    </p:spTree>
    <p:extLst>
      <p:ext uri="{BB962C8B-B14F-4D97-AF65-F5344CB8AC3E}">
        <p14:creationId xmlns:p14="http://schemas.microsoft.com/office/powerpoint/2010/main" val="54428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IN" dirty="0"/>
              <a:t>Equity Investments: Minority Passive Investments</a:t>
            </a:r>
            <a:endParaRPr lang="en-US" sz="2400" dirty="0"/>
          </a:p>
        </p:txBody>
      </p:sp>
      <p:sp>
        <p:nvSpPr>
          <p:cNvPr id="3" name="Content Placeholder 2"/>
          <p:cNvSpPr>
            <a:spLocks noGrp="1"/>
          </p:cNvSpPr>
          <p:nvPr>
            <p:ph idx="1"/>
          </p:nvPr>
        </p:nvSpPr>
        <p:spPr>
          <a:xfrm>
            <a:off x="838198" y="1317625"/>
            <a:ext cx="10972800" cy="4850946"/>
          </a:xfrm>
        </p:spPr>
        <p:txBody>
          <a:bodyPr/>
          <a:lstStyle/>
          <a:p>
            <a:r>
              <a:rPr lang="en-US" sz="2800" dirty="0"/>
              <a:t>An investment in another company that does </a:t>
            </a:r>
            <a:r>
              <a:rPr lang="en-US" sz="2800" u="sng" dirty="0"/>
              <a:t>not</a:t>
            </a:r>
            <a:r>
              <a:rPr lang="en-US" sz="2800" dirty="0"/>
              <a:t> allow the investing company to control or exert significant influence over the other company is considered a</a:t>
            </a:r>
            <a:r>
              <a:rPr lang="en-US" sz="2800" b="1" dirty="0">
                <a:solidFill>
                  <a:srgbClr val="4F81BD"/>
                </a:solidFill>
              </a:rPr>
              <a:t> </a:t>
            </a:r>
            <a:r>
              <a:rPr lang="en-US" sz="2800" b="1" dirty="0">
                <a:solidFill>
                  <a:srgbClr val="004A78"/>
                </a:solidFill>
              </a:rPr>
              <a:t>minority passive investment</a:t>
            </a:r>
            <a:r>
              <a:rPr lang="en-US" sz="2800" dirty="0">
                <a:solidFill>
                  <a:srgbClr val="000000"/>
                </a:solidFill>
              </a:rPr>
              <a:t>.</a:t>
            </a:r>
          </a:p>
          <a:p>
            <a:r>
              <a:rPr lang="en-US" sz="2800" dirty="0">
                <a:solidFill>
                  <a:srgbClr val="000000"/>
                </a:solidFill>
              </a:rPr>
              <a:t>Generally, an investment is considered a passive investment when a company owns less than 20% of the voting common stock of the investee.</a:t>
            </a:r>
          </a:p>
          <a:p>
            <a:r>
              <a:rPr lang="en-US" sz="2800" dirty="0">
                <a:solidFill>
                  <a:srgbClr val="000000"/>
                </a:solidFill>
              </a:rPr>
              <a:t>All passive investments in equity securities with readily determinable fair values must be reported at fair value.</a:t>
            </a:r>
          </a:p>
          <a:p>
            <a:r>
              <a:rPr lang="en-US" sz="2800" dirty="0">
                <a:solidFill>
                  <a:srgbClr val="000000"/>
                </a:solidFill>
              </a:rPr>
              <a:t>Any change in fair value (unrealized holding gains and losses)</a:t>
            </a:r>
            <a:br>
              <a:rPr lang="en-US" sz="2800" dirty="0">
                <a:solidFill>
                  <a:srgbClr val="000000"/>
                </a:solidFill>
              </a:rPr>
            </a:br>
            <a:r>
              <a:rPr lang="en-US" sz="2800" dirty="0">
                <a:solidFill>
                  <a:srgbClr val="000000"/>
                </a:solidFill>
              </a:rPr>
              <a:t>of the equity investments are reported in net income.</a:t>
            </a:r>
            <a:endParaRPr lang="en-US" sz="2800" dirty="0"/>
          </a:p>
        </p:txBody>
      </p:sp>
    </p:spTree>
    <p:extLst>
      <p:ext uri="{BB962C8B-B14F-4D97-AF65-F5344CB8AC3E}">
        <p14:creationId xmlns:p14="http://schemas.microsoft.com/office/powerpoint/2010/main" val="89369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Recognition of Unrealized Holding Gains </a:t>
            </a:r>
            <a:br>
              <a:rPr lang="en-IN" dirty="0"/>
            </a:br>
            <a:r>
              <a:rPr lang="en-IN" dirty="0"/>
              <a:t>and Losses</a:t>
            </a:r>
            <a:r>
              <a:rPr lang="en-IN" sz="2000" dirty="0"/>
              <a:t> (Slide 3 of 3)</a:t>
            </a:r>
            <a:endParaRPr lang="en-IN" dirty="0"/>
          </a:p>
        </p:txBody>
      </p:sp>
      <p:sp>
        <p:nvSpPr>
          <p:cNvPr id="3" name="Content Placeholder 2"/>
          <p:cNvSpPr>
            <a:spLocks noGrp="1"/>
          </p:cNvSpPr>
          <p:nvPr>
            <p:ph idx="1"/>
          </p:nvPr>
        </p:nvSpPr>
        <p:spPr>
          <a:xfrm>
            <a:off x="838200" y="1317624"/>
            <a:ext cx="10515600" cy="987694"/>
          </a:xfrm>
        </p:spPr>
        <p:txBody>
          <a:bodyPr/>
          <a:lstStyle/>
          <a:p>
            <a:pPr>
              <a:buClr>
                <a:schemeClr val="tx1"/>
              </a:buClr>
            </a:pPr>
            <a:r>
              <a:rPr lang="en-US" sz="2000" b="1" dirty="0">
                <a:solidFill>
                  <a:srgbClr val="009900"/>
                </a:solidFill>
              </a:rPr>
              <a:t>Example</a:t>
            </a:r>
            <a:r>
              <a:rPr lang="en-US" sz="2000" dirty="0"/>
              <a:t> To illustrate the subsequent increases or decreases in fair value, suppose that on December 31, 2020, the fair value of the investment in equity securities held by Pratt is $52,000 as follows: </a:t>
            </a:r>
          </a:p>
        </p:txBody>
      </p:sp>
      <p:graphicFrame>
        <p:nvGraphicFramePr>
          <p:cNvPr id="10" name="Table 3"/>
          <p:cNvGraphicFramePr>
            <a:graphicFrameLocks noGrp="1"/>
          </p:cNvGraphicFramePr>
          <p:nvPr>
            <p:ph idx="10"/>
            <p:extLst>
              <p:ext uri="{D42A27DB-BD31-4B8C-83A1-F6EECF244321}">
                <p14:modId xmlns:p14="http://schemas.microsoft.com/office/powerpoint/2010/main" val="1916206322"/>
              </p:ext>
            </p:extLst>
          </p:nvPr>
        </p:nvGraphicFramePr>
        <p:xfrm>
          <a:off x="838200" y="2323655"/>
          <a:ext cx="10789920" cy="164592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1958418929"/>
                    </a:ext>
                  </a:extLst>
                </a:gridCol>
                <a:gridCol w="1920240">
                  <a:extLst>
                    <a:ext uri="{9D8B030D-6E8A-4147-A177-3AD203B41FA5}">
                      <a16:colId xmlns:a16="http://schemas.microsoft.com/office/drawing/2014/main" val="1719193762"/>
                    </a:ext>
                  </a:extLst>
                </a:gridCol>
                <a:gridCol w="1920240">
                  <a:extLst>
                    <a:ext uri="{9D8B030D-6E8A-4147-A177-3AD203B41FA5}">
                      <a16:colId xmlns:a16="http://schemas.microsoft.com/office/drawing/2014/main" val="1541326999"/>
                    </a:ext>
                  </a:extLst>
                </a:gridCol>
                <a:gridCol w="1920240">
                  <a:extLst>
                    <a:ext uri="{9D8B030D-6E8A-4147-A177-3AD203B41FA5}">
                      <a16:colId xmlns:a16="http://schemas.microsoft.com/office/drawing/2014/main" val="2612865652"/>
                    </a:ext>
                  </a:extLst>
                </a:gridCol>
              </a:tblGrid>
              <a:tr h="0">
                <a:tc>
                  <a:txBody>
                    <a:bodyPr/>
                    <a:lstStyle/>
                    <a:p>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Security</a:t>
                      </a:r>
                      <a:endParaRPr lang="en-IN" sz="1600" b="1" dirty="0">
                        <a:solidFill>
                          <a:schemeClr val="tx1"/>
                        </a:solidFill>
                        <a:latin typeface="Arial" panose="020B0604020202020204" pitchFamily="34" charset="0"/>
                        <a:cs typeface="Arial" panose="020B0604020202020204" pitchFamily="34" charset="0"/>
                      </a:endParaRPr>
                    </a:p>
                  </a:txBody>
                  <a:tcPr marT="18288" marB="18288" anchor="b">
                    <a:lnB w="12700" cap="flat" cmpd="sng" algn="ctr">
                      <a:solidFill>
                        <a:schemeClr val="tx1"/>
                      </a:solidFill>
                      <a:prstDash val="solid"/>
                      <a:round/>
                      <a:headEnd type="none" w="med" len="med"/>
                      <a:tailEnd type="none" w="med" len="med"/>
                    </a:lnB>
                    <a:noFill/>
                  </a:tcPr>
                </a:tc>
                <a:tc>
                  <a:txBody>
                    <a:bodyPr/>
                    <a:lstStyle/>
                    <a:p>
                      <a:pPr algn="ctr"/>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12/31/2019</a:t>
                      </a:r>
                    </a:p>
                    <a:p>
                      <a:pPr algn="ctr"/>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Fair Value</a:t>
                      </a:r>
                      <a:endParaRPr lang="en-IN" sz="1600" b="1" dirty="0">
                        <a:solidFill>
                          <a:schemeClr val="tx1"/>
                        </a:solidFill>
                        <a:latin typeface="Arial" panose="020B0604020202020204" pitchFamily="34" charset="0"/>
                        <a:cs typeface="Arial" panose="020B0604020202020204" pitchFamily="34" charset="0"/>
                      </a:endParaRPr>
                    </a:p>
                  </a:txBody>
                  <a:tcPr marT="18288" marB="18288" anchor="b">
                    <a:lnB w="12700" cap="flat" cmpd="sng" algn="ctr">
                      <a:solidFill>
                        <a:schemeClr val="tx1"/>
                      </a:solidFill>
                      <a:prstDash val="solid"/>
                      <a:round/>
                      <a:headEnd type="none" w="med" len="med"/>
                      <a:tailEnd type="none" w="med" len="med"/>
                    </a:lnB>
                    <a:noFill/>
                  </a:tcPr>
                </a:tc>
                <a:tc>
                  <a:txBody>
                    <a:bodyPr/>
                    <a:lstStyle/>
                    <a:p>
                      <a:pPr algn="ctr"/>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12/31/2020</a:t>
                      </a:r>
                    </a:p>
                    <a:p>
                      <a:pPr algn="ctr"/>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Fair Value</a:t>
                      </a:r>
                      <a:endParaRPr lang="en-IN" sz="1600" b="1" dirty="0">
                        <a:solidFill>
                          <a:schemeClr val="tx1"/>
                        </a:solidFill>
                        <a:latin typeface="Arial" panose="020B0604020202020204" pitchFamily="34" charset="0"/>
                        <a:cs typeface="Arial" panose="020B0604020202020204" pitchFamily="34" charset="0"/>
                      </a:endParaRPr>
                    </a:p>
                  </a:txBody>
                  <a:tcPr marT="18288" marB="18288" anchor="b">
                    <a:lnB w="12700" cap="flat" cmpd="sng" algn="ctr">
                      <a:solidFill>
                        <a:schemeClr val="tx1"/>
                      </a:solidFill>
                      <a:prstDash val="solid"/>
                      <a:round/>
                      <a:headEnd type="none" w="med" len="med"/>
                      <a:tailEnd type="none" w="med" len="med"/>
                    </a:lnB>
                    <a:noFill/>
                  </a:tcPr>
                </a:tc>
                <a:tc>
                  <a:txBody>
                    <a:bodyPr/>
                    <a:lstStyle/>
                    <a:p>
                      <a:pPr algn="ctr"/>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Change in</a:t>
                      </a:r>
                    </a:p>
                    <a:p>
                      <a:pPr algn="ctr"/>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Fair Value</a:t>
                      </a:r>
                      <a:endParaRPr lang="en-IN" sz="1600" b="1" dirty="0">
                        <a:solidFill>
                          <a:schemeClr val="tx1"/>
                        </a:solidFill>
                        <a:latin typeface="Arial" panose="020B0604020202020204" pitchFamily="34" charset="0"/>
                        <a:cs typeface="Arial" panose="020B0604020202020204" pitchFamily="34" charset="0"/>
                      </a:endParaRPr>
                    </a:p>
                  </a:txBody>
                  <a:tcPr marT="18288" marB="18288"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1389525"/>
                  </a:ext>
                </a:extLst>
              </a:tr>
              <a:tr h="0">
                <a:tc>
                  <a:txBody>
                    <a:bodyPr/>
                    <a:lstStyle/>
                    <a:p>
                      <a:r>
                        <a:rPr lang="en-IN" sz="1600" dirty="0">
                          <a:solidFill>
                            <a:schemeClr val="tx1"/>
                          </a:solidFill>
                          <a:latin typeface="Arial" panose="020B0604020202020204" pitchFamily="34" charset="0"/>
                          <a:cs typeface="Arial" panose="020B0604020202020204" pitchFamily="34" charset="0"/>
                        </a:rPr>
                        <a:t>100 shares of Able Company common stock</a:t>
                      </a:r>
                    </a:p>
                  </a:txBody>
                  <a:tcPr marT="18288" marB="18288">
                    <a:lnT w="12700" cap="flat" cmpd="sng" algn="ctr">
                      <a:solidFill>
                        <a:schemeClr val="tx1"/>
                      </a:solidFill>
                      <a:prstDash val="solid"/>
                      <a:round/>
                      <a:headEnd type="none" w="med" len="med"/>
                      <a:tailEnd type="none" w="med" len="med"/>
                    </a:lnT>
                    <a:noFill/>
                  </a:tcPr>
                </a:tc>
                <a:tc>
                  <a:txBody>
                    <a:bodyPr/>
                    <a:lstStyle/>
                    <a:p>
                      <a:pPr algn="r"/>
                      <a:r>
                        <a:rPr lang="en-IN" sz="1600" dirty="0">
                          <a:solidFill>
                            <a:schemeClr val="tx1"/>
                          </a:solidFill>
                          <a:latin typeface="Arial" panose="020B0604020202020204" pitchFamily="34" charset="0"/>
                          <a:cs typeface="Arial" panose="020B0604020202020204" pitchFamily="34" charset="0"/>
                        </a:rPr>
                        <a:t>$ 6,000</a:t>
                      </a:r>
                    </a:p>
                  </a:txBody>
                  <a:tcPr marR="548640" marT="18288" marB="18288">
                    <a:lnT w="12700" cap="flat" cmpd="sng" algn="ctr">
                      <a:solidFill>
                        <a:schemeClr val="tx1"/>
                      </a:solidFill>
                      <a:prstDash val="solid"/>
                      <a:round/>
                      <a:headEnd type="none" w="med" len="med"/>
                      <a:tailEnd type="none" w="med" len="med"/>
                    </a:lnT>
                    <a:noFill/>
                  </a:tcPr>
                </a:tc>
                <a:tc>
                  <a:txBody>
                    <a:bodyPr/>
                    <a:lstStyle/>
                    <a:p>
                      <a:pPr algn="r"/>
                      <a:r>
                        <a:rPr lang="en-IN" sz="1600" dirty="0">
                          <a:solidFill>
                            <a:schemeClr val="tx1"/>
                          </a:solidFill>
                          <a:latin typeface="Arial" panose="020B0604020202020204" pitchFamily="34" charset="0"/>
                          <a:cs typeface="Arial" panose="020B0604020202020204" pitchFamily="34" charset="0"/>
                        </a:rPr>
                        <a:t>$ 6,100</a:t>
                      </a:r>
                    </a:p>
                  </a:txBody>
                  <a:tcPr marR="548640" marT="18288" marB="18288">
                    <a:lnT w="12700" cap="flat" cmpd="sng" algn="ctr">
                      <a:solidFill>
                        <a:schemeClr val="tx1"/>
                      </a:solidFill>
                      <a:prstDash val="solid"/>
                      <a:round/>
                      <a:headEnd type="none" w="med" len="med"/>
                      <a:tailEnd type="none" w="med" len="med"/>
                    </a:lnT>
                    <a:noFill/>
                  </a:tcPr>
                </a:tc>
                <a:tc>
                  <a:txBody>
                    <a:bodyPr/>
                    <a:lstStyle/>
                    <a:p>
                      <a:pPr algn="r"/>
                      <a:r>
                        <a:rPr lang="en-IN" sz="1600" dirty="0">
                          <a:solidFill>
                            <a:schemeClr val="tx1"/>
                          </a:solidFill>
                          <a:latin typeface="Arial" panose="020B0604020202020204" pitchFamily="34" charset="0"/>
                          <a:cs typeface="Arial" panose="020B0604020202020204" pitchFamily="34" charset="0"/>
                        </a:rPr>
                        <a:t>$ 100</a:t>
                      </a:r>
                    </a:p>
                  </a:txBody>
                  <a:tcPr marR="548640" marT="18288" marB="18288">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614855971"/>
                  </a:ext>
                </a:extLst>
              </a:tr>
              <a:tr h="0">
                <a:tc>
                  <a:txBody>
                    <a:bodyPr/>
                    <a:lstStyle/>
                    <a:p>
                      <a:r>
                        <a:rPr lang="en-IN" sz="1600" dirty="0">
                          <a:solidFill>
                            <a:schemeClr val="tx1"/>
                          </a:solidFill>
                          <a:latin typeface="Arial" panose="020B0604020202020204" pitchFamily="34" charset="0"/>
                          <a:cs typeface="Arial" panose="020B0604020202020204" pitchFamily="34" charset="0"/>
                        </a:rPr>
                        <a:t>300 shares of Baker Company common stock</a:t>
                      </a:r>
                    </a:p>
                  </a:txBody>
                  <a:tcPr marT="18288" marB="18288">
                    <a:noFill/>
                  </a:tcPr>
                </a:tc>
                <a:tc>
                  <a:txBody>
                    <a:bodyPr/>
                    <a:lstStyle/>
                    <a:p>
                      <a:pPr algn="r"/>
                      <a:r>
                        <a:rPr lang="en-IN" sz="1600" dirty="0">
                          <a:solidFill>
                            <a:schemeClr val="tx1"/>
                          </a:solidFill>
                          <a:latin typeface="Arial" panose="020B0604020202020204" pitchFamily="34" charset="0"/>
                          <a:cs typeface="Arial" panose="020B0604020202020204" pitchFamily="34" charset="0"/>
                        </a:rPr>
                        <a:t>23,500</a:t>
                      </a:r>
                    </a:p>
                  </a:txBody>
                  <a:tcPr marR="548640" marT="18288" marB="18288">
                    <a:noFill/>
                  </a:tcPr>
                </a:tc>
                <a:tc>
                  <a:txBody>
                    <a:bodyPr/>
                    <a:lstStyle/>
                    <a:p>
                      <a:pPr algn="r"/>
                      <a:r>
                        <a:rPr lang="en-IN" sz="1600" dirty="0">
                          <a:solidFill>
                            <a:schemeClr val="tx1"/>
                          </a:solidFill>
                          <a:latin typeface="Arial" panose="020B0604020202020204" pitchFamily="34" charset="0"/>
                          <a:cs typeface="Arial" panose="020B0604020202020204" pitchFamily="34" charset="0"/>
                        </a:rPr>
                        <a:t>22,700</a:t>
                      </a:r>
                    </a:p>
                  </a:txBody>
                  <a:tcPr marR="548640" marT="18288" marB="18288">
                    <a:noFill/>
                  </a:tcPr>
                </a:tc>
                <a:tc>
                  <a:txBody>
                    <a:bodyPr/>
                    <a:lstStyle/>
                    <a:p>
                      <a:pPr algn="r"/>
                      <a:r>
                        <a:rPr lang="en-IN" sz="1600" dirty="0">
                          <a:solidFill>
                            <a:schemeClr val="tx1"/>
                          </a:solidFill>
                          <a:latin typeface="Arial" panose="020B0604020202020204" pitchFamily="34" charset="0"/>
                          <a:cs typeface="Arial" panose="020B0604020202020204" pitchFamily="34" charset="0"/>
                        </a:rPr>
                        <a:t>(800)</a:t>
                      </a:r>
                    </a:p>
                  </a:txBody>
                  <a:tcPr marR="548640" marT="18288" marB="18288">
                    <a:noFill/>
                  </a:tcPr>
                </a:tc>
                <a:extLst>
                  <a:ext uri="{0D108BD9-81ED-4DB2-BD59-A6C34878D82A}">
                    <a16:rowId xmlns:a16="http://schemas.microsoft.com/office/drawing/2014/main" val="56050933"/>
                  </a:ext>
                </a:extLst>
              </a:tr>
              <a:tr h="0">
                <a:tc>
                  <a:txBody>
                    <a:bodyPr/>
                    <a:lstStyle/>
                    <a:p>
                      <a:r>
                        <a:rPr lang="en-IN" sz="1600" dirty="0">
                          <a:solidFill>
                            <a:schemeClr val="tx1"/>
                          </a:solidFill>
                          <a:latin typeface="Arial" panose="020B0604020202020204" pitchFamily="34" charset="0"/>
                          <a:cs typeface="Arial" panose="020B0604020202020204" pitchFamily="34" charset="0"/>
                        </a:rPr>
                        <a:t>200 shares of Charlie Company preferred stock</a:t>
                      </a:r>
                    </a:p>
                  </a:txBody>
                  <a:tcPr marT="18288" marB="18288">
                    <a:noFill/>
                  </a:tcPr>
                </a:tc>
                <a:tc>
                  <a:txBody>
                    <a:bodyPr/>
                    <a:lstStyle/>
                    <a:p>
                      <a:pPr algn="r"/>
                      <a:r>
                        <a:rPr lang="en-IN" sz="1600" u="sng" dirty="0">
                          <a:solidFill>
                            <a:schemeClr val="tx1"/>
                          </a:solidFill>
                          <a:latin typeface="Arial" panose="020B0604020202020204" pitchFamily="34" charset="0"/>
                          <a:cs typeface="Arial" panose="020B0604020202020204" pitchFamily="34" charset="0"/>
                        </a:rPr>
                        <a:t>  26,000</a:t>
                      </a:r>
                    </a:p>
                  </a:txBody>
                  <a:tcPr marR="548640" marT="18288" marB="18288">
                    <a:noFill/>
                  </a:tcPr>
                </a:tc>
                <a:tc>
                  <a:txBody>
                    <a:bodyPr/>
                    <a:lstStyle/>
                    <a:p>
                      <a:pPr algn="r"/>
                      <a:r>
                        <a:rPr lang="en-IN" sz="1600" u="sng" dirty="0">
                          <a:solidFill>
                            <a:schemeClr val="tx1"/>
                          </a:solidFill>
                          <a:latin typeface="Arial" panose="020B0604020202020204" pitchFamily="34" charset="0"/>
                          <a:cs typeface="Arial" panose="020B0604020202020204" pitchFamily="34" charset="0"/>
                        </a:rPr>
                        <a:t>  23,200</a:t>
                      </a:r>
                    </a:p>
                  </a:txBody>
                  <a:tcPr marR="548640" marT="18288" marB="18288">
                    <a:noFill/>
                  </a:tcPr>
                </a:tc>
                <a:tc>
                  <a:txBody>
                    <a:bodyPr/>
                    <a:lstStyle/>
                    <a:p>
                      <a:pPr algn="r"/>
                      <a:r>
                        <a:rPr lang="en-IN" sz="1600" u="sng" dirty="0">
                          <a:solidFill>
                            <a:schemeClr val="tx1"/>
                          </a:solidFill>
                          <a:latin typeface="Arial" panose="020B0604020202020204" pitchFamily="34" charset="0"/>
                          <a:cs typeface="Arial" panose="020B0604020202020204" pitchFamily="34" charset="0"/>
                        </a:rPr>
                        <a:t>  (2,800)</a:t>
                      </a:r>
                    </a:p>
                  </a:txBody>
                  <a:tcPr marR="548640" marT="18288" marB="18288">
                    <a:noFill/>
                  </a:tcPr>
                </a:tc>
                <a:extLst>
                  <a:ext uri="{0D108BD9-81ED-4DB2-BD59-A6C34878D82A}">
                    <a16:rowId xmlns:a16="http://schemas.microsoft.com/office/drawing/2014/main" val="2408657428"/>
                  </a:ext>
                </a:extLst>
              </a:tr>
              <a:tr h="0">
                <a:tc>
                  <a:txBody>
                    <a:bodyPr/>
                    <a:lstStyle/>
                    <a:p>
                      <a:pPr marL="457200"/>
                      <a:r>
                        <a:rPr lang="en-IN" sz="1600" dirty="0">
                          <a:solidFill>
                            <a:schemeClr val="tx1"/>
                          </a:solidFill>
                          <a:latin typeface="Arial" panose="020B0604020202020204" pitchFamily="34" charset="0"/>
                          <a:cs typeface="Arial" panose="020B0604020202020204" pitchFamily="34" charset="0"/>
                        </a:rPr>
                        <a:t>Totals</a:t>
                      </a:r>
                    </a:p>
                  </a:txBody>
                  <a:tcPr marT="18288" marB="18288">
                    <a:noFill/>
                  </a:tcPr>
                </a:tc>
                <a:tc>
                  <a:txBody>
                    <a:bodyPr/>
                    <a:lstStyle/>
                    <a:p>
                      <a:pPr algn="r"/>
                      <a:r>
                        <a:rPr lang="en-IN" sz="1600" u="dbl" baseline="0" dirty="0">
                          <a:solidFill>
                            <a:schemeClr val="tx1"/>
                          </a:solidFill>
                          <a:latin typeface="Arial" panose="020B0604020202020204" pitchFamily="34" charset="0"/>
                          <a:cs typeface="Arial" panose="020B0604020202020204" pitchFamily="34" charset="0"/>
                        </a:rPr>
                        <a:t>$55,500</a:t>
                      </a:r>
                    </a:p>
                  </a:txBody>
                  <a:tcPr marR="548640" marT="18288" marB="18288">
                    <a:noFill/>
                  </a:tcPr>
                </a:tc>
                <a:tc>
                  <a:txBody>
                    <a:bodyPr/>
                    <a:lstStyle/>
                    <a:p>
                      <a:pPr algn="r"/>
                      <a:r>
                        <a:rPr lang="en-IN" sz="1600" u="dbl" baseline="0" dirty="0">
                          <a:solidFill>
                            <a:schemeClr val="tx1"/>
                          </a:solidFill>
                          <a:latin typeface="Arial" panose="020B0604020202020204" pitchFamily="34" charset="0"/>
                          <a:cs typeface="Arial" panose="020B0604020202020204" pitchFamily="34" charset="0"/>
                        </a:rPr>
                        <a:t>$52,000</a:t>
                      </a:r>
                    </a:p>
                  </a:txBody>
                  <a:tcPr marR="548640" marT="18288" marB="18288">
                    <a:noFill/>
                  </a:tcPr>
                </a:tc>
                <a:tc>
                  <a:txBody>
                    <a:bodyPr/>
                    <a:lstStyle/>
                    <a:p>
                      <a:pPr algn="r"/>
                      <a:r>
                        <a:rPr lang="en-IN" sz="1600" u="dbl" baseline="0" dirty="0">
                          <a:solidFill>
                            <a:schemeClr val="tx1"/>
                          </a:solidFill>
                          <a:latin typeface="Arial" panose="020B0604020202020204" pitchFamily="34" charset="0"/>
                          <a:cs typeface="Arial" panose="020B0604020202020204" pitchFamily="34" charset="0"/>
                        </a:rPr>
                        <a:t>$(3,500)</a:t>
                      </a:r>
                    </a:p>
                  </a:txBody>
                  <a:tcPr marR="548640" marT="18288" marB="18288">
                    <a:noFill/>
                  </a:tcPr>
                </a:tc>
                <a:extLst>
                  <a:ext uri="{0D108BD9-81ED-4DB2-BD59-A6C34878D82A}">
                    <a16:rowId xmlns:a16="http://schemas.microsoft.com/office/drawing/2014/main" val="1635369381"/>
                  </a:ext>
                </a:extLst>
              </a:tr>
            </a:tbl>
          </a:graphicData>
        </a:graphic>
      </p:graphicFrame>
      <p:sp>
        <p:nvSpPr>
          <p:cNvPr id="5" name="Content Placeholder 4"/>
          <p:cNvSpPr>
            <a:spLocks noGrp="1"/>
          </p:cNvSpPr>
          <p:nvPr>
            <p:ph idx="11"/>
          </p:nvPr>
        </p:nvSpPr>
        <p:spPr>
          <a:xfrm>
            <a:off x="838200" y="3987912"/>
            <a:ext cx="10515600" cy="960120"/>
          </a:xfrm>
        </p:spPr>
        <p:txBody>
          <a:bodyPr/>
          <a:lstStyle/>
          <a:p>
            <a:r>
              <a:rPr lang="en-US" sz="2000" dirty="0"/>
              <a:t>Comparing the fair value of the investments at the end of the period with the fair value of the investments at the beginning of the period, Pratt records a $3,500 unrealized holding loss as follows:</a:t>
            </a:r>
          </a:p>
        </p:txBody>
      </p:sp>
      <p:graphicFrame>
        <p:nvGraphicFramePr>
          <p:cNvPr id="9" name="Table 5"/>
          <p:cNvGraphicFramePr>
            <a:graphicFrameLocks noGrp="1"/>
          </p:cNvGraphicFramePr>
          <p:nvPr>
            <p:ph idx="12"/>
            <p:extLst>
              <p:ext uri="{D42A27DB-BD31-4B8C-83A1-F6EECF244321}">
                <p14:modId xmlns:p14="http://schemas.microsoft.com/office/powerpoint/2010/main" val="3773190985"/>
              </p:ext>
            </p:extLst>
          </p:nvPr>
        </p:nvGraphicFramePr>
        <p:xfrm>
          <a:off x="2255520" y="4966369"/>
          <a:ext cx="7680960" cy="560832"/>
        </p:xfrm>
        <a:graphic>
          <a:graphicData uri="http://schemas.openxmlformats.org/drawingml/2006/table">
            <a:tbl>
              <a:tblPr firstRow="1" bandRow="1">
                <a:tableStyleId>{5C22544A-7EE6-4342-B048-85BDC9FD1C3A}</a:tableStyleId>
              </a:tblPr>
              <a:tblGrid>
                <a:gridCol w="5669280">
                  <a:extLst>
                    <a:ext uri="{9D8B030D-6E8A-4147-A177-3AD203B41FA5}">
                      <a16:colId xmlns:a16="http://schemas.microsoft.com/office/drawing/2014/main" val="908195503"/>
                    </a:ext>
                  </a:extLst>
                </a:gridCol>
                <a:gridCol w="1005840">
                  <a:extLst>
                    <a:ext uri="{9D8B030D-6E8A-4147-A177-3AD203B41FA5}">
                      <a16:colId xmlns:a16="http://schemas.microsoft.com/office/drawing/2014/main" val="1517967125"/>
                    </a:ext>
                  </a:extLst>
                </a:gridCol>
                <a:gridCol w="1005840">
                  <a:extLst>
                    <a:ext uri="{9D8B030D-6E8A-4147-A177-3AD203B41FA5}">
                      <a16:colId xmlns:a16="http://schemas.microsoft.com/office/drawing/2014/main" val="235875926"/>
                    </a:ext>
                  </a:extLst>
                </a:gridCol>
              </a:tblGrid>
              <a:tr h="274320">
                <a:tc>
                  <a:txBody>
                    <a:bodyPr/>
                    <a:lstStyle/>
                    <a:p>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Unrealized Holding Gain/Loss—Equity Securities</a:t>
                      </a:r>
                      <a:endParaRPr lang="en-IN" sz="1600" b="0" dirty="0">
                        <a:solidFill>
                          <a:schemeClr val="tx1"/>
                        </a:solidFill>
                        <a:latin typeface="Arial" panose="020B0604020202020204" pitchFamily="34" charset="0"/>
                        <a:cs typeface="Arial" panose="020B0604020202020204" pitchFamily="34" charset="0"/>
                      </a:endParaRPr>
                    </a:p>
                  </a:txBody>
                  <a:tcPr marT="18288" marB="18288">
                    <a:noFill/>
                  </a:tcPr>
                </a:tc>
                <a:tc>
                  <a:txBody>
                    <a:bodyPr/>
                    <a:lstStyle/>
                    <a:p>
                      <a:pPr algn="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3,500</a:t>
                      </a:r>
                      <a:endParaRPr lang="en-IN" sz="1600" b="0" dirty="0">
                        <a:solidFill>
                          <a:schemeClr val="tx1"/>
                        </a:solidFill>
                        <a:latin typeface="Arial" panose="020B0604020202020204" pitchFamily="34" charset="0"/>
                        <a:cs typeface="Arial" panose="020B0604020202020204" pitchFamily="34" charset="0"/>
                      </a:endParaRPr>
                    </a:p>
                  </a:txBody>
                  <a:tcPr marT="18288" marB="18288">
                    <a:noFill/>
                  </a:tcPr>
                </a:tc>
                <a:tc>
                  <a:txBody>
                    <a:bodyPr/>
                    <a:lstStyle/>
                    <a:p>
                      <a:pPr algn="r"/>
                      <a:endParaRPr lang="en-IN" sz="1600" b="0" dirty="0">
                        <a:solidFill>
                          <a:schemeClr val="tx1"/>
                        </a:solidFill>
                        <a:latin typeface="Arial" panose="020B0604020202020204" pitchFamily="34" charset="0"/>
                        <a:cs typeface="Arial" panose="020B0604020202020204" pitchFamily="34" charset="0"/>
                      </a:endParaRPr>
                    </a:p>
                  </a:txBody>
                  <a:tcPr marT="18288" marB="18288">
                    <a:noFill/>
                  </a:tcPr>
                </a:tc>
                <a:extLst>
                  <a:ext uri="{0D108BD9-81ED-4DB2-BD59-A6C34878D82A}">
                    <a16:rowId xmlns:a16="http://schemas.microsoft.com/office/drawing/2014/main" val="2122089261"/>
                  </a:ext>
                </a:extLst>
              </a:tr>
              <a:tr h="274320">
                <a:tc>
                  <a:txBody>
                    <a:bodyPr/>
                    <a:lstStyle/>
                    <a:p>
                      <a:pPr marL="457200"/>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Investment in Equity Securities</a:t>
                      </a:r>
                      <a:endParaRPr lang="en-IN" sz="1600" b="0" dirty="0">
                        <a:solidFill>
                          <a:schemeClr val="tx1"/>
                        </a:solidFill>
                        <a:latin typeface="Arial" panose="020B0604020202020204" pitchFamily="34" charset="0"/>
                        <a:cs typeface="Arial" panose="020B0604020202020204" pitchFamily="34" charset="0"/>
                      </a:endParaRPr>
                    </a:p>
                  </a:txBody>
                  <a:tcPr marT="18288" marB="18288">
                    <a:noFill/>
                  </a:tcPr>
                </a:tc>
                <a:tc>
                  <a:txBody>
                    <a:bodyPr/>
                    <a:lstStyle/>
                    <a:p>
                      <a:pPr algn="r"/>
                      <a:endParaRPr lang="en-IN" sz="1600" b="0" dirty="0">
                        <a:solidFill>
                          <a:schemeClr val="tx1"/>
                        </a:solidFill>
                        <a:latin typeface="Arial" panose="020B0604020202020204" pitchFamily="34" charset="0"/>
                        <a:cs typeface="Arial" panose="020B0604020202020204" pitchFamily="34" charset="0"/>
                      </a:endParaRPr>
                    </a:p>
                  </a:txBody>
                  <a:tcPr marT="18288" marB="18288">
                    <a:noFill/>
                  </a:tcPr>
                </a:tc>
                <a:tc>
                  <a:txBody>
                    <a:bodyPr/>
                    <a:lstStyle/>
                    <a:p>
                      <a:pPr algn="r"/>
                      <a:r>
                        <a:rPr lang="en-IN" sz="1600" b="0" i="0" u="none" strike="noStrike" kern="1200" baseline="0" dirty="0">
                          <a:solidFill>
                            <a:schemeClr val="dk1"/>
                          </a:solidFill>
                          <a:latin typeface="Arial" panose="020B0604020202020204" pitchFamily="34" charset="0"/>
                          <a:ea typeface="+mn-ea"/>
                          <a:cs typeface="Arial" panose="020B0604020202020204" pitchFamily="34" charset="0"/>
                        </a:rPr>
                        <a:t>3,500</a:t>
                      </a:r>
                      <a:endParaRPr lang="en-IN" sz="1600" b="0" dirty="0">
                        <a:solidFill>
                          <a:schemeClr val="tx1"/>
                        </a:solidFill>
                        <a:latin typeface="Arial" panose="020B0604020202020204" pitchFamily="34" charset="0"/>
                        <a:cs typeface="Arial" panose="020B0604020202020204" pitchFamily="34" charset="0"/>
                      </a:endParaRPr>
                    </a:p>
                  </a:txBody>
                  <a:tcPr marT="18288" marB="18288">
                    <a:noFill/>
                  </a:tcPr>
                </a:tc>
                <a:extLst>
                  <a:ext uri="{0D108BD9-81ED-4DB2-BD59-A6C34878D82A}">
                    <a16:rowId xmlns:a16="http://schemas.microsoft.com/office/drawing/2014/main" val="3444794578"/>
                  </a:ext>
                </a:extLst>
              </a:tr>
            </a:tbl>
          </a:graphicData>
        </a:graphic>
      </p:graphicFrame>
      <p:sp>
        <p:nvSpPr>
          <p:cNvPr id="7" name="Content Placeholder 6"/>
          <p:cNvSpPr>
            <a:spLocks noGrp="1"/>
          </p:cNvSpPr>
          <p:nvPr>
            <p:ph idx="13"/>
          </p:nvPr>
        </p:nvSpPr>
        <p:spPr>
          <a:xfrm>
            <a:off x="838200" y="5545537"/>
            <a:ext cx="10515600" cy="685800"/>
          </a:xfrm>
        </p:spPr>
        <p:txBody>
          <a:bodyPr/>
          <a:lstStyle/>
          <a:p>
            <a:r>
              <a:rPr lang="en-US" sz="2000" dirty="0"/>
              <a:t>The December 31, 2020, balance sheet reports the investment in equity securities as a $52,000 fair value, and the income statement shows the $3,500 unrealized holding loss.</a:t>
            </a:r>
          </a:p>
        </p:txBody>
      </p:sp>
    </p:spTree>
    <p:extLst>
      <p:ext uri="{BB962C8B-B14F-4D97-AF65-F5344CB8AC3E}">
        <p14:creationId xmlns:p14="http://schemas.microsoft.com/office/powerpoint/2010/main" val="7199220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Realized Gains and Losses on Sales of Equity Securities</a:t>
            </a:r>
            <a:r>
              <a:rPr lang="en-IN" sz="2000" dirty="0"/>
              <a:t> (Slide 1 of 2)</a:t>
            </a:r>
          </a:p>
        </p:txBody>
      </p:sp>
      <p:sp>
        <p:nvSpPr>
          <p:cNvPr id="3" name="Content Placeholder 2"/>
          <p:cNvSpPr>
            <a:spLocks noGrp="1"/>
          </p:cNvSpPr>
          <p:nvPr>
            <p:ph idx="1"/>
          </p:nvPr>
        </p:nvSpPr>
        <p:spPr>
          <a:xfrm>
            <a:off x="838200" y="1317625"/>
            <a:ext cx="10698480" cy="3331648"/>
          </a:xfrm>
        </p:spPr>
        <p:txBody>
          <a:bodyPr/>
          <a:lstStyle/>
          <a:p>
            <a:r>
              <a:rPr lang="en-US" sz="2400" dirty="0"/>
              <a:t>A company reports realized gains and losses on sales of investments in equity securities in net income.</a:t>
            </a:r>
          </a:p>
          <a:p>
            <a:r>
              <a:rPr lang="en-US" sz="2400" dirty="0"/>
              <a:t>The realized gain or loss is measured by the difference between the selling price and the fair value of the security on the previous balance sheet.</a:t>
            </a:r>
          </a:p>
          <a:p>
            <a:pPr>
              <a:buClr>
                <a:schemeClr val="tx1"/>
              </a:buClr>
            </a:pPr>
            <a:r>
              <a:rPr lang="en-US" sz="2400" b="1" dirty="0">
                <a:solidFill>
                  <a:srgbClr val="009900"/>
                </a:solidFill>
              </a:rPr>
              <a:t>Example</a:t>
            </a:r>
            <a:r>
              <a:rPr lang="en-US" sz="2400" dirty="0"/>
              <a:t>  On March 1, 2021, Pratt sold the 100 shares of Able Company common stock for $6,000. The fair value was $6,100. Pratt recognizes a loss of $100 ($6,000 selling price </a:t>
            </a:r>
            <a:r>
              <a:rPr lang="en-US" sz="2400" dirty="0">
                <a:sym typeface="Symbol" panose="05050102010706020507" pitchFamily="18" charset="2"/>
              </a:rPr>
              <a:t></a:t>
            </a:r>
            <a:r>
              <a:rPr lang="en-US" sz="2400" dirty="0"/>
              <a:t> $6,100 fair value at the previous balance sheet) as follows:</a:t>
            </a:r>
          </a:p>
        </p:txBody>
      </p:sp>
      <p:graphicFrame>
        <p:nvGraphicFramePr>
          <p:cNvPr id="7" name="Table 3"/>
          <p:cNvGraphicFramePr>
            <a:graphicFrameLocks noGrp="1"/>
          </p:cNvGraphicFramePr>
          <p:nvPr>
            <p:ph idx="10"/>
            <p:extLst>
              <p:ext uri="{D42A27DB-BD31-4B8C-83A1-F6EECF244321}">
                <p14:modId xmlns:p14="http://schemas.microsoft.com/office/powerpoint/2010/main" val="2791749315"/>
              </p:ext>
            </p:extLst>
          </p:nvPr>
        </p:nvGraphicFramePr>
        <p:xfrm>
          <a:off x="2804160" y="4825820"/>
          <a:ext cx="6583680" cy="1112520"/>
        </p:xfrm>
        <a:graphic>
          <a:graphicData uri="http://schemas.openxmlformats.org/drawingml/2006/table">
            <a:tbl>
              <a:tblPr firstRow="1" bandRow="1">
                <a:tableStyleId>{5C22544A-7EE6-4342-B048-85BDC9FD1C3A}</a:tableStyleId>
              </a:tblPr>
              <a:tblGrid>
                <a:gridCol w="4389120">
                  <a:extLst>
                    <a:ext uri="{9D8B030D-6E8A-4147-A177-3AD203B41FA5}">
                      <a16:colId xmlns:a16="http://schemas.microsoft.com/office/drawing/2014/main" val="908195503"/>
                    </a:ext>
                  </a:extLst>
                </a:gridCol>
                <a:gridCol w="1097280">
                  <a:extLst>
                    <a:ext uri="{9D8B030D-6E8A-4147-A177-3AD203B41FA5}">
                      <a16:colId xmlns:a16="http://schemas.microsoft.com/office/drawing/2014/main" val="1517967125"/>
                    </a:ext>
                  </a:extLst>
                </a:gridCol>
                <a:gridCol w="1097280">
                  <a:extLst>
                    <a:ext uri="{9D8B030D-6E8A-4147-A177-3AD203B41FA5}">
                      <a16:colId xmlns:a16="http://schemas.microsoft.com/office/drawing/2014/main" val="235875926"/>
                    </a:ext>
                  </a:extLst>
                </a:gridCol>
              </a:tblGrid>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Cash</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6,000</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122089261"/>
                  </a:ext>
                </a:extLst>
              </a:tr>
              <a:tr h="370840">
                <a:tc>
                  <a:txBody>
                    <a:bodyPr/>
                    <a:lstStyle/>
                    <a:p>
                      <a:r>
                        <a:rPr lang="en-IN" b="0" dirty="0">
                          <a:solidFill>
                            <a:schemeClr val="tx1"/>
                          </a:solidFill>
                          <a:latin typeface="Arial" panose="020B0604020202020204" pitchFamily="34" charset="0"/>
                          <a:cs typeface="Arial" panose="020B0604020202020204" pitchFamily="34" charset="0"/>
                        </a:rPr>
                        <a:t>Loss on Sale of Equity Securities</a:t>
                      </a:r>
                    </a:p>
                  </a:txBody>
                  <a:tcPr>
                    <a:noFill/>
                  </a:tcPr>
                </a:tc>
                <a:tc>
                  <a:txBody>
                    <a:bodyPr/>
                    <a:lstStyle/>
                    <a:p>
                      <a:pPr algn="r"/>
                      <a:r>
                        <a:rPr lang="en-IN" b="0" dirty="0">
                          <a:solidFill>
                            <a:schemeClr val="tx1"/>
                          </a:solidFill>
                          <a:latin typeface="Arial" panose="020B0604020202020204" pitchFamily="34" charset="0"/>
                          <a:cs typeface="Arial" panose="020B0604020202020204" pitchFamily="34" charset="0"/>
                        </a:rPr>
                        <a:t>100</a:t>
                      </a:r>
                    </a:p>
                  </a:txBody>
                  <a:tcPr>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508933675"/>
                  </a:ext>
                </a:extLst>
              </a:tr>
              <a:tr h="37084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Investment in Equity Securities</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dk1"/>
                          </a:solidFill>
                          <a:latin typeface="Arial" panose="020B0604020202020204" pitchFamily="34" charset="0"/>
                          <a:ea typeface="+mn-ea"/>
                          <a:cs typeface="Arial" panose="020B0604020202020204" pitchFamily="34" charset="0"/>
                        </a:rPr>
                        <a:t>6,100</a:t>
                      </a:r>
                      <a:endParaRPr lang="en-IN"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444794578"/>
                  </a:ext>
                </a:extLst>
              </a:tr>
            </a:tbl>
          </a:graphicData>
        </a:graphic>
      </p:graphicFrame>
    </p:spTree>
    <p:extLst>
      <p:ext uri="{BB962C8B-B14F-4D97-AF65-F5344CB8AC3E}">
        <p14:creationId xmlns:p14="http://schemas.microsoft.com/office/powerpoint/2010/main" val="39593340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Realized Gains and Losses on Sales of Equity Securities</a:t>
            </a:r>
            <a:r>
              <a:rPr lang="en-IN" sz="2000" dirty="0"/>
              <a:t> (Slide 2 of 2)</a:t>
            </a:r>
            <a:endParaRPr lang="en-IN" dirty="0"/>
          </a:p>
        </p:txBody>
      </p:sp>
      <p:sp>
        <p:nvSpPr>
          <p:cNvPr id="3" name="Content Placeholder 2"/>
          <p:cNvSpPr>
            <a:spLocks noGrp="1"/>
          </p:cNvSpPr>
          <p:nvPr>
            <p:ph idx="1"/>
          </p:nvPr>
        </p:nvSpPr>
        <p:spPr>
          <a:xfrm>
            <a:off x="838200" y="1317624"/>
            <a:ext cx="10515600" cy="1143000"/>
          </a:xfrm>
        </p:spPr>
        <p:txBody>
          <a:bodyPr/>
          <a:lstStyle/>
          <a:p>
            <a:r>
              <a:rPr lang="en-US" sz="2400" dirty="0"/>
              <a:t>At the end of 2021, Pratt reports the fair values of the securities it owns. On December 31, 2021, the total fair value of the remaining securities is $47,600 as follows:</a:t>
            </a:r>
            <a:endParaRPr lang="en-US" sz="2400" b="1" dirty="0">
              <a:solidFill>
                <a:srgbClr val="92D050"/>
              </a:solidFill>
            </a:endParaRPr>
          </a:p>
        </p:txBody>
      </p:sp>
      <p:graphicFrame>
        <p:nvGraphicFramePr>
          <p:cNvPr id="10" name="Table 3"/>
          <p:cNvGraphicFramePr>
            <a:graphicFrameLocks noGrp="1"/>
          </p:cNvGraphicFramePr>
          <p:nvPr>
            <p:ph idx="10"/>
            <p:extLst>
              <p:ext uri="{D42A27DB-BD31-4B8C-83A1-F6EECF244321}">
                <p14:modId xmlns:p14="http://schemas.microsoft.com/office/powerpoint/2010/main" val="1143058440"/>
              </p:ext>
            </p:extLst>
          </p:nvPr>
        </p:nvGraphicFramePr>
        <p:xfrm>
          <a:off x="838200" y="2529438"/>
          <a:ext cx="10789920" cy="1591056"/>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1958418929"/>
                    </a:ext>
                  </a:extLst>
                </a:gridCol>
                <a:gridCol w="1920240">
                  <a:extLst>
                    <a:ext uri="{9D8B030D-6E8A-4147-A177-3AD203B41FA5}">
                      <a16:colId xmlns:a16="http://schemas.microsoft.com/office/drawing/2014/main" val="1719193762"/>
                    </a:ext>
                  </a:extLst>
                </a:gridCol>
                <a:gridCol w="1920240">
                  <a:extLst>
                    <a:ext uri="{9D8B030D-6E8A-4147-A177-3AD203B41FA5}">
                      <a16:colId xmlns:a16="http://schemas.microsoft.com/office/drawing/2014/main" val="1541326999"/>
                    </a:ext>
                  </a:extLst>
                </a:gridCol>
                <a:gridCol w="1920240">
                  <a:extLst>
                    <a:ext uri="{9D8B030D-6E8A-4147-A177-3AD203B41FA5}">
                      <a16:colId xmlns:a16="http://schemas.microsoft.com/office/drawing/2014/main" val="2612865652"/>
                    </a:ext>
                  </a:extLst>
                </a:gridCol>
              </a:tblGrid>
              <a:tr h="0">
                <a:tc>
                  <a:txBody>
                    <a:bodyPr/>
                    <a:lstStyle/>
                    <a:p>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Security</a:t>
                      </a:r>
                      <a:endParaRPr lang="en-IN" b="1" dirty="0">
                        <a:solidFill>
                          <a:schemeClr val="tx1"/>
                        </a:solidFill>
                        <a:latin typeface="Arial" panose="020B0604020202020204" pitchFamily="34" charset="0"/>
                        <a:cs typeface="Arial" panose="020B0604020202020204" pitchFamily="34" charset="0"/>
                      </a:endParaRPr>
                    </a:p>
                  </a:txBody>
                  <a:tcPr marT="27432" marB="27432" anchor="b">
                    <a:lnB w="12700" cap="flat" cmpd="sng" algn="ctr">
                      <a:solidFill>
                        <a:schemeClr val="tx1"/>
                      </a:solidFill>
                      <a:prstDash val="solid"/>
                      <a:round/>
                      <a:headEnd type="none" w="med" len="med"/>
                      <a:tailEnd type="none" w="med" len="med"/>
                    </a:lnB>
                    <a:noFill/>
                  </a:tcPr>
                </a:tc>
                <a:tc>
                  <a:txBody>
                    <a:bodyPr/>
                    <a:lstStyle/>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12/31/2020</a:t>
                      </a:r>
                    </a:p>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Fair Value</a:t>
                      </a:r>
                      <a:endParaRPr lang="en-IN" b="1" dirty="0">
                        <a:solidFill>
                          <a:schemeClr val="tx1"/>
                        </a:solidFill>
                        <a:latin typeface="Arial" panose="020B0604020202020204" pitchFamily="34" charset="0"/>
                        <a:cs typeface="Arial" panose="020B0604020202020204" pitchFamily="34" charset="0"/>
                      </a:endParaRPr>
                    </a:p>
                  </a:txBody>
                  <a:tcPr marT="27432" marB="27432" anchor="b">
                    <a:lnB w="12700" cap="flat" cmpd="sng" algn="ctr">
                      <a:solidFill>
                        <a:schemeClr val="tx1"/>
                      </a:solidFill>
                      <a:prstDash val="solid"/>
                      <a:round/>
                      <a:headEnd type="none" w="med" len="med"/>
                      <a:tailEnd type="none" w="med" len="med"/>
                    </a:lnB>
                    <a:noFill/>
                  </a:tcPr>
                </a:tc>
                <a:tc>
                  <a:txBody>
                    <a:bodyPr/>
                    <a:lstStyle/>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12/31/2021</a:t>
                      </a:r>
                    </a:p>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Fair Value</a:t>
                      </a:r>
                      <a:endParaRPr lang="en-IN" b="1" dirty="0">
                        <a:solidFill>
                          <a:schemeClr val="tx1"/>
                        </a:solidFill>
                        <a:latin typeface="Arial" panose="020B0604020202020204" pitchFamily="34" charset="0"/>
                        <a:cs typeface="Arial" panose="020B0604020202020204" pitchFamily="34" charset="0"/>
                      </a:endParaRPr>
                    </a:p>
                  </a:txBody>
                  <a:tcPr marT="27432" marB="27432" anchor="b">
                    <a:lnB w="12700" cap="flat" cmpd="sng" algn="ctr">
                      <a:solidFill>
                        <a:schemeClr val="tx1"/>
                      </a:solidFill>
                      <a:prstDash val="solid"/>
                      <a:round/>
                      <a:headEnd type="none" w="med" len="med"/>
                      <a:tailEnd type="none" w="med" len="med"/>
                    </a:lnB>
                    <a:noFill/>
                  </a:tcPr>
                </a:tc>
                <a:tc>
                  <a:txBody>
                    <a:bodyPr/>
                    <a:lstStyle/>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Change in</a:t>
                      </a:r>
                    </a:p>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Fair Value</a:t>
                      </a:r>
                      <a:endParaRPr lang="en-IN" b="1" dirty="0">
                        <a:solidFill>
                          <a:schemeClr val="tx1"/>
                        </a:solidFill>
                        <a:latin typeface="Arial" panose="020B0604020202020204" pitchFamily="34" charset="0"/>
                        <a:cs typeface="Arial" panose="020B0604020202020204" pitchFamily="34" charset="0"/>
                      </a:endParaRPr>
                    </a:p>
                  </a:txBody>
                  <a:tcPr marT="27432" marB="27432"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1389525"/>
                  </a:ext>
                </a:extLst>
              </a:tr>
              <a:tr h="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300 shares of Baker Company common stock</a:t>
                      </a:r>
                      <a:endParaRPr lang="en-IN" dirty="0">
                        <a:solidFill>
                          <a:schemeClr val="tx1"/>
                        </a:solidFill>
                        <a:latin typeface="Arial" panose="020B0604020202020204" pitchFamily="34" charset="0"/>
                        <a:cs typeface="Arial" panose="020B0604020202020204" pitchFamily="34" charset="0"/>
                      </a:endParaRPr>
                    </a:p>
                  </a:txBody>
                  <a:tcPr marT="27432" marB="27432">
                    <a:lnT w="12700" cap="flat" cmpd="sng" algn="ctr">
                      <a:solidFill>
                        <a:schemeClr val="tx1"/>
                      </a:solidFill>
                      <a:prstDash val="solid"/>
                      <a:round/>
                      <a:headEnd type="none" w="med" len="med"/>
                      <a:tailEnd type="none" w="med" len="med"/>
                    </a:lnT>
                    <a:noFill/>
                  </a:tcPr>
                </a:tc>
                <a:tc>
                  <a:txBody>
                    <a:bodyPr/>
                    <a:lstStyle/>
                    <a:p>
                      <a:pPr algn="r"/>
                      <a:r>
                        <a:rPr lang="en-IN" dirty="0">
                          <a:solidFill>
                            <a:schemeClr val="tx1"/>
                          </a:solidFill>
                          <a:latin typeface="Arial" panose="020B0604020202020204" pitchFamily="34" charset="0"/>
                          <a:cs typeface="Arial" panose="020B0604020202020204" pitchFamily="34" charset="0"/>
                        </a:rPr>
                        <a:t>$22,700</a:t>
                      </a:r>
                    </a:p>
                  </a:txBody>
                  <a:tcPr marR="548640" marT="27432" marB="27432">
                    <a:lnT w="12700" cap="flat" cmpd="sng" algn="ctr">
                      <a:solidFill>
                        <a:schemeClr val="tx1"/>
                      </a:solidFill>
                      <a:prstDash val="solid"/>
                      <a:round/>
                      <a:headEnd type="none" w="med" len="med"/>
                      <a:tailEnd type="none" w="med" len="med"/>
                    </a:lnT>
                    <a:noFill/>
                  </a:tcPr>
                </a:tc>
                <a:tc>
                  <a:txBody>
                    <a:bodyPr/>
                    <a:lstStyle/>
                    <a:p>
                      <a:pPr algn="r"/>
                      <a:r>
                        <a:rPr lang="en-IN" dirty="0">
                          <a:solidFill>
                            <a:schemeClr val="tx1"/>
                          </a:solidFill>
                          <a:latin typeface="Arial" panose="020B0604020202020204" pitchFamily="34" charset="0"/>
                          <a:cs typeface="Arial" panose="020B0604020202020204" pitchFamily="34" charset="0"/>
                        </a:rPr>
                        <a:t>$23,500</a:t>
                      </a:r>
                    </a:p>
                  </a:txBody>
                  <a:tcPr marR="548640" marT="27432" marB="27432">
                    <a:lnT w="12700" cap="flat" cmpd="sng" algn="ctr">
                      <a:solidFill>
                        <a:schemeClr val="tx1"/>
                      </a:solidFill>
                      <a:prstDash val="solid"/>
                      <a:round/>
                      <a:headEnd type="none" w="med" len="med"/>
                      <a:tailEnd type="none" w="med" len="med"/>
                    </a:lnT>
                    <a:noFill/>
                  </a:tcPr>
                </a:tc>
                <a:tc>
                  <a:txBody>
                    <a:bodyPr/>
                    <a:lstStyle/>
                    <a:p>
                      <a:pPr algn="r"/>
                      <a:r>
                        <a:rPr lang="en-IN" dirty="0">
                          <a:solidFill>
                            <a:schemeClr val="tx1"/>
                          </a:solidFill>
                          <a:latin typeface="Arial" panose="020B0604020202020204" pitchFamily="34" charset="0"/>
                          <a:cs typeface="Arial" panose="020B0604020202020204" pitchFamily="34" charset="0"/>
                        </a:rPr>
                        <a:t>$ 800</a:t>
                      </a:r>
                    </a:p>
                  </a:txBody>
                  <a:tcPr marR="548640" marT="27432" marB="27432">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614855971"/>
                  </a:ext>
                </a:extLst>
              </a:tr>
              <a:tr h="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200 shares of Charlie Company preferred stock</a:t>
                      </a:r>
                      <a:endParaRPr lang="en-IN"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r>
                        <a:rPr lang="en-IN" u="sng" dirty="0">
                          <a:solidFill>
                            <a:schemeClr val="tx1"/>
                          </a:solidFill>
                          <a:latin typeface="Arial" panose="020B0604020202020204" pitchFamily="34" charset="0"/>
                          <a:cs typeface="Arial" panose="020B0604020202020204" pitchFamily="34" charset="0"/>
                        </a:rPr>
                        <a:t>  23,200</a:t>
                      </a:r>
                    </a:p>
                  </a:txBody>
                  <a:tcPr marR="548640" marT="27432" marB="27432">
                    <a:noFill/>
                  </a:tcPr>
                </a:tc>
                <a:tc>
                  <a:txBody>
                    <a:bodyPr/>
                    <a:lstStyle/>
                    <a:p>
                      <a:pPr algn="r"/>
                      <a:r>
                        <a:rPr lang="en-IN" u="sng" dirty="0">
                          <a:solidFill>
                            <a:schemeClr val="tx1"/>
                          </a:solidFill>
                          <a:latin typeface="Arial" panose="020B0604020202020204" pitchFamily="34" charset="0"/>
                          <a:cs typeface="Arial" panose="020B0604020202020204" pitchFamily="34" charset="0"/>
                        </a:rPr>
                        <a:t>  24,100</a:t>
                      </a:r>
                    </a:p>
                  </a:txBody>
                  <a:tcPr marR="548640" marT="27432" marB="27432">
                    <a:noFill/>
                  </a:tcPr>
                </a:tc>
                <a:tc>
                  <a:txBody>
                    <a:bodyPr/>
                    <a:lstStyle/>
                    <a:p>
                      <a:pPr algn="r"/>
                      <a:r>
                        <a:rPr lang="en-IN" u="sng" dirty="0">
                          <a:solidFill>
                            <a:schemeClr val="tx1"/>
                          </a:solidFill>
                          <a:latin typeface="Arial" panose="020B0604020202020204" pitchFamily="34" charset="0"/>
                          <a:cs typeface="Arial" panose="020B0604020202020204" pitchFamily="34" charset="0"/>
                        </a:rPr>
                        <a:t>     900</a:t>
                      </a:r>
                    </a:p>
                  </a:txBody>
                  <a:tcPr marR="548640" marT="27432" marB="27432">
                    <a:noFill/>
                  </a:tcPr>
                </a:tc>
                <a:extLst>
                  <a:ext uri="{0D108BD9-81ED-4DB2-BD59-A6C34878D82A}">
                    <a16:rowId xmlns:a16="http://schemas.microsoft.com/office/drawing/2014/main" val="2408657428"/>
                  </a:ext>
                </a:extLst>
              </a:tr>
              <a:tr h="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Totals</a:t>
                      </a:r>
                      <a:endParaRPr lang="en-IN"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r>
                        <a:rPr lang="en-IN" u="dbl" baseline="0" dirty="0">
                          <a:solidFill>
                            <a:schemeClr val="tx1"/>
                          </a:solidFill>
                          <a:latin typeface="Arial" panose="020B0604020202020204" pitchFamily="34" charset="0"/>
                          <a:cs typeface="Arial" panose="020B0604020202020204" pitchFamily="34" charset="0"/>
                        </a:rPr>
                        <a:t>$45,900</a:t>
                      </a:r>
                    </a:p>
                  </a:txBody>
                  <a:tcPr marR="548640" marT="27432" marB="27432">
                    <a:noFill/>
                  </a:tcPr>
                </a:tc>
                <a:tc>
                  <a:txBody>
                    <a:bodyPr/>
                    <a:lstStyle/>
                    <a:p>
                      <a:pPr algn="r"/>
                      <a:r>
                        <a:rPr lang="en-IN" u="dbl" baseline="0" dirty="0">
                          <a:solidFill>
                            <a:schemeClr val="tx1"/>
                          </a:solidFill>
                          <a:latin typeface="Arial" panose="020B0604020202020204" pitchFamily="34" charset="0"/>
                          <a:cs typeface="Arial" panose="020B0604020202020204" pitchFamily="34" charset="0"/>
                        </a:rPr>
                        <a:t>$47,600</a:t>
                      </a:r>
                    </a:p>
                  </a:txBody>
                  <a:tcPr marR="548640" marT="27432" marB="27432">
                    <a:noFill/>
                  </a:tcPr>
                </a:tc>
                <a:tc>
                  <a:txBody>
                    <a:bodyPr/>
                    <a:lstStyle/>
                    <a:p>
                      <a:pPr algn="r"/>
                      <a:r>
                        <a:rPr lang="en-IN" u="dbl" baseline="0" dirty="0">
                          <a:solidFill>
                            <a:schemeClr val="tx1"/>
                          </a:solidFill>
                          <a:latin typeface="Arial" panose="020B0604020202020204" pitchFamily="34" charset="0"/>
                          <a:cs typeface="Arial" panose="020B0604020202020204" pitchFamily="34" charset="0"/>
                        </a:rPr>
                        <a:t>$1,700</a:t>
                      </a:r>
                    </a:p>
                  </a:txBody>
                  <a:tcPr marR="548640" marT="27432" marB="27432">
                    <a:noFill/>
                  </a:tcPr>
                </a:tc>
                <a:extLst>
                  <a:ext uri="{0D108BD9-81ED-4DB2-BD59-A6C34878D82A}">
                    <a16:rowId xmlns:a16="http://schemas.microsoft.com/office/drawing/2014/main" val="1635369381"/>
                  </a:ext>
                </a:extLst>
              </a:tr>
            </a:tbl>
          </a:graphicData>
        </a:graphic>
      </p:graphicFrame>
      <p:sp>
        <p:nvSpPr>
          <p:cNvPr id="5" name="Content Placeholder 4"/>
          <p:cNvSpPr>
            <a:spLocks noGrp="1"/>
          </p:cNvSpPr>
          <p:nvPr>
            <p:ph idx="11"/>
          </p:nvPr>
        </p:nvSpPr>
        <p:spPr>
          <a:xfrm>
            <a:off x="838200" y="4189308"/>
            <a:ext cx="10515600" cy="457200"/>
          </a:xfrm>
        </p:spPr>
        <p:txBody>
          <a:bodyPr/>
          <a:lstStyle/>
          <a:p>
            <a:r>
              <a:rPr lang="en-US" sz="2400" dirty="0"/>
              <a:t>Pratt records the increase in value (unrealized holding gain) as follows:</a:t>
            </a:r>
          </a:p>
        </p:txBody>
      </p:sp>
      <p:graphicFrame>
        <p:nvGraphicFramePr>
          <p:cNvPr id="9" name="Table 5"/>
          <p:cNvGraphicFramePr>
            <a:graphicFrameLocks noGrp="1"/>
          </p:cNvGraphicFramePr>
          <p:nvPr>
            <p:ph idx="12"/>
            <p:extLst>
              <p:ext uri="{D42A27DB-BD31-4B8C-83A1-F6EECF244321}">
                <p14:modId xmlns:p14="http://schemas.microsoft.com/office/powerpoint/2010/main" val="3593645616"/>
              </p:ext>
            </p:extLst>
          </p:nvPr>
        </p:nvGraphicFramePr>
        <p:xfrm>
          <a:off x="2255520" y="4715322"/>
          <a:ext cx="7680960" cy="658368"/>
        </p:xfrm>
        <a:graphic>
          <a:graphicData uri="http://schemas.openxmlformats.org/drawingml/2006/table">
            <a:tbl>
              <a:tblPr firstRow="1" bandRow="1">
                <a:tableStyleId>{5C22544A-7EE6-4342-B048-85BDC9FD1C3A}</a:tableStyleId>
              </a:tblPr>
              <a:tblGrid>
                <a:gridCol w="5669280">
                  <a:extLst>
                    <a:ext uri="{9D8B030D-6E8A-4147-A177-3AD203B41FA5}">
                      <a16:colId xmlns:a16="http://schemas.microsoft.com/office/drawing/2014/main" val="908195503"/>
                    </a:ext>
                  </a:extLst>
                </a:gridCol>
                <a:gridCol w="1005840">
                  <a:extLst>
                    <a:ext uri="{9D8B030D-6E8A-4147-A177-3AD203B41FA5}">
                      <a16:colId xmlns:a16="http://schemas.microsoft.com/office/drawing/2014/main" val="1517967125"/>
                    </a:ext>
                  </a:extLst>
                </a:gridCol>
                <a:gridCol w="1005840">
                  <a:extLst>
                    <a:ext uri="{9D8B030D-6E8A-4147-A177-3AD203B41FA5}">
                      <a16:colId xmlns:a16="http://schemas.microsoft.com/office/drawing/2014/main" val="235875926"/>
                    </a:ext>
                  </a:extLst>
                </a:gridCol>
              </a:tblGrid>
              <a:tr h="27432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Investment in Equity Securities</a:t>
                      </a: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1,700</a:t>
                      </a: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extLst>
                  <a:ext uri="{0D108BD9-81ED-4DB2-BD59-A6C34878D82A}">
                    <a16:rowId xmlns:a16="http://schemas.microsoft.com/office/drawing/2014/main" val="2122089261"/>
                  </a:ext>
                </a:extLst>
              </a:tr>
              <a:tr h="27432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Unrealized Holding Gain/Loss—Equity Securities</a:t>
                      </a: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tc>
                  <a:txBody>
                    <a:bodyPr/>
                    <a:lstStyle/>
                    <a:p>
                      <a:pPr algn="r"/>
                      <a:r>
                        <a:rPr lang="en-IN" sz="1800" b="0" i="0" u="none" strike="noStrike" kern="1200" baseline="0" dirty="0">
                          <a:solidFill>
                            <a:schemeClr val="dk1"/>
                          </a:solidFill>
                          <a:latin typeface="Arial" panose="020B0604020202020204" pitchFamily="34" charset="0"/>
                          <a:ea typeface="+mn-ea"/>
                          <a:cs typeface="Arial" panose="020B0604020202020204" pitchFamily="34" charset="0"/>
                        </a:rPr>
                        <a:t>1,700</a:t>
                      </a:r>
                      <a:endParaRPr lang="en-IN" b="0" dirty="0">
                        <a:solidFill>
                          <a:schemeClr val="tx1"/>
                        </a:solidFill>
                        <a:latin typeface="Arial" panose="020B0604020202020204" pitchFamily="34" charset="0"/>
                        <a:cs typeface="Arial" panose="020B0604020202020204" pitchFamily="34" charset="0"/>
                      </a:endParaRPr>
                    </a:p>
                  </a:txBody>
                  <a:tcPr marT="27432" marB="27432">
                    <a:noFill/>
                  </a:tcPr>
                </a:tc>
                <a:extLst>
                  <a:ext uri="{0D108BD9-81ED-4DB2-BD59-A6C34878D82A}">
                    <a16:rowId xmlns:a16="http://schemas.microsoft.com/office/drawing/2014/main" val="3444794578"/>
                  </a:ext>
                </a:extLst>
              </a:tr>
            </a:tbl>
          </a:graphicData>
        </a:graphic>
      </p:graphicFrame>
      <p:sp>
        <p:nvSpPr>
          <p:cNvPr id="7" name="Content Placeholder 6"/>
          <p:cNvSpPr>
            <a:spLocks noGrp="1"/>
          </p:cNvSpPr>
          <p:nvPr>
            <p:ph idx="13"/>
          </p:nvPr>
        </p:nvSpPr>
        <p:spPr>
          <a:xfrm>
            <a:off x="838200" y="5442505"/>
            <a:ext cx="10515600" cy="777240"/>
          </a:xfrm>
        </p:spPr>
        <p:txBody>
          <a:bodyPr/>
          <a:lstStyle/>
          <a:p>
            <a:r>
              <a:rPr lang="en-US" sz="2400" dirty="0"/>
              <a:t>Pratt reports the $100 realized loss on the sale of its investment and the $1,700 unrealized holding gain in its 2021 net income.</a:t>
            </a:r>
          </a:p>
        </p:txBody>
      </p:sp>
    </p:spTree>
    <p:extLst>
      <p:ext uri="{BB962C8B-B14F-4D97-AF65-F5344CB8AC3E}">
        <p14:creationId xmlns:p14="http://schemas.microsoft.com/office/powerpoint/2010/main" val="4459002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Summary of Accounting for Marketable Securities</a:t>
            </a:r>
            <a:r>
              <a:rPr lang="en-IN" sz="2000" dirty="0"/>
              <a:t> (Slide 1 of 3)</a:t>
            </a:r>
          </a:p>
        </p:txBody>
      </p:sp>
      <p:sp>
        <p:nvSpPr>
          <p:cNvPr id="3" name="Content Placeholder 2"/>
          <p:cNvSpPr>
            <a:spLocks noGrp="1"/>
          </p:cNvSpPr>
          <p:nvPr>
            <p:ph idx="1"/>
          </p:nvPr>
        </p:nvSpPr>
        <p:spPr>
          <a:xfrm>
            <a:off x="381000" y="1317625"/>
            <a:ext cx="11430000" cy="481143"/>
          </a:xfrm>
          <a:solidFill>
            <a:srgbClr val="EBF6DE"/>
          </a:solidFill>
        </p:spPr>
        <p:txBody>
          <a:bodyPr/>
          <a:lstStyle/>
          <a:p>
            <a:pPr marL="457200" indent="0">
              <a:buNone/>
            </a:pPr>
            <a:r>
              <a:rPr lang="en-IN" sz="1800" dirty="0">
                <a:solidFill>
                  <a:srgbClr val="820082"/>
                </a:solidFill>
              </a:rPr>
              <a:t>Summary of Accounting for Marketable Investments</a:t>
            </a:r>
          </a:p>
        </p:txBody>
      </p:sp>
      <p:graphicFrame>
        <p:nvGraphicFramePr>
          <p:cNvPr id="7" name="Table 3"/>
          <p:cNvGraphicFramePr>
            <a:graphicFrameLocks noGrp="1"/>
          </p:cNvGraphicFramePr>
          <p:nvPr>
            <p:ph idx="10"/>
            <p:extLst>
              <p:ext uri="{D42A27DB-BD31-4B8C-83A1-F6EECF244321}">
                <p14:modId xmlns:p14="http://schemas.microsoft.com/office/powerpoint/2010/main" val="1419011405"/>
              </p:ext>
            </p:extLst>
          </p:nvPr>
        </p:nvGraphicFramePr>
        <p:xfrm>
          <a:off x="381000" y="1798768"/>
          <a:ext cx="11430000" cy="367792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3026625455"/>
                    </a:ext>
                  </a:extLst>
                </a:gridCol>
                <a:gridCol w="1280160">
                  <a:extLst>
                    <a:ext uri="{9D8B030D-6E8A-4147-A177-3AD203B41FA5}">
                      <a16:colId xmlns:a16="http://schemas.microsoft.com/office/drawing/2014/main" val="609801548"/>
                    </a:ext>
                  </a:extLst>
                </a:gridCol>
                <a:gridCol w="1737360">
                  <a:extLst>
                    <a:ext uri="{9D8B030D-6E8A-4147-A177-3AD203B41FA5}">
                      <a16:colId xmlns:a16="http://schemas.microsoft.com/office/drawing/2014/main" val="2408631400"/>
                    </a:ext>
                  </a:extLst>
                </a:gridCol>
                <a:gridCol w="2377440">
                  <a:extLst>
                    <a:ext uri="{9D8B030D-6E8A-4147-A177-3AD203B41FA5}">
                      <a16:colId xmlns:a16="http://schemas.microsoft.com/office/drawing/2014/main" val="1746066220"/>
                    </a:ext>
                  </a:extLst>
                </a:gridCol>
                <a:gridCol w="2103120">
                  <a:extLst>
                    <a:ext uri="{9D8B030D-6E8A-4147-A177-3AD203B41FA5}">
                      <a16:colId xmlns:a16="http://schemas.microsoft.com/office/drawing/2014/main" val="1492861420"/>
                    </a:ext>
                  </a:extLst>
                </a:gridCol>
                <a:gridCol w="1828800">
                  <a:extLst>
                    <a:ext uri="{9D8B030D-6E8A-4147-A177-3AD203B41FA5}">
                      <a16:colId xmlns:a16="http://schemas.microsoft.com/office/drawing/2014/main" val="3513353705"/>
                    </a:ext>
                  </a:extLst>
                </a:gridCol>
              </a:tblGrid>
              <a:tr h="370840">
                <a:tc>
                  <a:txBody>
                    <a:bodyPr/>
                    <a:lstStyle/>
                    <a:p>
                      <a:endParaRPr lang="en-IN"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6DE"/>
                    </a:solidFill>
                  </a:tcPr>
                </a:tc>
                <a:tc>
                  <a:txBody>
                    <a:bodyPr/>
                    <a:lstStyle/>
                    <a:p>
                      <a:pPr algn="ct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Initially</a:t>
                      </a:r>
                    </a:p>
                    <a:p>
                      <a:pPr algn="ct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Record at:</a:t>
                      </a:r>
                      <a:endParaRPr lang="en-IN" b="0" dirty="0">
                        <a:solidFill>
                          <a:schemeClr val="tx1"/>
                        </a:solidFill>
                        <a:latin typeface="Arial" panose="020B0604020202020204" pitchFamily="34" charset="0"/>
                        <a:cs typeface="Arial" panose="020B0604020202020204" pitchFamily="34" charset="0"/>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6DE"/>
                    </a:solidFill>
                  </a:tcPr>
                </a:tc>
                <a:tc>
                  <a:txBody>
                    <a:bodyPr/>
                    <a:lstStyle/>
                    <a:p>
                      <a:pPr algn="ct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Report on</a:t>
                      </a:r>
                    </a:p>
                    <a:p>
                      <a:pPr algn="ct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Balance</a:t>
                      </a:r>
                    </a:p>
                    <a:p>
                      <a:pPr algn="ct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Sheet at:</a:t>
                      </a:r>
                      <a:endParaRPr lang="en-IN" b="0" dirty="0">
                        <a:solidFill>
                          <a:schemeClr val="tx1"/>
                        </a:solidFill>
                        <a:latin typeface="Arial" panose="020B0604020202020204" pitchFamily="34" charset="0"/>
                        <a:cs typeface="Arial" panose="020B0604020202020204" pitchFamily="34" charset="0"/>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6DE"/>
                    </a:solidFill>
                  </a:tcPr>
                </a:tc>
                <a:tc>
                  <a:txBody>
                    <a:bodyPr/>
                    <a:lstStyle/>
                    <a:p>
                      <a:pPr algn="ct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Recognize Unrealized Holding</a:t>
                      </a:r>
                    </a:p>
                    <a:p>
                      <a:pPr algn="ct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Gains/Losses in:</a:t>
                      </a:r>
                      <a:endParaRPr lang="en-IN" b="0" dirty="0">
                        <a:solidFill>
                          <a:schemeClr val="tx1"/>
                        </a:solidFill>
                        <a:latin typeface="Arial" panose="020B0604020202020204" pitchFamily="34" charset="0"/>
                        <a:cs typeface="Arial" panose="020B0604020202020204" pitchFamily="34" charset="0"/>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6DE"/>
                    </a:solidFill>
                  </a:tcPr>
                </a:tc>
                <a:tc>
                  <a:txBody>
                    <a:bodyPr/>
                    <a:lstStyle/>
                    <a:p>
                      <a:pPr algn="ct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Recognize Interest</a:t>
                      </a:r>
                    </a:p>
                    <a:p>
                      <a:pPr algn="ct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or Dividend</a:t>
                      </a:r>
                    </a:p>
                    <a:p>
                      <a:pPr algn="ct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Income in:</a:t>
                      </a:r>
                      <a:endParaRPr lang="en-IN" b="0" dirty="0">
                        <a:solidFill>
                          <a:schemeClr val="tx1"/>
                        </a:solidFill>
                        <a:latin typeface="Arial" panose="020B0604020202020204" pitchFamily="34" charset="0"/>
                        <a:cs typeface="Arial" panose="020B0604020202020204" pitchFamily="34" charset="0"/>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6DE"/>
                    </a:solidFill>
                  </a:tcPr>
                </a:tc>
                <a:tc>
                  <a:txBody>
                    <a:bodyPr/>
                    <a:lstStyle/>
                    <a:p>
                      <a:pPr algn="ct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Recognize</a:t>
                      </a:r>
                    </a:p>
                    <a:p>
                      <a:pPr algn="ct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Realized Gains/</a:t>
                      </a:r>
                    </a:p>
                    <a:p>
                      <a:pPr algn="ct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Losses in:</a:t>
                      </a:r>
                      <a:endParaRPr lang="en-IN" b="0" dirty="0">
                        <a:solidFill>
                          <a:schemeClr val="tx1"/>
                        </a:solidFill>
                        <a:latin typeface="Arial" panose="020B0604020202020204" pitchFamily="34" charset="0"/>
                        <a:cs typeface="Arial" panose="020B0604020202020204" pitchFamily="34" charset="0"/>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6DE"/>
                    </a:solidFill>
                  </a:tcPr>
                </a:tc>
                <a:extLst>
                  <a:ext uri="{0D108BD9-81ED-4DB2-BD59-A6C34878D82A}">
                    <a16:rowId xmlns:a16="http://schemas.microsoft.com/office/drawing/2014/main" val="3338938902"/>
                  </a:ext>
                </a:extLst>
              </a:tr>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Debt Securities:</a:t>
                      </a:r>
                      <a:endParaRPr lang="en-IN"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6DE"/>
                    </a:solidFill>
                  </a:tcPr>
                </a:tc>
                <a:tc>
                  <a:txBody>
                    <a:bodyPr/>
                    <a:lstStyle/>
                    <a:p>
                      <a:pPr algn="ctr"/>
                      <a:endParaRPr lang="en-IN" b="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6DE"/>
                    </a:solidFill>
                  </a:tcPr>
                </a:tc>
                <a:tc>
                  <a:txBody>
                    <a:bodyPr/>
                    <a:lstStyle/>
                    <a:p>
                      <a:pPr algn="ctr"/>
                      <a:endParaRPr lang="en-IN" b="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6DE"/>
                    </a:solidFill>
                  </a:tcPr>
                </a:tc>
                <a:tc>
                  <a:txBody>
                    <a:bodyPr/>
                    <a:lstStyle/>
                    <a:p>
                      <a:pPr algn="ctr"/>
                      <a:endParaRPr lang="en-IN" b="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6DE"/>
                    </a:solidFill>
                  </a:tcPr>
                </a:tc>
                <a:tc>
                  <a:txBody>
                    <a:bodyPr/>
                    <a:lstStyle/>
                    <a:p>
                      <a:pPr algn="ctr"/>
                      <a:endParaRPr lang="en-IN" b="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6DE"/>
                    </a:solidFill>
                  </a:tcPr>
                </a:tc>
                <a:tc>
                  <a:txBody>
                    <a:bodyPr/>
                    <a:lstStyle/>
                    <a:p>
                      <a:pPr algn="ctr"/>
                      <a:endParaRPr lang="en-IN"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6DE"/>
                    </a:solidFill>
                  </a:tcPr>
                </a:tc>
                <a:extLst>
                  <a:ext uri="{0D108BD9-81ED-4DB2-BD59-A6C34878D82A}">
                    <a16:rowId xmlns:a16="http://schemas.microsoft.com/office/drawing/2014/main" val="884373081"/>
                  </a:ext>
                </a:extLst>
              </a:tr>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Held-to-maturity</a:t>
                      </a:r>
                      <a:endParaRPr lang="en-IN"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ct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Cost</a:t>
                      </a:r>
                      <a:endParaRPr lang="en-IN"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ct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Amortized cost</a:t>
                      </a:r>
                      <a:endParaRPr lang="en-IN"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ct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No recognition</a:t>
                      </a:r>
                      <a:endParaRPr lang="en-IN"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ct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Net income</a:t>
                      </a:r>
                      <a:endParaRPr lang="en-IN"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ct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Net income*</a:t>
                      </a:r>
                      <a:endParaRPr lang="en-IN"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extLst>
                  <a:ext uri="{0D108BD9-81ED-4DB2-BD59-A6C34878D82A}">
                    <a16:rowId xmlns:a16="http://schemas.microsoft.com/office/drawing/2014/main" val="2026878320"/>
                  </a:ext>
                </a:extLst>
              </a:tr>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Trading</a:t>
                      </a:r>
                      <a:endParaRPr lang="en-IN"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ct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Cost</a:t>
                      </a:r>
                      <a:endParaRPr lang="en-IN"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ct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Fair value</a:t>
                      </a:r>
                      <a:endParaRPr lang="en-IN"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ct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Net income</a:t>
                      </a:r>
                      <a:endParaRPr lang="en-IN"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ct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Net income</a:t>
                      </a:r>
                      <a:endParaRPr lang="en-IN"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ct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Net income</a:t>
                      </a:r>
                      <a:endParaRPr lang="en-IN"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extLst>
                  <a:ext uri="{0D108BD9-81ED-4DB2-BD59-A6C34878D82A}">
                    <a16:rowId xmlns:a16="http://schemas.microsoft.com/office/drawing/2014/main" val="317176442"/>
                  </a:ext>
                </a:extLst>
              </a:tr>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Available-for-sale</a:t>
                      </a:r>
                      <a:endParaRPr lang="en-IN"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ct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Cost</a:t>
                      </a:r>
                      <a:endParaRPr lang="en-IN"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ct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Fair value</a:t>
                      </a:r>
                      <a:endParaRPr lang="en-IN"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ct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Other comprehensive income</a:t>
                      </a:r>
                      <a:endParaRPr lang="en-IN"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ct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Net income</a:t>
                      </a:r>
                      <a:endParaRPr lang="en-IN"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ct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Net income</a:t>
                      </a:r>
                      <a:endParaRPr lang="en-IN"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extLst>
                  <a:ext uri="{0D108BD9-81ED-4DB2-BD59-A6C34878D82A}">
                    <a16:rowId xmlns:a16="http://schemas.microsoft.com/office/drawing/2014/main" val="1687415937"/>
                  </a:ext>
                </a:extLst>
              </a:tr>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Equity Securities:</a:t>
                      </a:r>
                      <a:endParaRPr lang="en-IN"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ctr"/>
                      <a:endParaRPr lang="en-IN" b="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ctr"/>
                      <a:endParaRPr lang="en-IN" b="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ctr"/>
                      <a:endParaRPr lang="en-IN" b="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ctr"/>
                      <a:endParaRPr lang="en-IN" b="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ctr"/>
                      <a:endParaRPr lang="en-IN"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extLst>
                  <a:ext uri="{0D108BD9-81ED-4DB2-BD59-A6C34878D82A}">
                    <a16:rowId xmlns:a16="http://schemas.microsoft.com/office/drawing/2014/main" val="1946962694"/>
                  </a:ext>
                </a:extLst>
              </a:tr>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No significant influence</a:t>
                      </a:r>
                      <a:endParaRPr lang="en-IN"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ct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Cost</a:t>
                      </a:r>
                      <a:endParaRPr lang="en-IN"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ct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Fair value</a:t>
                      </a:r>
                      <a:endParaRPr lang="en-IN"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ct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Net income</a:t>
                      </a:r>
                      <a:endParaRPr lang="en-IN"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ct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Net income</a:t>
                      </a:r>
                      <a:endParaRPr lang="en-IN"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ct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Net income</a:t>
                      </a:r>
                      <a:endParaRPr lang="en-IN"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extLst>
                  <a:ext uri="{0D108BD9-81ED-4DB2-BD59-A6C34878D82A}">
                    <a16:rowId xmlns:a16="http://schemas.microsoft.com/office/drawing/2014/main" val="3263406135"/>
                  </a:ext>
                </a:extLst>
              </a:tr>
            </a:tbl>
          </a:graphicData>
        </a:graphic>
      </p:graphicFrame>
      <p:sp>
        <p:nvSpPr>
          <p:cNvPr id="6" name="Content Placeholder 4"/>
          <p:cNvSpPr>
            <a:spLocks noGrp="1"/>
          </p:cNvSpPr>
          <p:nvPr>
            <p:ph idx="11"/>
          </p:nvPr>
        </p:nvSpPr>
        <p:spPr>
          <a:xfrm>
            <a:off x="381000" y="5474770"/>
            <a:ext cx="11430000" cy="320040"/>
          </a:xfrm>
          <a:solidFill>
            <a:srgbClr val="EBF6DE"/>
          </a:solidFill>
        </p:spPr>
        <p:txBody>
          <a:bodyPr/>
          <a:lstStyle/>
          <a:p>
            <a:pPr marL="0" indent="0">
              <a:buNone/>
            </a:pPr>
            <a:r>
              <a:rPr lang="en-IN" sz="1200" dirty="0"/>
              <a:t>*Sales of held-to-maturity securities should be rare.</a:t>
            </a:r>
          </a:p>
        </p:txBody>
      </p:sp>
    </p:spTree>
    <p:extLst>
      <p:ext uri="{BB962C8B-B14F-4D97-AF65-F5344CB8AC3E}">
        <p14:creationId xmlns:p14="http://schemas.microsoft.com/office/powerpoint/2010/main" val="18225773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IN" dirty="0"/>
              <a:t>Summary of Accounting for Marketable Securities</a:t>
            </a:r>
            <a:r>
              <a:rPr lang="en-IN" sz="2000" dirty="0"/>
              <a:t> (Slide 2 of 3)</a:t>
            </a:r>
            <a:endParaRPr lang="en-US" sz="2000" dirty="0"/>
          </a:p>
        </p:txBody>
      </p:sp>
      <p:sp>
        <p:nvSpPr>
          <p:cNvPr id="3" name="Content Placeholder 2"/>
          <p:cNvSpPr>
            <a:spLocks noGrp="1"/>
          </p:cNvSpPr>
          <p:nvPr>
            <p:ph idx="1"/>
          </p:nvPr>
        </p:nvSpPr>
        <p:spPr>
          <a:xfrm>
            <a:off x="838198" y="1317625"/>
            <a:ext cx="11155680" cy="4850946"/>
          </a:xfrm>
        </p:spPr>
        <p:txBody>
          <a:bodyPr/>
          <a:lstStyle/>
          <a:p>
            <a:r>
              <a:rPr lang="en-US" sz="2600" dirty="0"/>
              <a:t>FASB requires all investments in equity securities to be reported at fair value with changes in fair value presented in net income.</a:t>
            </a:r>
          </a:p>
          <a:p>
            <a:r>
              <a:rPr lang="en-US" sz="2600" dirty="0"/>
              <a:t>A company measures and reports investments in trading and available-for-sale debt securities at fair value.</a:t>
            </a:r>
          </a:p>
          <a:p>
            <a:r>
              <a:rPr lang="en-US" sz="2600" dirty="0"/>
              <a:t>But GAAP permits the use of amortized cost for investments expected to be held to maturity, thus the accounting for marketable securities at both fair value and historical cost is a mixed-attribute measurement model. </a:t>
            </a:r>
          </a:p>
          <a:p>
            <a:r>
              <a:rPr lang="en-US" sz="2600" dirty="0"/>
              <a:t>One of the major differences between the accounting for investments in trading and available-for-sale securities is the treatment of unrealized holding gains and losses.</a:t>
            </a:r>
          </a:p>
        </p:txBody>
      </p:sp>
    </p:spTree>
    <p:extLst>
      <p:ext uri="{BB962C8B-B14F-4D97-AF65-F5344CB8AC3E}">
        <p14:creationId xmlns:p14="http://schemas.microsoft.com/office/powerpoint/2010/main" val="34744981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IN" dirty="0"/>
              <a:t>Summary of Accounting for Marketable Securities</a:t>
            </a:r>
            <a:r>
              <a:rPr lang="en-IN" sz="2000" dirty="0"/>
              <a:t> (Slide 3 of 3)</a:t>
            </a:r>
            <a:endParaRPr lang="en-US" sz="2000" dirty="0"/>
          </a:p>
        </p:txBody>
      </p:sp>
      <p:sp>
        <p:nvSpPr>
          <p:cNvPr id="3" name="Content Placeholder 2"/>
          <p:cNvSpPr>
            <a:spLocks noGrp="1"/>
          </p:cNvSpPr>
          <p:nvPr>
            <p:ph idx="1"/>
          </p:nvPr>
        </p:nvSpPr>
        <p:spPr>
          <a:xfrm>
            <a:off x="838198" y="1317625"/>
            <a:ext cx="11155680" cy="4850946"/>
          </a:xfrm>
        </p:spPr>
        <p:txBody>
          <a:bodyPr/>
          <a:lstStyle/>
          <a:p>
            <a:r>
              <a:rPr lang="en-US" sz="2600" dirty="0"/>
              <a:t>A company’s net income includes the results of economic events that occur in the period and provides a better measure of the company’s </a:t>
            </a:r>
            <a:r>
              <a:rPr lang="en-US" sz="2600" i="1" dirty="0"/>
              <a:t>return on investment</a:t>
            </a:r>
            <a:r>
              <a:rPr lang="en-US" sz="2600" dirty="0"/>
              <a:t>.</a:t>
            </a:r>
          </a:p>
          <a:p>
            <a:r>
              <a:rPr lang="en-US" sz="2600" dirty="0"/>
              <a:t>Unrealized holding gains and losses on available-for-sale securities are not included in net income but instead are reported as a component of other comprehensive income.</a:t>
            </a:r>
          </a:p>
          <a:p>
            <a:r>
              <a:rPr lang="en-US" sz="2600" dirty="0"/>
              <a:t>Allowing unrealized gains and losses on investments in available-for-sale investments to temporarily bypass the income statement until they are realized, current accounting standards provide a company with the ability to manage its earnings through a practice known as </a:t>
            </a:r>
            <a:r>
              <a:rPr lang="en-US" sz="2600" i="1" dirty="0"/>
              <a:t>gains trading</a:t>
            </a:r>
            <a:r>
              <a:rPr lang="en-US" sz="2600" dirty="0"/>
              <a:t>.</a:t>
            </a:r>
          </a:p>
        </p:txBody>
      </p:sp>
    </p:spTree>
    <p:extLst>
      <p:ext uri="{BB962C8B-B14F-4D97-AF65-F5344CB8AC3E}">
        <p14:creationId xmlns:p14="http://schemas.microsoft.com/office/powerpoint/2010/main" val="35313528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IN" dirty="0"/>
              <a:t>How Do You Account for Minority Active Investments?</a:t>
            </a:r>
            <a:r>
              <a:rPr lang="en-IN" sz="2400" dirty="0"/>
              <a:t> Learning Objective #7</a:t>
            </a:r>
            <a:endParaRPr lang="en-US" sz="2400" dirty="0"/>
          </a:p>
        </p:txBody>
      </p:sp>
      <p:sp>
        <p:nvSpPr>
          <p:cNvPr id="3" name="Content Placeholder 2"/>
          <p:cNvSpPr>
            <a:spLocks noGrp="1"/>
          </p:cNvSpPr>
          <p:nvPr>
            <p:ph idx="1"/>
          </p:nvPr>
        </p:nvSpPr>
        <p:spPr>
          <a:xfrm>
            <a:off x="838198" y="1317625"/>
            <a:ext cx="11155680" cy="4850946"/>
          </a:xfrm>
        </p:spPr>
        <p:txBody>
          <a:bodyPr/>
          <a:lstStyle/>
          <a:p>
            <a:pPr lvl="0">
              <a:spcBef>
                <a:spcPts val="300"/>
              </a:spcBef>
              <a:buClr>
                <a:schemeClr val="tx1"/>
              </a:buClr>
            </a:pPr>
            <a:r>
              <a:rPr lang="en-US" sz="2400" dirty="0">
                <a:solidFill>
                  <a:prstClr val="black"/>
                </a:solidFill>
                <a:cs typeface="Arial" charset="0"/>
              </a:rPr>
              <a:t>When an investor owns a sufficiently large percentage of common stock of another company, it is able to exert significant influence over the financial and operating policies of the investee company.</a:t>
            </a:r>
          </a:p>
          <a:p>
            <a:pPr lvl="0">
              <a:spcBef>
                <a:spcPts val="300"/>
              </a:spcBef>
              <a:buClr>
                <a:schemeClr val="tx1"/>
              </a:buClr>
            </a:pPr>
            <a:r>
              <a:rPr lang="en-US" sz="2400" dirty="0">
                <a:solidFill>
                  <a:prstClr val="black"/>
                </a:solidFill>
                <a:cs typeface="Arial" charset="0"/>
              </a:rPr>
              <a:t>Significant influence is determined by factors such as:</a:t>
            </a:r>
          </a:p>
          <a:p>
            <a:pPr lvl="1">
              <a:spcBef>
                <a:spcPts val="0"/>
              </a:spcBef>
              <a:buClr>
                <a:schemeClr val="tx1"/>
              </a:buClr>
            </a:pPr>
            <a:r>
              <a:rPr lang="en-US" sz="2000" dirty="0">
                <a:solidFill>
                  <a:prstClr val="black"/>
                </a:solidFill>
                <a:cs typeface="Arial" charset="0"/>
              </a:rPr>
              <a:t>Representation on the board of directors.</a:t>
            </a:r>
          </a:p>
          <a:p>
            <a:pPr lvl="1">
              <a:spcBef>
                <a:spcPts val="0"/>
              </a:spcBef>
              <a:buClr>
                <a:schemeClr val="tx1"/>
              </a:buClr>
            </a:pPr>
            <a:r>
              <a:rPr lang="en-US" sz="2000" dirty="0">
                <a:solidFill>
                  <a:prstClr val="black"/>
                </a:solidFill>
                <a:cs typeface="Arial" charset="0"/>
              </a:rPr>
              <a:t>Participation in policy-making processes.</a:t>
            </a:r>
          </a:p>
          <a:p>
            <a:pPr lvl="1">
              <a:spcBef>
                <a:spcPts val="0"/>
              </a:spcBef>
              <a:buClr>
                <a:schemeClr val="tx1"/>
              </a:buClr>
            </a:pPr>
            <a:r>
              <a:rPr lang="en-US" sz="2000" dirty="0">
                <a:solidFill>
                  <a:prstClr val="black"/>
                </a:solidFill>
                <a:cs typeface="Arial" charset="0"/>
              </a:rPr>
              <a:t>Material intercompany transactions.</a:t>
            </a:r>
          </a:p>
          <a:p>
            <a:pPr lvl="1">
              <a:spcBef>
                <a:spcPts val="0"/>
              </a:spcBef>
              <a:buClr>
                <a:schemeClr val="tx1"/>
              </a:buClr>
            </a:pPr>
            <a:r>
              <a:rPr lang="en-US" sz="2000" dirty="0">
                <a:solidFill>
                  <a:prstClr val="black"/>
                </a:solidFill>
                <a:cs typeface="Arial" charset="0"/>
              </a:rPr>
              <a:t>Interchange of managerial personnel.</a:t>
            </a:r>
          </a:p>
          <a:p>
            <a:pPr lvl="1">
              <a:spcBef>
                <a:spcPts val="0"/>
              </a:spcBef>
              <a:buClr>
                <a:schemeClr val="tx1"/>
              </a:buClr>
            </a:pPr>
            <a:r>
              <a:rPr lang="en-US" sz="2000" dirty="0">
                <a:solidFill>
                  <a:prstClr val="black"/>
                </a:solidFill>
                <a:cs typeface="Arial" charset="0"/>
              </a:rPr>
              <a:t>Technological dependency.</a:t>
            </a:r>
          </a:p>
          <a:p>
            <a:pPr>
              <a:spcBef>
                <a:spcPts val="300"/>
              </a:spcBef>
              <a:buClr>
                <a:schemeClr val="tx1"/>
              </a:buClr>
            </a:pPr>
            <a:r>
              <a:rPr lang="en-US" sz="2400" dirty="0">
                <a:solidFill>
                  <a:prstClr val="black"/>
                </a:solidFill>
                <a:cs typeface="Arial" charset="0"/>
              </a:rPr>
              <a:t>An investment of </a:t>
            </a:r>
            <a:r>
              <a:rPr lang="en-US" sz="2400" i="1" dirty="0">
                <a:solidFill>
                  <a:prstClr val="black"/>
                </a:solidFill>
                <a:cs typeface="Arial" charset="0"/>
              </a:rPr>
              <a:t>20% or more </a:t>
            </a:r>
            <a:r>
              <a:rPr lang="en-US" sz="2400" dirty="0">
                <a:solidFill>
                  <a:prstClr val="black"/>
                </a:solidFill>
                <a:cs typeface="Arial" charset="0"/>
              </a:rPr>
              <a:t>in the outstanding common stock of the investee leads to the </a:t>
            </a:r>
            <a:r>
              <a:rPr lang="en-US" sz="2400" i="1" dirty="0">
                <a:solidFill>
                  <a:prstClr val="black"/>
                </a:solidFill>
                <a:cs typeface="Arial" charset="0"/>
              </a:rPr>
              <a:t>presumption</a:t>
            </a:r>
            <a:r>
              <a:rPr lang="en-US" sz="2400" dirty="0">
                <a:solidFill>
                  <a:prstClr val="black"/>
                </a:solidFill>
                <a:cs typeface="Arial" charset="0"/>
              </a:rPr>
              <a:t> of significant influence and the use of the equity method. </a:t>
            </a:r>
          </a:p>
        </p:txBody>
      </p:sp>
    </p:spTree>
    <p:extLst>
      <p:ext uri="{BB962C8B-B14F-4D97-AF65-F5344CB8AC3E}">
        <p14:creationId xmlns:p14="http://schemas.microsoft.com/office/powerpoint/2010/main" val="39388918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IN" dirty="0"/>
              <a:t>The Equity Method</a:t>
            </a:r>
            <a:r>
              <a:rPr lang="en-IN" sz="2000" dirty="0"/>
              <a:t/>
            </a:r>
            <a:br>
              <a:rPr lang="en-IN" sz="2000" dirty="0"/>
            </a:br>
            <a:r>
              <a:rPr lang="en-IN" sz="2000" dirty="0"/>
              <a:t>(Slide 1 of 7)</a:t>
            </a:r>
            <a:endParaRPr lang="en-US" sz="2000" dirty="0"/>
          </a:p>
        </p:txBody>
      </p:sp>
      <p:sp>
        <p:nvSpPr>
          <p:cNvPr id="3" name="Content Placeholder 2"/>
          <p:cNvSpPr>
            <a:spLocks noGrp="1"/>
          </p:cNvSpPr>
          <p:nvPr>
            <p:ph idx="1"/>
          </p:nvPr>
        </p:nvSpPr>
        <p:spPr>
          <a:xfrm>
            <a:off x="838198" y="1317625"/>
            <a:ext cx="11155680" cy="4850946"/>
          </a:xfrm>
        </p:spPr>
        <p:txBody>
          <a:bodyPr/>
          <a:lstStyle/>
          <a:p>
            <a:pPr lvl="0">
              <a:buClr>
                <a:schemeClr val="tx1"/>
              </a:buClr>
            </a:pPr>
            <a:r>
              <a:rPr lang="en-US" sz="2400" dirty="0">
                <a:solidFill>
                  <a:prstClr val="black"/>
                </a:solidFill>
                <a:cs typeface="Arial" charset="0"/>
              </a:rPr>
              <a:t>The </a:t>
            </a:r>
            <a:r>
              <a:rPr lang="en-US" sz="2400" b="1" dirty="0">
                <a:solidFill>
                  <a:srgbClr val="004A78"/>
                </a:solidFill>
                <a:cs typeface="Arial" charset="0"/>
              </a:rPr>
              <a:t>equity method</a:t>
            </a:r>
            <a:r>
              <a:rPr lang="en-US" sz="2400" b="1" dirty="0">
                <a:solidFill>
                  <a:srgbClr val="0070C0"/>
                </a:solidFill>
                <a:cs typeface="Arial" charset="0"/>
              </a:rPr>
              <a:t> </a:t>
            </a:r>
            <a:r>
              <a:rPr lang="en-US" sz="2400" dirty="0">
                <a:solidFill>
                  <a:prstClr val="black"/>
                </a:solidFill>
                <a:cs typeface="Arial" charset="0"/>
              </a:rPr>
              <a:t>of accounting is used to account for investments in which significant influence exists.</a:t>
            </a:r>
          </a:p>
          <a:p>
            <a:pPr lvl="0">
              <a:buClr>
                <a:schemeClr val="tx1"/>
              </a:buClr>
            </a:pPr>
            <a:r>
              <a:rPr lang="en-US" sz="2400" dirty="0">
                <a:solidFill>
                  <a:prstClr val="black"/>
                </a:solidFill>
                <a:cs typeface="Arial" charset="0"/>
              </a:rPr>
              <a:t>The equity method requires the investor to recognize as income (or loss) each period its proportionate share of the net income (or loss) of the investee.</a:t>
            </a:r>
          </a:p>
          <a:p>
            <a:pPr lvl="0">
              <a:buClr>
                <a:schemeClr val="tx1"/>
              </a:buClr>
            </a:pPr>
            <a:r>
              <a:rPr lang="en-US" sz="2400" dirty="0">
                <a:solidFill>
                  <a:prstClr val="black"/>
                </a:solidFill>
                <a:cs typeface="Arial" charset="0"/>
              </a:rPr>
              <a:t>To apply the equity method, an investor:</a:t>
            </a:r>
          </a:p>
          <a:p>
            <a:pPr lvl="1">
              <a:buClr>
                <a:schemeClr val="tx1"/>
              </a:buClr>
            </a:pPr>
            <a:r>
              <a:rPr lang="en-US" sz="2000" dirty="0">
                <a:solidFill>
                  <a:prstClr val="black"/>
                </a:solidFill>
                <a:cs typeface="Arial" charset="0"/>
              </a:rPr>
              <a:t>Initially records the investment at its acquisition cost.</a:t>
            </a:r>
          </a:p>
          <a:p>
            <a:pPr lvl="1">
              <a:buClr>
                <a:schemeClr val="tx1"/>
              </a:buClr>
            </a:pPr>
            <a:r>
              <a:rPr lang="en-US" sz="2000" dirty="0">
                <a:solidFill>
                  <a:prstClr val="black"/>
                </a:solidFill>
                <a:cs typeface="Arial" charset="0"/>
              </a:rPr>
              <a:t>Subsequently records income and an increase in the carrying value of the investment account when income is reported by the investee. The amount of income recorded is based on the investor’s percentage of ownership in the investee.</a:t>
            </a:r>
          </a:p>
          <a:p>
            <a:pPr lvl="1">
              <a:buClr>
                <a:schemeClr val="tx1"/>
              </a:buClr>
            </a:pPr>
            <a:r>
              <a:rPr lang="en-US" sz="2000" dirty="0">
                <a:solidFill>
                  <a:prstClr val="black"/>
                </a:solidFill>
                <a:cs typeface="Arial" charset="0"/>
              </a:rPr>
              <a:t>Records dividends received (or receivable) as reductions in the carrying value of the investment account when they are paid (or declared) by the investee.</a:t>
            </a:r>
          </a:p>
        </p:txBody>
      </p:sp>
    </p:spTree>
    <p:extLst>
      <p:ext uri="{BB962C8B-B14F-4D97-AF65-F5344CB8AC3E}">
        <p14:creationId xmlns:p14="http://schemas.microsoft.com/office/powerpoint/2010/main" val="25565884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IN" dirty="0"/>
              <a:t>The Equity Method</a:t>
            </a:r>
            <a:r>
              <a:rPr lang="en-IN" sz="2000" dirty="0"/>
              <a:t/>
            </a:r>
            <a:br>
              <a:rPr lang="en-IN" sz="2000" dirty="0"/>
            </a:br>
            <a:r>
              <a:rPr lang="en-IN" sz="2000" dirty="0"/>
              <a:t>(Slide 2 of 7)</a:t>
            </a:r>
            <a:endParaRPr lang="en-US" sz="2000" dirty="0"/>
          </a:p>
        </p:txBody>
      </p:sp>
      <p:sp>
        <p:nvSpPr>
          <p:cNvPr id="3" name="Content Placeholder 2"/>
          <p:cNvSpPr>
            <a:spLocks noGrp="1"/>
          </p:cNvSpPr>
          <p:nvPr>
            <p:ph idx="1"/>
          </p:nvPr>
        </p:nvSpPr>
        <p:spPr>
          <a:xfrm>
            <a:off x="838198" y="1317625"/>
            <a:ext cx="11155680" cy="4850946"/>
          </a:xfrm>
        </p:spPr>
        <p:txBody>
          <a:bodyPr/>
          <a:lstStyle/>
          <a:p>
            <a:pPr lvl="0">
              <a:buClr>
                <a:schemeClr val="tx1"/>
              </a:buClr>
            </a:pPr>
            <a:r>
              <a:rPr lang="en-US" sz="2600" dirty="0">
                <a:solidFill>
                  <a:prstClr val="black"/>
                </a:solidFill>
                <a:cs typeface="Arial" charset="0"/>
              </a:rPr>
              <a:t>In addition, the investor must make certain adjustments to its investment income. The most frequent are to:</a:t>
            </a:r>
          </a:p>
          <a:p>
            <a:pPr lvl="1">
              <a:buClr>
                <a:schemeClr val="tx1"/>
              </a:buClr>
            </a:pPr>
            <a:r>
              <a:rPr lang="en-US" sz="2200" dirty="0">
                <a:solidFill>
                  <a:prstClr val="black"/>
                </a:solidFill>
                <a:cs typeface="Arial" charset="0"/>
              </a:rPr>
              <a:t>Record the proportionate share of the investee’s equity adjustments for other comprehensive income as increases or decreases to the investment account with corresponding adjustments in equity.</a:t>
            </a:r>
          </a:p>
          <a:p>
            <a:pPr lvl="1">
              <a:buClr>
                <a:schemeClr val="tx1"/>
              </a:buClr>
            </a:pPr>
            <a:r>
              <a:rPr lang="en-US" sz="2200" dirty="0">
                <a:solidFill>
                  <a:prstClr val="black"/>
                </a:solidFill>
                <a:cs typeface="Arial" charset="0"/>
              </a:rPr>
              <a:t>Depreciate the proportionate share of any difference between the fair values and book values of the investee’s depreciable assets that is implied by the acquisition price being greater than the book value of the investee.</a:t>
            </a:r>
          </a:p>
          <a:p>
            <a:pPr lvl="1">
              <a:buClr>
                <a:schemeClr val="tx1"/>
              </a:buClr>
            </a:pPr>
            <a:r>
              <a:rPr lang="en-US" sz="2200" dirty="0">
                <a:solidFill>
                  <a:prstClr val="black"/>
                </a:solidFill>
                <a:cs typeface="Arial" charset="0"/>
              </a:rPr>
              <a:t>In the event the investor cannot determine the fair value of the specific investee assets, the entire excess of the acquisition price of the investment over the proportionate book value is treated as goodwill and is </a:t>
            </a:r>
            <a:r>
              <a:rPr lang="en-US" sz="2200" i="1" dirty="0">
                <a:solidFill>
                  <a:prstClr val="black"/>
                </a:solidFill>
                <a:cs typeface="Arial" charset="0"/>
              </a:rPr>
              <a:t>not</a:t>
            </a:r>
            <a:r>
              <a:rPr lang="en-US" sz="2200" dirty="0">
                <a:solidFill>
                  <a:prstClr val="black"/>
                </a:solidFill>
                <a:cs typeface="Arial" charset="0"/>
              </a:rPr>
              <a:t> amortized.</a:t>
            </a:r>
          </a:p>
        </p:txBody>
      </p:sp>
    </p:spTree>
    <p:extLst>
      <p:ext uri="{BB962C8B-B14F-4D97-AF65-F5344CB8AC3E}">
        <p14:creationId xmlns:p14="http://schemas.microsoft.com/office/powerpoint/2010/main" val="33923950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The Equity Method</a:t>
            </a:r>
            <a:r>
              <a:rPr lang="en-IN" sz="2000" dirty="0"/>
              <a:t/>
            </a:r>
            <a:br>
              <a:rPr lang="en-IN" sz="2000" dirty="0"/>
            </a:br>
            <a:r>
              <a:rPr lang="en-IN" sz="2000" dirty="0"/>
              <a:t>(Slide 3 of 7)</a:t>
            </a:r>
            <a:endParaRPr lang="en-IN" dirty="0"/>
          </a:p>
        </p:txBody>
      </p:sp>
      <p:sp>
        <p:nvSpPr>
          <p:cNvPr id="3" name="Content Placeholder 2"/>
          <p:cNvSpPr>
            <a:spLocks noGrp="1"/>
          </p:cNvSpPr>
          <p:nvPr>
            <p:ph idx="1"/>
          </p:nvPr>
        </p:nvSpPr>
        <p:spPr>
          <a:xfrm>
            <a:off x="838200" y="1317625"/>
            <a:ext cx="10515600" cy="1039209"/>
          </a:xfrm>
        </p:spPr>
        <p:txBody>
          <a:bodyPr/>
          <a:lstStyle/>
          <a:p>
            <a:pPr lvl="0"/>
            <a:r>
              <a:rPr lang="en-US" sz="2800" dirty="0">
                <a:solidFill>
                  <a:prstClr val="black"/>
                </a:solidFill>
                <a:cs typeface="Arial" charset="0"/>
              </a:rPr>
              <a:t>The investor accounts for the investment and income under the equity method as follows:</a:t>
            </a:r>
          </a:p>
        </p:txBody>
      </p:sp>
      <p:sp>
        <p:nvSpPr>
          <p:cNvPr id="4" name="Content Placeholder 3"/>
          <p:cNvSpPr>
            <a:spLocks noGrp="1"/>
          </p:cNvSpPr>
          <p:nvPr>
            <p:ph idx="10"/>
          </p:nvPr>
        </p:nvSpPr>
        <p:spPr>
          <a:xfrm>
            <a:off x="838200" y="2640172"/>
            <a:ext cx="10698480" cy="2756076"/>
          </a:xfrm>
        </p:spPr>
        <p:txBody>
          <a:bodyPr/>
          <a:lstStyle/>
          <a:p>
            <a:pPr marL="0" indent="0">
              <a:spcBef>
                <a:spcPts val="1200"/>
              </a:spcBef>
              <a:buNone/>
            </a:pPr>
            <a:r>
              <a:rPr lang="en-IN" sz="2000" dirty="0"/>
              <a:t>Investment = Acquisition Cost + Investor’s Share of Investee Income − Dividends Received</a:t>
            </a:r>
          </a:p>
          <a:p>
            <a:pPr marL="0" indent="0">
              <a:spcBef>
                <a:spcPts val="1200"/>
              </a:spcBef>
              <a:buNone/>
            </a:pPr>
            <a:r>
              <a:rPr lang="en-IN" sz="2000" i="1" dirty="0"/>
              <a:t>where</a:t>
            </a:r>
          </a:p>
          <a:p>
            <a:pPr marL="0" indent="0">
              <a:spcBef>
                <a:spcPts val="1200"/>
              </a:spcBef>
              <a:buNone/>
            </a:pPr>
            <a:r>
              <a:rPr lang="en-IN" sz="2000" dirty="0"/>
              <a:t>Investor’s Share of Investee Income = (Investee’s Net Income × Ownership %) − Adjustments</a:t>
            </a:r>
          </a:p>
          <a:p>
            <a:pPr marL="0" indent="0">
              <a:spcBef>
                <a:spcPts val="1200"/>
              </a:spcBef>
              <a:buNone/>
            </a:pPr>
            <a:r>
              <a:rPr lang="en-IN" sz="2000" i="1" dirty="0"/>
              <a:t>and</a:t>
            </a:r>
          </a:p>
          <a:p>
            <a:pPr marL="1371600" indent="0">
              <a:spcBef>
                <a:spcPts val="1200"/>
              </a:spcBef>
              <a:buNone/>
            </a:pPr>
            <a:r>
              <a:rPr lang="en-IN" sz="2000" dirty="0"/>
              <a:t>Dividends Received = Total Dividends Paid by Investee × Ownership %</a:t>
            </a:r>
          </a:p>
        </p:txBody>
      </p:sp>
    </p:spTree>
    <p:extLst>
      <p:ext uri="{BB962C8B-B14F-4D97-AF65-F5344CB8AC3E}">
        <p14:creationId xmlns:p14="http://schemas.microsoft.com/office/powerpoint/2010/main" val="3668648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IN" dirty="0"/>
              <a:t>Equity Investments: Minority Active Investments</a:t>
            </a:r>
            <a:endParaRPr lang="en-US" sz="2000" dirty="0"/>
          </a:p>
        </p:txBody>
      </p:sp>
      <p:sp>
        <p:nvSpPr>
          <p:cNvPr id="3" name="Content Placeholder 2"/>
          <p:cNvSpPr>
            <a:spLocks noGrp="1"/>
          </p:cNvSpPr>
          <p:nvPr>
            <p:ph idx="1"/>
          </p:nvPr>
        </p:nvSpPr>
        <p:spPr>
          <a:xfrm>
            <a:off x="838198" y="1317625"/>
            <a:ext cx="11247120" cy="4850946"/>
          </a:xfrm>
        </p:spPr>
        <p:txBody>
          <a:bodyPr/>
          <a:lstStyle/>
          <a:p>
            <a:pPr>
              <a:spcBef>
                <a:spcPts val="0"/>
              </a:spcBef>
              <a:buClr>
                <a:schemeClr val="tx1"/>
              </a:buClr>
            </a:pPr>
            <a:r>
              <a:rPr lang="en-US" sz="2000" b="1" dirty="0">
                <a:solidFill>
                  <a:srgbClr val="004A78"/>
                </a:solidFill>
                <a:cs typeface="Arial" charset="0"/>
              </a:rPr>
              <a:t>Minority active investments</a:t>
            </a:r>
            <a:r>
              <a:rPr lang="en-US" sz="2000" b="1" dirty="0">
                <a:solidFill>
                  <a:srgbClr val="4F81BD"/>
                </a:solidFill>
                <a:cs typeface="Arial" charset="0"/>
              </a:rPr>
              <a:t> </a:t>
            </a:r>
            <a:r>
              <a:rPr lang="en-US" sz="2000" dirty="0">
                <a:cs typeface="Arial" charset="0"/>
              </a:rPr>
              <a:t>(or </a:t>
            </a:r>
            <a:r>
              <a:rPr lang="en-US" sz="2000" b="1" dirty="0">
                <a:solidFill>
                  <a:srgbClr val="004A78"/>
                </a:solidFill>
                <a:cs typeface="Arial" charset="0"/>
              </a:rPr>
              <a:t>equity method investments</a:t>
            </a:r>
            <a:r>
              <a:rPr lang="en-US" sz="2000" dirty="0">
                <a:cs typeface="Arial" charset="0"/>
              </a:rPr>
              <a:t>)</a:t>
            </a:r>
            <a:r>
              <a:rPr lang="en-US" sz="2000" b="1" dirty="0">
                <a:solidFill>
                  <a:srgbClr val="4F81BD"/>
                </a:solidFill>
                <a:cs typeface="Arial" charset="0"/>
              </a:rPr>
              <a:t> </a:t>
            </a:r>
            <a:r>
              <a:rPr lang="en-US" sz="2000" dirty="0">
                <a:solidFill>
                  <a:srgbClr val="000000"/>
                </a:solidFill>
                <a:cs typeface="Arial" charset="0"/>
              </a:rPr>
              <a:t>are investments in the equity securities of other corporations to establish a long-term relationships with suppliers or to obtain significant influence over the companies’ activities. </a:t>
            </a:r>
          </a:p>
          <a:p>
            <a:pPr>
              <a:spcBef>
                <a:spcPts val="0"/>
              </a:spcBef>
              <a:buClr>
                <a:schemeClr val="tx1"/>
              </a:buClr>
            </a:pPr>
            <a:r>
              <a:rPr lang="en-US" sz="2000" dirty="0">
                <a:solidFill>
                  <a:srgbClr val="000000"/>
                </a:solidFill>
                <a:cs typeface="Arial" charset="0"/>
              </a:rPr>
              <a:t>Significant influence generally occurs when the investor owns between 20% and 50% of the voting common stock of the investee.</a:t>
            </a:r>
          </a:p>
          <a:p>
            <a:pPr>
              <a:spcBef>
                <a:spcPts val="0"/>
              </a:spcBef>
              <a:buClr>
                <a:schemeClr val="tx1"/>
              </a:buClr>
            </a:pPr>
            <a:r>
              <a:rPr lang="en-US" sz="2000" dirty="0">
                <a:solidFill>
                  <a:srgbClr val="000000"/>
                </a:solidFill>
                <a:cs typeface="Arial" charset="0"/>
              </a:rPr>
              <a:t>When the investor has significant influence over the investee, the </a:t>
            </a:r>
            <a:r>
              <a:rPr lang="en-US" sz="2000" i="1" dirty="0">
                <a:solidFill>
                  <a:srgbClr val="000000"/>
                </a:solidFill>
                <a:cs typeface="Arial" charset="0"/>
              </a:rPr>
              <a:t>equity method</a:t>
            </a:r>
            <a:r>
              <a:rPr lang="en-US" sz="2000" dirty="0">
                <a:solidFill>
                  <a:srgbClr val="000000"/>
                </a:solidFill>
                <a:cs typeface="Arial" charset="0"/>
              </a:rPr>
              <a:t> is used to account for the investment. </a:t>
            </a:r>
          </a:p>
          <a:p>
            <a:pPr>
              <a:spcBef>
                <a:spcPts val="0"/>
              </a:spcBef>
              <a:buClr>
                <a:schemeClr val="tx1"/>
              </a:buClr>
            </a:pPr>
            <a:r>
              <a:rPr lang="en-US" sz="2000" b="1" dirty="0">
                <a:solidFill>
                  <a:srgbClr val="004A78"/>
                </a:solidFill>
                <a:cs typeface="Arial" charset="0"/>
              </a:rPr>
              <a:t>Consolidation</a:t>
            </a:r>
            <a:r>
              <a:rPr lang="en-US" sz="2000" b="1" dirty="0">
                <a:solidFill>
                  <a:srgbClr val="4F81BD"/>
                </a:solidFill>
                <a:cs typeface="Arial" charset="0"/>
              </a:rPr>
              <a:t> </a:t>
            </a:r>
            <a:r>
              <a:rPr lang="en-US" sz="2000" dirty="0">
                <a:solidFill>
                  <a:prstClr val="black"/>
                </a:solidFill>
                <a:cs typeface="Arial" charset="0"/>
              </a:rPr>
              <a:t>occurs when the investor </a:t>
            </a:r>
            <a:r>
              <a:rPr lang="en-US" sz="2000" i="1" dirty="0">
                <a:solidFill>
                  <a:prstClr val="black"/>
                </a:solidFill>
                <a:cs typeface="Arial" charset="0"/>
              </a:rPr>
              <a:t>controls</a:t>
            </a:r>
            <a:r>
              <a:rPr lang="en-US" sz="2000" dirty="0">
                <a:solidFill>
                  <a:prstClr val="black"/>
                </a:solidFill>
                <a:cs typeface="Arial" charset="0"/>
              </a:rPr>
              <a:t> the investee through an investment in equity securities. The result of consolidation is the issuance of the combined financial statements of both companies.</a:t>
            </a:r>
          </a:p>
          <a:p>
            <a:pPr marL="742950" lvl="1" indent="-285750">
              <a:spcBef>
                <a:spcPts val="0"/>
              </a:spcBef>
              <a:buClr>
                <a:schemeClr val="tx1"/>
              </a:buClr>
              <a:buSzPct val="100000"/>
            </a:pPr>
            <a:r>
              <a:rPr lang="en-US" sz="1800" dirty="0">
                <a:solidFill>
                  <a:prstClr val="black"/>
                </a:solidFill>
                <a:cs typeface="Arial" charset="0"/>
              </a:rPr>
              <a:t>Legal control occurs when the investor owns more than 50% of the voting common stock of the investee.</a:t>
            </a:r>
          </a:p>
          <a:p>
            <a:pPr marL="742950" lvl="1" indent="-285750">
              <a:spcBef>
                <a:spcPts val="0"/>
              </a:spcBef>
              <a:buClr>
                <a:schemeClr val="tx1"/>
              </a:buClr>
              <a:buSzPct val="100000"/>
            </a:pPr>
            <a:r>
              <a:rPr lang="en-US" sz="1800" b="1" dirty="0">
                <a:solidFill>
                  <a:srgbClr val="004A78"/>
                </a:solidFill>
                <a:cs typeface="Arial" charset="0"/>
              </a:rPr>
              <a:t>Majority active investment</a:t>
            </a:r>
            <a:r>
              <a:rPr lang="en-US" sz="1800" dirty="0">
                <a:solidFill>
                  <a:srgbClr val="004A78"/>
                </a:solidFill>
                <a:cs typeface="Arial" charset="0"/>
              </a:rPr>
              <a:t> </a:t>
            </a:r>
            <a:r>
              <a:rPr lang="en-US" sz="1800" dirty="0">
                <a:solidFill>
                  <a:srgbClr val="000000"/>
                </a:solidFill>
                <a:cs typeface="Arial" charset="0"/>
              </a:rPr>
              <a:t>is where an investment in another company allows the investor to control the investee.</a:t>
            </a:r>
            <a:endParaRPr lang="en-US" sz="2400" dirty="0"/>
          </a:p>
        </p:txBody>
      </p:sp>
    </p:spTree>
    <p:extLst>
      <p:ext uri="{BB962C8B-B14F-4D97-AF65-F5344CB8AC3E}">
        <p14:creationId xmlns:p14="http://schemas.microsoft.com/office/powerpoint/2010/main" val="34365135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The Equity Method</a:t>
            </a:r>
            <a:r>
              <a:rPr lang="en-IN" sz="2000" dirty="0"/>
              <a:t/>
            </a:r>
            <a:br>
              <a:rPr lang="en-IN" sz="2000" dirty="0"/>
            </a:br>
            <a:r>
              <a:rPr lang="en-IN" sz="2000" dirty="0"/>
              <a:t>(Slide 4 of 7)</a:t>
            </a:r>
            <a:endParaRPr lang="en-IN" dirty="0"/>
          </a:p>
        </p:txBody>
      </p:sp>
      <p:sp>
        <p:nvSpPr>
          <p:cNvPr id="3" name="Content Placeholder 2"/>
          <p:cNvSpPr>
            <a:spLocks noGrp="1"/>
          </p:cNvSpPr>
          <p:nvPr>
            <p:ph idx="1"/>
          </p:nvPr>
        </p:nvSpPr>
        <p:spPr>
          <a:xfrm>
            <a:off x="838200" y="1317625"/>
            <a:ext cx="10515600" cy="1966488"/>
          </a:xfrm>
        </p:spPr>
        <p:txBody>
          <a:bodyPr/>
          <a:lstStyle/>
          <a:p>
            <a:pPr lvl="0">
              <a:buClr>
                <a:srgbClr val="8064A2"/>
              </a:buClr>
            </a:pPr>
            <a:r>
              <a:rPr lang="en-US" sz="2400" b="1" dirty="0">
                <a:solidFill>
                  <a:srgbClr val="92D050"/>
                </a:solidFill>
                <a:cs typeface="Arial" charset="0"/>
              </a:rPr>
              <a:t>Example </a:t>
            </a:r>
            <a:r>
              <a:rPr lang="en-US" sz="2400" dirty="0">
                <a:cs typeface="Arial" charset="0"/>
              </a:rPr>
              <a:t>Panther Company purchases 4,200 shares of Salsa Company’s outstanding common stock on January 1, 2019. Salsa had 16,800 shares outstanding, thus Panther’s investment is 25% and significant influence is presumed. Panther paid $125,000 for the shares and on the date of acquisition obtains the following information concerning Salsa:</a:t>
            </a:r>
          </a:p>
        </p:txBody>
      </p:sp>
      <p:graphicFrame>
        <p:nvGraphicFramePr>
          <p:cNvPr id="5" name="Table 3"/>
          <p:cNvGraphicFramePr>
            <a:graphicFrameLocks noGrp="1"/>
          </p:cNvGraphicFramePr>
          <p:nvPr>
            <p:ph idx="10"/>
            <p:extLst>
              <p:ext uri="{D42A27DB-BD31-4B8C-83A1-F6EECF244321}">
                <p14:modId xmlns:p14="http://schemas.microsoft.com/office/powerpoint/2010/main" val="2520636495"/>
              </p:ext>
            </p:extLst>
          </p:nvPr>
        </p:nvGraphicFramePr>
        <p:xfrm>
          <a:off x="1752600" y="3330549"/>
          <a:ext cx="8686800" cy="2883408"/>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2369542143"/>
                    </a:ext>
                  </a:extLst>
                </a:gridCol>
                <a:gridCol w="1828800">
                  <a:extLst>
                    <a:ext uri="{9D8B030D-6E8A-4147-A177-3AD203B41FA5}">
                      <a16:colId xmlns:a16="http://schemas.microsoft.com/office/drawing/2014/main" val="3116828858"/>
                    </a:ext>
                  </a:extLst>
                </a:gridCol>
                <a:gridCol w="1828800">
                  <a:extLst>
                    <a:ext uri="{9D8B030D-6E8A-4147-A177-3AD203B41FA5}">
                      <a16:colId xmlns:a16="http://schemas.microsoft.com/office/drawing/2014/main" val="561227452"/>
                    </a:ext>
                  </a:extLst>
                </a:gridCol>
              </a:tblGrid>
              <a:tr h="0">
                <a:tc>
                  <a:txBody>
                    <a:bodyPr/>
                    <a:lstStyle/>
                    <a:p>
                      <a:endParaRPr lang="en-IN" sz="1600" dirty="0">
                        <a:solidFill>
                          <a:schemeClr val="tx1"/>
                        </a:solidFill>
                        <a:latin typeface="Arial" panose="020B0604020202020204" pitchFamily="34" charset="0"/>
                        <a:cs typeface="Arial" panose="020B0604020202020204" pitchFamily="34" charset="0"/>
                      </a:endParaRPr>
                    </a:p>
                  </a:txBody>
                  <a:tcPr marT="27432" marB="27432">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Balance Sheet</a:t>
                      </a:r>
                    </a:p>
                    <a:p>
                      <a:pPr algn="ctr"/>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Book Value</a:t>
                      </a:r>
                      <a:endParaRPr lang="en-IN" sz="1600" b="1" dirty="0">
                        <a:solidFill>
                          <a:schemeClr val="tx1"/>
                        </a:solidFill>
                        <a:latin typeface="Arial" panose="020B0604020202020204" pitchFamily="34" charset="0"/>
                        <a:cs typeface="Arial" panose="020B0604020202020204" pitchFamily="34" charset="0"/>
                      </a:endParaRPr>
                    </a:p>
                  </a:txBody>
                  <a:tcPr marT="27432" marB="27432"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Fair Value</a:t>
                      </a:r>
                      <a:endParaRPr lang="en-IN" sz="1600" b="1" dirty="0">
                        <a:solidFill>
                          <a:schemeClr val="tx1"/>
                        </a:solidFill>
                        <a:latin typeface="Arial" panose="020B0604020202020204" pitchFamily="34" charset="0"/>
                        <a:cs typeface="Arial" panose="020B0604020202020204" pitchFamily="34" charset="0"/>
                      </a:endParaRPr>
                    </a:p>
                  </a:txBody>
                  <a:tcPr marT="27432" marB="27432"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2815724"/>
                  </a:ext>
                </a:extLst>
              </a:tr>
              <a:tr h="0">
                <a:tc>
                  <a:txBody>
                    <a:bodyPr/>
                    <a:lstStyle/>
                    <a:p>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Depreciable assets (remaining life, 10 years)</a:t>
                      </a:r>
                      <a:endParaRPr lang="en-IN" sz="1600" dirty="0">
                        <a:solidFill>
                          <a:schemeClr val="tx1"/>
                        </a:solidFill>
                        <a:latin typeface="Arial" panose="020B0604020202020204" pitchFamily="34" charset="0"/>
                        <a:cs typeface="Arial" panose="020B0604020202020204" pitchFamily="34" charset="0"/>
                      </a:endParaRPr>
                    </a:p>
                  </a:txBody>
                  <a:tcPr marT="27432" marB="27432">
                    <a:lnT w="12700" cap="flat" cmpd="sng" algn="ctr">
                      <a:solidFill>
                        <a:schemeClr val="tx1"/>
                      </a:solidFill>
                      <a:prstDash val="solid"/>
                      <a:round/>
                      <a:headEnd type="none" w="med" len="med"/>
                      <a:tailEnd type="none" w="med" len="med"/>
                    </a:lnT>
                    <a:solidFill>
                      <a:schemeClr val="bg1"/>
                    </a:solidFill>
                  </a:tcPr>
                </a:tc>
                <a:tc>
                  <a:txBody>
                    <a:bodyPr/>
                    <a:lstStyle/>
                    <a:p>
                      <a:pPr algn="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$400,000</a:t>
                      </a:r>
                      <a:endParaRPr lang="en-IN" sz="1600" dirty="0">
                        <a:solidFill>
                          <a:schemeClr val="tx1"/>
                        </a:solidFill>
                        <a:latin typeface="Arial" panose="020B0604020202020204" pitchFamily="34" charset="0"/>
                        <a:cs typeface="Arial" panose="020B0604020202020204" pitchFamily="34" charset="0"/>
                      </a:endParaRPr>
                    </a:p>
                  </a:txBody>
                  <a:tcPr marR="457200" marT="27432" marB="27432">
                    <a:lnT w="12700" cap="flat" cmpd="sng" algn="ctr">
                      <a:solidFill>
                        <a:schemeClr val="tx1"/>
                      </a:solidFill>
                      <a:prstDash val="solid"/>
                      <a:round/>
                      <a:headEnd type="none" w="med" len="med"/>
                      <a:tailEnd type="none" w="med" len="med"/>
                    </a:lnT>
                    <a:solidFill>
                      <a:schemeClr val="bg1"/>
                    </a:solidFill>
                  </a:tcPr>
                </a:tc>
                <a:tc>
                  <a:txBody>
                    <a:bodyPr/>
                    <a:lstStyle/>
                    <a:p>
                      <a:pPr algn="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$450,000</a:t>
                      </a:r>
                      <a:endParaRPr lang="en-IN" sz="1600" dirty="0">
                        <a:solidFill>
                          <a:schemeClr val="tx1"/>
                        </a:solidFill>
                        <a:latin typeface="Arial" panose="020B0604020202020204" pitchFamily="34" charset="0"/>
                        <a:cs typeface="Arial" panose="020B0604020202020204" pitchFamily="34" charset="0"/>
                      </a:endParaRPr>
                    </a:p>
                  </a:txBody>
                  <a:tcPr marR="457200" marT="27432" marB="27432">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999823918"/>
                  </a:ext>
                </a:extLst>
              </a:tr>
              <a:tr h="0">
                <a:tc>
                  <a:txBody>
                    <a:bodyPr/>
                    <a:lstStyle/>
                    <a:p>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Other non-depreciable assets (e.g., land)</a:t>
                      </a:r>
                      <a:endParaRPr lang="en-IN" sz="1600"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tc>
                  <a:txBody>
                    <a:bodyPr/>
                    <a:lstStyle/>
                    <a:p>
                      <a:pPr algn="r"/>
                      <a:r>
                        <a:rPr lang="en-IN" sz="1600" b="0" i="0" u="sng" strike="noStrike" kern="1200" baseline="0" dirty="0">
                          <a:solidFill>
                            <a:schemeClr val="tx1"/>
                          </a:solidFill>
                          <a:latin typeface="Arial" panose="020B0604020202020204" pitchFamily="34" charset="0"/>
                          <a:ea typeface="+mn-ea"/>
                          <a:cs typeface="Arial" panose="020B0604020202020204" pitchFamily="34" charset="0"/>
                        </a:rPr>
                        <a:t>  190,000</a:t>
                      </a:r>
                      <a:endParaRPr lang="en-IN" sz="1600" u="sng" dirty="0">
                        <a:solidFill>
                          <a:schemeClr val="tx1"/>
                        </a:solidFill>
                        <a:latin typeface="Arial" panose="020B0604020202020204" pitchFamily="34" charset="0"/>
                        <a:cs typeface="Arial" panose="020B0604020202020204" pitchFamily="34" charset="0"/>
                      </a:endParaRPr>
                    </a:p>
                  </a:txBody>
                  <a:tcPr marR="457200" marT="27432" marB="27432">
                    <a:solidFill>
                      <a:schemeClr val="bg1"/>
                    </a:solidFill>
                  </a:tcPr>
                </a:tc>
                <a:tc>
                  <a:txBody>
                    <a:bodyPr/>
                    <a:lstStyle/>
                    <a:p>
                      <a:pPr algn="r"/>
                      <a:r>
                        <a:rPr lang="en-IN" sz="1600" b="0" i="0" u="sng" strike="noStrike" kern="1200" baseline="0" dirty="0">
                          <a:solidFill>
                            <a:schemeClr val="tx1"/>
                          </a:solidFill>
                          <a:latin typeface="Arial" panose="020B0604020202020204" pitchFamily="34" charset="0"/>
                          <a:ea typeface="+mn-ea"/>
                          <a:cs typeface="Arial" panose="020B0604020202020204" pitchFamily="34" charset="0"/>
                        </a:rPr>
                        <a:t>  246,000</a:t>
                      </a:r>
                      <a:endParaRPr lang="en-IN" sz="1600" u="sng" dirty="0">
                        <a:solidFill>
                          <a:schemeClr val="tx1"/>
                        </a:solidFill>
                        <a:latin typeface="Arial" panose="020B0604020202020204" pitchFamily="34" charset="0"/>
                        <a:cs typeface="Arial" panose="020B0604020202020204" pitchFamily="34" charset="0"/>
                      </a:endParaRPr>
                    </a:p>
                  </a:txBody>
                  <a:tcPr marR="457200" marT="27432" marB="27432">
                    <a:solidFill>
                      <a:schemeClr val="bg1"/>
                    </a:solidFill>
                  </a:tcPr>
                </a:tc>
                <a:extLst>
                  <a:ext uri="{0D108BD9-81ED-4DB2-BD59-A6C34878D82A}">
                    <a16:rowId xmlns:a16="http://schemas.microsoft.com/office/drawing/2014/main" val="1104649707"/>
                  </a:ext>
                </a:extLst>
              </a:tr>
              <a:tr h="0">
                <a:tc>
                  <a:txBody>
                    <a:bodyPr/>
                    <a:lstStyle/>
                    <a:p>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Total</a:t>
                      </a:r>
                      <a:endParaRPr lang="en-IN" sz="1600"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tc>
                  <a:txBody>
                    <a:bodyPr/>
                    <a:lstStyle/>
                    <a:p>
                      <a:pPr algn="r"/>
                      <a:r>
                        <a:rPr lang="en-IN" sz="1600" b="0" i="0" u="dbl" strike="noStrike" kern="1200" baseline="0" dirty="0">
                          <a:solidFill>
                            <a:schemeClr val="tx1"/>
                          </a:solidFill>
                          <a:latin typeface="Arial" panose="020B0604020202020204" pitchFamily="34" charset="0"/>
                          <a:ea typeface="+mn-ea"/>
                          <a:cs typeface="Arial" panose="020B0604020202020204" pitchFamily="34" charset="0"/>
                        </a:rPr>
                        <a:t>$590,000</a:t>
                      </a:r>
                      <a:endParaRPr lang="en-IN" sz="1600" u="dbl" baseline="0" dirty="0">
                        <a:solidFill>
                          <a:schemeClr val="tx1"/>
                        </a:solidFill>
                        <a:latin typeface="Arial" panose="020B0604020202020204" pitchFamily="34" charset="0"/>
                        <a:cs typeface="Arial" panose="020B0604020202020204" pitchFamily="34" charset="0"/>
                      </a:endParaRPr>
                    </a:p>
                  </a:txBody>
                  <a:tcPr marR="457200" marT="27432" marB="27432">
                    <a:solidFill>
                      <a:schemeClr val="bg1"/>
                    </a:solidFill>
                  </a:tcPr>
                </a:tc>
                <a:tc>
                  <a:txBody>
                    <a:bodyPr/>
                    <a:lstStyle/>
                    <a:p>
                      <a:pPr algn="r"/>
                      <a:r>
                        <a:rPr lang="en-IN" sz="1600" b="0" i="0" u="dbl" strike="noStrike" kern="1200" baseline="0" dirty="0">
                          <a:solidFill>
                            <a:schemeClr val="tx1"/>
                          </a:solidFill>
                          <a:latin typeface="Arial" panose="020B0604020202020204" pitchFamily="34" charset="0"/>
                          <a:ea typeface="+mn-ea"/>
                          <a:cs typeface="Arial" panose="020B0604020202020204" pitchFamily="34" charset="0"/>
                        </a:rPr>
                        <a:t>$696,000</a:t>
                      </a:r>
                      <a:endParaRPr lang="en-IN" sz="1600" u="dbl" baseline="0" dirty="0">
                        <a:solidFill>
                          <a:schemeClr val="tx1"/>
                        </a:solidFill>
                        <a:latin typeface="Arial" panose="020B0604020202020204" pitchFamily="34" charset="0"/>
                        <a:cs typeface="Arial" panose="020B0604020202020204" pitchFamily="34" charset="0"/>
                      </a:endParaRPr>
                    </a:p>
                  </a:txBody>
                  <a:tcPr marR="457200" marT="27432" marB="27432">
                    <a:solidFill>
                      <a:schemeClr val="bg1"/>
                    </a:solidFill>
                  </a:tcPr>
                </a:tc>
                <a:extLst>
                  <a:ext uri="{0D108BD9-81ED-4DB2-BD59-A6C34878D82A}">
                    <a16:rowId xmlns:a16="http://schemas.microsoft.com/office/drawing/2014/main" val="2323700163"/>
                  </a:ext>
                </a:extLst>
              </a:tr>
              <a:tr h="548640">
                <a:tc>
                  <a:txBody>
                    <a:bodyPr/>
                    <a:lstStyle/>
                    <a:p>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Liabilities</a:t>
                      </a:r>
                      <a:endParaRPr lang="en-IN" sz="1600" dirty="0">
                        <a:solidFill>
                          <a:schemeClr val="tx1"/>
                        </a:solidFill>
                        <a:latin typeface="Arial" panose="020B0604020202020204" pitchFamily="34" charset="0"/>
                        <a:cs typeface="Arial" panose="020B0604020202020204" pitchFamily="34" charset="0"/>
                      </a:endParaRPr>
                    </a:p>
                  </a:txBody>
                  <a:tcPr marT="27432" marB="27432" anchor="b">
                    <a:solidFill>
                      <a:schemeClr val="bg1"/>
                    </a:solidFill>
                  </a:tcPr>
                </a:tc>
                <a:tc>
                  <a:txBody>
                    <a:bodyPr/>
                    <a:lstStyle/>
                    <a:p>
                      <a:pPr algn="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$200,000</a:t>
                      </a:r>
                      <a:endParaRPr lang="en-IN" sz="1600" dirty="0">
                        <a:solidFill>
                          <a:schemeClr val="tx1"/>
                        </a:solidFill>
                        <a:latin typeface="Arial" panose="020B0604020202020204" pitchFamily="34" charset="0"/>
                        <a:cs typeface="Arial" panose="020B0604020202020204" pitchFamily="34" charset="0"/>
                      </a:endParaRPr>
                    </a:p>
                  </a:txBody>
                  <a:tcPr marR="457200" marT="27432" marB="27432" anchor="b">
                    <a:solidFill>
                      <a:schemeClr val="bg1"/>
                    </a:solidFill>
                  </a:tcPr>
                </a:tc>
                <a:tc>
                  <a:txBody>
                    <a:bodyPr/>
                    <a:lstStyle/>
                    <a:p>
                      <a:pPr algn="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$220,000</a:t>
                      </a:r>
                      <a:endParaRPr lang="en-IN" sz="1600" dirty="0">
                        <a:solidFill>
                          <a:schemeClr val="tx1"/>
                        </a:solidFill>
                        <a:latin typeface="Arial" panose="020B0604020202020204" pitchFamily="34" charset="0"/>
                        <a:cs typeface="Arial" panose="020B0604020202020204" pitchFamily="34" charset="0"/>
                      </a:endParaRPr>
                    </a:p>
                  </a:txBody>
                  <a:tcPr marR="457200" marT="27432" marB="27432" anchor="b">
                    <a:solidFill>
                      <a:schemeClr val="bg1"/>
                    </a:solidFill>
                  </a:tcPr>
                </a:tc>
                <a:extLst>
                  <a:ext uri="{0D108BD9-81ED-4DB2-BD59-A6C34878D82A}">
                    <a16:rowId xmlns:a16="http://schemas.microsoft.com/office/drawing/2014/main" val="3519296049"/>
                  </a:ext>
                </a:extLst>
              </a:tr>
              <a:tr h="0">
                <a:tc>
                  <a:txBody>
                    <a:bodyPr/>
                    <a:lstStyle/>
                    <a:p>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Common stock</a:t>
                      </a:r>
                      <a:endParaRPr lang="en-IN" sz="1600"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tc>
                  <a:txBody>
                    <a:bodyPr/>
                    <a:lstStyle/>
                    <a:p>
                      <a:pPr algn="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250,000</a:t>
                      </a:r>
                      <a:endParaRPr lang="en-IN" sz="1600" dirty="0">
                        <a:solidFill>
                          <a:schemeClr val="tx1"/>
                        </a:solidFill>
                        <a:latin typeface="Arial" panose="020B0604020202020204" pitchFamily="34" charset="0"/>
                        <a:cs typeface="Arial" panose="020B0604020202020204" pitchFamily="34" charset="0"/>
                      </a:endParaRPr>
                    </a:p>
                  </a:txBody>
                  <a:tcPr marR="457200" marT="27432" marB="27432">
                    <a:solidFill>
                      <a:schemeClr val="bg1"/>
                    </a:solidFill>
                  </a:tcPr>
                </a:tc>
                <a:tc>
                  <a:txBody>
                    <a:bodyPr/>
                    <a:lstStyle/>
                    <a:p>
                      <a:pPr algn="r"/>
                      <a:endParaRPr lang="en-IN" sz="1600" dirty="0">
                        <a:solidFill>
                          <a:schemeClr val="tx1"/>
                        </a:solidFill>
                        <a:latin typeface="Arial" panose="020B0604020202020204" pitchFamily="34" charset="0"/>
                        <a:cs typeface="Arial" panose="020B0604020202020204" pitchFamily="34" charset="0"/>
                      </a:endParaRPr>
                    </a:p>
                  </a:txBody>
                  <a:tcPr marR="457200" marT="27432" marB="27432">
                    <a:solidFill>
                      <a:schemeClr val="bg1"/>
                    </a:solidFill>
                  </a:tcPr>
                </a:tc>
                <a:extLst>
                  <a:ext uri="{0D108BD9-81ED-4DB2-BD59-A6C34878D82A}">
                    <a16:rowId xmlns:a16="http://schemas.microsoft.com/office/drawing/2014/main" val="2637702394"/>
                  </a:ext>
                </a:extLst>
              </a:tr>
              <a:tr h="0">
                <a:tc>
                  <a:txBody>
                    <a:bodyPr/>
                    <a:lstStyle/>
                    <a:p>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Retained earnings</a:t>
                      </a:r>
                      <a:endParaRPr lang="en-IN" sz="1600"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tc>
                  <a:txBody>
                    <a:bodyPr/>
                    <a:lstStyle/>
                    <a:p>
                      <a:pPr algn="r"/>
                      <a:r>
                        <a:rPr lang="en-IN" sz="1600" b="0" i="0" u="sng" strike="noStrike" kern="1200" baseline="0" dirty="0">
                          <a:solidFill>
                            <a:schemeClr val="tx1"/>
                          </a:solidFill>
                          <a:latin typeface="Arial" panose="020B0604020202020204" pitchFamily="34" charset="0"/>
                          <a:ea typeface="+mn-ea"/>
                          <a:cs typeface="Arial" panose="020B0604020202020204" pitchFamily="34" charset="0"/>
                        </a:rPr>
                        <a:t>  140,000</a:t>
                      </a:r>
                      <a:endParaRPr lang="en-IN" sz="1600" u="sng" dirty="0">
                        <a:solidFill>
                          <a:schemeClr val="tx1"/>
                        </a:solidFill>
                        <a:latin typeface="Arial" panose="020B0604020202020204" pitchFamily="34" charset="0"/>
                        <a:cs typeface="Arial" panose="020B0604020202020204" pitchFamily="34" charset="0"/>
                      </a:endParaRPr>
                    </a:p>
                  </a:txBody>
                  <a:tcPr marR="457200" marT="27432" marB="27432">
                    <a:solidFill>
                      <a:schemeClr val="bg1"/>
                    </a:solidFill>
                  </a:tcPr>
                </a:tc>
                <a:tc>
                  <a:txBody>
                    <a:bodyPr/>
                    <a:lstStyle/>
                    <a:p>
                      <a:pPr algn="r"/>
                      <a:endParaRPr lang="en-IN" sz="1600" dirty="0">
                        <a:solidFill>
                          <a:schemeClr val="tx1"/>
                        </a:solidFill>
                        <a:latin typeface="Arial" panose="020B0604020202020204" pitchFamily="34" charset="0"/>
                        <a:cs typeface="Arial" panose="020B0604020202020204" pitchFamily="34" charset="0"/>
                      </a:endParaRPr>
                    </a:p>
                  </a:txBody>
                  <a:tcPr marR="457200" marT="27432" marB="27432">
                    <a:solidFill>
                      <a:schemeClr val="bg1"/>
                    </a:solidFill>
                  </a:tcPr>
                </a:tc>
                <a:extLst>
                  <a:ext uri="{0D108BD9-81ED-4DB2-BD59-A6C34878D82A}">
                    <a16:rowId xmlns:a16="http://schemas.microsoft.com/office/drawing/2014/main" val="239555234"/>
                  </a:ext>
                </a:extLst>
              </a:tr>
              <a:tr h="0">
                <a:tc>
                  <a:txBody>
                    <a:bodyPr/>
                    <a:lstStyle/>
                    <a:p>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Total</a:t>
                      </a:r>
                      <a:endParaRPr lang="en-IN" sz="1600"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tc>
                  <a:txBody>
                    <a:bodyPr/>
                    <a:lstStyle/>
                    <a:p>
                      <a:pPr algn="r"/>
                      <a:r>
                        <a:rPr lang="en-IN" sz="1600" b="0" i="0" u="dbl" strike="noStrike" kern="1200" baseline="0" dirty="0">
                          <a:solidFill>
                            <a:schemeClr val="tx1"/>
                          </a:solidFill>
                          <a:latin typeface="Arial" panose="020B0604020202020204" pitchFamily="34" charset="0"/>
                          <a:ea typeface="+mn-ea"/>
                          <a:cs typeface="Arial" panose="020B0604020202020204" pitchFamily="34" charset="0"/>
                        </a:rPr>
                        <a:t>$590,000</a:t>
                      </a:r>
                      <a:endParaRPr lang="en-IN" sz="1600" u="dbl" baseline="0" dirty="0">
                        <a:solidFill>
                          <a:schemeClr val="tx1"/>
                        </a:solidFill>
                        <a:latin typeface="Arial" panose="020B0604020202020204" pitchFamily="34" charset="0"/>
                        <a:cs typeface="Arial" panose="020B0604020202020204" pitchFamily="34" charset="0"/>
                      </a:endParaRPr>
                    </a:p>
                  </a:txBody>
                  <a:tcPr marR="457200" marT="27432" marB="27432">
                    <a:solidFill>
                      <a:schemeClr val="bg1"/>
                    </a:solidFill>
                  </a:tcPr>
                </a:tc>
                <a:tc>
                  <a:txBody>
                    <a:bodyPr/>
                    <a:lstStyle/>
                    <a:p>
                      <a:pPr algn="r"/>
                      <a:endParaRPr lang="en-IN" sz="1600" dirty="0">
                        <a:solidFill>
                          <a:schemeClr val="tx1"/>
                        </a:solidFill>
                        <a:latin typeface="Arial" panose="020B0604020202020204" pitchFamily="34" charset="0"/>
                        <a:cs typeface="Arial" panose="020B0604020202020204" pitchFamily="34" charset="0"/>
                      </a:endParaRPr>
                    </a:p>
                  </a:txBody>
                  <a:tcPr marR="457200" marT="27432" marB="27432">
                    <a:solidFill>
                      <a:schemeClr val="bg1"/>
                    </a:solidFill>
                  </a:tcPr>
                </a:tc>
                <a:extLst>
                  <a:ext uri="{0D108BD9-81ED-4DB2-BD59-A6C34878D82A}">
                    <a16:rowId xmlns:a16="http://schemas.microsoft.com/office/drawing/2014/main" val="1193435705"/>
                  </a:ext>
                </a:extLst>
              </a:tr>
            </a:tbl>
          </a:graphicData>
        </a:graphic>
      </p:graphicFrame>
    </p:spTree>
    <p:extLst>
      <p:ext uri="{BB962C8B-B14F-4D97-AF65-F5344CB8AC3E}">
        <p14:creationId xmlns:p14="http://schemas.microsoft.com/office/powerpoint/2010/main" val="33157252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The Equity Method</a:t>
            </a:r>
            <a:r>
              <a:rPr lang="en-IN" sz="2000" dirty="0"/>
              <a:t/>
            </a:r>
            <a:br>
              <a:rPr lang="en-IN" sz="2000" dirty="0"/>
            </a:br>
            <a:r>
              <a:rPr lang="en-IN" sz="2000" dirty="0"/>
              <a:t>(Slide 5 of 7)</a:t>
            </a:r>
            <a:endParaRPr lang="en-IN" dirty="0"/>
          </a:p>
        </p:txBody>
      </p:sp>
      <p:sp>
        <p:nvSpPr>
          <p:cNvPr id="3" name="Content Placeholder 2"/>
          <p:cNvSpPr>
            <a:spLocks noGrp="1"/>
          </p:cNvSpPr>
          <p:nvPr>
            <p:ph idx="1"/>
          </p:nvPr>
        </p:nvSpPr>
        <p:spPr>
          <a:xfrm>
            <a:off x="838200" y="1317625"/>
            <a:ext cx="10515600" cy="1026330"/>
          </a:xfrm>
        </p:spPr>
        <p:txBody>
          <a:bodyPr/>
          <a:lstStyle/>
          <a:p>
            <a:pPr lvl="0"/>
            <a:r>
              <a:rPr lang="en-US" sz="2000" dirty="0">
                <a:cs typeface="Arial" charset="0"/>
              </a:rPr>
              <a:t>There were no intercompany transactions during the year. Salsa paid a $20,000 dividend on August 27, 2019, and reported net income for 2019 of $81,000. Panther records these events as follows:</a:t>
            </a:r>
          </a:p>
        </p:txBody>
      </p:sp>
      <p:graphicFrame>
        <p:nvGraphicFramePr>
          <p:cNvPr id="9" name="Table 3"/>
          <p:cNvGraphicFramePr>
            <a:graphicFrameLocks noGrp="1"/>
          </p:cNvGraphicFramePr>
          <p:nvPr>
            <p:ph idx="10"/>
            <p:extLst>
              <p:ext uri="{D42A27DB-BD31-4B8C-83A1-F6EECF244321}">
                <p14:modId xmlns:p14="http://schemas.microsoft.com/office/powerpoint/2010/main" val="3223955132"/>
              </p:ext>
            </p:extLst>
          </p:nvPr>
        </p:nvGraphicFramePr>
        <p:xfrm>
          <a:off x="1615440" y="2518512"/>
          <a:ext cx="8961120" cy="987552"/>
        </p:xfrm>
        <a:graphic>
          <a:graphicData uri="http://schemas.openxmlformats.org/drawingml/2006/table">
            <a:tbl>
              <a:tblPr firstRow="1" bandRow="1">
                <a:tableStyleId>{5C22544A-7EE6-4342-B048-85BDC9FD1C3A}</a:tableStyleId>
              </a:tblPr>
              <a:tblGrid>
                <a:gridCol w="6217920">
                  <a:extLst>
                    <a:ext uri="{9D8B030D-6E8A-4147-A177-3AD203B41FA5}">
                      <a16:colId xmlns:a16="http://schemas.microsoft.com/office/drawing/2014/main" val="3714809829"/>
                    </a:ext>
                  </a:extLst>
                </a:gridCol>
                <a:gridCol w="1645920">
                  <a:extLst>
                    <a:ext uri="{9D8B030D-6E8A-4147-A177-3AD203B41FA5}">
                      <a16:colId xmlns:a16="http://schemas.microsoft.com/office/drawing/2014/main" val="2976743381"/>
                    </a:ext>
                  </a:extLst>
                </a:gridCol>
                <a:gridCol w="1097280">
                  <a:extLst>
                    <a:ext uri="{9D8B030D-6E8A-4147-A177-3AD203B41FA5}">
                      <a16:colId xmlns:a16="http://schemas.microsoft.com/office/drawing/2014/main" val="800111021"/>
                    </a:ext>
                  </a:extLst>
                </a:gridCol>
              </a:tblGrid>
              <a:tr h="274320">
                <a:tc>
                  <a:txBody>
                    <a:bodyPr/>
                    <a:lstStyle/>
                    <a:p>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To record the original investment on January 1, 2019:</a:t>
                      </a:r>
                      <a:endParaRPr lang="en-IN" b="1"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tc>
                  <a:txBody>
                    <a:bodyPr/>
                    <a:lstStyle/>
                    <a:p>
                      <a:endParaRPr lang="en-IN"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tc>
                  <a:txBody>
                    <a:bodyPr/>
                    <a:lstStyle/>
                    <a:p>
                      <a:endParaRPr lang="en-IN">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extLst>
                  <a:ext uri="{0D108BD9-81ED-4DB2-BD59-A6C34878D82A}">
                    <a16:rowId xmlns:a16="http://schemas.microsoft.com/office/drawing/2014/main" val="3630625867"/>
                  </a:ext>
                </a:extLst>
              </a:tr>
              <a:tr h="27432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Investment in Stock: Salsa Company</a:t>
                      </a:r>
                      <a:endParaRPr lang="en-IN"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125,000</a:t>
                      </a:r>
                      <a:endParaRPr lang="en-IN"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extLst>
                  <a:ext uri="{0D108BD9-81ED-4DB2-BD59-A6C34878D82A}">
                    <a16:rowId xmlns:a16="http://schemas.microsoft.com/office/drawing/2014/main" val="492228176"/>
                  </a:ext>
                </a:extLst>
              </a:tr>
              <a:tr h="27432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Cash</a:t>
                      </a:r>
                      <a:endParaRPr lang="en-IN"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125,000</a:t>
                      </a:r>
                      <a:endParaRPr lang="en-IN"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extLst>
                  <a:ext uri="{0D108BD9-81ED-4DB2-BD59-A6C34878D82A}">
                    <a16:rowId xmlns:a16="http://schemas.microsoft.com/office/drawing/2014/main" val="2133170751"/>
                  </a:ext>
                </a:extLst>
              </a:tr>
            </a:tbl>
          </a:graphicData>
        </a:graphic>
      </p:graphicFrame>
      <p:graphicFrame>
        <p:nvGraphicFramePr>
          <p:cNvPr id="10" name="Table 4"/>
          <p:cNvGraphicFramePr>
            <a:graphicFrameLocks noGrp="1"/>
          </p:cNvGraphicFramePr>
          <p:nvPr>
            <p:ph idx="11"/>
            <p:extLst>
              <p:ext uri="{D42A27DB-BD31-4B8C-83A1-F6EECF244321}">
                <p14:modId xmlns:p14="http://schemas.microsoft.com/office/powerpoint/2010/main" val="722863890"/>
              </p:ext>
            </p:extLst>
          </p:nvPr>
        </p:nvGraphicFramePr>
        <p:xfrm>
          <a:off x="1615440" y="3680621"/>
          <a:ext cx="8961120" cy="987552"/>
        </p:xfrm>
        <a:graphic>
          <a:graphicData uri="http://schemas.openxmlformats.org/drawingml/2006/table">
            <a:tbl>
              <a:tblPr firstRow="1" bandRow="1">
                <a:tableStyleId>{5C22544A-7EE6-4342-B048-85BDC9FD1C3A}</a:tableStyleId>
              </a:tblPr>
              <a:tblGrid>
                <a:gridCol w="6217920">
                  <a:extLst>
                    <a:ext uri="{9D8B030D-6E8A-4147-A177-3AD203B41FA5}">
                      <a16:colId xmlns:a16="http://schemas.microsoft.com/office/drawing/2014/main" val="3714809829"/>
                    </a:ext>
                  </a:extLst>
                </a:gridCol>
                <a:gridCol w="1645920">
                  <a:extLst>
                    <a:ext uri="{9D8B030D-6E8A-4147-A177-3AD203B41FA5}">
                      <a16:colId xmlns:a16="http://schemas.microsoft.com/office/drawing/2014/main" val="2976743381"/>
                    </a:ext>
                  </a:extLst>
                </a:gridCol>
                <a:gridCol w="1097280">
                  <a:extLst>
                    <a:ext uri="{9D8B030D-6E8A-4147-A177-3AD203B41FA5}">
                      <a16:colId xmlns:a16="http://schemas.microsoft.com/office/drawing/2014/main" val="800111021"/>
                    </a:ext>
                  </a:extLst>
                </a:gridCol>
              </a:tblGrid>
              <a:tr h="274320">
                <a:tc>
                  <a:txBody>
                    <a:bodyPr/>
                    <a:lstStyle/>
                    <a:p>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To record the receipt of dividends on August 27, 2019:</a:t>
                      </a:r>
                      <a:endParaRPr lang="en-IN" b="1"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tc>
                  <a:txBody>
                    <a:bodyPr/>
                    <a:lstStyle/>
                    <a:p>
                      <a:endParaRPr lang="en-IN"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tc>
                  <a:txBody>
                    <a:bodyPr/>
                    <a:lstStyle/>
                    <a:p>
                      <a:endParaRPr lang="en-IN">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extLst>
                  <a:ext uri="{0D108BD9-81ED-4DB2-BD59-A6C34878D82A}">
                    <a16:rowId xmlns:a16="http://schemas.microsoft.com/office/drawing/2014/main" val="3630625867"/>
                  </a:ext>
                </a:extLst>
              </a:tr>
              <a:tr h="27432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Cash</a:t>
                      </a:r>
                      <a:endParaRPr lang="en-IN"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5,000</a:t>
                      </a:r>
                      <a:endParaRPr lang="en-IN"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extLst>
                  <a:ext uri="{0D108BD9-81ED-4DB2-BD59-A6C34878D82A}">
                    <a16:rowId xmlns:a16="http://schemas.microsoft.com/office/drawing/2014/main" val="492228176"/>
                  </a:ext>
                </a:extLst>
              </a:tr>
              <a:tr h="27432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Investment in Stock: Salsa Company (0.25 </a:t>
                      </a:r>
                      <a:r>
                        <a:rPr lang="en-IN" sz="1800" dirty="0"/>
                        <a:t>×</a:t>
                      </a: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 $20,000)</a:t>
                      </a:r>
                      <a:endParaRPr lang="en-IN"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5,000</a:t>
                      </a:r>
                      <a:endParaRPr lang="en-IN"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extLst>
                  <a:ext uri="{0D108BD9-81ED-4DB2-BD59-A6C34878D82A}">
                    <a16:rowId xmlns:a16="http://schemas.microsoft.com/office/drawing/2014/main" val="2133170751"/>
                  </a:ext>
                </a:extLst>
              </a:tr>
            </a:tbl>
          </a:graphicData>
        </a:graphic>
      </p:graphicFrame>
      <p:sp>
        <p:nvSpPr>
          <p:cNvPr id="6" name="Content Placeholder 5"/>
          <p:cNvSpPr>
            <a:spLocks noGrp="1"/>
          </p:cNvSpPr>
          <p:nvPr>
            <p:ph idx="12"/>
          </p:nvPr>
        </p:nvSpPr>
        <p:spPr>
          <a:xfrm>
            <a:off x="1615440" y="4842731"/>
            <a:ext cx="8961120" cy="398970"/>
          </a:xfrm>
        </p:spPr>
        <p:txBody>
          <a:bodyPr/>
          <a:lstStyle/>
          <a:p>
            <a:pPr marL="0" indent="0">
              <a:buNone/>
            </a:pPr>
            <a:r>
              <a:rPr lang="en-IN" sz="1800" b="1" dirty="0"/>
              <a:t>To record Panther’s 25% share in the year’s net income on December 31, 2019:</a:t>
            </a:r>
          </a:p>
        </p:txBody>
      </p:sp>
      <p:graphicFrame>
        <p:nvGraphicFramePr>
          <p:cNvPr id="11" name="Table 6"/>
          <p:cNvGraphicFramePr>
            <a:graphicFrameLocks noGrp="1"/>
          </p:cNvGraphicFramePr>
          <p:nvPr>
            <p:ph idx="13"/>
            <p:extLst>
              <p:ext uri="{D42A27DB-BD31-4B8C-83A1-F6EECF244321}">
                <p14:modId xmlns:p14="http://schemas.microsoft.com/office/powerpoint/2010/main" val="4200243439"/>
              </p:ext>
            </p:extLst>
          </p:nvPr>
        </p:nvGraphicFramePr>
        <p:xfrm>
          <a:off x="1615440" y="5235660"/>
          <a:ext cx="8961120" cy="658368"/>
        </p:xfrm>
        <a:graphic>
          <a:graphicData uri="http://schemas.openxmlformats.org/drawingml/2006/table">
            <a:tbl>
              <a:tblPr firstRow="1" bandRow="1">
                <a:tableStyleId>{5C22544A-7EE6-4342-B048-85BDC9FD1C3A}</a:tableStyleId>
              </a:tblPr>
              <a:tblGrid>
                <a:gridCol w="6217920">
                  <a:extLst>
                    <a:ext uri="{9D8B030D-6E8A-4147-A177-3AD203B41FA5}">
                      <a16:colId xmlns:a16="http://schemas.microsoft.com/office/drawing/2014/main" val="3714809829"/>
                    </a:ext>
                  </a:extLst>
                </a:gridCol>
                <a:gridCol w="1645920">
                  <a:extLst>
                    <a:ext uri="{9D8B030D-6E8A-4147-A177-3AD203B41FA5}">
                      <a16:colId xmlns:a16="http://schemas.microsoft.com/office/drawing/2014/main" val="2976743381"/>
                    </a:ext>
                  </a:extLst>
                </a:gridCol>
                <a:gridCol w="1097280">
                  <a:extLst>
                    <a:ext uri="{9D8B030D-6E8A-4147-A177-3AD203B41FA5}">
                      <a16:colId xmlns:a16="http://schemas.microsoft.com/office/drawing/2014/main" val="800111021"/>
                    </a:ext>
                  </a:extLst>
                </a:gridCol>
              </a:tblGrid>
              <a:tr h="27432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Investment in Stock: Salsa Company</a:t>
                      </a:r>
                      <a:endParaRPr lang="en-IN"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20,250</a:t>
                      </a:r>
                      <a:endParaRPr lang="en-IN"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extLst>
                  <a:ext uri="{0D108BD9-81ED-4DB2-BD59-A6C34878D82A}">
                    <a16:rowId xmlns:a16="http://schemas.microsoft.com/office/drawing/2014/main" val="492228176"/>
                  </a:ext>
                </a:extLst>
              </a:tr>
              <a:tr h="27432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Investment Income (0.25 </a:t>
                      </a:r>
                      <a:r>
                        <a:rPr lang="en-IN" sz="1800" dirty="0"/>
                        <a:t>×</a:t>
                      </a: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 $81,000)</a:t>
                      </a:r>
                      <a:endParaRPr lang="en-IN"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20,250</a:t>
                      </a:r>
                      <a:endParaRPr lang="en-IN"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extLst>
                  <a:ext uri="{0D108BD9-81ED-4DB2-BD59-A6C34878D82A}">
                    <a16:rowId xmlns:a16="http://schemas.microsoft.com/office/drawing/2014/main" val="2133170751"/>
                  </a:ext>
                </a:extLst>
              </a:tr>
            </a:tbl>
          </a:graphicData>
        </a:graphic>
      </p:graphicFrame>
    </p:spTree>
    <p:extLst>
      <p:ext uri="{BB962C8B-B14F-4D97-AF65-F5344CB8AC3E}">
        <p14:creationId xmlns:p14="http://schemas.microsoft.com/office/powerpoint/2010/main" val="25046299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The Equity Method</a:t>
            </a:r>
            <a:r>
              <a:rPr lang="en-IN" sz="2000" dirty="0"/>
              <a:t/>
            </a:r>
            <a:br>
              <a:rPr lang="en-IN" sz="2000" dirty="0"/>
            </a:br>
            <a:r>
              <a:rPr lang="en-IN" sz="2000" dirty="0"/>
              <a:t>(Slide 6 of 7)</a:t>
            </a:r>
            <a:endParaRPr lang="en-IN" dirty="0"/>
          </a:p>
        </p:txBody>
      </p:sp>
      <p:sp>
        <p:nvSpPr>
          <p:cNvPr id="3" name="Content Placeholder 2"/>
          <p:cNvSpPr>
            <a:spLocks noGrp="1"/>
          </p:cNvSpPr>
          <p:nvPr>
            <p:ph idx="1"/>
          </p:nvPr>
        </p:nvSpPr>
        <p:spPr>
          <a:xfrm>
            <a:off x="1615440" y="1317625"/>
            <a:ext cx="8823960" cy="395265"/>
          </a:xfrm>
        </p:spPr>
        <p:txBody>
          <a:bodyPr/>
          <a:lstStyle/>
          <a:p>
            <a:pPr marL="0" indent="0">
              <a:buNone/>
            </a:pPr>
            <a:r>
              <a:rPr lang="en-IN" sz="1800" b="1" dirty="0"/>
              <a:t>To depreciate the increase in the recorded value of depreciable assets:</a:t>
            </a:r>
          </a:p>
        </p:txBody>
      </p:sp>
      <p:graphicFrame>
        <p:nvGraphicFramePr>
          <p:cNvPr id="8" name="Table 3"/>
          <p:cNvGraphicFramePr>
            <a:graphicFrameLocks noGrp="1"/>
          </p:cNvGraphicFramePr>
          <p:nvPr>
            <p:ph idx="10"/>
            <p:extLst>
              <p:ext uri="{D42A27DB-BD31-4B8C-83A1-F6EECF244321}">
                <p14:modId xmlns:p14="http://schemas.microsoft.com/office/powerpoint/2010/main" val="1351765944"/>
              </p:ext>
            </p:extLst>
          </p:nvPr>
        </p:nvGraphicFramePr>
        <p:xfrm>
          <a:off x="1752600" y="1684923"/>
          <a:ext cx="8686800" cy="658368"/>
        </p:xfrm>
        <a:graphic>
          <a:graphicData uri="http://schemas.openxmlformats.org/drawingml/2006/table">
            <a:tbl>
              <a:tblPr firstRow="1" bandRow="1">
                <a:tableStyleId>{5C22544A-7EE6-4342-B048-85BDC9FD1C3A}</a:tableStyleId>
              </a:tblPr>
              <a:tblGrid>
                <a:gridCol w="6035040">
                  <a:extLst>
                    <a:ext uri="{9D8B030D-6E8A-4147-A177-3AD203B41FA5}">
                      <a16:colId xmlns:a16="http://schemas.microsoft.com/office/drawing/2014/main" val="1106633222"/>
                    </a:ext>
                  </a:extLst>
                </a:gridCol>
                <a:gridCol w="1188720">
                  <a:extLst>
                    <a:ext uri="{9D8B030D-6E8A-4147-A177-3AD203B41FA5}">
                      <a16:colId xmlns:a16="http://schemas.microsoft.com/office/drawing/2014/main" val="1499785002"/>
                    </a:ext>
                  </a:extLst>
                </a:gridCol>
                <a:gridCol w="1463040">
                  <a:extLst>
                    <a:ext uri="{9D8B030D-6E8A-4147-A177-3AD203B41FA5}">
                      <a16:colId xmlns:a16="http://schemas.microsoft.com/office/drawing/2014/main" val="3373305497"/>
                    </a:ext>
                  </a:extLst>
                </a:gridCol>
              </a:tblGrid>
              <a:tr h="27432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Investment Income</a:t>
                      </a:r>
                      <a:endParaRPr lang="en-IN"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1,250</a:t>
                      </a:r>
                      <a:endParaRPr lang="en-IN"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tc>
                  <a:txBody>
                    <a:bodyPr/>
                    <a:lstStyle/>
                    <a:p>
                      <a:pPr algn="r"/>
                      <a:endParaRPr lang="en-IN">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extLst>
                  <a:ext uri="{0D108BD9-81ED-4DB2-BD59-A6C34878D82A}">
                    <a16:rowId xmlns:a16="http://schemas.microsoft.com/office/drawing/2014/main" val="3513901100"/>
                  </a:ext>
                </a:extLst>
              </a:tr>
              <a:tr h="27432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Investment in Stock: Salsa Company ($12,500 ÷ 10)</a:t>
                      </a:r>
                      <a:endParaRPr lang="en-IN"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1,250</a:t>
                      </a:r>
                      <a:endParaRPr lang="en-IN"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extLst>
                  <a:ext uri="{0D108BD9-81ED-4DB2-BD59-A6C34878D82A}">
                    <a16:rowId xmlns:a16="http://schemas.microsoft.com/office/drawing/2014/main" val="4274128378"/>
                  </a:ext>
                </a:extLst>
              </a:tr>
            </a:tbl>
          </a:graphicData>
        </a:graphic>
      </p:graphicFrame>
      <p:sp>
        <p:nvSpPr>
          <p:cNvPr id="5" name="Content Placeholder 4"/>
          <p:cNvSpPr>
            <a:spLocks noGrp="1"/>
          </p:cNvSpPr>
          <p:nvPr>
            <p:ph idx="11"/>
          </p:nvPr>
        </p:nvSpPr>
        <p:spPr>
          <a:xfrm>
            <a:off x="769620" y="2343291"/>
            <a:ext cx="10515600" cy="1536527"/>
          </a:xfrm>
        </p:spPr>
        <p:txBody>
          <a:bodyPr/>
          <a:lstStyle/>
          <a:p>
            <a:r>
              <a:rPr lang="en-US" sz="2400" dirty="0">
                <a:cs typeface="Arial" charset="0"/>
              </a:rPr>
              <a:t>Panther computes the carrying value of its Investment in Stock: Salsa Company account by adding the reported income for the year and deducting the dividends and depreciation expense. The carrying value of the investment is computed as follows:</a:t>
            </a:r>
            <a:endParaRPr lang="en-IN" sz="2400" dirty="0"/>
          </a:p>
        </p:txBody>
      </p:sp>
      <p:graphicFrame>
        <p:nvGraphicFramePr>
          <p:cNvPr id="9" name="Table 5"/>
          <p:cNvGraphicFramePr>
            <a:graphicFrameLocks noGrp="1"/>
          </p:cNvGraphicFramePr>
          <p:nvPr>
            <p:ph idx="12"/>
            <p:extLst>
              <p:ext uri="{D42A27DB-BD31-4B8C-83A1-F6EECF244321}">
                <p14:modId xmlns:p14="http://schemas.microsoft.com/office/powerpoint/2010/main" val="2528507629"/>
              </p:ext>
            </p:extLst>
          </p:nvPr>
        </p:nvGraphicFramePr>
        <p:xfrm>
          <a:off x="1615440" y="3879818"/>
          <a:ext cx="9052560" cy="2304288"/>
        </p:xfrm>
        <a:graphic>
          <a:graphicData uri="http://schemas.openxmlformats.org/drawingml/2006/table">
            <a:tbl>
              <a:tblPr firstRow="1" bandRow="1">
                <a:tableStyleId>{5C22544A-7EE6-4342-B048-85BDC9FD1C3A}</a:tableStyleId>
              </a:tblPr>
              <a:tblGrid>
                <a:gridCol w="6675120">
                  <a:extLst>
                    <a:ext uri="{9D8B030D-6E8A-4147-A177-3AD203B41FA5}">
                      <a16:colId xmlns:a16="http://schemas.microsoft.com/office/drawing/2014/main" val="2051427964"/>
                    </a:ext>
                  </a:extLst>
                </a:gridCol>
                <a:gridCol w="1188720">
                  <a:extLst>
                    <a:ext uri="{9D8B030D-6E8A-4147-A177-3AD203B41FA5}">
                      <a16:colId xmlns:a16="http://schemas.microsoft.com/office/drawing/2014/main" val="2704605731"/>
                    </a:ext>
                  </a:extLst>
                </a:gridCol>
                <a:gridCol w="1188720">
                  <a:extLst>
                    <a:ext uri="{9D8B030D-6E8A-4147-A177-3AD203B41FA5}">
                      <a16:colId xmlns:a16="http://schemas.microsoft.com/office/drawing/2014/main" val="741820865"/>
                    </a:ext>
                  </a:extLst>
                </a:gridCol>
              </a:tblGrid>
              <a:tr h="0">
                <a:tc>
                  <a:txBody>
                    <a:bodyPr/>
                    <a:lstStyle/>
                    <a:p>
                      <a:pPr algn="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Investment in Salsa Company</a:t>
                      </a:r>
                      <a:endParaRPr lang="en-IN" b="1" dirty="0">
                        <a:solidFill>
                          <a:schemeClr val="tx1"/>
                        </a:solidFill>
                        <a:latin typeface="Arial" panose="020B0604020202020204" pitchFamily="34" charset="0"/>
                        <a:cs typeface="Arial" panose="020B0604020202020204" pitchFamily="34" charset="0"/>
                      </a:endParaRPr>
                    </a:p>
                  </a:txBody>
                  <a:tcPr marR="365760" marT="27432" marB="27432">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marT="27432" marB="27432">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marT="27432" marB="27432">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4213776"/>
                  </a:ext>
                </a:extLst>
              </a:tr>
              <a:tr h="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Acquisition price January 1, 2019</a:t>
                      </a:r>
                      <a:endParaRPr lang="en-IN" dirty="0">
                        <a:solidFill>
                          <a:schemeClr val="tx1"/>
                        </a:solidFill>
                        <a:latin typeface="Arial" panose="020B0604020202020204" pitchFamily="34" charset="0"/>
                        <a:cs typeface="Arial" panose="020B0604020202020204" pitchFamily="34" charset="0"/>
                      </a:endParaRPr>
                    </a:p>
                  </a:txBody>
                  <a:tcPr marT="27432" marB="27432">
                    <a:lnT w="12700" cap="flat" cmpd="sng" algn="ctr">
                      <a:solidFill>
                        <a:schemeClr val="tx1"/>
                      </a:solidFill>
                      <a:prstDash val="solid"/>
                      <a:round/>
                      <a:headEnd type="none" w="med" len="med"/>
                      <a:tailEnd type="none" w="med" len="med"/>
                    </a:lnT>
                    <a:solidFill>
                      <a:schemeClr val="bg1"/>
                    </a:solid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marT="27432" marB="27432">
                    <a:lnT w="12700" cap="flat" cmpd="sng" algn="ctr">
                      <a:solidFill>
                        <a:schemeClr val="tx1"/>
                      </a:solidFill>
                      <a:prstDash val="solid"/>
                      <a:round/>
                      <a:headEnd type="none" w="med" len="med"/>
                      <a:tailEnd type="none" w="med" len="med"/>
                    </a:lnT>
                    <a:solidFill>
                      <a:schemeClr val="bg1"/>
                    </a:solid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$125,000</a:t>
                      </a:r>
                      <a:endParaRPr lang="en-IN" dirty="0">
                        <a:solidFill>
                          <a:schemeClr val="tx1"/>
                        </a:solidFill>
                        <a:latin typeface="Arial" panose="020B0604020202020204" pitchFamily="34" charset="0"/>
                        <a:cs typeface="Arial" panose="020B0604020202020204" pitchFamily="34" charset="0"/>
                      </a:endParaRPr>
                    </a:p>
                  </a:txBody>
                  <a:tcPr marT="27432" marB="27432">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641159921"/>
                  </a:ext>
                </a:extLst>
              </a:tr>
              <a:tr h="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Add: Share of 2019 reported income</a:t>
                      </a:r>
                      <a:endParaRPr lang="en-IN"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tc>
                  <a:txBody>
                    <a:bodyPr/>
                    <a:lstStyle/>
                    <a:p>
                      <a:pPr algn="r"/>
                      <a:r>
                        <a:rPr lang="en-IN" sz="1800" b="0" i="0" u="sng" strike="noStrike" kern="1200" baseline="0" dirty="0">
                          <a:solidFill>
                            <a:schemeClr val="tx1"/>
                          </a:solidFill>
                          <a:latin typeface="Arial" panose="020B0604020202020204" pitchFamily="34" charset="0"/>
                          <a:ea typeface="+mn-ea"/>
                          <a:cs typeface="Arial" panose="020B0604020202020204" pitchFamily="34" charset="0"/>
                        </a:rPr>
                        <a:t>    20,250</a:t>
                      </a:r>
                      <a:endParaRPr lang="en-IN" u="sng"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extLst>
                  <a:ext uri="{0D108BD9-81ED-4DB2-BD59-A6C34878D82A}">
                    <a16:rowId xmlns:a16="http://schemas.microsoft.com/office/drawing/2014/main" val="3453248759"/>
                  </a:ext>
                </a:extLst>
              </a:tr>
              <a:tr h="0">
                <a:tc>
                  <a:txBody>
                    <a:bodyPr/>
                    <a:lstStyle/>
                    <a:p>
                      <a:endParaRPr lang="en-IN"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tc>
                  <a:txBody>
                    <a:bodyPr/>
                    <a:lstStyle/>
                    <a:p>
                      <a:pPr algn="r"/>
                      <a:r>
                        <a:rPr lang="en-IN" dirty="0">
                          <a:solidFill>
                            <a:schemeClr val="tx1"/>
                          </a:solidFill>
                          <a:latin typeface="Arial" panose="020B0604020202020204" pitchFamily="34" charset="0"/>
                          <a:cs typeface="Arial" panose="020B0604020202020204" pitchFamily="34" charset="0"/>
                        </a:rPr>
                        <a:t>$145,250</a:t>
                      </a:r>
                    </a:p>
                  </a:txBody>
                  <a:tcPr marT="27432" marB="27432">
                    <a:solidFill>
                      <a:schemeClr val="bg1"/>
                    </a:solidFill>
                  </a:tcPr>
                </a:tc>
                <a:extLst>
                  <a:ext uri="{0D108BD9-81ED-4DB2-BD59-A6C34878D82A}">
                    <a16:rowId xmlns:a16="http://schemas.microsoft.com/office/drawing/2014/main" val="2493903881"/>
                  </a:ext>
                </a:extLst>
              </a:tr>
              <a:tr h="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Less: Dividends received August 27, 2019</a:t>
                      </a:r>
                      <a:endParaRPr lang="en-IN"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$5,000</a:t>
                      </a:r>
                      <a:endParaRPr lang="en-IN"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extLst>
                  <a:ext uri="{0D108BD9-81ED-4DB2-BD59-A6C34878D82A}">
                    <a16:rowId xmlns:a16="http://schemas.microsoft.com/office/drawing/2014/main" val="3792268500"/>
                  </a:ext>
                </a:extLst>
              </a:tr>
              <a:tr h="0">
                <a:tc>
                  <a:txBody>
                    <a:bodyPr/>
                    <a:lstStyle/>
                    <a:p>
                      <a:pPr marL="59436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Depreciation of excess fair value of assets ($12,500 ÷ 10)</a:t>
                      </a:r>
                      <a:endParaRPr lang="en-IN"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tc>
                  <a:txBody>
                    <a:bodyPr/>
                    <a:lstStyle/>
                    <a:p>
                      <a:pPr algn="r"/>
                      <a:r>
                        <a:rPr lang="en-IN" sz="1800" b="0" i="0" u="sng" strike="noStrike" kern="1200" baseline="0" dirty="0">
                          <a:solidFill>
                            <a:schemeClr val="tx1"/>
                          </a:solidFill>
                          <a:latin typeface="Arial" panose="020B0604020202020204" pitchFamily="34" charset="0"/>
                          <a:ea typeface="+mn-ea"/>
                          <a:cs typeface="Arial" panose="020B0604020202020204" pitchFamily="34" charset="0"/>
                        </a:rPr>
                        <a:t>  1,250</a:t>
                      </a:r>
                      <a:endParaRPr lang="en-IN" u="sng"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tc>
                  <a:txBody>
                    <a:bodyPr/>
                    <a:lstStyle/>
                    <a:p>
                      <a:pPr algn="r"/>
                      <a:r>
                        <a:rPr lang="en-IN" sz="1800" b="0" i="0" u="sng" strike="noStrike" kern="1200" baseline="0" dirty="0">
                          <a:solidFill>
                            <a:schemeClr val="tx1"/>
                          </a:solidFill>
                          <a:latin typeface="Arial" panose="020B0604020202020204" pitchFamily="34" charset="0"/>
                          <a:ea typeface="+mn-ea"/>
                          <a:cs typeface="Arial" panose="020B0604020202020204" pitchFamily="34" charset="0"/>
                        </a:rPr>
                        <a:t>   (6,250)</a:t>
                      </a:r>
                      <a:endParaRPr lang="en-IN" u="sng"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extLst>
                  <a:ext uri="{0D108BD9-81ED-4DB2-BD59-A6C34878D82A}">
                    <a16:rowId xmlns:a16="http://schemas.microsoft.com/office/drawing/2014/main" val="1427216321"/>
                  </a:ext>
                </a:extLst>
              </a:tr>
              <a:tr h="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Carrying value</a:t>
                      </a:r>
                      <a:endParaRPr lang="en-IN"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tc>
                  <a:txBody>
                    <a:bodyPr/>
                    <a:lstStyle/>
                    <a:p>
                      <a:pPr algn="r"/>
                      <a:r>
                        <a:rPr lang="en-IN" sz="1800" b="0" i="0" u="dbl" strike="noStrike" kern="1200" baseline="0" dirty="0">
                          <a:solidFill>
                            <a:schemeClr val="tx1"/>
                          </a:solidFill>
                          <a:latin typeface="Arial" panose="020B0604020202020204" pitchFamily="34" charset="0"/>
                          <a:ea typeface="+mn-ea"/>
                          <a:cs typeface="Arial" panose="020B0604020202020204" pitchFamily="34" charset="0"/>
                        </a:rPr>
                        <a:t>$139,000</a:t>
                      </a:r>
                      <a:endParaRPr lang="en-IN" u="dbl" baseline="0" dirty="0">
                        <a:solidFill>
                          <a:schemeClr val="tx1"/>
                        </a:solidFill>
                        <a:latin typeface="Arial" panose="020B0604020202020204" pitchFamily="34" charset="0"/>
                        <a:cs typeface="Arial" panose="020B0604020202020204" pitchFamily="34" charset="0"/>
                      </a:endParaRPr>
                    </a:p>
                  </a:txBody>
                  <a:tcPr marT="27432" marB="27432">
                    <a:solidFill>
                      <a:schemeClr val="bg1"/>
                    </a:solidFill>
                  </a:tcPr>
                </a:tc>
                <a:extLst>
                  <a:ext uri="{0D108BD9-81ED-4DB2-BD59-A6C34878D82A}">
                    <a16:rowId xmlns:a16="http://schemas.microsoft.com/office/drawing/2014/main" val="1793649976"/>
                  </a:ext>
                </a:extLst>
              </a:tr>
            </a:tbl>
          </a:graphicData>
        </a:graphic>
      </p:graphicFrame>
    </p:spTree>
    <p:extLst>
      <p:ext uri="{BB962C8B-B14F-4D97-AF65-F5344CB8AC3E}">
        <p14:creationId xmlns:p14="http://schemas.microsoft.com/office/powerpoint/2010/main" val="5031217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The Equity Method</a:t>
            </a:r>
            <a:r>
              <a:rPr lang="en-IN" sz="2000" dirty="0"/>
              <a:t/>
            </a:r>
            <a:br>
              <a:rPr lang="en-IN" sz="2000" dirty="0"/>
            </a:br>
            <a:r>
              <a:rPr lang="en-IN" sz="2000" dirty="0"/>
              <a:t>(Slide 7  of 7)</a:t>
            </a:r>
            <a:endParaRPr lang="en-IN" dirty="0"/>
          </a:p>
        </p:txBody>
      </p:sp>
      <p:sp>
        <p:nvSpPr>
          <p:cNvPr id="3" name="Content Placeholder 2"/>
          <p:cNvSpPr>
            <a:spLocks noGrp="1"/>
          </p:cNvSpPr>
          <p:nvPr>
            <p:ph idx="1"/>
          </p:nvPr>
        </p:nvSpPr>
        <p:spPr>
          <a:xfrm>
            <a:off x="838200" y="1317625"/>
            <a:ext cx="10515600" cy="2011680"/>
          </a:xfrm>
        </p:spPr>
        <p:txBody>
          <a:bodyPr/>
          <a:lstStyle/>
          <a:p>
            <a:pPr lvl="0">
              <a:buClr>
                <a:schemeClr val="tx1"/>
              </a:buClr>
            </a:pPr>
            <a:r>
              <a:rPr lang="en-US" sz="2800" dirty="0">
                <a:cs typeface="Arial" charset="0"/>
              </a:rPr>
              <a:t>This investment is reported in the long-term investment’s section of Panther’s December 31, 2019, balance sheet.</a:t>
            </a:r>
          </a:p>
          <a:p>
            <a:pPr lvl="0">
              <a:buClr>
                <a:schemeClr val="tx1"/>
              </a:buClr>
            </a:pPr>
            <a:r>
              <a:rPr lang="en-US" sz="2800" dirty="0">
                <a:cs typeface="Arial" charset="0"/>
              </a:rPr>
              <a:t>The total amount of investee income that Panther reports on its income statement for 2019 is $19,000, computed as follows:</a:t>
            </a:r>
          </a:p>
        </p:txBody>
      </p:sp>
      <p:graphicFrame>
        <p:nvGraphicFramePr>
          <p:cNvPr id="5" name="Table 3"/>
          <p:cNvGraphicFramePr>
            <a:graphicFrameLocks noGrp="1"/>
          </p:cNvGraphicFramePr>
          <p:nvPr>
            <p:ph idx="10"/>
            <p:extLst>
              <p:ext uri="{D42A27DB-BD31-4B8C-83A1-F6EECF244321}">
                <p14:modId xmlns:p14="http://schemas.microsoft.com/office/powerpoint/2010/main" val="274631436"/>
              </p:ext>
            </p:extLst>
          </p:nvPr>
        </p:nvGraphicFramePr>
        <p:xfrm>
          <a:off x="2026920" y="3768188"/>
          <a:ext cx="8138160" cy="1483360"/>
        </p:xfrm>
        <a:graphic>
          <a:graphicData uri="http://schemas.openxmlformats.org/drawingml/2006/table">
            <a:tbl>
              <a:tblPr firstRow="1" bandRow="1">
                <a:tableStyleId>{5C22544A-7EE6-4342-B048-85BDC9FD1C3A}</a:tableStyleId>
              </a:tblPr>
              <a:tblGrid>
                <a:gridCol w="6309360">
                  <a:extLst>
                    <a:ext uri="{9D8B030D-6E8A-4147-A177-3AD203B41FA5}">
                      <a16:colId xmlns:a16="http://schemas.microsoft.com/office/drawing/2014/main" val="934998603"/>
                    </a:ext>
                  </a:extLst>
                </a:gridCol>
                <a:gridCol w="1828800">
                  <a:extLst>
                    <a:ext uri="{9D8B030D-6E8A-4147-A177-3AD203B41FA5}">
                      <a16:colId xmlns:a16="http://schemas.microsoft.com/office/drawing/2014/main" val="1310534949"/>
                    </a:ext>
                  </a:extLst>
                </a:gridCol>
              </a:tblGrid>
              <a:tr h="370840">
                <a:tc>
                  <a:txBody>
                    <a:bodyPr/>
                    <a:lstStyle/>
                    <a:p>
                      <a:pPr algn="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Income from Investment</a:t>
                      </a:r>
                      <a:endParaRPr lang="en-IN" b="1" dirty="0">
                        <a:solidFill>
                          <a:schemeClr val="tx1"/>
                        </a:solidFill>
                        <a:latin typeface="Arial" panose="020B0604020202020204" pitchFamily="34" charset="0"/>
                        <a:cs typeface="Arial" panose="020B0604020202020204" pitchFamily="34" charset="0"/>
                      </a:endParaRPr>
                    </a:p>
                  </a:txBody>
                  <a:tcPr marR="640080">
                    <a:solidFill>
                      <a:schemeClr val="bg1"/>
                    </a:solid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120158916"/>
                  </a:ext>
                </a:extLst>
              </a:tr>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Share of 2019 income</a:t>
                      </a:r>
                      <a:endParaRPr lang="en-IN"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$20,250</a:t>
                      </a:r>
                      <a:endParaRPr lang="en-IN"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753605521"/>
                  </a:ext>
                </a:extLst>
              </a:tr>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Less: Depreciation of excess fair value of acquired assets</a:t>
                      </a:r>
                      <a:endParaRPr lang="en-IN"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pPr algn="r"/>
                      <a:r>
                        <a:rPr lang="en-IN" sz="1800" b="0" i="0" u="sng" strike="noStrike" kern="1200" baseline="0" dirty="0">
                          <a:solidFill>
                            <a:schemeClr val="tx1"/>
                          </a:solidFill>
                          <a:latin typeface="Arial" panose="020B0604020202020204" pitchFamily="34" charset="0"/>
                          <a:ea typeface="+mn-ea"/>
                          <a:cs typeface="Arial" panose="020B0604020202020204" pitchFamily="34" charset="0"/>
                        </a:rPr>
                        <a:t>  (1,250)</a:t>
                      </a:r>
                      <a:endParaRPr lang="en-IN" u="sng"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3057103551"/>
                  </a:ext>
                </a:extLst>
              </a:tr>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Net Investment income</a:t>
                      </a:r>
                      <a:endParaRPr lang="en-IN"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pPr algn="r"/>
                      <a:r>
                        <a:rPr lang="en-IN" sz="1800" b="0" i="0" u="dbl" strike="noStrike" kern="1200" baseline="0" dirty="0">
                          <a:solidFill>
                            <a:schemeClr val="tx1"/>
                          </a:solidFill>
                          <a:latin typeface="Arial" panose="020B0604020202020204" pitchFamily="34" charset="0"/>
                          <a:ea typeface="+mn-ea"/>
                          <a:cs typeface="Arial" panose="020B0604020202020204" pitchFamily="34" charset="0"/>
                        </a:rPr>
                        <a:t>$19,000</a:t>
                      </a:r>
                      <a:endParaRPr lang="en-IN" u="dbl" baseline="0"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427581080"/>
                  </a:ext>
                </a:extLst>
              </a:tr>
            </a:tbl>
          </a:graphicData>
        </a:graphic>
      </p:graphicFrame>
    </p:spTree>
    <p:extLst>
      <p:ext uri="{BB962C8B-B14F-4D97-AF65-F5344CB8AC3E}">
        <p14:creationId xmlns:p14="http://schemas.microsoft.com/office/powerpoint/2010/main" val="24448600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Changes in Ownership Level</a:t>
            </a:r>
            <a:r>
              <a:rPr lang="en-IN" sz="2000" dirty="0"/>
              <a:t/>
            </a:r>
            <a:br>
              <a:rPr lang="en-IN" sz="2000" dirty="0"/>
            </a:br>
            <a:r>
              <a:rPr lang="en-IN" sz="2000" dirty="0"/>
              <a:t>(Slide 1 of 6)</a:t>
            </a:r>
          </a:p>
        </p:txBody>
      </p:sp>
      <p:sp>
        <p:nvSpPr>
          <p:cNvPr id="3" name="Content Placeholder 2"/>
          <p:cNvSpPr>
            <a:spLocks noGrp="1"/>
          </p:cNvSpPr>
          <p:nvPr>
            <p:ph idx="1"/>
          </p:nvPr>
        </p:nvSpPr>
        <p:spPr/>
        <p:txBody>
          <a:bodyPr/>
          <a:lstStyle/>
          <a:p>
            <a:r>
              <a:rPr lang="en-US" sz="2400" dirty="0"/>
              <a:t>When a company invests in equity shares, it may acquire or sell common shares so that it obtains or loses significant influence over the investee.</a:t>
            </a:r>
          </a:p>
          <a:p>
            <a:r>
              <a:rPr lang="en-US" sz="2400" dirty="0"/>
              <a:t>This change in ownership percentage will require the company to either adopt or discontinue the use of the equity method.</a:t>
            </a:r>
          </a:p>
          <a:p>
            <a:r>
              <a:rPr lang="en-US" sz="2400" dirty="0"/>
              <a:t>When the equity method is adopted, the investor restates its investment in the investee by debiting the investment account and crediting Retained Earnings for its </a:t>
            </a:r>
            <a:r>
              <a:rPr lang="en-US" sz="2400" i="1" dirty="0"/>
              <a:t>previous</a:t>
            </a:r>
            <a:r>
              <a:rPr lang="en-US" sz="2400" dirty="0"/>
              <a:t> percentage of investee income (minus dividends) for the period from the original date of acquisition to the date that significant influence was obtained (a retrospective adjustment).</a:t>
            </a:r>
          </a:p>
          <a:p>
            <a:r>
              <a:rPr lang="en-US" sz="2400" dirty="0"/>
              <a:t>Thereafter, the equity method is applied in the usual manner based on the </a:t>
            </a:r>
            <a:r>
              <a:rPr lang="en-US" sz="2400" i="1" dirty="0"/>
              <a:t>current</a:t>
            </a:r>
            <a:r>
              <a:rPr lang="en-US" sz="2400" dirty="0"/>
              <a:t> percentage ownership.</a:t>
            </a:r>
          </a:p>
        </p:txBody>
      </p:sp>
    </p:spTree>
    <p:extLst>
      <p:ext uri="{BB962C8B-B14F-4D97-AF65-F5344CB8AC3E}">
        <p14:creationId xmlns:p14="http://schemas.microsoft.com/office/powerpoint/2010/main" val="25321535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Changes in Ownership Level</a:t>
            </a:r>
            <a:r>
              <a:rPr lang="en-IN" sz="2000" dirty="0"/>
              <a:t/>
            </a:r>
            <a:br>
              <a:rPr lang="en-IN" sz="2000" dirty="0"/>
            </a:br>
            <a:r>
              <a:rPr lang="en-IN" sz="2000" dirty="0"/>
              <a:t>(Slide 2 of 6)</a:t>
            </a:r>
          </a:p>
        </p:txBody>
      </p:sp>
      <p:sp>
        <p:nvSpPr>
          <p:cNvPr id="3" name="Content Placeholder 2"/>
          <p:cNvSpPr>
            <a:spLocks noGrp="1"/>
          </p:cNvSpPr>
          <p:nvPr>
            <p:ph idx="1"/>
          </p:nvPr>
        </p:nvSpPr>
        <p:spPr>
          <a:xfrm>
            <a:off x="838200" y="1317625"/>
            <a:ext cx="10972800" cy="4754880"/>
          </a:xfrm>
        </p:spPr>
        <p:txBody>
          <a:bodyPr/>
          <a:lstStyle/>
          <a:p>
            <a:pPr>
              <a:buClr>
                <a:schemeClr val="tx1"/>
              </a:buClr>
            </a:pPr>
            <a:r>
              <a:rPr lang="en-US" sz="2800" b="1" dirty="0">
                <a:solidFill>
                  <a:srgbClr val="CC4D00"/>
                </a:solidFill>
              </a:rPr>
              <a:t>Example</a:t>
            </a:r>
            <a:r>
              <a:rPr lang="en-US" sz="2800" b="1" dirty="0">
                <a:solidFill>
                  <a:srgbClr val="F29000"/>
                </a:solidFill>
              </a:rPr>
              <a:t> </a:t>
            </a:r>
            <a:r>
              <a:rPr lang="en-US" sz="2800" dirty="0"/>
              <a:t>On January 2, 2019, Short Company purchased 15% of the outstanding common stock of Jones Corporation for $150,000. At that time, Jones’ book value of net assets was $1,000,000.</a:t>
            </a:r>
          </a:p>
          <a:p>
            <a:pPr marL="742950" lvl="1" indent="-285750"/>
            <a:r>
              <a:rPr lang="en-US" sz="2400" dirty="0"/>
              <a:t>At the end of 2019, Jones reported net income of $300,000 and paid dividends of $60,000.</a:t>
            </a:r>
          </a:p>
          <a:p>
            <a:pPr marL="742950" lvl="1" indent="-285750"/>
            <a:r>
              <a:rPr lang="en-US" sz="2400" dirty="0"/>
              <a:t>The market value of Jones’ shares at the end of 2019 was $186,000, and Short wrote up the carrying value of the investment to fair value.</a:t>
            </a:r>
          </a:p>
          <a:p>
            <a:pPr marL="742950" lvl="1" indent="-285750"/>
            <a:r>
              <a:rPr lang="en-US" sz="2400" dirty="0"/>
              <a:t>On January 2, 2020, to exert significant influence on Jones, Short purchased an additional 25% of its outstanding common stock for $310,000.</a:t>
            </a:r>
          </a:p>
        </p:txBody>
      </p:sp>
    </p:spTree>
    <p:extLst>
      <p:ext uri="{BB962C8B-B14F-4D97-AF65-F5344CB8AC3E}">
        <p14:creationId xmlns:p14="http://schemas.microsoft.com/office/powerpoint/2010/main" val="1026691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Changes in Ownership Level</a:t>
            </a:r>
            <a:r>
              <a:rPr lang="en-IN" sz="2000" dirty="0"/>
              <a:t/>
            </a:r>
            <a:br>
              <a:rPr lang="en-IN" sz="2000" dirty="0"/>
            </a:br>
            <a:r>
              <a:rPr lang="en-IN" sz="2000" dirty="0"/>
              <a:t>(Slide 3 of 6)</a:t>
            </a:r>
            <a:endParaRPr lang="en-IN" dirty="0"/>
          </a:p>
        </p:txBody>
      </p:sp>
      <p:sp>
        <p:nvSpPr>
          <p:cNvPr id="3" name="Content Placeholder 2"/>
          <p:cNvSpPr>
            <a:spLocks noGrp="1"/>
          </p:cNvSpPr>
          <p:nvPr>
            <p:ph idx="1"/>
          </p:nvPr>
        </p:nvSpPr>
        <p:spPr>
          <a:xfrm>
            <a:off x="381000" y="1317625"/>
            <a:ext cx="11612880" cy="395265"/>
          </a:xfrm>
          <a:solidFill>
            <a:srgbClr val="EBF6DE"/>
          </a:solidFill>
        </p:spPr>
        <p:txBody>
          <a:bodyPr/>
          <a:lstStyle/>
          <a:p>
            <a:pPr marL="0" indent="0">
              <a:buNone/>
            </a:pPr>
            <a:r>
              <a:rPr lang="en-IN" sz="1600" b="1" dirty="0">
                <a:solidFill>
                  <a:srgbClr val="820082"/>
                </a:solidFill>
              </a:rPr>
              <a:t>Journal Entries to Illustrate a Change to the Equity Method</a:t>
            </a:r>
          </a:p>
        </p:txBody>
      </p:sp>
      <p:graphicFrame>
        <p:nvGraphicFramePr>
          <p:cNvPr id="5" name="Table 3"/>
          <p:cNvGraphicFramePr>
            <a:graphicFrameLocks noGrp="1"/>
          </p:cNvGraphicFramePr>
          <p:nvPr>
            <p:ph idx="10"/>
            <p:extLst>
              <p:ext uri="{D42A27DB-BD31-4B8C-83A1-F6EECF244321}">
                <p14:modId xmlns:p14="http://schemas.microsoft.com/office/powerpoint/2010/main" val="2170771605"/>
              </p:ext>
            </p:extLst>
          </p:nvPr>
        </p:nvGraphicFramePr>
        <p:xfrm>
          <a:off x="381000" y="1707570"/>
          <a:ext cx="11612880" cy="5035296"/>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3847957841"/>
                    </a:ext>
                  </a:extLst>
                </a:gridCol>
                <a:gridCol w="1097280">
                  <a:extLst>
                    <a:ext uri="{9D8B030D-6E8A-4147-A177-3AD203B41FA5}">
                      <a16:colId xmlns:a16="http://schemas.microsoft.com/office/drawing/2014/main" val="1239217092"/>
                    </a:ext>
                  </a:extLst>
                </a:gridCol>
                <a:gridCol w="1097280">
                  <a:extLst>
                    <a:ext uri="{9D8B030D-6E8A-4147-A177-3AD203B41FA5}">
                      <a16:colId xmlns:a16="http://schemas.microsoft.com/office/drawing/2014/main" val="443654054"/>
                    </a:ext>
                  </a:extLst>
                </a:gridCol>
                <a:gridCol w="3657600">
                  <a:extLst>
                    <a:ext uri="{9D8B030D-6E8A-4147-A177-3AD203B41FA5}">
                      <a16:colId xmlns:a16="http://schemas.microsoft.com/office/drawing/2014/main" val="16135670"/>
                    </a:ext>
                  </a:extLst>
                </a:gridCol>
                <a:gridCol w="1097280">
                  <a:extLst>
                    <a:ext uri="{9D8B030D-6E8A-4147-A177-3AD203B41FA5}">
                      <a16:colId xmlns:a16="http://schemas.microsoft.com/office/drawing/2014/main" val="2434419017"/>
                    </a:ext>
                  </a:extLst>
                </a:gridCol>
                <a:gridCol w="1005840">
                  <a:extLst>
                    <a:ext uri="{9D8B030D-6E8A-4147-A177-3AD203B41FA5}">
                      <a16:colId xmlns:a16="http://schemas.microsoft.com/office/drawing/2014/main" val="26180914"/>
                    </a:ext>
                  </a:extLst>
                </a:gridCol>
              </a:tblGrid>
              <a:tr h="91440">
                <a:tc>
                  <a:txBody>
                    <a:bodyPr/>
                    <a:lstStyle/>
                    <a:p>
                      <a:r>
                        <a:rPr lang="en-IN" sz="1600" b="1" i="1" u="none" strike="noStrike" kern="1200" baseline="0" dirty="0">
                          <a:solidFill>
                            <a:schemeClr val="tx1"/>
                          </a:solidFill>
                          <a:latin typeface="Arial" panose="020B0604020202020204" pitchFamily="34" charset="0"/>
                          <a:ea typeface="+mn-ea"/>
                          <a:cs typeface="Arial" panose="020B0604020202020204" pitchFamily="34" charset="0"/>
                        </a:rPr>
                        <a:t>Equity Security</a:t>
                      </a: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6DE"/>
                    </a:solidFill>
                  </a:tcPr>
                </a:tc>
                <a:tc>
                  <a:txBody>
                    <a:bodyPr/>
                    <a:lstStyle/>
                    <a:p>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6DE"/>
                    </a:solidFill>
                  </a:tcPr>
                </a:tc>
                <a:tc>
                  <a:txBody>
                    <a:bodyPr/>
                    <a:lstStyle/>
                    <a:p>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6DE"/>
                    </a:solidFill>
                  </a:tcPr>
                </a:tc>
                <a:tc>
                  <a:txBody>
                    <a:bodyPr/>
                    <a:lstStyle/>
                    <a:p>
                      <a:r>
                        <a:rPr lang="en-IN" sz="1600" b="1" i="1" u="none" strike="noStrike" kern="1200" baseline="0" dirty="0">
                          <a:solidFill>
                            <a:schemeClr val="tx1"/>
                          </a:solidFill>
                          <a:latin typeface="Arial" panose="020B0604020202020204" pitchFamily="34" charset="0"/>
                          <a:ea typeface="+mn-ea"/>
                          <a:cs typeface="Arial" panose="020B0604020202020204" pitchFamily="34" charset="0"/>
                        </a:rPr>
                        <a:t>Change to Equity Method</a:t>
                      </a: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6DE"/>
                    </a:solidFill>
                  </a:tcPr>
                </a:tc>
                <a:tc>
                  <a:txBody>
                    <a:bodyPr/>
                    <a:lstStyle/>
                    <a:p>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6DE"/>
                    </a:solidFill>
                  </a:tcPr>
                </a:tc>
                <a:tc>
                  <a:txBody>
                    <a:bodyPr/>
                    <a:lstStyle/>
                    <a:p>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6DE"/>
                    </a:solidFill>
                  </a:tcPr>
                </a:tc>
                <a:extLst>
                  <a:ext uri="{0D108BD9-81ED-4DB2-BD59-A6C34878D82A}">
                    <a16:rowId xmlns:a16="http://schemas.microsoft.com/office/drawing/2014/main" val="566729565"/>
                  </a:ext>
                </a:extLst>
              </a:tr>
              <a:tr h="91440">
                <a:tc>
                  <a:txBody>
                    <a:bodyPr/>
                    <a:lstStyle/>
                    <a:p>
                      <a:pPr marL="914400" indent="-914400"/>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1/2/2019 Investment in Equity Securities</a:t>
                      </a:r>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6DE"/>
                    </a:solidFill>
                  </a:tcPr>
                </a:tc>
                <a:tc>
                  <a:txBody>
                    <a:bodyPr/>
                    <a:lstStyle/>
                    <a:p>
                      <a:pPr algn="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150,000</a:t>
                      </a:r>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6DE"/>
                    </a:solidFill>
                  </a:tcPr>
                </a:tc>
                <a:tc>
                  <a:txBody>
                    <a:bodyPr/>
                    <a:lstStyle/>
                    <a:p>
                      <a:pPr algn="r"/>
                      <a:endParaRPr lang="en-IN" sz="160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6DE"/>
                    </a:solidFill>
                  </a:tcPr>
                </a:tc>
                <a:tc>
                  <a:txBody>
                    <a:bodyPr/>
                    <a:lstStyle/>
                    <a:p>
                      <a:pPr marL="914400" indent="-914400"/>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1/2/2020 Investment in Stock: Jones Corporation</a:t>
                      </a:r>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6DE"/>
                    </a:solidFill>
                  </a:tcPr>
                </a:tc>
                <a:tc>
                  <a:txBody>
                    <a:bodyPr/>
                    <a:lstStyle/>
                    <a:p>
                      <a:pPr algn="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310,000</a:t>
                      </a:r>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6DE"/>
                    </a:solidFill>
                  </a:tcPr>
                </a:tc>
                <a:tc>
                  <a:txBody>
                    <a:bodyPr/>
                    <a:lstStyle/>
                    <a:p>
                      <a:pPr algn="r"/>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6DE"/>
                    </a:solidFill>
                  </a:tcPr>
                </a:tc>
                <a:extLst>
                  <a:ext uri="{0D108BD9-81ED-4DB2-BD59-A6C34878D82A}">
                    <a16:rowId xmlns:a16="http://schemas.microsoft.com/office/drawing/2014/main" val="983207534"/>
                  </a:ext>
                </a:extLst>
              </a:tr>
              <a:tr h="91440">
                <a:tc>
                  <a:txBody>
                    <a:bodyPr/>
                    <a:lstStyle/>
                    <a:p>
                      <a:pPr marL="1371600"/>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Cash</a:t>
                      </a:r>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150,000</a:t>
                      </a:r>
                      <a:endParaRPr lang="en-IN" sz="1600" dirty="0">
                        <a:solidFill>
                          <a:schemeClr val="tx1"/>
                        </a:solidFill>
                        <a:latin typeface="Arial" panose="020B0604020202020204" pitchFamily="34" charset="0"/>
                        <a:cs typeface="Arial" panose="020B0604020202020204" pitchFamily="34" charset="0"/>
                      </a:endParaRPr>
                    </a:p>
                  </a:txBody>
                  <a:tcPr marR="182880"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marL="1371600"/>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Cash</a:t>
                      </a:r>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endParaRPr lang="en-IN" sz="160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310,000</a:t>
                      </a:r>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extLst>
                  <a:ext uri="{0D108BD9-81ED-4DB2-BD59-A6C34878D82A}">
                    <a16:rowId xmlns:a16="http://schemas.microsoft.com/office/drawing/2014/main" val="731527692"/>
                  </a:ext>
                </a:extLst>
              </a:tr>
              <a:tr h="91440">
                <a:tc>
                  <a:txBody>
                    <a:bodyPr/>
                    <a:lstStyle/>
                    <a:p>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12/31/2019 Cash</a:t>
                      </a:r>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9,000</a:t>
                      </a:r>
                      <a:r>
                        <a:rPr lang="en-IN" sz="1600" b="0" i="0" u="none" strike="noStrike" kern="1200" baseline="30000" dirty="0">
                          <a:solidFill>
                            <a:schemeClr val="tx1"/>
                          </a:solidFill>
                          <a:latin typeface="Arial" panose="020B0604020202020204" pitchFamily="34" charset="0"/>
                          <a:ea typeface="+mn-ea"/>
                          <a:cs typeface="Arial" panose="020B0604020202020204" pitchFamily="34" charset="0"/>
                        </a:rPr>
                        <a:t>a</a:t>
                      </a:r>
                      <a:endParaRPr lang="en-IN" sz="1600" baseline="300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endParaRPr lang="en-IN" sz="1600" dirty="0">
                        <a:solidFill>
                          <a:schemeClr val="tx1"/>
                        </a:solidFill>
                        <a:latin typeface="Arial" panose="020B0604020202020204" pitchFamily="34" charset="0"/>
                        <a:cs typeface="Arial" panose="020B0604020202020204" pitchFamily="34" charset="0"/>
                      </a:endParaRPr>
                    </a:p>
                  </a:txBody>
                  <a:tcPr marR="182880"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marL="914400" indent="-914400"/>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1/2/2020 Investment in Stock: Jones Corporation</a:t>
                      </a:r>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186,000</a:t>
                      </a:r>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extLst>
                  <a:ext uri="{0D108BD9-81ED-4DB2-BD59-A6C34878D82A}">
                    <a16:rowId xmlns:a16="http://schemas.microsoft.com/office/drawing/2014/main" val="729898407"/>
                  </a:ext>
                </a:extLst>
              </a:tr>
              <a:tr h="91440">
                <a:tc>
                  <a:txBody>
                    <a:bodyPr/>
                    <a:lstStyle/>
                    <a:p>
                      <a:pPr marL="1371600"/>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Dividend Income</a:t>
                      </a:r>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9,000</a:t>
                      </a:r>
                      <a:endParaRPr lang="en-IN" sz="1600" dirty="0">
                        <a:solidFill>
                          <a:schemeClr val="tx1"/>
                        </a:solidFill>
                        <a:latin typeface="Arial" panose="020B0604020202020204" pitchFamily="34" charset="0"/>
                        <a:cs typeface="Arial" panose="020B0604020202020204" pitchFamily="34" charset="0"/>
                      </a:endParaRPr>
                    </a:p>
                  </a:txBody>
                  <a:tcPr marR="182880"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marL="1371600"/>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Investment in Equity Securities</a:t>
                      </a:r>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186,000</a:t>
                      </a:r>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extLst>
                  <a:ext uri="{0D108BD9-81ED-4DB2-BD59-A6C34878D82A}">
                    <a16:rowId xmlns:a16="http://schemas.microsoft.com/office/drawing/2014/main" val="2138543059"/>
                  </a:ext>
                </a:extLst>
              </a:tr>
              <a:tr h="91440">
                <a:tc>
                  <a:txBody>
                    <a:bodyPr/>
                    <a:lstStyle/>
                    <a:p>
                      <a:pPr marL="914400" indent="-914400"/>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12/31/2019 Investment in Equity  Securities</a:t>
                      </a:r>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36,000</a:t>
                      </a:r>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endParaRPr lang="en-IN" sz="1600" dirty="0">
                        <a:solidFill>
                          <a:schemeClr val="tx1"/>
                        </a:solidFill>
                        <a:latin typeface="Arial" panose="020B0604020202020204" pitchFamily="34" charset="0"/>
                        <a:cs typeface="Arial" panose="020B0604020202020204" pitchFamily="34" charset="0"/>
                      </a:endParaRPr>
                    </a:p>
                  </a:txBody>
                  <a:tcPr marR="182880"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marL="914400" indent="-914400"/>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1/2/2020 Investment in Stock: Jones Corporation</a:t>
                      </a:r>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45,000</a:t>
                      </a:r>
                      <a:r>
                        <a:rPr lang="en-IN" sz="1600" b="0" i="0" u="none" strike="noStrike" kern="1200" baseline="30000" dirty="0">
                          <a:solidFill>
                            <a:schemeClr val="tx1"/>
                          </a:solidFill>
                          <a:latin typeface="Arial" panose="020B0604020202020204" pitchFamily="34" charset="0"/>
                          <a:ea typeface="+mn-ea"/>
                          <a:cs typeface="Arial" panose="020B0604020202020204" pitchFamily="34" charset="0"/>
                        </a:rPr>
                        <a:t>b</a:t>
                      </a:r>
                      <a:endParaRPr lang="en-IN" sz="1600" baseline="300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extLst>
                  <a:ext uri="{0D108BD9-81ED-4DB2-BD59-A6C34878D82A}">
                    <a16:rowId xmlns:a16="http://schemas.microsoft.com/office/drawing/2014/main" val="303667356"/>
                  </a:ext>
                </a:extLst>
              </a:tr>
              <a:tr h="91440">
                <a:tc>
                  <a:txBody>
                    <a:bodyPr/>
                    <a:lstStyle/>
                    <a:p>
                      <a:pPr marL="1371600"/>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Unrealized Holding Gain/Loss: Equity Securities</a:t>
                      </a:r>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endParaRPr lang="en-IN" sz="160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36,000</a:t>
                      </a:r>
                      <a:endParaRPr lang="en-IN" sz="1600" dirty="0">
                        <a:solidFill>
                          <a:schemeClr val="tx1"/>
                        </a:solidFill>
                        <a:latin typeface="Arial" panose="020B0604020202020204" pitchFamily="34" charset="0"/>
                        <a:cs typeface="Arial" panose="020B0604020202020204" pitchFamily="34" charset="0"/>
                      </a:endParaRPr>
                    </a:p>
                  </a:txBody>
                  <a:tcPr marR="182880"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marL="1371600"/>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Retained Earnings</a:t>
                      </a:r>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45,000</a:t>
                      </a:r>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extLst>
                  <a:ext uri="{0D108BD9-81ED-4DB2-BD59-A6C34878D82A}">
                    <a16:rowId xmlns:a16="http://schemas.microsoft.com/office/drawing/2014/main" val="1213354705"/>
                  </a:ext>
                </a:extLst>
              </a:tr>
              <a:tr h="91440">
                <a:tc>
                  <a:txBody>
                    <a:bodyPr/>
                    <a:lstStyle/>
                    <a:p>
                      <a:endParaRPr lang="en-IN" sz="160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endParaRPr lang="en-IN" sz="160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1/2/2020 Retained Earnings</a:t>
                      </a:r>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9,000</a:t>
                      </a:r>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extLst>
                  <a:ext uri="{0D108BD9-81ED-4DB2-BD59-A6C34878D82A}">
                    <a16:rowId xmlns:a16="http://schemas.microsoft.com/office/drawing/2014/main" val="509475933"/>
                  </a:ext>
                </a:extLst>
              </a:tr>
              <a:tr h="91440">
                <a:tc>
                  <a:txBody>
                    <a:bodyPr/>
                    <a:lstStyle/>
                    <a:p>
                      <a:endParaRPr lang="en-IN" sz="160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endParaRPr lang="en-IN" sz="160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marL="1371600" indent="0"/>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Investment in Stock: Jones Corporation</a:t>
                      </a:r>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9,000</a:t>
                      </a:r>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extLst>
                  <a:ext uri="{0D108BD9-81ED-4DB2-BD59-A6C34878D82A}">
                    <a16:rowId xmlns:a16="http://schemas.microsoft.com/office/drawing/2014/main" val="1084532745"/>
                  </a:ext>
                </a:extLst>
              </a:tr>
              <a:tr h="91440">
                <a:tc>
                  <a:txBody>
                    <a:bodyPr/>
                    <a:lstStyle/>
                    <a:p>
                      <a:endParaRPr lang="en-IN" sz="160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endParaRPr lang="en-IN" sz="160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1/2/2020 Retained Earnings</a:t>
                      </a:r>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36,000</a:t>
                      </a:r>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extLst>
                  <a:ext uri="{0D108BD9-81ED-4DB2-BD59-A6C34878D82A}">
                    <a16:rowId xmlns:a16="http://schemas.microsoft.com/office/drawing/2014/main" val="999588628"/>
                  </a:ext>
                </a:extLst>
              </a:tr>
              <a:tr h="91440">
                <a:tc>
                  <a:txBody>
                    <a:bodyPr/>
                    <a:lstStyle/>
                    <a:p>
                      <a:endParaRPr lang="en-IN" sz="160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endParaRPr lang="en-IN" sz="160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endParaRPr lang="en-IN" sz="160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marL="1371600"/>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Investment in Equity Securities</a:t>
                      </a:r>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endParaRPr lang="en-IN" sz="160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36,000</a:t>
                      </a:r>
                      <a:endParaRPr lang="en-IN" sz="1600"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extLst>
                  <a:ext uri="{0D108BD9-81ED-4DB2-BD59-A6C34878D82A}">
                    <a16:rowId xmlns:a16="http://schemas.microsoft.com/office/drawing/2014/main" val="1099969581"/>
                  </a:ext>
                </a:extLst>
              </a:tr>
            </a:tbl>
          </a:graphicData>
        </a:graphic>
      </p:graphicFrame>
    </p:spTree>
    <p:extLst>
      <p:ext uri="{BB962C8B-B14F-4D97-AF65-F5344CB8AC3E}">
        <p14:creationId xmlns:p14="http://schemas.microsoft.com/office/powerpoint/2010/main" val="17846266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Changes in Ownership Level</a:t>
            </a:r>
            <a:r>
              <a:rPr lang="en-IN" sz="2000" dirty="0"/>
              <a:t/>
            </a:r>
            <a:br>
              <a:rPr lang="en-IN" sz="2000" dirty="0"/>
            </a:br>
            <a:r>
              <a:rPr lang="en-IN" sz="2000" dirty="0"/>
              <a:t>(Slide 4 of 6)</a:t>
            </a:r>
            <a:endParaRPr lang="en-IN" dirty="0"/>
          </a:p>
        </p:txBody>
      </p:sp>
      <p:graphicFrame>
        <p:nvGraphicFramePr>
          <p:cNvPr id="4" name="Table 2"/>
          <p:cNvGraphicFramePr>
            <a:graphicFrameLocks noGrp="1"/>
          </p:cNvGraphicFramePr>
          <p:nvPr>
            <p:ph idx="1"/>
            <p:extLst>
              <p:ext uri="{D42A27DB-BD31-4B8C-83A1-F6EECF244321}">
                <p14:modId xmlns:p14="http://schemas.microsoft.com/office/powerpoint/2010/main" val="3867176713"/>
              </p:ext>
            </p:extLst>
          </p:nvPr>
        </p:nvGraphicFramePr>
        <p:xfrm>
          <a:off x="838200" y="1317625"/>
          <a:ext cx="10515600" cy="434848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909778296"/>
                    </a:ext>
                  </a:extLst>
                </a:gridCol>
                <a:gridCol w="3505200">
                  <a:extLst>
                    <a:ext uri="{9D8B030D-6E8A-4147-A177-3AD203B41FA5}">
                      <a16:colId xmlns:a16="http://schemas.microsoft.com/office/drawing/2014/main" val="2364750653"/>
                    </a:ext>
                  </a:extLst>
                </a:gridCol>
                <a:gridCol w="3505200">
                  <a:extLst>
                    <a:ext uri="{9D8B030D-6E8A-4147-A177-3AD203B41FA5}">
                      <a16:colId xmlns:a16="http://schemas.microsoft.com/office/drawing/2014/main" val="245015828"/>
                    </a:ext>
                  </a:extLst>
                </a:gridCol>
              </a:tblGrid>
              <a:tr h="370840">
                <a:tc>
                  <a:txBody>
                    <a:bodyPr/>
                    <a:lstStyle/>
                    <a:p>
                      <a:r>
                        <a:rPr lang="en-IN" sz="1800" b="1" i="1" u="none" strike="noStrike" kern="1200" baseline="0" dirty="0">
                          <a:solidFill>
                            <a:schemeClr val="tx1"/>
                          </a:solidFill>
                          <a:latin typeface="Arial" panose="020B0604020202020204" pitchFamily="34" charset="0"/>
                          <a:ea typeface="+mn-ea"/>
                          <a:cs typeface="Arial" panose="020B0604020202020204" pitchFamily="34" charset="0"/>
                        </a:rPr>
                        <a:t>Comparison of Book Values</a:t>
                      </a:r>
                      <a:endParaRPr lang="en-IN" b="1"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6DE"/>
                    </a:solidFill>
                  </a:tcPr>
                </a:tc>
                <a:tc>
                  <a:txBody>
                    <a:bodyPr/>
                    <a:lstStyle/>
                    <a:p>
                      <a:endParaRPr lang="en-IN" b="1">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6DE"/>
                    </a:solidFill>
                  </a:tcPr>
                </a:tc>
                <a:tc>
                  <a:txBody>
                    <a:bodyPr/>
                    <a:lstStyle/>
                    <a:p>
                      <a:endParaRPr lang="en-IN" b="1"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6DE"/>
                    </a:solidFill>
                  </a:tcPr>
                </a:tc>
                <a:extLst>
                  <a:ext uri="{0D108BD9-81ED-4DB2-BD59-A6C34878D82A}">
                    <a16:rowId xmlns:a16="http://schemas.microsoft.com/office/drawing/2014/main" val="1545206089"/>
                  </a:ext>
                </a:extLst>
              </a:tr>
              <a:tr h="370840">
                <a:tc>
                  <a:txBody>
                    <a:bodyPr/>
                    <a:lstStyle/>
                    <a:p>
                      <a:endParaRPr lang="en-IN" b="1"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6DE"/>
                    </a:solidFill>
                  </a:tcPr>
                </a:tc>
                <a:tc>
                  <a:txBody>
                    <a:bodyPr/>
                    <a:lstStyle/>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Jones Corporation</a:t>
                      </a:r>
                    </a:p>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Net Assets</a:t>
                      </a:r>
                      <a:endParaRPr lang="en-IN" b="1"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6DE"/>
                    </a:solidFill>
                  </a:tcPr>
                </a:tc>
                <a:tc>
                  <a:txBody>
                    <a:bodyPr/>
                    <a:lstStyle/>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Investment</a:t>
                      </a:r>
                    </a:p>
                    <a:p>
                      <a:pPr algn="ctr"/>
                      <a:r>
                        <a:rPr lang="en-IN" sz="1800" b="1" i="0" u="none" strike="noStrike" kern="1200" baseline="0" dirty="0">
                          <a:solidFill>
                            <a:schemeClr val="tx1"/>
                          </a:solidFill>
                          <a:latin typeface="Arial" panose="020B0604020202020204" pitchFamily="34" charset="0"/>
                          <a:ea typeface="+mn-ea"/>
                          <a:cs typeface="Arial" panose="020B0604020202020204" pitchFamily="34" charset="0"/>
                        </a:rPr>
                        <a:t>in Jones</a:t>
                      </a:r>
                      <a:endParaRPr lang="en-IN" b="1"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6DE"/>
                    </a:solidFill>
                  </a:tcPr>
                </a:tc>
                <a:extLst>
                  <a:ext uri="{0D108BD9-81ED-4DB2-BD59-A6C34878D82A}">
                    <a16:rowId xmlns:a16="http://schemas.microsoft.com/office/drawing/2014/main" val="3214076706"/>
                  </a:ext>
                </a:extLst>
              </a:tr>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Book value, 1/2/2019</a:t>
                      </a:r>
                      <a:endParaRPr lang="en-IN"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6DE"/>
                    </a:solid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$1,000,000</a:t>
                      </a:r>
                      <a:endParaRPr lang="en-IN" dirty="0">
                        <a:solidFill>
                          <a:schemeClr val="tx1"/>
                        </a:solidFill>
                        <a:latin typeface="Arial" panose="020B0604020202020204" pitchFamily="34" charset="0"/>
                        <a:cs typeface="Arial" panose="020B0604020202020204" pitchFamily="34" charset="0"/>
                      </a:endParaRPr>
                    </a:p>
                  </a:txBody>
                  <a:tcPr marR="128016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6DE"/>
                    </a:solid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$150,000</a:t>
                      </a:r>
                      <a:endParaRPr lang="en-IN" dirty="0">
                        <a:solidFill>
                          <a:schemeClr val="tx1"/>
                        </a:solidFill>
                        <a:latin typeface="Arial" panose="020B0604020202020204" pitchFamily="34" charset="0"/>
                        <a:cs typeface="Arial" panose="020B0604020202020204" pitchFamily="34" charset="0"/>
                      </a:endParaRPr>
                    </a:p>
                  </a:txBody>
                  <a:tcPr marR="128016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6DE"/>
                    </a:solidFill>
                  </a:tcPr>
                </a:tc>
                <a:extLst>
                  <a:ext uri="{0D108BD9-81ED-4DB2-BD59-A6C34878D82A}">
                    <a16:rowId xmlns:a16="http://schemas.microsoft.com/office/drawing/2014/main" val="3799071118"/>
                  </a:ext>
                </a:extLst>
              </a:tr>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 Net income for 2019</a:t>
                      </a:r>
                      <a:endParaRPr lang="en-IN"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300,000</a:t>
                      </a:r>
                      <a:endParaRPr lang="en-IN" dirty="0">
                        <a:solidFill>
                          <a:schemeClr val="tx1"/>
                        </a:solidFill>
                        <a:latin typeface="Arial" panose="020B0604020202020204" pitchFamily="34" charset="0"/>
                        <a:cs typeface="Arial" panose="020B0604020202020204" pitchFamily="34" charset="0"/>
                      </a:endParaRPr>
                    </a:p>
                  </a:txBody>
                  <a:tcPr marR="12801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45,000</a:t>
                      </a:r>
                      <a:endParaRPr lang="en-IN" dirty="0">
                        <a:solidFill>
                          <a:schemeClr val="tx1"/>
                        </a:solidFill>
                        <a:latin typeface="Arial" panose="020B0604020202020204" pitchFamily="34" charset="0"/>
                        <a:cs typeface="Arial" panose="020B0604020202020204" pitchFamily="34" charset="0"/>
                      </a:endParaRPr>
                    </a:p>
                  </a:txBody>
                  <a:tcPr marR="12801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extLst>
                  <a:ext uri="{0D108BD9-81ED-4DB2-BD59-A6C34878D82A}">
                    <a16:rowId xmlns:a16="http://schemas.microsoft.com/office/drawing/2014/main" val="2762872868"/>
                  </a:ext>
                </a:extLst>
              </a:tr>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 Dividends for 2019</a:t>
                      </a:r>
                      <a:endParaRPr lang="en-IN"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r>
                        <a:rPr lang="en-IN" sz="1800" b="0" i="0" u="sng" strike="noStrike" kern="1200" baseline="0" dirty="0">
                          <a:solidFill>
                            <a:schemeClr val="tx1"/>
                          </a:solidFill>
                          <a:latin typeface="Arial" panose="020B0604020202020204" pitchFamily="34" charset="0"/>
                          <a:ea typeface="+mn-ea"/>
                          <a:cs typeface="Arial" panose="020B0604020202020204" pitchFamily="34" charset="0"/>
                        </a:rPr>
                        <a:t>     (60,000)</a:t>
                      </a:r>
                      <a:endParaRPr lang="en-IN" u="sng" dirty="0">
                        <a:solidFill>
                          <a:schemeClr val="tx1"/>
                        </a:solidFill>
                        <a:latin typeface="Arial" panose="020B0604020202020204" pitchFamily="34" charset="0"/>
                        <a:cs typeface="Arial" panose="020B0604020202020204" pitchFamily="34" charset="0"/>
                      </a:endParaRPr>
                    </a:p>
                  </a:txBody>
                  <a:tcPr marR="12801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r>
                        <a:rPr lang="en-IN" sz="1800" b="0" i="0" u="sng" strike="noStrike" kern="1200" baseline="0" dirty="0">
                          <a:solidFill>
                            <a:schemeClr val="tx1"/>
                          </a:solidFill>
                          <a:latin typeface="Arial" panose="020B0604020202020204" pitchFamily="34" charset="0"/>
                          <a:ea typeface="+mn-ea"/>
                          <a:cs typeface="Arial" panose="020B0604020202020204" pitchFamily="34" charset="0"/>
                        </a:rPr>
                        <a:t>               (9,000)</a:t>
                      </a:r>
                      <a:endParaRPr lang="en-IN" u="sng" dirty="0">
                        <a:solidFill>
                          <a:schemeClr val="tx1"/>
                        </a:solidFill>
                        <a:latin typeface="Arial" panose="020B0604020202020204" pitchFamily="34" charset="0"/>
                        <a:cs typeface="Arial" panose="020B0604020202020204" pitchFamily="34" charset="0"/>
                      </a:endParaRPr>
                    </a:p>
                  </a:txBody>
                  <a:tcPr marR="12801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extLst>
                  <a:ext uri="{0D108BD9-81ED-4DB2-BD59-A6C34878D82A}">
                    <a16:rowId xmlns:a16="http://schemas.microsoft.com/office/drawing/2014/main" val="3929670576"/>
                  </a:ext>
                </a:extLst>
              </a:tr>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Book value, 1/2/2020</a:t>
                      </a:r>
                      <a:endParaRPr lang="en-IN"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r>
                        <a:rPr lang="en-IN" sz="1800" b="0" i="0" u="dbl" strike="noStrike" kern="1200" baseline="0" dirty="0">
                          <a:solidFill>
                            <a:schemeClr val="tx1"/>
                          </a:solidFill>
                          <a:latin typeface="Arial" panose="020B0604020202020204" pitchFamily="34" charset="0"/>
                          <a:ea typeface="+mn-ea"/>
                          <a:cs typeface="Arial" panose="020B0604020202020204" pitchFamily="34" charset="0"/>
                        </a:rPr>
                        <a:t>$1,240,000</a:t>
                      </a:r>
                      <a:endParaRPr lang="en-IN" u="dbl" baseline="0" dirty="0">
                        <a:solidFill>
                          <a:schemeClr val="tx1"/>
                        </a:solidFill>
                        <a:latin typeface="Arial" panose="020B0604020202020204" pitchFamily="34" charset="0"/>
                        <a:cs typeface="Arial" panose="020B0604020202020204" pitchFamily="34" charset="0"/>
                      </a:endParaRPr>
                    </a:p>
                  </a:txBody>
                  <a:tcPr marR="12801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$186,000 (15%)</a:t>
                      </a:r>
                      <a:r>
                        <a:rPr lang="en-IN" sz="1800" b="0" i="0" u="none" strike="noStrike" kern="1200" baseline="30000" dirty="0">
                          <a:solidFill>
                            <a:schemeClr val="tx1"/>
                          </a:solidFill>
                          <a:latin typeface="Arial" panose="020B0604020202020204" pitchFamily="34" charset="0"/>
                          <a:ea typeface="+mn-ea"/>
                          <a:cs typeface="Arial" panose="020B0604020202020204" pitchFamily="34" charset="0"/>
                        </a:rPr>
                        <a:t>c</a:t>
                      </a:r>
                      <a:endParaRPr lang="en-IN" u="none" baseline="30000" dirty="0">
                        <a:solidFill>
                          <a:schemeClr val="tx1"/>
                        </a:solidFill>
                        <a:latin typeface="Arial" panose="020B0604020202020204" pitchFamily="34" charset="0"/>
                        <a:cs typeface="Arial" panose="020B0604020202020204" pitchFamily="34" charset="0"/>
                      </a:endParaRPr>
                    </a:p>
                  </a:txBody>
                  <a:tcPr marR="12801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extLst>
                  <a:ext uri="{0D108BD9-81ED-4DB2-BD59-A6C34878D82A}">
                    <a16:rowId xmlns:a16="http://schemas.microsoft.com/office/drawing/2014/main" val="571836491"/>
                  </a:ext>
                </a:extLst>
              </a:tr>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Additional investment (25%)</a:t>
                      </a:r>
                      <a:endParaRPr lang="en-IN"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marR="12801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r>
                        <a:rPr lang="en-IN" sz="1800" b="0" i="0" u="sng" strike="noStrike" kern="1200" baseline="0" dirty="0">
                          <a:solidFill>
                            <a:schemeClr val="tx1"/>
                          </a:solidFill>
                          <a:latin typeface="Arial" panose="020B0604020202020204" pitchFamily="34" charset="0"/>
                          <a:ea typeface="+mn-ea"/>
                          <a:cs typeface="Arial" panose="020B0604020202020204" pitchFamily="34" charset="0"/>
                        </a:rPr>
                        <a:t>   310,000 (25%)</a:t>
                      </a:r>
                      <a:endParaRPr lang="en-IN" u="sng" dirty="0">
                        <a:solidFill>
                          <a:schemeClr val="tx1"/>
                        </a:solidFill>
                        <a:latin typeface="Arial" panose="020B0604020202020204" pitchFamily="34" charset="0"/>
                        <a:cs typeface="Arial" panose="020B0604020202020204" pitchFamily="34" charset="0"/>
                      </a:endParaRPr>
                    </a:p>
                  </a:txBody>
                  <a:tcPr marR="12801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extLst>
                  <a:ext uri="{0D108BD9-81ED-4DB2-BD59-A6C34878D82A}">
                    <a16:rowId xmlns:a16="http://schemas.microsoft.com/office/drawing/2014/main" val="3836766891"/>
                  </a:ext>
                </a:extLst>
              </a:tr>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Book value, 1/2/2020 (40%)</a:t>
                      </a:r>
                      <a:endParaRPr lang="en-IN"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marR="12801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pPr algn="r"/>
                      <a:r>
                        <a:rPr lang="en-IN" sz="1800" b="0" i="0" u="dbl" strike="noStrike" kern="1200" baseline="0" dirty="0">
                          <a:solidFill>
                            <a:schemeClr val="tx1"/>
                          </a:solidFill>
                          <a:latin typeface="Arial" panose="020B0604020202020204" pitchFamily="34" charset="0"/>
                          <a:ea typeface="+mn-ea"/>
                          <a:cs typeface="Arial" panose="020B0604020202020204" pitchFamily="34" charset="0"/>
                        </a:rPr>
                        <a:t> $496,000 (40%)</a:t>
                      </a:r>
                      <a:endParaRPr lang="en-IN" u="dbl" baseline="0" dirty="0">
                        <a:solidFill>
                          <a:schemeClr val="tx1"/>
                        </a:solidFill>
                        <a:latin typeface="Arial" panose="020B0604020202020204" pitchFamily="34" charset="0"/>
                        <a:cs typeface="Arial" panose="020B0604020202020204" pitchFamily="34" charset="0"/>
                      </a:endParaRPr>
                    </a:p>
                  </a:txBody>
                  <a:tcPr marR="12801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extLst>
                  <a:ext uri="{0D108BD9-81ED-4DB2-BD59-A6C34878D82A}">
                    <a16:rowId xmlns:a16="http://schemas.microsoft.com/office/drawing/2014/main" val="3569666365"/>
                  </a:ext>
                </a:extLst>
              </a:tr>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a $60,000 </a:t>
                      </a:r>
                      <a:r>
                        <a:rPr lang="en-IN" sz="1800" dirty="0"/>
                        <a:t>×</a:t>
                      </a: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 0.15</a:t>
                      </a:r>
                      <a:endParaRPr lang="en-IN"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endParaRPr lang="en-IN">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endParaRPr lang="en-IN">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extLst>
                  <a:ext uri="{0D108BD9-81ED-4DB2-BD59-A6C34878D82A}">
                    <a16:rowId xmlns:a16="http://schemas.microsoft.com/office/drawing/2014/main" val="2516265044"/>
                  </a:ext>
                </a:extLst>
              </a:tr>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b $300,000 </a:t>
                      </a:r>
                      <a:r>
                        <a:rPr lang="en-IN" sz="1800" dirty="0"/>
                        <a:t>×</a:t>
                      </a: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 0.15</a:t>
                      </a:r>
                      <a:endParaRPr lang="en-IN"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endParaRPr lang="en-IN">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endParaRPr lang="en-IN">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extLst>
                  <a:ext uri="{0D108BD9-81ED-4DB2-BD59-A6C34878D82A}">
                    <a16:rowId xmlns:a16="http://schemas.microsoft.com/office/drawing/2014/main" val="1547593353"/>
                  </a:ext>
                </a:extLst>
              </a:tr>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c $186,000 ÷ $1,240,000</a:t>
                      </a:r>
                      <a:endParaRPr lang="en-IN"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endParaRPr lang="en-IN">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tc>
                  <a:txBody>
                    <a:bodyPr/>
                    <a:lstStyle/>
                    <a:p>
                      <a:endParaRPr lang="en-IN"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6DE"/>
                    </a:solidFill>
                  </a:tcPr>
                </a:tc>
                <a:extLst>
                  <a:ext uri="{0D108BD9-81ED-4DB2-BD59-A6C34878D82A}">
                    <a16:rowId xmlns:a16="http://schemas.microsoft.com/office/drawing/2014/main" val="1011501231"/>
                  </a:ext>
                </a:extLst>
              </a:tr>
            </a:tbl>
          </a:graphicData>
        </a:graphic>
      </p:graphicFrame>
    </p:spTree>
    <p:extLst>
      <p:ext uri="{BB962C8B-B14F-4D97-AF65-F5344CB8AC3E}">
        <p14:creationId xmlns:p14="http://schemas.microsoft.com/office/powerpoint/2010/main" val="30245564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Changes in Ownership Level</a:t>
            </a:r>
            <a:r>
              <a:rPr lang="en-IN" sz="2000" dirty="0"/>
              <a:t/>
            </a:r>
            <a:br>
              <a:rPr lang="en-IN" sz="2000" dirty="0"/>
            </a:br>
            <a:r>
              <a:rPr lang="en-IN" sz="2000" dirty="0"/>
              <a:t>(Slide 5 of 6)</a:t>
            </a:r>
          </a:p>
        </p:txBody>
      </p:sp>
      <p:sp>
        <p:nvSpPr>
          <p:cNvPr id="3" name="Content Placeholder 2"/>
          <p:cNvSpPr>
            <a:spLocks noGrp="1"/>
          </p:cNvSpPr>
          <p:nvPr>
            <p:ph idx="1"/>
          </p:nvPr>
        </p:nvSpPr>
        <p:spPr/>
        <p:txBody>
          <a:bodyPr/>
          <a:lstStyle/>
          <a:p>
            <a:r>
              <a:rPr lang="en-US" sz="2800" dirty="0"/>
              <a:t>If an investor using the equity method sells a portion of the investment so that the ownership falls below 20% or the investor loses significant influence over the investee, the use of the equity method is no longer appropriate, and the investor no longer accrues its share of investee income.</a:t>
            </a:r>
          </a:p>
          <a:p>
            <a:r>
              <a:rPr lang="en-US" sz="2800" dirty="0"/>
              <a:t>However, previously recorded income remains as part of the book value of the investment account.</a:t>
            </a:r>
          </a:p>
          <a:p>
            <a:r>
              <a:rPr lang="en-US" sz="2800" dirty="0"/>
              <a:t>The investor then accounts for the investment as an equity security.</a:t>
            </a:r>
          </a:p>
        </p:txBody>
      </p:sp>
    </p:spTree>
    <p:extLst>
      <p:ext uri="{BB962C8B-B14F-4D97-AF65-F5344CB8AC3E}">
        <p14:creationId xmlns:p14="http://schemas.microsoft.com/office/powerpoint/2010/main" val="4134862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Changes in Ownership Level</a:t>
            </a:r>
            <a:r>
              <a:rPr lang="en-IN" sz="2000" dirty="0"/>
              <a:t/>
            </a:r>
            <a:br>
              <a:rPr lang="en-IN" sz="2000" dirty="0"/>
            </a:br>
            <a:r>
              <a:rPr lang="en-IN" sz="2000" dirty="0"/>
              <a:t>(Slide 6 of 6)</a:t>
            </a:r>
          </a:p>
        </p:txBody>
      </p:sp>
      <p:sp>
        <p:nvSpPr>
          <p:cNvPr id="3" name="Content Placeholder 2"/>
          <p:cNvSpPr>
            <a:spLocks noGrp="1"/>
          </p:cNvSpPr>
          <p:nvPr>
            <p:ph idx="1"/>
          </p:nvPr>
        </p:nvSpPr>
        <p:spPr/>
        <p:txBody>
          <a:bodyPr/>
          <a:lstStyle/>
          <a:p>
            <a:r>
              <a:rPr lang="en-US" sz="2400" dirty="0"/>
              <a:t>When an investor using the equity method acquires control over the investee’s operations, the equity concept is enhanced by preparing financial statements for the combined set of companies.</a:t>
            </a:r>
          </a:p>
          <a:p>
            <a:r>
              <a:rPr lang="en-US" sz="2400" dirty="0"/>
              <a:t>The two (or more) companies continue to maintain separate accounting records and the investor accounts for its investment in the investee by the equity method.</a:t>
            </a:r>
          </a:p>
          <a:p>
            <a:r>
              <a:rPr lang="en-US" sz="2400" dirty="0"/>
              <a:t>At the end of the year, the two sets of financial statements of the investor and investee are combined and reported in one consolidated set, even though they are separate legal entities.</a:t>
            </a:r>
          </a:p>
          <a:p>
            <a:r>
              <a:rPr lang="en-US" sz="2400" dirty="0"/>
              <a:t>The entity cannot make a profit selling to itself.</a:t>
            </a:r>
          </a:p>
          <a:p>
            <a:r>
              <a:rPr lang="en-US" sz="2400" dirty="0"/>
              <a:t>The entity cannot own or owe itself.</a:t>
            </a:r>
          </a:p>
        </p:txBody>
      </p:sp>
    </p:spTree>
    <p:extLst>
      <p:ext uri="{BB962C8B-B14F-4D97-AF65-F5344CB8AC3E}">
        <p14:creationId xmlns:p14="http://schemas.microsoft.com/office/powerpoint/2010/main" val="1295493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Accounting Methods for Investments</a:t>
            </a:r>
          </a:p>
        </p:txBody>
      </p:sp>
      <p:sp>
        <p:nvSpPr>
          <p:cNvPr id="3" name="Content Placeholder 2"/>
          <p:cNvSpPr>
            <a:spLocks noGrp="1"/>
          </p:cNvSpPr>
          <p:nvPr>
            <p:ph idx="1"/>
          </p:nvPr>
        </p:nvSpPr>
        <p:spPr>
          <a:xfrm>
            <a:off x="426720" y="1317625"/>
            <a:ext cx="11338560" cy="441704"/>
          </a:xfrm>
          <a:solidFill>
            <a:srgbClr val="EDF0D8"/>
          </a:solidFill>
        </p:spPr>
        <p:txBody>
          <a:bodyPr rIns="365760"/>
          <a:lstStyle/>
          <a:p>
            <a:pPr marL="0" indent="0" algn="r">
              <a:buNone/>
            </a:pPr>
            <a:r>
              <a:rPr lang="en-IN" sz="1800" b="1" dirty="0">
                <a:solidFill>
                  <a:srgbClr val="820082"/>
                </a:solidFill>
              </a:rPr>
              <a:t>Accounting for Investments</a:t>
            </a:r>
          </a:p>
        </p:txBody>
      </p:sp>
      <p:sp>
        <p:nvSpPr>
          <p:cNvPr id="4" name="Content Placeholder 3"/>
          <p:cNvSpPr>
            <a:spLocks noGrp="1"/>
          </p:cNvSpPr>
          <p:nvPr>
            <p:ph idx="10"/>
          </p:nvPr>
        </p:nvSpPr>
        <p:spPr>
          <a:xfrm>
            <a:off x="426720" y="1760582"/>
            <a:ext cx="11338560" cy="441704"/>
          </a:xfrm>
          <a:solidFill>
            <a:srgbClr val="EDF0D8"/>
          </a:solidFill>
        </p:spPr>
        <p:txBody>
          <a:bodyPr rIns="1463040"/>
          <a:lstStyle/>
          <a:p>
            <a:pPr marL="0" indent="0" algn="ctr">
              <a:buNone/>
            </a:pPr>
            <a:r>
              <a:rPr lang="en-IN" sz="1800" b="1" dirty="0"/>
              <a:t>Accounting Methods for Investments</a:t>
            </a:r>
          </a:p>
        </p:txBody>
      </p:sp>
      <p:graphicFrame>
        <p:nvGraphicFramePr>
          <p:cNvPr id="6" name="Table 4"/>
          <p:cNvGraphicFramePr>
            <a:graphicFrameLocks noGrp="1"/>
          </p:cNvGraphicFramePr>
          <p:nvPr>
            <p:ph idx="11"/>
            <p:extLst>
              <p:ext uri="{D42A27DB-BD31-4B8C-83A1-F6EECF244321}">
                <p14:modId xmlns:p14="http://schemas.microsoft.com/office/powerpoint/2010/main" val="1511166547"/>
              </p:ext>
            </p:extLst>
          </p:nvPr>
        </p:nvGraphicFramePr>
        <p:xfrm>
          <a:off x="426720" y="2202913"/>
          <a:ext cx="11338560" cy="36068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27217182"/>
                    </a:ext>
                  </a:extLst>
                </a:gridCol>
                <a:gridCol w="1645920">
                  <a:extLst>
                    <a:ext uri="{9D8B030D-6E8A-4147-A177-3AD203B41FA5}">
                      <a16:colId xmlns:a16="http://schemas.microsoft.com/office/drawing/2014/main" val="2960323010"/>
                    </a:ext>
                  </a:extLst>
                </a:gridCol>
                <a:gridCol w="3108960">
                  <a:extLst>
                    <a:ext uri="{9D8B030D-6E8A-4147-A177-3AD203B41FA5}">
                      <a16:colId xmlns:a16="http://schemas.microsoft.com/office/drawing/2014/main" val="1766911020"/>
                    </a:ext>
                  </a:extLst>
                </a:gridCol>
                <a:gridCol w="3840480">
                  <a:extLst>
                    <a:ext uri="{9D8B030D-6E8A-4147-A177-3AD203B41FA5}">
                      <a16:colId xmlns:a16="http://schemas.microsoft.com/office/drawing/2014/main" val="2568093129"/>
                    </a:ext>
                  </a:extLst>
                </a:gridCol>
              </a:tblGrid>
              <a:tr h="640080">
                <a:tc>
                  <a:txBody>
                    <a:bodyPr/>
                    <a:lstStyle/>
                    <a:p>
                      <a:endParaRPr lang="en-IN" sz="1600" b="0" dirty="0">
                        <a:solidFill>
                          <a:schemeClr val="tx1"/>
                        </a:solidFill>
                        <a:latin typeface="Arial" panose="020B0604020202020204" pitchFamily="34" charset="0"/>
                        <a:cs typeface="Arial" panose="020B0604020202020204" pitchFamily="34" charset="0"/>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Balance Sheet</a:t>
                      </a:r>
                      <a:endParaRPr lang="en-IN" sz="1600" b="1" dirty="0">
                        <a:solidFill>
                          <a:schemeClr val="tx1"/>
                        </a:solidFill>
                        <a:latin typeface="Arial" panose="020B0604020202020204" pitchFamily="34" charset="0"/>
                        <a:cs typeface="Arial" panose="020B0604020202020204" pitchFamily="34" charset="0"/>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Income Statement</a:t>
                      </a:r>
                      <a:endParaRPr lang="en-IN" sz="1600" b="1" dirty="0">
                        <a:solidFill>
                          <a:schemeClr val="tx1"/>
                        </a:solidFill>
                        <a:latin typeface="Arial" panose="020B0604020202020204" pitchFamily="34" charset="0"/>
                        <a:cs typeface="Arial" panose="020B0604020202020204" pitchFamily="34" charset="0"/>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tc>
                  <a:txBody>
                    <a:bodyPr/>
                    <a:lstStyle/>
                    <a:p>
                      <a:pPr algn="ctr"/>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Unrealized Holding Gains and Losses</a:t>
                      </a:r>
                      <a:endParaRPr lang="en-IN" sz="1600" b="1" dirty="0">
                        <a:solidFill>
                          <a:schemeClr val="tx1"/>
                        </a:solidFill>
                        <a:latin typeface="Arial" panose="020B0604020202020204" pitchFamily="34" charset="0"/>
                        <a:cs typeface="Arial" panose="020B0604020202020204" pitchFamily="34" charset="0"/>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641372829"/>
                  </a:ext>
                </a:extLst>
              </a:tr>
              <a:tr h="370840">
                <a:tc>
                  <a:txBody>
                    <a:bodyPr/>
                    <a:lstStyle/>
                    <a:p>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Debt Securities</a:t>
                      </a:r>
                      <a:endParaRPr lang="en-IN" sz="1600" b="1"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IN" sz="16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IN" sz="16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IN" sz="16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0652544"/>
                  </a:ext>
                </a:extLst>
              </a:tr>
              <a:tr h="370840">
                <a:tc>
                  <a:txBody>
                    <a:bodyPr/>
                    <a:lstStyle/>
                    <a:p>
                      <a:pPr marL="182880"/>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1. Trading</a:t>
                      </a:r>
                      <a:endParaRPr lang="en-IN" sz="16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Fair value</a:t>
                      </a:r>
                      <a:endParaRPr lang="en-IN" sz="16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Interest, realized gains/losses</a:t>
                      </a:r>
                      <a:endParaRPr lang="en-IN" sz="16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Net income</a:t>
                      </a:r>
                      <a:endParaRPr lang="en-IN" sz="16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8497353"/>
                  </a:ext>
                </a:extLst>
              </a:tr>
              <a:tr h="370840">
                <a:tc>
                  <a:txBody>
                    <a:bodyPr/>
                    <a:lstStyle/>
                    <a:p>
                      <a:pPr marL="182880"/>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2. Available-for-sale</a:t>
                      </a:r>
                      <a:endParaRPr lang="en-IN" sz="16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Fair value</a:t>
                      </a:r>
                      <a:endParaRPr lang="en-IN" sz="16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Interest, realized gains/losses</a:t>
                      </a:r>
                      <a:endParaRPr lang="en-IN" sz="16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Other comprehensive income</a:t>
                      </a:r>
                      <a:endParaRPr lang="en-IN" sz="16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0893284"/>
                  </a:ext>
                </a:extLst>
              </a:tr>
              <a:tr h="370840">
                <a:tc>
                  <a:txBody>
                    <a:bodyPr/>
                    <a:lstStyle/>
                    <a:p>
                      <a:pPr marL="182880"/>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3. Held-to-maturity</a:t>
                      </a:r>
                      <a:endParaRPr lang="en-IN" sz="16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Amortized cost</a:t>
                      </a:r>
                      <a:endParaRPr lang="en-IN" sz="16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Interest, realized gains/losses</a:t>
                      </a:r>
                      <a:endParaRPr lang="en-IN" sz="16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Not recognized; disclosed in footnotes</a:t>
                      </a:r>
                      <a:endParaRPr lang="en-IN" sz="16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1779785"/>
                  </a:ext>
                </a:extLst>
              </a:tr>
              <a:tr h="370840">
                <a:tc>
                  <a:txBody>
                    <a:bodyPr/>
                    <a:lstStyle/>
                    <a:p>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Equity Securities</a:t>
                      </a:r>
                      <a:endParaRPr lang="en-IN" sz="1600" b="1"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en-IN" sz="16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en-IN" sz="16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en-IN" sz="16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82353394"/>
                  </a:ext>
                </a:extLst>
              </a:tr>
              <a:tr h="370840">
                <a:tc>
                  <a:txBody>
                    <a:bodyPr/>
                    <a:lstStyle/>
                    <a:p>
                      <a:pPr marL="182880"/>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1. No significant influence</a:t>
                      </a:r>
                      <a:endParaRPr lang="en-IN" sz="16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l"/>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Fair value</a:t>
                      </a:r>
                      <a:endParaRPr lang="en-IN" sz="16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l"/>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Dividends, realized gains/losses</a:t>
                      </a:r>
                      <a:endParaRPr lang="en-IN" sz="16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l"/>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Net income</a:t>
                      </a:r>
                      <a:endParaRPr lang="en-IN" sz="16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2239689799"/>
                  </a:ext>
                </a:extLst>
              </a:tr>
              <a:tr h="370840">
                <a:tc>
                  <a:txBody>
                    <a:bodyPr/>
                    <a:lstStyle/>
                    <a:p>
                      <a:pPr marL="182880"/>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2. Significant influence</a:t>
                      </a:r>
                      <a:endParaRPr lang="en-IN" sz="16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l"/>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Equity method</a:t>
                      </a:r>
                      <a:endParaRPr lang="en-IN" sz="16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l"/>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Proportion of investee’s income</a:t>
                      </a:r>
                      <a:endParaRPr lang="en-IN" sz="16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l"/>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Not recognized; disclosed in footnotes</a:t>
                      </a:r>
                      <a:endParaRPr lang="en-IN" sz="16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1830121518"/>
                  </a:ext>
                </a:extLst>
              </a:tr>
              <a:tr h="370840">
                <a:tc>
                  <a:txBody>
                    <a:bodyPr/>
                    <a:lstStyle/>
                    <a:p>
                      <a:pPr marL="182880"/>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3. Control</a:t>
                      </a:r>
                      <a:endParaRPr lang="en-IN" sz="16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l"/>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Consolidation</a:t>
                      </a:r>
                      <a:endParaRPr lang="en-IN" sz="16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l"/>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Proportion of investee’s income</a:t>
                      </a:r>
                      <a:endParaRPr lang="en-IN" sz="16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tc>
                  <a:txBody>
                    <a:bodyPr/>
                    <a:lstStyle/>
                    <a:p>
                      <a:pPr algn="l"/>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Not recognized</a:t>
                      </a:r>
                      <a:endParaRPr lang="en-IN" sz="16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0D8"/>
                    </a:solidFill>
                  </a:tcPr>
                </a:tc>
                <a:extLst>
                  <a:ext uri="{0D108BD9-81ED-4DB2-BD59-A6C34878D82A}">
                    <a16:rowId xmlns:a16="http://schemas.microsoft.com/office/drawing/2014/main" val="3359676239"/>
                  </a:ext>
                </a:extLst>
              </a:tr>
            </a:tbl>
          </a:graphicData>
        </a:graphic>
      </p:graphicFrame>
    </p:spTree>
    <p:extLst>
      <p:ext uri="{BB962C8B-B14F-4D97-AF65-F5344CB8AC3E}">
        <p14:creationId xmlns:p14="http://schemas.microsoft.com/office/powerpoint/2010/main" val="38745258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How Are Investments Disclosed in the Financial Statements?</a:t>
            </a:r>
            <a:r>
              <a:rPr lang="en-IN" sz="2400" dirty="0"/>
              <a:t> Learning Objective #8</a:t>
            </a:r>
          </a:p>
        </p:txBody>
      </p:sp>
      <p:sp>
        <p:nvSpPr>
          <p:cNvPr id="3" name="Content Placeholder 2"/>
          <p:cNvSpPr>
            <a:spLocks noGrp="1"/>
          </p:cNvSpPr>
          <p:nvPr>
            <p:ph idx="1"/>
          </p:nvPr>
        </p:nvSpPr>
        <p:spPr/>
        <p:txBody>
          <a:bodyPr/>
          <a:lstStyle/>
          <a:p>
            <a:pPr>
              <a:lnSpc>
                <a:spcPct val="90000"/>
              </a:lnSpc>
              <a:spcBef>
                <a:spcPts val="300"/>
              </a:spcBef>
            </a:pPr>
            <a:r>
              <a:rPr lang="en-US" sz="2400" dirty="0"/>
              <a:t>For minority passive investments, a company is required to make the following major disclosures for each major type of security:</a:t>
            </a:r>
          </a:p>
          <a:p>
            <a:pPr>
              <a:lnSpc>
                <a:spcPct val="90000"/>
              </a:lnSpc>
              <a:spcBef>
                <a:spcPts val="300"/>
              </a:spcBef>
            </a:pPr>
            <a:r>
              <a:rPr lang="en-US" sz="2400" i="1" dirty="0"/>
              <a:t>Equity Securities and Trading Securities:</a:t>
            </a:r>
            <a:r>
              <a:rPr lang="en-US" sz="2400" dirty="0"/>
              <a:t> A company should disclose:</a:t>
            </a:r>
          </a:p>
          <a:p>
            <a:pPr marL="690563" lvl="1" indent="-323850">
              <a:lnSpc>
                <a:spcPct val="90000"/>
              </a:lnSpc>
              <a:spcBef>
                <a:spcPts val="300"/>
              </a:spcBef>
            </a:pPr>
            <a:r>
              <a:rPr lang="en-US" sz="2000" dirty="0"/>
              <a:t>Aggregate fair value.</a:t>
            </a:r>
          </a:p>
          <a:p>
            <a:pPr marL="690563" lvl="1" indent="-323850">
              <a:lnSpc>
                <a:spcPct val="90000"/>
              </a:lnSpc>
              <a:spcBef>
                <a:spcPts val="300"/>
              </a:spcBef>
            </a:pPr>
            <a:r>
              <a:rPr lang="en-US" sz="2000" dirty="0"/>
              <a:t>Change in the net unrealized holding gain or loss that is included in each income statement.</a:t>
            </a:r>
          </a:p>
          <a:p>
            <a:pPr>
              <a:spcBef>
                <a:spcPts val="300"/>
              </a:spcBef>
            </a:pPr>
            <a:r>
              <a:rPr lang="en-US" sz="2400" i="1" dirty="0"/>
              <a:t>Available-for-Sale Securities:</a:t>
            </a:r>
            <a:r>
              <a:rPr lang="en-US" sz="2400" dirty="0"/>
              <a:t> For each balance sheet date, a public company should disclose:</a:t>
            </a:r>
          </a:p>
          <a:p>
            <a:pPr marL="690563" lvl="1" indent="-323850">
              <a:spcBef>
                <a:spcPts val="300"/>
              </a:spcBef>
            </a:pPr>
            <a:r>
              <a:rPr lang="en-US" sz="2000" dirty="0"/>
              <a:t>Aggregate fair value.</a:t>
            </a:r>
          </a:p>
          <a:p>
            <a:pPr marL="690563" lvl="1" indent="-323850">
              <a:spcBef>
                <a:spcPts val="300"/>
              </a:spcBef>
            </a:pPr>
            <a:r>
              <a:rPr lang="en-US" sz="2000" dirty="0"/>
              <a:t>Gross unrealized holding gains and losses.</a:t>
            </a:r>
          </a:p>
          <a:p>
            <a:pPr marL="690563" lvl="1" indent="-323850">
              <a:spcBef>
                <a:spcPts val="300"/>
              </a:spcBef>
            </a:pPr>
            <a:r>
              <a:rPr lang="en-US" sz="2000" dirty="0"/>
              <a:t>Amortized cost.</a:t>
            </a:r>
          </a:p>
          <a:p>
            <a:pPr marL="690563" lvl="1" indent="-323850">
              <a:spcBef>
                <a:spcPts val="300"/>
              </a:spcBef>
            </a:pPr>
            <a:r>
              <a:rPr lang="en-US" sz="2000" dirty="0"/>
              <a:t>Total allowance for credit losses.</a:t>
            </a:r>
            <a:endParaRPr lang="en-US" sz="2400" dirty="0"/>
          </a:p>
        </p:txBody>
      </p:sp>
    </p:spTree>
    <p:extLst>
      <p:ext uri="{BB962C8B-B14F-4D97-AF65-F5344CB8AC3E}">
        <p14:creationId xmlns:p14="http://schemas.microsoft.com/office/powerpoint/2010/main" val="35077535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How Are Investments Disclosed in the Financial Statements?</a:t>
            </a:r>
            <a:r>
              <a:rPr lang="en-IN" sz="2000" dirty="0"/>
              <a:t> (Slide 1 of 3)</a:t>
            </a:r>
          </a:p>
        </p:txBody>
      </p:sp>
      <p:sp>
        <p:nvSpPr>
          <p:cNvPr id="3" name="Content Placeholder 2"/>
          <p:cNvSpPr>
            <a:spLocks noGrp="1"/>
          </p:cNvSpPr>
          <p:nvPr>
            <p:ph idx="1"/>
          </p:nvPr>
        </p:nvSpPr>
        <p:spPr/>
        <p:txBody>
          <a:bodyPr/>
          <a:lstStyle/>
          <a:p>
            <a:pPr lvl="0">
              <a:buClr>
                <a:schemeClr val="tx1"/>
              </a:buClr>
            </a:pPr>
            <a:r>
              <a:rPr lang="en-US" sz="3000" dirty="0">
                <a:solidFill>
                  <a:prstClr val="black"/>
                </a:solidFill>
                <a:cs typeface="Arial" charset="0"/>
              </a:rPr>
              <a:t>For each income statement period, a company should disclose:</a:t>
            </a:r>
          </a:p>
          <a:p>
            <a:pPr marL="690563" lvl="1" indent="-323850">
              <a:buClr>
                <a:schemeClr val="tx1"/>
              </a:buClr>
            </a:pPr>
            <a:r>
              <a:rPr lang="en-US" sz="2600" dirty="0">
                <a:solidFill>
                  <a:prstClr val="black"/>
                </a:solidFill>
                <a:cs typeface="Arial" charset="0"/>
              </a:rPr>
              <a:t>Proceeds from sales and the gross realized gains and losses on those sales.</a:t>
            </a:r>
          </a:p>
          <a:p>
            <a:pPr marL="690563" lvl="1" indent="-323850">
              <a:buClr>
                <a:schemeClr val="tx1"/>
              </a:buClr>
            </a:pPr>
            <a:r>
              <a:rPr lang="en-US" sz="2600" dirty="0">
                <a:solidFill>
                  <a:prstClr val="black"/>
                </a:solidFill>
                <a:cs typeface="Arial" charset="0"/>
              </a:rPr>
              <a:t>Basis on which cost was determined.</a:t>
            </a:r>
          </a:p>
          <a:p>
            <a:pPr marL="690563" lvl="1" indent="-323850">
              <a:buClr>
                <a:schemeClr val="tx1"/>
              </a:buClr>
            </a:pPr>
            <a:r>
              <a:rPr lang="en-US" sz="2600" dirty="0">
                <a:solidFill>
                  <a:prstClr val="black"/>
                </a:solidFill>
                <a:cs typeface="Arial" charset="0"/>
              </a:rPr>
              <a:t>Gross gains and gross losses included in net income from transfers of securities from this category into the trading category.</a:t>
            </a:r>
          </a:p>
          <a:p>
            <a:pPr marL="690563" lvl="1" indent="-323850">
              <a:buClr>
                <a:schemeClr val="tx1"/>
              </a:buClr>
            </a:pPr>
            <a:r>
              <a:rPr lang="en-US" sz="2600" dirty="0">
                <a:solidFill>
                  <a:prstClr val="black"/>
                </a:solidFill>
                <a:cs typeface="Arial" charset="0"/>
              </a:rPr>
              <a:t>Change in the net unrealized holding gain or loss included as a separate component of other comprehensive income.</a:t>
            </a:r>
          </a:p>
        </p:txBody>
      </p:sp>
    </p:spTree>
    <p:extLst>
      <p:ext uri="{BB962C8B-B14F-4D97-AF65-F5344CB8AC3E}">
        <p14:creationId xmlns:p14="http://schemas.microsoft.com/office/powerpoint/2010/main" val="274468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How Are Investments Disclosed in the Financial Statements?</a:t>
            </a:r>
            <a:r>
              <a:rPr lang="en-IN" sz="2000" dirty="0"/>
              <a:t> (Slide 2 of 3)</a:t>
            </a:r>
          </a:p>
        </p:txBody>
      </p:sp>
      <p:sp>
        <p:nvSpPr>
          <p:cNvPr id="3" name="Content Placeholder 2"/>
          <p:cNvSpPr>
            <a:spLocks noGrp="1"/>
          </p:cNvSpPr>
          <p:nvPr>
            <p:ph idx="1"/>
          </p:nvPr>
        </p:nvSpPr>
        <p:spPr/>
        <p:txBody>
          <a:bodyPr/>
          <a:lstStyle/>
          <a:p>
            <a:pPr lvl="0">
              <a:buClr>
                <a:schemeClr val="tx1"/>
              </a:buClr>
            </a:pPr>
            <a:r>
              <a:rPr lang="en-US" i="1" dirty="0">
                <a:solidFill>
                  <a:prstClr val="black"/>
                </a:solidFill>
                <a:cs typeface="Arial" charset="0"/>
              </a:rPr>
              <a:t>Held-to-Maturity Securities</a:t>
            </a:r>
            <a:r>
              <a:rPr lang="en-US" dirty="0">
                <a:solidFill>
                  <a:prstClr val="black"/>
                </a:solidFill>
                <a:cs typeface="Arial" charset="0"/>
              </a:rPr>
              <a:t>: For each balance sheet date, a public company should disclose:</a:t>
            </a:r>
          </a:p>
          <a:p>
            <a:pPr marL="690563" lvl="1" indent="-323850">
              <a:buClr>
                <a:schemeClr val="tx1"/>
              </a:buClr>
            </a:pPr>
            <a:r>
              <a:rPr lang="en-US" dirty="0">
                <a:solidFill>
                  <a:prstClr val="black"/>
                </a:solidFill>
                <a:cs typeface="Arial" charset="0"/>
              </a:rPr>
              <a:t>Aggregate fair value.</a:t>
            </a:r>
          </a:p>
          <a:p>
            <a:pPr marL="690563" lvl="1" indent="-323850">
              <a:buClr>
                <a:schemeClr val="tx1"/>
              </a:buClr>
            </a:pPr>
            <a:r>
              <a:rPr lang="en-US" dirty="0">
                <a:solidFill>
                  <a:prstClr val="black"/>
                </a:solidFill>
                <a:cs typeface="Arial" charset="0"/>
              </a:rPr>
              <a:t>Gross unrecognized holding gains and losses.</a:t>
            </a:r>
          </a:p>
          <a:p>
            <a:pPr marL="690563" lvl="1" indent="-323850">
              <a:buClr>
                <a:schemeClr val="tx1"/>
              </a:buClr>
            </a:pPr>
            <a:r>
              <a:rPr lang="en-US" dirty="0">
                <a:solidFill>
                  <a:prstClr val="black"/>
                </a:solidFill>
                <a:cs typeface="Arial" charset="0"/>
              </a:rPr>
              <a:t>Amortized cost.</a:t>
            </a:r>
          </a:p>
          <a:p>
            <a:pPr marL="690563" lvl="1" indent="-323850">
              <a:buClr>
                <a:schemeClr val="tx1"/>
              </a:buClr>
            </a:pPr>
            <a:r>
              <a:rPr lang="en-US" dirty="0">
                <a:solidFill>
                  <a:prstClr val="black"/>
                </a:solidFill>
                <a:cs typeface="Arial" charset="0"/>
              </a:rPr>
              <a:t>Total allowance for credit losses.</a:t>
            </a:r>
          </a:p>
          <a:p>
            <a:pPr marL="690563" lvl="1" indent="-323850">
              <a:buClr>
                <a:schemeClr val="tx1"/>
              </a:buClr>
            </a:pPr>
            <a:r>
              <a:rPr lang="en-US" dirty="0">
                <a:solidFill>
                  <a:prstClr val="black"/>
                </a:solidFill>
                <a:cs typeface="Arial" charset="0"/>
              </a:rPr>
              <a:t>The related realized or unrealized gain or loss and the circumstances leading to the decision to sell or transfer the security.</a:t>
            </a:r>
          </a:p>
        </p:txBody>
      </p:sp>
    </p:spTree>
    <p:extLst>
      <p:ext uri="{BB962C8B-B14F-4D97-AF65-F5344CB8AC3E}">
        <p14:creationId xmlns:p14="http://schemas.microsoft.com/office/powerpoint/2010/main" val="36205990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How Are Investments Disclosed in the Financial Statements?</a:t>
            </a:r>
            <a:r>
              <a:rPr lang="en-IN" sz="2000" dirty="0"/>
              <a:t> (Slide 3 of 3)</a:t>
            </a:r>
          </a:p>
        </p:txBody>
      </p:sp>
      <p:sp>
        <p:nvSpPr>
          <p:cNvPr id="3" name="Content Placeholder 2"/>
          <p:cNvSpPr>
            <a:spLocks noGrp="1"/>
          </p:cNvSpPr>
          <p:nvPr>
            <p:ph idx="1"/>
          </p:nvPr>
        </p:nvSpPr>
        <p:spPr/>
        <p:txBody>
          <a:bodyPr/>
          <a:lstStyle/>
          <a:p>
            <a:pPr lvl="0">
              <a:buClr>
                <a:schemeClr val="tx1"/>
              </a:buClr>
            </a:pPr>
            <a:r>
              <a:rPr lang="en-US" sz="2000" dirty="0">
                <a:solidFill>
                  <a:prstClr val="black"/>
                </a:solidFill>
                <a:cs typeface="Arial" charset="0"/>
              </a:rPr>
              <a:t>Investments in trading and available-for-sale securities are classified as current or noncurrent assets depending on whether or not they will mature or be sold within one year or the operating cycle, whichever is longer.</a:t>
            </a:r>
          </a:p>
          <a:p>
            <a:pPr lvl="0">
              <a:buClr>
                <a:schemeClr val="tx1"/>
              </a:buClr>
            </a:pPr>
            <a:r>
              <a:rPr lang="en-US" sz="2000" dirty="0">
                <a:solidFill>
                  <a:prstClr val="black"/>
                </a:solidFill>
                <a:cs typeface="Arial" charset="0"/>
              </a:rPr>
              <a:t>Investments in held-to-maturity securities are classified as noncurrent assets unless they mature within the next year.</a:t>
            </a:r>
          </a:p>
          <a:p>
            <a:pPr lvl="0">
              <a:buClr>
                <a:schemeClr val="tx1"/>
              </a:buClr>
            </a:pPr>
            <a:r>
              <a:rPr lang="en-US" sz="2000" dirty="0">
                <a:solidFill>
                  <a:prstClr val="black"/>
                </a:solidFill>
                <a:cs typeface="Arial" charset="0"/>
              </a:rPr>
              <a:t>Cash flows from purchases, sales, and maturities of available-for-sale and held-to-maturity securities are classified as cash flows from investing activities.</a:t>
            </a:r>
          </a:p>
          <a:p>
            <a:pPr lvl="0">
              <a:buClr>
                <a:schemeClr val="tx1"/>
              </a:buClr>
            </a:pPr>
            <a:r>
              <a:rPr lang="en-US" sz="2000" dirty="0">
                <a:solidFill>
                  <a:prstClr val="black"/>
                </a:solidFill>
                <a:cs typeface="Arial" charset="0"/>
              </a:rPr>
              <a:t>For minority active (or equity method) investments, a company should make the following disclosures:</a:t>
            </a:r>
          </a:p>
          <a:p>
            <a:pPr lvl="1">
              <a:buClr>
                <a:schemeClr val="tx1"/>
              </a:buClr>
            </a:pPr>
            <a:r>
              <a:rPr lang="en-US" sz="1800" dirty="0">
                <a:solidFill>
                  <a:prstClr val="black"/>
                </a:solidFill>
                <a:cs typeface="Arial" charset="0"/>
              </a:rPr>
              <a:t>Name of each investee and percentage of ownership of its common stock.</a:t>
            </a:r>
          </a:p>
          <a:p>
            <a:pPr lvl="1">
              <a:buClr>
                <a:schemeClr val="tx1"/>
              </a:buClr>
            </a:pPr>
            <a:r>
              <a:rPr lang="en-US" sz="1800" dirty="0">
                <a:solidFill>
                  <a:prstClr val="black"/>
                </a:solidFill>
                <a:cs typeface="Arial" charset="0"/>
              </a:rPr>
              <a:t>Investor’s accounting policies with respect to equity method investments.</a:t>
            </a:r>
          </a:p>
          <a:p>
            <a:pPr lvl="1">
              <a:buClr>
                <a:schemeClr val="tx1"/>
              </a:buClr>
            </a:pPr>
            <a:r>
              <a:rPr lang="en-US" sz="1800" dirty="0">
                <a:solidFill>
                  <a:prstClr val="black"/>
                </a:solidFill>
                <a:cs typeface="Arial" charset="0"/>
              </a:rPr>
              <a:t>Aggregate value of each investment based on the quoted market price.</a:t>
            </a:r>
          </a:p>
        </p:txBody>
      </p:sp>
    </p:spTree>
    <p:extLst>
      <p:ext uri="{BB962C8B-B14F-4D97-AF65-F5344CB8AC3E}">
        <p14:creationId xmlns:p14="http://schemas.microsoft.com/office/powerpoint/2010/main" val="37122894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What Is the Accounting for Other Types of Investments?</a:t>
            </a:r>
            <a:r>
              <a:rPr lang="en-IN" sz="2400" dirty="0"/>
              <a:t> Learning Objective #9</a:t>
            </a:r>
          </a:p>
        </p:txBody>
      </p:sp>
      <p:sp>
        <p:nvSpPr>
          <p:cNvPr id="3" name="Content Placeholder 2"/>
          <p:cNvSpPr>
            <a:spLocks noGrp="1"/>
          </p:cNvSpPr>
          <p:nvPr>
            <p:ph idx="1"/>
          </p:nvPr>
        </p:nvSpPr>
        <p:spPr>
          <a:xfrm>
            <a:off x="838200" y="1317625"/>
            <a:ext cx="10607040" cy="4754880"/>
          </a:xfrm>
        </p:spPr>
        <p:txBody>
          <a:bodyPr/>
          <a:lstStyle/>
          <a:p>
            <a:pPr>
              <a:buClr>
                <a:schemeClr val="tx1"/>
              </a:buClr>
            </a:pPr>
            <a:r>
              <a:rPr lang="en-US" sz="2400" dirty="0"/>
              <a:t>Other items are classified on the balance sheet under the investment category, including long-term receivables, the cash surrender value of life insurance, and investment in funds. </a:t>
            </a:r>
          </a:p>
          <a:p>
            <a:pPr>
              <a:buClr>
                <a:schemeClr val="tx1"/>
              </a:buClr>
            </a:pPr>
            <a:r>
              <a:rPr lang="en-US" sz="2400" dirty="0"/>
              <a:t>Companies may acquire long-term notes receivable as a result of lending cash to another entity, but they are primarily acquired as an exchange for property, goods, or services, and the stipulated interest rate on the note is presumed fair unless:</a:t>
            </a:r>
          </a:p>
          <a:p>
            <a:pPr lvl="1">
              <a:buClr>
                <a:schemeClr val="tx1"/>
              </a:buClr>
            </a:pPr>
            <a:r>
              <a:rPr lang="en-US" sz="2000" dirty="0"/>
              <a:t>No interest rate is stated.</a:t>
            </a:r>
          </a:p>
          <a:p>
            <a:pPr lvl="1">
              <a:buClr>
                <a:schemeClr val="tx1"/>
              </a:buClr>
            </a:pPr>
            <a:r>
              <a:rPr lang="en-US" sz="2000" dirty="0"/>
              <a:t>The stated interest rate is clearly unreasonable.</a:t>
            </a:r>
          </a:p>
          <a:p>
            <a:pPr lvl="1">
              <a:buClr>
                <a:schemeClr val="tx1"/>
              </a:buClr>
            </a:pPr>
            <a:r>
              <a:rPr lang="en-US" sz="2000" dirty="0"/>
              <a:t>The face value of the note is materially different from the cash sales price of the property, goods, or services, or from the fair value of the note on the transaction date.</a:t>
            </a:r>
          </a:p>
        </p:txBody>
      </p:sp>
    </p:spTree>
    <p:extLst>
      <p:ext uri="{BB962C8B-B14F-4D97-AF65-F5344CB8AC3E}">
        <p14:creationId xmlns:p14="http://schemas.microsoft.com/office/powerpoint/2010/main" val="37591723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Long-Term Notes Receivable</a:t>
            </a:r>
            <a:r>
              <a:rPr lang="en-IN" sz="2400" dirty="0"/>
              <a:t/>
            </a:r>
            <a:br>
              <a:rPr lang="en-IN" sz="2400" dirty="0"/>
            </a:br>
            <a:r>
              <a:rPr lang="en-IN" sz="2400" dirty="0"/>
              <a:t>(Slide 1 of 3)</a:t>
            </a:r>
          </a:p>
        </p:txBody>
      </p:sp>
      <p:sp>
        <p:nvSpPr>
          <p:cNvPr id="3" name="Content Placeholder 2"/>
          <p:cNvSpPr>
            <a:spLocks noGrp="1"/>
          </p:cNvSpPr>
          <p:nvPr>
            <p:ph idx="1"/>
          </p:nvPr>
        </p:nvSpPr>
        <p:spPr>
          <a:xfrm>
            <a:off x="838200" y="1317625"/>
            <a:ext cx="10607040" cy="4754880"/>
          </a:xfrm>
        </p:spPr>
        <p:txBody>
          <a:bodyPr/>
          <a:lstStyle/>
          <a:p>
            <a:pPr>
              <a:buClr>
                <a:schemeClr val="tx1"/>
              </a:buClr>
            </a:pPr>
            <a:r>
              <a:rPr lang="en-US" sz="2600" dirty="0">
                <a:solidFill>
                  <a:prstClr val="black"/>
                </a:solidFill>
                <a:cs typeface="Arial" charset="0"/>
              </a:rPr>
              <a:t>The note receivable is recorded at the fair value of the property, goods, or services or the fair value of the note, whichever is more clearly determinable.</a:t>
            </a:r>
          </a:p>
          <a:p>
            <a:pPr>
              <a:buClr>
                <a:schemeClr val="tx1"/>
              </a:buClr>
            </a:pPr>
            <a:r>
              <a:rPr lang="en-US" sz="2600" dirty="0">
                <a:solidFill>
                  <a:prstClr val="black"/>
                </a:solidFill>
                <a:cs typeface="Arial" charset="0"/>
              </a:rPr>
              <a:t>If neither of these values can be determined, the note is recorded at its present value by using the </a:t>
            </a:r>
            <a:r>
              <a:rPr lang="en-US" sz="2600" i="1" dirty="0">
                <a:solidFill>
                  <a:prstClr val="black"/>
                </a:solidFill>
                <a:cs typeface="Arial" charset="0"/>
              </a:rPr>
              <a:t>borrower’s</a:t>
            </a:r>
            <a:r>
              <a:rPr lang="en-US" sz="2600" dirty="0">
                <a:solidFill>
                  <a:prstClr val="black"/>
                </a:solidFill>
                <a:cs typeface="Arial" charset="0"/>
              </a:rPr>
              <a:t> incremental interest rate.</a:t>
            </a:r>
          </a:p>
          <a:p>
            <a:pPr>
              <a:buClr>
                <a:schemeClr val="tx1"/>
              </a:buClr>
            </a:pPr>
            <a:r>
              <a:rPr lang="en-US" sz="2600" dirty="0">
                <a:solidFill>
                  <a:prstClr val="black"/>
                </a:solidFill>
                <a:cs typeface="Arial" charset="0"/>
              </a:rPr>
              <a:t>The effective interest rate method is used to record the periodic interest income.</a:t>
            </a:r>
          </a:p>
          <a:p>
            <a:pPr>
              <a:buClr>
                <a:schemeClr val="tx1"/>
              </a:buClr>
            </a:pPr>
            <a:r>
              <a:rPr lang="en-US" sz="2600" dirty="0">
                <a:solidFill>
                  <a:prstClr val="black"/>
                </a:solidFill>
                <a:cs typeface="Arial" charset="0"/>
              </a:rPr>
              <a:t>Any impairment of a note receivable is accounted for under the current expected credit loss (CECL) model.</a:t>
            </a:r>
          </a:p>
        </p:txBody>
      </p:sp>
    </p:spTree>
    <p:extLst>
      <p:ext uri="{BB962C8B-B14F-4D97-AF65-F5344CB8AC3E}">
        <p14:creationId xmlns:p14="http://schemas.microsoft.com/office/powerpoint/2010/main" val="39046553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Long-Term Notes Receivable</a:t>
            </a:r>
            <a:r>
              <a:rPr lang="en-IN" sz="2400" dirty="0"/>
              <a:t/>
            </a:r>
            <a:br>
              <a:rPr lang="en-IN" sz="2400" dirty="0"/>
            </a:br>
            <a:r>
              <a:rPr lang="en-IN" sz="2400" dirty="0"/>
              <a:t>(Slide 2 of 3)</a:t>
            </a:r>
            <a:endParaRPr lang="en-IN" dirty="0"/>
          </a:p>
        </p:txBody>
      </p:sp>
      <p:sp>
        <p:nvSpPr>
          <p:cNvPr id="3" name="Content Placeholder 2"/>
          <p:cNvSpPr>
            <a:spLocks noGrp="1"/>
          </p:cNvSpPr>
          <p:nvPr>
            <p:ph idx="1"/>
          </p:nvPr>
        </p:nvSpPr>
        <p:spPr>
          <a:xfrm>
            <a:off x="838200" y="1317625"/>
            <a:ext cx="11338560" cy="2636189"/>
          </a:xfrm>
        </p:spPr>
        <p:txBody>
          <a:bodyPr/>
          <a:lstStyle/>
          <a:p>
            <a:pPr>
              <a:buClr>
                <a:schemeClr val="tx1"/>
              </a:buClr>
            </a:pPr>
            <a:r>
              <a:rPr lang="en-US" sz="2400" b="1" dirty="0">
                <a:solidFill>
                  <a:srgbClr val="009900"/>
                </a:solidFill>
                <a:cs typeface="Arial" charset="0"/>
              </a:rPr>
              <a:t>Example</a:t>
            </a:r>
            <a:r>
              <a:rPr lang="en-US" sz="2400" dirty="0">
                <a:solidFill>
                  <a:prstClr val="black"/>
                </a:solidFill>
                <a:cs typeface="Arial" charset="0"/>
              </a:rPr>
              <a:t>  Joyce Company accepts a $10,000, non-interest-bearing, 5-year note on January 1, 2019, in exchange for used equipment it sold to Marsden Company. The fair value of the equipment or the note cannot be determined, so they use Marsden’s incremental borrowing rate of 12% to calculate a present value of $5,674.27. The equipment originally cost Joyce Company $8,000 and had a book value of $5,000 on the date of sale. Joyce records the following journal entries for the exchange and the first two interest receipts (next slide):</a:t>
            </a:r>
          </a:p>
        </p:txBody>
      </p:sp>
      <p:graphicFrame>
        <p:nvGraphicFramePr>
          <p:cNvPr id="5" name="Table 3"/>
          <p:cNvGraphicFramePr>
            <a:graphicFrameLocks noGrp="1"/>
          </p:cNvGraphicFramePr>
          <p:nvPr>
            <p:ph idx="10"/>
            <p:extLst>
              <p:ext uri="{D42A27DB-BD31-4B8C-83A1-F6EECF244321}">
                <p14:modId xmlns:p14="http://schemas.microsoft.com/office/powerpoint/2010/main" val="3371128480"/>
              </p:ext>
            </p:extLst>
          </p:nvPr>
        </p:nvGraphicFramePr>
        <p:xfrm>
          <a:off x="1432560" y="4077283"/>
          <a:ext cx="9326880" cy="2123440"/>
        </p:xfrm>
        <a:graphic>
          <a:graphicData uri="http://schemas.openxmlformats.org/drawingml/2006/table">
            <a:tbl>
              <a:tblPr firstRow="1" bandRow="1">
                <a:tableStyleId>{5C22544A-7EE6-4342-B048-85BDC9FD1C3A}</a:tableStyleId>
              </a:tblPr>
              <a:tblGrid>
                <a:gridCol w="6583680">
                  <a:extLst>
                    <a:ext uri="{9D8B030D-6E8A-4147-A177-3AD203B41FA5}">
                      <a16:colId xmlns:a16="http://schemas.microsoft.com/office/drawing/2014/main" val="2168111221"/>
                    </a:ext>
                  </a:extLst>
                </a:gridCol>
                <a:gridCol w="1371600">
                  <a:extLst>
                    <a:ext uri="{9D8B030D-6E8A-4147-A177-3AD203B41FA5}">
                      <a16:colId xmlns:a16="http://schemas.microsoft.com/office/drawing/2014/main" val="3762976262"/>
                    </a:ext>
                  </a:extLst>
                </a:gridCol>
                <a:gridCol w="1371600">
                  <a:extLst>
                    <a:ext uri="{9D8B030D-6E8A-4147-A177-3AD203B41FA5}">
                      <a16:colId xmlns:a16="http://schemas.microsoft.com/office/drawing/2014/main" val="2901640047"/>
                    </a:ext>
                  </a:extLst>
                </a:gridCol>
              </a:tblGrid>
              <a:tr h="370840">
                <a:tc>
                  <a:txBody>
                    <a:bodyPr/>
                    <a:lstStyle/>
                    <a:p>
                      <a:r>
                        <a:rPr lang="en-IN" sz="1800" b="0" i="0" u="sng" strike="noStrike" kern="1200" baseline="0" dirty="0">
                          <a:solidFill>
                            <a:schemeClr val="tx1"/>
                          </a:solidFill>
                          <a:latin typeface="Arial" panose="020B0604020202020204" pitchFamily="34" charset="0"/>
                          <a:ea typeface="+mn-ea"/>
                          <a:cs typeface="Arial" panose="020B0604020202020204" pitchFamily="34" charset="0"/>
                        </a:rPr>
                        <a:t>January 1, 2019</a:t>
                      </a: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
                      </a:r>
                      <a:br>
                        <a:rPr lang="en-IN" sz="1800" b="0" i="0" u="none" strike="noStrike" kern="1200" baseline="0" dirty="0">
                          <a:solidFill>
                            <a:schemeClr val="tx1"/>
                          </a:solidFill>
                          <a:latin typeface="Arial" panose="020B0604020202020204" pitchFamily="34" charset="0"/>
                          <a:ea typeface="+mn-ea"/>
                          <a:cs typeface="Arial" panose="020B0604020202020204" pitchFamily="34" charset="0"/>
                        </a:rPr>
                      </a:b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Notes Receivable</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10,000.00</a:t>
                      </a:r>
                      <a:endParaRPr lang="en-IN" dirty="0">
                        <a:solidFill>
                          <a:schemeClr val="tx1"/>
                        </a:solidFill>
                        <a:latin typeface="Arial" panose="020B0604020202020204" pitchFamily="34" charset="0"/>
                        <a:cs typeface="Arial" panose="020B0604020202020204" pitchFamily="34" charset="0"/>
                      </a:endParaRPr>
                    </a:p>
                  </a:txBody>
                  <a:tcPr anchor="b">
                    <a:no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135681783"/>
                  </a:ext>
                </a:extLst>
              </a:tr>
              <a:tr h="370840">
                <a:tc>
                  <a:txBody>
                    <a:bodyPr/>
                    <a:lstStyle/>
                    <a:p>
                      <a:pPr marL="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Accumulated Depreciation</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3,000.00</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4005447020"/>
                  </a:ext>
                </a:extLst>
              </a:tr>
              <a:tr h="37084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Discount on Notes Receivable ($10,000.00 − $5,674.27)</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4,325.73</a:t>
                      </a:r>
                      <a:endParaRPr lang="en-IN"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196101078"/>
                  </a:ext>
                </a:extLst>
              </a:tr>
              <a:tr h="37084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Equipment</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8,000.00</a:t>
                      </a:r>
                      <a:endParaRPr lang="en-IN"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932169784"/>
                  </a:ext>
                </a:extLst>
              </a:tr>
              <a:tr h="37084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Gain on Sale of Equipment</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674.27</a:t>
                      </a:r>
                      <a:endParaRPr lang="en-IN"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497233633"/>
                  </a:ext>
                </a:extLst>
              </a:tr>
            </a:tbl>
          </a:graphicData>
        </a:graphic>
      </p:graphicFrame>
    </p:spTree>
    <p:extLst>
      <p:ext uri="{BB962C8B-B14F-4D97-AF65-F5344CB8AC3E}">
        <p14:creationId xmlns:p14="http://schemas.microsoft.com/office/powerpoint/2010/main" val="21327313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Long-Term Notes Receivable</a:t>
            </a:r>
            <a:r>
              <a:rPr lang="en-IN" sz="2400" dirty="0"/>
              <a:t/>
            </a:r>
            <a:br>
              <a:rPr lang="en-IN" sz="2400" dirty="0"/>
            </a:br>
            <a:r>
              <a:rPr lang="en-IN" sz="2400" dirty="0"/>
              <a:t>(Slide 3 of 3)</a:t>
            </a:r>
            <a:endParaRPr lang="en-IN" dirty="0"/>
          </a:p>
        </p:txBody>
      </p:sp>
      <p:graphicFrame>
        <p:nvGraphicFramePr>
          <p:cNvPr id="5" name="Table 2"/>
          <p:cNvGraphicFramePr>
            <a:graphicFrameLocks noGrp="1"/>
          </p:cNvGraphicFramePr>
          <p:nvPr>
            <p:ph idx="1"/>
            <p:extLst>
              <p:ext uri="{D42A27DB-BD31-4B8C-83A1-F6EECF244321}">
                <p14:modId xmlns:p14="http://schemas.microsoft.com/office/powerpoint/2010/main" val="3471784910"/>
              </p:ext>
            </p:extLst>
          </p:nvPr>
        </p:nvGraphicFramePr>
        <p:xfrm>
          <a:off x="1295400" y="1317625"/>
          <a:ext cx="9418320" cy="2021840"/>
        </p:xfrm>
        <a:graphic>
          <a:graphicData uri="http://schemas.openxmlformats.org/drawingml/2006/table">
            <a:tbl>
              <a:tblPr firstRow="1" bandRow="1">
                <a:tableStyleId>{5C22544A-7EE6-4342-B048-85BDC9FD1C3A}</a:tableStyleId>
              </a:tblPr>
              <a:tblGrid>
                <a:gridCol w="7406640">
                  <a:extLst>
                    <a:ext uri="{9D8B030D-6E8A-4147-A177-3AD203B41FA5}">
                      <a16:colId xmlns:a16="http://schemas.microsoft.com/office/drawing/2014/main" val="515877567"/>
                    </a:ext>
                  </a:extLst>
                </a:gridCol>
                <a:gridCol w="914400">
                  <a:extLst>
                    <a:ext uri="{9D8B030D-6E8A-4147-A177-3AD203B41FA5}">
                      <a16:colId xmlns:a16="http://schemas.microsoft.com/office/drawing/2014/main" val="1244505901"/>
                    </a:ext>
                  </a:extLst>
                </a:gridCol>
                <a:gridCol w="1097280">
                  <a:extLst>
                    <a:ext uri="{9D8B030D-6E8A-4147-A177-3AD203B41FA5}">
                      <a16:colId xmlns:a16="http://schemas.microsoft.com/office/drawing/2014/main" val="559361763"/>
                    </a:ext>
                  </a:extLst>
                </a:gridCol>
              </a:tblGrid>
              <a:tr h="370840">
                <a:tc>
                  <a:txBody>
                    <a:bodyPr/>
                    <a:lstStyle/>
                    <a:p>
                      <a:r>
                        <a:rPr lang="en-IN" sz="1800" b="0" i="0" u="sng" strike="noStrike" kern="1200" baseline="0" dirty="0">
                          <a:solidFill>
                            <a:schemeClr val="tx1"/>
                          </a:solidFill>
                          <a:latin typeface="Arial" panose="020B0604020202020204" pitchFamily="34" charset="0"/>
                          <a:ea typeface="+mn-ea"/>
                          <a:cs typeface="Arial" panose="020B0604020202020204" pitchFamily="34" charset="0"/>
                        </a:rPr>
                        <a:t>December 31, 2019</a:t>
                      </a:r>
                    </a:p>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Discount on Notes Receivable</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680.91</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b="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975113891"/>
                  </a:ext>
                </a:extLst>
              </a:tr>
              <a:tr h="37084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Interest Income [($10,000.00 − $4,325.73) </a:t>
                      </a:r>
                      <a:r>
                        <a:rPr lang="en-IN" sz="1800" dirty="0"/>
                        <a:t>×</a:t>
                      </a: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 0.12]</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680.91</a:t>
                      </a:r>
                      <a:endParaRPr lang="en-IN"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970009"/>
                  </a:ext>
                </a:extLst>
              </a:tr>
              <a:tr h="370840">
                <a:tc>
                  <a:txBody>
                    <a:bodyPr/>
                    <a:lstStyle/>
                    <a:p>
                      <a:r>
                        <a:rPr lang="en-IN" sz="1800" b="0" i="0" u="sng" strike="noStrike" kern="1200" baseline="0" dirty="0">
                          <a:solidFill>
                            <a:schemeClr val="tx1"/>
                          </a:solidFill>
                          <a:latin typeface="Arial" panose="020B0604020202020204" pitchFamily="34" charset="0"/>
                          <a:ea typeface="+mn-ea"/>
                          <a:cs typeface="Arial" panose="020B0604020202020204" pitchFamily="34" charset="0"/>
                        </a:rPr>
                        <a:t>December 31, 2020</a:t>
                      </a:r>
                    </a:p>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Discount on Notes Receivable</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762.62</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b="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431108215"/>
                  </a:ext>
                </a:extLst>
              </a:tr>
              <a:tr h="37084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Interest Income {[$10,000.00 − ($4,325.73 − $680.91)] </a:t>
                      </a:r>
                      <a:r>
                        <a:rPr lang="en-IN" sz="1800" dirty="0"/>
                        <a:t>×</a:t>
                      </a: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 0.12}</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762.62</a:t>
                      </a:r>
                      <a:endParaRPr lang="en-IN"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130495588"/>
                  </a:ext>
                </a:extLst>
              </a:tr>
            </a:tbl>
          </a:graphicData>
        </a:graphic>
      </p:graphicFrame>
      <p:sp>
        <p:nvSpPr>
          <p:cNvPr id="4" name="Content Placeholder 3"/>
          <p:cNvSpPr>
            <a:spLocks noGrp="1"/>
          </p:cNvSpPr>
          <p:nvPr>
            <p:ph idx="10"/>
          </p:nvPr>
        </p:nvSpPr>
        <p:spPr>
          <a:xfrm>
            <a:off x="838200" y="3536363"/>
            <a:ext cx="10881360" cy="2423160"/>
          </a:xfrm>
        </p:spPr>
        <p:txBody>
          <a:bodyPr/>
          <a:lstStyle/>
          <a:p>
            <a:pPr>
              <a:spcBef>
                <a:spcPts val="0"/>
              </a:spcBef>
            </a:pPr>
            <a:r>
              <a:rPr lang="en-US" sz="2400" dirty="0"/>
              <a:t>At the date of exchange, Joyce records the difference between the present value and face value of the note in a Discount on Notes Receivable account.</a:t>
            </a:r>
          </a:p>
          <a:p>
            <a:pPr>
              <a:spcBef>
                <a:spcPts val="0"/>
              </a:spcBef>
            </a:pPr>
            <a:r>
              <a:rPr lang="en-US" sz="2400" dirty="0"/>
              <a:t>At the end of the year, Joyce records interest income using the effective interest method.</a:t>
            </a:r>
          </a:p>
          <a:p>
            <a:pPr>
              <a:spcBef>
                <a:spcPts val="0"/>
              </a:spcBef>
            </a:pPr>
            <a:r>
              <a:rPr lang="en-US" sz="2400" dirty="0"/>
              <a:t>By the maturity date, it will have amortized the entire discount to Interest Income, and the carrying value will equal the face value of the note.</a:t>
            </a:r>
          </a:p>
        </p:txBody>
      </p:sp>
    </p:spTree>
    <p:extLst>
      <p:ext uri="{BB962C8B-B14F-4D97-AF65-F5344CB8AC3E}">
        <p14:creationId xmlns:p14="http://schemas.microsoft.com/office/powerpoint/2010/main" val="479474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Loan Fees and Loan Origination Costs</a:t>
            </a:r>
            <a:endParaRPr lang="en-IN" sz="2400" dirty="0"/>
          </a:p>
        </p:txBody>
      </p:sp>
      <p:sp>
        <p:nvSpPr>
          <p:cNvPr id="3" name="Content Placeholder 2"/>
          <p:cNvSpPr>
            <a:spLocks noGrp="1"/>
          </p:cNvSpPr>
          <p:nvPr>
            <p:ph idx="1"/>
          </p:nvPr>
        </p:nvSpPr>
        <p:spPr>
          <a:xfrm>
            <a:off x="838200" y="1317625"/>
            <a:ext cx="10607040" cy="4754880"/>
          </a:xfrm>
        </p:spPr>
        <p:txBody>
          <a:bodyPr/>
          <a:lstStyle/>
          <a:p>
            <a:r>
              <a:rPr lang="en-US" sz="2800" dirty="0"/>
              <a:t>The nonrefundable fees charged to borrowers for lending activities that precede the payment of funds and generally include efforts to identify and attract potential borrowers, and to originate a loan or loan commitment are called </a:t>
            </a:r>
            <a:r>
              <a:rPr lang="en-US" sz="2800" b="1" dirty="0">
                <a:solidFill>
                  <a:srgbClr val="004A78"/>
                </a:solidFill>
              </a:rPr>
              <a:t>loan origination fees</a:t>
            </a:r>
            <a:r>
              <a:rPr lang="en-US" sz="2800" b="1" dirty="0">
                <a:solidFill>
                  <a:schemeClr val="tx2"/>
                </a:solidFill>
              </a:rPr>
              <a:t> </a:t>
            </a:r>
            <a:r>
              <a:rPr lang="en-US" sz="2800" dirty="0">
                <a:solidFill>
                  <a:srgbClr val="000000"/>
                </a:solidFill>
              </a:rPr>
              <a:t>(or </a:t>
            </a:r>
            <a:r>
              <a:rPr lang="en-US" sz="2800" b="1" dirty="0">
                <a:solidFill>
                  <a:srgbClr val="004A78"/>
                </a:solidFill>
              </a:rPr>
              <a:t>commitment fees</a:t>
            </a:r>
            <a:r>
              <a:rPr lang="en-US" sz="2800" dirty="0">
                <a:solidFill>
                  <a:srgbClr val="000000"/>
                </a:solidFill>
              </a:rPr>
              <a:t>).</a:t>
            </a:r>
          </a:p>
          <a:p>
            <a:r>
              <a:rPr lang="en-US" sz="2800" dirty="0">
                <a:solidFill>
                  <a:srgbClr val="000000"/>
                </a:solidFill>
              </a:rPr>
              <a:t>Generally, any loan origination or commitment fees are deferred and recognized over the life of the loan as an increase in interest income related to the note receivable.</a:t>
            </a:r>
          </a:p>
          <a:p>
            <a:r>
              <a:rPr lang="en-US" sz="2800" dirty="0">
                <a:solidFill>
                  <a:srgbClr val="000000"/>
                </a:solidFill>
              </a:rPr>
              <a:t>Any direct loan origination costs are deferred and recognized over the life of the loan as a decrease in the interest income.</a:t>
            </a:r>
          </a:p>
        </p:txBody>
      </p:sp>
    </p:spTree>
    <p:extLst>
      <p:ext uri="{BB962C8B-B14F-4D97-AF65-F5344CB8AC3E}">
        <p14:creationId xmlns:p14="http://schemas.microsoft.com/office/powerpoint/2010/main" val="32546858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Cash Surrender Value of Life Insurance</a:t>
            </a:r>
            <a:r>
              <a:rPr lang="en-IN" sz="2000" dirty="0"/>
              <a:t> </a:t>
            </a:r>
            <a:br>
              <a:rPr lang="en-IN" sz="2000" dirty="0"/>
            </a:br>
            <a:r>
              <a:rPr lang="en-IN" sz="2000" dirty="0"/>
              <a:t>(Slide 1 of 3)</a:t>
            </a:r>
          </a:p>
        </p:txBody>
      </p:sp>
      <p:sp>
        <p:nvSpPr>
          <p:cNvPr id="3" name="Content Placeholder 2"/>
          <p:cNvSpPr>
            <a:spLocks noGrp="1"/>
          </p:cNvSpPr>
          <p:nvPr>
            <p:ph idx="1"/>
          </p:nvPr>
        </p:nvSpPr>
        <p:spPr>
          <a:xfrm>
            <a:off x="838200" y="1317625"/>
            <a:ext cx="10881360" cy="4754880"/>
          </a:xfrm>
        </p:spPr>
        <p:txBody>
          <a:bodyPr/>
          <a:lstStyle/>
          <a:p>
            <a:r>
              <a:rPr lang="en-US" sz="2600" dirty="0"/>
              <a:t>Many insurance policies allow a portion of accumulated premiums to build up as a savings plan.</a:t>
            </a:r>
          </a:p>
          <a:p>
            <a:r>
              <a:rPr lang="en-US" sz="2600" dirty="0"/>
              <a:t>If the policy is cancelled, the </a:t>
            </a:r>
            <a:r>
              <a:rPr lang="en-US" sz="2600" b="1" dirty="0">
                <a:solidFill>
                  <a:srgbClr val="004A78"/>
                </a:solidFill>
              </a:rPr>
              <a:t>cash surrender value</a:t>
            </a:r>
            <a:r>
              <a:rPr lang="en-US" sz="2600" b="1" dirty="0">
                <a:solidFill>
                  <a:schemeClr val="tx2"/>
                </a:solidFill>
              </a:rPr>
              <a:t> </a:t>
            </a:r>
            <a:r>
              <a:rPr lang="en-US" sz="2600" dirty="0">
                <a:solidFill>
                  <a:srgbClr val="000000"/>
                </a:solidFill>
              </a:rPr>
              <a:t>of the policy is returned to the company buying the life insurance policy.</a:t>
            </a:r>
          </a:p>
          <a:p>
            <a:r>
              <a:rPr lang="en-US" sz="2600" dirty="0">
                <a:solidFill>
                  <a:srgbClr val="000000"/>
                </a:solidFill>
              </a:rPr>
              <a:t>When the company is guaranteed a return equal to the amount of the cash surrender value of the policy, part of each annual premium represents an investment that is included as a long-term investment on the balance sheet.</a:t>
            </a:r>
          </a:p>
          <a:p>
            <a:r>
              <a:rPr lang="en-US" sz="2600" dirty="0">
                <a:solidFill>
                  <a:srgbClr val="000000"/>
                </a:solidFill>
              </a:rPr>
              <a:t>The company records the portion of the yearly premium that does not increase the cash surrender value of the policy as insurance expense.</a:t>
            </a:r>
            <a:endParaRPr lang="en-US" sz="2600" dirty="0"/>
          </a:p>
        </p:txBody>
      </p:sp>
    </p:spTree>
    <p:extLst>
      <p:ext uri="{BB962C8B-B14F-4D97-AF65-F5344CB8AC3E}">
        <p14:creationId xmlns:p14="http://schemas.microsoft.com/office/powerpoint/2010/main" val="3177864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IN" dirty="0"/>
              <a:t>Fair Value Option</a:t>
            </a:r>
            <a:endParaRPr lang="en-US" sz="2000" dirty="0"/>
          </a:p>
        </p:txBody>
      </p:sp>
      <p:sp>
        <p:nvSpPr>
          <p:cNvPr id="3" name="Content Placeholder 2"/>
          <p:cNvSpPr>
            <a:spLocks noGrp="1"/>
          </p:cNvSpPr>
          <p:nvPr>
            <p:ph idx="1"/>
          </p:nvPr>
        </p:nvSpPr>
        <p:spPr>
          <a:xfrm>
            <a:off x="838198" y="1317625"/>
            <a:ext cx="10972800" cy="4850946"/>
          </a:xfrm>
        </p:spPr>
        <p:txBody>
          <a:bodyPr/>
          <a:lstStyle/>
          <a:p>
            <a:pPr lvl="0">
              <a:spcBef>
                <a:spcPts val="0"/>
              </a:spcBef>
              <a:buClr>
                <a:schemeClr val="tx1"/>
              </a:buClr>
            </a:pPr>
            <a:r>
              <a:rPr lang="en-US" sz="2400" dirty="0">
                <a:solidFill>
                  <a:prstClr val="black"/>
                </a:solidFill>
                <a:cs typeface="Arial" charset="0"/>
              </a:rPr>
              <a:t>GAAP allows companies to report most financial instruments at fair value, with unrealized gains and losses recognized in income in the period in which they occur.</a:t>
            </a:r>
          </a:p>
          <a:p>
            <a:pPr lvl="0">
              <a:spcBef>
                <a:spcPts val="0"/>
              </a:spcBef>
              <a:buClr>
                <a:schemeClr val="tx1"/>
              </a:buClr>
            </a:pPr>
            <a:r>
              <a:rPr lang="en-US" sz="2400" dirty="0">
                <a:solidFill>
                  <a:prstClr val="black"/>
                </a:solidFill>
                <a:cs typeface="Arial" charset="0"/>
              </a:rPr>
              <a:t>The fair value option is generally a choice made when a company first purchases a financial asset or incurs a financial liability and must be applied on an instrument-by-instrument basis, and it is an irrevocable decision.</a:t>
            </a:r>
          </a:p>
          <a:p>
            <a:pPr lvl="0">
              <a:spcBef>
                <a:spcPts val="0"/>
              </a:spcBef>
              <a:buClr>
                <a:schemeClr val="tx1"/>
              </a:buClr>
            </a:pPr>
            <a:r>
              <a:rPr lang="en-US" sz="2400" dirty="0">
                <a:solidFill>
                  <a:srgbClr val="000000"/>
                </a:solidFill>
                <a:cs typeface="Arial" charset="0"/>
              </a:rPr>
              <a:t>The effect of the application of the fair value option is to measure the financial assets at fair value on the balance sheet with unrealized gains and losses recognized in net income.</a:t>
            </a:r>
          </a:p>
          <a:p>
            <a:pPr lvl="0">
              <a:spcBef>
                <a:spcPts val="0"/>
              </a:spcBef>
              <a:buClr>
                <a:schemeClr val="tx1"/>
              </a:buClr>
            </a:pPr>
            <a:r>
              <a:rPr lang="en-US" sz="2400" dirty="0">
                <a:solidFill>
                  <a:srgbClr val="000000"/>
                </a:solidFill>
                <a:cs typeface="Arial" charset="0"/>
              </a:rPr>
              <a:t>The fair value option allows companies to avoid the earnings volatility that may exist if only one side of their portfolio of financial instruments were reported at fair value.</a:t>
            </a:r>
            <a:endParaRPr lang="en-US" sz="2400" dirty="0"/>
          </a:p>
        </p:txBody>
      </p:sp>
    </p:spTree>
    <p:extLst>
      <p:ext uri="{BB962C8B-B14F-4D97-AF65-F5344CB8AC3E}">
        <p14:creationId xmlns:p14="http://schemas.microsoft.com/office/powerpoint/2010/main" val="36825894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Cash Surrender Value of Life Insurance</a:t>
            </a:r>
            <a:r>
              <a:rPr lang="en-IN" sz="2000" dirty="0"/>
              <a:t> </a:t>
            </a:r>
            <a:br>
              <a:rPr lang="en-IN" sz="2000" dirty="0"/>
            </a:br>
            <a:r>
              <a:rPr lang="en-IN" sz="2000" dirty="0"/>
              <a:t>(Slide 2 of 3)</a:t>
            </a:r>
            <a:endParaRPr lang="en-IN" dirty="0"/>
          </a:p>
        </p:txBody>
      </p:sp>
      <p:sp>
        <p:nvSpPr>
          <p:cNvPr id="3" name="Content Placeholder 2"/>
          <p:cNvSpPr>
            <a:spLocks noGrp="1"/>
          </p:cNvSpPr>
          <p:nvPr>
            <p:ph idx="1"/>
          </p:nvPr>
        </p:nvSpPr>
        <p:spPr>
          <a:xfrm>
            <a:off x="838200" y="1317625"/>
            <a:ext cx="10515600" cy="1225972"/>
          </a:xfrm>
        </p:spPr>
        <p:txBody>
          <a:bodyPr/>
          <a:lstStyle/>
          <a:p>
            <a:pPr>
              <a:buClr>
                <a:schemeClr val="tx1"/>
              </a:buClr>
            </a:pPr>
            <a:r>
              <a:rPr lang="en-US" sz="2400" b="1" dirty="0">
                <a:solidFill>
                  <a:srgbClr val="CC4D00"/>
                </a:solidFill>
              </a:rPr>
              <a:t>Example</a:t>
            </a:r>
            <a:r>
              <a:rPr lang="en-US" sz="2400" b="1" dirty="0">
                <a:solidFill>
                  <a:srgbClr val="4F81BD"/>
                </a:solidFill>
              </a:rPr>
              <a:t> </a:t>
            </a:r>
            <a:r>
              <a:rPr lang="en-US" sz="2400" dirty="0">
                <a:solidFill>
                  <a:srgbClr val="000000"/>
                </a:solidFill>
              </a:rPr>
              <a:t>At the beginning of the year, Mele Corporation pays an annual insurance premium of $5,500 to cover the lives of its officers. To record the payment:</a:t>
            </a:r>
          </a:p>
        </p:txBody>
      </p:sp>
      <p:graphicFrame>
        <p:nvGraphicFramePr>
          <p:cNvPr id="7" name="Table 3"/>
          <p:cNvGraphicFramePr>
            <a:graphicFrameLocks noGrp="1"/>
          </p:cNvGraphicFramePr>
          <p:nvPr>
            <p:ph idx="10"/>
            <p:extLst>
              <p:ext uri="{D42A27DB-BD31-4B8C-83A1-F6EECF244321}">
                <p14:modId xmlns:p14="http://schemas.microsoft.com/office/powerpoint/2010/main" val="1308292959"/>
              </p:ext>
            </p:extLst>
          </p:nvPr>
        </p:nvGraphicFramePr>
        <p:xfrm>
          <a:off x="2301240" y="2594691"/>
          <a:ext cx="7589520" cy="741680"/>
        </p:xfrm>
        <a:graphic>
          <a:graphicData uri="http://schemas.openxmlformats.org/drawingml/2006/table">
            <a:tbl>
              <a:tblPr firstRow="1" bandRow="1">
                <a:tableStyleId>{5C22544A-7EE6-4342-B048-85BDC9FD1C3A}</a:tableStyleId>
              </a:tblPr>
              <a:tblGrid>
                <a:gridCol w="4937760">
                  <a:extLst>
                    <a:ext uri="{9D8B030D-6E8A-4147-A177-3AD203B41FA5}">
                      <a16:colId xmlns:a16="http://schemas.microsoft.com/office/drawing/2014/main" val="908195503"/>
                    </a:ext>
                  </a:extLst>
                </a:gridCol>
                <a:gridCol w="1828800">
                  <a:extLst>
                    <a:ext uri="{9D8B030D-6E8A-4147-A177-3AD203B41FA5}">
                      <a16:colId xmlns:a16="http://schemas.microsoft.com/office/drawing/2014/main" val="1517967125"/>
                    </a:ext>
                  </a:extLst>
                </a:gridCol>
                <a:gridCol w="822960">
                  <a:extLst>
                    <a:ext uri="{9D8B030D-6E8A-4147-A177-3AD203B41FA5}">
                      <a16:colId xmlns:a16="http://schemas.microsoft.com/office/drawing/2014/main" val="235875926"/>
                    </a:ext>
                  </a:extLst>
                </a:gridCol>
              </a:tblGrid>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Prepaid Insurance</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5,500</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122089261"/>
                  </a:ext>
                </a:extLst>
              </a:tr>
              <a:tr h="37084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Cash</a:t>
                      </a: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a:noFill/>
                  </a:tcPr>
                </a:tc>
                <a:tc>
                  <a:txBody>
                    <a:bodyPr/>
                    <a:lstStyle/>
                    <a:p>
                      <a:pPr algn="r"/>
                      <a:r>
                        <a:rPr lang="en-IN" sz="1800" b="0" i="0" u="none" strike="noStrike" kern="1200" baseline="0" dirty="0">
                          <a:solidFill>
                            <a:schemeClr val="dk1"/>
                          </a:solidFill>
                          <a:latin typeface="Arial" panose="020B0604020202020204" pitchFamily="34" charset="0"/>
                          <a:ea typeface="+mn-ea"/>
                          <a:cs typeface="Arial" panose="020B0604020202020204" pitchFamily="34" charset="0"/>
                        </a:rPr>
                        <a:t>5,500</a:t>
                      </a:r>
                      <a:endParaRPr lang="en-IN"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444794578"/>
                  </a:ext>
                </a:extLst>
              </a:tr>
            </a:tbl>
          </a:graphicData>
        </a:graphic>
      </p:graphicFrame>
      <p:sp>
        <p:nvSpPr>
          <p:cNvPr id="5" name="Content Placeholder 4"/>
          <p:cNvSpPr>
            <a:spLocks noGrp="1"/>
          </p:cNvSpPr>
          <p:nvPr>
            <p:ph idx="11"/>
          </p:nvPr>
        </p:nvSpPr>
        <p:spPr>
          <a:xfrm>
            <a:off x="838200" y="3524867"/>
            <a:ext cx="10972800" cy="1225973"/>
          </a:xfrm>
        </p:spPr>
        <p:txBody>
          <a:bodyPr/>
          <a:lstStyle/>
          <a:p>
            <a:r>
              <a:rPr lang="en-US" sz="2400" dirty="0">
                <a:solidFill>
                  <a:srgbClr val="000000"/>
                </a:solidFill>
              </a:rPr>
              <a:t>Per the terms of the insurance contract, the cash surrender value of the policies increases form $7,200 to $8,300 during that year. The adjusting entry at the end of the year to increase the cash surrender value is as follows:</a:t>
            </a:r>
          </a:p>
        </p:txBody>
      </p:sp>
      <p:graphicFrame>
        <p:nvGraphicFramePr>
          <p:cNvPr id="8" name="Table 5"/>
          <p:cNvGraphicFramePr>
            <a:graphicFrameLocks noGrp="1"/>
          </p:cNvGraphicFramePr>
          <p:nvPr>
            <p:ph idx="12"/>
            <p:extLst>
              <p:ext uri="{D42A27DB-BD31-4B8C-83A1-F6EECF244321}">
                <p14:modId xmlns:p14="http://schemas.microsoft.com/office/powerpoint/2010/main" val="764388315"/>
              </p:ext>
            </p:extLst>
          </p:nvPr>
        </p:nvGraphicFramePr>
        <p:xfrm>
          <a:off x="1524000" y="4995863"/>
          <a:ext cx="9144000" cy="1112520"/>
        </p:xfrm>
        <a:graphic>
          <a:graphicData uri="http://schemas.openxmlformats.org/drawingml/2006/table">
            <a:tbl>
              <a:tblPr firstRow="1" bandRow="1">
                <a:tableStyleId>{5C22544A-7EE6-4342-B048-85BDC9FD1C3A}</a:tableStyleId>
              </a:tblPr>
              <a:tblGrid>
                <a:gridCol w="6766560">
                  <a:extLst>
                    <a:ext uri="{9D8B030D-6E8A-4147-A177-3AD203B41FA5}">
                      <a16:colId xmlns:a16="http://schemas.microsoft.com/office/drawing/2014/main" val="1133852305"/>
                    </a:ext>
                  </a:extLst>
                </a:gridCol>
                <a:gridCol w="1188720">
                  <a:extLst>
                    <a:ext uri="{9D8B030D-6E8A-4147-A177-3AD203B41FA5}">
                      <a16:colId xmlns:a16="http://schemas.microsoft.com/office/drawing/2014/main" val="1678835603"/>
                    </a:ext>
                  </a:extLst>
                </a:gridCol>
                <a:gridCol w="1188720">
                  <a:extLst>
                    <a:ext uri="{9D8B030D-6E8A-4147-A177-3AD203B41FA5}">
                      <a16:colId xmlns:a16="http://schemas.microsoft.com/office/drawing/2014/main" val="406291742"/>
                    </a:ext>
                  </a:extLst>
                </a:gridCol>
              </a:tblGrid>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Insurance Expense</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4,400</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endParaRPr lang="en-IN">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842816757"/>
                  </a:ext>
                </a:extLst>
              </a:tr>
              <a:tr h="370840">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Cash Surrender Value of Life Insurance ($8,300 − $7,200)</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1,100</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endParaRPr lang="en-IN"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128771164"/>
                  </a:ext>
                </a:extLst>
              </a:tr>
              <a:tr h="370840">
                <a:tc>
                  <a:txBody>
                    <a:bodyPr/>
                    <a:lstStyle/>
                    <a:p>
                      <a:pPr marL="457200"/>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Prepaid Insurance</a:t>
                      </a:r>
                      <a:endParaRPr lang="en-IN" dirty="0">
                        <a:solidFill>
                          <a:schemeClr val="tx1"/>
                        </a:solidFill>
                        <a:latin typeface="Arial" panose="020B0604020202020204" pitchFamily="34" charset="0"/>
                        <a:cs typeface="Arial" panose="020B0604020202020204" pitchFamily="34" charset="0"/>
                      </a:endParaRPr>
                    </a:p>
                  </a:txBody>
                  <a:tcPr>
                    <a:noFill/>
                  </a:tcPr>
                </a:tc>
                <a:tc>
                  <a:txBody>
                    <a:bodyPr/>
                    <a:lstStyle/>
                    <a:p>
                      <a:endParaRPr lang="en-IN">
                        <a:solidFill>
                          <a:schemeClr val="tx1"/>
                        </a:solidFill>
                        <a:latin typeface="Arial" panose="020B0604020202020204" pitchFamily="34" charset="0"/>
                        <a:cs typeface="Arial" panose="020B0604020202020204" pitchFamily="34" charset="0"/>
                      </a:endParaRPr>
                    </a:p>
                  </a:txBody>
                  <a:tcPr>
                    <a:noFill/>
                  </a:tcPr>
                </a:tc>
                <a:tc>
                  <a:txBody>
                    <a:bodyPr/>
                    <a:lstStyle/>
                    <a:p>
                      <a:r>
                        <a:rPr lang="en-IN" sz="1800" b="0" i="0" u="none" strike="noStrike" kern="1200" baseline="0" dirty="0">
                          <a:solidFill>
                            <a:schemeClr val="tx1"/>
                          </a:solidFill>
                          <a:latin typeface="Arial" panose="020B0604020202020204" pitchFamily="34" charset="0"/>
                          <a:ea typeface="+mn-ea"/>
                          <a:cs typeface="Arial" panose="020B0604020202020204" pitchFamily="34" charset="0"/>
                        </a:rPr>
                        <a:t>5,500</a:t>
                      </a:r>
                      <a:endParaRPr lang="en-IN"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265361175"/>
                  </a:ext>
                </a:extLst>
              </a:tr>
            </a:tbl>
          </a:graphicData>
        </a:graphic>
      </p:graphicFrame>
    </p:spTree>
    <p:extLst>
      <p:ext uri="{BB962C8B-B14F-4D97-AF65-F5344CB8AC3E}">
        <p14:creationId xmlns:p14="http://schemas.microsoft.com/office/powerpoint/2010/main" val="31308313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Cash Surrender Value of Life Insurance</a:t>
            </a:r>
            <a:r>
              <a:rPr lang="en-IN" sz="2000" dirty="0"/>
              <a:t> </a:t>
            </a:r>
            <a:br>
              <a:rPr lang="en-IN" sz="2000" dirty="0"/>
            </a:br>
            <a:r>
              <a:rPr lang="en-IN" sz="2000" dirty="0"/>
              <a:t>(Slide 3 of 3)</a:t>
            </a:r>
          </a:p>
        </p:txBody>
      </p:sp>
      <p:sp>
        <p:nvSpPr>
          <p:cNvPr id="3" name="Content Placeholder 2"/>
          <p:cNvSpPr>
            <a:spLocks noGrp="1"/>
          </p:cNvSpPr>
          <p:nvPr>
            <p:ph idx="1"/>
          </p:nvPr>
        </p:nvSpPr>
        <p:spPr>
          <a:xfrm>
            <a:off x="838200" y="1317625"/>
            <a:ext cx="10881360" cy="4754880"/>
          </a:xfrm>
        </p:spPr>
        <p:txBody>
          <a:bodyPr/>
          <a:lstStyle/>
          <a:p>
            <a:pPr>
              <a:buClr>
                <a:schemeClr val="tx1"/>
              </a:buClr>
            </a:pPr>
            <a:r>
              <a:rPr lang="en-US" sz="2800" dirty="0">
                <a:solidFill>
                  <a:prstClr val="black"/>
                </a:solidFill>
                <a:cs typeface="Arial" charset="0"/>
              </a:rPr>
              <a:t>Upon the death of any of the insured officers, Mele would collect the face amount of the insurance policy and credit the Cash Surrender Value account.</a:t>
            </a:r>
          </a:p>
          <a:p>
            <a:pPr>
              <a:buClr>
                <a:schemeClr val="tx1"/>
              </a:buClr>
            </a:pPr>
            <a:r>
              <a:rPr lang="en-US" sz="2800" dirty="0">
                <a:solidFill>
                  <a:prstClr val="black"/>
                </a:solidFill>
                <a:cs typeface="Arial" charset="0"/>
              </a:rPr>
              <a:t>The difference between the proceeds and the cash surrender value is normally reported as an ordinary gain, because collecting insurance proceeds is a usual operating procedure.</a:t>
            </a:r>
          </a:p>
          <a:p>
            <a:pPr>
              <a:buClr>
                <a:schemeClr val="tx1"/>
              </a:buClr>
            </a:pPr>
            <a:r>
              <a:rPr lang="en-US" sz="2800" dirty="0">
                <a:solidFill>
                  <a:prstClr val="black"/>
                </a:solidFill>
                <a:cs typeface="Arial" charset="0"/>
              </a:rPr>
              <a:t>For income tax purposes, the premiums are not tax deductible and the gain is not taxable.</a:t>
            </a:r>
          </a:p>
        </p:txBody>
      </p:sp>
    </p:spTree>
    <p:extLst>
      <p:ext uri="{BB962C8B-B14F-4D97-AF65-F5344CB8AC3E}">
        <p14:creationId xmlns:p14="http://schemas.microsoft.com/office/powerpoint/2010/main" val="21622457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Investments in Funds</a:t>
            </a:r>
            <a:r>
              <a:rPr lang="en-IN" sz="2000" dirty="0"/>
              <a:t/>
            </a:r>
            <a:br>
              <a:rPr lang="en-IN" sz="2000" dirty="0"/>
            </a:br>
            <a:r>
              <a:rPr lang="en-IN" sz="2000" dirty="0"/>
              <a:t>(Slide 1 of 2)</a:t>
            </a:r>
          </a:p>
        </p:txBody>
      </p:sp>
      <p:sp>
        <p:nvSpPr>
          <p:cNvPr id="3" name="Content Placeholder 2"/>
          <p:cNvSpPr>
            <a:spLocks noGrp="1"/>
          </p:cNvSpPr>
          <p:nvPr>
            <p:ph idx="1"/>
          </p:nvPr>
        </p:nvSpPr>
        <p:spPr>
          <a:xfrm>
            <a:off x="838200" y="1317625"/>
            <a:ext cx="10881360" cy="4754880"/>
          </a:xfrm>
        </p:spPr>
        <p:txBody>
          <a:bodyPr/>
          <a:lstStyle/>
          <a:p>
            <a:r>
              <a:rPr lang="en-US" sz="2800" dirty="0"/>
              <a:t>Companies may place assets in special funds for specific purposes. Special funds may be current, if they are expected to be used within one year, or they may be long term. The most common long-term funds are as follows:</a:t>
            </a:r>
          </a:p>
          <a:p>
            <a:pPr marL="758825" lvl="1" indent="-392113"/>
            <a:r>
              <a:rPr lang="en-US" sz="2400" dirty="0"/>
              <a:t>Funds used to accumulated cash to retire long-term liabilities</a:t>
            </a:r>
            <a:br>
              <a:rPr lang="en-US" sz="2400" dirty="0"/>
            </a:br>
            <a:r>
              <a:rPr lang="en-US" sz="2400" dirty="0"/>
              <a:t>(</a:t>
            </a:r>
            <a:r>
              <a:rPr lang="en-US" sz="2400" b="1" dirty="0">
                <a:solidFill>
                  <a:srgbClr val="004A78"/>
                </a:solidFill>
              </a:rPr>
              <a:t>sinking funds</a:t>
            </a:r>
            <a:r>
              <a:rPr lang="en-US" sz="2400" dirty="0">
                <a:solidFill>
                  <a:srgbClr val="000000"/>
                </a:solidFill>
              </a:rPr>
              <a:t>).</a:t>
            </a:r>
          </a:p>
          <a:p>
            <a:pPr marL="758825" lvl="1" indent="-392113"/>
            <a:r>
              <a:rPr lang="en-US" sz="2400" dirty="0">
                <a:solidFill>
                  <a:srgbClr val="000000"/>
                </a:solidFill>
              </a:rPr>
              <a:t>Funds used to retire preferred stock (</a:t>
            </a:r>
            <a:r>
              <a:rPr lang="en-US" sz="2400" b="1" dirty="0">
                <a:solidFill>
                  <a:srgbClr val="004A78"/>
                </a:solidFill>
              </a:rPr>
              <a:t>stock redemption funds</a:t>
            </a:r>
            <a:r>
              <a:rPr lang="en-US" sz="2400" dirty="0">
                <a:solidFill>
                  <a:srgbClr val="000000"/>
                </a:solidFill>
              </a:rPr>
              <a:t>).</a:t>
            </a:r>
          </a:p>
          <a:p>
            <a:pPr marL="758825" lvl="1" indent="-392113"/>
            <a:r>
              <a:rPr lang="en-US" sz="2400" dirty="0">
                <a:solidFill>
                  <a:srgbClr val="000000"/>
                </a:solidFill>
              </a:rPr>
              <a:t>Funds used to purchase long-term assets </a:t>
            </a:r>
            <a:r>
              <a:rPr lang="en-US" sz="2400" dirty="0"/>
              <a:t>(</a:t>
            </a:r>
            <a:r>
              <a:rPr lang="en-US" sz="2400" b="1" dirty="0">
                <a:solidFill>
                  <a:srgbClr val="004A78"/>
                </a:solidFill>
              </a:rPr>
              <a:t>plant expansion funds</a:t>
            </a:r>
            <a:r>
              <a:rPr lang="en-US" sz="2400" dirty="0"/>
              <a:t>).</a:t>
            </a:r>
          </a:p>
          <a:p>
            <a:pPr marL="438150" indent="-392113"/>
            <a:r>
              <a:rPr lang="en-US" sz="2800" dirty="0"/>
              <a:t>A company reports its long-term funds as investments on its balance sheet.</a:t>
            </a:r>
          </a:p>
        </p:txBody>
      </p:sp>
    </p:spTree>
    <p:extLst>
      <p:ext uri="{BB962C8B-B14F-4D97-AF65-F5344CB8AC3E}">
        <p14:creationId xmlns:p14="http://schemas.microsoft.com/office/powerpoint/2010/main" val="12675209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Investments in Funds</a:t>
            </a:r>
            <a:r>
              <a:rPr lang="en-IN" sz="2000" dirty="0"/>
              <a:t/>
            </a:r>
            <a:br>
              <a:rPr lang="en-IN" sz="2000" dirty="0"/>
            </a:br>
            <a:r>
              <a:rPr lang="en-IN" sz="2000" dirty="0"/>
              <a:t>(Slide 2 of 2)</a:t>
            </a:r>
          </a:p>
        </p:txBody>
      </p:sp>
      <p:sp>
        <p:nvSpPr>
          <p:cNvPr id="3" name="Content Placeholder 2"/>
          <p:cNvSpPr>
            <a:spLocks noGrp="1"/>
          </p:cNvSpPr>
          <p:nvPr>
            <p:ph idx="1"/>
          </p:nvPr>
        </p:nvSpPr>
        <p:spPr>
          <a:xfrm>
            <a:off x="838200" y="1317625"/>
            <a:ext cx="10881360" cy="4754880"/>
          </a:xfrm>
        </p:spPr>
        <p:txBody>
          <a:bodyPr/>
          <a:lstStyle/>
          <a:p>
            <a:pPr marL="438150" indent="-392113"/>
            <a:r>
              <a:rPr lang="en-US" sz="2800" dirty="0"/>
              <a:t>Accounting for long-term funds requires separate accounts, and the funds may be placed in trust with a separate legal entity, thus the fund is accounted for as an individual set of books.</a:t>
            </a:r>
          </a:p>
          <a:p>
            <a:pPr marL="438150" indent="-392113"/>
            <a:r>
              <a:rPr lang="en-US" sz="2800" dirty="0"/>
              <a:t>A company makes journal entries to these accounts to record its:</a:t>
            </a:r>
          </a:p>
          <a:p>
            <a:pPr marL="758825" lvl="1" indent="-392113"/>
            <a:r>
              <a:rPr lang="en-US" sz="2400" dirty="0"/>
              <a:t>Initial and/or periodic cash contributions to the sinking fund.</a:t>
            </a:r>
          </a:p>
          <a:p>
            <a:pPr marL="758825" lvl="1" indent="-392113"/>
            <a:r>
              <a:rPr lang="en-US" sz="2400" dirty="0"/>
              <a:t>Investments in various securities to earn dividends and interest.</a:t>
            </a:r>
          </a:p>
          <a:p>
            <a:pPr marL="758825" lvl="1" indent="-392113"/>
            <a:r>
              <a:rPr lang="en-US" sz="2400" dirty="0"/>
              <a:t>Expenses to administer the fund.</a:t>
            </a:r>
          </a:p>
          <a:p>
            <a:pPr marL="758825" lvl="1" indent="-392113"/>
            <a:r>
              <a:rPr lang="en-US" sz="2400" dirty="0"/>
              <a:t>Unrealized increases and decreases in value.</a:t>
            </a:r>
          </a:p>
          <a:p>
            <a:pPr marL="758825" lvl="1" indent="-392113"/>
            <a:r>
              <a:rPr lang="en-US" sz="2400" dirty="0"/>
              <a:t>Sale of the securities to acquire cash to retire bonds.</a:t>
            </a:r>
            <a:endParaRPr lang="en-US" sz="2800" dirty="0"/>
          </a:p>
        </p:txBody>
      </p:sp>
    </p:spTree>
    <p:extLst>
      <p:ext uri="{BB962C8B-B14F-4D97-AF65-F5344CB8AC3E}">
        <p14:creationId xmlns:p14="http://schemas.microsoft.com/office/powerpoint/2010/main" val="25612229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Derivative Financial Instruments Learning</a:t>
            </a:r>
            <a:r>
              <a:rPr lang="en-IN" sz="2400" dirty="0"/>
              <a:t> </a:t>
            </a:r>
            <a:br>
              <a:rPr lang="en-IN" sz="2400" dirty="0"/>
            </a:br>
            <a:r>
              <a:rPr lang="en-IN" sz="2400" dirty="0"/>
              <a:t>Objective #10</a:t>
            </a:r>
          </a:p>
        </p:txBody>
      </p:sp>
      <p:sp>
        <p:nvSpPr>
          <p:cNvPr id="3" name="Content Placeholder 2"/>
          <p:cNvSpPr>
            <a:spLocks noGrp="1"/>
          </p:cNvSpPr>
          <p:nvPr>
            <p:ph idx="1"/>
          </p:nvPr>
        </p:nvSpPr>
        <p:spPr>
          <a:xfrm>
            <a:off x="838200" y="1317625"/>
            <a:ext cx="10881360" cy="4754880"/>
          </a:xfrm>
        </p:spPr>
        <p:txBody>
          <a:bodyPr/>
          <a:lstStyle/>
          <a:p>
            <a:pPr>
              <a:lnSpc>
                <a:spcPct val="90000"/>
              </a:lnSpc>
            </a:pPr>
            <a:r>
              <a:rPr lang="en-US" sz="2600" dirty="0"/>
              <a:t>A </a:t>
            </a:r>
            <a:r>
              <a:rPr lang="en-US" sz="2600" b="1" dirty="0">
                <a:solidFill>
                  <a:srgbClr val="004A78"/>
                </a:solidFill>
              </a:rPr>
              <a:t>financial instrument</a:t>
            </a:r>
            <a:r>
              <a:rPr lang="en-US" sz="2600" b="1" dirty="0">
                <a:solidFill>
                  <a:schemeClr val="tx2"/>
                </a:solidFill>
              </a:rPr>
              <a:t> </a:t>
            </a:r>
            <a:r>
              <a:rPr lang="en-US" sz="2600" dirty="0">
                <a:solidFill>
                  <a:srgbClr val="000000"/>
                </a:solidFill>
              </a:rPr>
              <a:t>is cash, evidence of an ownership interest in an entity, or a contract that both:</a:t>
            </a:r>
          </a:p>
          <a:p>
            <a:pPr marL="690563" lvl="1" indent="-323850"/>
            <a:r>
              <a:rPr lang="en-US" sz="2200" dirty="0"/>
              <a:t>Imposes on one entity a contractual obligation to deliver cash or another financial instrument to a second entity or to exchange other financial instruments on potentially unfavorable terms with the second entity.</a:t>
            </a:r>
          </a:p>
          <a:p>
            <a:pPr marL="690563" lvl="1" indent="-323850"/>
            <a:r>
              <a:rPr lang="en-US" sz="2200" dirty="0"/>
              <a:t>Conveys to that second entity a contractual right to receive cash or another financial instrument from the first entity or to exchange other financial instruments on potentially favorable terms with the first entity.</a:t>
            </a:r>
          </a:p>
          <a:p>
            <a:r>
              <a:rPr lang="en-US" sz="2600" dirty="0"/>
              <a:t>Thus, financial instruments include cash, accounts and notes receivables, accounts and notes payable, and investments in debt and equity securities, as well as bonds payable and common stock.</a:t>
            </a:r>
          </a:p>
        </p:txBody>
      </p:sp>
    </p:spTree>
    <p:extLst>
      <p:ext uri="{BB962C8B-B14F-4D97-AF65-F5344CB8AC3E}">
        <p14:creationId xmlns:p14="http://schemas.microsoft.com/office/powerpoint/2010/main" val="19382341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Derivative Financial Instruments</a:t>
            </a:r>
            <a:endParaRPr lang="en-IN" sz="2400" dirty="0"/>
          </a:p>
        </p:txBody>
      </p:sp>
      <p:sp>
        <p:nvSpPr>
          <p:cNvPr id="3" name="Content Placeholder 2"/>
          <p:cNvSpPr>
            <a:spLocks noGrp="1"/>
          </p:cNvSpPr>
          <p:nvPr>
            <p:ph idx="1"/>
          </p:nvPr>
        </p:nvSpPr>
        <p:spPr>
          <a:xfrm>
            <a:off x="838200" y="1317625"/>
            <a:ext cx="10881360" cy="4754880"/>
          </a:xfrm>
        </p:spPr>
        <p:txBody>
          <a:bodyPr/>
          <a:lstStyle/>
          <a:p>
            <a:pPr lvl="0">
              <a:buClr>
                <a:schemeClr val="tx1"/>
              </a:buClr>
            </a:pPr>
            <a:r>
              <a:rPr lang="en-US" sz="2800" b="1" dirty="0">
                <a:solidFill>
                  <a:srgbClr val="004A78"/>
                </a:solidFill>
                <a:cs typeface="Arial" charset="0"/>
              </a:rPr>
              <a:t>Derivative financial instruments</a:t>
            </a:r>
            <a:r>
              <a:rPr lang="en-US" sz="2800" b="1" dirty="0">
                <a:solidFill>
                  <a:srgbClr val="4F81BD"/>
                </a:solidFill>
                <a:cs typeface="Arial" charset="0"/>
              </a:rPr>
              <a:t> </a:t>
            </a:r>
            <a:r>
              <a:rPr lang="en-US" sz="2800" dirty="0">
                <a:solidFill>
                  <a:srgbClr val="000000"/>
                </a:solidFill>
                <a:cs typeface="Arial" charset="0"/>
              </a:rPr>
              <a:t>(or simply </a:t>
            </a:r>
            <a:r>
              <a:rPr lang="en-US" sz="2800" b="1" dirty="0">
                <a:solidFill>
                  <a:srgbClr val="004A78"/>
                </a:solidFill>
                <a:cs typeface="Arial" charset="0"/>
              </a:rPr>
              <a:t>derivative</a:t>
            </a:r>
            <a:r>
              <a:rPr lang="en-US" sz="2800" dirty="0">
                <a:solidFill>
                  <a:srgbClr val="000000"/>
                </a:solidFill>
                <a:cs typeface="Arial" charset="0"/>
              </a:rPr>
              <a:t>) are financial instruments (including futures, forwards, swaps, and option contracts) that derive value from an underlying asset, market price, interest rate, foreign exchange rate, or index.</a:t>
            </a:r>
          </a:p>
          <a:p>
            <a:pPr lvl="0">
              <a:buClr>
                <a:schemeClr val="tx1"/>
              </a:buClr>
            </a:pPr>
            <a:r>
              <a:rPr lang="en-US" sz="2800" dirty="0">
                <a:solidFill>
                  <a:srgbClr val="000000"/>
                </a:solidFill>
                <a:cs typeface="Arial" charset="0"/>
              </a:rPr>
              <a:t>A </a:t>
            </a:r>
            <a:r>
              <a:rPr lang="en-US" sz="2800" b="1" dirty="0">
                <a:solidFill>
                  <a:srgbClr val="004A78"/>
                </a:solidFill>
                <a:cs typeface="Arial" charset="0"/>
              </a:rPr>
              <a:t>hedge</a:t>
            </a:r>
            <a:r>
              <a:rPr lang="en-US" sz="2800" b="1" dirty="0">
                <a:solidFill>
                  <a:srgbClr val="4F81BD"/>
                </a:solidFill>
                <a:cs typeface="Arial" charset="0"/>
              </a:rPr>
              <a:t> </a:t>
            </a:r>
            <a:r>
              <a:rPr lang="en-US" sz="2800" dirty="0">
                <a:solidFill>
                  <a:srgbClr val="000000"/>
                </a:solidFill>
                <a:cs typeface="Arial" charset="0"/>
              </a:rPr>
              <a:t>is a means of protecting against a financial loss by mitigating exposure to changes in values of underlying assets, liabilities, or future cash flows.</a:t>
            </a:r>
          </a:p>
          <a:p>
            <a:pPr lvl="0">
              <a:buClr>
                <a:schemeClr val="tx1"/>
              </a:buClr>
            </a:pPr>
            <a:r>
              <a:rPr lang="en-US" sz="2800" dirty="0">
                <a:solidFill>
                  <a:srgbClr val="000000"/>
                </a:solidFill>
                <a:cs typeface="Arial" charset="0"/>
              </a:rPr>
              <a:t>An </a:t>
            </a:r>
            <a:r>
              <a:rPr lang="en-US" sz="2800" b="1" dirty="0">
                <a:solidFill>
                  <a:srgbClr val="004A78"/>
                </a:solidFill>
                <a:cs typeface="Arial" charset="0"/>
              </a:rPr>
              <a:t>interest-rate swap </a:t>
            </a:r>
            <a:r>
              <a:rPr lang="en-US" sz="2800" dirty="0">
                <a:solidFill>
                  <a:srgbClr val="000000"/>
                </a:solidFill>
                <a:cs typeface="Arial" charset="0"/>
              </a:rPr>
              <a:t>is an agreement in which two companies agree to exchange the interest payments on debt over a specific period.</a:t>
            </a:r>
            <a:endParaRPr lang="en-US" sz="2800" dirty="0">
              <a:solidFill>
                <a:prstClr val="black"/>
              </a:solidFill>
              <a:cs typeface="Arial" charset="0"/>
            </a:endParaRPr>
          </a:p>
        </p:txBody>
      </p:sp>
    </p:spTree>
    <p:extLst>
      <p:ext uri="{BB962C8B-B14F-4D97-AF65-F5344CB8AC3E}">
        <p14:creationId xmlns:p14="http://schemas.microsoft.com/office/powerpoint/2010/main" val="41248025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Derivatives Financial Instruments</a:t>
            </a:r>
            <a:endParaRPr lang="en-IN" sz="2400" dirty="0"/>
          </a:p>
        </p:txBody>
      </p:sp>
      <p:sp>
        <p:nvSpPr>
          <p:cNvPr id="3" name="Content Placeholder 2"/>
          <p:cNvSpPr>
            <a:spLocks noGrp="1"/>
          </p:cNvSpPr>
          <p:nvPr>
            <p:ph idx="1"/>
          </p:nvPr>
        </p:nvSpPr>
        <p:spPr>
          <a:xfrm>
            <a:off x="838200" y="1317625"/>
            <a:ext cx="10881360" cy="4754880"/>
          </a:xfrm>
        </p:spPr>
        <p:txBody>
          <a:bodyPr/>
          <a:lstStyle/>
          <a:p>
            <a:pPr lvl="0">
              <a:buClr>
                <a:schemeClr val="tx1"/>
              </a:buClr>
            </a:pPr>
            <a:r>
              <a:rPr lang="en-US" sz="2800" dirty="0">
                <a:solidFill>
                  <a:srgbClr val="000000"/>
                </a:solidFill>
                <a:cs typeface="Arial" charset="0"/>
              </a:rPr>
              <a:t>A principal amount upon which interest payments of an interest-rate swap are based is referred to as a </a:t>
            </a:r>
            <a:r>
              <a:rPr lang="en-US" sz="2800" b="1" dirty="0">
                <a:solidFill>
                  <a:srgbClr val="004A78"/>
                </a:solidFill>
                <a:cs typeface="Arial" charset="0"/>
              </a:rPr>
              <a:t>notional</a:t>
            </a:r>
            <a:r>
              <a:rPr lang="en-US" sz="2800" b="1" dirty="0">
                <a:solidFill>
                  <a:srgbClr val="4F81BD"/>
                </a:solidFill>
                <a:cs typeface="Arial" charset="0"/>
              </a:rPr>
              <a:t> </a:t>
            </a:r>
            <a:r>
              <a:rPr lang="en-US" sz="2800" dirty="0">
                <a:solidFill>
                  <a:srgbClr val="000000"/>
                </a:solidFill>
                <a:cs typeface="Arial" charset="0"/>
              </a:rPr>
              <a:t>amount because the swap does not involve an actual exchange of principal at either the inception or maturity.</a:t>
            </a:r>
          </a:p>
          <a:p>
            <a:pPr lvl="0">
              <a:buClr>
                <a:schemeClr val="tx1"/>
              </a:buClr>
            </a:pPr>
            <a:r>
              <a:rPr lang="en-US" sz="2800" dirty="0">
                <a:solidFill>
                  <a:srgbClr val="000000"/>
                </a:solidFill>
                <a:cs typeface="Arial" charset="0"/>
              </a:rPr>
              <a:t>A</a:t>
            </a:r>
            <a:r>
              <a:rPr lang="en-US" sz="2800" dirty="0">
                <a:cs typeface="Arial" charset="0"/>
              </a:rPr>
              <a:t> fair value hedge </a:t>
            </a:r>
            <a:r>
              <a:rPr lang="en-US" sz="2800" dirty="0">
                <a:solidFill>
                  <a:srgbClr val="000000"/>
                </a:solidFill>
                <a:cs typeface="Arial" charset="0"/>
              </a:rPr>
              <a:t>protects against the risk from changes in value caused by </a:t>
            </a:r>
            <a:r>
              <a:rPr lang="en-US" sz="2800" i="1" dirty="0">
                <a:solidFill>
                  <a:srgbClr val="000000"/>
                </a:solidFill>
                <a:cs typeface="Arial" charset="0"/>
              </a:rPr>
              <a:t>fixed</a:t>
            </a:r>
            <a:r>
              <a:rPr lang="en-US" sz="2800" b="1" i="1" dirty="0">
                <a:solidFill>
                  <a:srgbClr val="000000"/>
                </a:solidFill>
                <a:cs typeface="Arial" charset="0"/>
              </a:rPr>
              <a:t> </a:t>
            </a:r>
            <a:r>
              <a:rPr lang="en-US" sz="2800" dirty="0">
                <a:solidFill>
                  <a:srgbClr val="000000"/>
                </a:solidFill>
                <a:cs typeface="Arial" charset="0"/>
              </a:rPr>
              <a:t>terms, rates, or prices.</a:t>
            </a:r>
          </a:p>
          <a:p>
            <a:pPr lvl="0">
              <a:buClr>
                <a:schemeClr val="tx1"/>
              </a:buClr>
            </a:pPr>
            <a:r>
              <a:rPr lang="en-US" sz="2800" dirty="0">
                <a:solidFill>
                  <a:srgbClr val="000000"/>
                </a:solidFill>
                <a:cs typeface="Arial" charset="0"/>
              </a:rPr>
              <a:t>A </a:t>
            </a:r>
            <a:r>
              <a:rPr lang="en-US" sz="2800" dirty="0">
                <a:cs typeface="Arial" charset="0"/>
              </a:rPr>
              <a:t>cash flow hedge </a:t>
            </a:r>
            <a:r>
              <a:rPr lang="en-US" sz="2800" dirty="0">
                <a:solidFill>
                  <a:srgbClr val="000000"/>
                </a:solidFill>
                <a:cs typeface="Arial" charset="0"/>
              </a:rPr>
              <a:t>protects against the risk caused by </a:t>
            </a:r>
            <a:r>
              <a:rPr lang="en-US" sz="2800" i="1" dirty="0">
                <a:solidFill>
                  <a:srgbClr val="000000"/>
                </a:solidFill>
                <a:cs typeface="Arial" charset="0"/>
              </a:rPr>
              <a:t>variable</a:t>
            </a:r>
            <a:r>
              <a:rPr lang="en-US" sz="2800" b="1" i="1" dirty="0">
                <a:solidFill>
                  <a:srgbClr val="000000"/>
                </a:solidFill>
                <a:cs typeface="Arial" charset="0"/>
              </a:rPr>
              <a:t> </a:t>
            </a:r>
            <a:r>
              <a:rPr lang="en-US" sz="2800" dirty="0">
                <a:solidFill>
                  <a:srgbClr val="000000"/>
                </a:solidFill>
                <a:cs typeface="Arial" charset="0"/>
              </a:rPr>
              <a:t>prices, costs, rates, or terms that cause future cash flows to be uncertain.</a:t>
            </a:r>
            <a:endParaRPr lang="en-US" sz="2800" dirty="0">
              <a:solidFill>
                <a:prstClr val="black"/>
              </a:solidFill>
              <a:cs typeface="Arial" charset="0"/>
            </a:endParaRPr>
          </a:p>
        </p:txBody>
      </p:sp>
    </p:spTree>
    <p:extLst>
      <p:ext uri="{BB962C8B-B14F-4D97-AF65-F5344CB8AC3E}">
        <p14:creationId xmlns:p14="http://schemas.microsoft.com/office/powerpoint/2010/main" val="179096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DF0D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ccessible_PPT_Template_Cengage_MPS.potx" id="{6A341ED2-E63B-4177-9AAF-670EA0822A4A}" vid="{9F6311B6-333D-45C7-A3D7-227D14483E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Accessible_PPT_Template_Cengage_MPS</Template>
  <TotalTime>13956</TotalTime>
  <Words>10712</Words>
  <Application>Microsoft Office PowerPoint</Application>
  <PresentationFormat>Widescreen</PresentationFormat>
  <Paragraphs>1037</Paragraphs>
  <Slides>96</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96</vt:i4>
      </vt:variant>
    </vt:vector>
  </HeadingPairs>
  <TitlesOfParts>
    <vt:vector size="102" baseType="lpstr">
      <vt:lpstr>Arial</vt:lpstr>
      <vt:lpstr>Arial</vt:lpstr>
      <vt:lpstr>Calibri</vt:lpstr>
      <vt:lpstr>Symbol</vt:lpstr>
      <vt:lpstr>Tw Cen MT</vt:lpstr>
      <vt:lpstr>Office Theme</vt:lpstr>
      <vt:lpstr>Intermediate Accounting</vt:lpstr>
      <vt:lpstr>Investments and Long-Term Receivables</vt:lpstr>
      <vt:lpstr>Learning Objectives</vt:lpstr>
      <vt:lpstr>Investing for the Future</vt:lpstr>
      <vt:lpstr>How Are Investments Classified and Reported?  Learning Objective #1</vt:lpstr>
      <vt:lpstr>Equity Investments: Minority Passive Investments</vt:lpstr>
      <vt:lpstr>Equity Investments: Minority Active Investments</vt:lpstr>
      <vt:lpstr>Accounting Methods for Investments</vt:lpstr>
      <vt:lpstr>Fair Value Option</vt:lpstr>
      <vt:lpstr>How Are Investments in Held-to-Maturity Securities Measured and Reported? Learning Objective #2</vt:lpstr>
      <vt:lpstr>Recording Initial Cost</vt:lpstr>
      <vt:lpstr>Recognition of Interest Income and Amortization of Bond Premiums and Discounts  (Slide 1 of 5)</vt:lpstr>
      <vt:lpstr>Recognition of Interest Income and Amortization of Bond Premiums and Discounts  (Slide 2 of 5)</vt:lpstr>
      <vt:lpstr>Recognition of Interest Income and Amortization of Bond Premiums and Discounts  (Slide 3 of 5)</vt:lpstr>
      <vt:lpstr>Recognition of Interest Income and Amortization of Bond Premiums and Discounts  (Slide 4 of 5)</vt:lpstr>
      <vt:lpstr>Recognition of Interest Income and Amortization of Bond Premiums and Discounts  (Slide 5 of 5)</vt:lpstr>
      <vt:lpstr>Amortization of Bonds Acquired between Interest Dates</vt:lpstr>
      <vt:lpstr>Sale of a Held-to-Maturity Investment Prior to Maturity (Slide 1 of 3)</vt:lpstr>
      <vt:lpstr>Sale of a Held-to-Maturity Investment Prior to Maturity (Slide 2 of 3)</vt:lpstr>
      <vt:lpstr>Sale of a Held-to-Maturity Investment Prior to Maturity (Slide 3 of 3)</vt:lpstr>
      <vt:lpstr>How Are Investments in Trading Securities Measured and Reported?  Learning Objective #3</vt:lpstr>
      <vt:lpstr>Recording the Initial Cost of Trading Securities</vt:lpstr>
      <vt:lpstr>Recording Interest Income</vt:lpstr>
      <vt:lpstr>Recognition of Unrealized Holding  Gains and Losses  (Slide 1 of 3)</vt:lpstr>
      <vt:lpstr>Recognition of Unrealized Holding  Gains and Losses  (Slide 2 of 3)</vt:lpstr>
      <vt:lpstr>Recognition of Unrealized Holding  Gains and Losses  (Slide 3 of 3)</vt:lpstr>
      <vt:lpstr>Realized Gains and Losses  on Sales of Trading Securities  (Slide 1 of 2)</vt:lpstr>
      <vt:lpstr>Realized Gains and Losses  on Sales of Trading Securities  (Slide 2 of 2)</vt:lpstr>
      <vt:lpstr>How Are Investments in Available-for-Sale Securities Measured and Reported? Learning Objective #4</vt:lpstr>
      <vt:lpstr>Recording the Initial Cost and Interest Income for Available-for-Sale Securities  (Slide 1 of 2)</vt:lpstr>
      <vt:lpstr>Recording the Initial Cost and Interest Income for Available-for-Sale Securities  (Slide 2 of 2)</vt:lpstr>
      <vt:lpstr>Recognition of Unrealized Holding  Gains and Losses  (Slide 1 of 6)</vt:lpstr>
      <vt:lpstr>Recognition of Unrealized Holding  Gains and Losses  (Slide 2 of 6)</vt:lpstr>
      <vt:lpstr>Recognition of Unrealized Holding  Gains and Losses  (Slide 3 of 6)</vt:lpstr>
      <vt:lpstr>Recognition of Unrealized Holding  Gains and Losses  (Slide 4 of 6)</vt:lpstr>
      <vt:lpstr>Recognition of Unrealized Holding  Gains and Losses  (Slide 5 of 6)</vt:lpstr>
      <vt:lpstr>Recognition of Unrealized Holding  Gains and Losses  (Slide 6 of 6)</vt:lpstr>
      <vt:lpstr>Realized Gains and Losses on  Sales of Available-for-Sale Securities (Slide 1 of 3)</vt:lpstr>
      <vt:lpstr>Realized Gains and Losses on  Sales of Available-for-Sale Securities (Slide 2 of 3)</vt:lpstr>
      <vt:lpstr>Realized Gains and Losses on  Sales of Available-for-Sale Securities (Slide 3 of 3)</vt:lpstr>
      <vt:lpstr>How Do We Account for Transfers and Impairments? Learning Objective #5</vt:lpstr>
      <vt:lpstr>How Do We Account for Transfers and Impairments?</vt:lpstr>
      <vt:lpstr>Transfer into Trading from Available-for-Sale  (Slide 1 of 3)</vt:lpstr>
      <vt:lpstr>Transfer into Trading from Available-for-Sale  (Slide 2 of 3)</vt:lpstr>
      <vt:lpstr>Transfer into Trading from Available-for-Sale  (Slide 3 of 3)</vt:lpstr>
      <vt:lpstr>Transfer into Available-for-Sale from  Held-to-Maturity</vt:lpstr>
      <vt:lpstr>Transfer into Held-to-Maturity from  Available-for-Sale </vt:lpstr>
      <vt:lpstr>Impairments</vt:lpstr>
      <vt:lpstr>Impairment: CECL Model (Slide 1 of 3)</vt:lpstr>
      <vt:lpstr>Impairment: CECL Model (Slide 2 of 3)</vt:lpstr>
      <vt:lpstr>Impairment: CECL Model (Slide 3 of 3)</vt:lpstr>
      <vt:lpstr>Impairments: AFSCL Model (Slide 1 of 3)</vt:lpstr>
      <vt:lpstr>Impairments: AFSCL Model (Slide 2 of 3)</vt:lpstr>
      <vt:lpstr>Impairments: AFSCL Model (Slide 3 of 3)</vt:lpstr>
      <vt:lpstr>How Are Investments in Equity Securities Measured and Reported? Learning Objective #6</vt:lpstr>
      <vt:lpstr>Recording the Initial Cost of Equity Securities</vt:lpstr>
      <vt:lpstr>Recording Dividend Income</vt:lpstr>
      <vt:lpstr>Recognition of Unrealized Holding Gains  and Losses (Slide 1 of 3)</vt:lpstr>
      <vt:lpstr>Recognition of Unrealized Holding Gains  and Losses (Slide 2 of 3)</vt:lpstr>
      <vt:lpstr>Recognition of Unrealized Holding Gains  and Losses (Slide 3 of 3)</vt:lpstr>
      <vt:lpstr>Realized Gains and Losses on Sales of Equity Securities (Slide 1 of 2)</vt:lpstr>
      <vt:lpstr>Realized Gains and Losses on Sales of Equity Securities (Slide 2 of 2)</vt:lpstr>
      <vt:lpstr>Summary of Accounting for Marketable Securities (Slide 1 of 3)</vt:lpstr>
      <vt:lpstr>Summary of Accounting for Marketable Securities (Slide 2 of 3)</vt:lpstr>
      <vt:lpstr>Summary of Accounting for Marketable Securities (Slide 3 of 3)</vt:lpstr>
      <vt:lpstr>How Do You Account for Minority Active Investments? Learning Objective #7</vt:lpstr>
      <vt:lpstr>The Equity Method (Slide 1 of 7)</vt:lpstr>
      <vt:lpstr>The Equity Method (Slide 2 of 7)</vt:lpstr>
      <vt:lpstr>The Equity Method (Slide 3 of 7)</vt:lpstr>
      <vt:lpstr>The Equity Method (Slide 4 of 7)</vt:lpstr>
      <vt:lpstr>The Equity Method (Slide 5 of 7)</vt:lpstr>
      <vt:lpstr>The Equity Method (Slide 6 of 7)</vt:lpstr>
      <vt:lpstr>The Equity Method (Slide 7  of 7)</vt:lpstr>
      <vt:lpstr>Changes in Ownership Level (Slide 1 of 6)</vt:lpstr>
      <vt:lpstr>Changes in Ownership Level (Slide 2 of 6)</vt:lpstr>
      <vt:lpstr>Changes in Ownership Level (Slide 3 of 6)</vt:lpstr>
      <vt:lpstr>Changes in Ownership Level (Slide 4 of 6)</vt:lpstr>
      <vt:lpstr>Changes in Ownership Level (Slide 5 of 6)</vt:lpstr>
      <vt:lpstr>Changes in Ownership Level (Slide 6 of 6)</vt:lpstr>
      <vt:lpstr>How Are Investments Disclosed in the Financial Statements? Learning Objective #8</vt:lpstr>
      <vt:lpstr>How Are Investments Disclosed in the Financial Statements? (Slide 1 of 3)</vt:lpstr>
      <vt:lpstr>How Are Investments Disclosed in the Financial Statements? (Slide 2 of 3)</vt:lpstr>
      <vt:lpstr>How Are Investments Disclosed in the Financial Statements? (Slide 3 of 3)</vt:lpstr>
      <vt:lpstr>What Is the Accounting for Other Types of Investments? Learning Objective #9</vt:lpstr>
      <vt:lpstr>Long-Term Notes Receivable (Slide 1 of 3)</vt:lpstr>
      <vt:lpstr>Long-Term Notes Receivable (Slide 2 of 3)</vt:lpstr>
      <vt:lpstr>Long-Term Notes Receivable (Slide 3 of 3)</vt:lpstr>
      <vt:lpstr>Loan Fees and Loan Origination Costs</vt:lpstr>
      <vt:lpstr>Cash Surrender Value of Life Insurance  (Slide 1 of 3)</vt:lpstr>
      <vt:lpstr>Cash Surrender Value of Life Insurance  (Slide 2 of 3)</vt:lpstr>
      <vt:lpstr>Cash Surrender Value of Life Insurance  (Slide 3 of 3)</vt:lpstr>
      <vt:lpstr>Investments in Funds (Slide 1 of 2)</vt:lpstr>
      <vt:lpstr>Investments in Funds (Slide 2 of 2)</vt:lpstr>
      <vt:lpstr>Derivative Financial Instruments Learning  Objective #10</vt:lpstr>
      <vt:lpstr>Derivative Financial Instruments</vt:lpstr>
      <vt:lpstr>Derivatives Financial Instruments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Prasanna kumar. Tripathy</dc:creator>
  <cp:lastModifiedBy>Joy Taylor</cp:lastModifiedBy>
  <cp:revision>1547</cp:revision>
  <dcterms:created xsi:type="dcterms:W3CDTF">2018-12-18T04:30:03Z</dcterms:created>
  <dcterms:modified xsi:type="dcterms:W3CDTF">2019-12-03T16:09:04Z</dcterms:modified>
</cp:coreProperties>
</file>