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A78"/>
    <a:srgbClr val="EBF1DE"/>
    <a:srgbClr val="006298"/>
    <a:srgbClr val="000000"/>
    <a:srgbClr val="284B57"/>
    <a:srgbClr val="282857"/>
    <a:srgbClr val="F0F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11" autoAdjust="0"/>
    <p:restoredTop sz="92371" autoAdjust="0"/>
  </p:normalViewPr>
  <p:slideViewPr>
    <p:cSldViewPr snapToGrid="0">
      <p:cViewPr varScale="1">
        <p:scale>
          <a:sx n="106" d="100"/>
          <a:sy n="106" d="100"/>
        </p:scale>
        <p:origin x="708" y="108"/>
      </p:cViewPr>
      <p:guideLst>
        <p:guide orient="horz" pos="2160"/>
        <p:guide pos="3840"/>
      </p:guideLst>
    </p:cSldViewPr>
  </p:slideViewPr>
  <p:notesTextViewPr>
    <p:cViewPr>
      <p:scale>
        <a:sx n="1" d="1"/>
        <a:sy n="1" d="1"/>
      </p:scale>
      <p:origin x="0" y="0"/>
    </p:cViewPr>
  </p:notesTextViewPr>
  <p:notesViewPr>
    <p:cSldViewPr snapToGrid="0">
      <p:cViewPr varScale="1">
        <p:scale>
          <a:sx n="96" d="100"/>
          <a:sy n="96" d="100"/>
        </p:scale>
        <p:origin x="286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79DB43-5500-41F4-8C95-208AEA58B933}" type="datetimeFigureOut">
              <a:rPr lang="en-US" smtClean="0"/>
              <a:t>8/22/2019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B78D3D-8A86-4363-8832-BC103BEEA408}" type="slidenum">
              <a:rPr lang="en-US" smtClean="0"/>
              <a:t>‹#›</a:t>
            </a:fld>
            <a:endParaRPr lang="en-US"/>
          </a:p>
        </p:txBody>
      </p:sp>
    </p:spTree>
    <p:extLst>
      <p:ext uri="{BB962C8B-B14F-4D97-AF65-F5344CB8AC3E}">
        <p14:creationId xmlns:p14="http://schemas.microsoft.com/office/powerpoint/2010/main" val="1956348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CB78D3D-8A86-4363-8832-BC103BEEA408}" type="slidenum">
              <a:rPr lang="en-US" smtClean="0"/>
              <a:t>1</a:t>
            </a:fld>
            <a:endParaRPr lang="en-US"/>
          </a:p>
        </p:txBody>
      </p:sp>
    </p:spTree>
    <p:extLst>
      <p:ext uri="{BB962C8B-B14F-4D97-AF65-F5344CB8AC3E}">
        <p14:creationId xmlns:p14="http://schemas.microsoft.com/office/powerpoint/2010/main" val="29483618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10</a:t>
            </a:fld>
            <a:endParaRPr lang="en-US"/>
          </a:p>
        </p:txBody>
      </p:sp>
    </p:spTree>
    <p:extLst>
      <p:ext uri="{BB962C8B-B14F-4D97-AF65-F5344CB8AC3E}">
        <p14:creationId xmlns:p14="http://schemas.microsoft.com/office/powerpoint/2010/main" val="87683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11</a:t>
            </a:fld>
            <a:endParaRPr lang="en-US"/>
          </a:p>
        </p:txBody>
      </p:sp>
    </p:spTree>
    <p:extLst>
      <p:ext uri="{BB962C8B-B14F-4D97-AF65-F5344CB8AC3E}">
        <p14:creationId xmlns:p14="http://schemas.microsoft.com/office/powerpoint/2010/main" val="6833567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12</a:t>
            </a:fld>
            <a:endParaRPr lang="en-US"/>
          </a:p>
        </p:txBody>
      </p:sp>
    </p:spTree>
    <p:extLst>
      <p:ext uri="{BB962C8B-B14F-4D97-AF65-F5344CB8AC3E}">
        <p14:creationId xmlns:p14="http://schemas.microsoft.com/office/powerpoint/2010/main" val="28121585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13</a:t>
            </a:fld>
            <a:endParaRPr lang="en-US"/>
          </a:p>
        </p:txBody>
      </p:sp>
    </p:spTree>
    <p:extLst>
      <p:ext uri="{BB962C8B-B14F-4D97-AF65-F5344CB8AC3E}">
        <p14:creationId xmlns:p14="http://schemas.microsoft.com/office/powerpoint/2010/main" val="30020213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14</a:t>
            </a:fld>
            <a:endParaRPr lang="en-US"/>
          </a:p>
        </p:txBody>
      </p:sp>
    </p:spTree>
    <p:extLst>
      <p:ext uri="{BB962C8B-B14F-4D97-AF65-F5344CB8AC3E}">
        <p14:creationId xmlns:p14="http://schemas.microsoft.com/office/powerpoint/2010/main" val="11277993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15</a:t>
            </a:fld>
            <a:endParaRPr lang="en-US"/>
          </a:p>
        </p:txBody>
      </p:sp>
    </p:spTree>
    <p:extLst>
      <p:ext uri="{BB962C8B-B14F-4D97-AF65-F5344CB8AC3E}">
        <p14:creationId xmlns:p14="http://schemas.microsoft.com/office/powerpoint/2010/main" val="11161619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16</a:t>
            </a:fld>
            <a:endParaRPr lang="en-US"/>
          </a:p>
        </p:txBody>
      </p:sp>
    </p:spTree>
    <p:extLst>
      <p:ext uri="{BB962C8B-B14F-4D97-AF65-F5344CB8AC3E}">
        <p14:creationId xmlns:p14="http://schemas.microsoft.com/office/powerpoint/2010/main" val="32798551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17</a:t>
            </a:fld>
            <a:endParaRPr lang="en-US"/>
          </a:p>
        </p:txBody>
      </p:sp>
    </p:spTree>
    <p:extLst>
      <p:ext uri="{BB962C8B-B14F-4D97-AF65-F5344CB8AC3E}">
        <p14:creationId xmlns:p14="http://schemas.microsoft.com/office/powerpoint/2010/main" val="31160495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18</a:t>
            </a:fld>
            <a:endParaRPr lang="en-US"/>
          </a:p>
        </p:txBody>
      </p:sp>
    </p:spTree>
    <p:extLst>
      <p:ext uri="{BB962C8B-B14F-4D97-AF65-F5344CB8AC3E}">
        <p14:creationId xmlns:p14="http://schemas.microsoft.com/office/powerpoint/2010/main" val="35011250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19</a:t>
            </a:fld>
            <a:endParaRPr lang="en-US"/>
          </a:p>
        </p:txBody>
      </p:sp>
    </p:spTree>
    <p:extLst>
      <p:ext uri="{BB962C8B-B14F-4D97-AF65-F5344CB8AC3E}">
        <p14:creationId xmlns:p14="http://schemas.microsoft.com/office/powerpoint/2010/main" val="2618434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CB78D3D-8A86-4363-8832-BC103BEEA408}" type="slidenum">
              <a:rPr lang="en-US" smtClean="0"/>
              <a:t>2</a:t>
            </a:fld>
            <a:endParaRPr lang="en-US"/>
          </a:p>
        </p:txBody>
      </p:sp>
    </p:spTree>
    <p:extLst>
      <p:ext uri="{BB962C8B-B14F-4D97-AF65-F5344CB8AC3E}">
        <p14:creationId xmlns:p14="http://schemas.microsoft.com/office/powerpoint/2010/main" val="34897054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20</a:t>
            </a:fld>
            <a:endParaRPr lang="en-US"/>
          </a:p>
        </p:txBody>
      </p:sp>
    </p:spTree>
    <p:extLst>
      <p:ext uri="{BB962C8B-B14F-4D97-AF65-F5344CB8AC3E}">
        <p14:creationId xmlns:p14="http://schemas.microsoft.com/office/powerpoint/2010/main" val="40242020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Exhibit</a:t>
            </a:r>
            <a:r>
              <a:rPr lang="en-US" baseline="0" dirty="0"/>
              <a:t> 1.4 on page 1-13: Historical Types of FASB Pronouncements</a:t>
            </a: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21</a:t>
            </a:fld>
            <a:endParaRPr lang="en-US"/>
          </a:p>
        </p:txBody>
      </p:sp>
    </p:spTree>
    <p:extLst>
      <p:ext uri="{BB962C8B-B14F-4D97-AF65-F5344CB8AC3E}">
        <p14:creationId xmlns:p14="http://schemas.microsoft.com/office/powerpoint/2010/main" val="13032288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22</a:t>
            </a:fld>
            <a:endParaRPr lang="en-US"/>
          </a:p>
        </p:txBody>
      </p:sp>
    </p:spTree>
    <p:extLst>
      <p:ext uri="{BB962C8B-B14F-4D97-AF65-F5344CB8AC3E}">
        <p14:creationId xmlns:p14="http://schemas.microsoft.com/office/powerpoint/2010/main" val="31453240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23</a:t>
            </a:fld>
            <a:endParaRPr lang="en-US"/>
          </a:p>
        </p:txBody>
      </p:sp>
    </p:spTree>
    <p:extLst>
      <p:ext uri="{BB962C8B-B14F-4D97-AF65-F5344CB8AC3E}">
        <p14:creationId xmlns:p14="http://schemas.microsoft.com/office/powerpoint/2010/main" val="14814186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24</a:t>
            </a:fld>
            <a:endParaRPr lang="en-US"/>
          </a:p>
        </p:txBody>
      </p:sp>
    </p:spTree>
    <p:extLst>
      <p:ext uri="{BB962C8B-B14F-4D97-AF65-F5344CB8AC3E}">
        <p14:creationId xmlns:p14="http://schemas.microsoft.com/office/powerpoint/2010/main" val="32101275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25</a:t>
            </a:fld>
            <a:endParaRPr lang="en-US"/>
          </a:p>
        </p:txBody>
      </p:sp>
    </p:spTree>
    <p:extLst>
      <p:ext uri="{BB962C8B-B14F-4D97-AF65-F5344CB8AC3E}">
        <p14:creationId xmlns:p14="http://schemas.microsoft.com/office/powerpoint/2010/main" val="9750271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26</a:t>
            </a:fld>
            <a:endParaRPr lang="en-US"/>
          </a:p>
        </p:txBody>
      </p:sp>
    </p:spTree>
    <p:extLst>
      <p:ext uri="{BB962C8B-B14F-4D97-AF65-F5344CB8AC3E}">
        <p14:creationId xmlns:p14="http://schemas.microsoft.com/office/powerpoint/2010/main" val="16792460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27</a:t>
            </a:fld>
            <a:endParaRPr lang="en-US"/>
          </a:p>
        </p:txBody>
      </p:sp>
    </p:spTree>
    <p:extLst>
      <p:ext uri="{BB962C8B-B14F-4D97-AF65-F5344CB8AC3E}">
        <p14:creationId xmlns:p14="http://schemas.microsoft.com/office/powerpoint/2010/main" val="409028891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28</a:t>
            </a:fld>
            <a:endParaRPr lang="en-US"/>
          </a:p>
        </p:txBody>
      </p:sp>
    </p:spTree>
    <p:extLst>
      <p:ext uri="{BB962C8B-B14F-4D97-AF65-F5344CB8AC3E}">
        <p14:creationId xmlns:p14="http://schemas.microsoft.com/office/powerpoint/2010/main" val="17874585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29</a:t>
            </a:fld>
            <a:endParaRPr lang="en-US"/>
          </a:p>
        </p:txBody>
      </p:sp>
    </p:spTree>
    <p:extLst>
      <p:ext uri="{BB962C8B-B14F-4D97-AF65-F5344CB8AC3E}">
        <p14:creationId xmlns:p14="http://schemas.microsoft.com/office/powerpoint/2010/main" val="2209244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CB78D3D-8A86-4363-8832-BC103BEEA408}" type="slidenum">
              <a:rPr lang="en-US" smtClean="0"/>
              <a:t>3</a:t>
            </a:fld>
            <a:endParaRPr lang="en-US"/>
          </a:p>
        </p:txBody>
      </p:sp>
    </p:spTree>
    <p:extLst>
      <p:ext uri="{BB962C8B-B14F-4D97-AF65-F5344CB8AC3E}">
        <p14:creationId xmlns:p14="http://schemas.microsoft.com/office/powerpoint/2010/main" val="15079212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30</a:t>
            </a:fld>
            <a:endParaRPr lang="en-US"/>
          </a:p>
        </p:txBody>
      </p:sp>
    </p:spTree>
    <p:extLst>
      <p:ext uri="{BB962C8B-B14F-4D97-AF65-F5344CB8AC3E}">
        <p14:creationId xmlns:p14="http://schemas.microsoft.com/office/powerpoint/2010/main" val="55807279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31</a:t>
            </a:fld>
            <a:endParaRPr lang="en-US"/>
          </a:p>
        </p:txBody>
      </p:sp>
    </p:spTree>
    <p:extLst>
      <p:ext uri="{BB962C8B-B14F-4D97-AF65-F5344CB8AC3E}">
        <p14:creationId xmlns:p14="http://schemas.microsoft.com/office/powerpoint/2010/main" val="345227143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32</a:t>
            </a:fld>
            <a:endParaRPr lang="en-US"/>
          </a:p>
        </p:txBody>
      </p:sp>
    </p:spTree>
    <p:extLst>
      <p:ext uri="{BB962C8B-B14F-4D97-AF65-F5344CB8AC3E}">
        <p14:creationId xmlns:p14="http://schemas.microsoft.com/office/powerpoint/2010/main" val="12119430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33</a:t>
            </a:fld>
            <a:endParaRPr lang="en-US"/>
          </a:p>
        </p:txBody>
      </p:sp>
    </p:spTree>
    <p:extLst>
      <p:ext uri="{BB962C8B-B14F-4D97-AF65-F5344CB8AC3E}">
        <p14:creationId xmlns:p14="http://schemas.microsoft.com/office/powerpoint/2010/main" val="315402657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34</a:t>
            </a:fld>
            <a:endParaRPr lang="en-US"/>
          </a:p>
        </p:txBody>
      </p:sp>
    </p:spTree>
    <p:extLst>
      <p:ext uri="{BB962C8B-B14F-4D97-AF65-F5344CB8AC3E}">
        <p14:creationId xmlns:p14="http://schemas.microsoft.com/office/powerpoint/2010/main" val="121274731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35</a:t>
            </a:fld>
            <a:endParaRPr lang="en-US"/>
          </a:p>
        </p:txBody>
      </p:sp>
    </p:spTree>
    <p:extLst>
      <p:ext uri="{BB962C8B-B14F-4D97-AF65-F5344CB8AC3E}">
        <p14:creationId xmlns:p14="http://schemas.microsoft.com/office/powerpoint/2010/main" val="109450040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36</a:t>
            </a:fld>
            <a:endParaRPr lang="en-US"/>
          </a:p>
        </p:txBody>
      </p:sp>
    </p:spTree>
    <p:extLst>
      <p:ext uri="{BB962C8B-B14F-4D97-AF65-F5344CB8AC3E}">
        <p14:creationId xmlns:p14="http://schemas.microsoft.com/office/powerpoint/2010/main" val="249555041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37</a:t>
            </a:fld>
            <a:endParaRPr lang="en-US"/>
          </a:p>
        </p:txBody>
      </p:sp>
    </p:spTree>
    <p:extLst>
      <p:ext uri="{BB962C8B-B14F-4D97-AF65-F5344CB8AC3E}">
        <p14:creationId xmlns:p14="http://schemas.microsoft.com/office/powerpoint/2010/main" val="399600670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38</a:t>
            </a:fld>
            <a:endParaRPr lang="en-US"/>
          </a:p>
        </p:txBody>
      </p:sp>
    </p:spTree>
    <p:extLst>
      <p:ext uri="{BB962C8B-B14F-4D97-AF65-F5344CB8AC3E}">
        <p14:creationId xmlns:p14="http://schemas.microsoft.com/office/powerpoint/2010/main" val="25698211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Exhibit 1.14 on page 1-35: Principles</a:t>
            </a:r>
            <a:r>
              <a:rPr lang="en-US" baseline="0" dirty="0"/>
              <a:t> of the AICPA Code of </a:t>
            </a:r>
            <a:r>
              <a:rPr lang="en-US" baseline="0"/>
              <a:t>Professional Conduct </a:t>
            </a: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39</a:t>
            </a:fld>
            <a:endParaRPr lang="en-US"/>
          </a:p>
        </p:txBody>
      </p:sp>
    </p:spTree>
    <p:extLst>
      <p:ext uri="{BB962C8B-B14F-4D97-AF65-F5344CB8AC3E}">
        <p14:creationId xmlns:p14="http://schemas.microsoft.com/office/powerpoint/2010/main" val="4545216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4</a:t>
            </a:fld>
            <a:endParaRPr lang="en-US"/>
          </a:p>
        </p:txBody>
      </p:sp>
    </p:spTree>
    <p:extLst>
      <p:ext uri="{BB962C8B-B14F-4D97-AF65-F5344CB8AC3E}">
        <p14:creationId xmlns:p14="http://schemas.microsoft.com/office/powerpoint/2010/main" val="3263786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5</a:t>
            </a:fld>
            <a:endParaRPr lang="en-US"/>
          </a:p>
        </p:txBody>
      </p:sp>
    </p:spTree>
    <p:extLst>
      <p:ext uri="{BB962C8B-B14F-4D97-AF65-F5344CB8AC3E}">
        <p14:creationId xmlns:p14="http://schemas.microsoft.com/office/powerpoint/2010/main" val="16111980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6</a:t>
            </a:fld>
            <a:endParaRPr lang="en-US"/>
          </a:p>
        </p:txBody>
      </p:sp>
    </p:spTree>
    <p:extLst>
      <p:ext uri="{BB962C8B-B14F-4D97-AF65-F5344CB8AC3E}">
        <p14:creationId xmlns:p14="http://schemas.microsoft.com/office/powerpoint/2010/main" val="1560464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7</a:t>
            </a:fld>
            <a:endParaRPr lang="en-US"/>
          </a:p>
        </p:txBody>
      </p:sp>
    </p:spTree>
    <p:extLst>
      <p:ext uri="{BB962C8B-B14F-4D97-AF65-F5344CB8AC3E}">
        <p14:creationId xmlns:p14="http://schemas.microsoft.com/office/powerpoint/2010/main" val="23379951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8</a:t>
            </a:fld>
            <a:endParaRPr lang="en-US"/>
          </a:p>
        </p:txBody>
      </p:sp>
    </p:spTree>
    <p:extLst>
      <p:ext uri="{BB962C8B-B14F-4D97-AF65-F5344CB8AC3E}">
        <p14:creationId xmlns:p14="http://schemas.microsoft.com/office/powerpoint/2010/main" val="11036615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B78D3D-8A86-4363-8832-BC103BEEA408}" type="slidenum">
              <a:rPr lang="en-US" smtClean="0"/>
              <a:t>9</a:t>
            </a:fld>
            <a:endParaRPr lang="en-US"/>
          </a:p>
        </p:txBody>
      </p:sp>
    </p:spTree>
    <p:extLst>
      <p:ext uri="{BB962C8B-B14F-4D97-AF65-F5344CB8AC3E}">
        <p14:creationId xmlns:p14="http://schemas.microsoft.com/office/powerpoint/2010/main" val="4038366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192" y="16"/>
            <a:ext cx="12191807" cy="6865874"/>
          </a:xfrm>
          <a:prstGeom prst="rect">
            <a:avLst/>
          </a:prstGeom>
        </p:spPr>
      </p:pic>
      <p:sp>
        <p:nvSpPr>
          <p:cNvPr id="2" name="Title 1"/>
          <p:cNvSpPr>
            <a:spLocks noGrp="1"/>
          </p:cNvSpPr>
          <p:nvPr>
            <p:ph type="ctrTitle"/>
          </p:nvPr>
        </p:nvSpPr>
        <p:spPr>
          <a:xfrm>
            <a:off x="838200" y="2125663"/>
            <a:ext cx="10515600" cy="914400"/>
          </a:xfrm>
        </p:spPr>
        <p:txBody>
          <a:bodyPr anchor="ctr">
            <a:noAutofit/>
          </a:bodyPr>
          <a:lstStyle>
            <a:lvl1pPr algn="ctr">
              <a:defRPr sz="3400">
                <a:solidFill>
                  <a:schemeClr val="bg1"/>
                </a:solidFill>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4724400" y="3589338"/>
            <a:ext cx="2743200" cy="731520"/>
          </a:xfrm>
        </p:spPr>
        <p:txBody>
          <a:bodyPr>
            <a:noAutofit/>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date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24861" y="6356350"/>
            <a:ext cx="1699425" cy="383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9"/>
          <p:cNvSpPr>
            <a:spLocks noGrp="1"/>
          </p:cNvSpPr>
          <p:nvPr>
            <p:ph type="body" sz="quarter" idx="10" hasCustomPrompt="1"/>
          </p:nvPr>
        </p:nvSpPr>
        <p:spPr>
          <a:xfrm>
            <a:off x="2888443" y="6301527"/>
            <a:ext cx="8805672" cy="457200"/>
          </a:xfrm>
        </p:spPr>
        <p:txBody>
          <a:bodyPr anchor="b">
            <a:noAutofit/>
          </a:bodyPr>
          <a:lstStyle>
            <a:lvl1pPr marL="0" indent="0">
              <a:buNone/>
              <a:defRPr sz="1400">
                <a:solidFill>
                  <a:schemeClr val="bg1"/>
                </a:solidFill>
              </a:defRPr>
            </a:lvl1pPr>
          </a:lstStyle>
          <a:p>
            <a:pPr lvl="0"/>
            <a:r>
              <a:rPr lang="en-US" dirty="0"/>
              <a:t>[Author Name], [Book Title], [#] Edition. © [Insert Year] Cengage. All Rights Reserved. May not be scanned, copied or duplicated, or posted to a publicly accessible website, in whole or in part.</a:t>
            </a:r>
          </a:p>
        </p:txBody>
      </p:sp>
      <p:sp>
        <p:nvSpPr>
          <p:cNvPr id="5" name="Content Placeholder 4"/>
          <p:cNvSpPr>
            <a:spLocks noGrp="1"/>
          </p:cNvSpPr>
          <p:nvPr>
            <p:ph sz="quarter" idx="11"/>
          </p:nvPr>
        </p:nvSpPr>
        <p:spPr>
          <a:xfrm>
            <a:off x="174625" y="87084"/>
            <a:ext cx="4933950" cy="58340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27062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914400"/>
          </a:xfrm>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838200" y="1317625"/>
            <a:ext cx="5029200" cy="548640"/>
          </a:xfrm>
        </p:spPr>
        <p:txBody>
          <a:bodyPr>
            <a:noAutofit/>
          </a:bodyPr>
          <a:lstStyle>
            <a:lvl1pPr marL="0" indent="0" algn="ctr">
              <a:buNone/>
              <a:defRPr sz="2800" b="1">
                <a:solidFill>
                  <a:srgbClr val="006298"/>
                </a:solidFill>
              </a:defRPr>
            </a:lvl1pPr>
          </a:lstStyle>
          <a:p>
            <a:pPr lvl="0"/>
            <a:r>
              <a:rPr lang="en-US"/>
              <a:t>Edit Master text styles</a:t>
            </a:r>
          </a:p>
        </p:txBody>
      </p:sp>
      <p:sp>
        <p:nvSpPr>
          <p:cNvPr id="8"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 2020 Cengage. All Rights Reserved. May not be scanned, copied or duplicated, or posted to a publicly accessible website, in whole or in part.</a:t>
            </a:r>
          </a:p>
        </p:txBody>
      </p:sp>
      <p:sp>
        <p:nvSpPr>
          <p:cNvPr id="5" name="Content Placeholder 2"/>
          <p:cNvSpPr>
            <a:spLocks noGrp="1"/>
          </p:cNvSpPr>
          <p:nvPr>
            <p:ph idx="10"/>
          </p:nvPr>
        </p:nvSpPr>
        <p:spPr>
          <a:xfrm>
            <a:off x="838200" y="2017486"/>
            <a:ext cx="5029200" cy="4055019"/>
          </a:xfrm>
        </p:spPr>
        <p:txBody>
          <a:bodyPr>
            <a:noAutofit/>
          </a:bodyPr>
          <a:lstStyle>
            <a:lvl1pPr marL="365760" indent="-365760">
              <a:defRPr sz="2800"/>
            </a:lvl1pPr>
            <a:lvl2pPr marL="822960" indent="-320040">
              <a:defRPr sz="2400"/>
            </a:lvl2pPr>
            <a:lvl3pPr>
              <a:defRPr sz="2000"/>
            </a:lvl3pPr>
            <a:lvl4pPr>
              <a:defRPr sz="1800"/>
            </a:lvl4pPr>
            <a:lvl5pPr>
              <a:defRPr sz="1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2"/>
          <p:cNvSpPr>
            <a:spLocks noGrp="1"/>
          </p:cNvSpPr>
          <p:nvPr>
            <p:ph idx="11"/>
          </p:nvPr>
        </p:nvSpPr>
        <p:spPr>
          <a:xfrm>
            <a:off x="6324600" y="1317625"/>
            <a:ext cx="5029200" cy="548640"/>
          </a:xfrm>
        </p:spPr>
        <p:txBody>
          <a:bodyPr>
            <a:noAutofit/>
          </a:bodyPr>
          <a:lstStyle>
            <a:lvl1pPr marL="0" indent="0" algn="ctr">
              <a:buNone/>
              <a:defRPr sz="2800" b="1">
                <a:solidFill>
                  <a:srgbClr val="006298"/>
                </a:solidFill>
              </a:defRPr>
            </a:lvl1pPr>
            <a:lvl2pPr>
              <a:defRPr sz="2400"/>
            </a:lvl2pPr>
            <a:lvl3pPr>
              <a:defRPr sz="2000"/>
            </a:lvl3pPr>
            <a:lvl4pPr>
              <a:defRPr sz="1800"/>
            </a:lvl4pPr>
            <a:lvl5pPr>
              <a:defRPr sz="1800"/>
            </a:lvl5pPr>
          </a:lstStyle>
          <a:p>
            <a:pPr lvl="0"/>
            <a:r>
              <a:rPr lang="en-US"/>
              <a:t>Edit Master text styles</a:t>
            </a:r>
          </a:p>
        </p:txBody>
      </p:sp>
      <p:sp>
        <p:nvSpPr>
          <p:cNvPr id="7" name="Content Placeholder 2"/>
          <p:cNvSpPr>
            <a:spLocks noGrp="1"/>
          </p:cNvSpPr>
          <p:nvPr>
            <p:ph idx="12"/>
          </p:nvPr>
        </p:nvSpPr>
        <p:spPr>
          <a:xfrm>
            <a:off x="6324600" y="2017486"/>
            <a:ext cx="5029200" cy="4055019"/>
          </a:xfrm>
        </p:spPr>
        <p:txBody>
          <a:bodyPr>
            <a:noAutofit/>
          </a:bodyPr>
          <a:lstStyle>
            <a:lvl1pPr marL="365760" indent="-365760">
              <a:defRPr sz="2800"/>
            </a:lvl1pPr>
            <a:lvl2pPr marL="822960" indent="-320040">
              <a:defRPr sz="2400"/>
            </a:lvl2pPr>
            <a:lvl3pPr>
              <a:defRPr sz="2000"/>
            </a:lvl3pPr>
            <a:lvl4pPr>
              <a:defRPr sz="1800"/>
            </a:lvl4pPr>
            <a:lvl5pPr>
              <a:defRPr sz="1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98976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914400"/>
          </a:xfrm>
        </p:spPr>
        <p:txBody>
          <a:bodyPr>
            <a:noAutofit/>
          </a:bodyPr>
          <a:lstStyle/>
          <a:p>
            <a:r>
              <a:rPr lang="en-US"/>
              <a:t>Click to edit Master title style</a:t>
            </a:r>
            <a:endParaRPr lang="en-US" dirty="0"/>
          </a:p>
        </p:txBody>
      </p:sp>
      <p:sp>
        <p:nvSpPr>
          <p:cNvPr id="3" name="Content Placeholder 2"/>
          <p:cNvSpPr>
            <a:spLocks noGrp="1"/>
          </p:cNvSpPr>
          <p:nvPr>
            <p:ph idx="1" hasCustomPrompt="1"/>
          </p:nvPr>
        </p:nvSpPr>
        <p:spPr>
          <a:xfrm>
            <a:off x="838200" y="1317625"/>
            <a:ext cx="10515600" cy="548640"/>
          </a:xfrm>
        </p:spPr>
        <p:txBody>
          <a:bodyPr>
            <a:noAutofit/>
          </a:bodyPr>
          <a:lstStyle>
            <a:lvl1pPr marL="0" indent="0" algn="l">
              <a:buNone/>
              <a:defRPr sz="2800" b="1">
                <a:solidFill>
                  <a:srgbClr val="006298"/>
                </a:solidFill>
              </a:defRPr>
            </a:lvl1pPr>
          </a:lstStyle>
          <a:p>
            <a:pPr lvl="0"/>
            <a:r>
              <a:rPr lang="en-US" dirty="0"/>
              <a:t>Section Header</a:t>
            </a:r>
          </a:p>
        </p:txBody>
      </p:sp>
      <p:sp>
        <p:nvSpPr>
          <p:cNvPr id="8"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 2020 Cengage. All Rights Reserved. May not be scanned, copied or duplicated, or posted to a publicly accessible website, in whole or in part.</a:t>
            </a:r>
          </a:p>
        </p:txBody>
      </p:sp>
      <p:sp>
        <p:nvSpPr>
          <p:cNvPr id="5" name="Content Placeholder 2"/>
          <p:cNvSpPr>
            <a:spLocks noGrp="1"/>
          </p:cNvSpPr>
          <p:nvPr>
            <p:ph idx="10"/>
          </p:nvPr>
        </p:nvSpPr>
        <p:spPr>
          <a:xfrm>
            <a:off x="838200" y="1988185"/>
            <a:ext cx="10515600" cy="1554480"/>
          </a:xfrm>
        </p:spPr>
        <p:txBody>
          <a:bodyPr>
            <a:noAutofit/>
          </a:bodyPr>
          <a:lstStyle>
            <a:lvl1pPr>
              <a:defRPr sz="2800"/>
            </a:lvl1pPr>
            <a:lvl2pPr>
              <a:defRPr sz="2400"/>
            </a:lvl2pPr>
            <a:lvl3pPr>
              <a:defRPr sz="20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2"/>
          <p:cNvSpPr>
            <a:spLocks noGrp="1"/>
          </p:cNvSpPr>
          <p:nvPr>
            <p:ph idx="11" hasCustomPrompt="1"/>
          </p:nvPr>
        </p:nvSpPr>
        <p:spPr>
          <a:xfrm>
            <a:off x="838200" y="3872137"/>
            <a:ext cx="10515600" cy="548640"/>
          </a:xfrm>
        </p:spPr>
        <p:txBody>
          <a:bodyPr>
            <a:noAutofit/>
          </a:bodyPr>
          <a:lstStyle>
            <a:lvl1pPr marL="0" indent="0" algn="l">
              <a:buNone/>
              <a:defRPr sz="2800" b="1">
                <a:solidFill>
                  <a:srgbClr val="006298"/>
                </a:solidFill>
              </a:defRPr>
            </a:lvl1pPr>
            <a:lvl2pPr>
              <a:defRPr sz="2400"/>
            </a:lvl2pPr>
            <a:lvl3pPr>
              <a:defRPr sz="2000"/>
            </a:lvl3pPr>
            <a:lvl4pPr>
              <a:defRPr sz="1800"/>
            </a:lvl4pPr>
            <a:lvl5pPr>
              <a:defRPr sz="1800"/>
            </a:lvl5pPr>
          </a:lstStyle>
          <a:p>
            <a:pPr lvl="0"/>
            <a:r>
              <a:rPr lang="en-US" dirty="0"/>
              <a:t>Section Header</a:t>
            </a:r>
          </a:p>
        </p:txBody>
      </p:sp>
      <p:sp>
        <p:nvSpPr>
          <p:cNvPr id="7" name="Content Placeholder 2"/>
          <p:cNvSpPr>
            <a:spLocks noGrp="1"/>
          </p:cNvSpPr>
          <p:nvPr>
            <p:ph idx="12"/>
          </p:nvPr>
        </p:nvSpPr>
        <p:spPr>
          <a:xfrm>
            <a:off x="838200" y="4518025"/>
            <a:ext cx="10515600" cy="1554480"/>
          </a:xfrm>
        </p:spPr>
        <p:txBody>
          <a:bodyPr>
            <a:noAutofit/>
          </a:bodyPr>
          <a:lstStyle>
            <a:lvl1pPr>
              <a:defRPr sz="2800"/>
            </a:lvl1pPr>
            <a:lvl2pPr>
              <a:defRPr sz="2400"/>
            </a:lvl2pPr>
            <a:lvl3pPr>
              <a:defRPr sz="20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834361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914400"/>
          </a:xfrm>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838200" y="1317625"/>
            <a:ext cx="3300984" cy="548640"/>
          </a:xfrm>
        </p:spPr>
        <p:txBody>
          <a:bodyPr>
            <a:noAutofit/>
          </a:bodyPr>
          <a:lstStyle>
            <a:lvl1pPr marL="0" indent="0" algn="ctr">
              <a:buNone/>
              <a:defRPr sz="2000" b="1">
                <a:solidFill>
                  <a:srgbClr val="006298"/>
                </a:solidFill>
              </a:defRPr>
            </a:lvl1pPr>
          </a:lstStyle>
          <a:p>
            <a:pPr lvl="0"/>
            <a:r>
              <a:rPr lang="en-US"/>
              <a:t>Edit Master text styles</a:t>
            </a:r>
          </a:p>
        </p:txBody>
      </p:sp>
      <p:sp>
        <p:nvSpPr>
          <p:cNvPr id="8"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 2020 Cengage. All Rights Reserved. May not be scanned, copied or duplicated, or posted to a publicly accessible website, in whole or in part.</a:t>
            </a:r>
          </a:p>
        </p:txBody>
      </p:sp>
      <p:sp>
        <p:nvSpPr>
          <p:cNvPr id="5" name="Content Placeholder 2"/>
          <p:cNvSpPr>
            <a:spLocks noGrp="1"/>
          </p:cNvSpPr>
          <p:nvPr>
            <p:ph idx="10"/>
          </p:nvPr>
        </p:nvSpPr>
        <p:spPr>
          <a:xfrm>
            <a:off x="838200" y="2017486"/>
            <a:ext cx="3300984" cy="4055019"/>
          </a:xfrm>
        </p:spPr>
        <p:txBody>
          <a:bodyPr>
            <a:noAutofit/>
          </a:bodyPr>
          <a:lstStyle>
            <a:lvl1pPr>
              <a:defRPr sz="2000"/>
            </a:lvl1pPr>
            <a:lvl2pPr>
              <a:defRPr sz="1800"/>
            </a:lvl2pPr>
            <a:lvl3pPr>
              <a:defRPr sz="16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2"/>
          <p:cNvSpPr>
            <a:spLocks noGrp="1"/>
          </p:cNvSpPr>
          <p:nvPr>
            <p:ph idx="11"/>
          </p:nvPr>
        </p:nvSpPr>
        <p:spPr>
          <a:xfrm>
            <a:off x="4445508" y="1317625"/>
            <a:ext cx="3300984" cy="548640"/>
          </a:xfrm>
        </p:spPr>
        <p:txBody>
          <a:bodyPr>
            <a:noAutofit/>
          </a:bodyPr>
          <a:lstStyle>
            <a:lvl1pPr marL="0" indent="0" algn="ctr">
              <a:buNone/>
              <a:defRPr sz="2000" b="1">
                <a:solidFill>
                  <a:srgbClr val="006298"/>
                </a:solidFill>
              </a:defRPr>
            </a:lvl1pPr>
            <a:lvl2pPr>
              <a:defRPr sz="2400"/>
            </a:lvl2pPr>
            <a:lvl3pPr>
              <a:defRPr sz="2000"/>
            </a:lvl3pPr>
            <a:lvl4pPr>
              <a:defRPr sz="1800"/>
            </a:lvl4pPr>
            <a:lvl5pPr>
              <a:defRPr sz="1800"/>
            </a:lvl5pPr>
          </a:lstStyle>
          <a:p>
            <a:pPr lvl="0"/>
            <a:r>
              <a:rPr lang="en-US"/>
              <a:t>Edit Master text styles</a:t>
            </a:r>
          </a:p>
        </p:txBody>
      </p:sp>
      <p:sp>
        <p:nvSpPr>
          <p:cNvPr id="7" name="Content Placeholder 2"/>
          <p:cNvSpPr>
            <a:spLocks noGrp="1"/>
          </p:cNvSpPr>
          <p:nvPr>
            <p:ph idx="12"/>
          </p:nvPr>
        </p:nvSpPr>
        <p:spPr>
          <a:xfrm>
            <a:off x="4445508" y="2017486"/>
            <a:ext cx="3300984" cy="4055019"/>
          </a:xfrm>
        </p:spPr>
        <p:txBody>
          <a:bodyPr>
            <a:noAutofit/>
          </a:bodyPr>
          <a:lstStyle>
            <a:lvl1pPr>
              <a:defRPr sz="2000"/>
            </a:lvl1pPr>
            <a:lvl2pPr>
              <a:defRPr sz="1800"/>
            </a:lvl2pPr>
            <a:lvl3pPr>
              <a:defRPr sz="16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idx="13"/>
          </p:nvPr>
        </p:nvSpPr>
        <p:spPr>
          <a:xfrm>
            <a:off x="8052816" y="1317625"/>
            <a:ext cx="3300984" cy="548640"/>
          </a:xfrm>
        </p:spPr>
        <p:txBody>
          <a:bodyPr>
            <a:noAutofit/>
          </a:bodyPr>
          <a:lstStyle>
            <a:lvl1pPr marL="0" indent="0" algn="ctr">
              <a:buNone/>
              <a:defRPr sz="2000" b="1">
                <a:solidFill>
                  <a:srgbClr val="006298"/>
                </a:solidFill>
              </a:defRPr>
            </a:lvl1pPr>
            <a:lvl2pPr>
              <a:defRPr sz="1800"/>
            </a:lvl2pPr>
            <a:lvl3pPr>
              <a:defRPr sz="1600"/>
            </a:lvl3pPr>
            <a:lvl4pPr>
              <a:defRPr sz="1400"/>
            </a:lvl4pPr>
            <a:lvl5pPr>
              <a:defRPr sz="1400"/>
            </a:lvl5pPr>
          </a:lstStyle>
          <a:p>
            <a:pPr lvl="0"/>
            <a:r>
              <a:rPr lang="en-US"/>
              <a:t>Edit Master text styles</a:t>
            </a:r>
          </a:p>
        </p:txBody>
      </p:sp>
      <p:sp>
        <p:nvSpPr>
          <p:cNvPr id="10" name="Content Placeholder 2"/>
          <p:cNvSpPr>
            <a:spLocks noGrp="1"/>
          </p:cNvSpPr>
          <p:nvPr>
            <p:ph idx="14"/>
          </p:nvPr>
        </p:nvSpPr>
        <p:spPr>
          <a:xfrm>
            <a:off x="8052816" y="2017486"/>
            <a:ext cx="3300984" cy="4055019"/>
          </a:xfrm>
        </p:spPr>
        <p:txBody>
          <a:bodyPr>
            <a:noAutofit/>
          </a:bodyPr>
          <a:lstStyle>
            <a:lvl1pPr>
              <a:defRPr sz="2000"/>
            </a:lvl1pPr>
            <a:lvl2pPr>
              <a:defRPr sz="1800"/>
            </a:lvl2pPr>
            <a:lvl3pPr>
              <a:defRPr sz="16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073454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9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838200" y="1317624"/>
            <a:ext cx="10515600" cy="3399519"/>
          </a:xfrm>
        </p:spPr>
        <p:txBody>
          <a:bodyPr>
            <a:noAutofit/>
          </a:bodyPr>
          <a:lstStyle>
            <a:lvl1pPr marL="228600" indent="-228600">
              <a:defRPr lang="en-US" sz="3200" kern="1200" dirty="0" smtClean="0">
                <a:solidFill>
                  <a:schemeClr val="tx1"/>
                </a:solidFill>
                <a:latin typeface="Arial" panose="020B0604020202020204" pitchFamily="34" charset="0"/>
                <a:ea typeface="+mn-ea"/>
                <a:cs typeface="Arial" panose="020B0604020202020204" pitchFamily="34" charset="0"/>
              </a:defRPr>
            </a:lvl1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a:t>Fifth level</a:t>
            </a:r>
            <a:endParaRPr lang="en-US" dirty="0"/>
          </a:p>
        </p:txBody>
      </p:sp>
      <p:sp>
        <p:nvSpPr>
          <p:cNvPr id="5" name="Content Placeholder 2"/>
          <p:cNvSpPr>
            <a:spLocks noGrp="1"/>
          </p:cNvSpPr>
          <p:nvPr>
            <p:ph idx="10" hasCustomPrompt="1"/>
          </p:nvPr>
        </p:nvSpPr>
        <p:spPr>
          <a:xfrm>
            <a:off x="838200" y="5138056"/>
            <a:ext cx="10515600" cy="954765"/>
          </a:xfrm>
        </p:spPr>
        <p:txBody>
          <a:bodyPr>
            <a:noAutofit/>
          </a:bodyPr>
          <a:lstStyle>
            <a:lvl1pPr marL="0" indent="0">
              <a:buNone/>
              <a:defRPr sz="2000">
                <a:solidFill>
                  <a:srgbClr val="006298"/>
                </a:solidFill>
              </a:defRPr>
            </a:lvl1pPr>
          </a:lstStyle>
          <a:p>
            <a:pPr lvl="0"/>
            <a:r>
              <a:rPr lang="en-US" dirty="0"/>
              <a:t>Click to add caption to accompany content. </a:t>
            </a:r>
          </a:p>
        </p:txBody>
      </p:sp>
      <p:sp>
        <p:nvSpPr>
          <p:cNvPr id="8"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 2020 Cengage. All Rights Reserved. May not be scanned, copied or duplicated, or posted to a publicly accessible website, in whole or in part.</a:t>
            </a:r>
          </a:p>
        </p:txBody>
      </p:sp>
    </p:spTree>
    <p:extLst>
      <p:ext uri="{BB962C8B-B14F-4D97-AF65-F5344CB8AC3E}">
        <p14:creationId xmlns:p14="http://schemas.microsoft.com/office/powerpoint/2010/main" val="24470683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0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lang="en-US" dirty="0"/>
          </a:p>
        </p:txBody>
      </p:sp>
      <p:sp>
        <p:nvSpPr>
          <p:cNvPr id="5" name="Content Placeholder 2"/>
          <p:cNvSpPr>
            <a:spLocks noGrp="1"/>
          </p:cNvSpPr>
          <p:nvPr>
            <p:ph idx="10" hasCustomPrompt="1"/>
          </p:nvPr>
        </p:nvSpPr>
        <p:spPr>
          <a:xfrm>
            <a:off x="7358743" y="4484914"/>
            <a:ext cx="3995056" cy="1607907"/>
          </a:xfrm>
        </p:spPr>
        <p:txBody>
          <a:bodyPr>
            <a:noAutofit/>
          </a:bodyPr>
          <a:lstStyle>
            <a:lvl1pPr marL="0" indent="0">
              <a:buNone/>
              <a:defRPr sz="2000">
                <a:solidFill>
                  <a:srgbClr val="006298"/>
                </a:solidFill>
              </a:defRPr>
            </a:lvl1pPr>
          </a:lstStyle>
          <a:p>
            <a:pPr lvl="0"/>
            <a:r>
              <a:rPr lang="en-US" dirty="0"/>
              <a:t>Click to add caption to accompany content. </a:t>
            </a:r>
          </a:p>
        </p:txBody>
      </p:sp>
      <p:sp>
        <p:nvSpPr>
          <p:cNvPr id="8"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 2020 Cengage. All Rights Reserved. May not be scanned, copied or duplicated, or posted to a publicly accessible website, in whole or in part.</a:t>
            </a:r>
          </a:p>
        </p:txBody>
      </p:sp>
      <p:sp>
        <p:nvSpPr>
          <p:cNvPr id="6" name="Picture Placeholder 5"/>
          <p:cNvSpPr>
            <a:spLocks noGrp="1"/>
          </p:cNvSpPr>
          <p:nvPr>
            <p:ph type="pic" sz="quarter" idx="11"/>
          </p:nvPr>
        </p:nvSpPr>
        <p:spPr>
          <a:xfrm>
            <a:off x="838199" y="1538514"/>
            <a:ext cx="6201229" cy="4554311"/>
          </a:xfrm>
        </p:spPr>
        <p:txBody>
          <a:bodyPr>
            <a:noAutofit/>
          </a:bodyPr>
          <a:lstStyle>
            <a:lvl1pPr marL="0" indent="0">
              <a:buNone/>
              <a:defRPr/>
            </a:lvl1pPr>
          </a:lstStyle>
          <a:p>
            <a:r>
              <a:rPr lang="en-US"/>
              <a:t>Click icon to add picture</a:t>
            </a:r>
            <a:endParaRPr lang="en-US" dirty="0"/>
          </a:p>
        </p:txBody>
      </p:sp>
    </p:spTree>
    <p:extLst>
      <p:ext uri="{BB962C8B-B14F-4D97-AF65-F5344CB8AC3E}">
        <p14:creationId xmlns:p14="http://schemas.microsoft.com/office/powerpoint/2010/main" val="4170027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192" y="16"/>
            <a:ext cx="12191807" cy="6865874"/>
          </a:xfrm>
          <a:prstGeom prst="rect">
            <a:avLst/>
          </a:prstGeom>
        </p:spPr>
      </p:pic>
      <p:sp>
        <p:nvSpPr>
          <p:cNvPr id="2" name="Title 1"/>
          <p:cNvSpPr>
            <a:spLocks noGrp="1"/>
          </p:cNvSpPr>
          <p:nvPr>
            <p:ph type="ctrTitle"/>
          </p:nvPr>
        </p:nvSpPr>
        <p:spPr>
          <a:xfrm>
            <a:off x="838200" y="3310516"/>
            <a:ext cx="10515600" cy="914400"/>
          </a:xfrm>
        </p:spPr>
        <p:txBody>
          <a:bodyPr anchor="ctr">
            <a:noAutofit/>
          </a:bodyPr>
          <a:lstStyle>
            <a:lvl1pPr algn="ctr">
              <a:defRPr sz="3400">
                <a:solidFill>
                  <a:schemeClr val="bg1"/>
                </a:solidFill>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1066800" y="2249929"/>
            <a:ext cx="10058400" cy="731520"/>
          </a:xfrm>
        </p:spPr>
        <p:txBody>
          <a:bodyPr anchor="ctr">
            <a:noAutofit/>
          </a:bodyPr>
          <a:lstStyle>
            <a:lvl1pPr marL="0" indent="0" algn="ctr">
              <a:buNone/>
              <a:defRPr sz="5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Unit 1</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24861" y="6356350"/>
            <a:ext cx="1699425" cy="383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9"/>
          <p:cNvSpPr>
            <a:spLocks noGrp="1"/>
          </p:cNvSpPr>
          <p:nvPr>
            <p:ph type="body" sz="quarter" idx="10" hasCustomPrompt="1"/>
          </p:nvPr>
        </p:nvSpPr>
        <p:spPr>
          <a:xfrm>
            <a:off x="2888443" y="6301527"/>
            <a:ext cx="8805672" cy="457200"/>
          </a:xfrm>
        </p:spPr>
        <p:txBody>
          <a:bodyPr anchor="b">
            <a:normAutofit/>
          </a:bodyPr>
          <a:lstStyle>
            <a:lvl1pPr marL="0" indent="0">
              <a:buNone/>
              <a:defRPr sz="1400">
                <a:solidFill>
                  <a:schemeClr val="bg1"/>
                </a:solidFill>
              </a:defRPr>
            </a:lvl1pPr>
          </a:lstStyle>
          <a:p>
            <a:pPr lvl="0"/>
            <a:r>
              <a:rPr lang="en-US" dirty="0"/>
              <a:t>[Author Name], [Book Title], [#] Edition. © [Insert Year] Cengage. All Rights Reserved. May not be scanned, copied or duplicated, or posted to a publicly accessible website, in whole or in part.</a:t>
            </a:r>
          </a:p>
        </p:txBody>
      </p:sp>
    </p:spTree>
    <p:extLst>
      <p:ext uri="{BB962C8B-B14F-4D97-AF65-F5344CB8AC3E}">
        <p14:creationId xmlns:p14="http://schemas.microsoft.com/office/powerpoint/2010/main" val="967583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192" y="16"/>
            <a:ext cx="12191807" cy="6865874"/>
          </a:xfrm>
          <a:prstGeom prst="rect">
            <a:avLst/>
          </a:prstGeom>
        </p:spPr>
      </p:pic>
      <p:sp>
        <p:nvSpPr>
          <p:cNvPr id="2" name="Title 1"/>
          <p:cNvSpPr>
            <a:spLocks noGrp="1"/>
          </p:cNvSpPr>
          <p:nvPr>
            <p:ph type="ctrTitle"/>
          </p:nvPr>
        </p:nvSpPr>
        <p:spPr>
          <a:xfrm>
            <a:off x="4043966" y="3671128"/>
            <a:ext cx="7309834" cy="914400"/>
          </a:xfrm>
        </p:spPr>
        <p:txBody>
          <a:bodyPr anchor="ctr">
            <a:noAutofit/>
          </a:bodyPr>
          <a:lstStyle>
            <a:lvl1pPr algn="l">
              <a:defRPr sz="3400">
                <a:solidFill>
                  <a:schemeClr val="bg1"/>
                </a:solidFill>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4043966" y="2597660"/>
            <a:ext cx="3515933" cy="731520"/>
          </a:xfrm>
        </p:spPr>
        <p:txBody>
          <a:bodyPr anchor="ctr">
            <a:noAutofit/>
          </a:bodyPr>
          <a:lstStyle>
            <a:lvl1pPr marL="0" indent="0" algn="l">
              <a:buNone/>
              <a:defRPr sz="3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Chapter 1</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24861" y="6356350"/>
            <a:ext cx="1699425" cy="383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4"/>
          <p:cNvSpPr>
            <a:spLocks noGrp="1"/>
          </p:cNvSpPr>
          <p:nvPr>
            <p:ph sz="quarter" idx="11" hasCustomPrompt="1"/>
          </p:nvPr>
        </p:nvSpPr>
        <p:spPr>
          <a:xfrm>
            <a:off x="245144" y="231774"/>
            <a:ext cx="3346704" cy="4315968"/>
          </a:xfrm>
        </p:spPr>
        <p:txBody>
          <a:bodyPr>
            <a:noAutofit/>
          </a:bodyPr>
          <a:lstStyle>
            <a:lvl1pPr marL="0" indent="0">
              <a:buNone/>
              <a:defRPr/>
            </a:lvl1pPr>
          </a:lstStyle>
          <a:p>
            <a:pPr lvl="0"/>
            <a:r>
              <a:rPr lang="en-US" dirty="0"/>
              <a:t>Add picture here</a:t>
            </a:r>
          </a:p>
        </p:txBody>
      </p:sp>
      <p:sp>
        <p:nvSpPr>
          <p:cNvPr id="9"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bg1"/>
                </a:solidFill>
                <a:effectLst/>
                <a:uLnTx/>
                <a:uFillTx/>
                <a:latin typeface="arial" charset="0"/>
                <a:ea typeface="+mn-ea"/>
                <a:cs typeface="+mn-cs"/>
              </a:rPr>
              <a:t>© 2020 Cengage. All Rights Reserved. May not be scanned, copied or duplicated, or posted to a publicly accessible website, in whole or in part.</a:t>
            </a:r>
          </a:p>
        </p:txBody>
      </p:sp>
    </p:spTree>
    <p:extLst>
      <p:ext uri="{BB962C8B-B14F-4D97-AF65-F5344CB8AC3E}">
        <p14:creationId xmlns:p14="http://schemas.microsoft.com/office/powerpoint/2010/main" val="2657070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lang="en-US" dirty="0"/>
          </a:p>
        </p:txBody>
      </p:sp>
      <p:sp>
        <p:nvSpPr>
          <p:cNvPr id="3" name="Content Placeholder 2"/>
          <p:cNvSpPr>
            <a:spLocks noGrp="1"/>
          </p:cNvSpPr>
          <p:nvPr>
            <p:ph idx="1"/>
          </p:nvPr>
        </p:nvSpPr>
        <p:spPr/>
        <p:txBody>
          <a:bodyPr>
            <a:noAutofit/>
          </a:bodyPr>
          <a:lstStyle>
            <a:lvl1pPr marL="365760" indent="-365760">
              <a:defRPr/>
            </a:lvl1pPr>
            <a:lvl2pPr marL="822960" indent="-320040">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 2020 Cengage. All Rights Reserved. May not be scanned, copied or duplicated, or posted to a publicly accessible website, in whole or in part.</a:t>
            </a:r>
          </a:p>
        </p:txBody>
      </p:sp>
    </p:spTree>
    <p:extLst>
      <p:ext uri="{BB962C8B-B14F-4D97-AF65-F5344CB8AC3E}">
        <p14:creationId xmlns:p14="http://schemas.microsoft.com/office/powerpoint/2010/main" val="1385151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838200" y="1317625"/>
            <a:ext cx="10515600" cy="2286000"/>
          </a:xfrm>
        </p:spPr>
        <p:txBody>
          <a:bodyPr>
            <a:noAutofit/>
          </a:bodyPr>
          <a:lstStyle>
            <a:lvl1pPr marL="365760" indent="-365760">
              <a:defRPr/>
            </a:lvl1pPr>
            <a:lvl2pPr marL="822960" indent="-320040">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 2020 Cengage. All Rights Reserved. May not be scanned, copied or duplicated, or posted to a publicly accessible website, in whole or in part.</a:t>
            </a:r>
          </a:p>
        </p:txBody>
      </p:sp>
      <p:sp>
        <p:nvSpPr>
          <p:cNvPr id="5" name="Content Placeholder 2"/>
          <p:cNvSpPr>
            <a:spLocks noGrp="1"/>
          </p:cNvSpPr>
          <p:nvPr>
            <p:ph idx="10"/>
          </p:nvPr>
        </p:nvSpPr>
        <p:spPr>
          <a:xfrm>
            <a:off x="838200" y="3806822"/>
            <a:ext cx="10515600" cy="2286000"/>
          </a:xfrm>
        </p:spPr>
        <p:txBody>
          <a:bodyPr>
            <a:noAutofit/>
          </a:bodyPr>
          <a:lstStyle>
            <a:lvl1pPr marL="365760" indent="-365760">
              <a:defRPr/>
            </a:lvl1pPr>
            <a:lvl2pPr marL="822960" indent="-320040">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47973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838200" y="1317625"/>
            <a:ext cx="10515600" cy="1097280"/>
          </a:xfrm>
        </p:spPr>
        <p:txBody>
          <a:bodyPr>
            <a:noAutofit/>
          </a:bodyPr>
          <a:lstStyle>
            <a:lvl1pPr marL="365760" indent="-365760">
              <a:defRPr/>
            </a:lvl1pPr>
            <a:lvl2pPr marL="822960" indent="-320040">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 2020 Cengage. All Rights Reserved. May not be scanned, copied or duplicated, or posted to a publicly accessible website, in whole or in part.</a:t>
            </a:r>
          </a:p>
        </p:txBody>
      </p:sp>
      <p:sp>
        <p:nvSpPr>
          <p:cNvPr id="5" name="Content Placeholder 2"/>
          <p:cNvSpPr>
            <a:spLocks noGrp="1"/>
          </p:cNvSpPr>
          <p:nvPr>
            <p:ph idx="10"/>
          </p:nvPr>
        </p:nvSpPr>
        <p:spPr>
          <a:xfrm>
            <a:off x="838200" y="2543597"/>
            <a:ext cx="10515600" cy="1097280"/>
          </a:xfrm>
        </p:spPr>
        <p:txBody>
          <a:bodyPr>
            <a:noAutofit/>
          </a:bodyPr>
          <a:lstStyle>
            <a:lvl1pPr marL="365760" indent="-365760">
              <a:defRPr/>
            </a:lvl1pPr>
            <a:lvl2pPr marL="822960" indent="-320040">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2"/>
          <p:cNvSpPr>
            <a:spLocks noGrp="1"/>
          </p:cNvSpPr>
          <p:nvPr>
            <p:ph idx="11"/>
          </p:nvPr>
        </p:nvSpPr>
        <p:spPr>
          <a:xfrm>
            <a:off x="838200" y="3769569"/>
            <a:ext cx="10515600" cy="1097280"/>
          </a:xfrm>
        </p:spPr>
        <p:txBody>
          <a:bodyPr>
            <a:noAutofit/>
          </a:bodyPr>
          <a:lstStyle>
            <a:lvl1pPr marL="365760" indent="-365760">
              <a:defRPr/>
            </a:lvl1pPr>
            <a:lvl2pPr marL="822960" indent="-320040">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2"/>
          <p:cNvSpPr>
            <a:spLocks noGrp="1"/>
          </p:cNvSpPr>
          <p:nvPr>
            <p:ph idx="12"/>
          </p:nvPr>
        </p:nvSpPr>
        <p:spPr>
          <a:xfrm>
            <a:off x="838200" y="4995542"/>
            <a:ext cx="10515600" cy="1097280"/>
          </a:xfrm>
        </p:spPr>
        <p:txBody>
          <a:bodyPr>
            <a:noAutofit/>
          </a:bodyPr>
          <a:lstStyle>
            <a:lvl1pPr marL="365760" indent="-365760">
              <a:defRPr/>
            </a:lvl1pPr>
            <a:lvl2pPr marL="822960" indent="-320040">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6256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838200" y="1317625"/>
            <a:ext cx="5029200" cy="1097280"/>
          </a:xfrm>
        </p:spPr>
        <p:txBody>
          <a:bodyPr>
            <a:noAutofit/>
          </a:bodyPr>
          <a:lstStyle>
            <a:lvl1pPr marL="365760" indent="-365760">
              <a:defRPr/>
            </a:lvl1pPr>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 2020 Cengage. All Rights Reserved. May not be scanned, copied or duplicated, or posted to a publicly accessible website, in whole or in part.</a:t>
            </a:r>
          </a:p>
        </p:txBody>
      </p:sp>
      <p:sp>
        <p:nvSpPr>
          <p:cNvPr id="5" name="Content Placeholder 2"/>
          <p:cNvSpPr>
            <a:spLocks noGrp="1"/>
          </p:cNvSpPr>
          <p:nvPr>
            <p:ph idx="10"/>
          </p:nvPr>
        </p:nvSpPr>
        <p:spPr>
          <a:xfrm>
            <a:off x="6324600" y="1317625"/>
            <a:ext cx="5029200" cy="1097280"/>
          </a:xfrm>
        </p:spPr>
        <p:txBody>
          <a:bodyPr>
            <a:noAutofit/>
          </a:bodyPr>
          <a:lstStyle>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2"/>
          <p:cNvSpPr>
            <a:spLocks noGrp="1"/>
          </p:cNvSpPr>
          <p:nvPr>
            <p:ph idx="11"/>
          </p:nvPr>
        </p:nvSpPr>
        <p:spPr>
          <a:xfrm>
            <a:off x="838200" y="2543597"/>
            <a:ext cx="5029200" cy="1097280"/>
          </a:xfrm>
        </p:spPr>
        <p:txBody>
          <a:bodyPr>
            <a:noAutofit/>
          </a:bodyPr>
          <a:lstStyle>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2"/>
          <p:cNvSpPr>
            <a:spLocks noGrp="1"/>
          </p:cNvSpPr>
          <p:nvPr>
            <p:ph idx="12"/>
          </p:nvPr>
        </p:nvSpPr>
        <p:spPr>
          <a:xfrm>
            <a:off x="6324600" y="2543597"/>
            <a:ext cx="5029200" cy="1097280"/>
          </a:xfrm>
        </p:spPr>
        <p:txBody>
          <a:bodyPr>
            <a:noAutofit/>
          </a:bodyPr>
          <a:lstStyle>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2"/>
          <p:cNvSpPr>
            <a:spLocks noGrp="1"/>
          </p:cNvSpPr>
          <p:nvPr>
            <p:ph idx="13"/>
          </p:nvPr>
        </p:nvSpPr>
        <p:spPr>
          <a:xfrm>
            <a:off x="838200" y="3769569"/>
            <a:ext cx="5029200" cy="1097280"/>
          </a:xfrm>
        </p:spPr>
        <p:txBody>
          <a:bodyPr>
            <a:noAutofit/>
          </a:bodyPr>
          <a:lstStyle>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2"/>
          <p:cNvSpPr>
            <a:spLocks noGrp="1"/>
          </p:cNvSpPr>
          <p:nvPr>
            <p:ph idx="14"/>
          </p:nvPr>
        </p:nvSpPr>
        <p:spPr>
          <a:xfrm>
            <a:off x="6324600" y="3769569"/>
            <a:ext cx="5029200" cy="1097280"/>
          </a:xfrm>
        </p:spPr>
        <p:txBody>
          <a:bodyPr>
            <a:noAutofit/>
          </a:bodyPr>
          <a:lstStyle>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2"/>
          <p:cNvSpPr>
            <a:spLocks noGrp="1"/>
          </p:cNvSpPr>
          <p:nvPr>
            <p:ph idx="15"/>
          </p:nvPr>
        </p:nvSpPr>
        <p:spPr>
          <a:xfrm>
            <a:off x="838200" y="4995542"/>
            <a:ext cx="5029200" cy="1097280"/>
          </a:xfrm>
        </p:spPr>
        <p:txBody>
          <a:bodyPr>
            <a:noAutofit/>
          </a:bodyPr>
          <a:lstStyle>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2"/>
          <p:cNvSpPr>
            <a:spLocks noGrp="1"/>
          </p:cNvSpPr>
          <p:nvPr>
            <p:ph idx="16"/>
          </p:nvPr>
        </p:nvSpPr>
        <p:spPr>
          <a:xfrm>
            <a:off x="6324600" y="4995542"/>
            <a:ext cx="5029200" cy="1097280"/>
          </a:xfrm>
        </p:spPr>
        <p:txBody>
          <a:bodyPr>
            <a:noAutofit/>
          </a:bodyPr>
          <a:lstStyle>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09272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838200" y="1317625"/>
            <a:ext cx="10515600" cy="731520"/>
          </a:xfrm>
        </p:spPr>
        <p:txBody>
          <a:bodyPr>
            <a:noAutofit/>
          </a:bodyPr>
          <a:lstStyle>
            <a:lvl1pPr marL="228600" indent="-228600">
              <a:defRPr lang="en-US" sz="3200" kern="1200" dirty="0" smtClean="0">
                <a:solidFill>
                  <a:schemeClr val="tx1"/>
                </a:solidFill>
                <a:latin typeface="Arial" panose="020B0604020202020204" pitchFamily="34" charset="0"/>
                <a:ea typeface="+mn-ea"/>
                <a:cs typeface="Arial" panose="020B0604020202020204" pitchFamily="34" charset="0"/>
              </a:defRPr>
            </a:lvl1pPr>
            <a:lvl2pPr marL="822960" indent="-320040">
              <a:defRPr/>
            </a:lvl2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a:t>Fifth level</a:t>
            </a:r>
            <a:endParaRPr lang="en-US" dirty="0"/>
          </a:p>
        </p:txBody>
      </p:sp>
      <p:sp>
        <p:nvSpPr>
          <p:cNvPr id="8"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 2020 Cengage. All Rights Reserved. May not be scanned, copied or duplicated, or posted to a publicly accessible website, in whole or in part.</a:t>
            </a:r>
          </a:p>
        </p:txBody>
      </p:sp>
      <p:sp>
        <p:nvSpPr>
          <p:cNvPr id="5" name="Content Placeholder 2"/>
          <p:cNvSpPr>
            <a:spLocks noGrp="1"/>
          </p:cNvSpPr>
          <p:nvPr>
            <p:ph idx="10"/>
          </p:nvPr>
        </p:nvSpPr>
        <p:spPr>
          <a:xfrm>
            <a:off x="838200" y="2126360"/>
            <a:ext cx="10515600" cy="731520"/>
          </a:xfrm>
        </p:spPr>
        <p:txBody>
          <a:bodyPr>
            <a:noAutofit/>
          </a:bodyPr>
          <a:lstStyle>
            <a:lvl1pPr marL="228600" indent="-228600">
              <a:defRPr lang="en-US" sz="2800" kern="1200" dirty="0" smtClean="0">
                <a:solidFill>
                  <a:schemeClr val="tx1"/>
                </a:solidFill>
                <a:latin typeface="Arial" panose="020B0604020202020204" pitchFamily="34" charset="0"/>
                <a:ea typeface="+mn-ea"/>
                <a:cs typeface="Arial" panose="020B0604020202020204" pitchFamily="34" charset="0"/>
              </a:defRPr>
            </a:lvl1pPr>
            <a:lvl2pPr marL="822960" indent="-320040">
              <a:defRPr/>
            </a:lvl2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a:t>Fifth level</a:t>
            </a:r>
            <a:endParaRPr lang="en-US" dirty="0"/>
          </a:p>
        </p:txBody>
      </p:sp>
      <p:sp>
        <p:nvSpPr>
          <p:cNvPr id="6" name="Content Placeholder 2"/>
          <p:cNvSpPr>
            <a:spLocks noGrp="1"/>
          </p:cNvSpPr>
          <p:nvPr>
            <p:ph idx="11"/>
          </p:nvPr>
        </p:nvSpPr>
        <p:spPr>
          <a:xfrm>
            <a:off x="838200" y="2935095"/>
            <a:ext cx="10515600" cy="731520"/>
          </a:xfrm>
        </p:spPr>
        <p:txBody>
          <a:bodyPr>
            <a:noAutofit/>
          </a:bodyPr>
          <a:lstStyle>
            <a:lvl1pPr marL="228600" indent="-228600">
              <a:defRPr lang="en-US" sz="3200" kern="1200" dirty="0" smtClean="0">
                <a:solidFill>
                  <a:schemeClr val="tx1"/>
                </a:solidFill>
                <a:latin typeface="Arial" panose="020B0604020202020204" pitchFamily="34" charset="0"/>
                <a:ea typeface="+mn-ea"/>
                <a:cs typeface="Arial" panose="020B0604020202020204" pitchFamily="34" charset="0"/>
              </a:defRPr>
            </a:lvl1pPr>
            <a:lvl2pPr marL="822960" indent="-320040">
              <a:defRPr/>
            </a:lvl2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a:t>Fifth level</a:t>
            </a:r>
            <a:endParaRPr lang="en-US" dirty="0"/>
          </a:p>
        </p:txBody>
      </p:sp>
      <p:sp>
        <p:nvSpPr>
          <p:cNvPr id="7" name="Content Placeholder 2"/>
          <p:cNvSpPr>
            <a:spLocks noGrp="1"/>
          </p:cNvSpPr>
          <p:nvPr>
            <p:ph idx="12"/>
          </p:nvPr>
        </p:nvSpPr>
        <p:spPr>
          <a:xfrm>
            <a:off x="838200" y="3743830"/>
            <a:ext cx="10515600" cy="731520"/>
          </a:xfrm>
        </p:spPr>
        <p:txBody>
          <a:bodyPr>
            <a:noAutofit/>
          </a:bodyPr>
          <a:lstStyle>
            <a:lvl1pPr marL="228600" indent="-228600">
              <a:defRPr lang="en-US" sz="3200" kern="1200" dirty="0" smtClean="0">
                <a:solidFill>
                  <a:schemeClr val="tx1"/>
                </a:solidFill>
                <a:latin typeface="Arial" panose="020B0604020202020204" pitchFamily="34" charset="0"/>
                <a:ea typeface="+mn-ea"/>
                <a:cs typeface="Arial" panose="020B0604020202020204" pitchFamily="34" charset="0"/>
              </a:defRPr>
            </a:lvl1pPr>
            <a:lvl2pPr marL="822960" indent="-320040">
              <a:defRPr/>
            </a:lvl2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a:t>Fifth level</a:t>
            </a:r>
            <a:endParaRPr lang="en-US" dirty="0"/>
          </a:p>
        </p:txBody>
      </p:sp>
      <p:sp>
        <p:nvSpPr>
          <p:cNvPr id="9" name="Content Placeholder 2"/>
          <p:cNvSpPr>
            <a:spLocks noGrp="1"/>
          </p:cNvSpPr>
          <p:nvPr>
            <p:ph idx="13"/>
          </p:nvPr>
        </p:nvSpPr>
        <p:spPr>
          <a:xfrm>
            <a:off x="838200" y="4552565"/>
            <a:ext cx="10515600" cy="731520"/>
          </a:xfrm>
        </p:spPr>
        <p:txBody>
          <a:bodyPr>
            <a:noAutofit/>
          </a:bodyPr>
          <a:lstStyle>
            <a:lvl1pPr marL="228600" indent="-228600">
              <a:defRPr lang="en-US" sz="3200" kern="1200" dirty="0" smtClean="0">
                <a:solidFill>
                  <a:schemeClr val="tx1"/>
                </a:solidFill>
                <a:latin typeface="Arial" panose="020B0604020202020204" pitchFamily="34" charset="0"/>
                <a:ea typeface="+mn-ea"/>
                <a:cs typeface="Arial" panose="020B0604020202020204" pitchFamily="34" charset="0"/>
              </a:defRPr>
            </a:lvl1pPr>
            <a:lvl2pPr marL="822960" indent="-320040">
              <a:defRPr/>
            </a:lvl2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a:t>Fifth level</a:t>
            </a:r>
            <a:endParaRPr lang="en-US" dirty="0"/>
          </a:p>
        </p:txBody>
      </p:sp>
      <p:sp>
        <p:nvSpPr>
          <p:cNvPr id="10" name="Content Placeholder 2"/>
          <p:cNvSpPr>
            <a:spLocks noGrp="1"/>
          </p:cNvSpPr>
          <p:nvPr>
            <p:ph idx="14"/>
          </p:nvPr>
        </p:nvSpPr>
        <p:spPr>
          <a:xfrm>
            <a:off x="838200" y="5361302"/>
            <a:ext cx="10515600" cy="731520"/>
          </a:xfrm>
        </p:spPr>
        <p:txBody>
          <a:bodyPr>
            <a:noAutofit/>
          </a:bodyPr>
          <a:lstStyle>
            <a:lvl1pPr marL="228600" indent="-228600">
              <a:defRPr lang="en-US" sz="3200" kern="1200" dirty="0" smtClean="0">
                <a:solidFill>
                  <a:schemeClr val="tx1"/>
                </a:solidFill>
                <a:latin typeface="Arial" panose="020B0604020202020204" pitchFamily="34" charset="0"/>
                <a:ea typeface="+mn-ea"/>
                <a:cs typeface="Arial" panose="020B0604020202020204" pitchFamily="34" charset="0"/>
              </a:defRPr>
            </a:lvl1pPr>
            <a:lvl2pPr marL="822960" indent="-320040">
              <a:defRPr/>
            </a:lvl2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dirty="0"/>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dirty="0"/>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dirty="0"/>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dirty="0"/>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dirty="0"/>
              <a:t>Fifth level</a:t>
            </a:r>
          </a:p>
        </p:txBody>
      </p:sp>
    </p:spTree>
    <p:extLst>
      <p:ext uri="{BB962C8B-B14F-4D97-AF65-F5344CB8AC3E}">
        <p14:creationId xmlns:p14="http://schemas.microsoft.com/office/powerpoint/2010/main" val="104190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838200" y="1317625"/>
            <a:ext cx="5029200" cy="4754880"/>
          </a:xfrm>
        </p:spPr>
        <p:txBody>
          <a:bodyPr>
            <a:noAutofit/>
          </a:bodyPr>
          <a:lstStyle>
            <a:lvl1pPr marL="365760" indent="-365760">
              <a:defRPr/>
            </a:lvl1pPr>
            <a:lvl2pPr marL="822960" indent="-320040">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 2020 Cengage. All Rights Reserved. May not be scanned, copied or duplicated, or posted to a publicly accessible website, in whole or in part.</a:t>
            </a:r>
          </a:p>
        </p:txBody>
      </p:sp>
      <p:sp>
        <p:nvSpPr>
          <p:cNvPr id="5" name="Content Placeholder 2"/>
          <p:cNvSpPr>
            <a:spLocks noGrp="1"/>
          </p:cNvSpPr>
          <p:nvPr>
            <p:ph idx="10"/>
          </p:nvPr>
        </p:nvSpPr>
        <p:spPr>
          <a:xfrm>
            <a:off x="6324600" y="1317625"/>
            <a:ext cx="5029200" cy="4754880"/>
          </a:xfrm>
        </p:spPr>
        <p:txBody>
          <a:bodyPr>
            <a:noAutofit/>
          </a:bodyPr>
          <a:lstStyle>
            <a:lvl1pPr marL="365760" indent="-365760">
              <a:defRPr/>
            </a:lvl1pPr>
            <a:lvl2pPr marL="822960" indent="-320040">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50736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36525"/>
            <a:ext cx="10515600" cy="9144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317625"/>
            <a:ext cx="10515600" cy="475488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476843" y="6356350"/>
            <a:ext cx="1579562"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0910158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62" r:id="rId5"/>
    <p:sldLayoutId id="2147483665" r:id="rId6"/>
    <p:sldLayoutId id="2147483667" r:id="rId7"/>
    <p:sldLayoutId id="2147483666" r:id="rId8"/>
    <p:sldLayoutId id="2147483663" r:id="rId9"/>
    <p:sldLayoutId id="2147483664" r:id="rId10"/>
    <p:sldLayoutId id="2147483668" r:id="rId11"/>
    <p:sldLayoutId id="2147483669" r:id="rId12"/>
    <p:sldLayoutId id="2147483670" r:id="rId13"/>
    <p:sldLayoutId id="2147483671" r:id="rId14"/>
  </p:sldLayoutIdLst>
  <p:txStyles>
    <p:titleStyle>
      <a:lvl1pPr algn="ctr" defTabSz="914400" rtl="0" eaLnBrk="1" latinLnBrk="0" hangingPunct="1">
        <a:lnSpc>
          <a:spcPct val="90000"/>
        </a:lnSpc>
        <a:spcBef>
          <a:spcPct val="0"/>
        </a:spcBef>
        <a:buNone/>
        <a:defRPr sz="3400" b="1" kern="1200">
          <a:solidFill>
            <a:srgbClr val="000000"/>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00000"/>
        </a:lnSpc>
        <a:spcBef>
          <a:spcPts val="600"/>
        </a:spcBef>
        <a:spcAft>
          <a:spcPts val="600"/>
        </a:spcAft>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600"/>
        </a:spcBef>
        <a:spcAft>
          <a:spcPts val="60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600"/>
        </a:spcBef>
        <a:spcAft>
          <a:spcPts val="6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600"/>
        </a:spcBef>
        <a:spcAft>
          <a:spcPts val="60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0000"/>
        </a:lnSpc>
        <a:spcBef>
          <a:spcPts val="600"/>
        </a:spcBef>
        <a:spcAft>
          <a:spcPts val="60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ctrTitle"/>
          </p:nvPr>
        </p:nvSpPr>
        <p:spPr>
          <a:xfrm>
            <a:off x="838200" y="2249928"/>
            <a:ext cx="10515600" cy="914400"/>
          </a:xfrm>
        </p:spPr>
        <p:txBody>
          <a:bodyPr/>
          <a:lstStyle/>
          <a:p>
            <a:r>
              <a:rPr lang="en-US" sz="4000" dirty="0"/>
              <a:t>Intermediate Accounting</a:t>
            </a:r>
          </a:p>
        </p:txBody>
      </p:sp>
      <p:sp>
        <p:nvSpPr>
          <p:cNvPr id="2" name="Subtitle 2"/>
          <p:cNvSpPr>
            <a:spLocks noGrp="1"/>
          </p:cNvSpPr>
          <p:nvPr>
            <p:ph type="subTitle" idx="1"/>
          </p:nvPr>
        </p:nvSpPr>
        <p:spPr>
          <a:xfrm>
            <a:off x="1066800" y="3310516"/>
            <a:ext cx="10058400" cy="731520"/>
          </a:xfrm>
        </p:spPr>
        <p:txBody>
          <a:bodyPr/>
          <a:lstStyle/>
          <a:p>
            <a:r>
              <a:rPr lang="en-US" sz="2400" dirty="0"/>
              <a:t>Third Edition</a:t>
            </a:r>
          </a:p>
        </p:txBody>
      </p:sp>
      <p:sp>
        <p:nvSpPr>
          <p:cNvPr id="6" name="Text Placeholder 3"/>
          <p:cNvSpPr>
            <a:spLocks noGrp="1"/>
          </p:cNvSpPr>
          <p:nvPr>
            <p:ph type="body" sz="quarter" idx="10"/>
          </p:nvPr>
        </p:nvSpPr>
        <p:spPr/>
        <p:txBody>
          <a:bodyPr>
            <a:noAutofit/>
          </a:bodyPr>
          <a:lstStyle/>
          <a:p>
            <a:pPr lvl="0"/>
            <a:r>
              <a:rPr lang="en-US" dirty="0"/>
              <a:t>Wahlen, Intermediate Accounting, Third Edition. © 2020 Cengage. All Rights Reserved. May not be scanned, copied or duplicated, or posted to a publicly accessible website, in whole or in part.</a:t>
            </a:r>
          </a:p>
        </p:txBody>
      </p:sp>
    </p:spTree>
    <p:extLst>
      <p:ext uri="{BB962C8B-B14F-4D97-AF65-F5344CB8AC3E}">
        <p14:creationId xmlns:p14="http://schemas.microsoft.com/office/powerpoint/2010/main" val="33183397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a:t>When Ownership is Separate from Control</a:t>
            </a:r>
            <a:endParaRPr lang="en-US" sz="2000" dirty="0"/>
          </a:p>
        </p:txBody>
      </p:sp>
      <p:pic>
        <p:nvPicPr>
          <p:cNvPr id="5" name="Picture 2" descr="A diagram of the separation of ownership and control. The Separation of Ownership and Control is at the top. The two categories that have a separation are principals and agents. Principals have ownership (supply and own resources) while agents have control (manage and control resources). There is information asymmetry between common equity shareholders, creditors, and other resource providers on the principal side of the diagram and executives, managers, and employees on the agents side of the diagram."/>
          <p:cNvPicPr>
            <a:picLocks noGrp="1" noChangeAspect="1" noChangeArrowheads="1"/>
          </p:cNvPicPr>
          <p:nvPr>
            <p:ph idx="1"/>
          </p:nvPr>
        </p:nvPicPr>
        <p:blipFill rotWithShape="1">
          <a:blip r:embed="rId3" cstate="print"/>
          <a:srcRect t="10973" b="-119"/>
          <a:stretch/>
        </p:blipFill>
        <p:spPr bwMode="auto">
          <a:xfrm>
            <a:off x="2167986" y="1711325"/>
            <a:ext cx="7856029" cy="4157254"/>
          </a:xfrm>
          <a:prstGeom prst="rect">
            <a:avLst/>
          </a:prstGeom>
          <a:noFill/>
          <a:ln w="9525">
            <a:noFill/>
            <a:miter lim="800000"/>
            <a:headEnd/>
            <a:tailEnd/>
          </a:ln>
        </p:spPr>
      </p:pic>
    </p:spTree>
    <p:extLst>
      <p:ext uri="{BB962C8B-B14F-4D97-AF65-F5344CB8AC3E}">
        <p14:creationId xmlns:p14="http://schemas.microsoft.com/office/powerpoint/2010/main" val="26022133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a:t>What Drives the Demand for Accounting Standards and Independent Audits?</a:t>
            </a:r>
            <a:endParaRPr lang="en-US" sz="2000" dirty="0"/>
          </a:p>
        </p:txBody>
      </p:sp>
      <p:sp>
        <p:nvSpPr>
          <p:cNvPr id="3" name="Content Placeholder 2"/>
          <p:cNvSpPr>
            <a:spLocks noGrp="1"/>
          </p:cNvSpPr>
          <p:nvPr>
            <p:ph idx="1"/>
          </p:nvPr>
        </p:nvSpPr>
        <p:spPr>
          <a:xfrm>
            <a:off x="838200" y="1317624"/>
            <a:ext cx="10515600" cy="4879975"/>
          </a:xfrm>
        </p:spPr>
        <p:txBody>
          <a:bodyPr/>
          <a:lstStyle/>
          <a:p>
            <a:r>
              <a:rPr lang="en-US" sz="2400" dirty="0"/>
              <a:t>A natural demand arises for </a:t>
            </a:r>
            <a:r>
              <a:rPr lang="en-US" sz="2400" b="1" dirty="0">
                <a:solidFill>
                  <a:srgbClr val="004A78"/>
                </a:solidFill>
              </a:rPr>
              <a:t>accounting standards </a:t>
            </a:r>
            <a:r>
              <a:rPr lang="en-US" sz="2400" dirty="0"/>
              <a:t>that managers can use to measure and report financial statements that are relevant and representationally faithful.</a:t>
            </a:r>
          </a:p>
          <a:p>
            <a:r>
              <a:rPr lang="en-US" sz="2400" dirty="0"/>
              <a:t>Professional standards, such as </a:t>
            </a:r>
            <a:r>
              <a:rPr lang="en-US" sz="2400" b="1" dirty="0">
                <a:solidFill>
                  <a:srgbClr val="004A78"/>
                </a:solidFill>
              </a:rPr>
              <a:t>Generally Accepted Accounting Principles (U.S. GAAP)</a:t>
            </a:r>
            <a:r>
              <a:rPr lang="en-US" sz="2400" dirty="0">
                <a:solidFill>
                  <a:srgbClr val="004A78"/>
                </a:solidFill>
              </a:rPr>
              <a:t> </a:t>
            </a:r>
            <a:r>
              <a:rPr lang="en-US" sz="2400" dirty="0"/>
              <a:t>and</a:t>
            </a:r>
            <a:r>
              <a:rPr lang="en-US" sz="2400" dirty="0">
                <a:solidFill>
                  <a:srgbClr val="004A78"/>
                </a:solidFill>
              </a:rPr>
              <a:t> </a:t>
            </a:r>
            <a:r>
              <a:rPr lang="en-US" sz="2400" b="1" dirty="0">
                <a:solidFill>
                  <a:srgbClr val="004A78"/>
                </a:solidFill>
              </a:rPr>
              <a:t>International Financial Reporting Standards (IFRS)</a:t>
            </a:r>
            <a:r>
              <a:rPr lang="en-US" sz="2400" dirty="0">
                <a:solidFill>
                  <a:srgbClr val="004A78"/>
                </a:solidFill>
              </a:rPr>
              <a:t> </a:t>
            </a:r>
            <a:r>
              <a:rPr lang="en-US" sz="2400" dirty="0"/>
              <a:t>are not sufficient to meet users’ demands.</a:t>
            </a:r>
          </a:p>
          <a:p>
            <a:pPr marL="822960" indent="-320040"/>
            <a:r>
              <a:rPr lang="en-US" sz="2000" dirty="0"/>
              <a:t>Accounting standards require many choices, judgments, and estimates</a:t>
            </a:r>
          </a:p>
          <a:p>
            <a:pPr marL="822960" indent="-320040"/>
            <a:r>
              <a:rPr lang="en-US" sz="2000" dirty="0"/>
              <a:t>This gives rise to a demand for </a:t>
            </a:r>
            <a:r>
              <a:rPr lang="en-US" sz="2000" b="1" dirty="0">
                <a:solidFill>
                  <a:srgbClr val="004A78"/>
                </a:solidFill>
              </a:rPr>
              <a:t>independent audits</a:t>
            </a:r>
            <a:endParaRPr lang="en-US" sz="2000" b="1" dirty="0"/>
          </a:p>
          <a:p>
            <a:r>
              <a:rPr lang="en-US" sz="2400" dirty="0"/>
              <a:t>External auditors must be independent experts in accounting who carefully evaluate a company’s accounting records and verify whether the financial statements are fairly presented in accordance with professional standards.</a:t>
            </a:r>
          </a:p>
        </p:txBody>
      </p:sp>
    </p:spTree>
    <p:extLst>
      <p:ext uri="{BB962C8B-B14F-4D97-AF65-F5344CB8AC3E}">
        <p14:creationId xmlns:p14="http://schemas.microsoft.com/office/powerpoint/2010/main" val="1185890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a:t>The Supply of Financial Accounting Information</a:t>
            </a:r>
            <a:br>
              <a:rPr lang="en-US" dirty="0"/>
            </a:br>
            <a:r>
              <a:rPr lang="en-US" sz="2000" dirty="0"/>
              <a:t>Learning Objective #2</a:t>
            </a:r>
          </a:p>
        </p:txBody>
      </p:sp>
      <p:sp>
        <p:nvSpPr>
          <p:cNvPr id="3" name="Content Placeholder 2"/>
          <p:cNvSpPr>
            <a:spLocks noGrp="1"/>
          </p:cNvSpPr>
          <p:nvPr>
            <p:ph idx="1"/>
          </p:nvPr>
        </p:nvSpPr>
        <p:spPr>
          <a:xfrm>
            <a:off x="838200" y="1317625"/>
            <a:ext cx="10515600" cy="4676775"/>
          </a:xfrm>
        </p:spPr>
        <p:txBody>
          <a:bodyPr/>
          <a:lstStyle/>
          <a:p>
            <a:r>
              <a:rPr lang="en-US" sz="2800" dirty="0"/>
              <a:t>The supply of accounting information that companies report is determined primarily by the interactions between two main forces:</a:t>
            </a:r>
          </a:p>
          <a:p>
            <a:pPr marL="822960" indent="-320040"/>
            <a:r>
              <a:rPr lang="en-US" sz="2400" dirty="0"/>
              <a:t>Authoritative professional accounting standards, such as U.S. GAAP or IFRS, that govern in the company’s country of incorporation</a:t>
            </a:r>
          </a:p>
          <a:p>
            <a:pPr marL="822960" indent="-320040"/>
            <a:r>
              <a:rPr lang="en-US" sz="2400" dirty="0"/>
              <a:t>Choices, methods, estimates, and judgments that the company must make in order to apply those accounting standards to measure and report their financial statements</a:t>
            </a:r>
          </a:p>
        </p:txBody>
      </p:sp>
    </p:spTree>
    <p:extLst>
      <p:ext uri="{BB962C8B-B14F-4D97-AF65-F5344CB8AC3E}">
        <p14:creationId xmlns:p14="http://schemas.microsoft.com/office/powerpoint/2010/main" val="6226927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a:t>The Role of the Securities and Exchange Commission (SEC)</a:t>
            </a:r>
            <a:endParaRPr lang="en-US" sz="1200" dirty="0"/>
          </a:p>
        </p:txBody>
      </p:sp>
      <p:sp>
        <p:nvSpPr>
          <p:cNvPr id="3" name="Content Placeholder 2"/>
          <p:cNvSpPr>
            <a:spLocks noGrp="1"/>
          </p:cNvSpPr>
          <p:nvPr>
            <p:ph idx="1"/>
          </p:nvPr>
        </p:nvSpPr>
        <p:spPr>
          <a:xfrm>
            <a:off x="838200" y="1317625"/>
            <a:ext cx="10642600" cy="4676775"/>
          </a:xfrm>
        </p:spPr>
        <p:txBody>
          <a:bodyPr/>
          <a:lstStyle/>
          <a:p>
            <a:r>
              <a:rPr lang="en-US" sz="2800" dirty="0"/>
              <a:t>The U.S. Congress created the </a:t>
            </a:r>
            <a:r>
              <a:rPr lang="en-US" sz="2800" b="1" dirty="0">
                <a:solidFill>
                  <a:srgbClr val="004A78"/>
                </a:solidFill>
              </a:rPr>
              <a:t>Securities and Exchange Commission (SEC)</a:t>
            </a:r>
            <a:r>
              <a:rPr lang="en-US" sz="2800" dirty="0">
                <a:solidFill>
                  <a:schemeClr val="tx2"/>
                </a:solidFill>
              </a:rPr>
              <a:t> </a:t>
            </a:r>
            <a:r>
              <a:rPr lang="en-US" sz="2800" dirty="0"/>
              <a:t>to administer the Securities Act of 1933 and the Securities Exchange Act of 1934.</a:t>
            </a:r>
          </a:p>
          <a:p>
            <a:r>
              <a:rPr lang="en-US" sz="2800" dirty="0"/>
              <a:t>The stated mission of the U.S. Securities and Exchange Commission is to “protect investors, maintain fair, orderly, and efficient markets, and facilitate capital formation.”  </a:t>
            </a:r>
          </a:p>
          <a:p>
            <a:r>
              <a:rPr lang="en-US" sz="2800" dirty="0"/>
              <a:t>Under these acts, the SEC has the legal authority to prescribe accounting principles and reporting practices for all corporations issuing publicly traded securities within the U.S. capital markets.</a:t>
            </a:r>
          </a:p>
        </p:txBody>
      </p:sp>
    </p:spTree>
    <p:extLst>
      <p:ext uri="{BB962C8B-B14F-4D97-AF65-F5344CB8AC3E}">
        <p14:creationId xmlns:p14="http://schemas.microsoft.com/office/powerpoint/2010/main" val="30922634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a:t>The SEC’s Reporting Requirements</a:t>
            </a:r>
            <a:endParaRPr lang="en-US" sz="1200" dirty="0"/>
          </a:p>
        </p:txBody>
      </p:sp>
      <p:sp>
        <p:nvSpPr>
          <p:cNvPr id="3" name="Content Placeholder 2"/>
          <p:cNvSpPr>
            <a:spLocks noGrp="1"/>
          </p:cNvSpPr>
          <p:nvPr>
            <p:ph idx="1"/>
          </p:nvPr>
        </p:nvSpPr>
        <p:spPr>
          <a:xfrm>
            <a:off x="838200" y="1317625"/>
            <a:ext cx="10947400" cy="4821918"/>
          </a:xfrm>
        </p:spPr>
        <p:txBody>
          <a:bodyPr/>
          <a:lstStyle/>
          <a:p>
            <a:pPr>
              <a:spcBef>
                <a:spcPts val="300"/>
              </a:spcBef>
            </a:pPr>
            <a:r>
              <a:rPr lang="en-US" sz="2400" dirty="0"/>
              <a:t>The Securities Act of 1933 requires each company offering securities for sale to the public in the primary and secondary markets to file a registration statement.</a:t>
            </a:r>
          </a:p>
          <a:p>
            <a:pPr marL="822960" indent="-320040">
              <a:spcBef>
                <a:spcPts val="300"/>
              </a:spcBef>
            </a:pPr>
            <a:r>
              <a:rPr lang="en-US" sz="2000" dirty="0"/>
              <a:t>Form S-1 – A registration statement</a:t>
            </a:r>
          </a:p>
          <a:p>
            <a:pPr>
              <a:spcBef>
                <a:spcPts val="300"/>
              </a:spcBef>
            </a:pPr>
            <a:r>
              <a:rPr lang="en-US" sz="2400" dirty="0"/>
              <a:t>The Securities Exchange Act of 1934 established extensive reporting requirements for listed companies.</a:t>
            </a:r>
          </a:p>
          <a:p>
            <a:pPr marL="822960" indent="-320040">
              <a:spcBef>
                <a:spcPts val="300"/>
              </a:spcBef>
            </a:pPr>
            <a:r>
              <a:rPr lang="en-US" sz="2000" b="1" dirty="0">
                <a:solidFill>
                  <a:srgbClr val="004A78"/>
                </a:solidFill>
              </a:rPr>
              <a:t>Form 10-K </a:t>
            </a:r>
            <a:r>
              <a:rPr lang="en-US" sz="2000" dirty="0"/>
              <a:t>– An annual report including financial statements</a:t>
            </a:r>
          </a:p>
          <a:p>
            <a:pPr marL="822960" indent="-320040">
              <a:spcBef>
                <a:spcPts val="300"/>
              </a:spcBef>
            </a:pPr>
            <a:r>
              <a:rPr lang="en-US" sz="2000" b="1" dirty="0">
                <a:solidFill>
                  <a:srgbClr val="004A78"/>
                </a:solidFill>
              </a:rPr>
              <a:t>Form 10-Q </a:t>
            </a:r>
            <a:r>
              <a:rPr lang="en-US" sz="2000" dirty="0"/>
              <a:t>– A quarterly report including financial statements</a:t>
            </a:r>
          </a:p>
          <a:p>
            <a:pPr marL="822960" indent="-320040">
              <a:spcBef>
                <a:spcPts val="300"/>
              </a:spcBef>
            </a:pPr>
            <a:r>
              <a:rPr lang="en-US" sz="2000" b="1" dirty="0">
                <a:solidFill>
                  <a:srgbClr val="004A78"/>
                </a:solidFill>
              </a:rPr>
              <a:t>Form 20-F </a:t>
            </a:r>
            <a:r>
              <a:rPr lang="en-US" sz="2000" dirty="0"/>
              <a:t>– An annual report from non-U.S. companies</a:t>
            </a:r>
          </a:p>
          <a:p>
            <a:pPr marL="822960" indent="-320040">
              <a:spcBef>
                <a:spcPts val="300"/>
              </a:spcBef>
            </a:pPr>
            <a:r>
              <a:rPr lang="en-US" sz="2000" b="1" dirty="0">
                <a:solidFill>
                  <a:srgbClr val="004A78"/>
                </a:solidFill>
              </a:rPr>
              <a:t>Form 8-K </a:t>
            </a:r>
            <a:r>
              <a:rPr lang="en-US" sz="2000" dirty="0"/>
              <a:t>– A report used to describe significant events that may affect the company</a:t>
            </a:r>
          </a:p>
          <a:p>
            <a:pPr marL="822960" indent="-320040">
              <a:spcBef>
                <a:spcPts val="300"/>
              </a:spcBef>
            </a:pPr>
            <a:r>
              <a:rPr lang="en-US" sz="2000" b="1" dirty="0">
                <a:solidFill>
                  <a:srgbClr val="004A78"/>
                </a:solidFill>
              </a:rPr>
              <a:t>Proxy Statement </a:t>
            </a:r>
            <a:r>
              <a:rPr lang="en-US" sz="2000" dirty="0"/>
              <a:t>– A report used when management requests the right to vote through proxies at shareholders’ meetings</a:t>
            </a:r>
          </a:p>
        </p:txBody>
      </p:sp>
    </p:spTree>
    <p:extLst>
      <p:ext uri="{BB962C8B-B14F-4D97-AF65-F5344CB8AC3E}">
        <p14:creationId xmlns:p14="http://schemas.microsoft.com/office/powerpoint/2010/main" val="23383441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a:t>The SEC’s Authority over Accounting Standards and Financial Reporting</a:t>
            </a:r>
            <a:endParaRPr lang="en-US" sz="1200" dirty="0"/>
          </a:p>
        </p:txBody>
      </p:sp>
      <p:sp>
        <p:nvSpPr>
          <p:cNvPr id="3" name="Content Placeholder 2"/>
          <p:cNvSpPr>
            <a:spLocks noGrp="1"/>
          </p:cNvSpPr>
          <p:nvPr>
            <p:ph idx="1"/>
          </p:nvPr>
        </p:nvSpPr>
        <p:spPr>
          <a:xfrm>
            <a:off x="838200" y="1317625"/>
            <a:ext cx="10947400" cy="4821918"/>
          </a:xfrm>
        </p:spPr>
        <p:txBody>
          <a:bodyPr/>
          <a:lstStyle/>
          <a:p>
            <a:pPr>
              <a:spcBef>
                <a:spcPts val="300"/>
              </a:spcBef>
            </a:pPr>
            <a:r>
              <a:rPr lang="en-US" sz="2600" dirty="0"/>
              <a:t>The SEC frequently enforces its regulations on companies, exchanges, and investors.</a:t>
            </a:r>
          </a:p>
          <a:p>
            <a:pPr>
              <a:spcBef>
                <a:spcPts val="300"/>
              </a:spcBef>
            </a:pPr>
            <a:r>
              <a:rPr lang="en-US" sz="2600" dirty="0"/>
              <a:t>The SEC delegates its authority to establish accounting standards to the </a:t>
            </a:r>
            <a:r>
              <a:rPr lang="en-US" sz="2600" b="1" dirty="0">
                <a:solidFill>
                  <a:srgbClr val="004A78"/>
                </a:solidFill>
              </a:rPr>
              <a:t>Financial Accounting Standards Board (FASB)</a:t>
            </a:r>
            <a:r>
              <a:rPr lang="en-US" sz="2600" b="1" dirty="0"/>
              <a:t> </a:t>
            </a:r>
            <a:r>
              <a:rPr lang="en-US" sz="2600" dirty="0"/>
              <a:t>and the </a:t>
            </a:r>
            <a:r>
              <a:rPr lang="en-US" sz="2600" b="1" dirty="0">
                <a:solidFill>
                  <a:srgbClr val="004A78"/>
                </a:solidFill>
              </a:rPr>
              <a:t>International Accounting Standards Board (IASB)</a:t>
            </a:r>
            <a:r>
              <a:rPr lang="en-US" sz="2600" dirty="0"/>
              <a:t>.</a:t>
            </a:r>
          </a:p>
          <a:p>
            <a:pPr>
              <a:spcBef>
                <a:spcPts val="300"/>
              </a:spcBef>
            </a:pPr>
            <a:r>
              <a:rPr lang="en-US" sz="2600" dirty="0"/>
              <a:t>The SEC exercises its most direct impact on accounting standards through its input and informal approval (or rejection) of standards that have been proposed but not yet issued.</a:t>
            </a:r>
          </a:p>
          <a:p>
            <a:pPr>
              <a:spcBef>
                <a:spcPts val="300"/>
              </a:spcBef>
            </a:pPr>
            <a:r>
              <a:rPr lang="en-US" sz="2600" dirty="0"/>
              <a:t>Instead of deciding what constitutes “generally accepted accounting principles” through edict, the SEC has endorsed the concept of “substantial authoritative support.”</a:t>
            </a:r>
          </a:p>
        </p:txBody>
      </p:sp>
    </p:spTree>
    <p:extLst>
      <p:ext uri="{BB962C8B-B14F-4D97-AF65-F5344CB8AC3E}">
        <p14:creationId xmlns:p14="http://schemas.microsoft.com/office/powerpoint/2010/main" val="33306354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a:t>The FASB</a:t>
            </a:r>
            <a:br>
              <a:rPr lang="en-US" dirty="0"/>
            </a:br>
            <a:r>
              <a:rPr lang="en-US" sz="2000" dirty="0"/>
              <a:t>Learning Objective #3</a:t>
            </a:r>
            <a:endParaRPr lang="en-US" sz="900" dirty="0"/>
          </a:p>
        </p:txBody>
      </p:sp>
      <p:sp>
        <p:nvSpPr>
          <p:cNvPr id="3" name="Content Placeholder 2"/>
          <p:cNvSpPr>
            <a:spLocks noGrp="1"/>
          </p:cNvSpPr>
          <p:nvPr>
            <p:ph idx="1"/>
          </p:nvPr>
        </p:nvSpPr>
        <p:spPr>
          <a:xfrm>
            <a:off x="838200" y="1317625"/>
            <a:ext cx="10947400" cy="4821918"/>
          </a:xfrm>
        </p:spPr>
        <p:txBody>
          <a:bodyPr/>
          <a:lstStyle/>
          <a:p>
            <a:pPr>
              <a:spcBef>
                <a:spcPts val="100"/>
              </a:spcBef>
            </a:pPr>
            <a:r>
              <a:rPr lang="en-US" sz="2600" dirty="0"/>
              <a:t>Timelines</a:t>
            </a:r>
          </a:p>
          <a:p>
            <a:pPr marL="822960" indent="-320040">
              <a:spcBef>
                <a:spcPts val="100"/>
              </a:spcBef>
            </a:pPr>
            <a:r>
              <a:rPr lang="en-US" sz="2400" dirty="0"/>
              <a:t>The Committee on Accounting Procedure (CAP) </a:t>
            </a:r>
          </a:p>
          <a:p>
            <a:pPr marL="1143000" indent="-228600">
              <a:spcBef>
                <a:spcPts val="100"/>
              </a:spcBef>
            </a:pPr>
            <a:r>
              <a:rPr lang="en-US" sz="2200" dirty="0"/>
              <a:t>Formed by the AICPA formed  in 1938 </a:t>
            </a:r>
          </a:p>
          <a:p>
            <a:pPr marL="1143000" indent="-228600">
              <a:spcBef>
                <a:spcPts val="100"/>
              </a:spcBef>
            </a:pPr>
            <a:r>
              <a:rPr lang="en-US" sz="2200" dirty="0"/>
              <a:t>Issued Accounting Research Bulletins (ARBs) </a:t>
            </a:r>
          </a:p>
          <a:p>
            <a:pPr marL="822960" indent="-320040">
              <a:spcBef>
                <a:spcPts val="100"/>
              </a:spcBef>
              <a:buClr>
                <a:schemeClr val="tx1"/>
              </a:buClr>
            </a:pPr>
            <a:r>
              <a:rPr lang="en-US" sz="2400" dirty="0"/>
              <a:t>Accounting Principles Board (APB)</a:t>
            </a:r>
          </a:p>
          <a:p>
            <a:pPr marL="1143000" indent="-228600">
              <a:spcBef>
                <a:spcPts val="100"/>
              </a:spcBef>
            </a:pPr>
            <a:r>
              <a:rPr lang="en-US" sz="2200" dirty="0"/>
              <a:t>Formed in 1959 by the AICPA to replace the CAP</a:t>
            </a:r>
          </a:p>
          <a:p>
            <a:pPr marL="1143000" indent="-228600">
              <a:spcBef>
                <a:spcPts val="100"/>
              </a:spcBef>
            </a:pPr>
            <a:r>
              <a:rPr lang="en-US" sz="2200" dirty="0"/>
              <a:t>Issued Accounting Principle Board Opinions (APBs)</a:t>
            </a:r>
          </a:p>
          <a:p>
            <a:pPr marL="822960" indent="-320040">
              <a:spcBef>
                <a:spcPts val="100"/>
              </a:spcBef>
              <a:buClr>
                <a:schemeClr val="tx1"/>
              </a:buClr>
            </a:pPr>
            <a:r>
              <a:rPr lang="en-US" sz="2400" dirty="0"/>
              <a:t>Financial Accounting Standards Board (FASB)</a:t>
            </a:r>
          </a:p>
          <a:p>
            <a:pPr marL="1143000" indent="-228600">
              <a:spcBef>
                <a:spcPts val="100"/>
              </a:spcBef>
            </a:pPr>
            <a:r>
              <a:rPr lang="en-US" sz="2200" dirty="0"/>
              <a:t>Formed in 1973 to replace the APB </a:t>
            </a:r>
          </a:p>
          <a:p>
            <a:pPr>
              <a:spcBef>
                <a:spcPts val="100"/>
              </a:spcBef>
            </a:pPr>
            <a:r>
              <a:rPr lang="en-US" sz="2600" dirty="0"/>
              <a:t>ARBs and APB Opinions remain sources of GAAP unless they have been specifically superseded or amended by the FASB. </a:t>
            </a:r>
          </a:p>
        </p:txBody>
      </p:sp>
    </p:spTree>
    <p:extLst>
      <p:ext uri="{BB962C8B-B14F-4D97-AF65-F5344CB8AC3E}">
        <p14:creationId xmlns:p14="http://schemas.microsoft.com/office/powerpoint/2010/main" val="28995681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a:t>The Structure of the FASB </a:t>
            </a:r>
            <a:r>
              <a:rPr lang="en-US" sz="2000" dirty="0"/>
              <a:t>(Slide 1 of 2)</a:t>
            </a:r>
            <a:endParaRPr lang="en-US" sz="1000" dirty="0"/>
          </a:p>
        </p:txBody>
      </p:sp>
      <p:sp>
        <p:nvSpPr>
          <p:cNvPr id="3" name="Content Placeholder 2"/>
          <p:cNvSpPr>
            <a:spLocks noGrp="1"/>
          </p:cNvSpPr>
          <p:nvPr>
            <p:ph idx="1"/>
          </p:nvPr>
        </p:nvSpPr>
        <p:spPr>
          <a:xfrm>
            <a:off x="838200" y="1317625"/>
            <a:ext cx="10947400" cy="4821918"/>
          </a:xfrm>
        </p:spPr>
        <p:txBody>
          <a:bodyPr/>
          <a:lstStyle/>
          <a:p>
            <a:r>
              <a:rPr lang="en-US" sz="2800" dirty="0"/>
              <a:t>There are seven members of the FASB who are full-time employees with no other organizational ties.</a:t>
            </a:r>
          </a:p>
          <a:p>
            <a:pPr marL="822960" indent="-320040"/>
            <a:r>
              <a:rPr lang="en-US" sz="2400" dirty="0"/>
              <a:t>Members represent a wide-cross section of interests (auditors, users, academics, financial statement preparers).</a:t>
            </a:r>
          </a:p>
          <a:p>
            <a:r>
              <a:rPr lang="en-US" sz="2800" dirty="0"/>
              <a:t>Each board member is required to have:</a:t>
            </a:r>
          </a:p>
          <a:p>
            <a:pPr marL="822960" indent="-320040"/>
            <a:r>
              <a:rPr lang="en-US" sz="2400" dirty="0"/>
              <a:t>A knowledge of and experience in accounting, finance, business, and accounting education and research</a:t>
            </a:r>
          </a:p>
          <a:p>
            <a:pPr marL="822960" indent="-320040"/>
            <a:r>
              <a:rPr lang="en-US" sz="2400" dirty="0"/>
              <a:t>High intelligence, integrity, and discipline</a:t>
            </a:r>
          </a:p>
          <a:p>
            <a:pPr marL="822960" indent="-320040"/>
            <a:r>
              <a:rPr lang="en-US" sz="2400" dirty="0"/>
              <a:t>A concern for the public interest regarding investing, financial accounting and reporting</a:t>
            </a:r>
          </a:p>
        </p:txBody>
      </p:sp>
    </p:spTree>
    <p:extLst>
      <p:ext uri="{BB962C8B-B14F-4D97-AF65-F5344CB8AC3E}">
        <p14:creationId xmlns:p14="http://schemas.microsoft.com/office/powerpoint/2010/main" val="24152540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a:t>The Structure of the FASB </a:t>
            </a:r>
            <a:r>
              <a:rPr lang="en-US" sz="2000" dirty="0"/>
              <a:t>(Slide 2 of 2)</a:t>
            </a:r>
            <a:endParaRPr lang="en-US" sz="1000" dirty="0"/>
          </a:p>
        </p:txBody>
      </p:sp>
      <p:pic>
        <p:nvPicPr>
          <p:cNvPr id="5" name="Picture 2" descr="A flow chart explaining the structure of the Financial Accounting Standards Board. The board of trustees of the Financial Accounting Foundation (14-18 member Board of Trustees) is responsible for appointing and overseeing the Financial Accounting Standards Advisory Council (approximately 33 members), the Private Company Council (approximately 10 members), and the Financial Accounting Standards Board (7 members). Both the Financial Accounting Standards Advisory Council and Private Company council are responsible for advising the Financial Accounting Standards Board. The Financial Accounting Standards Board is also supported by administrative staff and research and technical staff, and is responsible for appointing task forces (including Emerging Issues Task Force). These task forces are responsible for consulting both the Financial Accounting Standards Board and the research and technical staff that help support the Standards Board. "/>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l="37746" t="25993" r="21108" b="18750"/>
          <a:stretch/>
        </p:blipFill>
        <p:spPr bwMode="auto">
          <a:xfrm>
            <a:off x="2931886" y="1305872"/>
            <a:ext cx="6328228" cy="47780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512919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a:t>FASB Emerging Issues Task Force (EITF)</a:t>
            </a:r>
            <a:endParaRPr lang="en-US" sz="1000" dirty="0"/>
          </a:p>
        </p:txBody>
      </p:sp>
      <p:sp>
        <p:nvSpPr>
          <p:cNvPr id="3" name="Content Placeholder 2"/>
          <p:cNvSpPr>
            <a:spLocks noGrp="1"/>
          </p:cNvSpPr>
          <p:nvPr>
            <p:ph idx="1"/>
          </p:nvPr>
        </p:nvSpPr>
        <p:spPr>
          <a:xfrm>
            <a:off x="838200" y="1317625"/>
            <a:ext cx="10802257" cy="4865461"/>
          </a:xfrm>
        </p:spPr>
        <p:txBody>
          <a:bodyPr/>
          <a:lstStyle/>
          <a:p>
            <a:pPr>
              <a:spcBef>
                <a:spcPts val="0"/>
              </a:spcBef>
              <a:spcAft>
                <a:spcPts val="400"/>
              </a:spcAft>
            </a:pPr>
            <a:r>
              <a:rPr lang="en-US" sz="2600" dirty="0"/>
              <a:t>The FASB established the </a:t>
            </a:r>
            <a:r>
              <a:rPr lang="en-US" sz="2600" b="1" dirty="0">
                <a:solidFill>
                  <a:srgbClr val="004A78"/>
                </a:solidFill>
              </a:rPr>
              <a:t>Emerging Issues Task Force (EITF) </a:t>
            </a:r>
            <a:r>
              <a:rPr lang="en-US" sz="2600" dirty="0"/>
              <a:t>in 1984 as a response to the need for timely guidance on new, specific accounting issues.</a:t>
            </a:r>
          </a:p>
          <a:p>
            <a:pPr marL="822960" indent="-320040">
              <a:spcBef>
                <a:spcPts val="0"/>
              </a:spcBef>
              <a:spcAft>
                <a:spcPts val="400"/>
              </a:spcAft>
            </a:pPr>
            <a:r>
              <a:rPr lang="en-US" sz="2200" dirty="0"/>
              <a:t>The FASB is responsible for identifying financial accounting issues, conducting research to address these issues, and resolving them by issuing new accounting standards.</a:t>
            </a:r>
          </a:p>
          <a:p>
            <a:pPr>
              <a:spcBef>
                <a:spcPts val="0"/>
              </a:spcBef>
              <a:spcAft>
                <a:spcPts val="400"/>
              </a:spcAft>
            </a:pPr>
            <a:r>
              <a:rPr lang="en-US" sz="2600" dirty="0"/>
              <a:t>The primary objectives of the EITF are:</a:t>
            </a:r>
          </a:p>
          <a:p>
            <a:pPr marL="822960" indent="-320040">
              <a:spcBef>
                <a:spcPts val="0"/>
              </a:spcBef>
              <a:spcAft>
                <a:spcPts val="400"/>
              </a:spcAft>
            </a:pPr>
            <a:r>
              <a:rPr lang="en-US" sz="2200" dirty="0"/>
              <a:t>To identify significant emerging accounting issues that it feels the FASB should address.</a:t>
            </a:r>
          </a:p>
          <a:p>
            <a:pPr marL="822960" indent="-320040">
              <a:spcBef>
                <a:spcPts val="0"/>
              </a:spcBef>
              <a:spcAft>
                <a:spcPts val="400"/>
              </a:spcAft>
            </a:pPr>
            <a:r>
              <a:rPr lang="en-US" sz="2200" dirty="0"/>
              <a:t>To develop </a:t>
            </a:r>
            <a:r>
              <a:rPr lang="en-US" sz="2200" i="1" dirty="0"/>
              <a:t>consensus positions </a:t>
            </a:r>
            <a:r>
              <a:rPr lang="en-US" sz="2200" dirty="0"/>
              <a:t>on the implementation issues involving the application of standards. In some cases, these consensus positions may be viewed as the “best available guidance” on GAAP, particularly as they relate to new accounting issues.</a:t>
            </a:r>
          </a:p>
        </p:txBody>
      </p:sp>
    </p:spTree>
    <p:extLst>
      <p:ext uri="{BB962C8B-B14F-4D97-AF65-F5344CB8AC3E}">
        <p14:creationId xmlns:p14="http://schemas.microsoft.com/office/powerpoint/2010/main" val="3520843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43966" y="3671128"/>
            <a:ext cx="7462234" cy="2462972"/>
          </a:xfrm>
        </p:spPr>
        <p:txBody>
          <a:bodyPr anchor="t"/>
          <a:lstStyle/>
          <a:p>
            <a:pPr>
              <a:lnSpc>
                <a:spcPct val="100000"/>
              </a:lnSpc>
            </a:pPr>
            <a:r>
              <a:rPr lang="en-US" sz="3600" dirty="0"/>
              <a:t>The Demand for and Supply of Financial Accounting Information</a:t>
            </a:r>
          </a:p>
        </p:txBody>
      </p:sp>
      <p:sp>
        <p:nvSpPr>
          <p:cNvPr id="3" name="Subtitle 2"/>
          <p:cNvSpPr>
            <a:spLocks noGrp="1"/>
          </p:cNvSpPr>
          <p:nvPr>
            <p:ph type="subTitle" idx="1"/>
          </p:nvPr>
        </p:nvSpPr>
        <p:spPr/>
        <p:txBody>
          <a:bodyPr/>
          <a:lstStyle/>
          <a:p>
            <a:r>
              <a:rPr lang="en-US" dirty="0"/>
              <a:t>Chapter 1</a:t>
            </a:r>
          </a:p>
        </p:txBody>
      </p:sp>
    </p:spTree>
    <p:extLst>
      <p:ext uri="{BB962C8B-B14F-4D97-AF65-F5344CB8AC3E}">
        <p14:creationId xmlns:p14="http://schemas.microsoft.com/office/powerpoint/2010/main" val="20723206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a:t>FASB Pronouncements</a:t>
            </a:r>
            <a:endParaRPr lang="en-US" sz="1000" dirty="0"/>
          </a:p>
        </p:txBody>
      </p:sp>
      <p:sp>
        <p:nvSpPr>
          <p:cNvPr id="3" name="Content Placeholder 2"/>
          <p:cNvSpPr>
            <a:spLocks noGrp="1"/>
          </p:cNvSpPr>
          <p:nvPr>
            <p:ph idx="1"/>
          </p:nvPr>
        </p:nvSpPr>
        <p:spPr>
          <a:xfrm>
            <a:off x="838200" y="1317625"/>
            <a:ext cx="10802257" cy="4865461"/>
          </a:xfrm>
        </p:spPr>
        <p:txBody>
          <a:bodyPr/>
          <a:lstStyle/>
          <a:p>
            <a:r>
              <a:rPr lang="en-US" sz="2800" dirty="0"/>
              <a:t>Prior to 2009, the FASB issued several types of pronouncements which had different levels of authority.</a:t>
            </a:r>
          </a:p>
          <a:p>
            <a:r>
              <a:rPr lang="en-US" sz="2800" dirty="0"/>
              <a:t>Although the FASB no longer issues these types of pronouncements, they are still cited in accounting literature and many companies still refer to them to explain how they applied GAAP.</a:t>
            </a:r>
          </a:p>
          <a:p>
            <a:r>
              <a:rPr lang="en-US" sz="2800" dirty="0"/>
              <a:t>Because this collection of pronouncements were lengthy, hard to use, sometimes conflicting, and lacked a consistent and logical structure, the FASB conducted a major project that resulted in the </a:t>
            </a:r>
            <a:r>
              <a:rPr lang="en-US" sz="2800" i="1" dirty="0"/>
              <a:t>FASB Accounting Standards Codification</a:t>
            </a:r>
            <a:r>
              <a:rPr lang="en-US" sz="2800" dirty="0"/>
              <a:t>.</a:t>
            </a:r>
          </a:p>
        </p:txBody>
      </p:sp>
    </p:spTree>
    <p:extLst>
      <p:ext uri="{BB962C8B-B14F-4D97-AF65-F5344CB8AC3E}">
        <p14:creationId xmlns:p14="http://schemas.microsoft.com/office/powerpoint/2010/main" val="3985326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a:t>Historical Types of FASB Pronouncements</a:t>
            </a:r>
            <a:endParaRPr lang="en-US" sz="1000" dirty="0"/>
          </a:p>
        </p:txBody>
      </p:sp>
      <p:sp>
        <p:nvSpPr>
          <p:cNvPr id="3" name="Content Placeholder 2"/>
          <p:cNvSpPr>
            <a:spLocks noGrp="1"/>
          </p:cNvSpPr>
          <p:nvPr>
            <p:ph idx="1"/>
          </p:nvPr>
        </p:nvSpPr>
        <p:spPr>
          <a:xfrm>
            <a:off x="838200" y="1317625"/>
            <a:ext cx="10802257" cy="4920943"/>
          </a:xfrm>
          <a:solidFill>
            <a:srgbClr val="EBF1DE"/>
          </a:solidFill>
        </p:spPr>
        <p:txBody>
          <a:bodyPr/>
          <a:lstStyle/>
          <a:p>
            <a:pPr marL="514350" indent="-514350">
              <a:spcBef>
                <a:spcPts val="0"/>
              </a:spcBef>
              <a:spcAft>
                <a:spcPts val="400"/>
              </a:spcAft>
              <a:buClr>
                <a:schemeClr val="tx1"/>
              </a:buClr>
              <a:buSzPct val="100000"/>
              <a:buAutoNum type="arabicPeriod"/>
            </a:pPr>
            <a:r>
              <a:rPr lang="en-US" sz="2000" dirty="0"/>
              <a:t>Statements of Financial Accounting Standards. These pronouncements carried the highest authority within GAAP, establishing the methods and procedures required on specific accounting issues. </a:t>
            </a:r>
          </a:p>
          <a:p>
            <a:pPr marL="514350" indent="-514350">
              <a:spcBef>
                <a:spcPts val="0"/>
              </a:spcBef>
              <a:spcAft>
                <a:spcPts val="400"/>
              </a:spcAft>
              <a:buClr>
                <a:schemeClr val="tx1"/>
              </a:buClr>
              <a:buSzPct val="100000"/>
              <a:buAutoNum type="arabicPeriod"/>
            </a:pPr>
            <a:r>
              <a:rPr lang="en-US" sz="2000" dirty="0"/>
              <a:t>Interpretations. These pronouncements refined GAAP by clarifying conflicting or unclear issues relating to previously issued standards. </a:t>
            </a:r>
          </a:p>
          <a:p>
            <a:pPr marL="514350" indent="-514350">
              <a:spcBef>
                <a:spcPts val="0"/>
              </a:spcBef>
              <a:spcAft>
                <a:spcPts val="400"/>
              </a:spcAft>
              <a:buClr>
                <a:schemeClr val="tx1"/>
              </a:buClr>
              <a:buSzPct val="100000"/>
              <a:buAutoNum type="arabicPeriod"/>
            </a:pPr>
            <a:r>
              <a:rPr lang="en-US" sz="2000" dirty="0"/>
              <a:t>Staff Positions. FASB staff issued pronouncements to provide more timely and consistent application guidance and to make narrow and limited revisions of standards.</a:t>
            </a:r>
          </a:p>
          <a:p>
            <a:pPr marL="514350" indent="-514350">
              <a:spcBef>
                <a:spcPts val="0"/>
              </a:spcBef>
              <a:spcAft>
                <a:spcPts val="400"/>
              </a:spcAft>
              <a:buClr>
                <a:schemeClr val="tx1"/>
              </a:buClr>
              <a:buSzPct val="100000"/>
              <a:buAutoNum type="arabicPeriod"/>
            </a:pPr>
            <a:r>
              <a:rPr lang="en-US" sz="2000" dirty="0"/>
              <a:t>Technical Bulletins. FASB staff issued these pronouncements to clarify, explain, or elaborate on accounting and reporting problems related to specific standards. </a:t>
            </a:r>
          </a:p>
          <a:p>
            <a:pPr marL="514350" indent="-514350">
              <a:spcBef>
                <a:spcPts val="0"/>
              </a:spcBef>
              <a:spcAft>
                <a:spcPts val="400"/>
              </a:spcAft>
              <a:buClr>
                <a:schemeClr val="tx1"/>
              </a:buClr>
              <a:buSzPct val="100000"/>
              <a:buAutoNum type="arabicPeriod"/>
            </a:pPr>
            <a:r>
              <a:rPr lang="en-US" sz="2000" dirty="0"/>
              <a:t>Statements of Financial Accounting Concepts. These pronouncements establish a theoretical foundation for financial accounting and reporting standards. They are the output of the FASB’s “Conceptual Framework” project (discussed in Chapter 2). They are fundamental principles that guide the development of GAAP. </a:t>
            </a:r>
          </a:p>
          <a:p>
            <a:pPr marL="514350" indent="-514350">
              <a:spcBef>
                <a:spcPts val="0"/>
              </a:spcBef>
              <a:spcAft>
                <a:spcPts val="400"/>
              </a:spcAft>
              <a:buClr>
                <a:schemeClr val="tx1"/>
              </a:buClr>
              <a:buSzPct val="100000"/>
              <a:buAutoNum type="arabicPeriod"/>
            </a:pPr>
            <a:r>
              <a:rPr lang="en-US" sz="2000" dirty="0"/>
              <a:t>Other Pronouncements. On a major topic, the FASB staff also may issue a Guide for Implementation, in the form of questions and answers. </a:t>
            </a:r>
          </a:p>
        </p:txBody>
      </p:sp>
    </p:spTree>
    <p:extLst>
      <p:ext uri="{BB962C8B-B14F-4D97-AF65-F5344CB8AC3E}">
        <p14:creationId xmlns:p14="http://schemas.microsoft.com/office/powerpoint/2010/main" val="25539784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a:t>FASB Accounting Standards Codification</a:t>
            </a:r>
            <a:br>
              <a:rPr lang="en-US" dirty="0"/>
            </a:br>
            <a:r>
              <a:rPr lang="en-US" sz="2000" dirty="0"/>
              <a:t>Learning Objective #4</a:t>
            </a:r>
          </a:p>
        </p:txBody>
      </p:sp>
      <p:sp>
        <p:nvSpPr>
          <p:cNvPr id="3" name="Content Placeholder 2"/>
          <p:cNvSpPr>
            <a:spLocks noGrp="1"/>
          </p:cNvSpPr>
          <p:nvPr>
            <p:ph idx="1"/>
          </p:nvPr>
        </p:nvSpPr>
        <p:spPr>
          <a:xfrm>
            <a:off x="838200" y="1317625"/>
            <a:ext cx="10802257" cy="4923518"/>
          </a:xfrm>
        </p:spPr>
        <p:txBody>
          <a:bodyPr/>
          <a:lstStyle/>
          <a:p>
            <a:pPr>
              <a:spcBef>
                <a:spcPts val="0"/>
              </a:spcBef>
              <a:spcAft>
                <a:spcPts val="500"/>
              </a:spcAft>
            </a:pPr>
            <a:r>
              <a:rPr lang="en-US" sz="2200" dirty="0"/>
              <a:t>The </a:t>
            </a:r>
            <a:r>
              <a:rPr lang="en-US" sz="2200" b="1" dirty="0">
                <a:solidFill>
                  <a:srgbClr val="004A78"/>
                </a:solidFill>
              </a:rPr>
              <a:t>FASB Accounting Standards Codification</a:t>
            </a:r>
            <a:r>
              <a:rPr lang="en-US" sz="2200" b="1" dirty="0"/>
              <a:t> </a:t>
            </a:r>
            <a:r>
              <a:rPr lang="en-US" sz="2200" dirty="0"/>
              <a:t>is an electronic database that integrates and topically organizes U.S. GAAP into one coherent body of literature.  </a:t>
            </a:r>
          </a:p>
          <a:p>
            <a:pPr>
              <a:spcBef>
                <a:spcPts val="0"/>
              </a:spcBef>
              <a:spcAft>
                <a:spcPts val="500"/>
              </a:spcAft>
            </a:pPr>
            <a:r>
              <a:rPr lang="en-US" sz="2200" dirty="0"/>
              <a:t>The Codification became effective on July 1, 2009.  </a:t>
            </a:r>
          </a:p>
          <a:p>
            <a:pPr>
              <a:spcBef>
                <a:spcPts val="0"/>
              </a:spcBef>
              <a:spcAft>
                <a:spcPts val="500"/>
              </a:spcAft>
            </a:pPr>
            <a:r>
              <a:rPr lang="en-US" sz="2200" dirty="0"/>
              <a:t>The FASB developed the Codification to achieve three goals:</a:t>
            </a:r>
          </a:p>
          <a:p>
            <a:pPr marL="822960" indent="-320040">
              <a:spcBef>
                <a:spcPts val="0"/>
              </a:spcBef>
              <a:spcAft>
                <a:spcPts val="500"/>
              </a:spcAft>
            </a:pPr>
            <a:r>
              <a:rPr lang="en-US" sz="2000" dirty="0"/>
              <a:t>Simplify user access by organizing and categorizing all authoritative U.S. GAAP in one database.</a:t>
            </a:r>
          </a:p>
          <a:p>
            <a:pPr marL="822960" indent="-320040">
              <a:spcBef>
                <a:spcPts val="0"/>
              </a:spcBef>
              <a:spcAft>
                <a:spcPts val="500"/>
              </a:spcAft>
            </a:pPr>
            <a:r>
              <a:rPr lang="en-US" sz="2000" dirty="0"/>
              <a:t>Ensure the codified content accurately represented all U.S. GAAP.</a:t>
            </a:r>
          </a:p>
          <a:p>
            <a:pPr marL="822960" indent="-320040">
              <a:spcBef>
                <a:spcPts val="0"/>
              </a:spcBef>
              <a:spcAft>
                <a:spcPts val="500"/>
              </a:spcAft>
            </a:pPr>
            <a:r>
              <a:rPr lang="en-US" sz="2000" dirty="0"/>
              <a:t>Create a codification research system that is up to date, including the most recently released standards.</a:t>
            </a:r>
          </a:p>
          <a:p>
            <a:pPr>
              <a:spcBef>
                <a:spcPts val="0"/>
              </a:spcBef>
              <a:spcAft>
                <a:spcPts val="500"/>
              </a:spcAft>
            </a:pPr>
            <a:r>
              <a:rPr lang="en-US" sz="2200" dirty="0"/>
              <a:t>The Codification is now the </a:t>
            </a:r>
            <a:r>
              <a:rPr lang="en-US" sz="2200" i="1" u="sng" dirty="0"/>
              <a:t>only</a:t>
            </a:r>
            <a:r>
              <a:rPr lang="en-US" sz="2200" dirty="0"/>
              <a:t> source of authoritative GAAP for U.S. companies to determine how to record their transactions, events, or circumstances, and how to report the results in their financial statements.</a:t>
            </a:r>
          </a:p>
          <a:p>
            <a:pPr>
              <a:spcBef>
                <a:spcPts val="0"/>
              </a:spcBef>
              <a:spcAft>
                <a:spcPts val="500"/>
              </a:spcAft>
            </a:pPr>
            <a:r>
              <a:rPr lang="en-US" sz="2200" dirty="0"/>
              <a:t>The Codification does not change GAAP.</a:t>
            </a:r>
          </a:p>
        </p:txBody>
      </p:sp>
    </p:spTree>
    <p:extLst>
      <p:ext uri="{BB962C8B-B14F-4D97-AF65-F5344CB8AC3E}">
        <p14:creationId xmlns:p14="http://schemas.microsoft.com/office/powerpoint/2010/main" val="4228242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a:t>FASB Accounting Standards Codification Framework</a:t>
            </a:r>
            <a:endParaRPr lang="en-US" sz="2200" dirty="0"/>
          </a:p>
        </p:txBody>
      </p:sp>
      <p:sp>
        <p:nvSpPr>
          <p:cNvPr id="3" name="Content Placeholder 2"/>
          <p:cNvSpPr>
            <a:spLocks noGrp="1"/>
          </p:cNvSpPr>
          <p:nvPr>
            <p:ph idx="1"/>
          </p:nvPr>
        </p:nvSpPr>
        <p:spPr>
          <a:xfrm>
            <a:off x="838201" y="1317625"/>
            <a:ext cx="10515600" cy="4879975"/>
          </a:xfrm>
        </p:spPr>
        <p:txBody>
          <a:bodyPr/>
          <a:lstStyle/>
          <a:p>
            <a:pPr>
              <a:spcBef>
                <a:spcPts val="0"/>
              </a:spcBef>
              <a:spcAft>
                <a:spcPts val="500"/>
              </a:spcAft>
            </a:pPr>
            <a:r>
              <a:rPr lang="en-US" sz="2600" dirty="0"/>
              <a:t>Contains six components or levels, which are increasingly more specific:</a:t>
            </a:r>
          </a:p>
          <a:p>
            <a:pPr marL="822960" indent="-320040">
              <a:spcBef>
                <a:spcPts val="0"/>
              </a:spcBef>
              <a:spcAft>
                <a:spcPts val="500"/>
              </a:spcAft>
            </a:pPr>
            <a:r>
              <a:rPr lang="en-US" sz="2200" dirty="0"/>
              <a:t>Areas – links to nine broad, general accounting subjects</a:t>
            </a:r>
          </a:p>
          <a:p>
            <a:pPr marL="822960" indent="-320040">
              <a:spcBef>
                <a:spcPts val="0"/>
              </a:spcBef>
              <a:spcAft>
                <a:spcPts val="500"/>
              </a:spcAft>
            </a:pPr>
            <a:r>
              <a:rPr lang="en-US" sz="2200" dirty="0"/>
              <a:t>Topics – involve guidance on a particular subject area</a:t>
            </a:r>
          </a:p>
          <a:p>
            <a:pPr marL="822960" indent="-320040">
              <a:spcBef>
                <a:spcPts val="0"/>
              </a:spcBef>
              <a:spcAft>
                <a:spcPts val="500"/>
              </a:spcAft>
            </a:pPr>
            <a:r>
              <a:rPr lang="en-US" sz="2200" dirty="0"/>
              <a:t>Subtopics – are subsets of a Topic and generally distinguished by type or by scope</a:t>
            </a:r>
          </a:p>
          <a:p>
            <a:pPr marL="822960" indent="-320040">
              <a:spcBef>
                <a:spcPts val="0"/>
              </a:spcBef>
              <a:spcAft>
                <a:spcPts val="500"/>
              </a:spcAft>
            </a:pPr>
            <a:r>
              <a:rPr lang="en-US" sz="2200" dirty="0"/>
              <a:t>Sections – characterize the nature of the content in a Subtopic</a:t>
            </a:r>
          </a:p>
          <a:p>
            <a:pPr marL="822960" indent="-320040">
              <a:spcBef>
                <a:spcPts val="0"/>
              </a:spcBef>
              <a:spcAft>
                <a:spcPts val="500"/>
              </a:spcAft>
            </a:pPr>
            <a:r>
              <a:rPr lang="en-US" sz="2200" dirty="0"/>
              <a:t>Subsections – refine and break down Sections into narrower and more specific items</a:t>
            </a:r>
          </a:p>
          <a:p>
            <a:pPr marL="822960" indent="-320040">
              <a:spcBef>
                <a:spcPts val="0"/>
              </a:spcBef>
              <a:spcAft>
                <a:spcPts val="500"/>
              </a:spcAft>
            </a:pPr>
            <a:r>
              <a:rPr lang="en-US" sz="2200" dirty="0"/>
              <a:t>Paragraphs – contain the specific guidance that constitutes GAAP</a:t>
            </a:r>
          </a:p>
          <a:p>
            <a:pPr marL="320040" lvl="1" indent="0" algn="ctr">
              <a:buNone/>
            </a:pPr>
            <a:r>
              <a:rPr lang="en-US" sz="2600" dirty="0"/>
              <a:t>FASB ASC Reference # Topic, Subtopic, Section, Paragraph</a:t>
            </a:r>
            <a:br>
              <a:rPr lang="en-US" sz="2600" dirty="0"/>
            </a:br>
            <a:r>
              <a:rPr lang="en-US" sz="2600" dirty="0"/>
              <a:t>(e.g., 330-10-30-1)</a:t>
            </a:r>
          </a:p>
        </p:txBody>
      </p:sp>
    </p:spTree>
    <p:extLst>
      <p:ext uri="{BB962C8B-B14F-4D97-AF65-F5344CB8AC3E}">
        <p14:creationId xmlns:p14="http://schemas.microsoft.com/office/powerpoint/2010/main" val="4564886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a:t>The FASB’s Process and Operating Procedures </a:t>
            </a:r>
            <a:r>
              <a:rPr lang="en-US" sz="2000" dirty="0"/>
              <a:t>(Slide 1 of 2)</a:t>
            </a:r>
          </a:p>
        </p:txBody>
      </p:sp>
      <p:sp>
        <p:nvSpPr>
          <p:cNvPr id="3" name="Content Placeholder 2"/>
          <p:cNvSpPr>
            <a:spLocks noGrp="1"/>
          </p:cNvSpPr>
          <p:nvPr>
            <p:ph idx="1"/>
          </p:nvPr>
        </p:nvSpPr>
        <p:spPr>
          <a:xfrm>
            <a:off x="838201" y="1317625"/>
            <a:ext cx="10515599" cy="4909004"/>
          </a:xfrm>
        </p:spPr>
        <p:txBody>
          <a:bodyPr/>
          <a:lstStyle/>
          <a:p>
            <a:pPr>
              <a:spcBef>
                <a:spcPts val="0"/>
              </a:spcBef>
              <a:spcAft>
                <a:spcPts val="500"/>
              </a:spcAft>
            </a:pPr>
            <a:r>
              <a:rPr lang="en-US" sz="2200" dirty="0"/>
              <a:t>A newly released standard by FASB is referred to as an </a:t>
            </a:r>
            <a:r>
              <a:rPr lang="en-US" sz="2200" b="1" dirty="0">
                <a:solidFill>
                  <a:srgbClr val="004A78"/>
                </a:solidFill>
              </a:rPr>
              <a:t>Accounting Standards Update</a:t>
            </a:r>
            <a:r>
              <a:rPr lang="en-US" sz="2200" dirty="0"/>
              <a:t>.</a:t>
            </a:r>
          </a:p>
          <a:p>
            <a:pPr>
              <a:spcBef>
                <a:spcPts val="0"/>
              </a:spcBef>
              <a:spcAft>
                <a:spcPts val="500"/>
              </a:spcAft>
            </a:pPr>
            <a:r>
              <a:rPr lang="en-US" sz="2200" dirty="0"/>
              <a:t>Before issuing a new standard, the FASB completes a multistage process.</a:t>
            </a:r>
          </a:p>
          <a:p>
            <a:pPr marL="822960" indent="-320040">
              <a:spcBef>
                <a:spcPts val="0"/>
              </a:spcBef>
              <a:spcAft>
                <a:spcPts val="500"/>
              </a:spcAft>
            </a:pPr>
            <a:r>
              <a:rPr lang="en-US" sz="2000" dirty="0"/>
              <a:t>On major issues, a Task Force may be appointed to advise and consult with the FASB’s Research and Technical Staff.</a:t>
            </a:r>
          </a:p>
          <a:p>
            <a:pPr marL="822960" indent="-320040">
              <a:spcBef>
                <a:spcPts val="0"/>
              </a:spcBef>
              <a:spcAft>
                <a:spcPts val="500"/>
              </a:spcAft>
            </a:pPr>
            <a:r>
              <a:rPr lang="en-US" sz="2000" dirty="0"/>
              <a:t>Once a Preliminary Views document or Invitation to Comment is published, the FASB holds public hearings similar to those conducted by Congress.</a:t>
            </a:r>
          </a:p>
          <a:p>
            <a:pPr marL="822960" indent="-320040">
              <a:spcBef>
                <a:spcPts val="0"/>
              </a:spcBef>
              <a:spcAft>
                <a:spcPts val="500"/>
              </a:spcAft>
            </a:pPr>
            <a:r>
              <a:rPr lang="en-US" sz="2000" dirty="0"/>
              <a:t>After deliberating on the views expressed and information collected, the FASB issues an Exposure Draft of the proposed update.</a:t>
            </a:r>
          </a:p>
          <a:p>
            <a:pPr marL="822960" indent="-320040">
              <a:spcBef>
                <a:spcPts val="0"/>
              </a:spcBef>
              <a:spcAft>
                <a:spcPts val="500"/>
              </a:spcAft>
            </a:pPr>
            <a:r>
              <a:rPr lang="en-US" sz="2000" dirty="0"/>
              <a:t>After a 30-90 day waiting period for additional comments, the FASB will draft the proposed standard for a final vote.</a:t>
            </a:r>
          </a:p>
          <a:p>
            <a:pPr marL="822960" indent="-320040">
              <a:spcBef>
                <a:spcPts val="0"/>
              </a:spcBef>
              <a:spcAft>
                <a:spcPts val="500"/>
              </a:spcAft>
            </a:pPr>
            <a:r>
              <a:rPr lang="en-US" sz="2000" dirty="0"/>
              <a:t>Accounting Standards Update require a super-majority (at least five votes).</a:t>
            </a:r>
          </a:p>
          <a:p>
            <a:pPr>
              <a:spcBef>
                <a:spcPts val="0"/>
              </a:spcBef>
              <a:spcAft>
                <a:spcPts val="500"/>
              </a:spcAft>
            </a:pPr>
            <a:r>
              <a:rPr lang="en-US" sz="2200" dirty="0"/>
              <a:t>The standard will include a “Basis for Conclusions” which explains the rationale for the new standard or an explanation of Board member dissention.</a:t>
            </a:r>
          </a:p>
        </p:txBody>
      </p:sp>
    </p:spTree>
    <p:extLst>
      <p:ext uri="{BB962C8B-B14F-4D97-AF65-F5344CB8AC3E}">
        <p14:creationId xmlns:p14="http://schemas.microsoft.com/office/powerpoint/2010/main" val="3733627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a:t>The FASB’s Process and Operating Procedures </a:t>
            </a:r>
            <a:r>
              <a:rPr lang="en-US" sz="2000" dirty="0"/>
              <a:t>(Slide 2 of 2)</a:t>
            </a:r>
          </a:p>
        </p:txBody>
      </p:sp>
      <p:pic>
        <p:nvPicPr>
          <p:cNvPr id="5" name="Picture 2" descr="A flow chart summarizing the operating procedures of the Financial Accounting Standards Board. The flow is as follows: identify topic; appoint task force; conduct research; issue preliminary views or invitation to comment; hold public hearings; deliberate on findings; issue exposure draft; hold public hearings; modify exposure draft; vote (super-majority); issue accounting standards update. "/>
          <p:cNvPicPr>
            <a:picLocks noGrp="1" noChangeAspect="1" noChangeArrowheads="1"/>
          </p:cNvPicPr>
          <p:nvPr>
            <p:ph idx="1"/>
          </p:nvPr>
        </p:nvPicPr>
        <p:blipFill>
          <a:blip r:embed="rId3" cstate="print"/>
          <a:srcRect/>
          <a:stretch>
            <a:fillRect/>
          </a:stretch>
        </p:blipFill>
        <p:spPr bwMode="auto">
          <a:xfrm>
            <a:off x="1799771" y="1398076"/>
            <a:ext cx="8592458" cy="4593662"/>
          </a:xfrm>
          <a:prstGeom prst="rect">
            <a:avLst/>
          </a:prstGeom>
          <a:noFill/>
          <a:ln w="9525">
            <a:noFill/>
            <a:miter lim="800000"/>
            <a:headEnd/>
            <a:tailEnd/>
          </a:ln>
        </p:spPr>
      </p:pic>
    </p:spTree>
    <p:extLst>
      <p:ext uri="{BB962C8B-B14F-4D97-AF65-F5344CB8AC3E}">
        <p14:creationId xmlns:p14="http://schemas.microsoft.com/office/powerpoint/2010/main" val="22096175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a:t>The IASB and IFRS</a:t>
            </a:r>
            <a:br>
              <a:rPr lang="en-US" dirty="0"/>
            </a:br>
            <a:r>
              <a:rPr lang="en-US" sz="2000" dirty="0"/>
              <a:t>Learning Objective #5</a:t>
            </a:r>
          </a:p>
        </p:txBody>
      </p:sp>
      <p:sp>
        <p:nvSpPr>
          <p:cNvPr id="3" name="Content Placeholder 2"/>
          <p:cNvSpPr>
            <a:spLocks noGrp="1"/>
          </p:cNvSpPr>
          <p:nvPr>
            <p:ph idx="1"/>
          </p:nvPr>
        </p:nvSpPr>
        <p:spPr>
          <a:xfrm>
            <a:off x="838201" y="1317625"/>
            <a:ext cx="10947399" cy="4909004"/>
          </a:xfrm>
        </p:spPr>
        <p:txBody>
          <a:bodyPr/>
          <a:lstStyle/>
          <a:p>
            <a:pPr>
              <a:spcBef>
                <a:spcPts val="300"/>
              </a:spcBef>
            </a:pPr>
            <a:r>
              <a:rPr lang="en-US" sz="2600" dirty="0"/>
              <a:t>The IASB is the international accounting standard setter, establishing IFRS which are required or permitted in roughly 130 countries.</a:t>
            </a:r>
          </a:p>
          <a:p>
            <a:pPr>
              <a:spcBef>
                <a:spcPts val="300"/>
              </a:spcBef>
            </a:pPr>
            <a:r>
              <a:rPr lang="en-US" sz="2600" dirty="0"/>
              <a:t>As the parent organization of the IASB, the IFRS Foundation consists of a group of Trustees that is responsible for fund-raising, appointing IASB members, and overseeing the effectiveness of the IASB.</a:t>
            </a:r>
          </a:p>
          <a:p>
            <a:pPr>
              <a:spcBef>
                <a:spcPts val="300"/>
              </a:spcBef>
            </a:pPr>
            <a:r>
              <a:rPr lang="en-US" sz="2600" dirty="0"/>
              <a:t>The IASB includes 16 members from various countries.</a:t>
            </a:r>
          </a:p>
          <a:p>
            <a:pPr>
              <a:spcBef>
                <a:spcPts val="300"/>
              </a:spcBef>
            </a:pPr>
            <a:r>
              <a:rPr lang="en-US" sz="2600" dirty="0"/>
              <a:t>Following a similar process as the FASB, the IASB studies the topic, issues a discussion paper, issues an Exposure Draft, evaluates comments, and drafts the proposed standard. </a:t>
            </a:r>
          </a:p>
          <a:p>
            <a:pPr>
              <a:spcBef>
                <a:spcPts val="300"/>
              </a:spcBef>
            </a:pPr>
            <a:r>
              <a:rPr lang="en-US" sz="2600" dirty="0"/>
              <a:t>If approved by 10 of the 16 members, the proposed standard becomes an International Financial Reporting Standard (IFRS).</a:t>
            </a:r>
          </a:p>
        </p:txBody>
      </p:sp>
    </p:spTree>
    <p:extLst>
      <p:ext uri="{BB962C8B-B14F-4D97-AF65-F5344CB8AC3E}">
        <p14:creationId xmlns:p14="http://schemas.microsoft.com/office/powerpoint/2010/main" val="38761357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a:t>Convergence of FASB and </a:t>
            </a:r>
            <a:br>
              <a:rPr lang="en-US" dirty="0"/>
            </a:br>
            <a:r>
              <a:rPr lang="en-US" dirty="0"/>
              <a:t>IASB Accounting Standards</a:t>
            </a:r>
            <a:endParaRPr lang="en-US" sz="2200" dirty="0"/>
          </a:p>
        </p:txBody>
      </p:sp>
      <p:sp>
        <p:nvSpPr>
          <p:cNvPr id="3" name="Content Placeholder 2"/>
          <p:cNvSpPr>
            <a:spLocks noGrp="1"/>
          </p:cNvSpPr>
          <p:nvPr>
            <p:ph idx="1"/>
          </p:nvPr>
        </p:nvSpPr>
        <p:spPr>
          <a:xfrm>
            <a:off x="838201" y="1317625"/>
            <a:ext cx="10686142" cy="4909004"/>
          </a:xfrm>
        </p:spPr>
        <p:txBody>
          <a:bodyPr/>
          <a:lstStyle/>
          <a:p>
            <a:r>
              <a:rPr lang="en-US" sz="2200" b="1" dirty="0">
                <a:solidFill>
                  <a:srgbClr val="004A78"/>
                </a:solidFill>
              </a:rPr>
              <a:t>International convergence of accounting standards</a:t>
            </a:r>
            <a:r>
              <a:rPr lang="en-US" sz="2200" dirty="0">
                <a:solidFill>
                  <a:srgbClr val="004A78"/>
                </a:solidFill>
              </a:rPr>
              <a:t> </a:t>
            </a:r>
            <a:r>
              <a:rPr lang="en-US" sz="2200" dirty="0"/>
              <a:t>refers to both a goal and the path chosen to reach it.</a:t>
            </a:r>
          </a:p>
          <a:p>
            <a:r>
              <a:rPr lang="en-US" sz="2200" dirty="0"/>
              <a:t>The FASB states “the ultimate goal of convergence is a single set of high-quality, international accounting standards that companies worldwide would use for both domestic and cross-border financial reporting. Today, the path toward that goal is the collaborative efforts of the FASB and the IASB to both improve U.S. GAAP and IFRS and eliminate or minimize the differences between them.”</a:t>
            </a:r>
          </a:p>
          <a:p>
            <a:r>
              <a:rPr lang="en-US" sz="2200" dirty="0"/>
              <a:t>Major projects on the agenda include convergence of accounting standards for:</a:t>
            </a:r>
          </a:p>
          <a:p>
            <a:pPr marL="822960" indent="-320040"/>
            <a:r>
              <a:rPr lang="en-US" sz="2000" dirty="0"/>
              <a:t>Consolidated financial statements</a:t>
            </a:r>
          </a:p>
          <a:p>
            <a:pPr marL="822960" indent="-320040"/>
            <a:r>
              <a:rPr lang="en-US" sz="2000" dirty="0"/>
              <a:t>Fair value measurement</a:t>
            </a:r>
          </a:p>
          <a:p>
            <a:pPr marL="822960" indent="-320040"/>
            <a:r>
              <a:rPr lang="en-US" sz="2000" dirty="0"/>
              <a:t>Financial statement presentation</a:t>
            </a:r>
          </a:p>
          <a:p>
            <a:pPr marL="822960" indent="-320040"/>
            <a:r>
              <a:rPr lang="en-US" sz="2000" dirty="0"/>
              <a:t>Revenue recognition</a:t>
            </a:r>
          </a:p>
        </p:txBody>
      </p:sp>
    </p:spTree>
    <p:extLst>
      <p:ext uri="{BB962C8B-B14F-4D97-AF65-F5344CB8AC3E}">
        <p14:creationId xmlns:p14="http://schemas.microsoft.com/office/powerpoint/2010/main" val="29907810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a:t>The SEC and International Convergence</a:t>
            </a:r>
            <a:endParaRPr lang="en-US" sz="2200" dirty="0"/>
          </a:p>
        </p:txBody>
      </p:sp>
      <p:sp>
        <p:nvSpPr>
          <p:cNvPr id="3" name="Content Placeholder 2"/>
          <p:cNvSpPr>
            <a:spLocks noGrp="1"/>
          </p:cNvSpPr>
          <p:nvPr>
            <p:ph idx="1"/>
          </p:nvPr>
        </p:nvSpPr>
        <p:spPr>
          <a:xfrm>
            <a:off x="838201" y="1317625"/>
            <a:ext cx="10686142" cy="4909004"/>
          </a:xfrm>
        </p:spPr>
        <p:txBody>
          <a:bodyPr/>
          <a:lstStyle/>
          <a:p>
            <a:r>
              <a:rPr lang="en-US" sz="2800" dirty="0"/>
              <a:t>In 2007 the SEC decided to allow foreign companies to use IFRS rather than U.S. GAAP and it decided that these companies do not need to reconcile how differences between IFRS and U.S. GAAP affect their reported financial statements</a:t>
            </a:r>
          </a:p>
          <a:p>
            <a:r>
              <a:rPr lang="en-US" sz="2800" dirty="0"/>
              <a:t>Professional accountants must be fluent in U.S. GAAP and IFRS</a:t>
            </a:r>
          </a:p>
        </p:txBody>
      </p:sp>
    </p:spTree>
    <p:extLst>
      <p:ext uri="{BB962C8B-B14F-4D97-AF65-F5344CB8AC3E}">
        <p14:creationId xmlns:p14="http://schemas.microsoft.com/office/powerpoint/2010/main" val="16644799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a:t>Standard Setting in a Political Environment</a:t>
            </a:r>
            <a:endParaRPr lang="en-US" sz="2200" dirty="0"/>
          </a:p>
        </p:txBody>
      </p:sp>
      <p:sp>
        <p:nvSpPr>
          <p:cNvPr id="3" name="Content Placeholder 2"/>
          <p:cNvSpPr>
            <a:spLocks noGrp="1"/>
          </p:cNvSpPr>
          <p:nvPr>
            <p:ph idx="1"/>
          </p:nvPr>
        </p:nvSpPr>
        <p:spPr>
          <a:xfrm>
            <a:off x="838201" y="1317625"/>
            <a:ext cx="10686142" cy="4909004"/>
          </a:xfrm>
        </p:spPr>
        <p:txBody>
          <a:bodyPr/>
          <a:lstStyle/>
          <a:p>
            <a:r>
              <a:rPr lang="en-US" sz="2800" dirty="0"/>
              <a:t>The FASB and the IASB develop new accounting standards in a thorough, thoughtful, and efficient manner, with due process, and in open public forums.</a:t>
            </a:r>
          </a:p>
          <a:p>
            <a:r>
              <a:rPr lang="en-US" sz="2800" dirty="0"/>
              <a:t>However, because of the substantial economic consequences, key constituents often disagree about the objectives for new standards.</a:t>
            </a:r>
          </a:p>
          <a:p>
            <a:r>
              <a:rPr lang="en-US" sz="2800" dirty="0"/>
              <a:t>Compromise is inevitable as the FASB and the IASB respond to the globalization of capital markets.</a:t>
            </a:r>
          </a:p>
        </p:txBody>
      </p:sp>
    </p:spTree>
    <p:extLst>
      <p:ext uri="{BB962C8B-B14F-4D97-AF65-F5344CB8AC3E}">
        <p14:creationId xmlns:p14="http://schemas.microsoft.com/office/powerpoint/2010/main" val="1392438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a:xfrm>
            <a:off x="838199" y="1317625"/>
            <a:ext cx="11092543" cy="4807404"/>
          </a:xfrm>
        </p:spPr>
        <p:txBody>
          <a:bodyPr/>
          <a:lstStyle/>
          <a:p>
            <a:pPr marL="457200" indent="-457200">
              <a:buFont typeface="+mj-lt"/>
              <a:buAutoNum type="arabicPeriod"/>
            </a:pPr>
            <a:r>
              <a:rPr lang="en-US" sz="1800" dirty="0"/>
              <a:t>Understand the forces that drive the demand for financial accounting information in the world economy.</a:t>
            </a:r>
          </a:p>
          <a:p>
            <a:pPr marL="457200" indent="-457200">
              <a:buFont typeface="+mj-lt"/>
              <a:buAutoNum type="arabicPeriod"/>
            </a:pPr>
            <a:r>
              <a:rPr lang="en-US" sz="1800" dirty="0"/>
              <a:t>Understand the forces that determine the supply of accounting information, including the role of the Securities and Exchange Commission (SEC).</a:t>
            </a:r>
          </a:p>
          <a:p>
            <a:pPr marL="457200" indent="-457200">
              <a:buFont typeface="+mj-lt"/>
              <a:buAutoNum type="arabicPeriod"/>
            </a:pPr>
            <a:r>
              <a:rPr lang="en-US" sz="1800" dirty="0"/>
              <a:t>Explain the role of the Financial Accounting Standards Board (FASB) for establishing U.S. generally accepted accounting principles (U.S. GAAP).</a:t>
            </a:r>
          </a:p>
          <a:p>
            <a:pPr marL="457200" indent="-457200">
              <a:buFont typeface="+mj-lt"/>
              <a:buAutoNum type="arabicPeriod"/>
            </a:pPr>
            <a:r>
              <a:rPr lang="en-US" sz="1800" dirty="0"/>
              <a:t>Explain and use the FASB Accounting Standards Codification system, and understand the standard-setting process.</a:t>
            </a:r>
          </a:p>
          <a:p>
            <a:pPr marL="457200" indent="-457200">
              <a:buFont typeface="+mj-lt"/>
              <a:buAutoNum type="arabicPeriod"/>
            </a:pPr>
            <a:r>
              <a:rPr lang="en-US" sz="1800" dirty="0"/>
              <a:t>Explain the role of the International Accounting Standards Board (IASB) in establishing International Financial Reporting Standards (IFRS) and the efforts to try to converge accounting standards between the FASB and the IASB.</a:t>
            </a:r>
          </a:p>
          <a:p>
            <a:pPr marL="457200" indent="-457200">
              <a:buFont typeface="+mj-lt"/>
              <a:buAutoNum type="arabicPeriod"/>
            </a:pPr>
            <a:r>
              <a:rPr lang="en-US" sz="1800" dirty="0"/>
              <a:t>Understand the output of the financial reporting process and the four primary financial statements, as well as the important information reported with financial statements.</a:t>
            </a:r>
          </a:p>
          <a:p>
            <a:pPr marL="457200" indent="-457200">
              <a:buFont typeface="+mj-lt"/>
              <a:buAutoNum type="arabicPeriod"/>
            </a:pPr>
            <a:r>
              <a:rPr lang="en-US" sz="1800" dirty="0"/>
              <a:t>Understand that, because financial accounting information triggers important economic consequences, integrity and the ability to resolve ethical dilemmas are essential to the accounting profession.</a:t>
            </a:r>
          </a:p>
        </p:txBody>
      </p:sp>
    </p:spTree>
    <p:extLst>
      <p:ext uri="{BB962C8B-B14F-4D97-AF65-F5344CB8AC3E}">
        <p14:creationId xmlns:p14="http://schemas.microsoft.com/office/powerpoint/2010/main" val="29617767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a:t>Primary Financial Statements</a:t>
            </a:r>
            <a:br>
              <a:rPr lang="en-US" dirty="0"/>
            </a:br>
            <a:r>
              <a:rPr lang="en-US" sz="2000" dirty="0"/>
              <a:t>Learning Objective #6</a:t>
            </a:r>
          </a:p>
        </p:txBody>
      </p:sp>
      <p:sp>
        <p:nvSpPr>
          <p:cNvPr id="3" name="Content Placeholder 2"/>
          <p:cNvSpPr>
            <a:spLocks noGrp="1"/>
          </p:cNvSpPr>
          <p:nvPr>
            <p:ph idx="1"/>
          </p:nvPr>
        </p:nvSpPr>
        <p:spPr>
          <a:xfrm>
            <a:off x="838201" y="1317625"/>
            <a:ext cx="10686142" cy="4488089"/>
          </a:xfrm>
        </p:spPr>
        <p:txBody>
          <a:bodyPr/>
          <a:lstStyle/>
          <a:p>
            <a:r>
              <a:rPr lang="en-US" sz="2800" dirty="0"/>
              <a:t>The financial statements that companies provide to external stakeholders include</a:t>
            </a:r>
          </a:p>
          <a:p>
            <a:pPr marL="822960" indent="-320040"/>
            <a:r>
              <a:rPr lang="en-US" sz="2400" dirty="0"/>
              <a:t>Balance sheet</a:t>
            </a:r>
          </a:p>
          <a:p>
            <a:pPr marL="822960" indent="-320040"/>
            <a:r>
              <a:rPr lang="en-US" sz="2400" dirty="0"/>
              <a:t>Income statement</a:t>
            </a:r>
          </a:p>
          <a:p>
            <a:pPr marL="822960" indent="-320040"/>
            <a:r>
              <a:rPr lang="en-US" sz="2400" dirty="0"/>
              <a:t>Statement of cash flows</a:t>
            </a:r>
          </a:p>
          <a:p>
            <a:pPr marL="822960" indent="-320040"/>
            <a:r>
              <a:rPr lang="en-US" sz="2400" dirty="0"/>
              <a:t>Statement of shareholders’ equity </a:t>
            </a:r>
          </a:p>
          <a:p>
            <a:pPr marL="822960" indent="-320040"/>
            <a:r>
              <a:rPr lang="en-US" sz="2400" dirty="0"/>
              <a:t>Notes and other items that typically accompany these statements</a:t>
            </a:r>
          </a:p>
        </p:txBody>
      </p:sp>
    </p:spTree>
    <p:extLst>
      <p:ext uri="{BB962C8B-B14F-4D97-AF65-F5344CB8AC3E}">
        <p14:creationId xmlns:p14="http://schemas.microsoft.com/office/powerpoint/2010/main" val="13017596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a:t>The Balance Sheet: </a:t>
            </a:r>
            <a:br>
              <a:rPr lang="en-US" dirty="0"/>
            </a:br>
            <a:r>
              <a:rPr lang="en-US" dirty="0"/>
              <a:t>Measuring Financial Position</a:t>
            </a:r>
            <a:endParaRPr lang="en-US" sz="2000" dirty="0"/>
          </a:p>
        </p:txBody>
      </p:sp>
      <p:sp>
        <p:nvSpPr>
          <p:cNvPr id="3" name="Content Placeholder 2"/>
          <p:cNvSpPr>
            <a:spLocks noGrp="1"/>
          </p:cNvSpPr>
          <p:nvPr>
            <p:ph idx="1"/>
          </p:nvPr>
        </p:nvSpPr>
        <p:spPr>
          <a:xfrm>
            <a:off x="326572" y="1050925"/>
            <a:ext cx="11430000" cy="5175704"/>
          </a:xfrm>
        </p:spPr>
        <p:txBody>
          <a:bodyPr/>
          <a:lstStyle/>
          <a:p>
            <a:pPr>
              <a:spcBef>
                <a:spcPts val="200"/>
              </a:spcBef>
            </a:pPr>
            <a:r>
              <a:rPr lang="en-US" sz="2600" dirty="0"/>
              <a:t>The </a:t>
            </a:r>
            <a:r>
              <a:rPr lang="en-US" sz="2600" b="1" dirty="0">
                <a:solidFill>
                  <a:srgbClr val="004A78"/>
                </a:solidFill>
              </a:rPr>
              <a:t>balance sheet </a:t>
            </a:r>
            <a:r>
              <a:rPr lang="en-US" sz="2600" dirty="0"/>
              <a:t>is the cornerstone of financial reporting and presents:</a:t>
            </a:r>
          </a:p>
          <a:p>
            <a:pPr marL="822960" indent="-320040">
              <a:spcBef>
                <a:spcPts val="200"/>
              </a:spcBef>
            </a:pPr>
            <a:r>
              <a:rPr lang="en-US" sz="2200" dirty="0"/>
              <a:t>A snapshot of the resources of a firm (</a:t>
            </a:r>
            <a:r>
              <a:rPr lang="en-US" sz="2200" b="1" dirty="0">
                <a:solidFill>
                  <a:srgbClr val="004A78"/>
                </a:solidFill>
              </a:rPr>
              <a:t>assets</a:t>
            </a:r>
            <a:r>
              <a:rPr lang="en-US" sz="2200" dirty="0"/>
              <a:t>)</a:t>
            </a:r>
          </a:p>
          <a:p>
            <a:pPr marL="822960" indent="-320040">
              <a:spcBef>
                <a:spcPts val="200"/>
              </a:spcBef>
            </a:pPr>
            <a:r>
              <a:rPr lang="en-US" sz="2200" dirty="0"/>
              <a:t>The claims on the firm (</a:t>
            </a:r>
            <a:r>
              <a:rPr lang="en-US" sz="2200" b="1" dirty="0">
                <a:solidFill>
                  <a:srgbClr val="004A78"/>
                </a:solidFill>
              </a:rPr>
              <a:t>liabilities</a:t>
            </a:r>
            <a:r>
              <a:rPr lang="en-US" sz="2200" dirty="0"/>
              <a:t> and </a:t>
            </a:r>
            <a:r>
              <a:rPr lang="en-US" sz="2200" b="1" dirty="0">
                <a:solidFill>
                  <a:srgbClr val="004A78"/>
                </a:solidFill>
              </a:rPr>
              <a:t>shareholders’ equity</a:t>
            </a:r>
            <a:r>
              <a:rPr lang="en-US" sz="2200" dirty="0"/>
              <a:t>)</a:t>
            </a:r>
          </a:p>
          <a:p>
            <a:pPr marL="822960" indent="-320040">
              <a:spcBef>
                <a:spcPts val="200"/>
              </a:spcBef>
            </a:pPr>
            <a:r>
              <a:rPr lang="en-US" sz="2200" dirty="0"/>
              <a:t>As of a specific date</a:t>
            </a:r>
          </a:p>
          <a:p>
            <a:pPr marL="1143000" indent="-228600">
              <a:spcBef>
                <a:spcPts val="200"/>
              </a:spcBef>
            </a:pPr>
            <a:r>
              <a:rPr lang="en-US" sz="2000" dirty="0"/>
              <a:t>Usually the last day of the fiscal quarter or the fiscal year</a:t>
            </a:r>
          </a:p>
          <a:p>
            <a:pPr marL="822960" indent="-320040">
              <a:spcBef>
                <a:spcPts val="200"/>
              </a:spcBef>
            </a:pPr>
            <a:r>
              <a:rPr lang="en-US" sz="2200" dirty="0"/>
              <a:t>Also known as the </a:t>
            </a:r>
            <a:r>
              <a:rPr lang="en-US" sz="2200" b="1" dirty="0">
                <a:solidFill>
                  <a:srgbClr val="004A78"/>
                </a:solidFill>
              </a:rPr>
              <a:t>statement of financial position</a:t>
            </a:r>
          </a:p>
          <a:p>
            <a:pPr>
              <a:spcBef>
                <a:spcPts val="200"/>
              </a:spcBef>
            </a:pPr>
            <a:r>
              <a:rPr lang="en-US" sz="2600" dirty="0"/>
              <a:t>The balance sheet reports the following equation:</a:t>
            </a:r>
          </a:p>
          <a:p>
            <a:pPr marL="822960" indent="-320040">
              <a:spcBef>
                <a:spcPts val="200"/>
              </a:spcBef>
            </a:pPr>
            <a:r>
              <a:rPr lang="en-US" sz="2200" dirty="0"/>
              <a:t>Assets = Liabilities + Shareholders’ Equity</a:t>
            </a:r>
          </a:p>
          <a:p>
            <a:pPr>
              <a:spcBef>
                <a:spcPts val="200"/>
              </a:spcBef>
            </a:pPr>
            <a:r>
              <a:rPr lang="en-US" sz="2600" dirty="0"/>
              <a:t>The balance sheet views resources from two perspectives:</a:t>
            </a:r>
          </a:p>
          <a:p>
            <a:pPr marL="822960" indent="-320040">
              <a:spcBef>
                <a:spcPts val="200"/>
              </a:spcBef>
            </a:pPr>
            <a:r>
              <a:rPr lang="en-US" sz="2200" dirty="0"/>
              <a:t>Specific resources the of the firm – (e.g., cash, inventory, and equipment)</a:t>
            </a:r>
          </a:p>
          <a:p>
            <a:pPr marL="822960" indent="-320040">
              <a:spcBef>
                <a:spcPts val="200"/>
              </a:spcBef>
            </a:pPr>
            <a:r>
              <a:rPr lang="en-US" sz="2200" dirty="0"/>
              <a:t>The claims by persons or entities – (e.g., investors, creditors, lenders, suppliers, employees, and other stakeholders)</a:t>
            </a:r>
          </a:p>
        </p:txBody>
      </p:sp>
    </p:spTree>
    <p:extLst>
      <p:ext uri="{BB962C8B-B14F-4D97-AF65-F5344CB8AC3E}">
        <p14:creationId xmlns:p14="http://schemas.microsoft.com/office/powerpoint/2010/main" val="31279638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a:t>Income Statement: </a:t>
            </a:r>
            <a:br>
              <a:rPr lang="en-US" dirty="0"/>
            </a:br>
            <a:r>
              <a:rPr lang="en-US" dirty="0"/>
              <a:t>Measuring and Reporting Performance</a:t>
            </a:r>
            <a:endParaRPr lang="en-US" sz="2000" dirty="0"/>
          </a:p>
        </p:txBody>
      </p:sp>
      <p:sp>
        <p:nvSpPr>
          <p:cNvPr id="3" name="Content Placeholder 2"/>
          <p:cNvSpPr>
            <a:spLocks noGrp="1"/>
          </p:cNvSpPr>
          <p:nvPr>
            <p:ph idx="1"/>
          </p:nvPr>
        </p:nvSpPr>
        <p:spPr>
          <a:xfrm>
            <a:off x="838200" y="1317625"/>
            <a:ext cx="10990943" cy="4894489"/>
          </a:xfrm>
        </p:spPr>
        <p:txBody>
          <a:bodyPr/>
          <a:lstStyle/>
          <a:p>
            <a:pPr>
              <a:spcBef>
                <a:spcPts val="100"/>
              </a:spcBef>
            </a:pPr>
            <a:r>
              <a:rPr lang="en-US" sz="2200" dirty="0"/>
              <a:t>The </a:t>
            </a:r>
            <a:r>
              <a:rPr lang="en-US" sz="2200" b="1" dirty="0">
                <a:solidFill>
                  <a:srgbClr val="004A78"/>
                </a:solidFill>
              </a:rPr>
              <a:t>income statement </a:t>
            </a:r>
            <a:r>
              <a:rPr lang="en-US" sz="2200" dirty="0"/>
              <a:t>measures and reports the financial results of a firm’s performance for a </a:t>
            </a:r>
            <a:r>
              <a:rPr lang="en-US" sz="2200" u="sng" dirty="0"/>
              <a:t>period of time</a:t>
            </a:r>
            <a:r>
              <a:rPr lang="en-US" sz="2200" dirty="0"/>
              <a:t> such as a quarter or a year.</a:t>
            </a:r>
          </a:p>
          <a:p>
            <a:pPr>
              <a:spcBef>
                <a:spcPts val="100"/>
              </a:spcBef>
            </a:pPr>
            <a:r>
              <a:rPr lang="en-US" sz="2200" dirty="0"/>
              <a:t>It provides information about the profits or losses the company has generated during the period by conducting operating, investing, and financing activities.</a:t>
            </a:r>
          </a:p>
          <a:p>
            <a:pPr>
              <a:spcBef>
                <a:spcPts val="100"/>
              </a:spcBef>
            </a:pPr>
            <a:r>
              <a:rPr lang="en-US" sz="2200" b="1" dirty="0">
                <a:solidFill>
                  <a:srgbClr val="004A78"/>
                </a:solidFill>
              </a:rPr>
              <a:t>Revenues</a:t>
            </a:r>
            <a:r>
              <a:rPr lang="en-US" sz="2200" dirty="0"/>
              <a:t> measure the inflows of assets and the settlements of obligations from selling goods and providing service to customers.</a:t>
            </a:r>
          </a:p>
          <a:p>
            <a:pPr>
              <a:spcBef>
                <a:spcPts val="100"/>
              </a:spcBef>
            </a:pPr>
            <a:r>
              <a:rPr lang="en-US" sz="2200" b="1" dirty="0">
                <a:solidFill>
                  <a:srgbClr val="004A78"/>
                </a:solidFill>
              </a:rPr>
              <a:t>Expenses</a:t>
            </a:r>
            <a:r>
              <a:rPr lang="en-US" sz="2200" dirty="0"/>
              <a:t> measure the outflows of assets that a company consumes and the obligations it incurs in the process of operating the business to generate revenues. </a:t>
            </a:r>
          </a:p>
          <a:p>
            <a:pPr>
              <a:spcBef>
                <a:spcPts val="100"/>
              </a:spcBef>
            </a:pPr>
            <a:r>
              <a:rPr lang="en-US" sz="2200" b="1" dirty="0">
                <a:solidFill>
                  <a:srgbClr val="004A78"/>
                </a:solidFill>
              </a:rPr>
              <a:t>Net Income </a:t>
            </a:r>
            <a:r>
              <a:rPr lang="en-US" sz="2200" dirty="0"/>
              <a:t>(or </a:t>
            </a:r>
            <a:r>
              <a:rPr lang="en-US" sz="2200" b="1" dirty="0">
                <a:solidFill>
                  <a:srgbClr val="004A78"/>
                </a:solidFill>
              </a:rPr>
              <a:t>Net Loss</a:t>
            </a:r>
            <a:r>
              <a:rPr lang="en-US" sz="2200" dirty="0"/>
              <a:t>) measures the bottom-line profit (or loss) of a company for the period. Another term for net income is </a:t>
            </a:r>
            <a:r>
              <a:rPr lang="en-US" sz="2200" b="1" dirty="0">
                <a:solidFill>
                  <a:srgbClr val="004A78"/>
                </a:solidFill>
              </a:rPr>
              <a:t>earnings</a:t>
            </a:r>
            <a:r>
              <a:rPr lang="en-US" sz="2200" dirty="0"/>
              <a:t>.</a:t>
            </a:r>
          </a:p>
          <a:p>
            <a:pPr marL="0" indent="0">
              <a:spcBef>
                <a:spcPts val="100"/>
              </a:spcBef>
              <a:buNone/>
            </a:pPr>
            <a:r>
              <a:rPr lang="en-US" sz="2200" dirty="0"/>
              <a:t>                  Net Income = Revenues – Expenses + Gains – Losses</a:t>
            </a:r>
          </a:p>
          <a:p>
            <a:pPr>
              <a:spcBef>
                <a:spcPts val="100"/>
              </a:spcBef>
            </a:pPr>
            <a:r>
              <a:rPr lang="en-US" sz="2200" b="1" dirty="0">
                <a:solidFill>
                  <a:srgbClr val="004A78"/>
                </a:solidFill>
              </a:rPr>
              <a:t>Comprehensive income </a:t>
            </a:r>
            <a:r>
              <a:rPr lang="en-US" sz="2200" dirty="0"/>
              <a:t>is the change in equity of a company during a period from transactions, events, and circumstances relating to nonowner sources.</a:t>
            </a:r>
          </a:p>
        </p:txBody>
      </p:sp>
    </p:spTree>
    <p:extLst>
      <p:ext uri="{BB962C8B-B14F-4D97-AF65-F5344CB8AC3E}">
        <p14:creationId xmlns:p14="http://schemas.microsoft.com/office/powerpoint/2010/main" val="28054639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a:t>Statement of Cash Flows</a:t>
            </a:r>
            <a:endParaRPr lang="en-US" sz="2000" dirty="0"/>
          </a:p>
        </p:txBody>
      </p:sp>
      <p:sp>
        <p:nvSpPr>
          <p:cNvPr id="3" name="Content Placeholder 2"/>
          <p:cNvSpPr>
            <a:spLocks noGrp="1"/>
          </p:cNvSpPr>
          <p:nvPr>
            <p:ph idx="1"/>
          </p:nvPr>
        </p:nvSpPr>
        <p:spPr>
          <a:xfrm>
            <a:off x="483326" y="1050925"/>
            <a:ext cx="11116491" cy="5132161"/>
          </a:xfrm>
        </p:spPr>
        <p:txBody>
          <a:bodyPr/>
          <a:lstStyle/>
          <a:p>
            <a:r>
              <a:rPr lang="en-US" sz="2800" dirty="0"/>
              <a:t>The </a:t>
            </a:r>
            <a:r>
              <a:rPr lang="en-US" sz="2800" b="1" dirty="0">
                <a:solidFill>
                  <a:srgbClr val="004A78"/>
                </a:solidFill>
              </a:rPr>
              <a:t>statement of cash flows</a:t>
            </a:r>
            <a:r>
              <a:rPr lang="en-US" sz="2800" dirty="0"/>
              <a:t>:</a:t>
            </a:r>
          </a:p>
          <a:p>
            <a:pPr marL="822960" indent="-347472"/>
            <a:r>
              <a:rPr lang="en-US" sz="2400" dirty="0"/>
              <a:t>Reports for a period of time the net cash flows (inflows minus outflows) from operating, investing, and financing activities</a:t>
            </a:r>
          </a:p>
          <a:p>
            <a:pPr marL="822960" indent="-347472"/>
            <a:r>
              <a:rPr lang="en-US" sz="2400" dirty="0"/>
              <a:t>Provides useful information about how a firm is generating and using cash</a:t>
            </a:r>
          </a:p>
          <a:p>
            <a:pPr marL="822960" indent="-347472"/>
            <a:r>
              <a:rPr lang="en-US" sz="2400" dirty="0"/>
              <a:t>Complements the income statement since it demonstrates how cash flows differ from accrual-based income</a:t>
            </a:r>
          </a:p>
          <a:p>
            <a:pPr marL="822960" indent="-347472"/>
            <a:r>
              <a:rPr lang="en-US" sz="2400" dirty="0"/>
              <a:t>Useful to creditors and other stakeholders:</a:t>
            </a:r>
          </a:p>
          <a:p>
            <a:pPr marL="1143000" indent="-228600"/>
            <a:r>
              <a:rPr lang="en-US" sz="2000" dirty="0"/>
              <a:t>To help evaluate the company’s cash-generating ability</a:t>
            </a:r>
          </a:p>
          <a:p>
            <a:r>
              <a:rPr lang="en-US" sz="2800" dirty="0"/>
              <a:t>Gives information about the likelihood of future cash flows for future payments of obligations</a:t>
            </a:r>
          </a:p>
        </p:txBody>
      </p:sp>
    </p:spTree>
    <p:extLst>
      <p:ext uri="{BB962C8B-B14F-4D97-AF65-F5344CB8AC3E}">
        <p14:creationId xmlns:p14="http://schemas.microsoft.com/office/powerpoint/2010/main" val="41436188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a:t>Statement of Shareholders’ Equity</a:t>
            </a:r>
            <a:endParaRPr lang="en-US" sz="2000" dirty="0"/>
          </a:p>
        </p:txBody>
      </p:sp>
      <p:sp>
        <p:nvSpPr>
          <p:cNvPr id="3" name="Content Placeholder 2"/>
          <p:cNvSpPr>
            <a:spLocks noGrp="1"/>
          </p:cNvSpPr>
          <p:nvPr>
            <p:ph idx="1"/>
          </p:nvPr>
        </p:nvSpPr>
        <p:spPr>
          <a:xfrm>
            <a:off x="381000" y="1050925"/>
            <a:ext cx="11078029" cy="5063548"/>
          </a:xfrm>
        </p:spPr>
        <p:txBody>
          <a:bodyPr/>
          <a:lstStyle/>
          <a:p>
            <a:r>
              <a:rPr lang="en-US" sz="2800" dirty="0"/>
              <a:t>The </a:t>
            </a:r>
            <a:r>
              <a:rPr lang="en-US" sz="2800" b="1" dirty="0">
                <a:solidFill>
                  <a:srgbClr val="004A78"/>
                </a:solidFill>
              </a:rPr>
              <a:t>statement of shareholders’ equity </a:t>
            </a:r>
            <a:r>
              <a:rPr lang="en-US" sz="2800" dirty="0"/>
              <a:t>provides information about the common shareholders’ equity claims on the company and how those claims change during the period.</a:t>
            </a:r>
          </a:p>
          <a:p>
            <a:pPr marL="822960" indent="-320040">
              <a:buClr>
                <a:schemeClr val="tx1"/>
              </a:buClr>
            </a:pPr>
            <a:r>
              <a:rPr lang="en-US" sz="2400" dirty="0"/>
              <a:t>Contributed capital</a:t>
            </a:r>
          </a:p>
          <a:p>
            <a:pPr marL="1143000" indent="-228600"/>
            <a:r>
              <a:rPr lang="en-US" sz="2000" dirty="0"/>
              <a:t>Amounts initially contributed by shareholders for an interest in a company (e.g., Common Stock, Additional Paid-in Capital, and Other Additional Paid-in Capital)</a:t>
            </a:r>
          </a:p>
          <a:p>
            <a:pPr marL="822960" indent="-320040">
              <a:buClr>
                <a:schemeClr val="tx1"/>
              </a:buClr>
            </a:pPr>
            <a:r>
              <a:rPr lang="en-US" sz="2400" dirty="0"/>
              <a:t>Earned capital</a:t>
            </a:r>
          </a:p>
          <a:p>
            <a:pPr marL="1143000" indent="-228600"/>
            <a:r>
              <a:rPr lang="en-US" sz="2000" dirty="0"/>
              <a:t>Cumulative net income in excess of dividends declared – Retained Earnings</a:t>
            </a:r>
          </a:p>
          <a:p>
            <a:pPr marL="1143000" indent="-228600"/>
            <a:r>
              <a:rPr lang="en-US" sz="2000" dirty="0"/>
              <a:t>Shareholders’ equity effects from the recognition or valuation of certain assets or liabilities – Accumulated Other Comprehensive Income</a:t>
            </a:r>
          </a:p>
          <a:p>
            <a:pPr marL="1143000" indent="-228600"/>
            <a:r>
              <a:rPr lang="en-US" sz="2000" dirty="0"/>
              <a:t>Cumulative amounts of cash distributed to shareholders to repurchase shares – Treasury Stock</a:t>
            </a:r>
          </a:p>
        </p:txBody>
      </p:sp>
    </p:spTree>
    <p:extLst>
      <p:ext uri="{BB962C8B-B14F-4D97-AF65-F5344CB8AC3E}">
        <p14:creationId xmlns:p14="http://schemas.microsoft.com/office/powerpoint/2010/main" val="28953333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a:t>Financial Statement Notes</a:t>
            </a:r>
            <a:endParaRPr lang="en-US" sz="2000" dirty="0"/>
          </a:p>
        </p:txBody>
      </p:sp>
      <p:sp>
        <p:nvSpPr>
          <p:cNvPr id="3" name="Content Placeholder 2"/>
          <p:cNvSpPr>
            <a:spLocks noGrp="1"/>
          </p:cNvSpPr>
          <p:nvPr>
            <p:ph idx="1"/>
          </p:nvPr>
        </p:nvSpPr>
        <p:spPr>
          <a:xfrm>
            <a:off x="574766" y="1317626"/>
            <a:ext cx="11341463" cy="4749345"/>
          </a:xfrm>
        </p:spPr>
        <p:txBody>
          <a:bodyPr/>
          <a:lstStyle/>
          <a:p>
            <a:r>
              <a:rPr lang="en-US" sz="2800" dirty="0"/>
              <a:t>Companies must provide </a:t>
            </a:r>
            <a:r>
              <a:rPr lang="en-US" sz="2800" b="1" dirty="0">
                <a:solidFill>
                  <a:srgbClr val="004A78"/>
                </a:solidFill>
              </a:rPr>
              <a:t>notes</a:t>
            </a:r>
            <a:r>
              <a:rPr lang="en-US" sz="2800" dirty="0"/>
              <a:t> as additional information with the financial statements.</a:t>
            </a:r>
          </a:p>
          <a:p>
            <a:pPr lvl="1"/>
            <a:r>
              <a:rPr lang="en-US" sz="2400" dirty="0"/>
              <a:t>Explain how the accounts and amounts have been determined </a:t>
            </a:r>
          </a:p>
          <a:p>
            <a:pPr lvl="1"/>
            <a:r>
              <a:rPr lang="en-US" sz="2400" dirty="0"/>
              <a:t>Provide important details about the accounting principles, methods, and estimates the company has used to measure assets, liabilities, equity, revenues, expenses, gains, and losses, including fair values of investment securities, pension and postemployment liabilities, income taxes, and intangible assets</a:t>
            </a:r>
          </a:p>
        </p:txBody>
      </p:sp>
    </p:spTree>
    <p:extLst>
      <p:ext uri="{BB962C8B-B14F-4D97-AF65-F5344CB8AC3E}">
        <p14:creationId xmlns:p14="http://schemas.microsoft.com/office/powerpoint/2010/main" val="12985051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a:t>Management Discussion and Analysis</a:t>
            </a:r>
            <a:endParaRPr lang="en-US" sz="2000" dirty="0"/>
          </a:p>
        </p:txBody>
      </p:sp>
      <p:sp>
        <p:nvSpPr>
          <p:cNvPr id="3" name="Content Placeholder 2"/>
          <p:cNvSpPr>
            <a:spLocks noGrp="1"/>
          </p:cNvSpPr>
          <p:nvPr>
            <p:ph idx="1"/>
          </p:nvPr>
        </p:nvSpPr>
        <p:spPr>
          <a:xfrm>
            <a:off x="838200" y="1317626"/>
            <a:ext cx="11078029" cy="4749345"/>
          </a:xfrm>
        </p:spPr>
        <p:txBody>
          <a:bodyPr/>
          <a:lstStyle/>
          <a:p>
            <a:r>
              <a:rPr lang="en-US" sz="2800" b="1" dirty="0">
                <a:solidFill>
                  <a:srgbClr val="004A78"/>
                </a:solidFill>
              </a:rPr>
              <a:t>Management Discussion and Analysis </a:t>
            </a:r>
            <a:r>
              <a:rPr lang="en-US" sz="2800" dirty="0"/>
              <a:t>is an extensive narrative discussion and quantitative analysis from the company’s managers.</a:t>
            </a:r>
          </a:p>
          <a:p>
            <a:r>
              <a:rPr lang="en-US" sz="2800" dirty="0"/>
              <a:t>Provides managers’ insight into: </a:t>
            </a:r>
          </a:p>
          <a:p>
            <a:pPr lvl="1"/>
            <a:r>
              <a:rPr lang="en-US" sz="2400" dirty="0"/>
              <a:t>Strategies </a:t>
            </a:r>
          </a:p>
          <a:p>
            <a:pPr lvl="1"/>
            <a:r>
              <a:rPr lang="en-US" sz="2400" dirty="0"/>
              <a:t>Evaluation of their performance</a:t>
            </a:r>
          </a:p>
          <a:p>
            <a:pPr lvl="1"/>
            <a:r>
              <a:rPr lang="en-US" sz="2400" dirty="0"/>
              <a:t>Exposure to business risk factors</a:t>
            </a:r>
          </a:p>
          <a:p>
            <a:pPr lvl="1"/>
            <a:r>
              <a:rPr lang="en-US" sz="2400" dirty="0"/>
              <a:t>Expectations about the future of the company</a:t>
            </a:r>
          </a:p>
        </p:txBody>
      </p:sp>
    </p:spTree>
    <p:extLst>
      <p:ext uri="{BB962C8B-B14F-4D97-AF65-F5344CB8AC3E}">
        <p14:creationId xmlns:p14="http://schemas.microsoft.com/office/powerpoint/2010/main" val="35217619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a:t>Managers’ and Independent Auditors’ Attestations</a:t>
            </a:r>
            <a:endParaRPr lang="en-US" sz="2000" dirty="0"/>
          </a:p>
        </p:txBody>
      </p:sp>
      <p:sp>
        <p:nvSpPr>
          <p:cNvPr id="3" name="Content Placeholder 2"/>
          <p:cNvSpPr>
            <a:spLocks noGrp="1"/>
          </p:cNvSpPr>
          <p:nvPr>
            <p:ph idx="1"/>
          </p:nvPr>
        </p:nvSpPr>
        <p:spPr>
          <a:xfrm>
            <a:off x="838200" y="1317626"/>
            <a:ext cx="11078029" cy="4749345"/>
          </a:xfrm>
        </p:spPr>
        <p:txBody>
          <a:bodyPr/>
          <a:lstStyle/>
          <a:p>
            <a:pPr marL="365760" lvl="1" indent="-365760"/>
            <a:r>
              <a:rPr lang="en-US" dirty="0"/>
              <a:t>The </a:t>
            </a:r>
            <a:r>
              <a:rPr lang="en-US" b="1" dirty="0">
                <a:solidFill>
                  <a:srgbClr val="004A78"/>
                </a:solidFill>
              </a:rPr>
              <a:t>Sarbanes-Oxley Act of 2002 </a:t>
            </a:r>
            <a:r>
              <a:rPr lang="en-US" dirty="0"/>
              <a:t>imposed responsibilities:</a:t>
            </a:r>
          </a:p>
          <a:p>
            <a:pPr marL="822960" lvl="2" indent="-320040"/>
            <a:r>
              <a:rPr lang="en-US" dirty="0"/>
              <a:t>Management is responsible for financial statements and the underlying accounting and control system that generates the financial statements.  </a:t>
            </a:r>
          </a:p>
          <a:p>
            <a:pPr marL="822960" lvl="2" indent="-320040"/>
            <a:r>
              <a:rPr lang="en-US" dirty="0"/>
              <a:t>Independent auditors are responsible for assessing a company’s internal control system (referred to as the </a:t>
            </a:r>
            <a:r>
              <a:rPr lang="en-US" b="1" dirty="0">
                <a:solidFill>
                  <a:srgbClr val="004A78"/>
                </a:solidFill>
              </a:rPr>
              <a:t>Assurance Opinion</a:t>
            </a:r>
            <a:r>
              <a:rPr lang="en-US" dirty="0"/>
              <a:t>), designing audit tests, and forming an opinion (referred to as the </a:t>
            </a:r>
            <a:r>
              <a:rPr lang="en-US" b="1" dirty="0">
                <a:solidFill>
                  <a:srgbClr val="004A78"/>
                </a:solidFill>
              </a:rPr>
              <a:t>Audit Opinion</a:t>
            </a:r>
            <a:r>
              <a:rPr lang="en-US" dirty="0"/>
              <a:t>) about the fairness of the amounts reported in the financial statements. </a:t>
            </a:r>
          </a:p>
          <a:p>
            <a:r>
              <a:rPr lang="en-US" sz="2800" dirty="0"/>
              <a:t>Why is an auditor’s opinion an essential element of financial reporting?</a:t>
            </a:r>
          </a:p>
        </p:txBody>
      </p:sp>
    </p:spTree>
    <p:extLst>
      <p:ext uri="{BB962C8B-B14F-4D97-AF65-F5344CB8AC3E}">
        <p14:creationId xmlns:p14="http://schemas.microsoft.com/office/powerpoint/2010/main" val="19585040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a:t>Ethics and Integrity in the Accounting Profession</a:t>
            </a:r>
            <a:br>
              <a:rPr lang="en-US" dirty="0"/>
            </a:br>
            <a:r>
              <a:rPr lang="en-US" sz="2000" dirty="0"/>
              <a:t>Learning Objective #7</a:t>
            </a:r>
            <a:endParaRPr lang="en-US" sz="1200" dirty="0"/>
          </a:p>
        </p:txBody>
      </p:sp>
      <p:sp>
        <p:nvSpPr>
          <p:cNvPr id="3" name="Content Placeholder 2"/>
          <p:cNvSpPr>
            <a:spLocks noGrp="1"/>
          </p:cNvSpPr>
          <p:nvPr>
            <p:ph idx="1"/>
          </p:nvPr>
        </p:nvSpPr>
        <p:spPr>
          <a:xfrm>
            <a:off x="838200" y="1317626"/>
            <a:ext cx="11078029" cy="4847200"/>
          </a:xfrm>
        </p:spPr>
        <p:txBody>
          <a:bodyPr/>
          <a:lstStyle/>
          <a:p>
            <a:pPr marL="365760" lvl="1" indent="-365760">
              <a:spcBef>
                <a:spcPts val="200"/>
              </a:spcBef>
            </a:pPr>
            <a:r>
              <a:rPr lang="en-US" sz="2400" dirty="0"/>
              <a:t>Accountants serve the greater good of society and owe a responsibility of ethics and fairness to all current and potential stakeholders, whose interests are sometime conflicting.</a:t>
            </a:r>
          </a:p>
          <a:p>
            <a:pPr marL="365760" lvl="1" indent="-365760">
              <a:spcBef>
                <a:spcPts val="200"/>
              </a:spcBef>
            </a:pPr>
            <a:r>
              <a:rPr lang="en-US" sz="2400" dirty="0"/>
              <a:t>Accountants face </a:t>
            </a:r>
            <a:r>
              <a:rPr lang="en-US" sz="2400" b="1" dirty="0">
                <a:solidFill>
                  <a:srgbClr val="004A78"/>
                </a:solidFill>
              </a:rPr>
              <a:t>ethical dilemmas</a:t>
            </a:r>
            <a:r>
              <a:rPr lang="en-US" sz="2400" dirty="0"/>
              <a:t>, situations in which an accountant must make a decision about what is the “right” (ethical) action to take in given circumstances.</a:t>
            </a:r>
          </a:p>
          <a:p>
            <a:pPr marL="365760" lvl="1" indent="-365760">
              <a:spcBef>
                <a:spcPts val="200"/>
              </a:spcBef>
            </a:pPr>
            <a:r>
              <a:rPr lang="en-US" sz="2400" dirty="0"/>
              <a:t>Professional accounting organizations have established codes of ethics for their members.</a:t>
            </a:r>
          </a:p>
          <a:p>
            <a:pPr marL="365760" lvl="1" indent="-365760">
              <a:spcBef>
                <a:spcPts val="200"/>
              </a:spcBef>
            </a:pPr>
            <a:r>
              <a:rPr lang="en-US" sz="2400" dirty="0"/>
              <a:t>The AICPA has adopted the </a:t>
            </a:r>
            <a:r>
              <a:rPr lang="en-US" sz="2400" b="1" dirty="0">
                <a:solidFill>
                  <a:srgbClr val="004A78"/>
                </a:solidFill>
              </a:rPr>
              <a:t>Code of Professional Conduct (CPC)</a:t>
            </a:r>
            <a:r>
              <a:rPr lang="en-US" sz="2400" dirty="0"/>
              <a:t>.</a:t>
            </a:r>
          </a:p>
          <a:p>
            <a:pPr marL="365760" lvl="1" indent="-365760">
              <a:spcBef>
                <a:spcPts val="200"/>
              </a:spcBef>
            </a:pPr>
            <a:r>
              <a:rPr lang="en-US" sz="2400" dirty="0"/>
              <a:t>The CPC includes six principles that express the basic tenets of ethical and professional conduct and call for an unswerving commitment to honorable behavior, even at the sacrifice of personal advantage.</a:t>
            </a:r>
          </a:p>
        </p:txBody>
      </p:sp>
    </p:spTree>
    <p:extLst>
      <p:ext uri="{BB962C8B-B14F-4D97-AF65-F5344CB8AC3E}">
        <p14:creationId xmlns:p14="http://schemas.microsoft.com/office/powerpoint/2010/main" val="24970891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a:t>Principles of the </a:t>
            </a:r>
            <a:br>
              <a:rPr lang="en-US" dirty="0"/>
            </a:br>
            <a:r>
              <a:rPr lang="en-US" dirty="0"/>
              <a:t>AICPA Code of Professional Conduct</a:t>
            </a:r>
            <a:endParaRPr lang="en-US" sz="1200" dirty="0"/>
          </a:p>
        </p:txBody>
      </p:sp>
      <p:sp>
        <p:nvSpPr>
          <p:cNvPr id="3" name="Content Placeholder 2"/>
          <p:cNvSpPr>
            <a:spLocks noGrp="1"/>
          </p:cNvSpPr>
          <p:nvPr>
            <p:ph idx="1"/>
          </p:nvPr>
        </p:nvSpPr>
        <p:spPr>
          <a:xfrm>
            <a:off x="838200" y="1317626"/>
            <a:ext cx="11078029" cy="4847200"/>
          </a:xfrm>
          <a:solidFill>
            <a:srgbClr val="EBF1DE"/>
          </a:solidFill>
        </p:spPr>
        <p:txBody>
          <a:bodyPr/>
          <a:lstStyle/>
          <a:p>
            <a:pPr marL="457200" indent="-457200">
              <a:buClrTx/>
              <a:buSzPct val="100000"/>
              <a:buFont typeface="+mj-lt"/>
              <a:buAutoNum type="romanUcPeriod"/>
            </a:pPr>
            <a:r>
              <a:rPr lang="en-US" sz="1800" dirty="0"/>
              <a:t>Responsibilities: In carrying out their responsibilities as professionals, members should exercise sensitive professional and moral judgments in their activities.</a:t>
            </a:r>
          </a:p>
          <a:p>
            <a:pPr marL="457200" indent="-457200">
              <a:buClrTx/>
              <a:buSzPct val="100000"/>
              <a:buFont typeface="+mj-lt"/>
              <a:buAutoNum type="romanUcPeriod"/>
            </a:pPr>
            <a:r>
              <a:rPr lang="en-US" sz="1800" dirty="0"/>
              <a:t>The Public Interest: Members should act in a way that will serve the public interest, honor the public trust, and demonstrate commitment to professionalism. </a:t>
            </a:r>
          </a:p>
          <a:p>
            <a:pPr marL="457200" indent="-457200">
              <a:buClrTx/>
              <a:buSzPct val="100000"/>
              <a:buFont typeface="+mj-lt"/>
              <a:buAutoNum type="romanUcPeriod"/>
            </a:pPr>
            <a:r>
              <a:rPr lang="en-US" sz="1800" dirty="0"/>
              <a:t>Integrity: To maintain and broaden  public confidence, members should perform all professional responsibilities with the highest sense of integrity. </a:t>
            </a:r>
          </a:p>
          <a:p>
            <a:pPr marL="457200" indent="-457200">
              <a:buClrTx/>
              <a:buSzPct val="100000"/>
              <a:buFont typeface="+mj-lt"/>
              <a:buAutoNum type="romanUcPeriod"/>
            </a:pPr>
            <a:r>
              <a:rPr lang="en-US" sz="1800" dirty="0"/>
              <a:t>Objectivity and Independence: A member should be objective and free from conflicts of interest in discharging professional responsibilities. A member in public practice should be independent in fact and appearance when providing auditing and other attestation services. </a:t>
            </a:r>
          </a:p>
          <a:p>
            <a:pPr marL="457200" indent="-457200">
              <a:buClrTx/>
              <a:buSzPct val="100000"/>
              <a:buFont typeface="+mj-lt"/>
              <a:buAutoNum type="romanUcPeriod"/>
            </a:pPr>
            <a:r>
              <a:rPr lang="en-US" sz="1800" dirty="0"/>
              <a:t>Due Care: A member should observe the profession’s technical and ethical standards, strive continually to improve competence and the quality of services, and discharge professional responsibility to the best of the member’s ability. </a:t>
            </a:r>
          </a:p>
          <a:p>
            <a:pPr marL="457200" indent="-457200">
              <a:buClrTx/>
              <a:buSzPct val="100000"/>
              <a:buFont typeface="+mj-lt"/>
              <a:buAutoNum type="romanUcPeriod"/>
            </a:pPr>
            <a:r>
              <a:rPr lang="en-US" sz="1800" dirty="0"/>
              <a:t>Scope and Nature of Services: A member in public practice should observe the Principles of the CPC in determining the scope and nature of services to be provided.</a:t>
            </a:r>
          </a:p>
        </p:txBody>
      </p:sp>
    </p:spTree>
    <p:extLst>
      <p:ext uri="{BB962C8B-B14F-4D97-AF65-F5344CB8AC3E}">
        <p14:creationId xmlns:p14="http://schemas.microsoft.com/office/powerpoint/2010/main" val="3825948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a:t>The Need for Financial Accounting Information</a:t>
            </a:r>
            <a:br>
              <a:rPr lang="en-US" dirty="0"/>
            </a:br>
            <a:r>
              <a:rPr lang="en-US" sz="2000" dirty="0"/>
              <a:t>Learning Objective #1</a:t>
            </a:r>
          </a:p>
        </p:txBody>
      </p:sp>
      <p:sp>
        <p:nvSpPr>
          <p:cNvPr id="3" name="Content Placeholder 2"/>
          <p:cNvSpPr>
            <a:spLocks noGrp="1"/>
          </p:cNvSpPr>
          <p:nvPr>
            <p:ph idx="1"/>
          </p:nvPr>
        </p:nvSpPr>
        <p:spPr/>
        <p:txBody>
          <a:bodyPr/>
          <a:lstStyle/>
          <a:p>
            <a:r>
              <a:rPr lang="en-US" sz="2800" dirty="0"/>
              <a:t>Forces that create demand</a:t>
            </a:r>
          </a:p>
          <a:p>
            <a:pPr lvl="1"/>
            <a:r>
              <a:rPr lang="en-US" sz="2400" dirty="0"/>
              <a:t>Companies compete for a wide variety of resources such as financial capital, physical and natural resources, intellectual property and technology, new product and service ideas, skilled employees and executives, customers, and suppliers.</a:t>
            </a:r>
          </a:p>
          <a:p>
            <a:r>
              <a:rPr lang="en-US" sz="2800" dirty="0"/>
              <a:t>Strategies</a:t>
            </a:r>
          </a:p>
          <a:p>
            <a:pPr lvl="1"/>
            <a:r>
              <a:rPr lang="en-US" sz="2400" dirty="0"/>
              <a:t>Companies need to develop a business plan with broad strategic objectives and specific tactics.</a:t>
            </a:r>
          </a:p>
          <a:p>
            <a:pPr lvl="2"/>
            <a:r>
              <a:rPr lang="en-US" sz="2200" dirty="0"/>
              <a:t>This business model should guide its strategy and business activities to be different from its rivals, utilizing whatever competitive advantages it might have.</a:t>
            </a:r>
          </a:p>
        </p:txBody>
      </p:sp>
    </p:spTree>
    <p:extLst>
      <p:ext uri="{BB962C8B-B14F-4D97-AF65-F5344CB8AC3E}">
        <p14:creationId xmlns:p14="http://schemas.microsoft.com/office/powerpoint/2010/main" val="1746453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a:t>Business Activities</a:t>
            </a:r>
            <a:endParaRPr lang="en-US" sz="2000" dirty="0"/>
          </a:p>
        </p:txBody>
      </p:sp>
      <p:sp>
        <p:nvSpPr>
          <p:cNvPr id="3" name="Content Placeholder 2"/>
          <p:cNvSpPr>
            <a:spLocks noGrp="1"/>
          </p:cNvSpPr>
          <p:nvPr>
            <p:ph idx="1"/>
          </p:nvPr>
        </p:nvSpPr>
        <p:spPr/>
        <p:txBody>
          <a:bodyPr/>
          <a:lstStyle/>
          <a:p>
            <a:pPr>
              <a:spcBef>
                <a:spcPts val="0"/>
              </a:spcBef>
            </a:pPr>
            <a:r>
              <a:rPr lang="en-US" sz="2800" b="1" dirty="0">
                <a:solidFill>
                  <a:srgbClr val="004A78"/>
                </a:solidFill>
              </a:rPr>
              <a:t>Financing Activities</a:t>
            </a:r>
          </a:p>
          <a:p>
            <a:pPr lvl="1">
              <a:spcBef>
                <a:spcPts val="0"/>
              </a:spcBef>
            </a:pPr>
            <a:r>
              <a:rPr lang="en-US" sz="2400" dirty="0"/>
              <a:t>Raise equity capital by attracting investments from business owners, such as common shareholders</a:t>
            </a:r>
          </a:p>
          <a:p>
            <a:pPr lvl="1">
              <a:spcBef>
                <a:spcPts val="0"/>
              </a:spcBef>
            </a:pPr>
            <a:r>
              <a:rPr lang="en-US" sz="2400" dirty="0"/>
              <a:t>Acquire resources from lenders or by the issuance of bonds</a:t>
            </a:r>
          </a:p>
          <a:p>
            <a:pPr>
              <a:spcBef>
                <a:spcPts val="0"/>
              </a:spcBef>
            </a:pPr>
            <a:r>
              <a:rPr lang="en-US" sz="2800" b="1" dirty="0">
                <a:solidFill>
                  <a:srgbClr val="004A78"/>
                </a:solidFill>
              </a:rPr>
              <a:t>Investing Activities</a:t>
            </a:r>
          </a:p>
          <a:p>
            <a:pPr lvl="1">
              <a:spcBef>
                <a:spcPts val="0"/>
              </a:spcBef>
            </a:pPr>
            <a:r>
              <a:rPr lang="en-US" sz="2400" dirty="0"/>
              <a:t>Acquire productive resources such as property, plant, equipment, technology, intellectual property, legal rights, and operating agreements necessary to operate the business</a:t>
            </a:r>
          </a:p>
          <a:p>
            <a:pPr>
              <a:spcBef>
                <a:spcPts val="0"/>
              </a:spcBef>
            </a:pPr>
            <a:r>
              <a:rPr lang="en-US" sz="2800" b="1" dirty="0">
                <a:solidFill>
                  <a:srgbClr val="004A78"/>
                </a:solidFill>
              </a:rPr>
              <a:t>Operating</a:t>
            </a:r>
            <a:r>
              <a:rPr lang="en-US" sz="2800" b="1" dirty="0"/>
              <a:t> </a:t>
            </a:r>
            <a:r>
              <a:rPr lang="en-US" sz="2800" b="1" dirty="0">
                <a:solidFill>
                  <a:srgbClr val="004A78"/>
                </a:solidFill>
              </a:rPr>
              <a:t>Activities</a:t>
            </a:r>
          </a:p>
          <a:p>
            <a:pPr lvl="1">
              <a:spcBef>
                <a:spcPts val="0"/>
              </a:spcBef>
            </a:pPr>
            <a:r>
              <a:rPr lang="en-US" sz="2400" dirty="0"/>
              <a:t>Utilize resources in day-to-day activities to produce goods and/or services and sell them to customers</a:t>
            </a:r>
          </a:p>
        </p:txBody>
      </p:sp>
    </p:spTree>
    <p:extLst>
      <p:ext uri="{BB962C8B-B14F-4D97-AF65-F5344CB8AC3E}">
        <p14:creationId xmlns:p14="http://schemas.microsoft.com/office/powerpoint/2010/main" val="1904314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a:t>Who Are the Stakeholders?</a:t>
            </a:r>
            <a:endParaRPr lang="en-US" sz="2000" dirty="0"/>
          </a:p>
        </p:txBody>
      </p:sp>
      <p:sp>
        <p:nvSpPr>
          <p:cNvPr id="3" name="Content Placeholder 2"/>
          <p:cNvSpPr>
            <a:spLocks noGrp="1"/>
          </p:cNvSpPr>
          <p:nvPr>
            <p:ph idx="1"/>
          </p:nvPr>
        </p:nvSpPr>
        <p:spPr/>
        <p:txBody>
          <a:bodyPr/>
          <a:lstStyle/>
          <a:p>
            <a:pPr>
              <a:spcBef>
                <a:spcPts val="300"/>
              </a:spcBef>
            </a:pPr>
            <a:r>
              <a:rPr lang="en-US" sz="2800" b="1" dirty="0">
                <a:solidFill>
                  <a:srgbClr val="004A78"/>
                </a:solidFill>
              </a:rPr>
              <a:t>Stakeholders</a:t>
            </a:r>
            <a:r>
              <a:rPr lang="en-US" sz="2800" dirty="0"/>
              <a:t> are parties with an interest in a company  </a:t>
            </a:r>
          </a:p>
          <a:p>
            <a:pPr lvl="1">
              <a:spcBef>
                <a:spcPts val="300"/>
              </a:spcBef>
            </a:pPr>
            <a:r>
              <a:rPr lang="en-US" sz="2400" dirty="0"/>
              <a:t>Common equity shareholders</a:t>
            </a:r>
          </a:p>
          <a:p>
            <a:pPr lvl="1">
              <a:spcBef>
                <a:spcPts val="300"/>
              </a:spcBef>
            </a:pPr>
            <a:r>
              <a:rPr lang="en-US" sz="2400" dirty="0"/>
              <a:t>Banks</a:t>
            </a:r>
          </a:p>
          <a:p>
            <a:pPr lvl="1">
              <a:spcBef>
                <a:spcPts val="300"/>
              </a:spcBef>
            </a:pPr>
            <a:r>
              <a:rPr lang="en-US" sz="2400" dirty="0"/>
              <a:t>Creditors</a:t>
            </a:r>
          </a:p>
          <a:p>
            <a:pPr lvl="1">
              <a:spcBef>
                <a:spcPts val="300"/>
              </a:spcBef>
            </a:pPr>
            <a:r>
              <a:rPr lang="en-US" sz="2400" dirty="0"/>
              <a:t>Managers and employees</a:t>
            </a:r>
          </a:p>
          <a:p>
            <a:pPr lvl="1">
              <a:spcBef>
                <a:spcPts val="300"/>
              </a:spcBef>
            </a:pPr>
            <a:r>
              <a:rPr lang="en-US" sz="2400" dirty="0"/>
              <a:t>Suppliers</a:t>
            </a:r>
          </a:p>
          <a:p>
            <a:pPr lvl="1">
              <a:spcBef>
                <a:spcPts val="300"/>
              </a:spcBef>
            </a:pPr>
            <a:r>
              <a:rPr lang="en-US" sz="2400" dirty="0"/>
              <a:t>Labor unions and pension funds</a:t>
            </a:r>
          </a:p>
          <a:p>
            <a:pPr lvl="1">
              <a:spcBef>
                <a:spcPts val="300"/>
              </a:spcBef>
            </a:pPr>
            <a:r>
              <a:rPr lang="en-US" sz="2400" dirty="0"/>
              <a:t>Customers</a:t>
            </a:r>
          </a:p>
          <a:p>
            <a:pPr lvl="1">
              <a:spcBef>
                <a:spcPts val="300"/>
              </a:spcBef>
            </a:pPr>
            <a:r>
              <a:rPr lang="en-US" sz="2400" dirty="0"/>
              <a:t>Governmental authorities</a:t>
            </a:r>
          </a:p>
          <a:p>
            <a:pPr lvl="1">
              <a:spcBef>
                <a:spcPts val="300"/>
              </a:spcBef>
            </a:pPr>
            <a:r>
              <a:rPr lang="en-US" sz="2400" dirty="0"/>
              <a:t>Local communities </a:t>
            </a:r>
          </a:p>
        </p:txBody>
      </p:sp>
    </p:spTree>
    <p:extLst>
      <p:ext uri="{BB962C8B-B14F-4D97-AF65-F5344CB8AC3E}">
        <p14:creationId xmlns:p14="http://schemas.microsoft.com/office/powerpoint/2010/main" val="3277204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a:t>What Do Stakeholders Need to Know?</a:t>
            </a:r>
            <a:endParaRPr lang="en-US" sz="2000" dirty="0"/>
          </a:p>
        </p:txBody>
      </p:sp>
      <p:sp>
        <p:nvSpPr>
          <p:cNvPr id="3" name="Content Placeholder 2"/>
          <p:cNvSpPr>
            <a:spLocks noGrp="1"/>
          </p:cNvSpPr>
          <p:nvPr>
            <p:ph idx="1"/>
          </p:nvPr>
        </p:nvSpPr>
        <p:spPr>
          <a:xfrm>
            <a:off x="838200" y="1317625"/>
            <a:ext cx="10515600" cy="4754880"/>
          </a:xfrm>
        </p:spPr>
        <p:txBody>
          <a:bodyPr/>
          <a:lstStyle/>
          <a:p>
            <a:pPr>
              <a:spcBef>
                <a:spcPts val="0"/>
              </a:spcBef>
            </a:pPr>
            <a:r>
              <a:rPr lang="en-US" sz="2800" dirty="0"/>
              <a:t>Investors</a:t>
            </a:r>
            <a:endParaRPr lang="en-US" sz="2400" dirty="0"/>
          </a:p>
          <a:p>
            <a:pPr lvl="1">
              <a:spcBef>
                <a:spcPts val="0"/>
              </a:spcBef>
            </a:pPr>
            <a:r>
              <a:rPr lang="en-US" sz="2400" dirty="0"/>
              <a:t>The business model, strategies, and competitive advantages of the company</a:t>
            </a:r>
          </a:p>
          <a:p>
            <a:pPr lvl="1">
              <a:spcBef>
                <a:spcPts val="0"/>
              </a:spcBef>
            </a:pPr>
            <a:r>
              <a:rPr lang="en-US" sz="2400" dirty="0"/>
              <a:t>Resources the company owns and the debt it owes</a:t>
            </a:r>
          </a:p>
          <a:p>
            <a:pPr lvl="1">
              <a:spcBef>
                <a:spcPts val="0"/>
              </a:spcBef>
            </a:pPr>
            <a:r>
              <a:rPr lang="en-US" sz="2400" dirty="0"/>
              <a:t>The net income or net loss, cash flows, and whether profits and cash flows are growing over time</a:t>
            </a:r>
          </a:p>
          <a:p>
            <a:pPr marL="365760" lvl="1" indent="-365760">
              <a:spcBef>
                <a:spcPts val="0"/>
              </a:spcBef>
            </a:pPr>
            <a:r>
              <a:rPr lang="en-US" dirty="0"/>
              <a:t>Creditors </a:t>
            </a:r>
          </a:p>
          <a:p>
            <a:pPr lvl="1">
              <a:spcBef>
                <a:spcPts val="0"/>
              </a:spcBef>
            </a:pPr>
            <a:r>
              <a:rPr lang="en-US" sz="2400" dirty="0"/>
              <a:t>The amount of equity capital in place</a:t>
            </a:r>
          </a:p>
          <a:p>
            <a:pPr lvl="1">
              <a:spcBef>
                <a:spcPts val="0"/>
              </a:spcBef>
            </a:pPr>
            <a:r>
              <a:rPr lang="en-US" sz="2400" dirty="0"/>
              <a:t>Resources the company owns and the debt it owes</a:t>
            </a:r>
          </a:p>
          <a:p>
            <a:pPr lvl="1">
              <a:spcBef>
                <a:spcPts val="0"/>
              </a:spcBef>
            </a:pPr>
            <a:r>
              <a:rPr lang="en-US" sz="2400" dirty="0"/>
              <a:t>Cash flows and the company’s ability to meet interest and principal payments when due</a:t>
            </a:r>
          </a:p>
        </p:txBody>
      </p:sp>
    </p:spTree>
    <p:extLst>
      <p:ext uri="{BB962C8B-B14F-4D97-AF65-F5344CB8AC3E}">
        <p14:creationId xmlns:p14="http://schemas.microsoft.com/office/powerpoint/2010/main" val="342878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a:t>What Drives Stakeholders’ Demand </a:t>
            </a:r>
            <a:br>
              <a:rPr lang="en-US" dirty="0"/>
            </a:br>
            <a:r>
              <a:rPr lang="en-US" dirty="0"/>
              <a:t>for Accounting Information?</a:t>
            </a:r>
            <a:endParaRPr lang="en-US" sz="2000" dirty="0"/>
          </a:p>
        </p:txBody>
      </p:sp>
      <p:sp>
        <p:nvSpPr>
          <p:cNvPr id="3" name="Content Placeholder 2"/>
          <p:cNvSpPr>
            <a:spLocks noGrp="1"/>
          </p:cNvSpPr>
          <p:nvPr>
            <p:ph idx="1"/>
          </p:nvPr>
        </p:nvSpPr>
        <p:spPr>
          <a:xfrm>
            <a:off x="838200" y="1317625"/>
            <a:ext cx="10515600" cy="4754880"/>
          </a:xfrm>
        </p:spPr>
        <p:txBody>
          <a:bodyPr/>
          <a:lstStyle/>
          <a:p>
            <a:r>
              <a:rPr lang="en-US" sz="2800" dirty="0"/>
              <a:t>Stakeholders need financial information to make informed resource allocation decisions.</a:t>
            </a:r>
          </a:p>
          <a:p>
            <a:r>
              <a:rPr lang="en-US" sz="2800" dirty="0"/>
              <a:t>The </a:t>
            </a:r>
            <a:r>
              <a:rPr lang="en-US" sz="2800" b="1" dirty="0">
                <a:solidFill>
                  <a:srgbClr val="004A78"/>
                </a:solidFill>
              </a:rPr>
              <a:t>financial reporting </a:t>
            </a:r>
            <a:r>
              <a:rPr lang="en-US" sz="2800" dirty="0"/>
              <a:t>process must communicate financial accounting information to existing and potential investors, creditors, lenders, and other external decision makers.</a:t>
            </a:r>
          </a:p>
          <a:p>
            <a:r>
              <a:rPr lang="en-US" sz="2800" dirty="0"/>
              <a:t>Information must be relevant and faithfully representative.</a:t>
            </a:r>
          </a:p>
        </p:txBody>
      </p:sp>
    </p:spTree>
    <p:extLst>
      <p:ext uri="{BB962C8B-B14F-4D97-AF65-F5344CB8AC3E}">
        <p14:creationId xmlns:p14="http://schemas.microsoft.com/office/powerpoint/2010/main" val="838511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a:t>The Separation of Ownership and Control</a:t>
            </a:r>
            <a:endParaRPr lang="en-US" sz="2000" dirty="0"/>
          </a:p>
        </p:txBody>
      </p:sp>
      <p:sp>
        <p:nvSpPr>
          <p:cNvPr id="3" name="Content Placeholder 2"/>
          <p:cNvSpPr>
            <a:spLocks noGrp="1"/>
          </p:cNvSpPr>
          <p:nvPr>
            <p:ph idx="1"/>
          </p:nvPr>
        </p:nvSpPr>
        <p:spPr>
          <a:xfrm>
            <a:off x="838200" y="1317625"/>
            <a:ext cx="10515600" cy="4754880"/>
          </a:xfrm>
        </p:spPr>
        <p:txBody>
          <a:bodyPr/>
          <a:lstStyle/>
          <a:p>
            <a:pPr>
              <a:spcBef>
                <a:spcPts val="0"/>
              </a:spcBef>
            </a:pPr>
            <a:r>
              <a:rPr lang="en-US" sz="2800" dirty="0"/>
              <a:t>Problems can arise because of the </a:t>
            </a:r>
            <a:r>
              <a:rPr lang="en-US" sz="2800" b="1" dirty="0">
                <a:solidFill>
                  <a:srgbClr val="004A78"/>
                </a:solidFill>
              </a:rPr>
              <a:t>separation of ownership and control</a:t>
            </a:r>
            <a:r>
              <a:rPr lang="en-US" sz="2800" dirty="0">
                <a:solidFill>
                  <a:srgbClr val="004A78"/>
                </a:solidFill>
              </a:rPr>
              <a:t>.</a:t>
            </a:r>
            <a:r>
              <a:rPr lang="en-US" sz="2800" dirty="0"/>
              <a:t>  </a:t>
            </a:r>
          </a:p>
          <a:p>
            <a:pPr>
              <a:spcBef>
                <a:spcPts val="0"/>
              </a:spcBef>
            </a:pPr>
            <a:r>
              <a:rPr lang="en-US" sz="2800" dirty="0"/>
              <a:t>The investors and creditors </a:t>
            </a:r>
            <a:r>
              <a:rPr lang="en-US" sz="2800" dirty="0">
                <a:solidFill>
                  <a:srgbClr val="004A78"/>
                </a:solidFill>
              </a:rPr>
              <a:t>(</a:t>
            </a:r>
            <a:r>
              <a:rPr lang="en-US" sz="2800" b="1" dirty="0">
                <a:solidFill>
                  <a:srgbClr val="004A78"/>
                </a:solidFill>
              </a:rPr>
              <a:t>principals</a:t>
            </a:r>
            <a:r>
              <a:rPr lang="en-US" sz="2800" dirty="0">
                <a:solidFill>
                  <a:srgbClr val="004A78"/>
                </a:solidFill>
              </a:rPr>
              <a:t>) </a:t>
            </a:r>
            <a:r>
              <a:rPr lang="en-US" sz="2800" dirty="0"/>
              <a:t>who provided financial capital own the resources but are separate from the executives, managers, and employees </a:t>
            </a:r>
            <a:r>
              <a:rPr lang="en-US" sz="2800" dirty="0">
                <a:solidFill>
                  <a:srgbClr val="004A78"/>
                </a:solidFill>
              </a:rPr>
              <a:t>(</a:t>
            </a:r>
            <a:r>
              <a:rPr lang="en-US" sz="2800" b="1" dirty="0">
                <a:solidFill>
                  <a:srgbClr val="004A78"/>
                </a:solidFill>
              </a:rPr>
              <a:t>agents</a:t>
            </a:r>
            <a:r>
              <a:rPr lang="en-US" sz="2800" dirty="0">
                <a:solidFill>
                  <a:srgbClr val="004A78"/>
                </a:solidFill>
              </a:rPr>
              <a:t>) </a:t>
            </a:r>
            <a:r>
              <a:rPr lang="en-US" sz="2800" dirty="0"/>
              <a:t>who have day-to-day control of those resources. </a:t>
            </a:r>
          </a:p>
          <a:p>
            <a:r>
              <a:rPr lang="en-US" sz="2800" dirty="0"/>
              <a:t>The need to solve </a:t>
            </a:r>
            <a:r>
              <a:rPr lang="en-US" sz="2800" b="1" dirty="0">
                <a:solidFill>
                  <a:srgbClr val="004A78"/>
                </a:solidFill>
              </a:rPr>
              <a:t>information asymmetry problems </a:t>
            </a:r>
            <a:r>
              <a:rPr lang="en-US" sz="2800" dirty="0"/>
              <a:t>controls the demand for financial accounting information.</a:t>
            </a:r>
          </a:p>
        </p:txBody>
      </p:sp>
    </p:spTree>
    <p:extLst>
      <p:ext uri="{BB962C8B-B14F-4D97-AF65-F5344CB8AC3E}">
        <p14:creationId xmlns:p14="http://schemas.microsoft.com/office/powerpoint/2010/main" val="26364004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ssible_PPT_Template_Cengage_MPS.potx" id="{6A341ED2-E63B-4177-9AAF-670EA0822A4A}" vid="{9F6311B6-333D-45C7-A3D7-227D14483E8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Accessible_PPT_Template_Cengage_MPS</Template>
  <TotalTime>8881</TotalTime>
  <Words>3592</Words>
  <Application>Microsoft Office PowerPoint</Application>
  <PresentationFormat>Widescreen</PresentationFormat>
  <Paragraphs>282</Paragraphs>
  <Slides>39</Slides>
  <Notes>39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arial</vt:lpstr>
      <vt:lpstr>Calibri</vt:lpstr>
      <vt:lpstr>Office Theme</vt:lpstr>
      <vt:lpstr>Intermediate Accounting</vt:lpstr>
      <vt:lpstr>The Demand for and Supply of Financial Accounting Information</vt:lpstr>
      <vt:lpstr>Learning Objectives</vt:lpstr>
      <vt:lpstr>The Need for Financial Accounting Information Learning Objective #1</vt:lpstr>
      <vt:lpstr>Business Activities</vt:lpstr>
      <vt:lpstr>Who Are the Stakeholders?</vt:lpstr>
      <vt:lpstr>What Do Stakeholders Need to Know?</vt:lpstr>
      <vt:lpstr>What Drives Stakeholders’ Demand  for Accounting Information?</vt:lpstr>
      <vt:lpstr>The Separation of Ownership and Control</vt:lpstr>
      <vt:lpstr>When Ownership is Separate from Control</vt:lpstr>
      <vt:lpstr>What Drives the Demand for Accounting Standards and Independent Audits?</vt:lpstr>
      <vt:lpstr>The Supply of Financial Accounting Information Learning Objective #2</vt:lpstr>
      <vt:lpstr>The Role of the Securities and Exchange Commission (SEC)</vt:lpstr>
      <vt:lpstr>The SEC’s Reporting Requirements</vt:lpstr>
      <vt:lpstr>The SEC’s Authority over Accounting Standards and Financial Reporting</vt:lpstr>
      <vt:lpstr>The FASB Learning Objective #3</vt:lpstr>
      <vt:lpstr>The Structure of the FASB (Slide 1 of 2)</vt:lpstr>
      <vt:lpstr>The Structure of the FASB (Slide 2 of 2)</vt:lpstr>
      <vt:lpstr>FASB Emerging Issues Task Force (EITF)</vt:lpstr>
      <vt:lpstr>FASB Pronouncements</vt:lpstr>
      <vt:lpstr>Historical Types of FASB Pronouncements</vt:lpstr>
      <vt:lpstr>FASB Accounting Standards Codification Learning Objective #4</vt:lpstr>
      <vt:lpstr>FASB Accounting Standards Codification Framework</vt:lpstr>
      <vt:lpstr>The FASB’s Process and Operating Procedures (Slide 1 of 2)</vt:lpstr>
      <vt:lpstr>The FASB’s Process and Operating Procedures (Slide 2 of 2)</vt:lpstr>
      <vt:lpstr>The IASB and IFRS Learning Objective #5</vt:lpstr>
      <vt:lpstr>Convergence of FASB and  IASB Accounting Standards</vt:lpstr>
      <vt:lpstr>The SEC and International Convergence</vt:lpstr>
      <vt:lpstr>Standard Setting in a Political Environment</vt:lpstr>
      <vt:lpstr>Primary Financial Statements Learning Objective #6</vt:lpstr>
      <vt:lpstr>The Balance Sheet:  Measuring Financial Position</vt:lpstr>
      <vt:lpstr>Income Statement:  Measuring and Reporting Performance</vt:lpstr>
      <vt:lpstr>Statement of Cash Flows</vt:lpstr>
      <vt:lpstr>Statement of Shareholders’ Equity</vt:lpstr>
      <vt:lpstr>Financial Statement Notes</vt:lpstr>
      <vt:lpstr>Management Discussion and Analysis</vt:lpstr>
      <vt:lpstr>Managers’ and Independent Auditors’ Attestations</vt:lpstr>
      <vt:lpstr>Ethics and Integrity in the Accounting Profession Learning Objective #7</vt:lpstr>
      <vt:lpstr>Principles of the  AICPA Code of Professional Conduct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Prasanna kumar. Tripathy</dc:creator>
  <cp:lastModifiedBy>Joy Young</cp:lastModifiedBy>
  <cp:revision>446</cp:revision>
  <dcterms:created xsi:type="dcterms:W3CDTF">2018-12-18T04:30:03Z</dcterms:created>
  <dcterms:modified xsi:type="dcterms:W3CDTF">2019-08-22T15:27:17Z</dcterms:modified>
</cp:coreProperties>
</file>