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95" r:id="rId13"/>
    <p:sldId id="267" r:id="rId14"/>
    <p:sldId id="268" r:id="rId15"/>
    <p:sldId id="269" r:id="rId16"/>
    <p:sldId id="296" r:id="rId17"/>
    <p:sldId id="270" r:id="rId18"/>
    <p:sldId id="271" r:id="rId19"/>
    <p:sldId id="272" r:id="rId20"/>
    <p:sldId id="274" r:id="rId21"/>
    <p:sldId id="297" r:id="rId22"/>
    <p:sldId id="298" r:id="rId23"/>
    <p:sldId id="275" r:id="rId24"/>
    <p:sldId id="277" r:id="rId25"/>
    <p:sldId id="278" r:id="rId26"/>
    <p:sldId id="279" r:id="rId27"/>
    <p:sldId id="280" r:id="rId28"/>
    <p:sldId id="281" r:id="rId29"/>
    <p:sldId id="282" r:id="rId30"/>
    <p:sldId id="283" r:id="rId31"/>
    <p:sldId id="284" r:id="rId32"/>
    <p:sldId id="285" r:id="rId33"/>
    <p:sldId id="286" r:id="rId34"/>
    <p:sldId id="287" r:id="rId35"/>
    <p:sldId id="299" r:id="rId36"/>
    <p:sldId id="288" r:id="rId37"/>
    <p:sldId id="300" r:id="rId38"/>
    <p:sldId id="301" r:id="rId39"/>
    <p:sldId id="302" r:id="rId40"/>
    <p:sldId id="303" r:id="rId41"/>
    <p:sldId id="304" r:id="rId42"/>
    <p:sldId id="305" r:id="rId43"/>
    <p:sldId id="306" r:id="rId44"/>
    <p:sldId id="307" r:id="rId45"/>
    <p:sldId id="308" r:id="rId46"/>
    <p:sldId id="309" r:id="rId47"/>
    <p:sldId id="31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C0DAE5"/>
    <a:srgbClr val="EBF1DE"/>
    <a:srgbClr val="006298"/>
    <a:srgbClr val="000000"/>
    <a:srgbClr val="284B57"/>
    <a:srgbClr val="282857"/>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11" autoAdjust="0"/>
    <p:restoredTop sz="92371" autoAdjust="0"/>
  </p:normalViewPr>
  <p:slideViewPr>
    <p:cSldViewPr snapToGrid="0">
      <p:cViewPr varScale="1">
        <p:scale>
          <a:sx n="115" d="100"/>
          <a:sy n="115" d="100"/>
        </p:scale>
        <p:origin x="348" y="108"/>
      </p:cViewPr>
      <p:guideLst>
        <p:guide orient="horz" pos="2160"/>
        <p:guide pos="3840"/>
      </p:guideLst>
    </p:cSldViewPr>
  </p:slideViewPr>
  <p:notesTextViewPr>
    <p:cViewPr>
      <p:scale>
        <a:sx n="1" d="1"/>
        <a:sy n="1" d="1"/>
      </p:scale>
      <p:origin x="0" y="0"/>
    </p:cViewPr>
  </p:notesTextViewPr>
  <p:notesViewPr>
    <p:cSldViewPr snapToGrid="0">
      <p:cViewPr varScale="1">
        <p:scale>
          <a:sx n="96" d="100"/>
          <a:sy n="96" d="100"/>
        </p:scale>
        <p:origin x="286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9DB43-5500-41F4-8C95-208AEA58B933}" type="datetimeFigureOut">
              <a:rPr lang="en-US" smtClean="0"/>
              <a:t>8/27/2019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B78D3D-8A86-4363-8832-BC103BEEA408}" type="slidenum">
              <a:rPr lang="en-US" smtClean="0"/>
              <a:t>‹#›</a:t>
            </a:fld>
            <a:endParaRPr lang="en-US"/>
          </a:p>
        </p:txBody>
      </p:sp>
    </p:spTree>
    <p:extLst>
      <p:ext uri="{BB962C8B-B14F-4D97-AF65-F5344CB8AC3E}">
        <p14:creationId xmlns:p14="http://schemas.microsoft.com/office/powerpoint/2010/main" val="195634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78D3D-8A86-4363-8832-BC103BEEA408}" type="slidenum">
              <a:rPr lang="en-US" smtClean="0"/>
              <a:t>1</a:t>
            </a:fld>
            <a:endParaRPr lang="en-US"/>
          </a:p>
        </p:txBody>
      </p:sp>
    </p:spTree>
    <p:extLst>
      <p:ext uri="{BB962C8B-B14F-4D97-AF65-F5344CB8AC3E}">
        <p14:creationId xmlns:p14="http://schemas.microsoft.com/office/powerpoint/2010/main" val="294836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10</a:t>
            </a:fld>
            <a:endParaRPr lang="en-US"/>
          </a:p>
        </p:txBody>
      </p:sp>
    </p:spTree>
    <p:extLst>
      <p:ext uri="{BB962C8B-B14F-4D97-AF65-F5344CB8AC3E}">
        <p14:creationId xmlns:p14="http://schemas.microsoft.com/office/powerpoint/2010/main" val="8768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11</a:t>
            </a:fld>
            <a:endParaRPr lang="en-US"/>
          </a:p>
        </p:txBody>
      </p:sp>
    </p:spTree>
    <p:extLst>
      <p:ext uri="{BB962C8B-B14F-4D97-AF65-F5344CB8AC3E}">
        <p14:creationId xmlns:p14="http://schemas.microsoft.com/office/powerpoint/2010/main" val="683356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12</a:t>
            </a:fld>
            <a:endParaRPr lang="en-US"/>
          </a:p>
        </p:txBody>
      </p:sp>
    </p:spTree>
    <p:extLst>
      <p:ext uri="{BB962C8B-B14F-4D97-AF65-F5344CB8AC3E}">
        <p14:creationId xmlns:p14="http://schemas.microsoft.com/office/powerpoint/2010/main" val="6071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13</a:t>
            </a:fld>
            <a:endParaRPr lang="en-US"/>
          </a:p>
        </p:txBody>
      </p:sp>
    </p:spTree>
    <p:extLst>
      <p:ext uri="{BB962C8B-B14F-4D97-AF65-F5344CB8AC3E}">
        <p14:creationId xmlns:p14="http://schemas.microsoft.com/office/powerpoint/2010/main" val="2812158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14</a:t>
            </a:fld>
            <a:endParaRPr lang="en-US"/>
          </a:p>
        </p:txBody>
      </p:sp>
    </p:spTree>
    <p:extLst>
      <p:ext uri="{BB962C8B-B14F-4D97-AF65-F5344CB8AC3E}">
        <p14:creationId xmlns:p14="http://schemas.microsoft.com/office/powerpoint/2010/main" val="300202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15</a:t>
            </a:fld>
            <a:endParaRPr lang="en-US"/>
          </a:p>
        </p:txBody>
      </p:sp>
    </p:spTree>
    <p:extLst>
      <p:ext uri="{BB962C8B-B14F-4D97-AF65-F5344CB8AC3E}">
        <p14:creationId xmlns:p14="http://schemas.microsoft.com/office/powerpoint/2010/main" val="1127799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16</a:t>
            </a:fld>
            <a:endParaRPr lang="en-US"/>
          </a:p>
        </p:txBody>
      </p:sp>
    </p:spTree>
    <p:extLst>
      <p:ext uri="{BB962C8B-B14F-4D97-AF65-F5344CB8AC3E}">
        <p14:creationId xmlns:p14="http://schemas.microsoft.com/office/powerpoint/2010/main" val="711516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17</a:t>
            </a:fld>
            <a:endParaRPr lang="en-US"/>
          </a:p>
        </p:txBody>
      </p:sp>
    </p:spTree>
    <p:extLst>
      <p:ext uri="{BB962C8B-B14F-4D97-AF65-F5344CB8AC3E}">
        <p14:creationId xmlns:p14="http://schemas.microsoft.com/office/powerpoint/2010/main" val="1116161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18</a:t>
            </a:fld>
            <a:endParaRPr lang="en-US"/>
          </a:p>
        </p:txBody>
      </p:sp>
    </p:spTree>
    <p:extLst>
      <p:ext uri="{BB962C8B-B14F-4D97-AF65-F5344CB8AC3E}">
        <p14:creationId xmlns:p14="http://schemas.microsoft.com/office/powerpoint/2010/main" val="327985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19</a:t>
            </a:fld>
            <a:endParaRPr lang="en-US"/>
          </a:p>
        </p:txBody>
      </p:sp>
    </p:spTree>
    <p:extLst>
      <p:ext uri="{BB962C8B-B14F-4D97-AF65-F5344CB8AC3E}">
        <p14:creationId xmlns:p14="http://schemas.microsoft.com/office/powerpoint/2010/main" val="311604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78D3D-8A86-4363-8832-BC103BEEA408}" type="slidenum">
              <a:rPr lang="en-US" smtClean="0"/>
              <a:t>2</a:t>
            </a:fld>
            <a:endParaRPr lang="en-US"/>
          </a:p>
        </p:txBody>
      </p:sp>
    </p:spTree>
    <p:extLst>
      <p:ext uri="{BB962C8B-B14F-4D97-AF65-F5344CB8AC3E}">
        <p14:creationId xmlns:p14="http://schemas.microsoft.com/office/powerpoint/2010/main" val="3489705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20</a:t>
            </a:fld>
            <a:endParaRPr lang="en-US"/>
          </a:p>
        </p:txBody>
      </p:sp>
    </p:spTree>
    <p:extLst>
      <p:ext uri="{BB962C8B-B14F-4D97-AF65-F5344CB8AC3E}">
        <p14:creationId xmlns:p14="http://schemas.microsoft.com/office/powerpoint/2010/main" val="2618434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21</a:t>
            </a:fld>
            <a:endParaRPr lang="en-US"/>
          </a:p>
        </p:txBody>
      </p:sp>
    </p:spTree>
    <p:extLst>
      <p:ext uri="{BB962C8B-B14F-4D97-AF65-F5344CB8AC3E}">
        <p14:creationId xmlns:p14="http://schemas.microsoft.com/office/powerpoint/2010/main" val="3982515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22</a:t>
            </a:fld>
            <a:endParaRPr lang="en-US"/>
          </a:p>
        </p:txBody>
      </p:sp>
    </p:spTree>
    <p:extLst>
      <p:ext uri="{BB962C8B-B14F-4D97-AF65-F5344CB8AC3E}">
        <p14:creationId xmlns:p14="http://schemas.microsoft.com/office/powerpoint/2010/main" val="3714175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23</a:t>
            </a:fld>
            <a:endParaRPr lang="en-US"/>
          </a:p>
        </p:txBody>
      </p:sp>
    </p:spTree>
    <p:extLst>
      <p:ext uri="{BB962C8B-B14F-4D97-AF65-F5344CB8AC3E}">
        <p14:creationId xmlns:p14="http://schemas.microsoft.com/office/powerpoint/2010/main" val="4024202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24</a:t>
            </a:fld>
            <a:endParaRPr lang="en-US"/>
          </a:p>
        </p:txBody>
      </p:sp>
    </p:spTree>
    <p:extLst>
      <p:ext uri="{BB962C8B-B14F-4D97-AF65-F5344CB8AC3E}">
        <p14:creationId xmlns:p14="http://schemas.microsoft.com/office/powerpoint/2010/main" val="3145324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25</a:t>
            </a:fld>
            <a:endParaRPr lang="en-US"/>
          </a:p>
        </p:txBody>
      </p:sp>
    </p:spTree>
    <p:extLst>
      <p:ext uri="{BB962C8B-B14F-4D97-AF65-F5344CB8AC3E}">
        <p14:creationId xmlns:p14="http://schemas.microsoft.com/office/powerpoint/2010/main" val="1481418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26</a:t>
            </a:fld>
            <a:endParaRPr lang="en-US"/>
          </a:p>
        </p:txBody>
      </p:sp>
    </p:spTree>
    <p:extLst>
      <p:ext uri="{BB962C8B-B14F-4D97-AF65-F5344CB8AC3E}">
        <p14:creationId xmlns:p14="http://schemas.microsoft.com/office/powerpoint/2010/main" val="3210127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27</a:t>
            </a:fld>
            <a:endParaRPr lang="en-US"/>
          </a:p>
        </p:txBody>
      </p:sp>
    </p:spTree>
    <p:extLst>
      <p:ext uri="{BB962C8B-B14F-4D97-AF65-F5344CB8AC3E}">
        <p14:creationId xmlns:p14="http://schemas.microsoft.com/office/powerpoint/2010/main" val="975027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28</a:t>
            </a:fld>
            <a:endParaRPr lang="en-US"/>
          </a:p>
        </p:txBody>
      </p:sp>
    </p:spTree>
    <p:extLst>
      <p:ext uri="{BB962C8B-B14F-4D97-AF65-F5344CB8AC3E}">
        <p14:creationId xmlns:p14="http://schemas.microsoft.com/office/powerpoint/2010/main" val="1679246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29</a:t>
            </a:fld>
            <a:endParaRPr lang="en-US"/>
          </a:p>
        </p:txBody>
      </p:sp>
    </p:spTree>
    <p:extLst>
      <p:ext uri="{BB962C8B-B14F-4D97-AF65-F5344CB8AC3E}">
        <p14:creationId xmlns:p14="http://schemas.microsoft.com/office/powerpoint/2010/main" val="409028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78D3D-8A86-4363-8832-BC103BEEA408}" type="slidenum">
              <a:rPr lang="en-US" smtClean="0"/>
              <a:t>3</a:t>
            </a:fld>
            <a:endParaRPr lang="en-US"/>
          </a:p>
        </p:txBody>
      </p:sp>
    </p:spTree>
    <p:extLst>
      <p:ext uri="{BB962C8B-B14F-4D97-AF65-F5344CB8AC3E}">
        <p14:creationId xmlns:p14="http://schemas.microsoft.com/office/powerpoint/2010/main" val="1507921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30</a:t>
            </a:fld>
            <a:endParaRPr lang="en-US"/>
          </a:p>
        </p:txBody>
      </p:sp>
    </p:spTree>
    <p:extLst>
      <p:ext uri="{BB962C8B-B14F-4D97-AF65-F5344CB8AC3E}">
        <p14:creationId xmlns:p14="http://schemas.microsoft.com/office/powerpoint/2010/main" val="1787458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31</a:t>
            </a:fld>
            <a:endParaRPr lang="en-US"/>
          </a:p>
        </p:txBody>
      </p:sp>
    </p:spTree>
    <p:extLst>
      <p:ext uri="{BB962C8B-B14F-4D97-AF65-F5344CB8AC3E}">
        <p14:creationId xmlns:p14="http://schemas.microsoft.com/office/powerpoint/2010/main" val="220924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32</a:t>
            </a:fld>
            <a:endParaRPr lang="en-US"/>
          </a:p>
        </p:txBody>
      </p:sp>
    </p:spTree>
    <p:extLst>
      <p:ext uri="{BB962C8B-B14F-4D97-AF65-F5344CB8AC3E}">
        <p14:creationId xmlns:p14="http://schemas.microsoft.com/office/powerpoint/2010/main" val="558072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33</a:t>
            </a:fld>
            <a:endParaRPr lang="en-US"/>
          </a:p>
        </p:txBody>
      </p:sp>
    </p:spTree>
    <p:extLst>
      <p:ext uri="{BB962C8B-B14F-4D97-AF65-F5344CB8AC3E}">
        <p14:creationId xmlns:p14="http://schemas.microsoft.com/office/powerpoint/2010/main" val="3452271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34</a:t>
            </a:fld>
            <a:endParaRPr lang="en-US"/>
          </a:p>
        </p:txBody>
      </p:sp>
    </p:spTree>
    <p:extLst>
      <p:ext uri="{BB962C8B-B14F-4D97-AF65-F5344CB8AC3E}">
        <p14:creationId xmlns:p14="http://schemas.microsoft.com/office/powerpoint/2010/main" val="121194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35</a:t>
            </a:fld>
            <a:endParaRPr lang="en-US"/>
          </a:p>
        </p:txBody>
      </p:sp>
    </p:spTree>
    <p:extLst>
      <p:ext uri="{BB962C8B-B14F-4D97-AF65-F5344CB8AC3E}">
        <p14:creationId xmlns:p14="http://schemas.microsoft.com/office/powerpoint/2010/main" val="626922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36</a:t>
            </a:fld>
            <a:endParaRPr lang="en-US"/>
          </a:p>
        </p:txBody>
      </p:sp>
    </p:spTree>
    <p:extLst>
      <p:ext uri="{BB962C8B-B14F-4D97-AF65-F5344CB8AC3E}">
        <p14:creationId xmlns:p14="http://schemas.microsoft.com/office/powerpoint/2010/main" val="3154026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37</a:t>
            </a:fld>
            <a:endParaRPr lang="en-US"/>
          </a:p>
        </p:txBody>
      </p:sp>
    </p:spTree>
    <p:extLst>
      <p:ext uri="{BB962C8B-B14F-4D97-AF65-F5344CB8AC3E}">
        <p14:creationId xmlns:p14="http://schemas.microsoft.com/office/powerpoint/2010/main" val="525981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38</a:t>
            </a:fld>
            <a:endParaRPr lang="en-US"/>
          </a:p>
        </p:txBody>
      </p:sp>
    </p:spTree>
    <p:extLst>
      <p:ext uri="{BB962C8B-B14F-4D97-AF65-F5344CB8AC3E}">
        <p14:creationId xmlns:p14="http://schemas.microsoft.com/office/powerpoint/2010/main" val="364915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39</a:t>
            </a:fld>
            <a:endParaRPr lang="en-US"/>
          </a:p>
        </p:txBody>
      </p:sp>
    </p:spTree>
    <p:extLst>
      <p:ext uri="{BB962C8B-B14F-4D97-AF65-F5344CB8AC3E}">
        <p14:creationId xmlns:p14="http://schemas.microsoft.com/office/powerpoint/2010/main" val="150213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a:t>
            </a:fld>
            <a:endParaRPr lang="en-US"/>
          </a:p>
        </p:txBody>
      </p:sp>
    </p:spTree>
    <p:extLst>
      <p:ext uri="{BB962C8B-B14F-4D97-AF65-F5344CB8AC3E}">
        <p14:creationId xmlns:p14="http://schemas.microsoft.com/office/powerpoint/2010/main" val="3263786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40</a:t>
            </a:fld>
            <a:endParaRPr lang="en-US"/>
          </a:p>
        </p:txBody>
      </p:sp>
    </p:spTree>
    <p:extLst>
      <p:ext uri="{BB962C8B-B14F-4D97-AF65-F5344CB8AC3E}">
        <p14:creationId xmlns:p14="http://schemas.microsoft.com/office/powerpoint/2010/main" val="1547413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41</a:t>
            </a:fld>
            <a:endParaRPr lang="en-US"/>
          </a:p>
        </p:txBody>
      </p:sp>
    </p:spTree>
    <p:extLst>
      <p:ext uri="{BB962C8B-B14F-4D97-AF65-F5344CB8AC3E}">
        <p14:creationId xmlns:p14="http://schemas.microsoft.com/office/powerpoint/2010/main" val="1820086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42</a:t>
            </a:fld>
            <a:endParaRPr lang="en-US"/>
          </a:p>
        </p:txBody>
      </p:sp>
    </p:spTree>
    <p:extLst>
      <p:ext uri="{BB962C8B-B14F-4D97-AF65-F5344CB8AC3E}">
        <p14:creationId xmlns:p14="http://schemas.microsoft.com/office/powerpoint/2010/main" val="7823166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43</a:t>
            </a:fld>
            <a:endParaRPr lang="en-US"/>
          </a:p>
        </p:txBody>
      </p:sp>
    </p:spTree>
    <p:extLst>
      <p:ext uri="{BB962C8B-B14F-4D97-AF65-F5344CB8AC3E}">
        <p14:creationId xmlns:p14="http://schemas.microsoft.com/office/powerpoint/2010/main" val="898986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44</a:t>
            </a:fld>
            <a:endParaRPr lang="en-US"/>
          </a:p>
        </p:txBody>
      </p:sp>
    </p:spTree>
    <p:extLst>
      <p:ext uri="{BB962C8B-B14F-4D97-AF65-F5344CB8AC3E}">
        <p14:creationId xmlns:p14="http://schemas.microsoft.com/office/powerpoint/2010/main" val="3659743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45</a:t>
            </a:fld>
            <a:endParaRPr lang="en-US"/>
          </a:p>
        </p:txBody>
      </p:sp>
    </p:spTree>
    <p:extLst>
      <p:ext uri="{BB962C8B-B14F-4D97-AF65-F5344CB8AC3E}">
        <p14:creationId xmlns:p14="http://schemas.microsoft.com/office/powerpoint/2010/main" val="2030793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46</a:t>
            </a:fld>
            <a:endParaRPr lang="en-US"/>
          </a:p>
        </p:txBody>
      </p:sp>
    </p:spTree>
    <p:extLst>
      <p:ext uri="{BB962C8B-B14F-4D97-AF65-F5344CB8AC3E}">
        <p14:creationId xmlns:p14="http://schemas.microsoft.com/office/powerpoint/2010/main" val="10685025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47</a:t>
            </a:fld>
            <a:endParaRPr lang="en-US"/>
          </a:p>
        </p:txBody>
      </p:sp>
    </p:spTree>
    <p:extLst>
      <p:ext uri="{BB962C8B-B14F-4D97-AF65-F5344CB8AC3E}">
        <p14:creationId xmlns:p14="http://schemas.microsoft.com/office/powerpoint/2010/main" val="315492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a:t>
            </a:fld>
            <a:endParaRPr lang="en-US"/>
          </a:p>
        </p:txBody>
      </p:sp>
    </p:spTree>
    <p:extLst>
      <p:ext uri="{BB962C8B-B14F-4D97-AF65-F5344CB8AC3E}">
        <p14:creationId xmlns:p14="http://schemas.microsoft.com/office/powerpoint/2010/main" val="161119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a:t>
            </a:fld>
            <a:endParaRPr lang="en-US"/>
          </a:p>
        </p:txBody>
      </p:sp>
    </p:spTree>
    <p:extLst>
      <p:ext uri="{BB962C8B-B14F-4D97-AF65-F5344CB8AC3E}">
        <p14:creationId xmlns:p14="http://schemas.microsoft.com/office/powerpoint/2010/main" val="156046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7</a:t>
            </a:fld>
            <a:endParaRPr lang="en-US"/>
          </a:p>
        </p:txBody>
      </p:sp>
    </p:spTree>
    <p:extLst>
      <p:ext uri="{BB962C8B-B14F-4D97-AF65-F5344CB8AC3E}">
        <p14:creationId xmlns:p14="http://schemas.microsoft.com/office/powerpoint/2010/main" val="2337995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8</a:t>
            </a:fld>
            <a:endParaRPr lang="en-US"/>
          </a:p>
        </p:txBody>
      </p:sp>
    </p:spTree>
    <p:extLst>
      <p:ext uri="{BB962C8B-B14F-4D97-AF65-F5344CB8AC3E}">
        <p14:creationId xmlns:p14="http://schemas.microsoft.com/office/powerpoint/2010/main" val="110366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9</a:t>
            </a:fld>
            <a:endParaRPr lang="en-US"/>
          </a:p>
        </p:txBody>
      </p:sp>
    </p:spTree>
    <p:extLst>
      <p:ext uri="{BB962C8B-B14F-4D97-AF65-F5344CB8AC3E}">
        <p14:creationId xmlns:p14="http://schemas.microsoft.com/office/powerpoint/2010/main" val="40383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2125663"/>
            <a:ext cx="10515600" cy="914400"/>
          </a:xfrm>
        </p:spPr>
        <p:txBody>
          <a:bodyPr anchor="ctr">
            <a:noAutofit/>
          </a:bodyPr>
          <a:lstStyle>
            <a:lvl1pPr algn="ctr">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724400" y="3589338"/>
            <a:ext cx="2743200" cy="731520"/>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Autofit/>
          </a:bodyPr>
          <a:lstStyle>
            <a:lvl1pPr marL="0" indent="0">
              <a:buNone/>
              <a:defRPr sz="14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
        <p:nvSpPr>
          <p:cNvPr id="5" name="Content Placeholder 4"/>
          <p:cNvSpPr>
            <a:spLocks noGrp="1"/>
          </p:cNvSpPr>
          <p:nvPr>
            <p:ph sz="quarter" idx="11"/>
          </p:nvPr>
        </p:nvSpPr>
        <p:spPr>
          <a:xfrm>
            <a:off x="174625" y="87084"/>
            <a:ext cx="4933950" cy="583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06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548640"/>
          </a:xfrm>
        </p:spPr>
        <p:txBody>
          <a:bodyPr>
            <a:noAutofit/>
          </a:bodyPr>
          <a:lstStyle>
            <a:lvl1pPr marL="0" indent="0" algn="ctr">
              <a:buNone/>
              <a:defRPr sz="2800" b="1">
                <a:solidFill>
                  <a:srgbClr val="006298"/>
                </a:solidFill>
              </a:defRPr>
            </a:lvl1pPr>
          </a:lstStyle>
          <a:p>
            <a:pPr lvl="0"/>
            <a:r>
              <a:rPr lang="en-US"/>
              <a:t>Edit Master text styles</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017486"/>
            <a:ext cx="5029200" cy="4055019"/>
          </a:xfrm>
        </p:spPr>
        <p:txBody>
          <a:bodyPr>
            <a:noAutofit/>
          </a:bodyPr>
          <a:lstStyle>
            <a:lvl1pPr marL="365760" indent="-365760">
              <a:defRPr sz="2800"/>
            </a:lvl1pPr>
            <a:lvl2pPr marL="822960" indent="-320040">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6324600" y="1317625"/>
            <a:ext cx="5029200" cy="548640"/>
          </a:xfrm>
        </p:spPr>
        <p:txBody>
          <a:bodyPr>
            <a:noAutofit/>
          </a:bodyPr>
          <a:lstStyle>
            <a:lvl1pPr marL="0" indent="0" algn="ctr">
              <a:buNone/>
              <a:defRPr sz="2800" b="1">
                <a:solidFill>
                  <a:srgbClr val="006298"/>
                </a:solidFill>
              </a:defRPr>
            </a:lvl1pPr>
            <a:lvl2pPr>
              <a:defRPr sz="2400"/>
            </a:lvl2pPr>
            <a:lvl3pPr>
              <a:defRPr sz="2000"/>
            </a:lvl3pPr>
            <a:lvl4pPr>
              <a:defRPr sz="1800"/>
            </a:lvl4pPr>
            <a:lvl5pPr>
              <a:defRPr sz="1800"/>
            </a:lvl5pPr>
          </a:lstStyle>
          <a:p>
            <a:pPr lvl="0"/>
            <a:r>
              <a:rPr lang="en-US"/>
              <a:t>Edit Master text styles</a:t>
            </a:r>
          </a:p>
        </p:txBody>
      </p:sp>
      <p:sp>
        <p:nvSpPr>
          <p:cNvPr id="7" name="Content Placeholder 2"/>
          <p:cNvSpPr>
            <a:spLocks noGrp="1"/>
          </p:cNvSpPr>
          <p:nvPr>
            <p:ph idx="12"/>
          </p:nvPr>
        </p:nvSpPr>
        <p:spPr>
          <a:xfrm>
            <a:off x="6324600" y="2017486"/>
            <a:ext cx="5029200" cy="4055019"/>
          </a:xfrm>
        </p:spPr>
        <p:txBody>
          <a:bodyPr>
            <a:noAutofit/>
          </a:bodyPr>
          <a:lstStyle>
            <a:lvl1pPr marL="365760" indent="-365760">
              <a:defRPr sz="2800"/>
            </a:lvl1pPr>
            <a:lvl2pPr marL="822960" indent="-320040">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7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hasCustomPrompt="1"/>
          </p:nvPr>
        </p:nvSpPr>
        <p:spPr>
          <a:xfrm>
            <a:off x="838200" y="1317625"/>
            <a:ext cx="10515600" cy="548640"/>
          </a:xfrm>
        </p:spPr>
        <p:txBody>
          <a:bodyPr>
            <a:noAutofit/>
          </a:bodyPr>
          <a:lstStyle>
            <a:lvl1pPr marL="0" indent="0" algn="l">
              <a:buNone/>
              <a:defRPr sz="2800" b="1">
                <a:solidFill>
                  <a:srgbClr val="006298"/>
                </a:solidFill>
              </a:defRPr>
            </a:lvl1pPr>
          </a:lstStyle>
          <a:p>
            <a:pPr lvl="0"/>
            <a:r>
              <a:rPr lang="en-US" dirty="0"/>
              <a:t>Section Header</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198818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hasCustomPrompt="1"/>
          </p:nvPr>
        </p:nvSpPr>
        <p:spPr>
          <a:xfrm>
            <a:off x="838200" y="3872137"/>
            <a:ext cx="10515600" cy="548640"/>
          </a:xfrm>
        </p:spPr>
        <p:txBody>
          <a:bodyPr>
            <a:noAutofit/>
          </a:bodyPr>
          <a:lstStyle>
            <a:lvl1pPr marL="0" indent="0" algn="l">
              <a:buNone/>
              <a:defRPr sz="2800" b="1">
                <a:solidFill>
                  <a:srgbClr val="006298"/>
                </a:solidFill>
              </a:defRPr>
            </a:lvl1pPr>
            <a:lvl2pPr>
              <a:defRPr sz="2400"/>
            </a:lvl2pPr>
            <a:lvl3pPr>
              <a:defRPr sz="2000"/>
            </a:lvl3pPr>
            <a:lvl4pPr>
              <a:defRPr sz="1800"/>
            </a:lvl4pPr>
            <a:lvl5pPr>
              <a:defRPr sz="1800"/>
            </a:lvl5pPr>
          </a:lstStyle>
          <a:p>
            <a:pPr lvl="0"/>
            <a:r>
              <a:rPr lang="en-US" dirty="0"/>
              <a:t>Section Header</a:t>
            </a:r>
          </a:p>
        </p:txBody>
      </p:sp>
      <p:sp>
        <p:nvSpPr>
          <p:cNvPr id="7" name="Content Placeholder 2"/>
          <p:cNvSpPr>
            <a:spLocks noGrp="1"/>
          </p:cNvSpPr>
          <p:nvPr>
            <p:ph idx="12"/>
          </p:nvPr>
        </p:nvSpPr>
        <p:spPr>
          <a:xfrm>
            <a:off x="838200" y="451802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343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3300984" cy="548640"/>
          </a:xfrm>
        </p:spPr>
        <p:txBody>
          <a:bodyPr>
            <a:noAutofit/>
          </a:bodyPr>
          <a:lstStyle>
            <a:lvl1pPr marL="0" indent="0" algn="ctr">
              <a:buNone/>
              <a:defRPr sz="2000" b="1">
                <a:solidFill>
                  <a:srgbClr val="006298"/>
                </a:solidFill>
              </a:defRPr>
            </a:lvl1pPr>
          </a:lstStyle>
          <a:p>
            <a:pPr lvl="0"/>
            <a:r>
              <a:rPr lang="en-US"/>
              <a:t>Edit Master text styles</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4445508" y="1317625"/>
            <a:ext cx="3300984" cy="548640"/>
          </a:xfrm>
        </p:spPr>
        <p:txBody>
          <a:bodyPr>
            <a:noAutofit/>
          </a:bodyPr>
          <a:lstStyle>
            <a:lvl1pPr marL="0" indent="0" algn="ctr">
              <a:buNone/>
              <a:defRPr sz="2000" b="1">
                <a:solidFill>
                  <a:srgbClr val="006298"/>
                </a:solidFill>
              </a:defRPr>
            </a:lvl1pPr>
            <a:lvl2pPr>
              <a:defRPr sz="2400"/>
            </a:lvl2pPr>
            <a:lvl3pPr>
              <a:defRPr sz="2000"/>
            </a:lvl3pPr>
            <a:lvl4pPr>
              <a:defRPr sz="1800"/>
            </a:lvl4pPr>
            <a:lvl5pPr>
              <a:defRPr sz="1800"/>
            </a:lvl5pPr>
          </a:lstStyle>
          <a:p>
            <a:pPr lvl="0"/>
            <a:r>
              <a:rPr lang="en-US"/>
              <a:t>Edit Master text styles</a:t>
            </a:r>
          </a:p>
        </p:txBody>
      </p:sp>
      <p:sp>
        <p:nvSpPr>
          <p:cNvPr id="7" name="Content Placeholder 2"/>
          <p:cNvSpPr>
            <a:spLocks noGrp="1"/>
          </p:cNvSpPr>
          <p:nvPr>
            <p:ph idx="12"/>
          </p:nvPr>
        </p:nvSpPr>
        <p:spPr>
          <a:xfrm>
            <a:off x="4445508"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8052816" y="1317625"/>
            <a:ext cx="3300984" cy="548640"/>
          </a:xfrm>
        </p:spPr>
        <p:txBody>
          <a:bodyPr>
            <a:noAutofit/>
          </a:bodyPr>
          <a:lstStyle>
            <a:lvl1pPr marL="0" indent="0" algn="ctr">
              <a:buNone/>
              <a:defRPr sz="2000" b="1">
                <a:solidFill>
                  <a:srgbClr val="006298"/>
                </a:solidFill>
              </a:defRPr>
            </a:lvl1pPr>
            <a:lvl2pPr>
              <a:defRPr sz="1800"/>
            </a:lvl2pPr>
            <a:lvl3pPr>
              <a:defRPr sz="1600"/>
            </a:lvl3pPr>
            <a:lvl4pPr>
              <a:defRPr sz="1400"/>
            </a:lvl4pPr>
            <a:lvl5pPr>
              <a:defRPr sz="1400"/>
            </a:lvl5pPr>
          </a:lstStyle>
          <a:p>
            <a:pPr lvl="0"/>
            <a:r>
              <a:rPr lang="en-US"/>
              <a:t>Edit Master text styles</a:t>
            </a:r>
          </a:p>
        </p:txBody>
      </p:sp>
      <p:sp>
        <p:nvSpPr>
          <p:cNvPr id="10" name="Content Placeholder 2"/>
          <p:cNvSpPr>
            <a:spLocks noGrp="1"/>
          </p:cNvSpPr>
          <p:nvPr>
            <p:ph idx="14"/>
          </p:nvPr>
        </p:nvSpPr>
        <p:spPr>
          <a:xfrm>
            <a:off x="8052816"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7345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4"/>
            <a:ext cx="10515600" cy="3399519"/>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5" name="Content Placeholder 2"/>
          <p:cNvSpPr>
            <a:spLocks noGrp="1"/>
          </p:cNvSpPr>
          <p:nvPr>
            <p:ph idx="10" hasCustomPrompt="1"/>
          </p:nvPr>
        </p:nvSpPr>
        <p:spPr>
          <a:xfrm>
            <a:off x="838200" y="5138056"/>
            <a:ext cx="10515600" cy="954765"/>
          </a:xfrm>
        </p:spPr>
        <p:txBody>
          <a:bodyPr>
            <a:noAutofit/>
          </a:bodyPr>
          <a:lstStyle>
            <a:lvl1pPr marL="0" indent="0">
              <a:buNone/>
              <a:defRPr sz="2000">
                <a:solidFill>
                  <a:srgbClr val="006298"/>
                </a:solidFill>
              </a:defRPr>
            </a:lvl1pPr>
          </a:lstStyle>
          <a:p>
            <a:pPr lvl="0"/>
            <a:r>
              <a:rPr lang="en-US" dirty="0"/>
              <a:t>Click to add caption to accompany content. </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44706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5" name="Content Placeholder 2"/>
          <p:cNvSpPr>
            <a:spLocks noGrp="1"/>
          </p:cNvSpPr>
          <p:nvPr>
            <p:ph idx="10" hasCustomPrompt="1"/>
          </p:nvPr>
        </p:nvSpPr>
        <p:spPr>
          <a:xfrm>
            <a:off x="7358743" y="4484914"/>
            <a:ext cx="3995056" cy="1607907"/>
          </a:xfrm>
        </p:spPr>
        <p:txBody>
          <a:bodyPr>
            <a:noAutofit/>
          </a:bodyPr>
          <a:lstStyle>
            <a:lvl1pPr marL="0" indent="0">
              <a:buNone/>
              <a:defRPr sz="2000">
                <a:solidFill>
                  <a:srgbClr val="006298"/>
                </a:solidFill>
              </a:defRPr>
            </a:lvl1pPr>
          </a:lstStyle>
          <a:p>
            <a:pPr lvl="0"/>
            <a:r>
              <a:rPr lang="en-US" dirty="0"/>
              <a:t>Click to add caption to accompany content. </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6" name="Picture Placeholder 5"/>
          <p:cNvSpPr>
            <a:spLocks noGrp="1"/>
          </p:cNvSpPr>
          <p:nvPr>
            <p:ph type="pic" sz="quarter" idx="11"/>
          </p:nvPr>
        </p:nvSpPr>
        <p:spPr>
          <a:xfrm>
            <a:off x="838199" y="1538514"/>
            <a:ext cx="6201229" cy="4554311"/>
          </a:xfrm>
        </p:spPr>
        <p:txBody>
          <a:bodyPr>
            <a:noAutofit/>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17002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3310516"/>
            <a:ext cx="10515600" cy="914400"/>
          </a:xfrm>
        </p:spPr>
        <p:txBody>
          <a:bodyPr anchor="ctr">
            <a:noAutofit/>
          </a:bodyPr>
          <a:lstStyle>
            <a:lvl1pPr algn="ctr">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66800" y="2249929"/>
            <a:ext cx="10058400" cy="731520"/>
          </a:xfrm>
        </p:spPr>
        <p:txBody>
          <a:bodyPr anchor="ctr">
            <a:noAutofit/>
          </a:bodyPr>
          <a:lstStyle>
            <a:lvl1pPr marL="0" indent="0" algn="ctr">
              <a:buNone/>
              <a:defRPr sz="5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Unit 1</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rmAutofit/>
          </a:bodyPr>
          <a:lstStyle>
            <a:lvl1pPr marL="0" indent="0">
              <a:buNone/>
              <a:defRPr sz="14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6758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4043966" y="3671128"/>
            <a:ext cx="7309834" cy="914400"/>
          </a:xfrm>
        </p:spPr>
        <p:txBody>
          <a:bodyPr anchor="ctr">
            <a:noAutofit/>
          </a:bodyPr>
          <a:lstStyle>
            <a:lvl1pPr algn="l">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043966" y="2597660"/>
            <a:ext cx="3515933" cy="731520"/>
          </a:xfrm>
        </p:spPr>
        <p:txBody>
          <a:bodyPr anchor="ct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1" hasCustomPrompt="1"/>
          </p:nvPr>
        </p:nvSpPr>
        <p:spPr>
          <a:xfrm>
            <a:off x="245144" y="231774"/>
            <a:ext cx="3346704" cy="4315968"/>
          </a:xfrm>
        </p:spPr>
        <p:txBody>
          <a:bodyPr>
            <a:noAutofit/>
          </a:bodyPr>
          <a:lstStyle>
            <a:lvl1pPr marL="0" indent="0">
              <a:buNone/>
              <a:defRPr/>
            </a:lvl1pPr>
          </a:lstStyle>
          <a:p>
            <a:pPr lvl="0"/>
            <a:r>
              <a:rPr lang="en-US" dirty="0"/>
              <a:t>Add picture here</a:t>
            </a:r>
          </a:p>
        </p:txBody>
      </p:sp>
      <p:sp>
        <p:nvSpPr>
          <p:cNvPr id="9"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5707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8515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228600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3806822"/>
            <a:ext cx="10515600" cy="228600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797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10972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543597"/>
            <a:ext cx="10515600" cy="10972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3769569"/>
            <a:ext cx="10515600" cy="10972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838200" y="4995542"/>
            <a:ext cx="10515600" cy="10972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25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1097280"/>
          </a:xfrm>
        </p:spPr>
        <p:txBody>
          <a:bodyPr>
            <a:noAutofit/>
          </a:bodyPr>
          <a:lstStyle>
            <a:lvl1pPr marL="365760" indent="-365760">
              <a:defRPr/>
            </a:lvl1pPr>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6324600" y="1317625"/>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63246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8382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4"/>
          </p:nvPr>
        </p:nvSpPr>
        <p:spPr>
          <a:xfrm>
            <a:off x="63246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8382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6"/>
          </p:nvPr>
        </p:nvSpPr>
        <p:spPr>
          <a:xfrm>
            <a:off x="63246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927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126360"/>
            <a:ext cx="10515600" cy="731520"/>
          </a:xfrm>
        </p:spPr>
        <p:txBody>
          <a:bodyPr>
            <a:noAutofit/>
          </a:bodyPr>
          <a:lstStyle>
            <a:lvl1pPr marL="228600" indent="-228600">
              <a:defRPr lang="en-US" sz="28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6" name="Content Placeholder 2"/>
          <p:cNvSpPr>
            <a:spLocks noGrp="1"/>
          </p:cNvSpPr>
          <p:nvPr>
            <p:ph idx="11"/>
          </p:nvPr>
        </p:nvSpPr>
        <p:spPr>
          <a:xfrm>
            <a:off x="838200" y="293509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7" name="Content Placeholder 2"/>
          <p:cNvSpPr>
            <a:spLocks noGrp="1"/>
          </p:cNvSpPr>
          <p:nvPr>
            <p:ph idx="12"/>
          </p:nvPr>
        </p:nvSpPr>
        <p:spPr>
          <a:xfrm>
            <a:off x="838200" y="3743830"/>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9" name="Content Placeholder 2"/>
          <p:cNvSpPr>
            <a:spLocks noGrp="1"/>
          </p:cNvSpPr>
          <p:nvPr>
            <p:ph idx="13"/>
          </p:nvPr>
        </p:nvSpPr>
        <p:spPr>
          <a:xfrm>
            <a:off x="838200" y="455256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10" name="Content Placeholder 2"/>
          <p:cNvSpPr>
            <a:spLocks noGrp="1"/>
          </p:cNvSpPr>
          <p:nvPr>
            <p:ph idx="14"/>
          </p:nvPr>
        </p:nvSpPr>
        <p:spPr>
          <a:xfrm>
            <a:off x="838200" y="5361302"/>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Fifth level</a:t>
            </a:r>
          </a:p>
        </p:txBody>
      </p:sp>
    </p:spTree>
    <p:extLst>
      <p:ext uri="{BB962C8B-B14F-4D97-AF65-F5344CB8AC3E}">
        <p14:creationId xmlns:p14="http://schemas.microsoft.com/office/powerpoint/2010/main" val="10419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47548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6324600" y="1317625"/>
            <a:ext cx="5029200" cy="47548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073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6525"/>
            <a:ext cx="105156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17625"/>
            <a:ext cx="105156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10158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5" r:id="rId6"/>
    <p:sldLayoutId id="2147483667" r:id="rId7"/>
    <p:sldLayoutId id="2147483666" r:id="rId8"/>
    <p:sldLayoutId id="2147483663" r:id="rId9"/>
    <p:sldLayoutId id="2147483664" r:id="rId10"/>
    <p:sldLayoutId id="2147483668" r:id="rId11"/>
    <p:sldLayoutId id="2147483669" r:id="rId12"/>
    <p:sldLayoutId id="2147483670" r:id="rId13"/>
    <p:sldLayoutId id="2147483671" r:id="rId14"/>
  </p:sldLayoutIdLst>
  <p:txStyles>
    <p:titleStyle>
      <a:lvl1pPr algn="ctr" defTabSz="914400" rtl="0" eaLnBrk="1" latinLnBrk="0" hangingPunct="1">
        <a:lnSpc>
          <a:spcPct val="90000"/>
        </a:lnSpc>
        <a:spcBef>
          <a:spcPct val="0"/>
        </a:spcBef>
        <a:buNone/>
        <a:defRPr sz="3400" b="1" kern="1200">
          <a:solidFill>
            <a:srgbClr val="0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838200" y="2249928"/>
            <a:ext cx="10515600" cy="914400"/>
          </a:xfrm>
        </p:spPr>
        <p:txBody>
          <a:bodyPr/>
          <a:lstStyle/>
          <a:p>
            <a:r>
              <a:rPr lang="en-US" sz="4000" dirty="0"/>
              <a:t>Intermediate Accounting</a:t>
            </a:r>
          </a:p>
        </p:txBody>
      </p:sp>
      <p:sp>
        <p:nvSpPr>
          <p:cNvPr id="2" name="Subtitle 2"/>
          <p:cNvSpPr>
            <a:spLocks noGrp="1"/>
          </p:cNvSpPr>
          <p:nvPr>
            <p:ph type="subTitle" idx="1"/>
          </p:nvPr>
        </p:nvSpPr>
        <p:spPr>
          <a:xfrm>
            <a:off x="1066800" y="3310516"/>
            <a:ext cx="10058400" cy="731520"/>
          </a:xfrm>
        </p:spPr>
        <p:txBody>
          <a:bodyPr/>
          <a:lstStyle/>
          <a:p>
            <a:r>
              <a:rPr lang="en-US" sz="2400" dirty="0"/>
              <a:t>Third Edition</a:t>
            </a:r>
          </a:p>
        </p:txBody>
      </p:sp>
      <p:sp>
        <p:nvSpPr>
          <p:cNvPr id="6" name="Text Placeholder 3"/>
          <p:cNvSpPr>
            <a:spLocks noGrp="1"/>
          </p:cNvSpPr>
          <p:nvPr>
            <p:ph type="body" sz="quarter" idx="10"/>
          </p:nvPr>
        </p:nvSpPr>
        <p:spPr/>
        <p:txBody>
          <a:bodyPr>
            <a:noAutofit/>
          </a:bodyPr>
          <a:lstStyle/>
          <a:p>
            <a:pPr lvl="0"/>
            <a:r>
              <a:rPr lang="en-US" dirty="0"/>
              <a:t>Wahlen, Intermediate Accounting</a:t>
            </a:r>
            <a:r>
              <a:rPr lang="en-US"/>
              <a:t>, Third </a:t>
            </a:r>
            <a:r>
              <a:rPr lang="en-US" dirty="0"/>
              <a:t>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31833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of Principles, Concepts, </a:t>
            </a:r>
            <a:br>
              <a:rPr lang="en-US" dirty="0"/>
            </a:br>
            <a:r>
              <a:rPr lang="en-US" dirty="0"/>
              <a:t>Standards, and Rules</a:t>
            </a:r>
          </a:p>
        </p:txBody>
      </p:sp>
      <p:pic>
        <p:nvPicPr>
          <p:cNvPr id="9" name="Content Placeholder 8" descr="A flowchart shows the relationship of FASB’s Conceptual framework to the standard setting. The process is categorized into Terms, Purposes, and Documents. Terms of Conceptual framework includes Objectives, Concepts, Principles, and Definitions which further leads to two purposes as follows: Identify goals and purposes of accounting and financial reporting; Guide the selection of transactions, events, and arrangements to be accounted for the recognition and measurement of them, and the means of summarizing and communicating the information to external users. These two purposes are further grouped as Documents prior to the Statement of financial accounting concepts. The terms of the conceptual framework lead to the terms of standard setting reads, standards. Standards lead to the purpose that reads, Establish methods and procedures for measuring, summarizing, and communicating financial accounting information to external users. The purpose of standard setting and the document of conceptual framework lead to the document of standard setting prior to the Accounting Standards Codification and Accounting Standards updates.  ">
            <a:extLst>
              <a:ext uri="{FF2B5EF4-FFF2-40B4-BE49-F238E27FC236}">
                <a16:creationId xmlns:a16="http://schemas.microsoft.com/office/drawing/2014/main" id="{CA17AD65-BD95-41B9-B39E-B789B7F465E6}"/>
              </a:ext>
            </a:extLst>
          </p:cNvPr>
          <p:cNvPicPr>
            <a:picLocks noGrp="1" noChangeAspect="1"/>
          </p:cNvPicPr>
          <p:nvPr>
            <p:ph idx="1"/>
          </p:nvPr>
        </p:nvPicPr>
        <p:blipFill>
          <a:blip r:embed="rId3"/>
          <a:stretch>
            <a:fillRect/>
          </a:stretch>
        </p:blipFill>
        <p:spPr>
          <a:xfrm>
            <a:off x="2343706" y="1317625"/>
            <a:ext cx="7504588" cy="4754563"/>
          </a:xfrm>
          <a:prstGeom prst="rect">
            <a:avLst/>
          </a:prstGeom>
        </p:spPr>
      </p:pic>
    </p:spTree>
    <p:extLst>
      <p:ext uri="{BB962C8B-B14F-4D97-AF65-F5344CB8AC3E}">
        <p14:creationId xmlns:p14="http://schemas.microsoft.com/office/powerpoint/2010/main" val="260221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Conceptual Framework: Brief History</a:t>
            </a:r>
            <a:endParaRPr lang="en-US" sz="2000" dirty="0"/>
          </a:p>
        </p:txBody>
      </p:sp>
      <p:sp>
        <p:nvSpPr>
          <p:cNvPr id="3" name="Content Placeholder 2"/>
          <p:cNvSpPr>
            <a:spLocks noGrp="1"/>
          </p:cNvSpPr>
          <p:nvPr>
            <p:ph idx="1"/>
          </p:nvPr>
        </p:nvSpPr>
        <p:spPr>
          <a:xfrm>
            <a:off x="838200" y="1317625"/>
            <a:ext cx="10515600" cy="4720318"/>
          </a:xfrm>
        </p:spPr>
        <p:txBody>
          <a:bodyPr/>
          <a:lstStyle/>
          <a:p>
            <a:r>
              <a:rPr lang="en-US" sz="2400" i="1" dirty="0"/>
              <a:t>Statement of Financial Accounting Concepts No. 1,</a:t>
            </a:r>
            <a:r>
              <a:rPr lang="en-US" sz="2400" dirty="0"/>
              <a:t> “Objectives of Financial Reporting by Business Enterprises” (1978)</a:t>
            </a:r>
          </a:p>
          <a:p>
            <a:pPr lvl="1"/>
            <a:r>
              <a:rPr lang="en-US" sz="2000" dirty="0"/>
              <a:t>Established primary objectives of financial accounting</a:t>
            </a:r>
          </a:p>
          <a:p>
            <a:r>
              <a:rPr lang="en-US" sz="2400" i="1" dirty="0"/>
              <a:t>Statement of Financial Accounting Concepts No. 2,</a:t>
            </a:r>
            <a:r>
              <a:rPr lang="en-US" sz="2400" dirty="0"/>
              <a:t> “Qualitative Characteristics of Accounting Information” (1980)</a:t>
            </a:r>
          </a:p>
          <a:p>
            <a:r>
              <a:rPr lang="en-US" sz="2400" dirty="0"/>
              <a:t>Accounting projects define the accounting elements and identify which elements should be recognized in financial statements, when they should be reported, and how they should be measured.</a:t>
            </a:r>
          </a:p>
          <a:p>
            <a:r>
              <a:rPr lang="en-US" sz="2400" dirty="0"/>
              <a:t>Reporting projects deal with how elements of financial reports are classified and presented in financial statements, what information should be provided, and where information should be presented.</a:t>
            </a:r>
          </a:p>
        </p:txBody>
      </p:sp>
    </p:spTree>
    <p:extLst>
      <p:ext uri="{BB962C8B-B14F-4D97-AF65-F5344CB8AC3E}">
        <p14:creationId xmlns:p14="http://schemas.microsoft.com/office/powerpoint/2010/main" val="118589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Conceptual Framework Projects</a:t>
            </a:r>
            <a:endParaRPr lang="en-US" sz="2000" dirty="0"/>
          </a:p>
        </p:txBody>
      </p:sp>
      <p:pic>
        <p:nvPicPr>
          <p:cNvPr id="5" name="Picture 2" descr="A flowchart titled Conceptual Framework Projects for Financial Accounting and Reporting. It begins with Objectives Project, which flows into Accounting Projects, Qualitative Characteristics Project, and Reporting Projects. Accounting Projects flows into Elements. Reporting Projects flows into Financial Statements and Financial Reporting, which flows into Balance Sheet, which flows into Net Income and Comprehensive Income, which flows into Cash Flows, which flows into Shareholders' Equity, all of which are linked to Elements, Recognition, Measurement, and Qualitative Characteristics Project."/>
          <p:cNvPicPr preferRelativeResize="0">
            <a:picLocks noGrp="1"/>
          </p:cNvPicPr>
          <p:nvPr>
            <p:ph idx="1"/>
          </p:nvPr>
        </p:nvPicPr>
        <p:blipFill rotWithShape="1">
          <a:blip r:embed="rId3">
            <a:alphaModFix/>
          </a:blip>
          <a:srcRect/>
          <a:stretch/>
        </p:blipFill>
        <p:spPr>
          <a:xfrm>
            <a:off x="3897774" y="1050925"/>
            <a:ext cx="4396453" cy="5161189"/>
          </a:xfrm>
          <a:prstGeom prst="rect">
            <a:avLst/>
          </a:prstGeom>
          <a:noFill/>
          <a:ln>
            <a:noFill/>
          </a:ln>
        </p:spPr>
      </p:pic>
    </p:spTree>
    <p:extLst>
      <p:ext uri="{BB962C8B-B14F-4D97-AF65-F5344CB8AC3E}">
        <p14:creationId xmlns:p14="http://schemas.microsoft.com/office/powerpoint/2010/main" val="2983870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Conceptual Framework: Current Status</a:t>
            </a:r>
            <a:endParaRPr lang="en-US" sz="2000" dirty="0"/>
          </a:p>
        </p:txBody>
      </p:sp>
      <p:sp>
        <p:nvSpPr>
          <p:cNvPr id="3" name="Content Placeholder 2"/>
          <p:cNvSpPr>
            <a:spLocks noGrp="1"/>
          </p:cNvSpPr>
          <p:nvPr>
            <p:ph idx="1"/>
          </p:nvPr>
        </p:nvSpPr>
        <p:spPr>
          <a:xfrm>
            <a:off x="838200" y="1317625"/>
            <a:ext cx="10515600" cy="4676775"/>
          </a:xfrm>
        </p:spPr>
        <p:txBody>
          <a:bodyPr/>
          <a:lstStyle/>
          <a:p>
            <a:r>
              <a:rPr lang="en-US" sz="2800" dirty="0"/>
              <a:t>FASB and IASB worked closely together on a Joint Conceptual Framework and released </a:t>
            </a:r>
            <a:r>
              <a:rPr lang="en-US" sz="2800" i="1" dirty="0"/>
              <a:t>Statement of Financial Accounting Concepts No. 8,</a:t>
            </a:r>
            <a:r>
              <a:rPr lang="en-US" sz="2800" dirty="0"/>
              <a:t> “ Conceptual Framework for Financial Reporting” (2010)</a:t>
            </a:r>
          </a:p>
          <a:p>
            <a:r>
              <a:rPr lang="en-US" sz="2800" dirty="0"/>
              <a:t>Chapter 1 (Objectives) and Chapter 3 (Qualitative Characteristics) supersede FASB </a:t>
            </a:r>
            <a:r>
              <a:rPr lang="en-US" sz="2800" i="1" dirty="0"/>
              <a:t>Concepts Statements No. 1 and No. 2</a:t>
            </a:r>
          </a:p>
          <a:p>
            <a:r>
              <a:rPr lang="en-US" sz="2800" dirty="0"/>
              <a:t>The FASB and IASB have concluded their joint efforts, and each Board is proceeding independently on further developments to their respective Conceptual Frameworks.</a:t>
            </a:r>
          </a:p>
        </p:txBody>
      </p:sp>
    </p:spTree>
    <p:extLst>
      <p:ext uri="{BB962C8B-B14F-4D97-AF65-F5344CB8AC3E}">
        <p14:creationId xmlns:p14="http://schemas.microsoft.com/office/powerpoint/2010/main" val="622692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Primary Objective of Financial Reporting</a:t>
            </a:r>
            <a:br>
              <a:rPr lang="en-US" dirty="0"/>
            </a:br>
            <a:r>
              <a:rPr lang="en-US" sz="2000" dirty="0"/>
              <a:t>Learning Objective #2</a:t>
            </a:r>
            <a:endParaRPr lang="en-US" sz="900" dirty="0"/>
          </a:p>
        </p:txBody>
      </p:sp>
      <p:sp>
        <p:nvSpPr>
          <p:cNvPr id="3" name="Content Placeholder 2"/>
          <p:cNvSpPr>
            <a:spLocks noGrp="1"/>
          </p:cNvSpPr>
          <p:nvPr>
            <p:ph idx="1"/>
          </p:nvPr>
        </p:nvSpPr>
        <p:spPr>
          <a:xfrm>
            <a:off x="838200" y="1317625"/>
            <a:ext cx="10831286" cy="4676775"/>
          </a:xfrm>
        </p:spPr>
        <p:txBody>
          <a:bodyPr/>
          <a:lstStyle/>
          <a:p>
            <a:pPr marL="0" indent="0">
              <a:spcBef>
                <a:spcPts val="1200"/>
              </a:spcBef>
              <a:buNone/>
            </a:pPr>
            <a:r>
              <a:rPr lang="en-US" sz="2800" dirty="0"/>
              <a:t>The primary objective of financial reporting is to provide useful information:</a:t>
            </a:r>
          </a:p>
          <a:p>
            <a:pPr marL="0" indent="0">
              <a:spcBef>
                <a:spcPts val="1200"/>
              </a:spcBef>
              <a:buNone/>
            </a:pPr>
            <a:r>
              <a:rPr lang="en-US" sz="2800" i="1" dirty="0"/>
              <a:t>Provide financial information about the reporting entity that is useful to existing and potential investors, lenders, and other creditors in making decisions about providing resources to the entity</a:t>
            </a:r>
          </a:p>
        </p:txBody>
      </p:sp>
    </p:spTree>
    <p:extLst>
      <p:ext uri="{BB962C8B-B14F-4D97-AF65-F5344CB8AC3E}">
        <p14:creationId xmlns:p14="http://schemas.microsoft.com/office/powerpoint/2010/main" val="3092263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Objectives of Financial </a:t>
            </a:r>
            <a:br>
              <a:rPr lang="en-US" dirty="0"/>
            </a:br>
            <a:r>
              <a:rPr lang="en-US" dirty="0"/>
              <a:t>Reporting? (Slide 1 of 2)</a:t>
            </a:r>
          </a:p>
        </p:txBody>
      </p:sp>
      <p:pic>
        <p:nvPicPr>
          <p:cNvPr id="6" name="Content Placeholder 5" descr="A flowchart shows the objectives of financial reporting. The objectives are categorized as follows: Primary Objective: provide useful information; Objective prior: Useful information for expected returns to investors, lendors, and creditors; Objective: Useful information about net cash inflows to the company; and Specific Objectives. The process begins with primary objective that reads, Provide financial information about the reporting entity that is useful to existing and potential investors, lenders, and other creditors in making decisions about providing resources to the entity. The primary objective leads to the objectives of two different information reads as follows: Provide useful information for: Decisions by existing and potential investors about buying, selling, or holding equity instruments; such decisions depend on the returns that they expect from an investment in those instruments, such as dividends and market price increases, relative to the riskiness of those investments; and Decisions by existing and potential lenders and other creditors about buying, selling, or holding debt instruments or providing or settling loans and other forms of credit; such decisions depend on the principal and interest payments or other returns that they expect, relative to the inherent risk of those debt instruments and loans. ">
            <a:extLst>
              <a:ext uri="{FF2B5EF4-FFF2-40B4-BE49-F238E27FC236}">
                <a16:creationId xmlns:a16="http://schemas.microsoft.com/office/drawing/2014/main" id="{CBA12E1E-2561-420E-AF94-4BAC3BCD6311}"/>
              </a:ext>
            </a:extLst>
          </p:cNvPr>
          <p:cNvPicPr>
            <a:picLocks noGrp="1" noChangeAspect="1"/>
          </p:cNvPicPr>
          <p:nvPr>
            <p:ph idx="1"/>
          </p:nvPr>
        </p:nvPicPr>
        <p:blipFill>
          <a:blip r:embed="rId3"/>
          <a:stretch>
            <a:fillRect/>
          </a:stretch>
        </p:blipFill>
        <p:spPr>
          <a:xfrm>
            <a:off x="2746061" y="1317625"/>
            <a:ext cx="6699878" cy="4754563"/>
          </a:xfrm>
          <a:prstGeom prst="rect">
            <a:avLst/>
          </a:prstGeom>
        </p:spPr>
      </p:pic>
    </p:spTree>
    <p:extLst>
      <p:ext uri="{BB962C8B-B14F-4D97-AF65-F5344CB8AC3E}">
        <p14:creationId xmlns:p14="http://schemas.microsoft.com/office/powerpoint/2010/main" val="2338344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Objectives of Financial </a:t>
            </a:r>
            <a:br>
              <a:rPr lang="en-US" dirty="0"/>
            </a:br>
            <a:r>
              <a:rPr lang="en-US" dirty="0"/>
              <a:t>Reporting? (Slide 2 of 2)</a:t>
            </a:r>
          </a:p>
        </p:txBody>
      </p:sp>
      <p:pic>
        <p:nvPicPr>
          <p:cNvPr id="6" name="Content Placeholder 5" descr="Continuation of previous slide's flow chart from textbook Exhibit 2.3. Another set of the objectives under net cash inflow reads, Provide existing and potential investors, lenders, and other creditors with useful information to help them assess the amount, timing, and uncertainty of the prospects for future net cash inflows to the company. The objective of net cash inflow further leads to two blocks of specific objectives reads as follows: The block at the left reads, Provide information about a company’s resources and the claims against the company; and the block at the right reads, Provide information about changes in a company’s economic resources and claims resulting from its financial performance. The two blocks are in two-way process. The right block which gives information about company’s economic resources is further leading to two blocks that read as follows, Provide information about a company’s net income, comprehensive income, and their components; and Provide information about a company’s cash flows.">
            <a:extLst>
              <a:ext uri="{FF2B5EF4-FFF2-40B4-BE49-F238E27FC236}">
                <a16:creationId xmlns:a16="http://schemas.microsoft.com/office/drawing/2014/main" id="{8D0C76B8-E0EF-4F9B-A4D2-945145D4AC12}"/>
              </a:ext>
            </a:extLst>
          </p:cNvPr>
          <p:cNvPicPr>
            <a:picLocks noGrp="1" noChangeAspect="1"/>
          </p:cNvPicPr>
          <p:nvPr>
            <p:ph idx="1"/>
          </p:nvPr>
        </p:nvPicPr>
        <p:blipFill>
          <a:blip r:embed="rId3"/>
          <a:stretch>
            <a:fillRect/>
          </a:stretch>
        </p:blipFill>
        <p:spPr>
          <a:xfrm>
            <a:off x="2861758" y="1317625"/>
            <a:ext cx="6468483" cy="4754563"/>
          </a:xfrm>
          <a:prstGeom prst="rect">
            <a:avLst/>
          </a:prstGeom>
        </p:spPr>
      </p:pic>
    </p:spTree>
    <p:extLst>
      <p:ext uri="{BB962C8B-B14F-4D97-AF65-F5344CB8AC3E}">
        <p14:creationId xmlns:p14="http://schemas.microsoft.com/office/powerpoint/2010/main" val="83292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Objective 1: Information Useful in Decision Making</a:t>
            </a:r>
            <a:endParaRPr lang="en-US" sz="1200" dirty="0"/>
          </a:p>
        </p:txBody>
      </p:sp>
      <p:sp>
        <p:nvSpPr>
          <p:cNvPr id="3" name="Content Placeholder 2"/>
          <p:cNvSpPr>
            <a:spLocks noGrp="1"/>
          </p:cNvSpPr>
          <p:nvPr>
            <p:ph idx="1"/>
          </p:nvPr>
        </p:nvSpPr>
        <p:spPr>
          <a:xfrm>
            <a:off x="838200" y="1317625"/>
            <a:ext cx="10947400" cy="4821918"/>
          </a:xfrm>
        </p:spPr>
        <p:txBody>
          <a:bodyPr/>
          <a:lstStyle/>
          <a:p>
            <a:pPr>
              <a:spcBef>
                <a:spcPts val="1200"/>
              </a:spcBef>
            </a:pPr>
            <a:r>
              <a:rPr lang="en-US" sz="2800" dirty="0"/>
              <a:t>Financial reporting should provide useful information about the reporting entity for:</a:t>
            </a:r>
          </a:p>
          <a:p>
            <a:pPr lvl="1">
              <a:spcBef>
                <a:spcPts val="1200"/>
              </a:spcBef>
            </a:pPr>
            <a:r>
              <a:rPr lang="en-US" sz="2400" dirty="0"/>
              <a:t>Existing and potential investors – shareholders, equity fund managers, analysts, and others</a:t>
            </a:r>
          </a:p>
          <a:p>
            <a:pPr lvl="1">
              <a:spcBef>
                <a:spcPts val="1200"/>
              </a:spcBef>
            </a:pPr>
            <a:r>
              <a:rPr lang="en-US" sz="2400" dirty="0"/>
              <a:t>Lenders – banks, lending institutions, bondholders, credit rating agencies</a:t>
            </a:r>
          </a:p>
          <a:p>
            <a:pPr lvl="1">
              <a:spcBef>
                <a:spcPts val="1200"/>
              </a:spcBef>
            </a:pPr>
            <a:r>
              <a:rPr lang="en-US" sz="2400" dirty="0"/>
              <a:t>Other creditors who make decisions about providing resources to the entity – suppliers, customers, employees, and other parties with claims on the firm</a:t>
            </a:r>
          </a:p>
        </p:txBody>
      </p:sp>
    </p:spTree>
    <p:extLst>
      <p:ext uri="{BB962C8B-B14F-4D97-AF65-F5344CB8AC3E}">
        <p14:creationId xmlns:p14="http://schemas.microsoft.com/office/powerpoint/2010/main" val="3330635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Objective 2: Information Useful to External Users in Assessing Expected Returns</a:t>
            </a:r>
            <a:endParaRPr lang="en-US" sz="900" dirty="0"/>
          </a:p>
        </p:txBody>
      </p:sp>
      <p:sp>
        <p:nvSpPr>
          <p:cNvPr id="3" name="Content Placeholder 2"/>
          <p:cNvSpPr>
            <a:spLocks noGrp="1"/>
          </p:cNvSpPr>
          <p:nvPr>
            <p:ph idx="1"/>
          </p:nvPr>
        </p:nvSpPr>
        <p:spPr>
          <a:xfrm>
            <a:off x="838200" y="1317625"/>
            <a:ext cx="10947400" cy="4821918"/>
          </a:xfrm>
        </p:spPr>
        <p:txBody>
          <a:bodyPr/>
          <a:lstStyle/>
          <a:p>
            <a:pPr>
              <a:spcBef>
                <a:spcPts val="1200"/>
              </a:spcBef>
            </a:pPr>
            <a:r>
              <a:rPr lang="en-US" sz="2800" dirty="0"/>
              <a:t>Information needs of investors, lenders, and other creditors</a:t>
            </a:r>
          </a:p>
          <a:p>
            <a:pPr lvl="1">
              <a:spcBef>
                <a:spcPts val="1200"/>
              </a:spcBef>
            </a:pPr>
            <a:r>
              <a:rPr lang="en-US" sz="2400" dirty="0"/>
              <a:t>Suppliers of financial capital are primarily interested in the amounts, timing, and uncertainty of the prospective cash flows they will receive.</a:t>
            </a:r>
          </a:p>
          <a:p>
            <a:pPr lvl="2">
              <a:spcBef>
                <a:spcPts val="1200"/>
              </a:spcBef>
            </a:pPr>
            <a:r>
              <a:rPr lang="en-US" sz="2000" dirty="0"/>
              <a:t>Need to assess the expected returns from buying, selling, or holding a company’s equity, debt or other financial instruments</a:t>
            </a:r>
          </a:p>
          <a:p>
            <a:pPr lvl="1">
              <a:spcBef>
                <a:spcPts val="1200"/>
              </a:spcBef>
            </a:pPr>
            <a:r>
              <a:rPr lang="en-US" sz="2400" dirty="0"/>
              <a:t>External users need financial information to form expectations about the timing and amount of prospective cash receipts and assess the risk involved.</a:t>
            </a:r>
          </a:p>
        </p:txBody>
      </p:sp>
    </p:spTree>
    <p:extLst>
      <p:ext uri="{BB962C8B-B14F-4D97-AF65-F5344CB8AC3E}">
        <p14:creationId xmlns:p14="http://schemas.microsoft.com/office/powerpoint/2010/main" val="2899568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Objective 3: Information Useful in Assessing Company Cash Flows</a:t>
            </a:r>
            <a:endParaRPr lang="en-US" sz="1000" dirty="0"/>
          </a:p>
        </p:txBody>
      </p:sp>
      <p:sp>
        <p:nvSpPr>
          <p:cNvPr id="3" name="Content Placeholder 2"/>
          <p:cNvSpPr>
            <a:spLocks noGrp="1"/>
          </p:cNvSpPr>
          <p:nvPr>
            <p:ph idx="1"/>
          </p:nvPr>
        </p:nvSpPr>
        <p:spPr>
          <a:xfrm>
            <a:off x="838200" y="1317625"/>
            <a:ext cx="10947400" cy="4821918"/>
          </a:xfrm>
        </p:spPr>
        <p:txBody>
          <a:bodyPr/>
          <a:lstStyle/>
          <a:p>
            <a:pPr>
              <a:spcBef>
                <a:spcPts val="1200"/>
              </a:spcBef>
            </a:pPr>
            <a:r>
              <a:rPr lang="en-US" sz="2800" dirty="0"/>
              <a:t>Financial reporting should provide information to help external investors, lenders, and other creditors in assessing the amounts, timing and uncertainty of the prospective net cash inflows to the company.</a:t>
            </a:r>
          </a:p>
          <a:p>
            <a:pPr lvl="1">
              <a:spcBef>
                <a:spcPts val="1200"/>
              </a:spcBef>
            </a:pPr>
            <a:r>
              <a:rPr lang="en-US" sz="2400" dirty="0"/>
              <a:t>Company’s ability to generate net cash inflows determines both its ability to pay dividends and interest and the market prices of its securities.</a:t>
            </a:r>
          </a:p>
          <a:p>
            <a:pPr lvl="1">
              <a:spcBef>
                <a:spcPts val="1200"/>
              </a:spcBef>
            </a:pPr>
            <a:r>
              <a:rPr lang="en-US" sz="2400" dirty="0"/>
              <a:t>These affect the cash flows to investors, lenders, and creditors.</a:t>
            </a:r>
          </a:p>
        </p:txBody>
      </p:sp>
    </p:spTree>
    <p:extLst>
      <p:ext uri="{BB962C8B-B14F-4D97-AF65-F5344CB8AC3E}">
        <p14:creationId xmlns:p14="http://schemas.microsoft.com/office/powerpoint/2010/main" val="241525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3966" y="3671128"/>
            <a:ext cx="6043464" cy="2462972"/>
          </a:xfrm>
        </p:spPr>
        <p:txBody>
          <a:bodyPr anchor="t"/>
          <a:lstStyle/>
          <a:p>
            <a:pPr>
              <a:lnSpc>
                <a:spcPct val="100000"/>
              </a:lnSpc>
            </a:pPr>
            <a:r>
              <a:rPr lang="en-US" sz="3600" dirty="0"/>
              <a:t>Financial Reporting: Its Conceptual Framework</a:t>
            </a:r>
          </a:p>
        </p:txBody>
      </p:sp>
      <p:sp>
        <p:nvSpPr>
          <p:cNvPr id="3" name="Subtitle 2"/>
          <p:cNvSpPr>
            <a:spLocks noGrp="1"/>
          </p:cNvSpPr>
          <p:nvPr>
            <p:ph type="subTitle" idx="1"/>
          </p:nvPr>
        </p:nvSpPr>
        <p:spPr/>
        <p:txBody>
          <a:bodyPr/>
          <a:lstStyle/>
          <a:p>
            <a:r>
              <a:rPr lang="en-US" dirty="0"/>
              <a:t>Chapter 2</a:t>
            </a:r>
          </a:p>
        </p:txBody>
      </p:sp>
    </p:spTree>
    <p:extLst>
      <p:ext uri="{BB962C8B-B14F-4D97-AF65-F5344CB8AC3E}">
        <p14:creationId xmlns:p14="http://schemas.microsoft.com/office/powerpoint/2010/main" val="207232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Specific Objectives: Information about Economic Resources and Claims on the Company</a:t>
            </a:r>
            <a:endParaRPr lang="en-US" sz="1000" dirty="0"/>
          </a:p>
        </p:txBody>
      </p:sp>
      <p:sp>
        <p:nvSpPr>
          <p:cNvPr id="3" name="Content Placeholder 2"/>
          <p:cNvSpPr>
            <a:spLocks noGrp="1"/>
          </p:cNvSpPr>
          <p:nvPr>
            <p:ph idx="1"/>
          </p:nvPr>
        </p:nvSpPr>
        <p:spPr>
          <a:xfrm>
            <a:off x="838200" y="1317626"/>
            <a:ext cx="10802257" cy="4633232"/>
          </a:xfrm>
        </p:spPr>
        <p:txBody>
          <a:bodyPr/>
          <a:lstStyle/>
          <a:p>
            <a:pPr>
              <a:spcBef>
                <a:spcPts val="1200"/>
              </a:spcBef>
            </a:pPr>
            <a:r>
              <a:rPr lang="en-US" sz="2800" dirty="0"/>
              <a:t>Information about a company’s economic resources and the claims on the company is useful to external users for the following reasons:</a:t>
            </a:r>
          </a:p>
          <a:p>
            <a:pPr lvl="1">
              <a:spcBef>
                <a:spcPts val="1200"/>
              </a:spcBef>
            </a:pPr>
            <a:r>
              <a:rPr lang="en-US" sz="2400" dirty="0"/>
              <a:t>To identify the company’s resources, obligations, financial strengths and weaknesses, and to assess its liquidity and solvency</a:t>
            </a:r>
          </a:p>
          <a:p>
            <a:pPr lvl="1">
              <a:spcBef>
                <a:spcPts val="1200"/>
              </a:spcBef>
            </a:pPr>
            <a:r>
              <a:rPr lang="en-US" sz="2400" dirty="0"/>
              <a:t>To specify the types of resources in which the company has invested, as well as the types of the claims on the company</a:t>
            </a:r>
          </a:p>
          <a:p>
            <a:pPr lvl="1">
              <a:spcBef>
                <a:spcPts val="1200"/>
              </a:spcBef>
            </a:pPr>
            <a:r>
              <a:rPr lang="en-US" sz="2400" dirty="0"/>
              <a:t>To indicate the potential future cash flows from the company’s resources and the ability of the resources to satisfy the claims on the company </a:t>
            </a:r>
          </a:p>
        </p:txBody>
      </p:sp>
    </p:spTree>
    <p:extLst>
      <p:ext uri="{BB962C8B-B14F-4D97-AF65-F5344CB8AC3E}">
        <p14:creationId xmlns:p14="http://schemas.microsoft.com/office/powerpoint/2010/main" val="3520843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Specific Objective: Information about Changes in the Company’s Resources and Claims</a:t>
            </a:r>
            <a:endParaRPr lang="en-US" sz="1000" dirty="0"/>
          </a:p>
        </p:txBody>
      </p:sp>
      <p:sp>
        <p:nvSpPr>
          <p:cNvPr id="3" name="Content Placeholder 2"/>
          <p:cNvSpPr>
            <a:spLocks noGrp="1"/>
          </p:cNvSpPr>
          <p:nvPr>
            <p:ph idx="1"/>
          </p:nvPr>
        </p:nvSpPr>
        <p:spPr>
          <a:xfrm>
            <a:off x="838200" y="1317625"/>
            <a:ext cx="10802257" cy="4850945"/>
          </a:xfrm>
        </p:spPr>
        <p:txBody>
          <a:bodyPr/>
          <a:lstStyle/>
          <a:p>
            <a:pPr>
              <a:spcBef>
                <a:spcPts val="0"/>
              </a:spcBef>
            </a:pPr>
            <a:r>
              <a:rPr lang="en-US" sz="2800" dirty="0"/>
              <a:t>Financial reporting should provide information about the financial performance which causes the company’s resources and the claims on the company to change during the period.</a:t>
            </a:r>
          </a:p>
          <a:p>
            <a:pPr>
              <a:spcBef>
                <a:spcPts val="0"/>
              </a:spcBef>
            </a:pPr>
            <a:r>
              <a:rPr lang="en-US" sz="2800" dirty="0"/>
              <a:t>Information concerning the company’s net income, comprehensive income, and their components is useful to external users in:</a:t>
            </a:r>
          </a:p>
          <a:p>
            <a:pPr lvl="1">
              <a:spcBef>
                <a:spcPts val="0"/>
              </a:spcBef>
            </a:pPr>
            <a:r>
              <a:rPr lang="en-US" sz="2400" dirty="0"/>
              <a:t>Evaluating management’s performance</a:t>
            </a:r>
          </a:p>
          <a:p>
            <a:pPr lvl="1">
              <a:spcBef>
                <a:spcPts val="0"/>
              </a:spcBef>
            </a:pPr>
            <a:r>
              <a:rPr lang="en-US" sz="2400" dirty="0"/>
              <a:t>Estimating the company’s “earning power” or other amounts that are representative of persistent long-term income-producing ability</a:t>
            </a:r>
          </a:p>
          <a:p>
            <a:pPr lvl="1">
              <a:spcBef>
                <a:spcPts val="0"/>
              </a:spcBef>
            </a:pPr>
            <a:r>
              <a:rPr lang="en-US" sz="2400" dirty="0"/>
              <a:t>Predicting future income and net cash flows</a:t>
            </a:r>
          </a:p>
          <a:p>
            <a:pPr lvl="1">
              <a:spcBef>
                <a:spcPts val="0"/>
              </a:spcBef>
            </a:pPr>
            <a:r>
              <a:rPr lang="en-US" sz="2400" dirty="0"/>
              <a:t>Assessing the risk of investing in or lending to the company</a:t>
            </a:r>
          </a:p>
        </p:txBody>
      </p:sp>
    </p:spTree>
    <p:extLst>
      <p:ext uri="{BB962C8B-B14F-4D97-AF65-F5344CB8AC3E}">
        <p14:creationId xmlns:p14="http://schemas.microsoft.com/office/powerpoint/2010/main" val="3917193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Accrual Accounting, Part 1</a:t>
            </a:r>
            <a:endParaRPr lang="en-US" sz="1000" dirty="0"/>
          </a:p>
        </p:txBody>
      </p:sp>
      <p:sp>
        <p:nvSpPr>
          <p:cNvPr id="3" name="Content Placeholder 2"/>
          <p:cNvSpPr>
            <a:spLocks noGrp="1"/>
          </p:cNvSpPr>
          <p:nvPr>
            <p:ph idx="1"/>
          </p:nvPr>
        </p:nvSpPr>
        <p:spPr>
          <a:xfrm>
            <a:off x="838200" y="1317625"/>
            <a:ext cx="10802257" cy="4676775"/>
          </a:xfrm>
        </p:spPr>
        <p:txBody>
          <a:bodyPr/>
          <a:lstStyle/>
          <a:p>
            <a:pPr>
              <a:spcBef>
                <a:spcPts val="1200"/>
              </a:spcBef>
            </a:pPr>
            <a:r>
              <a:rPr lang="en-US" sz="2800" dirty="0"/>
              <a:t>Accrual accounting measures and reports the economic effects of a company’s transactions, events, and circumstances on a company’s economic resources and claims in the period in which those effects occur, even if the related cash receipts and payments occur in a different period.</a:t>
            </a:r>
          </a:p>
          <a:p>
            <a:pPr lvl="1">
              <a:spcBef>
                <a:spcPts val="1200"/>
              </a:spcBef>
            </a:pPr>
            <a:r>
              <a:rPr lang="en-US" sz="2400" dirty="0"/>
              <a:t>Provides a better basis for assessing the company’s past and future performance than information solely about cash receipts and payments.</a:t>
            </a:r>
          </a:p>
        </p:txBody>
      </p:sp>
    </p:spTree>
    <p:extLst>
      <p:ext uri="{BB962C8B-B14F-4D97-AF65-F5344CB8AC3E}">
        <p14:creationId xmlns:p14="http://schemas.microsoft.com/office/powerpoint/2010/main" val="4210275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Specific Objective: Information about Cash Flow Changes in the Company’s Resources and Claims</a:t>
            </a:r>
            <a:endParaRPr lang="en-US" sz="1000" dirty="0"/>
          </a:p>
        </p:txBody>
      </p:sp>
      <p:sp>
        <p:nvSpPr>
          <p:cNvPr id="3" name="Content Placeholder 2"/>
          <p:cNvSpPr>
            <a:spLocks noGrp="1"/>
          </p:cNvSpPr>
          <p:nvPr>
            <p:ph idx="1"/>
          </p:nvPr>
        </p:nvSpPr>
        <p:spPr>
          <a:xfrm>
            <a:off x="838200" y="1317626"/>
            <a:ext cx="10932886" cy="4807404"/>
          </a:xfrm>
        </p:spPr>
        <p:txBody>
          <a:bodyPr/>
          <a:lstStyle/>
          <a:p>
            <a:pPr>
              <a:spcBef>
                <a:spcPts val="300"/>
              </a:spcBef>
            </a:pPr>
            <a:r>
              <a:rPr lang="en-US" sz="2600" dirty="0"/>
              <a:t>Financial reporting should provide information about how a company’s cash flows cause changes in the company’s resources and claims.</a:t>
            </a:r>
          </a:p>
          <a:p>
            <a:pPr>
              <a:spcBef>
                <a:spcPts val="300"/>
              </a:spcBef>
            </a:pPr>
            <a:r>
              <a:rPr lang="en-US" sz="2600" dirty="0"/>
              <a:t>Cash flow information shows how a company obtains and spends cash for its operating, investing, and financing activities.</a:t>
            </a:r>
          </a:p>
          <a:p>
            <a:pPr>
              <a:spcBef>
                <a:spcPts val="300"/>
              </a:spcBef>
            </a:pPr>
            <a:r>
              <a:rPr lang="en-US" sz="2600" dirty="0"/>
              <a:t>Investors, lenders, and other creditors use cash flow information about a company to:</a:t>
            </a:r>
          </a:p>
          <a:p>
            <a:pPr lvl="1">
              <a:spcBef>
                <a:spcPts val="300"/>
              </a:spcBef>
            </a:pPr>
            <a:r>
              <a:rPr lang="en-US" sz="2200" dirty="0"/>
              <a:t>Help understand its operations and its cash-generating ability</a:t>
            </a:r>
          </a:p>
          <a:p>
            <a:pPr lvl="1">
              <a:spcBef>
                <a:spcPts val="300"/>
              </a:spcBef>
            </a:pPr>
            <a:r>
              <a:rPr lang="en-US" sz="2200" dirty="0"/>
              <a:t>Evaluate its strategic sourcing and use of cash for financing and investing activities</a:t>
            </a:r>
          </a:p>
          <a:p>
            <a:pPr lvl="1">
              <a:spcBef>
                <a:spcPts val="300"/>
              </a:spcBef>
            </a:pPr>
            <a:r>
              <a:rPr lang="en-US" sz="2200" dirty="0"/>
              <a:t>Assess its liquidity and solvency</a:t>
            </a:r>
          </a:p>
          <a:p>
            <a:pPr lvl="1">
              <a:spcBef>
                <a:spcPts val="300"/>
              </a:spcBef>
            </a:pPr>
            <a:r>
              <a:rPr lang="en-US" sz="2200" dirty="0"/>
              <a:t>Interpret other information about financial performance</a:t>
            </a:r>
          </a:p>
        </p:txBody>
      </p:sp>
    </p:spTree>
    <p:extLst>
      <p:ext uri="{BB962C8B-B14F-4D97-AF65-F5344CB8AC3E}">
        <p14:creationId xmlns:p14="http://schemas.microsoft.com/office/powerpoint/2010/main" val="398532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Information about Management and the Governing Board as they Relate to Resources</a:t>
            </a:r>
            <a:endParaRPr lang="en-US" sz="2000" dirty="0"/>
          </a:p>
        </p:txBody>
      </p:sp>
      <p:sp>
        <p:nvSpPr>
          <p:cNvPr id="3" name="Content Placeholder 2"/>
          <p:cNvSpPr>
            <a:spLocks noGrp="1"/>
          </p:cNvSpPr>
          <p:nvPr>
            <p:ph idx="1"/>
          </p:nvPr>
        </p:nvSpPr>
        <p:spPr>
          <a:xfrm>
            <a:off x="838200" y="1317625"/>
            <a:ext cx="10802257" cy="4720318"/>
          </a:xfrm>
        </p:spPr>
        <p:txBody>
          <a:bodyPr/>
          <a:lstStyle/>
          <a:p>
            <a:r>
              <a:rPr lang="en-US" sz="2800" dirty="0"/>
              <a:t>Financial reporting should provide information about how well the company’s management and governing board have discharged their responsibilities to make efficient and effective use of the company’s resources.</a:t>
            </a:r>
          </a:p>
          <a:p>
            <a:r>
              <a:rPr lang="en-US" sz="2800" dirty="0"/>
              <a:t>Referred to as management’s </a:t>
            </a:r>
            <a:r>
              <a:rPr lang="en-US" sz="2800" b="1" dirty="0">
                <a:solidFill>
                  <a:srgbClr val="004A78"/>
                </a:solidFill>
              </a:rPr>
              <a:t>stewardship</a:t>
            </a:r>
            <a:r>
              <a:rPr lang="en-US" sz="2800" dirty="0"/>
              <a:t> responsibility, management is responsible to the owners for:</a:t>
            </a:r>
          </a:p>
          <a:p>
            <a:pPr lvl="1"/>
            <a:r>
              <a:rPr lang="en-US" sz="2400" dirty="0"/>
              <a:t>The custody and safekeeping of the resources</a:t>
            </a:r>
          </a:p>
          <a:p>
            <a:pPr lvl="1"/>
            <a:r>
              <a:rPr lang="en-US" sz="2400" dirty="0"/>
              <a:t>Their efficient and profitable use</a:t>
            </a:r>
          </a:p>
          <a:p>
            <a:pPr lvl="1"/>
            <a:r>
              <a:rPr lang="en-US" sz="2400" dirty="0"/>
              <a:t>Their protection against unfavorable economic impacts, technological advances, and social changes</a:t>
            </a:r>
          </a:p>
        </p:txBody>
      </p:sp>
    </p:spTree>
    <p:extLst>
      <p:ext uri="{BB962C8B-B14F-4D97-AF65-F5344CB8AC3E}">
        <p14:creationId xmlns:p14="http://schemas.microsoft.com/office/powerpoint/2010/main" val="422824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Types of Useful Information for Investors, Lenders, and Other Creditors</a:t>
            </a:r>
            <a:endParaRPr lang="en-US" sz="2200" dirty="0"/>
          </a:p>
        </p:txBody>
      </p:sp>
      <p:sp>
        <p:nvSpPr>
          <p:cNvPr id="3" name="Content Placeholder 2"/>
          <p:cNvSpPr>
            <a:spLocks noGrp="1"/>
          </p:cNvSpPr>
          <p:nvPr>
            <p:ph idx="1"/>
          </p:nvPr>
        </p:nvSpPr>
        <p:spPr>
          <a:xfrm>
            <a:off x="838200" y="1317625"/>
            <a:ext cx="11048999" cy="4879975"/>
          </a:xfrm>
        </p:spPr>
        <p:txBody>
          <a:bodyPr/>
          <a:lstStyle/>
          <a:p>
            <a:pPr>
              <a:spcBef>
                <a:spcPts val="900"/>
              </a:spcBef>
            </a:pPr>
            <a:r>
              <a:rPr lang="en-US" sz="2600" dirty="0"/>
              <a:t>The following types of information are helpful in assessing the amounts, timing, and uncertainty of expected future cash flows to a company:</a:t>
            </a:r>
          </a:p>
          <a:p>
            <a:pPr lvl="1">
              <a:spcBef>
                <a:spcPts val="900"/>
              </a:spcBef>
              <a:buClr>
                <a:schemeClr val="tx1"/>
              </a:buClr>
            </a:pPr>
            <a:r>
              <a:rPr lang="en-US" sz="2200" b="1" dirty="0">
                <a:solidFill>
                  <a:srgbClr val="004A78"/>
                </a:solidFill>
              </a:rPr>
              <a:t>Return on investment </a:t>
            </a:r>
            <a:r>
              <a:rPr lang="en-US" sz="2200" dirty="0"/>
              <a:t>– measure of overall company performance for equity shareholders</a:t>
            </a:r>
          </a:p>
          <a:p>
            <a:pPr lvl="1">
              <a:spcBef>
                <a:spcPts val="900"/>
              </a:spcBef>
              <a:buClr>
                <a:schemeClr val="tx1"/>
              </a:buClr>
            </a:pPr>
            <a:r>
              <a:rPr lang="en-US" sz="2200" b="1" dirty="0">
                <a:solidFill>
                  <a:srgbClr val="004A78"/>
                </a:solidFill>
              </a:rPr>
              <a:t>Risk</a:t>
            </a:r>
            <a:r>
              <a:rPr lang="en-US" sz="2200" dirty="0"/>
              <a:t> – the uncertainty or unpredictability of future profitability of a company</a:t>
            </a:r>
          </a:p>
          <a:p>
            <a:pPr lvl="1">
              <a:spcBef>
                <a:spcPts val="900"/>
              </a:spcBef>
              <a:buClr>
                <a:schemeClr val="tx1"/>
              </a:buClr>
            </a:pPr>
            <a:r>
              <a:rPr lang="en-US" sz="2200" b="1" dirty="0">
                <a:solidFill>
                  <a:srgbClr val="004A78"/>
                </a:solidFill>
              </a:rPr>
              <a:t>Financial flexibility </a:t>
            </a:r>
            <a:r>
              <a:rPr lang="en-US" sz="2200" dirty="0"/>
              <a:t>– the ability of a company to use its financial resources to adapt to change and to take advantage of opportunities when they arise</a:t>
            </a:r>
          </a:p>
          <a:p>
            <a:pPr lvl="1">
              <a:spcBef>
                <a:spcPts val="900"/>
              </a:spcBef>
              <a:buClr>
                <a:schemeClr val="tx1"/>
              </a:buClr>
            </a:pPr>
            <a:r>
              <a:rPr lang="en-US" sz="2200" b="1" dirty="0">
                <a:solidFill>
                  <a:srgbClr val="004A78"/>
                </a:solidFill>
              </a:rPr>
              <a:t>Liquidity</a:t>
            </a:r>
            <a:r>
              <a:rPr lang="en-US" sz="2200" dirty="0"/>
              <a:t> – how quickly a company can convert its assets into cash to meet short-term obligations and cover operating costs</a:t>
            </a:r>
          </a:p>
          <a:p>
            <a:pPr lvl="1">
              <a:spcBef>
                <a:spcPts val="900"/>
              </a:spcBef>
              <a:buClr>
                <a:schemeClr val="tx1"/>
              </a:buClr>
            </a:pPr>
            <a:r>
              <a:rPr lang="en-US" sz="2200" b="1" dirty="0">
                <a:solidFill>
                  <a:srgbClr val="004A78"/>
                </a:solidFill>
              </a:rPr>
              <a:t>Operating capability </a:t>
            </a:r>
            <a:r>
              <a:rPr lang="en-US" sz="2200" dirty="0"/>
              <a:t>– the ability of a company to efficiently produce goods and services for customers</a:t>
            </a:r>
          </a:p>
        </p:txBody>
      </p:sp>
    </p:spTree>
    <p:extLst>
      <p:ext uri="{BB962C8B-B14F-4D97-AF65-F5344CB8AC3E}">
        <p14:creationId xmlns:p14="http://schemas.microsoft.com/office/powerpoint/2010/main" val="456488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200" dirty="0"/>
              <a:t>What Qualities Make Accounting Information Useful? </a:t>
            </a:r>
            <a:r>
              <a:rPr lang="en-US" dirty="0"/>
              <a:t/>
            </a:r>
            <a:br>
              <a:rPr lang="en-US" dirty="0"/>
            </a:br>
            <a:r>
              <a:rPr lang="en-US" sz="2000" dirty="0"/>
              <a:t>Learning Objective #3</a:t>
            </a:r>
            <a:endParaRPr lang="en-US" sz="1200" dirty="0"/>
          </a:p>
        </p:txBody>
      </p:sp>
      <p:sp>
        <p:nvSpPr>
          <p:cNvPr id="3" name="Content Placeholder 2"/>
          <p:cNvSpPr>
            <a:spLocks noGrp="1"/>
          </p:cNvSpPr>
          <p:nvPr>
            <p:ph idx="1"/>
          </p:nvPr>
        </p:nvSpPr>
        <p:spPr>
          <a:xfrm>
            <a:off x="838201" y="1317625"/>
            <a:ext cx="10515599" cy="4778375"/>
          </a:xfrm>
        </p:spPr>
        <p:txBody>
          <a:bodyPr/>
          <a:lstStyle/>
          <a:p>
            <a:pPr>
              <a:spcBef>
                <a:spcPts val="1200"/>
              </a:spcBef>
            </a:pPr>
            <a:r>
              <a:rPr lang="en-US" sz="2800" dirty="0"/>
              <a:t>Usefulness in making investment and credit decisions is defined by the joint Conceptual Framework in terms of fundamental qualitative characteristics and enhancing qualitative characteristics</a:t>
            </a:r>
          </a:p>
          <a:p>
            <a:pPr lvl="1">
              <a:spcBef>
                <a:spcPts val="1200"/>
              </a:spcBef>
            </a:pPr>
            <a:r>
              <a:rPr lang="en-US" sz="2400" dirty="0"/>
              <a:t>Qualitative characteristics guide standard setters and financial statement preparers when choosing among accounting alternatives </a:t>
            </a:r>
          </a:p>
          <a:p>
            <a:pPr lvl="1">
              <a:spcBef>
                <a:spcPts val="1200"/>
              </a:spcBef>
            </a:pPr>
            <a:r>
              <a:rPr lang="en-US" sz="2400" dirty="0"/>
              <a:t>Qualities distinguish more-useful from less-useful information</a:t>
            </a:r>
          </a:p>
        </p:txBody>
      </p:sp>
    </p:spTree>
    <p:extLst>
      <p:ext uri="{BB962C8B-B14F-4D97-AF65-F5344CB8AC3E}">
        <p14:creationId xmlns:p14="http://schemas.microsoft.com/office/powerpoint/2010/main" val="373362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Characteristics</a:t>
            </a:r>
          </a:p>
        </p:txBody>
      </p:sp>
      <p:pic>
        <p:nvPicPr>
          <p:cNvPr id="6" name="Content Placeholder 5" descr="A flowchart shows the Qualitative Characteristics of Decision-Useful Financial Information. The process is categorized into Objective, Fundamental Characteristics, Enhancing Characteristics, and Cost Constraint. Objective includes a block which reads, Decision-Useful financial information. The fundamental characteristics include two blocks with the data are as follows: Relevance prior to Predictive value, Confirmatory value, and Materiality; Faithful representation prior to Completeness, Neutrality, and Free from error. Enhancing characteristics include four blocks as follows: Comparability (including consistency), Verifiability, Timeliness, and Understandability. Cost Constraint shows benefits greater than costs. The flow is from Enhancing Characteristics to Fundamental Characteristics and then to Objective.">
            <a:extLst>
              <a:ext uri="{FF2B5EF4-FFF2-40B4-BE49-F238E27FC236}">
                <a16:creationId xmlns:a16="http://schemas.microsoft.com/office/drawing/2014/main" id="{5FE8AC74-194E-4EF2-B4E8-3CA239318878}"/>
              </a:ext>
            </a:extLst>
          </p:cNvPr>
          <p:cNvPicPr>
            <a:picLocks noGrp="1" noChangeAspect="1"/>
          </p:cNvPicPr>
          <p:nvPr>
            <p:ph idx="1"/>
          </p:nvPr>
        </p:nvPicPr>
        <p:blipFill>
          <a:blip r:embed="rId3"/>
          <a:stretch>
            <a:fillRect/>
          </a:stretch>
        </p:blipFill>
        <p:spPr>
          <a:xfrm>
            <a:off x="2665151" y="1317625"/>
            <a:ext cx="6861698" cy="4754563"/>
          </a:xfrm>
          <a:prstGeom prst="rect">
            <a:avLst/>
          </a:prstGeom>
        </p:spPr>
      </p:pic>
    </p:spTree>
    <p:extLst>
      <p:ext uri="{BB962C8B-B14F-4D97-AF65-F5344CB8AC3E}">
        <p14:creationId xmlns:p14="http://schemas.microsoft.com/office/powerpoint/2010/main" val="2209617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Decision Usefulness</a:t>
            </a:r>
            <a:endParaRPr lang="en-US" sz="2000" dirty="0"/>
          </a:p>
        </p:txBody>
      </p:sp>
      <p:sp>
        <p:nvSpPr>
          <p:cNvPr id="3" name="Content Placeholder 2"/>
          <p:cNvSpPr>
            <a:spLocks noGrp="1"/>
          </p:cNvSpPr>
          <p:nvPr>
            <p:ph idx="1"/>
          </p:nvPr>
        </p:nvSpPr>
        <p:spPr>
          <a:xfrm>
            <a:off x="838201" y="1317625"/>
            <a:ext cx="10947399" cy="4909004"/>
          </a:xfrm>
        </p:spPr>
        <p:txBody>
          <a:bodyPr/>
          <a:lstStyle/>
          <a:p>
            <a:pPr>
              <a:spcBef>
                <a:spcPts val="1200"/>
              </a:spcBef>
              <a:buClr>
                <a:schemeClr val="tx1"/>
              </a:buClr>
            </a:pPr>
            <a:r>
              <a:rPr lang="en-US" sz="2800" b="1" dirty="0">
                <a:solidFill>
                  <a:srgbClr val="004A78"/>
                </a:solidFill>
              </a:rPr>
              <a:t>Decision usefulness </a:t>
            </a:r>
            <a:r>
              <a:rPr lang="en-US" sz="2800" dirty="0"/>
              <a:t>is the ultimate objective of accounting information and can be achieved if the information has a sufficient degree of the fundamental characteristics of </a:t>
            </a:r>
          </a:p>
          <a:p>
            <a:pPr lvl="1">
              <a:spcBef>
                <a:spcPts val="1200"/>
              </a:spcBef>
              <a:buClr>
                <a:schemeClr val="tx1"/>
              </a:buClr>
            </a:pPr>
            <a:r>
              <a:rPr lang="en-US" sz="2400" dirty="0"/>
              <a:t>relevance and </a:t>
            </a:r>
          </a:p>
          <a:p>
            <a:pPr lvl="1">
              <a:spcBef>
                <a:spcPts val="1200"/>
              </a:spcBef>
              <a:buClr>
                <a:schemeClr val="tx1"/>
              </a:buClr>
            </a:pPr>
            <a:r>
              <a:rPr lang="en-US" sz="2400" dirty="0"/>
              <a:t>faithful representation</a:t>
            </a:r>
          </a:p>
        </p:txBody>
      </p:sp>
    </p:spTree>
    <p:extLst>
      <p:ext uri="{BB962C8B-B14F-4D97-AF65-F5344CB8AC3E}">
        <p14:creationId xmlns:p14="http://schemas.microsoft.com/office/powerpoint/2010/main" val="3876135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Relevance</a:t>
            </a:r>
            <a:endParaRPr lang="en-US" sz="2200" dirty="0"/>
          </a:p>
        </p:txBody>
      </p:sp>
      <p:sp>
        <p:nvSpPr>
          <p:cNvPr id="3" name="Content Placeholder 2"/>
          <p:cNvSpPr>
            <a:spLocks noGrp="1"/>
          </p:cNvSpPr>
          <p:nvPr>
            <p:ph idx="1"/>
          </p:nvPr>
        </p:nvSpPr>
        <p:spPr>
          <a:xfrm>
            <a:off x="838201" y="1317625"/>
            <a:ext cx="10686142" cy="4909004"/>
          </a:xfrm>
        </p:spPr>
        <p:txBody>
          <a:bodyPr/>
          <a:lstStyle/>
          <a:p>
            <a:pPr>
              <a:spcBef>
                <a:spcPts val="1200"/>
              </a:spcBef>
              <a:buClr>
                <a:schemeClr val="tx1"/>
              </a:buClr>
            </a:pPr>
            <a:r>
              <a:rPr lang="en-US" sz="2800" b="1" dirty="0">
                <a:solidFill>
                  <a:srgbClr val="004A78"/>
                </a:solidFill>
              </a:rPr>
              <a:t>Relevance</a:t>
            </a:r>
            <a:r>
              <a:rPr lang="en-US" sz="2800" dirty="0"/>
              <a:t> – information that is capable of making a difference in decisions made by financial statement users</a:t>
            </a:r>
          </a:p>
          <a:p>
            <a:pPr lvl="1">
              <a:spcBef>
                <a:spcPts val="1200"/>
              </a:spcBef>
              <a:buClr>
                <a:schemeClr val="tx1"/>
              </a:buClr>
            </a:pPr>
            <a:r>
              <a:rPr lang="en-US" sz="2400" b="1" dirty="0">
                <a:solidFill>
                  <a:srgbClr val="004A78"/>
                </a:solidFill>
              </a:rPr>
              <a:t>Predictive Value </a:t>
            </a:r>
            <a:r>
              <a:rPr lang="en-US" sz="2400" dirty="0"/>
              <a:t>– information that should help users form expectations about the future</a:t>
            </a:r>
          </a:p>
          <a:p>
            <a:pPr lvl="1">
              <a:spcBef>
                <a:spcPts val="1200"/>
              </a:spcBef>
              <a:buClr>
                <a:schemeClr val="tx1"/>
              </a:buClr>
            </a:pPr>
            <a:r>
              <a:rPr lang="en-US" sz="2400" b="1" dirty="0">
                <a:solidFill>
                  <a:srgbClr val="004A78"/>
                </a:solidFill>
              </a:rPr>
              <a:t>Confirmatory Value </a:t>
            </a:r>
            <a:r>
              <a:rPr lang="en-US" sz="2400" dirty="0"/>
              <a:t>– information that provides feedback to confirm or correct prior predictions and expectations</a:t>
            </a:r>
          </a:p>
          <a:p>
            <a:pPr lvl="1">
              <a:spcBef>
                <a:spcPts val="1200"/>
              </a:spcBef>
              <a:buClr>
                <a:schemeClr val="tx1"/>
              </a:buClr>
            </a:pPr>
            <a:r>
              <a:rPr lang="en-US" sz="2400" b="1" dirty="0">
                <a:solidFill>
                  <a:srgbClr val="004A78"/>
                </a:solidFill>
              </a:rPr>
              <a:t>Materiality</a:t>
            </a:r>
            <a:r>
              <a:rPr lang="en-US" sz="2400" dirty="0"/>
              <a:t> – refers to the nature and magnitude of an omission or misstatement of accounting information that would influence the judgment of a reasonable person relying on that information</a:t>
            </a:r>
          </a:p>
        </p:txBody>
      </p:sp>
    </p:spTree>
    <p:extLst>
      <p:ext uri="{BB962C8B-B14F-4D97-AF65-F5344CB8AC3E}">
        <p14:creationId xmlns:p14="http://schemas.microsoft.com/office/powerpoint/2010/main" val="299078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838199" y="1317625"/>
            <a:ext cx="10961915" cy="4531632"/>
          </a:xfrm>
        </p:spPr>
        <p:txBody>
          <a:bodyPr/>
          <a:lstStyle/>
          <a:p>
            <a:pPr marL="457200" indent="-457200">
              <a:buFont typeface="+mj-lt"/>
              <a:buAutoNum type="arabicPeriod"/>
            </a:pPr>
            <a:r>
              <a:rPr lang="en-US" sz="2600" dirty="0"/>
              <a:t>Explain the FASB’s Conceptual Framework.</a:t>
            </a:r>
          </a:p>
          <a:p>
            <a:pPr marL="457200" indent="-457200">
              <a:buFont typeface="+mj-lt"/>
              <a:buAutoNum type="arabicPeriod"/>
            </a:pPr>
            <a:r>
              <a:rPr lang="en-US" sz="2600" dirty="0"/>
              <a:t>Explain the general and specific objectives of general purpose financial reporting.</a:t>
            </a:r>
          </a:p>
          <a:p>
            <a:pPr marL="457200" indent="-457200">
              <a:buFont typeface="+mj-lt"/>
              <a:buAutoNum type="arabicPeriod"/>
            </a:pPr>
            <a:r>
              <a:rPr lang="en-US" sz="2600" dirty="0"/>
              <a:t>Explain the qualitative characteristics of decision-useful information as identified in the FASB and IASB Joint Conceptual Framework project.</a:t>
            </a:r>
          </a:p>
          <a:p>
            <a:pPr marL="457200" indent="-457200">
              <a:buFont typeface="+mj-lt"/>
              <a:buAutoNum type="arabicPeriod"/>
            </a:pPr>
            <a:r>
              <a:rPr lang="en-US" sz="2600" dirty="0"/>
              <a:t>Understand and apply the major assumptions of financial reporting and U.S. GAAP.</a:t>
            </a:r>
          </a:p>
          <a:p>
            <a:pPr marL="457200" indent="-457200">
              <a:buFont typeface="+mj-lt"/>
              <a:buAutoNum type="arabicPeriod"/>
            </a:pPr>
            <a:r>
              <a:rPr lang="en-US" sz="2600" dirty="0"/>
              <a:t>Describe the financial reporting model in the FASB’s Conceptual Framework.</a:t>
            </a:r>
          </a:p>
        </p:txBody>
      </p:sp>
    </p:spTree>
    <p:extLst>
      <p:ext uri="{BB962C8B-B14F-4D97-AF65-F5344CB8AC3E}">
        <p14:creationId xmlns:p14="http://schemas.microsoft.com/office/powerpoint/2010/main" val="2961776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Materiality</a:t>
            </a:r>
            <a:endParaRPr lang="en-US" sz="2200" dirty="0"/>
          </a:p>
        </p:txBody>
      </p:sp>
      <p:sp>
        <p:nvSpPr>
          <p:cNvPr id="3" name="Content Placeholder 2"/>
          <p:cNvSpPr>
            <a:spLocks noGrp="1"/>
          </p:cNvSpPr>
          <p:nvPr>
            <p:ph idx="1"/>
          </p:nvPr>
        </p:nvSpPr>
        <p:spPr>
          <a:xfrm>
            <a:off x="838201" y="1317625"/>
            <a:ext cx="11092542" cy="4909004"/>
          </a:xfrm>
        </p:spPr>
        <p:txBody>
          <a:bodyPr/>
          <a:lstStyle/>
          <a:p>
            <a:pPr>
              <a:spcBef>
                <a:spcPts val="300"/>
              </a:spcBef>
              <a:buClr>
                <a:schemeClr val="tx1"/>
              </a:buClr>
            </a:pPr>
            <a:r>
              <a:rPr lang="en-US" sz="2400" dirty="0"/>
              <a:t>Materiality depends on entity-specific circumstances and requires judgment to determine whether an item would influence users’ decisions; companies should consider</a:t>
            </a:r>
          </a:p>
          <a:p>
            <a:pPr lvl="1">
              <a:spcBef>
                <a:spcPts val="300"/>
              </a:spcBef>
            </a:pPr>
            <a:r>
              <a:rPr lang="en-US" sz="2000" dirty="0"/>
              <a:t>The </a:t>
            </a:r>
            <a:r>
              <a:rPr lang="en-US" sz="2000" i="1" dirty="0"/>
              <a:t>nature</a:t>
            </a:r>
            <a:r>
              <a:rPr lang="en-US" sz="2000" dirty="0"/>
              <a:t> of the item</a:t>
            </a:r>
          </a:p>
          <a:p>
            <a:pPr lvl="1">
              <a:spcBef>
                <a:spcPts val="300"/>
              </a:spcBef>
            </a:pPr>
            <a:r>
              <a:rPr lang="en-US" sz="2000" dirty="0"/>
              <a:t>The </a:t>
            </a:r>
            <a:r>
              <a:rPr lang="en-US" sz="2000" i="1" dirty="0"/>
              <a:t>relative size</a:t>
            </a:r>
            <a:r>
              <a:rPr lang="en-US" sz="2000" dirty="0"/>
              <a:t> rather than absolute size of an item</a:t>
            </a:r>
          </a:p>
          <a:p>
            <a:pPr lvl="1">
              <a:spcBef>
                <a:spcPts val="300"/>
              </a:spcBef>
            </a:pPr>
            <a:r>
              <a:rPr lang="en-US" sz="2000" dirty="0"/>
              <a:t>Whether a misstated item </a:t>
            </a:r>
          </a:p>
          <a:p>
            <a:pPr lvl="2">
              <a:spcBef>
                <a:spcPts val="300"/>
              </a:spcBef>
              <a:spcAft>
                <a:spcPts val="0"/>
              </a:spcAft>
            </a:pPr>
            <a:r>
              <a:rPr lang="en-US" sz="1800" dirty="0"/>
              <a:t>has an effect on trends (particularly in profitability)</a:t>
            </a:r>
          </a:p>
          <a:p>
            <a:pPr lvl="2">
              <a:spcBef>
                <a:spcPts val="300"/>
              </a:spcBef>
              <a:spcAft>
                <a:spcPts val="0"/>
              </a:spcAft>
            </a:pPr>
            <a:r>
              <a:rPr lang="en-US" sz="1800" dirty="0"/>
              <a:t>masks a change in earnings and earnings per share</a:t>
            </a:r>
          </a:p>
          <a:p>
            <a:pPr lvl="2">
              <a:spcBef>
                <a:spcPts val="300"/>
              </a:spcBef>
              <a:spcAft>
                <a:spcPts val="0"/>
              </a:spcAft>
            </a:pPr>
            <a:r>
              <a:rPr lang="en-US" sz="1800" dirty="0"/>
              <a:t>is currently immaterial but may have a material impact in future periods due to cumulative effect</a:t>
            </a:r>
          </a:p>
          <a:p>
            <a:pPr lvl="2">
              <a:spcBef>
                <a:spcPts val="300"/>
              </a:spcBef>
              <a:spcAft>
                <a:spcPts val="0"/>
              </a:spcAft>
            </a:pPr>
            <a:r>
              <a:rPr lang="en-US" sz="1800" dirty="0"/>
              <a:t>changes a net loss into net income (or vice versa)</a:t>
            </a:r>
          </a:p>
          <a:p>
            <a:pPr lvl="2">
              <a:spcBef>
                <a:spcPts val="300"/>
              </a:spcBef>
              <a:spcAft>
                <a:spcPts val="0"/>
              </a:spcAft>
            </a:pPr>
            <a:r>
              <a:rPr lang="en-US" sz="1800" dirty="0"/>
              <a:t>misrepresents the company’s compliance with loan agreements</a:t>
            </a:r>
          </a:p>
          <a:p>
            <a:pPr lvl="2">
              <a:spcBef>
                <a:spcPts val="300"/>
              </a:spcBef>
              <a:spcAft>
                <a:spcPts val="0"/>
              </a:spcAft>
            </a:pPr>
            <a:r>
              <a:rPr lang="en-US" sz="1800" dirty="0"/>
              <a:t>relates to a segment of the company that is particularly important to the company’s long-run profitability</a:t>
            </a:r>
          </a:p>
          <a:p>
            <a:pPr lvl="2">
              <a:spcBef>
                <a:spcPts val="300"/>
              </a:spcBef>
              <a:spcAft>
                <a:spcPts val="0"/>
              </a:spcAft>
            </a:pPr>
            <a:r>
              <a:rPr lang="en-US" sz="1800" dirty="0"/>
              <a:t>increases management’s compensation</a:t>
            </a:r>
          </a:p>
        </p:txBody>
      </p:sp>
    </p:spTree>
    <p:extLst>
      <p:ext uri="{BB962C8B-B14F-4D97-AF65-F5344CB8AC3E}">
        <p14:creationId xmlns:p14="http://schemas.microsoft.com/office/powerpoint/2010/main" val="1664479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Faithful Representation</a:t>
            </a:r>
            <a:endParaRPr lang="en-US" sz="2200" dirty="0"/>
          </a:p>
        </p:txBody>
      </p:sp>
      <p:sp>
        <p:nvSpPr>
          <p:cNvPr id="3" name="Content Placeholder 2"/>
          <p:cNvSpPr>
            <a:spLocks noGrp="1"/>
          </p:cNvSpPr>
          <p:nvPr>
            <p:ph idx="1"/>
          </p:nvPr>
        </p:nvSpPr>
        <p:spPr>
          <a:xfrm>
            <a:off x="838201" y="1317625"/>
            <a:ext cx="11048999" cy="4691289"/>
          </a:xfrm>
        </p:spPr>
        <p:txBody>
          <a:bodyPr/>
          <a:lstStyle/>
          <a:p>
            <a:pPr>
              <a:spcBef>
                <a:spcPts val="1200"/>
              </a:spcBef>
              <a:buClr>
                <a:schemeClr val="tx1"/>
              </a:buClr>
            </a:pPr>
            <a:r>
              <a:rPr lang="en-US" sz="2600" b="1" dirty="0">
                <a:solidFill>
                  <a:srgbClr val="004A78"/>
                </a:solidFill>
              </a:rPr>
              <a:t>Faithful representation </a:t>
            </a:r>
            <a:r>
              <a:rPr lang="en-US" sz="2600" dirty="0"/>
              <a:t>– when the words and numbers accurately predict the economic substance of what they purport to represent</a:t>
            </a:r>
          </a:p>
          <a:p>
            <a:pPr lvl="1">
              <a:spcBef>
                <a:spcPts val="1200"/>
              </a:spcBef>
              <a:buClr>
                <a:schemeClr val="tx1"/>
              </a:buClr>
            </a:pPr>
            <a:r>
              <a:rPr lang="en-US" sz="2200" b="1" dirty="0">
                <a:solidFill>
                  <a:srgbClr val="004A78"/>
                </a:solidFill>
              </a:rPr>
              <a:t>Complete representation </a:t>
            </a:r>
            <a:r>
              <a:rPr lang="en-US" sz="2200" dirty="0"/>
              <a:t>– provides a user with full disclosure of all information necessary to understand the information being reported, with all necessary facts, descriptions, and explanations</a:t>
            </a:r>
          </a:p>
          <a:p>
            <a:pPr lvl="1">
              <a:spcBef>
                <a:spcPts val="1200"/>
              </a:spcBef>
              <a:buClr>
                <a:schemeClr val="tx1"/>
              </a:buClr>
            </a:pPr>
            <a:r>
              <a:rPr lang="en-US" sz="2200" b="1" dirty="0">
                <a:solidFill>
                  <a:srgbClr val="004A78"/>
                </a:solidFill>
              </a:rPr>
              <a:t>Neutral representation </a:t>
            </a:r>
            <a:r>
              <a:rPr lang="en-US" sz="2200" dirty="0"/>
              <a:t>– not biased, slanted, emphasized or otherwise manipulated to achieve a predetermined result or to influence users’ behavior in a particular direction</a:t>
            </a:r>
          </a:p>
          <a:p>
            <a:pPr lvl="1">
              <a:spcBef>
                <a:spcPts val="1200"/>
              </a:spcBef>
              <a:buClr>
                <a:schemeClr val="tx1"/>
              </a:buClr>
            </a:pPr>
            <a:r>
              <a:rPr lang="en-US" sz="2200" b="1" dirty="0">
                <a:solidFill>
                  <a:srgbClr val="004A78"/>
                </a:solidFill>
              </a:rPr>
              <a:t>Free from error </a:t>
            </a:r>
            <a:r>
              <a:rPr lang="en-US" sz="2200" dirty="0"/>
              <a:t>– the information is measured and described as accurately as possible, using a process that reflects the best available inputs</a:t>
            </a:r>
          </a:p>
        </p:txBody>
      </p:sp>
    </p:spTree>
    <p:extLst>
      <p:ext uri="{BB962C8B-B14F-4D97-AF65-F5344CB8AC3E}">
        <p14:creationId xmlns:p14="http://schemas.microsoft.com/office/powerpoint/2010/main" val="1392438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The Relation between Relevance and </a:t>
            </a:r>
            <a:br>
              <a:rPr lang="en-US" dirty="0"/>
            </a:br>
            <a:r>
              <a:rPr lang="en-US" dirty="0"/>
              <a:t>Faithful Representation</a:t>
            </a:r>
            <a:endParaRPr lang="en-US" sz="2000" dirty="0"/>
          </a:p>
        </p:txBody>
      </p:sp>
      <p:sp>
        <p:nvSpPr>
          <p:cNvPr id="3" name="Content Placeholder 2"/>
          <p:cNvSpPr>
            <a:spLocks noGrp="1"/>
          </p:cNvSpPr>
          <p:nvPr>
            <p:ph idx="1"/>
          </p:nvPr>
        </p:nvSpPr>
        <p:spPr>
          <a:xfrm>
            <a:off x="838201" y="1317625"/>
            <a:ext cx="10686142" cy="4488089"/>
          </a:xfrm>
        </p:spPr>
        <p:txBody>
          <a:bodyPr/>
          <a:lstStyle/>
          <a:p>
            <a:r>
              <a:rPr lang="en-US" sz="2800" dirty="0"/>
              <a:t>Accounting information is most useful when it is both relevant and faithfully represented.</a:t>
            </a:r>
          </a:p>
          <a:p>
            <a:r>
              <a:rPr lang="en-US" sz="2800" dirty="0"/>
              <a:t>Accounting standards and accounting practitioners must strive to maximize both characteristics to provide users with the most decision useful information possible.</a:t>
            </a:r>
          </a:p>
        </p:txBody>
      </p:sp>
    </p:spTree>
    <p:extLst>
      <p:ext uri="{BB962C8B-B14F-4D97-AF65-F5344CB8AC3E}">
        <p14:creationId xmlns:p14="http://schemas.microsoft.com/office/powerpoint/2010/main" val="1301759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Process of Applying Fundamental Qualitative Characteristics</a:t>
            </a:r>
            <a:endParaRPr lang="en-US" sz="2000" dirty="0"/>
          </a:p>
        </p:txBody>
      </p:sp>
      <p:sp>
        <p:nvSpPr>
          <p:cNvPr id="5" name="Content Placeholder 4"/>
          <p:cNvSpPr>
            <a:spLocks noGrp="1"/>
          </p:cNvSpPr>
          <p:nvPr>
            <p:ph idx="1"/>
          </p:nvPr>
        </p:nvSpPr>
        <p:spPr>
          <a:xfrm>
            <a:off x="838199" y="1317625"/>
            <a:ext cx="11078030" cy="4909004"/>
          </a:xfrm>
        </p:spPr>
        <p:txBody>
          <a:bodyPr/>
          <a:lstStyle/>
          <a:p>
            <a:pPr marL="457200" indent="-914400">
              <a:spcBef>
                <a:spcPts val="0"/>
              </a:spcBef>
              <a:buNone/>
            </a:pPr>
            <a:r>
              <a:rPr lang="en-US" sz="2800" i="1" dirty="0"/>
              <a:t>Step 1</a:t>
            </a:r>
            <a:r>
              <a:rPr lang="en-US" sz="2800" dirty="0"/>
              <a:t> – Identify an economic transaction, event, or arrangement that needs to be recognized in the financial statements.</a:t>
            </a:r>
          </a:p>
          <a:p>
            <a:pPr marL="457200" indent="-914400">
              <a:spcBef>
                <a:spcPts val="0"/>
              </a:spcBef>
              <a:buNone/>
            </a:pPr>
            <a:r>
              <a:rPr lang="en-US" sz="2800" i="1" dirty="0"/>
              <a:t>Step 2</a:t>
            </a:r>
            <a:r>
              <a:rPr lang="en-US" sz="2800" dirty="0"/>
              <a:t> – Identify the type of information that would be most relevant – material and capable of making a difference in decision makers’ predictions of future outcomes and/or confirmations of past predictions.</a:t>
            </a:r>
          </a:p>
          <a:p>
            <a:pPr marL="457200" indent="-457200">
              <a:spcBef>
                <a:spcPts val="0"/>
              </a:spcBef>
              <a:buNone/>
            </a:pPr>
            <a:r>
              <a:rPr lang="en-US" sz="2800" i="1" dirty="0"/>
              <a:t>Step 3</a:t>
            </a:r>
            <a:r>
              <a:rPr lang="en-US" sz="2800" dirty="0"/>
              <a:t> – Determine whether that information can be faithfully  represented in a manner that is complete, neutral, and free from error.</a:t>
            </a:r>
          </a:p>
          <a:p>
            <a:pPr marL="457200" indent="-457200">
              <a:spcBef>
                <a:spcPts val="0"/>
              </a:spcBef>
              <a:buNone/>
            </a:pPr>
            <a:r>
              <a:rPr lang="en-US" sz="2800" i="1" dirty="0"/>
              <a:t>Step 4</a:t>
            </a:r>
            <a:r>
              <a:rPr lang="en-US" sz="2800" dirty="0"/>
              <a:t> – Assess whether the benefits of that information are likely to exceed its cost.</a:t>
            </a:r>
          </a:p>
        </p:txBody>
      </p:sp>
    </p:spTree>
    <p:extLst>
      <p:ext uri="{BB962C8B-B14F-4D97-AF65-F5344CB8AC3E}">
        <p14:creationId xmlns:p14="http://schemas.microsoft.com/office/powerpoint/2010/main" val="3127963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Enhancing Characteristics</a:t>
            </a:r>
            <a:r>
              <a:rPr lang="en-US" sz="2000" dirty="0"/>
              <a:t> (Slide 1 of 2)</a:t>
            </a:r>
          </a:p>
        </p:txBody>
      </p:sp>
      <p:sp>
        <p:nvSpPr>
          <p:cNvPr id="3" name="Content Placeholder 2"/>
          <p:cNvSpPr>
            <a:spLocks noGrp="1"/>
          </p:cNvSpPr>
          <p:nvPr>
            <p:ph idx="1"/>
          </p:nvPr>
        </p:nvSpPr>
        <p:spPr>
          <a:xfrm>
            <a:off x="838200" y="1317626"/>
            <a:ext cx="10990943" cy="4618718"/>
          </a:xfrm>
        </p:spPr>
        <p:txBody>
          <a:bodyPr/>
          <a:lstStyle/>
          <a:p>
            <a:pPr>
              <a:spcBef>
                <a:spcPts val="1200"/>
              </a:spcBef>
              <a:buClr>
                <a:schemeClr val="tx1"/>
              </a:buClr>
            </a:pPr>
            <a:r>
              <a:rPr lang="en-US" sz="2800" b="1" dirty="0">
                <a:solidFill>
                  <a:srgbClr val="004A78"/>
                </a:solidFill>
              </a:rPr>
              <a:t>Comparability</a:t>
            </a:r>
            <a:r>
              <a:rPr lang="en-US" sz="2800" dirty="0"/>
              <a:t> – enables users of accounting information to identify and explain similarities and differences between two or more sets of economic facts</a:t>
            </a:r>
          </a:p>
          <a:p>
            <a:pPr lvl="1">
              <a:spcBef>
                <a:spcPts val="1200"/>
              </a:spcBef>
              <a:buClr>
                <a:schemeClr val="tx1"/>
              </a:buClr>
            </a:pPr>
            <a:r>
              <a:rPr lang="en-US" sz="2400" b="1" dirty="0">
                <a:solidFill>
                  <a:srgbClr val="004A78"/>
                </a:solidFill>
              </a:rPr>
              <a:t>Consistency</a:t>
            </a:r>
            <a:r>
              <a:rPr lang="en-US" sz="2400" dirty="0"/>
              <a:t> – means that accounting methods and procedures are applied in the same manner from period to period</a:t>
            </a:r>
          </a:p>
          <a:p>
            <a:pPr>
              <a:spcBef>
                <a:spcPts val="1200"/>
              </a:spcBef>
              <a:buClr>
                <a:schemeClr val="tx1"/>
              </a:buClr>
            </a:pPr>
            <a:r>
              <a:rPr lang="en-US" sz="2800" dirty="0"/>
              <a:t>Verifiability – accounting information is </a:t>
            </a:r>
            <a:r>
              <a:rPr lang="en-US" sz="2800" b="1" dirty="0">
                <a:solidFill>
                  <a:srgbClr val="004A78"/>
                </a:solidFill>
              </a:rPr>
              <a:t>verifiable</a:t>
            </a:r>
            <a:r>
              <a:rPr lang="en-US" sz="2800" dirty="0"/>
              <a:t> when different knowledgeable and independent observers can reach consensus that a particular representation is faithful</a:t>
            </a:r>
          </a:p>
        </p:txBody>
      </p:sp>
    </p:spTree>
    <p:extLst>
      <p:ext uri="{BB962C8B-B14F-4D97-AF65-F5344CB8AC3E}">
        <p14:creationId xmlns:p14="http://schemas.microsoft.com/office/powerpoint/2010/main" val="2805463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Enhancing Characteristics</a:t>
            </a:r>
            <a:r>
              <a:rPr lang="en-US" sz="2000" dirty="0"/>
              <a:t> (Slide 2 of 2)</a:t>
            </a:r>
          </a:p>
        </p:txBody>
      </p:sp>
      <p:sp>
        <p:nvSpPr>
          <p:cNvPr id="3" name="Content Placeholder 2"/>
          <p:cNvSpPr>
            <a:spLocks noGrp="1"/>
          </p:cNvSpPr>
          <p:nvPr>
            <p:ph idx="1"/>
          </p:nvPr>
        </p:nvSpPr>
        <p:spPr>
          <a:xfrm>
            <a:off x="838200" y="1317625"/>
            <a:ext cx="10515600" cy="2673804"/>
          </a:xfrm>
        </p:spPr>
        <p:txBody>
          <a:bodyPr/>
          <a:lstStyle/>
          <a:p>
            <a:pPr>
              <a:spcBef>
                <a:spcPts val="1200"/>
              </a:spcBef>
              <a:buClr>
                <a:schemeClr val="tx1"/>
              </a:buClr>
            </a:pPr>
            <a:r>
              <a:rPr lang="en-US" sz="2600" dirty="0"/>
              <a:t>Timeliness – accounting information is </a:t>
            </a:r>
            <a:r>
              <a:rPr lang="en-US" sz="2600" b="1" dirty="0">
                <a:solidFill>
                  <a:srgbClr val="004A78"/>
                </a:solidFill>
              </a:rPr>
              <a:t>timely</a:t>
            </a:r>
            <a:r>
              <a:rPr lang="en-US" sz="2600" dirty="0"/>
              <a:t> when it is available to decision makers in time to influence their decisions</a:t>
            </a:r>
          </a:p>
          <a:p>
            <a:pPr>
              <a:spcBef>
                <a:spcPts val="1200"/>
              </a:spcBef>
              <a:buClr>
                <a:schemeClr val="tx1"/>
              </a:buClr>
            </a:pPr>
            <a:r>
              <a:rPr lang="en-US" sz="2600" b="1" dirty="0">
                <a:solidFill>
                  <a:srgbClr val="004A78"/>
                </a:solidFill>
              </a:rPr>
              <a:t>Understandability</a:t>
            </a:r>
            <a:r>
              <a:rPr lang="en-US" sz="2600" dirty="0"/>
              <a:t> – accounting information should be comprehensible to users who have a reasonable knowledge of business and economic activities and who are willing to study the information carefully</a:t>
            </a:r>
          </a:p>
        </p:txBody>
      </p:sp>
      <p:sp>
        <p:nvSpPr>
          <p:cNvPr id="4" name="Content Placeholder 3"/>
          <p:cNvSpPr>
            <a:spLocks noGrp="1"/>
          </p:cNvSpPr>
          <p:nvPr>
            <p:ph idx="10"/>
          </p:nvPr>
        </p:nvSpPr>
        <p:spPr>
          <a:xfrm>
            <a:off x="1277256" y="4140167"/>
            <a:ext cx="10076543" cy="1273662"/>
          </a:xfrm>
          <a:solidFill>
            <a:srgbClr val="C0DAE5"/>
          </a:solidFill>
          <a:ln>
            <a:solidFill>
              <a:schemeClr val="accent1"/>
            </a:solidFill>
          </a:ln>
        </p:spPr>
        <p:txBody>
          <a:bodyPr/>
          <a:lstStyle/>
          <a:p>
            <a:pPr marL="0" indent="0" algn="ctr">
              <a:buNone/>
            </a:pPr>
            <a:r>
              <a:rPr lang="en-US" sz="2600" dirty="0"/>
              <a:t>What single, pervasive constraint bounds the qualitative characteristics of the financial information disclosed in a company’s financial reports?</a:t>
            </a:r>
          </a:p>
        </p:txBody>
      </p:sp>
      <p:sp>
        <p:nvSpPr>
          <p:cNvPr id="5" name="Content Placeholder 4"/>
          <p:cNvSpPr>
            <a:spLocks noGrp="1"/>
          </p:cNvSpPr>
          <p:nvPr>
            <p:ph idx="11"/>
          </p:nvPr>
        </p:nvSpPr>
        <p:spPr>
          <a:xfrm>
            <a:off x="838200" y="5569335"/>
            <a:ext cx="10515600" cy="497632"/>
          </a:xfrm>
        </p:spPr>
        <p:txBody>
          <a:bodyPr/>
          <a:lstStyle/>
          <a:p>
            <a:pPr marL="0" indent="0" algn="ctr">
              <a:buNone/>
            </a:pPr>
            <a:r>
              <a:rPr lang="en-US" sz="2600" b="1" dirty="0">
                <a:solidFill>
                  <a:srgbClr val="004A78"/>
                </a:solidFill>
              </a:rPr>
              <a:t>Cost Constraint:</a:t>
            </a:r>
            <a:r>
              <a:rPr lang="en-US" sz="2600" dirty="0"/>
              <a:t> Benefit &gt; Costs</a:t>
            </a:r>
          </a:p>
        </p:txBody>
      </p:sp>
    </p:spTree>
    <p:extLst>
      <p:ext uri="{BB962C8B-B14F-4D97-AF65-F5344CB8AC3E}">
        <p14:creationId xmlns:p14="http://schemas.microsoft.com/office/powerpoint/2010/main" val="437709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Accounting Assumptions and Principles </a:t>
            </a:r>
            <a:br>
              <a:rPr lang="en-US" dirty="0"/>
            </a:br>
            <a:r>
              <a:rPr lang="en-US" sz="2000" dirty="0"/>
              <a:t>Learning Objective #4</a:t>
            </a:r>
            <a:endParaRPr lang="en-US" sz="1200" dirty="0"/>
          </a:p>
        </p:txBody>
      </p:sp>
      <p:sp>
        <p:nvSpPr>
          <p:cNvPr id="4" name="Content Placeholder 2"/>
          <p:cNvSpPr>
            <a:spLocks noGrp="1"/>
          </p:cNvSpPr>
          <p:nvPr>
            <p:ph idx="1"/>
          </p:nvPr>
        </p:nvSpPr>
        <p:spPr>
          <a:xfrm>
            <a:off x="838200" y="1317625"/>
            <a:ext cx="11063514" cy="4754880"/>
          </a:xfrm>
        </p:spPr>
        <p:txBody>
          <a:bodyPr/>
          <a:lstStyle/>
          <a:p>
            <a:pPr lvl="0"/>
            <a:r>
              <a:rPr lang="en-US" sz="2600" dirty="0">
                <a:solidFill>
                  <a:prstClr val="black"/>
                </a:solidFill>
              </a:rPr>
              <a:t>Certain accounting assumptions and principles have had an important impact on the development of accounting and U.S. GAAP:</a:t>
            </a:r>
          </a:p>
          <a:p>
            <a:pPr lvl="1">
              <a:buClr>
                <a:prstClr val="black"/>
              </a:buClr>
            </a:pPr>
            <a:r>
              <a:rPr lang="en-US" sz="2200" b="1" dirty="0">
                <a:solidFill>
                  <a:srgbClr val="004A78"/>
                </a:solidFill>
              </a:rPr>
              <a:t>Reporting Entity (Economic Entity) Assumption</a:t>
            </a:r>
          </a:p>
          <a:p>
            <a:pPr lvl="1">
              <a:buClr>
                <a:prstClr val="black"/>
              </a:buClr>
            </a:pPr>
            <a:r>
              <a:rPr lang="en-US" sz="2200" b="1" dirty="0">
                <a:solidFill>
                  <a:srgbClr val="004A78"/>
                </a:solidFill>
              </a:rPr>
              <a:t>Going-Concern (Continuity) Assumption</a:t>
            </a:r>
          </a:p>
          <a:p>
            <a:pPr lvl="1">
              <a:buClr>
                <a:prstClr val="black"/>
              </a:buClr>
            </a:pPr>
            <a:r>
              <a:rPr lang="en-US" sz="2200" b="1" dirty="0">
                <a:solidFill>
                  <a:srgbClr val="004A78"/>
                </a:solidFill>
              </a:rPr>
              <a:t>Period-of-Time Assumption</a:t>
            </a:r>
          </a:p>
          <a:p>
            <a:pPr lvl="1">
              <a:buClr>
                <a:prstClr val="black"/>
              </a:buClr>
            </a:pPr>
            <a:r>
              <a:rPr lang="en-US" sz="2200" b="1" dirty="0">
                <a:solidFill>
                  <a:srgbClr val="004A78"/>
                </a:solidFill>
              </a:rPr>
              <a:t>Monetary Unit Assumption</a:t>
            </a:r>
          </a:p>
          <a:p>
            <a:pPr lvl="1">
              <a:buClr>
                <a:prstClr val="black"/>
              </a:buClr>
            </a:pPr>
            <a:r>
              <a:rPr lang="en-US" sz="2200" b="1" dirty="0">
                <a:solidFill>
                  <a:srgbClr val="004A78"/>
                </a:solidFill>
              </a:rPr>
              <a:t>Mixed Attribute Measurement Model</a:t>
            </a:r>
          </a:p>
          <a:p>
            <a:pPr lvl="1">
              <a:buClr>
                <a:prstClr val="black"/>
              </a:buClr>
            </a:pPr>
            <a:r>
              <a:rPr lang="en-US" sz="2200" b="1" dirty="0">
                <a:solidFill>
                  <a:srgbClr val="004A78"/>
                </a:solidFill>
              </a:rPr>
              <a:t>Recognition</a:t>
            </a:r>
          </a:p>
          <a:p>
            <a:pPr lvl="1">
              <a:buClr>
                <a:prstClr val="black"/>
              </a:buClr>
            </a:pPr>
            <a:r>
              <a:rPr lang="en-US" sz="2200" b="1" dirty="0">
                <a:solidFill>
                  <a:srgbClr val="004A78"/>
                </a:solidFill>
              </a:rPr>
              <a:t>Accrual Accounting</a:t>
            </a:r>
          </a:p>
          <a:p>
            <a:pPr lvl="1">
              <a:buClr>
                <a:prstClr val="black"/>
              </a:buClr>
            </a:pPr>
            <a:r>
              <a:rPr lang="en-US" sz="2200" b="1" dirty="0">
                <a:solidFill>
                  <a:srgbClr val="004A78"/>
                </a:solidFill>
              </a:rPr>
              <a:t>Conservatism</a:t>
            </a:r>
          </a:p>
        </p:txBody>
      </p:sp>
    </p:spTree>
    <p:extLst>
      <p:ext uri="{BB962C8B-B14F-4D97-AF65-F5344CB8AC3E}">
        <p14:creationId xmlns:p14="http://schemas.microsoft.com/office/powerpoint/2010/main" val="4143618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Reporting Entity or Economic Entity Assumption</a:t>
            </a:r>
            <a:endParaRPr lang="en-US" sz="1200" dirty="0"/>
          </a:p>
        </p:txBody>
      </p:sp>
      <p:sp>
        <p:nvSpPr>
          <p:cNvPr id="4" name="Content Placeholder 2"/>
          <p:cNvSpPr>
            <a:spLocks noGrp="1"/>
          </p:cNvSpPr>
          <p:nvPr>
            <p:ph idx="1"/>
          </p:nvPr>
        </p:nvSpPr>
        <p:spPr>
          <a:xfrm>
            <a:off x="838199" y="1317625"/>
            <a:ext cx="10918371" cy="3588204"/>
          </a:xfrm>
        </p:spPr>
        <p:txBody>
          <a:bodyPr/>
          <a:lstStyle/>
          <a:p>
            <a:pPr lvl="0"/>
            <a:r>
              <a:rPr lang="en-US" sz="2600" dirty="0">
                <a:solidFill>
                  <a:prstClr val="black"/>
                </a:solidFill>
              </a:rPr>
              <a:t>States that a business enterprise is a legally and economically distinct entity, so that financial statements can be prepared and reported specifically for that entity.</a:t>
            </a:r>
          </a:p>
          <a:p>
            <a:pPr lvl="0"/>
            <a:r>
              <a:rPr lang="en-US" sz="2600" dirty="0">
                <a:solidFill>
                  <a:prstClr val="black"/>
                </a:solidFill>
              </a:rPr>
              <a:t>For the purposes of financial accounting, the size of a business is irrelevant.</a:t>
            </a:r>
          </a:p>
          <a:p>
            <a:pPr lvl="0"/>
            <a:r>
              <a:rPr lang="en-US" sz="2600" dirty="0">
                <a:solidFill>
                  <a:prstClr val="black"/>
                </a:solidFill>
              </a:rPr>
              <a:t>Assumes that the reporting entity is distinct from its owners.</a:t>
            </a:r>
          </a:p>
          <a:p>
            <a:pPr lvl="1"/>
            <a:r>
              <a:rPr lang="en-US" sz="2200" dirty="0">
                <a:solidFill>
                  <a:prstClr val="black"/>
                </a:solidFill>
              </a:rPr>
              <a:t>May vary from sole proprietorships to multinational corporations with subsidiary companies</a:t>
            </a:r>
          </a:p>
        </p:txBody>
      </p:sp>
      <p:sp>
        <p:nvSpPr>
          <p:cNvPr id="3" name="Content Placeholder 3"/>
          <p:cNvSpPr>
            <a:spLocks noGrp="1"/>
          </p:cNvSpPr>
          <p:nvPr>
            <p:ph idx="10"/>
          </p:nvPr>
        </p:nvSpPr>
        <p:spPr>
          <a:xfrm>
            <a:off x="1422400" y="5109029"/>
            <a:ext cx="9931400" cy="899886"/>
          </a:xfrm>
          <a:solidFill>
            <a:srgbClr val="C0DAE5"/>
          </a:solidFill>
          <a:ln>
            <a:solidFill>
              <a:schemeClr val="accent1"/>
            </a:solidFill>
          </a:ln>
        </p:spPr>
        <p:txBody>
          <a:bodyPr/>
          <a:lstStyle/>
          <a:p>
            <a:pPr marL="0" indent="0" algn="ctr">
              <a:buNone/>
            </a:pPr>
            <a:r>
              <a:rPr lang="en-US" sz="2600" dirty="0"/>
              <a:t>What differences may exist between these types of companies when reporting financial information?</a:t>
            </a:r>
          </a:p>
        </p:txBody>
      </p:sp>
    </p:spTree>
    <p:extLst>
      <p:ext uri="{BB962C8B-B14F-4D97-AF65-F5344CB8AC3E}">
        <p14:creationId xmlns:p14="http://schemas.microsoft.com/office/powerpoint/2010/main" val="2437428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Going-Concern (Continuity) Assumption</a:t>
            </a:r>
            <a:endParaRPr lang="en-US" sz="1200" dirty="0"/>
          </a:p>
        </p:txBody>
      </p:sp>
      <p:sp>
        <p:nvSpPr>
          <p:cNvPr id="4" name="Content Placeholder 2"/>
          <p:cNvSpPr>
            <a:spLocks noGrp="1"/>
          </p:cNvSpPr>
          <p:nvPr>
            <p:ph idx="1"/>
          </p:nvPr>
        </p:nvSpPr>
        <p:spPr>
          <a:xfrm>
            <a:off x="838200" y="1317625"/>
            <a:ext cx="11063514" cy="4546146"/>
          </a:xfrm>
        </p:spPr>
        <p:txBody>
          <a:bodyPr/>
          <a:lstStyle/>
          <a:p>
            <a:pPr lvl="0">
              <a:spcBef>
                <a:spcPts val="1200"/>
              </a:spcBef>
            </a:pPr>
            <a:r>
              <a:rPr lang="en-US" sz="2800" dirty="0">
                <a:solidFill>
                  <a:prstClr val="black"/>
                </a:solidFill>
              </a:rPr>
              <a:t>Assumes that the company will continue to operate in the foreseeable future.</a:t>
            </a:r>
          </a:p>
          <a:p>
            <a:pPr lvl="0">
              <a:spcBef>
                <a:spcPts val="1200"/>
              </a:spcBef>
            </a:pPr>
            <a:r>
              <a:rPr lang="en-US" sz="2800" dirty="0">
                <a:solidFill>
                  <a:prstClr val="black"/>
                </a:solidFill>
              </a:rPr>
              <a:t>Without substantial evidence to the contrary, the company can be reasonably expected to operate long enough to realize economic benefits from its assets and satisfy its existing obligations.</a:t>
            </a:r>
          </a:p>
          <a:p>
            <a:pPr lvl="1">
              <a:spcBef>
                <a:spcPts val="1200"/>
              </a:spcBef>
            </a:pPr>
            <a:r>
              <a:rPr lang="en-US" sz="2400" dirty="0">
                <a:solidFill>
                  <a:prstClr val="black"/>
                </a:solidFill>
              </a:rPr>
              <a:t>Companies that are going bankrupt cannot meet the going-concern assumption and must report their financial statements on a liquidation basis, with all assets and liabilities valued at the amounts estimated to be collected or paid when they are sold or liquidated.</a:t>
            </a:r>
          </a:p>
        </p:txBody>
      </p:sp>
    </p:spTree>
    <p:extLst>
      <p:ext uri="{BB962C8B-B14F-4D97-AF65-F5344CB8AC3E}">
        <p14:creationId xmlns:p14="http://schemas.microsoft.com/office/powerpoint/2010/main" val="1394477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Period-of-Time Assumption</a:t>
            </a:r>
            <a:endParaRPr lang="en-US" sz="1200" dirty="0"/>
          </a:p>
        </p:txBody>
      </p:sp>
      <p:sp>
        <p:nvSpPr>
          <p:cNvPr id="4" name="Content Placeholder 2"/>
          <p:cNvSpPr>
            <a:spLocks noGrp="1"/>
          </p:cNvSpPr>
          <p:nvPr>
            <p:ph idx="1"/>
          </p:nvPr>
        </p:nvSpPr>
        <p:spPr>
          <a:xfrm>
            <a:off x="838200" y="1317624"/>
            <a:ext cx="10903857" cy="4894489"/>
          </a:xfrm>
        </p:spPr>
        <p:txBody>
          <a:bodyPr/>
          <a:lstStyle/>
          <a:p>
            <a:pPr lvl="0"/>
            <a:r>
              <a:rPr lang="en-US" sz="2600" dirty="0">
                <a:solidFill>
                  <a:prstClr val="black"/>
                </a:solidFill>
              </a:rPr>
              <a:t>The annual reporting period is often referred to as the </a:t>
            </a:r>
            <a:r>
              <a:rPr lang="en-US" sz="2600" b="1" dirty="0">
                <a:solidFill>
                  <a:srgbClr val="004A78"/>
                </a:solidFill>
              </a:rPr>
              <a:t>accounting period</a:t>
            </a:r>
            <a:r>
              <a:rPr lang="en-US" sz="2600" dirty="0">
                <a:solidFill>
                  <a:prstClr val="black"/>
                </a:solidFill>
              </a:rPr>
              <a:t> or </a:t>
            </a:r>
            <a:r>
              <a:rPr lang="en-US" sz="2600" b="1" dirty="0">
                <a:solidFill>
                  <a:srgbClr val="004A78"/>
                </a:solidFill>
              </a:rPr>
              <a:t>fiscal year</a:t>
            </a:r>
            <a:r>
              <a:rPr lang="en-US" sz="2600" dirty="0">
                <a:solidFill>
                  <a:prstClr val="black"/>
                </a:solidFill>
              </a:rPr>
              <a:t> which may or may not be the calendar year.</a:t>
            </a:r>
          </a:p>
          <a:p>
            <a:pPr lvl="0"/>
            <a:r>
              <a:rPr lang="en-US" sz="2600" dirty="0">
                <a:solidFill>
                  <a:prstClr val="black"/>
                </a:solidFill>
              </a:rPr>
              <a:t>Some companies choose a fiscal year that more closely approximates their annual </a:t>
            </a:r>
            <a:r>
              <a:rPr lang="en-US" sz="2600" b="1" dirty="0">
                <a:solidFill>
                  <a:srgbClr val="004A78"/>
                </a:solidFill>
              </a:rPr>
              <a:t>business cycle</a:t>
            </a:r>
            <a:r>
              <a:rPr lang="en-US" sz="2600" dirty="0">
                <a:solidFill>
                  <a:prstClr val="black"/>
                </a:solidFill>
              </a:rPr>
              <a:t>, which is the yearly period from lowest sales through highest sales and back to lowest sales.</a:t>
            </a:r>
          </a:p>
          <a:p>
            <a:pPr lvl="0"/>
            <a:r>
              <a:rPr lang="en-US" sz="2600" dirty="0">
                <a:solidFill>
                  <a:prstClr val="black"/>
                </a:solidFill>
              </a:rPr>
              <a:t>In addition to annual reports, publicly traded companies issue financial statements for interim (quarterly) periods.</a:t>
            </a:r>
          </a:p>
          <a:p>
            <a:pPr lvl="0"/>
            <a:r>
              <a:rPr lang="en-US" sz="2600" dirty="0">
                <a:solidFill>
                  <a:prstClr val="black"/>
                </a:solidFill>
              </a:rPr>
              <a:t>Reporting on a periodic basis requires the accountant to measure the assets, liabilities, and owners’ equity as of the last day of each period and the financial performance (net income and net cash flows) during each period.</a:t>
            </a:r>
          </a:p>
        </p:txBody>
      </p:sp>
    </p:spTree>
    <p:extLst>
      <p:ext uri="{BB962C8B-B14F-4D97-AF65-F5344CB8AC3E}">
        <p14:creationId xmlns:p14="http://schemas.microsoft.com/office/powerpoint/2010/main" val="243601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FASB Conceptual Framework</a:t>
            </a:r>
            <a:br>
              <a:rPr lang="en-US" dirty="0"/>
            </a:br>
            <a:r>
              <a:rPr lang="en-US" sz="2000" dirty="0"/>
              <a:t>Learning Objective #1 (Slide 1 of 2)</a:t>
            </a:r>
          </a:p>
        </p:txBody>
      </p:sp>
      <p:sp>
        <p:nvSpPr>
          <p:cNvPr id="3" name="Content Placeholder 2"/>
          <p:cNvSpPr>
            <a:spLocks noGrp="1"/>
          </p:cNvSpPr>
          <p:nvPr>
            <p:ph idx="1"/>
          </p:nvPr>
        </p:nvSpPr>
        <p:spPr/>
        <p:txBody>
          <a:bodyPr/>
          <a:lstStyle/>
          <a:p>
            <a:pPr>
              <a:spcBef>
                <a:spcPts val="1200"/>
              </a:spcBef>
              <a:buSzPct val="100000"/>
            </a:pPr>
            <a:r>
              <a:rPr lang="en-US" sz="2800" dirty="0"/>
              <a:t>The intent of FASB’s </a:t>
            </a:r>
            <a:r>
              <a:rPr lang="en-US" sz="2800" b="1" dirty="0">
                <a:solidFill>
                  <a:srgbClr val="004A78"/>
                </a:solidFill>
              </a:rPr>
              <a:t>Conceptual Framework</a:t>
            </a:r>
            <a:r>
              <a:rPr lang="en-US" sz="2800" b="1" dirty="0">
                <a:solidFill>
                  <a:srgbClr val="0070C0"/>
                </a:solidFill>
              </a:rPr>
              <a:t> </a:t>
            </a:r>
            <a:r>
              <a:rPr lang="en-US" sz="2800" dirty="0"/>
              <a:t>is to establish objectives and fundamental concepts that are the basis for development of financial accounting and reporting guidance.</a:t>
            </a:r>
            <a:endParaRPr lang="en-US" sz="3600" dirty="0"/>
          </a:p>
          <a:p>
            <a:pPr lvl="1" indent="-274320">
              <a:spcBef>
                <a:spcPts val="1200"/>
              </a:spcBef>
              <a:buSzPct val="100000"/>
            </a:pPr>
            <a:r>
              <a:rPr lang="en-US" sz="2400" dirty="0"/>
              <a:t>The objectives identify the goals and purposes of financial reporting</a:t>
            </a:r>
          </a:p>
          <a:p>
            <a:pPr lvl="1" indent="-274320">
              <a:spcBef>
                <a:spcPts val="1200"/>
              </a:spcBef>
              <a:buSzPct val="100000"/>
            </a:pPr>
            <a:r>
              <a:rPr lang="en-US" sz="2400" dirty="0"/>
              <a:t>The fundamental underlying concepts of financial accounting guide </a:t>
            </a:r>
          </a:p>
          <a:p>
            <a:pPr lvl="2">
              <a:spcBef>
                <a:spcPts val="1200"/>
              </a:spcBef>
              <a:buSzPct val="100000"/>
            </a:pPr>
            <a:r>
              <a:rPr lang="en-US" sz="2000" dirty="0"/>
              <a:t>the selection of transactions and events to be accounted for, </a:t>
            </a:r>
          </a:p>
          <a:p>
            <a:pPr lvl="2">
              <a:spcBef>
                <a:spcPts val="1200"/>
              </a:spcBef>
              <a:buSzPct val="100000"/>
            </a:pPr>
            <a:r>
              <a:rPr lang="en-US" sz="2000" dirty="0"/>
              <a:t>their recognition and measurement, and </a:t>
            </a:r>
          </a:p>
          <a:p>
            <a:pPr lvl="2">
              <a:spcBef>
                <a:spcPts val="1200"/>
              </a:spcBef>
              <a:buSzPct val="100000"/>
            </a:pPr>
            <a:r>
              <a:rPr lang="en-US" sz="2000" dirty="0"/>
              <a:t>the means of summarizing and communicating</a:t>
            </a:r>
          </a:p>
        </p:txBody>
      </p:sp>
    </p:spTree>
    <p:extLst>
      <p:ext uri="{BB962C8B-B14F-4D97-AF65-F5344CB8AC3E}">
        <p14:creationId xmlns:p14="http://schemas.microsoft.com/office/powerpoint/2010/main" val="1746453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Monetary Unit Assumption</a:t>
            </a:r>
            <a:endParaRPr lang="en-US" sz="1200" dirty="0"/>
          </a:p>
        </p:txBody>
      </p:sp>
      <p:sp>
        <p:nvSpPr>
          <p:cNvPr id="4" name="Content Placeholder 2"/>
          <p:cNvSpPr>
            <a:spLocks noGrp="1"/>
          </p:cNvSpPr>
          <p:nvPr>
            <p:ph idx="1"/>
          </p:nvPr>
        </p:nvSpPr>
        <p:spPr>
          <a:xfrm>
            <a:off x="838200" y="1317624"/>
            <a:ext cx="10729686" cy="2325461"/>
          </a:xfrm>
        </p:spPr>
        <p:txBody>
          <a:bodyPr/>
          <a:lstStyle/>
          <a:p>
            <a:pPr lvl="0"/>
            <a:r>
              <a:rPr lang="en-US" sz="2800" dirty="0">
                <a:solidFill>
                  <a:prstClr val="black"/>
                </a:solidFill>
              </a:rPr>
              <a:t>Under the </a:t>
            </a:r>
            <a:r>
              <a:rPr lang="en-US" sz="2800" dirty="0"/>
              <a:t>monetary unity assumption</a:t>
            </a:r>
            <a:r>
              <a:rPr lang="en-US" sz="2800" dirty="0">
                <a:solidFill>
                  <a:prstClr val="black"/>
                </a:solidFill>
              </a:rPr>
              <a:t>, accountants generally use the national currency of the reporting entity as the monetary unit of measure in preparing financial statements.</a:t>
            </a:r>
          </a:p>
          <a:p>
            <a:pPr lvl="0"/>
            <a:r>
              <a:rPr lang="en-US" sz="2800" dirty="0">
                <a:solidFill>
                  <a:prstClr val="black"/>
                </a:solidFill>
              </a:rPr>
              <a:t>Accountants traditionally assume that currency is a stable monetary unit over time.</a:t>
            </a:r>
          </a:p>
        </p:txBody>
      </p:sp>
      <p:sp>
        <p:nvSpPr>
          <p:cNvPr id="3" name="Content Placeholder 3"/>
          <p:cNvSpPr>
            <a:spLocks noGrp="1"/>
          </p:cNvSpPr>
          <p:nvPr>
            <p:ph idx="10"/>
          </p:nvPr>
        </p:nvSpPr>
        <p:spPr>
          <a:xfrm>
            <a:off x="1277257" y="3744686"/>
            <a:ext cx="10290628" cy="1400623"/>
          </a:xfrm>
          <a:solidFill>
            <a:srgbClr val="C0DAE5"/>
          </a:solidFill>
          <a:ln>
            <a:solidFill>
              <a:schemeClr val="accent1"/>
            </a:solidFill>
          </a:ln>
        </p:spPr>
        <p:txBody>
          <a:bodyPr/>
          <a:lstStyle/>
          <a:p>
            <a:pPr marL="0" indent="0" algn="ctr">
              <a:buNone/>
            </a:pPr>
            <a:r>
              <a:rPr lang="en-US" sz="2800" dirty="0"/>
              <a:t>Is the United States dollar considered to be a stable monetary unit for preparing a company’s financial statements?  Why or why not?</a:t>
            </a:r>
          </a:p>
        </p:txBody>
      </p:sp>
      <p:sp>
        <p:nvSpPr>
          <p:cNvPr id="5" name="Content Placeholder 4"/>
          <p:cNvSpPr>
            <a:spLocks noGrp="1"/>
          </p:cNvSpPr>
          <p:nvPr>
            <p:ph idx="11"/>
          </p:nvPr>
        </p:nvSpPr>
        <p:spPr>
          <a:xfrm>
            <a:off x="838199" y="5145309"/>
            <a:ext cx="11078029" cy="933061"/>
          </a:xfrm>
        </p:spPr>
        <p:txBody>
          <a:bodyPr/>
          <a:lstStyle/>
          <a:p>
            <a:r>
              <a:rPr lang="en-US" sz="2800" dirty="0"/>
              <a:t>Although the monetary unit may be stable, the values of the assets and liabilities being measured and reported can change with time.</a:t>
            </a:r>
          </a:p>
        </p:txBody>
      </p:sp>
    </p:spTree>
    <p:extLst>
      <p:ext uri="{BB962C8B-B14F-4D97-AF65-F5344CB8AC3E}">
        <p14:creationId xmlns:p14="http://schemas.microsoft.com/office/powerpoint/2010/main" val="3832925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Mixed Attribute Measurement </a:t>
            </a:r>
            <a:br>
              <a:rPr lang="en-US" dirty="0"/>
            </a:br>
            <a:r>
              <a:rPr lang="en-US" dirty="0"/>
              <a:t>Model</a:t>
            </a:r>
            <a:r>
              <a:rPr lang="en-US" sz="2000" dirty="0"/>
              <a:t> (Slide 1 of 2)</a:t>
            </a:r>
            <a:endParaRPr lang="en-US" sz="900" dirty="0"/>
          </a:p>
        </p:txBody>
      </p:sp>
      <p:sp>
        <p:nvSpPr>
          <p:cNvPr id="4" name="Content Placeholder 2"/>
          <p:cNvSpPr>
            <a:spLocks noGrp="1"/>
          </p:cNvSpPr>
          <p:nvPr>
            <p:ph idx="1"/>
          </p:nvPr>
        </p:nvSpPr>
        <p:spPr>
          <a:xfrm>
            <a:off x="838200" y="1317624"/>
            <a:ext cx="10903857" cy="4894489"/>
          </a:xfrm>
        </p:spPr>
        <p:txBody>
          <a:bodyPr/>
          <a:lstStyle/>
          <a:p>
            <a:pPr lvl="0"/>
            <a:r>
              <a:rPr lang="en-US" sz="2800" dirty="0">
                <a:solidFill>
                  <a:prstClr val="black"/>
                </a:solidFill>
              </a:rPr>
              <a:t>Seeks to measure assets, liabilities, revenues, expenses, and other elements of the financial statements with the most relevant and faithful measurement available.</a:t>
            </a:r>
          </a:p>
          <a:p>
            <a:pPr lvl="0"/>
            <a:r>
              <a:rPr lang="en-US" sz="2800" dirty="0">
                <a:solidFill>
                  <a:prstClr val="black"/>
                </a:solidFill>
              </a:rPr>
              <a:t>The types of measurement attributes used include</a:t>
            </a:r>
          </a:p>
          <a:p>
            <a:pPr lvl="1">
              <a:buClr>
                <a:schemeClr val="tx1"/>
              </a:buClr>
            </a:pPr>
            <a:r>
              <a:rPr lang="en-US" sz="2400" dirty="0"/>
              <a:t>Historical cost (exchange price)</a:t>
            </a:r>
          </a:p>
          <a:p>
            <a:pPr lvl="1"/>
            <a:r>
              <a:rPr lang="en-US" sz="2400" dirty="0">
                <a:solidFill>
                  <a:prstClr val="black"/>
                </a:solidFill>
              </a:rPr>
              <a:t>Allocated historical cost</a:t>
            </a:r>
          </a:p>
          <a:p>
            <a:pPr lvl="1"/>
            <a:r>
              <a:rPr lang="en-US" sz="2400" dirty="0">
                <a:solidFill>
                  <a:prstClr val="black"/>
                </a:solidFill>
              </a:rPr>
              <a:t>Fair value</a:t>
            </a:r>
          </a:p>
          <a:p>
            <a:pPr lvl="1"/>
            <a:r>
              <a:rPr lang="en-US" sz="2400" dirty="0">
                <a:solidFill>
                  <a:prstClr val="black"/>
                </a:solidFill>
              </a:rPr>
              <a:t>Present values of future cash flows</a:t>
            </a:r>
          </a:p>
          <a:p>
            <a:pPr lvl="1"/>
            <a:r>
              <a:rPr lang="en-US" sz="2400" dirty="0">
                <a:solidFill>
                  <a:prstClr val="black"/>
                </a:solidFill>
              </a:rPr>
              <a:t>Net realizable values </a:t>
            </a:r>
          </a:p>
        </p:txBody>
      </p:sp>
    </p:spTree>
    <p:extLst>
      <p:ext uri="{BB962C8B-B14F-4D97-AF65-F5344CB8AC3E}">
        <p14:creationId xmlns:p14="http://schemas.microsoft.com/office/powerpoint/2010/main" val="2743271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Mixed Attribute Measurement </a:t>
            </a:r>
            <a:br>
              <a:rPr lang="en-US" dirty="0"/>
            </a:br>
            <a:r>
              <a:rPr lang="en-US" dirty="0"/>
              <a:t>Model</a:t>
            </a:r>
            <a:r>
              <a:rPr lang="en-US" sz="2000" dirty="0"/>
              <a:t> (Slide 2 of 2)</a:t>
            </a:r>
            <a:endParaRPr lang="en-US" sz="900" dirty="0"/>
          </a:p>
        </p:txBody>
      </p:sp>
      <p:sp>
        <p:nvSpPr>
          <p:cNvPr id="4" name="Content Placeholder 2"/>
          <p:cNvSpPr>
            <a:spLocks noGrp="1"/>
          </p:cNvSpPr>
          <p:nvPr>
            <p:ph idx="1"/>
          </p:nvPr>
        </p:nvSpPr>
        <p:spPr>
          <a:xfrm>
            <a:off x="838200" y="1317624"/>
            <a:ext cx="10903857" cy="4894489"/>
          </a:xfrm>
        </p:spPr>
        <p:txBody>
          <a:bodyPr/>
          <a:lstStyle/>
          <a:p>
            <a:pPr lvl="0">
              <a:spcBef>
                <a:spcPts val="1200"/>
              </a:spcBef>
            </a:pPr>
            <a:r>
              <a:rPr lang="en-US" sz="2800" dirty="0">
                <a:solidFill>
                  <a:prstClr val="black"/>
                </a:solidFill>
              </a:rPr>
              <a:t>At the time of each transaction, the </a:t>
            </a:r>
            <a:r>
              <a:rPr lang="en-US" sz="2800" b="1" dirty="0">
                <a:solidFill>
                  <a:srgbClr val="004A78"/>
                </a:solidFill>
              </a:rPr>
              <a:t>historical cost (exchange price)</a:t>
            </a:r>
            <a:r>
              <a:rPr lang="en-US" sz="2800" dirty="0">
                <a:solidFill>
                  <a:prstClr val="black"/>
                </a:solidFill>
              </a:rPr>
              <a:t> is the most relevant and faithful representation of the value of the exchange.</a:t>
            </a:r>
          </a:p>
          <a:p>
            <a:pPr lvl="1">
              <a:spcBef>
                <a:spcPts val="1200"/>
              </a:spcBef>
            </a:pPr>
            <a:r>
              <a:rPr lang="en-US" sz="2400" dirty="0">
                <a:solidFill>
                  <a:prstClr val="black"/>
                </a:solidFill>
              </a:rPr>
              <a:t>The historical cost provides evidence that independent parties have willingly agreed on the value of the items exchanged at the time of the transaction.</a:t>
            </a:r>
          </a:p>
          <a:p>
            <a:pPr lvl="1">
              <a:spcBef>
                <a:spcPts val="1200"/>
              </a:spcBef>
            </a:pPr>
            <a:r>
              <a:rPr lang="en-US" sz="2400" dirty="0">
                <a:solidFill>
                  <a:prstClr val="black"/>
                </a:solidFill>
              </a:rPr>
              <a:t>The qualities of historical cost include relevance, representational faithfulness (neutrality), and verifiability.</a:t>
            </a:r>
          </a:p>
          <a:p>
            <a:pPr lvl="0">
              <a:spcBef>
                <a:spcPts val="1200"/>
              </a:spcBef>
            </a:pPr>
            <a:r>
              <a:rPr lang="en-US" sz="2800" dirty="0">
                <a:solidFill>
                  <a:prstClr val="black"/>
                </a:solidFill>
              </a:rPr>
              <a:t>Historical cost can lose relevance and other valuation methods may be more relevant to financial statement users.</a:t>
            </a:r>
          </a:p>
        </p:txBody>
      </p:sp>
    </p:spTree>
    <p:extLst>
      <p:ext uri="{BB962C8B-B14F-4D97-AF65-F5344CB8AC3E}">
        <p14:creationId xmlns:p14="http://schemas.microsoft.com/office/powerpoint/2010/main" val="4159340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Recognition</a:t>
            </a:r>
            <a:endParaRPr lang="en-US" sz="900" dirty="0"/>
          </a:p>
        </p:txBody>
      </p:sp>
      <p:sp>
        <p:nvSpPr>
          <p:cNvPr id="4" name="Content Placeholder 2"/>
          <p:cNvSpPr>
            <a:spLocks noGrp="1"/>
          </p:cNvSpPr>
          <p:nvPr>
            <p:ph idx="1"/>
          </p:nvPr>
        </p:nvSpPr>
        <p:spPr>
          <a:xfrm>
            <a:off x="838200" y="1317625"/>
            <a:ext cx="10903857" cy="4662262"/>
          </a:xfrm>
        </p:spPr>
        <p:txBody>
          <a:bodyPr/>
          <a:lstStyle/>
          <a:p>
            <a:pPr lvl="0">
              <a:buClr>
                <a:schemeClr val="tx1"/>
              </a:buClr>
            </a:pPr>
            <a:r>
              <a:rPr lang="en-US" sz="2800" dirty="0"/>
              <a:t>Recognition</a:t>
            </a:r>
            <a:r>
              <a:rPr lang="en-US" sz="2800" dirty="0">
                <a:solidFill>
                  <a:prstClr val="black"/>
                </a:solidFill>
              </a:rPr>
              <a:t> is the process of formally recording and reporting an item in the financial statements of a company.</a:t>
            </a:r>
          </a:p>
          <a:p>
            <a:pPr lvl="0"/>
            <a:r>
              <a:rPr lang="en-US" sz="2800" dirty="0">
                <a:solidFill>
                  <a:prstClr val="black"/>
                </a:solidFill>
              </a:rPr>
              <a:t>A recognized item is shown in both words and numbers, with the amount included in the financial statement totals.</a:t>
            </a:r>
          </a:p>
          <a:p>
            <a:pPr lvl="0"/>
            <a:r>
              <a:rPr lang="en-US" sz="2800" dirty="0">
                <a:solidFill>
                  <a:prstClr val="black"/>
                </a:solidFill>
              </a:rPr>
              <a:t>To be recognized, an item must:</a:t>
            </a:r>
          </a:p>
          <a:p>
            <a:pPr lvl="1"/>
            <a:r>
              <a:rPr lang="en-US" sz="2400" dirty="0">
                <a:solidFill>
                  <a:prstClr val="black"/>
                </a:solidFill>
              </a:rPr>
              <a:t>Meet the definition of an element (asset, liability, revenue, expense, etc.)</a:t>
            </a:r>
          </a:p>
          <a:p>
            <a:pPr lvl="1"/>
            <a:r>
              <a:rPr lang="en-US" sz="2400" dirty="0">
                <a:solidFill>
                  <a:prstClr val="black"/>
                </a:solidFill>
              </a:rPr>
              <a:t>Be measurable</a:t>
            </a:r>
          </a:p>
          <a:p>
            <a:pPr lvl="1"/>
            <a:r>
              <a:rPr lang="en-US" sz="2400" dirty="0">
                <a:solidFill>
                  <a:prstClr val="black"/>
                </a:solidFill>
              </a:rPr>
              <a:t>Be relevant</a:t>
            </a:r>
          </a:p>
          <a:p>
            <a:pPr lvl="1"/>
            <a:r>
              <a:rPr lang="en-US" sz="2400" dirty="0">
                <a:solidFill>
                  <a:prstClr val="black"/>
                </a:solidFill>
              </a:rPr>
              <a:t>Be representationally faithful</a:t>
            </a:r>
          </a:p>
        </p:txBody>
      </p:sp>
    </p:spTree>
    <p:extLst>
      <p:ext uri="{BB962C8B-B14F-4D97-AF65-F5344CB8AC3E}">
        <p14:creationId xmlns:p14="http://schemas.microsoft.com/office/powerpoint/2010/main" val="2320389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Accrual Accounting, Part 2</a:t>
            </a:r>
            <a:endParaRPr lang="en-US" sz="900" dirty="0"/>
          </a:p>
        </p:txBody>
      </p:sp>
      <p:sp>
        <p:nvSpPr>
          <p:cNvPr id="4" name="Content Placeholder 2"/>
          <p:cNvSpPr>
            <a:spLocks noGrp="1"/>
          </p:cNvSpPr>
          <p:nvPr>
            <p:ph idx="1"/>
          </p:nvPr>
        </p:nvSpPr>
        <p:spPr>
          <a:xfrm>
            <a:off x="838200" y="1317625"/>
            <a:ext cx="10515600" cy="3820432"/>
          </a:xfrm>
        </p:spPr>
        <p:txBody>
          <a:bodyPr/>
          <a:lstStyle/>
          <a:p>
            <a:pPr lvl="0">
              <a:spcBef>
                <a:spcPts val="1200"/>
              </a:spcBef>
              <a:buClr>
                <a:schemeClr val="tx1"/>
              </a:buClr>
            </a:pPr>
            <a:r>
              <a:rPr lang="en-US" sz="2800" dirty="0"/>
              <a:t>Accrual accounting is the process of measuring and reporting the economic effects of transactions, events, and arrangements in the period when those effects occur, even though cash flows may occur in a different period.</a:t>
            </a:r>
          </a:p>
          <a:p>
            <a:pPr lvl="1">
              <a:spcBef>
                <a:spcPts val="1200"/>
              </a:spcBef>
              <a:buClr>
                <a:schemeClr val="tx1"/>
              </a:buClr>
            </a:pPr>
            <a:r>
              <a:rPr lang="en-US" sz="2400" b="1" dirty="0">
                <a:solidFill>
                  <a:srgbClr val="004A78"/>
                </a:solidFill>
              </a:rPr>
              <a:t>Accruals</a:t>
            </a:r>
            <a:r>
              <a:rPr lang="en-US" sz="2400" dirty="0"/>
              <a:t> – when economic effects are recognized in the current period even though the cash flows will occur in a later period</a:t>
            </a:r>
          </a:p>
          <a:p>
            <a:pPr lvl="1">
              <a:spcBef>
                <a:spcPts val="1200"/>
              </a:spcBef>
              <a:buClr>
                <a:schemeClr val="tx1"/>
              </a:buClr>
            </a:pPr>
            <a:r>
              <a:rPr lang="en-US" sz="2400" b="1" dirty="0">
                <a:solidFill>
                  <a:srgbClr val="004A78"/>
                </a:solidFill>
              </a:rPr>
              <a:t>Deferrals</a:t>
            </a:r>
            <a:r>
              <a:rPr lang="en-US" sz="2400" dirty="0"/>
              <a:t> – when cash flows occur in the current period but economic effects will be recognized in a later period</a:t>
            </a:r>
          </a:p>
        </p:txBody>
      </p:sp>
      <p:sp>
        <p:nvSpPr>
          <p:cNvPr id="3" name="Content Placeholder 3"/>
          <p:cNvSpPr>
            <a:spLocks noGrp="1"/>
          </p:cNvSpPr>
          <p:nvPr>
            <p:ph idx="10"/>
          </p:nvPr>
        </p:nvSpPr>
        <p:spPr>
          <a:xfrm>
            <a:off x="1770743" y="5297714"/>
            <a:ext cx="9583057" cy="504822"/>
          </a:xfrm>
          <a:solidFill>
            <a:srgbClr val="C0DAE5"/>
          </a:solidFill>
          <a:ln>
            <a:solidFill>
              <a:schemeClr val="accent1"/>
            </a:solidFill>
          </a:ln>
        </p:spPr>
        <p:txBody>
          <a:bodyPr/>
          <a:lstStyle/>
          <a:p>
            <a:pPr marL="0" indent="0" algn="ctr">
              <a:buNone/>
            </a:pPr>
            <a:r>
              <a:rPr lang="en-US" sz="2800" dirty="0"/>
              <a:t>What are some examples of accruals and deferrals?</a:t>
            </a:r>
          </a:p>
        </p:txBody>
      </p:sp>
    </p:spTree>
    <p:extLst>
      <p:ext uri="{BB962C8B-B14F-4D97-AF65-F5344CB8AC3E}">
        <p14:creationId xmlns:p14="http://schemas.microsoft.com/office/powerpoint/2010/main" val="884376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Principles of Accrual Accounting</a:t>
            </a:r>
            <a:endParaRPr lang="en-US" sz="900" dirty="0"/>
          </a:p>
        </p:txBody>
      </p:sp>
      <p:sp>
        <p:nvSpPr>
          <p:cNvPr id="4" name="Content Placeholder 2"/>
          <p:cNvSpPr>
            <a:spLocks noGrp="1"/>
          </p:cNvSpPr>
          <p:nvPr>
            <p:ph idx="1"/>
          </p:nvPr>
        </p:nvSpPr>
        <p:spPr>
          <a:xfrm>
            <a:off x="838200" y="1317624"/>
            <a:ext cx="11005457" cy="4778375"/>
          </a:xfrm>
        </p:spPr>
        <p:txBody>
          <a:bodyPr/>
          <a:lstStyle/>
          <a:p>
            <a:pPr lvl="0">
              <a:buClr>
                <a:schemeClr val="tx1"/>
              </a:buClr>
            </a:pPr>
            <a:r>
              <a:rPr lang="en-US" sz="2800" dirty="0"/>
              <a:t>The </a:t>
            </a:r>
            <a:r>
              <a:rPr lang="en-US" sz="2800" b="1" dirty="0">
                <a:solidFill>
                  <a:srgbClr val="004A78"/>
                </a:solidFill>
              </a:rPr>
              <a:t>revenue recognition principle</a:t>
            </a:r>
            <a:r>
              <a:rPr lang="en-US" sz="2800" dirty="0"/>
              <a:t> – determines the appropriate period in which a company creates economic benefits, which occurs when a company satisfies its performance obligations, or promises within the contract with a customer.</a:t>
            </a:r>
          </a:p>
          <a:p>
            <a:pPr lvl="0">
              <a:buClr>
                <a:schemeClr val="tx1"/>
              </a:buClr>
            </a:pPr>
            <a:r>
              <a:rPr lang="en-US" sz="2800" dirty="0"/>
              <a:t>The </a:t>
            </a:r>
            <a:r>
              <a:rPr lang="en-US" sz="2800" b="1" dirty="0">
                <a:solidFill>
                  <a:srgbClr val="004A78"/>
                </a:solidFill>
              </a:rPr>
              <a:t>expense recognition principle</a:t>
            </a:r>
            <a:r>
              <a:rPr lang="en-US" sz="2800" dirty="0"/>
              <a:t> – determines the appropriate period in which a company has consumed economic resources in conducting business operations based on:</a:t>
            </a:r>
          </a:p>
          <a:p>
            <a:pPr lvl="1">
              <a:buClr>
                <a:schemeClr val="tx1"/>
              </a:buClr>
            </a:pPr>
            <a:r>
              <a:rPr lang="en-US" sz="2400" dirty="0"/>
              <a:t>Cause and effect (often termed the matching principle)</a:t>
            </a:r>
          </a:p>
          <a:p>
            <a:pPr lvl="1">
              <a:buClr>
                <a:schemeClr val="tx1"/>
              </a:buClr>
            </a:pPr>
            <a:r>
              <a:rPr lang="en-US" sz="2400" dirty="0"/>
              <a:t>Immediate consumption</a:t>
            </a:r>
          </a:p>
          <a:p>
            <a:pPr lvl="1">
              <a:buClr>
                <a:schemeClr val="tx1"/>
              </a:buClr>
            </a:pPr>
            <a:r>
              <a:rPr lang="en-US" sz="2400" dirty="0"/>
              <a:t>Systematic and rational allocation over time</a:t>
            </a:r>
          </a:p>
        </p:txBody>
      </p:sp>
    </p:spTree>
    <p:extLst>
      <p:ext uri="{BB962C8B-B14F-4D97-AF65-F5344CB8AC3E}">
        <p14:creationId xmlns:p14="http://schemas.microsoft.com/office/powerpoint/2010/main" val="668164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Conservatism</a:t>
            </a:r>
            <a:endParaRPr lang="en-US" sz="900" dirty="0"/>
          </a:p>
        </p:txBody>
      </p:sp>
      <p:sp>
        <p:nvSpPr>
          <p:cNvPr id="4" name="Content Placeholder 2"/>
          <p:cNvSpPr>
            <a:spLocks noGrp="1"/>
          </p:cNvSpPr>
          <p:nvPr>
            <p:ph idx="1"/>
          </p:nvPr>
        </p:nvSpPr>
        <p:spPr>
          <a:xfrm>
            <a:off x="838200" y="1317625"/>
            <a:ext cx="10903857" cy="4792890"/>
          </a:xfrm>
        </p:spPr>
        <p:txBody>
          <a:bodyPr/>
          <a:lstStyle/>
          <a:p>
            <a:pPr lvl="0">
              <a:spcBef>
                <a:spcPts val="300"/>
              </a:spcBef>
              <a:buClr>
                <a:schemeClr val="tx1"/>
              </a:buClr>
            </a:pPr>
            <a:r>
              <a:rPr lang="en-US" sz="2200" dirty="0"/>
              <a:t>Conservatism is an approach that accountants use to avoid overstating net assets and net income when these amounts are uncertain and alternative valuations are equally possible.</a:t>
            </a:r>
          </a:p>
          <a:p>
            <a:pPr lvl="1">
              <a:spcBef>
                <a:spcPts val="300"/>
              </a:spcBef>
              <a:buClr>
                <a:schemeClr val="tx1"/>
              </a:buClr>
            </a:pPr>
            <a:r>
              <a:rPr lang="en-US" sz="2000" dirty="0"/>
              <a:t>Results in the reporting of lower asset values or higher liability values when those values are uncertain</a:t>
            </a:r>
          </a:p>
          <a:p>
            <a:pPr lvl="1">
              <a:spcBef>
                <a:spcPts val="300"/>
              </a:spcBef>
              <a:buClr>
                <a:schemeClr val="tx1"/>
              </a:buClr>
            </a:pPr>
            <a:r>
              <a:rPr lang="en-US" sz="2000" dirty="0"/>
              <a:t>Also, accountants typically use a lower threshold for the recognition of losses than for gains.</a:t>
            </a:r>
          </a:p>
          <a:p>
            <a:pPr lvl="0">
              <a:spcBef>
                <a:spcPts val="300"/>
              </a:spcBef>
              <a:buClr>
                <a:schemeClr val="tx1"/>
              </a:buClr>
            </a:pPr>
            <a:r>
              <a:rPr lang="en-US" sz="2200" dirty="0"/>
              <a:t>Conservatism is not a principle and is not advocated by the FASB; instead, it is a practical approach accountants take to avoid misleading investors, lenders, and other creditors when valuations are uncertain.</a:t>
            </a:r>
          </a:p>
          <a:p>
            <a:pPr lvl="0">
              <a:spcBef>
                <a:spcPts val="300"/>
              </a:spcBef>
              <a:buClr>
                <a:schemeClr val="tx1"/>
              </a:buClr>
            </a:pPr>
            <a:r>
              <a:rPr lang="en-US" sz="2200" dirty="0"/>
              <a:t>Conservatism is sometimes described as </a:t>
            </a:r>
            <a:r>
              <a:rPr lang="en-US" sz="2200" b="1" dirty="0">
                <a:solidFill>
                  <a:srgbClr val="004A78"/>
                </a:solidFill>
              </a:rPr>
              <a:t>prudence</a:t>
            </a:r>
            <a:r>
              <a:rPr lang="en-US" sz="2200" dirty="0"/>
              <a:t> – conservatism is a prudent reaction to uncertainty to ensure, to the extent possible, that the uncertainties and risks inherent in the business situations are adequately considered. </a:t>
            </a:r>
          </a:p>
        </p:txBody>
      </p:sp>
    </p:spTree>
    <p:extLst>
      <p:ext uri="{BB962C8B-B14F-4D97-AF65-F5344CB8AC3E}">
        <p14:creationId xmlns:p14="http://schemas.microsoft.com/office/powerpoint/2010/main" val="3639360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Sources of Information Used in External </a:t>
            </a:r>
            <a:br>
              <a:rPr lang="en-US" dirty="0"/>
            </a:br>
            <a:r>
              <a:rPr lang="en-US" dirty="0"/>
              <a:t>Decision Making  </a:t>
            </a:r>
            <a:r>
              <a:rPr lang="en-US" sz="2000" dirty="0"/>
              <a:t>Learning Objective #5</a:t>
            </a:r>
            <a:endParaRPr lang="en-US" sz="500" dirty="0"/>
          </a:p>
        </p:txBody>
      </p:sp>
      <p:pic>
        <p:nvPicPr>
          <p:cNvPr id="5" name="Picture 2" descr="An info graph shows the Sources of Information Used in External Decision Making. The sources of information are listed horizontally in five blocks. &#10;The first block lists the financial statements which are as follows: Statement of financial position; statement of net income; Statement of comprehensive income; Statement of cash flows; and Statement of shareholders’ equity. The second block lists the examples of notes to financial statements (and Parenthetical Disclosures) which are as follows: Accounting policies; Contingencies; Inventory methods; and Number of shares of stock outstanding. The third block lists the examples of supplementary information which are as follows: Changing prices disclosures (FASB ASC 255); and Oil and Gas reserves information (FASB ASC 932). The fourth block lists the examples of other means of financial reporting which are as follows: Managements’ discussion and analysis; and Letter to shareholders. The fifth block lists the examples of other information which are as follows: Analyst reports; Economic statistics and News articles. The first block is marked with an upper curly brace and labeled as, specific statements. The first and second blocks are marked with an upper curly brace and labeled as  Basic financial statements. The first, second, and third blocks are marked with an upper curly brace and labeled as Area directly affected by existing FASB Standards. The first, second, third, and fourth blocks are marked with an upper curly brace and labeled as Financial reporting. The first, second, third, fourth, and fifth blocks are marked with an upper curly brace and labeled as All information useful for investment, credit, and similar decisions. "/>
          <p:cNvPicPr preferRelativeResize="0">
            <a:picLocks noGrp="1"/>
          </p:cNvPicPr>
          <p:nvPr>
            <p:ph idx="1"/>
          </p:nvPr>
        </p:nvPicPr>
        <p:blipFill rotWithShape="1">
          <a:blip r:embed="rId3">
            <a:alphaModFix/>
          </a:blip>
          <a:srcRect l="23022" t="21552" r="20633" b="16379"/>
          <a:stretch/>
        </p:blipFill>
        <p:spPr>
          <a:xfrm>
            <a:off x="2093331" y="1216343"/>
            <a:ext cx="8005338" cy="4995771"/>
          </a:xfrm>
          <a:prstGeom prst="rect">
            <a:avLst/>
          </a:prstGeom>
          <a:noFill/>
          <a:ln>
            <a:noFill/>
          </a:ln>
        </p:spPr>
      </p:pic>
    </p:spTree>
    <p:extLst>
      <p:ext uri="{BB962C8B-B14F-4D97-AF65-F5344CB8AC3E}">
        <p14:creationId xmlns:p14="http://schemas.microsoft.com/office/powerpoint/2010/main" val="330107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FASB Conceptual Framework</a:t>
            </a:r>
            <a:r>
              <a:rPr lang="en-US" sz="2000" dirty="0"/>
              <a:t> (Slide 2 of 2)</a:t>
            </a:r>
          </a:p>
        </p:txBody>
      </p:sp>
      <p:sp>
        <p:nvSpPr>
          <p:cNvPr id="3" name="Content Placeholder 2"/>
          <p:cNvSpPr>
            <a:spLocks noGrp="1"/>
          </p:cNvSpPr>
          <p:nvPr>
            <p:ph idx="1"/>
          </p:nvPr>
        </p:nvSpPr>
        <p:spPr/>
        <p:txBody>
          <a:bodyPr/>
          <a:lstStyle/>
          <a:p>
            <a:pPr>
              <a:spcBef>
                <a:spcPts val="1200"/>
              </a:spcBef>
              <a:buSzPct val="100000"/>
            </a:pPr>
            <a:r>
              <a:rPr lang="en-US" sz="2800" dirty="0"/>
              <a:t>The Conceptual Framework is intended to:</a:t>
            </a:r>
          </a:p>
          <a:p>
            <a:pPr lvl="1" indent="-274320">
              <a:spcBef>
                <a:spcPts val="1200"/>
              </a:spcBef>
              <a:buSzPct val="100000"/>
            </a:pPr>
            <a:r>
              <a:rPr lang="en-US" sz="2400" dirty="0"/>
              <a:t>Guide the FASB in establishing accounting standards</a:t>
            </a:r>
          </a:p>
          <a:p>
            <a:pPr lvl="1" indent="-274320">
              <a:spcBef>
                <a:spcPts val="1200"/>
              </a:spcBef>
              <a:buSzPct val="100000"/>
            </a:pPr>
            <a:r>
              <a:rPr lang="en-US" sz="2400" dirty="0"/>
              <a:t>Establish objectives and concepts to guide financial statement preparers and auditors to resolve questions and make appropriate judgments in the preparation of financial statements, even in the situations where standards do not exist</a:t>
            </a:r>
          </a:p>
          <a:p>
            <a:pPr lvl="1" indent="-274320">
              <a:spcBef>
                <a:spcPts val="1200"/>
              </a:spcBef>
              <a:buSzPct val="100000"/>
            </a:pPr>
            <a:r>
              <a:rPr lang="en-US" sz="2400" dirty="0"/>
              <a:t>Increase users’ understanding of and confidence in financial reporting</a:t>
            </a:r>
          </a:p>
          <a:p>
            <a:pPr lvl="1" indent="-274320">
              <a:spcBef>
                <a:spcPts val="1200"/>
              </a:spcBef>
              <a:buSzPct val="100000"/>
            </a:pPr>
            <a:r>
              <a:rPr lang="en-US" sz="2400" dirty="0"/>
              <a:t>Enhance financial statement comparability across companies and over time</a:t>
            </a:r>
          </a:p>
        </p:txBody>
      </p:sp>
    </p:spTree>
    <p:extLst>
      <p:ext uri="{BB962C8B-B14F-4D97-AF65-F5344CB8AC3E}">
        <p14:creationId xmlns:p14="http://schemas.microsoft.com/office/powerpoint/2010/main" val="1904314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Accounting Principles</a:t>
            </a:r>
            <a:endParaRPr lang="en-US" sz="2000" dirty="0"/>
          </a:p>
        </p:txBody>
      </p:sp>
      <p:sp>
        <p:nvSpPr>
          <p:cNvPr id="3" name="Content Placeholder 2"/>
          <p:cNvSpPr>
            <a:spLocks noGrp="1"/>
          </p:cNvSpPr>
          <p:nvPr>
            <p:ph idx="1"/>
          </p:nvPr>
        </p:nvSpPr>
        <p:spPr/>
        <p:txBody>
          <a:bodyPr/>
          <a:lstStyle/>
          <a:p>
            <a:pPr>
              <a:spcBef>
                <a:spcPts val="1200"/>
              </a:spcBef>
              <a:buClr>
                <a:schemeClr val="tx1"/>
              </a:buClr>
            </a:pPr>
            <a:r>
              <a:rPr lang="en-US" sz="2800" b="1" dirty="0">
                <a:solidFill>
                  <a:srgbClr val="004A78"/>
                </a:solidFill>
              </a:rPr>
              <a:t>Accounting principles</a:t>
            </a:r>
            <a:r>
              <a:rPr lang="en-US" sz="2800" dirty="0"/>
              <a:t> are fundamental theories, truths, and propositions that serve as the practical foundation for financial accounting and financial reporting.</a:t>
            </a:r>
          </a:p>
          <a:p>
            <a:pPr>
              <a:spcBef>
                <a:spcPts val="1200"/>
              </a:spcBef>
            </a:pPr>
            <a:r>
              <a:rPr lang="en-US" sz="2800" dirty="0"/>
              <a:t>The most fundamental statements of these principles come from FASB’s </a:t>
            </a:r>
            <a:r>
              <a:rPr lang="en-US" sz="2800" b="1" dirty="0">
                <a:solidFill>
                  <a:srgbClr val="004A78"/>
                </a:solidFill>
              </a:rPr>
              <a:t>Statements of Financial Accounting Concepts (Concept Statements)</a:t>
            </a:r>
            <a:r>
              <a:rPr lang="en-US" sz="2800" dirty="0"/>
              <a:t>.</a:t>
            </a:r>
          </a:p>
          <a:p>
            <a:pPr>
              <a:spcBef>
                <a:spcPts val="1200"/>
              </a:spcBef>
            </a:pPr>
            <a:r>
              <a:rPr lang="en-US" sz="2800" dirty="0"/>
              <a:t>The Concept Statements and fundamental principles form the basis and the objectives of </a:t>
            </a:r>
            <a:r>
              <a:rPr lang="en-US" sz="2800" b="1" dirty="0">
                <a:solidFill>
                  <a:srgbClr val="004A78"/>
                </a:solidFill>
              </a:rPr>
              <a:t>generally accepted accounting principles (GAAP)</a:t>
            </a:r>
            <a:r>
              <a:rPr lang="en-US" sz="2800" dirty="0"/>
              <a:t>.</a:t>
            </a:r>
          </a:p>
        </p:txBody>
      </p:sp>
    </p:spTree>
    <p:extLst>
      <p:ext uri="{BB962C8B-B14F-4D97-AF65-F5344CB8AC3E}">
        <p14:creationId xmlns:p14="http://schemas.microsoft.com/office/powerpoint/2010/main" val="327720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Accounting Concepts</a:t>
            </a:r>
            <a:endParaRPr lang="en-US" sz="2000" dirty="0"/>
          </a:p>
        </p:txBody>
      </p:sp>
      <p:sp>
        <p:nvSpPr>
          <p:cNvPr id="3" name="Content Placeholder 2"/>
          <p:cNvSpPr>
            <a:spLocks noGrp="1"/>
          </p:cNvSpPr>
          <p:nvPr>
            <p:ph idx="1"/>
          </p:nvPr>
        </p:nvSpPr>
        <p:spPr>
          <a:xfrm>
            <a:off x="838199" y="1317625"/>
            <a:ext cx="10990943" cy="4754880"/>
          </a:xfrm>
        </p:spPr>
        <p:txBody>
          <a:bodyPr/>
          <a:lstStyle/>
          <a:p>
            <a:pPr>
              <a:spcBef>
                <a:spcPts val="0"/>
              </a:spcBef>
            </a:pPr>
            <a:r>
              <a:rPr lang="en-US" sz="2600" dirty="0"/>
              <a:t>FASB’s Statements of Financial Accounting Concepts are general proclamations that establish:</a:t>
            </a:r>
          </a:p>
          <a:p>
            <a:pPr lvl="1">
              <a:spcBef>
                <a:spcPts val="0"/>
              </a:spcBef>
            </a:pPr>
            <a:r>
              <a:rPr lang="en-US" sz="2200" dirty="0"/>
              <a:t>Fundamental principles of accounting</a:t>
            </a:r>
          </a:p>
          <a:p>
            <a:pPr lvl="1">
              <a:spcBef>
                <a:spcPts val="0"/>
              </a:spcBef>
            </a:pPr>
            <a:r>
              <a:rPr lang="en-US" sz="2200" dirty="0"/>
              <a:t>Objectives of financial reporting</a:t>
            </a:r>
          </a:p>
          <a:p>
            <a:pPr lvl="1">
              <a:spcBef>
                <a:spcPts val="0"/>
              </a:spcBef>
            </a:pPr>
            <a:r>
              <a:rPr lang="en-US" sz="2200" dirty="0"/>
              <a:t>Qualities of useful financial accounting information</a:t>
            </a:r>
          </a:p>
          <a:p>
            <a:pPr lvl="1">
              <a:spcBef>
                <a:spcPts val="0"/>
              </a:spcBef>
            </a:pPr>
            <a:r>
              <a:rPr lang="en-US" sz="2200" dirty="0"/>
              <a:t>Definitions of basic elements like assets and liabilities</a:t>
            </a:r>
          </a:p>
          <a:p>
            <a:pPr lvl="1">
              <a:spcBef>
                <a:spcPts val="0"/>
              </a:spcBef>
            </a:pPr>
            <a:r>
              <a:rPr lang="en-US" sz="2200" dirty="0"/>
              <a:t>Types of economic transactions, events, and arrangements to be recognized in financial statements</a:t>
            </a:r>
          </a:p>
          <a:p>
            <a:pPr lvl="1">
              <a:spcBef>
                <a:spcPts val="0"/>
              </a:spcBef>
            </a:pPr>
            <a:r>
              <a:rPr lang="en-US" sz="2200" dirty="0"/>
              <a:t>Measurement attributes to use to measure and report these transactions, events, and arrangements</a:t>
            </a:r>
          </a:p>
          <a:p>
            <a:pPr lvl="1">
              <a:spcBef>
                <a:spcPts val="0"/>
              </a:spcBef>
            </a:pPr>
            <a:r>
              <a:rPr lang="en-US" sz="2200" dirty="0"/>
              <a:t>How transactions, events, and arrangements should be presented and classified in financial statements</a:t>
            </a:r>
          </a:p>
        </p:txBody>
      </p:sp>
    </p:spTree>
    <p:extLst>
      <p:ext uri="{BB962C8B-B14F-4D97-AF65-F5344CB8AC3E}">
        <p14:creationId xmlns:p14="http://schemas.microsoft.com/office/powerpoint/2010/main" val="34287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Accounting Standards</a:t>
            </a:r>
            <a:endParaRPr lang="en-US" sz="2000" dirty="0"/>
          </a:p>
        </p:txBody>
      </p:sp>
      <p:sp>
        <p:nvSpPr>
          <p:cNvPr id="3" name="Content Placeholder 2"/>
          <p:cNvSpPr>
            <a:spLocks noGrp="1"/>
          </p:cNvSpPr>
          <p:nvPr>
            <p:ph idx="1"/>
          </p:nvPr>
        </p:nvSpPr>
        <p:spPr>
          <a:xfrm>
            <a:off x="838200" y="1317625"/>
            <a:ext cx="10515600" cy="4754880"/>
          </a:xfrm>
        </p:spPr>
        <p:txBody>
          <a:bodyPr/>
          <a:lstStyle/>
          <a:p>
            <a:r>
              <a:rPr lang="en-US" sz="2800" b="1" dirty="0">
                <a:solidFill>
                  <a:srgbClr val="004A78"/>
                </a:solidFill>
              </a:rPr>
              <a:t>Accounting standards </a:t>
            </a:r>
          </a:p>
          <a:p>
            <a:pPr lvl="1"/>
            <a:r>
              <a:rPr lang="en-US" sz="2400" dirty="0"/>
              <a:t>Establish the authoritative guidance on how companies should account for and report specific transactions, events, and arrangements in their financial statements. </a:t>
            </a:r>
          </a:p>
          <a:p>
            <a:pPr lvl="1"/>
            <a:r>
              <a:rPr lang="en-US" sz="2400" dirty="0"/>
              <a:t>Specific accounting standards in GAAP provide guidance on when and how to recognize and measure these elements in financial statements.</a:t>
            </a:r>
          </a:p>
          <a:p>
            <a:r>
              <a:rPr lang="en-US" sz="2800" dirty="0"/>
              <a:t>Within accounting standards, </a:t>
            </a:r>
            <a:r>
              <a:rPr lang="en-US" sz="2800" b="1" dirty="0">
                <a:solidFill>
                  <a:srgbClr val="004A78"/>
                </a:solidFill>
              </a:rPr>
              <a:t>rules</a:t>
            </a:r>
            <a:r>
              <a:rPr lang="en-US" sz="2800" dirty="0"/>
              <a:t> exist, which are specific implementation guidelines through which financial statement preparers apply accounting standards.</a:t>
            </a:r>
          </a:p>
        </p:txBody>
      </p:sp>
    </p:spTree>
    <p:extLst>
      <p:ext uri="{BB962C8B-B14F-4D97-AF65-F5344CB8AC3E}">
        <p14:creationId xmlns:p14="http://schemas.microsoft.com/office/powerpoint/2010/main" val="83851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How U.S. GAAP Is Established</a:t>
            </a:r>
            <a:endParaRPr lang="en-US" sz="2000" dirty="0"/>
          </a:p>
        </p:txBody>
      </p:sp>
      <p:sp>
        <p:nvSpPr>
          <p:cNvPr id="3" name="Content Placeholder 2"/>
          <p:cNvSpPr>
            <a:spLocks noGrp="1"/>
          </p:cNvSpPr>
          <p:nvPr>
            <p:ph idx="1"/>
          </p:nvPr>
        </p:nvSpPr>
        <p:spPr>
          <a:xfrm>
            <a:off x="838200" y="1317625"/>
            <a:ext cx="10515600" cy="4754880"/>
          </a:xfrm>
        </p:spPr>
        <p:txBody>
          <a:bodyPr/>
          <a:lstStyle/>
          <a:p>
            <a:r>
              <a:rPr lang="en-US" sz="2800" b="1" dirty="0">
                <a:solidFill>
                  <a:srgbClr val="004A78"/>
                </a:solidFill>
              </a:rPr>
              <a:t>Accounting Standards Codification </a:t>
            </a:r>
          </a:p>
          <a:p>
            <a:pPr lvl="1"/>
            <a:r>
              <a:rPr lang="en-US" sz="2400" dirty="0"/>
              <a:t>In the United States, generally accepted accounting principles are established by the Financial Accounting Standards Board (FASB) and organized in the Accounting Standards Codification. </a:t>
            </a:r>
          </a:p>
          <a:p>
            <a:r>
              <a:rPr lang="en-US" sz="2800" b="1" dirty="0">
                <a:solidFill>
                  <a:srgbClr val="004A78"/>
                </a:solidFill>
              </a:rPr>
              <a:t>Accounting Standards Updates</a:t>
            </a:r>
          </a:p>
          <a:p>
            <a:pPr lvl="1"/>
            <a:r>
              <a:rPr lang="en-US" sz="2400" dirty="0"/>
              <a:t>New generally accepted accounting principles are established through accounting standards updates to the codification. </a:t>
            </a:r>
          </a:p>
        </p:txBody>
      </p:sp>
    </p:spTree>
    <p:extLst>
      <p:ext uri="{BB962C8B-B14F-4D97-AF65-F5344CB8AC3E}">
        <p14:creationId xmlns:p14="http://schemas.microsoft.com/office/powerpoint/2010/main" val="2636400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_PPT_Template_Cengage_MPS.potx" id="{6A341ED2-E63B-4177-9AAF-670EA0822A4A}" vid="{9F6311B6-333D-45C7-A3D7-227D14483E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Accessible_PPT_Template_Cengage_MPS</Template>
  <TotalTime>9284</TotalTime>
  <Words>3309</Words>
  <Application>Microsoft Office PowerPoint</Application>
  <PresentationFormat>Widescreen</PresentationFormat>
  <Paragraphs>278</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arial</vt:lpstr>
      <vt:lpstr>Calibri</vt:lpstr>
      <vt:lpstr>Office Theme</vt:lpstr>
      <vt:lpstr>Intermediate Accounting</vt:lpstr>
      <vt:lpstr>Financial Reporting: Its Conceptual Framework</vt:lpstr>
      <vt:lpstr>Learning Objectives</vt:lpstr>
      <vt:lpstr>FASB Conceptual Framework Learning Objective #1 (Slide 1 of 2)</vt:lpstr>
      <vt:lpstr>FASB Conceptual Framework (Slide 2 of 2)</vt:lpstr>
      <vt:lpstr>Accounting Principles</vt:lpstr>
      <vt:lpstr>Accounting Concepts</vt:lpstr>
      <vt:lpstr>Accounting Standards</vt:lpstr>
      <vt:lpstr>How U.S. GAAP Is Established</vt:lpstr>
      <vt:lpstr>Relationship of Principles, Concepts,  Standards, and Rules</vt:lpstr>
      <vt:lpstr>Conceptual Framework: Brief History</vt:lpstr>
      <vt:lpstr>Conceptual Framework Projects</vt:lpstr>
      <vt:lpstr>Conceptual Framework: Current Status</vt:lpstr>
      <vt:lpstr>Primary Objective of Financial Reporting Learning Objective #2</vt:lpstr>
      <vt:lpstr>What Are the Objectives of Financial  Reporting? (Slide 1 of 2)</vt:lpstr>
      <vt:lpstr>What are the Objectives of Financial  Reporting? (Slide 2 of 2)</vt:lpstr>
      <vt:lpstr>Objective 1: Information Useful in Decision Making</vt:lpstr>
      <vt:lpstr>Objective 2: Information Useful to External Users in Assessing Expected Returns</vt:lpstr>
      <vt:lpstr>Objective 3: Information Useful in Assessing Company Cash Flows</vt:lpstr>
      <vt:lpstr>Specific Objectives: Information about Economic Resources and Claims on the Company</vt:lpstr>
      <vt:lpstr>Specific Objective: Information about Changes in the Company’s Resources and Claims</vt:lpstr>
      <vt:lpstr>Accrual Accounting, Part 1</vt:lpstr>
      <vt:lpstr>Specific Objective: Information about Cash Flow Changes in the Company’s Resources and Claims</vt:lpstr>
      <vt:lpstr>Information about Management and the Governing Board as they Relate to Resources</vt:lpstr>
      <vt:lpstr>Types of Useful Information for Investors, Lenders, and Other Creditors</vt:lpstr>
      <vt:lpstr>What Qualities Make Accounting Information Useful?  Learning Objective #3</vt:lpstr>
      <vt:lpstr>Qualitative Characteristics</vt:lpstr>
      <vt:lpstr>Decision Usefulness</vt:lpstr>
      <vt:lpstr>Relevance</vt:lpstr>
      <vt:lpstr>Materiality</vt:lpstr>
      <vt:lpstr>Faithful Representation</vt:lpstr>
      <vt:lpstr>The Relation between Relevance and  Faithful Representation</vt:lpstr>
      <vt:lpstr>Process of Applying Fundamental Qualitative Characteristics</vt:lpstr>
      <vt:lpstr>Enhancing Characteristics (Slide 1 of 2)</vt:lpstr>
      <vt:lpstr>Enhancing Characteristics (Slide 2 of 2)</vt:lpstr>
      <vt:lpstr>Accounting Assumptions and Principles  Learning Objective #4</vt:lpstr>
      <vt:lpstr>Reporting Entity or Economic Entity Assumption</vt:lpstr>
      <vt:lpstr>Going-Concern (Continuity) Assumption</vt:lpstr>
      <vt:lpstr>Period-of-Time Assumption</vt:lpstr>
      <vt:lpstr>Monetary Unit Assumption</vt:lpstr>
      <vt:lpstr>Mixed Attribute Measurement  Model (Slide 1 of 2)</vt:lpstr>
      <vt:lpstr>Mixed Attribute Measurement  Model (Slide 2 of 2)</vt:lpstr>
      <vt:lpstr>Recognition</vt:lpstr>
      <vt:lpstr>Accrual Accounting, Part 2</vt:lpstr>
      <vt:lpstr>Principles of Accrual Accounting</vt:lpstr>
      <vt:lpstr>Conservatism</vt:lpstr>
      <vt:lpstr>Sources of Information Used in External  Decision Making  Learning Objective #5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Prasanna kumar. Tripathy</dc:creator>
  <cp:lastModifiedBy>Joy Young</cp:lastModifiedBy>
  <cp:revision>529</cp:revision>
  <dcterms:created xsi:type="dcterms:W3CDTF">2018-12-18T04:30:03Z</dcterms:created>
  <dcterms:modified xsi:type="dcterms:W3CDTF">2019-08-27T13:25:58Z</dcterms:modified>
</cp:coreProperties>
</file>