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311" r:id="rId6"/>
    <p:sldId id="260" r:id="rId7"/>
    <p:sldId id="261" r:id="rId8"/>
    <p:sldId id="265" r:id="rId9"/>
    <p:sldId id="312" r:id="rId10"/>
    <p:sldId id="262" r:id="rId11"/>
    <p:sldId id="263" r:id="rId12"/>
    <p:sldId id="264" r:id="rId13"/>
    <p:sldId id="295" r:id="rId14"/>
    <p:sldId id="266" r:id="rId15"/>
    <p:sldId id="267" r:id="rId16"/>
    <p:sldId id="269" r:id="rId17"/>
    <p:sldId id="268" r:id="rId18"/>
    <p:sldId id="270" r:id="rId19"/>
    <p:sldId id="296" r:id="rId20"/>
    <p:sldId id="313" r:id="rId21"/>
    <p:sldId id="314" r:id="rId22"/>
    <p:sldId id="271" r:id="rId23"/>
    <p:sldId id="272" r:id="rId24"/>
    <p:sldId id="274" r:id="rId25"/>
    <p:sldId id="297" r:id="rId26"/>
    <p:sldId id="315" r:id="rId27"/>
    <p:sldId id="316" r:id="rId28"/>
    <p:sldId id="317" r:id="rId29"/>
    <p:sldId id="298" r:id="rId30"/>
    <p:sldId id="318" r:id="rId31"/>
    <p:sldId id="275" r:id="rId32"/>
    <p:sldId id="319" r:id="rId33"/>
    <p:sldId id="277" r:id="rId34"/>
    <p:sldId id="278" r:id="rId35"/>
    <p:sldId id="281" r:id="rId36"/>
    <p:sldId id="320" r:id="rId37"/>
    <p:sldId id="321" r:id="rId38"/>
    <p:sldId id="322" r:id="rId39"/>
    <p:sldId id="326" r:id="rId40"/>
    <p:sldId id="323" r:id="rId41"/>
    <p:sldId id="282" r:id="rId42"/>
    <p:sldId id="283" r:id="rId43"/>
    <p:sldId id="284" r:id="rId44"/>
    <p:sldId id="324" r:id="rId45"/>
    <p:sldId id="325" r:id="rId46"/>
    <p:sldId id="285" r:id="rId47"/>
    <p:sldId id="286" r:id="rId48"/>
    <p:sldId id="327" r:id="rId49"/>
    <p:sldId id="287" r:id="rId50"/>
    <p:sldId id="288" r:id="rId51"/>
    <p:sldId id="301" r:id="rId52"/>
    <p:sldId id="302" r:id="rId53"/>
    <p:sldId id="304" r:id="rId54"/>
    <p:sldId id="305" r:id="rId55"/>
    <p:sldId id="306"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004A78"/>
    <a:srgbClr val="EDF0D8"/>
    <a:srgbClr val="F0EDDE"/>
    <a:srgbClr val="C0DAE5"/>
    <a:srgbClr val="EBF1DE"/>
    <a:srgbClr val="000000"/>
    <a:srgbClr val="284B57"/>
    <a:srgbClr val="28285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11" autoAdjust="0"/>
    <p:restoredTop sz="80142" autoAdjust="0"/>
  </p:normalViewPr>
  <p:slideViewPr>
    <p:cSldViewPr snapToGrid="0">
      <p:cViewPr varScale="1">
        <p:scale>
          <a:sx n="115" d="100"/>
          <a:sy n="115" d="100"/>
        </p:scale>
        <p:origin x="348" y="108"/>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DB43-5500-41F4-8C95-208AEA58B933}" type="datetimeFigureOut">
              <a:rPr lang="en-US" smtClean="0"/>
              <a:t>9/4/2019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8D3D-8A86-4363-8832-BC103BEEA408}" type="slidenum">
              <a:rPr lang="en-US" smtClean="0"/>
              <a:t>‹#›</a:t>
            </a:fld>
            <a:endParaRPr lang="en-US" dirty="0"/>
          </a:p>
        </p:txBody>
      </p:sp>
    </p:spTree>
    <p:extLst>
      <p:ext uri="{BB962C8B-B14F-4D97-AF65-F5344CB8AC3E}">
        <p14:creationId xmlns:p14="http://schemas.microsoft.com/office/powerpoint/2010/main" val="19563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a:t>
            </a:fld>
            <a:endParaRPr lang="en-US" dirty="0"/>
          </a:p>
        </p:txBody>
      </p:sp>
    </p:spTree>
    <p:extLst>
      <p:ext uri="{BB962C8B-B14F-4D97-AF65-F5344CB8AC3E}">
        <p14:creationId xmlns:p14="http://schemas.microsoft.com/office/powerpoint/2010/main" val="294836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10</a:t>
            </a:fld>
            <a:endParaRPr lang="en-US" dirty="0"/>
          </a:p>
        </p:txBody>
      </p:sp>
    </p:spTree>
    <p:extLst>
      <p:ext uri="{BB962C8B-B14F-4D97-AF65-F5344CB8AC3E}">
        <p14:creationId xmlns:p14="http://schemas.microsoft.com/office/powerpoint/2010/main" val="233799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11</a:t>
            </a:fld>
            <a:endParaRPr lang="en-US" dirty="0"/>
          </a:p>
        </p:txBody>
      </p:sp>
    </p:spTree>
    <p:extLst>
      <p:ext uri="{BB962C8B-B14F-4D97-AF65-F5344CB8AC3E}">
        <p14:creationId xmlns:p14="http://schemas.microsoft.com/office/powerpoint/2010/main" val="110366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12</a:t>
            </a:fld>
            <a:endParaRPr lang="en-US" dirty="0"/>
          </a:p>
        </p:txBody>
      </p:sp>
    </p:spTree>
    <p:extLst>
      <p:ext uri="{BB962C8B-B14F-4D97-AF65-F5344CB8AC3E}">
        <p14:creationId xmlns:p14="http://schemas.microsoft.com/office/powerpoint/2010/main" val="4038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Exhibit</a:t>
            </a:r>
            <a:r>
              <a:rPr lang="en-US" baseline="0" dirty="0" smtClean="0"/>
              <a:t> 3.3 on page 3-6, Accounting Equation and Double-Entry System. A table shows the Accounting Equation and Double-Entry System. An account name, Permanent Accounts, is centered above the horizontal line. An equation below the line reads Assets = Liabilities + Shareholders’ Equity. A T account is drawn below the assets. The title Asset account is centered above the horizontal line of the T account. A vertical line is drawn perpendicular to the horizontal line. The left side of the T account reads, (debit) Increase +. The right side of the T account reads (credit) Decrease minus. Another T account is drawn below the liabilities. The title Liability Accounts is centered above the horizontal line. A vertical line is drawn perpendicular to the horizontal line. The left side of the T account reads, (debit) Decrease minus. The right side of the T account reads (credit) Increase +. Three T accounts are drawn under Shareholders’ Equity. In the first T account, the title Common Stock Accounts is centered above the horizontal line. A vertical line is drawn perpendicular to the horizontal line. The left side of the T account reads, (debit) Decrease minus. The right side of the T account reads, (credit) Increase +. In the second T account, the title AOCI Accounts is centered above the horizontal line. A vertical line is drawn perpendicular to the horizontal line. The left side of the T account reads, (debit) Decrease minus. The right side of the T account reads, (credit) Increase +. In the third T account, the title Retained Earnings is centered above the horizontal line. A vertical line is drawn perpendicular to the horizontal line. The left side of the T account reads, (debit) Decrease minus. The right side of the T account reads, (credit) Increase +. Five T Accounts arranged vertically are grouped and titled as Temporary Accounts leads to the Retained Earnings. In the first T account, the title Revenue Accounts is centered above the horizontal line. A vertical line is drawn perpendicular to the horizontal line. The left side of the T account reads, (debit) Decrease minus. The right side of the T account reads, (credit) Increase +. In the second T account, the title Expense Accounts is centered above the horizontal line. A vertical line is drawn perpendicular to the horizontal line. The left side of the T account reads, (debit) Increase +. The right side of the T account reads, (credit) Decrease minus. In the third T account, the title Gain Accounts is centered above the horizontal line. A vertical line is drawn perpendicular to the horizontal line. The left side of the T account reads, (debit) Decrease minus. The right side of the T account reads, (credit) Increase +. In the fourth T account, the title Loss Accounts is centered above the horizontal line. A vertical line is drawn perpendicular to the horizontal line. The left side of the T account reads, (debit) Increase +. The right side of the T account reads, (credit) Decrease minus. In the fifth T account, the title Dividend Accounts is centered above the horizontal line. A vertical line is drawn perpendicular to the horizontal line. The left side of the T account reads, (debit) Increase +. The right side of the T account reads, (credit) Decrease minus.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13</a:t>
            </a:fld>
            <a:endParaRPr lang="en-US" dirty="0"/>
          </a:p>
        </p:txBody>
      </p:sp>
    </p:spTree>
    <p:extLst>
      <p:ext uri="{BB962C8B-B14F-4D97-AF65-F5344CB8AC3E}">
        <p14:creationId xmlns:p14="http://schemas.microsoft.com/office/powerpoint/2010/main" val="6071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14</a:t>
            </a:fld>
            <a:endParaRPr lang="en-US" dirty="0"/>
          </a:p>
        </p:txBody>
      </p:sp>
    </p:spTree>
    <p:extLst>
      <p:ext uri="{BB962C8B-B14F-4D97-AF65-F5344CB8AC3E}">
        <p14:creationId xmlns:p14="http://schemas.microsoft.com/office/powerpoint/2010/main" val="68335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15</a:t>
            </a:fld>
            <a:endParaRPr lang="en-US" dirty="0"/>
          </a:p>
        </p:txBody>
      </p:sp>
    </p:spTree>
    <p:extLst>
      <p:ext uri="{BB962C8B-B14F-4D97-AF65-F5344CB8AC3E}">
        <p14:creationId xmlns:p14="http://schemas.microsoft.com/office/powerpoint/2010/main" val="281215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Exhibit</a:t>
            </a:r>
            <a:r>
              <a:rPr lang="en-US" baseline="0" dirty="0" smtClean="0"/>
              <a:t> 3.4 on page 3-8, Accounting Information Flows through the Accounting System.  An info graph shows an accounting system in four blocks. The header of the blocks from left to the right reads as follows: Transaction; Record in Journal; Store in Accounts; and Report in Financial Statements. Text in the transaction block reads, Purchase Inventory on Credit: Invoice $ 100. Text in the record in journal block reads, Inventory, 100, Accounts Payable, 100. In the Store in Accounts block, two T accounts are shown. In the first T account, the title Inventory is centered above the horizontal line. A vertical line is drawn perpendicular to the horizontal line. To the left of the vertical line, on the debit side of the T account, the amount recorded is 100. In the second T account, the title Accounts Payable is centered above the horizontal line. A vertical line is drawn perpendicular to the horizontal line. To the right of the vertical line, on the debit side of the T account, the amount recorded is 100. Entries on the Report in Financial Statements block read, Balance Sheet followed by Current Assets followed by Inventory, $ 100 followed by Current Liabilities followed by Accounts Payable $ 100. The amount of inventory in store account points to the amount of inventory in the balance sheet of the financial statement. The amount of account payable in store account points to the amount of accounts payable in the balance sheet of the financial statement.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16</a:t>
            </a:fld>
            <a:endParaRPr lang="en-US" dirty="0"/>
          </a:p>
        </p:txBody>
      </p:sp>
    </p:spTree>
    <p:extLst>
      <p:ext uri="{BB962C8B-B14F-4D97-AF65-F5344CB8AC3E}">
        <p14:creationId xmlns:p14="http://schemas.microsoft.com/office/powerpoint/2010/main" val="112779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17</a:t>
            </a:fld>
            <a:endParaRPr lang="en-US" dirty="0"/>
          </a:p>
        </p:txBody>
      </p:sp>
    </p:spTree>
    <p:extLst>
      <p:ext uri="{BB962C8B-B14F-4D97-AF65-F5344CB8AC3E}">
        <p14:creationId xmlns:p14="http://schemas.microsoft.com/office/powerpoint/2010/main" val="300202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18</a:t>
            </a:fld>
            <a:endParaRPr lang="en-US" dirty="0"/>
          </a:p>
        </p:txBody>
      </p:sp>
    </p:spTree>
    <p:extLst>
      <p:ext uri="{BB962C8B-B14F-4D97-AF65-F5344CB8AC3E}">
        <p14:creationId xmlns:p14="http://schemas.microsoft.com/office/powerpoint/2010/main" val="111616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a:t>
            </a:r>
            <a:r>
              <a:rPr lang="en-US" baseline="0" dirty="0" smtClean="0"/>
              <a:t> two transactions on the slide.  The first one shows a transaction that says various shareholders invest in </a:t>
            </a:r>
            <a:r>
              <a:rPr lang="en-US" baseline="0" dirty="0" err="1" smtClean="0"/>
              <a:t>Jaymie</a:t>
            </a:r>
            <a:r>
              <a:rPr lang="en-US" baseline="0" dirty="0" smtClean="0"/>
              <a:t> by purchasing 2,000 shares of no-par-stock at $10 per share.  Analysis of this transaction shows that the asset account Cash increased (debited) by $20,000, and shareholders’ equity account Common Stock increased (credited) by $20,000.  There is a journal entry that shows the date of January 1, 2016, with a debit to Cash for $20,000 and a credit to Common Stock for $20,000.  The explanation of the journal entry is stated as “issued 2,000 shares of no-par stock at $10 per share”.  The next transaction says that </a:t>
            </a:r>
            <a:r>
              <a:rPr lang="en-US" baseline="0" dirty="0" err="1" smtClean="0"/>
              <a:t>Jaymie</a:t>
            </a:r>
            <a:r>
              <a:rPr lang="en-US" baseline="0" dirty="0" smtClean="0"/>
              <a:t> purchases 2 acres of land as a building site, paying $1,500 per acre.  The analysis says that the asset account Land increased (debited) by $3,000 and the asset account Cash decreased (credited) by $3,000.  There is a </a:t>
            </a:r>
            <a:r>
              <a:rPr lang="en-US" baseline="0" dirty="0" err="1" smtClean="0"/>
              <a:t>jounal</a:t>
            </a:r>
            <a:r>
              <a:rPr lang="en-US" baseline="0" dirty="0" smtClean="0"/>
              <a:t> entry which shows the date of January 16, with a debit to Land for $3,000 and credit to Cash for $3,000.  The explanation of the journal entry is stated as “purchased 2 acres of land at $1,500 per acre”.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19</a:t>
            </a:fld>
            <a:endParaRPr lang="en-US" dirty="0"/>
          </a:p>
        </p:txBody>
      </p:sp>
    </p:spTree>
    <p:extLst>
      <p:ext uri="{BB962C8B-B14F-4D97-AF65-F5344CB8AC3E}">
        <p14:creationId xmlns:p14="http://schemas.microsoft.com/office/powerpoint/2010/main" val="71151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a:t>
            </a:fld>
            <a:endParaRPr lang="en-US" dirty="0"/>
          </a:p>
        </p:txBody>
      </p:sp>
    </p:spTree>
    <p:extLst>
      <p:ext uri="{BB962C8B-B14F-4D97-AF65-F5344CB8AC3E}">
        <p14:creationId xmlns:p14="http://schemas.microsoft.com/office/powerpoint/2010/main" val="348970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There are</a:t>
            </a:r>
            <a:r>
              <a:rPr lang="en-US" baseline="0" dirty="0" smtClean="0"/>
              <a:t> two transactions on the slide.  The first one shows a transaction that says </a:t>
            </a:r>
            <a:r>
              <a:rPr lang="en-US" baseline="0" dirty="0" err="1" smtClean="0"/>
              <a:t>Jaymie</a:t>
            </a:r>
            <a:r>
              <a:rPr lang="en-US" baseline="0" dirty="0" smtClean="0"/>
              <a:t> purchases a building and equipment for $15,320 and $2,120 respectively.  </a:t>
            </a:r>
            <a:r>
              <a:rPr lang="en-US" baseline="0" dirty="0" err="1" smtClean="0"/>
              <a:t>Jaymie</a:t>
            </a:r>
            <a:r>
              <a:rPr lang="en-US" baseline="0" dirty="0" smtClean="0"/>
              <a:t> pays $10,480 and signs a 12% note (interest and principal to be paid after 2 years) for the $6,600 balance.  Analysis of this transaction shows that the asset account Buildings and Equipment increased (debited) by $15,320 and $2,120 respectively.  Cash decreased (credited) by $10,840 and liability account Notes Payable increased (credited) by $6,600.  There is a journal entry that shows the date of March 30, 2016, with a debit to Building for $15,320 and a debit to Equipment for $2,120.  There are two credits, one to Cash for $10,840 and a credit to Notes Payable for $6,600.  The explanation of the journal entry is stated as “purchased a building and equipment for cash and a note payable”.  The next transaction says that </a:t>
            </a:r>
            <a:r>
              <a:rPr lang="en-US" baseline="0" dirty="0" err="1" smtClean="0"/>
              <a:t>Jaymie</a:t>
            </a:r>
            <a:r>
              <a:rPr lang="en-US" baseline="0" dirty="0" smtClean="0"/>
              <a:t> purchases a 1-year comprehensive insurance policy for $360.  The analysis says that the asset account Prepaid Insurance increased (debited) by $360 and the asset account Cash decreased (credited) by $369.  There is a journal entry which shows the date of March 30, with a debit to Prepaid Insurance for $360 and credit to Cash for $360.  The explanation of the journal entry is stated as “purchased a 1-year comprehensive insurance policy”.  </a:t>
            </a:r>
            <a:endParaRPr lang="en-US" dirty="0" smtClean="0"/>
          </a:p>
          <a:p>
            <a:pPr marL="0" lvl="0" indent="0" algn="l" rtl="0">
              <a:spcBef>
                <a:spcPts val="0"/>
              </a:spcBef>
              <a:spcAft>
                <a:spcPts val="0"/>
              </a:spcAft>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20</a:t>
            </a:fld>
            <a:endParaRPr lang="en-US" dirty="0"/>
          </a:p>
        </p:txBody>
      </p:sp>
    </p:spTree>
    <p:extLst>
      <p:ext uri="{BB962C8B-B14F-4D97-AF65-F5344CB8AC3E}">
        <p14:creationId xmlns:p14="http://schemas.microsoft.com/office/powerpoint/2010/main" val="286550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There are</a:t>
            </a:r>
            <a:r>
              <a:rPr lang="en-US" baseline="0" dirty="0" smtClean="0"/>
              <a:t> two transactions on the slide.  The first one shows a transaction that says </a:t>
            </a:r>
            <a:r>
              <a:rPr lang="en-US" baseline="0" dirty="0" err="1" smtClean="0"/>
              <a:t>Jaymie</a:t>
            </a:r>
            <a:r>
              <a:rPr lang="en-US" baseline="0" dirty="0" smtClean="0"/>
              <a:t> purchases $7,300 of inventory on credit from Bark Company.  Analysis of this transaction shows that the asset account Inventory increased (debited) by $7,300 and liability account Accounts Payable increased (credited) by $7,300. There is a journal entry that shows the date of March 31, 2016, with a debit to Inventory for $7,300 and a credit to Accounts Payable for $7,300.  The explanation of the journal entry is stated as “purchased inventory on credit from Bark Company”.  The next transaction says that </a:t>
            </a:r>
            <a:r>
              <a:rPr lang="en-US" baseline="0" dirty="0" err="1" smtClean="0"/>
              <a:t>Jaymie</a:t>
            </a:r>
            <a:r>
              <a:rPr lang="en-US" baseline="0" dirty="0" smtClean="0"/>
              <a:t> sells inventory for $8,000 cash and the cost of the inventory was $5,090.  The analysis says that the asset account Cash increased (debited) by $8,000 and the revenue account Sales Revenue increased (credited) by $8,000.  The expense account Cost of Goods Sold increased (debited) by $5,090, and asset account Inventory decreased (credited) by $5,090.  There is a journal entry which shows the date of April 2, with a debit to Cash for $8,000 and a credit to Sales Revenue for $8,000.  The rest of the journal entry (for the debit to Cost of Goods Sold for $5,090 and the credit to Inventory for $5,090) is not shown on the slide. </a:t>
            </a:r>
            <a:endParaRPr lang="en-US" dirty="0" smtClean="0"/>
          </a:p>
          <a:p>
            <a:pPr marL="0" lvl="0" indent="0" algn="l" rtl="0">
              <a:spcBef>
                <a:spcPts val="0"/>
              </a:spcBef>
              <a:spcAft>
                <a:spcPts val="0"/>
              </a:spcAft>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21</a:t>
            </a:fld>
            <a:endParaRPr lang="en-US" dirty="0"/>
          </a:p>
        </p:txBody>
      </p:sp>
    </p:spTree>
    <p:extLst>
      <p:ext uri="{BB962C8B-B14F-4D97-AF65-F5344CB8AC3E}">
        <p14:creationId xmlns:p14="http://schemas.microsoft.com/office/powerpoint/2010/main" val="1102774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T-account is shown for the asset account Cash.  There is</a:t>
            </a:r>
            <a:r>
              <a:rPr lang="en-US" baseline="0" dirty="0" smtClean="0"/>
              <a:t> an illustration of a “T” shape with a title of Cash above the top.  The left side shows all the debits that were posted to the Cash account during the year for </a:t>
            </a:r>
            <a:r>
              <a:rPr lang="en-US" baseline="0" dirty="0" err="1" smtClean="0"/>
              <a:t>Jaymie</a:t>
            </a:r>
            <a:r>
              <a:rPr lang="en-US" baseline="0" dirty="0" smtClean="0"/>
              <a:t> Corporation:  1/1 20,000, 4/2 8,000, 12/1 450, and 12/2 2,000.  On the right side, all the credits that were posted to the Cash accounting during the year are listed:  1/16 3,000, 3/30 10,840, 3/30 360, 4/8 7,300, 7/15 3,300, 10/1 1,800, 12/28 428, and 12/29 500.  A straight horizontal line is drawn at the bottom of the “T” shape.  The account balance of 2,922 is shown on the debit side (left side).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22</a:t>
            </a:fld>
            <a:endParaRPr lang="en-US" dirty="0"/>
          </a:p>
        </p:txBody>
      </p:sp>
    </p:spTree>
    <p:extLst>
      <p:ext uri="{BB962C8B-B14F-4D97-AF65-F5344CB8AC3E}">
        <p14:creationId xmlns:p14="http://schemas.microsoft.com/office/powerpoint/2010/main" val="327985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23</a:t>
            </a:fld>
            <a:endParaRPr lang="en-US" dirty="0"/>
          </a:p>
        </p:txBody>
      </p:sp>
    </p:spTree>
    <p:extLst>
      <p:ext uri="{BB962C8B-B14F-4D97-AF65-F5344CB8AC3E}">
        <p14:creationId xmlns:p14="http://schemas.microsoft.com/office/powerpoint/2010/main" val="311604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24</a:t>
            </a:fld>
            <a:endParaRPr lang="en-US" dirty="0"/>
          </a:p>
        </p:txBody>
      </p:sp>
    </p:spTree>
    <p:extLst>
      <p:ext uri="{BB962C8B-B14F-4D97-AF65-F5344CB8AC3E}">
        <p14:creationId xmlns:p14="http://schemas.microsoft.com/office/powerpoint/2010/main" val="2618434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Exhibit</a:t>
            </a:r>
            <a:r>
              <a:rPr lang="en-US" baseline="0" dirty="0" smtClean="0"/>
              <a:t> 3.5 on page 3-15: Effects of Adjusting Entries for Prepaid Expenses. Two blocks of data show the entries for prepaid expenses. The first block reads, Decrease Asset leads to the second block reads, Increase Expense. The corresponding text reads, Effect on Accounts.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Exhibit 3.6 on page 3-17: Effects of Adjusting Entries for Deferred Revenues. Two blocks of data show the entries for deferred revenues. The first block reads, Decrease Liability leads to the second block reads, Increase Revenue. The corresponding text reads, Effect on Accounts.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25</a:t>
            </a:fld>
            <a:endParaRPr lang="en-US" dirty="0"/>
          </a:p>
        </p:txBody>
      </p:sp>
    </p:spTree>
    <p:extLst>
      <p:ext uri="{BB962C8B-B14F-4D97-AF65-F5344CB8AC3E}">
        <p14:creationId xmlns:p14="http://schemas.microsoft.com/office/powerpoint/2010/main" val="398251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26</a:t>
            </a:fld>
            <a:endParaRPr lang="en-US" dirty="0"/>
          </a:p>
        </p:txBody>
      </p:sp>
    </p:spTree>
    <p:extLst>
      <p:ext uri="{BB962C8B-B14F-4D97-AF65-F5344CB8AC3E}">
        <p14:creationId xmlns:p14="http://schemas.microsoft.com/office/powerpoint/2010/main" val="1817500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27</a:t>
            </a:fld>
            <a:endParaRPr lang="en-US" dirty="0"/>
          </a:p>
        </p:txBody>
      </p:sp>
    </p:spTree>
    <p:extLst>
      <p:ext uri="{BB962C8B-B14F-4D97-AF65-F5344CB8AC3E}">
        <p14:creationId xmlns:p14="http://schemas.microsoft.com/office/powerpoint/2010/main" val="2892182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Exhibit</a:t>
            </a:r>
            <a:r>
              <a:rPr lang="en-US" baseline="0" dirty="0" smtClean="0"/>
              <a:t> 3.7 on page 3-18, Effects of Adjusting Entries for Accrued Expenses. Two blocks of data show the entries for Accrued Expenses. The first block reads, Increase Liability leads to the second block reads, Increase Expense. The corresponding text reads, Effect on Accounts.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Exhibit 3.8 on page 3-19, Effects of Adjusting Entries for Accrued Revenues. Two blocks of data show the entries for Accrued Revenues. The first block reads, Increase Asset leads to the second block reads, Increase Revenue. The corresponding text reads, Effect on Accounts.</a:t>
            </a:r>
          </a:p>
        </p:txBody>
      </p:sp>
      <p:sp>
        <p:nvSpPr>
          <p:cNvPr id="4" name="Slide Number Placeholder 3"/>
          <p:cNvSpPr>
            <a:spLocks noGrp="1"/>
          </p:cNvSpPr>
          <p:nvPr>
            <p:ph type="sldNum" sz="quarter" idx="10"/>
          </p:nvPr>
        </p:nvSpPr>
        <p:spPr/>
        <p:txBody>
          <a:bodyPr/>
          <a:lstStyle/>
          <a:p>
            <a:fld id="{5CB78D3D-8A86-4363-8832-BC103BEEA408}" type="slidenum">
              <a:rPr lang="en-US" smtClean="0"/>
              <a:t>28</a:t>
            </a:fld>
            <a:endParaRPr lang="en-US" dirty="0"/>
          </a:p>
        </p:txBody>
      </p:sp>
    </p:spTree>
    <p:extLst>
      <p:ext uri="{BB962C8B-B14F-4D97-AF65-F5344CB8AC3E}">
        <p14:creationId xmlns:p14="http://schemas.microsoft.com/office/powerpoint/2010/main" val="324642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29</a:t>
            </a:fld>
            <a:endParaRPr lang="en-US" dirty="0"/>
          </a:p>
        </p:txBody>
      </p:sp>
    </p:spTree>
    <p:extLst>
      <p:ext uri="{BB962C8B-B14F-4D97-AF65-F5344CB8AC3E}">
        <p14:creationId xmlns:p14="http://schemas.microsoft.com/office/powerpoint/2010/main" val="371417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a:t>
            </a:fld>
            <a:endParaRPr lang="en-US" dirty="0"/>
          </a:p>
        </p:txBody>
      </p:sp>
    </p:spTree>
    <p:extLst>
      <p:ext uri="{BB962C8B-B14F-4D97-AF65-F5344CB8AC3E}">
        <p14:creationId xmlns:p14="http://schemas.microsoft.com/office/powerpoint/2010/main" val="1507921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30</a:t>
            </a:fld>
            <a:endParaRPr lang="en-US" dirty="0"/>
          </a:p>
        </p:txBody>
      </p:sp>
    </p:spTree>
    <p:extLst>
      <p:ext uri="{BB962C8B-B14F-4D97-AF65-F5344CB8AC3E}">
        <p14:creationId xmlns:p14="http://schemas.microsoft.com/office/powerpoint/2010/main" val="6299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Exhibit 3.9</a:t>
            </a:r>
            <a:r>
              <a:rPr lang="en-US" baseline="0" dirty="0" smtClean="0"/>
              <a:t> on page 3-20, Effects of Adjusting Entries for Estimates. Two blocks of data show the entries for estimates. The first block reads, Decrease Asset or Increase Liability leads to the second block reads, Increase Expense. The corresponding text reads, Effect on Accounts.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31</a:t>
            </a:fld>
            <a:endParaRPr lang="en-US" dirty="0"/>
          </a:p>
        </p:txBody>
      </p:sp>
    </p:spTree>
    <p:extLst>
      <p:ext uri="{BB962C8B-B14F-4D97-AF65-F5344CB8AC3E}">
        <p14:creationId xmlns:p14="http://schemas.microsoft.com/office/powerpoint/2010/main" val="4024202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32</a:t>
            </a:fld>
            <a:endParaRPr lang="en-US" dirty="0"/>
          </a:p>
        </p:txBody>
      </p:sp>
    </p:spTree>
    <p:extLst>
      <p:ext uri="{BB962C8B-B14F-4D97-AF65-F5344CB8AC3E}">
        <p14:creationId xmlns:p14="http://schemas.microsoft.com/office/powerpoint/2010/main" val="965557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33</a:t>
            </a:fld>
            <a:endParaRPr lang="en-US" dirty="0"/>
          </a:p>
        </p:txBody>
      </p:sp>
    </p:spTree>
    <p:extLst>
      <p:ext uri="{BB962C8B-B14F-4D97-AF65-F5344CB8AC3E}">
        <p14:creationId xmlns:p14="http://schemas.microsoft.com/office/powerpoint/2010/main" val="3145324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Exhibit 3.10 on page 3-22,</a:t>
            </a:r>
            <a:r>
              <a:rPr lang="en-US" baseline="0" dirty="0" smtClean="0"/>
              <a:t> Framework for Common Adjusting Entries.  This table shows three columns.  The three headings at the top are Type of Adjusting Entry, Accounts Debited, and Accounts Credited.  In the first section, they list two rows of Deferrals.  The first row shows Prepaid Expenses, then accounts debited would be Expense (Increase) and accounts credited would be Asset (Decrease).  The second row shows Deferred Revenues, then accounts debited would be Liability (Decrease) and accounts credited would be Revenue (Increase).  In the next section, they list two rows of Accruals.  The first row in this section shows Accrued Expenses, then accounts debited would be Expense (Increase) and accounts credited would be Liability (Increase).  The next row in this section shows Accrued Revenues, then accounts debited would be Asset (Increase) and accounts credited would be Revenue (Increase).  The next section lists two rows of Estimates.  The first row in this section shows Use of Long-Lived Assets, then accounts debited would be Expense (Increase) and accounts credited would be Asset (Decrease by Increasing a Contra Account).  The second row in this section shows Future Events, then accounts debited would be Expense (Increase) and accounts credited Asset (Decrease) or Liability (Increase). </a:t>
            </a:r>
            <a:endParaRPr lang="en-US" dirty="0" smtClean="0"/>
          </a:p>
        </p:txBody>
      </p:sp>
      <p:sp>
        <p:nvSpPr>
          <p:cNvPr id="4" name="Slide Number Placeholder 3"/>
          <p:cNvSpPr>
            <a:spLocks noGrp="1"/>
          </p:cNvSpPr>
          <p:nvPr>
            <p:ph type="sldNum" sz="quarter" idx="10"/>
          </p:nvPr>
        </p:nvSpPr>
        <p:spPr/>
        <p:txBody>
          <a:bodyPr/>
          <a:lstStyle/>
          <a:p>
            <a:fld id="{5CB78D3D-8A86-4363-8832-BC103BEEA408}" type="slidenum">
              <a:rPr lang="en-US" smtClean="0"/>
              <a:t>34</a:t>
            </a:fld>
            <a:endParaRPr lang="en-US" dirty="0"/>
          </a:p>
        </p:txBody>
      </p:sp>
    </p:spTree>
    <p:extLst>
      <p:ext uri="{BB962C8B-B14F-4D97-AF65-F5344CB8AC3E}">
        <p14:creationId xmlns:p14="http://schemas.microsoft.com/office/powerpoint/2010/main" val="1481418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35</a:t>
            </a:fld>
            <a:endParaRPr lang="en-US" dirty="0"/>
          </a:p>
        </p:txBody>
      </p:sp>
    </p:spTree>
    <p:extLst>
      <p:ext uri="{BB962C8B-B14F-4D97-AF65-F5344CB8AC3E}">
        <p14:creationId xmlns:p14="http://schemas.microsoft.com/office/powerpoint/2010/main" val="1679246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Example 3.5 on page 3-23,</a:t>
            </a:r>
            <a:r>
              <a:rPr lang="en-US" baseline="0" dirty="0" smtClean="0"/>
              <a:t> Adjusted Trial Balance. A table is titled </a:t>
            </a:r>
            <a:r>
              <a:rPr lang="en-US" baseline="0" dirty="0" err="1" smtClean="0"/>
              <a:t>Jaymie</a:t>
            </a:r>
            <a:r>
              <a:rPr lang="en-US" baseline="0" dirty="0" smtClean="0"/>
              <a:t> Corporation, Adjusted Trial Balance, December 31, 2019, with three main columns. There is no heading on the first column. The second and third column header reads Debit and Credit. The debit amounts listed in the table are as follows: Cash, $ 2922; Accounts Receivable, 7,000; Notes Receivable, 1,320; Interest Receivable, 66; Inventory, 2,010; Prepaid Insurance, 90; Land, 1,500; Building, 15,320; Equipment, 2,120; Dividends, 500; The credit amounts listed in the table are as follows: Allowance for Doubtful Accounts, $ 170; Accumulated Depreciation: Building, 264; Accumulated Depreciation: Equipment, 120; Accounts Payable, 1,900; Notes Payable, 6,600; Salaries Payable, 900; Interest Payable, 594; Income Taxes Payable, 600; Unearned Rent, 300; Common Stock, 20,000; Retained Earnings, 0; Sales Revenue, 17,000; Interest Income, 66; and Rent Income, 150.  The remainder of the Adjusted Trial Balance is on the next slide. </a:t>
            </a:r>
          </a:p>
          <a:p>
            <a:pPr marL="0" lvl="0" indent="0" algn="l" rtl="0">
              <a:spcBef>
                <a:spcPts val="0"/>
              </a:spcBef>
              <a:spcAft>
                <a:spcPts val="0"/>
              </a:spcAft>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36</a:t>
            </a:fld>
            <a:endParaRPr lang="en-US" dirty="0"/>
          </a:p>
        </p:txBody>
      </p:sp>
    </p:spTree>
    <p:extLst>
      <p:ext uri="{BB962C8B-B14F-4D97-AF65-F5344CB8AC3E}">
        <p14:creationId xmlns:p14="http://schemas.microsoft.com/office/powerpoint/2010/main" val="3559767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Example 3.5 on page 3-23,</a:t>
            </a:r>
            <a:r>
              <a:rPr lang="en-US" baseline="0" dirty="0" smtClean="0"/>
              <a:t> Adjusted Trial Balance. A table is titled </a:t>
            </a:r>
            <a:r>
              <a:rPr lang="en-US" baseline="0" dirty="0" err="1" smtClean="0"/>
              <a:t>Jaymie</a:t>
            </a:r>
            <a:r>
              <a:rPr lang="en-US" baseline="0" dirty="0" smtClean="0"/>
              <a:t> Corporation, Adjusted Trial Balance, December 31, 2019, with three main columns. There is no heading on the first column. The second and third column header reads Debit and Credit. The debit amounts listed in the table are as follows: Cash, $ 2922; Accounts Receivable, 7,000; Notes Receivable, 1,320; Interest Receivable, 66; Inventory, 2,010; Prepaid Insurance, 90; Land, 1,500; Building, 15,320; Equipment, 2,120; Dividends, 500; The credit amounts listed in the table are as follows: Allowance for Doubtful Accounts, $ 170; Accumulated Depreciation: Building, 264; Accumulated Depreciation: Equipment, 120; Accounts Payable, 1,900; Notes Payable, 6,600; Salaries Payable, 900; Interest Payable, 594; Income Taxes Payable, 600; Unearned Rent, 300; Common Stock, 20,000; Retained Earnings, 0; Sales Revenue, 17,000; Interest Income, 66; and Rent Income, 150.  The remainder of the Adjusted Trial Balance is on the next slide. </a:t>
            </a:r>
          </a:p>
          <a:p>
            <a:pPr marL="0" lvl="0" indent="0" algn="l" rtl="0">
              <a:spcBef>
                <a:spcPts val="0"/>
              </a:spcBef>
              <a:spcAft>
                <a:spcPts val="0"/>
              </a:spcAft>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37</a:t>
            </a:fld>
            <a:endParaRPr lang="en-US" dirty="0"/>
          </a:p>
        </p:txBody>
      </p:sp>
    </p:spTree>
    <p:extLst>
      <p:ext uri="{BB962C8B-B14F-4D97-AF65-F5344CB8AC3E}">
        <p14:creationId xmlns:p14="http://schemas.microsoft.com/office/powerpoint/2010/main" val="2748274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aseline="0" dirty="0" smtClean="0"/>
              <a:t> Example 3.6 on page 3-24, Income Statement. A </a:t>
            </a:r>
            <a:r>
              <a:rPr lang="en-US" dirty="0" smtClean="0"/>
              <a:t>table shows an income statement titled </a:t>
            </a:r>
            <a:r>
              <a:rPr lang="en-US" dirty="0" err="1" smtClean="0"/>
              <a:t>Jaymie</a:t>
            </a:r>
            <a:r>
              <a:rPr lang="en-US" dirty="0" smtClean="0"/>
              <a:t> Corporation, Income statement, For Year Ended December 31, 2019. The data listed in the table are as follows: Sales revenue, $ 17,000 (Credit); Cost of goods sold, 10,490 (credit, a single rule underlines the amount); Gross profit, $ 6,510 (credit). Data under Operating expenses are listed and the amounts are in the debit column: Salaries expense, $ 2,700; Other expenses, 428; Depreciation expense: Building, 264; Depreciation expense: Equipment, 120; Bad debts expense, 170; Insurance expense, 270 (a single rule underlines the amount); Total operating expenses, 3,952 (subtotal, a single rule underlines the amount); and Income from operations, $ 2,558. Data under other items are: Interest income, $ 66 (debit); Rent income, 150 (debit); Interest expense, 594 (debit); Loss on sale of land, 180 (debit, a single rule underlines the amount), 558 (credit, a single rule underlines the amount); Income before income taxes, $ 2000 (credit); Income tax expense, 600 (credit, a single rule underlines the amount); Net income, $ 1,400 (credit, double rule underlines the amount); and Earnings per share (2000 shares), $ 0.70 (credit, double rule underlines the amount).</a:t>
            </a: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38</a:t>
            </a:fld>
            <a:endParaRPr lang="en-US" dirty="0"/>
          </a:p>
        </p:txBody>
      </p:sp>
    </p:spTree>
    <p:extLst>
      <p:ext uri="{BB962C8B-B14F-4D97-AF65-F5344CB8AC3E}">
        <p14:creationId xmlns:p14="http://schemas.microsoft.com/office/powerpoint/2010/main" val="1669151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Example 3.6 on page 3-24, Income Statement. A </a:t>
            </a:r>
            <a:r>
              <a:rPr lang="en-US" dirty="0" smtClean="0"/>
              <a:t>table shows an income statement titled </a:t>
            </a:r>
            <a:r>
              <a:rPr lang="en-US" dirty="0" err="1" smtClean="0"/>
              <a:t>Jaymie</a:t>
            </a:r>
            <a:r>
              <a:rPr lang="en-US" dirty="0" smtClean="0"/>
              <a:t> Corporation, Income statement, For Year Ended December 31, 2019. The data listed in the table are as follows: Sales revenue, $ 17,000 (Credit); Cost of goods sold, 10,490 (credit, a single rule underlines the amount); Gross profit, $ 6,510 (credit). Data under Operating expenses are listed and the amounts are in the debit column: Salaries expense, $ 2,700; Other expenses, 428; Depreciation expense: Building, 264; Depreciation expense: Equipment, 120; Bad debts expense, 170; Insurance expense, 270 (a single rule underlines the amount); Total operating expenses, 3,952 (subtotal, a single rule underlines the amount); and Income from operations, $ 2,558. Data under other items are: Interest income, $ 66 (debit); Rent income, 150 (debit); Interest expense, 594 (debit); Loss on sale of land, 180 (debit, a single rule underlines the amount), 558 (credit, a single rule underlines the amount); Income before income taxes, $ 2000 (credit); Income tax expense, 600 (credit, a single rule underlines the amount); Net income, $ 1,400 (credit, double rule underlines the amount); and Earnings per share (2000 shares), $ 0.70 (credit, double rule underlines the amount).</a:t>
            </a: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39</a:t>
            </a:fld>
            <a:endParaRPr lang="en-US" dirty="0"/>
          </a:p>
        </p:txBody>
      </p:sp>
    </p:spTree>
    <p:extLst>
      <p:ext uri="{BB962C8B-B14F-4D97-AF65-F5344CB8AC3E}">
        <p14:creationId xmlns:p14="http://schemas.microsoft.com/office/powerpoint/2010/main" val="275065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a:t>
            </a:fld>
            <a:endParaRPr lang="en-US" dirty="0"/>
          </a:p>
        </p:txBody>
      </p:sp>
    </p:spTree>
    <p:extLst>
      <p:ext uri="{BB962C8B-B14F-4D97-AF65-F5344CB8AC3E}">
        <p14:creationId xmlns:p14="http://schemas.microsoft.com/office/powerpoint/2010/main" val="326378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3.7 on page 3-25, Statement</a:t>
            </a:r>
            <a:r>
              <a:rPr lang="en-US" baseline="0" dirty="0" smtClean="0"/>
              <a:t> of Shareholders’ Equity. </a:t>
            </a:r>
            <a:r>
              <a:rPr lang="en-US" dirty="0" smtClean="0"/>
              <a:t>A table shows the balance sheet titled </a:t>
            </a:r>
            <a:r>
              <a:rPr lang="en-US" dirty="0" err="1" smtClean="0"/>
              <a:t>Jaymie</a:t>
            </a:r>
            <a:r>
              <a:rPr lang="en-US" dirty="0" smtClean="0"/>
              <a:t> Corporation, Statement of Shareholders’ Equity, For Years Ended December 31, 2019, with four main columns. There is no heading on the first column. The remaining column headers are Common Stock, Retained Earnings, and Total. Data in the table are as follows: Row 1: Balances, January 1, 2019; $ 0; $ 0; $ 0; Row 2: Issue of common shares, 2000 shares of no-par stock, 20,000, blank space, 20,000; Row 3: Net income, blank space, 1,400, 1,400; Row 4: Cash dividends, blank space, (500), (500); and Row 5: Balances, December 31, 2019, $ 20,000 (a single rule appears at the top of the amount, and double rule underlines the amount), $ 900 (a single rule appears at the top of the amount, and double rule underlines the amount), $ 20,900 (a single rule appears at the top of the amount, and double rule underlines the amount).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40</a:t>
            </a:fld>
            <a:endParaRPr lang="en-US" dirty="0"/>
          </a:p>
        </p:txBody>
      </p:sp>
    </p:spTree>
    <p:extLst>
      <p:ext uri="{BB962C8B-B14F-4D97-AF65-F5344CB8AC3E}">
        <p14:creationId xmlns:p14="http://schemas.microsoft.com/office/powerpoint/2010/main" val="3977130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41</a:t>
            </a:fld>
            <a:endParaRPr lang="en-US" dirty="0"/>
          </a:p>
        </p:txBody>
      </p:sp>
    </p:spTree>
    <p:extLst>
      <p:ext uri="{BB962C8B-B14F-4D97-AF65-F5344CB8AC3E}">
        <p14:creationId xmlns:p14="http://schemas.microsoft.com/office/powerpoint/2010/main" val="4090288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42</a:t>
            </a:fld>
            <a:endParaRPr lang="en-US" dirty="0"/>
          </a:p>
        </p:txBody>
      </p:sp>
    </p:spTree>
    <p:extLst>
      <p:ext uri="{BB962C8B-B14F-4D97-AF65-F5344CB8AC3E}">
        <p14:creationId xmlns:p14="http://schemas.microsoft.com/office/powerpoint/2010/main" val="1787458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3.8 on page 3-26, Balance Sheet.  </a:t>
            </a:r>
            <a:r>
              <a:rPr lang="en-US" dirty="0" smtClean="0"/>
              <a:t>A table shows a balance sheet titled </a:t>
            </a:r>
            <a:r>
              <a:rPr lang="en-US" dirty="0" err="1" smtClean="0"/>
              <a:t>Jaymie</a:t>
            </a:r>
            <a:r>
              <a:rPr lang="en-US" dirty="0" smtClean="0"/>
              <a:t> Corporation, Balance sheet, December 31, 2019. Data under assets are as follows: Current Assets followed by a colon, Cash, $ 2,922; Accounts receivable, $ 7,000; Less followed by a colon Allowance for doubtful accounts, (170) (a single rule underlines the amount) and 6,830 ; Notes receivable (due March 1, 2020), 1,320; Interest receivable, 66; Inventory, 2,010; Prepaid insurance, 90 (a single rule underlines the amount); Total current assets, $ 13,238 (a single rule underlines the amount). Data under Noncurrent Assets are: Property, Plant, and Equipment followed by a colon, Land, $ 1500; Building, $ 15,320; Less followed by a colon Accumulated depreciation, (264) (a single rule underlines the amount), 15,056; Equipment, $ 2,120; Less: Accumulated depreciation, (120) (a single rule underlines the amount), 2,000 (a single rule underlines the amount); Total property, plant, and equipment, $ 18,556 (a single rule underlines the amount); and Total Assets, $ 31,794 (a double rule underlines the amount). Data under Liabilities are as follows: Current Liabilities followed by a colon, Accounts payable, $ 1,900; Salaries payable, 900; Income taxes payable, 600; Unearned rent, 300 (a single rule underlines the amount); Total current liabilities, $ 3.700 (a single rule underlines the amount); Noncurrent Liabilities followed by a colon, Notes payable (due March 30, 2021), $ 6,600; Interest payable (due March 30, 2021), 594</a:t>
            </a:r>
            <a:r>
              <a:rPr lang="en-US" baseline="0" dirty="0" smtClean="0"/>
              <a:t> (</a:t>
            </a:r>
            <a:r>
              <a:rPr lang="en-US" dirty="0" smtClean="0"/>
              <a:t>a single rule underlines the amount); Total long-term liabilities, $ 7,194 (a single rule underlines the amount); and Total Liabilities, $ 10,894. Data under Shareholders’ Equity are: Contributed Capital followed by a colon, Common stock, no par (2000 shares, $ 20,000; Retained earnings, 900 (a single rule underlines the amount); Total Shareholders’ Equity, 20,900; and Total Liabilities and Shareholders’ Equity, $ 31,794 (a single rule appears at the top of the amount, and a double rule underlines the amount).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43</a:t>
            </a:fld>
            <a:endParaRPr lang="en-US" dirty="0"/>
          </a:p>
        </p:txBody>
      </p:sp>
    </p:spTree>
    <p:extLst>
      <p:ext uri="{BB962C8B-B14F-4D97-AF65-F5344CB8AC3E}">
        <p14:creationId xmlns:p14="http://schemas.microsoft.com/office/powerpoint/2010/main" val="220924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3.7 on page 3-25, Statement</a:t>
            </a:r>
            <a:r>
              <a:rPr lang="en-US" baseline="0" dirty="0" smtClean="0"/>
              <a:t> of Shareholders’ Equity.  </a:t>
            </a:r>
            <a:r>
              <a:rPr lang="en-US" dirty="0" smtClean="0"/>
              <a:t>A table shows the Statement of Cash Flows titled </a:t>
            </a:r>
            <a:r>
              <a:rPr lang="en-US" dirty="0" err="1" smtClean="0"/>
              <a:t>Jaymie</a:t>
            </a:r>
            <a:r>
              <a:rPr lang="en-US" dirty="0" smtClean="0"/>
              <a:t> Corporation, Statement of Cash Flows, For the Year Ended December 31, 2019. Data under Operating Activities are: Net income, $1,400, Adjustments to reconcile net income with cash from operations followed by a colon, Depreciation expense: Building, 264; Depreciation expense: Equipment, 120; Bad debts expense, 170; Loss on sale of land, 180, remainder of statement on next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44</a:t>
            </a:fld>
            <a:endParaRPr lang="en-US" dirty="0"/>
          </a:p>
        </p:txBody>
      </p:sp>
    </p:spTree>
    <p:extLst>
      <p:ext uri="{BB962C8B-B14F-4D97-AF65-F5344CB8AC3E}">
        <p14:creationId xmlns:p14="http://schemas.microsoft.com/office/powerpoint/2010/main" val="580846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Continuation of Example 3.7 on page 3-25, Statement</a:t>
            </a:r>
            <a:r>
              <a:rPr lang="en-US" baseline="0" dirty="0" smtClean="0"/>
              <a:t> of Shareholders’ Equity.  </a:t>
            </a:r>
            <a:r>
              <a:rPr lang="en-US" dirty="0" smtClean="0"/>
              <a:t>Cash provided (used) by changes in operating assets and liabilities followed by a colon, Accounts receivable, $ (7,000); Interest receivable, (66); Inventory, (2,010); Prepaid insurance, (90); Accounts payable, 1,900; Salaries payable, 900; Income taxes payable, 600; Unearned rent, 300; Interest payable, 594 (a single rule underlines the amount); Net cash used by operating activities, $ (2,738); Data under Investing Activities are: Purchase of land, $ (3,000); Purchase of building, (15,320); Purchase of equipment, (2,120) (a single rule underlines the amount), and Net cash used by investing activities, (20,440). Data under financing activities are: Issue of notes payable, $ 6,600; Issue of common shares, 20,000; Cash dividends paid, (500) (a single rule underlines the amount); Net cash provided by financing activities, 26,100 (a single rule underlines the amount); Net change in cash, $ 2,922; Beginning cash balance, 0 (a single rule underlines the amount); and Ending cash balance, $ 2,922 (a double rule underlines the amount). </a:t>
            </a:r>
          </a:p>
          <a:p>
            <a:pPr marL="0" lvl="0" indent="0" algn="l" rtl="0">
              <a:spcBef>
                <a:spcPts val="0"/>
              </a:spcBef>
              <a:spcAft>
                <a:spcPts val="0"/>
              </a:spcAft>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45</a:t>
            </a:fld>
            <a:endParaRPr lang="en-US" dirty="0"/>
          </a:p>
        </p:txBody>
      </p:sp>
    </p:spTree>
    <p:extLst>
      <p:ext uri="{BB962C8B-B14F-4D97-AF65-F5344CB8AC3E}">
        <p14:creationId xmlns:p14="http://schemas.microsoft.com/office/powerpoint/2010/main" val="3276330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46</a:t>
            </a:fld>
            <a:endParaRPr lang="en-US" dirty="0"/>
          </a:p>
        </p:txBody>
      </p:sp>
    </p:spTree>
    <p:extLst>
      <p:ext uri="{BB962C8B-B14F-4D97-AF65-F5344CB8AC3E}">
        <p14:creationId xmlns:p14="http://schemas.microsoft.com/office/powerpoint/2010/main" val="558072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3.10 on page 3-18, Closing Entries for 2019 (</a:t>
            </a:r>
            <a:r>
              <a:rPr lang="en-US" baseline="0" dirty="0" err="1" smtClean="0"/>
              <a:t>Jaymie</a:t>
            </a:r>
            <a:r>
              <a:rPr lang="en-US" baseline="0" dirty="0" smtClean="0"/>
              <a:t> Corporation).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47</a:t>
            </a:fld>
            <a:endParaRPr lang="en-US" dirty="0"/>
          </a:p>
        </p:txBody>
      </p:sp>
    </p:spTree>
    <p:extLst>
      <p:ext uri="{BB962C8B-B14F-4D97-AF65-F5344CB8AC3E}">
        <p14:creationId xmlns:p14="http://schemas.microsoft.com/office/powerpoint/2010/main" val="3452271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3.10 on page 3-18, Closing Entries for 2019 (</a:t>
            </a:r>
            <a:r>
              <a:rPr lang="en-US" baseline="0" dirty="0" err="1" smtClean="0"/>
              <a:t>Jaymie</a:t>
            </a:r>
            <a:r>
              <a:rPr lang="en-US" baseline="0" dirty="0" smtClean="0"/>
              <a:t> Corporation).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48</a:t>
            </a:fld>
            <a:endParaRPr lang="en-US" dirty="0"/>
          </a:p>
        </p:txBody>
      </p:sp>
    </p:spTree>
    <p:extLst>
      <p:ext uri="{BB962C8B-B14F-4D97-AF65-F5344CB8AC3E}">
        <p14:creationId xmlns:p14="http://schemas.microsoft.com/office/powerpoint/2010/main" val="1942730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49</a:t>
            </a:fld>
            <a:endParaRPr lang="en-US" dirty="0"/>
          </a:p>
        </p:txBody>
      </p:sp>
    </p:spTree>
    <p:extLst>
      <p:ext uri="{BB962C8B-B14F-4D97-AF65-F5344CB8AC3E}">
        <p14:creationId xmlns:p14="http://schemas.microsoft.com/office/powerpoint/2010/main" val="12119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a:t>
            </a:fld>
            <a:endParaRPr lang="en-US" dirty="0"/>
          </a:p>
        </p:txBody>
      </p:sp>
    </p:spTree>
    <p:extLst>
      <p:ext uri="{BB962C8B-B14F-4D97-AF65-F5344CB8AC3E}">
        <p14:creationId xmlns:p14="http://schemas.microsoft.com/office/powerpoint/2010/main" val="1958589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50</a:t>
            </a:fld>
            <a:endParaRPr lang="en-US" dirty="0"/>
          </a:p>
        </p:txBody>
      </p:sp>
    </p:spTree>
    <p:extLst>
      <p:ext uri="{BB962C8B-B14F-4D97-AF65-F5344CB8AC3E}">
        <p14:creationId xmlns:p14="http://schemas.microsoft.com/office/powerpoint/2010/main" val="3154026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3.12 on page 3-33, Reversing Entries (</a:t>
            </a:r>
            <a:r>
              <a:rPr lang="en-US" baseline="0" dirty="0" err="1" smtClean="0"/>
              <a:t>Jaymie</a:t>
            </a:r>
            <a:r>
              <a:rPr lang="en-US" baseline="0" dirty="0" smtClean="0"/>
              <a:t> Corporation). A table shows the reversing entries of </a:t>
            </a:r>
            <a:r>
              <a:rPr lang="en-US" baseline="0" dirty="0" err="1" smtClean="0"/>
              <a:t>Jaymie</a:t>
            </a:r>
            <a:r>
              <a:rPr lang="en-US" baseline="0" dirty="0" smtClean="0"/>
              <a:t> Corporation in Six sections. In the first section, the title Accrued revenue, adjusting entry is centered below the horizontal line. Data on this section are as follows: 12 slash 31 slash 19, Interest receivable, 66 (debit); Interest revenue, 66 (credit); 12 slash 31 slash 19, Revenues and expenses are closed (which is in uppercase). In the second section, text at the top left reads, if reversing entry is not made followed by a colon. Reversing entry is centered below the previous text. Data under reversing entry are 1 slash 1 slash 20, none. Data under subsequent entry are: 3 slash 1 slash 20, Cash, 1419 (debit); Notes receivable, 1320 (credit); Interest receivable, 66 (credit); Interest revenue, 33 (credit). Text at the right side of the section reads, if reversing entry is made followed by a colon. Reversing entry is centered below the previous text. Data under reversing entry are: 1 slash 1 slash 20, Interest revenue, 66 (debit); Interest receivable, 66 (credit). Data under subsequent entry are: 3 slash 1 slash 20, Cash, 1419 (debit); Notes receivable, 1320 (credit); Interest revenue, 99 (credit). In the third section, two columns are shown. The first column titles Analysis of subsequent entry and the data under reads, Interest of $ 99 is collected, but $ 66 was recorded in interest receivable at the end of last period. Consequently, Interest receivable must be credited for $ 66, and Interest revenue credited for $ 33. The second column titles Analysis of subsequent entry and the data under reads, Interest of $ 99 is collected, and credited to interest revenue. The net result in interest revenue is a $ 33 credit balance.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51</a:t>
            </a:fld>
            <a:endParaRPr lang="en-US" dirty="0"/>
          </a:p>
        </p:txBody>
      </p:sp>
    </p:spTree>
    <p:extLst>
      <p:ext uri="{BB962C8B-B14F-4D97-AF65-F5344CB8AC3E}">
        <p14:creationId xmlns:p14="http://schemas.microsoft.com/office/powerpoint/2010/main" val="364915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52</a:t>
            </a:fld>
            <a:endParaRPr lang="en-US" dirty="0"/>
          </a:p>
        </p:txBody>
      </p:sp>
    </p:spTree>
    <p:extLst>
      <p:ext uri="{BB962C8B-B14F-4D97-AF65-F5344CB8AC3E}">
        <p14:creationId xmlns:p14="http://schemas.microsoft.com/office/powerpoint/2010/main" val="15021359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3.13 on page 3-34, Accounts Receivable</a:t>
            </a:r>
            <a:r>
              <a:rPr lang="en-US" baseline="0" dirty="0" smtClean="0"/>
              <a:t> Control Account and Subsidiary Ledger. A table shows the ending account balances for 2019. A T account is drawn under general ledger. Account name, Accounts receivable is centered above the horizontal line. A vertical line is centered perpendicular below a horizontal line. To the left of the vertical line, on the debit side of the T account reads, Balance, 7000. Two T accounts are drawn under subsidiary ledger. In the first T account, the account name, Frank Company is centered above the horizontal line. A vertical line is centered perpendicular below a horizontal line. To the left of the vertical line, on the debit side of the T account reads, Balance, 3000. In the second T account, the account name, Knox Company is centered above the horizontal line. A vertical line is centered perpendicular below a horizontal line. To the left of the vertical line, on the debit side of the T account reads, Balance, 4000.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53</a:t>
            </a:fld>
            <a:endParaRPr lang="en-US" dirty="0"/>
          </a:p>
        </p:txBody>
      </p:sp>
    </p:spTree>
    <p:extLst>
      <p:ext uri="{BB962C8B-B14F-4D97-AF65-F5344CB8AC3E}">
        <p14:creationId xmlns:p14="http://schemas.microsoft.com/office/powerpoint/2010/main" val="1820086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54</a:t>
            </a:fld>
            <a:endParaRPr lang="en-US" dirty="0"/>
          </a:p>
        </p:txBody>
      </p:sp>
    </p:spTree>
    <p:extLst>
      <p:ext uri="{BB962C8B-B14F-4D97-AF65-F5344CB8AC3E}">
        <p14:creationId xmlns:p14="http://schemas.microsoft.com/office/powerpoint/2010/main" val="782316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55</a:t>
            </a:fld>
            <a:endParaRPr lang="en-US" dirty="0"/>
          </a:p>
        </p:txBody>
      </p:sp>
    </p:spTree>
    <p:extLst>
      <p:ext uri="{BB962C8B-B14F-4D97-AF65-F5344CB8AC3E}">
        <p14:creationId xmlns:p14="http://schemas.microsoft.com/office/powerpoint/2010/main" val="8989867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Exhibit</a:t>
            </a:r>
            <a:r>
              <a:rPr lang="en-US" baseline="0" dirty="0" smtClean="0"/>
              <a:t> 3.11 on page 3-36, Adjustments to Convert Cash-Basis to Accrual-Basis Accounting. A table shows the conversion of cash basis to accrual basis. Cash basis leads to adjustments which further leads to accrual basis is shown above the horizontal line. Data in the table corresponds under each header are as follows: Row 1: Collection from customers; a left and right curly brace groups + ending accounts receivable and minus beginning accounts receivable; equals sales revenue. Row 2: Payments to suppliers; a left and right curly brace groups + beginning inventory, minus ending inventory, + ending accounts payable, minus beginning accounts payable; equals cost of goods sold. Row 3: Payments for other operating costs; a left and right curly brace groups + beginning prepaid expenses, minus ending prepaid expenses, + ending accrued expenses, minus beginning accrued expenses; equals operating expenses (except depreciation).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56</a:t>
            </a:fld>
            <a:endParaRPr lang="en-US" dirty="0"/>
          </a:p>
        </p:txBody>
      </p:sp>
    </p:spTree>
    <p:extLst>
      <p:ext uri="{BB962C8B-B14F-4D97-AF65-F5344CB8AC3E}">
        <p14:creationId xmlns:p14="http://schemas.microsoft.com/office/powerpoint/2010/main" val="315492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a:t>
            </a:fld>
            <a:endParaRPr lang="en-US" dirty="0"/>
          </a:p>
        </p:txBody>
      </p:sp>
    </p:spTree>
    <p:extLst>
      <p:ext uri="{BB962C8B-B14F-4D97-AF65-F5344CB8AC3E}">
        <p14:creationId xmlns:p14="http://schemas.microsoft.com/office/powerpoint/2010/main" val="161119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a:t>
            </a:fld>
            <a:endParaRPr lang="en-US" dirty="0"/>
          </a:p>
        </p:txBody>
      </p:sp>
    </p:spTree>
    <p:extLst>
      <p:ext uri="{BB962C8B-B14F-4D97-AF65-F5344CB8AC3E}">
        <p14:creationId xmlns:p14="http://schemas.microsoft.com/office/powerpoint/2010/main" val="15604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Exhibit 3.1 on page 3-3,</a:t>
            </a:r>
            <a:r>
              <a:rPr lang="en-US" baseline="0" dirty="0" smtClean="0"/>
              <a:t> The Accounting Equation.  </a:t>
            </a:r>
            <a:r>
              <a:rPr lang="en-US" dirty="0" smtClean="0"/>
              <a:t>The four accounting equations are as follows:</a:t>
            </a:r>
          </a:p>
          <a:p>
            <a:pPr marL="0" lvl="0" indent="0" algn="l" rtl="0">
              <a:spcBef>
                <a:spcPts val="0"/>
              </a:spcBef>
              <a:spcAft>
                <a:spcPts val="0"/>
              </a:spcAft>
              <a:buNone/>
            </a:pPr>
            <a:r>
              <a:rPr lang="en-US" dirty="0" smtClean="0"/>
              <a:t>The first equation reads, Assets = Liabilities + Shareholders’ Equity. The second equation reads, Assets = Liabilities + Contributed Capital + Retained</a:t>
            </a:r>
            <a:r>
              <a:rPr lang="en-US" baseline="0" dirty="0" smtClean="0"/>
              <a:t> E</a:t>
            </a:r>
            <a:r>
              <a:rPr lang="en-US" dirty="0" smtClean="0"/>
              <a:t>arnings + AOCI (Accumulated Other Comprehensive Income). An upper curly brace groups Contributed Capital, Retained Earnings and AOCI of second equation and points to shareholders’ equity of the first equation. The third equation reads, Assets = Liabilities + Contributed Capital + Beginning Retained Earnings + Net Income minus Dividends + Beginning AOCI + Other Comprehensive Income (OCI). Beginning Retained Earnings, Net Income, and Dividends of the third equation are marked with an upper curly brace and points to Retained Earnings of the second equation and Beginning AOCI, and Other Comprehensive Income (OCI) of the third equation points to AOCI of the second equation. The fourth equation reads, Assets = Liabilities + Contributed Capital + Beginning Retained Earnings + Revenues minus Expenses + Gains minus Losses minus Dividends + Beginning AOCI + OCI. Revenues, Expenses, Gains, and Losses of the fourth equation point to the net income of the third equation.</a:t>
            </a:r>
          </a:p>
        </p:txBody>
      </p:sp>
      <p:sp>
        <p:nvSpPr>
          <p:cNvPr id="4" name="Slide Number Placeholder 3"/>
          <p:cNvSpPr>
            <a:spLocks noGrp="1"/>
          </p:cNvSpPr>
          <p:nvPr>
            <p:ph type="sldNum" sz="quarter" idx="10"/>
          </p:nvPr>
        </p:nvSpPr>
        <p:spPr/>
        <p:txBody>
          <a:bodyPr/>
          <a:lstStyle/>
          <a:p>
            <a:fld id="{5CB78D3D-8A86-4363-8832-BC103BEEA408}" type="slidenum">
              <a:rPr lang="en-US" smtClean="0"/>
              <a:t>8</a:t>
            </a:fld>
            <a:endParaRPr lang="en-US" dirty="0"/>
          </a:p>
        </p:txBody>
      </p:sp>
    </p:spTree>
    <p:extLst>
      <p:ext uri="{BB962C8B-B14F-4D97-AF65-F5344CB8AC3E}">
        <p14:creationId xmlns:p14="http://schemas.microsoft.com/office/powerpoint/2010/main" val="876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Exhibit 3.2 on page 3-4,</a:t>
            </a:r>
            <a:r>
              <a:rPr lang="en-US" baseline="0" dirty="0" smtClean="0"/>
              <a:t> How Business Activities Change the Accounting Equation. The accounting equations are as follows. The first equation reads, Beginning of Period Assets = Liabilities + Contributed Capital + Retained Earnings + A O C I. The above equation is set in bold. The second equation reads, Acquiring Assets by Issuing Equity + Assets = + Contributed Capital. The third equation reads, Acquiring Assets by Issuing Debt + Assets = + Liability. The fourth equation reads, Using Assets to Retire Equity minus Assets = negative Contributed Capital. The fifth equation reads, Using Assets to Retire Debt minus Assets = negative Liabilities. The equations under the Generating Net Income are as follows: The first equation reads, Revenues Create Assets + Assets = + Retained Earnings (Revenues). The second equation reads Revenues Safety Obligations, No change in assets = negative Liabilities + Retained Earnings (Revenues). The third equation reads Expenses Consume Assets minus Assets = negative Retained Earnings (Expenses). The fourth equation reads, Expenses Incur Obligations, No change in assets = + Liabilities minus Retained Earnings (Expenses). The fifth equation reads, Gains Create assets + Assets = + Retained Earnings (Gains). The sixth equation reads, Losses Consume Assets minus Assets = negative Retained Earnings (Losses). The seventh equation reads, Paying Dividends minus Assets = negative Retained Earnings (Dividends). A single rule appears below the seventh equation. Then the next equation reads, End of Period, Assets = Liabilities + Contributed Capital + Retained Earnings + AOCI. The above equation is set in bold, and a double rule appears below the equation.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9</a:t>
            </a:fld>
            <a:endParaRPr lang="en-US" dirty="0"/>
          </a:p>
        </p:txBody>
      </p:sp>
    </p:spTree>
    <p:extLst>
      <p:ext uri="{BB962C8B-B14F-4D97-AF65-F5344CB8AC3E}">
        <p14:creationId xmlns:p14="http://schemas.microsoft.com/office/powerpoint/2010/main" val="409635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p:nvPr>
        </p:nvSpPr>
        <p:spPr>
          <a:xfrm>
            <a:off x="174625" y="87084"/>
            <a:ext cx="4933950" cy="583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17002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11_Title and Conten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203200" y="76200"/>
            <a:ext cx="11785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000"/>
              <a:buFont typeface="Quest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rgbClr val="FFFFFF"/>
                </a:solidFill>
                <a:latin typeface="Questrial"/>
                <a:ea typeface="Questrial"/>
                <a:cs typeface="Questrial"/>
                <a:sym typeface="Questrial"/>
              </a:defRPr>
            </a:lvl1pPr>
            <a:lvl2pPr marL="0" lvl="1" indent="0" algn="ctr">
              <a:spcBef>
                <a:spcPts val="0"/>
              </a:spcBef>
              <a:buNone/>
              <a:defRPr sz="1400" b="1" i="0" u="none" strike="noStrike" cap="none">
                <a:solidFill>
                  <a:srgbClr val="FFFFFF"/>
                </a:solidFill>
                <a:latin typeface="Questrial"/>
                <a:ea typeface="Questrial"/>
                <a:cs typeface="Questrial"/>
                <a:sym typeface="Questrial"/>
              </a:defRPr>
            </a:lvl2pPr>
            <a:lvl3pPr marL="0" lvl="2" indent="0" algn="ctr">
              <a:spcBef>
                <a:spcPts val="0"/>
              </a:spcBef>
              <a:buNone/>
              <a:defRPr sz="1400" b="1" i="0" u="none" strike="noStrike" cap="none">
                <a:solidFill>
                  <a:srgbClr val="FFFFFF"/>
                </a:solidFill>
                <a:latin typeface="Questrial"/>
                <a:ea typeface="Questrial"/>
                <a:cs typeface="Questrial"/>
                <a:sym typeface="Questrial"/>
              </a:defRPr>
            </a:lvl3pPr>
            <a:lvl4pPr marL="0" lvl="3" indent="0" algn="ctr">
              <a:spcBef>
                <a:spcPts val="0"/>
              </a:spcBef>
              <a:buNone/>
              <a:defRPr sz="1400" b="1" i="0" u="none" strike="noStrike" cap="none">
                <a:solidFill>
                  <a:srgbClr val="FFFFFF"/>
                </a:solidFill>
                <a:latin typeface="Questrial"/>
                <a:ea typeface="Questrial"/>
                <a:cs typeface="Questrial"/>
                <a:sym typeface="Questrial"/>
              </a:defRPr>
            </a:lvl4pPr>
            <a:lvl5pPr marL="0" lvl="4" indent="0" algn="ctr">
              <a:spcBef>
                <a:spcPts val="0"/>
              </a:spcBef>
              <a:buNone/>
              <a:defRPr sz="1400" b="1" i="0" u="none" strike="noStrike" cap="none">
                <a:solidFill>
                  <a:srgbClr val="FFFFFF"/>
                </a:solidFill>
                <a:latin typeface="Questrial"/>
                <a:ea typeface="Questrial"/>
                <a:cs typeface="Questrial"/>
                <a:sym typeface="Questrial"/>
              </a:defRPr>
            </a:lvl5pPr>
            <a:lvl6pPr marL="0" lvl="5" indent="0" algn="ctr">
              <a:spcBef>
                <a:spcPts val="0"/>
              </a:spcBef>
              <a:buNone/>
              <a:defRPr sz="1400" b="1" i="0" u="none" strike="noStrike" cap="none">
                <a:solidFill>
                  <a:srgbClr val="FFFFFF"/>
                </a:solidFill>
                <a:latin typeface="Questrial"/>
                <a:ea typeface="Questrial"/>
                <a:cs typeface="Questrial"/>
                <a:sym typeface="Questrial"/>
              </a:defRPr>
            </a:lvl6pPr>
            <a:lvl7pPr marL="0" lvl="6" indent="0" algn="ctr">
              <a:spcBef>
                <a:spcPts val="0"/>
              </a:spcBef>
              <a:buNone/>
              <a:defRPr sz="1400" b="1" i="0" u="none" strike="noStrike" cap="none">
                <a:solidFill>
                  <a:srgbClr val="FFFFFF"/>
                </a:solidFill>
                <a:latin typeface="Questrial"/>
                <a:ea typeface="Questrial"/>
                <a:cs typeface="Questrial"/>
                <a:sym typeface="Questrial"/>
              </a:defRPr>
            </a:lvl7pPr>
            <a:lvl8pPr marL="0" lvl="7" indent="0" algn="ctr">
              <a:spcBef>
                <a:spcPts val="0"/>
              </a:spcBef>
              <a:buNone/>
              <a:defRPr sz="1400" b="1" i="0" u="none" strike="noStrike" cap="none">
                <a:solidFill>
                  <a:srgbClr val="FFFFFF"/>
                </a:solidFill>
                <a:latin typeface="Questrial"/>
                <a:ea typeface="Questrial"/>
                <a:cs typeface="Questrial"/>
                <a:sym typeface="Questrial"/>
              </a:defRPr>
            </a:lvl8pPr>
            <a:lvl9pPr marL="0" lvl="8" indent="0" algn="ctr">
              <a:spcBef>
                <a:spcPts val="0"/>
              </a:spcBef>
              <a:buNone/>
              <a:defRPr sz="1400" b="1" i="0" u="none" strike="noStrike" cap="none">
                <a:solidFill>
                  <a:srgbClr val="FFFFFF"/>
                </a:solidFill>
                <a:latin typeface="Questrial"/>
                <a:ea typeface="Questrial"/>
                <a:cs typeface="Questrial"/>
                <a:sym typeface="Questrial"/>
              </a:defRPr>
            </a:lvl9pPr>
          </a:lstStyle>
          <a:p>
            <a:fld id="{00000000-1234-1234-1234-123412341234}" type="slidenum">
              <a:rPr lang="en-US" smtClean="0"/>
              <a:pPr/>
              <a:t>‹#›</a:t>
            </a:fld>
            <a:endParaRPr lang="en-US" dirty="0"/>
          </a:p>
        </p:txBody>
      </p:sp>
      <p:sp>
        <p:nvSpPr>
          <p:cNvPr id="35" name="Google Shape;35;p4"/>
          <p:cNvSpPr txBox="1">
            <a:spLocks noGrp="1"/>
          </p:cNvSpPr>
          <p:nvPr>
            <p:ph type="body" idx="1"/>
          </p:nvPr>
        </p:nvSpPr>
        <p:spPr>
          <a:xfrm>
            <a:off x="816864" y="1600200"/>
            <a:ext cx="10871200" cy="4724400"/>
          </a:xfrm>
          <a:prstGeom prst="rect">
            <a:avLst/>
          </a:prstGeom>
          <a:noFill/>
          <a:ln>
            <a:noFill/>
          </a:ln>
        </p:spPr>
        <p:txBody>
          <a:bodyPr spcFirstLastPara="1" wrap="square" lIns="91425" tIns="45700" rIns="91425" bIns="45700" anchor="t" anchorCtr="0"/>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
          <p:cNvSpPr txBox="1">
            <a:spLocks noGrp="1"/>
          </p:cNvSpPr>
          <p:nvPr>
            <p:ph type="ftr" idx="11"/>
          </p:nvPr>
        </p:nvSpPr>
        <p:spPr>
          <a:xfrm>
            <a:off x="101600" y="6492876"/>
            <a:ext cx="11887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419110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 id="2147483672" r:id="rId15"/>
  </p:sldLayoutIdLst>
  <p:txStyles>
    <p:titleStyle>
      <a:lvl1pPr algn="ctr" defTabSz="914400" rtl="0" eaLnBrk="1" latinLnBrk="0" hangingPunct="1">
        <a:lnSpc>
          <a:spcPct val="90000"/>
        </a:lnSpc>
        <a:spcBef>
          <a:spcPct val="0"/>
        </a:spcBef>
        <a:buNone/>
        <a:defRPr sz="3400" b="1"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838200" y="2249928"/>
            <a:ext cx="10515600" cy="914400"/>
          </a:xfrm>
        </p:spPr>
        <p:txBody>
          <a:bodyPr/>
          <a:lstStyle/>
          <a:p>
            <a:r>
              <a:rPr lang="en-US" sz="4000" dirty="0"/>
              <a:t>Intermediate Accounting</a:t>
            </a:r>
          </a:p>
        </p:txBody>
      </p:sp>
      <p:sp>
        <p:nvSpPr>
          <p:cNvPr id="2" name="Subtitle 2"/>
          <p:cNvSpPr>
            <a:spLocks noGrp="1"/>
          </p:cNvSpPr>
          <p:nvPr>
            <p:ph type="subTitle" idx="1"/>
          </p:nvPr>
        </p:nvSpPr>
        <p:spPr>
          <a:xfrm>
            <a:off x="1066800" y="3310516"/>
            <a:ext cx="10058400" cy="731520"/>
          </a:xfrm>
        </p:spPr>
        <p:txBody>
          <a:bodyPr/>
          <a:lstStyle/>
          <a:p>
            <a:r>
              <a:rPr lang="en-US" sz="2400" dirty="0"/>
              <a:t>Third Edition</a:t>
            </a:r>
          </a:p>
        </p:txBody>
      </p:sp>
      <p:sp>
        <p:nvSpPr>
          <p:cNvPr id="6" name="Text Placeholder 3"/>
          <p:cNvSpPr>
            <a:spLocks noGrp="1"/>
          </p:cNvSpPr>
          <p:nvPr>
            <p:ph type="body" sz="quarter" idx="10"/>
          </p:nvPr>
        </p:nvSpPr>
        <p:spPr/>
        <p:txBody>
          <a:bodyPr>
            <a:noAutofit/>
          </a:bodyPr>
          <a:lstStyle/>
          <a:p>
            <a:pPr lvl="0"/>
            <a:r>
              <a:rPr lang="en-US" dirty="0"/>
              <a:t>Wahlen, Intermediate Accounting, Third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1833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Transactions, Events, Arrangements, and Supporting Documents</a:t>
            </a:r>
            <a:endParaRPr lang="en-US" sz="2000" dirty="0"/>
          </a:p>
        </p:txBody>
      </p:sp>
      <p:sp>
        <p:nvSpPr>
          <p:cNvPr id="3" name="Content Placeholder 2"/>
          <p:cNvSpPr>
            <a:spLocks noGrp="1"/>
          </p:cNvSpPr>
          <p:nvPr>
            <p:ph idx="1"/>
          </p:nvPr>
        </p:nvSpPr>
        <p:spPr>
          <a:xfrm>
            <a:off x="838199" y="1317625"/>
            <a:ext cx="10990943" cy="4754880"/>
          </a:xfrm>
        </p:spPr>
        <p:txBody>
          <a:bodyPr/>
          <a:lstStyle/>
          <a:p>
            <a:pPr>
              <a:spcBef>
                <a:spcPts val="1200"/>
              </a:spcBef>
              <a:buClr>
                <a:schemeClr val="tx1"/>
              </a:buClr>
            </a:pPr>
            <a:r>
              <a:rPr lang="en-US" sz="2800" b="1" dirty="0">
                <a:solidFill>
                  <a:srgbClr val="004A78"/>
                </a:solidFill>
              </a:rPr>
              <a:t>Transaction</a:t>
            </a:r>
            <a:r>
              <a:rPr lang="en-US" sz="2800" dirty="0"/>
              <a:t> – the transfer or exchange of resources between the company and another party</a:t>
            </a:r>
          </a:p>
          <a:p>
            <a:pPr>
              <a:spcBef>
                <a:spcPts val="1200"/>
              </a:spcBef>
              <a:buClr>
                <a:schemeClr val="tx1"/>
              </a:buClr>
            </a:pPr>
            <a:r>
              <a:rPr lang="en-US" sz="2800" b="1" dirty="0">
                <a:solidFill>
                  <a:srgbClr val="004A78"/>
                </a:solidFill>
              </a:rPr>
              <a:t>Event</a:t>
            </a:r>
            <a:r>
              <a:rPr lang="en-US" sz="2800" dirty="0"/>
              <a:t> – an occurrence that affects the company</a:t>
            </a:r>
          </a:p>
          <a:p>
            <a:pPr>
              <a:spcBef>
                <a:spcPts val="1200"/>
              </a:spcBef>
              <a:buClr>
                <a:schemeClr val="tx1"/>
              </a:buClr>
            </a:pPr>
            <a:r>
              <a:rPr lang="en-US" sz="2800" b="1" dirty="0">
                <a:solidFill>
                  <a:srgbClr val="004A78"/>
                </a:solidFill>
              </a:rPr>
              <a:t>Arrangement</a:t>
            </a:r>
            <a:r>
              <a:rPr lang="en-US" sz="2800" dirty="0"/>
              <a:t> – an agreement or a promise by the company with another party</a:t>
            </a:r>
          </a:p>
          <a:p>
            <a:pPr>
              <a:spcBef>
                <a:spcPts val="1200"/>
              </a:spcBef>
              <a:buClr>
                <a:schemeClr val="tx1"/>
              </a:buClr>
            </a:pPr>
            <a:r>
              <a:rPr lang="en-US" sz="2800" b="1" dirty="0">
                <a:solidFill>
                  <a:srgbClr val="004A78"/>
                </a:solidFill>
              </a:rPr>
              <a:t>Source documents</a:t>
            </a:r>
            <a:r>
              <a:rPr lang="en-US" sz="2800" dirty="0"/>
              <a:t> – business documents that record transactions, events, and arrangements within an accounting system</a:t>
            </a:r>
          </a:p>
        </p:txBody>
      </p:sp>
    </p:spTree>
    <p:extLst>
      <p:ext uri="{BB962C8B-B14F-4D97-AF65-F5344CB8AC3E}">
        <p14:creationId xmlns:p14="http://schemas.microsoft.com/office/powerpoint/2010/main" val="3428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 Terminology</a:t>
            </a:r>
            <a:endParaRPr lang="en-US" sz="2000" dirty="0"/>
          </a:p>
        </p:txBody>
      </p:sp>
      <p:sp>
        <p:nvSpPr>
          <p:cNvPr id="3" name="Content Placeholder 2"/>
          <p:cNvSpPr>
            <a:spLocks noGrp="1"/>
          </p:cNvSpPr>
          <p:nvPr>
            <p:ph idx="1"/>
          </p:nvPr>
        </p:nvSpPr>
        <p:spPr>
          <a:xfrm>
            <a:off x="838200" y="1317625"/>
            <a:ext cx="10515600" cy="4754880"/>
          </a:xfrm>
        </p:spPr>
        <p:txBody>
          <a:bodyPr/>
          <a:lstStyle/>
          <a:p>
            <a:pPr>
              <a:buClr>
                <a:schemeClr val="tx1"/>
              </a:buClr>
            </a:pPr>
            <a:r>
              <a:rPr lang="en-US" sz="2600" b="1" dirty="0">
                <a:solidFill>
                  <a:srgbClr val="004A78"/>
                </a:solidFill>
              </a:rPr>
              <a:t>Accounts</a:t>
            </a:r>
            <a:r>
              <a:rPr lang="en-US" sz="2600" dirty="0"/>
              <a:t> – store recorded monetary information from transactions, events, and arrangements</a:t>
            </a:r>
          </a:p>
          <a:p>
            <a:pPr>
              <a:buClr>
                <a:schemeClr val="tx1"/>
              </a:buClr>
            </a:pPr>
            <a:r>
              <a:rPr lang="en-US" sz="2600" b="1" dirty="0">
                <a:solidFill>
                  <a:srgbClr val="004A78"/>
                </a:solidFill>
              </a:rPr>
              <a:t>Chart of Accounts</a:t>
            </a:r>
            <a:r>
              <a:rPr lang="en-US" sz="2600" dirty="0"/>
              <a:t> – comprehensive list of all accounts and their assigned account numbers</a:t>
            </a:r>
          </a:p>
          <a:p>
            <a:pPr>
              <a:buClr>
                <a:schemeClr val="tx1"/>
              </a:buClr>
            </a:pPr>
            <a:r>
              <a:rPr lang="en-US" sz="2600" b="1" dirty="0">
                <a:solidFill>
                  <a:srgbClr val="004A78"/>
                </a:solidFill>
              </a:rPr>
              <a:t>T-Accounts</a:t>
            </a:r>
            <a:r>
              <a:rPr lang="en-US" sz="2600" dirty="0"/>
              <a:t> – format used to show debit and credit sides</a:t>
            </a:r>
          </a:p>
          <a:p>
            <a:pPr>
              <a:buClr>
                <a:schemeClr val="tx1"/>
              </a:buClr>
            </a:pPr>
            <a:r>
              <a:rPr lang="en-US" sz="2600" b="1" dirty="0">
                <a:solidFill>
                  <a:srgbClr val="004A78"/>
                </a:solidFill>
              </a:rPr>
              <a:t>Debit</a:t>
            </a:r>
            <a:r>
              <a:rPr lang="en-US" sz="2600" dirty="0"/>
              <a:t> – left side of a T-account</a:t>
            </a:r>
          </a:p>
          <a:p>
            <a:pPr>
              <a:buClr>
                <a:schemeClr val="tx1"/>
              </a:buClr>
            </a:pPr>
            <a:r>
              <a:rPr lang="en-US" sz="2600" b="1" dirty="0">
                <a:solidFill>
                  <a:srgbClr val="004A78"/>
                </a:solidFill>
              </a:rPr>
              <a:t>Credit</a:t>
            </a:r>
            <a:r>
              <a:rPr lang="en-US" sz="2600" dirty="0"/>
              <a:t> – right side of a T-account</a:t>
            </a:r>
          </a:p>
          <a:p>
            <a:pPr>
              <a:buClr>
                <a:schemeClr val="tx1"/>
              </a:buClr>
            </a:pPr>
            <a:r>
              <a:rPr lang="en-US" sz="2600" b="1" dirty="0">
                <a:solidFill>
                  <a:srgbClr val="004A78"/>
                </a:solidFill>
              </a:rPr>
              <a:t>Double-entry accounting system</a:t>
            </a:r>
            <a:r>
              <a:rPr lang="en-US" sz="2600" dirty="0"/>
              <a:t> – for each transaction, event, or arrangement,  the total amount of debits must always equal the total amount of credits</a:t>
            </a:r>
          </a:p>
        </p:txBody>
      </p:sp>
    </p:spTree>
    <p:extLst>
      <p:ext uri="{BB962C8B-B14F-4D97-AF65-F5344CB8AC3E}">
        <p14:creationId xmlns:p14="http://schemas.microsoft.com/office/powerpoint/2010/main" val="83851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 Classifications</a:t>
            </a:r>
            <a:endParaRPr lang="en-US" sz="2000" dirty="0"/>
          </a:p>
        </p:txBody>
      </p:sp>
      <p:sp>
        <p:nvSpPr>
          <p:cNvPr id="3" name="Content Placeholder 2"/>
          <p:cNvSpPr>
            <a:spLocks noGrp="1"/>
          </p:cNvSpPr>
          <p:nvPr>
            <p:ph idx="1"/>
          </p:nvPr>
        </p:nvSpPr>
        <p:spPr>
          <a:xfrm>
            <a:off x="838200" y="1317625"/>
            <a:ext cx="10515600" cy="4560661"/>
          </a:xfrm>
        </p:spPr>
        <p:txBody>
          <a:bodyPr/>
          <a:lstStyle/>
          <a:p>
            <a:r>
              <a:rPr lang="en-US" sz="2800" dirty="0"/>
              <a:t>Account classifications</a:t>
            </a:r>
          </a:p>
          <a:p>
            <a:pPr lvl="1">
              <a:buClr>
                <a:schemeClr val="tx1"/>
              </a:buClr>
            </a:pPr>
            <a:r>
              <a:rPr lang="en-US" sz="2400" b="1" dirty="0">
                <a:solidFill>
                  <a:srgbClr val="004A78"/>
                </a:solidFill>
              </a:rPr>
              <a:t>Permanent accounts</a:t>
            </a:r>
            <a:r>
              <a:rPr lang="en-US" sz="2400" dirty="0"/>
              <a:t> – the asset, liability, and shareholders’ equity accounts whose balances at the end of the period are carried forward to the next period.</a:t>
            </a:r>
          </a:p>
          <a:p>
            <a:pPr lvl="1">
              <a:buClr>
                <a:schemeClr val="tx1"/>
              </a:buClr>
            </a:pPr>
            <a:r>
              <a:rPr lang="en-US" sz="2400" b="1" dirty="0">
                <a:solidFill>
                  <a:srgbClr val="004A78"/>
                </a:solidFill>
              </a:rPr>
              <a:t>Temporary accounts (periodic accounts)</a:t>
            </a:r>
            <a:r>
              <a:rPr lang="en-US" sz="2400" dirty="0"/>
              <a:t> – used to determine the changes in retained earnings that occur </a:t>
            </a:r>
            <a:r>
              <a:rPr lang="en-US" sz="2400" i="1" dirty="0"/>
              <a:t>during a period</a:t>
            </a:r>
            <a:r>
              <a:rPr lang="en-US" sz="2400" dirty="0"/>
              <a:t>. Their balances are not carried forward.</a:t>
            </a:r>
          </a:p>
          <a:p>
            <a:pPr>
              <a:buClr>
                <a:schemeClr val="tx1"/>
              </a:buClr>
            </a:pPr>
            <a:r>
              <a:rPr lang="en-US" sz="2800" b="1" dirty="0">
                <a:solidFill>
                  <a:srgbClr val="004A78"/>
                </a:solidFill>
              </a:rPr>
              <a:t>Contra account</a:t>
            </a:r>
            <a:r>
              <a:rPr lang="en-US" sz="2800" dirty="0"/>
              <a:t> – shows a reduction in a related account.</a:t>
            </a:r>
          </a:p>
          <a:p>
            <a:pPr>
              <a:buClr>
                <a:schemeClr val="tx1"/>
              </a:buClr>
            </a:pPr>
            <a:r>
              <a:rPr lang="en-US" sz="2800" b="1" dirty="0">
                <a:solidFill>
                  <a:srgbClr val="004A78"/>
                </a:solidFill>
              </a:rPr>
              <a:t>Balance</a:t>
            </a:r>
            <a:r>
              <a:rPr lang="en-US" sz="2800" dirty="0"/>
              <a:t> – difference between the total debits and credits recorded in that account. </a:t>
            </a:r>
          </a:p>
        </p:txBody>
      </p:sp>
    </p:spTree>
    <p:extLst>
      <p:ext uri="{BB962C8B-B14F-4D97-AF65-F5344CB8AC3E}">
        <p14:creationId xmlns:p14="http://schemas.microsoft.com/office/powerpoint/2010/main" val="263640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Equation and Double-Entry System</a:t>
            </a:r>
            <a:endParaRPr lang="en-US" sz="2000" dirty="0"/>
          </a:p>
        </p:txBody>
      </p:sp>
      <p:pic>
        <p:nvPicPr>
          <p:cNvPr id="6" name="Picture 2" descr="There are two categories: Permanent Accounts and Temporary Accounts. In Permanent Accounts is the equation begin equation Assets equals Liabilities plus Shareholders' Equity. Below assets is Asset Accounts, which has two columns: (debit) Increase plus and (credit) Decrease minus. Below Liabilities is Liability Accounts, which has two columns: (debit) Decrease minus and (credit) Increase plus. Below Shareholders' Equity is Common Stock Accounts, Retained Earnings, and AOCI Accounts. The two columns for Common Stock Accounts are (debit) Decrease minus and (credit) Increase plus. The two columns for Retained Earnings are (debit) Decrease minus and (credit) Increase plus. The two columns for AOCI Accounts are (debit) Decrease minus and (credit) Increase plus. Temporary Accounts consist of five categories: Revenue Accounts, Expense Accounts, Gain Accounts, Loss Accounts, and Dividend Accounts. The two columns for Revenue Accounts are (debit) Decrease minus and (credit) Increase plus. The two columns for Expense Accounts are (debit) Increase plus and (credit) Decrease minus. The two columns for Gain Accounts are (debit) Decrease minus and (credit) Increase plus. The two columns for Loss Accounts are (debit) Increase plus and (credit) Decrease minus. The two columns for Dividend Accounts are (debit) Increase plus and (credit) Decrease minus. An arrow extends from Temporary Accounts and points at Retained Earnings."/>
          <p:cNvPicPr preferRelativeResize="0">
            <a:picLocks noGrp="1"/>
          </p:cNvPicPr>
          <p:nvPr>
            <p:ph idx="1"/>
          </p:nvPr>
        </p:nvPicPr>
        <p:blipFill rotWithShape="1">
          <a:blip r:embed="rId3">
            <a:alphaModFix/>
          </a:blip>
          <a:srcRect t="7109"/>
          <a:stretch/>
        </p:blipFill>
        <p:spPr>
          <a:xfrm>
            <a:off x="2751591" y="1369856"/>
            <a:ext cx="6688818" cy="4812996"/>
          </a:xfrm>
          <a:prstGeom prst="rect">
            <a:avLst/>
          </a:prstGeom>
          <a:noFill/>
          <a:ln>
            <a:noFill/>
          </a:ln>
        </p:spPr>
      </p:pic>
    </p:spTree>
    <p:extLst>
      <p:ext uri="{BB962C8B-B14F-4D97-AF65-F5344CB8AC3E}">
        <p14:creationId xmlns:p14="http://schemas.microsoft.com/office/powerpoint/2010/main" val="298387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Financial Statements</a:t>
            </a:r>
            <a:endParaRPr lang="en-US" sz="2000" dirty="0"/>
          </a:p>
        </p:txBody>
      </p:sp>
      <p:sp>
        <p:nvSpPr>
          <p:cNvPr id="4" name="Content Placeholder 2"/>
          <p:cNvSpPr>
            <a:spLocks noGrp="1"/>
          </p:cNvSpPr>
          <p:nvPr>
            <p:ph idx="1"/>
          </p:nvPr>
        </p:nvSpPr>
        <p:spPr>
          <a:xfrm>
            <a:off x="838200" y="1317625"/>
            <a:ext cx="10515600" cy="4517118"/>
          </a:xfrm>
        </p:spPr>
        <p:txBody>
          <a:bodyPr/>
          <a:lstStyle/>
          <a:p>
            <a:pPr>
              <a:spcBef>
                <a:spcPts val="1200"/>
              </a:spcBef>
              <a:buClr>
                <a:schemeClr val="tx1"/>
              </a:buClr>
            </a:pPr>
            <a:r>
              <a:rPr lang="en-US" sz="2800" b="1" dirty="0">
                <a:solidFill>
                  <a:srgbClr val="004A78"/>
                </a:solidFill>
              </a:rPr>
              <a:t>Annual report </a:t>
            </a:r>
          </a:p>
          <a:p>
            <a:pPr lvl="1">
              <a:spcBef>
                <a:spcPts val="1200"/>
              </a:spcBef>
            </a:pPr>
            <a:r>
              <a:rPr lang="en-US" sz="2400" dirty="0"/>
              <a:t>Contains the financial statements for the fiscal year, supporting schedules and notes, management’s discussion and analysis, and other information</a:t>
            </a:r>
            <a:r>
              <a:rPr lang="en-US" dirty="0"/>
              <a:t>.</a:t>
            </a:r>
          </a:p>
          <a:p>
            <a:pPr>
              <a:spcBef>
                <a:spcPts val="1200"/>
              </a:spcBef>
              <a:buClr>
                <a:schemeClr val="tx1"/>
              </a:buClr>
            </a:pPr>
            <a:r>
              <a:rPr lang="en-US" sz="2800" b="1" dirty="0">
                <a:solidFill>
                  <a:srgbClr val="004A78"/>
                </a:solidFill>
              </a:rPr>
              <a:t>Interim statements </a:t>
            </a:r>
            <a:r>
              <a:rPr lang="en-US" sz="2800" dirty="0"/>
              <a:t>(or</a:t>
            </a:r>
            <a:r>
              <a:rPr lang="en-US" sz="2800" b="1" dirty="0">
                <a:solidFill>
                  <a:srgbClr val="004A78"/>
                </a:solidFill>
              </a:rPr>
              <a:t> quarterly statements</a:t>
            </a:r>
            <a:r>
              <a:rPr lang="en-US" sz="2800" dirty="0"/>
              <a:t>)</a:t>
            </a:r>
            <a:r>
              <a:rPr lang="en-US" sz="2800" b="1" dirty="0">
                <a:solidFill>
                  <a:srgbClr val="004A78"/>
                </a:solidFill>
              </a:rPr>
              <a:t> </a:t>
            </a:r>
          </a:p>
          <a:p>
            <a:pPr lvl="1">
              <a:spcBef>
                <a:spcPts val="1200"/>
              </a:spcBef>
            </a:pPr>
            <a:r>
              <a:rPr lang="en-US" sz="2400" dirty="0"/>
              <a:t>Financial statements prepared for shorter time periods.</a:t>
            </a:r>
          </a:p>
        </p:txBody>
      </p:sp>
    </p:spTree>
    <p:extLst>
      <p:ext uri="{BB962C8B-B14F-4D97-AF65-F5344CB8AC3E}">
        <p14:creationId xmlns:p14="http://schemas.microsoft.com/office/powerpoint/2010/main" val="118589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Cycle</a:t>
            </a:r>
            <a:br>
              <a:rPr lang="en-US" dirty="0"/>
            </a:br>
            <a:r>
              <a:rPr lang="en-US" sz="2000" dirty="0"/>
              <a:t>Learning Objective #2</a:t>
            </a:r>
          </a:p>
        </p:txBody>
      </p:sp>
      <p:sp>
        <p:nvSpPr>
          <p:cNvPr id="3" name="Content Placeholder 2"/>
          <p:cNvSpPr>
            <a:spLocks noGrp="1"/>
          </p:cNvSpPr>
          <p:nvPr>
            <p:ph idx="1"/>
          </p:nvPr>
        </p:nvSpPr>
        <p:spPr>
          <a:xfrm>
            <a:off x="838200" y="1317626"/>
            <a:ext cx="10515600" cy="4546146"/>
          </a:xfrm>
        </p:spPr>
        <p:txBody>
          <a:bodyPr/>
          <a:lstStyle/>
          <a:p>
            <a:pPr marL="1377950" lvl="0" indent="-1377950">
              <a:buSzPts val="1740"/>
              <a:buNone/>
            </a:pPr>
            <a:r>
              <a:rPr lang="en-US" sz="2800" i="1" dirty="0"/>
              <a:t>Step 1</a:t>
            </a:r>
            <a:r>
              <a:rPr lang="en-US" sz="2800" dirty="0"/>
              <a:t> – Record the transactions, events, and arrangements in a journal.</a:t>
            </a:r>
          </a:p>
          <a:p>
            <a:pPr marL="1377950" lvl="0" indent="-1377950">
              <a:buSzPts val="1740"/>
              <a:buNone/>
            </a:pPr>
            <a:r>
              <a:rPr lang="en-US" sz="2800" i="1" dirty="0"/>
              <a:t>Step 2</a:t>
            </a:r>
            <a:r>
              <a:rPr lang="en-US" sz="2800" dirty="0"/>
              <a:t> – Post the journal entries to the accounts in the ledger.</a:t>
            </a:r>
          </a:p>
          <a:p>
            <a:pPr marL="1377950" lvl="0" indent="-1377950">
              <a:buSzPts val="1740"/>
              <a:buNone/>
            </a:pPr>
            <a:r>
              <a:rPr lang="en-US" sz="2800" i="1" dirty="0"/>
              <a:t>Step 3</a:t>
            </a:r>
            <a:r>
              <a:rPr lang="en-US" sz="2800" dirty="0"/>
              <a:t> – Prepare and post adjusting entries.</a:t>
            </a:r>
          </a:p>
          <a:p>
            <a:pPr marL="1377950" lvl="0" indent="-1377950">
              <a:buSzPts val="1740"/>
              <a:buNone/>
            </a:pPr>
            <a:r>
              <a:rPr lang="en-US" sz="2800" i="1" dirty="0"/>
              <a:t>Step </a:t>
            </a:r>
            <a:r>
              <a:rPr lang="en-US" sz="2800" dirty="0"/>
              <a:t>4 – Prepare the financial statements.</a:t>
            </a:r>
          </a:p>
          <a:p>
            <a:pPr marL="1377950" lvl="0" indent="-1377950">
              <a:buSzPts val="1740"/>
              <a:buNone/>
            </a:pPr>
            <a:r>
              <a:rPr lang="en-US" sz="2800" i="1" dirty="0"/>
              <a:t>Step 5</a:t>
            </a:r>
            <a:r>
              <a:rPr lang="en-US" sz="2800" dirty="0"/>
              <a:t> – Prepare and post closing entries for the temporary accounts: revenues, expenses, gains, losses, and dividends.</a:t>
            </a:r>
          </a:p>
        </p:txBody>
      </p:sp>
    </p:spTree>
    <p:extLst>
      <p:ext uri="{BB962C8B-B14F-4D97-AF65-F5344CB8AC3E}">
        <p14:creationId xmlns:p14="http://schemas.microsoft.com/office/powerpoint/2010/main" val="622692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Information Flows through the Accounting System</a:t>
            </a:r>
            <a:endParaRPr lang="en-US" sz="1200" dirty="0"/>
          </a:p>
        </p:txBody>
      </p:sp>
      <p:pic>
        <p:nvPicPr>
          <p:cNvPr id="6" name="Picture 2" descr="An info graph shows an accounting system in four blocks. The header of the blocks from left to the right reads as follows: Transaction; Record in journal; Store in accounts; and Report in Financial Statements. Text in the transaction block reads, Purchase Inventory on credit: Invoice $100. Text in the record in journal block reads, Inventory, 100, Accounts payable, 100. In the store in accounts block, two T accounts are shown. In the first T account, the title Inventory is centered above the horizontal line. A vertical line is drawn perpendicular to the horizontal line. To the left of the vertical line, on the debit side of the T account, the amount recorded is 100. In the second T account, the title Accounts Payable is centered above the horizontal line. A vertical line is drawn perpendicular to the horizontal line. To the right of the vertical line, on the debit side of the T account, the amount recorded is 100. Entries on the report in financial statement block read, Balance sheet followed by current assets followed by inventory, $100 followed by current liabilities followed by accounts payable $100. The amount of inventory in store account points to the amount of inventory in the balance sheet of the financial statement. The amount of account payable in store account points to the amount of accounts payable in the balance sheet of the financial statement.  "/>
          <p:cNvPicPr preferRelativeResize="0">
            <a:picLocks noGrp="1"/>
          </p:cNvPicPr>
          <p:nvPr>
            <p:ph idx="1"/>
          </p:nvPr>
        </p:nvPicPr>
        <p:blipFill rotWithShape="1">
          <a:blip r:embed="rId3">
            <a:alphaModFix/>
          </a:blip>
          <a:srcRect t="20503"/>
          <a:stretch/>
        </p:blipFill>
        <p:spPr>
          <a:xfrm>
            <a:off x="838200" y="2368503"/>
            <a:ext cx="10591121" cy="2421211"/>
          </a:xfrm>
          <a:prstGeom prst="rect">
            <a:avLst/>
          </a:prstGeom>
          <a:noFill/>
          <a:ln>
            <a:noFill/>
          </a:ln>
        </p:spPr>
      </p:pic>
    </p:spTree>
    <p:extLst>
      <p:ext uri="{BB962C8B-B14F-4D97-AF65-F5344CB8AC3E}">
        <p14:creationId xmlns:p14="http://schemas.microsoft.com/office/powerpoint/2010/main" val="233834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Recording Entries in the General Journal</a:t>
            </a:r>
            <a:br>
              <a:rPr lang="en-US" dirty="0"/>
            </a:br>
            <a:r>
              <a:rPr lang="en-US" sz="2000" dirty="0"/>
              <a:t>Learning Objective #3</a:t>
            </a:r>
            <a:endParaRPr lang="en-US" sz="900" dirty="0"/>
          </a:p>
        </p:txBody>
      </p:sp>
      <p:sp>
        <p:nvSpPr>
          <p:cNvPr id="3" name="Content Placeholder 2"/>
          <p:cNvSpPr>
            <a:spLocks noGrp="1"/>
          </p:cNvSpPr>
          <p:nvPr>
            <p:ph idx="1"/>
          </p:nvPr>
        </p:nvSpPr>
        <p:spPr>
          <a:xfrm>
            <a:off x="838200" y="1317625"/>
            <a:ext cx="10773229" cy="4705804"/>
          </a:xfrm>
        </p:spPr>
        <p:txBody>
          <a:bodyPr/>
          <a:lstStyle/>
          <a:p>
            <a:r>
              <a:rPr lang="en-US" sz="2800" dirty="0"/>
              <a:t>The </a:t>
            </a:r>
            <a:r>
              <a:rPr lang="en-US" sz="2800" b="1" dirty="0">
                <a:solidFill>
                  <a:srgbClr val="004A78"/>
                </a:solidFill>
              </a:rPr>
              <a:t>general journal</a:t>
            </a:r>
            <a:r>
              <a:rPr lang="en-US" sz="2800" dirty="0"/>
              <a:t> consists of a column for:</a:t>
            </a:r>
          </a:p>
          <a:p>
            <a:pPr lvl="1"/>
            <a:r>
              <a:rPr lang="en-US" sz="2400" dirty="0"/>
              <a:t>The date </a:t>
            </a:r>
          </a:p>
          <a:p>
            <a:pPr lvl="1"/>
            <a:r>
              <a:rPr lang="en-US" sz="2400" dirty="0"/>
              <a:t>The titles of the accounts affected by each entry</a:t>
            </a:r>
          </a:p>
          <a:p>
            <a:pPr lvl="1"/>
            <a:r>
              <a:rPr lang="en-US" sz="2400" dirty="0"/>
              <a:t>The account numbers</a:t>
            </a:r>
          </a:p>
          <a:p>
            <a:pPr lvl="1"/>
            <a:r>
              <a:rPr lang="en-US" sz="2400" dirty="0"/>
              <a:t>Debit(s) amount</a:t>
            </a:r>
          </a:p>
          <a:p>
            <a:pPr lvl="1"/>
            <a:r>
              <a:rPr lang="en-US" sz="2400" dirty="0"/>
              <a:t>Credit(s) amount</a:t>
            </a:r>
          </a:p>
          <a:p>
            <a:r>
              <a:rPr lang="en-US" sz="2800" dirty="0"/>
              <a:t>Each transaction is recorded in the general journal with a </a:t>
            </a:r>
            <a:r>
              <a:rPr lang="en-US" sz="2800" b="1" dirty="0">
                <a:solidFill>
                  <a:srgbClr val="004A78"/>
                </a:solidFill>
              </a:rPr>
              <a:t>journal entry</a:t>
            </a:r>
            <a:r>
              <a:rPr lang="en-US" sz="2800" dirty="0"/>
              <a:t>.</a:t>
            </a:r>
          </a:p>
          <a:p>
            <a:r>
              <a:rPr lang="en-US" sz="2800" dirty="0"/>
              <a:t>An explanation is written below each journal entry.</a:t>
            </a:r>
          </a:p>
        </p:txBody>
      </p:sp>
    </p:spTree>
    <p:extLst>
      <p:ext uri="{BB962C8B-B14F-4D97-AF65-F5344CB8AC3E}">
        <p14:creationId xmlns:p14="http://schemas.microsoft.com/office/powerpoint/2010/main" val="309226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Illustrating the Accounting Cycle</a:t>
            </a:r>
            <a:endParaRPr lang="en-US" sz="1200" dirty="0"/>
          </a:p>
        </p:txBody>
      </p:sp>
      <p:sp>
        <p:nvSpPr>
          <p:cNvPr id="3" name="Content Placeholder 2"/>
          <p:cNvSpPr>
            <a:spLocks noGrp="1"/>
          </p:cNvSpPr>
          <p:nvPr>
            <p:ph idx="1"/>
          </p:nvPr>
        </p:nvSpPr>
        <p:spPr>
          <a:xfrm>
            <a:off x="838199" y="1317625"/>
            <a:ext cx="10990944" cy="4821918"/>
          </a:xfrm>
        </p:spPr>
        <p:txBody>
          <a:bodyPr/>
          <a:lstStyle/>
          <a:p>
            <a:r>
              <a:rPr lang="en-US" sz="2800" dirty="0"/>
              <a:t>Jaymie Corporation incorporates on January 1, 2019, as a wholesaler. The company uses a </a:t>
            </a:r>
            <a:r>
              <a:rPr lang="en-US" sz="2800" b="1" dirty="0">
                <a:solidFill>
                  <a:srgbClr val="004A78"/>
                </a:solidFill>
              </a:rPr>
              <a:t>perpetual inventory system</a:t>
            </a:r>
            <a:r>
              <a:rPr lang="en-US" sz="2800" dirty="0"/>
              <a:t>, in which the inventory account is updated for each purchase or sale.</a:t>
            </a:r>
          </a:p>
          <a:p>
            <a:r>
              <a:rPr lang="en-US" sz="2800" dirty="0"/>
              <a:t>Accounts used in inventory transactions include:</a:t>
            </a:r>
          </a:p>
          <a:p>
            <a:pPr lvl="1">
              <a:buClr>
                <a:schemeClr val="tx1"/>
              </a:buClr>
            </a:pPr>
            <a:r>
              <a:rPr lang="en-US" sz="2400" b="1" dirty="0">
                <a:solidFill>
                  <a:srgbClr val="004A78"/>
                </a:solidFill>
              </a:rPr>
              <a:t>Purchase return</a:t>
            </a:r>
            <a:r>
              <a:rPr lang="en-US" sz="2400" dirty="0"/>
              <a:t> – inventory returned to receive a refund</a:t>
            </a:r>
          </a:p>
          <a:p>
            <a:pPr lvl="1">
              <a:buClr>
                <a:schemeClr val="tx1"/>
              </a:buClr>
            </a:pPr>
            <a:r>
              <a:rPr lang="en-US" sz="2400" b="1" dirty="0">
                <a:solidFill>
                  <a:srgbClr val="004A78"/>
                </a:solidFill>
              </a:rPr>
              <a:t>Purchase allowance</a:t>
            </a:r>
            <a:r>
              <a:rPr lang="en-US" sz="2400" dirty="0"/>
              <a:t> – company keeps damaged inventory and receives a refund</a:t>
            </a:r>
          </a:p>
          <a:p>
            <a:pPr lvl="1">
              <a:buClr>
                <a:schemeClr val="tx1"/>
              </a:buClr>
            </a:pPr>
            <a:r>
              <a:rPr lang="en-US" sz="2400" b="1" dirty="0">
                <a:solidFill>
                  <a:srgbClr val="004A78"/>
                </a:solidFill>
              </a:rPr>
              <a:t>Purchase discount</a:t>
            </a:r>
            <a:r>
              <a:rPr lang="en-US" sz="2400" dirty="0"/>
              <a:t> – discount offered by supplier to induce prompt payment </a:t>
            </a:r>
          </a:p>
          <a:p>
            <a:r>
              <a:rPr lang="en-US" sz="2800" dirty="0"/>
              <a:t>During 2019, Jaymie engaged in various transactions.</a:t>
            </a:r>
          </a:p>
        </p:txBody>
      </p:sp>
    </p:spTree>
    <p:extLst>
      <p:ext uri="{BB962C8B-B14F-4D97-AF65-F5344CB8AC3E}">
        <p14:creationId xmlns:p14="http://schemas.microsoft.com/office/powerpoint/2010/main" val="333063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Preparing Journal Entries, Part 1</a:t>
            </a:r>
            <a:endParaRPr lang="en-US" sz="1200" dirty="0"/>
          </a:p>
        </p:txBody>
      </p:sp>
      <p:graphicFrame>
        <p:nvGraphicFramePr>
          <p:cNvPr id="8" name="Table 2" descr="A screenshot with a header that reads Date, Transactions and Analysis. Under date reads, 1/1, under Transaction reads, Various shareholders invest in Jaymie by purchasing 2,000 shares of no-par stock at $10 per share. Lastly, Under analysis reads, Asset account Cash increased (debited) by $20,000; shareholders' equity account Common Stock increased (credited) by $20,000."/>
          <p:cNvGraphicFramePr>
            <a:graphicFrameLocks noGrp="1"/>
          </p:cNvGraphicFramePr>
          <p:nvPr>
            <p:ph idx="1"/>
            <p:extLst>
              <p:ext uri="{D42A27DB-BD31-4B8C-83A1-F6EECF244321}">
                <p14:modId xmlns:p14="http://schemas.microsoft.com/office/powerpoint/2010/main" val="4166336430"/>
              </p:ext>
            </p:extLst>
          </p:nvPr>
        </p:nvGraphicFramePr>
        <p:xfrm>
          <a:off x="605971" y="1224100"/>
          <a:ext cx="11247120" cy="108508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517474933"/>
                    </a:ext>
                  </a:extLst>
                </a:gridCol>
                <a:gridCol w="4480560">
                  <a:extLst>
                    <a:ext uri="{9D8B030D-6E8A-4147-A177-3AD203B41FA5}">
                      <a16:colId xmlns:a16="http://schemas.microsoft.com/office/drawing/2014/main" val="2149352415"/>
                    </a:ext>
                  </a:extLst>
                </a:gridCol>
                <a:gridCol w="5394960">
                  <a:extLst>
                    <a:ext uri="{9D8B030D-6E8A-4147-A177-3AD203B41FA5}">
                      <a16:colId xmlns:a16="http://schemas.microsoft.com/office/drawing/2014/main" val="4100664693"/>
                    </a:ext>
                  </a:extLst>
                </a:gridCol>
              </a:tblGrid>
              <a:tr h="0">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Transaction</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Analysis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970273951"/>
                  </a:ext>
                </a:extLst>
              </a:tr>
              <a:tr h="0">
                <a:tc>
                  <a:txBody>
                    <a:bodyPr/>
                    <a:lstStyle/>
                    <a:p>
                      <a:r>
                        <a:rPr lang="en-US" sz="1600" b="0" dirty="0">
                          <a:latin typeface="Arial" panose="020B0604020202020204" pitchFamily="34" charset="0"/>
                          <a:cs typeface="Arial" panose="020B0604020202020204" pitchFamily="34" charset="0"/>
                        </a:rPr>
                        <a:t>1/1</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Various shareholders invest in Jaymie by purchasing</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2,000 shares of no-par stock at $10 per share.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Asset account Cash increased (debited) by $20,000;</a:t>
                      </a:r>
                    </a:p>
                    <a:p>
                      <a:r>
                        <a:rPr lang="en-US" sz="1600" b="0" dirty="0">
                          <a:latin typeface="Arial" panose="020B0604020202020204" pitchFamily="34" charset="0"/>
                          <a:cs typeface="Arial" panose="020B0604020202020204" pitchFamily="34" charset="0"/>
                        </a:rPr>
                        <a:t>shareholders’ equity account Common Stock increased</a:t>
                      </a:r>
                    </a:p>
                    <a:p>
                      <a:r>
                        <a:rPr lang="en-US" sz="1600" b="0" dirty="0">
                          <a:latin typeface="Arial" panose="020B0604020202020204" pitchFamily="34" charset="0"/>
                          <a:cs typeface="Arial" panose="020B0604020202020204" pitchFamily="34" charset="0"/>
                        </a:rPr>
                        <a:t>(credited) by $20,000.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203153351"/>
                  </a:ext>
                </a:extLst>
              </a:tr>
            </a:tbl>
          </a:graphicData>
        </a:graphic>
      </p:graphicFrame>
      <p:graphicFrame>
        <p:nvGraphicFramePr>
          <p:cNvPr id="9" name="Table 3" descr="A journal entry. There are four columns and two rows. The columns are titled Date, Account Titles and Explanations, Debit, and Credit. On January 1, 2016, Cash is debited at 20,000 and Common stock Is credited at 20,000. The explanation for the entry is: Issued 2,000 shares of no-par stock at 10 dollars per share."/>
          <p:cNvGraphicFramePr>
            <a:graphicFrameLocks noGrp="1"/>
          </p:cNvGraphicFramePr>
          <p:nvPr>
            <p:ph idx="10"/>
            <p:extLst>
              <p:ext uri="{D42A27DB-BD31-4B8C-83A1-F6EECF244321}">
                <p14:modId xmlns:p14="http://schemas.microsoft.com/office/powerpoint/2010/main" val="3788268049"/>
              </p:ext>
            </p:extLst>
          </p:nvPr>
        </p:nvGraphicFramePr>
        <p:xfrm>
          <a:off x="605971" y="2439320"/>
          <a:ext cx="11247120" cy="14935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11449683"/>
                    </a:ext>
                  </a:extLst>
                </a:gridCol>
                <a:gridCol w="6858000">
                  <a:extLst>
                    <a:ext uri="{9D8B030D-6E8A-4147-A177-3AD203B41FA5}">
                      <a16:colId xmlns:a16="http://schemas.microsoft.com/office/drawing/2014/main" val="3995672514"/>
                    </a:ext>
                  </a:extLst>
                </a:gridCol>
                <a:gridCol w="1554480">
                  <a:extLst>
                    <a:ext uri="{9D8B030D-6E8A-4147-A177-3AD203B41FA5}">
                      <a16:colId xmlns:a16="http://schemas.microsoft.com/office/drawing/2014/main" val="512558480"/>
                    </a:ext>
                  </a:extLst>
                </a:gridCol>
                <a:gridCol w="1463040">
                  <a:extLst>
                    <a:ext uri="{9D8B030D-6E8A-4147-A177-3AD203B41FA5}">
                      <a16:colId xmlns:a16="http://schemas.microsoft.com/office/drawing/2014/main" val="3295221954"/>
                    </a:ext>
                  </a:extLst>
                </a:gridCol>
              </a:tblGrid>
              <a:tr h="274320">
                <a:tc>
                  <a:txBody>
                    <a:bodyPr/>
                    <a:lstStyle/>
                    <a:p>
                      <a:r>
                        <a:rPr lang="en-US" sz="1600"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Account Titles and Explanations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Debit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Credit</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r>
                        <a:rPr lang="en-US" sz="1600" dirty="0">
                          <a:latin typeface="Arial" panose="020B0604020202020204" pitchFamily="34" charset="0"/>
                          <a:cs typeface="Arial" panose="020B0604020202020204" pitchFamily="34" charset="0"/>
                        </a:rPr>
                        <a:t>2019</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22917922"/>
                  </a:ext>
                </a:extLst>
              </a:tr>
              <a:tr h="274320">
                <a:tc>
                  <a:txBody>
                    <a:bodyPr/>
                    <a:lstStyle/>
                    <a:p>
                      <a:r>
                        <a:rPr lang="en-US" sz="1600" dirty="0">
                          <a:latin typeface="Arial" panose="020B0604020202020204" pitchFamily="34" charset="0"/>
                          <a:cs typeface="Arial" panose="020B0604020202020204" pitchFamily="34" charset="0"/>
                        </a:rPr>
                        <a:t>Jan.	1</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Cash</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211951849"/>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Common Stock</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20,000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072826273"/>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0"/>
                      <a:r>
                        <a:rPr lang="en-US" sz="1600" dirty="0">
                          <a:latin typeface="Arial" panose="020B0604020202020204" pitchFamily="34" charset="0"/>
                          <a:cs typeface="Arial" panose="020B0604020202020204" pitchFamily="34" charset="0"/>
                        </a:rPr>
                        <a:t>Issued 2,000 shares of no-par stock at $10 per share.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20,000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086241920"/>
                  </a:ext>
                </a:extLst>
              </a:tr>
            </a:tbl>
          </a:graphicData>
        </a:graphic>
      </p:graphicFrame>
      <p:graphicFrame>
        <p:nvGraphicFramePr>
          <p:cNvPr id="12" name="Table 4" descr="A journal entry. There are three columns and two rows. The columns are titled date, transaction, and analysis. The date is January 16. The transaction is Jayme purchases 2 acres of land as a building site, paying 1,500 dollars an acre. And the analysis is asset account land increased (is debited) by 3,000 dollars. Cash decreased (is credited) by 3,000 dollars."/>
          <p:cNvGraphicFramePr>
            <a:graphicFrameLocks noGrp="1"/>
          </p:cNvGraphicFramePr>
          <p:nvPr>
            <p:ph idx="11"/>
            <p:extLst>
              <p:ext uri="{D42A27DB-BD31-4B8C-83A1-F6EECF244321}">
                <p14:modId xmlns:p14="http://schemas.microsoft.com/office/powerpoint/2010/main" val="1929982447"/>
              </p:ext>
            </p:extLst>
          </p:nvPr>
        </p:nvGraphicFramePr>
        <p:xfrm>
          <a:off x="605971" y="4062972"/>
          <a:ext cx="11247120" cy="841248"/>
        </p:xfrm>
        <a:graphic>
          <a:graphicData uri="http://schemas.openxmlformats.org/drawingml/2006/table">
            <a:tbl>
              <a:tblPr firstRow="1" bandRow="1">
                <a:tableStyleId>{5C22544A-7EE6-4342-B048-85BDC9FD1C3A}</a:tableStyleId>
              </a:tblPr>
              <a:tblGrid>
                <a:gridCol w="1088431">
                  <a:extLst>
                    <a:ext uri="{9D8B030D-6E8A-4147-A177-3AD203B41FA5}">
                      <a16:colId xmlns:a16="http://schemas.microsoft.com/office/drawing/2014/main" val="1517474933"/>
                    </a:ext>
                  </a:extLst>
                </a:gridCol>
                <a:gridCol w="4807237">
                  <a:extLst>
                    <a:ext uri="{9D8B030D-6E8A-4147-A177-3AD203B41FA5}">
                      <a16:colId xmlns:a16="http://schemas.microsoft.com/office/drawing/2014/main" val="2149352415"/>
                    </a:ext>
                  </a:extLst>
                </a:gridCol>
                <a:gridCol w="5351452">
                  <a:extLst>
                    <a:ext uri="{9D8B030D-6E8A-4147-A177-3AD203B41FA5}">
                      <a16:colId xmlns:a16="http://schemas.microsoft.com/office/drawing/2014/main" val="4100664693"/>
                    </a:ext>
                  </a:extLst>
                </a:gridCol>
              </a:tblGrid>
              <a:tr h="0">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Transaction</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Analysis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970273951"/>
                  </a:ext>
                </a:extLst>
              </a:tr>
              <a:tr h="0">
                <a:tc>
                  <a:txBody>
                    <a:bodyPr/>
                    <a:lstStyle/>
                    <a:p>
                      <a:r>
                        <a:rPr lang="en-US" sz="1600" b="0" dirty="0">
                          <a:latin typeface="Arial" panose="020B0604020202020204" pitchFamily="34" charset="0"/>
                          <a:cs typeface="Arial" panose="020B0604020202020204" pitchFamily="34" charset="0"/>
                        </a:rPr>
                        <a:t>1/16</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Jaymie purchases 2 acres of land as a building site,</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paying $1,500 an acre.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Asset account Land increased (debited) by $3,000; Cash</a:t>
                      </a:r>
                    </a:p>
                    <a:p>
                      <a:r>
                        <a:rPr lang="en-US" sz="1600" b="0" dirty="0">
                          <a:latin typeface="Arial" panose="020B0604020202020204" pitchFamily="34" charset="0"/>
                          <a:cs typeface="Arial" panose="020B0604020202020204" pitchFamily="34" charset="0"/>
                        </a:rPr>
                        <a:t>decreased (credited) by $3,000.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203153351"/>
                  </a:ext>
                </a:extLst>
              </a:tr>
            </a:tbl>
          </a:graphicData>
        </a:graphic>
      </p:graphicFrame>
      <p:graphicFrame>
        <p:nvGraphicFramePr>
          <p:cNvPr id="13" name="Table 5" descr="A journal entry. There are four columns and two rows. The columns are titled Date, Account Titles and Explanations, Debit, and Credit. On the 16th, Land is debited for 3,000 and cash is credited for 3,000. The explanation for the entry is: Purchased 2 acres of land at 1,500 dollars per acre."/>
          <p:cNvGraphicFramePr>
            <a:graphicFrameLocks noGrp="1"/>
          </p:cNvGraphicFramePr>
          <p:nvPr>
            <p:ph idx="12"/>
            <p:extLst>
              <p:ext uri="{D42A27DB-BD31-4B8C-83A1-F6EECF244321}">
                <p14:modId xmlns:p14="http://schemas.microsoft.com/office/powerpoint/2010/main" val="4090343174"/>
              </p:ext>
            </p:extLst>
          </p:nvPr>
        </p:nvGraphicFramePr>
        <p:xfrm>
          <a:off x="605971" y="5034352"/>
          <a:ext cx="11247120" cy="119481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11449683"/>
                    </a:ext>
                  </a:extLst>
                </a:gridCol>
                <a:gridCol w="6858000">
                  <a:extLst>
                    <a:ext uri="{9D8B030D-6E8A-4147-A177-3AD203B41FA5}">
                      <a16:colId xmlns:a16="http://schemas.microsoft.com/office/drawing/2014/main" val="3995672514"/>
                    </a:ext>
                  </a:extLst>
                </a:gridCol>
                <a:gridCol w="1554480">
                  <a:extLst>
                    <a:ext uri="{9D8B030D-6E8A-4147-A177-3AD203B41FA5}">
                      <a16:colId xmlns:a16="http://schemas.microsoft.com/office/drawing/2014/main" val="512558480"/>
                    </a:ext>
                  </a:extLst>
                </a:gridCol>
                <a:gridCol w="1463040">
                  <a:extLst>
                    <a:ext uri="{9D8B030D-6E8A-4147-A177-3AD203B41FA5}">
                      <a16:colId xmlns:a16="http://schemas.microsoft.com/office/drawing/2014/main" val="3295221954"/>
                    </a:ext>
                  </a:extLst>
                </a:gridCol>
              </a:tblGrid>
              <a:tr h="274320">
                <a:tc>
                  <a:txBody>
                    <a:bodyPr/>
                    <a:lstStyle/>
                    <a:p>
                      <a:r>
                        <a:rPr lang="en-US" sz="1600"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Account Titles and Explanations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Debit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Credit</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algn="r"/>
                      <a:r>
                        <a:rPr lang="en-US" sz="1600" dirty="0">
                          <a:latin typeface="Arial" panose="020B0604020202020204" pitchFamily="34" charset="0"/>
                          <a:cs typeface="Arial" panose="020B0604020202020204" pitchFamily="34" charset="0"/>
                        </a:rPr>
                        <a:t>16</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Land</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3,000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22917922"/>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Cash</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3,000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211951849"/>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0"/>
                      <a:r>
                        <a:rPr lang="en-US" sz="1600" dirty="0">
                          <a:latin typeface="Arial" panose="020B0604020202020204" pitchFamily="34" charset="0"/>
                          <a:cs typeface="Arial" panose="020B0604020202020204" pitchFamily="34" charset="0"/>
                        </a:rPr>
                        <a:t>Purchased 2 acres of land at $1,500 per acre.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072826273"/>
                  </a:ext>
                </a:extLst>
              </a:tr>
            </a:tbl>
          </a:graphicData>
        </a:graphic>
      </p:graphicFrame>
    </p:spTree>
    <p:extLst>
      <p:ext uri="{BB962C8B-B14F-4D97-AF65-F5344CB8AC3E}">
        <p14:creationId xmlns:p14="http://schemas.microsoft.com/office/powerpoint/2010/main" val="83292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3966" y="3671128"/>
            <a:ext cx="6043464" cy="2462972"/>
          </a:xfrm>
        </p:spPr>
        <p:txBody>
          <a:bodyPr anchor="t"/>
          <a:lstStyle/>
          <a:p>
            <a:pPr>
              <a:lnSpc>
                <a:spcPct val="100000"/>
              </a:lnSpc>
            </a:pPr>
            <a:r>
              <a:rPr lang="en-US" sz="3600" dirty="0"/>
              <a:t>Review of a Company’s Accounting System</a:t>
            </a:r>
          </a:p>
        </p:txBody>
      </p:sp>
      <p:sp>
        <p:nvSpPr>
          <p:cNvPr id="3" name="Subtitle 2"/>
          <p:cNvSpPr>
            <a:spLocks noGrp="1"/>
          </p:cNvSpPr>
          <p:nvPr>
            <p:ph type="subTitle" idx="1"/>
          </p:nvPr>
        </p:nvSpPr>
        <p:spPr/>
        <p:txBody>
          <a:bodyPr/>
          <a:lstStyle/>
          <a:p>
            <a:r>
              <a:rPr lang="en-US" dirty="0"/>
              <a:t>Chapter 3</a:t>
            </a:r>
          </a:p>
        </p:txBody>
      </p:sp>
    </p:spTree>
    <p:extLst>
      <p:ext uri="{BB962C8B-B14F-4D97-AF65-F5344CB8AC3E}">
        <p14:creationId xmlns:p14="http://schemas.microsoft.com/office/powerpoint/2010/main" val="20723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Preparing Journal Entries, Part 2</a:t>
            </a:r>
            <a:endParaRPr lang="en-US" sz="1200" dirty="0"/>
          </a:p>
        </p:txBody>
      </p:sp>
      <p:graphicFrame>
        <p:nvGraphicFramePr>
          <p:cNvPr id="8" name="Table 2" descr="A screenshot with a header reading, Date, Transaction, and Analysis. Under Date reads 3/30, under Transactions reads, Jaymie purchases a building and equipment for $15,320 and $2,120, respectively; Jaymie pay $10,840 and signs a 12% note (interest and principal to be paid after 2 years) for the $6,600 balance. Lastly, under Analysis reads, Asset accounts Building and Equipment increased (debited) by $15,320 and $2,120, respectively; Cash decreased (credited) by $10,840; liability account Notes Payable increased (credited) by $6,600. "/>
          <p:cNvGraphicFramePr>
            <a:graphicFrameLocks noGrp="1"/>
          </p:cNvGraphicFramePr>
          <p:nvPr>
            <p:ph idx="1"/>
            <p:extLst>
              <p:ext uri="{D42A27DB-BD31-4B8C-83A1-F6EECF244321}">
                <p14:modId xmlns:p14="http://schemas.microsoft.com/office/powerpoint/2010/main" val="1923030147"/>
              </p:ext>
            </p:extLst>
          </p:nvPr>
        </p:nvGraphicFramePr>
        <p:xfrm>
          <a:off x="605971" y="1064445"/>
          <a:ext cx="11247120" cy="132892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517474933"/>
                    </a:ext>
                  </a:extLst>
                </a:gridCol>
                <a:gridCol w="4937760">
                  <a:extLst>
                    <a:ext uri="{9D8B030D-6E8A-4147-A177-3AD203B41FA5}">
                      <a16:colId xmlns:a16="http://schemas.microsoft.com/office/drawing/2014/main" val="2149352415"/>
                    </a:ext>
                  </a:extLst>
                </a:gridCol>
                <a:gridCol w="4937760">
                  <a:extLst>
                    <a:ext uri="{9D8B030D-6E8A-4147-A177-3AD203B41FA5}">
                      <a16:colId xmlns:a16="http://schemas.microsoft.com/office/drawing/2014/main" val="4100664693"/>
                    </a:ext>
                  </a:extLst>
                </a:gridCol>
              </a:tblGrid>
              <a:tr h="0">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Transaction</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Analysis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970273951"/>
                  </a:ext>
                </a:extLst>
              </a:tr>
              <a:tr h="0">
                <a:tc>
                  <a:txBody>
                    <a:bodyPr/>
                    <a:lstStyle/>
                    <a:p>
                      <a:r>
                        <a:rPr lang="en-US" sz="1600" b="0" dirty="0">
                          <a:latin typeface="Arial" panose="020B0604020202020204" pitchFamily="34" charset="0"/>
                          <a:cs typeface="Arial" panose="020B0604020202020204" pitchFamily="34" charset="0"/>
                        </a:rPr>
                        <a:t>3/30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Jaymie purchases a building and equipment for $15,320</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and $2,120, respectively. Jaymie pays $10,840 and</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signs a 12% note (interest and principal to be paid</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after 2 years) for the $6,600 balance.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Asset accounts Building and Equipment increased (debited)</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by $15,320 and $2,120, respectively; Cash decreased</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(credited) by $10,840; liability account Notes Payable</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increased (credited) by $6,600.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203153351"/>
                  </a:ext>
                </a:extLst>
              </a:tr>
            </a:tbl>
          </a:graphicData>
        </a:graphic>
      </p:graphicFrame>
      <p:graphicFrame>
        <p:nvGraphicFramePr>
          <p:cNvPr id="9" name="Table 3" descr="A journal entry with four columns and two rows. The columns are titled Date, Account Titles and Explanations, Debit, and Credit. On March 30, Building is debited at 15,320, equipment is debited at 2,120, cash is credited at 10,840, and notes payable is credited at 6,600. The explanation for the entry is: Purchased a building and equipment for cash and a note payable."/>
          <p:cNvGraphicFramePr>
            <a:graphicFrameLocks noGrp="1"/>
          </p:cNvGraphicFramePr>
          <p:nvPr>
            <p:ph idx="10"/>
            <p:extLst>
              <p:ext uri="{D42A27DB-BD31-4B8C-83A1-F6EECF244321}">
                <p14:modId xmlns:p14="http://schemas.microsoft.com/office/powerpoint/2010/main" val="118872756"/>
              </p:ext>
            </p:extLst>
          </p:nvPr>
        </p:nvGraphicFramePr>
        <p:xfrm>
          <a:off x="605971" y="2428481"/>
          <a:ext cx="11247120" cy="179222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11449683"/>
                    </a:ext>
                  </a:extLst>
                </a:gridCol>
                <a:gridCol w="6858000">
                  <a:extLst>
                    <a:ext uri="{9D8B030D-6E8A-4147-A177-3AD203B41FA5}">
                      <a16:colId xmlns:a16="http://schemas.microsoft.com/office/drawing/2014/main" val="3995672514"/>
                    </a:ext>
                  </a:extLst>
                </a:gridCol>
                <a:gridCol w="1554480">
                  <a:extLst>
                    <a:ext uri="{9D8B030D-6E8A-4147-A177-3AD203B41FA5}">
                      <a16:colId xmlns:a16="http://schemas.microsoft.com/office/drawing/2014/main" val="512558480"/>
                    </a:ext>
                  </a:extLst>
                </a:gridCol>
                <a:gridCol w="1463040">
                  <a:extLst>
                    <a:ext uri="{9D8B030D-6E8A-4147-A177-3AD203B41FA5}">
                      <a16:colId xmlns:a16="http://schemas.microsoft.com/office/drawing/2014/main" val="3295221954"/>
                    </a:ext>
                  </a:extLst>
                </a:gridCol>
              </a:tblGrid>
              <a:tr h="274320">
                <a:tc>
                  <a:txBody>
                    <a:bodyPr/>
                    <a:lstStyle/>
                    <a:p>
                      <a:r>
                        <a:rPr lang="en-US" sz="1600"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Account Titles and Explanations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Debit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Credit</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r>
                        <a:rPr lang="en-US" sz="1600" dirty="0">
                          <a:latin typeface="Arial" panose="020B0604020202020204" pitchFamily="34" charset="0"/>
                          <a:cs typeface="Arial" panose="020B0604020202020204" pitchFamily="34" charset="0"/>
                        </a:rPr>
                        <a:t>Mar. 30</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Building</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15,320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22917922"/>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Equipment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2,120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211951849"/>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Cash</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10,840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072826273"/>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Notes Payable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6,600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086241920"/>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0"/>
                      <a:r>
                        <a:rPr lang="en-US" sz="1600" dirty="0">
                          <a:latin typeface="Arial" panose="020B0604020202020204" pitchFamily="34" charset="0"/>
                          <a:cs typeface="Arial" panose="020B0604020202020204" pitchFamily="34" charset="0"/>
                        </a:rPr>
                        <a:t>Purchased a building and equipment for cash and a note payable.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67288358"/>
                  </a:ext>
                </a:extLst>
              </a:tr>
            </a:tbl>
          </a:graphicData>
        </a:graphic>
      </p:graphicFrame>
      <p:graphicFrame>
        <p:nvGraphicFramePr>
          <p:cNvPr id="12" name="Table 4" descr="A screenshot with headers reading, Date, Transaction and Analysis. Under date reads, 3/30, and under Transaction reads, Jaymie purchases a 1-year comprehensive insurance policy for $360. Lastly, under Analysis reads, Asset account Prepaid Insurance increased (debited) by $360; Cash decreased (credited) by $360."/>
          <p:cNvGraphicFramePr>
            <a:graphicFrameLocks noGrp="1"/>
          </p:cNvGraphicFramePr>
          <p:nvPr>
            <p:ph idx="11"/>
            <p:extLst>
              <p:ext uri="{D42A27DB-BD31-4B8C-83A1-F6EECF244321}">
                <p14:modId xmlns:p14="http://schemas.microsoft.com/office/powerpoint/2010/main" val="3180558186"/>
              </p:ext>
            </p:extLst>
          </p:nvPr>
        </p:nvGraphicFramePr>
        <p:xfrm>
          <a:off x="605971" y="4255813"/>
          <a:ext cx="11247120" cy="841248"/>
        </p:xfrm>
        <a:graphic>
          <a:graphicData uri="http://schemas.openxmlformats.org/drawingml/2006/table">
            <a:tbl>
              <a:tblPr firstRow="1" bandRow="1">
                <a:tableStyleId>{5C22544A-7EE6-4342-B048-85BDC9FD1C3A}</a:tableStyleId>
              </a:tblPr>
              <a:tblGrid>
                <a:gridCol w="1088431">
                  <a:extLst>
                    <a:ext uri="{9D8B030D-6E8A-4147-A177-3AD203B41FA5}">
                      <a16:colId xmlns:a16="http://schemas.microsoft.com/office/drawing/2014/main" val="1517474933"/>
                    </a:ext>
                  </a:extLst>
                </a:gridCol>
                <a:gridCol w="4807237">
                  <a:extLst>
                    <a:ext uri="{9D8B030D-6E8A-4147-A177-3AD203B41FA5}">
                      <a16:colId xmlns:a16="http://schemas.microsoft.com/office/drawing/2014/main" val="2149352415"/>
                    </a:ext>
                  </a:extLst>
                </a:gridCol>
                <a:gridCol w="5351452">
                  <a:extLst>
                    <a:ext uri="{9D8B030D-6E8A-4147-A177-3AD203B41FA5}">
                      <a16:colId xmlns:a16="http://schemas.microsoft.com/office/drawing/2014/main" val="4100664693"/>
                    </a:ext>
                  </a:extLst>
                </a:gridCol>
              </a:tblGrid>
              <a:tr h="0">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Transaction</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Analysis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970273951"/>
                  </a:ext>
                </a:extLst>
              </a:tr>
              <a:tr h="0">
                <a:tc>
                  <a:txBody>
                    <a:bodyPr/>
                    <a:lstStyle/>
                    <a:p>
                      <a:r>
                        <a:rPr lang="en-US" sz="1600" b="0" dirty="0">
                          <a:latin typeface="Arial" panose="020B0604020202020204" pitchFamily="34" charset="0"/>
                          <a:cs typeface="Arial" panose="020B0604020202020204" pitchFamily="34" charset="0"/>
                        </a:rPr>
                        <a:t>3/30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Jaymie purchases a 1-year comprehensive insurance</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policy for $360.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Asset account Prepaid Insurance increased (debited) by</a:t>
                      </a:r>
                    </a:p>
                    <a:p>
                      <a:r>
                        <a:rPr lang="en-US" sz="1600" b="0" dirty="0">
                          <a:latin typeface="Arial" panose="020B0604020202020204" pitchFamily="34" charset="0"/>
                          <a:cs typeface="Arial" panose="020B0604020202020204" pitchFamily="34" charset="0"/>
                        </a:rPr>
                        <a:t>$360; Cash decreased (credited) by $360.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203153351"/>
                  </a:ext>
                </a:extLst>
              </a:tr>
            </a:tbl>
          </a:graphicData>
        </a:graphic>
      </p:graphicFrame>
      <p:graphicFrame>
        <p:nvGraphicFramePr>
          <p:cNvPr id="13" name="Table 5" descr="A journal entry with four columns and two rows. The columns are titled Date, Account Titles and Explanations, Debit, and Credit. On the 30th, Prepaid insurance is debited at 360, and cash is credited at 360. The explanation for the entry is: Purchased a 1-year comprehensive insurance policy."/>
          <p:cNvGraphicFramePr>
            <a:graphicFrameLocks noGrp="1"/>
          </p:cNvGraphicFramePr>
          <p:nvPr>
            <p:ph idx="12"/>
            <p:extLst>
              <p:ext uri="{D42A27DB-BD31-4B8C-83A1-F6EECF244321}">
                <p14:modId xmlns:p14="http://schemas.microsoft.com/office/powerpoint/2010/main" val="1617774485"/>
              </p:ext>
            </p:extLst>
          </p:nvPr>
        </p:nvGraphicFramePr>
        <p:xfrm>
          <a:off x="605971" y="5132168"/>
          <a:ext cx="11247120" cy="112166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11449683"/>
                    </a:ext>
                  </a:extLst>
                </a:gridCol>
                <a:gridCol w="6858000">
                  <a:extLst>
                    <a:ext uri="{9D8B030D-6E8A-4147-A177-3AD203B41FA5}">
                      <a16:colId xmlns:a16="http://schemas.microsoft.com/office/drawing/2014/main" val="3995672514"/>
                    </a:ext>
                  </a:extLst>
                </a:gridCol>
                <a:gridCol w="1554480">
                  <a:extLst>
                    <a:ext uri="{9D8B030D-6E8A-4147-A177-3AD203B41FA5}">
                      <a16:colId xmlns:a16="http://schemas.microsoft.com/office/drawing/2014/main" val="512558480"/>
                    </a:ext>
                  </a:extLst>
                </a:gridCol>
                <a:gridCol w="1463040">
                  <a:extLst>
                    <a:ext uri="{9D8B030D-6E8A-4147-A177-3AD203B41FA5}">
                      <a16:colId xmlns:a16="http://schemas.microsoft.com/office/drawing/2014/main" val="3295221954"/>
                    </a:ext>
                  </a:extLst>
                </a:gridCol>
              </a:tblGrid>
              <a:tr h="274320">
                <a:tc>
                  <a:txBody>
                    <a:bodyPr/>
                    <a:lstStyle/>
                    <a:p>
                      <a:r>
                        <a:rPr lang="en-US" sz="1600" dirty="0">
                          <a:solidFill>
                            <a:schemeClr val="tx1"/>
                          </a:solidFill>
                          <a:latin typeface="Arial" panose="020B0604020202020204" pitchFamily="34" charset="0"/>
                          <a:cs typeface="Arial" panose="020B0604020202020204" pitchFamily="34" charset="0"/>
                        </a:rPr>
                        <a:t>Date</a:t>
                      </a:r>
                    </a:p>
                  </a:txBody>
                  <a:tcPr marT="18288" marB="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Account Titles and Explanations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Debit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Credit</a:t>
                      </a:r>
                    </a:p>
                  </a:txBody>
                  <a:tcPr marT="18288" marB="1828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algn="r"/>
                      <a:r>
                        <a:rPr lang="en-US" sz="1600" dirty="0">
                          <a:latin typeface="Arial" panose="020B0604020202020204" pitchFamily="34" charset="0"/>
                          <a:cs typeface="Arial" panose="020B0604020202020204" pitchFamily="34" charset="0"/>
                        </a:rPr>
                        <a:t>30</a:t>
                      </a:r>
                    </a:p>
                  </a:txBody>
                  <a:tcPr marT="18288" marB="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Prepaid Insurance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360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22917922"/>
                  </a:ext>
                </a:extLst>
              </a:tr>
              <a:tr h="274320">
                <a:tc>
                  <a:txBody>
                    <a:bodyPr/>
                    <a:lstStyle/>
                    <a:p>
                      <a:endParaRPr lang="en-US" sz="1600" dirty="0">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Cash</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360</a:t>
                      </a:r>
                    </a:p>
                  </a:txBody>
                  <a:tcPr marT="18288" marB="1828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211951849"/>
                  </a:ext>
                </a:extLst>
              </a:tr>
              <a:tr h="274320">
                <a:tc>
                  <a:txBody>
                    <a:bodyPr/>
                    <a:lstStyle/>
                    <a:p>
                      <a:endParaRPr lang="en-US" sz="1600" dirty="0">
                        <a:latin typeface="Arial" panose="020B0604020202020204" pitchFamily="34" charset="0"/>
                        <a:cs typeface="Arial" panose="020B0604020202020204" pitchFamily="34" charset="0"/>
                      </a:endParaRPr>
                    </a:p>
                  </a:txBody>
                  <a:tcPr marT="18288" marB="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0"/>
                      <a:r>
                        <a:rPr lang="en-US" sz="1600" dirty="0">
                          <a:latin typeface="Arial" panose="020B0604020202020204" pitchFamily="34" charset="0"/>
                          <a:cs typeface="Arial" panose="020B0604020202020204" pitchFamily="34" charset="0"/>
                        </a:rPr>
                        <a:t>Purchased a 1-year comprehensive insurance policy.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072826273"/>
                  </a:ext>
                </a:extLst>
              </a:tr>
            </a:tbl>
          </a:graphicData>
        </a:graphic>
      </p:graphicFrame>
    </p:spTree>
    <p:extLst>
      <p:ext uri="{BB962C8B-B14F-4D97-AF65-F5344CB8AC3E}">
        <p14:creationId xmlns:p14="http://schemas.microsoft.com/office/powerpoint/2010/main" val="11321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Preparing Journal Entries, Part 3</a:t>
            </a:r>
            <a:endParaRPr lang="en-US" sz="1200" dirty="0"/>
          </a:p>
        </p:txBody>
      </p:sp>
      <p:graphicFrame>
        <p:nvGraphicFramePr>
          <p:cNvPr id="8" name="Table 2" descr="A screenshot with a header reading, Date, Transaction, and Analysis. Under Date reads 3/31, under Transactions reads, Jaymie purchases Jaymie purchases $7,300 of inventory on credit from Bark Company. Lastly, under Analysis reads, Asset account Inventory increased (debited) by $7,300; liability account Accounts Payable increased (credited) by $7,300. "/>
          <p:cNvGraphicFramePr>
            <a:graphicFrameLocks noGrp="1"/>
          </p:cNvGraphicFramePr>
          <p:nvPr>
            <p:ph idx="1"/>
            <p:extLst>
              <p:ext uri="{D42A27DB-BD31-4B8C-83A1-F6EECF244321}">
                <p14:modId xmlns:p14="http://schemas.microsoft.com/office/powerpoint/2010/main" val="3627700985"/>
              </p:ext>
            </p:extLst>
          </p:nvPr>
        </p:nvGraphicFramePr>
        <p:xfrm>
          <a:off x="605971" y="1224100"/>
          <a:ext cx="11247120" cy="84734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517474933"/>
                    </a:ext>
                  </a:extLst>
                </a:gridCol>
                <a:gridCol w="4023360">
                  <a:extLst>
                    <a:ext uri="{9D8B030D-6E8A-4147-A177-3AD203B41FA5}">
                      <a16:colId xmlns:a16="http://schemas.microsoft.com/office/drawing/2014/main" val="2149352415"/>
                    </a:ext>
                  </a:extLst>
                </a:gridCol>
                <a:gridCol w="5852160">
                  <a:extLst>
                    <a:ext uri="{9D8B030D-6E8A-4147-A177-3AD203B41FA5}">
                      <a16:colId xmlns:a16="http://schemas.microsoft.com/office/drawing/2014/main" val="4100664693"/>
                    </a:ext>
                  </a:extLst>
                </a:gridCol>
              </a:tblGrid>
              <a:tr h="298704">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Transaction</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Analysis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970273951"/>
                  </a:ext>
                </a:extLst>
              </a:tr>
              <a:tr h="548640">
                <a:tc>
                  <a:txBody>
                    <a:bodyPr/>
                    <a:lstStyle/>
                    <a:p>
                      <a:r>
                        <a:rPr lang="en-US" sz="1600" b="0" dirty="0">
                          <a:latin typeface="Arial" panose="020B0604020202020204" pitchFamily="34" charset="0"/>
                          <a:cs typeface="Arial" panose="020B0604020202020204" pitchFamily="34" charset="0"/>
                        </a:rPr>
                        <a:t>3/31</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Jaymie purchases $7,300 of inventory on credit </a:t>
                      </a:r>
                      <a:r>
                        <a:rPr lang="en-US" sz="1600" b="0" dirty="0" smtClean="0">
                          <a:latin typeface="Arial" panose="020B0604020202020204" pitchFamily="34" charset="0"/>
                          <a:cs typeface="Arial" panose="020B0604020202020204" pitchFamily="34" charset="0"/>
                        </a:rPr>
                        <a:t>from</a:t>
                      </a:r>
                      <a:r>
                        <a:rPr lang="en-US" sz="1600" b="0" baseline="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Bark </a:t>
                      </a:r>
                      <a:r>
                        <a:rPr lang="en-US" sz="1600" b="0" dirty="0">
                          <a:latin typeface="Arial" panose="020B0604020202020204" pitchFamily="34" charset="0"/>
                          <a:cs typeface="Arial" panose="020B0604020202020204" pitchFamily="34" charset="0"/>
                        </a:rPr>
                        <a:t>Company.</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Asset account Inventory increased (debited) by $</a:t>
                      </a:r>
                      <a:r>
                        <a:rPr lang="en-US" sz="1600" b="0" dirty="0" smtClean="0">
                          <a:latin typeface="Arial" panose="020B0604020202020204" pitchFamily="34" charset="0"/>
                          <a:cs typeface="Arial" panose="020B0604020202020204" pitchFamily="34" charset="0"/>
                        </a:rPr>
                        <a:t>7,300;</a:t>
                      </a:r>
                      <a:r>
                        <a:rPr lang="en-US" sz="1600" b="0" baseline="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liability </a:t>
                      </a:r>
                      <a:r>
                        <a:rPr lang="en-US" sz="1600" b="0" dirty="0">
                          <a:latin typeface="Arial" panose="020B0604020202020204" pitchFamily="34" charset="0"/>
                          <a:cs typeface="Arial" panose="020B0604020202020204" pitchFamily="34" charset="0"/>
                        </a:rPr>
                        <a:t>account Accounts Payable increased (</a:t>
                      </a:r>
                      <a:r>
                        <a:rPr lang="en-US" sz="1600" b="0" dirty="0" smtClean="0">
                          <a:latin typeface="Arial" panose="020B0604020202020204" pitchFamily="34" charset="0"/>
                          <a:cs typeface="Arial" panose="020B0604020202020204" pitchFamily="34" charset="0"/>
                        </a:rPr>
                        <a:t>credited)</a:t>
                      </a:r>
                      <a:r>
                        <a:rPr lang="en-US" sz="1600" b="0" baseline="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by </a:t>
                      </a:r>
                      <a:r>
                        <a:rPr lang="en-US" sz="1600" b="0" dirty="0">
                          <a:latin typeface="Arial" panose="020B0604020202020204" pitchFamily="34" charset="0"/>
                          <a:cs typeface="Arial" panose="020B0604020202020204" pitchFamily="34" charset="0"/>
                        </a:rPr>
                        <a:t>$7,300.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203153351"/>
                  </a:ext>
                </a:extLst>
              </a:tr>
            </a:tbl>
          </a:graphicData>
        </a:graphic>
      </p:graphicFrame>
      <p:graphicFrame>
        <p:nvGraphicFramePr>
          <p:cNvPr id="9" name="Table 3" descr="A journal entry with four columns and two rows. The columns are titled Date, Account Titles and Explanations, Debit, and Credit. On the 31st, Inventory is debited at 7,300 and accounts payable is credited at 7,300. The explanation for the entry is: Purchased inventory on credit from Bark Company."/>
          <p:cNvGraphicFramePr>
            <a:graphicFrameLocks noGrp="1"/>
          </p:cNvGraphicFramePr>
          <p:nvPr>
            <p:ph idx="10"/>
            <p:extLst>
              <p:ext uri="{D42A27DB-BD31-4B8C-83A1-F6EECF244321}">
                <p14:modId xmlns:p14="http://schemas.microsoft.com/office/powerpoint/2010/main" val="3158290071"/>
              </p:ext>
            </p:extLst>
          </p:nvPr>
        </p:nvGraphicFramePr>
        <p:xfrm>
          <a:off x="605971" y="2209669"/>
          <a:ext cx="11247120" cy="119481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11449683"/>
                    </a:ext>
                  </a:extLst>
                </a:gridCol>
                <a:gridCol w="6858000">
                  <a:extLst>
                    <a:ext uri="{9D8B030D-6E8A-4147-A177-3AD203B41FA5}">
                      <a16:colId xmlns:a16="http://schemas.microsoft.com/office/drawing/2014/main" val="3995672514"/>
                    </a:ext>
                  </a:extLst>
                </a:gridCol>
                <a:gridCol w="1592284">
                  <a:extLst>
                    <a:ext uri="{9D8B030D-6E8A-4147-A177-3AD203B41FA5}">
                      <a16:colId xmlns:a16="http://schemas.microsoft.com/office/drawing/2014/main" val="512558480"/>
                    </a:ext>
                  </a:extLst>
                </a:gridCol>
                <a:gridCol w="1425236">
                  <a:extLst>
                    <a:ext uri="{9D8B030D-6E8A-4147-A177-3AD203B41FA5}">
                      <a16:colId xmlns:a16="http://schemas.microsoft.com/office/drawing/2014/main" val="3295221954"/>
                    </a:ext>
                  </a:extLst>
                </a:gridCol>
              </a:tblGrid>
              <a:tr h="274320">
                <a:tc>
                  <a:txBody>
                    <a:bodyPr/>
                    <a:lstStyle/>
                    <a:p>
                      <a:r>
                        <a:rPr lang="en-US" sz="1600"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Account Titles and Explanations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Debit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Credit</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algn="r"/>
                      <a:r>
                        <a:rPr lang="en-US" sz="1600" dirty="0">
                          <a:latin typeface="Arial" panose="020B0604020202020204" pitchFamily="34" charset="0"/>
                          <a:cs typeface="Arial" panose="020B0604020202020204" pitchFamily="34" charset="0"/>
                        </a:rPr>
                        <a:t>31</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Inventory</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7,300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22917922"/>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Accounts Payable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7,300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211951849"/>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0"/>
                      <a:r>
                        <a:rPr lang="en-US" sz="1600" dirty="0">
                          <a:latin typeface="Arial" panose="020B0604020202020204" pitchFamily="34" charset="0"/>
                          <a:cs typeface="Arial" panose="020B0604020202020204" pitchFamily="34" charset="0"/>
                        </a:rPr>
                        <a:t>Purchased inventory on credit from Bark Company.</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67288358"/>
                  </a:ext>
                </a:extLst>
              </a:tr>
            </a:tbl>
          </a:graphicData>
        </a:graphic>
      </p:graphicFrame>
      <p:graphicFrame>
        <p:nvGraphicFramePr>
          <p:cNvPr id="12" name="Table 4" descr="A screenshot with the headers Date, Transaction and Analysis. Under Date, reads, 4/2, under Transaction reads, Jaymie sells inventory for $8,000 cash. The cost of the inventory was $5,090. Lastly, under Analysis reads, Cash increased (debited) by $8,000; revenue account Sales Revenue increased (credited) by $8,000. Expense account Cost of Goods Sold increased (debited) by $5,090, inventory decreased (credited) by $5,090. "/>
          <p:cNvGraphicFramePr>
            <a:graphicFrameLocks noGrp="1"/>
          </p:cNvGraphicFramePr>
          <p:nvPr>
            <p:ph idx="11"/>
            <p:extLst>
              <p:ext uri="{D42A27DB-BD31-4B8C-83A1-F6EECF244321}">
                <p14:modId xmlns:p14="http://schemas.microsoft.com/office/powerpoint/2010/main" val="458222896"/>
              </p:ext>
            </p:extLst>
          </p:nvPr>
        </p:nvGraphicFramePr>
        <p:xfrm>
          <a:off x="605971" y="3542710"/>
          <a:ext cx="11247120" cy="1328928"/>
        </p:xfrm>
        <a:graphic>
          <a:graphicData uri="http://schemas.openxmlformats.org/drawingml/2006/table">
            <a:tbl>
              <a:tblPr firstRow="1" bandRow="1">
                <a:tableStyleId>{5C22544A-7EE6-4342-B048-85BDC9FD1C3A}</a:tableStyleId>
              </a:tblPr>
              <a:tblGrid>
                <a:gridCol w="1088431">
                  <a:extLst>
                    <a:ext uri="{9D8B030D-6E8A-4147-A177-3AD203B41FA5}">
                      <a16:colId xmlns:a16="http://schemas.microsoft.com/office/drawing/2014/main" val="1517474933"/>
                    </a:ext>
                  </a:extLst>
                </a:gridCol>
                <a:gridCol w="4807237">
                  <a:extLst>
                    <a:ext uri="{9D8B030D-6E8A-4147-A177-3AD203B41FA5}">
                      <a16:colId xmlns:a16="http://schemas.microsoft.com/office/drawing/2014/main" val="2149352415"/>
                    </a:ext>
                  </a:extLst>
                </a:gridCol>
                <a:gridCol w="5351452">
                  <a:extLst>
                    <a:ext uri="{9D8B030D-6E8A-4147-A177-3AD203B41FA5}">
                      <a16:colId xmlns:a16="http://schemas.microsoft.com/office/drawing/2014/main" val="4100664693"/>
                    </a:ext>
                  </a:extLst>
                </a:gridCol>
              </a:tblGrid>
              <a:tr h="0">
                <a:tc>
                  <a:txBody>
                    <a:bodyPr/>
                    <a:lstStyle/>
                    <a:p>
                      <a:r>
                        <a:rPr lang="en-US" sz="1600" b="1"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Transaction</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Analysis</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970273951"/>
                  </a:ext>
                </a:extLst>
              </a:tr>
              <a:tr h="0">
                <a:tc>
                  <a:txBody>
                    <a:bodyPr/>
                    <a:lstStyle/>
                    <a:p>
                      <a:r>
                        <a:rPr lang="en-US" sz="1600" b="0" dirty="0">
                          <a:latin typeface="Arial" panose="020B0604020202020204" pitchFamily="34" charset="0"/>
                          <a:cs typeface="Arial" panose="020B0604020202020204" pitchFamily="34" charset="0"/>
                        </a:rPr>
                        <a:t>4/2</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Jaymie sells inventory for $8,000 cash.</a:t>
                      </a:r>
                    </a:p>
                    <a:p>
                      <a:r>
                        <a:rPr lang="en-US" sz="1600" b="0" dirty="0">
                          <a:latin typeface="Arial" panose="020B0604020202020204" pitchFamily="34" charset="0"/>
                          <a:cs typeface="Arial" panose="020B0604020202020204" pitchFamily="34" charset="0"/>
                        </a:rPr>
                        <a:t>The cost of the inventory was $5,090.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b="0" dirty="0">
                          <a:latin typeface="Arial" panose="020B0604020202020204" pitchFamily="34" charset="0"/>
                          <a:cs typeface="Arial" panose="020B0604020202020204" pitchFamily="34" charset="0"/>
                        </a:rPr>
                        <a:t>Cash increased (debited) by $8,000; revenue account</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Sales Revenue increased (credited) by $8,000. Expense</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account Cost of Goods Sold increased (debited) by</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$5,090; Inventory decreased (credited) by $5,090.</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203153351"/>
                  </a:ext>
                </a:extLst>
              </a:tr>
            </a:tbl>
          </a:graphicData>
        </a:graphic>
      </p:graphicFrame>
      <p:graphicFrame>
        <p:nvGraphicFramePr>
          <p:cNvPr id="13" name="Table 5" descr="A journal entry with four columns and two rows. The columns are titled Date, Account Titles and Explanations, Debit, and Credit. On April 2, Cash is debited at 8,000 and sales revenue is credited at 8,000. The explanation for the entry is: To record cash sales."/>
          <p:cNvGraphicFramePr>
            <a:graphicFrameLocks noGrp="1"/>
          </p:cNvGraphicFramePr>
          <p:nvPr>
            <p:ph idx="12"/>
            <p:extLst>
              <p:ext uri="{D42A27DB-BD31-4B8C-83A1-F6EECF244321}">
                <p14:modId xmlns:p14="http://schemas.microsoft.com/office/powerpoint/2010/main" val="2639001728"/>
              </p:ext>
            </p:extLst>
          </p:nvPr>
        </p:nvGraphicFramePr>
        <p:xfrm>
          <a:off x="605971" y="5009864"/>
          <a:ext cx="11247120" cy="119481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11449683"/>
                    </a:ext>
                  </a:extLst>
                </a:gridCol>
                <a:gridCol w="6858000">
                  <a:extLst>
                    <a:ext uri="{9D8B030D-6E8A-4147-A177-3AD203B41FA5}">
                      <a16:colId xmlns:a16="http://schemas.microsoft.com/office/drawing/2014/main" val="3995672514"/>
                    </a:ext>
                  </a:extLst>
                </a:gridCol>
                <a:gridCol w="1554480">
                  <a:extLst>
                    <a:ext uri="{9D8B030D-6E8A-4147-A177-3AD203B41FA5}">
                      <a16:colId xmlns:a16="http://schemas.microsoft.com/office/drawing/2014/main" val="512558480"/>
                    </a:ext>
                  </a:extLst>
                </a:gridCol>
                <a:gridCol w="1463040">
                  <a:extLst>
                    <a:ext uri="{9D8B030D-6E8A-4147-A177-3AD203B41FA5}">
                      <a16:colId xmlns:a16="http://schemas.microsoft.com/office/drawing/2014/main" val="3295221954"/>
                    </a:ext>
                  </a:extLst>
                </a:gridCol>
              </a:tblGrid>
              <a:tr h="274320">
                <a:tc>
                  <a:txBody>
                    <a:bodyPr/>
                    <a:lstStyle/>
                    <a:p>
                      <a:r>
                        <a:rPr lang="en-US" sz="1600" dirty="0">
                          <a:solidFill>
                            <a:schemeClr val="tx1"/>
                          </a:solidFill>
                          <a:latin typeface="Arial" panose="020B0604020202020204" pitchFamily="34" charset="0"/>
                          <a:cs typeface="Arial" panose="020B0604020202020204" pitchFamily="34" charset="0"/>
                        </a:rPr>
                        <a:t>Date</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Account Titles and Explanations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Debit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Credit</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algn="l"/>
                      <a:r>
                        <a:rPr lang="en-US" sz="1600" dirty="0">
                          <a:latin typeface="Arial" panose="020B0604020202020204" pitchFamily="34" charset="0"/>
                          <a:cs typeface="Arial" panose="020B0604020202020204" pitchFamily="34" charset="0"/>
                        </a:rPr>
                        <a:t>April	2</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r>
                        <a:rPr lang="en-US" sz="1600" dirty="0">
                          <a:latin typeface="Arial" panose="020B0604020202020204" pitchFamily="34" charset="0"/>
                          <a:cs typeface="Arial" panose="020B0604020202020204" pitchFamily="34" charset="0"/>
                        </a:rPr>
                        <a:t>Cash</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8,000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322917922"/>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182880"/>
                      <a:r>
                        <a:rPr lang="en-US" sz="1600" dirty="0">
                          <a:latin typeface="Arial" panose="020B0604020202020204" pitchFamily="34" charset="0"/>
                          <a:cs typeface="Arial" panose="020B0604020202020204" pitchFamily="34" charset="0"/>
                        </a:rPr>
                        <a:t>Sales Revenue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r>
                        <a:rPr lang="en-US" sz="1600" dirty="0">
                          <a:latin typeface="Arial" panose="020B0604020202020204" pitchFamily="34" charset="0"/>
                          <a:cs typeface="Arial" panose="020B0604020202020204" pitchFamily="34" charset="0"/>
                        </a:rPr>
                        <a:t>8,000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4211951849"/>
                  </a:ext>
                </a:extLst>
              </a:tr>
              <a:tr h="274320">
                <a:tc>
                  <a:txBody>
                    <a:bodyPr/>
                    <a:lstStyle/>
                    <a:p>
                      <a:endParaRPr lang="en-US" sz="1600" dirty="0">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marL="0"/>
                      <a:r>
                        <a:rPr lang="en-US" sz="1600" dirty="0">
                          <a:latin typeface="Arial" panose="020B0604020202020204" pitchFamily="34" charset="0"/>
                          <a:cs typeface="Arial" panose="020B0604020202020204" pitchFamily="34" charset="0"/>
                        </a:rPr>
                        <a:t>To record cash sales.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tc>
                  <a:txBody>
                    <a:bodyPr/>
                    <a:lstStyle/>
                    <a:p>
                      <a:pPr algn="r"/>
                      <a:endParaRPr lang="en-US"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F0D8"/>
                    </a:solidFill>
                  </a:tcPr>
                </a:tc>
                <a:extLst>
                  <a:ext uri="{0D108BD9-81ED-4DB2-BD59-A6C34878D82A}">
                    <a16:rowId xmlns:a16="http://schemas.microsoft.com/office/drawing/2014/main" val="1072826273"/>
                  </a:ext>
                </a:extLst>
              </a:tr>
            </a:tbl>
          </a:graphicData>
        </a:graphic>
      </p:graphicFrame>
    </p:spTree>
    <p:extLst>
      <p:ext uri="{BB962C8B-B14F-4D97-AF65-F5344CB8AC3E}">
        <p14:creationId xmlns:p14="http://schemas.microsoft.com/office/powerpoint/2010/main" val="329926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The General Ledger</a:t>
            </a:r>
            <a:br>
              <a:rPr lang="en-US" dirty="0"/>
            </a:br>
            <a:r>
              <a:rPr lang="en-US" sz="2000" dirty="0"/>
              <a:t>Learning Objective #4</a:t>
            </a:r>
            <a:endParaRPr lang="en-US" sz="900" dirty="0"/>
          </a:p>
        </p:txBody>
      </p:sp>
      <p:sp>
        <p:nvSpPr>
          <p:cNvPr id="3" name="Content Placeholder 2"/>
          <p:cNvSpPr>
            <a:spLocks noGrp="1"/>
          </p:cNvSpPr>
          <p:nvPr>
            <p:ph idx="1"/>
          </p:nvPr>
        </p:nvSpPr>
        <p:spPr>
          <a:xfrm>
            <a:off x="838199" y="1317625"/>
            <a:ext cx="10675257" cy="1382032"/>
          </a:xfrm>
        </p:spPr>
        <p:txBody>
          <a:bodyPr/>
          <a:lstStyle/>
          <a:p>
            <a:pPr>
              <a:spcBef>
                <a:spcPts val="0"/>
              </a:spcBef>
              <a:buClr>
                <a:schemeClr val="tx1"/>
              </a:buClr>
            </a:pPr>
            <a:r>
              <a:rPr lang="en-US" sz="2000" b="1" dirty="0">
                <a:solidFill>
                  <a:srgbClr val="004A78"/>
                </a:solidFill>
              </a:rPr>
              <a:t>General ledger</a:t>
            </a:r>
            <a:r>
              <a:rPr lang="en-US" sz="2000" dirty="0"/>
              <a:t> - the entire set of accounts for a company</a:t>
            </a:r>
          </a:p>
          <a:p>
            <a:pPr>
              <a:spcBef>
                <a:spcPts val="0"/>
              </a:spcBef>
            </a:pPr>
            <a:r>
              <a:rPr lang="en-US" sz="2000" dirty="0"/>
              <a:t>After a company records its transactions, events, and arrangements in a general journal, it updates each account in the general ledger by </a:t>
            </a:r>
            <a:r>
              <a:rPr lang="en-US" sz="2000" b="1" dirty="0">
                <a:solidFill>
                  <a:srgbClr val="004A78"/>
                </a:solidFill>
              </a:rPr>
              <a:t>posting</a:t>
            </a:r>
            <a:r>
              <a:rPr lang="en-US" sz="2000" dirty="0"/>
              <a:t> the date and debit amounts and credit amounts from the journal entries. Jaymie Corporation’s Cash T-account follows:</a:t>
            </a:r>
          </a:p>
        </p:txBody>
      </p:sp>
      <p:graphicFrame>
        <p:nvGraphicFramePr>
          <p:cNvPr id="5" name="Table 3" descr="A T-account for cash. There is a debit of 20,000 on January 1, a debit of 8,000 on April 2, a debit of 450 on December 1, and a debit of 2,000 on December 2. There is a credit of 3,000 on January 16, a credit of 10,840 on March 30, a credit of 360 on March 30, a credit of 7,300 on April 8, a credit of 3,300 on July 15, a credit of 1,800 on October 1, a credit of 428 on December 28, and a credit of 500 on December 29. Cash has a debit balance of 2,922."/>
          <p:cNvGraphicFramePr>
            <a:graphicFrameLocks noGrp="1"/>
          </p:cNvGraphicFramePr>
          <p:nvPr>
            <p:ph idx="10"/>
            <p:extLst>
              <p:ext uri="{D42A27DB-BD31-4B8C-83A1-F6EECF244321}">
                <p14:modId xmlns:p14="http://schemas.microsoft.com/office/powerpoint/2010/main" val="4124781560"/>
              </p:ext>
            </p:extLst>
          </p:nvPr>
        </p:nvGraphicFramePr>
        <p:xfrm>
          <a:off x="2096655" y="2830291"/>
          <a:ext cx="8100292" cy="3291840"/>
        </p:xfrm>
        <a:graphic>
          <a:graphicData uri="http://schemas.openxmlformats.org/drawingml/2006/table">
            <a:tbl>
              <a:tblPr firstRow="1" bandRow="1">
                <a:tableStyleId>{5C22544A-7EE6-4342-B048-85BDC9FD1C3A}</a:tableStyleId>
              </a:tblPr>
              <a:tblGrid>
                <a:gridCol w="2025073">
                  <a:extLst>
                    <a:ext uri="{9D8B030D-6E8A-4147-A177-3AD203B41FA5}">
                      <a16:colId xmlns:a16="http://schemas.microsoft.com/office/drawing/2014/main" val="1756823439"/>
                    </a:ext>
                  </a:extLst>
                </a:gridCol>
                <a:gridCol w="2025073">
                  <a:extLst>
                    <a:ext uri="{9D8B030D-6E8A-4147-A177-3AD203B41FA5}">
                      <a16:colId xmlns:a16="http://schemas.microsoft.com/office/drawing/2014/main" val="2866594083"/>
                    </a:ext>
                  </a:extLst>
                </a:gridCol>
                <a:gridCol w="2025073">
                  <a:extLst>
                    <a:ext uri="{9D8B030D-6E8A-4147-A177-3AD203B41FA5}">
                      <a16:colId xmlns:a16="http://schemas.microsoft.com/office/drawing/2014/main" val="1511020190"/>
                    </a:ext>
                  </a:extLst>
                </a:gridCol>
                <a:gridCol w="2025073">
                  <a:extLst>
                    <a:ext uri="{9D8B030D-6E8A-4147-A177-3AD203B41FA5}">
                      <a16:colId xmlns:a16="http://schemas.microsoft.com/office/drawing/2014/main" val="3420843924"/>
                    </a:ext>
                  </a:extLst>
                </a:gridCol>
              </a:tblGrid>
              <a:tr h="274320">
                <a:tc>
                  <a:txBody>
                    <a:bodyPr/>
                    <a:lstStyle/>
                    <a:p>
                      <a:pPr algn="r"/>
                      <a:endParaRPr lang="en-US" dirty="0">
                        <a:solidFill>
                          <a:schemeClr val="tx1"/>
                        </a:solidFill>
                      </a:endParaRP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DF0D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Cash</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DF0D8"/>
                    </a:solidFill>
                  </a:tcPr>
                </a:tc>
                <a:tc>
                  <a:txBody>
                    <a:bodyPr/>
                    <a:lstStyle/>
                    <a:p>
                      <a:endParaRPr lang="en-US" dirty="0">
                        <a:solidFill>
                          <a:schemeClr val="tx1"/>
                        </a:solidFill>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DF0D8"/>
                    </a:solidFill>
                  </a:tcPr>
                </a:tc>
                <a:tc>
                  <a:txBody>
                    <a:bodyPr/>
                    <a:lstStyle/>
                    <a:p>
                      <a:endParaRPr lang="en-US" dirty="0">
                        <a:solidFill>
                          <a:schemeClr val="tx1"/>
                        </a:solidFill>
                      </a:endParaRPr>
                    </a:p>
                  </a:txBody>
                  <a:tcPr marT="27432" marB="27432">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722911029"/>
                  </a:ext>
                </a:extLst>
              </a:tr>
              <a:tr h="274320">
                <a:tc>
                  <a:txBody>
                    <a:bodyPr/>
                    <a:lstStyle/>
                    <a:p>
                      <a:r>
                        <a:rPr lang="en-US" dirty="0">
                          <a:solidFill>
                            <a:schemeClr val="tx1"/>
                          </a:solidFill>
                        </a:rPr>
                        <a:t>1/1</a:t>
                      </a: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20,000</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1/16</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3,000</a:t>
                      </a:r>
                    </a:p>
                  </a:txBody>
                  <a:tcPr marT="27432" marB="27432">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616739390"/>
                  </a:ext>
                </a:extLst>
              </a:tr>
              <a:tr h="274320">
                <a:tc>
                  <a:txBody>
                    <a:bodyPr/>
                    <a:lstStyle/>
                    <a:p>
                      <a:r>
                        <a:rPr lang="en-US" dirty="0">
                          <a:solidFill>
                            <a:schemeClr val="tx1"/>
                          </a:solidFill>
                        </a:rPr>
                        <a:t>4/2</a:t>
                      </a: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8,000</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3/30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10,840</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267293603"/>
                  </a:ext>
                </a:extLst>
              </a:tr>
              <a:tr h="274320">
                <a:tc>
                  <a:txBody>
                    <a:bodyPr/>
                    <a:lstStyle/>
                    <a:p>
                      <a:r>
                        <a:rPr lang="en-US" dirty="0">
                          <a:solidFill>
                            <a:schemeClr val="tx1"/>
                          </a:solidFill>
                        </a:rPr>
                        <a:t>12/1</a:t>
                      </a: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450</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3/30</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360</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815262896"/>
                  </a:ext>
                </a:extLst>
              </a:tr>
              <a:tr h="274320">
                <a:tc>
                  <a:txBody>
                    <a:bodyPr/>
                    <a:lstStyle/>
                    <a:p>
                      <a:r>
                        <a:rPr lang="en-US" dirty="0">
                          <a:solidFill>
                            <a:schemeClr val="tx1"/>
                          </a:solidFill>
                        </a:rPr>
                        <a:t>12/2</a:t>
                      </a: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2,000</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4/8</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7,300</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642065440"/>
                  </a:ext>
                </a:extLst>
              </a:tr>
              <a:tr h="274320">
                <a:tc>
                  <a:txBody>
                    <a:bodyPr/>
                    <a:lstStyle/>
                    <a:p>
                      <a:endParaRPr lang="en-US" dirty="0">
                        <a:solidFill>
                          <a:schemeClr val="tx1"/>
                        </a:solidFill>
                      </a:endParaRP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dirty="0">
                        <a:solidFill>
                          <a:schemeClr val="tx1"/>
                        </a:solidFill>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7/15</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3,300</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3372424"/>
                  </a:ext>
                </a:extLst>
              </a:tr>
              <a:tr h="274320">
                <a:tc>
                  <a:txBody>
                    <a:bodyPr/>
                    <a:lstStyle/>
                    <a:p>
                      <a:endParaRPr lang="en-US" dirty="0">
                        <a:solidFill>
                          <a:schemeClr val="tx1"/>
                        </a:solidFill>
                      </a:endParaRP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dirty="0">
                        <a:solidFill>
                          <a:schemeClr val="tx1"/>
                        </a:solidFill>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10/1</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1,800</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06655942"/>
                  </a:ext>
                </a:extLst>
              </a:tr>
              <a:tr h="274320">
                <a:tc>
                  <a:txBody>
                    <a:bodyPr/>
                    <a:lstStyle/>
                    <a:p>
                      <a:endParaRPr lang="en-US" dirty="0">
                        <a:solidFill>
                          <a:schemeClr val="tx1"/>
                        </a:solidFill>
                      </a:endParaRP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dirty="0">
                        <a:solidFill>
                          <a:schemeClr val="tx1"/>
                        </a:solidFill>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r>
                        <a:rPr lang="en-US" dirty="0">
                          <a:solidFill>
                            <a:schemeClr val="tx1"/>
                          </a:solidFill>
                        </a:rPr>
                        <a:t>12/28</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r"/>
                      <a:r>
                        <a:rPr lang="en-US" dirty="0">
                          <a:solidFill>
                            <a:schemeClr val="tx1"/>
                          </a:solidFill>
                        </a:rPr>
                        <a:t>428</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1118641244"/>
                  </a:ext>
                </a:extLst>
              </a:tr>
              <a:tr h="274320">
                <a:tc>
                  <a:txBody>
                    <a:bodyPr/>
                    <a:lstStyle/>
                    <a:p>
                      <a:endParaRPr lang="en-US" dirty="0">
                        <a:solidFill>
                          <a:schemeClr val="tx1"/>
                        </a:solidFill>
                      </a:endParaRP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solidFill>
                      <a:srgbClr val="EDF0D8"/>
                    </a:solidFill>
                  </a:tcPr>
                </a:tc>
                <a:tc>
                  <a:txBody>
                    <a:bodyPr/>
                    <a:lstStyle/>
                    <a:p>
                      <a:endParaRPr lang="en-US" dirty="0">
                        <a:solidFill>
                          <a:schemeClr val="tx1"/>
                        </a:solidFill>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solidFill>
                      <a:srgbClr val="EDF0D8"/>
                    </a:solidFill>
                  </a:tcPr>
                </a:tc>
                <a:tc>
                  <a:txBody>
                    <a:bodyPr/>
                    <a:lstStyle/>
                    <a:p>
                      <a:r>
                        <a:rPr lang="en-US" dirty="0">
                          <a:solidFill>
                            <a:schemeClr val="tx1"/>
                          </a:solidFill>
                        </a:rPr>
                        <a:t>12/29</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solidFill>
                      <a:srgbClr val="EDF0D8"/>
                    </a:solidFill>
                  </a:tcPr>
                </a:tc>
                <a:tc>
                  <a:txBody>
                    <a:bodyPr/>
                    <a:lstStyle/>
                    <a:p>
                      <a:pPr algn="r"/>
                      <a:r>
                        <a:rPr lang="en-US" dirty="0">
                          <a:solidFill>
                            <a:schemeClr val="tx1"/>
                          </a:solidFill>
                        </a:rPr>
                        <a:t>500</a:t>
                      </a:r>
                    </a:p>
                  </a:txBody>
                  <a:tcPr marT="27432" marB="27432">
                    <a:lnL w="12700" cap="flat" cmpd="sng" algn="ctr">
                      <a:noFill/>
                      <a:prstDash val="solid"/>
                      <a:round/>
                      <a:headEnd type="none" w="med" len="med"/>
                      <a:tailEnd type="none" w="med" len="med"/>
                    </a:lnL>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solidFill>
                      <a:srgbClr val="EDF0D8"/>
                    </a:solidFill>
                  </a:tcPr>
                </a:tc>
                <a:extLst>
                  <a:ext uri="{0D108BD9-81ED-4DB2-BD59-A6C34878D82A}">
                    <a16:rowId xmlns:a16="http://schemas.microsoft.com/office/drawing/2014/main" val="3693856598"/>
                  </a:ext>
                </a:extLst>
              </a:tr>
              <a:tr h="274320">
                <a:tc>
                  <a:txBody>
                    <a:bodyPr/>
                    <a:lstStyle/>
                    <a:p>
                      <a:r>
                        <a:rPr lang="en-US" dirty="0">
                          <a:solidFill>
                            <a:schemeClr val="tx1"/>
                          </a:solidFill>
                        </a:rPr>
                        <a:t>Balance</a:t>
                      </a:r>
                    </a:p>
                  </a:txBody>
                  <a:tcPr marT="27432" marB="27432">
                    <a:lnL w="12700" cap="flat" cmpd="sng" algn="ctr">
                      <a:no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solidFill>
                      <a:srgbClr val="EDF0D8"/>
                    </a:solidFill>
                  </a:tcPr>
                </a:tc>
                <a:tc>
                  <a:txBody>
                    <a:bodyPr/>
                    <a:lstStyle/>
                    <a:p>
                      <a:pPr algn="r"/>
                      <a:r>
                        <a:rPr lang="en-US" dirty="0">
                          <a:solidFill>
                            <a:schemeClr val="tx1"/>
                          </a:solidFill>
                        </a:rPr>
                        <a:t>2,922</a:t>
                      </a: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rgbClr val="EDF0D8"/>
                    </a:solidFill>
                  </a:tcPr>
                </a:tc>
                <a:tc>
                  <a:txBody>
                    <a:bodyPr/>
                    <a:lstStyle/>
                    <a:p>
                      <a:endParaRPr lang="en-US" dirty="0">
                        <a:solidFill>
                          <a:schemeClr val="tx1"/>
                        </a:solidFill>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solidFill>
                      <a:srgbClr val="EDF0D8"/>
                    </a:solidFill>
                  </a:tcPr>
                </a:tc>
                <a:tc>
                  <a:txBody>
                    <a:bodyPr/>
                    <a:lstStyle/>
                    <a:p>
                      <a:pPr algn="r"/>
                      <a:endParaRPr lang="en-US" dirty="0">
                        <a:solidFill>
                          <a:schemeClr val="tx1"/>
                        </a:solidFill>
                      </a:endParaRPr>
                    </a:p>
                  </a:txBody>
                  <a:tcPr marT="27432" marB="27432">
                    <a:lnL w="12700" cap="flat" cmpd="sng" algn="ctr">
                      <a:noFill/>
                      <a:prstDash val="solid"/>
                      <a:round/>
                      <a:headEnd type="none" w="med" len="med"/>
                      <a:tailEnd type="none" w="med" len="med"/>
                    </a:lnL>
                    <a:lnT w="12700" cap="flat" cmpd="sng" algn="ctr">
                      <a:solidFill>
                        <a:schemeClr val="tx1"/>
                      </a:solidFill>
                      <a:prstDash val="dash"/>
                      <a:round/>
                      <a:headEnd type="none" w="med" len="med"/>
                      <a:tailEnd type="none" w="med" len="med"/>
                    </a:lnT>
                    <a:solidFill>
                      <a:srgbClr val="EDF0D8"/>
                    </a:solidFill>
                  </a:tcPr>
                </a:tc>
                <a:extLst>
                  <a:ext uri="{0D108BD9-81ED-4DB2-BD59-A6C34878D82A}">
                    <a16:rowId xmlns:a16="http://schemas.microsoft.com/office/drawing/2014/main" val="3390696832"/>
                  </a:ext>
                </a:extLst>
              </a:tr>
            </a:tbl>
          </a:graphicData>
        </a:graphic>
      </p:graphicFrame>
    </p:spTree>
    <p:extLst>
      <p:ext uri="{BB962C8B-B14F-4D97-AF65-F5344CB8AC3E}">
        <p14:creationId xmlns:p14="http://schemas.microsoft.com/office/powerpoint/2010/main" val="289956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Trial Balance</a:t>
            </a:r>
            <a:endParaRPr lang="en-US" sz="1000" dirty="0"/>
          </a:p>
        </p:txBody>
      </p:sp>
      <p:sp>
        <p:nvSpPr>
          <p:cNvPr id="3" name="Content Placeholder 2"/>
          <p:cNvSpPr>
            <a:spLocks noGrp="1"/>
          </p:cNvSpPr>
          <p:nvPr>
            <p:ph idx="1"/>
          </p:nvPr>
        </p:nvSpPr>
        <p:spPr>
          <a:xfrm>
            <a:off x="838200" y="1317625"/>
            <a:ext cx="10947400" cy="4821918"/>
          </a:xfrm>
        </p:spPr>
        <p:txBody>
          <a:bodyPr/>
          <a:lstStyle/>
          <a:p>
            <a:pPr>
              <a:spcBef>
                <a:spcPts val="1200"/>
              </a:spcBef>
            </a:pPr>
            <a:r>
              <a:rPr lang="en-US" sz="2800" dirty="0"/>
              <a:t>The </a:t>
            </a:r>
            <a:r>
              <a:rPr lang="en-US" sz="2800" b="1" dirty="0">
                <a:solidFill>
                  <a:srgbClr val="004A78"/>
                </a:solidFill>
              </a:rPr>
              <a:t>trial balance</a:t>
            </a:r>
            <a:r>
              <a:rPr lang="en-US" sz="2800" dirty="0"/>
              <a:t> lists all of the general ledger accounts and their balances</a:t>
            </a:r>
          </a:p>
          <a:p>
            <a:pPr>
              <a:spcBef>
                <a:spcPts val="1200"/>
              </a:spcBef>
            </a:pPr>
            <a:r>
              <a:rPr lang="en-US" sz="2800" dirty="0"/>
              <a:t>The trial balance is used to verify that the total debit balances equal the total credit balances</a:t>
            </a:r>
          </a:p>
          <a:p>
            <a:pPr>
              <a:spcBef>
                <a:spcPts val="1200"/>
              </a:spcBef>
            </a:pPr>
            <a:r>
              <a:rPr lang="en-US" sz="2800" dirty="0"/>
              <a:t>Column totals must always be equal</a:t>
            </a:r>
          </a:p>
          <a:p>
            <a:pPr>
              <a:spcBef>
                <a:spcPts val="1200"/>
              </a:spcBef>
            </a:pPr>
            <a:r>
              <a:rPr lang="en-US" sz="2800" dirty="0"/>
              <a:t>If the column totals are not equal, an error has been made</a:t>
            </a:r>
          </a:p>
          <a:p>
            <a:pPr>
              <a:spcBef>
                <a:spcPts val="1200"/>
              </a:spcBef>
            </a:pPr>
            <a:r>
              <a:rPr lang="en-US" sz="2800" dirty="0"/>
              <a:t>If the debit and credit columns balance, does this ensure that the accounting information is error-free?</a:t>
            </a:r>
          </a:p>
        </p:txBody>
      </p:sp>
    </p:spTree>
    <p:extLst>
      <p:ext uri="{BB962C8B-B14F-4D97-AF65-F5344CB8AC3E}">
        <p14:creationId xmlns:p14="http://schemas.microsoft.com/office/powerpoint/2010/main" val="241525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Accrual Accounting and Preparing </a:t>
            </a:r>
            <a:br>
              <a:rPr lang="en-US" dirty="0"/>
            </a:br>
            <a:r>
              <a:rPr lang="en-US" dirty="0"/>
              <a:t>Adjusting Entries </a:t>
            </a:r>
            <a:r>
              <a:rPr lang="en-US" sz="2000" dirty="0"/>
              <a:t>Learning Objective #5</a:t>
            </a:r>
            <a:endParaRPr lang="en-US" sz="600" dirty="0"/>
          </a:p>
        </p:txBody>
      </p:sp>
      <p:sp>
        <p:nvSpPr>
          <p:cNvPr id="3" name="Content Placeholder 2"/>
          <p:cNvSpPr>
            <a:spLocks noGrp="1"/>
          </p:cNvSpPr>
          <p:nvPr>
            <p:ph idx="1"/>
          </p:nvPr>
        </p:nvSpPr>
        <p:spPr>
          <a:xfrm>
            <a:off x="838200" y="1317625"/>
            <a:ext cx="10802257" cy="4821917"/>
          </a:xfrm>
        </p:spPr>
        <p:txBody>
          <a:bodyPr/>
          <a:lstStyle/>
          <a:p>
            <a:r>
              <a:rPr lang="en-US" sz="2800" b="1" dirty="0">
                <a:solidFill>
                  <a:srgbClr val="004A78"/>
                </a:solidFill>
              </a:rPr>
              <a:t>Adjusting entries</a:t>
            </a:r>
            <a:r>
              <a:rPr lang="en-US" sz="2800" dirty="0"/>
              <a:t> must be recorded under </a:t>
            </a:r>
            <a:r>
              <a:rPr lang="en-US" sz="2800" b="1" dirty="0">
                <a:solidFill>
                  <a:srgbClr val="004A78"/>
                </a:solidFill>
              </a:rPr>
              <a:t>accrual accounting </a:t>
            </a:r>
            <a:r>
              <a:rPr lang="en-US" sz="2800" dirty="0"/>
              <a:t>so that:</a:t>
            </a:r>
          </a:p>
          <a:p>
            <a:pPr lvl="1"/>
            <a:r>
              <a:rPr lang="en-US" sz="2400" dirty="0"/>
              <a:t>all revenues and expenses are recognized in the appropriate period </a:t>
            </a:r>
          </a:p>
          <a:p>
            <a:pPr lvl="1"/>
            <a:r>
              <a:rPr lang="en-US" sz="2400" dirty="0"/>
              <a:t>all assets and liabilities have correct ending balances</a:t>
            </a:r>
          </a:p>
          <a:p>
            <a:pPr lvl="1"/>
            <a:r>
              <a:rPr lang="en-US" sz="2400" dirty="0"/>
              <a:t>always affect both a permanent account and a temporary account</a:t>
            </a:r>
          </a:p>
          <a:p>
            <a:pPr lvl="1"/>
            <a:r>
              <a:rPr lang="en-US" sz="2400" dirty="0"/>
              <a:t>may be classified into four broad categories</a:t>
            </a:r>
          </a:p>
          <a:p>
            <a:pPr lvl="2"/>
            <a:r>
              <a:rPr lang="en-US" sz="2000" dirty="0"/>
              <a:t>Deferrals</a:t>
            </a:r>
          </a:p>
          <a:p>
            <a:pPr lvl="2"/>
            <a:r>
              <a:rPr lang="en-US" sz="2000" dirty="0"/>
              <a:t>Accruals</a:t>
            </a:r>
          </a:p>
          <a:p>
            <a:pPr lvl="2"/>
            <a:r>
              <a:rPr lang="en-US" sz="2000" dirty="0"/>
              <a:t>Estimates</a:t>
            </a:r>
          </a:p>
          <a:p>
            <a:pPr lvl="2"/>
            <a:r>
              <a:rPr lang="en-US" sz="2000" dirty="0"/>
              <a:t>Periodic Inventory </a:t>
            </a:r>
          </a:p>
        </p:txBody>
      </p:sp>
    </p:spTree>
    <p:extLst>
      <p:ext uri="{BB962C8B-B14F-4D97-AF65-F5344CB8AC3E}">
        <p14:creationId xmlns:p14="http://schemas.microsoft.com/office/powerpoint/2010/main" val="352084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Deferrals</a:t>
            </a:r>
            <a:endParaRPr lang="en-US" sz="1000" dirty="0"/>
          </a:p>
        </p:txBody>
      </p:sp>
      <p:sp>
        <p:nvSpPr>
          <p:cNvPr id="3" name="Content Placeholder 2"/>
          <p:cNvSpPr>
            <a:spLocks noGrp="1"/>
          </p:cNvSpPr>
          <p:nvPr>
            <p:ph idx="1"/>
          </p:nvPr>
        </p:nvSpPr>
        <p:spPr>
          <a:xfrm>
            <a:off x="838200" y="1317625"/>
            <a:ext cx="10515600" cy="1815284"/>
          </a:xfrm>
        </p:spPr>
        <p:txBody>
          <a:bodyPr/>
          <a:lstStyle/>
          <a:p>
            <a:pPr>
              <a:spcBef>
                <a:spcPts val="0"/>
              </a:spcBef>
              <a:buClr>
                <a:schemeClr val="tx1"/>
              </a:buClr>
            </a:pPr>
            <a:r>
              <a:rPr lang="en-US" sz="2800" b="1" dirty="0">
                <a:solidFill>
                  <a:srgbClr val="004A78"/>
                </a:solidFill>
              </a:rPr>
              <a:t>Deferrals</a:t>
            </a:r>
            <a:r>
              <a:rPr lang="en-US" sz="2800" dirty="0"/>
              <a:t> are transactions, events, or arrangements in which the cash flows occur before the related expenses are incurred or revenues are earned.</a:t>
            </a:r>
          </a:p>
          <a:p>
            <a:pPr lvl="1">
              <a:spcBef>
                <a:spcPts val="0"/>
              </a:spcBef>
            </a:pPr>
            <a:r>
              <a:rPr lang="en-US" sz="2400" dirty="0"/>
              <a:t>Prepaid Expenses</a:t>
            </a:r>
          </a:p>
        </p:txBody>
      </p:sp>
      <p:pic>
        <p:nvPicPr>
          <p:cNvPr id="7" name="Picture 3" descr="Two blocks of data show the entries for prepaid expenses. The first block reads, Decrease asset, which leads to the second block reading, Increase expense. The corresponding text reads, Effect on accounts."/>
          <p:cNvPicPr preferRelativeResize="0">
            <a:picLocks noGrp="1"/>
          </p:cNvPicPr>
          <p:nvPr>
            <p:ph idx="10"/>
          </p:nvPr>
        </p:nvPicPr>
        <p:blipFill rotWithShape="1">
          <a:blip r:embed="rId3">
            <a:alphaModFix/>
          </a:blip>
          <a:srcRect/>
          <a:stretch/>
        </p:blipFill>
        <p:spPr>
          <a:xfrm>
            <a:off x="3848100" y="3178628"/>
            <a:ext cx="6098386" cy="1248592"/>
          </a:xfrm>
          <a:prstGeom prst="rect">
            <a:avLst/>
          </a:prstGeom>
          <a:noFill/>
          <a:ln>
            <a:noFill/>
          </a:ln>
        </p:spPr>
      </p:pic>
      <p:sp>
        <p:nvSpPr>
          <p:cNvPr id="5" name="Content Placeholder 4"/>
          <p:cNvSpPr>
            <a:spLocks noGrp="1"/>
          </p:cNvSpPr>
          <p:nvPr>
            <p:ph idx="11"/>
          </p:nvPr>
        </p:nvSpPr>
        <p:spPr>
          <a:xfrm>
            <a:off x="838200" y="4412343"/>
            <a:ext cx="10515600" cy="454506"/>
          </a:xfrm>
        </p:spPr>
        <p:txBody>
          <a:bodyPr/>
          <a:lstStyle/>
          <a:p>
            <a:pPr lvl="2"/>
            <a:r>
              <a:rPr lang="en-US" dirty="0"/>
              <a:t> Deferred Revenues</a:t>
            </a:r>
          </a:p>
        </p:txBody>
      </p:sp>
      <p:pic>
        <p:nvPicPr>
          <p:cNvPr id="8" name="Picture 5" descr="Two blocks of data show the entries for deferred revenues. The first block reads, Decrease liability, which leads to the second block reading, Increase revenue. The corresponding text reads, Effect on accounts."/>
          <p:cNvPicPr preferRelativeResize="0">
            <a:picLocks noGrp="1"/>
          </p:cNvPicPr>
          <p:nvPr>
            <p:ph idx="12"/>
          </p:nvPr>
        </p:nvPicPr>
        <p:blipFill rotWithShape="1">
          <a:blip r:embed="rId4">
            <a:alphaModFix/>
          </a:blip>
          <a:srcRect/>
          <a:stretch/>
        </p:blipFill>
        <p:spPr>
          <a:xfrm>
            <a:off x="3848100" y="4862289"/>
            <a:ext cx="6247888" cy="1283994"/>
          </a:xfrm>
          <a:prstGeom prst="rect">
            <a:avLst/>
          </a:prstGeom>
          <a:noFill/>
          <a:ln>
            <a:noFill/>
          </a:ln>
        </p:spPr>
      </p:pic>
    </p:spTree>
    <p:extLst>
      <p:ext uri="{BB962C8B-B14F-4D97-AF65-F5344CB8AC3E}">
        <p14:creationId xmlns:p14="http://schemas.microsoft.com/office/powerpoint/2010/main" val="391719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Deferrals – Prepaid Expenses</a:t>
            </a:r>
            <a:endParaRPr lang="en-US" sz="1000" dirty="0"/>
          </a:p>
        </p:txBody>
      </p:sp>
      <p:sp>
        <p:nvSpPr>
          <p:cNvPr id="3" name="Content Placeholder 2"/>
          <p:cNvSpPr>
            <a:spLocks noGrp="1"/>
          </p:cNvSpPr>
          <p:nvPr>
            <p:ph idx="1"/>
          </p:nvPr>
        </p:nvSpPr>
        <p:spPr>
          <a:xfrm>
            <a:off x="838200" y="1317625"/>
            <a:ext cx="10515600" cy="2064204"/>
          </a:xfrm>
        </p:spPr>
        <p:txBody>
          <a:bodyPr/>
          <a:lstStyle/>
          <a:p>
            <a:pPr>
              <a:spcBef>
                <a:spcPts val="0"/>
              </a:spcBef>
              <a:buClr>
                <a:schemeClr val="tx1"/>
              </a:buClr>
            </a:pPr>
            <a:r>
              <a:rPr lang="en-US" sz="2600" b="1" dirty="0">
                <a:solidFill>
                  <a:srgbClr val="004A78"/>
                </a:solidFill>
              </a:rPr>
              <a:t>Prepaid expense</a:t>
            </a:r>
            <a:r>
              <a:rPr lang="en-US" sz="2600" dirty="0"/>
              <a:t> – a good or service purchased but not fully used up by the end of the period</a:t>
            </a:r>
          </a:p>
          <a:p>
            <a:pPr lvl="1">
              <a:spcBef>
                <a:spcPts val="0"/>
              </a:spcBef>
              <a:buClr>
                <a:schemeClr val="tx1"/>
              </a:buClr>
            </a:pPr>
            <a:r>
              <a:rPr lang="en-US" sz="2200" dirty="0"/>
              <a:t>Jaymie Corporation purchased a 1-year insurance policy on March 30, 2019, for $360. </a:t>
            </a:r>
          </a:p>
          <a:p>
            <a:pPr marL="0" indent="0">
              <a:spcBef>
                <a:spcPts val="0"/>
              </a:spcBef>
              <a:buClr>
                <a:schemeClr val="tx1"/>
              </a:buClr>
              <a:buNone/>
            </a:pPr>
            <a:r>
              <a:rPr lang="en-US" sz="2200" dirty="0"/>
              <a:t>	Journal entry:</a:t>
            </a:r>
          </a:p>
        </p:txBody>
      </p:sp>
      <p:graphicFrame>
        <p:nvGraphicFramePr>
          <p:cNvPr id="9" name="Table 3" descr="A journal entry. Prepaid insurance is debited by 360 and cash is credited by 360."/>
          <p:cNvGraphicFramePr>
            <a:graphicFrameLocks noGrp="1"/>
          </p:cNvGraphicFramePr>
          <p:nvPr>
            <p:ph idx="10"/>
            <p:extLst>
              <p:ext uri="{D42A27DB-BD31-4B8C-83A1-F6EECF244321}">
                <p14:modId xmlns:p14="http://schemas.microsoft.com/office/powerpoint/2010/main" val="1465445408"/>
              </p:ext>
            </p:extLst>
          </p:nvPr>
        </p:nvGraphicFramePr>
        <p:xfrm>
          <a:off x="2280920" y="3450009"/>
          <a:ext cx="9144000" cy="79248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914400">
                  <a:extLst>
                    <a:ext uri="{9D8B030D-6E8A-4147-A177-3AD203B41FA5}">
                      <a16:colId xmlns:a16="http://schemas.microsoft.com/office/drawing/2014/main" val="512558480"/>
                    </a:ext>
                  </a:extLst>
                </a:gridCol>
              </a:tblGrid>
              <a:tr h="274320">
                <a:tc>
                  <a:txBody>
                    <a:bodyPr/>
                    <a:lstStyle/>
                    <a:p>
                      <a:r>
                        <a:rPr lang="en-US" sz="2000" b="0" dirty="0">
                          <a:solidFill>
                            <a:schemeClr val="tx1"/>
                          </a:solidFill>
                          <a:latin typeface="Arial" panose="020B0604020202020204" pitchFamily="34" charset="0"/>
                          <a:cs typeface="Arial" panose="020B0604020202020204" pitchFamily="34" charset="0"/>
                        </a:rPr>
                        <a:t>Prepaid Insurance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000" b="0" dirty="0">
                          <a:latin typeface="Arial" panose="020B0604020202020204" pitchFamily="34" charset="0"/>
                          <a:cs typeface="Arial" panose="020B0604020202020204" pitchFamily="34" charset="0"/>
                        </a:rPr>
                        <a:t>Cash</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latin typeface="Arial" panose="020B0604020202020204" pitchFamily="34" charset="0"/>
                          <a:cs typeface="Arial" panose="020B0604020202020204" pitchFamily="34" charset="0"/>
                        </a:rPr>
                        <a:t>360</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
        <p:nvSpPr>
          <p:cNvPr id="5" name="Content Placeholder 4"/>
          <p:cNvSpPr>
            <a:spLocks noGrp="1"/>
          </p:cNvSpPr>
          <p:nvPr>
            <p:ph idx="11"/>
          </p:nvPr>
        </p:nvSpPr>
        <p:spPr>
          <a:xfrm>
            <a:off x="838200" y="4286031"/>
            <a:ext cx="10515600" cy="1127802"/>
          </a:xfrm>
        </p:spPr>
        <p:txBody>
          <a:bodyPr/>
          <a:lstStyle/>
          <a:p>
            <a:pPr marL="822960" lvl="2" indent="-320040">
              <a:spcBef>
                <a:spcPts val="0"/>
              </a:spcBef>
            </a:pPr>
            <a:r>
              <a:rPr lang="en-US" sz="2200" dirty="0"/>
              <a:t> At the end of the year, nine months of insurance coverage has expired. (9/12 × $360) </a:t>
            </a:r>
          </a:p>
          <a:p>
            <a:pPr marL="502920" lvl="2" indent="0">
              <a:spcBef>
                <a:spcPts val="0"/>
              </a:spcBef>
              <a:buNone/>
            </a:pPr>
            <a:r>
              <a:rPr lang="en-US" sz="2200" dirty="0"/>
              <a:t>	Adjusting entry:</a:t>
            </a:r>
          </a:p>
        </p:txBody>
      </p:sp>
      <p:graphicFrame>
        <p:nvGraphicFramePr>
          <p:cNvPr id="10" name="Table 5" descr="A journal entry. Insurance expense is debited by 270 and prepaid insurance is credited by 270."/>
          <p:cNvGraphicFramePr>
            <a:graphicFrameLocks noGrp="1"/>
          </p:cNvGraphicFramePr>
          <p:nvPr>
            <p:ph idx="12"/>
            <p:extLst>
              <p:ext uri="{D42A27DB-BD31-4B8C-83A1-F6EECF244321}">
                <p14:modId xmlns:p14="http://schemas.microsoft.com/office/powerpoint/2010/main" val="4068401835"/>
              </p:ext>
            </p:extLst>
          </p:nvPr>
        </p:nvGraphicFramePr>
        <p:xfrm>
          <a:off x="2280920" y="5457375"/>
          <a:ext cx="9235440" cy="79248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1005840">
                  <a:extLst>
                    <a:ext uri="{9D8B030D-6E8A-4147-A177-3AD203B41FA5}">
                      <a16:colId xmlns:a16="http://schemas.microsoft.com/office/drawing/2014/main" val="512558480"/>
                    </a:ext>
                  </a:extLst>
                </a:gridCol>
              </a:tblGrid>
              <a:tr h="274320">
                <a:tc>
                  <a:txBody>
                    <a:bodyPr/>
                    <a:lstStyle/>
                    <a:p>
                      <a:r>
                        <a:rPr lang="en-US" sz="2000" b="0" dirty="0">
                          <a:solidFill>
                            <a:schemeClr val="tx1"/>
                          </a:solidFill>
                          <a:latin typeface="Arial" panose="020B0604020202020204" pitchFamily="34" charset="0"/>
                          <a:cs typeface="Arial" panose="020B0604020202020204" pitchFamily="34" charset="0"/>
                        </a:rPr>
                        <a:t>Insurance Expense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000" b="0" dirty="0">
                          <a:latin typeface="Arial" panose="020B0604020202020204" pitchFamily="34" charset="0"/>
                          <a:cs typeface="Arial" panose="020B0604020202020204" pitchFamily="34" charset="0"/>
                        </a:rPr>
                        <a:t>Prepaid Insurance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latin typeface="Arial" panose="020B0604020202020204" pitchFamily="34" charset="0"/>
                          <a:cs typeface="Arial" panose="020B0604020202020204" pitchFamily="34" charset="0"/>
                        </a:rPr>
                        <a:t>270</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Tree>
    <p:extLst>
      <p:ext uri="{BB962C8B-B14F-4D97-AF65-F5344CB8AC3E}">
        <p14:creationId xmlns:p14="http://schemas.microsoft.com/office/powerpoint/2010/main" val="110627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Deferrals – Deferred Revenues</a:t>
            </a:r>
            <a:endParaRPr lang="en-US" sz="1000" dirty="0"/>
          </a:p>
        </p:txBody>
      </p:sp>
      <p:sp>
        <p:nvSpPr>
          <p:cNvPr id="3" name="Content Placeholder 2"/>
          <p:cNvSpPr>
            <a:spLocks noGrp="1"/>
          </p:cNvSpPr>
          <p:nvPr>
            <p:ph idx="1"/>
          </p:nvPr>
        </p:nvSpPr>
        <p:spPr>
          <a:xfrm>
            <a:off x="838200" y="1317625"/>
            <a:ext cx="10515600" cy="1904546"/>
          </a:xfrm>
        </p:spPr>
        <p:txBody>
          <a:bodyPr/>
          <a:lstStyle/>
          <a:p>
            <a:pPr>
              <a:spcBef>
                <a:spcPts val="0"/>
              </a:spcBef>
              <a:buClr>
                <a:schemeClr val="tx1"/>
              </a:buClr>
            </a:pPr>
            <a:r>
              <a:rPr lang="en-US" sz="2400" b="1" dirty="0">
                <a:solidFill>
                  <a:srgbClr val="004A78"/>
                </a:solidFill>
              </a:rPr>
              <a:t>Deferred revenue (unearned revenue)</a:t>
            </a:r>
            <a:r>
              <a:rPr lang="en-US" sz="2400" dirty="0"/>
              <a:t> occurs when customers pay in advance for the future delivery of goods or performance of services. </a:t>
            </a:r>
          </a:p>
          <a:p>
            <a:pPr lvl="1">
              <a:spcBef>
                <a:spcPts val="0"/>
              </a:spcBef>
              <a:buClr>
                <a:schemeClr val="tx1"/>
              </a:buClr>
            </a:pPr>
            <a:r>
              <a:rPr lang="en-US" sz="2000" dirty="0"/>
              <a:t>On December 1, Jaymie Corporation received $450 for three months’ rent in advance. </a:t>
            </a:r>
          </a:p>
          <a:p>
            <a:pPr marL="0" indent="0">
              <a:spcBef>
                <a:spcPts val="0"/>
              </a:spcBef>
              <a:buClr>
                <a:schemeClr val="tx1"/>
              </a:buClr>
              <a:buNone/>
            </a:pPr>
            <a:r>
              <a:rPr lang="en-US" sz="2000" dirty="0"/>
              <a:t>	Journal entry:</a:t>
            </a:r>
          </a:p>
        </p:txBody>
      </p:sp>
      <p:graphicFrame>
        <p:nvGraphicFramePr>
          <p:cNvPr id="9" name="Table 3" descr="A journal entry. Cash is debited by 450 and unearned rent is credited by 450."/>
          <p:cNvGraphicFramePr>
            <a:graphicFrameLocks noGrp="1"/>
          </p:cNvGraphicFramePr>
          <p:nvPr>
            <p:ph idx="10"/>
            <p:extLst>
              <p:ext uri="{D42A27DB-BD31-4B8C-83A1-F6EECF244321}">
                <p14:modId xmlns:p14="http://schemas.microsoft.com/office/powerpoint/2010/main" val="1133996334"/>
              </p:ext>
            </p:extLst>
          </p:nvPr>
        </p:nvGraphicFramePr>
        <p:xfrm>
          <a:off x="2280920" y="3361498"/>
          <a:ext cx="9144000" cy="79248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914400">
                  <a:extLst>
                    <a:ext uri="{9D8B030D-6E8A-4147-A177-3AD203B41FA5}">
                      <a16:colId xmlns:a16="http://schemas.microsoft.com/office/drawing/2014/main" val="512558480"/>
                    </a:ext>
                  </a:extLst>
                </a:gridCol>
              </a:tblGrid>
              <a:tr h="274320">
                <a:tc>
                  <a:txBody>
                    <a:bodyPr/>
                    <a:lstStyle/>
                    <a:p>
                      <a:r>
                        <a:rPr lang="en-US" sz="2000" b="0" dirty="0">
                          <a:solidFill>
                            <a:schemeClr val="tx1"/>
                          </a:solidFill>
                          <a:latin typeface="Arial" panose="020B0604020202020204" pitchFamily="34" charset="0"/>
                          <a:cs typeface="Arial" panose="020B0604020202020204" pitchFamily="34" charset="0"/>
                        </a:rPr>
                        <a:t>Cash</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000" b="0" dirty="0">
                          <a:latin typeface="Arial" panose="020B0604020202020204" pitchFamily="34" charset="0"/>
                          <a:cs typeface="Arial" panose="020B0604020202020204" pitchFamily="34" charset="0"/>
                        </a:rPr>
                        <a:t>Uneamed Rent</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latin typeface="Arial" panose="020B0604020202020204" pitchFamily="34" charset="0"/>
                          <a:cs typeface="Arial" panose="020B0604020202020204" pitchFamily="34" charset="0"/>
                        </a:rPr>
                        <a:t>450</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
        <p:nvSpPr>
          <p:cNvPr id="5" name="Content Placeholder 4"/>
          <p:cNvSpPr>
            <a:spLocks noGrp="1"/>
          </p:cNvSpPr>
          <p:nvPr>
            <p:ph idx="11"/>
          </p:nvPr>
        </p:nvSpPr>
        <p:spPr>
          <a:xfrm>
            <a:off x="838200" y="4325255"/>
            <a:ext cx="10515600" cy="899883"/>
          </a:xfrm>
        </p:spPr>
        <p:txBody>
          <a:bodyPr/>
          <a:lstStyle/>
          <a:p>
            <a:pPr marL="822960" lvl="2" indent="-320040">
              <a:spcBef>
                <a:spcPts val="0"/>
              </a:spcBef>
            </a:pPr>
            <a:r>
              <a:rPr lang="en-US" sz="2000" dirty="0"/>
              <a:t>At the end of the year, one month of rent has been earned. ($450 ÷ 3) </a:t>
            </a:r>
          </a:p>
          <a:p>
            <a:pPr marL="502920" lvl="2" indent="0">
              <a:spcBef>
                <a:spcPts val="0"/>
              </a:spcBef>
              <a:buNone/>
            </a:pPr>
            <a:r>
              <a:rPr lang="en-US" dirty="0"/>
              <a:t>	</a:t>
            </a:r>
            <a:r>
              <a:rPr lang="en-US" sz="2000" dirty="0"/>
              <a:t>Adjusting entry:</a:t>
            </a:r>
          </a:p>
        </p:txBody>
      </p:sp>
      <p:graphicFrame>
        <p:nvGraphicFramePr>
          <p:cNvPr id="10" name="Table 5" descr="A journal entry. Unearned rent is debited by 150 and rent income is credited by 150."/>
          <p:cNvGraphicFramePr>
            <a:graphicFrameLocks noGrp="1"/>
          </p:cNvGraphicFramePr>
          <p:nvPr>
            <p:ph idx="12"/>
            <p:extLst>
              <p:ext uri="{D42A27DB-BD31-4B8C-83A1-F6EECF244321}">
                <p14:modId xmlns:p14="http://schemas.microsoft.com/office/powerpoint/2010/main" val="3375468747"/>
              </p:ext>
            </p:extLst>
          </p:nvPr>
        </p:nvGraphicFramePr>
        <p:xfrm>
          <a:off x="2280920" y="5326731"/>
          <a:ext cx="9235440" cy="79248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1005840">
                  <a:extLst>
                    <a:ext uri="{9D8B030D-6E8A-4147-A177-3AD203B41FA5}">
                      <a16:colId xmlns:a16="http://schemas.microsoft.com/office/drawing/2014/main" val="512558480"/>
                    </a:ext>
                  </a:extLst>
                </a:gridCol>
              </a:tblGrid>
              <a:tr h="274320">
                <a:tc>
                  <a:txBody>
                    <a:bodyPr/>
                    <a:lstStyle/>
                    <a:p>
                      <a:r>
                        <a:rPr lang="en-US" sz="2000" b="0" dirty="0">
                          <a:solidFill>
                            <a:schemeClr val="tx1"/>
                          </a:solidFill>
                          <a:latin typeface="Arial" panose="020B0604020202020204" pitchFamily="34" charset="0"/>
                          <a:cs typeface="Arial" panose="020B0604020202020204" pitchFamily="34" charset="0"/>
                        </a:rPr>
                        <a:t>Uneamed Rent</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000" b="0" dirty="0">
                          <a:latin typeface="Arial" panose="020B0604020202020204" pitchFamily="34" charset="0"/>
                          <a:cs typeface="Arial" panose="020B0604020202020204" pitchFamily="34" charset="0"/>
                        </a:rPr>
                        <a:t>Rent Income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latin typeface="Arial" panose="020B0604020202020204" pitchFamily="34" charset="0"/>
                          <a:cs typeface="Arial" panose="020B0604020202020204" pitchFamily="34" charset="0"/>
                        </a:rPr>
                        <a:t>150</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Tree>
    <p:extLst>
      <p:ext uri="{BB962C8B-B14F-4D97-AF65-F5344CB8AC3E}">
        <p14:creationId xmlns:p14="http://schemas.microsoft.com/office/powerpoint/2010/main" val="327975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Accruals</a:t>
            </a:r>
            <a:endParaRPr lang="en-US" sz="1000" dirty="0"/>
          </a:p>
        </p:txBody>
      </p:sp>
      <p:sp>
        <p:nvSpPr>
          <p:cNvPr id="3" name="Content Placeholder 2"/>
          <p:cNvSpPr>
            <a:spLocks noGrp="1"/>
          </p:cNvSpPr>
          <p:nvPr>
            <p:ph idx="1"/>
          </p:nvPr>
        </p:nvSpPr>
        <p:spPr>
          <a:xfrm>
            <a:off x="838200" y="1317625"/>
            <a:ext cx="10515600" cy="1811636"/>
          </a:xfrm>
        </p:spPr>
        <p:txBody>
          <a:bodyPr/>
          <a:lstStyle/>
          <a:p>
            <a:pPr>
              <a:spcBef>
                <a:spcPts val="0"/>
              </a:spcBef>
              <a:buClr>
                <a:schemeClr val="tx1"/>
              </a:buClr>
            </a:pPr>
            <a:r>
              <a:rPr lang="en-US" sz="2800" b="1" dirty="0">
                <a:solidFill>
                  <a:srgbClr val="004A78"/>
                </a:solidFill>
              </a:rPr>
              <a:t>Accruals</a:t>
            </a:r>
            <a:r>
              <a:rPr lang="en-US" sz="2800" dirty="0"/>
              <a:t> are transactions, events, or arrangements in which the cash flows occur after the related expenses are incurred or revenues earned</a:t>
            </a:r>
          </a:p>
          <a:p>
            <a:pPr lvl="1">
              <a:spcBef>
                <a:spcPts val="0"/>
              </a:spcBef>
              <a:buClr>
                <a:schemeClr val="tx1"/>
              </a:buClr>
            </a:pPr>
            <a:r>
              <a:rPr lang="en-US" sz="2400" dirty="0"/>
              <a:t>Accrued Expenses</a:t>
            </a:r>
          </a:p>
        </p:txBody>
      </p:sp>
      <p:pic>
        <p:nvPicPr>
          <p:cNvPr id="11" name="Picture 3" descr="Two blocks of data show the entries for Accrued expenses. The first block reads, Increase liability, which leads to the second block reading, Increase expense. The corresponding text reads, Effect on accounts."/>
          <p:cNvPicPr preferRelativeResize="0">
            <a:picLocks noGrp="1"/>
          </p:cNvPicPr>
          <p:nvPr>
            <p:ph idx="10"/>
          </p:nvPr>
        </p:nvPicPr>
        <p:blipFill rotWithShape="1">
          <a:blip r:embed="rId3">
            <a:alphaModFix/>
          </a:blip>
          <a:srcRect/>
          <a:stretch/>
        </p:blipFill>
        <p:spPr>
          <a:xfrm>
            <a:off x="2889543" y="3178629"/>
            <a:ext cx="6412915" cy="1200716"/>
          </a:xfrm>
          <a:prstGeom prst="rect">
            <a:avLst/>
          </a:prstGeom>
          <a:noFill/>
          <a:ln>
            <a:noFill/>
          </a:ln>
        </p:spPr>
      </p:pic>
      <p:sp>
        <p:nvSpPr>
          <p:cNvPr id="5" name="Content Placeholder 4"/>
          <p:cNvSpPr>
            <a:spLocks noGrp="1"/>
          </p:cNvSpPr>
          <p:nvPr>
            <p:ph idx="11"/>
          </p:nvPr>
        </p:nvSpPr>
        <p:spPr>
          <a:xfrm>
            <a:off x="838200" y="4325256"/>
            <a:ext cx="10515600" cy="406402"/>
          </a:xfrm>
        </p:spPr>
        <p:txBody>
          <a:bodyPr/>
          <a:lstStyle/>
          <a:p>
            <a:pPr marL="822960" lvl="2" indent="-320040">
              <a:spcBef>
                <a:spcPts val="0"/>
              </a:spcBef>
            </a:pPr>
            <a:r>
              <a:rPr lang="en-US" dirty="0"/>
              <a:t>Accrued Revenues</a:t>
            </a:r>
          </a:p>
        </p:txBody>
      </p:sp>
      <p:pic>
        <p:nvPicPr>
          <p:cNvPr id="8" name="Picture 5" descr="Two blocks of data show the entries for Accrued revenues. The first block reads, Increase asset, which leads to the second block reading, Increase revenue. The corresponding text reads, Effect on accounts."/>
          <p:cNvPicPr preferRelativeResize="0">
            <a:picLocks noGrp="1"/>
          </p:cNvPicPr>
          <p:nvPr>
            <p:ph idx="12"/>
          </p:nvPr>
        </p:nvPicPr>
        <p:blipFill rotWithShape="1">
          <a:blip r:embed="rId4">
            <a:alphaModFix/>
          </a:blip>
          <a:srcRect/>
          <a:stretch/>
        </p:blipFill>
        <p:spPr>
          <a:xfrm>
            <a:off x="2820391" y="4804229"/>
            <a:ext cx="6551219" cy="1332932"/>
          </a:xfrm>
          <a:prstGeom prst="rect">
            <a:avLst/>
          </a:prstGeom>
          <a:noFill/>
          <a:ln>
            <a:noFill/>
          </a:ln>
        </p:spPr>
      </p:pic>
    </p:spTree>
    <p:extLst>
      <p:ext uri="{BB962C8B-B14F-4D97-AF65-F5344CB8AC3E}">
        <p14:creationId xmlns:p14="http://schemas.microsoft.com/office/powerpoint/2010/main" val="119774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Accruals – Accrued Expenses</a:t>
            </a:r>
            <a:endParaRPr lang="en-US" sz="1000" dirty="0"/>
          </a:p>
        </p:txBody>
      </p:sp>
      <p:sp>
        <p:nvSpPr>
          <p:cNvPr id="3" name="Content Placeholder 2"/>
          <p:cNvSpPr>
            <a:spLocks noGrp="1"/>
          </p:cNvSpPr>
          <p:nvPr>
            <p:ph idx="1"/>
          </p:nvPr>
        </p:nvSpPr>
        <p:spPr>
          <a:xfrm>
            <a:off x="838200" y="1317624"/>
            <a:ext cx="10515600" cy="3544661"/>
          </a:xfrm>
        </p:spPr>
        <p:txBody>
          <a:bodyPr/>
          <a:lstStyle/>
          <a:p>
            <a:r>
              <a:rPr lang="en-US" sz="2800" dirty="0"/>
              <a:t>An </a:t>
            </a:r>
            <a:r>
              <a:rPr lang="en-US" sz="2800" b="1" dirty="0">
                <a:solidFill>
                  <a:srgbClr val="004A78"/>
                </a:solidFill>
              </a:rPr>
              <a:t>accrued expense</a:t>
            </a:r>
            <a:r>
              <a:rPr lang="en-US" sz="2800" dirty="0"/>
              <a:t> is an expense that has been incurred but has not yet been paid.</a:t>
            </a:r>
          </a:p>
          <a:p>
            <a:pPr lvl="1"/>
            <a:r>
              <a:rPr lang="en-US" sz="2400" dirty="0"/>
              <a:t>Jaymie Corporation pays employees’ salaries every six months, making the last $1,800 payment on October 1.  </a:t>
            </a:r>
          </a:p>
          <a:p>
            <a:pPr lvl="1"/>
            <a:r>
              <a:rPr lang="en-US" sz="2400" dirty="0"/>
              <a:t>At the end of December, its employees have earned salaries for three months but have not been paid. ($1,800 × 3/6) </a:t>
            </a:r>
          </a:p>
          <a:p>
            <a:pPr marL="0" indent="0">
              <a:buNone/>
            </a:pPr>
            <a:r>
              <a:rPr lang="en-US" sz="2800" dirty="0"/>
              <a:t>	</a:t>
            </a:r>
            <a:r>
              <a:rPr lang="en-US" sz="2400" dirty="0"/>
              <a:t>Adjusting entry:</a:t>
            </a:r>
          </a:p>
        </p:txBody>
      </p:sp>
      <p:graphicFrame>
        <p:nvGraphicFramePr>
          <p:cNvPr id="6" name="Table 3" descr="A journal entry. Salaries expense is debited by 900 and salaries payable is credited by 900."/>
          <p:cNvGraphicFramePr>
            <a:graphicFrameLocks noGrp="1"/>
          </p:cNvGraphicFramePr>
          <p:nvPr>
            <p:ph idx="10"/>
            <p:extLst>
              <p:ext uri="{D42A27DB-BD31-4B8C-83A1-F6EECF244321}">
                <p14:modId xmlns:p14="http://schemas.microsoft.com/office/powerpoint/2010/main" val="1998387736"/>
              </p:ext>
            </p:extLst>
          </p:nvPr>
        </p:nvGraphicFramePr>
        <p:xfrm>
          <a:off x="1955801" y="4862285"/>
          <a:ext cx="9144000" cy="91440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914400">
                  <a:extLst>
                    <a:ext uri="{9D8B030D-6E8A-4147-A177-3AD203B41FA5}">
                      <a16:colId xmlns:a16="http://schemas.microsoft.com/office/drawing/2014/main" val="512558480"/>
                    </a:ext>
                  </a:extLst>
                </a:gridCol>
              </a:tblGrid>
              <a:tr h="274320">
                <a:tc>
                  <a:txBody>
                    <a:bodyPr/>
                    <a:lstStyle/>
                    <a:p>
                      <a:r>
                        <a:rPr lang="en-US" sz="2400" b="0" dirty="0">
                          <a:solidFill>
                            <a:schemeClr val="tx1"/>
                          </a:solidFill>
                          <a:latin typeface="Arial" panose="020B0604020202020204" pitchFamily="34" charset="0"/>
                          <a:cs typeface="Arial" panose="020B0604020202020204" pitchFamily="34" charset="0"/>
                        </a:rPr>
                        <a:t>Salaries Expenses</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400" b="0" dirty="0">
                          <a:latin typeface="Arial" panose="020B0604020202020204" pitchFamily="34" charset="0"/>
                          <a:cs typeface="Arial" panose="020B0604020202020204" pitchFamily="34" charset="0"/>
                        </a:rPr>
                        <a:t>Salaries Payable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400" b="0" dirty="0">
                          <a:latin typeface="Arial" panose="020B0604020202020204" pitchFamily="34" charset="0"/>
                          <a:cs typeface="Arial" panose="020B0604020202020204" pitchFamily="34" charset="0"/>
                        </a:rPr>
                        <a:t>900</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Tree>
    <p:extLst>
      <p:ext uri="{BB962C8B-B14F-4D97-AF65-F5344CB8AC3E}">
        <p14:creationId xmlns:p14="http://schemas.microsoft.com/office/powerpoint/2010/main" val="421027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199" y="1317624"/>
            <a:ext cx="10961915" cy="4879975"/>
          </a:xfrm>
        </p:spPr>
        <p:txBody>
          <a:bodyPr/>
          <a:lstStyle/>
          <a:p>
            <a:pPr marL="548640" indent="-548640">
              <a:spcBef>
                <a:spcPts val="0"/>
              </a:spcBef>
              <a:buFont typeface="+mj-lt"/>
              <a:buAutoNum type="arabicPeriod"/>
            </a:pPr>
            <a:r>
              <a:rPr lang="en-US" sz="2200" dirty="0"/>
              <a:t>Understand the components of an accounting system.</a:t>
            </a:r>
          </a:p>
          <a:p>
            <a:pPr marL="548640" indent="-548640">
              <a:spcBef>
                <a:spcPts val="0"/>
              </a:spcBef>
              <a:buFont typeface="+mj-lt"/>
              <a:buAutoNum type="arabicPeriod"/>
            </a:pPr>
            <a:r>
              <a:rPr lang="en-US" sz="2200" dirty="0"/>
              <a:t>Know the five major steps in the accounting cycle.</a:t>
            </a:r>
          </a:p>
          <a:p>
            <a:pPr marL="548640" indent="-548640">
              <a:spcBef>
                <a:spcPts val="0"/>
              </a:spcBef>
              <a:buFont typeface="+mj-lt"/>
              <a:buAutoNum type="arabicPeriod"/>
            </a:pPr>
            <a:r>
              <a:rPr lang="en-US" sz="2200" dirty="0"/>
              <a:t>Record transactions, events, and arrangements using journal entries in the general journal.</a:t>
            </a:r>
          </a:p>
          <a:p>
            <a:pPr marL="548640" indent="-548640">
              <a:spcBef>
                <a:spcPts val="0"/>
              </a:spcBef>
              <a:buFont typeface="+mj-lt"/>
              <a:buAutoNum type="arabicPeriod"/>
            </a:pPr>
            <a:r>
              <a:rPr lang="en-US" sz="2200" dirty="0"/>
              <a:t>Post to the general ledger and prepare a trial balance.</a:t>
            </a:r>
          </a:p>
          <a:p>
            <a:pPr marL="548640" indent="-548640">
              <a:spcBef>
                <a:spcPts val="0"/>
              </a:spcBef>
              <a:buFont typeface="+mj-lt"/>
              <a:buAutoNum type="arabicPeriod"/>
            </a:pPr>
            <a:r>
              <a:rPr lang="en-US" sz="2200" dirty="0"/>
              <a:t>Prepare adjusting entries.</a:t>
            </a:r>
          </a:p>
          <a:p>
            <a:pPr marL="548640" indent="-548640">
              <a:spcBef>
                <a:spcPts val="0"/>
              </a:spcBef>
              <a:buFont typeface="+mj-lt"/>
              <a:buAutoNum type="arabicPeriod"/>
            </a:pPr>
            <a:r>
              <a:rPr lang="en-US" sz="2200" dirty="0"/>
              <a:t>Prepare financial statements.</a:t>
            </a:r>
          </a:p>
          <a:p>
            <a:pPr marL="548640" indent="-548640">
              <a:spcBef>
                <a:spcPts val="0"/>
              </a:spcBef>
              <a:buFont typeface="+mj-lt"/>
              <a:buAutoNum type="arabicPeriod"/>
            </a:pPr>
            <a:r>
              <a:rPr lang="en-US" sz="2200" dirty="0"/>
              <a:t>Prepare closing entries.</a:t>
            </a:r>
          </a:p>
          <a:p>
            <a:pPr marL="548640" indent="-548640">
              <a:spcBef>
                <a:spcPts val="0"/>
              </a:spcBef>
              <a:buFont typeface="+mj-lt"/>
              <a:buAutoNum type="arabicPeriod"/>
            </a:pPr>
            <a:r>
              <a:rPr lang="en-US" sz="2200" dirty="0"/>
              <a:t>Prepare financial statements using a worksheet (spreadsheet).</a:t>
            </a:r>
          </a:p>
          <a:p>
            <a:pPr marL="548640" indent="-548640">
              <a:spcBef>
                <a:spcPts val="0"/>
              </a:spcBef>
              <a:buFont typeface="+mj-lt"/>
              <a:buAutoNum type="arabicPeriod"/>
            </a:pPr>
            <a:r>
              <a:rPr lang="en-US" sz="2200" dirty="0"/>
              <a:t>Prepare reversing entries.</a:t>
            </a:r>
          </a:p>
          <a:p>
            <a:pPr marL="548640" indent="-548640">
              <a:spcBef>
                <a:spcPts val="0"/>
              </a:spcBef>
              <a:buFont typeface="+mj-lt"/>
              <a:buAutoNum type="arabicPeriod"/>
            </a:pPr>
            <a:r>
              <a:rPr lang="en-US" sz="2200" dirty="0"/>
              <a:t>Use subsidiary ledgers and special journals.</a:t>
            </a:r>
          </a:p>
          <a:p>
            <a:pPr marL="548640" indent="-548640">
              <a:spcBef>
                <a:spcPts val="0"/>
              </a:spcBef>
              <a:buFont typeface="+mj-lt"/>
              <a:buAutoNum type="arabicPeriod"/>
            </a:pPr>
            <a:r>
              <a:rPr lang="en-US" sz="2200" dirty="0"/>
              <a:t>(Appendix 3.1) Convert cash-basis financial statements to accrual-basis.</a:t>
            </a:r>
          </a:p>
        </p:txBody>
      </p:sp>
    </p:spTree>
    <p:extLst>
      <p:ext uri="{BB962C8B-B14F-4D97-AF65-F5344CB8AC3E}">
        <p14:creationId xmlns:p14="http://schemas.microsoft.com/office/powerpoint/2010/main" val="296177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Accruals – Accrued Revenues</a:t>
            </a:r>
            <a:endParaRPr lang="en-US" sz="1000" dirty="0"/>
          </a:p>
        </p:txBody>
      </p:sp>
      <p:sp>
        <p:nvSpPr>
          <p:cNvPr id="3" name="Content Placeholder 2"/>
          <p:cNvSpPr>
            <a:spLocks noGrp="1"/>
          </p:cNvSpPr>
          <p:nvPr>
            <p:ph idx="1"/>
          </p:nvPr>
        </p:nvSpPr>
        <p:spPr>
          <a:xfrm>
            <a:off x="838200" y="1317624"/>
            <a:ext cx="10515600" cy="3297919"/>
          </a:xfrm>
        </p:spPr>
        <p:txBody>
          <a:bodyPr/>
          <a:lstStyle/>
          <a:p>
            <a:r>
              <a:rPr lang="en-US" sz="2800" dirty="0"/>
              <a:t>An </a:t>
            </a:r>
            <a:r>
              <a:rPr lang="en-US" sz="2800" b="1" dirty="0">
                <a:solidFill>
                  <a:srgbClr val="004A78"/>
                </a:solidFill>
              </a:rPr>
              <a:t>accrued revenue</a:t>
            </a:r>
            <a:r>
              <a:rPr lang="en-US" sz="2800" dirty="0"/>
              <a:t> is a revenue that a company has earned but not yet received.</a:t>
            </a:r>
          </a:p>
          <a:p>
            <a:pPr lvl="1"/>
            <a:r>
              <a:rPr lang="en-US" sz="2400" dirty="0"/>
              <a:t>On September 1, Jaymie Corporation accepted a $1,320, 15% note as payment when it sold an acre of land.  </a:t>
            </a:r>
          </a:p>
          <a:p>
            <a:pPr lvl="1"/>
            <a:r>
              <a:rPr lang="en-US" sz="2400" dirty="0"/>
              <a:t>Jaymie Corporation is owed interest from September 1 through December 31: ($1,320 × 15% × 4/12)</a:t>
            </a:r>
          </a:p>
          <a:p>
            <a:pPr marL="0" indent="0">
              <a:buNone/>
            </a:pPr>
            <a:r>
              <a:rPr lang="en-US" sz="2800" dirty="0"/>
              <a:t>	</a:t>
            </a:r>
            <a:r>
              <a:rPr lang="en-US" sz="2400" dirty="0"/>
              <a:t>Adjusting entry:</a:t>
            </a:r>
          </a:p>
        </p:txBody>
      </p:sp>
      <p:graphicFrame>
        <p:nvGraphicFramePr>
          <p:cNvPr id="6" name="Table 3" descr="A journal entry. Interest receivable is debited by 66 and interest income is credited by 66."/>
          <p:cNvGraphicFramePr>
            <a:graphicFrameLocks noGrp="1"/>
          </p:cNvGraphicFramePr>
          <p:nvPr>
            <p:ph idx="10"/>
            <p:extLst>
              <p:ext uri="{D42A27DB-BD31-4B8C-83A1-F6EECF244321}">
                <p14:modId xmlns:p14="http://schemas.microsoft.com/office/powerpoint/2010/main" val="1793041384"/>
              </p:ext>
            </p:extLst>
          </p:nvPr>
        </p:nvGraphicFramePr>
        <p:xfrm>
          <a:off x="1955801" y="4862285"/>
          <a:ext cx="9144000" cy="91440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914400">
                  <a:extLst>
                    <a:ext uri="{9D8B030D-6E8A-4147-A177-3AD203B41FA5}">
                      <a16:colId xmlns:a16="http://schemas.microsoft.com/office/drawing/2014/main" val="512558480"/>
                    </a:ext>
                  </a:extLst>
                </a:gridCol>
              </a:tblGrid>
              <a:tr h="274320">
                <a:tc>
                  <a:txBody>
                    <a:bodyPr/>
                    <a:lstStyle/>
                    <a:p>
                      <a:r>
                        <a:rPr lang="en-US" sz="2400" b="0" dirty="0">
                          <a:solidFill>
                            <a:schemeClr val="tx1"/>
                          </a:solidFill>
                          <a:latin typeface="Arial" panose="020B0604020202020204" pitchFamily="34" charset="0"/>
                          <a:cs typeface="Arial" panose="020B0604020202020204" pitchFamily="34" charset="0"/>
                        </a:rPr>
                        <a:t>Interest Receivable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400" b="0" dirty="0">
                          <a:latin typeface="Arial" panose="020B0604020202020204" pitchFamily="34" charset="0"/>
                          <a:cs typeface="Arial" panose="020B0604020202020204" pitchFamily="34" charset="0"/>
                        </a:rPr>
                        <a:t>Interest Income</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400" b="0" dirty="0">
                          <a:latin typeface="Arial" panose="020B0604020202020204" pitchFamily="34" charset="0"/>
                          <a:cs typeface="Arial" panose="020B0604020202020204" pitchFamily="34" charset="0"/>
                        </a:rPr>
                        <a:t>66</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Tree>
    <p:extLst>
      <p:ext uri="{BB962C8B-B14F-4D97-AF65-F5344CB8AC3E}">
        <p14:creationId xmlns:p14="http://schemas.microsoft.com/office/powerpoint/2010/main" val="142163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Adjusting Entries - Accounting Estimates</a:t>
            </a:r>
            <a:endParaRPr lang="en-US" sz="1000" dirty="0"/>
          </a:p>
        </p:txBody>
      </p:sp>
      <p:sp>
        <p:nvSpPr>
          <p:cNvPr id="3" name="Content Placeholder 2"/>
          <p:cNvSpPr>
            <a:spLocks noGrp="1"/>
          </p:cNvSpPr>
          <p:nvPr>
            <p:ph idx="1"/>
          </p:nvPr>
        </p:nvSpPr>
        <p:spPr>
          <a:xfrm>
            <a:off x="838200" y="1317625"/>
            <a:ext cx="10515600" cy="1396546"/>
          </a:xfrm>
        </p:spPr>
        <p:txBody>
          <a:bodyPr/>
          <a:lstStyle/>
          <a:p>
            <a:pPr>
              <a:spcBef>
                <a:spcPts val="300"/>
              </a:spcBef>
              <a:buClr>
                <a:schemeClr val="tx1"/>
              </a:buClr>
            </a:pPr>
            <a:r>
              <a:rPr lang="en-US" sz="2800" b="1" dirty="0">
                <a:solidFill>
                  <a:srgbClr val="004A78"/>
                </a:solidFill>
              </a:rPr>
              <a:t>Accounting estimates</a:t>
            </a:r>
            <a:r>
              <a:rPr lang="en-US" sz="2800" dirty="0"/>
              <a:t> are certain types of adjusting entries which are based on accounting amounts that are not known with certainty and must be estimated at the end of each period.</a:t>
            </a:r>
          </a:p>
        </p:txBody>
      </p:sp>
      <p:pic>
        <p:nvPicPr>
          <p:cNvPr id="7" name="Picture 3" descr="Two blocks of data show the entries for estimates. The first block reads, Decrease asset or Increase liability, which leads to the second block reading, Increase expense. The corresponding text reads, Effect on accounts."/>
          <p:cNvPicPr preferRelativeResize="0">
            <a:picLocks noGrp="1"/>
          </p:cNvPicPr>
          <p:nvPr>
            <p:ph idx="10"/>
          </p:nvPr>
        </p:nvPicPr>
        <p:blipFill rotWithShape="1">
          <a:blip r:embed="rId3"/>
          <a:stretch/>
        </p:blipFill>
        <p:spPr>
          <a:xfrm>
            <a:off x="1844671" y="2743201"/>
            <a:ext cx="8502658" cy="1786898"/>
          </a:xfrm>
          <a:prstGeom prst="rect">
            <a:avLst/>
          </a:prstGeom>
        </p:spPr>
      </p:pic>
      <p:sp>
        <p:nvSpPr>
          <p:cNvPr id="5" name="Content Placeholder 4"/>
          <p:cNvSpPr>
            <a:spLocks noGrp="1"/>
          </p:cNvSpPr>
          <p:nvPr>
            <p:ph idx="11"/>
          </p:nvPr>
        </p:nvSpPr>
        <p:spPr>
          <a:xfrm>
            <a:off x="838200" y="4596884"/>
            <a:ext cx="10515600" cy="1542660"/>
          </a:xfrm>
        </p:spPr>
        <p:txBody>
          <a:bodyPr/>
          <a:lstStyle/>
          <a:p>
            <a:r>
              <a:rPr lang="en-US" sz="2800" dirty="0"/>
              <a:t>Examples include:</a:t>
            </a:r>
          </a:p>
          <a:p>
            <a:pPr lvl="2"/>
            <a:r>
              <a:rPr lang="en-US" dirty="0"/>
              <a:t>Accumulated Depreciation and Depreciation Expense</a:t>
            </a:r>
          </a:p>
          <a:p>
            <a:pPr lvl="2"/>
            <a:r>
              <a:rPr lang="en-US" dirty="0"/>
              <a:t>Allowance for Uncollectible Accounts and Bad Debt Expense</a:t>
            </a:r>
          </a:p>
        </p:txBody>
      </p:sp>
    </p:spTree>
    <p:extLst>
      <p:ext uri="{BB962C8B-B14F-4D97-AF65-F5344CB8AC3E}">
        <p14:creationId xmlns:p14="http://schemas.microsoft.com/office/powerpoint/2010/main" val="39853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Estimates – Depreciation</a:t>
            </a:r>
            <a:endParaRPr lang="en-US" sz="1000" dirty="0"/>
          </a:p>
        </p:txBody>
      </p:sp>
      <p:sp>
        <p:nvSpPr>
          <p:cNvPr id="3" name="Content Placeholder 2"/>
          <p:cNvSpPr>
            <a:spLocks noGrp="1"/>
          </p:cNvSpPr>
          <p:nvPr>
            <p:ph idx="1"/>
          </p:nvPr>
        </p:nvSpPr>
        <p:spPr>
          <a:xfrm>
            <a:off x="838201" y="1317625"/>
            <a:ext cx="10816770" cy="2238375"/>
          </a:xfrm>
        </p:spPr>
        <p:txBody>
          <a:bodyPr/>
          <a:lstStyle/>
          <a:p>
            <a:pPr>
              <a:spcBef>
                <a:spcPts val="0"/>
              </a:spcBef>
              <a:buClr>
                <a:schemeClr val="tx1"/>
              </a:buClr>
            </a:pPr>
            <a:r>
              <a:rPr lang="en-US" sz="2200" b="1" dirty="0">
                <a:solidFill>
                  <a:srgbClr val="004A78"/>
                </a:solidFill>
              </a:rPr>
              <a:t>Depreciable cost</a:t>
            </a:r>
            <a:r>
              <a:rPr lang="en-US" sz="2200" dirty="0"/>
              <a:t> – the difference between the original cost and </a:t>
            </a:r>
            <a:r>
              <a:rPr lang="en-US" sz="2200" b="1" dirty="0">
                <a:solidFill>
                  <a:srgbClr val="004A78"/>
                </a:solidFill>
              </a:rPr>
              <a:t>residual value</a:t>
            </a:r>
            <a:r>
              <a:rPr lang="en-US" sz="2200" dirty="0"/>
              <a:t> (</a:t>
            </a:r>
            <a:r>
              <a:rPr lang="en-US" sz="2200" b="1" dirty="0">
                <a:solidFill>
                  <a:srgbClr val="004A78"/>
                </a:solidFill>
              </a:rPr>
              <a:t>salvage value</a:t>
            </a:r>
            <a:r>
              <a:rPr lang="en-US" sz="2200" dirty="0"/>
              <a:t> or scrap value)</a:t>
            </a:r>
          </a:p>
          <a:p>
            <a:pPr>
              <a:spcBef>
                <a:spcPts val="0"/>
              </a:spcBef>
              <a:buClr>
                <a:schemeClr val="tx1"/>
              </a:buClr>
            </a:pPr>
            <a:r>
              <a:rPr lang="en-US" sz="2200" b="1" dirty="0">
                <a:solidFill>
                  <a:srgbClr val="004A78"/>
                </a:solidFill>
              </a:rPr>
              <a:t>Depreciation</a:t>
            </a:r>
            <a:r>
              <a:rPr lang="en-US" sz="2200" dirty="0"/>
              <a:t> – the allocation of an asset’s depreciable cost as an expense over its useful life</a:t>
            </a:r>
          </a:p>
          <a:p>
            <a:pPr>
              <a:spcBef>
                <a:spcPts val="0"/>
              </a:spcBef>
              <a:buClr>
                <a:schemeClr val="tx1"/>
              </a:buClr>
            </a:pPr>
            <a:r>
              <a:rPr lang="en-US" sz="2200" b="1" dirty="0">
                <a:solidFill>
                  <a:srgbClr val="004A78"/>
                </a:solidFill>
              </a:rPr>
              <a:t>Straight-line depreciation</a:t>
            </a:r>
            <a:r>
              <a:rPr lang="en-US" sz="2200" dirty="0"/>
              <a:t> – a depreciation method which allocates a proportionate amount as an expense to each period and is calculated as follows:</a:t>
            </a:r>
          </a:p>
        </p:txBody>
      </p:sp>
      <p:graphicFrame>
        <p:nvGraphicFramePr>
          <p:cNvPr id="11" name="Object 3" descr="An equation. Begin Equation. Annual Depreciation Expense equals start fraction Cost minus Estimated Residual Value over Estimated Service Life end fraction. End Equation. "/>
          <p:cNvGraphicFramePr>
            <a:graphicFrameLocks noGrp="1" noChangeAspect="1"/>
          </p:cNvGraphicFramePr>
          <p:nvPr>
            <p:ph idx="10"/>
            <p:extLst>
              <p:ext uri="{D42A27DB-BD31-4B8C-83A1-F6EECF244321}">
                <p14:modId xmlns:p14="http://schemas.microsoft.com/office/powerpoint/2010/main" val="2644980294"/>
              </p:ext>
            </p:extLst>
          </p:nvPr>
        </p:nvGraphicFramePr>
        <p:xfrm>
          <a:off x="2278063" y="3630613"/>
          <a:ext cx="7635875" cy="682625"/>
        </p:xfrm>
        <a:graphic>
          <a:graphicData uri="http://schemas.openxmlformats.org/presentationml/2006/ole">
            <mc:AlternateContent xmlns:mc="http://schemas.openxmlformats.org/markup-compatibility/2006">
              <mc:Choice xmlns:v="urn:schemas-microsoft-com:vml" Requires="v">
                <p:oleObj spid="_x0000_s1185" name="Equation" r:id="rId4" imgW="4406760" imgH="393480" progId="Equation.DSMT4">
                  <p:embed/>
                </p:oleObj>
              </mc:Choice>
              <mc:Fallback>
                <p:oleObj name="Equation" r:id="rId4" imgW="4406760" imgH="393480" progId="Equation.DSMT4">
                  <p:embed/>
                  <p:pic>
                    <p:nvPicPr>
                      <p:cNvPr id="4" name="Object 3"/>
                      <p:cNvPicPr/>
                      <p:nvPr/>
                    </p:nvPicPr>
                    <p:blipFill>
                      <a:blip r:embed="rId5"/>
                      <a:stretch>
                        <a:fillRect/>
                      </a:stretch>
                    </p:blipFill>
                    <p:spPr>
                      <a:xfrm>
                        <a:off x="2278063" y="3630613"/>
                        <a:ext cx="7635875" cy="682625"/>
                      </a:xfrm>
                      <a:prstGeom prst="rect">
                        <a:avLst/>
                      </a:prstGeom>
                    </p:spPr>
                  </p:pic>
                </p:oleObj>
              </mc:Fallback>
            </mc:AlternateContent>
          </a:graphicData>
        </a:graphic>
      </p:graphicFrame>
      <p:sp>
        <p:nvSpPr>
          <p:cNvPr id="5" name="Content Placeholder 4"/>
          <p:cNvSpPr>
            <a:spLocks noGrp="1"/>
          </p:cNvSpPr>
          <p:nvPr>
            <p:ph idx="11"/>
          </p:nvPr>
        </p:nvSpPr>
        <p:spPr>
          <a:xfrm>
            <a:off x="838200" y="4287536"/>
            <a:ext cx="10515600" cy="1127802"/>
          </a:xfrm>
        </p:spPr>
        <p:txBody>
          <a:bodyPr/>
          <a:lstStyle/>
          <a:p>
            <a:pPr marL="365760" lvl="2" indent="-365760">
              <a:spcBef>
                <a:spcPts val="0"/>
              </a:spcBef>
            </a:pPr>
            <a:r>
              <a:rPr lang="en-US" sz="2200" b="1" dirty="0">
                <a:solidFill>
                  <a:srgbClr val="004A78"/>
                </a:solidFill>
              </a:rPr>
              <a:t>Net book value (carrying value)</a:t>
            </a:r>
            <a:r>
              <a:rPr lang="en-US" sz="2200" dirty="0"/>
              <a:t> – historical cost of an asset minus its accumulated depreciation</a:t>
            </a:r>
          </a:p>
          <a:p>
            <a:pPr marL="365760" lvl="2" indent="-365760">
              <a:spcBef>
                <a:spcPts val="0"/>
              </a:spcBef>
            </a:pPr>
            <a:r>
              <a:rPr lang="en-US" sz="2200" dirty="0"/>
              <a:t>An adjusting entry to record depreciation:</a:t>
            </a:r>
          </a:p>
        </p:txBody>
      </p:sp>
      <p:graphicFrame>
        <p:nvGraphicFramePr>
          <p:cNvPr id="10" name="Table 5" descr="A journal entry. Depreciation expense: building is debited by 264 and accumulated depreciation: building is credited by 264."/>
          <p:cNvGraphicFramePr>
            <a:graphicFrameLocks noGrp="1"/>
          </p:cNvGraphicFramePr>
          <p:nvPr>
            <p:ph idx="12"/>
            <p:extLst>
              <p:ext uri="{D42A27DB-BD31-4B8C-83A1-F6EECF244321}">
                <p14:modId xmlns:p14="http://schemas.microsoft.com/office/powerpoint/2010/main" val="4050494227"/>
              </p:ext>
            </p:extLst>
          </p:nvPr>
        </p:nvGraphicFramePr>
        <p:xfrm>
          <a:off x="1961606" y="5458880"/>
          <a:ext cx="9235440" cy="79248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1005840">
                  <a:extLst>
                    <a:ext uri="{9D8B030D-6E8A-4147-A177-3AD203B41FA5}">
                      <a16:colId xmlns:a16="http://schemas.microsoft.com/office/drawing/2014/main" val="512558480"/>
                    </a:ext>
                  </a:extLst>
                </a:gridCol>
              </a:tblGrid>
              <a:tr h="274320">
                <a:tc>
                  <a:txBody>
                    <a:bodyPr/>
                    <a:lstStyle/>
                    <a:p>
                      <a:r>
                        <a:rPr lang="en-US" sz="2000" b="0" dirty="0">
                          <a:solidFill>
                            <a:schemeClr val="tx1"/>
                          </a:solidFill>
                          <a:latin typeface="Arial" panose="020B0604020202020204" pitchFamily="34" charset="0"/>
                          <a:cs typeface="Arial" panose="020B0604020202020204" pitchFamily="34" charset="0"/>
                        </a:rPr>
                        <a:t>Depreciation</a:t>
                      </a:r>
                      <a:r>
                        <a:rPr lang="en-US" sz="2000" b="0" baseline="0" dirty="0">
                          <a:solidFill>
                            <a:schemeClr val="tx1"/>
                          </a:solidFill>
                          <a:latin typeface="Arial" panose="020B0604020202020204" pitchFamily="34" charset="0"/>
                          <a:cs typeface="Arial" panose="020B0604020202020204" pitchFamily="34" charset="0"/>
                        </a:rPr>
                        <a:t> Expense: Building</a:t>
                      </a: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000" b="0" dirty="0">
                          <a:latin typeface="Arial" panose="020B0604020202020204" pitchFamily="34" charset="0"/>
                          <a:cs typeface="Arial" panose="020B0604020202020204" pitchFamily="34" charset="0"/>
                        </a:rPr>
                        <a:t>Accumulated Depreciation: Building</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latin typeface="Arial" panose="020B0604020202020204" pitchFamily="34" charset="0"/>
                          <a:cs typeface="Arial" panose="020B0604020202020204" pitchFamily="34" charset="0"/>
                        </a:rPr>
                        <a:t>264</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Tree>
    <p:extLst>
      <p:ext uri="{BB962C8B-B14F-4D97-AF65-F5344CB8AC3E}">
        <p14:creationId xmlns:p14="http://schemas.microsoft.com/office/powerpoint/2010/main" val="85345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Estimates – Uncollectible Accounts</a:t>
            </a:r>
            <a:endParaRPr lang="en-US" sz="2000" dirty="0"/>
          </a:p>
        </p:txBody>
      </p:sp>
      <p:sp>
        <p:nvSpPr>
          <p:cNvPr id="3" name="Content Placeholder 2"/>
          <p:cNvSpPr>
            <a:spLocks noGrp="1"/>
          </p:cNvSpPr>
          <p:nvPr>
            <p:ph idx="1"/>
          </p:nvPr>
        </p:nvSpPr>
        <p:spPr>
          <a:xfrm>
            <a:off x="838200" y="1317625"/>
            <a:ext cx="10515600" cy="3485284"/>
          </a:xfrm>
        </p:spPr>
        <p:txBody>
          <a:bodyPr/>
          <a:lstStyle/>
          <a:p>
            <a:r>
              <a:rPr lang="en-US" sz="2800" b="1" dirty="0">
                <a:solidFill>
                  <a:srgbClr val="004A78"/>
                </a:solidFill>
              </a:rPr>
              <a:t>Bad debts </a:t>
            </a:r>
          </a:p>
          <a:p>
            <a:pPr lvl="1"/>
            <a:r>
              <a:rPr lang="en-US" sz="2400" dirty="0"/>
              <a:t>A company makes a sale on credit (accounts receivable) that will not be collected</a:t>
            </a:r>
          </a:p>
          <a:p>
            <a:pPr lvl="1"/>
            <a:r>
              <a:rPr lang="en-US" sz="2400" dirty="0"/>
              <a:t>Must be estimated in the period of the sale</a:t>
            </a:r>
          </a:p>
          <a:p>
            <a:pPr lvl="1"/>
            <a:r>
              <a:rPr lang="en-US" sz="2400" dirty="0"/>
              <a:t>The company must reduce its assets so that its accounting records show the amount of accounts receivable that it expects to collect.</a:t>
            </a:r>
          </a:p>
          <a:p>
            <a:pPr lvl="1"/>
            <a:r>
              <a:rPr lang="en-US" sz="2400" dirty="0"/>
              <a:t>Adjusting entry to record bad debt expense: </a:t>
            </a:r>
          </a:p>
        </p:txBody>
      </p:sp>
      <p:graphicFrame>
        <p:nvGraphicFramePr>
          <p:cNvPr id="5" name="Table 3" descr="A journal entry. Bad debts expense is debited by 170 and allowance for doubtful accounts is credited by 170."/>
          <p:cNvGraphicFramePr>
            <a:graphicFrameLocks noGrp="1"/>
          </p:cNvGraphicFramePr>
          <p:nvPr>
            <p:ph idx="10"/>
            <p:extLst>
              <p:ext uri="{D42A27DB-BD31-4B8C-83A1-F6EECF244321}">
                <p14:modId xmlns:p14="http://schemas.microsoft.com/office/powerpoint/2010/main" val="1185542272"/>
              </p:ext>
            </p:extLst>
          </p:nvPr>
        </p:nvGraphicFramePr>
        <p:xfrm>
          <a:off x="1752600" y="5084082"/>
          <a:ext cx="9235440" cy="792480"/>
        </p:xfrm>
        <a:graphic>
          <a:graphicData uri="http://schemas.openxmlformats.org/drawingml/2006/table">
            <a:tbl>
              <a:tblPr firstRow="1" bandRow="1">
                <a:tableStyleId>{5C22544A-7EE6-4342-B048-85BDC9FD1C3A}</a:tableStyleId>
              </a:tblPr>
              <a:tblGrid>
                <a:gridCol w="7182394">
                  <a:extLst>
                    <a:ext uri="{9D8B030D-6E8A-4147-A177-3AD203B41FA5}">
                      <a16:colId xmlns:a16="http://schemas.microsoft.com/office/drawing/2014/main" val="111449683"/>
                    </a:ext>
                  </a:extLst>
                </a:gridCol>
                <a:gridCol w="1047206">
                  <a:extLst>
                    <a:ext uri="{9D8B030D-6E8A-4147-A177-3AD203B41FA5}">
                      <a16:colId xmlns:a16="http://schemas.microsoft.com/office/drawing/2014/main" val="3995672514"/>
                    </a:ext>
                  </a:extLst>
                </a:gridCol>
                <a:gridCol w="1005840">
                  <a:extLst>
                    <a:ext uri="{9D8B030D-6E8A-4147-A177-3AD203B41FA5}">
                      <a16:colId xmlns:a16="http://schemas.microsoft.com/office/drawing/2014/main" val="512558480"/>
                    </a:ext>
                  </a:extLst>
                </a:gridCol>
              </a:tblGrid>
              <a:tr h="274320">
                <a:tc>
                  <a:txBody>
                    <a:bodyPr/>
                    <a:lstStyle/>
                    <a:p>
                      <a:r>
                        <a:rPr lang="en-US" sz="2000" b="0" dirty="0">
                          <a:solidFill>
                            <a:schemeClr val="tx1"/>
                          </a:solidFill>
                          <a:latin typeface="Arial" panose="020B0604020202020204" pitchFamily="34" charset="0"/>
                          <a:cs typeface="Arial" panose="020B0604020202020204" pitchFamily="34" charset="0"/>
                        </a:rPr>
                        <a:t>Bad Debts</a:t>
                      </a:r>
                      <a:r>
                        <a:rPr lang="en-US" sz="2000" b="0" baseline="0" dirty="0">
                          <a:solidFill>
                            <a:schemeClr val="tx1"/>
                          </a:solidFill>
                          <a:latin typeface="Arial" panose="020B0604020202020204" pitchFamily="34" charset="0"/>
                          <a:cs typeface="Arial" panose="020B0604020202020204" pitchFamily="34" charset="0"/>
                        </a:rPr>
                        <a:t> Expense</a:t>
                      </a: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endParaRPr lang="en-US"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2786848387"/>
                  </a:ext>
                </a:extLst>
              </a:tr>
              <a:tr h="274320">
                <a:tc>
                  <a:txBody>
                    <a:bodyPr/>
                    <a:lstStyle/>
                    <a:p>
                      <a:pPr marL="182880" algn="l"/>
                      <a:r>
                        <a:rPr lang="en-US" sz="2000" b="0" dirty="0">
                          <a:latin typeface="Arial" panose="020B0604020202020204" pitchFamily="34" charset="0"/>
                          <a:cs typeface="Arial" panose="020B0604020202020204" pitchFamily="34" charset="0"/>
                        </a:rPr>
                        <a:t>Allowance for Doubtful Accounts</a:t>
                      </a:r>
                    </a:p>
                  </a:txBody>
                  <a:tcP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endParaRPr lang="en-US" sz="2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tc>
                  <a:txBody>
                    <a:bodyPr/>
                    <a:lstStyle/>
                    <a:p>
                      <a:pPr algn="ctr"/>
                      <a:r>
                        <a:rPr lang="en-US" sz="2000" b="0" dirty="0">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rgbClr val="EDF0D8"/>
                    </a:solidFill>
                  </a:tcPr>
                </a:tc>
                <a:extLst>
                  <a:ext uri="{0D108BD9-81ED-4DB2-BD59-A6C34878D82A}">
                    <a16:rowId xmlns:a16="http://schemas.microsoft.com/office/drawing/2014/main" val="322917922"/>
                  </a:ext>
                </a:extLst>
              </a:tr>
            </a:tbl>
          </a:graphicData>
        </a:graphic>
      </p:graphicFrame>
    </p:spTree>
    <p:extLst>
      <p:ext uri="{BB962C8B-B14F-4D97-AF65-F5344CB8AC3E}">
        <p14:creationId xmlns:p14="http://schemas.microsoft.com/office/powerpoint/2010/main" val="422824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Summary: Adjusting Entries</a:t>
            </a:r>
            <a:endParaRPr lang="en-US" sz="2200" dirty="0"/>
          </a:p>
        </p:txBody>
      </p:sp>
      <p:pic>
        <p:nvPicPr>
          <p:cNvPr id="5" name="Picture 2" descr="Screenshot of the table titled Framework for Common Adjusting Entries, Exhibit 3.10 from textbook page 3-22."/>
          <p:cNvPicPr preferRelativeResize="0">
            <a:picLocks noGrp="1"/>
          </p:cNvPicPr>
          <p:nvPr>
            <p:ph idx="1"/>
          </p:nvPr>
        </p:nvPicPr>
        <p:blipFill rotWithShape="1">
          <a:blip r:embed="rId3">
            <a:alphaModFix/>
          </a:blip>
          <a:srcRect/>
          <a:stretch/>
        </p:blipFill>
        <p:spPr>
          <a:xfrm>
            <a:off x="1881187" y="1470819"/>
            <a:ext cx="8429625" cy="4448175"/>
          </a:xfrm>
          <a:prstGeom prst="rect">
            <a:avLst/>
          </a:prstGeom>
          <a:noFill/>
          <a:ln>
            <a:noFill/>
          </a:ln>
        </p:spPr>
      </p:pic>
    </p:spTree>
    <p:extLst>
      <p:ext uri="{BB962C8B-B14F-4D97-AF65-F5344CB8AC3E}">
        <p14:creationId xmlns:p14="http://schemas.microsoft.com/office/powerpoint/2010/main" val="456488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Adjusted Trial </a:t>
            </a:r>
            <a:r>
              <a:rPr lang="en-US" dirty="0" smtClean="0"/>
              <a:t>Balance</a:t>
            </a:r>
            <a:endParaRPr lang="en-US" sz="2000" dirty="0"/>
          </a:p>
        </p:txBody>
      </p:sp>
      <p:sp>
        <p:nvSpPr>
          <p:cNvPr id="3" name="Content Placeholder 2"/>
          <p:cNvSpPr>
            <a:spLocks noGrp="1"/>
          </p:cNvSpPr>
          <p:nvPr>
            <p:ph idx="1"/>
          </p:nvPr>
        </p:nvSpPr>
        <p:spPr>
          <a:xfrm>
            <a:off x="838201" y="1317625"/>
            <a:ext cx="10947399" cy="4502604"/>
          </a:xfrm>
        </p:spPr>
        <p:txBody>
          <a:bodyPr/>
          <a:lstStyle/>
          <a:p>
            <a:pPr>
              <a:spcBef>
                <a:spcPts val="1200"/>
              </a:spcBef>
              <a:buClr>
                <a:schemeClr val="tx1"/>
              </a:buClr>
            </a:pPr>
            <a:r>
              <a:rPr lang="en-US" sz="2800" dirty="0"/>
              <a:t>After the adjusting entries are prepared and posted to the general ledger accounts, the financial statements are prepared as follows:</a:t>
            </a:r>
          </a:p>
          <a:p>
            <a:pPr lvl="1">
              <a:spcBef>
                <a:spcPts val="1200"/>
              </a:spcBef>
              <a:buClr>
                <a:schemeClr val="tx1"/>
              </a:buClr>
            </a:pPr>
            <a:r>
              <a:rPr lang="en-US" sz="2400" i="1" dirty="0"/>
              <a:t>Step 1</a:t>
            </a:r>
            <a:r>
              <a:rPr lang="en-US" sz="2400" dirty="0" smtClean="0"/>
              <a:t>: </a:t>
            </a:r>
            <a:r>
              <a:rPr lang="en-US" sz="2400" dirty="0"/>
              <a:t>The balance of each account in the general ledger is recomputed if necessary</a:t>
            </a:r>
          </a:p>
          <a:p>
            <a:pPr lvl="1">
              <a:spcBef>
                <a:spcPts val="1200"/>
              </a:spcBef>
              <a:buClr>
                <a:schemeClr val="tx1"/>
              </a:buClr>
            </a:pPr>
            <a:r>
              <a:rPr lang="en-US" sz="2400" i="1" dirty="0"/>
              <a:t>Step 2</a:t>
            </a:r>
            <a:r>
              <a:rPr lang="en-US" sz="2400" dirty="0"/>
              <a:t>: </a:t>
            </a:r>
            <a:r>
              <a:rPr lang="en-US" sz="2400" dirty="0" smtClean="0"/>
              <a:t>An </a:t>
            </a:r>
            <a:r>
              <a:rPr lang="en-US" sz="2400" b="1" dirty="0">
                <a:solidFill>
                  <a:srgbClr val="004A78"/>
                </a:solidFill>
              </a:rPr>
              <a:t>adjusted trial balance</a:t>
            </a:r>
            <a:r>
              <a:rPr lang="en-US" sz="2400" dirty="0"/>
              <a:t> is prepared, listing all the accounts and their balances after adjustments in either the debit or credit column</a:t>
            </a:r>
          </a:p>
          <a:p>
            <a:pPr lvl="1">
              <a:spcBef>
                <a:spcPts val="1200"/>
              </a:spcBef>
              <a:buClr>
                <a:schemeClr val="tx1"/>
              </a:buClr>
            </a:pPr>
            <a:r>
              <a:rPr lang="en-US" sz="2400" i="1" dirty="0"/>
              <a:t>Step 3</a:t>
            </a:r>
            <a:r>
              <a:rPr lang="en-US" sz="2400" dirty="0" smtClean="0"/>
              <a:t>: </a:t>
            </a:r>
            <a:r>
              <a:rPr lang="en-US" sz="2400" dirty="0"/>
              <a:t>The income statement and balance sheet are prepared in sequential order directly from the amounts shown in the adjusted trial balance</a:t>
            </a:r>
          </a:p>
        </p:txBody>
      </p:sp>
    </p:spTree>
    <p:extLst>
      <p:ext uri="{BB962C8B-B14F-4D97-AF65-F5344CB8AC3E}">
        <p14:creationId xmlns:p14="http://schemas.microsoft.com/office/powerpoint/2010/main" val="387613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4953000" cy="914400"/>
          </a:xfrm>
        </p:spPr>
        <p:txBody>
          <a:bodyPr/>
          <a:lstStyle/>
          <a:p>
            <a:pPr>
              <a:lnSpc>
                <a:spcPct val="100000"/>
              </a:lnSpc>
            </a:pPr>
            <a:r>
              <a:rPr lang="en-US" dirty="0"/>
              <a:t>Adjusted Trial Balance </a:t>
            </a:r>
            <a:br>
              <a:rPr lang="en-US" dirty="0"/>
            </a:br>
            <a:r>
              <a:rPr lang="en-US" sz="2000" dirty="0"/>
              <a:t>Slide (1 of 2)</a:t>
            </a:r>
          </a:p>
        </p:txBody>
      </p:sp>
      <p:sp>
        <p:nvSpPr>
          <p:cNvPr id="3" name="Content Placeholder 2"/>
          <p:cNvSpPr>
            <a:spLocks noGrp="1"/>
          </p:cNvSpPr>
          <p:nvPr>
            <p:ph idx="1"/>
          </p:nvPr>
        </p:nvSpPr>
        <p:spPr>
          <a:xfrm>
            <a:off x="5932714" y="238123"/>
            <a:ext cx="6126480" cy="805584"/>
          </a:xfrm>
          <a:solidFill>
            <a:srgbClr val="EDF0D8"/>
          </a:solidFill>
        </p:spPr>
        <p:txBody>
          <a:bodyPr/>
          <a:lstStyle/>
          <a:p>
            <a:pPr marL="0" indent="0" algn="ctr">
              <a:spcBef>
                <a:spcPts val="0"/>
              </a:spcBef>
              <a:spcAft>
                <a:spcPts val="0"/>
              </a:spcAft>
              <a:buNone/>
            </a:pPr>
            <a:r>
              <a:rPr lang="en-US" sz="1600" b="1" dirty="0"/>
              <a:t>Jaymie Corporation </a:t>
            </a:r>
          </a:p>
          <a:p>
            <a:pPr marL="0" indent="0" algn="ctr">
              <a:spcBef>
                <a:spcPts val="0"/>
              </a:spcBef>
              <a:spcAft>
                <a:spcPts val="0"/>
              </a:spcAft>
              <a:buNone/>
            </a:pPr>
            <a:r>
              <a:rPr lang="en-US" sz="1600" b="1" dirty="0"/>
              <a:t>Adjusted Trial Balance </a:t>
            </a:r>
          </a:p>
          <a:p>
            <a:pPr marL="0" indent="0" algn="ctr">
              <a:spcBef>
                <a:spcPts val="0"/>
              </a:spcBef>
              <a:spcAft>
                <a:spcPts val="0"/>
              </a:spcAft>
              <a:buNone/>
            </a:pPr>
            <a:r>
              <a:rPr lang="en-US" sz="1600" b="1" dirty="0"/>
              <a:t>December 31, 2019</a:t>
            </a:r>
          </a:p>
        </p:txBody>
      </p:sp>
      <p:graphicFrame>
        <p:nvGraphicFramePr>
          <p:cNvPr id="6" name="Table 3" descr="A table with 3 columns and 25 rows. Column headers are Empty cell, Debit, and Credit."/>
          <p:cNvGraphicFramePr>
            <a:graphicFrameLocks noGrp="1"/>
          </p:cNvGraphicFramePr>
          <p:nvPr>
            <p:ph idx="10"/>
            <p:extLst>
              <p:ext uri="{D42A27DB-BD31-4B8C-83A1-F6EECF244321}">
                <p14:modId xmlns:p14="http://schemas.microsoft.com/office/powerpoint/2010/main" val="839190678"/>
              </p:ext>
            </p:extLst>
          </p:nvPr>
        </p:nvGraphicFramePr>
        <p:xfrm>
          <a:off x="5932714" y="1050925"/>
          <a:ext cx="6126480" cy="5090160"/>
        </p:xfrm>
        <a:graphic>
          <a:graphicData uri="http://schemas.openxmlformats.org/drawingml/2006/table">
            <a:tbl>
              <a:tblPr firstRow="1" bandRow="1">
                <a:noFill/>
              </a:tblPr>
              <a:tblGrid>
                <a:gridCol w="3673104">
                  <a:extLst>
                    <a:ext uri="{9D8B030D-6E8A-4147-A177-3AD203B41FA5}">
                      <a16:colId xmlns:a16="http://schemas.microsoft.com/office/drawing/2014/main" val="20000"/>
                    </a:ext>
                  </a:extLst>
                </a:gridCol>
                <a:gridCol w="1173216">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Debit</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Credit</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Cash</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$ 2,922</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Accounts Receivable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7,000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Allowance for Doubtful Accounts</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$ 170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Notes Receivable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1,320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Interest Receivable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66</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5"/>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Inventory</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2,010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6"/>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Prepaid Insurance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90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7"/>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Land</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1,500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8"/>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Building</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15,320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9"/>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Accumulated Depreciation: Building</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 </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264</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0"/>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Equipment</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2,120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1"/>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Accumulated Depreciation: Equipment</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120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2"/>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Accounts Payable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1,900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3"/>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Notes Payable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6,600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4"/>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Salaries Payable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900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5"/>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Interest Payable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594</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6"/>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Income Taxes Payable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600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7"/>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Unearned Rent</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300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8"/>
                  </a:ext>
                </a:extLst>
              </a:tr>
              <a:tr h="0">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Common Stock</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20,000</a:t>
                      </a:r>
                    </a:p>
                    <a:p>
                      <a:pPr marL="0" marR="0" lvl="0" indent="0" algn="r" rtl="0">
                        <a:spcBef>
                          <a:spcPts val="0"/>
                        </a:spcBef>
                        <a:spcAft>
                          <a:spcPts val="0"/>
                        </a:spcAft>
                        <a:buNone/>
                      </a:pPr>
                      <a:r>
                        <a:rPr lang="en-US" sz="1400" u="none" strike="noStrike" cap="none" dirty="0">
                          <a:solidFill>
                            <a:schemeClr val="tx1"/>
                          </a:solidFill>
                          <a:latin typeface="Arial" panose="020B0604020202020204" pitchFamily="34" charset="0"/>
                          <a:ea typeface="Arial Narrow"/>
                          <a:cs typeface="Arial" panose="020B0604020202020204" pitchFamily="34" charset="0"/>
                          <a:sym typeface="Arial Narrow"/>
                        </a:rPr>
                        <a:t>(Continued)</a:t>
                      </a:r>
                      <a:endParaRPr sz="14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74827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Adjusted Trial Balance </a:t>
            </a:r>
            <a:r>
              <a:rPr lang="en-US" sz="2000" dirty="0"/>
              <a:t>Slide (2 of 2)</a:t>
            </a:r>
            <a:endParaRPr lang="en-US" dirty="0"/>
          </a:p>
        </p:txBody>
      </p:sp>
      <p:graphicFrame>
        <p:nvGraphicFramePr>
          <p:cNvPr id="7" name="Table 2" descr="A continuation of the table from the previous slide. The table contains 3 columns and 12 rows. Column headers are empty cell, Debit, and Credit."/>
          <p:cNvGraphicFramePr>
            <a:graphicFrameLocks noGrp="1"/>
          </p:cNvGraphicFramePr>
          <p:nvPr>
            <p:ph idx="1"/>
            <p:extLst>
              <p:ext uri="{D42A27DB-BD31-4B8C-83A1-F6EECF244321}">
                <p14:modId xmlns:p14="http://schemas.microsoft.com/office/powerpoint/2010/main" val="2257858926"/>
              </p:ext>
            </p:extLst>
          </p:nvPr>
        </p:nvGraphicFramePr>
        <p:xfrm>
          <a:off x="3118757" y="1038225"/>
          <a:ext cx="7580087" cy="5242560"/>
        </p:xfrm>
        <a:graphic>
          <a:graphicData uri="http://schemas.openxmlformats.org/drawingml/2006/table">
            <a:tbl>
              <a:tblPr firstRow="1" bandRow="1">
                <a:noFill/>
              </a:tblPr>
              <a:tblGrid>
                <a:gridCol w="4421717">
                  <a:extLst>
                    <a:ext uri="{9D8B030D-6E8A-4147-A177-3AD203B41FA5}">
                      <a16:colId xmlns:a16="http://schemas.microsoft.com/office/drawing/2014/main" val="20000"/>
                    </a:ext>
                  </a:extLst>
                </a:gridCol>
                <a:gridCol w="1579185">
                  <a:extLst>
                    <a:ext uri="{9D8B030D-6E8A-4147-A177-3AD203B41FA5}">
                      <a16:colId xmlns:a16="http://schemas.microsoft.com/office/drawing/2014/main" val="20001"/>
                    </a:ext>
                  </a:extLst>
                </a:gridCol>
                <a:gridCol w="1579185">
                  <a:extLst>
                    <a:ext uri="{9D8B030D-6E8A-4147-A177-3AD203B41FA5}">
                      <a16:colId xmlns:a16="http://schemas.microsoft.com/office/drawing/2014/main" val="20002"/>
                    </a:ext>
                  </a:extLst>
                </a:gridCol>
              </a:tblGrid>
              <a:tr h="333331">
                <a:tc>
                  <a:txBody>
                    <a:bodyPr/>
                    <a:lstStyle/>
                    <a:p>
                      <a:pPr marL="0" marR="0" lvl="0" indent="0" algn="l" rtl="0">
                        <a:lnSpc>
                          <a:spcPct val="100000"/>
                        </a:lnSpc>
                        <a:spcBef>
                          <a:spcPts val="0"/>
                        </a:spcBef>
                        <a:spcAft>
                          <a:spcPts val="0"/>
                        </a:spcAft>
                        <a:buNone/>
                      </a:pPr>
                      <a:endParaRPr sz="1600" u="none" strike="noStrike" cap="none" dirty="0">
                        <a:solidFill>
                          <a:srgbClr val="F3F5DC"/>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EDF0D8"/>
                    </a:solidFill>
                  </a:tcPr>
                </a:tc>
                <a:tc>
                  <a:txBody>
                    <a:bodyPr/>
                    <a:lstStyle/>
                    <a:p>
                      <a:pPr marL="0" marR="0" lvl="0" indent="0" algn="r" rtl="0">
                        <a:lnSpc>
                          <a:spcPct val="100000"/>
                        </a:lnSpc>
                        <a:spcBef>
                          <a:spcPts val="0"/>
                        </a:spcBef>
                        <a:spcAft>
                          <a:spcPts val="0"/>
                        </a:spcAft>
                        <a:buNone/>
                      </a:pPr>
                      <a:r>
                        <a:rPr lang="en-US" sz="1600" b="1" u="none" strike="noStrike" cap="none" dirty="0">
                          <a:solidFill>
                            <a:srgbClr val="393535"/>
                          </a:solidFill>
                          <a:latin typeface="Arial" panose="020B0604020202020204" pitchFamily="34" charset="0"/>
                          <a:cs typeface="Arial" panose="020B0604020202020204" pitchFamily="34" charset="0"/>
                        </a:rPr>
                        <a:t>Debit</a:t>
                      </a:r>
                      <a:endParaRPr sz="1600" b="1"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EDF0D8"/>
                    </a:solidFill>
                  </a:tcPr>
                </a:tc>
                <a:tc>
                  <a:txBody>
                    <a:bodyPr/>
                    <a:lstStyle/>
                    <a:p>
                      <a:pPr marL="0" marR="0" lvl="0" indent="0" algn="r" rtl="0">
                        <a:lnSpc>
                          <a:spcPct val="100000"/>
                        </a:lnSpc>
                        <a:spcBef>
                          <a:spcPts val="0"/>
                        </a:spcBef>
                        <a:spcAft>
                          <a:spcPts val="0"/>
                        </a:spcAft>
                        <a:buNone/>
                      </a:pPr>
                      <a:r>
                        <a:rPr lang="en-US" sz="1600" b="1" u="none" strike="noStrike" cap="none" dirty="0">
                          <a:solidFill>
                            <a:srgbClr val="393535"/>
                          </a:solidFill>
                          <a:latin typeface="Arial" panose="020B0604020202020204" pitchFamily="34" charset="0"/>
                          <a:cs typeface="Arial" panose="020B0604020202020204" pitchFamily="34" charset="0"/>
                        </a:rPr>
                        <a:t>Credit</a:t>
                      </a:r>
                      <a:endParaRPr sz="1600" b="1"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EDF0D8"/>
                    </a:solidFill>
                  </a:tcPr>
                </a:tc>
                <a:extLst>
                  <a:ext uri="{0D108BD9-81ED-4DB2-BD59-A6C34878D82A}">
                    <a16:rowId xmlns:a16="http://schemas.microsoft.com/office/drawing/2014/main" val="10000"/>
                  </a:ext>
                </a:extLst>
              </a:tr>
              <a:tr h="242422">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Retained Earnings</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         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lgn="ctr">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40940673"/>
                  </a:ext>
                </a:extLst>
              </a:tr>
              <a:tr h="242422">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Dividends</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     500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lgn="ctr">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48853241"/>
                  </a:ext>
                </a:extLst>
              </a:tr>
              <a:tr h="242422">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Sales Revenue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17,000</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lgn="ctr">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337346908"/>
                  </a:ext>
                </a:extLst>
              </a:tr>
              <a:tr h="242422">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Interest Income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66</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lgn="ctr">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226981825"/>
                  </a:ext>
                </a:extLst>
              </a:tr>
              <a:tr h="242422">
                <a:tc>
                  <a:txBody>
                    <a:bodyPr/>
                    <a:lstStyle/>
                    <a:p>
                      <a:pPr marL="0" marR="0" lvl="0" indent="0" algn="l"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Rent Income</a:t>
                      </a:r>
                      <a:endParaRPr sz="16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marT="0" marB="0">
                    <a:lnL w="9525" cap="flat" cmpd="sng">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600" dirty="0">
                        <a:latin typeface="Arial" panose="020B0604020202020204" pitchFamily="34" charset="0"/>
                        <a:cs typeface="Arial" panose="020B0604020202020204" pitchFamily="34" charset="0"/>
                      </a:endParaRPr>
                    </a:p>
                  </a:txBody>
                  <a:tcPr marT="0" marB="0">
                    <a:lnL w="9525" cap="flat" cmpd="sng" algn="ctr">
                      <a:noFill/>
                      <a:prstDash val="solid"/>
                      <a:round/>
                      <a:headEnd type="none" w="sm" len="sm"/>
                      <a:tailEnd type="none" w="sm" len="sm"/>
                    </a:lnL>
                    <a:lnR w="9525"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600" u="none" strike="noStrike" cap="none" dirty="0">
                          <a:solidFill>
                            <a:schemeClr val="tx1"/>
                          </a:solidFill>
                          <a:latin typeface="Arial" panose="020B0604020202020204" pitchFamily="34" charset="0"/>
                          <a:cs typeface="Arial" panose="020B0604020202020204" pitchFamily="34" charset="0"/>
                        </a:rPr>
                        <a:t>150 </a:t>
                      </a:r>
                      <a:endParaRPr sz="1600" dirty="0">
                        <a:solidFill>
                          <a:schemeClr val="tx1"/>
                        </a:solidFill>
                        <a:latin typeface="Arial" panose="020B0604020202020204" pitchFamily="34" charset="0"/>
                        <a:cs typeface="Arial" panose="020B0604020202020204" pitchFamily="34" charset="0"/>
                      </a:endParaRPr>
                    </a:p>
                  </a:txBody>
                  <a:tcPr marT="0" marB="0">
                    <a:lnL w="9525" cap="flat" cmpd="sng" algn="ctr">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92635887"/>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Cost of Goods Sold</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10</a:t>
                      </a:r>
                      <a:r>
                        <a:rPr lang="en-US" sz="1600" u="none" strike="noStrike" cap="none" baseline="0" dirty="0">
                          <a:solidFill>
                            <a:srgbClr val="393535"/>
                          </a:solidFill>
                          <a:latin typeface="Arial" panose="020B0604020202020204" pitchFamily="34" charset="0"/>
                          <a:cs typeface="Arial" panose="020B0604020202020204" pitchFamily="34" charset="0"/>
                        </a:rPr>
                        <a:t>,</a:t>
                      </a:r>
                      <a:r>
                        <a:rPr lang="en-US" sz="1600" u="none" strike="noStrike" cap="none" dirty="0">
                          <a:solidFill>
                            <a:srgbClr val="393535"/>
                          </a:solidFill>
                          <a:latin typeface="Arial" panose="020B0604020202020204" pitchFamily="34" charset="0"/>
                          <a:cs typeface="Arial" panose="020B0604020202020204" pitchFamily="34" charset="0"/>
                        </a:rPr>
                        <a:t>490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1"/>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Salaries Expense</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2,700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2"/>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Other Expenses</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428</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3"/>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Loss on Sale of Land</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180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4"/>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Depreciation Expense: Building</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264</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5"/>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Depreciation Expense: Equipment</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120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6"/>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Bad Debts Expense</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170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7"/>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Insurance Expense</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270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8"/>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Interest Expense</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594</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extLst>
                  <a:ext uri="{0D108BD9-81ED-4DB2-BD59-A6C34878D82A}">
                    <a16:rowId xmlns:a16="http://schemas.microsoft.com/office/drawing/2014/main" val="10009"/>
                  </a:ext>
                </a:extLst>
              </a:tr>
              <a:tr h="333331">
                <a:tc>
                  <a:txBody>
                    <a:bodyPr/>
                    <a:lstStyle/>
                    <a:p>
                      <a:pPr marL="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Income Tax Expense</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600</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tc>
                  <a:txBody>
                    <a:bodyPr/>
                    <a:lstStyle/>
                    <a:p>
                      <a:pPr>
                        <a:lnSpc>
                          <a:spcPct val="100000"/>
                        </a:lnSpc>
                      </a:pPr>
                      <a:endParaRPr lang="en-US" sz="1600" dirty="0">
                        <a:latin typeface="Arial" panose="020B0604020202020204" pitchFamily="34" charset="0"/>
                        <a:cs typeface="Arial" panose="020B06040202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extLst>
                  <a:ext uri="{0D108BD9-81ED-4DB2-BD59-A6C34878D82A}">
                    <a16:rowId xmlns:a16="http://schemas.microsoft.com/office/drawing/2014/main" val="10010"/>
                  </a:ext>
                </a:extLst>
              </a:tr>
              <a:tr h="333331">
                <a:tc>
                  <a:txBody>
                    <a:bodyPr/>
                    <a:lstStyle/>
                    <a:p>
                      <a:pPr marL="274320" marR="0" lvl="0" indent="0" algn="l" rtl="0">
                        <a:lnSpc>
                          <a:spcPct val="100000"/>
                        </a:lnSpc>
                        <a:spcBef>
                          <a:spcPts val="0"/>
                        </a:spcBef>
                        <a:spcAft>
                          <a:spcPts val="0"/>
                        </a:spcAft>
                        <a:buNone/>
                      </a:pPr>
                      <a:r>
                        <a:rPr lang="en-US" sz="1600" u="none" strike="noStrike" cap="none" dirty="0">
                          <a:solidFill>
                            <a:srgbClr val="393535"/>
                          </a:solidFill>
                          <a:latin typeface="Arial" panose="020B0604020202020204" pitchFamily="34" charset="0"/>
                          <a:cs typeface="Arial" panose="020B0604020202020204" pitchFamily="34" charset="0"/>
                        </a:rPr>
                        <a:t>Totals</a:t>
                      </a:r>
                      <a:endParaRPr sz="16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sng" strike="noStrike" cap="none" dirty="0">
                          <a:solidFill>
                            <a:srgbClr val="393535"/>
                          </a:solidFill>
                          <a:latin typeface="Arial" panose="020B0604020202020204" pitchFamily="34" charset="0"/>
                          <a:cs typeface="Arial" panose="020B0604020202020204" pitchFamily="34" charset="0"/>
                        </a:rPr>
                        <a:t>$48,664</a:t>
                      </a:r>
                      <a:endParaRPr sz="16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tc>
                  <a:txBody>
                    <a:bodyPr/>
                    <a:lstStyle/>
                    <a:p>
                      <a:pPr marL="0" marR="0" lvl="0" indent="0" algn="r" rtl="0">
                        <a:lnSpc>
                          <a:spcPct val="100000"/>
                        </a:lnSpc>
                        <a:spcBef>
                          <a:spcPts val="0"/>
                        </a:spcBef>
                        <a:spcAft>
                          <a:spcPts val="0"/>
                        </a:spcAft>
                        <a:buNone/>
                      </a:pPr>
                      <a:r>
                        <a:rPr lang="en-US" sz="1600" u="sng" strike="noStrike" cap="none" dirty="0">
                          <a:solidFill>
                            <a:srgbClr val="393535"/>
                          </a:solidFill>
                          <a:latin typeface="Arial" panose="020B0604020202020204" pitchFamily="34" charset="0"/>
                          <a:cs typeface="Arial" panose="020B0604020202020204" pitchFamily="34" charset="0"/>
                        </a:rPr>
                        <a:t>$48,664</a:t>
                      </a:r>
                      <a:endParaRPr sz="16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F0D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2695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942" y="1234951"/>
            <a:ext cx="6998399" cy="971220"/>
          </a:xfrm>
          <a:solidFill>
            <a:srgbClr val="EDF0D8"/>
          </a:solidFill>
        </p:spPr>
        <p:txBody>
          <a:bodyPr/>
          <a:lstStyle/>
          <a:p>
            <a:pPr marL="0" indent="0" algn="ctr">
              <a:spcBef>
                <a:spcPts val="0"/>
              </a:spcBef>
              <a:spcAft>
                <a:spcPts val="0"/>
              </a:spcAft>
              <a:buNone/>
            </a:pPr>
            <a:r>
              <a:rPr lang="en-US" sz="1800" b="1" dirty="0"/>
              <a:t>JAYMIE CORPORATION </a:t>
            </a:r>
          </a:p>
          <a:p>
            <a:pPr marL="0" indent="0" algn="ctr">
              <a:spcBef>
                <a:spcPts val="0"/>
              </a:spcBef>
              <a:spcAft>
                <a:spcPts val="0"/>
              </a:spcAft>
              <a:buNone/>
            </a:pPr>
            <a:r>
              <a:rPr lang="en-US" sz="1800" b="1" dirty="0"/>
              <a:t>Income Statement </a:t>
            </a:r>
            <a:br>
              <a:rPr lang="en-US" sz="1800" b="1" dirty="0"/>
            </a:br>
            <a:r>
              <a:rPr lang="en-US" sz="1800" b="1" dirty="0"/>
              <a:t>For Year Ended December 31, 2019</a:t>
            </a:r>
          </a:p>
        </p:txBody>
      </p:sp>
      <p:graphicFrame>
        <p:nvGraphicFramePr>
          <p:cNvPr id="6" name="Table 3"/>
          <p:cNvGraphicFramePr>
            <a:graphicFrameLocks noGrp="1"/>
          </p:cNvGraphicFramePr>
          <p:nvPr>
            <p:ph idx="10"/>
            <p:extLst>
              <p:ext uri="{D42A27DB-BD31-4B8C-83A1-F6EECF244321}">
                <p14:modId xmlns:p14="http://schemas.microsoft.com/office/powerpoint/2010/main" val="1459562067"/>
              </p:ext>
            </p:extLst>
          </p:nvPr>
        </p:nvGraphicFramePr>
        <p:xfrm>
          <a:off x="2608942" y="2206171"/>
          <a:ext cx="6998399" cy="4023360"/>
        </p:xfrm>
        <a:graphic>
          <a:graphicData uri="http://schemas.openxmlformats.org/drawingml/2006/table">
            <a:tbl>
              <a:tblPr firstRow="1" bandRow="1">
                <a:noFill/>
              </a:tblPr>
              <a:tblGrid>
                <a:gridCol w="4314642">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677917">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Sales revenue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    17,000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Cost of goods sold</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    (10,490</a:t>
                      </a: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2521167"/>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Gross profit</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      6,510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531014"/>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Operating expenses: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90708799"/>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Salaries expense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$ 2,700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61057681"/>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Other expenses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428</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32239392"/>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Depreciation expense: Building</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264</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298949407"/>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Depreciation expense: Equipment</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120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760023546"/>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Bad debts expense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170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195694131"/>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Insurance expense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sng" strike="noStrike" cap="none" dirty="0" smtClean="0">
                          <a:solidFill>
                            <a:schemeClr val="tx1"/>
                          </a:solidFill>
                          <a:latin typeface="Arial" panose="020B0604020202020204" pitchFamily="34" charset="0"/>
                          <a:ea typeface="Arial Narrow"/>
                          <a:cs typeface="Arial" panose="020B0604020202020204" pitchFamily="34" charset="0"/>
                          <a:sym typeface="Arial Narrow"/>
                        </a:rPr>
                        <a:t>     </a:t>
                      </a: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270</a:t>
                      </a:r>
                      <a:endParaRPr sz="1800" u="sng"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162951442"/>
                  </a:ext>
                </a:extLst>
              </a:tr>
              <a:tr h="0">
                <a:tc>
                  <a:txBody>
                    <a:bodyPr/>
                    <a:lstStyle/>
                    <a:p>
                      <a:pPr marL="54864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Total operating expenses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sng" strike="noStrike" cap="none" baseline="0" dirty="0">
                          <a:solidFill>
                            <a:schemeClr val="tx1"/>
                          </a:solidFill>
                          <a:latin typeface="Arial" panose="020B0604020202020204" pitchFamily="34" charset="0"/>
                          <a:ea typeface="Arial Narrow"/>
                          <a:cs typeface="Arial" panose="020B0604020202020204" pitchFamily="34" charset="0"/>
                          <a:sym typeface="Arial Narrow"/>
                        </a:rPr>
                        <a:t> </a:t>
                      </a: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   (3,952)</a:t>
                      </a:r>
                      <a:endParaRPr sz="1800" u="sng"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904007221"/>
                  </a:ext>
                </a:extLst>
              </a:tr>
            </a:tbl>
          </a:graphicData>
        </a:graphic>
      </p:graphicFrame>
      <p:sp>
        <p:nvSpPr>
          <p:cNvPr id="2" name="Title 1"/>
          <p:cNvSpPr>
            <a:spLocks noGrp="1"/>
          </p:cNvSpPr>
          <p:nvPr>
            <p:ph type="title"/>
          </p:nvPr>
        </p:nvSpPr>
        <p:spPr/>
        <p:txBody>
          <a:bodyPr/>
          <a:lstStyle/>
          <a:p>
            <a:r>
              <a:rPr lang="en-US" dirty="0"/>
              <a:t>Preparing the Financial Statements: Income </a:t>
            </a:r>
            <a:r>
              <a:rPr lang="en-US" dirty="0" smtClean="0"/>
              <a:t>Statement </a:t>
            </a:r>
            <a:r>
              <a:rPr lang="en-US" sz="2000" dirty="0"/>
              <a:t>Learning Objective #</a:t>
            </a:r>
            <a:r>
              <a:rPr lang="en-US" sz="2000" dirty="0" smtClean="0"/>
              <a:t>6 (Slide 1 of 2)</a:t>
            </a:r>
            <a:endParaRPr lang="en-US" sz="2000" dirty="0"/>
          </a:p>
        </p:txBody>
      </p:sp>
    </p:spTree>
    <p:extLst>
      <p:ext uri="{BB962C8B-B14F-4D97-AF65-F5344CB8AC3E}">
        <p14:creationId xmlns:p14="http://schemas.microsoft.com/office/powerpoint/2010/main" val="2893966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942" y="1509486"/>
            <a:ext cx="6998399" cy="899884"/>
          </a:xfrm>
          <a:solidFill>
            <a:srgbClr val="EDF0D8"/>
          </a:solidFill>
        </p:spPr>
        <p:txBody>
          <a:bodyPr/>
          <a:lstStyle/>
          <a:p>
            <a:pPr marL="0" indent="0" algn="ctr">
              <a:spcBef>
                <a:spcPts val="0"/>
              </a:spcBef>
              <a:spcAft>
                <a:spcPts val="0"/>
              </a:spcAft>
              <a:buNone/>
            </a:pPr>
            <a:r>
              <a:rPr lang="en-US" sz="1800" b="1" dirty="0"/>
              <a:t>JAYMIE CORPORATION </a:t>
            </a:r>
          </a:p>
          <a:p>
            <a:pPr marL="0" indent="0" algn="ctr">
              <a:spcBef>
                <a:spcPts val="0"/>
              </a:spcBef>
              <a:spcAft>
                <a:spcPts val="0"/>
              </a:spcAft>
              <a:buNone/>
            </a:pPr>
            <a:r>
              <a:rPr lang="en-US" sz="1800" b="1" dirty="0"/>
              <a:t>Income Statement </a:t>
            </a:r>
            <a:br>
              <a:rPr lang="en-US" sz="1800" b="1" dirty="0"/>
            </a:br>
            <a:r>
              <a:rPr lang="en-US" sz="1800" b="1" dirty="0"/>
              <a:t>For Year Ended December 31, 2019</a:t>
            </a:r>
          </a:p>
        </p:txBody>
      </p:sp>
      <p:graphicFrame>
        <p:nvGraphicFramePr>
          <p:cNvPr id="6" name="Table 3"/>
          <p:cNvGraphicFramePr>
            <a:graphicFrameLocks noGrp="1"/>
          </p:cNvGraphicFramePr>
          <p:nvPr>
            <p:ph idx="10"/>
            <p:extLst>
              <p:ext uri="{D42A27DB-BD31-4B8C-83A1-F6EECF244321}">
                <p14:modId xmlns:p14="http://schemas.microsoft.com/office/powerpoint/2010/main" val="3590175812"/>
              </p:ext>
            </p:extLst>
          </p:nvPr>
        </p:nvGraphicFramePr>
        <p:xfrm>
          <a:off x="2608942" y="2409370"/>
          <a:ext cx="6998399" cy="3657600"/>
        </p:xfrm>
        <a:graphic>
          <a:graphicData uri="http://schemas.openxmlformats.org/drawingml/2006/table">
            <a:tbl>
              <a:tblPr firstRow="1" bandRow="1">
                <a:noFill/>
              </a:tblPr>
              <a:tblGrid>
                <a:gridCol w="4314642">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677917">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Income from operations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    2,558</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Other items: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2521167"/>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Interest income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     66</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531014"/>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Rent income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150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90708799"/>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Interest expense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(594)</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61057681"/>
                  </a:ext>
                </a:extLst>
              </a:tr>
              <a:tr h="0">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Loss on sale of land</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  (180)</a:t>
                      </a:r>
                      <a:endParaRPr sz="1800" u="sng"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   </a:t>
                      </a:r>
                      <a:r>
                        <a:rPr lang="en-US" sz="1800" u="sng" strike="noStrike" cap="none" dirty="0" smtClean="0">
                          <a:solidFill>
                            <a:schemeClr val="tx1"/>
                          </a:solidFill>
                          <a:latin typeface="Arial" panose="020B0604020202020204" pitchFamily="34" charset="0"/>
                          <a:ea typeface="Arial Narrow"/>
                          <a:cs typeface="Arial" panose="020B0604020202020204" pitchFamily="34" charset="0"/>
                          <a:sym typeface="Arial Narrow"/>
                        </a:rPr>
                        <a:t>    </a:t>
                      </a: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(558)</a:t>
                      </a:r>
                      <a:endParaRPr sz="1800" u="sng"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32239392"/>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Income before income taxes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    2,000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298949407"/>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Income tax expense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sng" strike="noStrike" cap="none" dirty="0">
                          <a:solidFill>
                            <a:schemeClr val="tx1"/>
                          </a:solidFill>
                          <a:latin typeface="Arial" panose="020B0604020202020204" pitchFamily="34" charset="0"/>
                          <a:ea typeface="Arial Narrow"/>
                          <a:cs typeface="Arial" panose="020B0604020202020204" pitchFamily="34" charset="0"/>
                          <a:sym typeface="Arial Narrow"/>
                        </a:rPr>
                        <a:t>       (600)</a:t>
                      </a:r>
                      <a:endParaRPr sz="1800" u="sng"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760023546"/>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Net income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dbl" strike="noStrike" cap="none" baseline="0" dirty="0">
                          <a:solidFill>
                            <a:schemeClr val="tx1"/>
                          </a:solidFill>
                          <a:latin typeface="Arial" panose="020B0604020202020204" pitchFamily="34" charset="0"/>
                          <a:ea typeface="Arial Narrow"/>
                          <a:cs typeface="Arial" panose="020B0604020202020204" pitchFamily="34" charset="0"/>
                          <a:sym typeface="Arial Narrow"/>
                        </a:rPr>
                        <a:t> $   1,400</a:t>
                      </a:r>
                      <a:endParaRPr sz="1800" u="dbl" strike="noStrike" cap="none" baseline="0"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195694131"/>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Earnings per share (2,000 shares)</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dbl" strike="noStrike" cap="none" baseline="0" dirty="0">
                          <a:solidFill>
                            <a:schemeClr val="tx1"/>
                          </a:solidFill>
                          <a:latin typeface="Arial" panose="020B0604020202020204" pitchFamily="34" charset="0"/>
                          <a:ea typeface="Arial Narrow"/>
                          <a:cs typeface="Arial" panose="020B0604020202020204" pitchFamily="34" charset="0"/>
                          <a:sym typeface="Arial Narrow"/>
                        </a:rPr>
                        <a:t> $     0.70</a:t>
                      </a:r>
                      <a:endParaRPr sz="1800" u="dbl" strike="noStrike" cap="none" baseline="0"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162951442"/>
                  </a:ext>
                </a:extLst>
              </a:tr>
            </a:tbl>
          </a:graphicData>
        </a:graphic>
      </p:graphicFrame>
      <p:sp>
        <p:nvSpPr>
          <p:cNvPr id="2" name="Title 1"/>
          <p:cNvSpPr>
            <a:spLocks noGrp="1"/>
          </p:cNvSpPr>
          <p:nvPr>
            <p:ph type="title"/>
          </p:nvPr>
        </p:nvSpPr>
        <p:spPr/>
        <p:txBody>
          <a:bodyPr/>
          <a:lstStyle/>
          <a:p>
            <a:r>
              <a:rPr lang="en-US" dirty="0"/>
              <a:t>Preparing the Financial Statements: Income </a:t>
            </a:r>
            <a:r>
              <a:rPr lang="en-US" dirty="0" smtClean="0"/>
              <a:t>Statement </a:t>
            </a:r>
            <a:r>
              <a:rPr lang="en-US" sz="2000" dirty="0"/>
              <a:t>Learning Objective #</a:t>
            </a:r>
            <a:r>
              <a:rPr lang="en-US" sz="2000" dirty="0" smtClean="0"/>
              <a:t>6 (Slide 2 of 2)</a:t>
            </a:r>
            <a:endParaRPr lang="en-US" sz="2000" dirty="0"/>
          </a:p>
        </p:txBody>
      </p:sp>
    </p:spTree>
    <p:extLst>
      <p:ext uri="{BB962C8B-B14F-4D97-AF65-F5344CB8AC3E}">
        <p14:creationId xmlns:p14="http://schemas.microsoft.com/office/powerpoint/2010/main" val="111999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The Accounting System</a:t>
            </a:r>
            <a:br>
              <a:rPr lang="en-US" dirty="0"/>
            </a:br>
            <a:r>
              <a:rPr lang="en-US" sz="2000" dirty="0"/>
              <a:t>Learning Objective #1</a:t>
            </a:r>
          </a:p>
        </p:txBody>
      </p:sp>
      <p:sp>
        <p:nvSpPr>
          <p:cNvPr id="3" name="Content Placeholder 2"/>
          <p:cNvSpPr>
            <a:spLocks noGrp="1"/>
          </p:cNvSpPr>
          <p:nvPr>
            <p:ph idx="1"/>
          </p:nvPr>
        </p:nvSpPr>
        <p:spPr>
          <a:xfrm>
            <a:off x="838199" y="1317625"/>
            <a:ext cx="10947401" cy="4850946"/>
          </a:xfrm>
        </p:spPr>
        <p:txBody>
          <a:bodyPr/>
          <a:lstStyle/>
          <a:p>
            <a:pPr>
              <a:buSzPct val="100000"/>
            </a:pPr>
            <a:r>
              <a:rPr lang="en-US" sz="2800" dirty="0"/>
              <a:t>The primary purpose of a company’s </a:t>
            </a:r>
            <a:r>
              <a:rPr lang="en-US" sz="2800" b="1" dirty="0">
                <a:solidFill>
                  <a:srgbClr val="004A78"/>
                </a:solidFill>
              </a:rPr>
              <a:t>accounting system</a:t>
            </a:r>
            <a:r>
              <a:rPr lang="en-US" sz="2800" dirty="0"/>
              <a:t> is to record, organize, summarize and report useful information to external financial statement users and stakeholders, as well as to company managers for making operating, investing, and financing decisions.</a:t>
            </a:r>
          </a:p>
          <a:p>
            <a:pPr>
              <a:buSzPct val="100000"/>
            </a:pPr>
            <a:r>
              <a:rPr lang="en-US" sz="2800" dirty="0"/>
              <a:t>Basic components of an accounting system include:</a:t>
            </a:r>
          </a:p>
          <a:p>
            <a:pPr lvl="1">
              <a:buSzPct val="100000"/>
            </a:pPr>
            <a:r>
              <a:rPr lang="en-US" sz="2400" dirty="0"/>
              <a:t>Accounting equation, which is the framework of the system</a:t>
            </a:r>
          </a:p>
          <a:p>
            <a:pPr lvl="1">
              <a:buSzPct val="100000"/>
            </a:pPr>
            <a:r>
              <a:rPr lang="en-US" sz="2400" dirty="0"/>
              <a:t>Source documents used to generate accounting information</a:t>
            </a:r>
          </a:p>
          <a:p>
            <a:pPr lvl="1">
              <a:buSzPct val="100000"/>
            </a:pPr>
            <a:r>
              <a:rPr lang="en-US" sz="2400" dirty="0"/>
              <a:t>Records used to organize and store accounting information</a:t>
            </a:r>
          </a:p>
          <a:p>
            <a:pPr lvl="1">
              <a:buSzPct val="100000"/>
            </a:pPr>
            <a:r>
              <a:rPr lang="en-US" sz="2400" dirty="0"/>
              <a:t>Outputs – the financial statements</a:t>
            </a:r>
          </a:p>
        </p:txBody>
      </p:sp>
    </p:spTree>
    <p:extLst>
      <p:ext uri="{BB962C8B-B14F-4D97-AF65-F5344CB8AC3E}">
        <p14:creationId xmlns:p14="http://schemas.microsoft.com/office/powerpoint/2010/main" val="174645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Preparing the Financial Statements:</a:t>
            </a:r>
            <a:br>
              <a:rPr lang="en-US" dirty="0"/>
            </a:br>
            <a:r>
              <a:rPr lang="en-US" dirty="0"/>
              <a:t>Statement of Shareholders’ Equity</a:t>
            </a:r>
            <a:endParaRPr lang="en-US" sz="2000" dirty="0"/>
          </a:p>
        </p:txBody>
      </p:sp>
      <p:sp>
        <p:nvSpPr>
          <p:cNvPr id="3" name="Content Placeholder 2"/>
          <p:cNvSpPr>
            <a:spLocks noGrp="1"/>
          </p:cNvSpPr>
          <p:nvPr>
            <p:ph idx="1"/>
          </p:nvPr>
        </p:nvSpPr>
        <p:spPr>
          <a:xfrm>
            <a:off x="1041398" y="1431637"/>
            <a:ext cx="10312401" cy="1108354"/>
          </a:xfrm>
          <a:solidFill>
            <a:srgbClr val="EDF0D8"/>
          </a:solidFill>
        </p:spPr>
        <p:txBody>
          <a:bodyPr/>
          <a:lstStyle/>
          <a:p>
            <a:pPr marL="0" indent="0" algn="ctr">
              <a:spcBef>
                <a:spcPts val="0"/>
              </a:spcBef>
              <a:spcAft>
                <a:spcPts val="0"/>
              </a:spcAft>
              <a:buNone/>
            </a:pPr>
            <a:r>
              <a:rPr lang="en-US" sz="2000" b="1" dirty="0"/>
              <a:t>Jaymie Corporation </a:t>
            </a:r>
          </a:p>
          <a:p>
            <a:pPr marL="0" indent="0" algn="ctr">
              <a:spcBef>
                <a:spcPts val="0"/>
              </a:spcBef>
              <a:spcAft>
                <a:spcPts val="0"/>
              </a:spcAft>
              <a:buNone/>
            </a:pPr>
            <a:r>
              <a:rPr lang="en-US" sz="2000" b="1" dirty="0"/>
              <a:t>Statement of Shareholders’ Equity</a:t>
            </a:r>
            <a:br>
              <a:rPr lang="en-US" sz="2000" b="1" dirty="0"/>
            </a:br>
            <a:r>
              <a:rPr lang="en-US" sz="2000" b="1" dirty="0"/>
              <a:t>For Year Ended December 31, 2019</a:t>
            </a:r>
          </a:p>
        </p:txBody>
      </p:sp>
      <p:graphicFrame>
        <p:nvGraphicFramePr>
          <p:cNvPr id="6" name="Table 3" descr="A table with 4 columns and 7 rows. Column headers are Empty cell, Common Stock, Retained Earnings, and Total. 500 is underlined twice. 20,000, 900, and 20,900 dollars are double underlined."/>
          <p:cNvGraphicFramePr>
            <a:graphicFrameLocks noGrp="1"/>
          </p:cNvGraphicFramePr>
          <p:nvPr>
            <p:ph idx="10"/>
            <p:extLst>
              <p:ext uri="{D42A27DB-BD31-4B8C-83A1-F6EECF244321}">
                <p14:modId xmlns:p14="http://schemas.microsoft.com/office/powerpoint/2010/main" val="900792418"/>
              </p:ext>
            </p:extLst>
          </p:nvPr>
        </p:nvGraphicFramePr>
        <p:xfrm>
          <a:off x="1041398" y="2539990"/>
          <a:ext cx="10312402" cy="2987040"/>
        </p:xfrm>
        <a:graphic>
          <a:graphicData uri="http://schemas.openxmlformats.org/drawingml/2006/table">
            <a:tbl>
              <a:tblPr firstRow="1" bandRow="1">
                <a:noFill/>
              </a:tblPr>
              <a:tblGrid>
                <a:gridCol w="4888347">
                  <a:extLst>
                    <a:ext uri="{9D8B030D-6E8A-4147-A177-3AD203B41FA5}">
                      <a16:colId xmlns:a16="http://schemas.microsoft.com/office/drawing/2014/main" val="20000"/>
                    </a:ext>
                  </a:extLst>
                </a:gridCol>
                <a:gridCol w="2207491">
                  <a:extLst>
                    <a:ext uri="{9D8B030D-6E8A-4147-A177-3AD203B41FA5}">
                      <a16:colId xmlns:a16="http://schemas.microsoft.com/office/drawing/2014/main" val="20001"/>
                    </a:ext>
                  </a:extLst>
                </a:gridCol>
                <a:gridCol w="1782900">
                  <a:extLst>
                    <a:ext uri="{9D8B030D-6E8A-4147-A177-3AD203B41FA5}">
                      <a16:colId xmlns:a16="http://schemas.microsoft.com/office/drawing/2014/main" val="20002"/>
                    </a:ext>
                  </a:extLst>
                </a:gridCol>
                <a:gridCol w="1433664">
                  <a:extLst>
                    <a:ext uri="{9D8B030D-6E8A-4147-A177-3AD203B41FA5}">
                      <a16:colId xmlns:a16="http://schemas.microsoft.com/office/drawing/2014/main" val="585756285"/>
                    </a:ext>
                  </a:extLst>
                </a:gridCol>
              </a:tblGrid>
              <a:tr h="0">
                <a:tc>
                  <a:txBody>
                    <a:bodyPr/>
                    <a:lstStyle/>
                    <a:p>
                      <a:pPr marL="0" marR="0" lvl="0" indent="0" algn="l"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r>
                        <a:rPr lang="en-US" sz="2000" b="1" u="none" strike="noStrike" cap="none" dirty="0">
                          <a:solidFill>
                            <a:schemeClr val="tx1"/>
                          </a:solidFill>
                          <a:latin typeface="Arial" panose="020B0604020202020204" pitchFamily="34" charset="0"/>
                          <a:cs typeface="Arial" panose="020B0604020202020204" pitchFamily="34" charset="0"/>
                        </a:rPr>
                        <a:t>Common </a:t>
                      </a:r>
                    </a:p>
                    <a:p>
                      <a:pPr marL="0" marR="0" lvl="0" indent="0" algn="ctr" rtl="0">
                        <a:lnSpc>
                          <a:spcPct val="100000"/>
                        </a:lnSpc>
                        <a:spcBef>
                          <a:spcPts val="0"/>
                        </a:spcBef>
                        <a:spcAft>
                          <a:spcPts val="0"/>
                        </a:spcAft>
                        <a:buNone/>
                      </a:pPr>
                      <a:r>
                        <a:rPr lang="en-US" sz="2000" b="1" u="none" strike="noStrike" cap="none" dirty="0">
                          <a:solidFill>
                            <a:schemeClr val="tx1"/>
                          </a:solidFill>
                          <a:latin typeface="Arial" panose="020B0604020202020204" pitchFamily="34" charset="0"/>
                          <a:cs typeface="Arial" panose="020B0604020202020204" pitchFamily="34" charset="0"/>
                        </a:rPr>
                        <a:t>Stock </a:t>
                      </a:r>
                      <a:endParaRPr sz="20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r>
                        <a:rPr lang="en-US" sz="2000" b="1" u="none" strike="noStrike" cap="none" dirty="0">
                          <a:solidFill>
                            <a:schemeClr val="tx1"/>
                          </a:solidFill>
                          <a:latin typeface="Arial" panose="020B0604020202020204" pitchFamily="34" charset="0"/>
                          <a:cs typeface="Arial" panose="020B0604020202020204" pitchFamily="34" charset="0"/>
                        </a:rPr>
                        <a:t>Retained </a:t>
                      </a:r>
                    </a:p>
                    <a:p>
                      <a:pPr marL="0" marR="0" lvl="0" indent="0" algn="ctr" rtl="0">
                        <a:lnSpc>
                          <a:spcPct val="100000"/>
                        </a:lnSpc>
                        <a:spcBef>
                          <a:spcPts val="0"/>
                        </a:spcBef>
                        <a:spcAft>
                          <a:spcPts val="0"/>
                        </a:spcAft>
                        <a:buNone/>
                      </a:pPr>
                      <a:r>
                        <a:rPr lang="en-US" sz="2000" b="1" u="none" strike="noStrike" cap="none" dirty="0">
                          <a:solidFill>
                            <a:schemeClr val="tx1"/>
                          </a:solidFill>
                          <a:latin typeface="Arial" panose="020B0604020202020204" pitchFamily="34" charset="0"/>
                          <a:cs typeface="Arial" panose="020B0604020202020204" pitchFamily="34" charset="0"/>
                        </a:rPr>
                        <a:t>Earnings</a:t>
                      </a:r>
                      <a:endParaRPr sz="20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endParaRPr lang="en-US" sz="2000" b="1" u="none" strike="noStrike" cap="none" dirty="0">
                        <a:solidFill>
                          <a:schemeClr val="tx1"/>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r>
                        <a:rPr lang="en-US" sz="2000" b="1" u="none" strike="noStrike" cap="none" dirty="0">
                          <a:solidFill>
                            <a:schemeClr val="tx1"/>
                          </a:solidFill>
                          <a:latin typeface="Arial" panose="020B0604020202020204" pitchFamily="34" charset="0"/>
                          <a:cs typeface="Arial" panose="020B0604020202020204" pitchFamily="34" charset="0"/>
                        </a:rPr>
                        <a:t>Total</a:t>
                      </a:r>
                      <a:endParaRPr sz="20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Balances, January 1, 2019</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2521167"/>
                  </a:ext>
                </a:extLst>
              </a:tr>
              <a:tr h="0">
                <a:tc>
                  <a:txBody>
                    <a:bodyPr/>
                    <a:lstStyle/>
                    <a:p>
                      <a:pPr marL="0" marR="0" lvl="0" indent="0" algn="l" rtl="0">
                        <a:lnSpc>
                          <a:spcPct val="100000"/>
                        </a:lnSpc>
                        <a:spcBef>
                          <a:spcPts val="0"/>
                        </a:spcBef>
                        <a:spcAft>
                          <a:spcPts val="0"/>
                        </a:spcAft>
                        <a:buClr>
                          <a:schemeClr val="dk1"/>
                        </a:buClr>
                        <a:buSzPts val="1300"/>
                        <a:buFont typeface="Questrial"/>
                        <a:buNone/>
                      </a:pPr>
                      <a:r>
                        <a:rPr lang="en-US" sz="2000" u="none" strike="noStrike" cap="none" dirty="0">
                          <a:solidFill>
                            <a:schemeClr val="tx1"/>
                          </a:solidFill>
                          <a:latin typeface="Arial" panose="020B0604020202020204" pitchFamily="34" charset="0"/>
                          <a:cs typeface="Arial" panose="020B0604020202020204" pitchFamily="34" charset="0"/>
                        </a:rPr>
                        <a:t>Issue of common shares, 2,000 </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p>
                      <a:pPr marL="274320" marR="0" lvl="0" indent="0" algn="l"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shares of no-par stock</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20,000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20,000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531014"/>
                  </a:ext>
                </a:extLst>
              </a:tr>
              <a:tr h="0">
                <a:tc>
                  <a:txBody>
                    <a:bodyPr/>
                    <a:lstStyle/>
                    <a:p>
                      <a:pPr marL="0" marR="0" lvl="0" indent="0" algn="l"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Net income</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 </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1,400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1,400</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90708799"/>
                  </a:ext>
                </a:extLst>
              </a:tr>
              <a:tr h="0">
                <a:tc>
                  <a:txBody>
                    <a:bodyPr/>
                    <a:lstStyle/>
                    <a:p>
                      <a:pPr marL="0" marR="0" lvl="0" indent="0" algn="l"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Cash dividends</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sng" strike="noStrike" cap="none" dirty="0">
                          <a:solidFill>
                            <a:schemeClr val="tx1"/>
                          </a:solidFill>
                          <a:latin typeface="Arial" panose="020B0604020202020204" pitchFamily="34" charset="0"/>
                          <a:cs typeface="Arial" panose="020B0604020202020204" pitchFamily="34" charset="0"/>
                        </a:rPr>
                        <a:t>             </a:t>
                      </a:r>
                      <a:endParaRPr sz="200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sng" strike="noStrike" cap="none" dirty="0">
                          <a:solidFill>
                            <a:schemeClr val="tx1"/>
                          </a:solidFill>
                          <a:latin typeface="Arial" panose="020B0604020202020204" pitchFamily="34" charset="0"/>
                          <a:cs typeface="Arial" panose="020B0604020202020204" pitchFamily="34" charset="0"/>
                        </a:rPr>
                        <a:t>  (500)</a:t>
                      </a:r>
                      <a:endParaRPr sz="200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sng" strike="noStrike" cap="none" dirty="0">
                          <a:solidFill>
                            <a:schemeClr val="tx1"/>
                          </a:solidFill>
                          <a:latin typeface="Arial" panose="020B0604020202020204" pitchFamily="34" charset="0"/>
                          <a:cs typeface="Arial" panose="020B0604020202020204" pitchFamily="34" charset="0"/>
                        </a:rPr>
                        <a:t>      (500)</a:t>
                      </a:r>
                      <a:endParaRPr sz="200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61057681"/>
                  </a:ext>
                </a:extLst>
              </a:tr>
              <a:tr h="0">
                <a:tc>
                  <a:txBody>
                    <a:bodyPr/>
                    <a:lstStyle/>
                    <a:p>
                      <a:pPr marL="0" marR="0" lvl="0" indent="0" algn="l" rtl="0">
                        <a:lnSpc>
                          <a:spcPct val="100000"/>
                        </a:lnSpc>
                        <a:spcBef>
                          <a:spcPts val="0"/>
                        </a:spcBef>
                        <a:spcAft>
                          <a:spcPts val="0"/>
                        </a:spcAft>
                        <a:buNone/>
                      </a:pPr>
                      <a:r>
                        <a:rPr lang="en-US" sz="2000" u="none" strike="noStrike" cap="none" dirty="0">
                          <a:solidFill>
                            <a:schemeClr val="tx1"/>
                          </a:solidFill>
                          <a:latin typeface="Arial" panose="020B0604020202020204" pitchFamily="34" charset="0"/>
                          <a:cs typeface="Arial" panose="020B0604020202020204" pitchFamily="34" charset="0"/>
                        </a:rPr>
                        <a:t>Balances, December 31, 2019</a:t>
                      </a:r>
                      <a:endParaRPr sz="20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dbl" strike="noStrike" cap="none" baseline="0" dirty="0">
                          <a:solidFill>
                            <a:schemeClr val="tx1"/>
                          </a:solidFill>
                          <a:latin typeface="Arial" panose="020B0604020202020204" pitchFamily="34" charset="0"/>
                          <a:cs typeface="Arial" panose="020B0604020202020204" pitchFamily="34" charset="0"/>
                        </a:rPr>
                        <a:t>$20,000</a:t>
                      </a:r>
                      <a:endParaRPr sz="2000" u="dbl" strike="noStrike" cap="none" baseline="0"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dbl" strike="noStrike" cap="none" baseline="0" dirty="0">
                          <a:solidFill>
                            <a:schemeClr val="tx1"/>
                          </a:solidFill>
                          <a:latin typeface="Arial" panose="020B0604020202020204" pitchFamily="34" charset="0"/>
                          <a:cs typeface="Arial" panose="020B0604020202020204" pitchFamily="34" charset="0"/>
                        </a:rPr>
                        <a:t>$  900</a:t>
                      </a:r>
                      <a:endParaRPr sz="2000" u="dbl" strike="noStrike" cap="none" baseline="0"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2000" u="dbl" strike="noStrike" cap="none" baseline="0" dirty="0">
                          <a:solidFill>
                            <a:schemeClr val="tx1"/>
                          </a:solidFill>
                          <a:latin typeface="Arial" panose="020B0604020202020204" pitchFamily="34" charset="0"/>
                          <a:cs typeface="Arial" panose="020B0604020202020204" pitchFamily="34" charset="0"/>
                        </a:rPr>
                        <a:t>$20,900</a:t>
                      </a:r>
                      <a:endParaRPr sz="2000" u="dbl" strike="noStrike" cap="none" baseline="0"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32239392"/>
                  </a:ext>
                </a:extLst>
              </a:tr>
            </a:tbl>
          </a:graphicData>
        </a:graphic>
      </p:graphicFrame>
    </p:spTree>
    <p:extLst>
      <p:ext uri="{BB962C8B-B14F-4D97-AF65-F5344CB8AC3E}">
        <p14:creationId xmlns:p14="http://schemas.microsoft.com/office/powerpoint/2010/main" val="4034525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Preparing the Financial Statements: </a:t>
            </a:r>
            <a:br>
              <a:rPr lang="en-US" dirty="0"/>
            </a:br>
            <a:r>
              <a:rPr lang="en-US" dirty="0"/>
              <a:t>Asset Section of the Balance Sheet</a:t>
            </a:r>
            <a:endParaRPr lang="en-US" sz="2200" dirty="0"/>
          </a:p>
        </p:txBody>
      </p:sp>
      <p:sp>
        <p:nvSpPr>
          <p:cNvPr id="3" name="Content Placeholder 2"/>
          <p:cNvSpPr>
            <a:spLocks noGrp="1"/>
          </p:cNvSpPr>
          <p:nvPr>
            <p:ph idx="1"/>
          </p:nvPr>
        </p:nvSpPr>
        <p:spPr>
          <a:xfrm>
            <a:off x="838201" y="1317625"/>
            <a:ext cx="10686142" cy="4894489"/>
          </a:xfrm>
        </p:spPr>
        <p:txBody>
          <a:bodyPr/>
          <a:lstStyle/>
          <a:p>
            <a:pPr>
              <a:spcBef>
                <a:spcPts val="0"/>
              </a:spcBef>
              <a:buClr>
                <a:schemeClr val="tx1"/>
              </a:buClr>
            </a:pPr>
            <a:r>
              <a:rPr lang="en-US" sz="2800" b="1" dirty="0">
                <a:solidFill>
                  <a:srgbClr val="004A78"/>
                </a:solidFill>
              </a:rPr>
              <a:t>Current assets</a:t>
            </a:r>
            <a:r>
              <a:rPr lang="en-US" sz="2800" dirty="0"/>
              <a:t> – cash and those assets that are expected to be converted into cash or consumed within one year or operating cycle, whichever is longer</a:t>
            </a:r>
          </a:p>
          <a:p>
            <a:pPr lvl="1">
              <a:spcBef>
                <a:spcPts val="0"/>
              </a:spcBef>
              <a:buClr>
                <a:schemeClr val="tx1"/>
              </a:buClr>
            </a:pPr>
            <a:r>
              <a:rPr lang="en-US" sz="2400" dirty="0"/>
              <a:t>Examples – Cash, Receivables, Investments in Marketable Securities, Inventories, Prepaid Items </a:t>
            </a:r>
          </a:p>
          <a:p>
            <a:pPr>
              <a:spcBef>
                <a:spcPts val="0"/>
              </a:spcBef>
              <a:buClr>
                <a:schemeClr val="tx1"/>
              </a:buClr>
            </a:pPr>
            <a:r>
              <a:rPr lang="en-US" sz="2800" b="1" dirty="0">
                <a:solidFill>
                  <a:srgbClr val="004A78"/>
                </a:solidFill>
              </a:rPr>
              <a:t>Noncurrent assets</a:t>
            </a:r>
            <a:r>
              <a:rPr lang="en-US" sz="2800" dirty="0"/>
              <a:t> – those assets that are expected to be consumed over more than one year or one operating cycle</a:t>
            </a:r>
          </a:p>
          <a:p>
            <a:pPr lvl="1">
              <a:spcBef>
                <a:spcPts val="0"/>
              </a:spcBef>
              <a:buClr>
                <a:schemeClr val="tx1"/>
              </a:buClr>
            </a:pPr>
            <a:r>
              <a:rPr lang="en-US" sz="2400" dirty="0"/>
              <a:t>Tangible – Property and Equipment</a:t>
            </a:r>
          </a:p>
          <a:p>
            <a:pPr lvl="1">
              <a:spcBef>
                <a:spcPts val="0"/>
              </a:spcBef>
              <a:buClr>
                <a:schemeClr val="tx1"/>
              </a:buClr>
            </a:pPr>
            <a:r>
              <a:rPr lang="en-US" sz="2400" dirty="0"/>
              <a:t>Intangible – Licenses, Patents, Copyrights</a:t>
            </a:r>
          </a:p>
          <a:p>
            <a:pPr lvl="1">
              <a:spcBef>
                <a:spcPts val="0"/>
              </a:spcBef>
              <a:buClr>
                <a:schemeClr val="tx1"/>
              </a:buClr>
            </a:pPr>
            <a:r>
              <a:rPr lang="en-US" sz="2400" dirty="0"/>
              <a:t>Financial – Investments</a:t>
            </a:r>
          </a:p>
          <a:p>
            <a:pPr lvl="1">
              <a:spcBef>
                <a:spcPts val="0"/>
              </a:spcBef>
              <a:buClr>
                <a:schemeClr val="tx1"/>
              </a:buClr>
            </a:pPr>
            <a:r>
              <a:rPr lang="en-US" sz="2400" dirty="0"/>
              <a:t>Natural Resources – Timber and Timberlands</a:t>
            </a:r>
          </a:p>
        </p:txBody>
      </p:sp>
    </p:spTree>
    <p:extLst>
      <p:ext uri="{BB962C8B-B14F-4D97-AF65-F5344CB8AC3E}">
        <p14:creationId xmlns:p14="http://schemas.microsoft.com/office/powerpoint/2010/main" val="2990781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Preparing the Financial Statements: Equity Side of the Balance Sheet</a:t>
            </a:r>
            <a:endParaRPr lang="en-US" sz="2200" dirty="0"/>
          </a:p>
        </p:txBody>
      </p:sp>
      <p:sp>
        <p:nvSpPr>
          <p:cNvPr id="3" name="Content Placeholder 2"/>
          <p:cNvSpPr>
            <a:spLocks noGrp="1"/>
          </p:cNvSpPr>
          <p:nvPr>
            <p:ph idx="1"/>
          </p:nvPr>
        </p:nvSpPr>
        <p:spPr>
          <a:xfrm>
            <a:off x="838201" y="1317625"/>
            <a:ext cx="11092542" cy="4778375"/>
          </a:xfrm>
        </p:spPr>
        <p:txBody>
          <a:bodyPr/>
          <a:lstStyle/>
          <a:p>
            <a:pPr>
              <a:buClr>
                <a:schemeClr val="tx1"/>
              </a:buClr>
            </a:pPr>
            <a:r>
              <a:rPr lang="en-US" sz="2800" b="1" dirty="0">
                <a:solidFill>
                  <a:srgbClr val="004A78"/>
                </a:solidFill>
              </a:rPr>
              <a:t>Current liabilities</a:t>
            </a:r>
            <a:r>
              <a:rPr lang="en-US" sz="2800" dirty="0"/>
              <a:t> – those obligations that will become due within one year or the operating cycle, whichever is longer</a:t>
            </a:r>
          </a:p>
          <a:p>
            <a:pPr lvl="1">
              <a:buClr>
                <a:schemeClr val="tx1"/>
              </a:buClr>
            </a:pPr>
            <a:r>
              <a:rPr lang="en-US" sz="2400" dirty="0"/>
              <a:t>Examples – Accounts Payable, Salaries Payable, Income Taxes Payable, Unearned Revenue</a:t>
            </a:r>
          </a:p>
          <a:p>
            <a:pPr>
              <a:buClr>
                <a:schemeClr val="tx1"/>
              </a:buClr>
            </a:pPr>
            <a:r>
              <a:rPr lang="en-US" sz="2800" b="1" dirty="0">
                <a:solidFill>
                  <a:srgbClr val="004A78"/>
                </a:solidFill>
              </a:rPr>
              <a:t>Noncurrent liabilities</a:t>
            </a:r>
            <a:r>
              <a:rPr lang="en-US" sz="2800" dirty="0"/>
              <a:t> – obligations that will become due after one year or one operating cycle</a:t>
            </a:r>
          </a:p>
          <a:p>
            <a:pPr lvl="1">
              <a:buClr>
                <a:schemeClr val="tx1"/>
              </a:buClr>
            </a:pPr>
            <a:r>
              <a:rPr lang="en-US" sz="2400" dirty="0"/>
              <a:t>Examples – Notes Payable, Bonds Payable,  Mortgage Payable</a:t>
            </a:r>
          </a:p>
          <a:p>
            <a:pPr>
              <a:buClr>
                <a:schemeClr val="tx1"/>
              </a:buClr>
            </a:pPr>
            <a:r>
              <a:rPr lang="en-US" sz="2800" dirty="0"/>
              <a:t>Shareholders’ equity – includes contributed capital (Common Stock) and Retained Earnings</a:t>
            </a:r>
          </a:p>
        </p:txBody>
      </p:sp>
    </p:spTree>
    <p:extLst>
      <p:ext uri="{BB962C8B-B14F-4D97-AF65-F5344CB8AC3E}">
        <p14:creationId xmlns:p14="http://schemas.microsoft.com/office/powerpoint/2010/main" val="1664479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Preparing the Financial Statements: </a:t>
            </a:r>
            <a:br>
              <a:rPr lang="en-US" dirty="0"/>
            </a:br>
            <a:r>
              <a:rPr lang="en-US" dirty="0"/>
              <a:t>Balance Sheet</a:t>
            </a:r>
            <a:endParaRPr lang="en-US" sz="2200" dirty="0"/>
          </a:p>
        </p:txBody>
      </p:sp>
      <p:sp>
        <p:nvSpPr>
          <p:cNvPr id="3" name="Content Placeholder 2"/>
          <p:cNvSpPr>
            <a:spLocks noGrp="1"/>
          </p:cNvSpPr>
          <p:nvPr>
            <p:ph idx="1"/>
          </p:nvPr>
        </p:nvSpPr>
        <p:spPr>
          <a:xfrm>
            <a:off x="838200" y="1111970"/>
            <a:ext cx="10515600" cy="811832"/>
          </a:xfrm>
          <a:solidFill>
            <a:srgbClr val="EDF0D8"/>
          </a:solidFill>
        </p:spPr>
        <p:txBody>
          <a:bodyPr/>
          <a:lstStyle/>
          <a:p>
            <a:pPr marL="0" indent="0" algn="ctr">
              <a:spcBef>
                <a:spcPts val="0"/>
              </a:spcBef>
              <a:spcAft>
                <a:spcPts val="0"/>
              </a:spcAft>
              <a:buClr>
                <a:schemeClr val="tx1"/>
              </a:buClr>
              <a:buNone/>
            </a:pPr>
            <a:r>
              <a:rPr lang="en-US" sz="1600" b="1" dirty="0"/>
              <a:t>JAYMIE CORPORATION </a:t>
            </a:r>
          </a:p>
          <a:p>
            <a:pPr marL="0" indent="0" algn="ctr">
              <a:spcBef>
                <a:spcPts val="0"/>
              </a:spcBef>
              <a:spcAft>
                <a:spcPts val="0"/>
              </a:spcAft>
              <a:buClr>
                <a:schemeClr val="tx1"/>
              </a:buClr>
              <a:buNone/>
            </a:pPr>
            <a:r>
              <a:rPr lang="en-US" sz="1600" b="1" dirty="0"/>
              <a:t>Balance Sheet </a:t>
            </a:r>
            <a:br>
              <a:rPr lang="en-US" sz="1600" b="1" dirty="0"/>
            </a:br>
            <a:r>
              <a:rPr lang="en-US" sz="1600" b="1" dirty="0"/>
              <a:t>December 31, 2019</a:t>
            </a:r>
            <a:endParaRPr lang="en-US" sz="1600" dirty="0"/>
          </a:p>
        </p:txBody>
      </p:sp>
      <p:graphicFrame>
        <p:nvGraphicFramePr>
          <p:cNvPr id="5" name="Table 3" descr="A balance sheet titled: Jaymie Corporation, Balance Sheet, December 31, 2016. It begins with assets. First in assets are current assets with cash at 2,922 dollars. Accounts receivable is 7,000 dollars minus allowance for doubtful accounts of 170 (underline) to equal 6,830 dollars for accounts receivable. Notes receivable due on March 1, 2017 is 1,320 dollars. Interest receivable is 66 dollars. Inventory is 2,010 dollars. Prepaid insurance is 90 (underline) dollars. Total current assets are 13,238 (underline) dollars. Noncurrent assets include property, plant, and equipment such as land at 1,500 dollars. Building at 15,320 dollars minus accumulated depreciation of 264 (underline) to equal 15,056 dollars for building. Equipment at 2,120 dollars minus accumulated depreciation of 120 (underline) to equal 2,000 (underline) for equipment. Total property, plant, and equipment equals 18,556 (underline) dollars. Total assets equal 31,794 (double underline) dollars. Next are liabilities starting with current liabilities. Accounts payable equals 1,900 dollars. Salaries payable equals 900 dollars. Income taxes payable equals 600 dollars. Unearned rent equals 300 (underline) dollars. Total current liabilities equal 3,700 (underline) dollars. Noncurrent liabilities include notes payable, due March 30, 2018 at 6,600 dollars. Interest payable, due March 30, 2018 at 594 (underline) dollars. Total long-term liabilities equals 7,194 (underline)dollars. Total liabilities equals 10,894 dollars. Next are shareholders’ equity. Contributed capital: common stock, no par (2,000 shares) equals 20,000 dollars. Retained earnings equals 900 (underline) dollars. Total shareholders’ equity equals 20,900 dollars. Total liabilities and shareholders’ equity equals 31,794 ( double underline) dollars."/>
          <p:cNvGraphicFramePr>
            <a:graphicFrameLocks noGrp="1"/>
          </p:cNvGraphicFramePr>
          <p:nvPr>
            <p:ph idx="10"/>
            <p:extLst>
              <p:ext uri="{D42A27DB-BD31-4B8C-83A1-F6EECF244321}">
                <p14:modId xmlns:p14="http://schemas.microsoft.com/office/powerpoint/2010/main" val="258868518"/>
              </p:ext>
            </p:extLst>
          </p:nvPr>
        </p:nvGraphicFramePr>
        <p:xfrm>
          <a:off x="838200" y="1923802"/>
          <a:ext cx="10515600" cy="426720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2270609398"/>
                    </a:ext>
                  </a:extLst>
                </a:gridCol>
                <a:gridCol w="1005840">
                  <a:extLst>
                    <a:ext uri="{9D8B030D-6E8A-4147-A177-3AD203B41FA5}">
                      <a16:colId xmlns:a16="http://schemas.microsoft.com/office/drawing/2014/main" val="2477782863"/>
                    </a:ext>
                  </a:extLst>
                </a:gridCol>
                <a:gridCol w="1005840">
                  <a:extLst>
                    <a:ext uri="{9D8B030D-6E8A-4147-A177-3AD203B41FA5}">
                      <a16:colId xmlns:a16="http://schemas.microsoft.com/office/drawing/2014/main" val="175199679"/>
                    </a:ext>
                  </a:extLst>
                </a:gridCol>
                <a:gridCol w="3160222">
                  <a:extLst>
                    <a:ext uri="{9D8B030D-6E8A-4147-A177-3AD203B41FA5}">
                      <a16:colId xmlns:a16="http://schemas.microsoft.com/office/drawing/2014/main" val="2183847246"/>
                    </a:ext>
                  </a:extLst>
                </a:gridCol>
                <a:gridCol w="954578">
                  <a:extLst>
                    <a:ext uri="{9D8B030D-6E8A-4147-A177-3AD203B41FA5}">
                      <a16:colId xmlns:a16="http://schemas.microsoft.com/office/drawing/2014/main" val="633640462"/>
                    </a:ext>
                  </a:extLst>
                </a:gridCol>
                <a:gridCol w="1005840">
                  <a:extLst>
                    <a:ext uri="{9D8B030D-6E8A-4147-A177-3AD203B41FA5}">
                      <a16:colId xmlns:a16="http://schemas.microsoft.com/office/drawing/2014/main" val="833934863"/>
                    </a:ext>
                  </a:extLst>
                </a:gridCol>
              </a:tblGrid>
              <a:tr h="182880">
                <a:tc>
                  <a:txBody>
                    <a:bodyPr/>
                    <a:lstStyle/>
                    <a:p>
                      <a:r>
                        <a:rPr lang="en-US" sz="1400" dirty="0">
                          <a:solidFill>
                            <a:schemeClr val="tx1"/>
                          </a:solidFill>
                        </a:rPr>
                        <a:t>Assets</a:t>
                      </a:r>
                    </a:p>
                  </a:txBody>
                  <a:tcPr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Liabilities</a:t>
                      </a:r>
                    </a:p>
                  </a:txBody>
                  <a:tcPr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5919879"/>
                  </a:ext>
                </a:extLst>
              </a:tr>
              <a:tr h="182880">
                <a:tc>
                  <a:txBody>
                    <a:bodyPr/>
                    <a:lstStyle/>
                    <a:p>
                      <a:r>
                        <a:rPr lang="en-US" sz="1400" dirty="0">
                          <a:solidFill>
                            <a:schemeClr val="tx1"/>
                          </a:solidFill>
                        </a:rPr>
                        <a:t>Current Assets:</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Current Liabilities:</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412307647"/>
                  </a:ext>
                </a:extLst>
              </a:tr>
              <a:tr h="182880">
                <a:tc>
                  <a:txBody>
                    <a:bodyPr/>
                    <a:lstStyle/>
                    <a:p>
                      <a:pPr marL="182880"/>
                      <a:r>
                        <a:rPr lang="en-US" sz="1400" dirty="0">
                          <a:solidFill>
                            <a:schemeClr val="tx1"/>
                          </a:solidFill>
                        </a:rPr>
                        <a:t>Cash</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$ 2,922</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Accounts payable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$ 1,900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819083457"/>
                  </a:ext>
                </a:extLst>
              </a:tr>
              <a:tr h="182880">
                <a:tc>
                  <a:txBody>
                    <a:bodyPr/>
                    <a:lstStyle/>
                    <a:p>
                      <a:pPr marL="182880"/>
                      <a:r>
                        <a:rPr lang="en-US" sz="1400" dirty="0">
                          <a:solidFill>
                            <a:schemeClr val="tx1"/>
                          </a:solidFill>
                        </a:rPr>
                        <a:t>Accounts receivable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$ 7,000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Salaries payable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900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706040543"/>
                  </a:ext>
                </a:extLst>
              </a:tr>
              <a:tr h="182880">
                <a:tc>
                  <a:txBody>
                    <a:bodyPr/>
                    <a:lstStyle/>
                    <a:p>
                      <a:pPr marL="182880"/>
                      <a:r>
                        <a:rPr lang="en-US" sz="1400" dirty="0">
                          <a:solidFill>
                            <a:schemeClr val="tx1"/>
                          </a:solidFill>
                        </a:rPr>
                        <a:t>Less: Allowance for doubtful accounts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(170)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6,830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Income taxes payable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600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945277641"/>
                  </a:ext>
                </a:extLst>
              </a:tr>
              <a:tr h="182880">
                <a:tc>
                  <a:txBody>
                    <a:bodyPr/>
                    <a:lstStyle/>
                    <a:p>
                      <a:pPr marL="182880"/>
                      <a:r>
                        <a:rPr lang="en-US" sz="1400" dirty="0">
                          <a:solidFill>
                            <a:schemeClr val="tx1"/>
                          </a:solidFill>
                        </a:rPr>
                        <a:t>Notes receivable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Unearned rent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300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705859237"/>
                  </a:ext>
                </a:extLst>
              </a:tr>
              <a:tr h="182880">
                <a:tc>
                  <a:txBody>
                    <a:bodyPr/>
                    <a:lstStyle/>
                    <a:p>
                      <a:pPr marL="457200"/>
                      <a:r>
                        <a:rPr lang="en-US" sz="1400" dirty="0">
                          <a:solidFill>
                            <a:schemeClr val="tx1"/>
                          </a:solidFill>
                        </a:rPr>
                        <a:t>(due March 1, 2020)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1,320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365760"/>
                      <a:r>
                        <a:rPr lang="en-US" sz="1400" dirty="0">
                          <a:solidFill>
                            <a:schemeClr val="tx1"/>
                          </a:solidFill>
                        </a:rPr>
                        <a:t>Total current liabilities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$ 3,700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724218327"/>
                  </a:ext>
                </a:extLst>
              </a:tr>
              <a:tr h="182880">
                <a:tc>
                  <a:txBody>
                    <a:bodyPr/>
                    <a:lstStyle/>
                    <a:p>
                      <a:pPr marL="182880"/>
                      <a:r>
                        <a:rPr lang="en-US" sz="1400" dirty="0">
                          <a:solidFill>
                            <a:schemeClr val="tx1"/>
                          </a:solidFill>
                        </a:rPr>
                        <a:t>Interest receivable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66</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Noncurrent Liabilities: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02017494"/>
                  </a:ext>
                </a:extLst>
              </a:tr>
              <a:tr h="182880">
                <a:tc>
                  <a:txBody>
                    <a:bodyPr/>
                    <a:lstStyle/>
                    <a:p>
                      <a:pPr marL="182880"/>
                      <a:r>
                        <a:rPr lang="en-US" sz="1400" dirty="0">
                          <a:solidFill>
                            <a:schemeClr val="tx1"/>
                          </a:solidFill>
                        </a:rPr>
                        <a:t>Inventory</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2,010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Notes payable (due March 30, 2021)</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$ 6,600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95732089"/>
                  </a:ext>
                </a:extLst>
              </a:tr>
              <a:tr h="182880">
                <a:tc>
                  <a:txBody>
                    <a:bodyPr/>
                    <a:lstStyle/>
                    <a:p>
                      <a:pPr marL="182880"/>
                      <a:r>
                        <a:rPr lang="en-US" sz="1400" dirty="0">
                          <a:solidFill>
                            <a:schemeClr val="tx1"/>
                          </a:solidFill>
                        </a:rPr>
                        <a:t>Prepaid insurance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90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Interest payable (due March 30, 2021)</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594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10218343"/>
                  </a:ext>
                </a:extLst>
              </a:tr>
              <a:tr h="182880">
                <a:tc>
                  <a:txBody>
                    <a:bodyPr/>
                    <a:lstStyle/>
                    <a:p>
                      <a:pPr marL="457200"/>
                      <a:r>
                        <a:rPr lang="en-US" sz="1400" dirty="0">
                          <a:solidFill>
                            <a:schemeClr val="tx1"/>
                          </a:solidFill>
                        </a:rPr>
                        <a:t>Total current assets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$13,238</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365760"/>
                      <a:r>
                        <a:rPr lang="en-US" sz="1400" dirty="0">
                          <a:solidFill>
                            <a:schemeClr val="tx1"/>
                          </a:solidFill>
                        </a:rPr>
                        <a:t>Total long-term liabilities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$ 7,194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9460904"/>
                  </a:ext>
                </a:extLst>
              </a:tr>
              <a:tr h="182880">
                <a:tc>
                  <a:txBody>
                    <a:bodyPr/>
                    <a:lstStyle/>
                    <a:p>
                      <a:r>
                        <a:rPr lang="en-US" sz="1400" dirty="0">
                          <a:solidFill>
                            <a:schemeClr val="tx1"/>
                          </a:solidFill>
                        </a:rPr>
                        <a:t>Noncurrent Assets: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Total Liabilities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$10,894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449028251"/>
                  </a:ext>
                </a:extLst>
              </a:tr>
              <a:tr h="182880">
                <a:tc>
                  <a:txBody>
                    <a:bodyPr/>
                    <a:lstStyle/>
                    <a:p>
                      <a:r>
                        <a:rPr lang="en-US" sz="1400" dirty="0">
                          <a:solidFill>
                            <a:schemeClr val="tx1"/>
                          </a:solidFill>
                        </a:rPr>
                        <a:t>Property, Plant, and Equipment: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128346207"/>
                  </a:ext>
                </a:extLst>
              </a:tr>
              <a:tr h="182880">
                <a:tc>
                  <a:txBody>
                    <a:bodyPr/>
                    <a:lstStyle/>
                    <a:p>
                      <a:pPr marL="182880"/>
                      <a:r>
                        <a:rPr lang="en-US" sz="1400" dirty="0">
                          <a:solidFill>
                            <a:schemeClr val="tx1"/>
                          </a:solidFill>
                        </a:rPr>
                        <a:t>Land</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$ 1,500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b="1" dirty="0">
                          <a:solidFill>
                            <a:schemeClr val="tx1"/>
                          </a:solidFill>
                        </a:rPr>
                        <a:t>Shareholders’ Equity</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637383"/>
                  </a:ext>
                </a:extLst>
              </a:tr>
              <a:tr h="182880">
                <a:tc>
                  <a:txBody>
                    <a:bodyPr/>
                    <a:lstStyle/>
                    <a:p>
                      <a:pPr marL="182880"/>
                      <a:r>
                        <a:rPr lang="en-US" sz="1400" dirty="0">
                          <a:solidFill>
                            <a:schemeClr val="tx1"/>
                          </a:solidFill>
                        </a:rPr>
                        <a:t>Building</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$15,320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Contributed Capital: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23387320"/>
                  </a:ext>
                </a:extLst>
              </a:tr>
              <a:tr h="182880">
                <a:tc>
                  <a:txBody>
                    <a:bodyPr/>
                    <a:lstStyle/>
                    <a:p>
                      <a:pPr marL="182880"/>
                      <a:r>
                        <a:rPr lang="en-US" sz="1400" dirty="0">
                          <a:solidFill>
                            <a:schemeClr val="tx1"/>
                          </a:solidFill>
                        </a:rPr>
                        <a:t>Less: Accumulated depreciation</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(264)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rPr>
                        <a:t>Common stock, no par (2,000 shares)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$20,000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23144747"/>
                  </a:ext>
                </a:extLst>
              </a:tr>
              <a:tr h="182880">
                <a:tc>
                  <a:txBody>
                    <a:bodyPr/>
                    <a:lstStyle/>
                    <a:p>
                      <a:pPr marL="182880"/>
                      <a:r>
                        <a:rPr lang="en-US" sz="1400" dirty="0">
                          <a:solidFill>
                            <a:schemeClr val="tx1"/>
                          </a:solidFill>
                        </a:rPr>
                        <a:t>Equipment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$ 2,120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Retained earnings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900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604914050"/>
                  </a:ext>
                </a:extLst>
              </a:tr>
              <a:tr h="182880">
                <a:tc>
                  <a:txBody>
                    <a:bodyPr/>
                    <a:lstStyle/>
                    <a:p>
                      <a:pPr marL="182880"/>
                      <a:r>
                        <a:rPr lang="en-US" sz="1400" dirty="0">
                          <a:solidFill>
                            <a:schemeClr val="tx1"/>
                          </a:solidFill>
                        </a:rPr>
                        <a:t>Less: Accumulated depreciation</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(120)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    2,000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Total Shareholders’ Equity</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20,900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791463897"/>
                  </a:ext>
                </a:extLst>
              </a:tr>
              <a:tr h="182880">
                <a:tc>
                  <a:txBody>
                    <a:bodyPr/>
                    <a:lstStyle/>
                    <a:p>
                      <a:pPr marL="182880"/>
                      <a:r>
                        <a:rPr lang="en-US" sz="1400" dirty="0">
                          <a:solidFill>
                            <a:schemeClr val="tx1"/>
                          </a:solidFill>
                        </a:rPr>
                        <a:t>Total property, plant, and equipment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u="sng" dirty="0">
                          <a:solidFill>
                            <a:schemeClr val="tx1"/>
                          </a:solidFill>
                        </a:rPr>
                        <a:t>$18,556</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rPr>
                        <a:t>_______</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18447331"/>
                  </a:ext>
                </a:extLst>
              </a:tr>
              <a:tr h="182880">
                <a:tc>
                  <a:txBody>
                    <a:bodyPr/>
                    <a:lstStyle/>
                    <a:p>
                      <a:r>
                        <a:rPr lang="en-US" sz="1400" dirty="0">
                          <a:solidFill>
                            <a:schemeClr val="tx1"/>
                          </a:solidFill>
                        </a:rPr>
                        <a:t>Total Assets</a:t>
                      </a: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400" u="dbl" baseline="0" dirty="0">
                          <a:solidFill>
                            <a:schemeClr val="tx1"/>
                          </a:solidFill>
                        </a:rPr>
                        <a:t>$31,794</a:t>
                      </a: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rPr>
                        <a:t>Total Liabilities and Shareholders’ Equity</a:t>
                      </a: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endParaRP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400" u="dbl" baseline="0" dirty="0">
                          <a:solidFill>
                            <a:schemeClr val="tx1"/>
                          </a:solidFill>
                        </a:rPr>
                        <a:t>$31,794</a:t>
                      </a:r>
                    </a:p>
                  </a:txBody>
                  <a:tcPr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62040107"/>
                  </a:ext>
                </a:extLst>
              </a:tr>
            </a:tbl>
          </a:graphicData>
        </a:graphic>
      </p:graphicFrame>
    </p:spTree>
    <p:extLst>
      <p:ext uri="{BB962C8B-B14F-4D97-AF65-F5344CB8AC3E}">
        <p14:creationId xmlns:p14="http://schemas.microsoft.com/office/powerpoint/2010/main" val="139243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Preparing the Financial Statements: Statement of Cash Flows, Part 1</a:t>
            </a:r>
            <a:endParaRPr lang="en-US" sz="2000" dirty="0"/>
          </a:p>
        </p:txBody>
      </p:sp>
      <p:sp>
        <p:nvSpPr>
          <p:cNvPr id="3" name="Content Placeholder 2"/>
          <p:cNvSpPr>
            <a:spLocks noGrp="1"/>
          </p:cNvSpPr>
          <p:nvPr>
            <p:ph idx="1"/>
          </p:nvPr>
        </p:nvSpPr>
        <p:spPr>
          <a:xfrm>
            <a:off x="1041398" y="1050926"/>
            <a:ext cx="10312401" cy="800528"/>
          </a:xfrm>
          <a:solidFill>
            <a:srgbClr val="EDF0D8"/>
          </a:solidFill>
        </p:spPr>
        <p:txBody>
          <a:bodyPr anchor="ctr"/>
          <a:lstStyle/>
          <a:p>
            <a:pPr marL="0" indent="0" algn="ctr">
              <a:spcBef>
                <a:spcPts val="0"/>
              </a:spcBef>
              <a:spcAft>
                <a:spcPts val="0"/>
              </a:spcAft>
              <a:buNone/>
            </a:pPr>
            <a:r>
              <a:rPr lang="en-US" sz="1800" b="1" dirty="0"/>
              <a:t>JAYMIE CORPORATION</a:t>
            </a:r>
            <a:br>
              <a:rPr lang="en-US" sz="1800" b="1" dirty="0"/>
            </a:br>
            <a:r>
              <a:rPr lang="en-US" sz="1800" b="1" dirty="0"/>
              <a:t>Statement of Cash Flows </a:t>
            </a:r>
            <a:r>
              <a:rPr lang="en-US" sz="1800" b="1" dirty="0" smtClean="0"/>
              <a:t/>
            </a:r>
            <a:br>
              <a:rPr lang="en-US" sz="1800" b="1" dirty="0" smtClean="0"/>
            </a:br>
            <a:r>
              <a:rPr lang="en-US" sz="1800" b="1" dirty="0" smtClean="0"/>
              <a:t>For </a:t>
            </a:r>
            <a:r>
              <a:rPr lang="en-US" sz="1800" b="1" dirty="0"/>
              <a:t>the Year Ended December 31, 2019</a:t>
            </a:r>
          </a:p>
        </p:txBody>
      </p:sp>
      <p:graphicFrame>
        <p:nvGraphicFramePr>
          <p:cNvPr id="6" name="Table 3" descr="Jaymie Corporation’s Statement of Cash Flows for the Year Ended December 31, 2016. It begins with Operating Activities. Net income has a value of 1,400 dollars. Adjustments to reconcile net income with cash from operations includes: Depreciation expense: Building with a value of 264, depreciation expense: equipment with a value of 120, bad debts expense with a value of 170, and loss on sale of land with a value of 180."/>
          <p:cNvGraphicFramePr>
            <a:graphicFrameLocks noGrp="1"/>
          </p:cNvGraphicFramePr>
          <p:nvPr>
            <p:ph idx="10"/>
            <p:extLst>
              <p:ext uri="{D42A27DB-BD31-4B8C-83A1-F6EECF244321}">
                <p14:modId xmlns:p14="http://schemas.microsoft.com/office/powerpoint/2010/main" val="3038402365"/>
              </p:ext>
            </p:extLst>
          </p:nvPr>
        </p:nvGraphicFramePr>
        <p:xfrm>
          <a:off x="1041398" y="1851454"/>
          <a:ext cx="10312400" cy="4389120"/>
        </p:xfrm>
        <a:graphic>
          <a:graphicData uri="http://schemas.openxmlformats.org/drawingml/2006/table">
            <a:tbl>
              <a:tblPr firstRow="1" bandRow="1">
                <a:noFill/>
              </a:tblPr>
              <a:tblGrid>
                <a:gridCol w="7455316">
                  <a:extLst>
                    <a:ext uri="{9D8B030D-6E8A-4147-A177-3AD203B41FA5}">
                      <a16:colId xmlns:a16="http://schemas.microsoft.com/office/drawing/2014/main" val="20000"/>
                    </a:ext>
                  </a:extLst>
                </a:gridCol>
                <a:gridCol w="1428542">
                  <a:extLst>
                    <a:ext uri="{9D8B030D-6E8A-4147-A177-3AD203B41FA5}">
                      <a16:colId xmlns:a16="http://schemas.microsoft.com/office/drawing/2014/main" val="3202538747"/>
                    </a:ext>
                  </a:extLst>
                </a:gridCol>
                <a:gridCol w="1428542">
                  <a:extLst>
                    <a:ext uri="{9D8B030D-6E8A-4147-A177-3AD203B41FA5}">
                      <a16:colId xmlns:a16="http://schemas.microsoft.com/office/drawing/2014/main" val="20001"/>
                    </a:ext>
                  </a:extLst>
                </a:gridCol>
              </a:tblGrid>
              <a:tr h="27432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cs typeface="Arial" panose="020B0604020202020204" pitchFamily="34" charset="0"/>
                        </a:rPr>
                        <a:t>Operating Activities: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27432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Net income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2521167"/>
                  </a:ext>
                </a:extLst>
              </a:tr>
              <a:tr h="274320">
                <a:tc>
                  <a:txBody>
                    <a:bodyPr/>
                    <a:lstStyle/>
                    <a:p>
                      <a:pPr marL="0" marR="0" lvl="0" indent="0" algn="l" rtl="0">
                        <a:lnSpc>
                          <a:spcPct val="100000"/>
                        </a:lnSpc>
                        <a:spcBef>
                          <a:spcPts val="0"/>
                        </a:spcBef>
                        <a:spcAft>
                          <a:spcPts val="0"/>
                        </a:spcAft>
                        <a:buClr>
                          <a:schemeClr val="dk1"/>
                        </a:buClr>
                        <a:buSzPts val="1300"/>
                        <a:buFont typeface="Questrial"/>
                        <a:buNone/>
                      </a:pPr>
                      <a:r>
                        <a:rPr lang="en-US" sz="1800" u="none" strike="noStrike" cap="none" dirty="0">
                          <a:solidFill>
                            <a:schemeClr val="tx1"/>
                          </a:solidFill>
                          <a:latin typeface="Arial" panose="020B0604020202020204" pitchFamily="34" charset="0"/>
                          <a:cs typeface="Arial" panose="020B0604020202020204" pitchFamily="34" charset="0"/>
                        </a:rPr>
                        <a:t>Adjustments to reconcile net income with cash from operations:</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    1,400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531014"/>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Depreciation expense: Building</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264</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90708799"/>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Depreciation expense: Equipment</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120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61057681"/>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Bad debts expense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170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32239392"/>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Loss on sale of land</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180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333702240"/>
                  </a:ext>
                </a:extLst>
              </a:tr>
              <a:tr h="27432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Cash provided (used) by changes in operating assets and liabilities:</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788145996"/>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Accounts receivable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 (7,000)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4370277"/>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Interest receivable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(66)</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62985329"/>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Inventory</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(2,010)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8745559"/>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Prepaid insurance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(90)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325272546"/>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Accounts payable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1,900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51720950"/>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Salaries payable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900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95810308"/>
                  </a:ext>
                </a:extLst>
              </a:tr>
              <a:tr h="27432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Income taxes payable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600</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endParaRPr lang="en-US" sz="1800" dirty="0">
                        <a:latin typeface="Arial" panose="020B0604020202020204" pitchFamily="34" charset="0"/>
                        <a:cs typeface="Arial" panose="020B0604020202020204" pitchFamily="34" charset="0"/>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508069787"/>
                  </a:ext>
                </a:extLst>
              </a:tr>
            </a:tbl>
          </a:graphicData>
        </a:graphic>
      </p:graphicFrame>
    </p:spTree>
    <p:extLst>
      <p:ext uri="{BB962C8B-B14F-4D97-AF65-F5344CB8AC3E}">
        <p14:creationId xmlns:p14="http://schemas.microsoft.com/office/powerpoint/2010/main" val="424704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Preparing the Financial Statements: Statement of Cash Flows, Part 2</a:t>
            </a:r>
            <a:endParaRPr lang="en-US" sz="2000" dirty="0"/>
          </a:p>
        </p:txBody>
      </p:sp>
      <p:graphicFrame>
        <p:nvGraphicFramePr>
          <p:cNvPr id="7" name="Table 2" descr="A continuation of the statement of cash flows from the previous slide. Cash provided (used) by changes in operation assets and liabilities include: Accounts receivable with a value of negative 7,000 dollars, interest receivable with a value of negative 66, inventory with a value of negative 2,010, prepaid insurance with a value of negative 90, accounts payable with a value of 1,900, salaries payable with a value of 900, income taxes payable with a value of 600, unearned rent with a value of 300, and interest payable with a value of 594 (underline). Net cash used by operating activities equals negative 2,738 dollars. Next are investing activities. Investing activities include purchase of land, negative 3,000 dollars. Purchase of building, negative 15,320 dollars. Purchase of equipment, negative 2,120 (underline) dollars. Net cash used by investing activities is negative 20,440. Next are financing activities which include issue of notes payable at 6,600 dollars. Issue of common shares at 20,000. Cash dividends paid at negative 500 (underline). Net cash provided by financing activities equals 26,100 (underline). Net change in cash equals 2,922 dollars. Beginning cash balance equals 0 (underline). Ending cash balance equals 2,922 (double underline) dollars."/>
          <p:cNvGraphicFramePr>
            <a:graphicFrameLocks noGrp="1"/>
          </p:cNvGraphicFramePr>
          <p:nvPr>
            <p:ph idx="1"/>
            <p:extLst>
              <p:ext uri="{D42A27DB-BD31-4B8C-83A1-F6EECF244321}">
                <p14:modId xmlns:p14="http://schemas.microsoft.com/office/powerpoint/2010/main" val="4008450775"/>
              </p:ext>
            </p:extLst>
          </p:nvPr>
        </p:nvGraphicFramePr>
        <p:xfrm>
          <a:off x="1041400" y="1104333"/>
          <a:ext cx="10312400" cy="5137440"/>
        </p:xfrm>
        <a:graphic>
          <a:graphicData uri="http://schemas.openxmlformats.org/drawingml/2006/table">
            <a:tbl>
              <a:tblPr firstRow="1" bandRow="1">
                <a:noFill/>
              </a:tblPr>
              <a:tblGrid>
                <a:gridCol w="7455316">
                  <a:extLst>
                    <a:ext uri="{9D8B030D-6E8A-4147-A177-3AD203B41FA5}">
                      <a16:colId xmlns:a16="http://schemas.microsoft.com/office/drawing/2014/main" val="20000"/>
                    </a:ext>
                  </a:extLst>
                </a:gridCol>
                <a:gridCol w="1428542">
                  <a:extLst>
                    <a:ext uri="{9D8B030D-6E8A-4147-A177-3AD203B41FA5}">
                      <a16:colId xmlns:a16="http://schemas.microsoft.com/office/drawing/2014/main" val="20001"/>
                    </a:ext>
                  </a:extLst>
                </a:gridCol>
                <a:gridCol w="1428542">
                  <a:extLst>
                    <a:ext uri="{9D8B030D-6E8A-4147-A177-3AD203B41FA5}">
                      <a16:colId xmlns:a16="http://schemas.microsoft.com/office/drawing/2014/main" val="2206070365"/>
                    </a:ext>
                  </a:extLst>
                </a:gridCol>
              </a:tblGrid>
              <a:tr h="321090">
                <a:tc>
                  <a:txBody>
                    <a:bodyPr/>
                    <a:lstStyle/>
                    <a:p>
                      <a:pPr marL="182880" marR="0" lvl="0" indent="0" algn="l" rtl="0">
                        <a:lnSpc>
                          <a:spcPct val="100000"/>
                        </a:lnSpc>
                        <a:spcBef>
                          <a:spcPts val="0"/>
                        </a:spcBef>
                        <a:spcAft>
                          <a:spcPts val="0"/>
                        </a:spcAft>
                        <a:buNone/>
                      </a:pPr>
                      <a:r>
                        <a:rPr lang="en-US" sz="1800" b="0" u="none" strike="noStrike" cap="none" dirty="0">
                          <a:solidFill>
                            <a:schemeClr val="tx1"/>
                          </a:solidFill>
                          <a:latin typeface="Arial" panose="020B0604020202020204" pitchFamily="34" charset="0"/>
                          <a:cs typeface="Arial" panose="020B0604020202020204" pitchFamily="34" charset="0"/>
                        </a:rPr>
                        <a:t>Unearned rent</a:t>
                      </a: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300</a:t>
                      </a: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321090">
                <a:tc>
                  <a:txBody>
                    <a:bodyPr/>
                    <a:lstStyle/>
                    <a:p>
                      <a:pPr marL="18288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Interest payable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rPr>
                        <a:t>          </a:t>
                      </a:r>
                      <a:r>
                        <a:rPr lang="en-US" sz="1800" b="0" u="sng" strike="noStrike" cap="none" baseline="0" dirty="0">
                          <a:solidFill>
                            <a:schemeClr val="tx1"/>
                          </a:solidFill>
                          <a:latin typeface="Arial" panose="020B0604020202020204" pitchFamily="34" charset="0"/>
                          <a:ea typeface="Helvetica Neue"/>
                          <a:cs typeface="Arial" panose="020B0604020202020204" pitchFamily="34" charset="0"/>
                          <a:sym typeface="Helvetica Neue"/>
                        </a:rPr>
                        <a:t>  </a:t>
                      </a:r>
                      <a:r>
                        <a:rPr lang="en-US"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rPr>
                        <a:t>594</a:t>
                      </a:r>
                      <a:endParaRPr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92521167"/>
                  </a:ext>
                </a:extLst>
              </a:tr>
              <a:tr h="321090">
                <a:tc>
                  <a:txBody>
                    <a:bodyPr/>
                    <a:lstStyle/>
                    <a:p>
                      <a:pPr marL="457200" marR="0" lvl="0" indent="0" algn="l" rtl="0">
                        <a:lnSpc>
                          <a:spcPct val="100000"/>
                        </a:lnSpc>
                        <a:spcBef>
                          <a:spcPts val="0"/>
                        </a:spcBef>
                        <a:spcAft>
                          <a:spcPts val="0"/>
                        </a:spcAft>
                        <a:buClr>
                          <a:schemeClr val="dk1"/>
                        </a:buClr>
                        <a:buSzPts val="1300"/>
                        <a:buFont typeface="Questrial"/>
                        <a:buNone/>
                      </a:pPr>
                      <a:r>
                        <a:rPr lang="en-US" sz="1800" b="1" u="none" strike="noStrike" cap="none" dirty="0">
                          <a:solidFill>
                            <a:schemeClr val="tx1"/>
                          </a:solidFill>
                          <a:latin typeface="Arial" panose="020B0604020202020204" pitchFamily="34" charset="0"/>
                          <a:cs typeface="Arial" panose="020B0604020202020204" pitchFamily="34" charset="0"/>
                        </a:rPr>
                        <a:t>Net cash used by operating activities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  (2,738)</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52531014"/>
                  </a:ext>
                </a:extLst>
              </a:tr>
              <a:tr h="32109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cs typeface="Arial" panose="020B0604020202020204" pitchFamily="34" charset="0"/>
                        </a:rPr>
                        <a:t>Investing Activities: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90708799"/>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Purchase of land</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    (3,000)</a:t>
                      </a: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61057681"/>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Purchase of building</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(15,320)</a:t>
                      </a: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132239392"/>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Purchase of equipment</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rPr>
                        <a:t>      (2,120)</a:t>
                      </a:r>
                      <a:endParaRPr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333702240"/>
                  </a:ext>
                </a:extLst>
              </a:tr>
              <a:tr h="321090">
                <a:tc>
                  <a:txBody>
                    <a:bodyPr/>
                    <a:lstStyle/>
                    <a:p>
                      <a:pPr marL="45720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Net cash used by investing activities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(20,440)</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788145996"/>
                  </a:ext>
                </a:extLst>
              </a:tr>
              <a:tr h="32109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Financing Activities: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04370277"/>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Issue of notes payable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      6,600</a:t>
                      </a: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62985329"/>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Issue of common shares</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20,000</a:t>
                      </a: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8745559"/>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Cash dividends paid</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rPr>
                        <a:t>        (500)</a:t>
                      </a:r>
                      <a:endParaRPr sz="1800" b="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325272546"/>
                  </a:ext>
                </a:extLst>
              </a:tr>
              <a:tr h="321090">
                <a:tc>
                  <a:txBody>
                    <a:bodyPr/>
                    <a:lstStyle/>
                    <a:p>
                      <a:pPr marL="45720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Net cash provided by financing activities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sng" strike="noStrike" cap="none" dirty="0">
                          <a:solidFill>
                            <a:schemeClr val="tx1"/>
                          </a:solidFill>
                          <a:latin typeface="Arial" panose="020B0604020202020204" pitchFamily="34" charset="0"/>
                          <a:ea typeface="Helvetica Neue"/>
                          <a:cs typeface="Arial" panose="020B0604020202020204" pitchFamily="34" charset="0"/>
                          <a:sym typeface="Helvetica Neue"/>
                        </a:rPr>
                        <a:t>   26,100</a:t>
                      </a:r>
                      <a:endParaRPr sz="180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651720950"/>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Net change in cash</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   2,922</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95810308"/>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Beginning cash balance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sng" strike="noStrike" cap="none" dirty="0">
                          <a:solidFill>
                            <a:schemeClr val="tx1"/>
                          </a:solidFill>
                          <a:latin typeface="Arial" panose="020B0604020202020204" pitchFamily="34" charset="0"/>
                          <a:ea typeface="Helvetica Neue"/>
                          <a:cs typeface="Arial" panose="020B0604020202020204" pitchFamily="34" charset="0"/>
                          <a:sym typeface="Helvetica Neue"/>
                        </a:rPr>
                        <a:t>           0</a:t>
                      </a:r>
                      <a:endParaRPr sz="1800" u="sng"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508069787"/>
                  </a:ext>
                </a:extLst>
              </a:tr>
              <a:tr h="321090">
                <a:tc>
                  <a:txBody>
                    <a:bodyPr/>
                    <a:lstStyle/>
                    <a:p>
                      <a:pPr marL="0" marR="0" lvl="0" indent="0" algn="l" rtl="0">
                        <a:lnSpc>
                          <a:spcPct val="100000"/>
                        </a:lnSpc>
                        <a:spcBef>
                          <a:spcPts val="0"/>
                        </a:spcBef>
                        <a:spcAft>
                          <a:spcPts val="0"/>
                        </a:spcAft>
                        <a:buNone/>
                      </a:pPr>
                      <a:r>
                        <a:rPr lang="en-US" sz="18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Ending cash balance</a:t>
                      </a:r>
                      <a:endParaRPr sz="180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dbl" strike="noStrike" cap="none" baseline="0" dirty="0">
                          <a:solidFill>
                            <a:schemeClr val="tx1"/>
                          </a:solidFill>
                          <a:latin typeface="Arial" panose="020B0604020202020204" pitchFamily="34" charset="0"/>
                          <a:ea typeface="Helvetica Neue"/>
                          <a:cs typeface="Arial" panose="020B0604020202020204" pitchFamily="34" charset="0"/>
                          <a:sym typeface="Helvetica Neue"/>
                        </a:rPr>
                        <a:t>$  2,922</a:t>
                      </a:r>
                      <a:endParaRPr sz="1800" u="dbl" strike="noStrike" cap="none" baseline="0" dirty="0">
                        <a:solidFill>
                          <a:schemeClr val="tx1"/>
                        </a:solidFill>
                        <a:latin typeface="Arial" panose="020B0604020202020204" pitchFamily="34" charset="0"/>
                        <a:ea typeface="Helvetica Neue"/>
                        <a:cs typeface="Arial" panose="020B0604020202020204" pitchFamily="34" charset="0"/>
                        <a:sym typeface="Helvetica Neue"/>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91162704"/>
                  </a:ext>
                </a:extLst>
              </a:tr>
            </a:tbl>
          </a:graphicData>
        </a:graphic>
      </p:graphicFrame>
    </p:spTree>
    <p:extLst>
      <p:ext uri="{BB962C8B-B14F-4D97-AF65-F5344CB8AC3E}">
        <p14:creationId xmlns:p14="http://schemas.microsoft.com/office/powerpoint/2010/main" val="2941606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The Closing Process</a:t>
            </a:r>
            <a:br>
              <a:rPr lang="en-US" dirty="0"/>
            </a:br>
            <a:r>
              <a:rPr lang="en-US" sz="2000" dirty="0"/>
              <a:t>Learning Objective #7</a:t>
            </a:r>
          </a:p>
        </p:txBody>
      </p:sp>
      <p:sp>
        <p:nvSpPr>
          <p:cNvPr id="3" name="Content Placeholder 2"/>
          <p:cNvSpPr>
            <a:spLocks noGrp="1"/>
          </p:cNvSpPr>
          <p:nvPr>
            <p:ph idx="1"/>
          </p:nvPr>
        </p:nvSpPr>
        <p:spPr>
          <a:xfrm>
            <a:off x="838201" y="1317625"/>
            <a:ext cx="11019970" cy="4894489"/>
          </a:xfrm>
        </p:spPr>
        <p:txBody>
          <a:bodyPr/>
          <a:lstStyle/>
          <a:p>
            <a:pPr>
              <a:spcBef>
                <a:spcPts val="0"/>
              </a:spcBef>
              <a:spcAft>
                <a:spcPts val="400"/>
              </a:spcAft>
              <a:buClr>
                <a:schemeClr val="tx1"/>
              </a:buClr>
            </a:pPr>
            <a:r>
              <a:rPr lang="en-US" sz="2600" b="1" dirty="0">
                <a:solidFill>
                  <a:srgbClr val="004A78"/>
                </a:solidFill>
              </a:rPr>
              <a:t>Closing entries</a:t>
            </a:r>
            <a:r>
              <a:rPr lang="en-US" sz="2600" dirty="0"/>
              <a:t> – journal entries that a company makes at the end of the period to:</a:t>
            </a:r>
          </a:p>
          <a:p>
            <a:pPr lvl="1">
              <a:spcBef>
                <a:spcPts val="0"/>
              </a:spcBef>
              <a:spcAft>
                <a:spcPts val="400"/>
              </a:spcAft>
            </a:pPr>
            <a:r>
              <a:rPr lang="en-US" sz="2200" dirty="0"/>
              <a:t>Reduce the balance in each temporary (periodic) account to zero</a:t>
            </a:r>
          </a:p>
          <a:p>
            <a:pPr lvl="1">
              <a:spcBef>
                <a:spcPts val="0"/>
              </a:spcBef>
              <a:spcAft>
                <a:spcPts val="400"/>
              </a:spcAft>
            </a:pPr>
            <a:r>
              <a:rPr lang="en-US" sz="2200" dirty="0"/>
              <a:t>Update the Retained Earnings account</a:t>
            </a:r>
          </a:p>
          <a:p>
            <a:pPr>
              <a:spcBef>
                <a:spcPts val="0"/>
              </a:spcBef>
              <a:spcAft>
                <a:spcPts val="400"/>
              </a:spcAft>
              <a:buClr>
                <a:schemeClr val="tx1"/>
              </a:buClr>
            </a:pPr>
            <a:r>
              <a:rPr lang="en-US" sz="2600" b="1" dirty="0">
                <a:solidFill>
                  <a:srgbClr val="004A78"/>
                </a:solidFill>
              </a:rPr>
              <a:t>Income Summary</a:t>
            </a:r>
            <a:r>
              <a:rPr lang="en-US" sz="2600" dirty="0"/>
              <a:t> – an account used to record temporary income statement accounts by reversing their debit balances into credits and their credit balances into debits, with a result credit balance showing the net income for the period (or a resulting debit balance showing a net loss)</a:t>
            </a:r>
          </a:p>
          <a:p>
            <a:pPr>
              <a:spcBef>
                <a:spcPts val="0"/>
              </a:spcBef>
              <a:spcAft>
                <a:spcPts val="400"/>
              </a:spcAft>
              <a:buClr>
                <a:schemeClr val="tx1"/>
              </a:buClr>
            </a:pPr>
            <a:r>
              <a:rPr lang="en-US" sz="2600" b="1" dirty="0">
                <a:solidFill>
                  <a:srgbClr val="004A78"/>
                </a:solidFill>
              </a:rPr>
              <a:t>Post-closing trial balance</a:t>
            </a:r>
            <a:r>
              <a:rPr lang="en-US" sz="2600" dirty="0"/>
              <a:t> – prepared after closing entries are made to verify that the debit balances total is equal to the credit balances total in the permanent accounts</a:t>
            </a:r>
          </a:p>
        </p:txBody>
      </p:sp>
    </p:spTree>
    <p:extLst>
      <p:ext uri="{BB962C8B-B14F-4D97-AF65-F5344CB8AC3E}">
        <p14:creationId xmlns:p14="http://schemas.microsoft.com/office/powerpoint/2010/main" val="1301759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Closing </a:t>
            </a:r>
            <a:r>
              <a:rPr lang="en-US" dirty="0" smtClean="0"/>
              <a:t>Entries </a:t>
            </a:r>
            <a:r>
              <a:rPr lang="en-US" sz="2000" dirty="0" smtClean="0"/>
              <a:t>(Slide 1 of 2)</a:t>
            </a:r>
            <a:endParaRPr lang="en-US" sz="2000" dirty="0"/>
          </a:p>
        </p:txBody>
      </p:sp>
      <p:graphicFrame>
        <p:nvGraphicFramePr>
          <p:cNvPr id="6" name="Table 2" descr="Four closing entries on December 31, 2016. In the first closing entry, Sales revenue is debited by 17,000, interest income is debited by 66, rent income is debited by 150, and income summary is credited by 17,216. The explanation for this closing entry is: To close the temporary accounts with credit balances. In the second closing entry, Income summary is debited by 15,816, cost of goods sold is credited by 10,490, salaries expense is credited by 2,700, other expenses is credited by 428, loss on sale of land is credited by 180, depreciation expense: building is credited by 264, depreciation expense: equipment is credited by 120, bad debts expense is credited by 170, insurance expense is credited by 270, interest expense is credited by 594, and income tax expense is credited by 600. The explanation for this closing entry is: To close the temporary accounts with debit balances. In the third closing entry, Income summary is debited by 1,400 and retained earnings is credited by 1,400. The explanation for this closing entry is: To close the income summary balance (net income) to retained earnings. In the fourth closing entry, Retained earnings is debited by 500, and dividends is credited by 500. The explanation for this closing entry is: To close the dividends to retained earnings."/>
          <p:cNvGraphicFramePr>
            <a:graphicFrameLocks noGrp="1"/>
          </p:cNvGraphicFramePr>
          <p:nvPr>
            <p:ph idx="1"/>
            <p:extLst>
              <p:ext uri="{D42A27DB-BD31-4B8C-83A1-F6EECF244321}">
                <p14:modId xmlns:p14="http://schemas.microsoft.com/office/powerpoint/2010/main" val="2603327347"/>
              </p:ext>
            </p:extLst>
          </p:nvPr>
        </p:nvGraphicFramePr>
        <p:xfrm>
          <a:off x="1416594" y="1050925"/>
          <a:ext cx="9937206" cy="5120640"/>
        </p:xfrm>
        <a:graphic>
          <a:graphicData uri="http://schemas.openxmlformats.org/drawingml/2006/table">
            <a:tbl>
              <a:tblPr firstRow="1" bandRow="1">
                <a:noFill/>
              </a:tblPr>
              <a:tblGrid>
                <a:gridCol w="976086">
                  <a:extLst>
                    <a:ext uri="{9D8B030D-6E8A-4147-A177-3AD203B41FA5}">
                      <a16:colId xmlns:a16="http://schemas.microsoft.com/office/drawing/2014/main" val="1139250554"/>
                    </a:ext>
                  </a:extLst>
                </a:gridCol>
                <a:gridCol w="612648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Account Titles and Explanations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1" u="none" strike="noStrike" cap="none" dirty="0">
                          <a:solidFill>
                            <a:srgbClr val="393535"/>
                          </a:solidFill>
                          <a:latin typeface="Arial" panose="020B0604020202020204" pitchFamily="34" charset="0"/>
                          <a:cs typeface="Arial" panose="020B0604020202020204" pitchFamily="34" charset="0"/>
                        </a:rPr>
                        <a:t>Debit</a:t>
                      </a:r>
                      <a:endParaRPr sz="1800" b="1"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1" u="none" strike="noStrike" cap="none" dirty="0">
                          <a:solidFill>
                            <a:srgbClr val="393535"/>
                          </a:solidFill>
                          <a:latin typeface="Arial" panose="020B0604020202020204" pitchFamily="34" charset="0"/>
                          <a:cs typeface="Arial" panose="020B0604020202020204" pitchFamily="34" charset="0"/>
                        </a:rPr>
                        <a:t>Credit</a:t>
                      </a:r>
                      <a:endParaRPr sz="1800" b="1"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2019</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spcBef>
                          <a:spcPts val="0"/>
                        </a:spcBef>
                        <a:spcAft>
                          <a:spcPts val="0"/>
                        </a:spcAft>
                        <a:buNone/>
                      </a:pPr>
                      <a:r>
                        <a:rPr lang="en-US" sz="1800" i="1" u="none" strike="noStrike" cap="none" dirty="0">
                          <a:solidFill>
                            <a:schemeClr val="tx1"/>
                          </a:solidFill>
                          <a:latin typeface="Arial" panose="020B0604020202020204" pitchFamily="34" charset="0"/>
                          <a:cs typeface="Arial" panose="020B0604020202020204" pitchFamily="34" charset="0"/>
                        </a:rPr>
                        <a:t>Closing Entries</a:t>
                      </a:r>
                      <a:endParaRPr sz="1800" i="1"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40940673"/>
                  </a:ext>
                </a:extLst>
              </a:tr>
              <a:tr h="0">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ea typeface="Arial Narrow"/>
                          <a:cs typeface="Arial" panose="020B0604020202020204" pitchFamily="34" charset="0"/>
                          <a:sym typeface="Arial Narrow"/>
                        </a:rPr>
                        <a:t>Dec. 31</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Sales Revenue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17,000</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48853241"/>
                  </a:ext>
                </a:extLst>
              </a:tr>
              <a:tr h="0">
                <a:tc>
                  <a:txBody>
                    <a:bodyPr/>
                    <a:lstStyle/>
                    <a:p>
                      <a:pPr marL="0" marR="0" lvl="0" indent="0" algn="l"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Interest Income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dirty="0">
                          <a:latin typeface="Arial" panose="020B0604020202020204" pitchFamily="34" charset="0"/>
                          <a:cs typeface="Arial" panose="020B0604020202020204" pitchFamily="34" charset="0"/>
                        </a:rPr>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337346908"/>
                  </a:ext>
                </a:extLst>
              </a:tr>
              <a:tr h="0">
                <a:tc>
                  <a:txBody>
                    <a:bodyPr/>
                    <a:lstStyle/>
                    <a:p>
                      <a:pPr marL="0" marR="0" lvl="0" indent="0" algn="l"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Rent Income</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800" dirty="0">
                          <a:latin typeface="Arial" panose="020B0604020202020204" pitchFamily="34" charset="0"/>
                          <a:cs typeface="Arial" panose="020B0604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226981825"/>
                  </a:ext>
                </a:extLst>
              </a:tr>
              <a:tr h="0">
                <a:tc>
                  <a:txBody>
                    <a:bodyPr/>
                    <a:lstStyle/>
                    <a:p>
                      <a:pPr marL="0" marR="0" lvl="0" indent="0" algn="l" rtl="0">
                        <a:spcBef>
                          <a:spcPts val="0"/>
                        </a:spcBef>
                        <a:spcAft>
                          <a:spcPts val="0"/>
                        </a:spcAft>
                        <a:buNone/>
                      </a:pP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Income Summary</a:t>
                      </a:r>
                      <a:endParaRPr sz="1800" u="none" strike="noStrike" cap="none" dirty="0">
                        <a:solidFill>
                          <a:schemeClr val="tx1"/>
                        </a:solidFill>
                        <a:latin typeface="Arial" panose="020B0604020202020204" pitchFamily="34" charset="0"/>
                        <a:ea typeface="Arial Narrow"/>
                        <a:cs typeface="Arial" panose="020B0604020202020204" pitchFamily="34" charset="0"/>
                        <a:sym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spcBef>
                          <a:spcPts val="0"/>
                        </a:spcBef>
                        <a:spcAft>
                          <a:spcPts val="0"/>
                        </a:spcAft>
                        <a:buNone/>
                      </a:pPr>
                      <a:r>
                        <a:rPr lang="en-US" sz="1800" u="none" strike="noStrike" cap="none" dirty="0">
                          <a:solidFill>
                            <a:schemeClr val="tx1"/>
                          </a:solidFill>
                          <a:latin typeface="Arial" panose="020B0604020202020204" pitchFamily="34" charset="0"/>
                          <a:cs typeface="Arial" panose="020B0604020202020204" pitchFamily="34" charset="0"/>
                        </a:rPr>
                        <a:t>17,216 </a:t>
                      </a:r>
                      <a:endParaRPr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92635887"/>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To close the temporary accounts with credit balances.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endParaRPr lang="en-US"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1"/>
                  </a:ext>
                </a:extLst>
              </a:tr>
              <a:tr h="0">
                <a:tc>
                  <a:txBody>
                    <a:bodyPr/>
                    <a:lstStyle/>
                    <a:p>
                      <a:pPr marL="0" marR="0" lvl="0" indent="0" algn="ct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31</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Income Summary</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15,816</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endParaRPr lang="en-US" sz="1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Cost of Goods Sold</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10,490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Salaries Expense</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2,700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Other Expenses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428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Loss on Sale of Land</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180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Depreciation Expense: Building</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264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Depreciation Expense: Equipment</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120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796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Closing </a:t>
            </a:r>
            <a:r>
              <a:rPr lang="en-US" dirty="0" smtClean="0"/>
              <a:t>Entries </a:t>
            </a:r>
            <a:r>
              <a:rPr lang="en-US" sz="2000" dirty="0" smtClean="0"/>
              <a:t>(Slide 2 of 2)</a:t>
            </a:r>
            <a:endParaRPr lang="en-US" sz="2000" dirty="0"/>
          </a:p>
        </p:txBody>
      </p:sp>
      <p:graphicFrame>
        <p:nvGraphicFramePr>
          <p:cNvPr id="6" name="Table 2" descr="Four closing entries on December 31, 2016. In the first closing entry, Sales revenue is debited by 17,000, interest income is debited by 66, rent income is debited by 150, and income summary is credited by 17,216. The explanation for this closing entry is: To close the temporary accounts with credit balances. In the second closing entry, Income summary is debited by 15,816, cost of goods sold is credited by 10,490, salaries expense is credited by 2,700, other expenses is credited by 428, loss on sale of land is credited by 180, depreciation expense: building is credited by 264, depreciation expense: equipment is credited by 120, bad debts expense is credited by 170, insurance expense is credited by 270, interest expense is credited by 594, and income tax expense is credited by 600. The explanation for this closing entry is: To close the temporary accounts with debit balances. In the third closing entry, Income summary is debited by 1,400 and retained earnings is credited by 1,400. The explanation for this closing entry is: To close the income summary balance (net income) to retained earnings. In the fourth closing entry, Retained earnings is debited by 500, and dividends is credited by 500. The explanation for this closing entry is: To close the dividends to retained earnings."/>
          <p:cNvGraphicFramePr>
            <a:graphicFrameLocks noGrp="1"/>
          </p:cNvGraphicFramePr>
          <p:nvPr>
            <p:ph idx="1"/>
            <p:extLst>
              <p:ext uri="{D42A27DB-BD31-4B8C-83A1-F6EECF244321}">
                <p14:modId xmlns:p14="http://schemas.microsoft.com/office/powerpoint/2010/main" val="2289423993"/>
              </p:ext>
            </p:extLst>
          </p:nvPr>
        </p:nvGraphicFramePr>
        <p:xfrm>
          <a:off x="1416594" y="1283153"/>
          <a:ext cx="9937206" cy="4663440"/>
        </p:xfrm>
        <a:graphic>
          <a:graphicData uri="http://schemas.openxmlformats.org/drawingml/2006/table">
            <a:tbl>
              <a:tblPr firstRow="1" bandRow="1">
                <a:noFill/>
              </a:tblPr>
              <a:tblGrid>
                <a:gridCol w="976086">
                  <a:extLst>
                    <a:ext uri="{9D8B030D-6E8A-4147-A177-3AD203B41FA5}">
                      <a16:colId xmlns:a16="http://schemas.microsoft.com/office/drawing/2014/main" val="1139250554"/>
                    </a:ext>
                  </a:extLst>
                </a:gridCol>
                <a:gridCol w="612648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ctr" rtl="0">
                        <a:lnSpc>
                          <a:spcPct val="100000"/>
                        </a:lnSpc>
                        <a:spcBef>
                          <a:spcPts val="0"/>
                        </a:spcBef>
                        <a:spcAft>
                          <a:spcPts val="0"/>
                        </a:spcAft>
                        <a:buNone/>
                      </a:pPr>
                      <a:r>
                        <a:rPr lang="en-US"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rPr>
                        <a:t>Account Titles and Explanations</a:t>
                      </a:r>
                      <a:endParaRPr sz="1800" b="1"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1" u="none" strike="noStrike" cap="none" dirty="0">
                          <a:solidFill>
                            <a:srgbClr val="393535"/>
                          </a:solidFill>
                          <a:latin typeface="Arial" panose="020B0604020202020204" pitchFamily="34" charset="0"/>
                          <a:cs typeface="Arial" panose="020B0604020202020204" pitchFamily="34" charset="0"/>
                        </a:rPr>
                        <a:t>Debit</a:t>
                      </a:r>
                      <a:endParaRPr sz="1800" b="1"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b="1" u="none" strike="noStrike" cap="none" dirty="0">
                          <a:solidFill>
                            <a:srgbClr val="393535"/>
                          </a:solidFill>
                          <a:latin typeface="Arial" panose="020B0604020202020204" pitchFamily="34" charset="0"/>
                          <a:cs typeface="Arial" panose="020B0604020202020204" pitchFamily="34" charset="0"/>
                        </a:rPr>
                        <a:t>Credit</a:t>
                      </a:r>
                      <a:endParaRPr sz="1800" b="1"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Bad Debts Expense</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170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40940673"/>
                  </a:ext>
                </a:extLst>
              </a:tr>
              <a:tr h="0">
                <a:tc>
                  <a:txBody>
                    <a:bodyPr/>
                    <a:lstStyle/>
                    <a:p>
                      <a:pPr marL="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Insurance Expense</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lnSpc>
                          <a:spcPct val="100000"/>
                        </a:lnSpc>
                      </a:pPr>
                      <a:r>
                        <a:rPr lang="en-US" sz="1800" u="none" dirty="0">
                          <a:latin typeface="Arial" panose="020B0604020202020204" pitchFamily="34" charset="0"/>
                          <a:cs typeface="Arial" panose="020B0604020202020204" pitchFamily="34" charset="0"/>
                        </a:rPr>
                        <a:t>270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348853241"/>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cs typeface="Arial" panose="020B0604020202020204" pitchFamily="34" charset="0"/>
                        </a:rPr>
                        <a:t>Interest Expense</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594</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337346908"/>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Income Tax Expense</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600</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226981825"/>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To close the temporary accounts with debit balances.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sng"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892635887"/>
                  </a:ext>
                </a:extLst>
              </a:tr>
              <a:tr h="0">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31</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Income Summary</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1,400</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1"/>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Retained Earnings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1,400</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2"/>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To close the Income Summary balance (net income) to Retained Earnings.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3"/>
                  </a:ext>
                </a:extLst>
              </a:tr>
              <a:tr h="0">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31</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Retained Earnings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500</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4"/>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27432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Dividends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500</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5"/>
                  </a:ext>
                </a:extLst>
              </a:tr>
              <a:tr h="0">
                <a:tc>
                  <a:txBody>
                    <a:bodyPr/>
                    <a:lstStyle/>
                    <a:p>
                      <a:pPr marL="274320" marR="0" lvl="0" indent="0" algn="l"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l" rtl="0">
                        <a:lnSpc>
                          <a:spcPct val="100000"/>
                        </a:lnSpc>
                        <a:spcBef>
                          <a:spcPts val="0"/>
                        </a:spcBef>
                        <a:spcAft>
                          <a:spcPts val="0"/>
                        </a:spcAft>
                        <a:buNone/>
                      </a:pPr>
                      <a:r>
                        <a:rPr lang="en-US"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rPr>
                        <a:t>To close the Dividends to Retained Earnings.</a:t>
                      </a: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0" marR="0" lvl="0" indent="0" algn="r" rtl="0">
                        <a:lnSpc>
                          <a:spcPct val="100000"/>
                        </a:lnSpc>
                        <a:spcBef>
                          <a:spcPts val="0"/>
                        </a:spcBef>
                        <a:spcAft>
                          <a:spcPts val="0"/>
                        </a:spcAft>
                        <a:buNone/>
                      </a:pPr>
                      <a:endParaRPr sz="1800" u="none" strike="noStrike" cap="none" dirty="0">
                        <a:solidFill>
                          <a:srgbClr val="393535"/>
                        </a:solidFill>
                        <a:latin typeface="Arial" panose="020B0604020202020204" pitchFamily="34" charset="0"/>
                        <a:ea typeface="Helvetica Neue"/>
                        <a:cs typeface="Arial" panose="020B0604020202020204" pitchFamily="34" charset="0"/>
                        <a:sym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870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Do We Use a Worksheet to Prepare Financial Statements? </a:t>
            </a:r>
            <a:r>
              <a:rPr lang="en-US" sz="2000" dirty="0"/>
              <a:t>Learning Objective #8</a:t>
            </a:r>
          </a:p>
        </p:txBody>
      </p:sp>
      <p:sp>
        <p:nvSpPr>
          <p:cNvPr id="3" name="Content Placeholder 2"/>
          <p:cNvSpPr>
            <a:spLocks noGrp="1"/>
          </p:cNvSpPr>
          <p:nvPr>
            <p:ph idx="1"/>
          </p:nvPr>
        </p:nvSpPr>
        <p:spPr>
          <a:xfrm>
            <a:off x="838199" y="1317625"/>
            <a:ext cx="11208657" cy="4821917"/>
          </a:xfrm>
        </p:spPr>
        <p:txBody>
          <a:bodyPr/>
          <a:lstStyle/>
          <a:p>
            <a:pPr>
              <a:buClr>
                <a:schemeClr val="tx1"/>
              </a:buClr>
            </a:pPr>
            <a:r>
              <a:rPr lang="en-US" sz="2800" b="1" dirty="0">
                <a:solidFill>
                  <a:srgbClr val="004A78"/>
                </a:solidFill>
              </a:rPr>
              <a:t>Worksheet</a:t>
            </a:r>
            <a:r>
              <a:rPr lang="en-US" sz="2800" dirty="0"/>
              <a:t> – a </a:t>
            </a:r>
            <a:r>
              <a:rPr lang="en-US" sz="2800" b="1" dirty="0">
                <a:solidFill>
                  <a:srgbClr val="004A78"/>
                </a:solidFill>
              </a:rPr>
              <a:t>spreadsheet</a:t>
            </a:r>
            <a:r>
              <a:rPr lang="en-US" sz="2800" dirty="0"/>
              <a:t> or working paper designed to minimize errors, simplify recording of adjusting and closing entries in the general journal, and make it easier to prepare the financial statements</a:t>
            </a:r>
          </a:p>
          <a:p>
            <a:pPr indent="0">
              <a:spcAft>
                <a:spcPts val="0"/>
              </a:spcAft>
              <a:buClr>
                <a:schemeClr val="tx1"/>
              </a:buClr>
              <a:buNone/>
            </a:pPr>
            <a:r>
              <a:rPr lang="en-US" sz="2400" i="1" dirty="0"/>
              <a:t>Step 1</a:t>
            </a:r>
            <a:r>
              <a:rPr lang="en-US" sz="2400" dirty="0"/>
              <a:t> – Prepare the trial balance.</a:t>
            </a:r>
          </a:p>
          <a:p>
            <a:pPr indent="0">
              <a:spcAft>
                <a:spcPts val="0"/>
              </a:spcAft>
              <a:buClr>
                <a:schemeClr val="tx1"/>
              </a:buClr>
              <a:buNone/>
            </a:pPr>
            <a:r>
              <a:rPr lang="en-US" sz="2400" i="1" dirty="0"/>
              <a:t>Step 2</a:t>
            </a:r>
            <a:r>
              <a:rPr lang="en-US" sz="2400" dirty="0"/>
              <a:t> – Enter adjusting entries.</a:t>
            </a:r>
          </a:p>
          <a:p>
            <a:pPr indent="0">
              <a:spcAft>
                <a:spcPts val="0"/>
              </a:spcAft>
              <a:buClr>
                <a:schemeClr val="tx1"/>
              </a:buClr>
              <a:buNone/>
            </a:pPr>
            <a:r>
              <a:rPr lang="en-US" sz="2400" i="1" dirty="0"/>
              <a:t>Step 3</a:t>
            </a:r>
            <a:r>
              <a:rPr lang="en-US" sz="2400" dirty="0"/>
              <a:t> – Prepare the adjusted trial balance.</a:t>
            </a:r>
          </a:p>
          <a:p>
            <a:pPr indent="0">
              <a:spcAft>
                <a:spcPts val="0"/>
              </a:spcAft>
              <a:buClr>
                <a:schemeClr val="tx1"/>
              </a:buClr>
              <a:buNone/>
            </a:pPr>
            <a:r>
              <a:rPr lang="en-US" sz="2400" i="1" dirty="0"/>
              <a:t>Step 4</a:t>
            </a:r>
            <a:r>
              <a:rPr lang="en-US" sz="2400" dirty="0"/>
              <a:t> – Enter revenue and expense balances in the Income Statement 	  	        columns. The difference will be net income or net loss.</a:t>
            </a:r>
          </a:p>
          <a:p>
            <a:pPr indent="0">
              <a:spcAft>
                <a:spcPts val="0"/>
              </a:spcAft>
              <a:buClr>
                <a:schemeClr val="tx1"/>
              </a:buClr>
              <a:buNone/>
            </a:pPr>
            <a:r>
              <a:rPr lang="en-US" sz="2400" i="1" dirty="0"/>
              <a:t>Step 5</a:t>
            </a:r>
            <a:r>
              <a:rPr lang="en-US" sz="2400" dirty="0"/>
              <a:t> – Total the balance sheet columns. The difference between the 	   	 	        columns must be the same net income or net loss identified in step 4.</a:t>
            </a:r>
          </a:p>
        </p:txBody>
      </p:sp>
    </p:spTree>
    <p:extLst>
      <p:ext uri="{BB962C8B-B14F-4D97-AF65-F5344CB8AC3E}">
        <p14:creationId xmlns:p14="http://schemas.microsoft.com/office/powerpoint/2010/main" val="280546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The Accounting Equation</a:t>
            </a:r>
            <a:endParaRPr lang="en-US" sz="2000" dirty="0"/>
          </a:p>
        </p:txBody>
      </p:sp>
      <p:sp>
        <p:nvSpPr>
          <p:cNvPr id="3" name="Content Placeholder 2"/>
          <p:cNvSpPr>
            <a:spLocks noGrp="1"/>
          </p:cNvSpPr>
          <p:nvPr>
            <p:ph idx="1"/>
          </p:nvPr>
        </p:nvSpPr>
        <p:spPr>
          <a:xfrm>
            <a:off x="838199" y="1317626"/>
            <a:ext cx="10947401" cy="4241346"/>
          </a:xfrm>
        </p:spPr>
        <p:txBody>
          <a:bodyPr/>
          <a:lstStyle/>
          <a:p>
            <a:pPr>
              <a:spcBef>
                <a:spcPts val="1200"/>
              </a:spcBef>
              <a:buSzPct val="100000"/>
            </a:pPr>
            <a:r>
              <a:rPr lang="en-US" sz="2800" dirty="0"/>
              <a:t>The </a:t>
            </a:r>
            <a:r>
              <a:rPr lang="en-US" sz="2800" b="1" dirty="0">
                <a:solidFill>
                  <a:srgbClr val="004A78"/>
                </a:solidFill>
              </a:rPr>
              <a:t>accounting equation</a:t>
            </a:r>
            <a:r>
              <a:rPr lang="en-US" sz="2800" dirty="0"/>
              <a:t> is the foundation of the accounting system:</a:t>
            </a:r>
          </a:p>
          <a:p>
            <a:pPr marL="0" indent="0" algn="ctr">
              <a:spcBef>
                <a:spcPts val="1200"/>
              </a:spcBef>
              <a:buSzPct val="100000"/>
              <a:buNone/>
            </a:pPr>
            <a:r>
              <a:rPr lang="en-US" sz="2800" dirty="0"/>
              <a:t>Assets = Liabilities + Shareholders’ Equity </a:t>
            </a:r>
          </a:p>
          <a:p>
            <a:pPr>
              <a:spcBef>
                <a:spcPts val="1200"/>
              </a:spcBef>
              <a:buClr>
                <a:schemeClr val="tx1"/>
              </a:buClr>
              <a:buSzPct val="100000"/>
            </a:pPr>
            <a:r>
              <a:rPr lang="en-US" sz="2800" b="1" dirty="0">
                <a:solidFill>
                  <a:srgbClr val="004A78"/>
                </a:solidFill>
              </a:rPr>
              <a:t>Assets</a:t>
            </a:r>
            <a:r>
              <a:rPr lang="en-US" sz="2800" dirty="0"/>
              <a:t>: the company’s economic resources</a:t>
            </a:r>
          </a:p>
          <a:p>
            <a:pPr>
              <a:spcBef>
                <a:spcPts val="1200"/>
              </a:spcBef>
              <a:buClr>
                <a:schemeClr val="tx1"/>
              </a:buClr>
              <a:buSzPct val="100000"/>
            </a:pPr>
            <a:r>
              <a:rPr lang="en-US" sz="2800" b="1" dirty="0">
                <a:solidFill>
                  <a:srgbClr val="004A78"/>
                </a:solidFill>
              </a:rPr>
              <a:t>Liabilities</a:t>
            </a:r>
            <a:r>
              <a:rPr lang="en-US" sz="2800" dirty="0"/>
              <a:t>: obligations owed to creditors</a:t>
            </a:r>
          </a:p>
          <a:p>
            <a:pPr>
              <a:spcBef>
                <a:spcPts val="1200"/>
              </a:spcBef>
              <a:buClr>
                <a:schemeClr val="tx1"/>
              </a:buClr>
              <a:buSzPct val="100000"/>
            </a:pPr>
            <a:r>
              <a:rPr lang="en-US" sz="2800" b="1" dirty="0">
                <a:solidFill>
                  <a:srgbClr val="004A78"/>
                </a:solidFill>
              </a:rPr>
              <a:t>Shareholders’ Equity</a:t>
            </a:r>
            <a:r>
              <a:rPr lang="en-US" sz="2800" dirty="0"/>
              <a:t>: shareholders’ residual interest in the company’s assets after the liabilities have been satisfied</a:t>
            </a:r>
          </a:p>
        </p:txBody>
      </p:sp>
    </p:spTree>
    <p:extLst>
      <p:ext uri="{BB962C8B-B14F-4D97-AF65-F5344CB8AC3E}">
        <p14:creationId xmlns:p14="http://schemas.microsoft.com/office/powerpoint/2010/main" val="21073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Reversing Entries</a:t>
            </a:r>
            <a:br>
              <a:rPr lang="en-US" dirty="0"/>
            </a:br>
            <a:r>
              <a:rPr lang="en-US" sz="2000" dirty="0"/>
              <a:t>Learning Objective #9</a:t>
            </a:r>
          </a:p>
        </p:txBody>
      </p:sp>
      <p:sp>
        <p:nvSpPr>
          <p:cNvPr id="4" name="Content Placeholder 2"/>
          <p:cNvSpPr>
            <a:spLocks noGrp="1"/>
          </p:cNvSpPr>
          <p:nvPr>
            <p:ph idx="1"/>
          </p:nvPr>
        </p:nvSpPr>
        <p:spPr>
          <a:xfrm>
            <a:off x="838200" y="1317624"/>
            <a:ext cx="11063514" cy="4836433"/>
          </a:xfrm>
        </p:spPr>
        <p:txBody>
          <a:bodyPr/>
          <a:lstStyle/>
          <a:p>
            <a:pPr lvl="0">
              <a:spcBef>
                <a:spcPts val="300"/>
              </a:spcBef>
            </a:pPr>
            <a:r>
              <a:rPr lang="en-US" sz="2400" dirty="0">
                <a:solidFill>
                  <a:prstClr val="black"/>
                </a:solidFill>
              </a:rPr>
              <a:t>A </a:t>
            </a:r>
            <a:r>
              <a:rPr lang="en-US" sz="2400" b="1" dirty="0">
                <a:solidFill>
                  <a:srgbClr val="004A78"/>
                </a:solidFill>
              </a:rPr>
              <a:t>reversing entry</a:t>
            </a:r>
            <a:r>
              <a:rPr lang="en-US" sz="2400" dirty="0">
                <a:solidFill>
                  <a:prstClr val="black"/>
                </a:solidFill>
              </a:rPr>
              <a:t> is the exact reverse (accounts and amounts) of an adjusting entry.</a:t>
            </a:r>
          </a:p>
          <a:p>
            <a:pPr lvl="1">
              <a:spcBef>
                <a:spcPts val="300"/>
              </a:spcBef>
            </a:pPr>
            <a:r>
              <a:rPr lang="en-US" sz="2000" dirty="0">
                <a:solidFill>
                  <a:prstClr val="black"/>
                </a:solidFill>
              </a:rPr>
              <a:t>Reversing entries are optional.</a:t>
            </a:r>
          </a:p>
          <a:p>
            <a:pPr lvl="0">
              <a:spcBef>
                <a:spcPts val="300"/>
              </a:spcBef>
            </a:pPr>
            <a:r>
              <a:rPr lang="en-US" sz="2400" dirty="0">
                <a:solidFill>
                  <a:prstClr val="black"/>
                </a:solidFill>
              </a:rPr>
              <a:t>Reversing entries are made to simplify the recording of subsequent transactions related to the adjusting entry.</a:t>
            </a:r>
          </a:p>
          <a:p>
            <a:pPr lvl="0">
              <a:spcBef>
                <a:spcPts val="300"/>
              </a:spcBef>
            </a:pPr>
            <a:r>
              <a:rPr lang="en-US" sz="2400" dirty="0">
                <a:solidFill>
                  <a:prstClr val="black"/>
                </a:solidFill>
              </a:rPr>
              <a:t>Types of adjusting entries that are reversed include those that:</a:t>
            </a:r>
          </a:p>
          <a:p>
            <a:pPr lvl="1">
              <a:spcBef>
                <a:spcPts val="300"/>
              </a:spcBef>
            </a:pPr>
            <a:r>
              <a:rPr lang="en-US" sz="2000" dirty="0">
                <a:solidFill>
                  <a:prstClr val="black"/>
                </a:solidFill>
              </a:rPr>
              <a:t>accrue revenues to be collected in the next accounting period</a:t>
            </a:r>
          </a:p>
          <a:p>
            <a:pPr lvl="1">
              <a:spcBef>
                <a:spcPts val="300"/>
              </a:spcBef>
            </a:pPr>
            <a:r>
              <a:rPr lang="en-US" sz="2000" dirty="0">
                <a:solidFill>
                  <a:prstClr val="black"/>
                </a:solidFill>
              </a:rPr>
              <a:t>accrue expenses to be paid in the next accounting period</a:t>
            </a:r>
          </a:p>
          <a:p>
            <a:pPr lvl="1">
              <a:spcBef>
                <a:spcPts val="300"/>
              </a:spcBef>
            </a:pPr>
            <a:r>
              <a:rPr lang="en-US" sz="2000" dirty="0">
                <a:solidFill>
                  <a:prstClr val="black"/>
                </a:solidFill>
              </a:rPr>
              <a:t>defer costs by recording them as prepaid expenses, which will be consumed in the next accounting period</a:t>
            </a:r>
          </a:p>
          <a:p>
            <a:pPr lvl="1">
              <a:spcBef>
                <a:spcPts val="300"/>
              </a:spcBef>
            </a:pPr>
            <a:r>
              <a:rPr lang="en-US" sz="2000" dirty="0">
                <a:solidFill>
                  <a:prstClr val="black"/>
                </a:solidFill>
              </a:rPr>
              <a:t>defer revenues for prepayments from customers by recording them as unearned or deferred revenues, which will be earned in the next accounting period</a:t>
            </a:r>
          </a:p>
        </p:txBody>
      </p:sp>
    </p:spTree>
    <p:extLst>
      <p:ext uri="{BB962C8B-B14F-4D97-AF65-F5344CB8AC3E}">
        <p14:creationId xmlns:p14="http://schemas.microsoft.com/office/powerpoint/2010/main" val="4143618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Reversing Entry Illustration</a:t>
            </a:r>
            <a:endParaRPr lang="en-US" sz="1200" dirty="0"/>
          </a:p>
        </p:txBody>
      </p:sp>
      <p:graphicFrame>
        <p:nvGraphicFramePr>
          <p:cNvPr id="5" name="Table 2" descr="A document titled: Accrued Revenue. Below the title is a heading titled: Adjusting Entry. Below Adjusting Entry is a journal entry and a notation, on December 31, 2016. Interest receivable is debited by 66 and interest revenue is credited by 66. The notation reads: Revenues and expenses are CLOSED. Below are two scenarios, if a reversing entry is not made and if a reversing entry is made. If the reversing entry is not made on January 1, 2017, then the subsequent entry on March 1, 2017 would be a debit to cash for 1,419, a credit to notes receivable for 1,320, a credit to interest receivable for 66, and a credit to interest revenue for 33. If a reversing entry is made on January 1, 2017, where interest revenue is debited by 66 and interest receivable is credited by 66, then the subsequent entry on March 1, 2017 would have a debit of 1,419 for cash, a credit of 1,320 for notes receivable, and a credit of 99 for interest revenue. The analysis of subsequent entry for if the reversing entry is not made reads: Interest of 99 dollars is collected, but 66 dollars was recorded in interest receivable at end of last period. Consequently, interest receivable must be credited for 66 dollars, and interest revenue credited for 33 dollars. The analysis of subsequent entry for if the reversing entry is made reads: Interest of 99 dollars is collected and credited to interest revenue. The net result in interest revenue is a 33 dollar credit balance."/>
          <p:cNvGraphicFramePr>
            <a:graphicFrameLocks noGrp="1"/>
          </p:cNvGraphicFramePr>
          <p:nvPr>
            <p:ph idx="1"/>
            <p:extLst>
              <p:ext uri="{D42A27DB-BD31-4B8C-83A1-F6EECF244321}">
                <p14:modId xmlns:p14="http://schemas.microsoft.com/office/powerpoint/2010/main" val="470822559"/>
              </p:ext>
            </p:extLst>
          </p:nvPr>
        </p:nvGraphicFramePr>
        <p:xfrm>
          <a:off x="373895" y="1054193"/>
          <a:ext cx="11573170" cy="1219200"/>
        </p:xfrm>
        <a:graphic>
          <a:graphicData uri="http://schemas.openxmlformats.org/drawingml/2006/table">
            <a:tbl>
              <a:tblPr firstRow="1" bandRow="1">
                <a:tableStyleId>{5C22544A-7EE6-4342-B048-85BDC9FD1C3A}</a:tableStyleId>
              </a:tblPr>
              <a:tblGrid>
                <a:gridCol w="2475882">
                  <a:extLst>
                    <a:ext uri="{9D8B030D-6E8A-4147-A177-3AD203B41FA5}">
                      <a16:colId xmlns:a16="http://schemas.microsoft.com/office/drawing/2014/main" val="2168526298"/>
                    </a:ext>
                  </a:extLst>
                </a:gridCol>
                <a:gridCol w="7580293">
                  <a:extLst>
                    <a:ext uri="{9D8B030D-6E8A-4147-A177-3AD203B41FA5}">
                      <a16:colId xmlns:a16="http://schemas.microsoft.com/office/drawing/2014/main" val="719065344"/>
                    </a:ext>
                  </a:extLst>
                </a:gridCol>
                <a:gridCol w="776436">
                  <a:extLst>
                    <a:ext uri="{9D8B030D-6E8A-4147-A177-3AD203B41FA5}">
                      <a16:colId xmlns:a16="http://schemas.microsoft.com/office/drawing/2014/main" val="3282063434"/>
                    </a:ext>
                  </a:extLst>
                </a:gridCol>
                <a:gridCol w="740559">
                  <a:extLst>
                    <a:ext uri="{9D8B030D-6E8A-4147-A177-3AD203B41FA5}">
                      <a16:colId xmlns:a16="http://schemas.microsoft.com/office/drawing/2014/main" val="2440089208"/>
                    </a:ext>
                  </a:extLst>
                </a:gridCol>
              </a:tblGrid>
              <a:tr h="182880">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pPr algn="ctr"/>
                      <a:r>
                        <a:rPr lang="en-US" sz="1400" i="1" dirty="0">
                          <a:solidFill>
                            <a:schemeClr val="tx1"/>
                          </a:solidFill>
                          <a:latin typeface="Arial" panose="020B0604020202020204" pitchFamily="34" charset="0"/>
                          <a:cs typeface="Arial" panose="020B0604020202020204" pitchFamily="34" charset="0"/>
                        </a:rPr>
                        <a:t>Accrued Revenue</a:t>
                      </a:r>
                      <a:r>
                        <a:rPr lang="en-US" sz="1400" i="1" baseline="0" dirty="0">
                          <a:solidFill>
                            <a:schemeClr val="tx1"/>
                          </a:solidFill>
                          <a:latin typeface="Arial" panose="020B0604020202020204" pitchFamily="34" charset="0"/>
                          <a:cs typeface="Arial" panose="020B0604020202020204" pitchFamily="34" charset="0"/>
                        </a:rPr>
                        <a:t> </a:t>
                      </a:r>
                      <a:r>
                        <a:rPr lang="en-US" sz="1400" i="1" dirty="0">
                          <a:solidFill>
                            <a:schemeClr val="tx1"/>
                          </a:solidFill>
                          <a:latin typeface="Arial" panose="020B0604020202020204" pitchFamily="34" charset="0"/>
                          <a:cs typeface="Arial" panose="020B0604020202020204" pitchFamily="34" charset="0"/>
                        </a:rPr>
                        <a:t>Adjusting Entry</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16654231"/>
                  </a:ext>
                </a:extLst>
              </a:tr>
              <a:tr h="182880">
                <a:tc>
                  <a:txBody>
                    <a:bodyPr/>
                    <a:lstStyle/>
                    <a:p>
                      <a:r>
                        <a:rPr lang="en-US" sz="1400" dirty="0">
                          <a:latin typeface="Arial" panose="020B0604020202020204" pitchFamily="34" charset="0"/>
                          <a:cs typeface="Arial" panose="020B0604020202020204" pitchFamily="34" charset="0"/>
                        </a:rPr>
                        <a:t>12/31/19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latin typeface="Arial" panose="020B0604020202020204" pitchFamily="34" charset="0"/>
                          <a:cs typeface="Arial" panose="020B0604020202020204" pitchFamily="34" charset="0"/>
                        </a:rPr>
                        <a:t>Interest Receivable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latin typeface="Arial" panose="020B0604020202020204" pitchFamily="34" charset="0"/>
                          <a:cs typeface="Arial" panose="020B0604020202020204" pitchFamily="34" charset="0"/>
                        </a:rPr>
                        <a:t>66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67189359"/>
                  </a:ext>
                </a:extLst>
              </a:tr>
              <a:tr h="182880">
                <a:tc>
                  <a:txBody>
                    <a:bodyPr/>
                    <a:lstStyle/>
                    <a:p>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latin typeface="Arial" panose="020B0604020202020204" pitchFamily="34" charset="0"/>
                          <a:cs typeface="Arial" panose="020B0604020202020204" pitchFamily="34" charset="0"/>
                        </a:rPr>
                        <a:t>Interest Revenue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latin typeface="Arial" panose="020B0604020202020204" pitchFamily="34" charset="0"/>
                          <a:cs typeface="Arial" panose="020B0604020202020204" pitchFamily="34" charset="0"/>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25630754"/>
                  </a:ext>
                </a:extLst>
              </a:tr>
              <a:tr h="182880">
                <a:tc>
                  <a:txBody>
                    <a:bodyPr/>
                    <a:lstStyle/>
                    <a:p>
                      <a:r>
                        <a:rPr lang="en-US" sz="1400" dirty="0">
                          <a:latin typeface="Arial" panose="020B0604020202020204" pitchFamily="34" charset="0"/>
                          <a:cs typeface="Arial" panose="020B0604020202020204" pitchFamily="34" charset="0"/>
                        </a:rPr>
                        <a:t>12/31/19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r>
                        <a:rPr lang="en-US" sz="1400" dirty="0">
                          <a:latin typeface="Arial" panose="020B0604020202020204" pitchFamily="34" charset="0"/>
                          <a:cs typeface="Arial" panose="020B0604020202020204" pitchFamily="34" charset="0"/>
                        </a:rPr>
                        <a:t>Revenues and expenses are CLOSED.</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899752340"/>
                  </a:ext>
                </a:extLst>
              </a:tr>
            </a:tbl>
          </a:graphicData>
        </a:graphic>
      </p:graphicFrame>
      <p:graphicFrame>
        <p:nvGraphicFramePr>
          <p:cNvPr id="9" name="Table 3" descr="A document titled: Accrued Revenue. Below the title is a heading titled: Adjusting Entry. Below Adjusting Entry is a journal entry and a notation, on December 31, 2016. Interest receivable is debited by 66 and interest revenue is credited by 66. The notation reads: Revenues and expenses are CLOSED. Below are two scenarios, if a reversing entry is not made and if a reversing entry is made. If the reversing entry is not made on January 1, 2017, then the subsequent entry on March 1, 2017 would be a debit to cash for 1,419, a credit to notes receivable for 1,320, a credit to interest receivable for 66, and a credit to interest revenue for 33. If a reversing entry is made on January 1, 2017, where interest revenue is debited by 66 and interest receivable is credited by 66, then the subsequent entry on March 1, 2017 would have a debit of 1,419 for cash, a credit of 1,320 for notes receivable, and a credit of 99 for interest revenue. The analysis of subsequent entry for if the reversing entry is not made reads: Interest of 99 dollars is collected, but 66 dollars was recorded in interest receivable at end of last period. Consequently, interest receivable must be credited for 66 dollars, and interest revenue credited for 33 dollars. The analysis of subsequent entry for if the reversing entry is made reads: Interest of 99 dollars is collected and credited to interest revenue. The net result in interest revenue is a 33 dollar credit balance."/>
          <p:cNvGraphicFramePr>
            <a:graphicFrameLocks noGrp="1"/>
          </p:cNvGraphicFramePr>
          <p:nvPr>
            <p:ph idx="10"/>
            <p:extLst>
              <p:ext uri="{D42A27DB-BD31-4B8C-83A1-F6EECF244321}">
                <p14:modId xmlns:p14="http://schemas.microsoft.com/office/powerpoint/2010/main" val="1095083651"/>
              </p:ext>
            </p:extLst>
          </p:nvPr>
        </p:nvGraphicFramePr>
        <p:xfrm>
          <a:off x="373897" y="2270854"/>
          <a:ext cx="11573170" cy="295656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2168526298"/>
                    </a:ext>
                  </a:extLst>
                </a:gridCol>
                <a:gridCol w="1768189">
                  <a:extLst>
                    <a:ext uri="{9D8B030D-6E8A-4147-A177-3AD203B41FA5}">
                      <a16:colId xmlns:a16="http://schemas.microsoft.com/office/drawing/2014/main" val="719065344"/>
                    </a:ext>
                  </a:extLst>
                </a:gridCol>
                <a:gridCol w="673596">
                  <a:extLst>
                    <a:ext uri="{9D8B030D-6E8A-4147-A177-3AD203B41FA5}">
                      <a16:colId xmlns:a16="http://schemas.microsoft.com/office/drawing/2014/main" val="3592754823"/>
                    </a:ext>
                  </a:extLst>
                </a:gridCol>
                <a:gridCol w="757795">
                  <a:extLst>
                    <a:ext uri="{9D8B030D-6E8A-4147-A177-3AD203B41FA5}">
                      <a16:colId xmlns:a16="http://schemas.microsoft.com/office/drawing/2014/main" val="4092696890"/>
                    </a:ext>
                  </a:extLst>
                </a:gridCol>
                <a:gridCol w="2286000">
                  <a:extLst>
                    <a:ext uri="{9D8B030D-6E8A-4147-A177-3AD203B41FA5}">
                      <a16:colId xmlns:a16="http://schemas.microsoft.com/office/drawing/2014/main" val="3526107375"/>
                    </a:ext>
                  </a:extLst>
                </a:gridCol>
                <a:gridCol w="2011680">
                  <a:extLst>
                    <a:ext uri="{9D8B030D-6E8A-4147-A177-3AD203B41FA5}">
                      <a16:colId xmlns:a16="http://schemas.microsoft.com/office/drawing/2014/main" val="898374031"/>
                    </a:ext>
                  </a:extLst>
                </a:gridCol>
                <a:gridCol w="757795">
                  <a:extLst>
                    <a:ext uri="{9D8B030D-6E8A-4147-A177-3AD203B41FA5}">
                      <a16:colId xmlns:a16="http://schemas.microsoft.com/office/drawing/2014/main" val="3282063434"/>
                    </a:ext>
                  </a:extLst>
                </a:gridCol>
                <a:gridCol w="757795">
                  <a:extLst>
                    <a:ext uri="{9D8B030D-6E8A-4147-A177-3AD203B41FA5}">
                      <a16:colId xmlns:a16="http://schemas.microsoft.com/office/drawing/2014/main" val="2440089208"/>
                    </a:ext>
                  </a:extLst>
                </a:gridCol>
              </a:tblGrid>
              <a:tr h="182880">
                <a:tc>
                  <a:txBody>
                    <a:bodyPr/>
                    <a:lstStyle/>
                    <a:p>
                      <a:r>
                        <a:rPr lang="en-US" sz="1400" b="0" i="1" dirty="0">
                          <a:solidFill>
                            <a:schemeClr val="tx1"/>
                          </a:solidFill>
                          <a:latin typeface="Arial" panose="020B0604020202020204" pitchFamily="34" charset="0"/>
                          <a:cs typeface="Arial" panose="020B0604020202020204" pitchFamily="34" charset="0"/>
                        </a:rPr>
                        <a:t>If reversing entry is </a:t>
                      </a:r>
                      <a:r>
                        <a:rPr lang="en-US" sz="1400" b="1" i="1" dirty="0">
                          <a:solidFill>
                            <a:schemeClr val="tx1"/>
                          </a:solidFill>
                          <a:latin typeface="Arial" panose="020B0604020202020204" pitchFamily="34" charset="0"/>
                          <a:cs typeface="Arial" panose="020B0604020202020204" pitchFamily="34" charset="0"/>
                        </a:rPr>
                        <a:t>not</a:t>
                      </a:r>
                      <a:r>
                        <a:rPr lang="en-US" sz="1400" b="0" i="1" dirty="0">
                          <a:solidFill>
                            <a:schemeClr val="tx1"/>
                          </a:solidFill>
                          <a:latin typeface="Arial" panose="020B0604020202020204" pitchFamily="34" charset="0"/>
                          <a:cs typeface="Arial" panose="020B0604020202020204" pitchFamily="34" charset="0"/>
                        </a:rPr>
                        <a:t> made:</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reversing entry is made:</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b="0" i="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16654231"/>
                  </a:ext>
                </a:extLst>
              </a:tr>
              <a:tr h="182880">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b="1" i="1" dirty="0">
                          <a:solidFill>
                            <a:schemeClr val="tx1"/>
                          </a:solidFill>
                          <a:latin typeface="Arial" panose="020B0604020202020204" pitchFamily="34" charset="0"/>
                          <a:cs typeface="Arial" panose="020B0604020202020204" pitchFamily="34" charset="0"/>
                        </a:rPr>
                        <a:t>Reversing Entry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b="1" i="1" dirty="0">
                          <a:solidFill>
                            <a:schemeClr val="tx1"/>
                          </a:solidFill>
                          <a:latin typeface="Arial" panose="020B0604020202020204" pitchFamily="34" charset="0"/>
                          <a:cs typeface="Arial" panose="020B0604020202020204" pitchFamily="34" charset="0"/>
                        </a:rPr>
                        <a:t>Reversing Entry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567189359"/>
                  </a:ext>
                </a:extLst>
              </a:tr>
              <a:tr h="182880">
                <a:tc>
                  <a:txBody>
                    <a:bodyPr/>
                    <a:lstStyle/>
                    <a:p>
                      <a:r>
                        <a:rPr lang="en-US" sz="1400" dirty="0">
                          <a:solidFill>
                            <a:schemeClr val="tx1"/>
                          </a:solidFill>
                          <a:latin typeface="Arial" panose="020B0604020202020204" pitchFamily="34" charset="0"/>
                          <a:cs typeface="Arial" panose="020B0604020202020204" pitchFamily="34" charset="0"/>
                        </a:rPr>
                        <a:t>1/1/20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latin typeface="Arial" panose="020B0604020202020204" pitchFamily="34" charset="0"/>
                          <a:cs typeface="Arial" panose="020B0604020202020204" pitchFamily="34" charset="0"/>
                        </a:rPr>
                        <a:t>None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US" sz="1400" dirty="0" smtClean="0">
                          <a:solidFill>
                            <a:schemeClr val="tx1"/>
                          </a:solidFill>
                          <a:latin typeface="Arial" panose="020B0604020202020204" pitchFamily="34" charset="0"/>
                          <a:cs typeface="Arial" panose="020B0604020202020204" pitchFamily="34" charset="0"/>
                        </a:rPr>
                        <a:t>1/1/20</a:t>
                      </a: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r>
                        <a:rPr lang="en-US" sz="1400" dirty="0">
                          <a:solidFill>
                            <a:schemeClr val="tx1"/>
                          </a:solidFill>
                          <a:latin typeface="Arial" panose="020B0604020202020204" pitchFamily="34" charset="0"/>
                          <a:cs typeface="Arial" panose="020B0604020202020204" pitchFamily="34" charset="0"/>
                        </a:rPr>
                        <a:t>Interest Revenue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25630754"/>
                  </a:ext>
                </a:extLst>
              </a:tr>
              <a:tr h="182880">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r>
                        <a:rPr lang="en-US" sz="1400" dirty="0">
                          <a:solidFill>
                            <a:schemeClr val="tx1"/>
                          </a:solidFill>
                          <a:latin typeface="Arial" panose="020B0604020202020204" pitchFamily="34" charset="0"/>
                          <a:cs typeface="Arial" panose="020B0604020202020204" pitchFamily="34" charset="0"/>
                        </a:rPr>
                        <a:t>Interest Receivable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899752340"/>
                  </a:ext>
                </a:extLst>
              </a:tr>
              <a:tr h="182880">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b="1" i="1" dirty="0">
                          <a:solidFill>
                            <a:schemeClr val="tx1"/>
                          </a:solidFill>
                          <a:latin typeface="Arial" panose="020B0604020202020204" pitchFamily="34" charset="0"/>
                          <a:cs typeface="Arial" panose="020B0604020202020204" pitchFamily="34" charset="0"/>
                        </a:rPr>
                        <a:t>Subsequent Entry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b="1" i="1" dirty="0">
                          <a:solidFill>
                            <a:schemeClr val="tx1"/>
                          </a:solidFill>
                          <a:latin typeface="Arial" panose="020B0604020202020204" pitchFamily="34" charset="0"/>
                          <a:cs typeface="Arial" panose="020B0604020202020204" pitchFamily="34" charset="0"/>
                        </a:rPr>
                        <a:t>Subsequent Entry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39035183"/>
                  </a:ext>
                </a:extLst>
              </a:tr>
              <a:tr h="182880">
                <a:tc>
                  <a:txBody>
                    <a:bodyPr/>
                    <a:lstStyle/>
                    <a:p>
                      <a:r>
                        <a:rPr lang="en-US" sz="1400" dirty="0">
                          <a:solidFill>
                            <a:schemeClr val="tx1"/>
                          </a:solidFill>
                          <a:latin typeface="Arial" panose="020B0604020202020204" pitchFamily="34" charset="0"/>
                          <a:cs typeface="Arial" panose="020B0604020202020204" pitchFamily="34" charset="0"/>
                        </a:rPr>
                        <a:t>3/1/20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Cash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1,419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US" sz="1400" dirty="0" smtClean="0">
                          <a:solidFill>
                            <a:schemeClr val="tx1"/>
                          </a:solidFill>
                          <a:latin typeface="Arial" panose="020B0604020202020204" pitchFamily="34" charset="0"/>
                          <a:cs typeface="Arial" panose="020B0604020202020204" pitchFamily="34" charset="0"/>
                        </a:rPr>
                        <a:t>3/1/20</a:t>
                      </a: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Cash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1,419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4259108155"/>
                  </a:ext>
                </a:extLst>
              </a:tr>
              <a:tr h="182880">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lgn="l"/>
                      <a:r>
                        <a:rPr lang="en-US" sz="1400" dirty="0">
                          <a:solidFill>
                            <a:schemeClr val="tx1"/>
                          </a:solidFill>
                          <a:latin typeface="Arial" panose="020B0604020202020204" pitchFamily="34" charset="0"/>
                          <a:cs typeface="Arial" panose="020B0604020202020204" pitchFamily="34" charset="0"/>
                        </a:rPr>
                        <a:t>Notes Receivable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1,320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lgn="l"/>
                      <a:r>
                        <a:rPr lang="en-US" sz="1400" dirty="0">
                          <a:solidFill>
                            <a:schemeClr val="tx1"/>
                          </a:solidFill>
                          <a:latin typeface="Arial" panose="020B0604020202020204" pitchFamily="34" charset="0"/>
                          <a:cs typeface="Arial" panose="020B0604020202020204" pitchFamily="34" charset="0"/>
                        </a:rPr>
                        <a:t>Notes Receivable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1,320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656316321"/>
                  </a:ext>
                </a:extLst>
              </a:tr>
              <a:tr h="182880">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lgn="l"/>
                      <a:r>
                        <a:rPr lang="en-US" sz="1400" dirty="0">
                          <a:solidFill>
                            <a:schemeClr val="tx1"/>
                          </a:solidFill>
                          <a:latin typeface="Arial" panose="020B0604020202020204" pitchFamily="34" charset="0"/>
                          <a:cs typeface="Arial" panose="020B0604020202020204" pitchFamily="34" charset="0"/>
                        </a:rPr>
                        <a:t>Interest Receivable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marL="182880" algn="l"/>
                      <a:r>
                        <a:rPr lang="en-US" sz="1400" dirty="0">
                          <a:solidFill>
                            <a:schemeClr val="tx1"/>
                          </a:solidFill>
                          <a:latin typeface="Arial" panose="020B0604020202020204" pitchFamily="34" charset="0"/>
                          <a:cs typeface="Arial" panose="020B0604020202020204" pitchFamily="34" charset="0"/>
                        </a:rPr>
                        <a:t>Interest Revenue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860528236"/>
                  </a:ext>
                </a:extLst>
              </a:tr>
              <a:tr h="182880">
                <a:tc>
                  <a:txBody>
                    <a:bodyPr/>
                    <a:lstStyle/>
                    <a:p>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marL="182880" algn="l"/>
                      <a:r>
                        <a:rPr lang="en-US" sz="1400" dirty="0">
                          <a:solidFill>
                            <a:schemeClr val="tx1"/>
                          </a:solidFill>
                          <a:latin typeface="Arial" panose="020B0604020202020204" pitchFamily="34" charset="0"/>
                          <a:cs typeface="Arial" panose="020B0604020202020204" pitchFamily="34" charset="0"/>
                        </a:rPr>
                        <a:t>Interest Revenue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r>
                        <a:rPr lang="en-US" sz="1400" dirty="0">
                          <a:solidFill>
                            <a:schemeClr val="tx1"/>
                          </a:solidFill>
                          <a:latin typeface="Arial" panose="020B0604020202020204" pitchFamily="34" charset="0"/>
                          <a:cs typeface="Arial" panose="020B0604020202020204" pitchFamily="34" charset="0"/>
                        </a:rPr>
                        <a:t>33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l"/>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r"/>
                      <a:endParaRPr lang="en-US"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280633164"/>
                  </a:ext>
                </a:extLst>
              </a:tr>
            </a:tbl>
          </a:graphicData>
        </a:graphic>
      </p:graphicFrame>
      <p:graphicFrame>
        <p:nvGraphicFramePr>
          <p:cNvPr id="10" name="Table 4" descr="A document titled: Accrued Revenue. Below the title is a heading titled: Adjusting Entry. Below Adjusting Entry is a journal entry and a notation, on December 31, 2016. Interest receivable is debited by 66 and interest revenue is credited by 66. The notation reads: Revenues and expenses are CLOSED. Below are two scenarios, if a reversing entry is not made and if a reversing entry is made. If the reversing entry is not made on January 1, 2017, then the subsequent entry on March 1, 2017 would be a debit to cash for 1,419, a credit to notes receivable for 1,320, a credit to interest receivable for 66, and a credit to interest revenue for 33. If a reversing entry is made on January 1, 2017, where interest revenue is debited by 66 and interest receivable is credited by 66, then the subsequent entry on March 1, 2017 would have a debit of 1,419 for cash, a credit of 1,320 for notes receivable, and a credit of 99 for interest revenue. The analysis of subsequent entry for if the reversing entry is not made reads: Interest of 99 dollars is collected, but 66 dollars was recorded in interest receivable at end of last period. Consequently, interest receivable must be credited for 66 dollars, and interest revenue credited for 33 dollars. The analysis of subsequent entry for if the reversing entry is made reads: Interest of 99 dollars is collected and credited to interest revenue. The net result in interest revenue is a 33 dollar credit balance."/>
          <p:cNvGraphicFramePr>
            <a:graphicFrameLocks noGrp="1"/>
          </p:cNvGraphicFramePr>
          <p:nvPr>
            <p:ph idx="11"/>
            <p:extLst>
              <p:ext uri="{D42A27DB-BD31-4B8C-83A1-F6EECF244321}">
                <p14:modId xmlns:p14="http://schemas.microsoft.com/office/powerpoint/2010/main" val="615737258"/>
              </p:ext>
            </p:extLst>
          </p:nvPr>
        </p:nvGraphicFramePr>
        <p:xfrm>
          <a:off x="373897" y="5222340"/>
          <a:ext cx="11573169" cy="1036320"/>
        </p:xfrm>
        <a:graphic>
          <a:graphicData uri="http://schemas.openxmlformats.org/drawingml/2006/table">
            <a:tbl>
              <a:tblPr firstRow="1" bandRow="1">
                <a:tableStyleId>{5C22544A-7EE6-4342-B048-85BDC9FD1C3A}</a:tableStyleId>
              </a:tblPr>
              <a:tblGrid>
                <a:gridCol w="5957021">
                  <a:extLst>
                    <a:ext uri="{9D8B030D-6E8A-4147-A177-3AD203B41FA5}">
                      <a16:colId xmlns:a16="http://schemas.microsoft.com/office/drawing/2014/main" val="719065344"/>
                    </a:ext>
                  </a:extLst>
                </a:gridCol>
                <a:gridCol w="5616148">
                  <a:extLst>
                    <a:ext uri="{9D8B030D-6E8A-4147-A177-3AD203B41FA5}">
                      <a16:colId xmlns:a16="http://schemas.microsoft.com/office/drawing/2014/main" val="3282063434"/>
                    </a:ext>
                  </a:extLst>
                </a:gridCol>
              </a:tblGrid>
              <a:tr h="182880">
                <a:tc>
                  <a:txBody>
                    <a:bodyPr/>
                    <a:lstStyle/>
                    <a:p>
                      <a:pPr algn="ctr"/>
                      <a:r>
                        <a:rPr lang="en-US" sz="1400" i="1" dirty="0">
                          <a:solidFill>
                            <a:schemeClr val="tx1"/>
                          </a:solidFill>
                          <a:latin typeface="Arial" panose="020B0604020202020204" pitchFamily="34" charset="0"/>
                          <a:cs typeface="Arial" panose="020B0604020202020204" pitchFamily="34" charset="0"/>
                        </a:rPr>
                        <a:t>Analysis of Subsequent Entry</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tc>
                  <a:txBody>
                    <a:bodyPr/>
                    <a:lstStyle/>
                    <a:p>
                      <a:pPr algn="ctr"/>
                      <a:r>
                        <a:rPr lang="en-US" sz="1400" i="1" dirty="0">
                          <a:solidFill>
                            <a:schemeClr val="tx1"/>
                          </a:solidFill>
                          <a:latin typeface="Arial" panose="020B0604020202020204" pitchFamily="34" charset="0"/>
                          <a:cs typeface="Arial" panose="020B0604020202020204" pitchFamily="34" charset="0"/>
                        </a:rPr>
                        <a:t>Analysis of Subsequent Entry</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016654231"/>
                  </a:ext>
                </a:extLst>
              </a:tr>
              <a:tr h="182880">
                <a:tc>
                  <a:txBody>
                    <a:bodyPr/>
                    <a:lstStyle/>
                    <a:p>
                      <a:pPr algn="l"/>
                      <a:r>
                        <a:rPr lang="en-US" sz="1400" i="0" dirty="0">
                          <a:solidFill>
                            <a:schemeClr val="tx1"/>
                          </a:solidFill>
                          <a:latin typeface="Arial" panose="020B0604020202020204" pitchFamily="34" charset="0"/>
                          <a:cs typeface="Arial" panose="020B0604020202020204" pitchFamily="34" charset="0"/>
                        </a:rPr>
                        <a:t>Interest of $99 is collected, but $66 was recorded in Interest </a:t>
                      </a:r>
                      <a:br>
                        <a:rPr lang="en-US" sz="1400" i="0" dirty="0">
                          <a:solidFill>
                            <a:schemeClr val="tx1"/>
                          </a:solidFill>
                          <a:latin typeface="Arial" panose="020B0604020202020204" pitchFamily="34" charset="0"/>
                          <a:cs typeface="Arial" panose="020B0604020202020204" pitchFamily="34" charset="0"/>
                        </a:rPr>
                      </a:br>
                      <a:r>
                        <a:rPr lang="en-US" sz="1400" i="0" dirty="0">
                          <a:solidFill>
                            <a:schemeClr val="tx1"/>
                          </a:solidFill>
                          <a:latin typeface="Arial" panose="020B0604020202020204" pitchFamily="34" charset="0"/>
                          <a:cs typeface="Arial" panose="020B0604020202020204" pitchFamily="34" charset="0"/>
                        </a:rPr>
                        <a:t>Receivable at end of last period. Consequently, Interest Receivable must be credited for $66, and Interest Revenue credited for $33.</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r>
                        <a:rPr lang="en-US" sz="1400" dirty="0">
                          <a:latin typeface="Arial" panose="020B0604020202020204" pitchFamily="34" charset="0"/>
                          <a:cs typeface="Arial" panose="020B0604020202020204" pitchFamily="34" charset="0"/>
                        </a:rPr>
                        <a:t>Interest of $99 is collected and credited to Interest Revenue.</a:t>
                      </a:r>
                    </a:p>
                    <a:p>
                      <a:r>
                        <a:rPr lang="en-US" sz="1400" dirty="0">
                          <a:latin typeface="Arial" panose="020B0604020202020204" pitchFamily="34" charset="0"/>
                          <a:cs typeface="Arial" panose="020B0604020202020204" pitchFamily="34" charset="0"/>
                        </a:rPr>
                        <a:t>The net result in Interest Revenue is a $33 credit balance.</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512321151"/>
                  </a:ext>
                </a:extLst>
              </a:tr>
            </a:tbl>
          </a:graphicData>
        </a:graphic>
      </p:graphicFrame>
    </p:spTree>
    <p:extLst>
      <p:ext uri="{BB962C8B-B14F-4D97-AF65-F5344CB8AC3E}">
        <p14:creationId xmlns:p14="http://schemas.microsoft.com/office/powerpoint/2010/main" val="1394477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Subsidiary Ledgers</a:t>
            </a:r>
            <a:br>
              <a:rPr lang="en-US" dirty="0"/>
            </a:br>
            <a:r>
              <a:rPr lang="en-US" sz="2000" dirty="0"/>
              <a:t>Learning Objective #10</a:t>
            </a:r>
          </a:p>
        </p:txBody>
      </p:sp>
      <p:sp>
        <p:nvSpPr>
          <p:cNvPr id="4" name="Content Placeholder 2"/>
          <p:cNvSpPr>
            <a:spLocks noGrp="1"/>
          </p:cNvSpPr>
          <p:nvPr>
            <p:ph idx="1"/>
          </p:nvPr>
        </p:nvSpPr>
        <p:spPr>
          <a:xfrm>
            <a:off x="838200" y="1317624"/>
            <a:ext cx="10903857" cy="4894489"/>
          </a:xfrm>
        </p:spPr>
        <p:txBody>
          <a:bodyPr/>
          <a:lstStyle/>
          <a:p>
            <a:pPr lvl="0">
              <a:spcBef>
                <a:spcPts val="1200"/>
              </a:spcBef>
              <a:buClr>
                <a:schemeClr val="tx1"/>
              </a:buClr>
            </a:pPr>
            <a:r>
              <a:rPr lang="en-US" sz="2800" b="1" dirty="0">
                <a:solidFill>
                  <a:srgbClr val="004A78"/>
                </a:solidFill>
              </a:rPr>
              <a:t>Subsidiary ledgers</a:t>
            </a:r>
            <a:r>
              <a:rPr lang="en-US" sz="2800" dirty="0">
                <a:solidFill>
                  <a:prstClr val="black"/>
                </a:solidFill>
              </a:rPr>
              <a:t> are group of accounts, all of which relate to one specific company activity.</a:t>
            </a:r>
          </a:p>
          <a:p>
            <a:pPr lvl="1">
              <a:spcBef>
                <a:spcPts val="1200"/>
              </a:spcBef>
            </a:pPr>
            <a:r>
              <a:rPr lang="en-US" sz="2400" dirty="0">
                <a:solidFill>
                  <a:prstClr val="black"/>
                </a:solidFill>
              </a:rPr>
              <a:t>They supplement the general ledger to:</a:t>
            </a:r>
          </a:p>
          <a:p>
            <a:pPr lvl="2">
              <a:spcBef>
                <a:spcPts val="1200"/>
              </a:spcBef>
            </a:pPr>
            <a:r>
              <a:rPr lang="en-US" sz="2000" dirty="0">
                <a:solidFill>
                  <a:prstClr val="black"/>
                </a:solidFill>
              </a:rPr>
              <a:t>Reduce the size of the general ledger</a:t>
            </a:r>
          </a:p>
          <a:p>
            <a:pPr lvl="2">
              <a:spcBef>
                <a:spcPts val="1200"/>
              </a:spcBef>
            </a:pPr>
            <a:r>
              <a:rPr lang="en-US" sz="2000" dirty="0">
                <a:solidFill>
                  <a:prstClr val="black"/>
                </a:solidFill>
              </a:rPr>
              <a:t>Minimize errors</a:t>
            </a:r>
          </a:p>
          <a:p>
            <a:pPr lvl="2">
              <a:spcBef>
                <a:spcPts val="1200"/>
              </a:spcBef>
            </a:pPr>
            <a:r>
              <a:rPr lang="en-US" sz="2000" dirty="0">
                <a:solidFill>
                  <a:prstClr val="black"/>
                </a:solidFill>
              </a:rPr>
              <a:t>Divide the accounting tasks</a:t>
            </a:r>
          </a:p>
          <a:p>
            <a:pPr lvl="2">
              <a:spcBef>
                <a:spcPts val="1200"/>
              </a:spcBef>
            </a:pPr>
            <a:r>
              <a:rPr lang="en-US" sz="2000" dirty="0">
                <a:solidFill>
                  <a:prstClr val="black"/>
                </a:solidFill>
              </a:rPr>
              <a:t>Keep up-to-date records of credit customers and suppliers</a:t>
            </a:r>
          </a:p>
          <a:p>
            <a:pPr lvl="0">
              <a:spcBef>
                <a:spcPts val="1200"/>
              </a:spcBef>
            </a:pPr>
            <a:r>
              <a:rPr lang="en-US" sz="2800" dirty="0">
                <a:solidFill>
                  <a:prstClr val="black"/>
                </a:solidFill>
              </a:rPr>
              <a:t>A company still keeps a </a:t>
            </a:r>
            <a:r>
              <a:rPr lang="en-US" sz="2800" b="1" dirty="0">
                <a:solidFill>
                  <a:srgbClr val="004A78"/>
                </a:solidFill>
              </a:rPr>
              <a:t>control account </a:t>
            </a:r>
            <a:r>
              <a:rPr lang="en-US" sz="2800" dirty="0">
                <a:solidFill>
                  <a:prstClr val="black"/>
                </a:solidFill>
              </a:rPr>
              <a:t>in the general ledger</a:t>
            </a:r>
          </a:p>
          <a:p>
            <a:pPr lvl="1">
              <a:spcBef>
                <a:spcPts val="1200"/>
              </a:spcBef>
            </a:pPr>
            <a:r>
              <a:rPr lang="en-US" sz="2400" dirty="0">
                <a:solidFill>
                  <a:prstClr val="black"/>
                </a:solidFill>
              </a:rPr>
              <a:t>Balance must equal that of the subsidiary ledger</a:t>
            </a:r>
          </a:p>
        </p:txBody>
      </p:sp>
    </p:spTree>
    <p:extLst>
      <p:ext uri="{BB962C8B-B14F-4D97-AF65-F5344CB8AC3E}">
        <p14:creationId xmlns:p14="http://schemas.microsoft.com/office/powerpoint/2010/main" val="2436012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chemeClr val="tx1"/>
                </a:solidFill>
              </a:rPr>
              <a:t>Control Account and </a:t>
            </a:r>
            <a:br>
              <a:rPr lang="en-US" dirty="0">
                <a:solidFill>
                  <a:schemeClr val="tx1"/>
                </a:solidFill>
              </a:rPr>
            </a:br>
            <a:r>
              <a:rPr lang="en-US" dirty="0">
                <a:solidFill>
                  <a:schemeClr val="tx1"/>
                </a:solidFill>
              </a:rPr>
              <a:t>Subsidiary Ledger Illustration</a:t>
            </a:r>
          </a:p>
        </p:txBody>
      </p:sp>
      <p:pic>
        <p:nvPicPr>
          <p:cNvPr id="5" name="Picture 2" descr="A table shows the ending account balances for 2019. A T account is drawn under general ledger. Account name, Accounts receivable is centered above the horizontal line. A vertical line is centered perpendicular below a horizontal line. To the left of the vertical line, on the debit side of the T account reads, Balance, 7000. Two T accounts are drawn under subsidiary ledger. In the first T account, the account name, Frank Company is centered above the horizontal line. A vertical line is centered perpendicular below a horizontal line. To the left of the vertical line, on the debit side of the T account reads, Balance, 3000. In the second T account, the account name, Knox Company is centered above the horizontal line. A vertical line is centered perpendicular below a horizontal line. To the left of the vertical line, on the debit side of the T account reads, Balance, 4000. "/>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23913" y="2165990"/>
            <a:ext cx="10544175" cy="3540431"/>
          </a:xfrm>
          <a:prstGeom prst="rect">
            <a:avLst/>
          </a:prstGeom>
          <a:noFill/>
          <a:ln>
            <a:noFill/>
          </a:ln>
        </p:spPr>
      </p:pic>
    </p:spTree>
    <p:extLst>
      <p:ext uri="{BB962C8B-B14F-4D97-AF65-F5344CB8AC3E}">
        <p14:creationId xmlns:p14="http://schemas.microsoft.com/office/powerpoint/2010/main" val="2743271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Special Journals</a:t>
            </a:r>
            <a:endParaRPr lang="en-US" sz="900" dirty="0"/>
          </a:p>
        </p:txBody>
      </p:sp>
      <p:sp>
        <p:nvSpPr>
          <p:cNvPr id="4" name="Content Placeholder 2"/>
          <p:cNvSpPr>
            <a:spLocks noGrp="1"/>
          </p:cNvSpPr>
          <p:nvPr>
            <p:ph idx="1"/>
          </p:nvPr>
        </p:nvSpPr>
        <p:spPr>
          <a:xfrm>
            <a:off x="838200" y="1317624"/>
            <a:ext cx="10787743" cy="4894489"/>
          </a:xfrm>
        </p:spPr>
        <p:txBody>
          <a:bodyPr/>
          <a:lstStyle/>
          <a:p>
            <a:pPr lvl="0">
              <a:spcBef>
                <a:spcPts val="0"/>
              </a:spcBef>
              <a:buClr>
                <a:schemeClr val="tx1"/>
              </a:buClr>
            </a:pPr>
            <a:r>
              <a:rPr lang="en-US" sz="2800" b="1" dirty="0">
                <a:solidFill>
                  <a:srgbClr val="004A78"/>
                </a:solidFill>
              </a:rPr>
              <a:t>Special journals</a:t>
            </a:r>
            <a:r>
              <a:rPr lang="en-US" sz="2800" dirty="0">
                <a:solidFill>
                  <a:prstClr val="black"/>
                </a:solidFill>
              </a:rPr>
              <a:t> enable a company to record specific types of frequent, similar transactions.</a:t>
            </a:r>
          </a:p>
          <a:p>
            <a:pPr lvl="1">
              <a:spcBef>
                <a:spcPts val="0"/>
              </a:spcBef>
            </a:pPr>
            <a:r>
              <a:rPr lang="en-US" sz="2400" dirty="0">
                <a:solidFill>
                  <a:prstClr val="black"/>
                </a:solidFill>
              </a:rPr>
              <a:t>Divide the accounting tasks</a:t>
            </a:r>
          </a:p>
          <a:p>
            <a:pPr lvl="1">
              <a:spcBef>
                <a:spcPts val="0"/>
              </a:spcBef>
            </a:pPr>
            <a:r>
              <a:rPr lang="en-US" sz="2400" dirty="0">
                <a:solidFill>
                  <a:prstClr val="black"/>
                </a:solidFill>
              </a:rPr>
              <a:t>Reduce the time needed for accounting activities</a:t>
            </a:r>
          </a:p>
          <a:p>
            <a:pPr lvl="1">
              <a:spcBef>
                <a:spcPts val="0"/>
              </a:spcBef>
            </a:pPr>
            <a:r>
              <a:rPr lang="en-US" sz="2400" dirty="0">
                <a:solidFill>
                  <a:prstClr val="black"/>
                </a:solidFill>
              </a:rPr>
              <a:t>Create a chronological listing of similar transactions</a:t>
            </a:r>
          </a:p>
          <a:p>
            <a:pPr lvl="0">
              <a:spcBef>
                <a:spcPts val="0"/>
              </a:spcBef>
            </a:pPr>
            <a:r>
              <a:rPr lang="en-US" sz="2800" dirty="0">
                <a:solidFill>
                  <a:prstClr val="black"/>
                </a:solidFill>
              </a:rPr>
              <a:t>The four most common types of special journals are:</a:t>
            </a:r>
          </a:p>
          <a:p>
            <a:pPr lvl="1">
              <a:spcBef>
                <a:spcPts val="0"/>
              </a:spcBef>
              <a:buClr>
                <a:schemeClr val="tx1"/>
              </a:buClr>
            </a:pPr>
            <a:r>
              <a:rPr lang="en-US" sz="2400" b="1" dirty="0">
                <a:solidFill>
                  <a:srgbClr val="004A78"/>
                </a:solidFill>
              </a:rPr>
              <a:t>Sales Journal</a:t>
            </a:r>
            <a:r>
              <a:rPr lang="en-US" sz="2400" dirty="0">
                <a:solidFill>
                  <a:prstClr val="black"/>
                </a:solidFill>
              </a:rPr>
              <a:t> – record all (and only) sales of merchandise on credit</a:t>
            </a:r>
          </a:p>
          <a:p>
            <a:pPr lvl="1">
              <a:spcBef>
                <a:spcPts val="0"/>
              </a:spcBef>
              <a:buClr>
                <a:schemeClr val="tx1"/>
              </a:buClr>
            </a:pPr>
            <a:r>
              <a:rPr lang="en-US" sz="2400" b="1" dirty="0">
                <a:solidFill>
                  <a:srgbClr val="004A78"/>
                </a:solidFill>
              </a:rPr>
              <a:t>Purchases Journal</a:t>
            </a:r>
            <a:r>
              <a:rPr lang="en-US" sz="2400" dirty="0">
                <a:solidFill>
                  <a:prstClr val="black"/>
                </a:solidFill>
              </a:rPr>
              <a:t> – record all (and only) purchases of merchandise on credit</a:t>
            </a:r>
          </a:p>
          <a:p>
            <a:pPr lvl="1">
              <a:spcBef>
                <a:spcPts val="0"/>
              </a:spcBef>
              <a:buClr>
                <a:schemeClr val="tx1"/>
              </a:buClr>
            </a:pPr>
            <a:r>
              <a:rPr lang="en-US" sz="2400" b="1" dirty="0">
                <a:solidFill>
                  <a:srgbClr val="004A78"/>
                </a:solidFill>
              </a:rPr>
              <a:t>Cash Receipts Journal</a:t>
            </a:r>
            <a:r>
              <a:rPr lang="en-US" sz="2400" dirty="0">
                <a:solidFill>
                  <a:prstClr val="black"/>
                </a:solidFill>
              </a:rPr>
              <a:t> – record all cash receipts</a:t>
            </a:r>
          </a:p>
          <a:p>
            <a:pPr lvl="1">
              <a:spcBef>
                <a:spcPts val="0"/>
              </a:spcBef>
              <a:buClr>
                <a:schemeClr val="tx1"/>
              </a:buClr>
            </a:pPr>
            <a:r>
              <a:rPr lang="en-US" sz="2400" b="1" dirty="0">
                <a:solidFill>
                  <a:srgbClr val="004A78"/>
                </a:solidFill>
              </a:rPr>
              <a:t>Cash Payments Journal </a:t>
            </a:r>
            <a:r>
              <a:rPr lang="en-US" sz="2400" dirty="0">
                <a:solidFill>
                  <a:prstClr val="black"/>
                </a:solidFill>
              </a:rPr>
              <a:t>– record all cash payments</a:t>
            </a:r>
          </a:p>
        </p:txBody>
      </p:sp>
    </p:spTree>
    <p:extLst>
      <p:ext uri="{BB962C8B-B14F-4D97-AF65-F5344CB8AC3E}">
        <p14:creationId xmlns:p14="http://schemas.microsoft.com/office/powerpoint/2010/main" val="4159340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Appendix 3.1  Cash-Basis Accounting</a:t>
            </a:r>
            <a:br>
              <a:rPr lang="en-US" dirty="0"/>
            </a:br>
            <a:r>
              <a:rPr lang="en-US" sz="2000" dirty="0"/>
              <a:t>Learning Objective #11</a:t>
            </a:r>
            <a:endParaRPr lang="en-US" sz="500" dirty="0"/>
          </a:p>
        </p:txBody>
      </p:sp>
      <p:sp>
        <p:nvSpPr>
          <p:cNvPr id="4" name="Content Placeholder 2"/>
          <p:cNvSpPr>
            <a:spLocks noGrp="1"/>
          </p:cNvSpPr>
          <p:nvPr>
            <p:ph idx="1"/>
          </p:nvPr>
        </p:nvSpPr>
        <p:spPr>
          <a:xfrm>
            <a:off x="838200" y="1317625"/>
            <a:ext cx="10903857" cy="4662262"/>
          </a:xfrm>
        </p:spPr>
        <p:txBody>
          <a:bodyPr/>
          <a:lstStyle/>
          <a:p>
            <a:pPr lvl="0">
              <a:spcBef>
                <a:spcPts val="1200"/>
              </a:spcBef>
              <a:buClr>
                <a:schemeClr val="tx1"/>
              </a:buClr>
            </a:pPr>
            <a:r>
              <a:rPr lang="en-US" sz="2800" b="1" dirty="0">
                <a:solidFill>
                  <a:srgbClr val="004A78"/>
                </a:solidFill>
              </a:rPr>
              <a:t>Cash-basis accounting</a:t>
            </a:r>
          </a:p>
          <a:p>
            <a:pPr lvl="1">
              <a:spcBef>
                <a:spcPts val="1200"/>
              </a:spcBef>
              <a:buClr>
                <a:schemeClr val="tx1"/>
              </a:buClr>
            </a:pPr>
            <a:r>
              <a:rPr lang="en-US" sz="2400" dirty="0"/>
              <a:t>A company records revenues when it collects cash from sales and records expenses when it pays cash for its operations</a:t>
            </a:r>
          </a:p>
          <a:p>
            <a:pPr lvl="0">
              <a:spcBef>
                <a:spcPts val="1200"/>
              </a:spcBef>
              <a:buClr>
                <a:schemeClr val="tx1"/>
              </a:buClr>
            </a:pPr>
            <a:r>
              <a:rPr lang="en-US" sz="2800" dirty="0"/>
              <a:t>Net income equals net operating cash flow for the period</a:t>
            </a:r>
          </a:p>
          <a:p>
            <a:pPr lvl="0">
              <a:spcBef>
                <a:spcPts val="1200"/>
              </a:spcBef>
              <a:buClr>
                <a:schemeClr val="tx1"/>
              </a:buClr>
            </a:pPr>
            <a:r>
              <a:rPr lang="en-US" sz="2800" dirty="0"/>
              <a:t>Not allowed under GAAP or IFRS</a:t>
            </a:r>
          </a:p>
          <a:p>
            <a:pPr lvl="0">
              <a:spcBef>
                <a:spcPts val="1200"/>
              </a:spcBef>
              <a:buClr>
                <a:schemeClr val="tx1"/>
              </a:buClr>
            </a:pPr>
            <a:r>
              <a:rPr lang="en-US" sz="2800" dirty="0"/>
              <a:t>Companies may need to convert from a cash-basis to an accrual-basis </a:t>
            </a:r>
          </a:p>
        </p:txBody>
      </p:sp>
    </p:spTree>
    <p:extLst>
      <p:ext uri="{BB962C8B-B14F-4D97-AF65-F5344CB8AC3E}">
        <p14:creationId xmlns:p14="http://schemas.microsoft.com/office/powerpoint/2010/main" val="2320389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Cash-Basis Accounting</a:t>
            </a:r>
            <a:endParaRPr lang="en-US" sz="500" dirty="0"/>
          </a:p>
        </p:txBody>
      </p:sp>
      <p:pic>
        <p:nvPicPr>
          <p:cNvPr id="6" name="Picture 2" descr="Figure titled Adjustments to Convert Cash-Basis to Accrual-Basis Accounting. To convert collections from costumers from cash basis to accrual basis, the adjustments needed are add ending accounts receivable and minus beginning accounts receivable to equal sales revenue. To adjust payments to suppliers from cash basis to accrual basis, the adjustments needed are add beginning inventory, minus ending inventory, add ending accounts payable, and minus beginning accounts payable to equal cost of goods sold. To convert payments for other operating costs from cash basis to accrual basis, the adjustments needed are add beginning prepaid expenses, minus ending prepaid expenses, add ending accrued expenses, and minus beginning accrued expenses to equal operating expenses (except depreciation)."/>
          <p:cNvPicPr preferRelativeResize="0">
            <a:picLocks noGrp="1"/>
          </p:cNvPicPr>
          <p:nvPr>
            <p:ph idx="1"/>
          </p:nvPr>
        </p:nvPicPr>
        <p:blipFill rotWithShape="1">
          <a:blip r:embed="rId3">
            <a:alphaModFix/>
          </a:blip>
          <a:srcRect/>
          <a:stretch/>
        </p:blipFill>
        <p:spPr>
          <a:xfrm>
            <a:off x="1132770" y="1248569"/>
            <a:ext cx="9926461" cy="4803888"/>
          </a:xfrm>
          <a:prstGeom prst="rect">
            <a:avLst/>
          </a:prstGeom>
          <a:noFill/>
          <a:ln>
            <a:noFill/>
          </a:ln>
        </p:spPr>
      </p:pic>
    </p:spTree>
    <p:extLst>
      <p:ext uri="{BB962C8B-B14F-4D97-AF65-F5344CB8AC3E}">
        <p14:creationId xmlns:p14="http://schemas.microsoft.com/office/powerpoint/2010/main" val="330107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Shareholders’ Equity Components</a:t>
            </a:r>
            <a:endParaRPr lang="en-US" sz="2000" dirty="0"/>
          </a:p>
        </p:txBody>
      </p:sp>
      <p:sp>
        <p:nvSpPr>
          <p:cNvPr id="3" name="Content Placeholder 2"/>
          <p:cNvSpPr>
            <a:spLocks noGrp="1"/>
          </p:cNvSpPr>
          <p:nvPr>
            <p:ph idx="1"/>
          </p:nvPr>
        </p:nvSpPr>
        <p:spPr>
          <a:xfrm>
            <a:off x="838200" y="1317625"/>
            <a:ext cx="11136086" cy="4754880"/>
          </a:xfrm>
        </p:spPr>
        <p:txBody>
          <a:bodyPr/>
          <a:lstStyle/>
          <a:p>
            <a:pPr>
              <a:buClr>
                <a:schemeClr val="tx1"/>
              </a:buClr>
              <a:buSzPct val="100000"/>
            </a:pPr>
            <a:r>
              <a:rPr lang="en-US" sz="2800" b="1" dirty="0">
                <a:solidFill>
                  <a:srgbClr val="004A78"/>
                </a:solidFill>
              </a:rPr>
              <a:t>Contributed capital</a:t>
            </a:r>
            <a:r>
              <a:rPr lang="en-US" sz="2800" dirty="0"/>
              <a:t> – amount of capital invested by owners</a:t>
            </a:r>
          </a:p>
          <a:p>
            <a:pPr>
              <a:buClr>
                <a:schemeClr val="tx1"/>
              </a:buClr>
              <a:buSzPct val="100000"/>
            </a:pPr>
            <a:r>
              <a:rPr lang="en-US" sz="2800" b="1" dirty="0">
                <a:solidFill>
                  <a:srgbClr val="004A78"/>
                </a:solidFill>
              </a:rPr>
              <a:t>Retained earnings</a:t>
            </a:r>
            <a:r>
              <a:rPr lang="en-US" sz="2800" dirty="0"/>
              <a:t> – cumulative amount of </a:t>
            </a:r>
            <a:r>
              <a:rPr lang="en-US" sz="2800" b="1" dirty="0">
                <a:solidFill>
                  <a:srgbClr val="004A78"/>
                </a:solidFill>
              </a:rPr>
              <a:t>net income </a:t>
            </a:r>
            <a:r>
              <a:rPr lang="en-US" sz="2800" dirty="0"/>
              <a:t>generated by the company minus the </a:t>
            </a:r>
            <a:r>
              <a:rPr lang="en-US" sz="2800" b="1" dirty="0">
                <a:solidFill>
                  <a:srgbClr val="004A78"/>
                </a:solidFill>
              </a:rPr>
              <a:t>dividends</a:t>
            </a:r>
            <a:r>
              <a:rPr lang="en-US" sz="2800" dirty="0"/>
              <a:t> distributed to owners</a:t>
            </a:r>
          </a:p>
          <a:p>
            <a:pPr marL="0" indent="0" algn="ctr">
              <a:buClr>
                <a:schemeClr val="tx1"/>
              </a:buClr>
              <a:buSzPct val="100000"/>
              <a:buNone/>
            </a:pPr>
            <a:r>
              <a:rPr lang="en-US" sz="2800" dirty="0"/>
              <a:t>Ending Balance in Retained Earnings = Beginning Balance in Retained Earnings + Net Income  </a:t>
            </a:r>
            <a:r>
              <a:rPr lang="en-US" sz="2800" dirty="0">
                <a:latin typeface="Calibri" panose="020F0502020204030204" pitchFamily="34" charset="0"/>
                <a:cs typeface="Calibri" panose="020F0502020204030204" pitchFamily="34" charset="0"/>
              </a:rPr>
              <a:t>̶</a:t>
            </a:r>
            <a:r>
              <a:rPr lang="en-US" sz="2800" dirty="0"/>
              <a:t>  Dividends</a:t>
            </a:r>
          </a:p>
          <a:p>
            <a:pPr>
              <a:buSzPct val="100000"/>
            </a:pPr>
            <a:r>
              <a:rPr lang="en-US" sz="2800" b="1" dirty="0">
                <a:solidFill>
                  <a:srgbClr val="004A78"/>
                </a:solidFill>
              </a:rPr>
              <a:t>Accumulated other comprehensive income (AOCI)</a:t>
            </a:r>
            <a:r>
              <a:rPr lang="en-US" sz="2800" dirty="0"/>
              <a:t> and </a:t>
            </a:r>
            <a:r>
              <a:rPr lang="en-US" sz="2800" b="1" dirty="0">
                <a:solidFill>
                  <a:srgbClr val="004A78"/>
                </a:solidFill>
              </a:rPr>
              <a:t>other comprehensive income (OCI)</a:t>
            </a:r>
            <a:r>
              <a:rPr lang="en-US" sz="2800" dirty="0"/>
              <a:t> – these include income items that the FASB has designated to be recognized as a separate component (further discussed in Chapters 4 and 5)</a:t>
            </a:r>
          </a:p>
        </p:txBody>
      </p:sp>
    </p:spTree>
    <p:extLst>
      <p:ext uri="{BB962C8B-B14F-4D97-AF65-F5344CB8AC3E}">
        <p14:creationId xmlns:p14="http://schemas.microsoft.com/office/powerpoint/2010/main" val="190431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Components of Income</a:t>
            </a:r>
            <a:endParaRPr lang="en-US" sz="2000" dirty="0"/>
          </a:p>
        </p:txBody>
      </p:sp>
      <p:sp>
        <p:nvSpPr>
          <p:cNvPr id="3" name="Content Placeholder 2"/>
          <p:cNvSpPr>
            <a:spLocks noGrp="1"/>
          </p:cNvSpPr>
          <p:nvPr>
            <p:ph idx="1"/>
          </p:nvPr>
        </p:nvSpPr>
        <p:spPr/>
        <p:txBody>
          <a:bodyPr/>
          <a:lstStyle/>
          <a:p>
            <a:pPr>
              <a:spcBef>
                <a:spcPts val="1200"/>
              </a:spcBef>
              <a:buClr>
                <a:schemeClr val="tx1"/>
              </a:buClr>
            </a:pPr>
            <a:r>
              <a:rPr lang="en-US" sz="2800" b="1" dirty="0">
                <a:solidFill>
                  <a:srgbClr val="004A78"/>
                </a:solidFill>
              </a:rPr>
              <a:t>Revenues</a:t>
            </a:r>
            <a:r>
              <a:rPr lang="en-US" sz="2800" dirty="0"/>
              <a:t> – measure the inflows of assets and the settlements of obligations from selling goods and providing services to customers</a:t>
            </a:r>
          </a:p>
          <a:p>
            <a:pPr>
              <a:spcBef>
                <a:spcPts val="1200"/>
              </a:spcBef>
              <a:buClr>
                <a:schemeClr val="tx1"/>
              </a:buClr>
            </a:pPr>
            <a:r>
              <a:rPr lang="en-US" sz="2800" b="1" dirty="0">
                <a:solidFill>
                  <a:srgbClr val="004A78"/>
                </a:solidFill>
              </a:rPr>
              <a:t>Expenses</a:t>
            </a:r>
            <a:r>
              <a:rPr lang="en-US" sz="2800" dirty="0"/>
              <a:t> – measure the outflows of assets that a company consumes and the obligations a company incurs in the process of operating the business</a:t>
            </a:r>
          </a:p>
          <a:p>
            <a:pPr>
              <a:spcBef>
                <a:spcPts val="1200"/>
              </a:spcBef>
              <a:buClr>
                <a:schemeClr val="tx1"/>
              </a:buClr>
            </a:pPr>
            <a:r>
              <a:rPr lang="en-US" sz="2800" b="1" dirty="0">
                <a:solidFill>
                  <a:srgbClr val="004A78"/>
                </a:solidFill>
              </a:rPr>
              <a:t>Gains </a:t>
            </a:r>
            <a:r>
              <a:rPr lang="en-US" sz="2800" dirty="0"/>
              <a:t>or</a:t>
            </a:r>
            <a:r>
              <a:rPr lang="en-US" sz="2800" b="1" dirty="0">
                <a:solidFill>
                  <a:srgbClr val="004A78"/>
                </a:solidFill>
              </a:rPr>
              <a:t> losses </a:t>
            </a:r>
            <a:r>
              <a:rPr lang="en-US" sz="2800" dirty="0"/>
              <a:t>– result from transactions in which the company sells assets or settles liabilities for more or less than their book values</a:t>
            </a:r>
          </a:p>
        </p:txBody>
      </p:sp>
    </p:spTree>
    <p:extLst>
      <p:ext uri="{BB962C8B-B14F-4D97-AF65-F5344CB8AC3E}">
        <p14:creationId xmlns:p14="http://schemas.microsoft.com/office/powerpoint/2010/main" val="327720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The Expanded Accounting Equation</a:t>
            </a:r>
            <a:endParaRPr lang="en-US" sz="2000" dirty="0"/>
          </a:p>
        </p:txBody>
      </p:sp>
      <p:pic>
        <p:nvPicPr>
          <p:cNvPr id="5" name="Picture 2" descr="The four accounting equations are as follows:&#10;The first equation reads, Assets = liabilities + shareholders’ equity. The second equation reads, Assets = liabilities + contributed capital + retained earnings + AOCI (Accumulated other comprehensive income). An upper curly brace group contributed capital, retained earnings and AOCI of second equation and points to shareholders’ equity of the first equation. The third equation reads, Assets = Liabilities + Contributed Capital + Beginning Retained Earnings + Net Income minus Dividends + Beginning AOCI + Other Comprehensive Income (OCI). Beginning retained earnings, net income, and dividends of the third equation are marked with an upper curly brace and points to retained earnings of the second equation and beginning AOCI, and other comprehensive income (OCI) of the third equation points to AOCI of the second equation. The fourth equation reads, Assets = Liabilities + Contributed Capital + Beginning Retained Earnings + Revenues minus Expenses + Gains minus Losses minus Dividends + Beginning AOCI + OCI. Revenues, Expenses, Gains, and Losses of the fourth equation point to the net income of the third equation."/>
          <p:cNvPicPr preferRelativeResize="0">
            <a:picLocks noGrp="1"/>
          </p:cNvPicPr>
          <p:nvPr>
            <p:ph idx="1"/>
          </p:nvPr>
        </p:nvPicPr>
        <p:blipFill rotWithShape="1">
          <a:blip r:embed="rId3">
            <a:alphaModFix/>
          </a:blip>
          <a:srcRect t="9145"/>
          <a:stretch/>
        </p:blipFill>
        <p:spPr>
          <a:xfrm>
            <a:off x="940362" y="1482899"/>
            <a:ext cx="10311276" cy="4221215"/>
          </a:xfrm>
          <a:prstGeom prst="rect">
            <a:avLst/>
          </a:prstGeom>
          <a:noFill/>
          <a:ln>
            <a:noFill/>
          </a:ln>
        </p:spPr>
      </p:pic>
    </p:spTree>
    <p:extLst>
      <p:ext uri="{BB962C8B-B14F-4D97-AF65-F5344CB8AC3E}">
        <p14:creationId xmlns:p14="http://schemas.microsoft.com/office/powerpoint/2010/main" val="260221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Business Activities Change the </a:t>
            </a:r>
            <a:br>
              <a:rPr lang="en-US" dirty="0"/>
            </a:br>
            <a:r>
              <a:rPr lang="en-US" dirty="0"/>
              <a:t>Accounting Equation</a:t>
            </a:r>
            <a:endParaRPr lang="en-US" sz="2000" dirty="0"/>
          </a:p>
        </p:txBody>
      </p:sp>
      <p:pic>
        <p:nvPicPr>
          <p:cNvPr id="6" name="Picture 2" descr="The accounting equations are as follows. The first equation reads, Beginning of period Assets = Liabilities + Contributed capital + Retained earnings + AOCI. The above equation is set in bold. The second equation reads, Acquiring assets by issuing equity + Assets = + contributed capital. The third equation reads, Acquiring assets by issuing debt + Assets = + Liability. The fourth equation reads, Using assets to retire equity minus Assets = negative contributed capital. The fifth equation reads, Using assets to retire debt minus Assets = negative Liabilities. The equations under the Generating net income are as follows: The first equation reads, Revenues create assets + Assets = + Retained earnings (revenues). The second equation reads Revenues safety obligations, No change in assets = negative Liabilities + Retained earnings (revenues). The third equation reads Expenses consume assets minus assets = negative Retained earnings (expenses). The fourth equation reads, Expenses incur obligations, No change in assets = + Liabilities minus Retained earnings (expenses). The fifth equation reads, Gains create assets + Assets = + Retained earnings (gains). The sixth equation reads, Losses consume assets minus Assets = negative Retained earnings (losses). The seventh equation reads, Paying dividends minus assets = negative Retained earnings (dividends). A single rule appears below the seventh equation. Then the next equation reads, End of period, Assets = Liabilities + Contributed capital + Retained earnings + A O C I. The above equation is set in bold, and a double rule appears below the equation. "/>
          <p:cNvPicPr preferRelativeResize="0">
            <a:picLocks noGrp="1"/>
          </p:cNvPicPr>
          <p:nvPr>
            <p:ph idx="1"/>
          </p:nvPr>
        </p:nvPicPr>
        <p:blipFill rotWithShape="1">
          <a:blip r:embed="rId3">
            <a:alphaModFix/>
          </a:blip>
          <a:srcRect t="7389"/>
          <a:stretch/>
        </p:blipFill>
        <p:spPr>
          <a:xfrm>
            <a:off x="948512" y="1509909"/>
            <a:ext cx="10294976" cy="4557063"/>
          </a:xfrm>
          <a:prstGeom prst="rect">
            <a:avLst/>
          </a:prstGeom>
          <a:noFill/>
          <a:ln>
            <a:noFill/>
          </a:ln>
        </p:spPr>
      </p:pic>
    </p:spTree>
    <p:extLst>
      <p:ext uri="{BB962C8B-B14F-4D97-AF65-F5344CB8AC3E}">
        <p14:creationId xmlns:p14="http://schemas.microsoft.com/office/powerpoint/2010/main" val="287730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Accessible_PPT_Template_Cengage_MPS</Template>
  <TotalTime>11342</TotalTime>
  <Words>9580</Words>
  <Application>Microsoft Office PowerPoint</Application>
  <PresentationFormat>Widescreen</PresentationFormat>
  <Paragraphs>870</Paragraphs>
  <Slides>56</Slides>
  <Notes>56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vt:lpstr>
      <vt:lpstr>Arial Narrow</vt:lpstr>
      <vt:lpstr>Calibri</vt:lpstr>
      <vt:lpstr>Helvetica Neue</vt:lpstr>
      <vt:lpstr>Questrial</vt:lpstr>
      <vt:lpstr>Office Theme</vt:lpstr>
      <vt:lpstr>Equation</vt:lpstr>
      <vt:lpstr>Intermediate Accounting</vt:lpstr>
      <vt:lpstr>Review of a Company’s Accounting System</vt:lpstr>
      <vt:lpstr>Objectives</vt:lpstr>
      <vt:lpstr>The Accounting System Learning Objective #1</vt:lpstr>
      <vt:lpstr>The Accounting Equation</vt:lpstr>
      <vt:lpstr>Shareholders’ Equity Components</vt:lpstr>
      <vt:lpstr>Components of Income</vt:lpstr>
      <vt:lpstr>The Expanded Accounting Equation</vt:lpstr>
      <vt:lpstr>How Business Activities Change the  Accounting Equation</vt:lpstr>
      <vt:lpstr>Transactions, Events, Arrangements, and Supporting Documents</vt:lpstr>
      <vt:lpstr>Account Terminology</vt:lpstr>
      <vt:lpstr>Account Classifications</vt:lpstr>
      <vt:lpstr>Accounting Equation and Double-Entry System</vt:lpstr>
      <vt:lpstr>Financial Statements</vt:lpstr>
      <vt:lpstr>Accounting Cycle Learning Objective #2</vt:lpstr>
      <vt:lpstr>Accounting Information Flows through the Accounting System</vt:lpstr>
      <vt:lpstr>Recording Entries in the General Journal Learning Objective #3</vt:lpstr>
      <vt:lpstr>Illustrating the Accounting Cycle</vt:lpstr>
      <vt:lpstr>Preparing Journal Entries, Part 1</vt:lpstr>
      <vt:lpstr>Preparing Journal Entries, Part 2</vt:lpstr>
      <vt:lpstr>Preparing Journal Entries, Part 3</vt:lpstr>
      <vt:lpstr>The General Ledger Learning Objective #4</vt:lpstr>
      <vt:lpstr>Trial Balance</vt:lpstr>
      <vt:lpstr>Accrual Accounting and Preparing  Adjusting Entries Learning Objective #5</vt:lpstr>
      <vt:lpstr>Deferrals</vt:lpstr>
      <vt:lpstr>Deferrals – Prepaid Expenses</vt:lpstr>
      <vt:lpstr>Deferrals – Deferred Revenues</vt:lpstr>
      <vt:lpstr>Accruals</vt:lpstr>
      <vt:lpstr>Accruals – Accrued Expenses</vt:lpstr>
      <vt:lpstr>Accruals – Accrued Revenues</vt:lpstr>
      <vt:lpstr>Adjusting Entries - Accounting Estimates</vt:lpstr>
      <vt:lpstr>Accounting Estimates – Depreciation</vt:lpstr>
      <vt:lpstr>Accounting Estimates – Uncollectible Accounts</vt:lpstr>
      <vt:lpstr>Summary: Adjusting Entries</vt:lpstr>
      <vt:lpstr>Adjusted Trial Balance</vt:lpstr>
      <vt:lpstr>Adjusted Trial Balance  Slide (1 of 2)</vt:lpstr>
      <vt:lpstr>Adjusted Trial Balance Slide (2 of 2)</vt:lpstr>
      <vt:lpstr>Preparing the Financial Statements: Income Statement Learning Objective #6 (Slide 1 of 2)</vt:lpstr>
      <vt:lpstr>Preparing the Financial Statements: Income Statement Learning Objective #6 (Slide 2 of 2)</vt:lpstr>
      <vt:lpstr>Preparing the Financial Statements: Statement of Shareholders’ Equity</vt:lpstr>
      <vt:lpstr>Preparing the Financial Statements:  Asset Section of the Balance Sheet</vt:lpstr>
      <vt:lpstr>Preparing the Financial Statements: Equity Side of the Balance Sheet</vt:lpstr>
      <vt:lpstr>Preparing the Financial Statements:  Balance Sheet</vt:lpstr>
      <vt:lpstr>Preparing the Financial Statements: Statement of Cash Flows, Part 1</vt:lpstr>
      <vt:lpstr>Preparing the Financial Statements: Statement of Cash Flows, Part 2</vt:lpstr>
      <vt:lpstr>The Closing Process Learning Objective #7</vt:lpstr>
      <vt:lpstr>Closing Entries (Slide 1 of 2)</vt:lpstr>
      <vt:lpstr>Closing Entries (Slide 2 of 2)</vt:lpstr>
      <vt:lpstr>How Do We Use a Worksheet to Prepare Financial Statements? Learning Objective #8</vt:lpstr>
      <vt:lpstr>Reversing Entries Learning Objective #9</vt:lpstr>
      <vt:lpstr>Reversing Entry Illustration</vt:lpstr>
      <vt:lpstr>Subsidiary Ledgers Learning Objective #10</vt:lpstr>
      <vt:lpstr>Control Account and  Subsidiary Ledger Illustration</vt:lpstr>
      <vt:lpstr>Special Journals</vt:lpstr>
      <vt:lpstr>Appendix 3.1  Cash-Basis Accounting Learning Objective #11</vt:lpstr>
      <vt:lpstr>Cash-Basis Accounting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Joy Young</cp:lastModifiedBy>
  <cp:revision>705</cp:revision>
  <dcterms:created xsi:type="dcterms:W3CDTF">2018-12-18T04:30:03Z</dcterms:created>
  <dcterms:modified xsi:type="dcterms:W3CDTF">2019-09-04T18:18:07Z</dcterms:modified>
</cp:coreProperties>
</file>