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257" r:id="rId3"/>
    <p:sldId id="258" r:id="rId4"/>
    <p:sldId id="259" r:id="rId5"/>
    <p:sldId id="326" r:id="rId6"/>
    <p:sldId id="311" r:id="rId7"/>
    <p:sldId id="260" r:id="rId8"/>
    <p:sldId id="337" r:id="rId9"/>
    <p:sldId id="261" r:id="rId10"/>
    <p:sldId id="328" r:id="rId11"/>
    <p:sldId id="329" r:id="rId12"/>
    <p:sldId id="330" r:id="rId13"/>
    <p:sldId id="331" r:id="rId14"/>
    <p:sldId id="332" r:id="rId15"/>
    <p:sldId id="262" r:id="rId16"/>
    <p:sldId id="263" r:id="rId17"/>
    <p:sldId id="264" r:id="rId18"/>
    <p:sldId id="266" r:id="rId19"/>
    <p:sldId id="267" r:id="rId20"/>
    <p:sldId id="268" r:id="rId21"/>
    <p:sldId id="270" r:id="rId22"/>
    <p:sldId id="333" r:id="rId23"/>
    <p:sldId id="272" r:id="rId24"/>
    <p:sldId id="274" r:id="rId25"/>
    <p:sldId id="281" r:id="rId26"/>
    <p:sldId id="334" r:id="rId27"/>
    <p:sldId id="335" r:id="rId28"/>
    <p:sldId id="282" r:id="rId29"/>
    <p:sldId id="283" r:id="rId30"/>
    <p:sldId id="336" r:id="rId31"/>
    <p:sldId id="285" r:id="rId32"/>
    <p:sldId id="287" r:id="rId33"/>
    <p:sldId id="338" r:id="rId34"/>
    <p:sldId id="288" r:id="rId35"/>
    <p:sldId id="302" r:id="rId36"/>
    <p:sldId id="305" r:id="rId37"/>
    <p:sldId id="304" r:id="rId38"/>
    <p:sldId id="306" r:id="rId39"/>
    <p:sldId id="339" r:id="rId40"/>
    <p:sldId id="340" r:id="rId41"/>
    <p:sldId id="341" r:id="rId42"/>
    <p:sldId id="342" r:id="rId43"/>
    <p:sldId id="343" r:id="rId44"/>
    <p:sldId id="344" r:id="rId45"/>
    <p:sldId id="345" r:id="rId46"/>
    <p:sldId id="346" r:id="rId47"/>
    <p:sldId id="347" r:id="rId48"/>
    <p:sldId id="348" r:id="rId49"/>
    <p:sldId id="349" r:id="rId50"/>
    <p:sldId id="351" r:id="rId51"/>
    <p:sldId id="350" r:id="rId52"/>
    <p:sldId id="352" r:id="rId53"/>
    <p:sldId id="353" r:id="rId54"/>
    <p:sldId id="354" r:id="rId55"/>
    <p:sldId id="355" r:id="rId56"/>
    <p:sldId id="356" r:id="rId57"/>
    <p:sldId id="357" r:id="rId58"/>
    <p:sldId id="358" r:id="rId59"/>
    <p:sldId id="359" r:id="rId60"/>
    <p:sldId id="360" r:id="rId61"/>
    <p:sldId id="361" r:id="rId62"/>
    <p:sldId id="362" r:id="rId63"/>
    <p:sldId id="363" r:id="rId64"/>
    <p:sldId id="364" r:id="rId65"/>
    <p:sldId id="367" r:id="rId66"/>
    <p:sldId id="368" r:id="rId67"/>
    <p:sldId id="369" r:id="rId68"/>
    <p:sldId id="365" r:id="rId69"/>
    <p:sldId id="366" r:id="rId70"/>
    <p:sldId id="371" r:id="rId71"/>
    <p:sldId id="372" r:id="rId72"/>
    <p:sldId id="373" r:id="rId73"/>
    <p:sldId id="374" r:id="rId74"/>
    <p:sldId id="375" r:id="rId75"/>
    <p:sldId id="376" r:id="rId76"/>
    <p:sldId id="377" r:id="rId77"/>
    <p:sldId id="378" r:id="rId78"/>
    <p:sldId id="379" r:id="rId79"/>
    <p:sldId id="380" r:id="rId80"/>
    <p:sldId id="381" r:id="rId81"/>
    <p:sldId id="382"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EDF0D8"/>
    <a:srgbClr val="CC4D00"/>
    <a:srgbClr val="F0EDDE"/>
    <a:srgbClr val="C0DAE5"/>
    <a:srgbClr val="EBF1DE"/>
    <a:srgbClr val="006298"/>
    <a:srgbClr val="000000"/>
    <a:srgbClr val="284B57"/>
    <a:srgbClr val="282857"/>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1" autoAdjust="0"/>
    <p:restoredTop sz="83215" autoAdjust="0"/>
  </p:normalViewPr>
  <p:slideViewPr>
    <p:cSldViewPr snapToGrid="0">
      <p:cViewPr varScale="1">
        <p:scale>
          <a:sx n="96" d="100"/>
          <a:sy n="96" d="100"/>
        </p:scale>
        <p:origin x="1068" y="78"/>
      </p:cViewPr>
      <p:guideLst>
        <p:guide orient="horz" pos="2160"/>
        <p:guide pos="3840"/>
      </p:guideLst>
    </p:cSldViewPr>
  </p:slideViewPr>
  <p:notesTextViewPr>
    <p:cViewPr>
      <p:scale>
        <a:sx n="1" d="1"/>
        <a:sy n="1" d="1"/>
      </p:scale>
      <p:origin x="0" y="0"/>
    </p:cViewPr>
  </p:notesTextViewPr>
  <p:notesViewPr>
    <p:cSldViewPr snapToGrid="0">
      <p:cViewPr varScale="1">
        <p:scale>
          <a:sx n="96" d="100"/>
          <a:sy n="96" d="100"/>
        </p:scale>
        <p:origin x="286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9DB43-5500-41F4-8C95-208AEA58B933}" type="datetimeFigureOut">
              <a:rPr lang="en-US" smtClean="0"/>
              <a:t>9/12/2019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B78D3D-8A86-4363-8832-BC103BEEA408}" type="slidenum">
              <a:rPr lang="en-US" smtClean="0"/>
              <a:t>‹#›</a:t>
            </a:fld>
            <a:endParaRPr lang="en-US"/>
          </a:p>
        </p:txBody>
      </p:sp>
    </p:spTree>
    <p:extLst>
      <p:ext uri="{BB962C8B-B14F-4D97-AF65-F5344CB8AC3E}">
        <p14:creationId xmlns:p14="http://schemas.microsoft.com/office/powerpoint/2010/main" val="1956348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78D3D-8A86-4363-8832-BC103BEEA408}" type="slidenum">
              <a:rPr lang="en-US" smtClean="0"/>
              <a:t>1</a:t>
            </a:fld>
            <a:endParaRPr lang="en-US"/>
          </a:p>
        </p:txBody>
      </p:sp>
    </p:spTree>
    <p:extLst>
      <p:ext uri="{BB962C8B-B14F-4D97-AF65-F5344CB8AC3E}">
        <p14:creationId xmlns:p14="http://schemas.microsoft.com/office/powerpoint/2010/main" val="294836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10</a:t>
            </a:fld>
            <a:endParaRPr lang="en-US"/>
          </a:p>
        </p:txBody>
      </p:sp>
    </p:spTree>
    <p:extLst>
      <p:ext uri="{BB962C8B-B14F-4D97-AF65-F5344CB8AC3E}">
        <p14:creationId xmlns:p14="http://schemas.microsoft.com/office/powerpoint/2010/main" val="2396106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11</a:t>
            </a:fld>
            <a:endParaRPr lang="en-US"/>
          </a:p>
        </p:txBody>
      </p:sp>
    </p:spTree>
    <p:extLst>
      <p:ext uri="{BB962C8B-B14F-4D97-AF65-F5344CB8AC3E}">
        <p14:creationId xmlns:p14="http://schemas.microsoft.com/office/powerpoint/2010/main" val="820579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12</a:t>
            </a:fld>
            <a:endParaRPr lang="en-US"/>
          </a:p>
        </p:txBody>
      </p:sp>
    </p:spTree>
    <p:extLst>
      <p:ext uri="{BB962C8B-B14F-4D97-AF65-F5344CB8AC3E}">
        <p14:creationId xmlns:p14="http://schemas.microsoft.com/office/powerpoint/2010/main" val="1331427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13</a:t>
            </a:fld>
            <a:endParaRPr lang="en-US"/>
          </a:p>
        </p:txBody>
      </p:sp>
    </p:spTree>
    <p:extLst>
      <p:ext uri="{BB962C8B-B14F-4D97-AF65-F5344CB8AC3E}">
        <p14:creationId xmlns:p14="http://schemas.microsoft.com/office/powerpoint/2010/main" val="762046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14</a:t>
            </a:fld>
            <a:endParaRPr lang="en-US"/>
          </a:p>
        </p:txBody>
      </p:sp>
    </p:spTree>
    <p:extLst>
      <p:ext uri="{BB962C8B-B14F-4D97-AF65-F5344CB8AC3E}">
        <p14:creationId xmlns:p14="http://schemas.microsoft.com/office/powerpoint/2010/main" val="1342027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15</a:t>
            </a:fld>
            <a:endParaRPr lang="en-US"/>
          </a:p>
        </p:txBody>
      </p:sp>
    </p:spTree>
    <p:extLst>
      <p:ext uri="{BB962C8B-B14F-4D97-AF65-F5344CB8AC3E}">
        <p14:creationId xmlns:p14="http://schemas.microsoft.com/office/powerpoint/2010/main" val="2337995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16</a:t>
            </a:fld>
            <a:endParaRPr lang="en-US"/>
          </a:p>
        </p:txBody>
      </p:sp>
    </p:spTree>
    <p:extLst>
      <p:ext uri="{BB962C8B-B14F-4D97-AF65-F5344CB8AC3E}">
        <p14:creationId xmlns:p14="http://schemas.microsoft.com/office/powerpoint/2010/main" val="1103661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17</a:t>
            </a:fld>
            <a:endParaRPr lang="en-US"/>
          </a:p>
        </p:txBody>
      </p:sp>
    </p:spTree>
    <p:extLst>
      <p:ext uri="{BB962C8B-B14F-4D97-AF65-F5344CB8AC3E}">
        <p14:creationId xmlns:p14="http://schemas.microsoft.com/office/powerpoint/2010/main" val="40383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18</a:t>
            </a:fld>
            <a:endParaRPr lang="en-US"/>
          </a:p>
        </p:txBody>
      </p:sp>
    </p:spTree>
    <p:extLst>
      <p:ext uri="{BB962C8B-B14F-4D97-AF65-F5344CB8AC3E}">
        <p14:creationId xmlns:p14="http://schemas.microsoft.com/office/powerpoint/2010/main" val="683356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19</a:t>
            </a:fld>
            <a:endParaRPr lang="en-US"/>
          </a:p>
        </p:txBody>
      </p:sp>
    </p:spTree>
    <p:extLst>
      <p:ext uri="{BB962C8B-B14F-4D97-AF65-F5344CB8AC3E}">
        <p14:creationId xmlns:p14="http://schemas.microsoft.com/office/powerpoint/2010/main" val="281215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78D3D-8A86-4363-8832-BC103BEEA408}" type="slidenum">
              <a:rPr lang="en-US" smtClean="0"/>
              <a:t>2</a:t>
            </a:fld>
            <a:endParaRPr lang="en-US"/>
          </a:p>
        </p:txBody>
      </p:sp>
    </p:spTree>
    <p:extLst>
      <p:ext uri="{BB962C8B-B14F-4D97-AF65-F5344CB8AC3E}">
        <p14:creationId xmlns:p14="http://schemas.microsoft.com/office/powerpoint/2010/main" val="3489705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20</a:t>
            </a:fld>
            <a:endParaRPr lang="en-US"/>
          </a:p>
        </p:txBody>
      </p:sp>
    </p:spTree>
    <p:extLst>
      <p:ext uri="{BB962C8B-B14F-4D97-AF65-F5344CB8AC3E}">
        <p14:creationId xmlns:p14="http://schemas.microsoft.com/office/powerpoint/2010/main" val="3002021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21</a:t>
            </a:fld>
            <a:endParaRPr lang="en-US"/>
          </a:p>
        </p:txBody>
      </p:sp>
    </p:spTree>
    <p:extLst>
      <p:ext uri="{BB962C8B-B14F-4D97-AF65-F5344CB8AC3E}">
        <p14:creationId xmlns:p14="http://schemas.microsoft.com/office/powerpoint/2010/main" val="1116161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22</a:t>
            </a:fld>
            <a:endParaRPr lang="en-US"/>
          </a:p>
        </p:txBody>
      </p:sp>
    </p:spTree>
    <p:extLst>
      <p:ext uri="{BB962C8B-B14F-4D97-AF65-F5344CB8AC3E}">
        <p14:creationId xmlns:p14="http://schemas.microsoft.com/office/powerpoint/2010/main" val="278074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effectLst/>
                <a:latin typeface="Arial"/>
                <a:ea typeface="Arial"/>
                <a:cs typeface="Arial"/>
                <a:sym typeface="Arial"/>
              </a:rPr>
              <a:t>Example</a:t>
            </a:r>
            <a:r>
              <a:rPr lang="en-US" sz="1200" b="0" i="0" u="none" strike="noStrike" cap="none" baseline="0" dirty="0">
                <a:solidFill>
                  <a:schemeClr val="dk1"/>
                </a:solidFill>
                <a:effectLst/>
                <a:latin typeface="Arial"/>
                <a:ea typeface="Arial"/>
                <a:cs typeface="Arial"/>
                <a:sym typeface="Arial"/>
              </a:rPr>
              <a:t> 4.1 on page 4-15, Balance Sheet. </a:t>
            </a:r>
            <a:r>
              <a:rPr lang="en-US" sz="1200" b="0" i="0" u="none" strike="noStrike" cap="none" dirty="0">
                <a:solidFill>
                  <a:schemeClr val="dk1"/>
                </a:solidFill>
                <a:effectLst/>
                <a:latin typeface="Arial"/>
                <a:ea typeface="Arial"/>
                <a:cs typeface="Arial"/>
                <a:sym typeface="Arial"/>
              </a:rPr>
              <a:t>A table shows a balance sheet for Caron Company. The amounts are given in three columns. Data under the header, Assets are as follows: Current Assets followed by a colon, Cash and cash equivalents, $ 14,300 (which is in the second amount column); Investments in available-for sale securities, 19,700 (which is in the second amount column); Accounts receivable, $ 68200 (which is in the first amount column); Less: Allowance for doubtful accounts, (3,200) (which is in the first amount column and a single ruler underlines the amount), 65,000 (which is in the second amount column); Inventories followed by a colon, Raw materials, $ 32,000 (which is in the first amount column); Work in process, 49,500 (which is in the first amount column); Finished goods, 66,100 (which is in the first amount column and a single ruler underlines the amount), 147.600 (which is in the second amount column); Prepaid items followed by a colon, Insurance, $ 4,800 (which is in the first amount column); Office supplies, 2,200 (which is in the first amount column and a single ruler underlines the amount), 7,000 (which is in the second amount column and a single ruler underlines the amount); Total current assets, $ 253,600 (which is in the third amount column).</a:t>
            </a:r>
            <a:r>
              <a:rPr lang="en-US" sz="1200" b="0" i="0" u="none" strike="noStrike" cap="none" baseline="0" dirty="0">
                <a:solidFill>
                  <a:schemeClr val="dk1"/>
                </a:solidFill>
                <a:effectLst/>
                <a:latin typeface="Arial"/>
                <a:ea typeface="Arial"/>
                <a:cs typeface="Arial"/>
                <a:sym typeface="Arial"/>
              </a:rPr>
              <a: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23</a:t>
            </a:fld>
            <a:endParaRPr lang="en-US"/>
          </a:p>
        </p:txBody>
      </p:sp>
    </p:spTree>
    <p:extLst>
      <p:ext uri="{BB962C8B-B14F-4D97-AF65-F5344CB8AC3E}">
        <p14:creationId xmlns:p14="http://schemas.microsoft.com/office/powerpoint/2010/main" val="3116049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24</a:t>
            </a:fld>
            <a:endParaRPr lang="en-US"/>
          </a:p>
        </p:txBody>
      </p:sp>
    </p:spTree>
    <p:extLst>
      <p:ext uri="{BB962C8B-B14F-4D97-AF65-F5344CB8AC3E}">
        <p14:creationId xmlns:p14="http://schemas.microsoft.com/office/powerpoint/2010/main" val="2618434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25</a:t>
            </a:fld>
            <a:endParaRPr lang="en-US"/>
          </a:p>
        </p:txBody>
      </p:sp>
    </p:spTree>
    <p:extLst>
      <p:ext uri="{BB962C8B-B14F-4D97-AF65-F5344CB8AC3E}">
        <p14:creationId xmlns:p14="http://schemas.microsoft.com/office/powerpoint/2010/main" val="1679246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26</a:t>
            </a:fld>
            <a:endParaRPr lang="en-US"/>
          </a:p>
        </p:txBody>
      </p:sp>
    </p:spTree>
    <p:extLst>
      <p:ext uri="{BB962C8B-B14F-4D97-AF65-F5344CB8AC3E}">
        <p14:creationId xmlns:p14="http://schemas.microsoft.com/office/powerpoint/2010/main" val="2645450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27</a:t>
            </a:fld>
            <a:endParaRPr lang="en-US"/>
          </a:p>
        </p:txBody>
      </p:sp>
    </p:spTree>
    <p:extLst>
      <p:ext uri="{BB962C8B-B14F-4D97-AF65-F5344CB8AC3E}">
        <p14:creationId xmlns:p14="http://schemas.microsoft.com/office/powerpoint/2010/main" val="2807432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4.1 on</a:t>
            </a:r>
            <a:r>
              <a:rPr lang="en-US" baseline="0" dirty="0"/>
              <a:t> page 4-15, Caron Company Balance Sheet, Property, Plant, and Equipment section. </a:t>
            </a:r>
            <a:r>
              <a:rPr lang="en-US" dirty="0"/>
              <a:t> A table is shown under Property, Plant, and Equipment heading. There is no header for the first column. The second, third, and fourth column headers are Cost, Accumulated Depreciation, and Book Value. Data of the table are as follows: Land, $ 36,000, no value , $ 36,000; Buildings, 428,000, $ 207,000, 221,000; Equipment, 192,000, 63,700, 128,300 (a single ruler underlines each amount); Totals, $ 656,000, $ 270,700, $ 385,300; and Total property, plant, and equipment, 385,300 (which is in the third amount column).</a:t>
            </a:r>
            <a:r>
              <a:rPr lang="en-US" baseline="0" dirty="0"/>
              <a: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28</a:t>
            </a:fld>
            <a:endParaRPr lang="en-US"/>
          </a:p>
        </p:txBody>
      </p:sp>
    </p:spTree>
    <p:extLst>
      <p:ext uri="{BB962C8B-B14F-4D97-AF65-F5344CB8AC3E}">
        <p14:creationId xmlns:p14="http://schemas.microsoft.com/office/powerpoint/2010/main" val="4090288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29</a:t>
            </a:fld>
            <a:endParaRPr lang="en-US"/>
          </a:p>
        </p:txBody>
      </p:sp>
    </p:spTree>
    <p:extLst>
      <p:ext uri="{BB962C8B-B14F-4D97-AF65-F5344CB8AC3E}">
        <p14:creationId xmlns:p14="http://schemas.microsoft.com/office/powerpoint/2010/main" val="1787458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78D3D-8A86-4363-8832-BC103BEEA408}" type="slidenum">
              <a:rPr lang="en-US" smtClean="0"/>
              <a:t>3</a:t>
            </a:fld>
            <a:endParaRPr lang="en-US"/>
          </a:p>
        </p:txBody>
      </p:sp>
    </p:spTree>
    <p:extLst>
      <p:ext uri="{BB962C8B-B14F-4D97-AF65-F5344CB8AC3E}">
        <p14:creationId xmlns:p14="http://schemas.microsoft.com/office/powerpoint/2010/main" val="1507921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30</a:t>
            </a:fld>
            <a:endParaRPr lang="en-US"/>
          </a:p>
        </p:txBody>
      </p:sp>
    </p:spTree>
    <p:extLst>
      <p:ext uri="{BB962C8B-B14F-4D97-AF65-F5344CB8AC3E}">
        <p14:creationId xmlns:p14="http://schemas.microsoft.com/office/powerpoint/2010/main" val="1150667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4.1 on</a:t>
            </a:r>
            <a:r>
              <a:rPr lang="en-US" baseline="0" dirty="0"/>
              <a:t> page 4-15, Caron Company Balance Sheet, Noncurrent Asset Section of the Balance Sheet.  A table shows </a:t>
            </a:r>
            <a:r>
              <a:rPr lang="en-US" dirty="0"/>
              <a:t>Intangible assets followed by a colon, Trademarks, $ 12,600 (which is in the second amount column); Patents (net), 16,900 (which is in the second amount column and a single ruler underlines the amount); Total intangible assets, 29,500 (which is in the third amount column and a single ruler underlines the amount).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31</a:t>
            </a:fld>
            <a:endParaRPr lang="en-US"/>
          </a:p>
        </p:txBody>
      </p:sp>
    </p:spTree>
    <p:extLst>
      <p:ext uri="{BB962C8B-B14F-4D97-AF65-F5344CB8AC3E}">
        <p14:creationId xmlns:p14="http://schemas.microsoft.com/office/powerpoint/2010/main" val="558072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32</a:t>
            </a:fld>
            <a:endParaRPr lang="en-US"/>
          </a:p>
        </p:txBody>
      </p:sp>
    </p:spTree>
    <p:extLst>
      <p:ext uri="{BB962C8B-B14F-4D97-AF65-F5344CB8AC3E}">
        <p14:creationId xmlns:p14="http://schemas.microsoft.com/office/powerpoint/2010/main" val="121194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effectLst/>
                <a:latin typeface="Arial"/>
                <a:ea typeface="Arial"/>
                <a:cs typeface="Arial"/>
                <a:sym typeface="Arial"/>
              </a:rPr>
              <a:t>The balance sheet for Caron Company</a:t>
            </a:r>
            <a:r>
              <a:rPr lang="en-US" sz="1200" b="0" i="0" u="none" strike="noStrike" cap="none" baseline="0" dirty="0">
                <a:solidFill>
                  <a:schemeClr val="dk1"/>
                </a:solidFill>
                <a:effectLst/>
                <a:latin typeface="Arial"/>
                <a:ea typeface="Arial"/>
                <a:cs typeface="Arial"/>
                <a:sym typeface="Arial"/>
              </a:rPr>
              <a:t> continues. </a:t>
            </a:r>
            <a:r>
              <a:rPr lang="en-US" sz="1200" b="0" i="0" u="none" strike="noStrike" cap="none" dirty="0">
                <a:solidFill>
                  <a:schemeClr val="dk1"/>
                </a:solidFill>
                <a:effectLst/>
                <a:latin typeface="Arial"/>
                <a:ea typeface="Arial"/>
                <a:cs typeface="Arial"/>
                <a:sym typeface="Arial"/>
              </a:rPr>
              <a:t>The amounts are given in three columns.</a:t>
            </a:r>
            <a:r>
              <a:rPr lang="en-US" sz="1200" b="0" i="0" u="none" strike="noStrike" cap="none" baseline="0" dirty="0">
                <a:solidFill>
                  <a:schemeClr val="dk1"/>
                </a:solidFill>
                <a:effectLst/>
                <a:latin typeface="Arial"/>
                <a:ea typeface="Arial"/>
                <a:cs typeface="Arial"/>
                <a:sym typeface="Arial"/>
              </a:rPr>
              <a:t> </a:t>
            </a:r>
            <a:r>
              <a:rPr lang="en-US" sz="1200" b="0" i="0" u="none" strike="noStrike" cap="none" dirty="0">
                <a:solidFill>
                  <a:schemeClr val="dk1"/>
                </a:solidFill>
                <a:effectLst/>
                <a:latin typeface="Arial"/>
                <a:ea typeface="Arial"/>
                <a:cs typeface="Arial"/>
                <a:sym typeface="Arial"/>
              </a:rPr>
              <a:t>Data under liabilities are as follows: Current Liabilities followed by a colon, Accounts payable, $ 87,100 (which is in the second amount column); Salaries payable, 3,300 (which is in the second amount column); Income taxes payable, 27,400 (which is in the second amount column); Advances from customers, 19,600 (which is in the second amount column); Current portion of mortgage payable, 8,400 (which is in the second amount column and a single ruler underlines the amount); Total current liabilities, $ 145,800 (which is in the third amount column); Long-term Liabilities followed by a colon, Bonds payable (10 percent, due 2029), $ 90,000 (which is in the first amount column); Less: Unamortized bond discount, (8,200) (which is in the first amount column and a single ruler underlines the amount), $ 81,800 (which is in the second amount column); Mortgage payable (12 percent, due 2021- 2024), 52,600 (which is in the second amount column); Accrued pension cost, 34,700; Deferred income taxes, 14,300 (which is in the second amount column and a single ruler underlines the amount); Total long-term liabilities, 183,400 (which is in the third amount column and a single ruler underlines the amount); and Total Liabilities, $ 329,200 (which is in the third amount column and a single ruler underlines the amount).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33</a:t>
            </a:fld>
            <a:endParaRPr lang="en-US"/>
          </a:p>
        </p:txBody>
      </p:sp>
    </p:spTree>
    <p:extLst>
      <p:ext uri="{BB962C8B-B14F-4D97-AF65-F5344CB8AC3E}">
        <p14:creationId xmlns:p14="http://schemas.microsoft.com/office/powerpoint/2010/main" val="1111311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34</a:t>
            </a:fld>
            <a:endParaRPr lang="en-US"/>
          </a:p>
        </p:txBody>
      </p:sp>
    </p:spTree>
    <p:extLst>
      <p:ext uri="{BB962C8B-B14F-4D97-AF65-F5344CB8AC3E}">
        <p14:creationId xmlns:p14="http://schemas.microsoft.com/office/powerpoint/2010/main" val="3154026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35</a:t>
            </a:fld>
            <a:endParaRPr lang="en-US"/>
          </a:p>
        </p:txBody>
      </p:sp>
    </p:spTree>
    <p:extLst>
      <p:ext uri="{BB962C8B-B14F-4D97-AF65-F5344CB8AC3E}">
        <p14:creationId xmlns:p14="http://schemas.microsoft.com/office/powerpoint/2010/main" val="1502135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36</a:t>
            </a:fld>
            <a:endParaRPr lang="en-US"/>
          </a:p>
        </p:txBody>
      </p:sp>
    </p:spTree>
    <p:extLst>
      <p:ext uri="{BB962C8B-B14F-4D97-AF65-F5344CB8AC3E}">
        <p14:creationId xmlns:p14="http://schemas.microsoft.com/office/powerpoint/2010/main" val="7823166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effectLst/>
                <a:latin typeface="Arial"/>
                <a:ea typeface="Arial"/>
                <a:cs typeface="Arial"/>
                <a:sym typeface="Arial"/>
              </a:rPr>
              <a:t>A table shows liabilities for Kimberly-Clark Corporation in three columns. The first column (in millions) has no column header. The second and third column headers are December 31, 2017, and December 31, 2016. The data in the table are as follows: blank space: Current portion of long-term debt, $ 953, $ 1,133; blank space: Long-term debt, 6,472, 6,439. Next, the text centered below the table reads Notes to consolidated financial statements (in part), and the date at the bottom left corner reads Note 7. Debt. A table shows weighted long-term debt for Kimberly-Clark Corporation in five columns. The first column has no column header. The second, third, fourth and fifth column headers are Weighted average interest rate; Maturities; December 31, 2017 (in millions); and December 31, 2016 (in millions). The data in the table are as follows: blank space: Notes and debentures, 3.7 percent, 2018 to 2047, $ 6,577, dollar 7,101; blank space: Industrial development revenue bonds, 1.6 percent, 2018 to 2045, 264, 264; blank space: Bank loans and other financings in various currencies, 7.3 percent, 2018 to 2028, 37, December 31, 2016 37; blank space: Total long-term debt, 6, 878 (a single ruler appears above this value), 7,402 (a single ruler appears above this value); blank space: 406 (a single ruler appears below this value), 963 (a single ruler appears below this value); blank space: Long-term portion, $ 6,472 (a double ruler appears below this value), $ 6, 439 (a double ruler appears below this value).</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37</a:t>
            </a:fld>
            <a:endParaRPr lang="en-US"/>
          </a:p>
        </p:txBody>
      </p:sp>
    </p:spTree>
    <p:extLst>
      <p:ext uri="{BB962C8B-B14F-4D97-AF65-F5344CB8AC3E}">
        <p14:creationId xmlns:p14="http://schemas.microsoft.com/office/powerpoint/2010/main" val="1820086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38</a:t>
            </a:fld>
            <a:endParaRPr lang="en-US"/>
          </a:p>
        </p:txBody>
      </p:sp>
    </p:spTree>
    <p:extLst>
      <p:ext uri="{BB962C8B-B14F-4D97-AF65-F5344CB8AC3E}">
        <p14:creationId xmlns:p14="http://schemas.microsoft.com/office/powerpoint/2010/main" val="898986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journal entry</a:t>
            </a:r>
            <a:r>
              <a:rPr lang="en-US" baseline="0" dirty="0"/>
              <a:t> is shown that debits Cash for $3,000 and credits Common Stock, $5 par value for $500 (100 shares x $5 each). Then a credit is shown for the difference between the debit to Cash for $3,000 and the credit to Common Stock for $500, which is a $2,500 credit to Additional Paid-In Capital on Common Stock.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39</a:t>
            </a:fld>
            <a:endParaRPr lang="en-US"/>
          </a:p>
        </p:txBody>
      </p:sp>
    </p:spTree>
    <p:extLst>
      <p:ext uri="{BB962C8B-B14F-4D97-AF65-F5344CB8AC3E}">
        <p14:creationId xmlns:p14="http://schemas.microsoft.com/office/powerpoint/2010/main" val="398284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a:t>
            </a:fld>
            <a:endParaRPr lang="en-US"/>
          </a:p>
        </p:txBody>
      </p:sp>
    </p:spTree>
    <p:extLst>
      <p:ext uri="{BB962C8B-B14F-4D97-AF65-F5344CB8AC3E}">
        <p14:creationId xmlns:p14="http://schemas.microsoft.com/office/powerpoint/2010/main" val="3263786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journal entry</a:t>
            </a:r>
            <a:r>
              <a:rPr lang="en-US" baseline="0" dirty="0"/>
              <a:t> is shown that debits Cash for $3,000 and credits Common Stock, $5 par value for $500 (100 shares x $5 each). Then a credit is shown for the difference between the debit to Cash for $3,000 and the credit to Common Stock for $500, which is a $2,500 credit to Additional Paid-In Capital on Common Stock.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40</a:t>
            </a:fld>
            <a:endParaRPr lang="en-US"/>
          </a:p>
        </p:txBody>
      </p:sp>
    </p:spTree>
    <p:extLst>
      <p:ext uri="{BB962C8B-B14F-4D97-AF65-F5344CB8AC3E}">
        <p14:creationId xmlns:p14="http://schemas.microsoft.com/office/powerpoint/2010/main" val="38991125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41</a:t>
            </a:fld>
            <a:endParaRPr lang="en-US"/>
          </a:p>
        </p:txBody>
      </p:sp>
    </p:spTree>
    <p:extLst>
      <p:ext uri="{BB962C8B-B14F-4D97-AF65-F5344CB8AC3E}">
        <p14:creationId xmlns:p14="http://schemas.microsoft.com/office/powerpoint/2010/main" val="25206979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42</a:t>
            </a:fld>
            <a:endParaRPr lang="en-US"/>
          </a:p>
        </p:txBody>
      </p:sp>
    </p:spTree>
    <p:extLst>
      <p:ext uri="{BB962C8B-B14F-4D97-AF65-F5344CB8AC3E}">
        <p14:creationId xmlns:p14="http://schemas.microsoft.com/office/powerpoint/2010/main" val="6114851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43</a:t>
            </a:fld>
            <a:endParaRPr lang="en-US"/>
          </a:p>
        </p:txBody>
      </p:sp>
    </p:spTree>
    <p:extLst>
      <p:ext uri="{BB962C8B-B14F-4D97-AF65-F5344CB8AC3E}">
        <p14:creationId xmlns:p14="http://schemas.microsoft.com/office/powerpoint/2010/main" val="8869923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44</a:t>
            </a:fld>
            <a:endParaRPr lang="en-US"/>
          </a:p>
        </p:txBody>
      </p:sp>
    </p:spTree>
    <p:extLst>
      <p:ext uri="{BB962C8B-B14F-4D97-AF65-F5344CB8AC3E}">
        <p14:creationId xmlns:p14="http://schemas.microsoft.com/office/powerpoint/2010/main" val="33824183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effectLst/>
                <a:latin typeface="Arial"/>
                <a:ea typeface="Arial"/>
                <a:cs typeface="Arial"/>
                <a:sym typeface="Arial"/>
              </a:rPr>
              <a:t>A table shows the Statement of Shareholders’ equity for Caron Company in six columns. The title reads, Schedule A, Caron Company, Statement of Shareholder’s Equity, For Year Ended December 31, 2019. The first column has no column header. The remaining column headers are as follows: Common Stock, $5 par, Additional Paid-in Capital, Retained Earnings, Accumulated Other Comprehensive Income, and Total. The data in the table are as follows: blank space: Balance, January 1, 2019, $ 65,000, $ 143,400, $ 64,900, Accumulated Other Comprehensive income: $ 12,000, $ 285,300; blank space: Net income, 62,500, 62,500; blank space: Cash dividends paid, (11,200), (11,200); blank space: Common stock issued, 6,500, 30,500, 37,000, a single ruler appears below these values; blank space: Balance, December 31,2019, $ 71,500, $ 173,900, $ 116,200, $12,000, $373,600, a double ruler appears below these values.</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45</a:t>
            </a:fld>
            <a:endParaRPr lang="en-US"/>
          </a:p>
        </p:txBody>
      </p:sp>
    </p:spTree>
    <p:extLst>
      <p:ext uri="{BB962C8B-B14F-4D97-AF65-F5344CB8AC3E}">
        <p14:creationId xmlns:p14="http://schemas.microsoft.com/office/powerpoint/2010/main" val="23153873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46</a:t>
            </a:fld>
            <a:endParaRPr lang="en-US"/>
          </a:p>
        </p:txBody>
      </p:sp>
    </p:spTree>
    <p:extLst>
      <p:ext uri="{BB962C8B-B14F-4D97-AF65-F5344CB8AC3E}">
        <p14:creationId xmlns:p14="http://schemas.microsoft.com/office/powerpoint/2010/main" val="2821094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47</a:t>
            </a:fld>
            <a:endParaRPr lang="en-US"/>
          </a:p>
        </p:txBody>
      </p:sp>
    </p:spTree>
    <p:extLst>
      <p:ext uri="{BB962C8B-B14F-4D97-AF65-F5344CB8AC3E}">
        <p14:creationId xmlns:p14="http://schemas.microsoft.com/office/powerpoint/2010/main" val="1493185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48</a:t>
            </a:fld>
            <a:endParaRPr lang="en-US"/>
          </a:p>
        </p:txBody>
      </p:sp>
    </p:spTree>
    <p:extLst>
      <p:ext uri="{BB962C8B-B14F-4D97-AF65-F5344CB8AC3E}">
        <p14:creationId xmlns:p14="http://schemas.microsoft.com/office/powerpoint/2010/main" val="29242925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effectLst/>
                <a:latin typeface="Arial"/>
                <a:ea typeface="Arial"/>
                <a:cs typeface="Arial"/>
                <a:sym typeface="Arial"/>
              </a:rPr>
              <a:t>A flowchart shows how to Recognize or Disclose loss contingencies. The loss is centered, below which two conditions are shown as follows: First condition, Portable? If the condition is yes, it leads to the text box at the right labeled Recognize which reads: Recognize the loss contingency in the financial statements; if the condition is no, it leads to the text box at the left labeled Disclose which reads: Disclose the loss contingency in the notes to the financial statements. The second condition, Reasonable estimated? If the condition is yes, it leads to recognize text box at the right, and if the condition is no, it leads to Disclose text box.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49</a:t>
            </a:fld>
            <a:endParaRPr lang="en-US"/>
          </a:p>
        </p:txBody>
      </p:sp>
    </p:spTree>
    <p:extLst>
      <p:ext uri="{BB962C8B-B14F-4D97-AF65-F5344CB8AC3E}">
        <p14:creationId xmlns:p14="http://schemas.microsoft.com/office/powerpoint/2010/main" val="1750730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a:t>
            </a:fld>
            <a:endParaRPr lang="en-US"/>
          </a:p>
        </p:txBody>
      </p:sp>
    </p:spTree>
    <p:extLst>
      <p:ext uri="{BB962C8B-B14F-4D97-AF65-F5344CB8AC3E}">
        <p14:creationId xmlns:p14="http://schemas.microsoft.com/office/powerpoint/2010/main" val="17833963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50</a:t>
            </a:fld>
            <a:endParaRPr lang="en-US"/>
          </a:p>
        </p:txBody>
      </p:sp>
    </p:spTree>
    <p:extLst>
      <p:ext uri="{BB962C8B-B14F-4D97-AF65-F5344CB8AC3E}">
        <p14:creationId xmlns:p14="http://schemas.microsoft.com/office/powerpoint/2010/main" val="29293240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51</a:t>
            </a:fld>
            <a:endParaRPr lang="en-US"/>
          </a:p>
        </p:txBody>
      </p:sp>
    </p:spTree>
    <p:extLst>
      <p:ext uri="{BB962C8B-B14F-4D97-AF65-F5344CB8AC3E}">
        <p14:creationId xmlns:p14="http://schemas.microsoft.com/office/powerpoint/2010/main" val="18848128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52</a:t>
            </a:fld>
            <a:endParaRPr lang="en-US"/>
          </a:p>
        </p:txBody>
      </p:sp>
    </p:spTree>
    <p:extLst>
      <p:ext uri="{BB962C8B-B14F-4D97-AF65-F5344CB8AC3E}">
        <p14:creationId xmlns:p14="http://schemas.microsoft.com/office/powerpoint/2010/main" val="5837851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53</a:t>
            </a:fld>
            <a:endParaRPr lang="en-US"/>
          </a:p>
        </p:txBody>
      </p:sp>
    </p:spTree>
    <p:extLst>
      <p:ext uri="{BB962C8B-B14F-4D97-AF65-F5344CB8AC3E}">
        <p14:creationId xmlns:p14="http://schemas.microsoft.com/office/powerpoint/2010/main" val="14188215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effectLst/>
                <a:latin typeface="Arial"/>
                <a:ea typeface="Arial"/>
                <a:cs typeface="Arial"/>
                <a:sym typeface="Arial"/>
              </a:rPr>
              <a:t>Exhibit 4.3 on page 4-32, Financial Analysis.</a:t>
            </a:r>
            <a:r>
              <a:rPr lang="en-US" sz="1200" b="0" i="0" u="none" strike="noStrike" cap="none" baseline="0" dirty="0">
                <a:solidFill>
                  <a:schemeClr val="dk1"/>
                </a:solidFill>
                <a:effectLst/>
                <a:latin typeface="Arial"/>
                <a:ea typeface="Arial"/>
                <a:cs typeface="Arial"/>
                <a:sym typeface="Arial"/>
              </a:rPr>
              <a:t> </a:t>
            </a:r>
            <a:r>
              <a:rPr lang="en-US" sz="1200" b="0" i="0" u="none" strike="noStrike" cap="none" dirty="0">
                <a:solidFill>
                  <a:schemeClr val="dk1"/>
                </a:solidFill>
                <a:effectLst/>
                <a:latin typeface="Arial"/>
                <a:ea typeface="Arial"/>
                <a:cs typeface="Arial"/>
                <a:sym typeface="Arial"/>
              </a:rPr>
              <a:t>A flowchart shows the analysis of balance sheet information. The flow starts with financial analysis at the left which leads to comparisons and further branches into Intracompany and Intercompany. Both Intracompany and Intercompany further classifies into Common-size Analysis, Rate of Change Analysis and Ratio Analysis.</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54</a:t>
            </a:fld>
            <a:endParaRPr lang="en-US"/>
          </a:p>
        </p:txBody>
      </p:sp>
    </p:spTree>
    <p:extLst>
      <p:ext uri="{BB962C8B-B14F-4D97-AF65-F5344CB8AC3E}">
        <p14:creationId xmlns:p14="http://schemas.microsoft.com/office/powerpoint/2010/main" val="34837064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55</a:t>
            </a:fld>
            <a:endParaRPr lang="en-US"/>
          </a:p>
        </p:txBody>
      </p:sp>
    </p:spTree>
    <p:extLst>
      <p:ext uri="{BB962C8B-B14F-4D97-AF65-F5344CB8AC3E}">
        <p14:creationId xmlns:p14="http://schemas.microsoft.com/office/powerpoint/2010/main" val="25729836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56</a:t>
            </a:fld>
            <a:endParaRPr lang="en-US"/>
          </a:p>
        </p:txBody>
      </p:sp>
    </p:spTree>
    <p:extLst>
      <p:ext uri="{BB962C8B-B14F-4D97-AF65-F5344CB8AC3E}">
        <p14:creationId xmlns:p14="http://schemas.microsoft.com/office/powerpoint/2010/main" val="13349179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57</a:t>
            </a:fld>
            <a:endParaRPr lang="en-US"/>
          </a:p>
        </p:txBody>
      </p:sp>
    </p:spTree>
    <p:extLst>
      <p:ext uri="{BB962C8B-B14F-4D97-AF65-F5344CB8AC3E}">
        <p14:creationId xmlns:p14="http://schemas.microsoft.com/office/powerpoint/2010/main" val="14494058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Exhibit 4.4 on page</a:t>
            </a:r>
            <a:r>
              <a:rPr lang="en-US" baseline="0" dirty="0"/>
              <a:t> 4-34, Starbucks’s Consolidated Balance Sheets: Common-Size Analyses. A table shows the Starbuck’s consolidated balance sheet with three main columns. There is no heading for the first column. The remaining column headers are: Dollar amounts in millions and Common-sized. The second and third columns are further divided into three sub columns: 2017, 2016, and 2015. Data under the header, assets are as follows: Current assets (section heading); Cash and Equivalents, $ 2462.3, $ 2128.8, $ 1530.1, 17.1 percent, 14.9 percent, 12.3 percent; Short-term investments, 228.6, 134.4, 81.3, 1.6 percent, 0.9 percent, 0.7 percent; Accounts receivable, net, 870.4, 768.8, 719.0, 6.1 percent, 5.4 percent, 5.8 percent; Inventories, 1364.0, 1378.5, 1306.4, 9.5 percent, 9.6 percent, 10.5 percent; Prepaid expenses and other current assets, 358.1, 347.4. 334.2, 2.5 percent, 2.4 percent, 2.7 percent (a single ruler underlines each amount); Total current assets (Indented toward the right), $ 5283.4, $ 4757.9, $ 3971.0, 36.8 percent, 33.2 percent, 31.9 percent (a single ruler underlines each amount); Long-term investments, 542.3, 1141.7, 312.5, 3.8 percent, 8.0 percent, 2.5 percent; Equity and Cost investments, 481.6, 354.5, 352.0, 3.4 percent, 2.5 percent, 2.8 percent; Property, Plant, and equipment, Net, 4919.5, 4533.8, 4088.3, 34.2 percent, 31.7 percent, 32.8 percent; Deferred income taxes, net, 795.4, 885.4, 381.7, 5.5 percent, 6.2 percent, 3.1 percent; Other long-term assets, 362.8, 403.3, 1244.8, 2.5 percent, 2.8 percent, 10.0 percent; Other intangible assets, 441.4, 516.3, 520.4, 3.1 percent, 3.6 percent, 4.2 percent; Goodwill, 1539.2, 1719.6, 1575.4, 10.7 percent, 12.0 percent, 12.7 percent (a single ruler underlines each amount); and Total assets (slightly Indented toward the right), $ 14365.6, $ 14312.5, $ 12446.1, $ 100.0 percent, $ 100.0 percent, 100.0 percent (a single ruler underlines each amount). Data under the header, Liabilities and Equity are as follows: Current liabilities (section heading), Accounts payable, $ 782.5, $ 730.6, $ 684.2, 5.4 percent, 5.1 percent, 5.5 percent; Accrued liabilities, 1934.5, 1999.1, 1760.7, 13.5 percent, 14.0 percent, 14.1 percent; Insurance reserves, 215.2, 246.0, 224.8, 1.5 percent, 1.7 percent, 1.8 percent; Stored value card liability, 1288.5, 1171.2, 983.8, 9.0 percent, 8.2 percent, 7.9 percent; Current portion of long-term debt, (No value), 399.9, (No value), 0.0 percent, 2.8 percent, 0.0 percent (a single ruler underlines each amount); Total current liabilities (slightly indented toward right), $ 4220.7, $ 4546.8, $ 3653.5, 29.4 percent, 31.8 percent, 29.4 percent (a single ruler underlines each amount); Long-term debt, 3932.6, 3185.3, 2347.5, 27.4 percent, 22.3 percent, 18.9 percent; Other long-term liabilities, 755.3, 689.7, 625.3, 5.3 percent, 4.8 percent, 5.0 percent (a single ruler underlines each amount); Total liabilities (slightly indented toward right), $ 8908.6, $ 8421.8, $ 6626.3, 62.0 percent, 58.8 percent, 53.2 percent (a single ruler underlines each amount). Data under the header, shareholders’ equity are as follows: Common stock, 1.4, 1.5, 1.5, 0.0 percent, 0.0 percent, 0.0 percent; Additional Paid-in capital, 41.1, 41.1, 41.1, 0.3 percent, 0.3 percent, 0.3 percent; Retained earnings, 5563.2, 5949.8, 5974.8, 38.7 percent, 41.6 percent, 48.0 percent; Accumulated other comprehensive loss, (155.6), (108.4), (199.4), negative 1.1 percent, negative 0.8 percent, negative 1.6 percent (a single ruler underlines each amount); Total shareholders’ equity (slightly indented toward right), $ 5450.1, $ 5884.0, $ 5818.0, 37.9 percent, 41.1 percent, 46.7 percent (a single ruler underlines each amount); Non-controlling interests, 6.9, 6.7, 1.8, 0.0 percent, 0.0 percent, 0.0 percent (a single ruler underlines each amount); Total equity (slightly indented toward right), $ 5457.0, $ 5890.7, $ 5819.8, 38.0 percent, 41.2 percent, 46.8 percent (a single ruler underlines each amount); and Total liabilities and equity, $ 14365.6, $ 14312.5, $ 12446.1, 100.0 percent, 100.0 percent, 100.0 percent (a single ruler underlines each amount).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58</a:t>
            </a:fld>
            <a:endParaRPr lang="en-US"/>
          </a:p>
        </p:txBody>
      </p:sp>
    </p:spTree>
    <p:extLst>
      <p:ext uri="{BB962C8B-B14F-4D97-AF65-F5344CB8AC3E}">
        <p14:creationId xmlns:p14="http://schemas.microsoft.com/office/powerpoint/2010/main" val="8325788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Exhibit 4.4 on page</a:t>
            </a:r>
            <a:r>
              <a:rPr lang="en-US" baseline="0" dirty="0"/>
              <a:t> 4-34, Starbucks’s Consolidated Balance Sheets: Common-Size Analyses. A table shows the Starbuck’s consolidated balance sheet with three main columns. There is no heading for the first column. The remaining column headers are: Dollar amounts in millions and Common-sized. The second and third columns are further divided into three sub columns: 2017, 2016, and 2015. Data under the header, assets are as follows: Current assets (section heading); Cash and Equivalents, $ 2462.3, $ 2128.8, $ 1530.1, 17.1 percent, 14.9 percent, 12.3 percent; Short-term investments, 228.6, 134.4, 81.3, 1.6 percent, 0.9 percent, 0.7 percent; Accounts receivable, net, 870.4, 768.8, 719.0, 6.1 percent, 5.4 percent, 5.8 percent; Inventories, 1364.0, 1378.5, 1306.4, 9.5 percent, 9.6 percent, 10.5 percent; Prepaid expenses and other current assets, 358.1, 347.4. 334.2, 2.5 percent, 2.4 percent, 2.7 percent (a single ruler underlines each amount); Total current assets (Indented toward the right), $ 5283.4, $ 4757.9, $ 3971.0, 36.8 percent, 33.2 percent, 31.9 percent (a single ruler underlines each amount); Long-term investments, 542.3, 1141.7, 312.5, 3.8 percent, 8.0 percent, 2.5 percent; Equity and Cost investments, 481.6, 354.5, 352.0, 3.4 percent, 2.5 percent, 2.8 percent; Property, Plant, and equipment, Net, 4919.5, 4533.8, 4088.3, 34.2 percent, 31.7 percent, 32.8 percent; Deferred income taxes, net, 795.4, 885.4, 381.7, 5.5 percent, 6.2 percent, 3.1 percent; Other long-term assets, 362.8, 403.3, 1244.8, 2.5 percent, 2.8 percent, 10.0 percent; Other intangible assets, 441.4, 516.3, 520.4, 3.1 percent, 3.6 percent, 4.2 percent; Goodwill, 1539.2, 1719.6, 1575.4, 10.7 percent, 12.0 percent, 12.7 percent (a single ruler underlines each amount); and Total assets (slightly Indented toward the right), $ 14365.6, $ 14312.5, $ 12446.1, $ 100.0 percent, $ 100.0 percent, 100.0 percent (a single ruler underlines each amount). Data under the header, Liabilities and Equity are as follows: Current liabilities (section heading), Accounts payable, $ 782.5, $ 730.6, $ 684.2, 5.4 percent, 5.1 percent, 5.5 percent; Accrued liabilities, 1934.5, 1999.1, 1760.7, 13.5 percent, 14.0 percent, 14.1 percent; Insurance reserves, 215.2, 246.0, 224.8, 1.5 percent, 1.7 percent, 1.8 percent; Stored value card liability, 1288.5, 1171.2, 983.8, 9.0 percent, 8.2 percent, 7.9 percent; Current portion of long-term debt, (No value), 399.9, (No value), 0.0 percent, 2.8 percent, 0.0 percent (a single ruler underlines each amount); Total current liabilities (slightly indented toward right), $ 4220.7, $ 4546.8, $ 3653.5, 29.4 percent, 31.8 percent, 29.4 percent (a single ruler underlines each amount); Long-term debt, 3932.6, 3185.3, 2347.5, 27.4 percent, 22.3 percent, 18.9 percent; Other long-term liabilities, 755.3, 689.7, 625.3, 5.3 percent, 4.8 percent, 5.0 percent (a single ruler underlines each amount); Total liabilities (slightly indented toward right), $ 8908.6, $ 8421.8, $ 6626.3, 62.0 percent, 58.8 percent, 53.2 percent (a single ruler underlines each amount). Data under the header, shareholders’ equity are as follows: Common stock, 1.4, 1.5, 1.5, 0.0 percent, 0.0 percent, 0.0 percent; Additional Paid-in capital, 41.1, 41.1, 41.1, 0.3 percent, 0.3 percent, 0.3 percent; Retained earnings, 5563.2, 5949.8, 5974.8, 38.7 percent, 41.6 percent, 48.0 percent; Accumulated other comprehensive loss, (155.6), (108.4), (199.4), negative 1.1 percent, negative 0.8 percent, negative 1.6 percent (a single ruler underlines each amount); Total shareholders’ equity (slightly indented toward right), $ 5450.1, $ 5884.0, $ 5818.0, 37.9 percent, 41.1 percent, 46.7 percent (a single ruler underlines each amount); Non-controlling interests, 6.9, 6.7, 1.8, 0.0 percent, 0.0 percent, 0.0 percent (a single ruler underlines each amount); Total equity (slightly indented toward right), $ 5457.0, $ 5890.7, $ 5819.8, 38.0 percent, 41.2 percent, 46.8 percent (a single ruler underlines each amount); and Total liabilities and equity, $ 14365.6, $ 14312.5, $ 12446.1, 100.0 percent, 100.0 percent, 100.0 percent (a single ruler underlines each amount).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59</a:t>
            </a:fld>
            <a:endParaRPr lang="en-US"/>
          </a:p>
        </p:txBody>
      </p:sp>
    </p:spTree>
    <p:extLst>
      <p:ext uri="{BB962C8B-B14F-4D97-AF65-F5344CB8AC3E}">
        <p14:creationId xmlns:p14="http://schemas.microsoft.com/office/powerpoint/2010/main" val="126123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effectLst/>
                <a:latin typeface="Arial"/>
                <a:ea typeface="Arial"/>
                <a:cs typeface="Arial"/>
                <a:sym typeface="Arial"/>
              </a:rPr>
              <a:t>Exhibit 4.1 on page</a:t>
            </a:r>
            <a:r>
              <a:rPr lang="en-US" sz="1200" b="0" i="0" u="none" strike="noStrike" cap="none" baseline="0" dirty="0">
                <a:solidFill>
                  <a:schemeClr val="dk1"/>
                </a:solidFill>
                <a:effectLst/>
                <a:latin typeface="Arial"/>
                <a:ea typeface="Arial"/>
                <a:cs typeface="Arial"/>
                <a:sym typeface="Arial"/>
              </a:rPr>
              <a:t> 4-3, Articulation of Financial Statements. </a:t>
            </a:r>
            <a:r>
              <a:rPr lang="en-US" sz="1200" b="0" i="0" u="none" strike="noStrike" cap="none" dirty="0">
                <a:solidFill>
                  <a:schemeClr val="dk1"/>
                </a:solidFill>
                <a:effectLst/>
                <a:latin typeface="Arial"/>
                <a:ea typeface="Arial"/>
                <a:cs typeface="Arial"/>
                <a:sym typeface="Arial"/>
              </a:rPr>
              <a:t>The process begins with a block which reads, Beginning balance sheet: Assets, Liabilities, and Shareholders’ Equity. Beginning Balance Sheet leads to Oval which reads, Transactions, Events, and Arrangements which further branches into three blocks. The first block lists Revenues, Expenses, and Gain or Losses under Income Statement; unrealized Gains or Losses, Reclassifications and Other Adjustments under Comprehensive Income Statement, the second block lists Operating Activities, Investing Activities, and Financing Activities under Statement of Cash Flows and the third block lists Investments by Owners, Distributions to Owners, Net Income, and Other Comprehensive Income under Statements of Shareholders’ Equity. Two bidirectional arrows connect the first and second block and second and third block. All the three blocks together lead to a block labeled Ending Balance Sheet which lists Assets, Liabilities, and Shareholders’ Equity.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6</a:t>
            </a:fld>
            <a:endParaRPr lang="en-US"/>
          </a:p>
        </p:txBody>
      </p:sp>
    </p:spTree>
    <p:extLst>
      <p:ext uri="{BB962C8B-B14F-4D97-AF65-F5344CB8AC3E}">
        <p14:creationId xmlns:p14="http://schemas.microsoft.com/office/powerpoint/2010/main" val="19585891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Exhibit 4.4 on page</a:t>
            </a:r>
            <a:r>
              <a:rPr lang="en-US" baseline="0" dirty="0"/>
              <a:t> 4-34, Starbucks’s Consolidated Balance Sheets: Common-Size Analyses. A table shows the Starbuck’s consolidated balance sheet with three main columns. There is no heading for the first column. The remaining column headers are: Dollar amounts in millions and Common-sized. The second and third columns are further divided into three sub columns: 2017, 2016, and 2015. Data under the header, assets are as follows: Current assets (section heading); Cash and Equivalents, $ 2462.3, $ 2128.8, $ 1530.1, 17.1 percent, 14.9 percent, 12.3 percent; Short-term investments, 228.6, 134.4, 81.3, 1.6 percent, 0.9 percent, 0.7 percent; Accounts receivable, net, 870.4, 768.8, 719.0, 6.1 percent, 5.4 percent, 5.8 percent; Inventories, 1364.0, 1378.5, 1306.4, 9.5 percent, 9.6 percent, 10.5 percent; Prepaid expenses and other current assets, 358.1, 347.4. 334.2, 2.5 percent, 2.4 percent, 2.7 percent (a single ruler underlines each amount); Total current assets (Indented toward the right), $ 5283.4, $ 4757.9, $ 3971.0, 36.8 percent, 33.2 percent, 31.9 percent (a single ruler underlines each amount); Long-term investments, 542.3, 1141.7, 312.5, 3.8 percent, 8.0 percent, 2.5 percent; Equity and Cost investments, 481.6, 354.5, 352.0, 3.4 percent, 2.5 percent, 2.8 percent; Property, Plant, and equipment, Net, 4919.5, 4533.8, 4088.3, 34.2 percent, 31.7 percent, 32.8 percent; Deferred income taxes, net, 795.4, 885.4, 381.7, 5.5 percent, 6.2 percent, 3.1 percent; Other long-term assets, 362.8, 403.3, 1244.8, 2.5 percent, 2.8 percent, 10.0 percent; Other intangible assets, 441.4, 516.3, 520.4, 3.1 percent, 3.6 percent, 4.2 percent; Goodwill, 1539.2, 1719.6, 1575.4, 10.7 percent, 12.0 percent, 12.7 percent (a single ruler underlines each amount); and Total assets (slightly Indented toward the right), $ 14365.6, $ 14312.5, $ 12446.1, $ 100.0 percent, $ 100.0 percent, 100.0 percent (a single ruler underlines each amount). Data under the header, Liabilities and Equity are as follows: Current liabilities (section heading), Accounts payable, $ 782.5, $ 730.6, $ 684.2, 5.4 percent, 5.1 percent, 5.5 percent; Accrued liabilities, 1934.5, 1999.1, 1760.7, 13.5 percent, 14.0 percent, 14.1 percent; Insurance reserves, 215.2, 246.0, 224.8, 1.5 percent, 1.7 percent, 1.8 percent; Stored value card liability, 1288.5, 1171.2, 983.8, 9.0 percent, 8.2 percent, 7.9 percent; Current portion of long-term debt, (No value), 399.9, (No value), 0.0 percent, 2.8 percent, 0.0 percent (a single ruler underlines each amount); Total current liabilities (slightly indented toward right), $ 4220.7, $ 4546.8, $ 3653.5, 29.4 percent, 31.8 percent, 29.4 percent (a single ruler underlines each amount); Long-term debt, 3932.6, 3185.3, 2347.5, 27.4 percent, 22.3 percent, 18.9 percent; Other long-term liabilities, 755.3, 689.7, 625.3, 5.3 percent, 4.8 percent, 5.0 percent (a single ruler underlines each amount); Total liabilities (slightly indented toward right), $ 8908.6, $ 8421.8, $ 6626.3, 62.0 percent, 58.8 percent, 53.2 percent (a single ruler underlines each amount). Data under the header, shareholders’ equity are as follows: Common stock, 1.4, 1.5, 1.5, 0.0 percent, 0.0 percent, 0.0 percent; Additional Paid-in capital, 41.1, 41.1, 41.1, 0.3 percent, 0.3 percent, 0.3 percent; Retained earnings, 5563.2, 5949.8, 5974.8, 38.7 percent, 41.6 percent, 48.0 percent; Accumulated other comprehensive loss, (155.6), (108.4), (199.4), negative 1.1 percent, negative 0.8 percent, negative 1.6 percent (a single ruler underlines each amount); Total shareholders’ equity (slightly indented toward right), $ 5450.1, $ 5884.0, $ 5818.0, 37.9 percent, 41.1 percent, 46.7 percent (a single ruler underlines each amount); Non-controlling interests, 6.9, 6.7, 1.8, 0.0 percent, 0.0 percent, 0.0 percent (a single ruler underlines each amount); Total equity (slightly indented toward right), $ 5457.0, $ 5890.7, $ 5819.8, 38.0 percent, 41.2 percent, 46.8 percent (a single ruler underlines each amount); and Total liabilities and equity, $ 14365.6, $ 14312.5, $ 12446.1, 100.0 percent, 100.0 percent, 100.0 percent (a single ruler underlines each amount).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60</a:t>
            </a:fld>
            <a:endParaRPr lang="en-US"/>
          </a:p>
        </p:txBody>
      </p:sp>
    </p:spTree>
    <p:extLst>
      <p:ext uri="{BB962C8B-B14F-4D97-AF65-F5344CB8AC3E}">
        <p14:creationId xmlns:p14="http://schemas.microsoft.com/office/powerpoint/2010/main" val="32864816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Exhibit 4.4 on page</a:t>
            </a:r>
            <a:r>
              <a:rPr lang="en-US" baseline="0" dirty="0"/>
              <a:t> 4-34, Starbucks’s Consolidated Balance Sheets: Common-Size Analyses. A table shows the Starbuck’s consolidated balance sheet with three main columns. There is no heading for the first column. The remaining column headers are: Dollar amounts in millions and Common-sized. The second and third columns are further divided into three sub columns: 2017, 2016, and 2015. Data under the header, assets are as follows: Current assets (section heading); Cash and Equivalents, $ 2462.3, $ 2128.8, $ 1530.1, 17.1 percent, 14.9 percent, 12.3 percent; Short-term investments, 228.6, 134.4, 81.3, 1.6 percent, 0.9 percent, 0.7 percent; Accounts receivable, net, 870.4, 768.8, 719.0, 6.1 percent, 5.4 percent, 5.8 percent; Inventories, 1364.0, 1378.5, 1306.4, 9.5 percent, 9.6 percent, 10.5 percent; Prepaid expenses and other current assets, 358.1, 347.4. 334.2, 2.5 percent, 2.4 percent, 2.7 percent (a single ruler underlines each amount); Total current assets (Indented toward the right), $ 5283.4, $ 4757.9, $ 3971.0, 36.8 percent, 33.2 percent, 31.9 percent (a single ruler underlines each amount); Long-term investments, 542.3, 1141.7, 312.5, 3.8 percent, 8.0 percent, 2.5 percent; Equity and Cost investments, 481.6, 354.5, 352.0, 3.4 percent, 2.5 percent, 2.8 percent; Property, Plant, and equipment, Net, 4919.5, 4533.8, 4088.3, 34.2 percent, 31.7 percent, 32.8 percent; Deferred income taxes, net, 795.4, 885.4, 381.7, 5.5 percent, 6.2 percent, 3.1 percent; Other long-term assets, 362.8, 403.3, 1244.8, 2.5 percent, 2.8 percent, 10.0 percent; Other intangible assets, 441.4, 516.3, 520.4, 3.1 percent, 3.6 percent, 4.2 percent; Goodwill, 1539.2, 1719.6, 1575.4, 10.7 percent, 12.0 percent, 12.7 percent (a single ruler underlines each amount); and Total assets (slightly Indented toward the right), $ 14365.6, $ 14312.5, $ 12446.1, $ 100.0 percent, $ 100.0 percent, 100.0 percent (a single ruler underlines each amount). Data under the header, Liabilities and Equity are as follows: Current liabilities (section heading), Accounts payable, $ 782.5, $ 730.6, $ 684.2, 5.4 percent, 5.1 percent, 5.5 percent; Accrued liabilities, 1934.5, 1999.1, 1760.7, 13.5 percent, 14.0 percent, 14.1 percent; Insurance reserves, 215.2, 246.0, 224.8, 1.5 percent, 1.7 percent, 1.8 percent; Stored value card liability, 1288.5, 1171.2, 983.8, 9.0 percent, 8.2 percent, 7.9 percent; Current portion of long-term debt, (No value), 399.9, (No value), 0.0 percent, 2.8 percent, 0.0 percent (a single ruler underlines each amount); Total current liabilities (slightly indented toward right), $ 4220.7, $ 4546.8, $ 3653.5, 29.4 percent, 31.8 percent, 29.4 percent (a single ruler underlines each amount); Long-term debt, 3932.6, 3185.3, 2347.5, 27.4 percent, 22.3 percent, 18.9 percent; Other long-term liabilities, 755.3, 689.7, 625.3, 5.3 percent, 4.8 percent, 5.0 percent (a single ruler underlines each amount); Total liabilities (slightly indented toward right), $ 8908.6, $ 8421.8, $ 6626.3, 62.0 percent, 58.8 percent, 53.2 percent (a single ruler underlines each amount). Data under the header, shareholders’ equity are as follows: Common stock, 1.4, 1.5, 1.5, 0.0 percent, 0.0 percent, 0.0 percent; Additional Paid-in capital, 41.1, 41.1, 41.1, 0.3 percent, 0.3 percent, 0.3 percent; Retained earnings, 5563.2, 5949.8, 5974.8, 38.7 percent, 41.6 percent, 48.0 percent; Accumulated other comprehensive loss, (155.6), (108.4), (199.4), negative 1.1 percent, negative 0.8 percent, negative 1.6 percent (a single ruler underlines each amount); Total shareholders’ equity (slightly indented toward right), $ 5450.1, $ 5884.0, $ 5818.0, 37.9 percent, 41.1 percent, 46.7 percent (a single ruler underlines each amount); Non-controlling interests, 6.9, 6.7, 1.8, 0.0 percent, 0.0 percent, 0.0 percent (a single ruler underlines each amount); Total equity (slightly indented toward right), $ 5457.0, $ 5890.7, $ 5819.8, 38.0 percent, 41.2 percent, 46.8 percent (a single ruler underlines each amount); and Total liabilities and equity, $ 14365.6, $ 14312.5, $ 12446.1, 100.0 percent, 100.0 percent, 100.0 percent (a single ruler underlines each amount).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61</a:t>
            </a:fld>
            <a:endParaRPr lang="en-US"/>
          </a:p>
        </p:txBody>
      </p:sp>
    </p:spTree>
    <p:extLst>
      <p:ext uri="{BB962C8B-B14F-4D97-AF65-F5344CB8AC3E}">
        <p14:creationId xmlns:p14="http://schemas.microsoft.com/office/powerpoint/2010/main" val="12627200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62</a:t>
            </a:fld>
            <a:endParaRPr lang="en-US"/>
          </a:p>
        </p:txBody>
      </p:sp>
    </p:spTree>
    <p:extLst>
      <p:ext uri="{BB962C8B-B14F-4D97-AF65-F5344CB8AC3E}">
        <p14:creationId xmlns:p14="http://schemas.microsoft.com/office/powerpoint/2010/main" val="20535087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63</a:t>
            </a:fld>
            <a:endParaRPr lang="en-US"/>
          </a:p>
        </p:txBody>
      </p:sp>
    </p:spTree>
    <p:extLst>
      <p:ext uri="{BB962C8B-B14F-4D97-AF65-F5344CB8AC3E}">
        <p14:creationId xmlns:p14="http://schemas.microsoft.com/office/powerpoint/2010/main" val="5881950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Exhibit</a:t>
            </a:r>
            <a:r>
              <a:rPr lang="en-US" baseline="0" dirty="0"/>
              <a:t> 4.5 on page 4-36, Starbucks’s Consolidated Balance Sheets: Rate of Change Analyses. table shows the Starbuck’s consolidated balance sheet with three main columns. There is no heading for the first column. The remaining column headers are: Dollar amounts in millions and Common-sized. The second and third columns are further divided into three sub columns: 2017, 2016, and 2015. Data under the header, assets are as follows: Current assets (section heading); Cash and Equivalents, $ 2462.3, $ 2128.8, $ 1530.1, 17.1 percent, 14.9 percent, 12.3 percent; Short-term investments, 228.6, 134.4, 81.3, 1.6 percent, 0.9 percent, 0.7 percent; Accounts receivable, net, 870.4, 768.8, 719.0, 6.1 percent, 5.4 percent, 5.8 percent; Inventories, 1364.0, 1378.5, 1306.4, 9.5 percent, 9.6 percent, 10.5 percent; Prepaid expenses and other current assets, 358.1, 347.4. 334.2, 2.5 percent, 2.4 percent, 2.7 percent (a single ruler underlines each amount); Total current assets (Indented toward the right), $ 5283.4, $ 4757.9, $ 3971.0, 36.8 percent, 33.2 percent, 31.9 percent (a single ruler underlines each amount); Long-term investments, 542.3, 1141.7, 312.5, 3.8 percent, 8.0 percent, 2.5 percent; Equity and Cost investments, 481.6, 354.5, 352.0, 3.4 percent, 2.5 percent, 2.8 percent; Property, Plant, and equipment, Net, 4919.5, 4533.8, 4088.3, 34.2 percent, 31.7 percent, 32.8 percent; Deferred income taxes, net, 795.4, 885.4, 381.7, 5.5 percent, 6.2 percent, 3.1 percent; Other long-term assets, 362.8, 403.3, 1244.8, 2.5 percent, 2.8 percent, 10.0 percent; Other intangible assets, 441.4, 516.3, 520.4, 3.1 percent, 3.6 percent, 4.2 percent; Goodwill, 1539.2, 1719.6, 1575.4, 10.7 percent, 12.0 percent, 12.7 percent (a single ruler underlines each amount); and Total assets (slightly Indented toward the right), $ 14365.6, $ 14312.5, $ 12446.1, $ 100.0 percent, $ 100.0 percent, 100.0 percent (a single ruler underlines each amount). Data under the header, Liabilities and Equity are as follows: Current liabilities (section heading), Accounts payable, $ 782.5, $ 730.6, $ 684.2, 5.4 percent, 5.1 percent, 5.5 percent; Accrued liabilities, 1934.5, 1999.1, 1760.7, 13.5 percent, 14.0 percent, 14.1 percent; Insurance reserves, 215.2, 246.0, 224.8, 1.5 percent, 1.7 percent, 1.8 percent; Stored value card liability, 1288.5, 1171.2, 983.8, 9.0 percent, 8.2 percent, 7.9 percent; Current portion of long-term debt, (No value), 399.9, (No value), 0.0 percent, 2.8 percent, 0.0 percent (a single ruler underlines each amount); Total current liabilities (slightly indented toward right), $ 4220.7, $ 4546.8, $ 3653.5, 29.4 percent, 31.8 percent, 29.4 percent (a single ruler underlines each amount); Long-term debt, 3932.6, 3185.3, 2347.5, 27.4 percent, 22.3 percent, 18.9 percent; Other long-term liabilities, 755.3, 689.7, 625.3, 5.3 percent, 4.8 percent, 5.0 percent (a single ruler underlines each amount); Total liabilities (slightly indented toward right), $ 8908.6, $ 8421.8, $ 6626.3, 62.0 percent, 58.8 percent, 53.2 percent (a single ruler underlines each amount). Data under the header, shareholders’ equity are as follows: Common stock, 1.4, 1.5, 1.5, 0.0 percent, 0.0 percent, 0.0 percent; Additional Paid-in capital, 41.1, 41.1, 41.1, 0.3 percent, 0.3 percent, 0.3 percent; Retained earnings, 5563.2, 5949.8, 5974.8, 38.7 percent, 41.6 percent, 48.0 percent; Accumulated other comprehensive loss, (155.6), (108.4), (199.4), negative 1.1 percent, negative 0.8 percent, negative 1.6 percent (a single ruler underlines each amount); Total shareholders’ equity (slightly indented toward right), $ 5450.1, $ 5884.0, $ 5818.0, 37.9 percent, 41.1 percent, 46.7 percent (a single ruler underlines each amount); Non-controlling interests, 6.9, 6.7, 1.8, 0.0 percent, 0.0 percent, 0.0 percent (a single ruler underlines each amount); Total equity (slightly indented toward right), $ 5457.0, $ 5890.7, $ 5819.8, 38.0 percent, 41.2 percent, 46.8 percent (a single ruler underlines each amount); and Total liabilities and equity, $ 14365.6, $ 14312.5, $ 12446.1, 100.0 percent, 100.0 percent, 100.0 percent (a single ruler underlines each amount).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64</a:t>
            </a:fld>
            <a:endParaRPr lang="en-US"/>
          </a:p>
        </p:txBody>
      </p:sp>
    </p:spTree>
    <p:extLst>
      <p:ext uri="{BB962C8B-B14F-4D97-AF65-F5344CB8AC3E}">
        <p14:creationId xmlns:p14="http://schemas.microsoft.com/office/powerpoint/2010/main" val="42907348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Exhibit</a:t>
            </a:r>
            <a:r>
              <a:rPr lang="en-US" baseline="0" dirty="0"/>
              <a:t> 4.5 on page 4-36, Starbucks’s Consolidated Balance Sheets: Rate of Change Analyses. table shows the Starbuck’s consolidated balance sheet with three main columns. There is no heading for the first column. The remaining column headers are: Dollar amounts in millions and Common-sized. The second and third columns are further divided into three sub columns: 2017, 2016, and 2015. Data under the header, assets are as follows: Current assets (section heading); Cash and Equivalents, $ 2462.3, $ 2128.8, $ 1530.1, 17.1 percent, 14.9 percent, 12.3 percent; Short-term investments, 228.6, 134.4, 81.3, 1.6 percent, 0.9 percent, 0.7 percent; Accounts receivable, net, 870.4, 768.8, 719.0, 6.1 percent, 5.4 percent, 5.8 percent; Inventories, 1364.0, 1378.5, 1306.4, 9.5 percent, 9.6 percent, 10.5 percent; Prepaid expenses and other current assets, 358.1, 347.4. 334.2, 2.5 percent, 2.4 percent, 2.7 percent (a single ruler underlines each amount); Total current assets (Indented toward the right), $ 5283.4, $ 4757.9, $ 3971.0, 36.8 percent, 33.2 percent, 31.9 percent (a single ruler underlines each amount); Long-term investments, 542.3, 1141.7, 312.5, 3.8 percent, 8.0 percent, 2.5 percent; Equity and Cost investments, 481.6, 354.5, 352.0, 3.4 percent, 2.5 percent, 2.8 percent; Property, Plant, and equipment, Net, 4919.5, 4533.8, 4088.3, 34.2 percent, 31.7 percent, 32.8 percent; Deferred income taxes, net, 795.4, 885.4, 381.7, 5.5 percent, 6.2 percent, 3.1 percent; Other long-term assets, 362.8, 403.3, 1244.8, 2.5 percent, 2.8 percent, 10.0 percent; Other intangible assets, 441.4, 516.3, 520.4, 3.1 percent, 3.6 percent, 4.2 percent; Goodwill, 1539.2, 1719.6, 1575.4, 10.7 percent, 12.0 percent, 12.7 percent (a single ruler underlines each amount); and Total assets (slightly Indented toward the right), $ 14365.6, $ 14312.5, $ 12446.1, $ 100.0 percent, $ 100.0 percent, 100.0 percent (a single ruler underlines each amount). Data under the header, Liabilities and Equity are as follows: Current liabilities (section heading), Accounts payable, $ 782.5, $ 730.6, $ 684.2, 5.4 percent, 5.1 percent, 5.5 percent; Accrued liabilities, 1934.5, 1999.1, 1760.7, 13.5 percent, 14.0 percent, 14.1 percent; Insurance reserves, 215.2, 246.0, 224.8, 1.5 percent, 1.7 percent, 1.8 percent; Stored value card liability, 1288.5, 1171.2, 983.8, 9.0 percent, 8.2 percent, 7.9 percent; Current portion of long-term debt, (No value), 399.9, (No value), 0.0 percent, 2.8 percent, 0.0 percent (a single ruler underlines each amount); Total current liabilities (slightly indented toward right), $ 4220.7, $ 4546.8, $ 3653.5, 29.4 percent, 31.8 percent, 29.4 percent (a single ruler underlines each amount); Long-term debt, 3932.6, 3185.3, 2347.5, 27.4 percent, 22.3 percent, 18.9 percent; Other long-term liabilities, 755.3, 689.7, 625.3, 5.3 percent, 4.8 percent, 5.0 percent (a single ruler underlines each amount); Total liabilities (slightly indented toward right), $ 8908.6, $ 8421.8, $ 6626.3, 62.0 percent, 58.8 percent, 53.2 percent (a single ruler underlines each amount). Data under the header, shareholders’ equity are as follows: Common stock, 1.4, 1.5, 1.5, 0.0 percent, 0.0 percent, 0.0 percent; Additional Paid-in capital, 41.1, 41.1, 41.1, 0.3 percent, 0.3 percent, 0.3 percent; Retained earnings, 5563.2, 5949.8, 5974.8, 38.7 percent, 41.6 percent, 48.0 percent; Accumulated other comprehensive loss, (155.6), (108.4), (199.4), negative 1.1 percent, negative 0.8 percent, negative 1.6 percent (a single ruler underlines each amount); Total shareholders’ equity (slightly indented toward right), $ 5450.1, $ 5884.0, $ 5818.0, 37.9 percent, 41.1 percent, 46.7 percent (a single ruler underlines each amount); Non-controlling interests, 6.9, 6.7, 1.8, 0.0 percent, 0.0 percent, 0.0 percent (a single ruler underlines each amount); Total equity (slightly indented toward right), $ 5457.0, $ 5890.7, $ 5819.8, 38.0 percent, 41.2 percent, 46.8 percent (a single ruler underlines each amount); and Total liabilities and equity, $ 14365.6, $ 14312.5, $ 12446.1, 100.0 percent, 100.0 percent, 100.0 percent (a single ruler underlines each amount).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65</a:t>
            </a:fld>
            <a:endParaRPr lang="en-US"/>
          </a:p>
        </p:txBody>
      </p:sp>
    </p:spTree>
    <p:extLst>
      <p:ext uri="{BB962C8B-B14F-4D97-AF65-F5344CB8AC3E}">
        <p14:creationId xmlns:p14="http://schemas.microsoft.com/office/powerpoint/2010/main" val="19485297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Exhibit</a:t>
            </a:r>
            <a:r>
              <a:rPr lang="en-US" baseline="0" dirty="0"/>
              <a:t> 4.5 on page 4-36, Starbucks’s Consolidated Balance Sheets: Rate of Change Analyses. table shows the Starbuck’s consolidated balance sheet with three main columns. There is no heading for the first column. The remaining column headers are: Dollar amounts in millions and Common-sized. The second and third columns are further divided into three sub columns: 2017, 2016, and 2015. Data under the header, assets are as follows: Current assets (section heading); Cash and Equivalents, $ 2462.3, $ 2128.8, $ 1530.1, 17.1 percent, 14.9 percent, 12.3 percent; Short-term investments, 228.6, 134.4, 81.3, 1.6 percent, 0.9 percent, 0.7 percent; Accounts receivable, net, 870.4, 768.8, 719.0, 6.1 percent, 5.4 percent, 5.8 percent; Inventories, 1364.0, 1378.5, 1306.4, 9.5 percent, 9.6 percent, 10.5 percent; Prepaid expenses and other current assets, 358.1, 347.4. 334.2, 2.5 percent, 2.4 percent, 2.7 percent (a single ruler underlines each amount); Total current assets (Indented toward the right), $ 5283.4, $ 4757.9, $ 3971.0, 36.8 percent, 33.2 percent, 31.9 percent (a single ruler underlines each amount); Long-term investments, 542.3, 1141.7, 312.5, 3.8 percent, 8.0 percent, 2.5 percent; Equity and Cost investments, 481.6, 354.5, 352.0, 3.4 percent, 2.5 percent, 2.8 percent; Property, Plant, and equipment, Net, 4919.5, 4533.8, 4088.3, 34.2 percent, 31.7 percent, 32.8 percent; Deferred income taxes, net, 795.4, 885.4, 381.7, 5.5 percent, 6.2 percent, 3.1 percent; Other long-term assets, 362.8, 403.3, 1244.8, 2.5 percent, 2.8 percent, 10.0 percent; Other intangible assets, 441.4, 516.3, 520.4, 3.1 percent, 3.6 percent, 4.2 percent; Goodwill, 1539.2, 1719.6, 1575.4, 10.7 percent, 12.0 percent, 12.7 percent (a single ruler underlines each amount); and Total assets (slightly Indented toward the right), $ 14365.6, $ 14312.5, $ 12446.1, $ 100.0 percent, $ 100.0 percent, 100.0 percent (a single ruler underlines each amount). Data under the header, Liabilities and Equity are as follows: Current liabilities (section heading), Accounts payable, $ 782.5, $ 730.6, $ 684.2, 5.4 percent, 5.1 percent, 5.5 percent; Accrued liabilities, 1934.5, 1999.1, 1760.7, 13.5 percent, 14.0 percent, 14.1 percent; Insurance reserves, 215.2, 246.0, 224.8, 1.5 percent, 1.7 percent, 1.8 percent; Stored value card liability, 1288.5, 1171.2, 983.8, 9.0 percent, 8.2 percent, 7.9 percent; Current portion of long-term debt, (No value), 399.9, (No value), 0.0 percent, 2.8 percent, 0.0 percent (a single ruler underlines each amount); Total current liabilities (slightly indented toward right), $ 4220.7, $ 4546.8, $ 3653.5, 29.4 percent, 31.8 percent, 29.4 percent (a single ruler underlines each amount); Long-term debt, 3932.6, 3185.3, 2347.5, 27.4 percent, 22.3 percent, 18.9 percent; Other long-term liabilities, 755.3, 689.7, 625.3, 5.3 percent, 4.8 percent, 5.0 percent (a single ruler underlines each amount); Total liabilities (slightly indented toward right), $ 8908.6, $ 8421.8, $ 6626.3, 62.0 percent, 58.8 percent, 53.2 percent (a single ruler underlines each amount). Data under the header, shareholders’ equity are as follows: Common stock, 1.4, 1.5, 1.5, 0.0 percent, 0.0 percent, 0.0 percent; Additional Paid-in capital, 41.1, 41.1, 41.1, 0.3 percent, 0.3 percent, 0.3 percent; Retained earnings, 5563.2, 5949.8, 5974.8, 38.7 percent, 41.6 percent, 48.0 percent; Accumulated other comprehensive loss, (155.6), (108.4), (199.4), negative 1.1 percent, negative 0.8 percent, negative 1.6 percent (a single ruler underlines each amount); Total shareholders’ equity (slightly indented toward right), $ 5450.1, $ 5884.0, $ 5818.0, 37.9 percent, 41.1 percent, 46.7 percent (a single ruler underlines each amount); Non-controlling interests, 6.9, 6.7, 1.8, 0.0 percent, 0.0 percent, 0.0 percent (a single ruler underlines each amount); Total equity (slightly indented toward right), $ 5457.0, $ 5890.7, $ 5819.8, 38.0 percent, 41.2 percent, 46.8 percent (a single ruler underlines each amount); and Total liabilities and equity, $ 14365.6, $ 14312.5, $ 12446.1, 100.0 percent, 100.0 percent, 100.0 percent (a single ruler underlines each amount).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66</a:t>
            </a:fld>
            <a:endParaRPr lang="en-US"/>
          </a:p>
        </p:txBody>
      </p:sp>
    </p:spTree>
    <p:extLst>
      <p:ext uri="{BB962C8B-B14F-4D97-AF65-F5344CB8AC3E}">
        <p14:creationId xmlns:p14="http://schemas.microsoft.com/office/powerpoint/2010/main" val="16777803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Exhibit</a:t>
            </a:r>
            <a:r>
              <a:rPr lang="en-US" baseline="0" dirty="0"/>
              <a:t> 4.5 on page 4-36, Starbucks’s Consolidated Balance Sheets: Rate of Change Analyses. table shows the Starbuck’s consolidated balance sheet with three main columns. There is no heading for the first column. The remaining column headers are: Dollar amounts in millions and Common-sized. The second and third columns are further divided into three sub columns: 2017, 2016, and 2015. Data under the header, assets are as follows: Current assets (section heading); Cash and Equivalents, $ 2462.3, $ 2128.8, $ 1530.1, 17.1 percent, 14.9 percent, 12.3 percent; Short-term investments, 228.6, 134.4, 81.3, 1.6 percent, 0.9 percent, 0.7 percent; Accounts receivable, net, 870.4, 768.8, 719.0, 6.1 percent, 5.4 percent, 5.8 percent; Inventories, 1364.0, 1378.5, 1306.4, 9.5 percent, 9.6 percent, 10.5 percent; Prepaid expenses and other current assets, 358.1, 347.4. 334.2, 2.5 percent, 2.4 percent, 2.7 percent (a single ruler underlines each amount); Total current assets (Indented toward the right), $ 5283.4, $ 4757.9, $ 3971.0, 36.8 percent, 33.2 percent, 31.9 percent (a single ruler underlines each amount); Long-term investments, 542.3, 1141.7, 312.5, 3.8 percent, 8.0 percent, 2.5 percent; Equity and Cost investments, 481.6, 354.5, 352.0, 3.4 percent, 2.5 percent, 2.8 percent; Property, Plant, and equipment, Net, 4919.5, 4533.8, 4088.3, 34.2 percent, 31.7 percent, 32.8 percent; Deferred income taxes, net, 795.4, 885.4, 381.7, 5.5 percent, 6.2 percent, 3.1 percent; Other long-term assets, 362.8, 403.3, 1244.8, 2.5 percent, 2.8 percent, 10.0 percent; Other intangible assets, 441.4, 516.3, 520.4, 3.1 percent, 3.6 percent, 4.2 percent; Goodwill, 1539.2, 1719.6, 1575.4, 10.7 percent, 12.0 percent, 12.7 percent (a single ruler underlines each amount); and Total assets (slightly Indented toward the right), $ 14365.6, $ 14312.5, $ 12446.1, $ 100.0 percent, $ 100.0 percent, 100.0 percent (a single ruler underlines each amount). Data under the header, Liabilities and Equity are as follows: Current liabilities (section heading), Accounts payable, $ 782.5, $ 730.6, $ 684.2, 5.4 percent, 5.1 percent, 5.5 percent; Accrued liabilities, 1934.5, 1999.1, 1760.7, 13.5 percent, 14.0 percent, 14.1 percent; Insurance reserves, 215.2, 246.0, 224.8, 1.5 percent, 1.7 percent, 1.8 percent; Stored value card liability, 1288.5, 1171.2, 983.8, 9.0 percent, 8.2 percent, 7.9 percent; Current portion of long-term debt, (No value), 399.9, (No value), 0.0 percent, 2.8 percent, 0.0 percent (a single ruler underlines each amount); Total current liabilities (slightly indented toward right), $ 4220.7, $ 4546.8, $ 3653.5, 29.4 percent, 31.8 percent, 29.4 percent (a single ruler underlines each amount); Long-term debt, 3932.6, 3185.3, 2347.5, 27.4 percent, 22.3 percent, 18.9 percent; Other long-term liabilities, 755.3, 689.7, 625.3, 5.3 percent, 4.8 percent, 5.0 percent (a single ruler underlines each amount); Total liabilities (slightly indented toward right), $ 8908.6, $ 8421.8, $ 6626.3, 62.0 percent, 58.8 percent, 53.2 percent (a single ruler underlines each amount). Data under the header, shareholders’ equity are as follows: Common stock, 1.4, 1.5, 1.5, 0.0 percent, 0.0 percent, 0.0 percent; Additional Paid-in capital, 41.1, 41.1, 41.1, 0.3 percent, 0.3 percent, 0.3 percent; Retained earnings, 5563.2, 5949.8, 5974.8, 38.7 percent, 41.6 percent, 48.0 percent; Accumulated other comprehensive loss, (155.6), (108.4), (199.4), negative 1.1 percent, negative 0.8 percent, negative 1.6 percent (a single ruler underlines each amount); Total shareholders’ equity (slightly indented toward right), $ 5450.1, $ 5884.0, $ 5818.0, 37.9 percent, 41.1 percent, 46.7 percent (a single ruler underlines each amount); Non-controlling interests, 6.9, 6.7, 1.8, 0.0 percent, 0.0 percent, 0.0 percent (a single ruler underlines each amount); Total equity (slightly indented toward right), $ 5457.0, $ 5890.7, $ 5819.8, 38.0 percent, 41.2 percent, 46.8 percent (a single ruler underlines each amount); and Total liabilities and equity, $ 14365.6, $ 14312.5, $ 12446.1, 100.0 percent, 100.0 percent, 100.0 percent (a single ruler underlines each amount).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67</a:t>
            </a:fld>
            <a:endParaRPr lang="en-US"/>
          </a:p>
        </p:txBody>
      </p:sp>
    </p:spTree>
    <p:extLst>
      <p:ext uri="{BB962C8B-B14F-4D97-AF65-F5344CB8AC3E}">
        <p14:creationId xmlns:p14="http://schemas.microsoft.com/office/powerpoint/2010/main" val="23498527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68</a:t>
            </a:fld>
            <a:endParaRPr lang="en-US"/>
          </a:p>
        </p:txBody>
      </p:sp>
    </p:spTree>
    <p:extLst>
      <p:ext uri="{BB962C8B-B14F-4D97-AF65-F5344CB8AC3E}">
        <p14:creationId xmlns:p14="http://schemas.microsoft.com/office/powerpoint/2010/main" val="41592727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69</a:t>
            </a:fld>
            <a:endParaRPr lang="en-US"/>
          </a:p>
        </p:txBody>
      </p:sp>
    </p:spTree>
    <p:extLst>
      <p:ext uri="{BB962C8B-B14F-4D97-AF65-F5344CB8AC3E}">
        <p14:creationId xmlns:p14="http://schemas.microsoft.com/office/powerpoint/2010/main" val="4181439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7</a:t>
            </a:fld>
            <a:endParaRPr lang="en-US"/>
          </a:p>
        </p:txBody>
      </p:sp>
    </p:spTree>
    <p:extLst>
      <p:ext uri="{BB962C8B-B14F-4D97-AF65-F5344CB8AC3E}">
        <p14:creationId xmlns:p14="http://schemas.microsoft.com/office/powerpoint/2010/main" val="16111980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70</a:t>
            </a:fld>
            <a:endParaRPr lang="en-US"/>
          </a:p>
        </p:txBody>
      </p:sp>
    </p:spTree>
    <p:extLst>
      <p:ext uri="{BB962C8B-B14F-4D97-AF65-F5344CB8AC3E}">
        <p14:creationId xmlns:p14="http://schemas.microsoft.com/office/powerpoint/2010/main" val="5965170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a:t>
            </a:r>
            <a:r>
              <a:rPr lang="en-US" baseline="0" dirty="0"/>
              <a:t> 4.4 on page 4-38, Starbucks Financial Statement Analysis: Risk and Financial Flexibility Ratios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71</a:t>
            </a:fld>
            <a:endParaRPr lang="en-US"/>
          </a:p>
        </p:txBody>
      </p:sp>
    </p:spTree>
    <p:extLst>
      <p:ext uri="{BB962C8B-B14F-4D97-AF65-F5344CB8AC3E}">
        <p14:creationId xmlns:p14="http://schemas.microsoft.com/office/powerpoint/2010/main" val="11105389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72</a:t>
            </a:fld>
            <a:endParaRPr lang="en-US"/>
          </a:p>
        </p:txBody>
      </p:sp>
    </p:spTree>
    <p:extLst>
      <p:ext uri="{BB962C8B-B14F-4D97-AF65-F5344CB8AC3E}">
        <p14:creationId xmlns:p14="http://schemas.microsoft.com/office/powerpoint/2010/main" val="36228842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73</a:t>
            </a:fld>
            <a:endParaRPr lang="en-US"/>
          </a:p>
        </p:txBody>
      </p:sp>
    </p:spTree>
    <p:extLst>
      <p:ext uri="{BB962C8B-B14F-4D97-AF65-F5344CB8AC3E}">
        <p14:creationId xmlns:p14="http://schemas.microsoft.com/office/powerpoint/2010/main" val="6419282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74</a:t>
            </a:fld>
            <a:endParaRPr lang="en-US"/>
          </a:p>
        </p:txBody>
      </p:sp>
    </p:spTree>
    <p:extLst>
      <p:ext uri="{BB962C8B-B14F-4D97-AF65-F5344CB8AC3E}">
        <p14:creationId xmlns:p14="http://schemas.microsoft.com/office/powerpoint/2010/main" val="36936879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75</a:t>
            </a:fld>
            <a:endParaRPr lang="en-US"/>
          </a:p>
        </p:txBody>
      </p:sp>
    </p:spTree>
    <p:extLst>
      <p:ext uri="{BB962C8B-B14F-4D97-AF65-F5344CB8AC3E}">
        <p14:creationId xmlns:p14="http://schemas.microsoft.com/office/powerpoint/2010/main" val="14066457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76</a:t>
            </a:fld>
            <a:endParaRPr lang="en-US"/>
          </a:p>
        </p:txBody>
      </p:sp>
    </p:spTree>
    <p:extLst>
      <p:ext uri="{BB962C8B-B14F-4D97-AF65-F5344CB8AC3E}">
        <p14:creationId xmlns:p14="http://schemas.microsoft.com/office/powerpoint/2010/main" val="31696021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77</a:t>
            </a:fld>
            <a:endParaRPr lang="en-US"/>
          </a:p>
        </p:txBody>
      </p:sp>
    </p:spTree>
    <p:extLst>
      <p:ext uri="{BB962C8B-B14F-4D97-AF65-F5344CB8AC3E}">
        <p14:creationId xmlns:p14="http://schemas.microsoft.com/office/powerpoint/2010/main" val="42339744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78</a:t>
            </a:fld>
            <a:endParaRPr lang="en-US"/>
          </a:p>
        </p:txBody>
      </p:sp>
    </p:spTree>
    <p:extLst>
      <p:ext uri="{BB962C8B-B14F-4D97-AF65-F5344CB8AC3E}">
        <p14:creationId xmlns:p14="http://schemas.microsoft.com/office/powerpoint/2010/main" val="365766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79</a:t>
            </a:fld>
            <a:endParaRPr lang="en-US"/>
          </a:p>
        </p:txBody>
      </p:sp>
    </p:spTree>
    <p:extLst>
      <p:ext uri="{BB962C8B-B14F-4D97-AF65-F5344CB8AC3E}">
        <p14:creationId xmlns:p14="http://schemas.microsoft.com/office/powerpoint/2010/main" val="4169866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8</a:t>
            </a:fld>
            <a:endParaRPr lang="en-US"/>
          </a:p>
        </p:txBody>
      </p:sp>
    </p:spTree>
    <p:extLst>
      <p:ext uri="{BB962C8B-B14F-4D97-AF65-F5344CB8AC3E}">
        <p14:creationId xmlns:p14="http://schemas.microsoft.com/office/powerpoint/2010/main" val="192620027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80</a:t>
            </a:fld>
            <a:endParaRPr lang="en-US"/>
          </a:p>
        </p:txBody>
      </p:sp>
    </p:spTree>
    <p:extLst>
      <p:ext uri="{BB962C8B-B14F-4D97-AF65-F5344CB8AC3E}">
        <p14:creationId xmlns:p14="http://schemas.microsoft.com/office/powerpoint/2010/main" val="26814510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81</a:t>
            </a:fld>
            <a:endParaRPr lang="en-US"/>
          </a:p>
        </p:txBody>
      </p:sp>
    </p:spTree>
    <p:extLst>
      <p:ext uri="{BB962C8B-B14F-4D97-AF65-F5344CB8AC3E}">
        <p14:creationId xmlns:p14="http://schemas.microsoft.com/office/powerpoint/2010/main" val="404469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9</a:t>
            </a:fld>
            <a:endParaRPr lang="en-US"/>
          </a:p>
        </p:txBody>
      </p:sp>
    </p:spTree>
    <p:extLst>
      <p:ext uri="{BB962C8B-B14F-4D97-AF65-F5344CB8AC3E}">
        <p14:creationId xmlns:p14="http://schemas.microsoft.com/office/powerpoint/2010/main" val="156046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838200" y="2125663"/>
            <a:ext cx="10515600" cy="914400"/>
          </a:xfrm>
        </p:spPr>
        <p:txBody>
          <a:bodyPr anchor="ctr">
            <a:noAutofit/>
          </a:bodyPr>
          <a:lstStyle>
            <a:lvl1pPr algn="ctr">
              <a:defRPr sz="34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724400" y="3589338"/>
            <a:ext cx="2743200" cy="731520"/>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body" sz="quarter" idx="10" hasCustomPrompt="1"/>
          </p:nvPr>
        </p:nvSpPr>
        <p:spPr>
          <a:xfrm>
            <a:off x="2888443" y="6301527"/>
            <a:ext cx="8805672" cy="457200"/>
          </a:xfrm>
        </p:spPr>
        <p:txBody>
          <a:bodyPr anchor="b">
            <a:noAutofit/>
          </a:bodyPr>
          <a:lstStyle>
            <a:lvl1pPr marL="0" indent="0">
              <a:buNone/>
              <a:defRPr sz="14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
        <p:nvSpPr>
          <p:cNvPr id="5" name="Content Placeholder 4"/>
          <p:cNvSpPr>
            <a:spLocks noGrp="1"/>
          </p:cNvSpPr>
          <p:nvPr>
            <p:ph sz="quarter" idx="11"/>
          </p:nvPr>
        </p:nvSpPr>
        <p:spPr>
          <a:xfrm>
            <a:off x="174625" y="87084"/>
            <a:ext cx="4933950" cy="5834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706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5029200" cy="548640"/>
          </a:xfrm>
        </p:spPr>
        <p:txBody>
          <a:bodyPr>
            <a:noAutofit/>
          </a:bodyPr>
          <a:lstStyle>
            <a:lvl1pPr marL="0" indent="0" algn="ctr">
              <a:buNone/>
              <a:defRPr sz="2800" b="1">
                <a:solidFill>
                  <a:srgbClr val="006298"/>
                </a:solidFill>
              </a:defRPr>
            </a:lvl1pPr>
          </a:lstStyle>
          <a:p>
            <a:pPr lvl="0"/>
            <a:r>
              <a:rPr lang="en-US"/>
              <a:t>Edit Master text styles</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017486"/>
            <a:ext cx="5029200" cy="4055019"/>
          </a:xfrm>
        </p:spPr>
        <p:txBody>
          <a:bodyPr>
            <a:noAutofit/>
          </a:bodyPr>
          <a:lstStyle>
            <a:lvl1pPr marL="365760" indent="-365760">
              <a:defRPr sz="2800"/>
            </a:lvl1pPr>
            <a:lvl2pPr marL="822960" indent="-320040">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6324600" y="1317625"/>
            <a:ext cx="5029200" cy="548640"/>
          </a:xfrm>
        </p:spPr>
        <p:txBody>
          <a:bodyPr>
            <a:noAutofit/>
          </a:bodyPr>
          <a:lstStyle>
            <a:lvl1pPr marL="0" indent="0" algn="ctr">
              <a:buNone/>
              <a:defRPr sz="2800" b="1">
                <a:solidFill>
                  <a:srgbClr val="006298"/>
                </a:solidFill>
              </a:defRPr>
            </a:lvl1pPr>
            <a:lvl2pPr>
              <a:defRPr sz="2400"/>
            </a:lvl2pPr>
            <a:lvl3pPr>
              <a:defRPr sz="2000"/>
            </a:lvl3pPr>
            <a:lvl4pPr>
              <a:defRPr sz="1800"/>
            </a:lvl4pPr>
            <a:lvl5pPr>
              <a:defRPr sz="1800"/>
            </a:lvl5pPr>
          </a:lstStyle>
          <a:p>
            <a:pPr lvl="0"/>
            <a:r>
              <a:rPr lang="en-US"/>
              <a:t>Edit Master text styles</a:t>
            </a:r>
          </a:p>
        </p:txBody>
      </p:sp>
      <p:sp>
        <p:nvSpPr>
          <p:cNvPr id="7" name="Content Placeholder 2"/>
          <p:cNvSpPr>
            <a:spLocks noGrp="1"/>
          </p:cNvSpPr>
          <p:nvPr>
            <p:ph idx="12"/>
          </p:nvPr>
        </p:nvSpPr>
        <p:spPr>
          <a:xfrm>
            <a:off x="6324600" y="2017486"/>
            <a:ext cx="5029200" cy="4055019"/>
          </a:xfrm>
        </p:spPr>
        <p:txBody>
          <a:bodyPr>
            <a:noAutofit/>
          </a:bodyPr>
          <a:lstStyle>
            <a:lvl1pPr marL="365760" indent="-365760">
              <a:defRPr sz="2800"/>
            </a:lvl1pPr>
            <a:lvl2pPr marL="822960" indent="-320040">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897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a:t>Click to edit Master title style</a:t>
            </a:r>
            <a:endParaRPr lang="en-US" dirty="0"/>
          </a:p>
        </p:txBody>
      </p:sp>
      <p:sp>
        <p:nvSpPr>
          <p:cNvPr id="3" name="Content Placeholder 2"/>
          <p:cNvSpPr>
            <a:spLocks noGrp="1"/>
          </p:cNvSpPr>
          <p:nvPr>
            <p:ph idx="1" hasCustomPrompt="1"/>
          </p:nvPr>
        </p:nvSpPr>
        <p:spPr>
          <a:xfrm>
            <a:off x="838200" y="1317625"/>
            <a:ext cx="10515600" cy="548640"/>
          </a:xfrm>
        </p:spPr>
        <p:txBody>
          <a:bodyPr>
            <a:noAutofit/>
          </a:bodyPr>
          <a:lstStyle>
            <a:lvl1pPr marL="0" indent="0" algn="l">
              <a:buNone/>
              <a:defRPr sz="2800" b="1">
                <a:solidFill>
                  <a:srgbClr val="006298"/>
                </a:solidFill>
              </a:defRPr>
            </a:lvl1pPr>
          </a:lstStyle>
          <a:p>
            <a:pPr lvl="0"/>
            <a:r>
              <a:rPr lang="en-US" dirty="0"/>
              <a:t>Section Header</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1988185"/>
            <a:ext cx="10515600" cy="1554480"/>
          </a:xfrm>
        </p:spPr>
        <p:txBody>
          <a:bodyPr>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hasCustomPrompt="1"/>
          </p:nvPr>
        </p:nvSpPr>
        <p:spPr>
          <a:xfrm>
            <a:off x="838200" y="3872137"/>
            <a:ext cx="10515600" cy="548640"/>
          </a:xfrm>
        </p:spPr>
        <p:txBody>
          <a:bodyPr>
            <a:noAutofit/>
          </a:bodyPr>
          <a:lstStyle>
            <a:lvl1pPr marL="0" indent="0" algn="l">
              <a:buNone/>
              <a:defRPr sz="2800" b="1">
                <a:solidFill>
                  <a:srgbClr val="006298"/>
                </a:solidFill>
              </a:defRPr>
            </a:lvl1pPr>
            <a:lvl2pPr>
              <a:defRPr sz="2400"/>
            </a:lvl2pPr>
            <a:lvl3pPr>
              <a:defRPr sz="2000"/>
            </a:lvl3pPr>
            <a:lvl4pPr>
              <a:defRPr sz="1800"/>
            </a:lvl4pPr>
            <a:lvl5pPr>
              <a:defRPr sz="1800"/>
            </a:lvl5pPr>
          </a:lstStyle>
          <a:p>
            <a:pPr lvl="0"/>
            <a:r>
              <a:rPr lang="en-US" dirty="0"/>
              <a:t>Section Header</a:t>
            </a:r>
          </a:p>
        </p:txBody>
      </p:sp>
      <p:sp>
        <p:nvSpPr>
          <p:cNvPr id="7" name="Content Placeholder 2"/>
          <p:cNvSpPr>
            <a:spLocks noGrp="1"/>
          </p:cNvSpPr>
          <p:nvPr>
            <p:ph idx="12"/>
          </p:nvPr>
        </p:nvSpPr>
        <p:spPr>
          <a:xfrm>
            <a:off x="838200" y="4518025"/>
            <a:ext cx="10515600" cy="1554480"/>
          </a:xfrm>
        </p:spPr>
        <p:txBody>
          <a:bodyPr>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3436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3300984" cy="548640"/>
          </a:xfrm>
        </p:spPr>
        <p:txBody>
          <a:bodyPr>
            <a:noAutofit/>
          </a:bodyPr>
          <a:lstStyle>
            <a:lvl1pPr marL="0" indent="0" algn="ctr">
              <a:buNone/>
              <a:defRPr sz="2000" b="1">
                <a:solidFill>
                  <a:srgbClr val="006298"/>
                </a:solidFill>
              </a:defRPr>
            </a:lvl1pPr>
          </a:lstStyle>
          <a:p>
            <a:pPr lvl="0"/>
            <a:r>
              <a:rPr lang="en-US"/>
              <a:t>Edit Master text styles</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4445508" y="1317625"/>
            <a:ext cx="3300984" cy="548640"/>
          </a:xfrm>
        </p:spPr>
        <p:txBody>
          <a:bodyPr>
            <a:noAutofit/>
          </a:bodyPr>
          <a:lstStyle>
            <a:lvl1pPr marL="0" indent="0" algn="ctr">
              <a:buNone/>
              <a:defRPr sz="2000" b="1">
                <a:solidFill>
                  <a:srgbClr val="006298"/>
                </a:solidFill>
              </a:defRPr>
            </a:lvl1pPr>
            <a:lvl2pPr>
              <a:defRPr sz="2400"/>
            </a:lvl2pPr>
            <a:lvl3pPr>
              <a:defRPr sz="2000"/>
            </a:lvl3pPr>
            <a:lvl4pPr>
              <a:defRPr sz="1800"/>
            </a:lvl4pPr>
            <a:lvl5pPr>
              <a:defRPr sz="1800"/>
            </a:lvl5pPr>
          </a:lstStyle>
          <a:p>
            <a:pPr lvl="0"/>
            <a:r>
              <a:rPr lang="en-US"/>
              <a:t>Edit Master text styles</a:t>
            </a:r>
          </a:p>
        </p:txBody>
      </p:sp>
      <p:sp>
        <p:nvSpPr>
          <p:cNvPr id="7" name="Content Placeholder 2"/>
          <p:cNvSpPr>
            <a:spLocks noGrp="1"/>
          </p:cNvSpPr>
          <p:nvPr>
            <p:ph idx="12"/>
          </p:nvPr>
        </p:nvSpPr>
        <p:spPr>
          <a:xfrm>
            <a:off x="4445508"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8052816" y="1317625"/>
            <a:ext cx="3300984" cy="548640"/>
          </a:xfrm>
        </p:spPr>
        <p:txBody>
          <a:bodyPr>
            <a:noAutofit/>
          </a:bodyPr>
          <a:lstStyle>
            <a:lvl1pPr marL="0" indent="0" algn="ctr">
              <a:buNone/>
              <a:defRPr sz="2000" b="1">
                <a:solidFill>
                  <a:srgbClr val="006298"/>
                </a:solidFill>
              </a:defRPr>
            </a:lvl1pPr>
            <a:lvl2pPr>
              <a:defRPr sz="1800"/>
            </a:lvl2pPr>
            <a:lvl3pPr>
              <a:defRPr sz="1600"/>
            </a:lvl3pPr>
            <a:lvl4pPr>
              <a:defRPr sz="1400"/>
            </a:lvl4pPr>
            <a:lvl5pPr>
              <a:defRPr sz="1400"/>
            </a:lvl5pPr>
          </a:lstStyle>
          <a:p>
            <a:pPr lvl="0"/>
            <a:r>
              <a:rPr lang="en-US"/>
              <a:t>Edit Master text styles</a:t>
            </a:r>
          </a:p>
        </p:txBody>
      </p:sp>
      <p:sp>
        <p:nvSpPr>
          <p:cNvPr id="10" name="Content Placeholder 2"/>
          <p:cNvSpPr>
            <a:spLocks noGrp="1"/>
          </p:cNvSpPr>
          <p:nvPr>
            <p:ph idx="14"/>
          </p:nvPr>
        </p:nvSpPr>
        <p:spPr>
          <a:xfrm>
            <a:off x="8052816"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7345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4"/>
            <a:ext cx="10515600" cy="3399519"/>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5" name="Content Placeholder 2"/>
          <p:cNvSpPr>
            <a:spLocks noGrp="1"/>
          </p:cNvSpPr>
          <p:nvPr>
            <p:ph idx="10" hasCustomPrompt="1"/>
          </p:nvPr>
        </p:nvSpPr>
        <p:spPr>
          <a:xfrm>
            <a:off x="838200" y="5138056"/>
            <a:ext cx="10515600" cy="954765"/>
          </a:xfrm>
        </p:spPr>
        <p:txBody>
          <a:bodyPr>
            <a:noAutofit/>
          </a:bodyPr>
          <a:lstStyle>
            <a:lvl1pPr marL="0" indent="0">
              <a:buNone/>
              <a:defRPr sz="2000">
                <a:solidFill>
                  <a:srgbClr val="006298"/>
                </a:solidFill>
              </a:defRPr>
            </a:lvl1pPr>
          </a:lstStyle>
          <a:p>
            <a:pPr lvl="0"/>
            <a:r>
              <a:rPr lang="en-US" dirty="0"/>
              <a:t>Click to add caption to accompany content. </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447068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5" name="Content Placeholder 2"/>
          <p:cNvSpPr>
            <a:spLocks noGrp="1"/>
          </p:cNvSpPr>
          <p:nvPr>
            <p:ph idx="10" hasCustomPrompt="1"/>
          </p:nvPr>
        </p:nvSpPr>
        <p:spPr>
          <a:xfrm>
            <a:off x="7358743" y="4484914"/>
            <a:ext cx="3995056" cy="1607907"/>
          </a:xfrm>
        </p:spPr>
        <p:txBody>
          <a:bodyPr>
            <a:noAutofit/>
          </a:bodyPr>
          <a:lstStyle>
            <a:lvl1pPr marL="0" indent="0">
              <a:buNone/>
              <a:defRPr sz="2000">
                <a:solidFill>
                  <a:srgbClr val="006298"/>
                </a:solidFill>
              </a:defRPr>
            </a:lvl1pPr>
          </a:lstStyle>
          <a:p>
            <a:pPr lvl="0"/>
            <a:r>
              <a:rPr lang="en-US" dirty="0"/>
              <a:t>Click to add caption to accompany content. </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6" name="Picture Placeholder 5"/>
          <p:cNvSpPr>
            <a:spLocks noGrp="1"/>
          </p:cNvSpPr>
          <p:nvPr>
            <p:ph type="pic" sz="quarter" idx="11"/>
          </p:nvPr>
        </p:nvSpPr>
        <p:spPr>
          <a:xfrm>
            <a:off x="838199" y="1538514"/>
            <a:ext cx="6201229" cy="4554311"/>
          </a:xfrm>
        </p:spPr>
        <p:txBody>
          <a:bodyPr>
            <a:noAutofit/>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417002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838200" y="3310516"/>
            <a:ext cx="10515600" cy="914400"/>
          </a:xfrm>
        </p:spPr>
        <p:txBody>
          <a:bodyPr anchor="ctr">
            <a:noAutofit/>
          </a:bodyPr>
          <a:lstStyle>
            <a:lvl1pPr algn="ctr">
              <a:defRPr sz="34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066800" y="2249929"/>
            <a:ext cx="10058400" cy="731520"/>
          </a:xfrm>
        </p:spPr>
        <p:txBody>
          <a:bodyPr anchor="ctr">
            <a:noAutofit/>
          </a:bodyPr>
          <a:lstStyle>
            <a:lvl1pPr marL="0" indent="0" algn="ctr">
              <a:buNone/>
              <a:defRPr sz="5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Unit 1</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body" sz="quarter" idx="10" hasCustomPrompt="1"/>
          </p:nvPr>
        </p:nvSpPr>
        <p:spPr>
          <a:xfrm>
            <a:off x="2888443" y="6301527"/>
            <a:ext cx="8805672" cy="457200"/>
          </a:xfrm>
        </p:spPr>
        <p:txBody>
          <a:bodyPr anchor="b">
            <a:normAutofit/>
          </a:bodyPr>
          <a:lstStyle>
            <a:lvl1pPr marL="0" indent="0">
              <a:buNone/>
              <a:defRPr sz="14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6758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4043966" y="3671128"/>
            <a:ext cx="7309834" cy="914400"/>
          </a:xfrm>
        </p:spPr>
        <p:txBody>
          <a:bodyPr anchor="ctr">
            <a:noAutofit/>
          </a:bodyPr>
          <a:lstStyle>
            <a:lvl1pPr algn="l">
              <a:defRPr sz="34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043966" y="2597660"/>
            <a:ext cx="3515933" cy="731520"/>
          </a:xfrm>
        </p:spPr>
        <p:txBody>
          <a:bodyPr anchor="ctr">
            <a:noAutofit/>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1" hasCustomPrompt="1"/>
          </p:nvPr>
        </p:nvSpPr>
        <p:spPr>
          <a:xfrm>
            <a:off x="245144" y="231774"/>
            <a:ext cx="3346704" cy="4315968"/>
          </a:xfrm>
        </p:spPr>
        <p:txBody>
          <a:bodyPr>
            <a:noAutofit/>
          </a:bodyPr>
          <a:lstStyle>
            <a:lvl1pPr marL="0" indent="0">
              <a:buNone/>
              <a:defRPr/>
            </a:lvl1pPr>
          </a:lstStyle>
          <a:p>
            <a:pPr lvl="0"/>
            <a:r>
              <a:rPr lang="en-US" dirty="0"/>
              <a:t>Add picture here</a:t>
            </a:r>
          </a:p>
        </p:txBody>
      </p:sp>
      <p:sp>
        <p:nvSpPr>
          <p:cNvPr id="9"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charset="0"/>
                <a:ea typeface="+mn-ea"/>
                <a:cs typeface="+mn-cs"/>
              </a:rPr>
              <a:t>©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65707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8515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228600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3806822"/>
            <a:ext cx="10515600" cy="228600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797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10972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543597"/>
            <a:ext cx="10515600" cy="109728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838200" y="3769569"/>
            <a:ext cx="10515600" cy="109728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838200" y="4995542"/>
            <a:ext cx="10515600" cy="10972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25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5029200" cy="1097280"/>
          </a:xfrm>
        </p:spPr>
        <p:txBody>
          <a:bodyPr>
            <a:noAutofit/>
          </a:bodyPr>
          <a:lstStyle>
            <a:lvl1pPr marL="365760" indent="-365760">
              <a:defRPr/>
            </a:lvl1pPr>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6324600" y="1317625"/>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838200" y="2543597"/>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6324600" y="2543597"/>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3"/>
          </p:nvPr>
        </p:nvSpPr>
        <p:spPr>
          <a:xfrm>
            <a:off x="838200" y="3769569"/>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4"/>
          </p:nvPr>
        </p:nvSpPr>
        <p:spPr>
          <a:xfrm>
            <a:off x="6324600" y="3769569"/>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838200" y="4995542"/>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6"/>
          </p:nvPr>
        </p:nvSpPr>
        <p:spPr>
          <a:xfrm>
            <a:off x="6324600" y="4995542"/>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927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588686"/>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126360"/>
            <a:ext cx="10515600" cy="588686"/>
          </a:xfrm>
        </p:spPr>
        <p:txBody>
          <a:bodyPr>
            <a:noAutofit/>
          </a:bodyPr>
          <a:lstStyle>
            <a:lvl1pPr marL="228600" indent="-228600">
              <a:defRPr lang="en-US" sz="28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6" name="Content Placeholder 2"/>
          <p:cNvSpPr>
            <a:spLocks noGrp="1"/>
          </p:cNvSpPr>
          <p:nvPr>
            <p:ph idx="11"/>
          </p:nvPr>
        </p:nvSpPr>
        <p:spPr>
          <a:xfrm>
            <a:off x="838200" y="2935095"/>
            <a:ext cx="10515600" cy="588686"/>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7" name="Content Placeholder 2"/>
          <p:cNvSpPr>
            <a:spLocks noGrp="1"/>
          </p:cNvSpPr>
          <p:nvPr>
            <p:ph idx="12"/>
          </p:nvPr>
        </p:nvSpPr>
        <p:spPr>
          <a:xfrm>
            <a:off x="838200" y="3743830"/>
            <a:ext cx="10515600" cy="588686"/>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9" name="Content Placeholder 2"/>
          <p:cNvSpPr>
            <a:spLocks noGrp="1"/>
          </p:cNvSpPr>
          <p:nvPr>
            <p:ph idx="13"/>
          </p:nvPr>
        </p:nvSpPr>
        <p:spPr>
          <a:xfrm>
            <a:off x="838200" y="4552565"/>
            <a:ext cx="10515600" cy="588688"/>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10" name="Content Placeholder 2"/>
          <p:cNvSpPr>
            <a:spLocks noGrp="1"/>
          </p:cNvSpPr>
          <p:nvPr>
            <p:ph idx="14"/>
          </p:nvPr>
        </p:nvSpPr>
        <p:spPr>
          <a:xfrm>
            <a:off x="838200" y="5361302"/>
            <a:ext cx="10515600" cy="588688"/>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Fifth level</a:t>
            </a:r>
          </a:p>
        </p:txBody>
      </p:sp>
      <p:sp>
        <p:nvSpPr>
          <p:cNvPr id="11" name="Content Placeholder 2"/>
          <p:cNvSpPr>
            <a:spLocks noGrp="1"/>
          </p:cNvSpPr>
          <p:nvPr>
            <p:ph idx="15"/>
          </p:nvPr>
        </p:nvSpPr>
        <p:spPr>
          <a:xfrm>
            <a:off x="838200" y="6170039"/>
            <a:ext cx="10515600" cy="588688"/>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Fifth level</a:t>
            </a:r>
          </a:p>
        </p:txBody>
      </p:sp>
      <p:sp>
        <p:nvSpPr>
          <p:cNvPr id="12" name="Content Placeholder 2"/>
          <p:cNvSpPr>
            <a:spLocks noGrp="1"/>
          </p:cNvSpPr>
          <p:nvPr>
            <p:ph idx="16"/>
          </p:nvPr>
        </p:nvSpPr>
        <p:spPr>
          <a:xfrm>
            <a:off x="838200" y="6978776"/>
            <a:ext cx="10515600" cy="612195"/>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Fifth level</a:t>
            </a:r>
          </a:p>
        </p:txBody>
      </p:sp>
      <p:sp>
        <p:nvSpPr>
          <p:cNvPr id="13" name="Content Placeholder 2"/>
          <p:cNvSpPr>
            <a:spLocks noGrp="1"/>
          </p:cNvSpPr>
          <p:nvPr>
            <p:ph idx="17"/>
          </p:nvPr>
        </p:nvSpPr>
        <p:spPr>
          <a:xfrm>
            <a:off x="838200" y="7659550"/>
            <a:ext cx="10515600" cy="612195"/>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Fifth level</a:t>
            </a:r>
          </a:p>
        </p:txBody>
      </p:sp>
      <p:sp>
        <p:nvSpPr>
          <p:cNvPr id="14" name="Content Placeholder 2"/>
          <p:cNvSpPr>
            <a:spLocks noGrp="1"/>
          </p:cNvSpPr>
          <p:nvPr>
            <p:ph idx="18"/>
          </p:nvPr>
        </p:nvSpPr>
        <p:spPr>
          <a:xfrm>
            <a:off x="838200" y="8421634"/>
            <a:ext cx="10515600" cy="612195"/>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Fifth level</a:t>
            </a:r>
          </a:p>
        </p:txBody>
      </p:sp>
    </p:spTree>
    <p:extLst>
      <p:ext uri="{BB962C8B-B14F-4D97-AF65-F5344CB8AC3E}">
        <p14:creationId xmlns:p14="http://schemas.microsoft.com/office/powerpoint/2010/main" val="10419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5029200" cy="47548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6324600" y="1317625"/>
            <a:ext cx="5029200" cy="47548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073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6525"/>
            <a:ext cx="105156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17625"/>
            <a:ext cx="10515600" cy="47548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10158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5" r:id="rId6"/>
    <p:sldLayoutId id="2147483667" r:id="rId7"/>
    <p:sldLayoutId id="2147483666" r:id="rId8"/>
    <p:sldLayoutId id="2147483663" r:id="rId9"/>
    <p:sldLayoutId id="2147483664" r:id="rId10"/>
    <p:sldLayoutId id="2147483668" r:id="rId11"/>
    <p:sldLayoutId id="2147483669" r:id="rId12"/>
    <p:sldLayoutId id="2147483670" r:id="rId13"/>
    <p:sldLayoutId id="2147483671" r:id="rId14"/>
  </p:sldLayoutIdLst>
  <p:txStyles>
    <p:titleStyle>
      <a:lvl1pPr algn="ctr" defTabSz="914400" rtl="0" eaLnBrk="1" latinLnBrk="0" hangingPunct="1">
        <a:lnSpc>
          <a:spcPct val="90000"/>
        </a:lnSpc>
        <a:spcBef>
          <a:spcPct val="0"/>
        </a:spcBef>
        <a:buNone/>
        <a:defRPr sz="3400" b="1" kern="1200">
          <a:solidFill>
            <a:srgbClr val="00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8.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838200" y="2249928"/>
            <a:ext cx="10515600" cy="914400"/>
          </a:xfrm>
        </p:spPr>
        <p:txBody>
          <a:bodyPr/>
          <a:lstStyle/>
          <a:p>
            <a:r>
              <a:rPr lang="en-US" sz="4000" dirty="0"/>
              <a:t>Intermediate Accounting</a:t>
            </a:r>
          </a:p>
        </p:txBody>
      </p:sp>
      <p:sp>
        <p:nvSpPr>
          <p:cNvPr id="2" name="Subtitle 2"/>
          <p:cNvSpPr>
            <a:spLocks noGrp="1"/>
          </p:cNvSpPr>
          <p:nvPr>
            <p:ph type="subTitle" idx="1"/>
          </p:nvPr>
        </p:nvSpPr>
        <p:spPr>
          <a:xfrm>
            <a:off x="1066800" y="3310516"/>
            <a:ext cx="10058400" cy="731520"/>
          </a:xfrm>
        </p:spPr>
        <p:txBody>
          <a:bodyPr/>
          <a:lstStyle/>
          <a:p>
            <a:r>
              <a:rPr lang="en-US" sz="2400" dirty="0"/>
              <a:t>Third Edition</a:t>
            </a:r>
          </a:p>
        </p:txBody>
      </p:sp>
      <p:sp>
        <p:nvSpPr>
          <p:cNvPr id="6" name="Text Placeholder 3"/>
          <p:cNvSpPr>
            <a:spLocks noGrp="1"/>
          </p:cNvSpPr>
          <p:nvPr>
            <p:ph type="body" sz="quarter" idx="10"/>
          </p:nvPr>
        </p:nvSpPr>
        <p:spPr/>
        <p:txBody>
          <a:bodyPr>
            <a:noAutofit/>
          </a:bodyPr>
          <a:lstStyle/>
          <a:p>
            <a:pPr lvl="0"/>
            <a:r>
              <a:rPr lang="en-US" dirty="0"/>
              <a:t>Wahlen, Intermediate Accounting, Third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318339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Assets </a:t>
            </a:r>
            <a:r>
              <a:rPr lang="en-US" sz="2000" dirty="0"/>
              <a:t>(Slide 2 of 2)</a:t>
            </a:r>
          </a:p>
        </p:txBody>
      </p:sp>
      <p:sp>
        <p:nvSpPr>
          <p:cNvPr id="3" name="Content Placeholder 2"/>
          <p:cNvSpPr>
            <a:spLocks noGrp="1"/>
          </p:cNvSpPr>
          <p:nvPr>
            <p:ph idx="1"/>
          </p:nvPr>
        </p:nvSpPr>
        <p:spPr>
          <a:xfrm>
            <a:off x="838200" y="1317625"/>
            <a:ext cx="10700658" cy="4754880"/>
          </a:xfrm>
        </p:spPr>
        <p:txBody>
          <a:bodyPr/>
          <a:lstStyle/>
          <a:p>
            <a:pPr>
              <a:spcBef>
                <a:spcPts val="1200"/>
              </a:spcBef>
              <a:buClr>
                <a:schemeClr val="tx1"/>
              </a:buClr>
            </a:pPr>
            <a:r>
              <a:rPr lang="en-US" sz="2800" dirty="0"/>
              <a:t>Assets on the balance sheet can be viewed as either </a:t>
            </a:r>
            <a:r>
              <a:rPr lang="en-US" sz="2800" i="1" dirty="0"/>
              <a:t>monetary or nonmonetary:</a:t>
            </a:r>
          </a:p>
          <a:p>
            <a:pPr lvl="1">
              <a:spcBef>
                <a:spcPts val="1200"/>
              </a:spcBef>
              <a:buClr>
                <a:schemeClr val="tx1"/>
              </a:buClr>
            </a:pPr>
            <a:r>
              <a:rPr lang="en-US" sz="2400" b="1" dirty="0">
                <a:solidFill>
                  <a:srgbClr val="004A78"/>
                </a:solidFill>
              </a:rPr>
              <a:t>Monetary assets</a:t>
            </a:r>
            <a:r>
              <a:rPr lang="en-US" sz="2400" dirty="0"/>
              <a:t> (or </a:t>
            </a:r>
            <a:r>
              <a:rPr lang="en-US" sz="2400" b="1" dirty="0">
                <a:solidFill>
                  <a:srgbClr val="004A78"/>
                </a:solidFill>
              </a:rPr>
              <a:t>financial assets</a:t>
            </a:r>
            <a:r>
              <a:rPr lang="en-US" sz="2400" dirty="0"/>
              <a:t>) include cash and claims to cash receivable in the future.</a:t>
            </a:r>
          </a:p>
          <a:p>
            <a:pPr lvl="1">
              <a:spcBef>
                <a:spcPts val="1200"/>
              </a:spcBef>
              <a:buClr>
                <a:schemeClr val="tx1"/>
              </a:buClr>
            </a:pPr>
            <a:r>
              <a:rPr lang="en-US" sz="2400" b="1" dirty="0">
                <a:solidFill>
                  <a:srgbClr val="004A78"/>
                </a:solidFill>
              </a:rPr>
              <a:t>Nonmonetary assets</a:t>
            </a:r>
            <a:r>
              <a:rPr lang="en-US" sz="2400" dirty="0"/>
              <a:t> (or </a:t>
            </a:r>
            <a:r>
              <a:rPr lang="en-US" sz="2400" b="1" dirty="0">
                <a:solidFill>
                  <a:srgbClr val="004A78"/>
                </a:solidFill>
              </a:rPr>
              <a:t>nonfinancial assets</a:t>
            </a:r>
            <a:r>
              <a:rPr lang="en-US" sz="2400" dirty="0"/>
              <a:t>) represent future service potential from resources used by the company to produce goods and services for customers.</a:t>
            </a:r>
          </a:p>
        </p:txBody>
      </p:sp>
    </p:spTree>
    <p:extLst>
      <p:ext uri="{BB962C8B-B14F-4D97-AF65-F5344CB8AC3E}">
        <p14:creationId xmlns:p14="http://schemas.microsoft.com/office/powerpoint/2010/main" val="2011512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Liabilities </a:t>
            </a:r>
            <a:r>
              <a:rPr lang="en-US" sz="2000" dirty="0"/>
              <a:t>(Slide 1 of 3)</a:t>
            </a:r>
          </a:p>
        </p:txBody>
      </p:sp>
      <p:sp>
        <p:nvSpPr>
          <p:cNvPr id="3" name="Content Placeholder 2"/>
          <p:cNvSpPr>
            <a:spLocks noGrp="1"/>
          </p:cNvSpPr>
          <p:nvPr>
            <p:ph idx="1"/>
          </p:nvPr>
        </p:nvSpPr>
        <p:spPr>
          <a:xfrm>
            <a:off x="838200" y="1317625"/>
            <a:ext cx="10700658" cy="4754880"/>
          </a:xfrm>
        </p:spPr>
        <p:txBody>
          <a:bodyPr/>
          <a:lstStyle/>
          <a:p>
            <a:pPr>
              <a:spcBef>
                <a:spcPts val="1200"/>
              </a:spcBef>
              <a:buClr>
                <a:schemeClr val="tx1"/>
              </a:buClr>
            </a:pPr>
            <a:r>
              <a:rPr lang="en-US" sz="2800" b="1" dirty="0">
                <a:solidFill>
                  <a:srgbClr val="004A78"/>
                </a:solidFill>
              </a:rPr>
              <a:t>Liabilities </a:t>
            </a:r>
            <a:r>
              <a:rPr lang="en-US" sz="2800" dirty="0"/>
              <a:t>are the probable future sacrifices of economic benefits arising from a company’s present obligations to transfer assets or provide services in the future to other entities as a result of past transactions or events.</a:t>
            </a:r>
          </a:p>
        </p:txBody>
      </p:sp>
    </p:spTree>
    <p:extLst>
      <p:ext uri="{BB962C8B-B14F-4D97-AF65-F5344CB8AC3E}">
        <p14:creationId xmlns:p14="http://schemas.microsoft.com/office/powerpoint/2010/main" val="2148572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Liabilities </a:t>
            </a:r>
            <a:r>
              <a:rPr lang="en-US" sz="2000" dirty="0"/>
              <a:t>(Slide 2 of 3)</a:t>
            </a:r>
          </a:p>
        </p:txBody>
      </p:sp>
      <p:sp>
        <p:nvSpPr>
          <p:cNvPr id="3" name="Content Placeholder 2"/>
          <p:cNvSpPr>
            <a:spLocks noGrp="1"/>
          </p:cNvSpPr>
          <p:nvPr>
            <p:ph idx="1"/>
          </p:nvPr>
        </p:nvSpPr>
        <p:spPr>
          <a:xfrm>
            <a:off x="838200" y="1317625"/>
            <a:ext cx="10700658" cy="4754880"/>
          </a:xfrm>
        </p:spPr>
        <p:txBody>
          <a:bodyPr/>
          <a:lstStyle/>
          <a:p>
            <a:pPr>
              <a:spcBef>
                <a:spcPts val="1200"/>
              </a:spcBef>
              <a:buClr>
                <a:schemeClr val="tx1"/>
              </a:buClr>
            </a:pPr>
            <a:r>
              <a:rPr lang="en-US" sz="2800" dirty="0"/>
              <a:t>A company’s obligation must have all of the following characteristics to be recognized as a liability:</a:t>
            </a:r>
          </a:p>
          <a:p>
            <a:pPr lvl="1">
              <a:spcBef>
                <a:spcPts val="1200"/>
              </a:spcBef>
              <a:buClr>
                <a:schemeClr val="tx1"/>
              </a:buClr>
            </a:pPr>
            <a:r>
              <a:rPr lang="en-US" sz="2400" i="1" dirty="0"/>
              <a:t>Transfer</a:t>
            </a:r>
            <a:r>
              <a:rPr lang="en-US" sz="2400" dirty="0"/>
              <a:t>: It must involve a responsibility that will be settled by a sacrifice involving the transfer of assets, provision of services, or other use of assets at a specified or determinable date, on occurrence of a specified event, or on demand.</a:t>
            </a:r>
          </a:p>
          <a:p>
            <a:pPr lvl="1">
              <a:spcBef>
                <a:spcPts val="1200"/>
              </a:spcBef>
              <a:buClr>
                <a:schemeClr val="tx1"/>
              </a:buClr>
            </a:pPr>
            <a:r>
              <a:rPr lang="en-US" sz="2400" i="1" dirty="0"/>
              <a:t>Nonavoidable</a:t>
            </a:r>
            <a:r>
              <a:rPr lang="en-US" sz="2400" dirty="0"/>
              <a:t>: The responsibility must obligate the company so that it has little or no discretion to avoid the future sacrifice.</a:t>
            </a:r>
          </a:p>
          <a:p>
            <a:pPr lvl="1">
              <a:spcBef>
                <a:spcPts val="1200"/>
              </a:spcBef>
              <a:buClr>
                <a:schemeClr val="tx1"/>
              </a:buClr>
            </a:pPr>
            <a:r>
              <a:rPr lang="en-US" sz="2400" i="1" dirty="0"/>
              <a:t>Incurred</a:t>
            </a:r>
            <a:r>
              <a:rPr lang="en-US" sz="2400" dirty="0"/>
              <a:t>: An transaction, event, or arrangement obligating the company must have occurred.</a:t>
            </a:r>
          </a:p>
        </p:txBody>
      </p:sp>
    </p:spTree>
    <p:extLst>
      <p:ext uri="{BB962C8B-B14F-4D97-AF65-F5344CB8AC3E}">
        <p14:creationId xmlns:p14="http://schemas.microsoft.com/office/powerpoint/2010/main" val="3012047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Liabilities </a:t>
            </a:r>
            <a:r>
              <a:rPr lang="en-US" sz="2000" dirty="0"/>
              <a:t>(Slide 3 of 3)</a:t>
            </a:r>
          </a:p>
        </p:txBody>
      </p:sp>
      <p:sp>
        <p:nvSpPr>
          <p:cNvPr id="3" name="Content Placeholder 2"/>
          <p:cNvSpPr>
            <a:spLocks noGrp="1"/>
          </p:cNvSpPr>
          <p:nvPr>
            <p:ph idx="1"/>
          </p:nvPr>
        </p:nvSpPr>
        <p:spPr>
          <a:xfrm>
            <a:off x="838200" y="1317625"/>
            <a:ext cx="10700658" cy="4754880"/>
          </a:xfrm>
        </p:spPr>
        <p:txBody>
          <a:bodyPr/>
          <a:lstStyle/>
          <a:p>
            <a:pPr>
              <a:spcBef>
                <a:spcPts val="1200"/>
              </a:spcBef>
              <a:buClr>
                <a:schemeClr val="tx1"/>
              </a:buClr>
            </a:pPr>
            <a:r>
              <a:rPr lang="en-US" sz="2800" dirty="0"/>
              <a:t>Some liabilities are not recognized until the company receives the benefits and becomes obligated to pay them, for example: </a:t>
            </a:r>
          </a:p>
          <a:p>
            <a:pPr lvl="1">
              <a:spcBef>
                <a:spcPts val="1200"/>
              </a:spcBef>
              <a:buClr>
                <a:schemeClr val="tx1"/>
              </a:buClr>
            </a:pPr>
            <a:r>
              <a:rPr lang="en-US" sz="2400" b="1" dirty="0">
                <a:solidFill>
                  <a:srgbClr val="004A78"/>
                </a:solidFill>
              </a:rPr>
              <a:t>Executory contracts</a:t>
            </a:r>
            <a:r>
              <a:rPr lang="en-US" sz="2400" dirty="0"/>
              <a:t> are contracts in the process of being fulfilled, such as a purchase order.</a:t>
            </a:r>
          </a:p>
          <a:p>
            <a:pPr lvl="1">
              <a:spcBef>
                <a:spcPts val="1200"/>
              </a:spcBef>
              <a:buClr>
                <a:schemeClr val="tx1"/>
              </a:buClr>
            </a:pPr>
            <a:r>
              <a:rPr lang="en-US" sz="2400" b="1" dirty="0">
                <a:solidFill>
                  <a:srgbClr val="004A78"/>
                </a:solidFill>
              </a:rPr>
              <a:t>Contingent obligations </a:t>
            </a:r>
            <a:r>
              <a:rPr lang="en-US" sz="2400" dirty="0"/>
              <a:t>are obligations that arise conditional on something else occurring, such as a performance-based bonus.</a:t>
            </a:r>
          </a:p>
        </p:txBody>
      </p:sp>
    </p:spTree>
    <p:extLst>
      <p:ext uri="{BB962C8B-B14F-4D97-AF65-F5344CB8AC3E}">
        <p14:creationId xmlns:p14="http://schemas.microsoft.com/office/powerpoint/2010/main" val="3601243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Shareholders’ Equity, Part 1</a:t>
            </a:r>
            <a:endParaRPr lang="en-US" sz="2000" dirty="0"/>
          </a:p>
        </p:txBody>
      </p:sp>
      <p:sp>
        <p:nvSpPr>
          <p:cNvPr id="3" name="Content Placeholder 2"/>
          <p:cNvSpPr>
            <a:spLocks noGrp="1"/>
          </p:cNvSpPr>
          <p:nvPr>
            <p:ph idx="1"/>
          </p:nvPr>
        </p:nvSpPr>
        <p:spPr>
          <a:xfrm>
            <a:off x="838200" y="1317625"/>
            <a:ext cx="10700658" cy="4754880"/>
          </a:xfrm>
        </p:spPr>
        <p:txBody>
          <a:bodyPr/>
          <a:lstStyle/>
          <a:p>
            <a:pPr>
              <a:spcBef>
                <a:spcPts val="1200"/>
              </a:spcBef>
              <a:buClr>
                <a:schemeClr val="tx1"/>
              </a:buClr>
            </a:pPr>
            <a:r>
              <a:rPr lang="en-US" sz="2800" b="1" dirty="0">
                <a:solidFill>
                  <a:srgbClr val="004A78"/>
                </a:solidFill>
              </a:rPr>
              <a:t>Equity</a:t>
            </a:r>
            <a:r>
              <a:rPr lang="en-US" sz="2800" dirty="0"/>
              <a:t> is the residual interest in the assets of a company after deducting its liabilities. </a:t>
            </a:r>
          </a:p>
          <a:p>
            <a:pPr>
              <a:spcBef>
                <a:spcPts val="1200"/>
              </a:spcBef>
              <a:buClr>
                <a:schemeClr val="tx1"/>
              </a:buClr>
            </a:pPr>
            <a:r>
              <a:rPr lang="en-US" sz="2800" dirty="0"/>
              <a:t>Balance sheets separate total shareholders’ equity into three general categories:</a:t>
            </a:r>
          </a:p>
          <a:p>
            <a:pPr lvl="1">
              <a:spcBef>
                <a:spcPts val="1200"/>
              </a:spcBef>
              <a:buClr>
                <a:schemeClr val="tx1"/>
              </a:buClr>
            </a:pPr>
            <a:r>
              <a:rPr lang="en-US" sz="2400" b="1" dirty="0">
                <a:solidFill>
                  <a:srgbClr val="004A78"/>
                </a:solidFill>
              </a:rPr>
              <a:t>Contributed capital</a:t>
            </a:r>
            <a:r>
              <a:rPr lang="en-US" sz="2400" dirty="0"/>
              <a:t> — amounts invested by shareholders for an ownership interest in a company</a:t>
            </a:r>
          </a:p>
          <a:p>
            <a:pPr lvl="1">
              <a:spcBef>
                <a:spcPts val="1200"/>
              </a:spcBef>
              <a:buClr>
                <a:schemeClr val="tx1"/>
              </a:buClr>
            </a:pPr>
            <a:r>
              <a:rPr lang="en-US" sz="2400" b="1" dirty="0">
                <a:solidFill>
                  <a:srgbClr val="004A78"/>
                </a:solidFill>
              </a:rPr>
              <a:t>Earned capital </a:t>
            </a:r>
            <a:r>
              <a:rPr lang="en-US" sz="2400" dirty="0"/>
              <a:t>— retained earnings</a:t>
            </a:r>
          </a:p>
          <a:p>
            <a:pPr lvl="1">
              <a:spcBef>
                <a:spcPts val="1200"/>
              </a:spcBef>
              <a:buClr>
                <a:schemeClr val="tx1"/>
              </a:buClr>
            </a:pPr>
            <a:r>
              <a:rPr lang="en-US" sz="2400" b="1" dirty="0">
                <a:solidFill>
                  <a:srgbClr val="004A78"/>
                </a:solidFill>
              </a:rPr>
              <a:t>Noncontrolling interests </a:t>
            </a:r>
            <a:r>
              <a:rPr lang="en-US" sz="2400" dirty="0"/>
              <a:t>— equity capital amounts invested by minority shareholders in consolidated subsidiaries</a:t>
            </a:r>
          </a:p>
        </p:txBody>
      </p:sp>
    </p:spTree>
    <p:extLst>
      <p:ext uri="{BB962C8B-B14F-4D97-AF65-F5344CB8AC3E}">
        <p14:creationId xmlns:p14="http://schemas.microsoft.com/office/powerpoint/2010/main" val="575137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How Are Elements of a Balance Sheet Measured?</a:t>
            </a:r>
            <a:endParaRPr lang="en-US" sz="2000" dirty="0"/>
          </a:p>
        </p:txBody>
      </p:sp>
      <p:sp>
        <p:nvSpPr>
          <p:cNvPr id="3" name="Content Placeholder 2"/>
          <p:cNvSpPr>
            <a:spLocks noGrp="1"/>
          </p:cNvSpPr>
          <p:nvPr>
            <p:ph idx="1"/>
          </p:nvPr>
        </p:nvSpPr>
        <p:spPr>
          <a:xfrm>
            <a:off x="838199" y="1317625"/>
            <a:ext cx="10990943" cy="4754880"/>
          </a:xfrm>
        </p:spPr>
        <p:txBody>
          <a:bodyPr/>
          <a:lstStyle/>
          <a:p>
            <a:pPr>
              <a:spcBef>
                <a:spcPts val="0"/>
              </a:spcBef>
              <a:buClr>
                <a:schemeClr val="tx1"/>
              </a:buClr>
            </a:pPr>
            <a:r>
              <a:rPr lang="en-US" sz="2400" b="1" dirty="0">
                <a:solidFill>
                  <a:srgbClr val="004A78"/>
                </a:solidFill>
              </a:rPr>
              <a:t>Mixed attribute measurement model</a:t>
            </a:r>
          </a:p>
          <a:p>
            <a:pPr>
              <a:spcBef>
                <a:spcPts val="0"/>
              </a:spcBef>
              <a:buClr>
                <a:schemeClr val="tx1"/>
              </a:buClr>
            </a:pPr>
            <a:r>
              <a:rPr lang="en-US" sz="2400" dirty="0"/>
              <a:t>Measurement models that reflect </a:t>
            </a:r>
            <a:r>
              <a:rPr lang="en-US" sz="2400" i="1" dirty="0"/>
              <a:t>historical values</a:t>
            </a:r>
            <a:r>
              <a:rPr lang="en-US" sz="2400" dirty="0"/>
              <a:t> include:</a:t>
            </a:r>
          </a:p>
          <a:p>
            <a:pPr lvl="1">
              <a:spcBef>
                <a:spcPts val="0"/>
              </a:spcBef>
              <a:buClr>
                <a:schemeClr val="tx1"/>
              </a:buClr>
            </a:pPr>
            <a:r>
              <a:rPr lang="en-US" sz="2000" dirty="0"/>
              <a:t>Historical cost or acquisition cost (assets) and historical proceeds</a:t>
            </a:r>
          </a:p>
          <a:p>
            <a:pPr lvl="1">
              <a:spcBef>
                <a:spcPts val="0"/>
              </a:spcBef>
              <a:buClr>
                <a:schemeClr val="tx1"/>
              </a:buClr>
            </a:pPr>
            <a:r>
              <a:rPr lang="en-US" sz="2000" dirty="0"/>
              <a:t>Originally incurred obligation amounts (liabilities)</a:t>
            </a:r>
          </a:p>
          <a:p>
            <a:pPr lvl="1">
              <a:spcBef>
                <a:spcPts val="0"/>
              </a:spcBef>
              <a:buClr>
                <a:schemeClr val="tx1"/>
              </a:buClr>
            </a:pPr>
            <a:r>
              <a:rPr lang="en-US" sz="2000" dirty="0"/>
              <a:t>Allocated historical amounts (for assets and liabilities allocated over time)</a:t>
            </a:r>
          </a:p>
          <a:p>
            <a:pPr lvl="1">
              <a:spcBef>
                <a:spcPts val="0"/>
              </a:spcBef>
              <a:buClr>
                <a:schemeClr val="tx1"/>
              </a:buClr>
            </a:pPr>
            <a:r>
              <a:rPr lang="en-US" sz="2000" dirty="0"/>
              <a:t>Initial present value (assets) and adjusted present value (liabilities)</a:t>
            </a:r>
          </a:p>
          <a:p>
            <a:pPr>
              <a:spcBef>
                <a:spcPts val="0"/>
              </a:spcBef>
              <a:buClr>
                <a:schemeClr val="tx1"/>
              </a:buClr>
            </a:pPr>
            <a:r>
              <a:rPr lang="en-US" sz="2400" dirty="0"/>
              <a:t>Measurement models that reflect </a:t>
            </a:r>
            <a:r>
              <a:rPr lang="en-US" sz="2400" i="1" dirty="0"/>
              <a:t>current values or a combination of historical and current values</a:t>
            </a:r>
            <a:r>
              <a:rPr lang="en-US" sz="2400" dirty="0"/>
              <a:t> include</a:t>
            </a:r>
          </a:p>
          <a:p>
            <a:pPr lvl="1">
              <a:spcBef>
                <a:spcPts val="0"/>
              </a:spcBef>
              <a:buClr>
                <a:schemeClr val="tx1"/>
              </a:buClr>
            </a:pPr>
            <a:r>
              <a:rPr lang="en-US" sz="2000" dirty="0"/>
              <a:t>Fair value (assets and liabilities)</a:t>
            </a:r>
          </a:p>
          <a:p>
            <a:pPr lvl="1">
              <a:spcBef>
                <a:spcPts val="0"/>
              </a:spcBef>
              <a:buClr>
                <a:schemeClr val="tx1"/>
              </a:buClr>
            </a:pPr>
            <a:r>
              <a:rPr lang="en-US" sz="2000" dirty="0"/>
              <a:t>Present value (assets and liabilities)</a:t>
            </a:r>
          </a:p>
          <a:p>
            <a:pPr lvl="1">
              <a:spcBef>
                <a:spcPts val="0"/>
              </a:spcBef>
              <a:buClr>
                <a:schemeClr val="tx1"/>
              </a:buClr>
            </a:pPr>
            <a:r>
              <a:rPr lang="en-US" sz="2000" dirty="0"/>
              <a:t>Current replacement cost (assets)</a:t>
            </a:r>
          </a:p>
          <a:p>
            <a:pPr lvl="1">
              <a:spcBef>
                <a:spcPts val="0"/>
              </a:spcBef>
              <a:buClr>
                <a:schemeClr val="tx1"/>
              </a:buClr>
            </a:pPr>
            <a:r>
              <a:rPr lang="en-US" sz="2000" dirty="0"/>
              <a:t>Net realizable value (assets)</a:t>
            </a:r>
          </a:p>
        </p:txBody>
      </p:sp>
    </p:spTree>
    <p:extLst>
      <p:ext uri="{BB962C8B-B14F-4D97-AF65-F5344CB8AC3E}">
        <p14:creationId xmlns:p14="http://schemas.microsoft.com/office/powerpoint/2010/main" val="342878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Historical Cost and Adjusted Historical Cost</a:t>
            </a:r>
            <a:endParaRPr lang="en-US" sz="2000" dirty="0"/>
          </a:p>
        </p:txBody>
      </p:sp>
      <p:sp>
        <p:nvSpPr>
          <p:cNvPr id="3" name="Content Placeholder 2"/>
          <p:cNvSpPr>
            <a:spLocks noGrp="1"/>
          </p:cNvSpPr>
          <p:nvPr>
            <p:ph idx="1"/>
          </p:nvPr>
        </p:nvSpPr>
        <p:spPr>
          <a:xfrm>
            <a:off x="838200" y="1317625"/>
            <a:ext cx="10515600" cy="4754880"/>
          </a:xfrm>
        </p:spPr>
        <p:txBody>
          <a:bodyPr/>
          <a:lstStyle/>
          <a:p>
            <a:pPr>
              <a:buClr>
                <a:schemeClr val="tx1"/>
              </a:buClr>
            </a:pPr>
            <a:r>
              <a:rPr lang="en-US" sz="2800" dirty="0"/>
              <a:t>The </a:t>
            </a:r>
            <a:r>
              <a:rPr lang="en-US" sz="2800" b="1" dirty="0">
                <a:solidFill>
                  <a:srgbClr val="004A78"/>
                </a:solidFill>
              </a:rPr>
              <a:t>historical cost</a:t>
            </a:r>
            <a:r>
              <a:rPr lang="en-US" sz="2800" dirty="0"/>
              <a:t> (or </a:t>
            </a:r>
            <a:r>
              <a:rPr lang="en-US" sz="2800" b="1" dirty="0">
                <a:solidFill>
                  <a:srgbClr val="004A78"/>
                </a:solidFill>
              </a:rPr>
              <a:t>acquisition cost</a:t>
            </a:r>
            <a:r>
              <a:rPr lang="en-US" sz="2800" dirty="0"/>
              <a:t>) of an asset is the amount paid initially to acquire the asset. </a:t>
            </a:r>
          </a:p>
          <a:p>
            <a:pPr lvl="1">
              <a:buClr>
                <a:schemeClr val="tx1"/>
              </a:buClr>
            </a:pPr>
            <a:r>
              <a:rPr lang="en-US" sz="2400" dirty="0"/>
              <a:t>The cost of an asset is measured by the cash paid for the asset including shipping, installation, setup and testing. </a:t>
            </a:r>
          </a:p>
          <a:p>
            <a:pPr lvl="1">
              <a:buClr>
                <a:schemeClr val="tx1"/>
              </a:buClr>
            </a:pPr>
            <a:r>
              <a:rPr lang="en-US" sz="2400" dirty="0"/>
              <a:t>For liabilities, this is the amount of the originally incurred obligation. </a:t>
            </a:r>
          </a:p>
          <a:p>
            <a:pPr lvl="1">
              <a:buClr>
                <a:schemeClr val="tx1"/>
              </a:buClr>
            </a:pPr>
            <a:r>
              <a:rPr lang="en-US" sz="2400" dirty="0"/>
              <a:t>The </a:t>
            </a:r>
            <a:r>
              <a:rPr lang="en-US" sz="2400" b="1" dirty="0">
                <a:solidFill>
                  <a:srgbClr val="004A78"/>
                </a:solidFill>
              </a:rPr>
              <a:t>adjusted historical cost</a:t>
            </a:r>
            <a:r>
              <a:rPr lang="en-US" sz="2400" dirty="0"/>
              <a:t> reflects the gradual consumption of the economic benefits of some assets over their service life (example: depreciation)</a:t>
            </a:r>
          </a:p>
        </p:txBody>
      </p:sp>
    </p:spTree>
    <p:extLst>
      <p:ext uri="{BB962C8B-B14F-4D97-AF65-F5344CB8AC3E}">
        <p14:creationId xmlns:p14="http://schemas.microsoft.com/office/powerpoint/2010/main" val="838511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Present Value and Adjusted Present Value</a:t>
            </a:r>
            <a:endParaRPr lang="en-US" sz="2000" dirty="0"/>
          </a:p>
        </p:txBody>
      </p:sp>
      <p:sp>
        <p:nvSpPr>
          <p:cNvPr id="3" name="Content Placeholder 2"/>
          <p:cNvSpPr>
            <a:spLocks noGrp="1"/>
          </p:cNvSpPr>
          <p:nvPr>
            <p:ph idx="1"/>
          </p:nvPr>
        </p:nvSpPr>
        <p:spPr>
          <a:xfrm>
            <a:off x="838199" y="1317625"/>
            <a:ext cx="10961915" cy="4778375"/>
          </a:xfrm>
        </p:spPr>
        <p:txBody>
          <a:bodyPr/>
          <a:lstStyle/>
          <a:p>
            <a:pPr>
              <a:spcBef>
                <a:spcPts val="1200"/>
              </a:spcBef>
            </a:pPr>
            <a:r>
              <a:rPr lang="en-US" sz="2800" dirty="0"/>
              <a:t>Companies typically recognize monetary assets and liabilities using </a:t>
            </a:r>
            <a:r>
              <a:rPr lang="en-US" sz="2800" b="1" dirty="0">
                <a:solidFill>
                  <a:srgbClr val="004A78"/>
                </a:solidFill>
              </a:rPr>
              <a:t>present values</a:t>
            </a:r>
            <a:r>
              <a:rPr lang="en-US" sz="2800" dirty="0"/>
              <a:t>.</a:t>
            </a:r>
          </a:p>
          <a:p>
            <a:pPr lvl="1">
              <a:spcBef>
                <a:spcPts val="1200"/>
              </a:spcBef>
            </a:pPr>
            <a:r>
              <a:rPr lang="en-US" sz="2400" dirty="0"/>
              <a:t>A monetary asset or liability is initially recognized in the financial statements using interest rates appropriate for the particular financing arrangement at that time.</a:t>
            </a:r>
          </a:p>
          <a:p>
            <a:pPr lvl="1">
              <a:spcBef>
                <a:spcPts val="1200"/>
              </a:spcBef>
            </a:pPr>
            <a:r>
              <a:rPr lang="en-US" sz="2400" dirty="0"/>
              <a:t>For monetary assets and liabilities due within one year, U.S. GAAP and IFRS permit companies to ignore discounting for the time value of money.</a:t>
            </a:r>
          </a:p>
          <a:p>
            <a:pPr lvl="1">
              <a:spcBef>
                <a:spcPts val="1200"/>
              </a:spcBef>
            </a:pPr>
            <a:r>
              <a:rPr lang="en-US" sz="2400" dirty="0"/>
              <a:t>The </a:t>
            </a:r>
            <a:r>
              <a:rPr lang="en-US" sz="2400" b="1" dirty="0">
                <a:solidFill>
                  <a:srgbClr val="004A78"/>
                </a:solidFill>
              </a:rPr>
              <a:t>adjusted present value</a:t>
            </a:r>
            <a:r>
              <a:rPr lang="en-US" sz="2400" dirty="0"/>
              <a:t> reflects the change of the present value of the cash flows due to the passage of time.</a:t>
            </a:r>
          </a:p>
        </p:txBody>
      </p:sp>
    </p:spTree>
    <p:extLst>
      <p:ext uri="{BB962C8B-B14F-4D97-AF65-F5344CB8AC3E}">
        <p14:creationId xmlns:p14="http://schemas.microsoft.com/office/powerpoint/2010/main" val="2636400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Fair Value</a:t>
            </a:r>
            <a:endParaRPr lang="en-US" sz="2000" dirty="0"/>
          </a:p>
        </p:txBody>
      </p:sp>
      <p:sp>
        <p:nvSpPr>
          <p:cNvPr id="4" name="Content Placeholder 2"/>
          <p:cNvSpPr>
            <a:spLocks noGrp="1"/>
          </p:cNvSpPr>
          <p:nvPr>
            <p:ph idx="1"/>
          </p:nvPr>
        </p:nvSpPr>
        <p:spPr>
          <a:xfrm>
            <a:off x="838200" y="1317625"/>
            <a:ext cx="10515600" cy="4517118"/>
          </a:xfrm>
        </p:spPr>
        <p:txBody>
          <a:bodyPr/>
          <a:lstStyle/>
          <a:p>
            <a:pPr>
              <a:spcBef>
                <a:spcPts val="1200"/>
              </a:spcBef>
              <a:buClr>
                <a:schemeClr val="tx1"/>
              </a:buClr>
            </a:pPr>
            <a:r>
              <a:rPr lang="en-US" sz="2800" dirty="0"/>
              <a:t>U.S. GAAP and IFRS require that certain types of assets and liabilities be measured at </a:t>
            </a:r>
            <a:r>
              <a:rPr lang="en-US" sz="2800" b="1" dirty="0">
                <a:solidFill>
                  <a:srgbClr val="004A78"/>
                </a:solidFill>
              </a:rPr>
              <a:t>fair values</a:t>
            </a:r>
            <a:r>
              <a:rPr lang="en-US" sz="2800" dirty="0"/>
              <a:t>. </a:t>
            </a:r>
          </a:p>
          <a:p>
            <a:pPr lvl="1">
              <a:spcBef>
                <a:spcPts val="1200"/>
              </a:spcBef>
              <a:buClr>
                <a:schemeClr val="tx1"/>
              </a:buClr>
            </a:pPr>
            <a:r>
              <a:rPr lang="en-US" sz="2400" dirty="0"/>
              <a:t>Trading securities</a:t>
            </a:r>
          </a:p>
          <a:p>
            <a:pPr lvl="1">
              <a:spcBef>
                <a:spcPts val="1200"/>
              </a:spcBef>
              <a:buClr>
                <a:schemeClr val="tx1"/>
              </a:buClr>
            </a:pPr>
            <a:r>
              <a:rPr lang="en-US" sz="2400" dirty="0"/>
              <a:t>Investment securities available for sale</a:t>
            </a:r>
          </a:p>
          <a:p>
            <a:pPr>
              <a:spcBef>
                <a:spcPts val="1200"/>
              </a:spcBef>
              <a:buClr>
                <a:schemeClr val="tx1"/>
              </a:buClr>
            </a:pPr>
            <a:r>
              <a:rPr lang="en-US" sz="2800" dirty="0"/>
              <a:t>Companies have a </a:t>
            </a:r>
            <a:r>
              <a:rPr lang="en-US" sz="2800" b="1" dirty="0">
                <a:solidFill>
                  <a:srgbClr val="004A78"/>
                </a:solidFill>
              </a:rPr>
              <a:t>fair value option</a:t>
            </a:r>
            <a:r>
              <a:rPr lang="en-US" sz="2800" dirty="0"/>
              <a:t> for financial instruments. </a:t>
            </a:r>
          </a:p>
          <a:p>
            <a:pPr lvl="1">
              <a:spcBef>
                <a:spcPts val="1200"/>
              </a:spcBef>
              <a:buClr>
                <a:schemeClr val="tx1"/>
              </a:buClr>
            </a:pPr>
            <a:r>
              <a:rPr lang="en-US" sz="2400" dirty="0"/>
              <a:t>Once elected, the company must remain on that measurement basis for the life of the financial asset or liability.</a:t>
            </a:r>
          </a:p>
        </p:txBody>
      </p:sp>
    </p:spTree>
    <p:extLst>
      <p:ext uri="{BB962C8B-B14F-4D97-AF65-F5344CB8AC3E}">
        <p14:creationId xmlns:p14="http://schemas.microsoft.com/office/powerpoint/2010/main" val="1185890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How Is Fair Value Measured?</a:t>
            </a:r>
            <a:endParaRPr lang="en-US" sz="2000" dirty="0"/>
          </a:p>
        </p:txBody>
      </p:sp>
      <p:sp>
        <p:nvSpPr>
          <p:cNvPr id="3" name="Content Placeholder 2"/>
          <p:cNvSpPr>
            <a:spLocks noGrp="1"/>
          </p:cNvSpPr>
          <p:nvPr>
            <p:ph idx="1"/>
          </p:nvPr>
        </p:nvSpPr>
        <p:spPr>
          <a:xfrm>
            <a:off x="838199" y="1317626"/>
            <a:ext cx="11019972" cy="4865460"/>
          </a:xfrm>
        </p:spPr>
        <p:txBody>
          <a:bodyPr/>
          <a:lstStyle/>
          <a:p>
            <a:pPr>
              <a:spcBef>
                <a:spcPts val="0"/>
              </a:spcBef>
              <a:buSzPct val="100000"/>
            </a:pPr>
            <a:r>
              <a:rPr lang="en-US" sz="2600" dirty="0"/>
              <a:t>Fair value measurement assumes that the asset could be sold or the liability could be settled in a hypothetical transaction on the measurement date.</a:t>
            </a:r>
          </a:p>
          <a:p>
            <a:pPr lvl="1">
              <a:spcBef>
                <a:spcPts val="0"/>
              </a:spcBef>
              <a:buSzPct val="100000"/>
            </a:pPr>
            <a:r>
              <a:rPr lang="en-US" sz="2200" b="1" dirty="0">
                <a:solidFill>
                  <a:srgbClr val="004A78"/>
                </a:solidFill>
              </a:rPr>
              <a:t>Level 1</a:t>
            </a:r>
            <a:r>
              <a:rPr lang="en-US" sz="2200" dirty="0"/>
              <a:t> inputs are quoted prices in active markets for identical assets or liabilities on the measurement date.</a:t>
            </a:r>
          </a:p>
          <a:p>
            <a:pPr lvl="1">
              <a:spcBef>
                <a:spcPts val="0"/>
              </a:spcBef>
              <a:buSzPct val="100000"/>
            </a:pPr>
            <a:r>
              <a:rPr lang="en-US" sz="2200" b="1" dirty="0">
                <a:solidFill>
                  <a:srgbClr val="004A78"/>
                </a:solidFill>
              </a:rPr>
              <a:t>Level 2</a:t>
            </a:r>
            <a:r>
              <a:rPr lang="en-US" sz="2200" dirty="0"/>
              <a:t> inputs are observable market prices for similar assets or liabilities in active markets, or other observable inputs, such as interest rates, for the asset or liability. Level 2 inputs are to be used when Level 1 inputs are not readily available. </a:t>
            </a:r>
          </a:p>
          <a:p>
            <a:pPr lvl="1">
              <a:spcBef>
                <a:spcPts val="0"/>
              </a:spcBef>
              <a:buSzPct val="100000"/>
            </a:pPr>
            <a:r>
              <a:rPr lang="en-US" sz="2200" b="1" dirty="0">
                <a:solidFill>
                  <a:srgbClr val="004A78"/>
                </a:solidFill>
              </a:rPr>
              <a:t>Level 3</a:t>
            </a:r>
            <a:r>
              <a:rPr lang="en-US" sz="2200" dirty="0"/>
              <a:t> inputs are the company’s estimates and assumptions used to calculate fair value for an asset or liability. Level 3 inputs should be used to measure fair value only when Level 1 or Level 2 inputs are not available, or the costs of obtaining them exceed the benefits.</a:t>
            </a:r>
          </a:p>
        </p:txBody>
      </p:sp>
    </p:spTree>
    <p:extLst>
      <p:ext uri="{BB962C8B-B14F-4D97-AF65-F5344CB8AC3E}">
        <p14:creationId xmlns:p14="http://schemas.microsoft.com/office/powerpoint/2010/main" val="622692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43965" y="3671128"/>
            <a:ext cx="6159577" cy="2462972"/>
          </a:xfrm>
        </p:spPr>
        <p:txBody>
          <a:bodyPr anchor="t"/>
          <a:lstStyle/>
          <a:p>
            <a:pPr>
              <a:lnSpc>
                <a:spcPct val="100000"/>
              </a:lnSpc>
            </a:pPr>
            <a:r>
              <a:rPr lang="en-US" sz="3600" dirty="0"/>
              <a:t>The Balance Sheet and the Statement of Shareholders’ Equity</a:t>
            </a:r>
          </a:p>
        </p:txBody>
      </p:sp>
      <p:sp>
        <p:nvSpPr>
          <p:cNvPr id="3" name="Subtitle 2"/>
          <p:cNvSpPr>
            <a:spLocks noGrp="1"/>
          </p:cNvSpPr>
          <p:nvPr>
            <p:ph type="subTitle" idx="1"/>
          </p:nvPr>
        </p:nvSpPr>
        <p:spPr/>
        <p:txBody>
          <a:bodyPr/>
          <a:lstStyle/>
          <a:p>
            <a:r>
              <a:rPr lang="en-US" dirty="0"/>
              <a:t>Chapter 4</a:t>
            </a:r>
          </a:p>
        </p:txBody>
      </p:sp>
    </p:spTree>
    <p:extLst>
      <p:ext uri="{BB962C8B-B14F-4D97-AF65-F5344CB8AC3E}">
        <p14:creationId xmlns:p14="http://schemas.microsoft.com/office/powerpoint/2010/main" val="2072320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Current Replacement Cost and</a:t>
            </a:r>
            <a:br>
              <a:rPr lang="en-US" dirty="0"/>
            </a:br>
            <a:r>
              <a:rPr lang="en-US" dirty="0"/>
              <a:t>Net Realizable Value</a:t>
            </a:r>
            <a:endParaRPr lang="en-US" sz="900" dirty="0"/>
          </a:p>
        </p:txBody>
      </p:sp>
      <p:sp>
        <p:nvSpPr>
          <p:cNvPr id="3" name="Content Placeholder 2"/>
          <p:cNvSpPr>
            <a:spLocks noGrp="1"/>
          </p:cNvSpPr>
          <p:nvPr>
            <p:ph idx="1"/>
          </p:nvPr>
        </p:nvSpPr>
        <p:spPr>
          <a:xfrm>
            <a:off x="838200" y="1317624"/>
            <a:ext cx="11005457" cy="4865461"/>
          </a:xfrm>
        </p:spPr>
        <p:txBody>
          <a:bodyPr/>
          <a:lstStyle/>
          <a:p>
            <a:pPr>
              <a:spcBef>
                <a:spcPts val="300"/>
              </a:spcBef>
              <a:buClr>
                <a:schemeClr val="tx1"/>
              </a:buClr>
            </a:pPr>
            <a:r>
              <a:rPr lang="en-US" sz="2600" b="1" dirty="0">
                <a:solidFill>
                  <a:srgbClr val="004A78"/>
                </a:solidFill>
              </a:rPr>
              <a:t>Current replacement cost</a:t>
            </a:r>
            <a:r>
              <a:rPr lang="en-US" sz="2600" dirty="0"/>
              <a:t> is the amount a company would have to pay currently to acquire an asset it now holds, either through purchase or production. </a:t>
            </a:r>
          </a:p>
          <a:p>
            <a:pPr lvl="1">
              <a:spcBef>
                <a:spcPts val="300"/>
              </a:spcBef>
            </a:pPr>
            <a:r>
              <a:rPr lang="en-US" sz="2200" dirty="0"/>
              <a:t>Most common use of current replacement cost is through application of lower of cost or market valuation of inventories</a:t>
            </a:r>
          </a:p>
          <a:p>
            <a:pPr>
              <a:spcBef>
                <a:spcPts val="300"/>
              </a:spcBef>
              <a:buClr>
                <a:schemeClr val="tx1"/>
              </a:buClr>
            </a:pPr>
            <a:r>
              <a:rPr lang="en-US" sz="2600" b="1" dirty="0">
                <a:solidFill>
                  <a:srgbClr val="004A78"/>
                </a:solidFill>
              </a:rPr>
              <a:t>Net realizable value</a:t>
            </a:r>
            <a:r>
              <a:rPr lang="en-US" sz="2600" dirty="0"/>
              <a:t> is the net amount a company would receive if it sold an asset, or the present value of cash flows it expects to realize from an asset.</a:t>
            </a:r>
          </a:p>
          <a:p>
            <a:pPr lvl="1">
              <a:spcBef>
                <a:spcPts val="300"/>
              </a:spcBef>
            </a:pPr>
            <a:r>
              <a:rPr lang="en-US" sz="2200" dirty="0"/>
              <a:t>Usually triggered by a decline in the expected economic benefits of an asset to a value less than historical cost</a:t>
            </a:r>
          </a:p>
          <a:p>
            <a:pPr lvl="1">
              <a:spcBef>
                <a:spcPts val="300"/>
              </a:spcBef>
            </a:pPr>
            <a:r>
              <a:rPr lang="en-US" sz="2200" dirty="0"/>
              <a:t>Common example is using a valuation account to reserve for uncollectible accounts receivable</a:t>
            </a:r>
          </a:p>
        </p:txBody>
      </p:sp>
    </p:spTree>
    <p:extLst>
      <p:ext uri="{BB962C8B-B14F-4D97-AF65-F5344CB8AC3E}">
        <p14:creationId xmlns:p14="http://schemas.microsoft.com/office/powerpoint/2010/main" val="3092263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How Are Items Classified and </a:t>
            </a:r>
            <a:br>
              <a:rPr lang="en-US" dirty="0"/>
            </a:br>
            <a:r>
              <a:rPr lang="en-US" dirty="0"/>
              <a:t>Reported on the Balance Sheet?</a:t>
            </a:r>
            <a:endParaRPr lang="en-US" sz="1200" dirty="0"/>
          </a:p>
        </p:txBody>
      </p:sp>
      <p:sp>
        <p:nvSpPr>
          <p:cNvPr id="3" name="Content Placeholder 2"/>
          <p:cNvSpPr>
            <a:spLocks noGrp="1"/>
          </p:cNvSpPr>
          <p:nvPr>
            <p:ph idx="1"/>
          </p:nvPr>
        </p:nvSpPr>
        <p:spPr>
          <a:xfrm>
            <a:off x="838199" y="1317625"/>
            <a:ext cx="10990944" cy="4662261"/>
          </a:xfrm>
        </p:spPr>
        <p:txBody>
          <a:bodyPr/>
          <a:lstStyle/>
          <a:p>
            <a:pPr>
              <a:spcBef>
                <a:spcPts val="1200"/>
              </a:spcBef>
              <a:buClr>
                <a:schemeClr val="tx1"/>
              </a:buClr>
            </a:pPr>
            <a:r>
              <a:rPr lang="en-US" sz="2800" b="1" dirty="0"/>
              <a:t>Assets</a:t>
            </a:r>
          </a:p>
          <a:p>
            <a:pPr lvl="1">
              <a:spcBef>
                <a:spcPts val="1200"/>
              </a:spcBef>
            </a:pPr>
            <a:r>
              <a:rPr lang="en-US" sz="2400" dirty="0"/>
              <a:t>Current assets, Long-term investments, Property, plant, and equipment, Intangible assets and Other assets</a:t>
            </a:r>
          </a:p>
          <a:p>
            <a:pPr>
              <a:spcBef>
                <a:spcPts val="1200"/>
              </a:spcBef>
              <a:buClr>
                <a:schemeClr val="tx1"/>
              </a:buClr>
            </a:pPr>
            <a:r>
              <a:rPr lang="en-US" sz="2800" b="1" dirty="0"/>
              <a:t>Liabilities</a:t>
            </a:r>
          </a:p>
          <a:p>
            <a:pPr lvl="1">
              <a:spcBef>
                <a:spcPts val="1200"/>
              </a:spcBef>
            </a:pPr>
            <a:r>
              <a:rPr lang="en-US" sz="2400" dirty="0"/>
              <a:t>Current liabilities, Long-term liabilities and Other liabilities</a:t>
            </a:r>
          </a:p>
          <a:p>
            <a:pPr>
              <a:spcBef>
                <a:spcPts val="1200"/>
              </a:spcBef>
              <a:buClr>
                <a:schemeClr val="tx1"/>
              </a:buClr>
            </a:pPr>
            <a:r>
              <a:rPr lang="en-US" sz="2800" b="1" dirty="0"/>
              <a:t>Shareholders’ Equity</a:t>
            </a:r>
          </a:p>
          <a:p>
            <a:pPr lvl="1">
              <a:spcBef>
                <a:spcPts val="1200"/>
              </a:spcBef>
            </a:pPr>
            <a:r>
              <a:rPr lang="en-US" sz="2400" dirty="0"/>
              <a:t>Contributed capital, Common stock, Additional paid-in capital, Retained earnings, Accumulated other comprehensive income and Noncontrolling interests</a:t>
            </a:r>
          </a:p>
        </p:txBody>
      </p:sp>
    </p:spTree>
    <p:extLst>
      <p:ext uri="{BB962C8B-B14F-4D97-AF65-F5344CB8AC3E}">
        <p14:creationId xmlns:p14="http://schemas.microsoft.com/office/powerpoint/2010/main" val="3330635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Current Assets</a:t>
            </a:r>
            <a:endParaRPr lang="en-US" sz="1200" dirty="0"/>
          </a:p>
        </p:txBody>
      </p:sp>
      <p:sp>
        <p:nvSpPr>
          <p:cNvPr id="3" name="Content Placeholder 2"/>
          <p:cNvSpPr>
            <a:spLocks noGrp="1"/>
          </p:cNvSpPr>
          <p:nvPr>
            <p:ph idx="1"/>
          </p:nvPr>
        </p:nvSpPr>
        <p:spPr>
          <a:xfrm>
            <a:off x="838199" y="1317625"/>
            <a:ext cx="10671630" cy="4662261"/>
          </a:xfrm>
        </p:spPr>
        <p:txBody>
          <a:bodyPr/>
          <a:lstStyle/>
          <a:p>
            <a:pPr>
              <a:spcBef>
                <a:spcPts val="1200"/>
              </a:spcBef>
              <a:buClr>
                <a:schemeClr val="tx1"/>
              </a:buClr>
            </a:pPr>
            <a:r>
              <a:rPr lang="en-US" sz="2800" b="1" dirty="0">
                <a:solidFill>
                  <a:srgbClr val="004A78"/>
                </a:solidFill>
              </a:rPr>
              <a:t>Current assets</a:t>
            </a:r>
            <a:r>
              <a:rPr lang="en-US" sz="2800" dirty="0"/>
              <a:t> are cash and other assets that a company expects to convert into cash, sell, or consume within one year or the normal operating cycle, whichever is longer. </a:t>
            </a:r>
          </a:p>
          <a:p>
            <a:pPr lvl="1">
              <a:spcBef>
                <a:spcPts val="1200"/>
              </a:spcBef>
              <a:buClr>
                <a:schemeClr val="tx1"/>
              </a:buClr>
            </a:pPr>
            <a:r>
              <a:rPr lang="en-US" sz="2400" dirty="0"/>
              <a:t>An </a:t>
            </a:r>
            <a:r>
              <a:rPr lang="en-US" sz="2400" b="1" dirty="0">
                <a:solidFill>
                  <a:srgbClr val="004A78"/>
                </a:solidFill>
              </a:rPr>
              <a:t>operating cycle</a:t>
            </a:r>
            <a:r>
              <a:rPr lang="en-US" sz="2400" dirty="0"/>
              <a:t> is the average length of time taken by a company to convert operational cash expenditures into operational cash receipts.</a:t>
            </a:r>
          </a:p>
          <a:p>
            <a:pPr lvl="1">
              <a:spcBef>
                <a:spcPts val="1200"/>
              </a:spcBef>
              <a:buClr>
                <a:schemeClr val="tx1"/>
              </a:buClr>
            </a:pPr>
            <a:r>
              <a:rPr lang="en-US" sz="2400" dirty="0"/>
              <a:t>Presented in order of liquidity.</a:t>
            </a:r>
          </a:p>
        </p:txBody>
      </p:sp>
    </p:spTree>
    <p:extLst>
      <p:ext uri="{BB962C8B-B14F-4D97-AF65-F5344CB8AC3E}">
        <p14:creationId xmlns:p14="http://schemas.microsoft.com/office/powerpoint/2010/main" val="2019621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Example: The Current Assets Section of </a:t>
            </a:r>
            <a:br>
              <a:rPr lang="en-US" dirty="0"/>
            </a:br>
            <a:r>
              <a:rPr lang="en-US" dirty="0"/>
              <a:t>the Balance Sheet</a:t>
            </a:r>
            <a:endParaRPr lang="en-US" sz="1000" dirty="0"/>
          </a:p>
        </p:txBody>
      </p:sp>
      <p:graphicFrame>
        <p:nvGraphicFramePr>
          <p:cNvPr id="6" name="Table 2" descr="A snapshot of the current asset section of a balance sheet. Current assets include Cash and cash equivalents, investments in available for sale securities, accounts receivable, inventories, and prepaid items. Cash and cash equivalents are 14,300 dollars. Investments in available for sale securities are 19,700 dollars. Accounts receivable is 68,200 dollars. These three items minus allowance for doubtful accounts of 3,200 dollars equal to 65,000 dollars. Inventories include raw materials of 32,000 dollars, work in process of 49,500 dollars, and finished goods of 66,100 dollars. These three lines add up to 147,600 dollars. Prepaid items include insurance of 4,800 dollars and office supplies of 2,200 dollars. These two lines add up to 7,000 dollars. Total current assets equals 65,000 dollars plus 147,600 dollars plus 7,000 dollars equals 253,600 dollars."/>
          <p:cNvGraphicFramePr>
            <a:graphicFrameLocks noGrp="1"/>
          </p:cNvGraphicFramePr>
          <p:nvPr>
            <p:ph idx="1"/>
            <p:extLst>
              <p:ext uri="{D42A27DB-BD31-4B8C-83A1-F6EECF244321}">
                <p14:modId xmlns:p14="http://schemas.microsoft.com/office/powerpoint/2010/main" val="3829507562"/>
              </p:ext>
            </p:extLst>
          </p:nvPr>
        </p:nvGraphicFramePr>
        <p:xfrm>
          <a:off x="1615440" y="1256706"/>
          <a:ext cx="8961120" cy="4864608"/>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val="3641934469"/>
                    </a:ext>
                  </a:extLst>
                </a:gridCol>
                <a:gridCol w="1371600">
                  <a:extLst>
                    <a:ext uri="{9D8B030D-6E8A-4147-A177-3AD203B41FA5}">
                      <a16:colId xmlns:a16="http://schemas.microsoft.com/office/drawing/2014/main" val="2127975341"/>
                    </a:ext>
                  </a:extLst>
                </a:gridCol>
                <a:gridCol w="1371600">
                  <a:extLst>
                    <a:ext uri="{9D8B030D-6E8A-4147-A177-3AD203B41FA5}">
                      <a16:colId xmlns:a16="http://schemas.microsoft.com/office/drawing/2014/main" val="2529856572"/>
                    </a:ext>
                  </a:extLst>
                </a:gridCol>
                <a:gridCol w="1371600">
                  <a:extLst>
                    <a:ext uri="{9D8B030D-6E8A-4147-A177-3AD203B41FA5}">
                      <a16:colId xmlns:a16="http://schemas.microsoft.com/office/drawing/2014/main" val="372085098"/>
                    </a:ext>
                  </a:extLst>
                </a:gridCol>
              </a:tblGrid>
              <a:tr h="274320">
                <a:tc>
                  <a:txBody>
                    <a:bodyPr/>
                    <a:lstStyle/>
                    <a:p>
                      <a:r>
                        <a:rPr lang="en-US" sz="1800" b="1" dirty="0">
                          <a:solidFill>
                            <a:schemeClr val="tx1"/>
                          </a:solidFill>
                          <a:latin typeface="Arial" panose="020B0604020202020204" pitchFamily="34" charset="0"/>
                          <a:cs typeface="Arial" panose="020B0604020202020204" pitchFamily="34" charset="0"/>
                        </a:rPr>
                        <a:t>Assets</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085671496"/>
                  </a:ext>
                </a:extLst>
              </a:tr>
              <a:tr h="274320">
                <a:tc>
                  <a:txBody>
                    <a:bodyPr/>
                    <a:lstStyle/>
                    <a:p>
                      <a:r>
                        <a:rPr lang="en-US" sz="1800" b="0" dirty="0">
                          <a:solidFill>
                            <a:schemeClr val="tx1"/>
                          </a:solidFill>
                          <a:latin typeface="Arial" panose="020B0604020202020204" pitchFamily="34" charset="0"/>
                          <a:cs typeface="Arial" panose="020B0604020202020204" pitchFamily="34" charset="0"/>
                        </a:rPr>
                        <a:t>Current Assets:</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624943311"/>
                  </a:ext>
                </a:extLst>
              </a:tr>
              <a:tr h="274320">
                <a:tc>
                  <a:txBody>
                    <a:bodyPr/>
                    <a:lstStyle/>
                    <a:p>
                      <a:pPr marL="182880"/>
                      <a:r>
                        <a:rPr lang="en-US" sz="1800" b="0" dirty="0">
                          <a:solidFill>
                            <a:schemeClr val="tx1"/>
                          </a:solidFill>
                          <a:latin typeface="Arial" panose="020B0604020202020204" pitchFamily="34" charset="0"/>
                          <a:cs typeface="Arial" panose="020B0604020202020204" pitchFamily="34" charset="0"/>
                        </a:rPr>
                        <a:t>Cash and cash equivalents</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$ 14,300</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726008156"/>
                  </a:ext>
                </a:extLst>
              </a:tr>
              <a:tr h="274320">
                <a:tc>
                  <a:txBody>
                    <a:bodyPr/>
                    <a:lstStyle/>
                    <a:p>
                      <a:pPr marL="182880"/>
                      <a:r>
                        <a:rPr lang="en-US" sz="1800" b="0" dirty="0">
                          <a:solidFill>
                            <a:schemeClr val="tx1"/>
                          </a:solidFill>
                          <a:latin typeface="Arial" panose="020B0604020202020204" pitchFamily="34" charset="0"/>
                          <a:cs typeface="Arial" panose="020B0604020202020204" pitchFamily="34" charset="0"/>
                        </a:rPr>
                        <a:t>Investments in available-for-sale securities</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19,700</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01956045"/>
                  </a:ext>
                </a:extLst>
              </a:tr>
              <a:tr h="274320">
                <a:tc>
                  <a:txBody>
                    <a:bodyPr/>
                    <a:lstStyle/>
                    <a:p>
                      <a:pPr marL="182880"/>
                      <a:r>
                        <a:rPr lang="en-US" sz="1800" b="0" dirty="0">
                          <a:solidFill>
                            <a:schemeClr val="tx1"/>
                          </a:solidFill>
                          <a:latin typeface="Arial" panose="020B0604020202020204" pitchFamily="34" charset="0"/>
                          <a:cs typeface="Arial" panose="020B0604020202020204" pitchFamily="34" charset="0"/>
                        </a:rPr>
                        <a:t>Accounts receivable</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$68,200</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161728136"/>
                  </a:ext>
                </a:extLst>
              </a:tr>
              <a:tr h="274320">
                <a:tc>
                  <a:txBody>
                    <a:bodyPr/>
                    <a:lstStyle/>
                    <a:p>
                      <a:pPr marL="182880"/>
                      <a:r>
                        <a:rPr lang="en-US" sz="1800" b="0" dirty="0">
                          <a:solidFill>
                            <a:schemeClr val="tx1"/>
                          </a:solidFill>
                          <a:latin typeface="Arial" panose="020B0604020202020204" pitchFamily="34" charset="0"/>
                          <a:cs typeface="Arial" panose="020B0604020202020204" pitchFamily="34" charset="0"/>
                        </a:rPr>
                        <a:t>Less: Allowance for doubtful accounts</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u="sng" dirty="0">
                          <a:solidFill>
                            <a:schemeClr val="tx1"/>
                          </a:solidFill>
                          <a:latin typeface="Arial" panose="020B0604020202020204" pitchFamily="34" charset="0"/>
                          <a:cs typeface="Arial" panose="020B0604020202020204" pitchFamily="34" charset="0"/>
                        </a:rPr>
                        <a:t>  (3,200)</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65,000</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319463965"/>
                  </a:ext>
                </a:extLst>
              </a:tr>
              <a:tr h="274320">
                <a:tc>
                  <a:txBody>
                    <a:bodyPr/>
                    <a:lstStyle/>
                    <a:p>
                      <a:pPr marL="182880"/>
                      <a:r>
                        <a:rPr lang="en-US" sz="1800" b="0" dirty="0">
                          <a:solidFill>
                            <a:schemeClr val="tx1"/>
                          </a:solidFill>
                          <a:latin typeface="Arial" panose="020B0604020202020204" pitchFamily="34" charset="0"/>
                          <a:cs typeface="Arial" panose="020B0604020202020204" pitchFamily="34" charset="0"/>
                        </a:rPr>
                        <a:t>Inventories:</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133815385"/>
                  </a:ext>
                </a:extLst>
              </a:tr>
              <a:tr h="274320">
                <a:tc>
                  <a:txBody>
                    <a:bodyPr/>
                    <a:lstStyle/>
                    <a:p>
                      <a:pPr marL="274320"/>
                      <a:r>
                        <a:rPr lang="en-US" sz="1800" b="0" dirty="0">
                          <a:solidFill>
                            <a:schemeClr val="tx1"/>
                          </a:solidFill>
                          <a:latin typeface="Arial" panose="020B0604020202020204" pitchFamily="34" charset="0"/>
                          <a:cs typeface="Arial" panose="020B0604020202020204" pitchFamily="34" charset="0"/>
                        </a:rPr>
                        <a:t>Raw materials</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$32,000</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888361255"/>
                  </a:ext>
                </a:extLst>
              </a:tr>
              <a:tr h="274320">
                <a:tc>
                  <a:txBody>
                    <a:bodyPr/>
                    <a:lstStyle/>
                    <a:p>
                      <a:pPr marL="274320"/>
                      <a:r>
                        <a:rPr lang="en-US" sz="1800" b="0" dirty="0">
                          <a:solidFill>
                            <a:schemeClr val="tx1"/>
                          </a:solidFill>
                          <a:latin typeface="Arial" panose="020B0604020202020204" pitchFamily="34" charset="0"/>
                          <a:cs typeface="Arial" panose="020B0604020202020204" pitchFamily="34" charset="0"/>
                        </a:rPr>
                        <a:t>Work in process</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49,500</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40458794"/>
                  </a:ext>
                </a:extLst>
              </a:tr>
              <a:tr h="274320">
                <a:tc>
                  <a:txBody>
                    <a:bodyPr/>
                    <a:lstStyle/>
                    <a:p>
                      <a:pPr marL="274320"/>
                      <a:r>
                        <a:rPr lang="en-US" sz="1800" b="0" dirty="0">
                          <a:solidFill>
                            <a:schemeClr val="tx1"/>
                          </a:solidFill>
                          <a:latin typeface="Arial" panose="020B0604020202020204" pitchFamily="34" charset="0"/>
                          <a:cs typeface="Arial" panose="020B0604020202020204" pitchFamily="34" charset="0"/>
                        </a:rPr>
                        <a:t>Finished goods</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u="sng" dirty="0">
                          <a:solidFill>
                            <a:schemeClr val="tx1"/>
                          </a:solidFill>
                          <a:latin typeface="Arial" panose="020B0604020202020204" pitchFamily="34" charset="0"/>
                          <a:cs typeface="Arial" panose="020B0604020202020204" pitchFamily="34" charset="0"/>
                        </a:rPr>
                        <a:t>  66,100</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147,600</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401815970"/>
                  </a:ext>
                </a:extLst>
              </a:tr>
              <a:tr h="274320">
                <a:tc>
                  <a:txBody>
                    <a:bodyPr/>
                    <a:lstStyle/>
                    <a:p>
                      <a:r>
                        <a:rPr lang="en-US" sz="1800" b="0" dirty="0">
                          <a:solidFill>
                            <a:schemeClr val="tx1"/>
                          </a:solidFill>
                          <a:latin typeface="Arial" panose="020B0604020202020204" pitchFamily="34" charset="0"/>
                          <a:cs typeface="Arial" panose="020B0604020202020204" pitchFamily="34" charset="0"/>
                        </a:rPr>
                        <a:t>Prepaid items:</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736874381"/>
                  </a:ext>
                </a:extLst>
              </a:tr>
              <a:tr h="274320">
                <a:tc>
                  <a:txBody>
                    <a:bodyPr/>
                    <a:lstStyle/>
                    <a:p>
                      <a:pPr marL="274320"/>
                      <a:r>
                        <a:rPr lang="en-US" sz="1800" b="0" dirty="0">
                          <a:solidFill>
                            <a:schemeClr val="tx1"/>
                          </a:solidFill>
                          <a:latin typeface="Arial" panose="020B0604020202020204" pitchFamily="34" charset="0"/>
                          <a:cs typeface="Arial" panose="020B0604020202020204" pitchFamily="34" charset="0"/>
                        </a:rPr>
                        <a:t>Insurance</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$ 4,800</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031046965"/>
                  </a:ext>
                </a:extLst>
              </a:tr>
              <a:tr h="274320">
                <a:tc>
                  <a:txBody>
                    <a:bodyPr/>
                    <a:lstStyle/>
                    <a:p>
                      <a:pPr marL="274320"/>
                      <a:r>
                        <a:rPr lang="en-US" sz="1800" b="0" dirty="0">
                          <a:solidFill>
                            <a:schemeClr val="tx1"/>
                          </a:solidFill>
                          <a:latin typeface="Arial" panose="020B0604020202020204" pitchFamily="34" charset="0"/>
                          <a:cs typeface="Arial" panose="020B0604020202020204" pitchFamily="34" charset="0"/>
                        </a:rPr>
                        <a:t>Office supplies</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u="sng" dirty="0">
                          <a:solidFill>
                            <a:schemeClr val="tx1"/>
                          </a:solidFill>
                          <a:latin typeface="Arial" panose="020B0604020202020204" pitchFamily="34" charset="0"/>
                          <a:cs typeface="Arial" panose="020B0604020202020204" pitchFamily="34" charset="0"/>
                        </a:rPr>
                        <a:t>   2,200</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7,000</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208219534"/>
                  </a:ext>
                </a:extLst>
              </a:tr>
              <a:tr h="274320">
                <a:tc>
                  <a:txBody>
                    <a:bodyPr/>
                    <a:lstStyle/>
                    <a:p>
                      <a:pPr marL="274320"/>
                      <a:r>
                        <a:rPr lang="en-US" sz="1800" b="0" dirty="0">
                          <a:solidFill>
                            <a:schemeClr val="tx1"/>
                          </a:solidFill>
                          <a:latin typeface="Arial" panose="020B0604020202020204" pitchFamily="34" charset="0"/>
                          <a:cs typeface="Arial" panose="020B0604020202020204" pitchFamily="34" charset="0"/>
                        </a:rPr>
                        <a:t>Total current assets</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$253,600</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973076230"/>
                  </a:ext>
                </a:extLst>
              </a:tr>
            </a:tbl>
          </a:graphicData>
        </a:graphic>
      </p:graphicFrame>
    </p:spTree>
    <p:extLst>
      <p:ext uri="{BB962C8B-B14F-4D97-AF65-F5344CB8AC3E}">
        <p14:creationId xmlns:p14="http://schemas.microsoft.com/office/powerpoint/2010/main" val="2415254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Types of Current Assets</a:t>
            </a:r>
            <a:endParaRPr lang="en-US" sz="600" dirty="0"/>
          </a:p>
        </p:txBody>
      </p:sp>
      <p:sp>
        <p:nvSpPr>
          <p:cNvPr id="3" name="Content Placeholder 2"/>
          <p:cNvSpPr>
            <a:spLocks noGrp="1"/>
          </p:cNvSpPr>
          <p:nvPr>
            <p:ph idx="1"/>
          </p:nvPr>
        </p:nvSpPr>
        <p:spPr>
          <a:xfrm>
            <a:off x="838200" y="1317624"/>
            <a:ext cx="5815262" cy="4409407"/>
          </a:xfrm>
        </p:spPr>
        <p:txBody>
          <a:bodyPr/>
          <a:lstStyle/>
          <a:p>
            <a:pPr>
              <a:buClr>
                <a:schemeClr val="tx1"/>
              </a:buClr>
            </a:pPr>
            <a:r>
              <a:rPr lang="en-US" sz="2600" b="1" dirty="0">
                <a:solidFill>
                  <a:srgbClr val="004A78"/>
                </a:solidFill>
              </a:rPr>
              <a:t>Cash</a:t>
            </a:r>
            <a:r>
              <a:rPr lang="en-US" sz="2600" dirty="0"/>
              <a:t> (cash on hand and readily available in checking and savings accounts) and </a:t>
            </a:r>
            <a:r>
              <a:rPr lang="en-US" sz="2600" b="1" dirty="0">
                <a:solidFill>
                  <a:srgbClr val="004A78"/>
                </a:solidFill>
              </a:rPr>
              <a:t>cash equivalents</a:t>
            </a:r>
            <a:r>
              <a:rPr lang="en-US" sz="2600" dirty="0"/>
              <a:t> (highly liquid, low-risk securities)</a:t>
            </a:r>
          </a:p>
          <a:p>
            <a:r>
              <a:rPr lang="en-US" sz="2600" dirty="0"/>
              <a:t>Short term investments including </a:t>
            </a:r>
            <a:r>
              <a:rPr lang="en-US" sz="2600" b="1" dirty="0">
                <a:solidFill>
                  <a:srgbClr val="004A78"/>
                </a:solidFill>
              </a:rPr>
              <a:t>investments in marketable securities</a:t>
            </a:r>
            <a:r>
              <a:rPr lang="en-US" sz="2600" dirty="0"/>
              <a:t> (debt, trading securities, available-for-sale securities, held-to-maturity securities that will mature within a year)</a:t>
            </a:r>
          </a:p>
        </p:txBody>
      </p:sp>
      <p:sp>
        <p:nvSpPr>
          <p:cNvPr id="4" name="Content Placeholder 3"/>
          <p:cNvSpPr>
            <a:spLocks noGrp="1"/>
          </p:cNvSpPr>
          <p:nvPr>
            <p:ph idx="10"/>
          </p:nvPr>
        </p:nvSpPr>
        <p:spPr>
          <a:xfrm>
            <a:off x="6689558" y="1317625"/>
            <a:ext cx="5293896" cy="4409407"/>
          </a:xfrm>
        </p:spPr>
        <p:txBody>
          <a:bodyPr/>
          <a:lstStyle/>
          <a:p>
            <a:r>
              <a:rPr lang="en-US" sz="2600" dirty="0"/>
              <a:t>Receivables (</a:t>
            </a:r>
            <a:r>
              <a:rPr lang="en-US" sz="2600" b="1" dirty="0">
                <a:solidFill>
                  <a:srgbClr val="004A78"/>
                </a:solidFill>
              </a:rPr>
              <a:t>accounts receivable, notes receivable</a:t>
            </a:r>
            <a:r>
              <a:rPr lang="en-US" sz="2600" dirty="0"/>
              <a:t> with short-term maturity dates)</a:t>
            </a:r>
          </a:p>
          <a:p>
            <a:pPr>
              <a:buClr>
                <a:schemeClr val="tx1"/>
              </a:buClr>
            </a:pPr>
            <a:r>
              <a:rPr lang="en-US" sz="2600" b="1" dirty="0">
                <a:solidFill>
                  <a:srgbClr val="004A78"/>
                </a:solidFill>
              </a:rPr>
              <a:t>Inventories</a:t>
            </a:r>
            <a:r>
              <a:rPr lang="en-US" sz="2600" dirty="0"/>
              <a:t> (</a:t>
            </a:r>
            <a:r>
              <a:rPr lang="en-US" sz="2600" b="1" dirty="0">
                <a:solidFill>
                  <a:srgbClr val="004A78"/>
                </a:solidFill>
              </a:rPr>
              <a:t>finished goods</a:t>
            </a:r>
            <a:r>
              <a:rPr lang="en-US" sz="2600" dirty="0"/>
              <a:t>—for sale to customers, </a:t>
            </a:r>
            <a:r>
              <a:rPr lang="en-US" sz="2600" b="1" dirty="0">
                <a:solidFill>
                  <a:srgbClr val="004A78"/>
                </a:solidFill>
              </a:rPr>
              <a:t>raw materials</a:t>
            </a:r>
            <a:r>
              <a:rPr lang="en-US" sz="2600" b="1" dirty="0"/>
              <a:t>,</a:t>
            </a:r>
            <a:r>
              <a:rPr lang="en-US" sz="2600" b="1" dirty="0">
                <a:solidFill>
                  <a:srgbClr val="004A78"/>
                </a:solidFill>
              </a:rPr>
              <a:t> work in process</a:t>
            </a:r>
            <a:r>
              <a:rPr lang="en-US" sz="2600" dirty="0"/>
              <a:t> inventories)</a:t>
            </a:r>
          </a:p>
          <a:p>
            <a:r>
              <a:rPr lang="en-US" sz="2600" dirty="0"/>
              <a:t>Other Current Assets (</a:t>
            </a:r>
            <a:r>
              <a:rPr lang="en-US" sz="2600" b="1" dirty="0">
                <a:solidFill>
                  <a:srgbClr val="004A78"/>
                </a:solidFill>
              </a:rPr>
              <a:t>prepaid items</a:t>
            </a:r>
            <a:r>
              <a:rPr lang="en-US" sz="2600" dirty="0"/>
              <a:t> that will be consumed instead of converted into cash)</a:t>
            </a:r>
          </a:p>
        </p:txBody>
      </p:sp>
    </p:spTree>
    <p:extLst>
      <p:ext uri="{BB962C8B-B14F-4D97-AF65-F5344CB8AC3E}">
        <p14:creationId xmlns:p14="http://schemas.microsoft.com/office/powerpoint/2010/main" val="3520843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Long-Term Investments</a:t>
            </a:r>
            <a:endParaRPr lang="en-US" sz="2000" dirty="0"/>
          </a:p>
        </p:txBody>
      </p:sp>
      <p:sp>
        <p:nvSpPr>
          <p:cNvPr id="3" name="Content Placeholder 2"/>
          <p:cNvSpPr>
            <a:spLocks noGrp="1"/>
          </p:cNvSpPr>
          <p:nvPr>
            <p:ph idx="1"/>
          </p:nvPr>
        </p:nvSpPr>
        <p:spPr>
          <a:xfrm>
            <a:off x="838201" y="1317624"/>
            <a:ext cx="10947399" cy="4691289"/>
          </a:xfrm>
        </p:spPr>
        <p:txBody>
          <a:bodyPr/>
          <a:lstStyle/>
          <a:p>
            <a:pPr>
              <a:buClr>
                <a:schemeClr val="tx1"/>
              </a:buClr>
            </a:pPr>
            <a:r>
              <a:rPr lang="en-US" sz="2800" dirty="0"/>
              <a:t>If a company expects to hold the investment for more than one year or the operating cycle, whichever is longer, it is classified as a </a:t>
            </a:r>
            <a:r>
              <a:rPr lang="en-US" sz="2800" b="1" dirty="0">
                <a:solidFill>
                  <a:srgbClr val="004A78"/>
                </a:solidFill>
              </a:rPr>
              <a:t>long-term investment,</a:t>
            </a:r>
            <a:r>
              <a:rPr lang="en-US" sz="2800" dirty="0"/>
              <a:t> or noncurrent investment. </a:t>
            </a:r>
          </a:p>
          <a:p>
            <a:pPr>
              <a:buClr>
                <a:schemeClr val="tx1"/>
              </a:buClr>
            </a:pPr>
            <a:r>
              <a:rPr lang="en-US" sz="2800" dirty="0"/>
              <a:t>Reasons that companies invest </a:t>
            </a:r>
          </a:p>
          <a:p>
            <a:pPr lvl="1">
              <a:buClr>
                <a:schemeClr val="tx1"/>
              </a:buClr>
            </a:pPr>
            <a:r>
              <a:rPr lang="en-US" sz="2400" dirty="0"/>
              <a:t>Primary objective is to increase shareholder value</a:t>
            </a:r>
          </a:p>
          <a:p>
            <a:pPr lvl="1">
              <a:buClr>
                <a:schemeClr val="tx1"/>
              </a:buClr>
            </a:pPr>
            <a:r>
              <a:rPr lang="en-US" sz="2400" dirty="0"/>
              <a:t>Appreciation of the market value of the investment</a:t>
            </a:r>
          </a:p>
          <a:p>
            <a:pPr lvl="1">
              <a:buClr>
                <a:schemeClr val="tx1"/>
              </a:buClr>
            </a:pPr>
            <a:r>
              <a:rPr lang="en-US" sz="2400" dirty="0"/>
              <a:t>Income from interest or dividends</a:t>
            </a:r>
          </a:p>
          <a:p>
            <a:pPr lvl="1">
              <a:buClr>
                <a:schemeClr val="tx1"/>
              </a:buClr>
            </a:pPr>
            <a:r>
              <a:rPr lang="en-US" sz="2400" dirty="0"/>
              <a:t>Exercising control over other companies</a:t>
            </a:r>
          </a:p>
          <a:p>
            <a:pPr lvl="1">
              <a:buClr>
                <a:schemeClr val="tx1"/>
              </a:buClr>
            </a:pPr>
            <a:r>
              <a:rPr lang="en-US" sz="2400" dirty="0"/>
              <a:t>Saving cash for specific future purposes</a:t>
            </a:r>
          </a:p>
        </p:txBody>
      </p:sp>
    </p:spTree>
    <p:extLst>
      <p:ext uri="{BB962C8B-B14F-4D97-AF65-F5344CB8AC3E}">
        <p14:creationId xmlns:p14="http://schemas.microsoft.com/office/powerpoint/2010/main" val="3876135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Property, Plant and Equipment </a:t>
            </a:r>
            <a:r>
              <a:rPr lang="en-US" sz="2000" dirty="0"/>
              <a:t>(slide 1 of 2)</a:t>
            </a:r>
          </a:p>
        </p:txBody>
      </p:sp>
      <p:sp>
        <p:nvSpPr>
          <p:cNvPr id="3" name="Content Placeholder 2"/>
          <p:cNvSpPr>
            <a:spLocks noGrp="1"/>
          </p:cNvSpPr>
          <p:nvPr>
            <p:ph idx="1"/>
          </p:nvPr>
        </p:nvSpPr>
        <p:spPr>
          <a:xfrm>
            <a:off x="838201" y="1317624"/>
            <a:ext cx="10947399" cy="4691289"/>
          </a:xfrm>
        </p:spPr>
        <p:txBody>
          <a:bodyPr/>
          <a:lstStyle/>
          <a:p>
            <a:pPr>
              <a:spcBef>
                <a:spcPts val="1200"/>
              </a:spcBef>
              <a:buClr>
                <a:schemeClr val="tx1"/>
              </a:buClr>
            </a:pPr>
            <a:r>
              <a:rPr lang="en-US" sz="2800" dirty="0"/>
              <a:t>The </a:t>
            </a:r>
            <a:r>
              <a:rPr lang="en-US" sz="2800" b="1" dirty="0">
                <a:solidFill>
                  <a:srgbClr val="004A78"/>
                </a:solidFill>
              </a:rPr>
              <a:t>property, plant, and equipment</a:t>
            </a:r>
            <a:r>
              <a:rPr lang="en-US" sz="2800" dirty="0"/>
              <a:t> section of a company’s balance sheet includes the long-lived tangible assets used in its operations. </a:t>
            </a:r>
          </a:p>
          <a:p>
            <a:pPr lvl="1">
              <a:spcBef>
                <a:spcPts val="1200"/>
              </a:spcBef>
              <a:buClr>
                <a:schemeClr val="tx1"/>
              </a:buClr>
            </a:pPr>
            <a:r>
              <a:rPr lang="en-US" sz="2400" dirty="0"/>
              <a:t>The depreciable costs of all the </a:t>
            </a:r>
            <a:r>
              <a:rPr lang="en-US" sz="2400" b="1" dirty="0">
                <a:solidFill>
                  <a:srgbClr val="004A78"/>
                </a:solidFill>
              </a:rPr>
              <a:t>fixed assets</a:t>
            </a:r>
            <a:r>
              <a:rPr lang="en-US" sz="2400" dirty="0"/>
              <a:t> are allocated to expense over the expected service life of the asset, except for construction in progress (which will become depreciable once it is completed and put into service) and land. </a:t>
            </a:r>
          </a:p>
          <a:p>
            <a:pPr>
              <a:spcBef>
                <a:spcPts val="1200"/>
              </a:spcBef>
              <a:buClr>
                <a:schemeClr val="tx1"/>
              </a:buClr>
            </a:pPr>
            <a:r>
              <a:rPr lang="en-US" sz="2800" b="1" dirty="0">
                <a:solidFill>
                  <a:srgbClr val="004A78"/>
                </a:solidFill>
              </a:rPr>
              <a:t>Leasehold improvements</a:t>
            </a:r>
            <a:r>
              <a:rPr lang="en-US" sz="2800" dirty="0"/>
              <a:t> are substantial improvements to assets held under lease.</a:t>
            </a:r>
          </a:p>
        </p:txBody>
      </p:sp>
    </p:spTree>
    <p:extLst>
      <p:ext uri="{BB962C8B-B14F-4D97-AF65-F5344CB8AC3E}">
        <p14:creationId xmlns:p14="http://schemas.microsoft.com/office/powerpoint/2010/main" val="1901804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Property, Plant and Equipment </a:t>
            </a:r>
            <a:r>
              <a:rPr lang="en-US" sz="2000" dirty="0"/>
              <a:t>(slide 2 of 2)</a:t>
            </a:r>
          </a:p>
        </p:txBody>
      </p:sp>
      <p:sp>
        <p:nvSpPr>
          <p:cNvPr id="3" name="Content Placeholder 2"/>
          <p:cNvSpPr>
            <a:spLocks noGrp="1"/>
          </p:cNvSpPr>
          <p:nvPr>
            <p:ph idx="1"/>
          </p:nvPr>
        </p:nvSpPr>
        <p:spPr>
          <a:xfrm>
            <a:off x="838201" y="1317624"/>
            <a:ext cx="10947399" cy="4691289"/>
          </a:xfrm>
        </p:spPr>
        <p:txBody>
          <a:bodyPr/>
          <a:lstStyle/>
          <a:p>
            <a:pPr>
              <a:spcBef>
                <a:spcPts val="1200"/>
              </a:spcBef>
              <a:buClr>
                <a:schemeClr val="tx1"/>
              </a:buClr>
            </a:pPr>
            <a:r>
              <a:rPr lang="en-US" sz="2800" b="1" dirty="0">
                <a:solidFill>
                  <a:srgbClr val="004A78"/>
                </a:solidFill>
              </a:rPr>
              <a:t>Construction in process</a:t>
            </a:r>
            <a:r>
              <a:rPr lang="en-US" sz="2800" dirty="0"/>
              <a:t> records the cost incurred to date when companies build new productive facilities. </a:t>
            </a:r>
          </a:p>
          <a:p>
            <a:pPr>
              <a:spcBef>
                <a:spcPts val="1200"/>
              </a:spcBef>
              <a:buClr>
                <a:schemeClr val="tx1"/>
              </a:buClr>
            </a:pPr>
            <a:r>
              <a:rPr lang="en-US" sz="2800" b="1" dirty="0">
                <a:solidFill>
                  <a:srgbClr val="004A78"/>
                </a:solidFill>
              </a:rPr>
              <a:t>Depreciation</a:t>
            </a:r>
            <a:r>
              <a:rPr lang="en-US" sz="2800" dirty="0"/>
              <a:t> is the allocation of expense over the expected service life of the asset, applies to tangible assets</a:t>
            </a:r>
          </a:p>
          <a:p>
            <a:pPr lvl="1">
              <a:spcBef>
                <a:spcPts val="1200"/>
              </a:spcBef>
              <a:buClr>
                <a:schemeClr val="tx1"/>
              </a:buClr>
            </a:pPr>
            <a:r>
              <a:rPr lang="en-US" sz="2400" dirty="0"/>
              <a:t>Known as </a:t>
            </a:r>
            <a:r>
              <a:rPr lang="en-US" sz="2400" b="1" dirty="0">
                <a:solidFill>
                  <a:srgbClr val="004A78"/>
                </a:solidFill>
              </a:rPr>
              <a:t>depletion</a:t>
            </a:r>
            <a:r>
              <a:rPr lang="en-US" sz="2400" dirty="0"/>
              <a:t> for natural resources</a:t>
            </a:r>
          </a:p>
          <a:p>
            <a:pPr lvl="1">
              <a:spcBef>
                <a:spcPts val="1200"/>
              </a:spcBef>
              <a:buClr>
                <a:schemeClr val="tx1"/>
              </a:buClr>
            </a:pPr>
            <a:r>
              <a:rPr lang="en-US" sz="2400" dirty="0"/>
              <a:t>Known as </a:t>
            </a:r>
            <a:r>
              <a:rPr lang="en-US" sz="2400" b="1" dirty="0">
                <a:solidFill>
                  <a:srgbClr val="004A78"/>
                </a:solidFill>
              </a:rPr>
              <a:t>amortization</a:t>
            </a:r>
            <a:r>
              <a:rPr lang="en-US" sz="2400" dirty="0"/>
              <a:t> for intangibles </a:t>
            </a:r>
          </a:p>
          <a:p>
            <a:pPr>
              <a:spcBef>
                <a:spcPts val="1200"/>
              </a:spcBef>
              <a:buClr>
                <a:schemeClr val="tx1"/>
              </a:buClr>
            </a:pPr>
            <a:r>
              <a:rPr lang="en-US" sz="2800" b="1" dirty="0">
                <a:solidFill>
                  <a:srgbClr val="004A78"/>
                </a:solidFill>
              </a:rPr>
              <a:t>Net book value</a:t>
            </a:r>
            <a:r>
              <a:rPr lang="en-US" sz="2800" dirty="0"/>
              <a:t> is the historical cost less accumulated depreciation</a:t>
            </a:r>
          </a:p>
        </p:txBody>
      </p:sp>
    </p:spTree>
    <p:extLst>
      <p:ext uri="{BB962C8B-B14F-4D97-AF65-F5344CB8AC3E}">
        <p14:creationId xmlns:p14="http://schemas.microsoft.com/office/powerpoint/2010/main" val="3418156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Example: The Property, Plant and Equipment Section of the Balance Sheet</a:t>
            </a:r>
            <a:endParaRPr lang="en-US" sz="2200" dirty="0"/>
          </a:p>
        </p:txBody>
      </p:sp>
      <p:graphicFrame>
        <p:nvGraphicFramePr>
          <p:cNvPr id="5" name="Table 2" descr="A snapshot of the property, plant and equipment section in a balance sheet. Land has a cost of 36,000 dollars, accumulated depreciation of 0, and a book value of 36,000 dollars. Buildings have a cost of 428,000 dollars, an accumulated depreciation of 207,000 dollars, and a book value of 221,000 dollars. Equipment has a cost of 192,000 dollars, an accumulated depreciation of 63,700 dollars, and a book value of 128,300 dollars. Total cost is 656,000 dollars, total accumulated depreciation is 270,700 dollars, and total book value is 385,300 dollars. Total property, plant, and equipment is 385,300 dollars."/>
          <p:cNvGraphicFramePr>
            <a:graphicFrameLocks noGrp="1"/>
          </p:cNvGraphicFramePr>
          <p:nvPr>
            <p:ph idx="1"/>
            <p:extLst>
              <p:ext uri="{D42A27DB-BD31-4B8C-83A1-F6EECF244321}">
                <p14:modId xmlns:p14="http://schemas.microsoft.com/office/powerpoint/2010/main" val="826303682"/>
              </p:ext>
            </p:extLst>
          </p:nvPr>
        </p:nvGraphicFramePr>
        <p:xfrm>
          <a:off x="1111711" y="2043340"/>
          <a:ext cx="9968578" cy="2834640"/>
        </p:xfrm>
        <a:graphic>
          <a:graphicData uri="http://schemas.openxmlformats.org/drawingml/2006/table">
            <a:tbl>
              <a:tblPr firstRow="1" bandRow="1">
                <a:tableStyleId>{5C22544A-7EE6-4342-B048-85BDC9FD1C3A}</a:tableStyleId>
              </a:tblPr>
              <a:tblGrid>
                <a:gridCol w="4389120">
                  <a:extLst>
                    <a:ext uri="{9D8B030D-6E8A-4147-A177-3AD203B41FA5}">
                      <a16:colId xmlns:a16="http://schemas.microsoft.com/office/drawing/2014/main" val="3641934469"/>
                    </a:ext>
                  </a:extLst>
                </a:gridCol>
                <a:gridCol w="1189529">
                  <a:extLst>
                    <a:ext uri="{9D8B030D-6E8A-4147-A177-3AD203B41FA5}">
                      <a16:colId xmlns:a16="http://schemas.microsoft.com/office/drawing/2014/main" val="2127975341"/>
                    </a:ext>
                  </a:extLst>
                </a:gridCol>
                <a:gridCol w="1828800">
                  <a:extLst>
                    <a:ext uri="{9D8B030D-6E8A-4147-A177-3AD203B41FA5}">
                      <a16:colId xmlns:a16="http://schemas.microsoft.com/office/drawing/2014/main" val="2529856572"/>
                    </a:ext>
                  </a:extLst>
                </a:gridCol>
                <a:gridCol w="1371600">
                  <a:extLst>
                    <a:ext uri="{9D8B030D-6E8A-4147-A177-3AD203B41FA5}">
                      <a16:colId xmlns:a16="http://schemas.microsoft.com/office/drawing/2014/main" val="372085098"/>
                    </a:ext>
                  </a:extLst>
                </a:gridCol>
                <a:gridCol w="1189529">
                  <a:extLst>
                    <a:ext uri="{9D8B030D-6E8A-4147-A177-3AD203B41FA5}">
                      <a16:colId xmlns:a16="http://schemas.microsoft.com/office/drawing/2014/main" val="927349743"/>
                    </a:ext>
                  </a:extLst>
                </a:gridCol>
              </a:tblGrid>
              <a:tr h="274320">
                <a:tc>
                  <a:txBody>
                    <a:bodyPr/>
                    <a:lstStyle/>
                    <a:p>
                      <a:r>
                        <a:rPr lang="en-US" sz="1800" b="0" dirty="0">
                          <a:solidFill>
                            <a:schemeClr val="tx1"/>
                          </a:solidFill>
                          <a:latin typeface="Arial" panose="020B0604020202020204" pitchFamily="34" charset="0"/>
                          <a:cs typeface="Arial" panose="020B0604020202020204" pitchFamily="34" charset="0"/>
                        </a:rPr>
                        <a:t>Property, Plant, and Equipment: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085671496"/>
                  </a:ext>
                </a:extLst>
              </a:tr>
              <a:tr h="274320">
                <a:tc>
                  <a:txBody>
                    <a:bodyPr/>
                    <a:lstStyle/>
                    <a:p>
                      <a:endParaRPr lang="en-US" sz="18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Cost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Accumulated</a:t>
                      </a:r>
                    </a:p>
                    <a:p>
                      <a:pPr algn="ctr"/>
                      <a:r>
                        <a:rPr lang="en-US" sz="1800" b="1" dirty="0">
                          <a:solidFill>
                            <a:schemeClr val="tx1"/>
                          </a:solidFill>
                          <a:latin typeface="Arial" panose="020B0604020202020204" pitchFamily="34" charset="0"/>
                          <a:cs typeface="Arial" panose="020B0604020202020204" pitchFamily="34" charset="0"/>
                        </a:rPr>
                        <a:t>Depreciation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Book</a:t>
                      </a:r>
                      <a:r>
                        <a:rPr lang="en-US" sz="1800" b="1" baseline="0" dirty="0">
                          <a:solidFill>
                            <a:schemeClr val="tx1"/>
                          </a:solidFill>
                          <a:latin typeface="Arial" panose="020B0604020202020204" pitchFamily="34" charset="0"/>
                          <a:cs typeface="Arial" panose="020B0604020202020204" pitchFamily="34" charset="0"/>
                        </a:rPr>
                        <a:t> </a:t>
                      </a:r>
                      <a:r>
                        <a:rPr lang="en-US" sz="1800" b="1" dirty="0">
                          <a:solidFill>
                            <a:schemeClr val="tx1"/>
                          </a:solidFill>
                          <a:latin typeface="Arial" panose="020B0604020202020204" pitchFamily="34" charset="0"/>
                          <a:cs typeface="Arial" panose="020B0604020202020204" pitchFamily="34" charset="0"/>
                        </a:rPr>
                        <a:t>Value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624943311"/>
                  </a:ext>
                </a:extLst>
              </a:tr>
              <a:tr h="274320">
                <a:tc>
                  <a:txBody>
                    <a:bodyPr/>
                    <a:lstStyle/>
                    <a:p>
                      <a:pPr marL="182880"/>
                      <a:r>
                        <a:rPr lang="en-US" sz="1800" b="0" dirty="0">
                          <a:solidFill>
                            <a:schemeClr val="tx1"/>
                          </a:solidFill>
                          <a:latin typeface="Arial" panose="020B0604020202020204" pitchFamily="34" charset="0"/>
                          <a:cs typeface="Arial" panose="020B0604020202020204" pitchFamily="34" charset="0"/>
                        </a:rPr>
                        <a:t>Land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$ 36,000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$ 36,000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726008156"/>
                  </a:ext>
                </a:extLst>
              </a:tr>
              <a:tr h="274320">
                <a:tc>
                  <a:txBody>
                    <a:bodyPr/>
                    <a:lstStyle/>
                    <a:p>
                      <a:pPr marL="182880"/>
                      <a:r>
                        <a:rPr lang="en-US" sz="1800" b="0" dirty="0">
                          <a:solidFill>
                            <a:schemeClr val="tx1"/>
                          </a:solidFill>
                          <a:latin typeface="Arial" panose="020B0604020202020204" pitchFamily="34" charset="0"/>
                          <a:cs typeface="Arial" panose="020B0604020202020204" pitchFamily="34" charset="0"/>
                        </a:rPr>
                        <a:t>Buildings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428,000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$207,000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221,000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01956045"/>
                  </a:ext>
                </a:extLst>
              </a:tr>
              <a:tr h="274320">
                <a:tc>
                  <a:txBody>
                    <a:bodyPr/>
                    <a:lstStyle/>
                    <a:p>
                      <a:pPr marL="182880"/>
                      <a:r>
                        <a:rPr lang="en-US" sz="1800" b="0" dirty="0">
                          <a:solidFill>
                            <a:schemeClr val="tx1"/>
                          </a:solidFill>
                          <a:latin typeface="Arial" panose="020B0604020202020204" pitchFamily="34" charset="0"/>
                          <a:cs typeface="Arial" panose="020B0604020202020204" pitchFamily="34" charset="0"/>
                        </a:rPr>
                        <a:t>Equipment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u="sng" dirty="0">
                          <a:solidFill>
                            <a:schemeClr val="tx1"/>
                          </a:solidFill>
                          <a:latin typeface="Arial" panose="020B0604020202020204" pitchFamily="34" charset="0"/>
                          <a:cs typeface="Arial" panose="020B0604020202020204" pitchFamily="34" charset="0"/>
                        </a:rPr>
                        <a:t>  192,000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u="sng" dirty="0">
                          <a:solidFill>
                            <a:schemeClr val="tx1"/>
                          </a:solidFill>
                          <a:latin typeface="Arial" panose="020B0604020202020204" pitchFamily="34" charset="0"/>
                          <a:cs typeface="Arial" panose="020B0604020202020204" pitchFamily="34" charset="0"/>
                        </a:rPr>
                        <a:t>    63,700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u="sng" dirty="0">
                          <a:solidFill>
                            <a:schemeClr val="tx1"/>
                          </a:solidFill>
                          <a:latin typeface="Arial" panose="020B0604020202020204" pitchFamily="34" charset="0"/>
                          <a:cs typeface="Arial" panose="020B0604020202020204" pitchFamily="34" charset="0"/>
                        </a:rPr>
                        <a:t>  128,300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161728136"/>
                  </a:ext>
                </a:extLst>
              </a:tr>
              <a:tr h="274320">
                <a:tc>
                  <a:txBody>
                    <a:bodyPr/>
                    <a:lstStyle/>
                    <a:p>
                      <a:pPr marL="182880"/>
                      <a:r>
                        <a:rPr lang="en-US" sz="1800" b="0" dirty="0">
                          <a:solidFill>
                            <a:schemeClr val="tx1"/>
                          </a:solidFill>
                          <a:latin typeface="Arial" panose="020B0604020202020204" pitchFamily="34" charset="0"/>
                          <a:cs typeface="Arial" panose="020B0604020202020204" pitchFamily="34" charset="0"/>
                        </a:rPr>
                        <a:t>Totals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$656,000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$270,700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$385,300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319463965"/>
                  </a:ext>
                </a:extLst>
              </a:tr>
              <a:tr h="274320">
                <a:tc>
                  <a:txBody>
                    <a:bodyPr/>
                    <a:lstStyle/>
                    <a:p>
                      <a:pPr marL="365760"/>
                      <a:r>
                        <a:rPr lang="en-US" sz="1800" b="0" dirty="0">
                          <a:solidFill>
                            <a:schemeClr val="tx1"/>
                          </a:solidFill>
                          <a:latin typeface="Arial" panose="020B0604020202020204" pitchFamily="34" charset="0"/>
                          <a:cs typeface="Arial" panose="020B0604020202020204" pitchFamily="34" charset="0"/>
                        </a:rPr>
                        <a:t>Total property, plant, and equipment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385,300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133815385"/>
                  </a:ext>
                </a:extLst>
              </a:tr>
            </a:tbl>
          </a:graphicData>
        </a:graphic>
      </p:graphicFrame>
    </p:spTree>
    <p:extLst>
      <p:ext uri="{BB962C8B-B14F-4D97-AF65-F5344CB8AC3E}">
        <p14:creationId xmlns:p14="http://schemas.microsoft.com/office/powerpoint/2010/main" val="2990781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Intangible Assets </a:t>
            </a:r>
            <a:r>
              <a:rPr lang="en-US" sz="2000" dirty="0"/>
              <a:t>(Slide 1 of 2)</a:t>
            </a:r>
          </a:p>
        </p:txBody>
      </p:sp>
      <p:sp>
        <p:nvSpPr>
          <p:cNvPr id="3" name="Content Placeholder 2"/>
          <p:cNvSpPr>
            <a:spLocks noGrp="1"/>
          </p:cNvSpPr>
          <p:nvPr>
            <p:ph idx="1"/>
          </p:nvPr>
        </p:nvSpPr>
        <p:spPr>
          <a:xfrm>
            <a:off x="838201" y="1317626"/>
            <a:ext cx="11034485" cy="4647746"/>
          </a:xfrm>
        </p:spPr>
        <p:txBody>
          <a:bodyPr/>
          <a:lstStyle/>
          <a:p>
            <a:pPr>
              <a:spcBef>
                <a:spcPts val="1200"/>
              </a:spcBef>
              <a:buClr>
                <a:schemeClr val="tx1"/>
              </a:buClr>
            </a:pPr>
            <a:r>
              <a:rPr lang="en-US" sz="2800" b="1" dirty="0">
                <a:solidFill>
                  <a:srgbClr val="004A78"/>
                </a:solidFill>
              </a:rPr>
              <a:t>Intangible assets</a:t>
            </a:r>
            <a:r>
              <a:rPr lang="en-US" sz="2800" dirty="0"/>
              <a:t> are noncurrent economic resources that have no physical or financial nature. </a:t>
            </a:r>
          </a:p>
          <a:p>
            <a:pPr>
              <a:spcBef>
                <a:spcPts val="1200"/>
              </a:spcBef>
              <a:buClr>
                <a:schemeClr val="tx1"/>
              </a:buClr>
            </a:pPr>
            <a:r>
              <a:rPr lang="en-US" sz="2800" dirty="0"/>
              <a:t>They generally derive their value from the legal, intellectual, and intangible benefits they convey to the company. </a:t>
            </a:r>
          </a:p>
          <a:p>
            <a:pPr>
              <a:spcBef>
                <a:spcPts val="1200"/>
              </a:spcBef>
              <a:buClr>
                <a:schemeClr val="tx1"/>
              </a:buClr>
            </a:pPr>
            <a:r>
              <a:rPr lang="en-US" sz="2800" dirty="0"/>
              <a:t>Intangible resources are normally recognized as assets only when they have been acquired by a company in an external transaction.</a:t>
            </a:r>
          </a:p>
        </p:txBody>
      </p:sp>
    </p:spTree>
    <p:extLst>
      <p:ext uri="{BB962C8B-B14F-4D97-AF65-F5344CB8AC3E}">
        <p14:creationId xmlns:p14="http://schemas.microsoft.com/office/powerpoint/2010/main" val="166447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838199" y="1317624"/>
            <a:ext cx="10961915" cy="4879975"/>
          </a:xfrm>
        </p:spPr>
        <p:txBody>
          <a:bodyPr/>
          <a:lstStyle/>
          <a:p>
            <a:pPr marL="548640" indent="-548640">
              <a:spcBef>
                <a:spcPts val="0"/>
              </a:spcBef>
              <a:buFont typeface="+mj-lt"/>
              <a:buAutoNum type="arabicPeriod"/>
            </a:pPr>
            <a:r>
              <a:rPr lang="en-US" sz="2800" dirty="0"/>
              <a:t>Understand the purpose and the elements of the balance sheet.</a:t>
            </a:r>
          </a:p>
          <a:p>
            <a:pPr marL="548640" indent="-548640">
              <a:spcBef>
                <a:spcPts val="0"/>
              </a:spcBef>
              <a:buFont typeface="+mj-lt"/>
              <a:buAutoNum type="arabicPeriod"/>
            </a:pPr>
            <a:r>
              <a:rPr lang="en-US" sz="2800" dirty="0"/>
              <a:t>Explain how to measure the elements of a balance sheet.</a:t>
            </a:r>
          </a:p>
          <a:p>
            <a:pPr marL="548640" indent="-548640">
              <a:spcBef>
                <a:spcPts val="0"/>
              </a:spcBef>
              <a:buFont typeface="+mj-lt"/>
              <a:buAutoNum type="arabicPeriod"/>
            </a:pPr>
            <a:r>
              <a:rPr lang="en-US" sz="2800" dirty="0"/>
              <a:t>Classify the assets, liabilities, and shareholders’ equity of a balance sheet.</a:t>
            </a:r>
          </a:p>
          <a:p>
            <a:pPr marL="548640" indent="-548640">
              <a:spcBef>
                <a:spcPts val="0"/>
              </a:spcBef>
              <a:buFont typeface="+mj-lt"/>
              <a:buAutoNum type="arabicPeriod"/>
            </a:pPr>
            <a:r>
              <a:rPr lang="en-US" sz="2800" dirty="0"/>
              <a:t>Prepare a statement of shareholders’ equity.</a:t>
            </a:r>
          </a:p>
          <a:p>
            <a:pPr marL="548640" indent="-548640">
              <a:spcBef>
                <a:spcPts val="0"/>
              </a:spcBef>
              <a:buFont typeface="+mj-lt"/>
              <a:buAutoNum type="arabicPeriod"/>
            </a:pPr>
            <a:r>
              <a:rPr lang="en-US" sz="2800" dirty="0"/>
              <a:t>Understand balance sheet disclosure issues.</a:t>
            </a:r>
          </a:p>
          <a:p>
            <a:pPr marL="548640" indent="-548640">
              <a:spcBef>
                <a:spcPts val="0"/>
              </a:spcBef>
              <a:buFont typeface="+mj-lt"/>
              <a:buAutoNum type="arabicPeriod"/>
            </a:pPr>
            <a:r>
              <a:rPr lang="en-US" sz="2800" dirty="0"/>
              <a:t>Apply financial statement analysis techniques to analyze balance sheet information.</a:t>
            </a:r>
          </a:p>
          <a:p>
            <a:pPr marL="548640" indent="-548640">
              <a:spcBef>
                <a:spcPts val="0"/>
              </a:spcBef>
              <a:buFont typeface="+mj-lt"/>
              <a:buAutoNum type="arabicPeriod"/>
            </a:pPr>
            <a:r>
              <a:rPr lang="en-US" sz="2800" dirty="0"/>
              <a:t>Understand the similarities and differences in how balance sheets are presented under IFRS versus U.S. GAAP.</a:t>
            </a:r>
          </a:p>
        </p:txBody>
      </p:sp>
    </p:spTree>
    <p:extLst>
      <p:ext uri="{BB962C8B-B14F-4D97-AF65-F5344CB8AC3E}">
        <p14:creationId xmlns:p14="http://schemas.microsoft.com/office/powerpoint/2010/main" val="2961776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Intangible Assets </a:t>
            </a:r>
            <a:r>
              <a:rPr lang="en-US" sz="2000" dirty="0"/>
              <a:t>(Slide 2 of 2)</a:t>
            </a:r>
          </a:p>
        </p:txBody>
      </p:sp>
      <p:sp>
        <p:nvSpPr>
          <p:cNvPr id="3" name="Content Placeholder 2"/>
          <p:cNvSpPr>
            <a:spLocks noGrp="1"/>
          </p:cNvSpPr>
          <p:nvPr>
            <p:ph idx="1"/>
          </p:nvPr>
        </p:nvSpPr>
        <p:spPr>
          <a:xfrm>
            <a:off x="838201" y="1317626"/>
            <a:ext cx="11034485" cy="4647746"/>
          </a:xfrm>
        </p:spPr>
        <p:txBody>
          <a:bodyPr/>
          <a:lstStyle/>
          <a:p>
            <a:pPr>
              <a:spcBef>
                <a:spcPts val="1200"/>
              </a:spcBef>
              <a:buClr>
                <a:schemeClr val="tx1"/>
              </a:buClr>
            </a:pPr>
            <a:r>
              <a:rPr lang="en-US" sz="2800" dirty="0"/>
              <a:t>The following three categories of intangible assets that have been acquired in external market transactions:</a:t>
            </a:r>
          </a:p>
          <a:p>
            <a:pPr lvl="1">
              <a:spcBef>
                <a:spcPts val="1200"/>
              </a:spcBef>
              <a:buClr>
                <a:schemeClr val="tx1"/>
              </a:buClr>
            </a:pPr>
            <a:r>
              <a:rPr lang="en-US" sz="2400" b="1" dirty="0">
                <a:solidFill>
                  <a:srgbClr val="004A78"/>
                </a:solidFill>
              </a:rPr>
              <a:t>Intangible assets with finite useful lives</a:t>
            </a:r>
            <a:r>
              <a:rPr lang="en-US" sz="2400" dirty="0"/>
              <a:t> are amortized over their useful lives and reported on the balance sheet at their adjusted historical cost.</a:t>
            </a:r>
          </a:p>
          <a:p>
            <a:pPr lvl="1">
              <a:spcBef>
                <a:spcPts val="1200"/>
              </a:spcBef>
              <a:buClr>
                <a:schemeClr val="tx1"/>
              </a:buClr>
            </a:pPr>
            <a:r>
              <a:rPr lang="en-US" sz="2400" b="1" dirty="0">
                <a:solidFill>
                  <a:srgbClr val="004A78"/>
                </a:solidFill>
              </a:rPr>
              <a:t>Intangible assets with indefinite useful lives</a:t>
            </a:r>
            <a:r>
              <a:rPr lang="en-US" sz="2400" dirty="0"/>
              <a:t> are not amortized but are reviewed for impairment annually.</a:t>
            </a:r>
          </a:p>
          <a:p>
            <a:pPr lvl="1">
              <a:spcBef>
                <a:spcPts val="1200"/>
              </a:spcBef>
              <a:buClr>
                <a:schemeClr val="tx1"/>
              </a:buClr>
            </a:pPr>
            <a:r>
              <a:rPr lang="en-US" sz="2400" b="1" dirty="0">
                <a:solidFill>
                  <a:srgbClr val="004A78"/>
                </a:solidFill>
              </a:rPr>
              <a:t>Goodwill</a:t>
            </a:r>
            <a:r>
              <a:rPr lang="en-US" sz="2400" dirty="0"/>
              <a:t> represents the purchase premium paid when one company acquires another company and is reviewed for impairment annually.</a:t>
            </a:r>
          </a:p>
        </p:txBody>
      </p:sp>
    </p:spTree>
    <p:extLst>
      <p:ext uri="{BB962C8B-B14F-4D97-AF65-F5344CB8AC3E}">
        <p14:creationId xmlns:p14="http://schemas.microsoft.com/office/powerpoint/2010/main" val="4253984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Other Assets</a:t>
            </a:r>
            <a:endParaRPr lang="en-US" sz="2000" dirty="0"/>
          </a:p>
        </p:txBody>
      </p:sp>
      <p:sp>
        <p:nvSpPr>
          <p:cNvPr id="3" name="Content Placeholder 2"/>
          <p:cNvSpPr>
            <a:spLocks noGrp="1"/>
          </p:cNvSpPr>
          <p:nvPr>
            <p:ph idx="1"/>
          </p:nvPr>
        </p:nvSpPr>
        <p:spPr>
          <a:xfrm>
            <a:off x="838200" y="1317625"/>
            <a:ext cx="10515600" cy="3443061"/>
          </a:xfrm>
        </p:spPr>
        <p:txBody>
          <a:bodyPr/>
          <a:lstStyle/>
          <a:p>
            <a:pPr>
              <a:buClr>
                <a:schemeClr val="tx1"/>
              </a:buClr>
            </a:pPr>
            <a:r>
              <a:rPr lang="en-US" sz="2800" b="1" dirty="0">
                <a:solidFill>
                  <a:srgbClr val="004A78"/>
                </a:solidFill>
              </a:rPr>
              <a:t>Other assets</a:t>
            </a:r>
            <a:r>
              <a:rPr lang="en-US" sz="2800" dirty="0"/>
              <a:t> include miscellaneous assets that do not fit in one of the previous categories</a:t>
            </a:r>
          </a:p>
          <a:p>
            <a:pPr lvl="1">
              <a:buClr>
                <a:schemeClr val="tx1"/>
              </a:buClr>
            </a:pPr>
            <a:r>
              <a:rPr lang="en-US" sz="2400" dirty="0"/>
              <a:t>Examples include long-term prepayments (such as for rent, insurance, or licenses), deferred tax assets (net), assets of a component of the company that is being discontinued, advances to officers, security deposits paid by the company, and assets temporarily restricted by foreign countries.</a:t>
            </a:r>
          </a:p>
          <a:p>
            <a:pPr lvl="1">
              <a:buClr>
                <a:schemeClr val="tx1"/>
              </a:buClr>
            </a:pPr>
            <a:r>
              <a:rPr lang="en-US" sz="2400" b="1" dirty="0">
                <a:solidFill>
                  <a:srgbClr val="CC4D00"/>
                </a:solidFill>
              </a:rPr>
              <a:t>Example </a:t>
            </a:r>
            <a:r>
              <a:rPr lang="en-US" sz="2400" dirty="0">
                <a:solidFill>
                  <a:srgbClr val="CC4D00"/>
                </a:solidFill>
              </a:rPr>
              <a:t>(The Noncurrent Asset Section of the Balance Sheet)</a:t>
            </a:r>
          </a:p>
        </p:txBody>
      </p:sp>
      <p:graphicFrame>
        <p:nvGraphicFramePr>
          <p:cNvPr id="5" name="Table 3" descr="Intangible assets include trademarks of 12,600 dollars and patents (net) of 16,900 dollars. Total intangible assets equals 29,500 dollars."/>
          <p:cNvGraphicFramePr>
            <a:graphicFrameLocks noGrp="1"/>
          </p:cNvGraphicFramePr>
          <p:nvPr>
            <p:ph idx="10"/>
            <p:extLst>
              <p:ext uri="{D42A27DB-BD31-4B8C-83A1-F6EECF244321}">
                <p14:modId xmlns:p14="http://schemas.microsoft.com/office/powerpoint/2010/main" val="746791133"/>
              </p:ext>
            </p:extLst>
          </p:nvPr>
        </p:nvGraphicFramePr>
        <p:xfrm>
          <a:off x="1756229" y="4760686"/>
          <a:ext cx="8534400" cy="1483360"/>
        </p:xfrm>
        <a:graphic>
          <a:graphicData uri="http://schemas.openxmlformats.org/drawingml/2006/table">
            <a:tbl>
              <a:tblPr firstRow="1" bandRow="1">
                <a:tableStyleId>{5C22544A-7EE6-4342-B048-85BDC9FD1C3A}</a:tableStyleId>
              </a:tblPr>
              <a:tblGrid>
                <a:gridCol w="4460010">
                  <a:extLst>
                    <a:ext uri="{9D8B030D-6E8A-4147-A177-3AD203B41FA5}">
                      <a16:colId xmlns:a16="http://schemas.microsoft.com/office/drawing/2014/main" val="54370459"/>
                    </a:ext>
                  </a:extLst>
                </a:gridCol>
                <a:gridCol w="2156434">
                  <a:extLst>
                    <a:ext uri="{9D8B030D-6E8A-4147-A177-3AD203B41FA5}">
                      <a16:colId xmlns:a16="http://schemas.microsoft.com/office/drawing/2014/main" val="4002807486"/>
                    </a:ext>
                  </a:extLst>
                </a:gridCol>
                <a:gridCol w="1917956">
                  <a:extLst>
                    <a:ext uri="{9D8B030D-6E8A-4147-A177-3AD203B41FA5}">
                      <a16:colId xmlns:a16="http://schemas.microsoft.com/office/drawing/2014/main" val="2105654252"/>
                    </a:ext>
                  </a:extLst>
                </a:gridCol>
              </a:tblGrid>
              <a:tr h="370840">
                <a:tc>
                  <a:txBody>
                    <a:bodyPr/>
                    <a:lstStyle/>
                    <a:p>
                      <a:r>
                        <a:rPr lang="en-US" b="0" dirty="0">
                          <a:solidFill>
                            <a:schemeClr val="tx1"/>
                          </a:solidFill>
                          <a:latin typeface="Arial" panose="020B0604020202020204" pitchFamily="34" charset="0"/>
                          <a:cs typeface="Arial" panose="020B0604020202020204" pitchFamily="34" charset="0"/>
                        </a:rPr>
                        <a:t>Intangible Assets: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F0D8"/>
                    </a:solid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F0D8"/>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999592264"/>
                  </a:ext>
                </a:extLst>
              </a:tr>
              <a:tr h="370840">
                <a:tc>
                  <a:txBody>
                    <a:bodyPr/>
                    <a:lstStyle/>
                    <a:p>
                      <a:pPr marL="274320"/>
                      <a:r>
                        <a:rPr lang="en-US" dirty="0">
                          <a:solidFill>
                            <a:schemeClr val="tx1"/>
                          </a:solidFill>
                          <a:latin typeface="Arial" panose="020B0604020202020204" pitchFamily="34" charset="0"/>
                          <a:cs typeface="Arial" panose="020B0604020202020204" pitchFamily="34" charset="0"/>
                        </a:rPr>
                        <a:t>Trademarks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$ 12,600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684775549"/>
                  </a:ext>
                </a:extLst>
              </a:tr>
              <a:tr h="370840">
                <a:tc>
                  <a:txBody>
                    <a:bodyPr/>
                    <a:lstStyle/>
                    <a:p>
                      <a:pPr marL="274320"/>
                      <a:r>
                        <a:rPr lang="en-US" dirty="0">
                          <a:solidFill>
                            <a:schemeClr val="tx1"/>
                          </a:solidFill>
                          <a:latin typeface="Arial" panose="020B0604020202020204" pitchFamily="34" charset="0"/>
                          <a:cs typeface="Arial" panose="020B0604020202020204" pitchFamily="34" charset="0"/>
                        </a:rPr>
                        <a:t>Patents (net)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u="sng" dirty="0">
                          <a:solidFill>
                            <a:schemeClr val="tx1"/>
                          </a:solidFill>
                          <a:latin typeface="Arial" panose="020B0604020202020204" pitchFamily="34" charset="0"/>
                          <a:cs typeface="Arial" panose="020B0604020202020204" pitchFamily="34" charset="0"/>
                        </a:rPr>
                        <a:t>   16,900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u="sng"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010603204"/>
                  </a:ext>
                </a:extLst>
              </a:tr>
              <a:tr h="370840">
                <a:tc>
                  <a:txBody>
                    <a:bodyPr/>
                    <a:lstStyle/>
                    <a:p>
                      <a:pPr marL="457200">
                        <a:spcBef>
                          <a:spcPts val="0"/>
                        </a:spcBef>
                      </a:pPr>
                      <a:r>
                        <a:rPr lang="en-US" dirty="0">
                          <a:solidFill>
                            <a:schemeClr val="tx1"/>
                          </a:solidFill>
                          <a:latin typeface="Arial" panose="020B0604020202020204" pitchFamily="34" charset="0"/>
                          <a:cs typeface="Arial" panose="020B0604020202020204" pitchFamily="34" charset="0"/>
                        </a:rPr>
                        <a:t>Total intangible assets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29,500</a:t>
                      </a:r>
                      <a:endParaRPr lang="en-US"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409260435"/>
                  </a:ext>
                </a:extLst>
              </a:tr>
            </a:tbl>
          </a:graphicData>
        </a:graphic>
      </p:graphicFrame>
    </p:spTree>
    <p:extLst>
      <p:ext uri="{BB962C8B-B14F-4D97-AF65-F5344CB8AC3E}">
        <p14:creationId xmlns:p14="http://schemas.microsoft.com/office/powerpoint/2010/main" val="1301759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Current Liabilities</a:t>
            </a:r>
            <a:endParaRPr lang="en-US" sz="2000" dirty="0"/>
          </a:p>
        </p:txBody>
      </p:sp>
      <p:sp>
        <p:nvSpPr>
          <p:cNvPr id="3" name="Content Placeholder 2"/>
          <p:cNvSpPr>
            <a:spLocks noGrp="1"/>
          </p:cNvSpPr>
          <p:nvPr>
            <p:ph idx="1"/>
          </p:nvPr>
        </p:nvSpPr>
        <p:spPr>
          <a:xfrm>
            <a:off x="838199" y="1317625"/>
            <a:ext cx="10961915" cy="4821917"/>
          </a:xfrm>
        </p:spPr>
        <p:txBody>
          <a:bodyPr/>
          <a:lstStyle/>
          <a:p>
            <a:pPr>
              <a:buClr>
                <a:schemeClr val="tx1"/>
              </a:buClr>
            </a:pPr>
            <a:r>
              <a:rPr lang="en-US" sz="2800" b="1" dirty="0">
                <a:solidFill>
                  <a:srgbClr val="004A78"/>
                </a:solidFill>
              </a:rPr>
              <a:t>Current liabilities</a:t>
            </a:r>
            <a:r>
              <a:rPr lang="en-US" sz="2800" dirty="0"/>
              <a:t> are obligations that the company expects to settle or satisfy within one year or the normal operating cycle, whichever is longer.</a:t>
            </a:r>
          </a:p>
          <a:p>
            <a:pPr>
              <a:buClr>
                <a:schemeClr val="tx1"/>
              </a:buClr>
            </a:pPr>
            <a:r>
              <a:rPr lang="en-US" sz="2800" dirty="0"/>
              <a:t>Companies commonly report the following types of current liabilities: </a:t>
            </a:r>
            <a:r>
              <a:rPr lang="en-US" sz="2800" b="1" dirty="0">
                <a:solidFill>
                  <a:srgbClr val="004A78"/>
                </a:solidFill>
              </a:rPr>
              <a:t>payables</a:t>
            </a:r>
            <a:r>
              <a:rPr lang="en-US" sz="2800" dirty="0"/>
              <a:t> and </a:t>
            </a:r>
            <a:r>
              <a:rPr lang="en-US" sz="2800" b="1" dirty="0">
                <a:solidFill>
                  <a:srgbClr val="004A78"/>
                </a:solidFill>
              </a:rPr>
              <a:t>accrued expenses</a:t>
            </a:r>
            <a:r>
              <a:rPr lang="en-US" sz="2800" dirty="0"/>
              <a:t>, </a:t>
            </a:r>
            <a:r>
              <a:rPr lang="en-US" sz="2800" b="1" dirty="0">
                <a:solidFill>
                  <a:srgbClr val="004A78"/>
                </a:solidFill>
              </a:rPr>
              <a:t>deferred revenues</a:t>
            </a:r>
            <a:r>
              <a:rPr lang="en-US" sz="2800" dirty="0"/>
              <a:t> (</a:t>
            </a:r>
            <a:r>
              <a:rPr lang="en-US" sz="2800" b="1" dirty="0">
                <a:solidFill>
                  <a:srgbClr val="004A78"/>
                </a:solidFill>
              </a:rPr>
              <a:t>unearned revenues</a:t>
            </a:r>
            <a:r>
              <a:rPr lang="en-US" sz="2800" dirty="0"/>
              <a:t>), </a:t>
            </a:r>
            <a:r>
              <a:rPr lang="en-US" sz="2800" b="1" dirty="0">
                <a:solidFill>
                  <a:srgbClr val="004A78"/>
                </a:solidFill>
              </a:rPr>
              <a:t>short-term debt</a:t>
            </a:r>
            <a:r>
              <a:rPr lang="en-US" sz="2800" dirty="0"/>
              <a:t> and </a:t>
            </a:r>
            <a:r>
              <a:rPr lang="en-US" sz="2800" b="1" dirty="0">
                <a:solidFill>
                  <a:srgbClr val="004A78"/>
                </a:solidFill>
              </a:rPr>
              <a:t>current maturities of long-term debt</a:t>
            </a:r>
            <a:r>
              <a:rPr lang="en-US" sz="2800" dirty="0"/>
              <a:t>.</a:t>
            </a:r>
          </a:p>
        </p:txBody>
      </p:sp>
    </p:spTree>
    <p:extLst>
      <p:ext uri="{BB962C8B-B14F-4D97-AF65-F5344CB8AC3E}">
        <p14:creationId xmlns:p14="http://schemas.microsoft.com/office/powerpoint/2010/main" val="2805463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Example: The Liabilities Section of </a:t>
            </a:r>
            <a:br>
              <a:rPr lang="en-US" dirty="0"/>
            </a:br>
            <a:r>
              <a:rPr lang="en-US" dirty="0"/>
              <a:t>the Balance Sheet</a:t>
            </a:r>
            <a:endParaRPr lang="en-US" sz="1000" dirty="0"/>
          </a:p>
        </p:txBody>
      </p:sp>
      <p:graphicFrame>
        <p:nvGraphicFramePr>
          <p:cNvPr id="6" name="Table 2" descr="A snapshot of the current and long-term liabilities in a balance sheet. Current liabilities include: accounts payable of 87,100 dollars; salaries payable of 3,300 dollars; income taxes payable of 27,400 dollars; advances from customers of 19,600 dollars; and current portion of mortgage payable of 8,400 dollars. Total current liabilities is 145,800 dollars. Long-term liabilities include: bonds payable with 10 percent due in 2023 of 90,000 dollars; mortgage payable with 12 percent due from 2015 to 2018 of 52,600 dollars; accrued pension cost of 34,700 dollars; and deferred income taxes of 14,300 dollars. Bonds payable of 90,000 dollars minus unamortized bond discount of 8,200 dollars equals 81,800 dollars. Total long-term liabilities equals 183,400 dollars. Total liabilities equals 329,200 dollars."/>
          <p:cNvGraphicFramePr>
            <a:graphicFrameLocks noGrp="1"/>
          </p:cNvGraphicFramePr>
          <p:nvPr>
            <p:ph idx="1"/>
            <p:extLst>
              <p:ext uri="{D42A27DB-BD31-4B8C-83A1-F6EECF244321}">
                <p14:modId xmlns:p14="http://schemas.microsoft.com/office/powerpoint/2010/main" val="2380776964"/>
              </p:ext>
            </p:extLst>
          </p:nvPr>
        </p:nvGraphicFramePr>
        <p:xfrm>
          <a:off x="1615440" y="1227679"/>
          <a:ext cx="8961120" cy="4974336"/>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val="3641934469"/>
                    </a:ext>
                  </a:extLst>
                </a:gridCol>
                <a:gridCol w="1371600">
                  <a:extLst>
                    <a:ext uri="{9D8B030D-6E8A-4147-A177-3AD203B41FA5}">
                      <a16:colId xmlns:a16="http://schemas.microsoft.com/office/drawing/2014/main" val="2127975341"/>
                    </a:ext>
                  </a:extLst>
                </a:gridCol>
                <a:gridCol w="1371600">
                  <a:extLst>
                    <a:ext uri="{9D8B030D-6E8A-4147-A177-3AD203B41FA5}">
                      <a16:colId xmlns:a16="http://schemas.microsoft.com/office/drawing/2014/main" val="2529856572"/>
                    </a:ext>
                  </a:extLst>
                </a:gridCol>
                <a:gridCol w="1371600">
                  <a:extLst>
                    <a:ext uri="{9D8B030D-6E8A-4147-A177-3AD203B41FA5}">
                      <a16:colId xmlns:a16="http://schemas.microsoft.com/office/drawing/2014/main" val="372085098"/>
                    </a:ext>
                  </a:extLst>
                </a:gridCol>
              </a:tblGrid>
              <a:tr h="310620">
                <a:tc>
                  <a:txBody>
                    <a:bodyPr/>
                    <a:lstStyle/>
                    <a:p>
                      <a:r>
                        <a:rPr lang="en-US" sz="1800" b="1" dirty="0">
                          <a:solidFill>
                            <a:schemeClr val="tx1"/>
                          </a:solidFill>
                          <a:latin typeface="Arial" panose="020B0604020202020204" pitchFamily="34" charset="0"/>
                          <a:cs typeface="Arial" panose="020B0604020202020204" pitchFamily="34" charset="0"/>
                        </a:rPr>
                        <a:t>Liabilities</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085671496"/>
                  </a:ext>
                </a:extLst>
              </a:tr>
              <a:tr h="310620">
                <a:tc>
                  <a:txBody>
                    <a:bodyPr/>
                    <a:lstStyle/>
                    <a:p>
                      <a:r>
                        <a:rPr lang="en-US" sz="1800" b="0" dirty="0">
                          <a:solidFill>
                            <a:schemeClr val="tx1"/>
                          </a:solidFill>
                          <a:latin typeface="Arial" panose="020B0604020202020204" pitchFamily="34" charset="0"/>
                          <a:cs typeface="Arial" panose="020B0604020202020204" pitchFamily="34" charset="0"/>
                        </a:rPr>
                        <a:t>Current Liabilities:</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624943311"/>
                  </a:ext>
                </a:extLst>
              </a:tr>
              <a:tr h="310620">
                <a:tc>
                  <a:txBody>
                    <a:bodyPr/>
                    <a:lstStyle/>
                    <a:p>
                      <a:pPr marL="182880"/>
                      <a:r>
                        <a:rPr lang="en-US" sz="1800" b="0" dirty="0">
                          <a:solidFill>
                            <a:schemeClr val="tx1"/>
                          </a:solidFill>
                          <a:latin typeface="Arial" panose="020B0604020202020204" pitchFamily="34" charset="0"/>
                          <a:cs typeface="Arial" panose="020B0604020202020204" pitchFamily="34" charset="0"/>
                        </a:rPr>
                        <a:t>Accounts payable</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$ 87,100</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726008156"/>
                  </a:ext>
                </a:extLst>
              </a:tr>
              <a:tr h="310620">
                <a:tc>
                  <a:txBody>
                    <a:bodyPr/>
                    <a:lstStyle/>
                    <a:p>
                      <a:pPr marL="182880"/>
                      <a:r>
                        <a:rPr lang="en-US" sz="1800" b="0" dirty="0">
                          <a:solidFill>
                            <a:schemeClr val="tx1"/>
                          </a:solidFill>
                          <a:latin typeface="Arial" panose="020B0604020202020204" pitchFamily="34" charset="0"/>
                          <a:cs typeface="Arial" panose="020B0604020202020204" pitchFamily="34" charset="0"/>
                        </a:rPr>
                        <a:t>Salaries payable</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3,300</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01956045"/>
                  </a:ext>
                </a:extLst>
              </a:tr>
              <a:tr h="310620">
                <a:tc>
                  <a:txBody>
                    <a:bodyPr/>
                    <a:lstStyle/>
                    <a:p>
                      <a:pPr marL="182880"/>
                      <a:r>
                        <a:rPr lang="en-US" sz="1800" b="0" dirty="0">
                          <a:solidFill>
                            <a:schemeClr val="tx1"/>
                          </a:solidFill>
                          <a:latin typeface="Arial" panose="020B0604020202020204" pitchFamily="34" charset="0"/>
                          <a:cs typeface="Arial" panose="020B0604020202020204" pitchFamily="34" charset="0"/>
                        </a:rPr>
                        <a:t>Income taxes payable</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27,400</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161728136"/>
                  </a:ext>
                </a:extLst>
              </a:tr>
              <a:tr h="310620">
                <a:tc>
                  <a:txBody>
                    <a:bodyPr/>
                    <a:lstStyle/>
                    <a:p>
                      <a:pPr marL="182880"/>
                      <a:r>
                        <a:rPr lang="en-US" sz="1800" b="0" dirty="0">
                          <a:solidFill>
                            <a:schemeClr val="tx1"/>
                          </a:solidFill>
                          <a:latin typeface="Arial" panose="020B0604020202020204" pitchFamily="34" charset="0"/>
                          <a:cs typeface="Arial" panose="020B0604020202020204" pitchFamily="34" charset="0"/>
                        </a:rPr>
                        <a:t>Advances from customers</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19,600</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319463965"/>
                  </a:ext>
                </a:extLst>
              </a:tr>
              <a:tr h="310620">
                <a:tc>
                  <a:txBody>
                    <a:bodyPr/>
                    <a:lstStyle/>
                    <a:p>
                      <a:pPr marL="182880"/>
                      <a:r>
                        <a:rPr lang="en-US" sz="1800" b="0" dirty="0">
                          <a:solidFill>
                            <a:schemeClr val="tx1"/>
                          </a:solidFill>
                          <a:latin typeface="Arial" panose="020B0604020202020204" pitchFamily="34" charset="0"/>
                          <a:cs typeface="Arial" panose="020B0604020202020204" pitchFamily="34" charset="0"/>
                        </a:rPr>
                        <a:t>Current portion of mortgage payable</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u="sng" dirty="0">
                          <a:solidFill>
                            <a:schemeClr val="tx1"/>
                          </a:solidFill>
                          <a:latin typeface="Arial" panose="020B0604020202020204" pitchFamily="34" charset="0"/>
                          <a:cs typeface="Arial" panose="020B0604020202020204" pitchFamily="34" charset="0"/>
                        </a:rPr>
                        <a:t>    8,400</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133815385"/>
                  </a:ext>
                </a:extLst>
              </a:tr>
              <a:tr h="310620">
                <a:tc>
                  <a:txBody>
                    <a:bodyPr/>
                    <a:lstStyle/>
                    <a:p>
                      <a:pPr marL="365760"/>
                      <a:r>
                        <a:rPr lang="en-US" sz="1800" b="0" dirty="0">
                          <a:solidFill>
                            <a:schemeClr val="tx1"/>
                          </a:solidFill>
                          <a:latin typeface="Arial" panose="020B0604020202020204" pitchFamily="34" charset="0"/>
                          <a:cs typeface="Arial" panose="020B0604020202020204" pitchFamily="34" charset="0"/>
                        </a:rPr>
                        <a:t>Total current liabilities</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$145,800</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888361255"/>
                  </a:ext>
                </a:extLst>
              </a:tr>
              <a:tr h="310620">
                <a:tc>
                  <a:txBody>
                    <a:bodyPr/>
                    <a:lstStyle/>
                    <a:p>
                      <a:pPr marL="0"/>
                      <a:r>
                        <a:rPr lang="en-US" sz="1800" b="0" dirty="0">
                          <a:solidFill>
                            <a:schemeClr val="tx1"/>
                          </a:solidFill>
                          <a:latin typeface="Arial" panose="020B0604020202020204" pitchFamily="34" charset="0"/>
                          <a:cs typeface="Arial" panose="020B0604020202020204" pitchFamily="34" charset="0"/>
                        </a:rPr>
                        <a:t>Long-Term Liabilities:</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40458794"/>
                  </a:ext>
                </a:extLst>
              </a:tr>
              <a:tr h="310620">
                <a:tc>
                  <a:txBody>
                    <a:bodyPr/>
                    <a:lstStyle/>
                    <a:p>
                      <a:pPr marL="182880"/>
                      <a:r>
                        <a:rPr lang="en-US" sz="1800" b="0" dirty="0">
                          <a:solidFill>
                            <a:schemeClr val="tx1"/>
                          </a:solidFill>
                          <a:latin typeface="Arial" panose="020B0604020202020204" pitchFamily="34" charset="0"/>
                          <a:cs typeface="Arial" panose="020B0604020202020204" pitchFamily="34" charset="0"/>
                        </a:rPr>
                        <a:t>Bonds payable (10%, due 2029)</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$90,000</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401815970"/>
                  </a:ext>
                </a:extLst>
              </a:tr>
              <a:tr h="310620">
                <a:tc>
                  <a:txBody>
                    <a:bodyPr/>
                    <a:lstStyle/>
                    <a:p>
                      <a:pPr marL="182880"/>
                      <a:r>
                        <a:rPr lang="en-US" sz="1800" b="0" dirty="0">
                          <a:solidFill>
                            <a:schemeClr val="tx1"/>
                          </a:solidFill>
                          <a:latin typeface="Arial" panose="020B0604020202020204" pitchFamily="34" charset="0"/>
                          <a:cs typeface="Arial" panose="020B0604020202020204" pitchFamily="34" charset="0"/>
                        </a:rPr>
                        <a:t>Less: Unamortized bond discount</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u="sng" dirty="0">
                          <a:solidFill>
                            <a:schemeClr val="tx1"/>
                          </a:solidFill>
                          <a:latin typeface="Arial" panose="020B0604020202020204" pitchFamily="34" charset="0"/>
                          <a:cs typeface="Arial" panose="020B0604020202020204" pitchFamily="34" charset="0"/>
                        </a:rPr>
                        <a:t> (8,200)</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$ 81,800</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736874381"/>
                  </a:ext>
                </a:extLst>
              </a:tr>
              <a:tr h="310620">
                <a:tc>
                  <a:txBody>
                    <a:bodyPr/>
                    <a:lstStyle/>
                    <a:p>
                      <a:pPr marL="182880"/>
                      <a:r>
                        <a:rPr lang="en-US" sz="1800" b="0" dirty="0">
                          <a:solidFill>
                            <a:schemeClr val="tx1"/>
                          </a:solidFill>
                          <a:latin typeface="Arial" panose="020B0604020202020204" pitchFamily="34" charset="0"/>
                          <a:cs typeface="Arial" panose="020B0604020202020204" pitchFamily="34" charset="0"/>
                        </a:rPr>
                        <a:t>Mortgage payable (12%, due 2021–2024)</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52,600</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031046965"/>
                  </a:ext>
                </a:extLst>
              </a:tr>
              <a:tr h="310620">
                <a:tc>
                  <a:txBody>
                    <a:bodyPr/>
                    <a:lstStyle/>
                    <a:p>
                      <a:pPr marL="182880"/>
                      <a:r>
                        <a:rPr lang="en-US" sz="1800" b="0" dirty="0">
                          <a:solidFill>
                            <a:schemeClr val="tx1"/>
                          </a:solidFill>
                          <a:latin typeface="Arial" panose="020B0604020202020204" pitchFamily="34" charset="0"/>
                          <a:cs typeface="Arial" panose="020B0604020202020204" pitchFamily="34" charset="0"/>
                        </a:rPr>
                        <a:t>Accrued pension cost</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34,700</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208219534"/>
                  </a:ext>
                </a:extLst>
              </a:tr>
              <a:tr h="310620">
                <a:tc>
                  <a:txBody>
                    <a:bodyPr/>
                    <a:lstStyle/>
                    <a:p>
                      <a:pPr marL="182880"/>
                      <a:r>
                        <a:rPr lang="en-US" sz="1800" b="0" dirty="0">
                          <a:solidFill>
                            <a:schemeClr val="tx1"/>
                          </a:solidFill>
                          <a:latin typeface="Arial" panose="020B0604020202020204" pitchFamily="34" charset="0"/>
                          <a:cs typeface="Arial" panose="020B0604020202020204" pitchFamily="34" charset="0"/>
                        </a:rPr>
                        <a:t>Deferred income taxes</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u="sng" dirty="0">
                          <a:solidFill>
                            <a:schemeClr val="tx1"/>
                          </a:solidFill>
                          <a:latin typeface="Arial" panose="020B0604020202020204" pitchFamily="34" charset="0"/>
                          <a:cs typeface="Arial" panose="020B0604020202020204" pitchFamily="34" charset="0"/>
                        </a:rPr>
                        <a:t>   14,300</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973076230"/>
                  </a:ext>
                </a:extLst>
              </a:tr>
              <a:tr h="310620">
                <a:tc>
                  <a:txBody>
                    <a:bodyPr/>
                    <a:lstStyle/>
                    <a:p>
                      <a:pPr marL="365760" algn="l" defTabSz="914400" rtl="0" eaLnBrk="1" latinLnBrk="0" hangingPunct="1"/>
                      <a:r>
                        <a:rPr lang="en-US" sz="1800" b="0" kern="1200" dirty="0">
                          <a:solidFill>
                            <a:schemeClr val="tx1"/>
                          </a:solidFill>
                          <a:latin typeface="Arial" panose="020B0604020202020204" pitchFamily="34" charset="0"/>
                          <a:ea typeface="+mn-ea"/>
                          <a:cs typeface="Arial" panose="020B0604020202020204" pitchFamily="34" charset="0"/>
                        </a:rPr>
                        <a:t>Total long-term liabilities</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u="sng" dirty="0">
                          <a:solidFill>
                            <a:schemeClr val="tx1"/>
                          </a:solidFill>
                          <a:latin typeface="Arial" panose="020B0604020202020204" pitchFamily="34" charset="0"/>
                          <a:cs typeface="Arial" panose="020B0604020202020204" pitchFamily="34" charset="0"/>
                        </a:rPr>
                        <a:t>   183,400</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772721953"/>
                  </a:ext>
                </a:extLst>
              </a:tr>
              <a:tr h="310620">
                <a:tc>
                  <a:txBody>
                    <a:bodyPr/>
                    <a:lstStyle/>
                    <a:p>
                      <a:pPr marL="0"/>
                      <a:r>
                        <a:rPr lang="en-US" sz="1800" b="0" dirty="0">
                          <a:solidFill>
                            <a:schemeClr val="tx1"/>
                          </a:solidFill>
                          <a:latin typeface="Arial" panose="020B0604020202020204" pitchFamily="34" charset="0"/>
                          <a:cs typeface="Arial" panose="020B0604020202020204" pitchFamily="34" charset="0"/>
                        </a:rPr>
                        <a:t>Total Liabilities</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b="0" u="sng" dirty="0">
                          <a:solidFill>
                            <a:schemeClr val="tx1"/>
                          </a:solidFill>
                          <a:latin typeface="Arial" panose="020B0604020202020204" pitchFamily="34" charset="0"/>
                          <a:cs typeface="Arial" panose="020B0604020202020204" pitchFamily="34" charset="0"/>
                        </a:rPr>
                        <a:t> $329,200</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495174303"/>
                  </a:ext>
                </a:extLst>
              </a:tr>
            </a:tbl>
          </a:graphicData>
        </a:graphic>
      </p:graphicFrame>
    </p:spTree>
    <p:extLst>
      <p:ext uri="{BB962C8B-B14F-4D97-AF65-F5344CB8AC3E}">
        <p14:creationId xmlns:p14="http://schemas.microsoft.com/office/powerpoint/2010/main" val="4047569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Types of Current Liabilities</a:t>
            </a:r>
            <a:endParaRPr lang="en-US" sz="2000" dirty="0"/>
          </a:p>
        </p:txBody>
      </p:sp>
      <p:sp>
        <p:nvSpPr>
          <p:cNvPr id="4" name="Content Placeholder 2"/>
          <p:cNvSpPr>
            <a:spLocks noGrp="1"/>
          </p:cNvSpPr>
          <p:nvPr>
            <p:ph idx="1"/>
          </p:nvPr>
        </p:nvSpPr>
        <p:spPr>
          <a:xfrm>
            <a:off x="838200" y="1317625"/>
            <a:ext cx="5620657" cy="4763862"/>
          </a:xfrm>
        </p:spPr>
        <p:txBody>
          <a:bodyPr/>
          <a:lstStyle/>
          <a:p>
            <a:pPr lvl="0">
              <a:spcBef>
                <a:spcPts val="300"/>
              </a:spcBef>
              <a:buClr>
                <a:schemeClr val="tx1"/>
              </a:buClr>
            </a:pPr>
            <a:r>
              <a:rPr lang="en-US" sz="2800" b="1" dirty="0">
                <a:solidFill>
                  <a:srgbClr val="004A78"/>
                </a:solidFill>
              </a:rPr>
              <a:t>Payables</a:t>
            </a:r>
            <a:r>
              <a:rPr lang="en-US" sz="2800" dirty="0">
                <a:solidFill>
                  <a:prstClr val="black"/>
                </a:solidFill>
              </a:rPr>
              <a:t> and </a:t>
            </a:r>
            <a:r>
              <a:rPr lang="en-US" sz="2800" b="1" dirty="0">
                <a:solidFill>
                  <a:srgbClr val="004A78"/>
                </a:solidFill>
              </a:rPr>
              <a:t>accrued expenses</a:t>
            </a:r>
            <a:r>
              <a:rPr lang="en-US" sz="2800" dirty="0">
                <a:solidFill>
                  <a:prstClr val="black"/>
                </a:solidFill>
              </a:rPr>
              <a:t> obligations for items (goods or services) that have been received but not yet paid</a:t>
            </a:r>
          </a:p>
          <a:p>
            <a:pPr lvl="0">
              <a:spcBef>
                <a:spcPts val="300"/>
              </a:spcBef>
              <a:buClr>
                <a:schemeClr val="tx1"/>
              </a:buClr>
            </a:pPr>
            <a:r>
              <a:rPr lang="en-US" sz="2800" b="1" dirty="0">
                <a:solidFill>
                  <a:srgbClr val="004A78"/>
                </a:solidFill>
              </a:rPr>
              <a:t>Deferred revenues</a:t>
            </a:r>
            <a:r>
              <a:rPr lang="en-US" sz="2800" dirty="0">
                <a:solidFill>
                  <a:prstClr val="black"/>
                </a:solidFill>
              </a:rPr>
              <a:t> (</a:t>
            </a:r>
            <a:r>
              <a:rPr lang="en-US" sz="2800" b="1" dirty="0">
                <a:solidFill>
                  <a:srgbClr val="004A78"/>
                </a:solidFill>
              </a:rPr>
              <a:t>unearned revenues</a:t>
            </a:r>
            <a:r>
              <a:rPr lang="en-US" sz="2800" dirty="0">
                <a:solidFill>
                  <a:prstClr val="black"/>
                </a:solidFill>
              </a:rPr>
              <a:t>) obligations from advance payments from customers for the future delivery of goods or services</a:t>
            </a:r>
          </a:p>
        </p:txBody>
      </p:sp>
      <p:sp>
        <p:nvSpPr>
          <p:cNvPr id="3" name="Content Placeholder 3"/>
          <p:cNvSpPr>
            <a:spLocks noGrp="1"/>
          </p:cNvSpPr>
          <p:nvPr>
            <p:ph idx="10"/>
          </p:nvPr>
        </p:nvSpPr>
        <p:spPr>
          <a:xfrm>
            <a:off x="6734628" y="1317624"/>
            <a:ext cx="5268686" cy="4775198"/>
          </a:xfrm>
        </p:spPr>
        <p:txBody>
          <a:bodyPr/>
          <a:lstStyle/>
          <a:p>
            <a:pPr>
              <a:buClr>
                <a:schemeClr val="tx1"/>
              </a:buClr>
            </a:pPr>
            <a:r>
              <a:rPr lang="en-US" sz="2800" b="1" dirty="0">
                <a:solidFill>
                  <a:srgbClr val="004A78"/>
                </a:solidFill>
              </a:rPr>
              <a:t>Short-term debt </a:t>
            </a:r>
            <a:r>
              <a:rPr lang="en-US" sz="2800" dirty="0"/>
              <a:t>and </a:t>
            </a:r>
            <a:r>
              <a:rPr lang="en-US" sz="2800" b="1" dirty="0">
                <a:solidFill>
                  <a:srgbClr val="004A78"/>
                </a:solidFill>
              </a:rPr>
              <a:t>Current maturities of long-term debt</a:t>
            </a:r>
            <a:r>
              <a:rPr lang="en-US" sz="2800" dirty="0"/>
              <a:t> short-term financing instruments that will be paid within one year or the operating cycle and the portions of long- term financing instruments that mature during the next period</a:t>
            </a:r>
          </a:p>
        </p:txBody>
      </p:sp>
    </p:spTree>
    <p:extLst>
      <p:ext uri="{BB962C8B-B14F-4D97-AF65-F5344CB8AC3E}">
        <p14:creationId xmlns:p14="http://schemas.microsoft.com/office/powerpoint/2010/main" val="4143618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Long-Term Liabilities</a:t>
            </a:r>
            <a:endParaRPr lang="en-US" sz="2000" dirty="0"/>
          </a:p>
        </p:txBody>
      </p:sp>
      <p:sp>
        <p:nvSpPr>
          <p:cNvPr id="4" name="Content Placeholder 2"/>
          <p:cNvSpPr>
            <a:spLocks noGrp="1"/>
          </p:cNvSpPr>
          <p:nvPr>
            <p:ph idx="1"/>
          </p:nvPr>
        </p:nvSpPr>
        <p:spPr>
          <a:xfrm>
            <a:off x="838200" y="1317624"/>
            <a:ext cx="10903857" cy="4517119"/>
          </a:xfrm>
        </p:spPr>
        <p:txBody>
          <a:bodyPr/>
          <a:lstStyle/>
          <a:p>
            <a:pPr lvl="0">
              <a:spcBef>
                <a:spcPts val="1200"/>
              </a:spcBef>
              <a:buClr>
                <a:schemeClr val="tx1"/>
              </a:buClr>
            </a:pPr>
            <a:r>
              <a:rPr lang="en-US" sz="2800" b="1" dirty="0">
                <a:solidFill>
                  <a:srgbClr val="004A78"/>
                </a:solidFill>
              </a:rPr>
              <a:t>Long-term liabilities</a:t>
            </a:r>
            <a:r>
              <a:rPr lang="en-US" sz="2800" dirty="0"/>
              <a:t> (</a:t>
            </a:r>
            <a:r>
              <a:rPr lang="en-US" sz="2800" b="1" dirty="0">
                <a:solidFill>
                  <a:srgbClr val="004A78"/>
                </a:solidFill>
              </a:rPr>
              <a:t>noncurrent liabilities</a:t>
            </a:r>
            <a:r>
              <a:rPr lang="en-US" sz="2800" dirty="0"/>
              <a:t>) obligations that are not expected to settle within one year or the normal operating cycle (whichever is longer)</a:t>
            </a:r>
          </a:p>
          <a:p>
            <a:pPr lvl="0">
              <a:spcBef>
                <a:spcPts val="1200"/>
              </a:spcBef>
              <a:buClr>
                <a:schemeClr val="tx1"/>
              </a:buClr>
            </a:pPr>
            <a:r>
              <a:rPr lang="en-US" sz="2800" dirty="0"/>
              <a:t>Most are reported at their present value, unless the company elects the fair value option.</a:t>
            </a:r>
          </a:p>
          <a:p>
            <a:pPr lvl="0">
              <a:spcBef>
                <a:spcPts val="1200"/>
              </a:spcBef>
              <a:buClr>
                <a:schemeClr val="tx1"/>
              </a:buClr>
            </a:pPr>
            <a:r>
              <a:rPr lang="en-US" sz="2800" dirty="0"/>
              <a:t>Interest rates, maturity values, and other provisions are disclosed parenthetically on the balance sheet or in the notes to the financial statements</a:t>
            </a:r>
          </a:p>
        </p:txBody>
      </p:sp>
    </p:spTree>
    <p:extLst>
      <p:ext uri="{BB962C8B-B14F-4D97-AF65-F5344CB8AC3E}">
        <p14:creationId xmlns:p14="http://schemas.microsoft.com/office/powerpoint/2010/main" val="2436012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Types of Long-Term Liabilities</a:t>
            </a:r>
            <a:endParaRPr lang="en-US" sz="900" dirty="0"/>
          </a:p>
        </p:txBody>
      </p:sp>
      <p:sp>
        <p:nvSpPr>
          <p:cNvPr id="4" name="Content Placeholder 2"/>
          <p:cNvSpPr>
            <a:spLocks noGrp="1"/>
          </p:cNvSpPr>
          <p:nvPr>
            <p:ph idx="1"/>
          </p:nvPr>
        </p:nvSpPr>
        <p:spPr>
          <a:xfrm>
            <a:off x="838200" y="1317624"/>
            <a:ext cx="4865914" cy="4531633"/>
          </a:xfrm>
        </p:spPr>
        <p:txBody>
          <a:bodyPr/>
          <a:lstStyle/>
          <a:p>
            <a:pPr lvl="0">
              <a:spcBef>
                <a:spcPts val="0"/>
              </a:spcBef>
              <a:buClr>
                <a:schemeClr val="tx1"/>
              </a:buClr>
            </a:pPr>
            <a:r>
              <a:rPr lang="en-US" sz="2800" i="1" dirty="0"/>
              <a:t>Long-term accruals </a:t>
            </a:r>
            <a:r>
              <a:rPr lang="en-US" sz="2800" dirty="0"/>
              <a:t>include obligations that may be outstanding for many years including obligations for pension and other post-employment benefits, estimated liabilities from long-term warranties, and deferred tax liabilities.</a:t>
            </a:r>
          </a:p>
        </p:txBody>
      </p:sp>
      <p:sp>
        <p:nvSpPr>
          <p:cNvPr id="3" name="Content Placeholder 3"/>
          <p:cNvSpPr>
            <a:spLocks noGrp="1"/>
          </p:cNvSpPr>
          <p:nvPr>
            <p:ph idx="10"/>
          </p:nvPr>
        </p:nvSpPr>
        <p:spPr>
          <a:xfrm>
            <a:off x="5834743" y="1317624"/>
            <a:ext cx="5979886" cy="4531633"/>
          </a:xfrm>
        </p:spPr>
        <p:txBody>
          <a:bodyPr/>
          <a:lstStyle/>
          <a:p>
            <a:r>
              <a:rPr lang="en-US" sz="2800" i="1" dirty="0"/>
              <a:t>Long-term financing instruments </a:t>
            </a:r>
            <a:r>
              <a:rPr lang="en-US" sz="2800" dirty="0"/>
              <a:t>formal borrowings to finance the assets and operations of the company including long-term notes payable, capital lease obligations, mortgages payable and bonds payable.</a:t>
            </a:r>
          </a:p>
          <a:p>
            <a:r>
              <a:rPr lang="en-US" sz="2800" i="1" dirty="0"/>
              <a:t>Other liabilities </a:t>
            </a:r>
            <a:r>
              <a:rPr lang="en-US" sz="2800" dirty="0"/>
              <a:t>are miscellaneous liabilities that do not fit into one of the previous categories.</a:t>
            </a:r>
          </a:p>
        </p:txBody>
      </p:sp>
    </p:spTree>
    <p:extLst>
      <p:ext uri="{BB962C8B-B14F-4D97-AF65-F5344CB8AC3E}">
        <p14:creationId xmlns:p14="http://schemas.microsoft.com/office/powerpoint/2010/main" val="4159340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solidFill>
                  <a:schemeClr val="tx1"/>
                </a:solidFill>
              </a:rPr>
              <a:t>Real Report:  Long-Term Debt</a:t>
            </a:r>
          </a:p>
        </p:txBody>
      </p:sp>
      <p:graphicFrame>
        <p:nvGraphicFramePr>
          <p:cNvPr id="4" name="Table 2"/>
          <p:cNvGraphicFramePr>
            <a:graphicFrameLocks noGrp="1"/>
          </p:cNvGraphicFramePr>
          <p:nvPr>
            <p:ph idx="1"/>
            <p:extLst>
              <p:ext uri="{D42A27DB-BD31-4B8C-83A1-F6EECF244321}">
                <p14:modId xmlns:p14="http://schemas.microsoft.com/office/powerpoint/2010/main" val="1057732781"/>
              </p:ext>
            </p:extLst>
          </p:nvPr>
        </p:nvGraphicFramePr>
        <p:xfrm>
          <a:off x="198120" y="1166002"/>
          <a:ext cx="11795760" cy="2085200"/>
        </p:xfrm>
        <a:graphic>
          <a:graphicData uri="http://schemas.openxmlformats.org/drawingml/2006/table">
            <a:tbl>
              <a:tblPr firstRow="1" bandRow="1">
                <a:tableStyleId>{5C22544A-7EE6-4342-B048-85BDC9FD1C3A}</a:tableStyleId>
              </a:tblPr>
              <a:tblGrid>
                <a:gridCol w="7406640">
                  <a:extLst>
                    <a:ext uri="{9D8B030D-6E8A-4147-A177-3AD203B41FA5}">
                      <a16:colId xmlns:a16="http://schemas.microsoft.com/office/drawing/2014/main" val="3440561413"/>
                    </a:ext>
                  </a:extLst>
                </a:gridCol>
                <a:gridCol w="2194560">
                  <a:extLst>
                    <a:ext uri="{9D8B030D-6E8A-4147-A177-3AD203B41FA5}">
                      <a16:colId xmlns:a16="http://schemas.microsoft.com/office/drawing/2014/main" val="3301078094"/>
                    </a:ext>
                  </a:extLst>
                </a:gridCol>
                <a:gridCol w="2194560">
                  <a:extLst>
                    <a:ext uri="{9D8B030D-6E8A-4147-A177-3AD203B41FA5}">
                      <a16:colId xmlns:a16="http://schemas.microsoft.com/office/drawing/2014/main" val="303384645"/>
                    </a:ext>
                  </a:extLst>
                </a:gridCol>
              </a:tblGrid>
              <a:tr h="544325">
                <a:tc>
                  <a:txBody>
                    <a:bodyPr/>
                    <a:lstStyle/>
                    <a:p>
                      <a:r>
                        <a:rPr lang="en-US" dirty="0">
                          <a:solidFill>
                            <a:schemeClr val="tx1"/>
                          </a:solidFill>
                          <a:latin typeface="Arial" panose="020B0604020202020204" pitchFamily="34" charset="0"/>
                          <a:cs typeface="Arial" panose="020B0604020202020204" pitchFamily="34" charset="0"/>
                        </a:rPr>
                        <a:t>Kimberly-Clark Corporation Liabilities (in part):</a:t>
                      </a:r>
                    </a:p>
                  </a:txBody>
                  <a:tcPr marT="0"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F0D8"/>
                    </a:solidFill>
                  </a:tcPr>
                </a:tc>
                <a:tc>
                  <a:txBody>
                    <a:bodyPr/>
                    <a:lstStyle/>
                    <a:p>
                      <a:pPr algn="ctr"/>
                      <a:r>
                        <a:rPr lang="en-US" dirty="0">
                          <a:solidFill>
                            <a:schemeClr val="tx1"/>
                          </a:solidFill>
                          <a:latin typeface="Arial" panose="020B0604020202020204" pitchFamily="34" charset="0"/>
                          <a:cs typeface="Arial" panose="020B0604020202020204" pitchFamily="34" charset="0"/>
                        </a:rPr>
                        <a:t>December 31,</a:t>
                      </a:r>
                      <a:r>
                        <a:rPr lang="en-US" baseline="0"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2017</a:t>
                      </a:r>
                    </a:p>
                  </a:txBody>
                  <a:tcPr marT="0"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F0D8"/>
                    </a:solidFill>
                  </a:tcPr>
                </a:tc>
                <a:tc>
                  <a:txBody>
                    <a:bodyPr/>
                    <a:lstStyle/>
                    <a:p>
                      <a:pPr algn="ctr"/>
                      <a:r>
                        <a:rPr lang="en-US" dirty="0">
                          <a:solidFill>
                            <a:schemeClr val="tx1"/>
                          </a:solidFill>
                          <a:latin typeface="Arial" panose="020B0604020202020204" pitchFamily="34" charset="0"/>
                          <a:cs typeface="Arial" panose="020B0604020202020204" pitchFamily="34" charset="0"/>
                        </a:rPr>
                        <a:t>December 31,</a:t>
                      </a:r>
                      <a:r>
                        <a:rPr lang="en-US" baseline="0"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2016</a:t>
                      </a:r>
                    </a:p>
                  </a:txBody>
                  <a:tcPr marT="0"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861198729"/>
                  </a:ext>
                </a:extLst>
              </a:tr>
              <a:tr h="307312">
                <a:tc>
                  <a:txBody>
                    <a:bodyPr/>
                    <a:lstStyle/>
                    <a:p>
                      <a:r>
                        <a:rPr lang="en-US" dirty="0">
                          <a:solidFill>
                            <a:schemeClr val="tx1"/>
                          </a:solidFill>
                          <a:latin typeface="Arial" panose="020B0604020202020204" pitchFamily="34" charset="0"/>
                          <a:cs typeface="Arial" panose="020B0604020202020204" pitchFamily="34" charset="0"/>
                        </a:rPr>
                        <a:t>(in millions)</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291828730"/>
                  </a:ext>
                </a:extLst>
              </a:tr>
              <a:tr h="307312">
                <a:tc>
                  <a:txBody>
                    <a:bodyPr/>
                    <a:lstStyle/>
                    <a:p>
                      <a:r>
                        <a:rPr lang="en-US" dirty="0">
                          <a:solidFill>
                            <a:schemeClr val="tx1"/>
                          </a:solidFill>
                          <a:latin typeface="Arial" panose="020B0604020202020204" pitchFamily="34" charset="0"/>
                          <a:cs typeface="Arial" panose="020B0604020202020204" pitchFamily="34" charset="0"/>
                        </a:rPr>
                        <a:t>Current portion of long-term debt</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  953</a:t>
                      </a:r>
                    </a:p>
                  </a:txBody>
                  <a:tcPr marR="54864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$ 1,133</a:t>
                      </a:r>
                    </a:p>
                  </a:txBody>
                  <a:tcPr marR="54864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839133559"/>
                  </a:ext>
                </a:extLst>
              </a:tr>
              <a:tr h="307312">
                <a:tc>
                  <a:txBody>
                    <a:bodyPr/>
                    <a:lstStyle/>
                    <a:p>
                      <a:r>
                        <a:rPr lang="en-US" dirty="0">
                          <a:solidFill>
                            <a:schemeClr val="tx1"/>
                          </a:solidFill>
                          <a:latin typeface="Arial" panose="020B0604020202020204" pitchFamily="34" charset="0"/>
                          <a:cs typeface="Arial" panose="020B0604020202020204" pitchFamily="34" charset="0"/>
                        </a:rPr>
                        <a:t>Long-term debt</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6,472</a:t>
                      </a:r>
                    </a:p>
                  </a:txBody>
                  <a:tcPr marR="54864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6,439</a:t>
                      </a:r>
                    </a:p>
                  </a:txBody>
                  <a:tcPr marR="54864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652017701"/>
                  </a:ext>
                </a:extLst>
              </a:tr>
              <a:tr h="307312">
                <a:tc>
                  <a:txBody>
                    <a:bodyPr/>
                    <a:lstStyle/>
                    <a:p>
                      <a:pPr algn="r"/>
                      <a:r>
                        <a:rPr lang="en-US" b="1" dirty="0">
                          <a:solidFill>
                            <a:schemeClr val="tx1"/>
                          </a:solidFill>
                          <a:latin typeface="Arial" panose="020B0604020202020204" pitchFamily="34" charset="0"/>
                          <a:cs typeface="Arial" panose="020B0604020202020204" pitchFamily="34" charset="0"/>
                        </a:rPr>
                        <a:t>Notes to Consolidated Financial Statements (in part)</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216143100"/>
                  </a:ext>
                </a:extLst>
              </a:tr>
              <a:tr h="307312">
                <a:tc>
                  <a:txBody>
                    <a:bodyPr/>
                    <a:lstStyle/>
                    <a:p>
                      <a:pPr algn="l"/>
                      <a:r>
                        <a:rPr lang="en-US" b="1" dirty="0">
                          <a:solidFill>
                            <a:schemeClr val="tx1"/>
                          </a:solidFill>
                          <a:latin typeface="Arial" panose="020B0604020202020204" pitchFamily="34" charset="0"/>
                          <a:cs typeface="Arial" panose="020B0604020202020204" pitchFamily="34" charset="0"/>
                        </a:rPr>
                        <a:t>Note 7. Debt</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170211532"/>
                  </a:ext>
                </a:extLst>
              </a:tr>
            </a:tbl>
          </a:graphicData>
        </a:graphic>
      </p:graphicFrame>
      <p:graphicFrame>
        <p:nvGraphicFramePr>
          <p:cNvPr id="9" name="Table 3"/>
          <p:cNvGraphicFramePr>
            <a:graphicFrameLocks noGrp="1"/>
          </p:cNvGraphicFramePr>
          <p:nvPr>
            <p:ph idx="10"/>
            <p:extLst>
              <p:ext uri="{D42A27DB-BD31-4B8C-83A1-F6EECF244321}">
                <p14:modId xmlns:p14="http://schemas.microsoft.com/office/powerpoint/2010/main" val="3062220862"/>
              </p:ext>
            </p:extLst>
          </p:nvPr>
        </p:nvGraphicFramePr>
        <p:xfrm>
          <a:off x="198120" y="3251202"/>
          <a:ext cx="11795761" cy="2845782"/>
        </p:xfrm>
        <a:graphic>
          <a:graphicData uri="http://schemas.openxmlformats.org/drawingml/2006/table">
            <a:tbl>
              <a:tblPr firstRow="1" bandRow="1">
                <a:tableStyleId>{5C22544A-7EE6-4342-B048-85BDC9FD1C3A}</a:tableStyleId>
              </a:tblPr>
              <a:tblGrid>
                <a:gridCol w="4387468">
                  <a:extLst>
                    <a:ext uri="{9D8B030D-6E8A-4147-A177-3AD203B41FA5}">
                      <a16:colId xmlns:a16="http://schemas.microsoft.com/office/drawing/2014/main" val="3440561413"/>
                    </a:ext>
                  </a:extLst>
                </a:gridCol>
                <a:gridCol w="2339983">
                  <a:extLst>
                    <a:ext uri="{9D8B030D-6E8A-4147-A177-3AD203B41FA5}">
                      <a16:colId xmlns:a16="http://schemas.microsoft.com/office/drawing/2014/main" val="1647947169"/>
                    </a:ext>
                  </a:extLst>
                </a:gridCol>
                <a:gridCol w="1705411">
                  <a:extLst>
                    <a:ext uri="{9D8B030D-6E8A-4147-A177-3AD203B41FA5}">
                      <a16:colId xmlns:a16="http://schemas.microsoft.com/office/drawing/2014/main" val="497855161"/>
                    </a:ext>
                  </a:extLst>
                </a:gridCol>
                <a:gridCol w="1657488">
                  <a:extLst>
                    <a:ext uri="{9D8B030D-6E8A-4147-A177-3AD203B41FA5}">
                      <a16:colId xmlns:a16="http://schemas.microsoft.com/office/drawing/2014/main" val="3301078094"/>
                    </a:ext>
                  </a:extLst>
                </a:gridCol>
                <a:gridCol w="1705411">
                  <a:extLst>
                    <a:ext uri="{9D8B030D-6E8A-4147-A177-3AD203B41FA5}">
                      <a16:colId xmlns:a16="http://schemas.microsoft.com/office/drawing/2014/main" val="303384645"/>
                    </a:ext>
                  </a:extLst>
                </a:gridCol>
              </a:tblGrid>
              <a:tr h="569157">
                <a:tc>
                  <a:txBody>
                    <a:bodyPr/>
                    <a:lstStyle/>
                    <a:p>
                      <a:endParaRPr lang="en-US" dirty="0">
                        <a:solidFill>
                          <a:schemeClr val="tx1"/>
                        </a:solidFill>
                        <a:latin typeface="Arial" panose="020B0604020202020204" pitchFamily="34" charset="0"/>
                        <a:cs typeface="Arial" panose="020B0604020202020204" pitchFamily="34" charset="0"/>
                      </a:endParaRPr>
                    </a:p>
                  </a:txBody>
                  <a:tcPr marT="0"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F0D8"/>
                    </a:solidFill>
                  </a:tcPr>
                </a:tc>
                <a:tc>
                  <a:txBody>
                    <a:bodyPr/>
                    <a:lstStyle/>
                    <a:p>
                      <a:pPr algn="ctr"/>
                      <a:r>
                        <a:rPr lang="en-US" dirty="0">
                          <a:solidFill>
                            <a:schemeClr val="tx1"/>
                          </a:solidFill>
                          <a:latin typeface="Arial" panose="020B0604020202020204" pitchFamily="34" charset="0"/>
                          <a:cs typeface="Arial" panose="020B0604020202020204" pitchFamily="34" charset="0"/>
                        </a:rPr>
                        <a:t>Weighted-Average Interest Rate</a:t>
                      </a:r>
                    </a:p>
                  </a:txBody>
                  <a:tcPr marT="0"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F0D8"/>
                    </a:solidFill>
                  </a:tcPr>
                </a:tc>
                <a:tc>
                  <a:txBody>
                    <a:bodyPr/>
                    <a:lstStyle/>
                    <a:p>
                      <a:pPr algn="ctr"/>
                      <a:r>
                        <a:rPr lang="en-US" dirty="0">
                          <a:solidFill>
                            <a:schemeClr val="tx1"/>
                          </a:solidFill>
                          <a:latin typeface="Arial" panose="020B0604020202020204" pitchFamily="34" charset="0"/>
                          <a:cs typeface="Arial" panose="020B0604020202020204" pitchFamily="34" charset="0"/>
                        </a:rPr>
                        <a:t>Maturities</a:t>
                      </a:r>
                    </a:p>
                  </a:txBody>
                  <a:tcPr marT="0"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F0D8"/>
                    </a:solidFill>
                  </a:tcPr>
                </a:tc>
                <a:tc>
                  <a:txBody>
                    <a:bodyPr/>
                    <a:lstStyle/>
                    <a:p>
                      <a:pPr algn="ctr"/>
                      <a:r>
                        <a:rPr lang="en-US" spc="-30" dirty="0">
                          <a:solidFill>
                            <a:schemeClr val="tx1"/>
                          </a:solidFill>
                          <a:latin typeface="Arial" panose="020B0604020202020204" pitchFamily="34" charset="0"/>
                          <a:cs typeface="Arial" panose="020B0604020202020204" pitchFamily="34" charset="0"/>
                        </a:rPr>
                        <a:t>December 31,</a:t>
                      </a:r>
                      <a:r>
                        <a:rPr lang="en-US" spc="-30" baseline="0"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2017</a:t>
                      </a:r>
                    </a:p>
                  </a:txBody>
                  <a:tcPr marT="0"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F0D8"/>
                    </a:solidFill>
                  </a:tcPr>
                </a:tc>
                <a:tc>
                  <a:txBody>
                    <a:bodyPr/>
                    <a:lstStyle/>
                    <a:p>
                      <a:pPr algn="ctr"/>
                      <a:r>
                        <a:rPr lang="en-US" dirty="0">
                          <a:solidFill>
                            <a:schemeClr val="tx1"/>
                          </a:solidFill>
                          <a:latin typeface="Arial" panose="020B0604020202020204" pitchFamily="34" charset="0"/>
                          <a:cs typeface="Arial" panose="020B0604020202020204" pitchFamily="34" charset="0"/>
                        </a:rPr>
                        <a:t>December 31,</a:t>
                      </a:r>
                      <a:r>
                        <a:rPr lang="en-US" baseline="0"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2016</a:t>
                      </a:r>
                    </a:p>
                  </a:txBody>
                  <a:tcPr marT="0"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861198729"/>
                  </a:ext>
                </a:extLst>
              </a:tr>
              <a:tr h="284578">
                <a:tc>
                  <a:txBody>
                    <a:bodyPr/>
                    <a:lstStyle/>
                    <a:p>
                      <a:endParaRPr lang="en-US" dirty="0">
                        <a:solidFill>
                          <a:schemeClr val="tx1"/>
                        </a:solidFill>
                        <a:latin typeface="Arial" panose="020B0604020202020204" pitchFamily="34" charset="0"/>
                        <a:cs typeface="Arial" panose="020B0604020202020204" pitchFamily="34" charset="0"/>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pPr algn="ctr"/>
                      <a:endParaRPr lang="en-US" b="1" dirty="0">
                        <a:solidFill>
                          <a:schemeClr val="tx1"/>
                        </a:solidFill>
                        <a:latin typeface="Arial" panose="020B0604020202020204" pitchFamily="34" charset="0"/>
                        <a:cs typeface="Arial" panose="020B0604020202020204" pitchFamily="34" charset="0"/>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pPr algn="ctr"/>
                      <a:endParaRPr lang="en-US" b="1" dirty="0">
                        <a:solidFill>
                          <a:schemeClr val="tx1"/>
                        </a:solidFill>
                        <a:latin typeface="Arial" panose="020B0604020202020204" pitchFamily="34" charset="0"/>
                        <a:cs typeface="Arial" panose="020B0604020202020204" pitchFamily="34" charset="0"/>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(in millions)</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(in millions)</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291828730"/>
                  </a:ext>
                </a:extLst>
              </a:tr>
              <a:tr h="284578">
                <a:tc>
                  <a:txBody>
                    <a:bodyPr/>
                    <a:lstStyle/>
                    <a:p>
                      <a:r>
                        <a:rPr lang="en-US" dirty="0">
                          <a:solidFill>
                            <a:schemeClr val="tx1"/>
                          </a:solidFill>
                          <a:latin typeface="Arial" panose="020B0604020202020204" pitchFamily="34" charset="0"/>
                          <a:cs typeface="Arial" panose="020B0604020202020204" pitchFamily="34" charset="0"/>
                        </a:rPr>
                        <a:t>Notes and debentures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3.7%</a:t>
                      </a:r>
                    </a:p>
                  </a:txBody>
                  <a:tcPr marR="9144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2018–2047</a:t>
                      </a:r>
                    </a:p>
                  </a:txBody>
                  <a:tcPr marR="27432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b="1" dirty="0">
                          <a:solidFill>
                            <a:schemeClr val="tx1"/>
                          </a:solidFill>
                          <a:latin typeface="Arial" panose="020B0604020202020204" pitchFamily="34" charset="0"/>
                          <a:cs typeface="Arial" panose="020B0604020202020204" pitchFamily="34" charset="0"/>
                        </a:rPr>
                        <a:t>$ 6,577</a:t>
                      </a:r>
                    </a:p>
                  </a:txBody>
                  <a:tcPr marR="54864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$ 7,101</a:t>
                      </a:r>
                    </a:p>
                  </a:txBody>
                  <a:tcPr marR="457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839133559"/>
                  </a:ext>
                </a:extLst>
              </a:tr>
              <a:tr h="284578">
                <a:tc>
                  <a:txBody>
                    <a:bodyPr/>
                    <a:lstStyle/>
                    <a:p>
                      <a:r>
                        <a:rPr lang="en-US" dirty="0">
                          <a:solidFill>
                            <a:schemeClr val="tx1"/>
                          </a:solidFill>
                          <a:latin typeface="Arial" panose="020B0604020202020204" pitchFamily="34" charset="0"/>
                          <a:cs typeface="Arial" panose="020B0604020202020204" pitchFamily="34" charset="0"/>
                        </a:rPr>
                        <a:t>Industrial development revenue bonds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1.6%</a:t>
                      </a:r>
                    </a:p>
                  </a:txBody>
                  <a:tcPr marR="9144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2018–2045</a:t>
                      </a:r>
                    </a:p>
                  </a:txBody>
                  <a:tcPr marR="27432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b="1" dirty="0">
                          <a:solidFill>
                            <a:schemeClr val="tx1"/>
                          </a:solidFill>
                          <a:latin typeface="Arial" panose="020B0604020202020204" pitchFamily="34" charset="0"/>
                          <a:cs typeface="Arial" panose="020B0604020202020204" pitchFamily="34" charset="0"/>
                        </a:rPr>
                        <a:t>264</a:t>
                      </a:r>
                    </a:p>
                  </a:txBody>
                  <a:tcPr marR="54864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264</a:t>
                      </a:r>
                    </a:p>
                  </a:txBody>
                  <a:tcPr marR="457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652017701"/>
                  </a:ext>
                </a:extLst>
              </a:tr>
              <a:tr h="569157">
                <a:tc>
                  <a:txBody>
                    <a:bodyPr/>
                    <a:lstStyle/>
                    <a:p>
                      <a:pPr algn="l"/>
                      <a:r>
                        <a:rPr lang="en-US" b="0" dirty="0">
                          <a:solidFill>
                            <a:schemeClr val="tx1"/>
                          </a:solidFill>
                          <a:latin typeface="Arial" panose="020B0604020202020204" pitchFamily="34" charset="0"/>
                          <a:cs typeface="Arial" panose="020B0604020202020204" pitchFamily="34" charset="0"/>
                        </a:rPr>
                        <a:t>Bank loans and other financings in various currencies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7.3%</a:t>
                      </a:r>
                    </a:p>
                  </a:txBody>
                  <a:tcPr marR="91440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2018–2028</a:t>
                      </a:r>
                    </a:p>
                  </a:txBody>
                  <a:tcPr marR="27432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b="1" u="sng" dirty="0">
                          <a:solidFill>
                            <a:schemeClr val="tx1"/>
                          </a:solidFill>
                          <a:latin typeface="Arial" panose="020B0604020202020204" pitchFamily="34" charset="0"/>
                          <a:cs typeface="Arial" panose="020B0604020202020204" pitchFamily="34" charset="0"/>
                        </a:rPr>
                        <a:t>         37</a:t>
                      </a:r>
                    </a:p>
                  </a:txBody>
                  <a:tcPr marR="54864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u="sng" dirty="0">
                          <a:solidFill>
                            <a:schemeClr val="tx1"/>
                          </a:solidFill>
                          <a:latin typeface="Arial" panose="020B0604020202020204" pitchFamily="34" charset="0"/>
                          <a:cs typeface="Arial" panose="020B0604020202020204" pitchFamily="34" charset="0"/>
                        </a:rPr>
                        <a:t>         37</a:t>
                      </a:r>
                    </a:p>
                  </a:txBody>
                  <a:tcPr marR="45720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216143100"/>
                  </a:ext>
                </a:extLst>
              </a:tr>
              <a:tr h="284578">
                <a:tc>
                  <a:txBody>
                    <a:bodyPr/>
                    <a:lstStyle/>
                    <a:p>
                      <a:pPr algn="l"/>
                      <a:r>
                        <a:rPr lang="en-US" b="0" dirty="0">
                          <a:solidFill>
                            <a:schemeClr val="tx1"/>
                          </a:solidFill>
                          <a:latin typeface="Arial" panose="020B0604020202020204" pitchFamily="34" charset="0"/>
                          <a:cs typeface="Arial" panose="020B0604020202020204" pitchFamily="34" charset="0"/>
                        </a:rPr>
                        <a:t>Total long-term debt</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dirty="0">
                        <a:solidFill>
                          <a:schemeClr val="tx1"/>
                        </a:solidFill>
                        <a:latin typeface="Arial" panose="020B0604020202020204" pitchFamily="34" charset="0"/>
                        <a:cs typeface="Arial" panose="020B0604020202020204" pitchFamily="34" charset="0"/>
                      </a:endParaRPr>
                    </a:p>
                  </a:txBody>
                  <a:tcPr marR="9144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dirty="0">
                        <a:solidFill>
                          <a:schemeClr val="tx1"/>
                        </a:solidFill>
                        <a:latin typeface="Arial" panose="020B0604020202020204" pitchFamily="34" charset="0"/>
                        <a:cs typeface="Arial" panose="020B0604020202020204" pitchFamily="34" charset="0"/>
                      </a:endParaRPr>
                    </a:p>
                  </a:txBody>
                  <a:tcPr marR="27432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b="1" dirty="0">
                          <a:solidFill>
                            <a:schemeClr val="tx1"/>
                          </a:solidFill>
                          <a:latin typeface="Arial" panose="020B0604020202020204" pitchFamily="34" charset="0"/>
                          <a:cs typeface="Arial" panose="020B0604020202020204" pitchFamily="34" charset="0"/>
                        </a:rPr>
                        <a:t>6,878</a:t>
                      </a:r>
                    </a:p>
                  </a:txBody>
                  <a:tcPr marR="54864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7,402</a:t>
                      </a:r>
                    </a:p>
                  </a:txBody>
                  <a:tcPr marR="457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170211532"/>
                  </a:ext>
                </a:extLst>
              </a:tr>
              <a:tr h="284578">
                <a:tc>
                  <a:txBody>
                    <a:bodyPr/>
                    <a:lstStyle/>
                    <a:p>
                      <a:pPr algn="l"/>
                      <a:r>
                        <a:rPr lang="en-US" b="0" dirty="0">
                          <a:solidFill>
                            <a:schemeClr val="tx1"/>
                          </a:solidFill>
                          <a:latin typeface="Arial" panose="020B0604020202020204" pitchFamily="34" charset="0"/>
                          <a:cs typeface="Arial" panose="020B0604020202020204" pitchFamily="34" charset="0"/>
                        </a:rPr>
                        <a:t>Less current portion</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dirty="0">
                        <a:solidFill>
                          <a:schemeClr val="tx1"/>
                        </a:solidFill>
                        <a:latin typeface="Arial" panose="020B0604020202020204" pitchFamily="34" charset="0"/>
                        <a:cs typeface="Arial" panose="020B0604020202020204" pitchFamily="34" charset="0"/>
                      </a:endParaRPr>
                    </a:p>
                  </a:txBody>
                  <a:tcPr marR="9144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dirty="0">
                        <a:solidFill>
                          <a:schemeClr val="tx1"/>
                        </a:solidFill>
                        <a:latin typeface="Arial" panose="020B0604020202020204" pitchFamily="34" charset="0"/>
                        <a:cs typeface="Arial" panose="020B0604020202020204" pitchFamily="34" charset="0"/>
                      </a:endParaRPr>
                    </a:p>
                  </a:txBody>
                  <a:tcPr marR="27432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b="1" u="sng" dirty="0">
                          <a:solidFill>
                            <a:schemeClr val="tx1"/>
                          </a:solidFill>
                          <a:latin typeface="Arial" panose="020B0604020202020204" pitchFamily="34" charset="0"/>
                          <a:cs typeface="Arial" panose="020B0604020202020204" pitchFamily="34" charset="0"/>
                        </a:rPr>
                        <a:t>      406</a:t>
                      </a:r>
                    </a:p>
                  </a:txBody>
                  <a:tcPr marR="54864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u="sng" dirty="0">
                          <a:solidFill>
                            <a:schemeClr val="tx1"/>
                          </a:solidFill>
                          <a:latin typeface="Arial" panose="020B0604020202020204" pitchFamily="34" charset="0"/>
                          <a:cs typeface="Arial" panose="020B0604020202020204" pitchFamily="34" charset="0"/>
                        </a:rPr>
                        <a:t>       963</a:t>
                      </a:r>
                    </a:p>
                  </a:txBody>
                  <a:tcPr marR="457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440232744"/>
                  </a:ext>
                </a:extLst>
              </a:tr>
              <a:tr h="284578">
                <a:tc>
                  <a:txBody>
                    <a:bodyPr/>
                    <a:lstStyle/>
                    <a:p>
                      <a:pPr algn="l"/>
                      <a:r>
                        <a:rPr lang="en-US" b="0" dirty="0">
                          <a:solidFill>
                            <a:schemeClr val="tx1"/>
                          </a:solidFill>
                          <a:latin typeface="Arial" panose="020B0604020202020204" pitchFamily="34" charset="0"/>
                          <a:cs typeface="Arial" panose="020B0604020202020204" pitchFamily="34" charset="0"/>
                        </a:rPr>
                        <a:t>Long-term portion</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dirty="0">
                        <a:solidFill>
                          <a:schemeClr val="tx1"/>
                        </a:solidFill>
                        <a:latin typeface="Arial" panose="020B0604020202020204" pitchFamily="34" charset="0"/>
                        <a:cs typeface="Arial" panose="020B0604020202020204" pitchFamily="34" charset="0"/>
                      </a:endParaRPr>
                    </a:p>
                  </a:txBody>
                  <a:tcPr marR="9144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dirty="0">
                        <a:solidFill>
                          <a:schemeClr val="tx1"/>
                        </a:solidFill>
                        <a:latin typeface="Arial" panose="020B0604020202020204" pitchFamily="34" charset="0"/>
                        <a:cs typeface="Arial" panose="020B0604020202020204" pitchFamily="34" charset="0"/>
                      </a:endParaRPr>
                    </a:p>
                  </a:txBody>
                  <a:tcPr marR="27432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b="1" u="dbl" baseline="0" dirty="0">
                          <a:solidFill>
                            <a:schemeClr val="tx1"/>
                          </a:solidFill>
                          <a:latin typeface="Arial" panose="020B0604020202020204" pitchFamily="34" charset="0"/>
                          <a:cs typeface="Arial" panose="020B0604020202020204" pitchFamily="34" charset="0"/>
                        </a:rPr>
                        <a:t>$ 6,472</a:t>
                      </a:r>
                    </a:p>
                  </a:txBody>
                  <a:tcPr marR="54864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u="dbl" baseline="0" dirty="0">
                          <a:solidFill>
                            <a:schemeClr val="tx1"/>
                          </a:solidFill>
                          <a:latin typeface="Arial" panose="020B0604020202020204" pitchFamily="34" charset="0"/>
                          <a:cs typeface="Arial" panose="020B0604020202020204" pitchFamily="34" charset="0"/>
                        </a:rPr>
                        <a:t>$ 6,439</a:t>
                      </a:r>
                    </a:p>
                  </a:txBody>
                  <a:tcPr marR="457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570581798"/>
                  </a:ext>
                </a:extLst>
              </a:tr>
            </a:tbl>
          </a:graphicData>
        </a:graphic>
      </p:graphicFrame>
    </p:spTree>
    <p:extLst>
      <p:ext uri="{BB962C8B-B14F-4D97-AF65-F5344CB8AC3E}">
        <p14:creationId xmlns:p14="http://schemas.microsoft.com/office/powerpoint/2010/main" val="2743271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Shareholders’ Equity, Part 2</a:t>
            </a:r>
            <a:endParaRPr lang="en-US" sz="500" dirty="0"/>
          </a:p>
        </p:txBody>
      </p:sp>
      <p:sp>
        <p:nvSpPr>
          <p:cNvPr id="4" name="Content Placeholder 2"/>
          <p:cNvSpPr>
            <a:spLocks noGrp="1"/>
          </p:cNvSpPr>
          <p:nvPr>
            <p:ph idx="1"/>
          </p:nvPr>
        </p:nvSpPr>
        <p:spPr>
          <a:xfrm>
            <a:off x="838200" y="1317625"/>
            <a:ext cx="10802257" cy="4662262"/>
          </a:xfrm>
        </p:spPr>
        <p:txBody>
          <a:bodyPr/>
          <a:lstStyle/>
          <a:p>
            <a:pPr lvl="0">
              <a:spcBef>
                <a:spcPts val="1200"/>
              </a:spcBef>
              <a:buClr>
                <a:schemeClr val="tx1"/>
              </a:buClr>
            </a:pPr>
            <a:r>
              <a:rPr lang="en-US" sz="2800" b="1" dirty="0">
                <a:solidFill>
                  <a:srgbClr val="004A78"/>
                </a:solidFill>
              </a:rPr>
              <a:t>Shareholders’ equity</a:t>
            </a:r>
            <a:r>
              <a:rPr lang="en-US" sz="2800" dirty="0"/>
              <a:t> is the residual interest of the shareholders in the assets of the corporation, after deducting the liabilities </a:t>
            </a:r>
          </a:p>
          <a:p>
            <a:pPr lvl="1">
              <a:spcBef>
                <a:spcPts val="1200"/>
              </a:spcBef>
              <a:buClr>
                <a:schemeClr val="tx1"/>
              </a:buClr>
            </a:pPr>
            <a:r>
              <a:rPr lang="en-US" sz="2400" dirty="0"/>
              <a:t>Shareholders’ rights are defined by the laws of the state granting the corporate charter </a:t>
            </a:r>
          </a:p>
          <a:p>
            <a:pPr lvl="1">
              <a:spcBef>
                <a:spcPts val="1200"/>
              </a:spcBef>
              <a:buClr>
                <a:schemeClr val="tx1"/>
              </a:buClr>
            </a:pPr>
            <a:r>
              <a:rPr lang="en-US" sz="2400" dirty="0"/>
              <a:t>Consists of two components: contributed capital and earned capital</a:t>
            </a:r>
          </a:p>
          <a:p>
            <a:pPr lvl="1">
              <a:spcBef>
                <a:spcPts val="1200"/>
              </a:spcBef>
              <a:buClr>
                <a:schemeClr val="tx1"/>
              </a:buClr>
            </a:pPr>
            <a:r>
              <a:rPr lang="en-US" sz="2400" dirty="0"/>
              <a:t>A third component can arise when equity capital is invested by noncontrolling interests</a:t>
            </a:r>
          </a:p>
        </p:txBody>
      </p:sp>
    </p:spTree>
    <p:extLst>
      <p:ext uri="{BB962C8B-B14F-4D97-AF65-F5344CB8AC3E}">
        <p14:creationId xmlns:p14="http://schemas.microsoft.com/office/powerpoint/2010/main" val="2320389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Contributed Capital </a:t>
            </a:r>
            <a:r>
              <a:rPr lang="en-US" sz="2000" dirty="0"/>
              <a:t>(slide 1 of 2)</a:t>
            </a:r>
          </a:p>
        </p:txBody>
      </p:sp>
      <p:sp>
        <p:nvSpPr>
          <p:cNvPr id="4" name="Content Placeholder 2"/>
          <p:cNvSpPr>
            <a:spLocks noGrp="1"/>
          </p:cNvSpPr>
          <p:nvPr>
            <p:ph idx="1"/>
          </p:nvPr>
        </p:nvSpPr>
        <p:spPr>
          <a:xfrm>
            <a:off x="838199" y="1317625"/>
            <a:ext cx="11121571" cy="4821918"/>
          </a:xfrm>
        </p:spPr>
        <p:txBody>
          <a:bodyPr/>
          <a:lstStyle/>
          <a:p>
            <a:pPr lvl="0">
              <a:spcBef>
                <a:spcPts val="300"/>
              </a:spcBef>
              <a:buClr>
                <a:schemeClr val="tx1"/>
              </a:buClr>
            </a:pPr>
            <a:r>
              <a:rPr lang="en-US" sz="2800" b="1" dirty="0">
                <a:solidFill>
                  <a:srgbClr val="004A78"/>
                </a:solidFill>
              </a:rPr>
              <a:t>Contributed capital</a:t>
            </a:r>
            <a:r>
              <a:rPr lang="en-US" sz="2800" dirty="0"/>
              <a:t> is recognized when a shareholder acquires shares directly from the corporation</a:t>
            </a:r>
          </a:p>
          <a:p>
            <a:pPr lvl="0">
              <a:spcBef>
                <a:spcPts val="300"/>
              </a:spcBef>
              <a:buClr>
                <a:schemeClr val="tx1"/>
              </a:buClr>
            </a:pPr>
            <a:r>
              <a:rPr lang="en-US" sz="2800" b="1" dirty="0">
                <a:solidFill>
                  <a:srgbClr val="004A78"/>
                </a:solidFill>
              </a:rPr>
              <a:t>Par value </a:t>
            </a:r>
            <a:r>
              <a:rPr lang="en-US" sz="2800" dirty="0"/>
              <a:t>(or </a:t>
            </a:r>
            <a:r>
              <a:rPr lang="en-US" sz="2800" b="1" dirty="0">
                <a:solidFill>
                  <a:srgbClr val="004A78"/>
                </a:solidFill>
              </a:rPr>
              <a:t>stated value</a:t>
            </a:r>
            <a:r>
              <a:rPr lang="en-US" sz="2800" dirty="0"/>
              <a:t>) is the minimum dollar amount per share that investors are required to invest</a:t>
            </a:r>
          </a:p>
          <a:p>
            <a:pPr lvl="0">
              <a:spcBef>
                <a:spcPts val="300"/>
              </a:spcBef>
              <a:buClr>
                <a:schemeClr val="tx1"/>
              </a:buClr>
            </a:pPr>
            <a:r>
              <a:rPr lang="en-US" sz="2800" dirty="0"/>
              <a:t>Contributed capital can involve as many as four or more components:</a:t>
            </a:r>
          </a:p>
          <a:p>
            <a:pPr lvl="1">
              <a:spcBef>
                <a:spcPts val="300"/>
              </a:spcBef>
              <a:buClr>
                <a:schemeClr val="tx1"/>
              </a:buClr>
            </a:pPr>
            <a:r>
              <a:rPr lang="en-US" sz="2400" b="1" dirty="0">
                <a:solidFill>
                  <a:srgbClr val="004A78"/>
                </a:solidFill>
              </a:rPr>
              <a:t>Common stock,</a:t>
            </a:r>
            <a:r>
              <a:rPr lang="en-US" sz="2400" dirty="0"/>
              <a:t> the most prevalent type of stock</a:t>
            </a:r>
          </a:p>
          <a:p>
            <a:pPr lvl="1">
              <a:spcBef>
                <a:spcPts val="300"/>
              </a:spcBef>
              <a:buClr>
                <a:schemeClr val="tx1"/>
              </a:buClr>
            </a:pPr>
            <a:r>
              <a:rPr lang="en-US" sz="2400" dirty="0"/>
              <a:t>Additional paid-in capital, the amount paid for stock above par value</a:t>
            </a:r>
          </a:p>
          <a:p>
            <a:pPr lvl="1">
              <a:spcBef>
                <a:spcPts val="300"/>
              </a:spcBef>
              <a:buClr>
                <a:schemeClr val="tx1"/>
              </a:buClr>
            </a:pPr>
            <a:r>
              <a:rPr lang="en-US" sz="2400" b="1" dirty="0">
                <a:solidFill>
                  <a:srgbClr val="004A78"/>
                </a:solidFill>
              </a:rPr>
              <a:t>Treasury stock, </a:t>
            </a:r>
            <a:r>
              <a:rPr lang="en-US" sz="2400" dirty="0"/>
              <a:t>the company’s own stock that is reacquired</a:t>
            </a:r>
          </a:p>
          <a:p>
            <a:pPr lvl="1">
              <a:spcBef>
                <a:spcPts val="300"/>
              </a:spcBef>
              <a:buClr>
                <a:schemeClr val="tx1"/>
              </a:buClr>
            </a:pPr>
            <a:r>
              <a:rPr lang="en-US" sz="2400" b="1" dirty="0">
                <a:solidFill>
                  <a:srgbClr val="004A78"/>
                </a:solidFill>
              </a:rPr>
              <a:t>Preferred stock,  </a:t>
            </a:r>
            <a:r>
              <a:rPr lang="en-US" sz="2400" dirty="0"/>
              <a:t>which has different ownership rights from common stock</a:t>
            </a:r>
          </a:p>
        </p:txBody>
      </p:sp>
    </p:spTree>
    <p:extLst>
      <p:ext uri="{BB962C8B-B14F-4D97-AF65-F5344CB8AC3E}">
        <p14:creationId xmlns:p14="http://schemas.microsoft.com/office/powerpoint/2010/main" val="2102963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What Is the Purpose of the Balance Sheet?</a:t>
            </a:r>
            <a:br>
              <a:rPr lang="en-US" dirty="0"/>
            </a:br>
            <a:r>
              <a:rPr lang="en-US" sz="2000" dirty="0"/>
              <a:t>(Slide 1 of 2)</a:t>
            </a:r>
          </a:p>
        </p:txBody>
      </p:sp>
      <p:sp>
        <p:nvSpPr>
          <p:cNvPr id="3" name="Content Placeholder 2"/>
          <p:cNvSpPr>
            <a:spLocks noGrp="1"/>
          </p:cNvSpPr>
          <p:nvPr>
            <p:ph idx="1"/>
          </p:nvPr>
        </p:nvSpPr>
        <p:spPr>
          <a:xfrm>
            <a:off x="838199" y="1317625"/>
            <a:ext cx="10947401" cy="4850946"/>
          </a:xfrm>
        </p:spPr>
        <p:txBody>
          <a:bodyPr/>
          <a:lstStyle/>
          <a:p>
            <a:pPr>
              <a:spcBef>
                <a:spcPts val="300"/>
              </a:spcBef>
              <a:buSzPct val="100000"/>
            </a:pPr>
            <a:r>
              <a:rPr lang="en-US" sz="2800" dirty="0"/>
              <a:t>The FASB and the IASB have established the </a:t>
            </a:r>
            <a:r>
              <a:rPr lang="en-US" sz="2800" b="1" dirty="0">
                <a:solidFill>
                  <a:srgbClr val="004A78"/>
                </a:solidFill>
              </a:rPr>
              <a:t>balance sheet</a:t>
            </a:r>
            <a:r>
              <a:rPr lang="en-US" sz="2800" dirty="0"/>
              <a:t> (also called the </a:t>
            </a:r>
            <a:r>
              <a:rPr lang="en-US" sz="2800" b="1" dirty="0">
                <a:solidFill>
                  <a:srgbClr val="004A78"/>
                </a:solidFill>
              </a:rPr>
              <a:t>statement of financial position</a:t>
            </a:r>
            <a:r>
              <a:rPr lang="en-US" sz="2800" dirty="0"/>
              <a:t>) as the cornerstone of financial reporting because it reports the accounting equation, representing the </a:t>
            </a:r>
            <a:r>
              <a:rPr lang="en-US" sz="2800" b="1" dirty="0">
                <a:solidFill>
                  <a:srgbClr val="004A78"/>
                </a:solidFill>
              </a:rPr>
              <a:t>financial position</a:t>
            </a:r>
            <a:r>
              <a:rPr lang="en-US" sz="2800" dirty="0"/>
              <a:t> of the company: Assets = Liabilities + Shareholders’ Equity</a:t>
            </a:r>
          </a:p>
          <a:p>
            <a:pPr>
              <a:spcBef>
                <a:spcPts val="300"/>
              </a:spcBef>
              <a:buSzPct val="100000"/>
            </a:pPr>
            <a:r>
              <a:rPr lang="en-US" sz="2800" dirty="0"/>
              <a:t>The balance sheet reports the financial position from two perspectives:</a:t>
            </a:r>
          </a:p>
          <a:p>
            <a:pPr lvl="1">
              <a:spcBef>
                <a:spcPts val="300"/>
              </a:spcBef>
              <a:buSzPct val="100000"/>
            </a:pPr>
            <a:r>
              <a:rPr lang="en-US" sz="2400" dirty="0"/>
              <a:t>Specific resources the company controls</a:t>
            </a:r>
          </a:p>
          <a:p>
            <a:pPr lvl="1">
              <a:spcBef>
                <a:spcPts val="300"/>
              </a:spcBef>
              <a:buSzPct val="100000"/>
            </a:pPr>
            <a:r>
              <a:rPr lang="en-US" sz="2400" dirty="0"/>
              <a:t>Claims on the company by the persons or entities that provided the resources, including the creditors and lenders (liabilities) and investors (shareholders’ equity)</a:t>
            </a:r>
          </a:p>
        </p:txBody>
      </p:sp>
    </p:spTree>
    <p:extLst>
      <p:ext uri="{BB962C8B-B14F-4D97-AF65-F5344CB8AC3E}">
        <p14:creationId xmlns:p14="http://schemas.microsoft.com/office/powerpoint/2010/main" val="1746453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Contributed Capital </a:t>
            </a:r>
            <a:r>
              <a:rPr lang="en-US" sz="2000" dirty="0"/>
              <a:t>(slide 2 of 2)</a:t>
            </a:r>
          </a:p>
        </p:txBody>
      </p:sp>
      <p:sp>
        <p:nvSpPr>
          <p:cNvPr id="4" name="Content Placeholder 2"/>
          <p:cNvSpPr>
            <a:spLocks noGrp="1"/>
          </p:cNvSpPr>
          <p:nvPr>
            <p:ph idx="1"/>
          </p:nvPr>
        </p:nvSpPr>
        <p:spPr>
          <a:xfrm>
            <a:off x="838200" y="1317625"/>
            <a:ext cx="10515600" cy="1411061"/>
          </a:xfrm>
        </p:spPr>
        <p:txBody>
          <a:bodyPr/>
          <a:lstStyle/>
          <a:p>
            <a:pPr lvl="0">
              <a:spcBef>
                <a:spcPts val="300"/>
              </a:spcBef>
              <a:buClr>
                <a:schemeClr val="tx1"/>
              </a:buClr>
            </a:pPr>
            <a:r>
              <a:rPr lang="en-US" sz="2800" b="1" dirty="0">
                <a:solidFill>
                  <a:srgbClr val="CC4D00"/>
                </a:solidFill>
              </a:rPr>
              <a:t>Example:</a:t>
            </a:r>
            <a:r>
              <a:rPr lang="en-US" sz="2800" dirty="0"/>
              <a:t> Crosley Corporation sold 100 shares of its $5 par common stock for $30 per share. The journal entry to record the transaction is as follows:</a:t>
            </a:r>
          </a:p>
        </p:txBody>
      </p:sp>
      <p:graphicFrame>
        <p:nvGraphicFramePr>
          <p:cNvPr id="5" name="Table 3" descr="A journal entry. Cash is debited by 3,000. Common stock, 5 dollars par is credited by 500. Additional paid-in capital on common stock is credited by 2,500."/>
          <p:cNvGraphicFramePr>
            <a:graphicFrameLocks noGrp="1"/>
          </p:cNvGraphicFramePr>
          <p:nvPr>
            <p:ph idx="10"/>
            <p:extLst>
              <p:ext uri="{D42A27DB-BD31-4B8C-83A1-F6EECF244321}">
                <p14:modId xmlns:p14="http://schemas.microsoft.com/office/powerpoint/2010/main" val="2580959662"/>
              </p:ext>
            </p:extLst>
          </p:nvPr>
        </p:nvGraphicFramePr>
        <p:xfrm>
          <a:off x="1146628" y="3197226"/>
          <a:ext cx="10681977" cy="1554480"/>
        </p:xfrm>
        <a:graphic>
          <a:graphicData uri="http://schemas.openxmlformats.org/drawingml/2006/table">
            <a:tbl>
              <a:tblPr firstRow="1" bandRow="1">
                <a:tableStyleId>{5C22544A-7EE6-4342-B048-85BDC9FD1C3A}</a:tableStyleId>
              </a:tblPr>
              <a:tblGrid>
                <a:gridCol w="7498080">
                  <a:extLst>
                    <a:ext uri="{9D8B030D-6E8A-4147-A177-3AD203B41FA5}">
                      <a16:colId xmlns:a16="http://schemas.microsoft.com/office/drawing/2014/main" val="367734326"/>
                    </a:ext>
                  </a:extLst>
                </a:gridCol>
                <a:gridCol w="1521911">
                  <a:extLst>
                    <a:ext uri="{9D8B030D-6E8A-4147-A177-3AD203B41FA5}">
                      <a16:colId xmlns:a16="http://schemas.microsoft.com/office/drawing/2014/main" val="649936145"/>
                    </a:ext>
                  </a:extLst>
                </a:gridCol>
                <a:gridCol w="1661986">
                  <a:extLst>
                    <a:ext uri="{9D8B030D-6E8A-4147-A177-3AD203B41FA5}">
                      <a16:colId xmlns:a16="http://schemas.microsoft.com/office/drawing/2014/main" val="2935834981"/>
                    </a:ext>
                  </a:extLst>
                </a:gridCol>
              </a:tblGrid>
              <a:tr h="370840">
                <a:tc>
                  <a:txBody>
                    <a:bodyPr/>
                    <a:lstStyle/>
                    <a:p>
                      <a:r>
                        <a:rPr lang="en-US" sz="2800" b="0" dirty="0">
                          <a:solidFill>
                            <a:schemeClr val="tx1"/>
                          </a:solidFill>
                          <a:latin typeface="Arial" panose="020B0604020202020204" pitchFamily="34" charset="0"/>
                          <a:cs typeface="Arial" panose="020B0604020202020204" pitchFamily="34" charset="0"/>
                        </a:rPr>
                        <a:t>Cash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800" b="0" dirty="0">
                          <a:solidFill>
                            <a:schemeClr val="tx1"/>
                          </a:solidFill>
                          <a:latin typeface="Arial" panose="020B0604020202020204" pitchFamily="34" charset="0"/>
                          <a:cs typeface="Arial" panose="020B0604020202020204" pitchFamily="34" charset="0"/>
                        </a:rPr>
                        <a:t>3,000</a:t>
                      </a:r>
                    </a:p>
                  </a:txBody>
                  <a:tcPr marR="4572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endParaRPr lang="en-US" sz="2800" b="0" dirty="0">
                        <a:solidFill>
                          <a:schemeClr val="tx1"/>
                        </a:solidFill>
                        <a:latin typeface="Arial" panose="020B0604020202020204" pitchFamily="34" charset="0"/>
                        <a:cs typeface="Arial" panose="020B0604020202020204" pitchFamily="34" charset="0"/>
                      </a:endParaRPr>
                    </a:p>
                  </a:txBody>
                  <a:tcPr marR="4572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9796320"/>
                  </a:ext>
                </a:extLst>
              </a:tr>
              <a:tr h="370840">
                <a:tc>
                  <a:txBody>
                    <a:bodyPr/>
                    <a:lstStyle/>
                    <a:p>
                      <a:pPr marL="274320"/>
                      <a:r>
                        <a:rPr lang="en-US" sz="2800" b="0" dirty="0">
                          <a:solidFill>
                            <a:schemeClr val="tx1"/>
                          </a:solidFill>
                          <a:latin typeface="Arial" panose="020B0604020202020204" pitchFamily="34" charset="0"/>
                          <a:cs typeface="Arial" panose="020B0604020202020204" pitchFamily="34" charset="0"/>
                        </a:rPr>
                        <a:t>Common Stock, $5 par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2800" b="0" dirty="0">
                        <a:solidFill>
                          <a:schemeClr val="tx1"/>
                        </a:solidFill>
                        <a:latin typeface="Arial" panose="020B0604020202020204" pitchFamily="34" charset="0"/>
                        <a:cs typeface="Arial" panose="020B0604020202020204" pitchFamily="34" charset="0"/>
                      </a:endParaRPr>
                    </a:p>
                  </a:txBody>
                  <a:tcPr marR="4572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2800" b="0" dirty="0">
                          <a:solidFill>
                            <a:schemeClr val="tx1"/>
                          </a:solidFill>
                          <a:latin typeface="Arial" panose="020B0604020202020204" pitchFamily="34" charset="0"/>
                          <a:cs typeface="Arial" panose="020B0604020202020204" pitchFamily="34" charset="0"/>
                        </a:rPr>
                        <a:t>500</a:t>
                      </a:r>
                    </a:p>
                  </a:txBody>
                  <a:tcPr marR="4572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6286247"/>
                  </a:ext>
                </a:extLst>
              </a:tr>
              <a:tr h="370840">
                <a:tc>
                  <a:txBody>
                    <a:bodyPr/>
                    <a:lstStyle/>
                    <a:p>
                      <a:pPr marL="274320"/>
                      <a:r>
                        <a:rPr lang="en-US" sz="2800" b="0" dirty="0">
                          <a:solidFill>
                            <a:schemeClr val="tx1"/>
                          </a:solidFill>
                          <a:latin typeface="Arial" panose="020B0604020202020204" pitchFamily="34" charset="0"/>
                          <a:cs typeface="Arial" panose="020B0604020202020204" pitchFamily="34" charset="0"/>
                        </a:rPr>
                        <a:t>Additional Paid-in Capital on Common Stock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2800" b="0" dirty="0">
                        <a:solidFill>
                          <a:schemeClr val="tx1"/>
                        </a:solidFill>
                        <a:latin typeface="Arial" panose="020B0604020202020204" pitchFamily="34" charset="0"/>
                        <a:cs typeface="Arial" panose="020B0604020202020204" pitchFamily="34" charset="0"/>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800" b="0" dirty="0">
                          <a:solidFill>
                            <a:schemeClr val="tx1"/>
                          </a:solidFill>
                          <a:latin typeface="Arial" panose="020B0604020202020204" pitchFamily="34" charset="0"/>
                          <a:cs typeface="Arial" panose="020B0604020202020204" pitchFamily="34" charset="0"/>
                        </a:rPr>
                        <a:t>2,500</a:t>
                      </a: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4724398"/>
                  </a:ext>
                </a:extLst>
              </a:tr>
            </a:tbl>
          </a:graphicData>
        </a:graphic>
      </p:graphicFrame>
    </p:spTree>
    <p:extLst>
      <p:ext uri="{BB962C8B-B14F-4D97-AF65-F5344CB8AC3E}">
        <p14:creationId xmlns:p14="http://schemas.microsoft.com/office/powerpoint/2010/main" val="81874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Earned Capital</a:t>
            </a:r>
            <a:endParaRPr lang="en-US" sz="2000" dirty="0"/>
          </a:p>
        </p:txBody>
      </p:sp>
      <p:sp>
        <p:nvSpPr>
          <p:cNvPr id="4" name="Content Placeholder 2"/>
          <p:cNvSpPr>
            <a:spLocks noGrp="1"/>
          </p:cNvSpPr>
          <p:nvPr>
            <p:ph idx="1"/>
          </p:nvPr>
        </p:nvSpPr>
        <p:spPr>
          <a:xfrm>
            <a:off x="838200" y="1317625"/>
            <a:ext cx="10874830" cy="4821918"/>
          </a:xfrm>
        </p:spPr>
        <p:txBody>
          <a:bodyPr/>
          <a:lstStyle/>
          <a:p>
            <a:pPr lvl="0">
              <a:buClr>
                <a:schemeClr val="tx1"/>
              </a:buClr>
            </a:pPr>
            <a:r>
              <a:rPr lang="en-US" sz="2800" b="1" dirty="0">
                <a:solidFill>
                  <a:srgbClr val="004A78"/>
                </a:solidFill>
              </a:rPr>
              <a:t>Earned capital</a:t>
            </a:r>
            <a:r>
              <a:rPr lang="en-US" sz="2800" dirty="0"/>
              <a:t> consists of retained earnings and accumulated other comprehensive income</a:t>
            </a:r>
          </a:p>
          <a:p>
            <a:pPr lvl="1">
              <a:buClr>
                <a:schemeClr val="tx1"/>
              </a:buClr>
            </a:pPr>
            <a:r>
              <a:rPr lang="en-US" sz="2400" b="1" dirty="0">
                <a:solidFill>
                  <a:srgbClr val="004A78"/>
                </a:solidFill>
              </a:rPr>
              <a:t>Retained earnings</a:t>
            </a:r>
            <a:r>
              <a:rPr lang="en-US" sz="2400" dirty="0"/>
              <a:t> is the total amount of corporate net income that has been earned but not been distributed to shareholders as dividends</a:t>
            </a:r>
          </a:p>
          <a:p>
            <a:pPr lvl="2">
              <a:buClr>
                <a:schemeClr val="tx1"/>
              </a:buClr>
            </a:pPr>
            <a:r>
              <a:rPr lang="en-US" sz="2000" b="1" dirty="0">
                <a:solidFill>
                  <a:srgbClr val="004A78"/>
                </a:solidFill>
              </a:rPr>
              <a:t>Deficit</a:t>
            </a:r>
            <a:r>
              <a:rPr lang="en-US" sz="2000" dirty="0"/>
              <a:t> arises when cumulative net losses and/or dividends exceed cumulative net income</a:t>
            </a:r>
          </a:p>
          <a:p>
            <a:pPr lvl="1">
              <a:buClr>
                <a:schemeClr val="tx1"/>
              </a:buClr>
            </a:pPr>
            <a:r>
              <a:rPr lang="en-US" sz="2400" b="1" dirty="0">
                <a:solidFill>
                  <a:srgbClr val="004A78"/>
                </a:solidFill>
              </a:rPr>
              <a:t>Accumulated Other Comprehensive Income</a:t>
            </a:r>
            <a:r>
              <a:rPr lang="en-US" sz="2400" dirty="0"/>
              <a:t> (</a:t>
            </a:r>
            <a:r>
              <a:rPr lang="en-US" sz="2400" b="1" dirty="0">
                <a:solidFill>
                  <a:srgbClr val="004A78"/>
                </a:solidFill>
              </a:rPr>
              <a:t>Loss</a:t>
            </a:r>
            <a:r>
              <a:rPr lang="en-US" sz="2400" dirty="0"/>
              <a:t>) is the cumulative amount of other comprehensive income (or loss)</a:t>
            </a:r>
          </a:p>
          <a:p>
            <a:pPr lvl="1">
              <a:buClr>
                <a:schemeClr val="tx1"/>
              </a:buClr>
            </a:pPr>
            <a:r>
              <a:rPr lang="en-US" sz="2400" b="1" dirty="0">
                <a:solidFill>
                  <a:srgbClr val="004A78"/>
                </a:solidFill>
              </a:rPr>
              <a:t>Noncontrolling interests</a:t>
            </a:r>
            <a:r>
              <a:rPr lang="en-US" sz="2400" dirty="0"/>
              <a:t> arise when a parent company consolidates a less than 100% owned subsidiary company’s financial statements with its own financial statements</a:t>
            </a:r>
          </a:p>
        </p:txBody>
      </p:sp>
    </p:spTree>
    <p:extLst>
      <p:ext uri="{BB962C8B-B14F-4D97-AF65-F5344CB8AC3E}">
        <p14:creationId xmlns:p14="http://schemas.microsoft.com/office/powerpoint/2010/main" val="3336972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What Is the Statement of </a:t>
            </a:r>
            <a:br>
              <a:rPr lang="en-US" dirty="0"/>
            </a:br>
            <a:r>
              <a:rPr lang="en-US" dirty="0"/>
              <a:t>Shareholders’ Equity? </a:t>
            </a:r>
            <a:r>
              <a:rPr lang="en-US" sz="2000" dirty="0"/>
              <a:t>(slide 1 of 3)</a:t>
            </a:r>
          </a:p>
        </p:txBody>
      </p:sp>
      <p:sp>
        <p:nvSpPr>
          <p:cNvPr id="4" name="Content Placeholder 2"/>
          <p:cNvSpPr>
            <a:spLocks noGrp="1"/>
          </p:cNvSpPr>
          <p:nvPr>
            <p:ph idx="1"/>
          </p:nvPr>
        </p:nvSpPr>
        <p:spPr>
          <a:xfrm>
            <a:off x="838200" y="1317625"/>
            <a:ext cx="10715171" cy="4575175"/>
          </a:xfrm>
        </p:spPr>
        <p:txBody>
          <a:bodyPr/>
          <a:lstStyle/>
          <a:p>
            <a:pPr lvl="0">
              <a:spcBef>
                <a:spcPts val="1200"/>
              </a:spcBef>
              <a:buClr>
                <a:schemeClr val="tx1"/>
              </a:buClr>
            </a:pPr>
            <a:r>
              <a:rPr lang="en-US" sz="2800" dirty="0"/>
              <a:t>Financial statements must include a disclosure of the ending balances and the changes in its shareholders’ equity accounts.</a:t>
            </a:r>
          </a:p>
          <a:p>
            <a:pPr lvl="0">
              <a:spcBef>
                <a:spcPts val="1200"/>
              </a:spcBef>
              <a:buClr>
                <a:schemeClr val="tx1"/>
              </a:buClr>
            </a:pPr>
            <a:r>
              <a:rPr lang="en-US" sz="2800" dirty="0"/>
              <a:t>The SEC requires a separate financial statement for publicly traded companies, but smaller companies and private companies may report it in a supporting schedule or a note to the financial statements.</a:t>
            </a:r>
          </a:p>
        </p:txBody>
      </p:sp>
    </p:spTree>
    <p:extLst>
      <p:ext uri="{BB962C8B-B14F-4D97-AF65-F5344CB8AC3E}">
        <p14:creationId xmlns:p14="http://schemas.microsoft.com/office/powerpoint/2010/main" val="2734978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What Is the Statement of </a:t>
            </a:r>
            <a:br>
              <a:rPr lang="en-US" dirty="0"/>
            </a:br>
            <a:r>
              <a:rPr lang="en-US" dirty="0"/>
              <a:t>Shareholders’ Equity? </a:t>
            </a:r>
            <a:r>
              <a:rPr lang="en-US" sz="2000" dirty="0"/>
              <a:t>(slide 2 of 3)</a:t>
            </a:r>
          </a:p>
        </p:txBody>
      </p:sp>
      <p:sp>
        <p:nvSpPr>
          <p:cNvPr id="4" name="Content Placeholder 2"/>
          <p:cNvSpPr>
            <a:spLocks noGrp="1"/>
          </p:cNvSpPr>
          <p:nvPr>
            <p:ph idx="1"/>
          </p:nvPr>
        </p:nvSpPr>
        <p:spPr>
          <a:xfrm>
            <a:off x="838200" y="1317625"/>
            <a:ext cx="10860314" cy="4575175"/>
          </a:xfrm>
        </p:spPr>
        <p:txBody>
          <a:bodyPr/>
          <a:lstStyle/>
          <a:p>
            <a:pPr lvl="0">
              <a:spcBef>
                <a:spcPts val="1200"/>
              </a:spcBef>
              <a:buClr>
                <a:schemeClr val="tx1"/>
              </a:buClr>
            </a:pPr>
            <a:r>
              <a:rPr lang="en-US" sz="2800" i="1" dirty="0"/>
              <a:t>FASB Statement of Financial Accounting Concepts No. 6</a:t>
            </a:r>
            <a:r>
              <a:rPr lang="en-US" sz="2800" dirty="0"/>
              <a:t> defines:</a:t>
            </a:r>
          </a:p>
          <a:p>
            <a:pPr lvl="1">
              <a:spcBef>
                <a:spcPts val="1200"/>
              </a:spcBef>
              <a:buClr>
                <a:schemeClr val="tx1"/>
              </a:buClr>
            </a:pPr>
            <a:r>
              <a:rPr lang="en-US" sz="2400" b="1" dirty="0">
                <a:solidFill>
                  <a:srgbClr val="004A78"/>
                </a:solidFill>
              </a:rPr>
              <a:t>Investments by owners</a:t>
            </a:r>
            <a:r>
              <a:rPr lang="en-US" sz="2400" dirty="0"/>
              <a:t> are increases in the equity of a company resulting from transfers of something valuable to the company from other entities to obtain or increase ownership interests. </a:t>
            </a:r>
          </a:p>
          <a:p>
            <a:pPr lvl="1">
              <a:spcBef>
                <a:spcPts val="1200"/>
              </a:spcBef>
              <a:buClr>
                <a:schemeClr val="tx1"/>
              </a:buClr>
            </a:pPr>
            <a:r>
              <a:rPr lang="en-US" sz="2400" b="1" dirty="0">
                <a:solidFill>
                  <a:srgbClr val="004A78"/>
                </a:solidFill>
              </a:rPr>
              <a:t>Distributions to owners</a:t>
            </a:r>
            <a:r>
              <a:rPr lang="en-US" sz="2400" dirty="0"/>
              <a:t> are decreases in the equity of a company caused by transferring assets, rendering services, or incurring liabilities to owners. </a:t>
            </a:r>
          </a:p>
        </p:txBody>
      </p:sp>
    </p:spTree>
    <p:extLst>
      <p:ext uri="{BB962C8B-B14F-4D97-AF65-F5344CB8AC3E}">
        <p14:creationId xmlns:p14="http://schemas.microsoft.com/office/powerpoint/2010/main" val="2624928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What Is the Statement of </a:t>
            </a:r>
            <a:br>
              <a:rPr lang="en-US" dirty="0"/>
            </a:br>
            <a:r>
              <a:rPr lang="en-US" dirty="0"/>
              <a:t>Shareholders’ Equity? </a:t>
            </a:r>
            <a:r>
              <a:rPr lang="en-US" sz="2000" dirty="0"/>
              <a:t>(slide 3 of 3)</a:t>
            </a:r>
          </a:p>
        </p:txBody>
      </p:sp>
      <p:sp>
        <p:nvSpPr>
          <p:cNvPr id="4" name="Content Placeholder 2"/>
          <p:cNvSpPr>
            <a:spLocks noGrp="1"/>
          </p:cNvSpPr>
          <p:nvPr>
            <p:ph idx="1"/>
          </p:nvPr>
        </p:nvSpPr>
        <p:spPr>
          <a:xfrm>
            <a:off x="838200" y="1317625"/>
            <a:ext cx="10860314" cy="4575175"/>
          </a:xfrm>
        </p:spPr>
        <p:txBody>
          <a:bodyPr/>
          <a:lstStyle/>
          <a:p>
            <a:pPr lvl="0">
              <a:spcBef>
                <a:spcPts val="1200"/>
              </a:spcBef>
              <a:buClr>
                <a:schemeClr val="tx1"/>
              </a:buClr>
            </a:pPr>
            <a:r>
              <a:rPr lang="en-US" sz="2800" dirty="0"/>
              <a:t>To report investments by and distributions to owners, companies prepare a </a:t>
            </a:r>
            <a:r>
              <a:rPr lang="en-US" sz="2800" b="1" dirty="0">
                <a:solidFill>
                  <a:srgbClr val="004A78"/>
                </a:solidFill>
              </a:rPr>
              <a:t>statement of shareholders’ equity</a:t>
            </a:r>
            <a:r>
              <a:rPr lang="en-US" sz="2800" dirty="0"/>
              <a:t> (or </a:t>
            </a:r>
            <a:r>
              <a:rPr lang="en-US" sz="2800" b="1" dirty="0">
                <a:solidFill>
                  <a:srgbClr val="004A78"/>
                </a:solidFill>
              </a:rPr>
              <a:t>statement of changes in shareholders’ equity</a:t>
            </a:r>
            <a:r>
              <a:rPr lang="en-US" sz="2800" dirty="0"/>
              <a:t>)</a:t>
            </a:r>
          </a:p>
          <a:p>
            <a:pPr lvl="0">
              <a:spcBef>
                <a:spcPts val="1200"/>
              </a:spcBef>
              <a:buClr>
                <a:schemeClr val="tx1"/>
              </a:buClr>
            </a:pPr>
            <a:r>
              <a:rPr lang="en-US" sz="2800" dirty="0"/>
              <a:t>This reports the changes in contributed capital, treasury stock, retained earnings, accumulated other comprehensive income, noncontrolling interests (if any), as well as ending balances.</a:t>
            </a:r>
          </a:p>
        </p:txBody>
      </p:sp>
    </p:spTree>
    <p:extLst>
      <p:ext uri="{BB962C8B-B14F-4D97-AF65-F5344CB8AC3E}">
        <p14:creationId xmlns:p14="http://schemas.microsoft.com/office/powerpoint/2010/main" val="2832038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Statement of Shareholders’ Equity</a:t>
            </a:r>
          </a:p>
        </p:txBody>
      </p:sp>
      <p:sp>
        <p:nvSpPr>
          <p:cNvPr id="4" name="Content Placeholder 2"/>
          <p:cNvSpPr>
            <a:spLocks noGrp="1"/>
          </p:cNvSpPr>
          <p:nvPr>
            <p:ph idx="1"/>
          </p:nvPr>
        </p:nvSpPr>
        <p:spPr>
          <a:xfrm>
            <a:off x="489857" y="1477281"/>
            <a:ext cx="11399520" cy="923017"/>
          </a:xfrm>
          <a:solidFill>
            <a:srgbClr val="EDF0D8"/>
          </a:solidFill>
        </p:spPr>
        <p:txBody>
          <a:bodyPr/>
          <a:lstStyle/>
          <a:p>
            <a:pPr marL="0" lvl="0" indent="0" algn="ctr">
              <a:buNone/>
            </a:pPr>
            <a:r>
              <a:rPr lang="en-US" sz="1800" b="1" dirty="0"/>
              <a:t>Schedule A Caron Company</a:t>
            </a:r>
            <a:br>
              <a:rPr lang="en-US" sz="1800" b="1" dirty="0"/>
            </a:br>
            <a:r>
              <a:rPr lang="en-US" sz="1800" b="1" dirty="0"/>
              <a:t>Statement of Shareholders’ Equity</a:t>
            </a:r>
            <a:br>
              <a:rPr lang="en-US" sz="1800" b="1" dirty="0"/>
            </a:br>
            <a:r>
              <a:rPr lang="en-US" sz="1800" b="1" dirty="0"/>
              <a:t>For Year Ended December 31, 2019</a:t>
            </a:r>
          </a:p>
        </p:txBody>
      </p:sp>
      <p:graphicFrame>
        <p:nvGraphicFramePr>
          <p:cNvPr id="7" name="Table 3"/>
          <p:cNvGraphicFramePr>
            <a:graphicFrameLocks noGrp="1"/>
          </p:cNvGraphicFramePr>
          <p:nvPr>
            <p:ph idx="10"/>
            <p:extLst>
              <p:ext uri="{D42A27DB-BD31-4B8C-83A1-F6EECF244321}">
                <p14:modId xmlns:p14="http://schemas.microsoft.com/office/powerpoint/2010/main" val="3864430006"/>
              </p:ext>
            </p:extLst>
          </p:nvPr>
        </p:nvGraphicFramePr>
        <p:xfrm>
          <a:off x="489857" y="2400299"/>
          <a:ext cx="11430000" cy="3307080"/>
        </p:xfrm>
        <a:graphic>
          <a:graphicData uri="http://schemas.openxmlformats.org/drawingml/2006/table">
            <a:tbl>
              <a:tblPr firstRow="1" bandRow="1">
                <a:tableStyleId>{5C22544A-7EE6-4342-B048-85BDC9FD1C3A}</a:tableStyleId>
              </a:tblPr>
              <a:tblGrid>
                <a:gridCol w="2468880">
                  <a:extLst>
                    <a:ext uri="{9D8B030D-6E8A-4147-A177-3AD203B41FA5}">
                      <a16:colId xmlns:a16="http://schemas.microsoft.com/office/drawing/2014/main" val="2833422258"/>
                    </a:ext>
                  </a:extLst>
                </a:gridCol>
                <a:gridCol w="1645920">
                  <a:extLst>
                    <a:ext uri="{9D8B030D-6E8A-4147-A177-3AD203B41FA5}">
                      <a16:colId xmlns:a16="http://schemas.microsoft.com/office/drawing/2014/main" val="4198971231"/>
                    </a:ext>
                  </a:extLst>
                </a:gridCol>
                <a:gridCol w="1828800">
                  <a:extLst>
                    <a:ext uri="{9D8B030D-6E8A-4147-A177-3AD203B41FA5}">
                      <a16:colId xmlns:a16="http://schemas.microsoft.com/office/drawing/2014/main" val="1877033767"/>
                    </a:ext>
                  </a:extLst>
                </a:gridCol>
                <a:gridCol w="1554480">
                  <a:extLst>
                    <a:ext uri="{9D8B030D-6E8A-4147-A177-3AD203B41FA5}">
                      <a16:colId xmlns:a16="http://schemas.microsoft.com/office/drawing/2014/main" val="2625711387"/>
                    </a:ext>
                  </a:extLst>
                </a:gridCol>
                <a:gridCol w="2377440">
                  <a:extLst>
                    <a:ext uri="{9D8B030D-6E8A-4147-A177-3AD203B41FA5}">
                      <a16:colId xmlns:a16="http://schemas.microsoft.com/office/drawing/2014/main" val="3756313217"/>
                    </a:ext>
                  </a:extLst>
                </a:gridCol>
                <a:gridCol w="1554480">
                  <a:extLst>
                    <a:ext uri="{9D8B030D-6E8A-4147-A177-3AD203B41FA5}">
                      <a16:colId xmlns:a16="http://schemas.microsoft.com/office/drawing/2014/main" val="175972198"/>
                    </a:ext>
                  </a:extLst>
                </a:gridCol>
              </a:tblGrid>
              <a:tr h="370840">
                <a:tc>
                  <a:txBody>
                    <a:bodyPr/>
                    <a:lstStyle/>
                    <a:p>
                      <a:pPr algn="ctr"/>
                      <a:endParaRPr lang="en-US"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dirty="0">
                          <a:solidFill>
                            <a:schemeClr val="tx1"/>
                          </a:solidFill>
                          <a:latin typeface="Arial" panose="020B0604020202020204" pitchFamily="34" charset="0"/>
                          <a:cs typeface="Arial" panose="020B0604020202020204" pitchFamily="34" charset="0"/>
                        </a:rPr>
                        <a:t>Common</a:t>
                      </a:r>
                    </a:p>
                    <a:p>
                      <a:pPr algn="ctr"/>
                      <a:r>
                        <a:rPr lang="en-US" dirty="0">
                          <a:solidFill>
                            <a:schemeClr val="tx1"/>
                          </a:solidFill>
                          <a:latin typeface="Arial" panose="020B0604020202020204" pitchFamily="34" charset="0"/>
                          <a:cs typeface="Arial" panose="020B0604020202020204" pitchFamily="34" charset="0"/>
                        </a:rPr>
                        <a:t>Stock, $5</a:t>
                      </a:r>
                      <a:r>
                        <a:rPr lang="en-US" baseline="0"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Par</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dirty="0">
                          <a:solidFill>
                            <a:schemeClr val="tx1"/>
                          </a:solidFill>
                          <a:latin typeface="Arial" panose="020B0604020202020204" pitchFamily="34" charset="0"/>
                          <a:cs typeface="Arial" panose="020B0604020202020204" pitchFamily="34" charset="0"/>
                        </a:rPr>
                        <a:t>Additional</a:t>
                      </a:r>
                    </a:p>
                    <a:p>
                      <a:pPr algn="ctr"/>
                      <a:r>
                        <a:rPr lang="en-US" dirty="0">
                          <a:solidFill>
                            <a:schemeClr val="tx1"/>
                          </a:solidFill>
                          <a:latin typeface="Arial" panose="020B0604020202020204" pitchFamily="34" charset="0"/>
                          <a:cs typeface="Arial" panose="020B0604020202020204" pitchFamily="34" charset="0"/>
                        </a:rPr>
                        <a:t>Paid-In</a:t>
                      </a:r>
                      <a:r>
                        <a:rPr lang="en-US" baseline="0"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Capital</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dirty="0">
                          <a:solidFill>
                            <a:schemeClr val="tx1"/>
                          </a:solidFill>
                          <a:latin typeface="Arial" panose="020B0604020202020204" pitchFamily="34" charset="0"/>
                          <a:cs typeface="Arial" panose="020B0604020202020204" pitchFamily="34" charset="0"/>
                        </a:rPr>
                        <a:t>Retained</a:t>
                      </a:r>
                    </a:p>
                    <a:p>
                      <a:pPr algn="ctr"/>
                      <a:r>
                        <a:rPr lang="en-US" dirty="0">
                          <a:solidFill>
                            <a:schemeClr val="tx1"/>
                          </a:solidFill>
                          <a:latin typeface="Arial" panose="020B0604020202020204" pitchFamily="34" charset="0"/>
                          <a:cs typeface="Arial" panose="020B0604020202020204" pitchFamily="34" charset="0"/>
                        </a:rPr>
                        <a:t>Earnings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dirty="0">
                          <a:solidFill>
                            <a:schemeClr val="tx1"/>
                          </a:solidFill>
                          <a:latin typeface="Arial" panose="020B0604020202020204" pitchFamily="34" charset="0"/>
                          <a:cs typeface="Arial" panose="020B0604020202020204" pitchFamily="34" charset="0"/>
                        </a:rPr>
                        <a:t>Accumulated</a:t>
                      </a:r>
                      <a:r>
                        <a:rPr lang="en-US" baseline="0"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Other</a:t>
                      </a:r>
                    </a:p>
                    <a:p>
                      <a:pPr algn="ctr"/>
                      <a:r>
                        <a:rPr lang="en-US" dirty="0">
                          <a:solidFill>
                            <a:schemeClr val="tx1"/>
                          </a:solidFill>
                          <a:latin typeface="Arial" panose="020B0604020202020204" pitchFamily="34" charset="0"/>
                          <a:cs typeface="Arial" panose="020B0604020202020204" pitchFamily="34" charset="0"/>
                        </a:rPr>
                        <a:t>Comprehensive</a:t>
                      </a:r>
                    </a:p>
                    <a:p>
                      <a:pPr algn="ctr"/>
                      <a:r>
                        <a:rPr lang="en-US" dirty="0">
                          <a:solidFill>
                            <a:schemeClr val="tx1"/>
                          </a:solidFill>
                          <a:latin typeface="Arial" panose="020B0604020202020204" pitchFamily="34" charset="0"/>
                          <a:cs typeface="Arial" panose="020B0604020202020204" pitchFamily="34" charset="0"/>
                        </a:rPr>
                        <a:t>Income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dirty="0">
                          <a:solidFill>
                            <a:schemeClr val="tx1"/>
                          </a:solidFill>
                          <a:latin typeface="Arial" panose="020B0604020202020204" pitchFamily="34" charset="0"/>
                          <a:cs typeface="Arial" panose="020B0604020202020204" pitchFamily="34" charset="0"/>
                        </a:rPr>
                        <a:t>Total</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409931347"/>
                  </a:ext>
                </a:extLst>
              </a:tr>
              <a:tr h="370840">
                <a:tc>
                  <a:txBody>
                    <a:bodyPr/>
                    <a:lstStyle/>
                    <a:p>
                      <a:r>
                        <a:rPr lang="en-US" dirty="0">
                          <a:solidFill>
                            <a:schemeClr val="tx1"/>
                          </a:solidFill>
                          <a:latin typeface="Arial" panose="020B0604020202020204" pitchFamily="34" charset="0"/>
                          <a:cs typeface="Arial" panose="020B0604020202020204" pitchFamily="34" charset="0"/>
                        </a:rPr>
                        <a:t>Balance,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January 1, 2019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$65,000</a:t>
                      </a:r>
                    </a:p>
                  </a:txBody>
                  <a:tcPr marR="4572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$143,400</a:t>
                      </a:r>
                    </a:p>
                  </a:txBody>
                  <a:tcPr marR="4572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$ 64,900</a:t>
                      </a:r>
                    </a:p>
                  </a:txBody>
                  <a:tcPr marR="3657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$12,000</a:t>
                      </a:r>
                    </a:p>
                  </a:txBody>
                  <a:tcPr marR="4572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$285,300</a:t>
                      </a:r>
                    </a:p>
                  </a:txBody>
                  <a:tcPr marR="4572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054911945"/>
                  </a:ext>
                </a:extLst>
              </a:tr>
              <a:tr h="370840">
                <a:tc>
                  <a:txBody>
                    <a:bodyPr/>
                    <a:lstStyle/>
                    <a:p>
                      <a:r>
                        <a:rPr lang="en-US" dirty="0">
                          <a:solidFill>
                            <a:schemeClr val="tx1"/>
                          </a:solidFill>
                          <a:latin typeface="Arial" panose="020B0604020202020204" pitchFamily="34" charset="0"/>
                          <a:cs typeface="Arial" panose="020B0604020202020204" pitchFamily="34" charset="0"/>
                        </a:rPr>
                        <a:t>Net income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dirty="0">
                        <a:solidFill>
                          <a:schemeClr val="tx1"/>
                        </a:solidFill>
                        <a:latin typeface="Arial" panose="020B0604020202020204" pitchFamily="34" charset="0"/>
                        <a:cs typeface="Arial" panose="020B0604020202020204" pitchFamily="34" charset="0"/>
                      </a:endParaRPr>
                    </a:p>
                  </a:txBody>
                  <a:tcPr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a:solidFill>
                          <a:schemeClr val="tx1"/>
                        </a:solidFill>
                        <a:latin typeface="Arial" panose="020B0604020202020204" pitchFamily="34" charset="0"/>
                        <a:cs typeface="Arial" panose="020B0604020202020204" pitchFamily="34" charset="0"/>
                      </a:endParaRPr>
                    </a:p>
                  </a:txBody>
                  <a:tcPr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62,500</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a:solidFill>
                          <a:schemeClr val="tx1"/>
                        </a:solidFill>
                        <a:latin typeface="Arial" panose="020B0604020202020204" pitchFamily="34" charset="0"/>
                        <a:cs typeface="Arial" panose="020B0604020202020204" pitchFamily="34" charset="0"/>
                      </a:endParaRPr>
                    </a:p>
                  </a:txBody>
                  <a:tcPr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62,500</a:t>
                      </a:r>
                    </a:p>
                  </a:txBody>
                  <a:tcPr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608420434"/>
                  </a:ext>
                </a:extLst>
              </a:tr>
              <a:tr h="370840">
                <a:tc>
                  <a:txBody>
                    <a:bodyPr/>
                    <a:lstStyle/>
                    <a:p>
                      <a:r>
                        <a:rPr lang="en-US" dirty="0">
                          <a:solidFill>
                            <a:schemeClr val="tx1"/>
                          </a:solidFill>
                          <a:latin typeface="Arial" panose="020B0604020202020204" pitchFamily="34" charset="0"/>
                          <a:cs typeface="Arial" panose="020B0604020202020204" pitchFamily="34" charset="0"/>
                        </a:rPr>
                        <a:t>Cash dividends paid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dirty="0">
                        <a:solidFill>
                          <a:schemeClr val="tx1"/>
                        </a:solidFill>
                        <a:latin typeface="Arial" panose="020B0604020202020204" pitchFamily="34" charset="0"/>
                        <a:cs typeface="Arial" panose="020B0604020202020204" pitchFamily="34" charset="0"/>
                      </a:endParaRPr>
                    </a:p>
                  </a:txBody>
                  <a:tcPr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dirty="0">
                        <a:solidFill>
                          <a:schemeClr val="tx1"/>
                        </a:solidFill>
                        <a:latin typeface="Arial" panose="020B0604020202020204" pitchFamily="34" charset="0"/>
                        <a:cs typeface="Arial" panose="020B0604020202020204" pitchFamily="34" charset="0"/>
                      </a:endParaRPr>
                    </a:p>
                  </a:txBody>
                  <a:tcPr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(11,200)</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a:solidFill>
                          <a:schemeClr val="tx1"/>
                        </a:solidFill>
                        <a:latin typeface="Arial" panose="020B0604020202020204" pitchFamily="34" charset="0"/>
                        <a:cs typeface="Arial" panose="020B0604020202020204" pitchFamily="34" charset="0"/>
                      </a:endParaRPr>
                    </a:p>
                  </a:txBody>
                  <a:tcPr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(11,200)</a:t>
                      </a:r>
                    </a:p>
                  </a:txBody>
                  <a:tcPr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720597937"/>
                  </a:ext>
                </a:extLst>
              </a:tr>
              <a:tr h="370840">
                <a:tc>
                  <a:txBody>
                    <a:bodyPr/>
                    <a:lstStyle/>
                    <a:p>
                      <a:r>
                        <a:rPr lang="en-US" dirty="0">
                          <a:solidFill>
                            <a:schemeClr val="tx1"/>
                          </a:solidFill>
                          <a:latin typeface="Arial" panose="020B0604020202020204" pitchFamily="34" charset="0"/>
                          <a:cs typeface="Arial" panose="020B0604020202020204" pitchFamily="34" charset="0"/>
                        </a:rPr>
                        <a:t>Common stock issued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u="sng" dirty="0">
                          <a:solidFill>
                            <a:schemeClr val="tx1"/>
                          </a:solidFill>
                          <a:latin typeface="Arial" panose="020B0604020202020204" pitchFamily="34" charset="0"/>
                          <a:cs typeface="Arial" panose="020B0604020202020204" pitchFamily="34" charset="0"/>
                        </a:rPr>
                        <a:t>    6,500</a:t>
                      </a:r>
                    </a:p>
                  </a:txBody>
                  <a:tcPr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u="sng" dirty="0">
                          <a:solidFill>
                            <a:schemeClr val="tx1"/>
                          </a:solidFill>
                          <a:latin typeface="Arial" panose="020B0604020202020204" pitchFamily="34" charset="0"/>
                          <a:cs typeface="Arial" panose="020B0604020202020204" pitchFamily="34" charset="0"/>
                        </a:rPr>
                        <a:t>     30,500</a:t>
                      </a:r>
                    </a:p>
                  </a:txBody>
                  <a:tcPr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________</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dirty="0">
                          <a:solidFill>
                            <a:schemeClr val="tx1"/>
                          </a:solidFill>
                          <a:latin typeface="Arial" panose="020B0604020202020204" pitchFamily="34" charset="0"/>
                          <a:cs typeface="Arial" panose="020B0604020202020204" pitchFamily="34" charset="0"/>
                        </a:rPr>
                        <a:t>_______</a:t>
                      </a:r>
                    </a:p>
                  </a:txBody>
                  <a:tcPr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u="sng" dirty="0">
                          <a:solidFill>
                            <a:schemeClr val="tx1"/>
                          </a:solidFill>
                          <a:latin typeface="Arial" panose="020B0604020202020204" pitchFamily="34" charset="0"/>
                          <a:cs typeface="Arial" panose="020B0604020202020204" pitchFamily="34" charset="0"/>
                        </a:rPr>
                        <a:t>    37,000</a:t>
                      </a:r>
                    </a:p>
                  </a:txBody>
                  <a:tcPr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64401127"/>
                  </a:ext>
                </a:extLst>
              </a:tr>
              <a:tr h="370840">
                <a:tc>
                  <a:txBody>
                    <a:bodyPr/>
                    <a:lstStyle/>
                    <a:p>
                      <a:r>
                        <a:rPr lang="en-US" dirty="0">
                          <a:solidFill>
                            <a:schemeClr val="tx1"/>
                          </a:solidFill>
                          <a:latin typeface="Arial" panose="020B0604020202020204" pitchFamily="34" charset="0"/>
                          <a:cs typeface="Arial" panose="020B0604020202020204" pitchFamily="34" charset="0"/>
                        </a:rPr>
                        <a:t>Balance,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December 31, 2019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u="dbl" baseline="0" dirty="0">
                          <a:solidFill>
                            <a:schemeClr val="tx1"/>
                          </a:solidFill>
                          <a:latin typeface="Arial" panose="020B0604020202020204" pitchFamily="34" charset="0"/>
                          <a:cs typeface="Arial" panose="020B0604020202020204" pitchFamily="34" charset="0"/>
                        </a:rPr>
                        <a:t>$71,500</a:t>
                      </a:r>
                    </a:p>
                  </a:txBody>
                  <a:tcPr marR="4572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u="dbl" baseline="0" dirty="0">
                          <a:solidFill>
                            <a:schemeClr val="tx1"/>
                          </a:solidFill>
                          <a:latin typeface="Arial" panose="020B0604020202020204" pitchFamily="34" charset="0"/>
                          <a:cs typeface="Arial" panose="020B0604020202020204" pitchFamily="34" charset="0"/>
                        </a:rPr>
                        <a:t>$173,900</a:t>
                      </a:r>
                    </a:p>
                  </a:txBody>
                  <a:tcPr marR="4572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u="dbl" baseline="0" dirty="0">
                          <a:solidFill>
                            <a:schemeClr val="tx1"/>
                          </a:solidFill>
                          <a:latin typeface="Arial" panose="020B0604020202020204" pitchFamily="34" charset="0"/>
                          <a:cs typeface="Arial" panose="020B0604020202020204" pitchFamily="34" charset="0"/>
                        </a:rPr>
                        <a:t>$116,200</a:t>
                      </a:r>
                    </a:p>
                  </a:txBody>
                  <a:tcPr marR="3657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u="dbl" baseline="0" dirty="0">
                          <a:solidFill>
                            <a:schemeClr val="tx1"/>
                          </a:solidFill>
                          <a:latin typeface="Arial" panose="020B0604020202020204" pitchFamily="34" charset="0"/>
                          <a:cs typeface="Arial" panose="020B0604020202020204" pitchFamily="34" charset="0"/>
                        </a:rPr>
                        <a:t>$12,000</a:t>
                      </a:r>
                    </a:p>
                  </a:txBody>
                  <a:tcPr marR="4572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u="dbl" baseline="0" dirty="0">
                          <a:solidFill>
                            <a:schemeClr val="tx1"/>
                          </a:solidFill>
                          <a:latin typeface="Arial" panose="020B0604020202020204" pitchFamily="34" charset="0"/>
                          <a:cs typeface="Arial" panose="020B0604020202020204" pitchFamily="34" charset="0"/>
                        </a:rPr>
                        <a:t>$373,600</a:t>
                      </a:r>
                    </a:p>
                  </a:txBody>
                  <a:tcPr marR="4572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69932717"/>
                  </a:ext>
                </a:extLst>
              </a:tr>
            </a:tbl>
          </a:graphicData>
        </a:graphic>
      </p:graphicFrame>
    </p:spTree>
    <p:extLst>
      <p:ext uri="{BB962C8B-B14F-4D97-AF65-F5344CB8AC3E}">
        <p14:creationId xmlns:p14="http://schemas.microsoft.com/office/powerpoint/2010/main" val="1416637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Additional Balance Sheet Disclosures</a:t>
            </a:r>
            <a:endParaRPr lang="en-US" sz="2000" dirty="0"/>
          </a:p>
        </p:txBody>
      </p:sp>
      <p:sp>
        <p:nvSpPr>
          <p:cNvPr id="4" name="Content Placeholder 2"/>
          <p:cNvSpPr>
            <a:spLocks noGrp="1"/>
          </p:cNvSpPr>
          <p:nvPr>
            <p:ph idx="1"/>
          </p:nvPr>
        </p:nvSpPr>
        <p:spPr>
          <a:xfrm>
            <a:off x="838200" y="1317625"/>
            <a:ext cx="10860314" cy="4575175"/>
          </a:xfrm>
        </p:spPr>
        <p:txBody>
          <a:bodyPr/>
          <a:lstStyle/>
          <a:p>
            <a:pPr lvl="0">
              <a:spcBef>
                <a:spcPts val="1200"/>
              </a:spcBef>
              <a:buClr>
                <a:schemeClr val="tx1"/>
              </a:buClr>
            </a:pPr>
            <a:r>
              <a:rPr lang="en-US" sz="2800" dirty="0"/>
              <a:t>Not all the relevant financial information about a company’s financial position and activities are in the body of the financial statements</a:t>
            </a:r>
          </a:p>
          <a:p>
            <a:pPr lvl="0">
              <a:spcBef>
                <a:spcPts val="1200"/>
              </a:spcBef>
              <a:buClr>
                <a:schemeClr val="tx1"/>
              </a:buClr>
            </a:pPr>
            <a:r>
              <a:rPr lang="en-US" sz="2800" dirty="0"/>
              <a:t>Many issues may instead be disclosed in accompanying notes to the financial statements</a:t>
            </a:r>
          </a:p>
          <a:p>
            <a:pPr lvl="1">
              <a:spcBef>
                <a:spcPts val="1200"/>
              </a:spcBef>
              <a:buClr>
                <a:schemeClr val="tx1"/>
              </a:buClr>
            </a:pPr>
            <a:r>
              <a:rPr lang="en-US" sz="2400" dirty="0"/>
              <a:t>Summary of accounting policies</a:t>
            </a:r>
          </a:p>
          <a:p>
            <a:pPr lvl="1">
              <a:spcBef>
                <a:spcPts val="1200"/>
              </a:spcBef>
              <a:buClr>
                <a:schemeClr val="tx1"/>
              </a:buClr>
            </a:pPr>
            <a:r>
              <a:rPr lang="en-US" sz="2400" dirty="0"/>
              <a:t>Fair value and risk of financial instruments</a:t>
            </a:r>
          </a:p>
          <a:p>
            <a:pPr lvl="1">
              <a:spcBef>
                <a:spcPts val="1200"/>
              </a:spcBef>
              <a:buClr>
                <a:schemeClr val="tx1"/>
              </a:buClr>
            </a:pPr>
            <a:r>
              <a:rPr lang="en-US" sz="2400" dirty="0"/>
              <a:t>Loss and gain contingencies</a:t>
            </a:r>
          </a:p>
        </p:txBody>
      </p:sp>
    </p:spTree>
    <p:extLst>
      <p:ext uri="{BB962C8B-B14F-4D97-AF65-F5344CB8AC3E}">
        <p14:creationId xmlns:p14="http://schemas.microsoft.com/office/powerpoint/2010/main" val="2952349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Summary of Accounting Policies</a:t>
            </a:r>
            <a:endParaRPr lang="en-US" sz="2000" dirty="0"/>
          </a:p>
        </p:txBody>
      </p:sp>
      <p:sp>
        <p:nvSpPr>
          <p:cNvPr id="4" name="Content Placeholder 2"/>
          <p:cNvSpPr>
            <a:spLocks noGrp="1"/>
          </p:cNvSpPr>
          <p:nvPr>
            <p:ph idx="1"/>
          </p:nvPr>
        </p:nvSpPr>
        <p:spPr>
          <a:xfrm>
            <a:off x="838200" y="1317625"/>
            <a:ext cx="10831286" cy="4662261"/>
          </a:xfrm>
        </p:spPr>
        <p:txBody>
          <a:bodyPr/>
          <a:lstStyle/>
          <a:p>
            <a:pPr lvl="0">
              <a:spcBef>
                <a:spcPts val="1200"/>
              </a:spcBef>
              <a:buClr>
                <a:schemeClr val="tx1"/>
              </a:buClr>
            </a:pPr>
            <a:r>
              <a:rPr lang="en-US" sz="2800" dirty="0"/>
              <a:t>Usually the first financial statement note</a:t>
            </a:r>
          </a:p>
          <a:p>
            <a:pPr lvl="0">
              <a:spcBef>
                <a:spcPts val="1200"/>
              </a:spcBef>
              <a:buClr>
                <a:schemeClr val="tx1"/>
              </a:buClr>
            </a:pPr>
            <a:r>
              <a:rPr lang="en-US" sz="2800" dirty="0"/>
              <a:t>Informs external users about the company’s accounting policies, practices, and methods</a:t>
            </a:r>
          </a:p>
          <a:p>
            <a:pPr lvl="0">
              <a:spcBef>
                <a:spcPts val="1200"/>
              </a:spcBef>
              <a:buClr>
                <a:schemeClr val="tx1"/>
              </a:buClr>
            </a:pPr>
            <a:r>
              <a:rPr lang="en-US" sz="2800" dirty="0"/>
              <a:t>Includes principles relating to revenue recognition and asset allocation, particularly when these principles and methods are</a:t>
            </a:r>
          </a:p>
          <a:p>
            <a:pPr lvl="1">
              <a:spcBef>
                <a:spcPts val="1200"/>
              </a:spcBef>
              <a:buClr>
                <a:schemeClr val="tx1"/>
              </a:buClr>
            </a:pPr>
            <a:r>
              <a:rPr lang="en-US" sz="2400" dirty="0"/>
              <a:t>choices from existing acceptable alternatives</a:t>
            </a:r>
          </a:p>
          <a:p>
            <a:pPr lvl="1">
              <a:spcBef>
                <a:spcPts val="1200"/>
              </a:spcBef>
              <a:buClr>
                <a:schemeClr val="tx1"/>
              </a:buClr>
            </a:pPr>
            <a:r>
              <a:rPr lang="en-US" sz="2400" dirty="0"/>
              <a:t>peculiar to the industry in which the company operates</a:t>
            </a:r>
          </a:p>
          <a:p>
            <a:pPr lvl="1">
              <a:spcBef>
                <a:spcPts val="1200"/>
              </a:spcBef>
              <a:buClr>
                <a:schemeClr val="tx1"/>
              </a:buClr>
            </a:pPr>
            <a:r>
              <a:rPr lang="en-US" sz="2400" dirty="0"/>
              <a:t>unusual or innovative applications of GAAP</a:t>
            </a:r>
          </a:p>
        </p:txBody>
      </p:sp>
    </p:spTree>
    <p:extLst>
      <p:ext uri="{BB962C8B-B14F-4D97-AF65-F5344CB8AC3E}">
        <p14:creationId xmlns:p14="http://schemas.microsoft.com/office/powerpoint/2010/main" val="4119279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Fair Value and Risk of Financial Instruments</a:t>
            </a:r>
            <a:endParaRPr lang="en-US" sz="2000" dirty="0"/>
          </a:p>
        </p:txBody>
      </p:sp>
      <p:sp>
        <p:nvSpPr>
          <p:cNvPr id="4" name="Content Placeholder 2"/>
          <p:cNvSpPr>
            <a:spLocks noGrp="1"/>
          </p:cNvSpPr>
          <p:nvPr>
            <p:ph idx="1"/>
          </p:nvPr>
        </p:nvSpPr>
        <p:spPr>
          <a:xfrm>
            <a:off x="838200" y="1317625"/>
            <a:ext cx="10831286" cy="4894489"/>
          </a:xfrm>
        </p:spPr>
        <p:txBody>
          <a:bodyPr/>
          <a:lstStyle/>
          <a:p>
            <a:pPr lvl="0">
              <a:spcBef>
                <a:spcPts val="300"/>
              </a:spcBef>
              <a:buClr>
                <a:schemeClr val="tx1"/>
              </a:buClr>
            </a:pPr>
            <a:r>
              <a:rPr lang="en-US" sz="2600" b="1" dirty="0">
                <a:solidFill>
                  <a:srgbClr val="004A78"/>
                </a:solidFill>
              </a:rPr>
              <a:t>Financial instruments</a:t>
            </a:r>
            <a:r>
              <a:rPr lang="en-US" sz="2600" dirty="0"/>
              <a:t> include items such as stocks, bonds, and notes payable and receivable as well as more exotic instruments.</a:t>
            </a:r>
          </a:p>
          <a:p>
            <a:pPr lvl="0">
              <a:spcBef>
                <a:spcPts val="300"/>
              </a:spcBef>
              <a:buClr>
                <a:schemeClr val="tx1"/>
              </a:buClr>
            </a:pPr>
            <a:r>
              <a:rPr lang="en-US" sz="2600" dirty="0"/>
              <a:t>U.S. GAAP requires disclosure in the notes the fair values of all financial instruments, whether or not they are measured at fair value on its balance sheet. </a:t>
            </a:r>
          </a:p>
          <a:p>
            <a:pPr lvl="0">
              <a:spcBef>
                <a:spcPts val="300"/>
              </a:spcBef>
              <a:buClr>
                <a:schemeClr val="tx1"/>
              </a:buClr>
            </a:pPr>
            <a:r>
              <a:rPr lang="en-US" sz="2600" dirty="0"/>
              <a:t>A company is also required to disclose all significant concentrations of credit risk due to its financial instruments.</a:t>
            </a:r>
          </a:p>
          <a:p>
            <a:pPr lvl="0">
              <a:spcBef>
                <a:spcPts val="300"/>
              </a:spcBef>
              <a:buClr>
                <a:schemeClr val="tx1"/>
              </a:buClr>
            </a:pPr>
            <a:r>
              <a:rPr lang="en-US" sz="2600" dirty="0"/>
              <a:t>GAAP requires disclosure of the fair value of all derivative financial instruments on its balance sheet. </a:t>
            </a:r>
          </a:p>
          <a:p>
            <a:pPr lvl="0">
              <a:spcBef>
                <a:spcPts val="300"/>
              </a:spcBef>
              <a:buClr>
                <a:schemeClr val="tx1"/>
              </a:buClr>
            </a:pPr>
            <a:r>
              <a:rPr lang="en-US" sz="2600" dirty="0"/>
              <a:t>A </a:t>
            </a:r>
            <a:r>
              <a:rPr lang="en-US" sz="2600" b="1" dirty="0">
                <a:solidFill>
                  <a:srgbClr val="004A78"/>
                </a:solidFill>
              </a:rPr>
              <a:t>derivative financial instrument</a:t>
            </a:r>
            <a:r>
              <a:rPr lang="en-US" sz="2600" dirty="0"/>
              <a:t> derives its value from changes in the price of the underlying resource to which it is linked.</a:t>
            </a:r>
          </a:p>
        </p:txBody>
      </p:sp>
    </p:spTree>
    <p:extLst>
      <p:ext uri="{BB962C8B-B14F-4D97-AF65-F5344CB8AC3E}">
        <p14:creationId xmlns:p14="http://schemas.microsoft.com/office/powerpoint/2010/main" val="450419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Loss and Gain Contingencies</a:t>
            </a:r>
            <a:endParaRPr lang="en-US" sz="2000" dirty="0"/>
          </a:p>
        </p:txBody>
      </p:sp>
      <p:sp>
        <p:nvSpPr>
          <p:cNvPr id="4" name="Content Placeholder 2"/>
          <p:cNvSpPr>
            <a:spLocks noGrp="1"/>
          </p:cNvSpPr>
          <p:nvPr>
            <p:ph idx="1"/>
          </p:nvPr>
        </p:nvSpPr>
        <p:spPr>
          <a:xfrm>
            <a:off x="838200" y="1317625"/>
            <a:ext cx="10515600" cy="1440089"/>
          </a:xfrm>
        </p:spPr>
        <p:txBody>
          <a:bodyPr/>
          <a:lstStyle/>
          <a:p>
            <a:pPr lvl="0">
              <a:spcBef>
                <a:spcPts val="300"/>
              </a:spcBef>
              <a:buClr>
                <a:schemeClr val="tx1"/>
              </a:buClr>
            </a:pPr>
            <a:r>
              <a:rPr lang="en-US" sz="2800" dirty="0"/>
              <a:t>Certain situations that exist on the balance sheet date as to contingent losses or gains are known as </a:t>
            </a:r>
            <a:r>
              <a:rPr lang="en-US" sz="2800" b="1" dirty="0">
                <a:solidFill>
                  <a:srgbClr val="004A78"/>
                </a:solidFill>
              </a:rPr>
              <a:t>loss contingencies</a:t>
            </a:r>
            <a:r>
              <a:rPr lang="en-US" sz="2800" dirty="0"/>
              <a:t> or </a:t>
            </a:r>
            <a:r>
              <a:rPr lang="en-US" sz="2800" b="1" dirty="0">
                <a:solidFill>
                  <a:srgbClr val="004A78"/>
                </a:solidFill>
              </a:rPr>
              <a:t>gain contingencies</a:t>
            </a:r>
            <a:r>
              <a:rPr lang="en-US" sz="2800" dirty="0"/>
              <a:t>.</a:t>
            </a:r>
          </a:p>
        </p:txBody>
      </p:sp>
      <p:pic>
        <p:nvPicPr>
          <p:cNvPr id="5" name="Picture 3" descr="A flowchart shows how to Recognize or Disclose loss contingencies. The loss is centered, below which two conditions are shown as follows: First condition, Portable? If the condition is yes, it leads to the text box at the right labeled Recognize which reads: Recognize the loss contingency in the financial statements; if the condition is no, it leads to the text box at the left labeled Disclose which reads: Disclose the loss contingency in the notes to the financial statements. The second condition, Reasonable estimated? If the condition is yes, it leads to recognize text box at the right, and if the condition is no, it leads to Disclose text box. "/>
          <p:cNvPicPr preferRelativeResize="0">
            <a:picLocks noGrp="1"/>
          </p:cNvPicPr>
          <p:nvPr>
            <p:ph idx="10"/>
          </p:nvPr>
        </p:nvPicPr>
        <p:blipFill rotWithShape="1">
          <a:blip r:embed="rId3">
            <a:alphaModFix/>
          </a:blip>
          <a:srcRect/>
          <a:stretch/>
        </p:blipFill>
        <p:spPr>
          <a:xfrm>
            <a:off x="1238250" y="3242127"/>
            <a:ext cx="10634962" cy="2113643"/>
          </a:xfrm>
          <a:prstGeom prst="rect">
            <a:avLst/>
          </a:prstGeom>
          <a:noFill/>
          <a:ln>
            <a:noFill/>
          </a:ln>
        </p:spPr>
      </p:pic>
    </p:spTree>
    <p:extLst>
      <p:ext uri="{BB962C8B-B14F-4D97-AF65-F5344CB8AC3E}">
        <p14:creationId xmlns:p14="http://schemas.microsoft.com/office/powerpoint/2010/main" val="320502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What Is the Purpose of the Balance Sheet?</a:t>
            </a:r>
            <a:br>
              <a:rPr lang="en-US" dirty="0"/>
            </a:br>
            <a:r>
              <a:rPr lang="en-US" sz="2000" dirty="0"/>
              <a:t>(Slide 2 of 2)</a:t>
            </a:r>
          </a:p>
        </p:txBody>
      </p:sp>
      <p:sp>
        <p:nvSpPr>
          <p:cNvPr id="3" name="Content Placeholder 2"/>
          <p:cNvSpPr>
            <a:spLocks noGrp="1"/>
          </p:cNvSpPr>
          <p:nvPr>
            <p:ph idx="1"/>
          </p:nvPr>
        </p:nvSpPr>
        <p:spPr>
          <a:xfrm>
            <a:off x="838199" y="1317624"/>
            <a:ext cx="11034487" cy="4865461"/>
          </a:xfrm>
        </p:spPr>
        <p:txBody>
          <a:bodyPr/>
          <a:lstStyle/>
          <a:p>
            <a:pPr>
              <a:spcBef>
                <a:spcPts val="0"/>
              </a:spcBef>
              <a:buSzPct val="100000"/>
            </a:pPr>
            <a:r>
              <a:rPr lang="en-US" sz="2800" dirty="0"/>
              <a:t>The other four financial statements report </a:t>
            </a:r>
            <a:r>
              <a:rPr lang="en-US" sz="2800" i="1" dirty="0"/>
              <a:t>changes in the financial position</a:t>
            </a:r>
            <a:r>
              <a:rPr lang="en-US" sz="2800" dirty="0"/>
              <a:t> of the company during the period:</a:t>
            </a:r>
          </a:p>
          <a:p>
            <a:pPr lvl="1">
              <a:spcBef>
                <a:spcPts val="0"/>
              </a:spcBef>
              <a:buSzPct val="100000"/>
            </a:pPr>
            <a:r>
              <a:rPr lang="en-US" sz="2400" dirty="0"/>
              <a:t>The elements of the income statement—revenues, expenses, gains and losses, and net income—are measured in terms of </a:t>
            </a:r>
            <a:r>
              <a:rPr lang="en-US" sz="2400" i="1" dirty="0"/>
              <a:t>changes</a:t>
            </a:r>
            <a:r>
              <a:rPr lang="en-US" sz="2400" dirty="0"/>
              <a:t> in assets and liabilities.</a:t>
            </a:r>
          </a:p>
          <a:p>
            <a:pPr lvl="1">
              <a:spcBef>
                <a:spcPts val="0"/>
              </a:spcBef>
              <a:buSzPct val="100000"/>
            </a:pPr>
            <a:r>
              <a:rPr lang="en-US" sz="2400" dirty="0"/>
              <a:t>The elements of the comprehensive income statement—primarily unrealized gains and losses—are measured in terms of </a:t>
            </a:r>
            <a:r>
              <a:rPr lang="en-US" sz="2400" i="1" dirty="0"/>
              <a:t>changes</a:t>
            </a:r>
            <a:r>
              <a:rPr lang="en-US" sz="2400" dirty="0"/>
              <a:t> in the values of certain types of assets and liabilities. </a:t>
            </a:r>
          </a:p>
          <a:p>
            <a:pPr lvl="1">
              <a:spcBef>
                <a:spcPts val="0"/>
              </a:spcBef>
              <a:buSzPct val="100000"/>
            </a:pPr>
            <a:r>
              <a:rPr lang="en-US" sz="2400" dirty="0"/>
              <a:t>The statement of cash flows explains </a:t>
            </a:r>
            <a:r>
              <a:rPr lang="en-US" sz="2400" i="1" dirty="0"/>
              <a:t>changes</a:t>
            </a:r>
            <a:r>
              <a:rPr lang="en-US" sz="2400" dirty="0"/>
              <a:t> in financial position in terms of cash inflows and outflows during the period.</a:t>
            </a:r>
          </a:p>
          <a:p>
            <a:pPr lvl="1">
              <a:spcBef>
                <a:spcPts val="0"/>
              </a:spcBef>
              <a:buSzPct val="100000"/>
            </a:pPr>
            <a:r>
              <a:rPr lang="en-US" sz="2400" dirty="0"/>
              <a:t>The statement of shareholders’ equity reports owners’ claims on the company and how those claims changed during the period.</a:t>
            </a:r>
          </a:p>
        </p:txBody>
      </p:sp>
    </p:spTree>
    <p:extLst>
      <p:ext uri="{BB962C8B-B14F-4D97-AF65-F5344CB8AC3E}">
        <p14:creationId xmlns:p14="http://schemas.microsoft.com/office/powerpoint/2010/main" val="2712236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Subsequent Events</a:t>
            </a:r>
            <a:endParaRPr lang="en-US" sz="2000" dirty="0"/>
          </a:p>
        </p:txBody>
      </p:sp>
      <p:sp>
        <p:nvSpPr>
          <p:cNvPr id="4" name="Content Placeholder 2"/>
          <p:cNvSpPr>
            <a:spLocks noGrp="1"/>
          </p:cNvSpPr>
          <p:nvPr>
            <p:ph idx="1"/>
          </p:nvPr>
        </p:nvSpPr>
        <p:spPr>
          <a:xfrm>
            <a:off x="838200" y="1317625"/>
            <a:ext cx="10831286" cy="4662261"/>
          </a:xfrm>
        </p:spPr>
        <p:txBody>
          <a:bodyPr/>
          <a:lstStyle/>
          <a:p>
            <a:pPr lvl="0">
              <a:spcBef>
                <a:spcPts val="1200"/>
              </a:spcBef>
              <a:buClr>
                <a:schemeClr val="tx1"/>
              </a:buClr>
            </a:pPr>
            <a:r>
              <a:rPr lang="en-US" sz="2800" dirty="0"/>
              <a:t>A </a:t>
            </a:r>
            <a:r>
              <a:rPr lang="en-US" sz="2800" b="1" dirty="0">
                <a:solidFill>
                  <a:srgbClr val="004A78"/>
                </a:solidFill>
              </a:rPr>
              <a:t>subsequent event</a:t>
            </a:r>
            <a:r>
              <a:rPr lang="en-US" sz="2800" dirty="0"/>
              <a:t> is one that occurs between a company’s balance sheet date and the date when it issues its annual report</a:t>
            </a:r>
          </a:p>
          <a:p>
            <a:pPr lvl="1">
              <a:spcBef>
                <a:spcPts val="1200"/>
              </a:spcBef>
              <a:buClr>
                <a:schemeClr val="tx1"/>
              </a:buClr>
            </a:pPr>
            <a:r>
              <a:rPr lang="en-US" sz="2400" dirty="0"/>
              <a:t>An adjustment to the financial statements is required if a subsequent event provides additional evidence about conditions that </a:t>
            </a:r>
            <a:r>
              <a:rPr lang="en-US" sz="2400" i="1" dirty="0"/>
              <a:t>existed</a:t>
            </a:r>
            <a:r>
              <a:rPr lang="en-US" sz="2400" dirty="0"/>
              <a:t> on the balance sheet date</a:t>
            </a:r>
          </a:p>
          <a:p>
            <a:pPr lvl="1">
              <a:spcBef>
                <a:spcPts val="1200"/>
              </a:spcBef>
              <a:buClr>
                <a:schemeClr val="tx1"/>
              </a:buClr>
            </a:pPr>
            <a:r>
              <a:rPr lang="en-US" sz="2400" dirty="0"/>
              <a:t>A material subsequent event that does not affect a company’s closed financial statements is instead disclosed in a note, in a pro forma (“as if”) statement, or in an explanatory paragraph in the audit report</a:t>
            </a:r>
          </a:p>
        </p:txBody>
      </p:sp>
    </p:spTree>
    <p:extLst>
      <p:ext uri="{BB962C8B-B14F-4D97-AF65-F5344CB8AC3E}">
        <p14:creationId xmlns:p14="http://schemas.microsoft.com/office/powerpoint/2010/main" val="4025314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Related Party Transactions</a:t>
            </a:r>
            <a:endParaRPr lang="en-US" sz="2000" dirty="0"/>
          </a:p>
        </p:txBody>
      </p:sp>
      <p:sp>
        <p:nvSpPr>
          <p:cNvPr id="4" name="Content Placeholder 2"/>
          <p:cNvSpPr>
            <a:spLocks noGrp="1"/>
          </p:cNvSpPr>
          <p:nvPr>
            <p:ph idx="1"/>
          </p:nvPr>
        </p:nvSpPr>
        <p:spPr>
          <a:xfrm>
            <a:off x="838199" y="1317625"/>
            <a:ext cx="10976429" cy="4662261"/>
          </a:xfrm>
        </p:spPr>
        <p:txBody>
          <a:bodyPr/>
          <a:lstStyle/>
          <a:p>
            <a:pPr lvl="0">
              <a:spcBef>
                <a:spcPts val="1200"/>
              </a:spcBef>
              <a:buClr>
                <a:schemeClr val="tx1"/>
              </a:buClr>
            </a:pPr>
            <a:r>
              <a:rPr lang="en-US" sz="2800" b="1" dirty="0">
                <a:solidFill>
                  <a:srgbClr val="004A78"/>
                </a:solidFill>
              </a:rPr>
              <a:t>Related party transactions</a:t>
            </a:r>
            <a:r>
              <a:rPr lang="en-US" sz="2800" dirty="0"/>
              <a:t> may not be conducted at arm’s length and could be viewed as self-dealing</a:t>
            </a:r>
          </a:p>
          <a:p>
            <a:pPr lvl="0">
              <a:spcBef>
                <a:spcPts val="1200"/>
              </a:spcBef>
              <a:buClr>
                <a:schemeClr val="tx1"/>
              </a:buClr>
            </a:pPr>
            <a:r>
              <a:rPr lang="en-US" sz="2800" dirty="0"/>
              <a:t>GAAP requires certain disclosures by the company including the following:</a:t>
            </a:r>
          </a:p>
          <a:p>
            <a:pPr lvl="1">
              <a:spcBef>
                <a:spcPts val="1200"/>
              </a:spcBef>
              <a:buClr>
                <a:schemeClr val="tx1"/>
              </a:buClr>
            </a:pPr>
            <a:r>
              <a:rPr lang="en-US" sz="2400" dirty="0"/>
              <a:t>Nature of the relationship involved</a:t>
            </a:r>
          </a:p>
          <a:p>
            <a:pPr lvl="1">
              <a:spcBef>
                <a:spcPts val="1200"/>
              </a:spcBef>
              <a:buClr>
                <a:schemeClr val="tx1"/>
              </a:buClr>
            </a:pPr>
            <a:r>
              <a:rPr lang="en-US" sz="2400" dirty="0"/>
              <a:t>Description of the transactions</a:t>
            </a:r>
          </a:p>
          <a:p>
            <a:pPr lvl="1">
              <a:spcBef>
                <a:spcPts val="1200"/>
              </a:spcBef>
              <a:buClr>
                <a:schemeClr val="tx1"/>
              </a:buClr>
            </a:pPr>
            <a:r>
              <a:rPr lang="en-US" sz="2400" dirty="0"/>
              <a:t>Dollar amounts of the transactions</a:t>
            </a:r>
          </a:p>
          <a:p>
            <a:pPr lvl="1">
              <a:spcBef>
                <a:spcPts val="1200"/>
              </a:spcBef>
              <a:buClr>
                <a:schemeClr val="tx1"/>
              </a:buClr>
            </a:pPr>
            <a:r>
              <a:rPr lang="en-US" sz="2400" dirty="0"/>
              <a:t>Any amounts due to or from the related parties on the balance sheet date</a:t>
            </a:r>
          </a:p>
        </p:txBody>
      </p:sp>
    </p:spTree>
    <p:extLst>
      <p:ext uri="{BB962C8B-B14F-4D97-AF65-F5344CB8AC3E}">
        <p14:creationId xmlns:p14="http://schemas.microsoft.com/office/powerpoint/2010/main" val="3519453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Comparative Financial </a:t>
            </a:r>
            <a:br>
              <a:rPr lang="en-US" dirty="0"/>
            </a:br>
            <a:r>
              <a:rPr lang="en-US" dirty="0"/>
              <a:t>Statements </a:t>
            </a:r>
            <a:r>
              <a:rPr lang="en-US" sz="2000" dirty="0"/>
              <a:t>(Slide 1 of 2)</a:t>
            </a:r>
          </a:p>
        </p:txBody>
      </p:sp>
      <p:sp>
        <p:nvSpPr>
          <p:cNvPr id="4" name="Content Placeholder 2"/>
          <p:cNvSpPr>
            <a:spLocks noGrp="1"/>
          </p:cNvSpPr>
          <p:nvPr>
            <p:ph idx="1"/>
          </p:nvPr>
        </p:nvSpPr>
        <p:spPr>
          <a:xfrm>
            <a:off x="838199" y="1317625"/>
            <a:ext cx="10976429" cy="4662261"/>
          </a:xfrm>
        </p:spPr>
        <p:txBody>
          <a:bodyPr/>
          <a:lstStyle/>
          <a:p>
            <a:pPr lvl="0">
              <a:spcBef>
                <a:spcPts val="1200"/>
              </a:spcBef>
              <a:buClr>
                <a:schemeClr val="tx1"/>
              </a:buClr>
            </a:pPr>
            <a:r>
              <a:rPr lang="en-US" sz="2800" b="1" dirty="0">
                <a:solidFill>
                  <a:srgbClr val="004A78"/>
                </a:solidFill>
              </a:rPr>
              <a:t>Comparative financial statements</a:t>
            </a:r>
            <a:r>
              <a:rPr lang="en-US" sz="2800" dirty="0"/>
              <a:t> for the current and preceding accounting periods enable external users to identify trends in the company’s financial position and performance</a:t>
            </a:r>
          </a:p>
          <a:p>
            <a:pPr lvl="1">
              <a:spcBef>
                <a:spcPts val="1200"/>
              </a:spcBef>
              <a:buClr>
                <a:schemeClr val="tx1"/>
              </a:buClr>
            </a:pPr>
            <a:r>
              <a:rPr lang="en-US" sz="2400" dirty="0"/>
              <a:t>The SEC requires balance sheets for 2 years, and the income statements, statements of cash flows, and statements of shareholders’ equity for 3 years</a:t>
            </a:r>
          </a:p>
        </p:txBody>
      </p:sp>
    </p:spTree>
    <p:extLst>
      <p:ext uri="{BB962C8B-B14F-4D97-AF65-F5344CB8AC3E}">
        <p14:creationId xmlns:p14="http://schemas.microsoft.com/office/powerpoint/2010/main" val="41557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Comparative Financial </a:t>
            </a:r>
            <a:br>
              <a:rPr lang="en-US" dirty="0"/>
            </a:br>
            <a:r>
              <a:rPr lang="en-US" dirty="0"/>
              <a:t>Statements </a:t>
            </a:r>
            <a:r>
              <a:rPr lang="en-US" sz="2000" dirty="0"/>
              <a:t>(Slide 2 of 2)</a:t>
            </a:r>
          </a:p>
        </p:txBody>
      </p:sp>
      <p:sp>
        <p:nvSpPr>
          <p:cNvPr id="4" name="Content Placeholder 2"/>
          <p:cNvSpPr>
            <a:spLocks noGrp="1"/>
          </p:cNvSpPr>
          <p:nvPr>
            <p:ph idx="1"/>
          </p:nvPr>
        </p:nvSpPr>
        <p:spPr>
          <a:xfrm>
            <a:off x="838200" y="1317626"/>
            <a:ext cx="10787744" cy="4226832"/>
          </a:xfrm>
        </p:spPr>
        <p:txBody>
          <a:bodyPr/>
          <a:lstStyle/>
          <a:p>
            <a:pPr lvl="0">
              <a:spcBef>
                <a:spcPts val="1200"/>
              </a:spcBef>
              <a:buClr>
                <a:schemeClr val="tx1"/>
              </a:buClr>
            </a:pPr>
            <a:r>
              <a:rPr lang="en-US" sz="2800" dirty="0"/>
              <a:t>Selected Financial Data is provided as a supplemental schedule with key accounting information for, the past 5 to 10 years </a:t>
            </a:r>
          </a:p>
          <a:p>
            <a:pPr lvl="1">
              <a:spcBef>
                <a:spcPts val="1200"/>
              </a:spcBef>
              <a:buClr>
                <a:schemeClr val="tx1"/>
              </a:buClr>
            </a:pPr>
            <a:r>
              <a:rPr lang="en-US" sz="2400" dirty="0"/>
              <a:t>The SEC requires </a:t>
            </a:r>
            <a:r>
              <a:rPr lang="en-US" sz="2400" i="1" dirty="0"/>
              <a:t>specific</a:t>
            </a:r>
            <a:r>
              <a:rPr lang="en-US" sz="2400" dirty="0"/>
              <a:t> disclosures for a </a:t>
            </a:r>
            <a:r>
              <a:rPr lang="en-US" sz="2400" i="1" dirty="0"/>
              <a:t>5-year period</a:t>
            </a:r>
            <a:r>
              <a:rPr lang="en-US" sz="2400" dirty="0"/>
              <a:t> including net sales or operating revenues, income (loss) from continuing operations and related earnings per share, total assets, long-term obligations and redeemable stock, and cash dividends declared per share. The SEC encourages the inclusion of other information that will help users understand and highlight trends.</a:t>
            </a:r>
          </a:p>
        </p:txBody>
      </p:sp>
    </p:spTree>
    <p:extLst>
      <p:ext uri="{BB962C8B-B14F-4D97-AF65-F5344CB8AC3E}">
        <p14:creationId xmlns:p14="http://schemas.microsoft.com/office/powerpoint/2010/main" val="1949055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How Do We Analyze </a:t>
            </a:r>
            <a:br>
              <a:rPr lang="en-US" dirty="0"/>
            </a:br>
            <a:r>
              <a:rPr lang="en-US" dirty="0"/>
              <a:t>Balance Sheet Information?</a:t>
            </a:r>
            <a:endParaRPr lang="en-US" sz="2000" dirty="0"/>
          </a:p>
        </p:txBody>
      </p:sp>
      <p:pic>
        <p:nvPicPr>
          <p:cNvPr id="5" name="Picture 2" descr="A flowchart shows the analysis of balance sheet information. The flow starts with financial analysis at the left which leads to comparisons and further branches into Intracompany and Intercompany. Both Intracompany and Intercompany further classifies into Common-size analysis, Rate of change analysis, and Ratio analysis."/>
          <p:cNvPicPr preferRelativeResize="0">
            <a:picLocks noGrp="1"/>
          </p:cNvPicPr>
          <p:nvPr>
            <p:ph idx="1"/>
          </p:nvPr>
        </p:nvPicPr>
        <p:blipFill rotWithShape="1">
          <a:blip r:embed="rId3">
            <a:alphaModFix/>
          </a:blip>
          <a:srcRect/>
          <a:stretch/>
        </p:blipFill>
        <p:spPr>
          <a:xfrm>
            <a:off x="986219" y="2184060"/>
            <a:ext cx="10219563" cy="3055598"/>
          </a:xfrm>
          <a:prstGeom prst="rect">
            <a:avLst/>
          </a:prstGeom>
          <a:noFill/>
          <a:ln>
            <a:noFill/>
          </a:ln>
        </p:spPr>
      </p:pic>
    </p:spTree>
    <p:extLst>
      <p:ext uri="{BB962C8B-B14F-4D97-AF65-F5344CB8AC3E}">
        <p14:creationId xmlns:p14="http://schemas.microsoft.com/office/powerpoint/2010/main" val="9834961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Intracompany and Intercompany </a:t>
            </a:r>
            <a:br>
              <a:rPr lang="en-US" dirty="0"/>
            </a:br>
            <a:r>
              <a:rPr lang="en-US" dirty="0"/>
              <a:t>Comparisons </a:t>
            </a:r>
            <a:r>
              <a:rPr lang="en-US" sz="2000" dirty="0"/>
              <a:t>(slide 1 of 2)</a:t>
            </a:r>
          </a:p>
        </p:txBody>
      </p:sp>
      <p:sp>
        <p:nvSpPr>
          <p:cNvPr id="4" name="Content Placeholder 2"/>
          <p:cNvSpPr>
            <a:spLocks noGrp="1"/>
          </p:cNvSpPr>
          <p:nvPr>
            <p:ph idx="1"/>
          </p:nvPr>
        </p:nvSpPr>
        <p:spPr>
          <a:xfrm>
            <a:off x="838200" y="1317626"/>
            <a:ext cx="10787744" cy="4226832"/>
          </a:xfrm>
        </p:spPr>
        <p:txBody>
          <a:bodyPr/>
          <a:lstStyle/>
          <a:p>
            <a:pPr lvl="0">
              <a:spcBef>
                <a:spcPts val="1200"/>
              </a:spcBef>
              <a:buClr>
                <a:schemeClr val="tx1"/>
              </a:buClr>
            </a:pPr>
            <a:r>
              <a:rPr lang="en-US" sz="2800" b="1" dirty="0">
                <a:solidFill>
                  <a:srgbClr val="004A78"/>
                </a:solidFill>
              </a:rPr>
              <a:t>Time-series analysis</a:t>
            </a:r>
            <a:r>
              <a:rPr lang="en-US" sz="2800" dirty="0"/>
              <a:t> evaluates a company’s financial performance and condition over time</a:t>
            </a:r>
          </a:p>
          <a:p>
            <a:pPr lvl="0">
              <a:spcBef>
                <a:spcPts val="1200"/>
              </a:spcBef>
              <a:buClr>
                <a:schemeClr val="tx1"/>
              </a:buClr>
            </a:pPr>
            <a:r>
              <a:rPr lang="en-US" sz="2800" b="1" dirty="0">
                <a:solidFill>
                  <a:srgbClr val="004A78"/>
                </a:solidFill>
              </a:rPr>
              <a:t>Intracompany comparison</a:t>
            </a:r>
            <a:r>
              <a:rPr lang="en-US" sz="2800" dirty="0"/>
              <a:t> is analyzing a company’s current financial information in light of its performance in prior periods to reveal trends</a:t>
            </a:r>
          </a:p>
          <a:p>
            <a:pPr lvl="1">
              <a:spcBef>
                <a:spcPts val="1200"/>
              </a:spcBef>
              <a:buClr>
                <a:schemeClr val="tx1"/>
              </a:buClr>
            </a:pPr>
            <a:r>
              <a:rPr lang="en-US" sz="2400" dirty="0"/>
              <a:t>Valid intracompany comparisons require </a:t>
            </a:r>
            <a:r>
              <a:rPr lang="en-US" sz="2400" i="1" dirty="0"/>
              <a:t>consistency</a:t>
            </a:r>
            <a:r>
              <a:rPr lang="en-US" sz="2400" dirty="0"/>
              <a:t> in accounting methods and principles over time</a:t>
            </a:r>
          </a:p>
        </p:txBody>
      </p:sp>
    </p:spTree>
    <p:extLst>
      <p:ext uri="{BB962C8B-B14F-4D97-AF65-F5344CB8AC3E}">
        <p14:creationId xmlns:p14="http://schemas.microsoft.com/office/powerpoint/2010/main" val="709056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Intracompany and Intercompany </a:t>
            </a:r>
            <a:br>
              <a:rPr lang="en-US" dirty="0"/>
            </a:br>
            <a:r>
              <a:rPr lang="en-US" dirty="0"/>
              <a:t>Comparisons </a:t>
            </a:r>
            <a:r>
              <a:rPr lang="en-US" sz="2000" dirty="0"/>
              <a:t>(slide 2 of 2)</a:t>
            </a:r>
          </a:p>
        </p:txBody>
      </p:sp>
      <p:sp>
        <p:nvSpPr>
          <p:cNvPr id="4" name="Content Placeholder 2"/>
          <p:cNvSpPr>
            <a:spLocks noGrp="1"/>
          </p:cNvSpPr>
          <p:nvPr>
            <p:ph idx="1"/>
          </p:nvPr>
        </p:nvSpPr>
        <p:spPr>
          <a:xfrm>
            <a:off x="838200" y="1317626"/>
            <a:ext cx="10787744" cy="4226832"/>
          </a:xfrm>
        </p:spPr>
        <p:txBody>
          <a:bodyPr/>
          <a:lstStyle/>
          <a:p>
            <a:pPr lvl="0">
              <a:spcBef>
                <a:spcPts val="1200"/>
              </a:spcBef>
              <a:buClr>
                <a:schemeClr val="tx1"/>
              </a:buClr>
            </a:pPr>
            <a:r>
              <a:rPr lang="en-US" sz="2800" b="1" dirty="0">
                <a:solidFill>
                  <a:srgbClr val="004A78"/>
                </a:solidFill>
              </a:rPr>
              <a:t>Cross-sectional analysis</a:t>
            </a:r>
            <a:r>
              <a:rPr lang="en-US" sz="2800" dirty="0"/>
              <a:t> compares a company’s financial position and performance with that of key competitors, or with the industry averages or related industries. </a:t>
            </a:r>
          </a:p>
          <a:p>
            <a:pPr lvl="0">
              <a:spcBef>
                <a:spcPts val="1200"/>
              </a:spcBef>
              <a:buClr>
                <a:schemeClr val="tx1"/>
              </a:buClr>
            </a:pPr>
            <a:r>
              <a:rPr lang="en-US" sz="2800" b="1" dirty="0">
                <a:solidFill>
                  <a:srgbClr val="004A78"/>
                </a:solidFill>
              </a:rPr>
              <a:t>Intercompany comparison</a:t>
            </a:r>
            <a:r>
              <a:rPr lang="en-US" sz="2800" dirty="0"/>
              <a:t> is analyzing a company’s current financial information against similar data from other companies</a:t>
            </a:r>
          </a:p>
          <a:p>
            <a:pPr lvl="1">
              <a:spcBef>
                <a:spcPts val="1200"/>
              </a:spcBef>
              <a:buClr>
                <a:schemeClr val="tx1"/>
              </a:buClr>
            </a:pPr>
            <a:r>
              <a:rPr lang="en-US" sz="2400" dirty="0"/>
              <a:t>Comparable financial information may be from an individual company or an industry average</a:t>
            </a:r>
          </a:p>
        </p:txBody>
      </p:sp>
    </p:spTree>
    <p:extLst>
      <p:ext uri="{BB962C8B-B14F-4D97-AF65-F5344CB8AC3E}">
        <p14:creationId xmlns:p14="http://schemas.microsoft.com/office/powerpoint/2010/main" val="22908313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Common-Size Analysis</a:t>
            </a:r>
            <a:endParaRPr lang="en-US" sz="2000" dirty="0"/>
          </a:p>
        </p:txBody>
      </p:sp>
      <p:sp>
        <p:nvSpPr>
          <p:cNvPr id="4" name="Content Placeholder 2"/>
          <p:cNvSpPr>
            <a:spLocks noGrp="1"/>
          </p:cNvSpPr>
          <p:nvPr>
            <p:ph idx="1"/>
          </p:nvPr>
        </p:nvSpPr>
        <p:spPr>
          <a:xfrm>
            <a:off x="838200" y="1317625"/>
            <a:ext cx="11019971" cy="4763861"/>
          </a:xfrm>
        </p:spPr>
        <p:txBody>
          <a:bodyPr/>
          <a:lstStyle/>
          <a:p>
            <a:pPr lvl="0">
              <a:spcBef>
                <a:spcPts val="1200"/>
              </a:spcBef>
              <a:buClr>
                <a:schemeClr val="tx1"/>
              </a:buClr>
            </a:pPr>
            <a:r>
              <a:rPr lang="en-US" sz="2800" b="1" dirty="0">
                <a:solidFill>
                  <a:srgbClr val="004A78"/>
                </a:solidFill>
              </a:rPr>
              <a:t>Common-size analysis</a:t>
            </a:r>
            <a:r>
              <a:rPr lang="en-US" sz="2800" dirty="0"/>
              <a:t> requires users to compute the percentage amounts of each item on the financial statement relative to a base amount. </a:t>
            </a:r>
          </a:p>
          <a:p>
            <a:pPr lvl="1">
              <a:spcBef>
                <a:spcPts val="1200"/>
              </a:spcBef>
              <a:buClr>
                <a:schemeClr val="tx1"/>
              </a:buClr>
            </a:pPr>
            <a:r>
              <a:rPr lang="en-US" sz="2400" dirty="0"/>
              <a:t>Items on the balance sheet are expressed as a percentage of total assets</a:t>
            </a:r>
          </a:p>
          <a:p>
            <a:pPr lvl="1">
              <a:spcBef>
                <a:spcPts val="1200"/>
              </a:spcBef>
              <a:buClr>
                <a:schemeClr val="tx1"/>
              </a:buClr>
            </a:pPr>
            <a:r>
              <a:rPr lang="en-US" sz="2400" dirty="0"/>
              <a:t>Items on the income statement are typically expressed as a percentage of total revenues</a:t>
            </a:r>
          </a:p>
          <a:p>
            <a:pPr lvl="0">
              <a:spcBef>
                <a:spcPts val="1200"/>
              </a:spcBef>
              <a:buClr>
                <a:schemeClr val="tx1"/>
              </a:buClr>
            </a:pPr>
            <a:r>
              <a:rPr lang="en-US" sz="2800" dirty="0"/>
              <a:t>Common-size analysis over several periods facilitates the identification of trends or changes in the relationships </a:t>
            </a:r>
            <a:br>
              <a:rPr lang="en-US" sz="2800" dirty="0"/>
            </a:br>
            <a:r>
              <a:rPr lang="en-US" sz="2800" dirty="0"/>
              <a:t>between items.</a:t>
            </a:r>
          </a:p>
        </p:txBody>
      </p:sp>
    </p:spTree>
    <p:extLst>
      <p:ext uri="{BB962C8B-B14F-4D97-AF65-F5344CB8AC3E}">
        <p14:creationId xmlns:p14="http://schemas.microsoft.com/office/powerpoint/2010/main" val="24840963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Example of Common-Size Analysis</a:t>
            </a:r>
            <a:r>
              <a:rPr lang="en-US" sz="2000" dirty="0"/>
              <a:t> (slide 1 of 4)</a:t>
            </a:r>
          </a:p>
        </p:txBody>
      </p:sp>
      <p:graphicFrame>
        <p:nvGraphicFramePr>
          <p:cNvPr id="5" name="Table 2"/>
          <p:cNvGraphicFramePr>
            <a:graphicFrameLocks noGrp="1"/>
          </p:cNvGraphicFramePr>
          <p:nvPr>
            <p:ph idx="1"/>
            <p:extLst>
              <p:ext uri="{D42A27DB-BD31-4B8C-83A1-F6EECF244321}">
                <p14:modId xmlns:p14="http://schemas.microsoft.com/office/powerpoint/2010/main" val="2752702900"/>
              </p:ext>
            </p:extLst>
          </p:nvPr>
        </p:nvGraphicFramePr>
        <p:xfrm>
          <a:off x="335280" y="1462767"/>
          <a:ext cx="11521440" cy="4246880"/>
        </p:xfrm>
        <a:graphic>
          <a:graphicData uri="http://schemas.openxmlformats.org/drawingml/2006/table">
            <a:tbl>
              <a:tblPr firstRow="1" bandRow="1">
                <a:tableStyleId>{5C22544A-7EE6-4342-B048-85BDC9FD1C3A}</a:tableStyleId>
              </a:tblPr>
              <a:tblGrid>
                <a:gridCol w="2926080">
                  <a:extLst>
                    <a:ext uri="{9D8B030D-6E8A-4147-A177-3AD203B41FA5}">
                      <a16:colId xmlns:a16="http://schemas.microsoft.com/office/drawing/2014/main" val="2814352510"/>
                    </a:ext>
                  </a:extLst>
                </a:gridCol>
                <a:gridCol w="1188720">
                  <a:extLst>
                    <a:ext uri="{9D8B030D-6E8A-4147-A177-3AD203B41FA5}">
                      <a16:colId xmlns:a16="http://schemas.microsoft.com/office/drawing/2014/main" val="3757305210"/>
                    </a:ext>
                  </a:extLst>
                </a:gridCol>
                <a:gridCol w="1920240">
                  <a:extLst>
                    <a:ext uri="{9D8B030D-6E8A-4147-A177-3AD203B41FA5}">
                      <a16:colId xmlns:a16="http://schemas.microsoft.com/office/drawing/2014/main" val="2298006708"/>
                    </a:ext>
                  </a:extLst>
                </a:gridCol>
                <a:gridCol w="1188720">
                  <a:extLst>
                    <a:ext uri="{9D8B030D-6E8A-4147-A177-3AD203B41FA5}">
                      <a16:colId xmlns:a16="http://schemas.microsoft.com/office/drawing/2014/main" val="2352632582"/>
                    </a:ext>
                  </a:extLst>
                </a:gridCol>
                <a:gridCol w="1188720">
                  <a:extLst>
                    <a:ext uri="{9D8B030D-6E8A-4147-A177-3AD203B41FA5}">
                      <a16:colId xmlns:a16="http://schemas.microsoft.com/office/drawing/2014/main" val="194121312"/>
                    </a:ext>
                  </a:extLst>
                </a:gridCol>
                <a:gridCol w="1920240">
                  <a:extLst>
                    <a:ext uri="{9D8B030D-6E8A-4147-A177-3AD203B41FA5}">
                      <a16:colId xmlns:a16="http://schemas.microsoft.com/office/drawing/2014/main" val="2598780286"/>
                    </a:ext>
                  </a:extLst>
                </a:gridCol>
                <a:gridCol w="1188720">
                  <a:extLst>
                    <a:ext uri="{9D8B030D-6E8A-4147-A177-3AD203B41FA5}">
                      <a16:colId xmlns:a16="http://schemas.microsoft.com/office/drawing/2014/main" val="3347007619"/>
                    </a:ext>
                  </a:extLst>
                </a:gridCol>
              </a:tblGrid>
              <a:tr h="370840">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Dollar Amounts in Millions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Common-Sized</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53704820"/>
                  </a:ext>
                </a:extLst>
              </a:tr>
              <a:tr h="370840">
                <a:tc>
                  <a:txBody>
                    <a:bodyPr/>
                    <a:lstStyle/>
                    <a:p>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2017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2016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2015</a:t>
                      </a:r>
                      <a:endParaRPr lang="en-US"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2017</a:t>
                      </a:r>
                      <a:endParaRPr lang="en-US"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2016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2015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640137586"/>
                  </a:ext>
                </a:extLst>
              </a:tr>
              <a:tr h="370840">
                <a:tc>
                  <a:txBody>
                    <a:bodyPr/>
                    <a:lstStyle/>
                    <a:p>
                      <a:r>
                        <a:rPr lang="en-US" b="0" dirty="0">
                          <a:solidFill>
                            <a:schemeClr val="tx1"/>
                          </a:solidFill>
                          <a:latin typeface="Arial" panose="020B0604020202020204" pitchFamily="34" charset="0"/>
                          <a:cs typeface="Arial" panose="020B0604020202020204" pitchFamily="34" charset="0"/>
                        </a:rPr>
                        <a:t>Assets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074254601"/>
                  </a:ext>
                </a:extLst>
              </a:tr>
              <a:tr h="370840">
                <a:tc>
                  <a:txBody>
                    <a:bodyPr/>
                    <a:lstStyle/>
                    <a:p>
                      <a:r>
                        <a:rPr lang="en-US" b="0" dirty="0">
                          <a:solidFill>
                            <a:schemeClr val="tx1"/>
                          </a:solidFill>
                          <a:latin typeface="Arial" panose="020B0604020202020204" pitchFamily="34" charset="0"/>
                          <a:cs typeface="Arial" panose="020B0604020202020204" pitchFamily="34" charset="0"/>
                        </a:rPr>
                        <a:t>Current Assets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947449821"/>
                  </a:ext>
                </a:extLst>
              </a:tr>
              <a:tr h="370840">
                <a:tc>
                  <a:txBody>
                    <a:bodyPr/>
                    <a:lstStyle/>
                    <a:p>
                      <a:r>
                        <a:rPr lang="en-US" b="0" dirty="0">
                          <a:solidFill>
                            <a:schemeClr val="tx1"/>
                          </a:solidFill>
                          <a:latin typeface="Arial" panose="020B0604020202020204" pitchFamily="34" charset="0"/>
                          <a:cs typeface="Arial" panose="020B0604020202020204" pitchFamily="34" charset="0"/>
                        </a:rPr>
                        <a:t>Cash and Equivalents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$ 2,462.3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$ 2,128.8</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$ 1,530.1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17.1%</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14.9%</a:t>
                      </a:r>
                    </a:p>
                  </a:txBody>
                  <a:tcPr marR="6400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12.3%</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797758222"/>
                  </a:ext>
                </a:extLst>
              </a:tr>
              <a:tr h="370840">
                <a:tc>
                  <a:txBody>
                    <a:bodyPr/>
                    <a:lstStyle/>
                    <a:p>
                      <a:r>
                        <a:rPr lang="en-US" b="0" dirty="0">
                          <a:solidFill>
                            <a:schemeClr val="tx1"/>
                          </a:solidFill>
                          <a:latin typeface="Arial" panose="020B0604020202020204" pitchFamily="34" charset="0"/>
                          <a:cs typeface="Arial" panose="020B0604020202020204" pitchFamily="34" charset="0"/>
                        </a:rPr>
                        <a:t>Short-Term Investments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228.6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134.4</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81.3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1.6%</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0.9%</a:t>
                      </a:r>
                    </a:p>
                  </a:txBody>
                  <a:tcPr marR="6400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0.7%</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924931053"/>
                  </a:ext>
                </a:extLst>
              </a:tr>
              <a:tr h="370840">
                <a:tc>
                  <a:txBody>
                    <a:bodyPr/>
                    <a:lstStyle/>
                    <a:p>
                      <a:r>
                        <a:rPr lang="en-US" b="0" dirty="0">
                          <a:solidFill>
                            <a:schemeClr val="tx1"/>
                          </a:solidFill>
                          <a:latin typeface="Arial" panose="020B0604020202020204" pitchFamily="34" charset="0"/>
                          <a:cs typeface="Arial" panose="020B0604020202020204" pitchFamily="34" charset="0"/>
                        </a:rPr>
                        <a:t>Accounts Receivable, net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870.4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768.8</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719.0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6.1%</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5.4%</a:t>
                      </a:r>
                    </a:p>
                  </a:txBody>
                  <a:tcPr marR="6400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5.8%</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158996388"/>
                  </a:ext>
                </a:extLst>
              </a:tr>
              <a:tr h="370840">
                <a:tc>
                  <a:txBody>
                    <a:bodyPr/>
                    <a:lstStyle/>
                    <a:p>
                      <a:r>
                        <a:rPr lang="en-US" b="0" dirty="0">
                          <a:solidFill>
                            <a:schemeClr val="tx1"/>
                          </a:solidFill>
                          <a:latin typeface="Arial" panose="020B0604020202020204" pitchFamily="34" charset="0"/>
                          <a:cs typeface="Arial" panose="020B0604020202020204" pitchFamily="34" charset="0"/>
                        </a:rPr>
                        <a:t>Inventories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1,364.0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1,378.5</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1,306.4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9.5%</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9.6%</a:t>
                      </a:r>
                    </a:p>
                  </a:txBody>
                  <a:tcPr marR="6400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10.5%</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745763315"/>
                  </a:ext>
                </a:extLst>
              </a:tr>
              <a:tr h="370840">
                <a:tc>
                  <a:txBody>
                    <a:bodyPr/>
                    <a:lstStyle/>
                    <a:p>
                      <a:r>
                        <a:rPr lang="en-US" b="0" dirty="0">
                          <a:solidFill>
                            <a:schemeClr val="tx1"/>
                          </a:solidFill>
                          <a:latin typeface="Arial" panose="020B0604020202020204" pitchFamily="34" charset="0"/>
                          <a:cs typeface="Arial" panose="020B0604020202020204" pitchFamily="34" charset="0"/>
                        </a:rPr>
                        <a:t>Prepaid Expenses and Other Current Assets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358.1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347.4</a:t>
                      </a:r>
                    </a:p>
                  </a:txBody>
                  <a:tcPr marR="5486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334.2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2.5%</a:t>
                      </a:r>
                    </a:p>
                  </a:txBody>
                  <a:tcPr marR="2743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2.4%</a:t>
                      </a:r>
                    </a:p>
                  </a:txBody>
                  <a:tcPr marR="6400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2.7%</a:t>
                      </a:r>
                    </a:p>
                  </a:txBody>
                  <a:tcPr marR="2743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942092876"/>
                  </a:ext>
                </a:extLst>
              </a:tr>
              <a:tr h="370840">
                <a:tc>
                  <a:txBody>
                    <a:bodyPr/>
                    <a:lstStyle/>
                    <a:p>
                      <a:pPr marL="274320"/>
                      <a:r>
                        <a:rPr lang="en-US" b="1" dirty="0">
                          <a:solidFill>
                            <a:schemeClr val="tx1"/>
                          </a:solidFill>
                          <a:latin typeface="Arial" panose="020B0604020202020204" pitchFamily="34" charset="0"/>
                          <a:cs typeface="Arial" panose="020B0604020202020204" pitchFamily="34" charset="0"/>
                        </a:rPr>
                        <a:t>Total Current Assets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dbl" baseline="0" dirty="0">
                          <a:solidFill>
                            <a:schemeClr val="tx1"/>
                          </a:solidFill>
                          <a:latin typeface="Arial" panose="020B0604020202020204" pitchFamily="34" charset="0"/>
                          <a:cs typeface="Arial" panose="020B0604020202020204" pitchFamily="34" charset="0"/>
                        </a:rPr>
                        <a:t>$ 5,283.4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dbl" baseline="0" dirty="0">
                          <a:solidFill>
                            <a:schemeClr val="tx1"/>
                          </a:solidFill>
                          <a:latin typeface="Arial" panose="020B0604020202020204" pitchFamily="34" charset="0"/>
                          <a:cs typeface="Arial" panose="020B0604020202020204" pitchFamily="34" charset="0"/>
                        </a:rPr>
                        <a:t>$ 4,757.9</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dbl" baseline="0" dirty="0">
                          <a:solidFill>
                            <a:schemeClr val="tx1"/>
                          </a:solidFill>
                          <a:latin typeface="Arial" panose="020B0604020202020204" pitchFamily="34" charset="0"/>
                          <a:cs typeface="Arial" panose="020B0604020202020204" pitchFamily="34" charset="0"/>
                        </a:rPr>
                        <a:t>$ 3,971.0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dbl" baseline="0" dirty="0">
                          <a:solidFill>
                            <a:schemeClr val="tx1"/>
                          </a:solidFill>
                          <a:latin typeface="Arial" panose="020B0604020202020204" pitchFamily="34" charset="0"/>
                          <a:cs typeface="Arial" panose="020B0604020202020204" pitchFamily="34" charset="0"/>
                        </a:rPr>
                        <a:t>36.8%</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dbl" baseline="0" dirty="0">
                          <a:solidFill>
                            <a:schemeClr val="tx1"/>
                          </a:solidFill>
                          <a:latin typeface="Arial" panose="020B0604020202020204" pitchFamily="34" charset="0"/>
                          <a:cs typeface="Arial" panose="020B0604020202020204" pitchFamily="34" charset="0"/>
                        </a:rPr>
                        <a:t> 33.2%</a:t>
                      </a:r>
                    </a:p>
                  </a:txBody>
                  <a:tcPr marR="6400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dbl" baseline="0" dirty="0">
                          <a:solidFill>
                            <a:schemeClr val="tx1"/>
                          </a:solidFill>
                          <a:latin typeface="Arial" panose="020B0604020202020204" pitchFamily="34" charset="0"/>
                          <a:cs typeface="Arial" panose="020B0604020202020204" pitchFamily="34" charset="0"/>
                        </a:rPr>
                        <a:t> 31.9%</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038289230"/>
                  </a:ext>
                </a:extLst>
              </a:tr>
            </a:tbl>
          </a:graphicData>
        </a:graphic>
      </p:graphicFrame>
    </p:spTree>
    <p:extLst>
      <p:ext uri="{BB962C8B-B14F-4D97-AF65-F5344CB8AC3E}">
        <p14:creationId xmlns:p14="http://schemas.microsoft.com/office/powerpoint/2010/main" val="36958079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Example of Common-Size Analysis</a:t>
            </a:r>
            <a:r>
              <a:rPr lang="en-US" sz="2000" dirty="0"/>
              <a:t> (slide 2 of 4)</a:t>
            </a:r>
          </a:p>
        </p:txBody>
      </p:sp>
      <p:graphicFrame>
        <p:nvGraphicFramePr>
          <p:cNvPr id="5" name="Table 2"/>
          <p:cNvGraphicFramePr>
            <a:graphicFrameLocks noGrp="1"/>
          </p:cNvGraphicFramePr>
          <p:nvPr>
            <p:ph idx="1"/>
            <p:extLst>
              <p:ext uri="{D42A27DB-BD31-4B8C-83A1-F6EECF244321}">
                <p14:modId xmlns:p14="http://schemas.microsoft.com/office/powerpoint/2010/main" val="4081396941"/>
              </p:ext>
            </p:extLst>
          </p:nvPr>
        </p:nvGraphicFramePr>
        <p:xfrm>
          <a:off x="198120" y="1462767"/>
          <a:ext cx="11795760" cy="4246880"/>
        </p:xfrm>
        <a:graphic>
          <a:graphicData uri="http://schemas.openxmlformats.org/drawingml/2006/table">
            <a:tbl>
              <a:tblPr firstRow="1" bandRow="1">
                <a:tableStyleId>{5C22544A-7EE6-4342-B048-85BDC9FD1C3A}</a:tableStyleId>
              </a:tblPr>
              <a:tblGrid>
                <a:gridCol w="3108960">
                  <a:extLst>
                    <a:ext uri="{9D8B030D-6E8A-4147-A177-3AD203B41FA5}">
                      <a16:colId xmlns:a16="http://schemas.microsoft.com/office/drawing/2014/main" val="2814352510"/>
                    </a:ext>
                  </a:extLst>
                </a:gridCol>
                <a:gridCol w="1280160">
                  <a:extLst>
                    <a:ext uri="{9D8B030D-6E8A-4147-A177-3AD203B41FA5}">
                      <a16:colId xmlns:a16="http://schemas.microsoft.com/office/drawing/2014/main" val="3757305210"/>
                    </a:ext>
                  </a:extLst>
                </a:gridCol>
                <a:gridCol w="1920240">
                  <a:extLst>
                    <a:ext uri="{9D8B030D-6E8A-4147-A177-3AD203B41FA5}">
                      <a16:colId xmlns:a16="http://schemas.microsoft.com/office/drawing/2014/main" val="2298006708"/>
                    </a:ext>
                  </a:extLst>
                </a:gridCol>
                <a:gridCol w="1280160">
                  <a:extLst>
                    <a:ext uri="{9D8B030D-6E8A-4147-A177-3AD203B41FA5}">
                      <a16:colId xmlns:a16="http://schemas.microsoft.com/office/drawing/2014/main" val="2352632582"/>
                    </a:ext>
                  </a:extLst>
                </a:gridCol>
                <a:gridCol w="1188720">
                  <a:extLst>
                    <a:ext uri="{9D8B030D-6E8A-4147-A177-3AD203B41FA5}">
                      <a16:colId xmlns:a16="http://schemas.microsoft.com/office/drawing/2014/main" val="194121312"/>
                    </a:ext>
                  </a:extLst>
                </a:gridCol>
                <a:gridCol w="1920240">
                  <a:extLst>
                    <a:ext uri="{9D8B030D-6E8A-4147-A177-3AD203B41FA5}">
                      <a16:colId xmlns:a16="http://schemas.microsoft.com/office/drawing/2014/main" val="2598780286"/>
                    </a:ext>
                  </a:extLst>
                </a:gridCol>
                <a:gridCol w="1097280">
                  <a:extLst>
                    <a:ext uri="{9D8B030D-6E8A-4147-A177-3AD203B41FA5}">
                      <a16:colId xmlns:a16="http://schemas.microsoft.com/office/drawing/2014/main" val="3347007619"/>
                    </a:ext>
                  </a:extLst>
                </a:gridCol>
              </a:tblGrid>
              <a:tr h="370840">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Dollar Amounts in Millions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Common-Sized</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53704820"/>
                  </a:ext>
                </a:extLst>
              </a:tr>
              <a:tr h="370840">
                <a:tc>
                  <a:txBody>
                    <a:bodyPr/>
                    <a:lstStyle/>
                    <a:p>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2017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2016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2015</a:t>
                      </a:r>
                      <a:endParaRPr lang="en-US"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2017</a:t>
                      </a:r>
                      <a:endParaRPr lang="en-US"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2016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2015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640137586"/>
                  </a:ext>
                </a:extLst>
              </a:tr>
              <a:tr h="370840">
                <a:tc>
                  <a:txBody>
                    <a:bodyPr/>
                    <a:lstStyle/>
                    <a:p>
                      <a:r>
                        <a:rPr lang="en-US" b="0" dirty="0">
                          <a:solidFill>
                            <a:schemeClr val="tx1"/>
                          </a:solidFill>
                          <a:latin typeface="Arial" panose="020B0604020202020204" pitchFamily="34" charset="0"/>
                          <a:cs typeface="Arial" panose="020B0604020202020204" pitchFamily="34" charset="0"/>
                        </a:rPr>
                        <a:t>Long-term Investments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542.3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1,141.7</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312.5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3.8%</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8.0%</a:t>
                      </a:r>
                    </a:p>
                  </a:txBody>
                  <a:tcPr marR="6400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2.5%</a:t>
                      </a:r>
                    </a:p>
                  </a:txBody>
                  <a:tcPr marR="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074254601"/>
                  </a:ext>
                </a:extLst>
              </a:tr>
              <a:tr h="370840">
                <a:tc>
                  <a:txBody>
                    <a:bodyPr/>
                    <a:lstStyle/>
                    <a:p>
                      <a:r>
                        <a:rPr lang="en-US" b="0" dirty="0">
                          <a:solidFill>
                            <a:schemeClr val="tx1"/>
                          </a:solidFill>
                          <a:latin typeface="Arial" panose="020B0604020202020204" pitchFamily="34" charset="0"/>
                          <a:cs typeface="Arial" panose="020B0604020202020204" pitchFamily="34" charset="0"/>
                        </a:rPr>
                        <a:t>Equity and Cost Investments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481.6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354.5</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352.0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3.4%</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2.5%</a:t>
                      </a:r>
                    </a:p>
                  </a:txBody>
                  <a:tcPr marR="6400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2.8%</a:t>
                      </a:r>
                    </a:p>
                  </a:txBody>
                  <a:tcPr marR="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947449821"/>
                  </a:ext>
                </a:extLst>
              </a:tr>
              <a:tr h="370840">
                <a:tc>
                  <a:txBody>
                    <a:bodyPr/>
                    <a:lstStyle/>
                    <a:p>
                      <a:r>
                        <a:rPr lang="en-US" b="0" dirty="0">
                          <a:solidFill>
                            <a:schemeClr val="tx1"/>
                          </a:solidFill>
                          <a:latin typeface="Arial" panose="020B0604020202020204" pitchFamily="34" charset="0"/>
                          <a:cs typeface="Arial" panose="020B0604020202020204" pitchFamily="34" charset="0"/>
                        </a:rPr>
                        <a:t>Property, Plant and Equipment, Net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4,919.5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4,533.8</a:t>
                      </a:r>
                    </a:p>
                  </a:txBody>
                  <a:tcPr marR="5486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4,088.3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34.2%</a:t>
                      </a:r>
                    </a:p>
                  </a:txBody>
                  <a:tcPr marR="2743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31.7%</a:t>
                      </a:r>
                    </a:p>
                  </a:txBody>
                  <a:tcPr marR="6400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32.8%</a:t>
                      </a:r>
                    </a:p>
                  </a:txBody>
                  <a:tcPr marR="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797758222"/>
                  </a:ext>
                </a:extLst>
              </a:tr>
              <a:tr h="370840">
                <a:tc>
                  <a:txBody>
                    <a:bodyPr/>
                    <a:lstStyle/>
                    <a:p>
                      <a:r>
                        <a:rPr lang="en-US" b="0" dirty="0">
                          <a:solidFill>
                            <a:schemeClr val="tx1"/>
                          </a:solidFill>
                          <a:latin typeface="Arial" panose="020B0604020202020204" pitchFamily="34" charset="0"/>
                          <a:cs typeface="Arial" panose="020B0604020202020204" pitchFamily="34" charset="0"/>
                        </a:rPr>
                        <a:t>Deferred Income Taxes, net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795.4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885.4</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381.7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5.5%</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6.2%</a:t>
                      </a:r>
                    </a:p>
                  </a:txBody>
                  <a:tcPr marR="6400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3.1%</a:t>
                      </a:r>
                    </a:p>
                  </a:txBody>
                  <a:tcPr marR="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924931053"/>
                  </a:ext>
                </a:extLst>
              </a:tr>
              <a:tr h="370840">
                <a:tc>
                  <a:txBody>
                    <a:bodyPr/>
                    <a:lstStyle/>
                    <a:p>
                      <a:r>
                        <a:rPr lang="en-US" b="0" dirty="0">
                          <a:solidFill>
                            <a:schemeClr val="tx1"/>
                          </a:solidFill>
                          <a:latin typeface="Arial" panose="020B0604020202020204" pitchFamily="34" charset="0"/>
                          <a:cs typeface="Arial" panose="020B0604020202020204" pitchFamily="34" charset="0"/>
                        </a:rPr>
                        <a:t>Other Long-Term Assets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362.8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403.3</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1,244.8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2.5%</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2.8%</a:t>
                      </a:r>
                    </a:p>
                  </a:txBody>
                  <a:tcPr marR="6400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10.0%</a:t>
                      </a:r>
                    </a:p>
                  </a:txBody>
                  <a:tcPr marR="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158996388"/>
                  </a:ext>
                </a:extLst>
              </a:tr>
              <a:tr h="370840">
                <a:tc>
                  <a:txBody>
                    <a:bodyPr/>
                    <a:lstStyle/>
                    <a:p>
                      <a:r>
                        <a:rPr lang="en-US" b="0" dirty="0">
                          <a:solidFill>
                            <a:schemeClr val="tx1"/>
                          </a:solidFill>
                          <a:latin typeface="Arial" panose="020B0604020202020204" pitchFamily="34" charset="0"/>
                          <a:cs typeface="Arial" panose="020B0604020202020204" pitchFamily="34" charset="0"/>
                        </a:rPr>
                        <a:t>Other Intangible Assets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441.4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dirty="0">
                          <a:solidFill>
                            <a:schemeClr val="tx1"/>
                          </a:solidFill>
                          <a:latin typeface="Arial" panose="020B0604020202020204" pitchFamily="34" charset="0"/>
                          <a:cs typeface="Arial" panose="020B0604020202020204" pitchFamily="34" charset="0"/>
                        </a:rPr>
                        <a:t>      516.3</a:t>
                      </a:r>
                    </a:p>
                  </a:txBody>
                  <a:tcPr marR="5486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520.4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3.1%</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3.6%</a:t>
                      </a:r>
                    </a:p>
                  </a:txBody>
                  <a:tcPr marR="6400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4.2%</a:t>
                      </a:r>
                    </a:p>
                  </a:txBody>
                  <a:tcPr marR="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745763315"/>
                  </a:ext>
                </a:extLst>
              </a:tr>
              <a:tr h="370840">
                <a:tc>
                  <a:txBody>
                    <a:bodyPr/>
                    <a:lstStyle/>
                    <a:p>
                      <a:r>
                        <a:rPr lang="en-US" b="0" dirty="0">
                          <a:solidFill>
                            <a:schemeClr val="tx1"/>
                          </a:solidFill>
                          <a:latin typeface="Arial" panose="020B0604020202020204" pitchFamily="34" charset="0"/>
                          <a:cs typeface="Arial" panose="020B0604020202020204" pitchFamily="34" charset="0"/>
                        </a:rPr>
                        <a:t>Goodwill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1,539.2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u="sng" dirty="0">
                          <a:latin typeface="Arial" panose="020B0604020202020204" pitchFamily="34" charset="0"/>
                          <a:cs typeface="Arial" panose="020B0604020202020204" pitchFamily="34" charset="0"/>
                        </a:rPr>
                        <a:t>    1,719.6</a:t>
                      </a:r>
                    </a:p>
                  </a:txBody>
                  <a:tcPr marR="5486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1,575.4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10.7%</a:t>
                      </a:r>
                    </a:p>
                  </a:txBody>
                  <a:tcPr marR="2743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12.0%</a:t>
                      </a:r>
                    </a:p>
                  </a:txBody>
                  <a:tcPr marR="6400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12.7%</a:t>
                      </a:r>
                    </a:p>
                  </a:txBody>
                  <a:tcPr marR="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942092876"/>
                  </a:ext>
                </a:extLst>
              </a:tr>
              <a:tr h="370840">
                <a:tc>
                  <a:txBody>
                    <a:bodyPr/>
                    <a:lstStyle/>
                    <a:p>
                      <a:pPr marL="274320"/>
                      <a:r>
                        <a:rPr lang="en-US" b="1" dirty="0">
                          <a:solidFill>
                            <a:schemeClr val="tx1"/>
                          </a:solidFill>
                          <a:latin typeface="Arial" panose="020B0604020202020204" pitchFamily="34" charset="0"/>
                          <a:cs typeface="Arial" panose="020B0604020202020204" pitchFamily="34" charset="0"/>
                        </a:rPr>
                        <a:t>Total Assets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$14,365.6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$14,312.5</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$12,446.1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100.0%</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100.0%</a:t>
                      </a:r>
                    </a:p>
                  </a:txBody>
                  <a:tcPr marR="6400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100.0%</a:t>
                      </a:r>
                    </a:p>
                  </a:txBody>
                  <a:tcPr marR="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038289230"/>
                  </a:ext>
                </a:extLst>
              </a:tr>
            </a:tbl>
          </a:graphicData>
        </a:graphic>
      </p:graphicFrame>
    </p:spTree>
    <p:extLst>
      <p:ext uri="{BB962C8B-B14F-4D97-AF65-F5344CB8AC3E}">
        <p14:creationId xmlns:p14="http://schemas.microsoft.com/office/powerpoint/2010/main" val="103131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Articulation of Financial Statements</a:t>
            </a:r>
            <a:endParaRPr lang="en-US" sz="2000" dirty="0"/>
          </a:p>
        </p:txBody>
      </p:sp>
      <p:pic>
        <p:nvPicPr>
          <p:cNvPr id="5" name="Picture 2" descr="A flowchart shows the articulation of financial statements. The process begins with a block which reads, Beginning balance sheet: Assets, Liabilities, and Shareholders’ equity. Beginning balance sheet leads to Oval which reads, Transactions, events, and arrangements which further branches into three blocks. The first block lists revenues, expenses, and gain or losses under income statement; unrealized gains or losses, reclassifications and other adjustments under comprehensive income statement, the second block lists Operating activities, investing activities, and Financing activities understatement of cash flows and the third block lists investments by owners, distributions to owners, net income, and other comprehensive income understatements of shareholders’ equity. Two bidirectional arrows connect the first and second block and second and third block. All the three blocks together lead to a block labeled Ending Balance Sheet which lists Assets, Liabilities, and Shareholders’ equity.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02970" y="1235209"/>
            <a:ext cx="8186060" cy="4919394"/>
          </a:xfrm>
        </p:spPr>
      </p:pic>
    </p:spTree>
    <p:extLst>
      <p:ext uri="{BB962C8B-B14F-4D97-AF65-F5344CB8AC3E}">
        <p14:creationId xmlns:p14="http://schemas.microsoft.com/office/powerpoint/2010/main" val="210736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Example of Common-Size Analysis</a:t>
            </a:r>
            <a:r>
              <a:rPr lang="en-US" sz="2000" dirty="0"/>
              <a:t> (slide 3 of 4)</a:t>
            </a:r>
          </a:p>
        </p:txBody>
      </p:sp>
      <p:graphicFrame>
        <p:nvGraphicFramePr>
          <p:cNvPr id="5" name="Table 2"/>
          <p:cNvGraphicFramePr>
            <a:graphicFrameLocks noGrp="1"/>
          </p:cNvGraphicFramePr>
          <p:nvPr>
            <p:ph idx="1"/>
            <p:extLst>
              <p:ext uri="{D42A27DB-BD31-4B8C-83A1-F6EECF244321}">
                <p14:modId xmlns:p14="http://schemas.microsoft.com/office/powerpoint/2010/main" val="4076503391"/>
              </p:ext>
            </p:extLst>
          </p:nvPr>
        </p:nvGraphicFramePr>
        <p:xfrm>
          <a:off x="198120" y="1303113"/>
          <a:ext cx="11795760" cy="4828032"/>
        </p:xfrm>
        <a:graphic>
          <a:graphicData uri="http://schemas.openxmlformats.org/drawingml/2006/table">
            <a:tbl>
              <a:tblPr firstRow="1" bandRow="1">
                <a:tableStyleId>{5C22544A-7EE6-4342-B048-85BDC9FD1C3A}</a:tableStyleId>
              </a:tblPr>
              <a:tblGrid>
                <a:gridCol w="3108960">
                  <a:extLst>
                    <a:ext uri="{9D8B030D-6E8A-4147-A177-3AD203B41FA5}">
                      <a16:colId xmlns:a16="http://schemas.microsoft.com/office/drawing/2014/main" val="2814352510"/>
                    </a:ext>
                  </a:extLst>
                </a:gridCol>
                <a:gridCol w="1280160">
                  <a:extLst>
                    <a:ext uri="{9D8B030D-6E8A-4147-A177-3AD203B41FA5}">
                      <a16:colId xmlns:a16="http://schemas.microsoft.com/office/drawing/2014/main" val="3757305210"/>
                    </a:ext>
                  </a:extLst>
                </a:gridCol>
                <a:gridCol w="1920240">
                  <a:extLst>
                    <a:ext uri="{9D8B030D-6E8A-4147-A177-3AD203B41FA5}">
                      <a16:colId xmlns:a16="http://schemas.microsoft.com/office/drawing/2014/main" val="2298006708"/>
                    </a:ext>
                  </a:extLst>
                </a:gridCol>
                <a:gridCol w="1280160">
                  <a:extLst>
                    <a:ext uri="{9D8B030D-6E8A-4147-A177-3AD203B41FA5}">
                      <a16:colId xmlns:a16="http://schemas.microsoft.com/office/drawing/2014/main" val="2352632582"/>
                    </a:ext>
                  </a:extLst>
                </a:gridCol>
                <a:gridCol w="1188720">
                  <a:extLst>
                    <a:ext uri="{9D8B030D-6E8A-4147-A177-3AD203B41FA5}">
                      <a16:colId xmlns:a16="http://schemas.microsoft.com/office/drawing/2014/main" val="194121312"/>
                    </a:ext>
                  </a:extLst>
                </a:gridCol>
                <a:gridCol w="1920240">
                  <a:extLst>
                    <a:ext uri="{9D8B030D-6E8A-4147-A177-3AD203B41FA5}">
                      <a16:colId xmlns:a16="http://schemas.microsoft.com/office/drawing/2014/main" val="2598780286"/>
                    </a:ext>
                  </a:extLst>
                </a:gridCol>
                <a:gridCol w="1097280">
                  <a:extLst>
                    <a:ext uri="{9D8B030D-6E8A-4147-A177-3AD203B41FA5}">
                      <a16:colId xmlns:a16="http://schemas.microsoft.com/office/drawing/2014/main" val="3347007619"/>
                    </a:ext>
                  </a:extLst>
                </a:gridCol>
              </a:tblGrid>
              <a:tr h="0">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Dollar Amounts in Millions</a:t>
                      </a: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Common-Sized</a:t>
                      </a: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53704820"/>
                  </a:ext>
                </a:extLst>
              </a:tr>
              <a:tr h="0">
                <a:tc>
                  <a:txBody>
                    <a:bodyPr/>
                    <a:lstStyle/>
                    <a:p>
                      <a:endParaRPr lang="en-US"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2017</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2016</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2015</a:t>
                      </a:r>
                      <a:endParaRPr lang="en-US" b="1"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2017</a:t>
                      </a:r>
                      <a:endParaRPr lang="en-US" b="1"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2016</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2015</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640137586"/>
                  </a:ext>
                </a:extLst>
              </a:tr>
              <a:tr h="0">
                <a:tc>
                  <a:txBody>
                    <a:bodyPr/>
                    <a:lstStyle/>
                    <a:p>
                      <a:r>
                        <a:rPr lang="en-US" b="1" dirty="0">
                          <a:solidFill>
                            <a:schemeClr val="tx1"/>
                          </a:solidFill>
                          <a:latin typeface="Arial" panose="020B0604020202020204" pitchFamily="34" charset="0"/>
                          <a:cs typeface="Arial" panose="020B0604020202020204" pitchFamily="34" charset="0"/>
                        </a:rPr>
                        <a:t>Liabilities and Equity</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dirty="0">
                        <a:solidFill>
                          <a:schemeClr val="tx1"/>
                        </a:solidFill>
                        <a:latin typeface="Arial" panose="020B0604020202020204" pitchFamily="34" charset="0"/>
                        <a:cs typeface="Arial" panose="020B0604020202020204" pitchFamily="34" charset="0"/>
                      </a:endParaRPr>
                    </a:p>
                  </a:txBody>
                  <a:tcPr marR="54864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dirty="0">
                        <a:solidFill>
                          <a:schemeClr val="tx1"/>
                        </a:solidFill>
                        <a:latin typeface="Arial" panose="020B0604020202020204" pitchFamily="34" charset="0"/>
                        <a:cs typeface="Arial" panose="020B0604020202020204" pitchFamily="34" charset="0"/>
                      </a:endParaRPr>
                    </a:p>
                  </a:txBody>
                  <a:tcPr marR="2743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dirty="0">
                        <a:solidFill>
                          <a:schemeClr val="tx1"/>
                        </a:solidFill>
                        <a:latin typeface="Arial" panose="020B0604020202020204" pitchFamily="34" charset="0"/>
                        <a:cs typeface="Arial" panose="020B0604020202020204" pitchFamily="34" charset="0"/>
                      </a:endParaRPr>
                    </a:p>
                  </a:txBody>
                  <a:tcPr marR="6400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marR="1828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074254601"/>
                  </a:ext>
                </a:extLst>
              </a:tr>
              <a:tr h="0">
                <a:tc>
                  <a:txBody>
                    <a:bodyPr/>
                    <a:lstStyle/>
                    <a:p>
                      <a:r>
                        <a:rPr lang="en-US" b="0" dirty="0">
                          <a:solidFill>
                            <a:schemeClr val="tx1"/>
                          </a:solidFill>
                          <a:latin typeface="Arial" panose="020B0604020202020204" pitchFamily="34" charset="0"/>
                          <a:cs typeface="Arial" panose="020B0604020202020204" pitchFamily="34" charset="0"/>
                        </a:rPr>
                        <a:t>Current Liabilities</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dirty="0">
                        <a:solidFill>
                          <a:schemeClr val="tx1"/>
                        </a:solidFill>
                        <a:latin typeface="Arial" panose="020B0604020202020204" pitchFamily="34" charset="0"/>
                        <a:cs typeface="Arial" panose="020B0604020202020204" pitchFamily="34" charset="0"/>
                      </a:endParaRPr>
                    </a:p>
                  </a:txBody>
                  <a:tcPr marR="54864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dirty="0">
                        <a:solidFill>
                          <a:schemeClr val="tx1"/>
                        </a:solidFill>
                        <a:latin typeface="Arial" panose="020B0604020202020204" pitchFamily="34" charset="0"/>
                        <a:cs typeface="Arial" panose="020B0604020202020204" pitchFamily="34" charset="0"/>
                      </a:endParaRPr>
                    </a:p>
                  </a:txBody>
                  <a:tcPr marR="2743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dirty="0">
                        <a:solidFill>
                          <a:schemeClr val="tx1"/>
                        </a:solidFill>
                        <a:latin typeface="Arial" panose="020B0604020202020204" pitchFamily="34" charset="0"/>
                        <a:cs typeface="Arial" panose="020B0604020202020204" pitchFamily="34" charset="0"/>
                      </a:endParaRPr>
                    </a:p>
                  </a:txBody>
                  <a:tcPr marR="6400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marR="1828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947449821"/>
                  </a:ext>
                </a:extLst>
              </a:tr>
              <a:tr h="0">
                <a:tc>
                  <a:txBody>
                    <a:bodyPr/>
                    <a:lstStyle/>
                    <a:p>
                      <a:r>
                        <a:rPr lang="en-US" b="0" dirty="0">
                          <a:solidFill>
                            <a:schemeClr val="tx1"/>
                          </a:solidFill>
                          <a:latin typeface="Arial" panose="020B0604020202020204" pitchFamily="34" charset="0"/>
                          <a:cs typeface="Arial" panose="020B0604020202020204" pitchFamily="34" charset="0"/>
                        </a:rPr>
                        <a:t>Accounts Payable</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    782.5</a:t>
                      </a: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     730.6</a:t>
                      </a:r>
                    </a:p>
                  </a:txBody>
                  <a:tcPr marR="54864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    684.2</a:t>
                      </a: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5.4%</a:t>
                      </a:r>
                    </a:p>
                  </a:txBody>
                  <a:tcPr marR="27432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5.1%</a:t>
                      </a:r>
                    </a:p>
                  </a:txBody>
                  <a:tcPr marR="64008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5.5%</a:t>
                      </a:r>
                    </a:p>
                  </a:txBody>
                  <a:tcPr marR="18288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797758222"/>
                  </a:ext>
                </a:extLst>
              </a:tr>
              <a:tr h="0">
                <a:tc>
                  <a:txBody>
                    <a:bodyPr/>
                    <a:lstStyle/>
                    <a:p>
                      <a:r>
                        <a:rPr lang="en-US" b="0" dirty="0">
                          <a:solidFill>
                            <a:schemeClr val="tx1"/>
                          </a:solidFill>
                          <a:latin typeface="Arial" panose="020B0604020202020204" pitchFamily="34" charset="0"/>
                          <a:cs typeface="Arial" panose="020B0604020202020204" pitchFamily="34" charset="0"/>
                        </a:rPr>
                        <a:t>Accrued Liabilities</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1,934.5</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1,999.1</a:t>
                      </a:r>
                    </a:p>
                  </a:txBody>
                  <a:tcPr marR="54864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1,760.7</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13.5%</a:t>
                      </a:r>
                    </a:p>
                  </a:txBody>
                  <a:tcPr marR="2743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14.0%</a:t>
                      </a:r>
                    </a:p>
                  </a:txBody>
                  <a:tcPr marR="6400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14.1%</a:t>
                      </a:r>
                    </a:p>
                  </a:txBody>
                  <a:tcPr marR="1828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924931053"/>
                  </a:ext>
                </a:extLst>
              </a:tr>
              <a:tr h="0">
                <a:tc>
                  <a:txBody>
                    <a:bodyPr/>
                    <a:lstStyle/>
                    <a:p>
                      <a:r>
                        <a:rPr lang="en-US" b="0" dirty="0">
                          <a:solidFill>
                            <a:schemeClr val="tx1"/>
                          </a:solidFill>
                          <a:latin typeface="Arial" panose="020B0604020202020204" pitchFamily="34" charset="0"/>
                          <a:cs typeface="Arial" panose="020B0604020202020204" pitchFamily="34" charset="0"/>
                        </a:rPr>
                        <a:t>Insurance Reserves</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215.2</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246.0</a:t>
                      </a:r>
                    </a:p>
                  </a:txBody>
                  <a:tcPr marR="54864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224.8</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1.5%</a:t>
                      </a:r>
                    </a:p>
                  </a:txBody>
                  <a:tcPr marR="2743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1.7%</a:t>
                      </a:r>
                    </a:p>
                  </a:txBody>
                  <a:tcPr marR="6400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1.8%</a:t>
                      </a:r>
                    </a:p>
                  </a:txBody>
                  <a:tcPr marR="1828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158996388"/>
                  </a:ext>
                </a:extLst>
              </a:tr>
              <a:tr h="0">
                <a:tc>
                  <a:txBody>
                    <a:bodyPr/>
                    <a:lstStyle/>
                    <a:p>
                      <a:r>
                        <a:rPr lang="en-US" b="0" dirty="0">
                          <a:solidFill>
                            <a:schemeClr val="tx1"/>
                          </a:solidFill>
                          <a:latin typeface="Arial" panose="020B0604020202020204" pitchFamily="34" charset="0"/>
                          <a:cs typeface="Arial" panose="020B0604020202020204" pitchFamily="34" charset="0"/>
                        </a:rPr>
                        <a:t>Stored Value Card Liability</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1,288.5</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dirty="0">
                          <a:solidFill>
                            <a:schemeClr val="tx1"/>
                          </a:solidFill>
                          <a:latin typeface="Arial" panose="020B0604020202020204" pitchFamily="34" charset="0"/>
                          <a:cs typeface="Arial" panose="020B0604020202020204" pitchFamily="34" charset="0"/>
                        </a:rPr>
                        <a:t>1,171.2</a:t>
                      </a:r>
                    </a:p>
                  </a:txBody>
                  <a:tcPr marR="54864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983.8</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9.0%</a:t>
                      </a:r>
                    </a:p>
                  </a:txBody>
                  <a:tcPr marR="2743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8.2%</a:t>
                      </a:r>
                    </a:p>
                  </a:txBody>
                  <a:tcPr marR="6400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7.9%</a:t>
                      </a:r>
                    </a:p>
                  </a:txBody>
                  <a:tcPr marR="1828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745763315"/>
                  </a:ext>
                </a:extLst>
              </a:tr>
              <a:tr h="0">
                <a:tc>
                  <a:txBody>
                    <a:bodyPr/>
                    <a:lstStyle/>
                    <a:p>
                      <a:r>
                        <a:rPr lang="en-US" b="0" dirty="0">
                          <a:solidFill>
                            <a:schemeClr val="tx1"/>
                          </a:solidFill>
                          <a:latin typeface="Arial" panose="020B0604020202020204" pitchFamily="34" charset="0"/>
                          <a:cs typeface="Arial" panose="020B0604020202020204" pitchFamily="34" charset="0"/>
                        </a:rPr>
                        <a:t>Current Portion of Long-Term Debt</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a:t>
                      </a: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u="sng" dirty="0">
                          <a:latin typeface="Arial" panose="020B0604020202020204" pitchFamily="34" charset="0"/>
                          <a:cs typeface="Arial" panose="020B0604020202020204" pitchFamily="34" charset="0"/>
                        </a:rPr>
                        <a:t>      399.9</a:t>
                      </a:r>
                    </a:p>
                  </a:txBody>
                  <a:tcPr marR="54864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a:t>
                      </a: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0.0%</a:t>
                      </a:r>
                    </a:p>
                  </a:txBody>
                  <a:tcPr marR="27432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2.8%</a:t>
                      </a:r>
                    </a:p>
                  </a:txBody>
                  <a:tcPr marR="64008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0.0%</a:t>
                      </a:r>
                    </a:p>
                  </a:txBody>
                  <a:tcPr marR="18288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942092876"/>
                  </a:ext>
                </a:extLst>
              </a:tr>
              <a:tr h="0">
                <a:tc>
                  <a:txBody>
                    <a:bodyPr/>
                    <a:lstStyle/>
                    <a:p>
                      <a:pPr marL="274320"/>
                      <a:r>
                        <a:rPr lang="en-US" b="1" dirty="0">
                          <a:solidFill>
                            <a:schemeClr val="tx1"/>
                          </a:solidFill>
                          <a:latin typeface="Arial" panose="020B0604020202020204" pitchFamily="34" charset="0"/>
                          <a:cs typeface="Arial" panose="020B0604020202020204" pitchFamily="34" charset="0"/>
                        </a:rPr>
                        <a:t>Total Current Liabilities</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$ 4,220.7</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$ 4,546.8</a:t>
                      </a:r>
                    </a:p>
                  </a:txBody>
                  <a:tcPr marR="54864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$ 3,653.5</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 29.4%</a:t>
                      </a:r>
                    </a:p>
                  </a:txBody>
                  <a:tcPr marR="2743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31.8%</a:t>
                      </a:r>
                    </a:p>
                  </a:txBody>
                  <a:tcPr marR="6400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29.4%</a:t>
                      </a:r>
                    </a:p>
                  </a:txBody>
                  <a:tcPr marR="1828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038289230"/>
                  </a:ext>
                </a:extLst>
              </a:tr>
              <a:tr h="0">
                <a:tc>
                  <a:txBody>
                    <a:bodyPr/>
                    <a:lstStyle/>
                    <a:p>
                      <a:pPr marL="0"/>
                      <a:r>
                        <a:rPr lang="en-US" b="0" dirty="0">
                          <a:solidFill>
                            <a:schemeClr val="tx1"/>
                          </a:solidFill>
                          <a:latin typeface="Arial" panose="020B0604020202020204" pitchFamily="34" charset="0"/>
                          <a:cs typeface="Arial" panose="020B0604020202020204" pitchFamily="34" charset="0"/>
                        </a:rPr>
                        <a:t>Long-Term Debt</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3,932.6</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3,185.3</a:t>
                      </a:r>
                    </a:p>
                  </a:txBody>
                  <a:tcPr marR="54864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2,347.5</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27.4%</a:t>
                      </a:r>
                    </a:p>
                  </a:txBody>
                  <a:tcPr marR="2743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22.3%</a:t>
                      </a:r>
                    </a:p>
                  </a:txBody>
                  <a:tcPr marR="6400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18.9%</a:t>
                      </a:r>
                    </a:p>
                  </a:txBody>
                  <a:tcPr marR="1828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394550547"/>
                  </a:ext>
                </a:extLst>
              </a:tr>
              <a:tr h="0">
                <a:tc>
                  <a:txBody>
                    <a:bodyPr/>
                    <a:lstStyle/>
                    <a:p>
                      <a:pPr marL="0"/>
                      <a:r>
                        <a:rPr lang="en-US" b="0" dirty="0">
                          <a:solidFill>
                            <a:schemeClr val="tx1"/>
                          </a:solidFill>
                          <a:latin typeface="Arial" panose="020B0604020202020204" pitchFamily="34" charset="0"/>
                          <a:cs typeface="Arial" panose="020B0604020202020204" pitchFamily="34" charset="0"/>
                        </a:rPr>
                        <a:t>Other Long-Term Liabilities</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baseline="0" dirty="0">
                          <a:solidFill>
                            <a:schemeClr val="tx1"/>
                          </a:solidFill>
                          <a:latin typeface="Arial" panose="020B0604020202020204" pitchFamily="34" charset="0"/>
                          <a:cs typeface="Arial" panose="020B0604020202020204" pitchFamily="34" charset="0"/>
                        </a:rPr>
                        <a:t>      755.3</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baseline="0" dirty="0">
                          <a:solidFill>
                            <a:schemeClr val="tx1"/>
                          </a:solidFill>
                          <a:latin typeface="Arial" panose="020B0604020202020204" pitchFamily="34" charset="0"/>
                          <a:cs typeface="Arial" panose="020B0604020202020204" pitchFamily="34" charset="0"/>
                        </a:rPr>
                        <a:t>      689.7</a:t>
                      </a:r>
                    </a:p>
                  </a:txBody>
                  <a:tcPr marR="54864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baseline="0" dirty="0">
                          <a:solidFill>
                            <a:schemeClr val="tx1"/>
                          </a:solidFill>
                          <a:latin typeface="Arial" panose="020B0604020202020204" pitchFamily="34" charset="0"/>
                          <a:cs typeface="Arial" panose="020B0604020202020204" pitchFamily="34" charset="0"/>
                        </a:rPr>
                        <a:t>      625.3</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baseline="0" dirty="0">
                          <a:solidFill>
                            <a:schemeClr val="tx1"/>
                          </a:solidFill>
                          <a:latin typeface="Arial" panose="020B0604020202020204" pitchFamily="34" charset="0"/>
                          <a:cs typeface="Arial" panose="020B0604020202020204" pitchFamily="34" charset="0"/>
                        </a:rPr>
                        <a:t>  5.3%</a:t>
                      </a:r>
                    </a:p>
                  </a:txBody>
                  <a:tcPr marR="2743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baseline="0" dirty="0">
                          <a:solidFill>
                            <a:schemeClr val="tx1"/>
                          </a:solidFill>
                          <a:latin typeface="Arial" panose="020B0604020202020204" pitchFamily="34" charset="0"/>
                          <a:cs typeface="Arial" panose="020B0604020202020204" pitchFamily="34" charset="0"/>
                        </a:rPr>
                        <a:t>  4.8%</a:t>
                      </a:r>
                    </a:p>
                  </a:txBody>
                  <a:tcPr marR="6400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baseline="0" dirty="0">
                          <a:solidFill>
                            <a:schemeClr val="tx1"/>
                          </a:solidFill>
                          <a:latin typeface="Arial" panose="020B0604020202020204" pitchFamily="34" charset="0"/>
                          <a:cs typeface="Arial" panose="020B0604020202020204" pitchFamily="34" charset="0"/>
                        </a:rPr>
                        <a:t>  5.0%</a:t>
                      </a:r>
                    </a:p>
                  </a:txBody>
                  <a:tcPr marR="1828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383396829"/>
                  </a:ext>
                </a:extLst>
              </a:tr>
              <a:tr h="0">
                <a:tc>
                  <a:txBody>
                    <a:bodyPr/>
                    <a:lstStyle/>
                    <a:p>
                      <a:pPr marL="274320"/>
                      <a:r>
                        <a:rPr lang="en-US" b="1" dirty="0">
                          <a:solidFill>
                            <a:schemeClr val="tx1"/>
                          </a:solidFill>
                          <a:latin typeface="Arial" panose="020B0604020202020204" pitchFamily="34" charset="0"/>
                          <a:cs typeface="Arial" panose="020B0604020202020204" pitchFamily="34" charset="0"/>
                        </a:rPr>
                        <a:t>Total Liabilities</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$ 8,908.6</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$ 8,421.8</a:t>
                      </a:r>
                    </a:p>
                  </a:txBody>
                  <a:tcPr marR="54864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$ 6,626.3</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62.0%</a:t>
                      </a:r>
                    </a:p>
                  </a:txBody>
                  <a:tcPr marR="2743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58.8%</a:t>
                      </a:r>
                    </a:p>
                  </a:txBody>
                  <a:tcPr marR="6400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53.2%</a:t>
                      </a:r>
                    </a:p>
                  </a:txBody>
                  <a:tcPr marR="1828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205230491"/>
                  </a:ext>
                </a:extLst>
              </a:tr>
            </a:tbl>
          </a:graphicData>
        </a:graphic>
      </p:graphicFrame>
    </p:spTree>
    <p:extLst>
      <p:ext uri="{BB962C8B-B14F-4D97-AF65-F5344CB8AC3E}">
        <p14:creationId xmlns:p14="http://schemas.microsoft.com/office/powerpoint/2010/main" val="27801146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Example of Common-Size Analysis</a:t>
            </a:r>
            <a:r>
              <a:rPr lang="en-US" sz="2000" dirty="0"/>
              <a:t> (slide 4 of 4)</a:t>
            </a:r>
          </a:p>
        </p:txBody>
      </p:sp>
      <p:graphicFrame>
        <p:nvGraphicFramePr>
          <p:cNvPr id="5" name="Table 2"/>
          <p:cNvGraphicFramePr>
            <a:graphicFrameLocks noGrp="1"/>
          </p:cNvGraphicFramePr>
          <p:nvPr>
            <p:ph idx="1"/>
            <p:extLst>
              <p:ext uri="{D42A27DB-BD31-4B8C-83A1-F6EECF244321}">
                <p14:modId xmlns:p14="http://schemas.microsoft.com/office/powerpoint/2010/main" val="2316175469"/>
              </p:ext>
            </p:extLst>
          </p:nvPr>
        </p:nvGraphicFramePr>
        <p:xfrm>
          <a:off x="152400" y="1361170"/>
          <a:ext cx="11887200" cy="4443984"/>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814352510"/>
                    </a:ext>
                  </a:extLst>
                </a:gridCol>
                <a:gridCol w="1280160">
                  <a:extLst>
                    <a:ext uri="{9D8B030D-6E8A-4147-A177-3AD203B41FA5}">
                      <a16:colId xmlns:a16="http://schemas.microsoft.com/office/drawing/2014/main" val="3757305210"/>
                    </a:ext>
                  </a:extLst>
                </a:gridCol>
                <a:gridCol w="1920240">
                  <a:extLst>
                    <a:ext uri="{9D8B030D-6E8A-4147-A177-3AD203B41FA5}">
                      <a16:colId xmlns:a16="http://schemas.microsoft.com/office/drawing/2014/main" val="2298006708"/>
                    </a:ext>
                  </a:extLst>
                </a:gridCol>
                <a:gridCol w="1280160">
                  <a:extLst>
                    <a:ext uri="{9D8B030D-6E8A-4147-A177-3AD203B41FA5}">
                      <a16:colId xmlns:a16="http://schemas.microsoft.com/office/drawing/2014/main" val="2352632582"/>
                    </a:ext>
                  </a:extLst>
                </a:gridCol>
                <a:gridCol w="1188720">
                  <a:extLst>
                    <a:ext uri="{9D8B030D-6E8A-4147-A177-3AD203B41FA5}">
                      <a16:colId xmlns:a16="http://schemas.microsoft.com/office/drawing/2014/main" val="194121312"/>
                    </a:ext>
                  </a:extLst>
                </a:gridCol>
                <a:gridCol w="1920240">
                  <a:extLst>
                    <a:ext uri="{9D8B030D-6E8A-4147-A177-3AD203B41FA5}">
                      <a16:colId xmlns:a16="http://schemas.microsoft.com/office/drawing/2014/main" val="2598780286"/>
                    </a:ext>
                  </a:extLst>
                </a:gridCol>
                <a:gridCol w="1097280">
                  <a:extLst>
                    <a:ext uri="{9D8B030D-6E8A-4147-A177-3AD203B41FA5}">
                      <a16:colId xmlns:a16="http://schemas.microsoft.com/office/drawing/2014/main" val="3347007619"/>
                    </a:ext>
                  </a:extLst>
                </a:gridCol>
              </a:tblGrid>
              <a:tr h="0">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Dollar Amounts in Millions</a:t>
                      </a: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Common-Sized</a:t>
                      </a: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53704820"/>
                  </a:ext>
                </a:extLst>
              </a:tr>
              <a:tr h="0">
                <a:tc>
                  <a:txBody>
                    <a:bodyPr/>
                    <a:lstStyle/>
                    <a:p>
                      <a:endParaRPr lang="en-US"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2017</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2016</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2015</a:t>
                      </a:r>
                      <a:endParaRPr lang="en-US" b="1"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2017</a:t>
                      </a:r>
                      <a:endParaRPr lang="en-US" b="1"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2016</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2015</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640137586"/>
                  </a:ext>
                </a:extLst>
              </a:tr>
              <a:tr h="0">
                <a:tc>
                  <a:txBody>
                    <a:bodyPr/>
                    <a:lstStyle/>
                    <a:p>
                      <a:r>
                        <a:rPr lang="en-US" b="1" dirty="0">
                          <a:solidFill>
                            <a:schemeClr val="tx1"/>
                          </a:solidFill>
                          <a:latin typeface="Arial" panose="020B0604020202020204" pitchFamily="34" charset="0"/>
                          <a:cs typeface="Arial" panose="020B0604020202020204" pitchFamily="34" charset="0"/>
                        </a:rPr>
                        <a:t>Shareholders’ Equity</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dirty="0">
                        <a:solidFill>
                          <a:schemeClr val="tx1"/>
                        </a:solidFill>
                        <a:latin typeface="Arial" panose="020B0604020202020204" pitchFamily="34" charset="0"/>
                        <a:cs typeface="Arial" panose="020B0604020202020204" pitchFamily="34" charset="0"/>
                      </a:endParaRPr>
                    </a:p>
                  </a:txBody>
                  <a:tcPr marR="54864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dirty="0">
                        <a:solidFill>
                          <a:schemeClr val="tx1"/>
                        </a:solidFill>
                        <a:latin typeface="Arial" panose="020B0604020202020204" pitchFamily="34" charset="0"/>
                        <a:cs typeface="Arial" panose="020B0604020202020204" pitchFamily="34" charset="0"/>
                      </a:endParaRPr>
                    </a:p>
                  </a:txBody>
                  <a:tcPr marR="2743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dirty="0">
                        <a:solidFill>
                          <a:schemeClr val="tx1"/>
                        </a:solidFill>
                        <a:latin typeface="Arial" panose="020B0604020202020204" pitchFamily="34" charset="0"/>
                        <a:cs typeface="Arial" panose="020B0604020202020204" pitchFamily="34" charset="0"/>
                      </a:endParaRPr>
                    </a:p>
                  </a:txBody>
                  <a:tcPr marR="6400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marR="1828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074254601"/>
                  </a:ext>
                </a:extLst>
              </a:tr>
              <a:tr h="0">
                <a:tc>
                  <a:txBody>
                    <a:bodyPr/>
                    <a:lstStyle/>
                    <a:p>
                      <a:r>
                        <a:rPr lang="en-US" b="0" dirty="0">
                          <a:solidFill>
                            <a:schemeClr val="tx1"/>
                          </a:solidFill>
                          <a:latin typeface="Arial" panose="020B0604020202020204" pitchFamily="34" charset="0"/>
                          <a:cs typeface="Arial" panose="020B0604020202020204" pitchFamily="34" charset="0"/>
                        </a:rPr>
                        <a:t>Common Stock</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1.4</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1.5</a:t>
                      </a:r>
                    </a:p>
                  </a:txBody>
                  <a:tcPr marR="54864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1.5</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0.0%</a:t>
                      </a:r>
                    </a:p>
                  </a:txBody>
                  <a:tcPr marR="2743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0.0%</a:t>
                      </a:r>
                    </a:p>
                  </a:txBody>
                  <a:tcPr marR="6400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0.0%</a:t>
                      </a:r>
                    </a:p>
                  </a:txBody>
                  <a:tcPr marR="1828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947449821"/>
                  </a:ext>
                </a:extLst>
              </a:tr>
              <a:tr h="0">
                <a:tc>
                  <a:txBody>
                    <a:bodyPr/>
                    <a:lstStyle/>
                    <a:p>
                      <a:r>
                        <a:rPr lang="en-US" b="0" dirty="0">
                          <a:solidFill>
                            <a:schemeClr val="tx1"/>
                          </a:solidFill>
                          <a:latin typeface="Arial" panose="020B0604020202020204" pitchFamily="34" charset="0"/>
                          <a:cs typeface="Arial" panose="020B0604020202020204" pitchFamily="34" charset="0"/>
                        </a:rPr>
                        <a:t>Additional Paid-In Capital</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41.1</a:t>
                      </a: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41.1</a:t>
                      </a:r>
                    </a:p>
                  </a:txBody>
                  <a:tcPr marR="54864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41.1</a:t>
                      </a: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0.3%</a:t>
                      </a:r>
                    </a:p>
                  </a:txBody>
                  <a:tcPr marR="27432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0.3%</a:t>
                      </a:r>
                    </a:p>
                  </a:txBody>
                  <a:tcPr marR="64008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0.3%</a:t>
                      </a:r>
                    </a:p>
                  </a:txBody>
                  <a:tcPr marR="18288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797758222"/>
                  </a:ext>
                </a:extLst>
              </a:tr>
              <a:tr h="0">
                <a:tc>
                  <a:txBody>
                    <a:bodyPr/>
                    <a:lstStyle/>
                    <a:p>
                      <a:r>
                        <a:rPr lang="en-US" b="0" dirty="0">
                          <a:solidFill>
                            <a:schemeClr val="tx1"/>
                          </a:solidFill>
                          <a:latin typeface="Arial" panose="020B0604020202020204" pitchFamily="34" charset="0"/>
                          <a:cs typeface="Arial" panose="020B0604020202020204" pitchFamily="34" charset="0"/>
                        </a:rPr>
                        <a:t>Retained Earnings</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5,563.2</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5,949.8</a:t>
                      </a:r>
                    </a:p>
                  </a:txBody>
                  <a:tcPr marR="54864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5,974.8</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38.7%</a:t>
                      </a:r>
                    </a:p>
                  </a:txBody>
                  <a:tcPr marR="2743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41.6%</a:t>
                      </a:r>
                    </a:p>
                  </a:txBody>
                  <a:tcPr marR="6400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48.0%</a:t>
                      </a:r>
                    </a:p>
                  </a:txBody>
                  <a:tcPr marR="1828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924931053"/>
                  </a:ext>
                </a:extLst>
              </a:tr>
              <a:tr h="0">
                <a:tc>
                  <a:txBody>
                    <a:bodyPr/>
                    <a:lstStyle/>
                    <a:p>
                      <a:r>
                        <a:rPr lang="en-US" b="0" dirty="0">
                          <a:solidFill>
                            <a:schemeClr val="tx1"/>
                          </a:solidFill>
                          <a:latin typeface="Arial" panose="020B0604020202020204" pitchFamily="34" charset="0"/>
                          <a:cs typeface="Arial" panose="020B0604020202020204" pitchFamily="34" charset="0"/>
                        </a:rPr>
                        <a:t>Accumulated Other Comprehensive Loss</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(155.6)</a:t>
                      </a: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(108.4)</a:t>
                      </a:r>
                    </a:p>
                  </a:txBody>
                  <a:tcPr marR="54864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(199.4)</a:t>
                      </a: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−1.1%</a:t>
                      </a:r>
                    </a:p>
                  </a:txBody>
                  <a:tcPr marR="27432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−0.8%</a:t>
                      </a:r>
                    </a:p>
                  </a:txBody>
                  <a:tcPr marR="64008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−1.6%</a:t>
                      </a:r>
                    </a:p>
                  </a:txBody>
                  <a:tcPr marR="18288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158996388"/>
                  </a:ext>
                </a:extLst>
              </a:tr>
              <a:tr h="0">
                <a:tc>
                  <a:txBody>
                    <a:bodyPr/>
                    <a:lstStyle/>
                    <a:p>
                      <a:pPr marL="182880"/>
                      <a:r>
                        <a:rPr lang="en-US" b="1" dirty="0">
                          <a:solidFill>
                            <a:schemeClr val="tx1"/>
                          </a:solidFill>
                          <a:latin typeface="Arial" panose="020B0604020202020204" pitchFamily="34" charset="0"/>
                          <a:cs typeface="Arial" panose="020B0604020202020204" pitchFamily="34" charset="0"/>
                        </a:rPr>
                        <a:t>Total Shareholders’ Equity</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dirty="0">
                          <a:solidFill>
                            <a:schemeClr val="tx1"/>
                          </a:solidFill>
                          <a:latin typeface="Arial" panose="020B0604020202020204" pitchFamily="34" charset="0"/>
                          <a:cs typeface="Arial" panose="020B0604020202020204" pitchFamily="34" charset="0"/>
                        </a:rPr>
                        <a:t>$  5,450.1</a:t>
                      </a:r>
                    </a:p>
                  </a:txBody>
                  <a:tcPr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dirty="0">
                          <a:solidFill>
                            <a:schemeClr val="tx1"/>
                          </a:solidFill>
                          <a:latin typeface="Arial" panose="020B0604020202020204" pitchFamily="34" charset="0"/>
                          <a:cs typeface="Arial" panose="020B0604020202020204" pitchFamily="34" charset="0"/>
                        </a:rPr>
                        <a:t>$  5,884.0</a:t>
                      </a:r>
                    </a:p>
                  </a:txBody>
                  <a:tcPr marR="54864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dirty="0">
                          <a:solidFill>
                            <a:schemeClr val="tx1"/>
                          </a:solidFill>
                          <a:latin typeface="Arial" panose="020B0604020202020204" pitchFamily="34" charset="0"/>
                          <a:cs typeface="Arial" panose="020B0604020202020204" pitchFamily="34" charset="0"/>
                        </a:rPr>
                        <a:t>$  5,818.0</a:t>
                      </a:r>
                    </a:p>
                  </a:txBody>
                  <a:tcPr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dirty="0">
                          <a:solidFill>
                            <a:schemeClr val="tx1"/>
                          </a:solidFill>
                          <a:latin typeface="Arial" panose="020B0604020202020204" pitchFamily="34" charset="0"/>
                          <a:cs typeface="Arial" panose="020B0604020202020204" pitchFamily="34" charset="0"/>
                        </a:rPr>
                        <a:t>  37.9%</a:t>
                      </a:r>
                    </a:p>
                  </a:txBody>
                  <a:tcPr marR="2743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dirty="0">
                          <a:solidFill>
                            <a:schemeClr val="tx1"/>
                          </a:solidFill>
                          <a:latin typeface="Arial" panose="020B0604020202020204" pitchFamily="34" charset="0"/>
                          <a:cs typeface="Arial" panose="020B0604020202020204" pitchFamily="34" charset="0"/>
                        </a:rPr>
                        <a:t>    41.1%</a:t>
                      </a:r>
                    </a:p>
                  </a:txBody>
                  <a:tcPr marR="64008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dirty="0">
                          <a:solidFill>
                            <a:schemeClr val="tx1"/>
                          </a:solidFill>
                          <a:latin typeface="Arial" panose="020B0604020202020204" pitchFamily="34" charset="0"/>
                          <a:cs typeface="Arial" panose="020B0604020202020204" pitchFamily="34" charset="0"/>
                        </a:rPr>
                        <a:t>  46.7%</a:t>
                      </a:r>
                    </a:p>
                  </a:txBody>
                  <a:tcPr marR="18288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745763315"/>
                  </a:ext>
                </a:extLst>
              </a:tr>
              <a:tr h="0">
                <a:tc>
                  <a:txBody>
                    <a:bodyPr/>
                    <a:lstStyle/>
                    <a:p>
                      <a:r>
                        <a:rPr lang="en-US" b="0" dirty="0">
                          <a:solidFill>
                            <a:schemeClr val="tx1"/>
                          </a:solidFill>
                          <a:latin typeface="Arial" panose="020B0604020202020204" pitchFamily="34" charset="0"/>
                          <a:cs typeface="Arial" panose="020B0604020202020204" pitchFamily="34" charset="0"/>
                        </a:rPr>
                        <a:t>Noncontrolling Interests</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6.9</a:t>
                      </a: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u="sng" dirty="0">
                          <a:latin typeface="Arial" panose="020B0604020202020204" pitchFamily="34" charset="0"/>
                          <a:cs typeface="Arial" panose="020B0604020202020204" pitchFamily="34" charset="0"/>
                        </a:rPr>
                        <a:t>            6.7</a:t>
                      </a:r>
                    </a:p>
                  </a:txBody>
                  <a:tcPr marR="54864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1.8</a:t>
                      </a: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0.0%</a:t>
                      </a:r>
                    </a:p>
                  </a:txBody>
                  <a:tcPr marR="27432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0.0%</a:t>
                      </a:r>
                    </a:p>
                  </a:txBody>
                  <a:tcPr marR="64008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0.0%</a:t>
                      </a:r>
                    </a:p>
                  </a:txBody>
                  <a:tcPr marR="182880"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942092876"/>
                  </a:ext>
                </a:extLst>
              </a:tr>
              <a:tr h="0">
                <a:tc>
                  <a:txBody>
                    <a:bodyPr/>
                    <a:lstStyle/>
                    <a:p>
                      <a:pPr marL="91440"/>
                      <a:r>
                        <a:rPr lang="en-US" b="1" dirty="0">
                          <a:solidFill>
                            <a:schemeClr val="tx1"/>
                          </a:solidFill>
                          <a:latin typeface="Arial" panose="020B0604020202020204" pitchFamily="34" charset="0"/>
                          <a:cs typeface="Arial" panose="020B0604020202020204" pitchFamily="34" charset="0"/>
                        </a:rPr>
                        <a:t>Total Equity</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  5,457.0</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  5,890.7</a:t>
                      </a:r>
                    </a:p>
                  </a:txBody>
                  <a:tcPr marR="54864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  5,819.8</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  38.0%</a:t>
                      </a:r>
                    </a:p>
                  </a:txBody>
                  <a:tcPr marR="2743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    41.2%</a:t>
                      </a:r>
                    </a:p>
                  </a:txBody>
                  <a:tcPr marR="6400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  46.8%</a:t>
                      </a:r>
                    </a:p>
                  </a:txBody>
                  <a:tcPr marR="1828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038289230"/>
                  </a:ext>
                </a:extLst>
              </a:tr>
              <a:tr h="0">
                <a:tc>
                  <a:txBody>
                    <a:bodyPr/>
                    <a:lstStyle/>
                    <a:p>
                      <a:pPr marL="91440"/>
                      <a:r>
                        <a:rPr lang="en-US" b="1" dirty="0">
                          <a:solidFill>
                            <a:schemeClr val="tx1"/>
                          </a:solidFill>
                          <a:latin typeface="Arial" panose="020B0604020202020204" pitchFamily="34" charset="0"/>
                          <a:cs typeface="Arial" panose="020B0604020202020204" pitchFamily="34" charset="0"/>
                        </a:rPr>
                        <a:t>Total Liabilities and Equity</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$14,365.6</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$14,312.5</a:t>
                      </a:r>
                    </a:p>
                  </a:txBody>
                  <a:tcPr marR="54864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$12,446.1</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100.0%</a:t>
                      </a:r>
                    </a:p>
                  </a:txBody>
                  <a:tcPr marR="2743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  100.0%</a:t>
                      </a:r>
                    </a:p>
                  </a:txBody>
                  <a:tcPr marR="6400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100.0%</a:t>
                      </a:r>
                    </a:p>
                  </a:txBody>
                  <a:tcPr marR="18288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205230491"/>
                  </a:ext>
                </a:extLst>
              </a:tr>
            </a:tbl>
          </a:graphicData>
        </a:graphic>
      </p:graphicFrame>
    </p:spTree>
    <p:extLst>
      <p:ext uri="{BB962C8B-B14F-4D97-AF65-F5344CB8AC3E}">
        <p14:creationId xmlns:p14="http://schemas.microsoft.com/office/powerpoint/2010/main" val="6922479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Rate of Change Analysis</a:t>
            </a:r>
            <a:endParaRPr lang="en-US" sz="2000" dirty="0"/>
          </a:p>
        </p:txBody>
      </p:sp>
      <p:sp>
        <p:nvSpPr>
          <p:cNvPr id="4" name="Content Placeholder 2"/>
          <p:cNvSpPr>
            <a:spLocks noGrp="1"/>
          </p:cNvSpPr>
          <p:nvPr>
            <p:ph idx="1"/>
          </p:nvPr>
        </p:nvSpPr>
        <p:spPr>
          <a:xfrm>
            <a:off x="838200" y="1317626"/>
            <a:ext cx="10366830" cy="4226832"/>
          </a:xfrm>
        </p:spPr>
        <p:txBody>
          <a:bodyPr/>
          <a:lstStyle/>
          <a:p>
            <a:pPr lvl="0">
              <a:spcBef>
                <a:spcPts val="1200"/>
              </a:spcBef>
              <a:buClr>
                <a:schemeClr val="tx1"/>
              </a:buClr>
            </a:pPr>
            <a:r>
              <a:rPr lang="en-US" sz="2800" b="1" dirty="0">
                <a:solidFill>
                  <a:srgbClr val="004A78"/>
                </a:solidFill>
              </a:rPr>
              <a:t>Rate of change analysis</a:t>
            </a:r>
            <a:r>
              <a:rPr lang="en-US" sz="2800" dirty="0"/>
              <a:t> is computing the percentage rate change in a company’s financial position and performance </a:t>
            </a:r>
            <a:r>
              <a:rPr lang="en-US" sz="2800" i="1" dirty="0"/>
              <a:t>over time</a:t>
            </a:r>
          </a:p>
          <a:p>
            <a:pPr lvl="1">
              <a:spcBef>
                <a:spcPts val="1200"/>
              </a:spcBef>
              <a:buClr>
                <a:schemeClr val="tx1"/>
              </a:buClr>
            </a:pPr>
            <a:r>
              <a:rPr lang="en-US" sz="2400" dirty="0"/>
              <a:t>Frequently used to compute the rate of change in specific line items reported on the balance sheet and income statement</a:t>
            </a:r>
          </a:p>
          <a:p>
            <a:pPr lvl="0">
              <a:spcBef>
                <a:spcPts val="1200"/>
              </a:spcBef>
              <a:buClr>
                <a:schemeClr val="tx1"/>
              </a:buClr>
            </a:pPr>
            <a:r>
              <a:rPr lang="en-US" sz="2800" dirty="0"/>
              <a:t>Each line item is expressed as a percentage rate of change from the base period</a:t>
            </a:r>
          </a:p>
          <a:p>
            <a:pPr lvl="1">
              <a:spcBef>
                <a:spcPts val="1200"/>
              </a:spcBef>
              <a:buClr>
                <a:schemeClr val="tx1"/>
              </a:buClr>
            </a:pPr>
            <a:r>
              <a:rPr lang="en-US" sz="2400" dirty="0"/>
              <a:t>Method cannot be used if base period is zero or less than zero</a:t>
            </a:r>
          </a:p>
        </p:txBody>
      </p:sp>
    </p:spTree>
    <p:extLst>
      <p:ext uri="{BB962C8B-B14F-4D97-AF65-F5344CB8AC3E}">
        <p14:creationId xmlns:p14="http://schemas.microsoft.com/office/powerpoint/2010/main" val="25307721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Example: Rate of Change Analysis</a:t>
            </a:r>
            <a:endParaRPr lang="en-US" sz="2000" dirty="0"/>
          </a:p>
        </p:txBody>
      </p:sp>
      <p:sp>
        <p:nvSpPr>
          <p:cNvPr id="4" name="Content Placeholder 2"/>
          <p:cNvSpPr>
            <a:spLocks noGrp="1"/>
          </p:cNvSpPr>
          <p:nvPr>
            <p:ph idx="1"/>
          </p:nvPr>
        </p:nvSpPr>
        <p:spPr>
          <a:xfrm>
            <a:off x="838199" y="1317626"/>
            <a:ext cx="10729687" cy="4879974"/>
          </a:xfrm>
        </p:spPr>
        <p:txBody>
          <a:bodyPr/>
          <a:lstStyle/>
          <a:p>
            <a:pPr lvl="0">
              <a:buClr>
                <a:schemeClr val="tx1"/>
              </a:buClr>
            </a:pPr>
            <a:r>
              <a:rPr lang="en-US" sz="2600" b="1" dirty="0"/>
              <a:t>Starbucks’</a:t>
            </a:r>
            <a:r>
              <a:rPr lang="en-US" sz="2600" dirty="0"/>
              <a:t> total assets </a:t>
            </a:r>
          </a:p>
          <a:p>
            <a:pPr lvl="0" indent="0">
              <a:buClr>
                <a:schemeClr val="tx1"/>
              </a:buClr>
              <a:buNone/>
            </a:pPr>
            <a:r>
              <a:rPr lang="en-US" sz="2600" dirty="0"/>
              <a:t>2015: $12,446.1 million</a:t>
            </a:r>
          </a:p>
          <a:p>
            <a:pPr lvl="0" indent="0">
              <a:buClr>
                <a:schemeClr val="tx1"/>
              </a:buClr>
              <a:buNone/>
            </a:pPr>
            <a:r>
              <a:rPr lang="en-US" sz="2600" dirty="0"/>
              <a:t>2016: $14,312.5 million</a:t>
            </a:r>
          </a:p>
          <a:p>
            <a:pPr lvl="0" indent="0">
              <a:buClr>
                <a:schemeClr val="tx1"/>
              </a:buClr>
              <a:buNone/>
            </a:pPr>
            <a:r>
              <a:rPr lang="en-US" sz="2600" dirty="0"/>
              <a:t>2017: $14,365.6 million </a:t>
            </a:r>
          </a:p>
          <a:p>
            <a:pPr lvl="0">
              <a:buClr>
                <a:schemeClr val="tx1"/>
              </a:buClr>
            </a:pPr>
            <a:r>
              <a:rPr lang="en-US" sz="2600" dirty="0"/>
              <a:t>Rate of change of total assets</a:t>
            </a:r>
          </a:p>
          <a:p>
            <a:pPr lvl="0" indent="0">
              <a:buClr>
                <a:schemeClr val="tx1"/>
              </a:buClr>
              <a:buNone/>
            </a:pPr>
            <a:r>
              <a:rPr lang="en-US" sz="2600" u="sng" dirty="0"/>
              <a:t>2015 to 2016</a:t>
            </a:r>
          </a:p>
          <a:p>
            <a:pPr lvl="0" indent="0">
              <a:buClr>
                <a:schemeClr val="tx1"/>
              </a:buClr>
              <a:buNone/>
            </a:pPr>
            <a:r>
              <a:rPr lang="en-US" sz="2600" dirty="0"/>
              <a:t>($14,312.5 million − $12,446.1 million) ÷ $12,446.1 million = 15.0%</a:t>
            </a:r>
          </a:p>
          <a:p>
            <a:pPr lvl="0" indent="0">
              <a:buClr>
                <a:schemeClr val="tx1"/>
              </a:buClr>
              <a:buNone/>
            </a:pPr>
            <a:r>
              <a:rPr lang="en-US" sz="2600" u="sng" dirty="0"/>
              <a:t>2016 to 2017 </a:t>
            </a:r>
          </a:p>
          <a:p>
            <a:pPr lvl="0" indent="0">
              <a:buClr>
                <a:schemeClr val="tx1"/>
              </a:buClr>
              <a:buNone/>
            </a:pPr>
            <a:r>
              <a:rPr lang="en-US" sz="2600" dirty="0"/>
              <a:t>($14,365.6 million − $14,312.5 million) ÷ $14,312.5 million = 0.4% </a:t>
            </a:r>
          </a:p>
        </p:txBody>
      </p:sp>
    </p:spTree>
    <p:extLst>
      <p:ext uri="{BB962C8B-B14F-4D97-AF65-F5344CB8AC3E}">
        <p14:creationId xmlns:p14="http://schemas.microsoft.com/office/powerpoint/2010/main" val="17150506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Comprehensive Example: Rate of Change Analysis</a:t>
            </a:r>
            <a:r>
              <a:rPr lang="en-US" sz="2000" dirty="0"/>
              <a:t> (slide 1 of 4)</a:t>
            </a:r>
          </a:p>
        </p:txBody>
      </p:sp>
      <p:graphicFrame>
        <p:nvGraphicFramePr>
          <p:cNvPr id="5" name="Table 2"/>
          <p:cNvGraphicFramePr>
            <a:graphicFrameLocks noGrp="1"/>
          </p:cNvGraphicFramePr>
          <p:nvPr>
            <p:ph idx="1"/>
            <p:extLst>
              <p:ext uri="{D42A27DB-BD31-4B8C-83A1-F6EECF244321}">
                <p14:modId xmlns:p14="http://schemas.microsoft.com/office/powerpoint/2010/main" val="2097133483"/>
              </p:ext>
            </p:extLst>
          </p:nvPr>
        </p:nvGraphicFramePr>
        <p:xfrm>
          <a:off x="243840" y="1665971"/>
          <a:ext cx="11704320" cy="4246880"/>
        </p:xfrm>
        <a:graphic>
          <a:graphicData uri="http://schemas.openxmlformats.org/drawingml/2006/table">
            <a:tbl>
              <a:tblPr firstRow="1" bandRow="1">
                <a:tableStyleId>{5C22544A-7EE6-4342-B048-85BDC9FD1C3A}</a:tableStyleId>
              </a:tblPr>
              <a:tblGrid>
                <a:gridCol w="3108960">
                  <a:extLst>
                    <a:ext uri="{9D8B030D-6E8A-4147-A177-3AD203B41FA5}">
                      <a16:colId xmlns:a16="http://schemas.microsoft.com/office/drawing/2014/main" val="2814352510"/>
                    </a:ext>
                  </a:extLst>
                </a:gridCol>
                <a:gridCol w="1188720">
                  <a:extLst>
                    <a:ext uri="{9D8B030D-6E8A-4147-A177-3AD203B41FA5}">
                      <a16:colId xmlns:a16="http://schemas.microsoft.com/office/drawing/2014/main" val="3757305210"/>
                    </a:ext>
                  </a:extLst>
                </a:gridCol>
                <a:gridCol w="1920240">
                  <a:extLst>
                    <a:ext uri="{9D8B030D-6E8A-4147-A177-3AD203B41FA5}">
                      <a16:colId xmlns:a16="http://schemas.microsoft.com/office/drawing/2014/main" val="2298006708"/>
                    </a:ext>
                  </a:extLst>
                </a:gridCol>
                <a:gridCol w="1188720">
                  <a:extLst>
                    <a:ext uri="{9D8B030D-6E8A-4147-A177-3AD203B41FA5}">
                      <a16:colId xmlns:a16="http://schemas.microsoft.com/office/drawing/2014/main" val="2352632582"/>
                    </a:ext>
                  </a:extLst>
                </a:gridCol>
                <a:gridCol w="1188720">
                  <a:extLst>
                    <a:ext uri="{9D8B030D-6E8A-4147-A177-3AD203B41FA5}">
                      <a16:colId xmlns:a16="http://schemas.microsoft.com/office/drawing/2014/main" val="194121312"/>
                    </a:ext>
                  </a:extLst>
                </a:gridCol>
                <a:gridCol w="1645920">
                  <a:extLst>
                    <a:ext uri="{9D8B030D-6E8A-4147-A177-3AD203B41FA5}">
                      <a16:colId xmlns:a16="http://schemas.microsoft.com/office/drawing/2014/main" val="2598780286"/>
                    </a:ext>
                  </a:extLst>
                </a:gridCol>
                <a:gridCol w="1463040">
                  <a:extLst>
                    <a:ext uri="{9D8B030D-6E8A-4147-A177-3AD203B41FA5}">
                      <a16:colId xmlns:a16="http://schemas.microsoft.com/office/drawing/2014/main" val="3347007619"/>
                    </a:ext>
                  </a:extLst>
                </a:gridCol>
              </a:tblGrid>
              <a:tr h="370840">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Dollar Amounts in Millions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Rates of Change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53704820"/>
                  </a:ext>
                </a:extLst>
              </a:tr>
              <a:tr h="370840">
                <a:tc>
                  <a:txBody>
                    <a:bodyPr/>
                    <a:lstStyle/>
                    <a:p>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2017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2016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2015</a:t>
                      </a:r>
                      <a:endParaRPr lang="en-US"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2017</a:t>
                      </a:r>
                      <a:endParaRPr lang="en-US"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2016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Compound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640137586"/>
                  </a:ext>
                </a:extLst>
              </a:tr>
              <a:tr h="370840">
                <a:tc>
                  <a:txBody>
                    <a:bodyPr/>
                    <a:lstStyle/>
                    <a:p>
                      <a:r>
                        <a:rPr lang="en-US" b="1" dirty="0">
                          <a:solidFill>
                            <a:schemeClr val="tx1"/>
                          </a:solidFill>
                          <a:latin typeface="Arial" panose="020B0604020202020204" pitchFamily="34" charset="0"/>
                          <a:cs typeface="Arial" panose="020B0604020202020204" pitchFamily="34" charset="0"/>
                        </a:rPr>
                        <a:t>Assets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074254601"/>
                  </a:ext>
                </a:extLst>
              </a:tr>
              <a:tr h="370840">
                <a:tc>
                  <a:txBody>
                    <a:bodyPr/>
                    <a:lstStyle/>
                    <a:p>
                      <a:r>
                        <a:rPr lang="en-US" b="0" dirty="0">
                          <a:solidFill>
                            <a:schemeClr val="tx1"/>
                          </a:solidFill>
                          <a:latin typeface="Arial" panose="020B0604020202020204" pitchFamily="34" charset="0"/>
                          <a:cs typeface="Arial" panose="020B0604020202020204" pitchFamily="34" charset="0"/>
                        </a:rPr>
                        <a:t>Current Assets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947449821"/>
                  </a:ext>
                </a:extLst>
              </a:tr>
              <a:tr h="370840">
                <a:tc>
                  <a:txBody>
                    <a:bodyPr/>
                    <a:lstStyle/>
                    <a:p>
                      <a:r>
                        <a:rPr lang="en-US" b="0">
                          <a:solidFill>
                            <a:schemeClr val="tx1"/>
                          </a:solidFill>
                          <a:latin typeface="Arial" panose="020B0604020202020204" pitchFamily="34" charset="0"/>
                          <a:cs typeface="Arial" panose="020B0604020202020204" pitchFamily="34" charset="0"/>
                        </a:rPr>
                        <a:t>Cash and Equivalents</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$ 2,462.3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$ 2,128.8</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$ 1,530.1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dirty="0">
                          <a:solidFill>
                            <a:schemeClr val="tx1"/>
                          </a:solidFill>
                          <a:latin typeface="Arial" panose="020B0604020202020204" pitchFamily="34" charset="0"/>
                          <a:cs typeface="Arial" panose="020B0604020202020204" pitchFamily="34" charset="0"/>
                        </a:rPr>
                        <a:t>15.7%</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dirty="0">
                          <a:solidFill>
                            <a:schemeClr val="tx1"/>
                          </a:solidFill>
                          <a:latin typeface="Arial" panose="020B0604020202020204" pitchFamily="34" charset="0"/>
                          <a:cs typeface="Arial" panose="020B0604020202020204" pitchFamily="34" charset="0"/>
                        </a:rPr>
                        <a:t>39.1%</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26.9%</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797758222"/>
                  </a:ext>
                </a:extLst>
              </a:tr>
              <a:tr h="370840">
                <a:tc>
                  <a:txBody>
                    <a:bodyPr/>
                    <a:lstStyle/>
                    <a:p>
                      <a:r>
                        <a:rPr lang="en-US" b="0">
                          <a:solidFill>
                            <a:schemeClr val="tx1"/>
                          </a:solidFill>
                          <a:latin typeface="Arial" panose="020B0604020202020204" pitchFamily="34" charset="0"/>
                          <a:cs typeface="Arial" panose="020B0604020202020204" pitchFamily="34" charset="0"/>
                        </a:rPr>
                        <a:t>Short-Term Investments</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228.6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134.4</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81.3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dirty="0">
                          <a:solidFill>
                            <a:schemeClr val="tx1"/>
                          </a:solidFill>
                          <a:latin typeface="Arial" panose="020B0604020202020204" pitchFamily="34" charset="0"/>
                          <a:cs typeface="Arial" panose="020B0604020202020204" pitchFamily="34" charset="0"/>
                        </a:rPr>
                        <a:t>70.1%</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dirty="0">
                          <a:solidFill>
                            <a:schemeClr val="tx1"/>
                          </a:solidFill>
                          <a:latin typeface="Arial" panose="020B0604020202020204" pitchFamily="34" charset="0"/>
                          <a:cs typeface="Arial" panose="020B0604020202020204" pitchFamily="34" charset="0"/>
                        </a:rPr>
                        <a:t>65.3%</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67.7%</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924931053"/>
                  </a:ext>
                </a:extLst>
              </a:tr>
              <a:tr h="370840">
                <a:tc>
                  <a:txBody>
                    <a:bodyPr/>
                    <a:lstStyle/>
                    <a:p>
                      <a:r>
                        <a:rPr lang="en-US" b="0">
                          <a:solidFill>
                            <a:schemeClr val="tx1"/>
                          </a:solidFill>
                          <a:latin typeface="Arial" panose="020B0604020202020204" pitchFamily="34" charset="0"/>
                          <a:cs typeface="Arial" panose="020B0604020202020204" pitchFamily="34" charset="0"/>
                        </a:rPr>
                        <a:t>Accounts Receivable, net</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870.4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768.8</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719.0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dirty="0">
                          <a:solidFill>
                            <a:schemeClr val="tx1"/>
                          </a:solidFill>
                          <a:latin typeface="Arial" panose="020B0604020202020204" pitchFamily="34" charset="0"/>
                          <a:cs typeface="Arial" panose="020B0604020202020204" pitchFamily="34" charset="0"/>
                        </a:rPr>
                        <a:t>13.2%</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dirty="0">
                          <a:solidFill>
                            <a:schemeClr val="tx1"/>
                          </a:solidFill>
                          <a:latin typeface="Arial" panose="020B0604020202020204" pitchFamily="34" charset="0"/>
                          <a:cs typeface="Arial" panose="020B0604020202020204" pitchFamily="34" charset="0"/>
                        </a:rPr>
                        <a:t>6.9%</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10.0%</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158996388"/>
                  </a:ext>
                </a:extLst>
              </a:tr>
              <a:tr h="370840">
                <a:tc>
                  <a:txBody>
                    <a:bodyPr/>
                    <a:lstStyle/>
                    <a:p>
                      <a:r>
                        <a:rPr lang="en-US" b="0">
                          <a:solidFill>
                            <a:schemeClr val="tx1"/>
                          </a:solidFill>
                          <a:latin typeface="Arial" panose="020B0604020202020204" pitchFamily="34" charset="0"/>
                          <a:cs typeface="Arial" panose="020B0604020202020204" pitchFamily="34" charset="0"/>
                        </a:rPr>
                        <a:t>Inventories</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1,364.0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1,378.5</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1,306.4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dirty="0">
                          <a:solidFill>
                            <a:schemeClr val="tx1"/>
                          </a:solidFill>
                          <a:latin typeface="Arial" panose="020B0604020202020204" pitchFamily="34" charset="0"/>
                          <a:cs typeface="Arial" panose="020B0604020202020204" pitchFamily="34" charset="0"/>
                        </a:rPr>
                        <a:t>−1.1%</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dirty="0">
                          <a:solidFill>
                            <a:schemeClr val="tx1"/>
                          </a:solidFill>
                          <a:latin typeface="Arial" panose="020B0604020202020204" pitchFamily="34" charset="0"/>
                          <a:cs typeface="Arial" panose="020B0604020202020204" pitchFamily="34" charset="0"/>
                        </a:rPr>
                        <a:t>5.5%</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2.2%</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745763315"/>
                  </a:ext>
                </a:extLst>
              </a:tr>
              <a:tr h="370840">
                <a:tc>
                  <a:txBody>
                    <a:bodyPr/>
                    <a:lstStyle/>
                    <a:p>
                      <a:r>
                        <a:rPr lang="en-US" b="0">
                          <a:solidFill>
                            <a:schemeClr val="tx1"/>
                          </a:solidFill>
                          <a:latin typeface="Arial" panose="020B0604020202020204" pitchFamily="34" charset="0"/>
                          <a:cs typeface="Arial" panose="020B0604020202020204" pitchFamily="34" charset="0"/>
                        </a:rPr>
                        <a:t>Prepaid Expenses and Other Current Assets</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358.1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347.4</a:t>
                      </a:r>
                    </a:p>
                  </a:txBody>
                  <a:tcPr marR="5486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334.2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dirty="0">
                          <a:solidFill>
                            <a:schemeClr val="tx1"/>
                          </a:solidFill>
                          <a:latin typeface="Arial" panose="020B0604020202020204" pitchFamily="34" charset="0"/>
                          <a:cs typeface="Arial" panose="020B0604020202020204" pitchFamily="34" charset="0"/>
                        </a:rPr>
                        <a:t>    3.1%</a:t>
                      </a:r>
                    </a:p>
                  </a:txBody>
                  <a:tcPr marR="2743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dirty="0">
                          <a:solidFill>
                            <a:schemeClr val="tx1"/>
                          </a:solidFill>
                          <a:latin typeface="Arial" panose="020B0604020202020204" pitchFamily="34" charset="0"/>
                          <a:cs typeface="Arial" panose="020B0604020202020204" pitchFamily="34" charset="0"/>
                        </a:rPr>
                        <a:t>  3.9%</a:t>
                      </a:r>
                    </a:p>
                  </a:txBody>
                  <a:tcPr marR="3657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dirty="0">
                          <a:solidFill>
                            <a:schemeClr val="tx1"/>
                          </a:solidFill>
                          <a:latin typeface="Arial" panose="020B0604020202020204" pitchFamily="34" charset="0"/>
                          <a:cs typeface="Arial" panose="020B0604020202020204" pitchFamily="34" charset="0"/>
                        </a:rPr>
                        <a:t>    3.5%</a:t>
                      </a:r>
                    </a:p>
                  </a:txBody>
                  <a:tcPr marR="2743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942092876"/>
                  </a:ext>
                </a:extLst>
              </a:tr>
              <a:tr h="370840">
                <a:tc>
                  <a:txBody>
                    <a:bodyPr/>
                    <a:lstStyle/>
                    <a:p>
                      <a:pPr marL="274320"/>
                      <a:r>
                        <a:rPr lang="en-US" b="1" dirty="0">
                          <a:solidFill>
                            <a:schemeClr val="tx1"/>
                          </a:solidFill>
                          <a:latin typeface="Arial" panose="020B0604020202020204" pitchFamily="34" charset="0"/>
                          <a:cs typeface="Arial" panose="020B0604020202020204" pitchFamily="34" charset="0"/>
                        </a:rPr>
                        <a:t>Total Current Assets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$ 5,283.4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$ 4,757.9</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baseline="0" dirty="0">
                          <a:solidFill>
                            <a:schemeClr val="tx1"/>
                          </a:solidFill>
                          <a:latin typeface="Arial" panose="020B0604020202020204" pitchFamily="34" charset="0"/>
                          <a:cs typeface="Arial" panose="020B0604020202020204" pitchFamily="34" charset="0"/>
                        </a:rPr>
                        <a:t>$ 3,971.0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none" baseline="0" dirty="0">
                          <a:solidFill>
                            <a:schemeClr val="tx1"/>
                          </a:solidFill>
                          <a:latin typeface="Arial" panose="020B0604020202020204" pitchFamily="34" charset="0"/>
                          <a:cs typeface="Arial" panose="020B0604020202020204" pitchFamily="34" charset="0"/>
                        </a:rPr>
                        <a:t>11.0%</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none" baseline="0" dirty="0">
                          <a:solidFill>
                            <a:schemeClr val="tx1"/>
                          </a:solidFill>
                          <a:latin typeface="Arial" panose="020B0604020202020204" pitchFamily="34" charset="0"/>
                          <a:cs typeface="Arial" panose="020B0604020202020204" pitchFamily="34" charset="0"/>
                        </a:rPr>
                        <a:t>19.8%</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none" baseline="0" dirty="0">
                          <a:solidFill>
                            <a:schemeClr val="tx1"/>
                          </a:solidFill>
                          <a:latin typeface="Arial" panose="020B0604020202020204" pitchFamily="34" charset="0"/>
                          <a:cs typeface="Arial" panose="020B0604020202020204" pitchFamily="34" charset="0"/>
                        </a:rPr>
                        <a:t> 15.3%</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038289230"/>
                  </a:ext>
                </a:extLst>
              </a:tr>
            </a:tbl>
          </a:graphicData>
        </a:graphic>
      </p:graphicFrame>
    </p:spTree>
    <p:extLst>
      <p:ext uri="{BB962C8B-B14F-4D97-AF65-F5344CB8AC3E}">
        <p14:creationId xmlns:p14="http://schemas.microsoft.com/office/powerpoint/2010/main" val="10745173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Comprehensive Example: Rate of Change Analysis</a:t>
            </a:r>
            <a:r>
              <a:rPr lang="en-US" sz="2000" dirty="0"/>
              <a:t> (slide 2 of 4)</a:t>
            </a:r>
          </a:p>
        </p:txBody>
      </p:sp>
      <p:graphicFrame>
        <p:nvGraphicFramePr>
          <p:cNvPr id="5" name="Table 2"/>
          <p:cNvGraphicFramePr>
            <a:graphicFrameLocks noGrp="1"/>
          </p:cNvGraphicFramePr>
          <p:nvPr>
            <p:ph idx="1"/>
            <p:extLst>
              <p:ext uri="{D42A27DB-BD31-4B8C-83A1-F6EECF244321}">
                <p14:modId xmlns:p14="http://schemas.microsoft.com/office/powerpoint/2010/main" val="2837909567"/>
              </p:ext>
            </p:extLst>
          </p:nvPr>
        </p:nvGraphicFramePr>
        <p:xfrm>
          <a:off x="96522" y="1274085"/>
          <a:ext cx="11978640" cy="4246880"/>
        </p:xfrm>
        <a:graphic>
          <a:graphicData uri="http://schemas.openxmlformats.org/drawingml/2006/table">
            <a:tbl>
              <a:tblPr firstRow="1" bandRow="1">
                <a:tableStyleId>{5C22544A-7EE6-4342-B048-85BDC9FD1C3A}</a:tableStyleId>
              </a:tblPr>
              <a:tblGrid>
                <a:gridCol w="3108960">
                  <a:extLst>
                    <a:ext uri="{9D8B030D-6E8A-4147-A177-3AD203B41FA5}">
                      <a16:colId xmlns:a16="http://schemas.microsoft.com/office/drawing/2014/main" val="2814352510"/>
                    </a:ext>
                  </a:extLst>
                </a:gridCol>
                <a:gridCol w="1280160">
                  <a:extLst>
                    <a:ext uri="{9D8B030D-6E8A-4147-A177-3AD203B41FA5}">
                      <a16:colId xmlns:a16="http://schemas.microsoft.com/office/drawing/2014/main" val="3757305210"/>
                    </a:ext>
                  </a:extLst>
                </a:gridCol>
                <a:gridCol w="1920240">
                  <a:extLst>
                    <a:ext uri="{9D8B030D-6E8A-4147-A177-3AD203B41FA5}">
                      <a16:colId xmlns:a16="http://schemas.microsoft.com/office/drawing/2014/main" val="2298006708"/>
                    </a:ext>
                  </a:extLst>
                </a:gridCol>
                <a:gridCol w="1280160">
                  <a:extLst>
                    <a:ext uri="{9D8B030D-6E8A-4147-A177-3AD203B41FA5}">
                      <a16:colId xmlns:a16="http://schemas.microsoft.com/office/drawing/2014/main" val="2352632582"/>
                    </a:ext>
                  </a:extLst>
                </a:gridCol>
                <a:gridCol w="1280160">
                  <a:extLst>
                    <a:ext uri="{9D8B030D-6E8A-4147-A177-3AD203B41FA5}">
                      <a16:colId xmlns:a16="http://schemas.microsoft.com/office/drawing/2014/main" val="194121312"/>
                    </a:ext>
                  </a:extLst>
                </a:gridCol>
                <a:gridCol w="1645920">
                  <a:extLst>
                    <a:ext uri="{9D8B030D-6E8A-4147-A177-3AD203B41FA5}">
                      <a16:colId xmlns:a16="http://schemas.microsoft.com/office/drawing/2014/main" val="2598780286"/>
                    </a:ext>
                  </a:extLst>
                </a:gridCol>
                <a:gridCol w="1463040">
                  <a:extLst>
                    <a:ext uri="{9D8B030D-6E8A-4147-A177-3AD203B41FA5}">
                      <a16:colId xmlns:a16="http://schemas.microsoft.com/office/drawing/2014/main" val="3347007619"/>
                    </a:ext>
                  </a:extLst>
                </a:gridCol>
              </a:tblGrid>
              <a:tr h="370840">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Dollar Amounts in Millions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Rates of Change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53704820"/>
                  </a:ext>
                </a:extLst>
              </a:tr>
              <a:tr h="370840">
                <a:tc>
                  <a:txBody>
                    <a:bodyPr/>
                    <a:lstStyle/>
                    <a:p>
                      <a:endParaRPr lang="en-US"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2017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2016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2015</a:t>
                      </a:r>
                      <a:endParaRPr lang="en-US"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2017</a:t>
                      </a:r>
                      <a:endParaRPr lang="en-US"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2016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1" dirty="0">
                          <a:solidFill>
                            <a:schemeClr val="tx1"/>
                          </a:solidFill>
                          <a:latin typeface="Arial" panose="020B0604020202020204" pitchFamily="34" charset="0"/>
                          <a:cs typeface="Arial" panose="020B0604020202020204" pitchFamily="34" charset="0"/>
                        </a:rPr>
                        <a:t>Compound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640137586"/>
                  </a:ext>
                </a:extLst>
              </a:tr>
              <a:tr h="370840">
                <a:tc>
                  <a:txBody>
                    <a:bodyPr/>
                    <a:lstStyle/>
                    <a:p>
                      <a:pPr marL="0"/>
                      <a:r>
                        <a:rPr lang="en-US" b="0" dirty="0">
                          <a:solidFill>
                            <a:schemeClr val="tx1"/>
                          </a:solidFill>
                          <a:latin typeface="Arial" panose="020B0604020202020204" pitchFamily="34" charset="0"/>
                          <a:cs typeface="Arial" panose="020B0604020202020204" pitchFamily="34" charset="0"/>
                        </a:rPr>
                        <a:t>Long-term Investments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542.3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1,141.7</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312.5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−52.5%</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265.3%</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31.7%</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382664803"/>
                  </a:ext>
                </a:extLst>
              </a:tr>
              <a:tr h="370840">
                <a:tc>
                  <a:txBody>
                    <a:bodyPr/>
                    <a:lstStyle/>
                    <a:p>
                      <a:pPr marL="0"/>
                      <a:r>
                        <a:rPr lang="en-US" b="0" dirty="0">
                          <a:solidFill>
                            <a:schemeClr val="tx1"/>
                          </a:solidFill>
                          <a:latin typeface="Arial" panose="020B0604020202020204" pitchFamily="34" charset="0"/>
                          <a:cs typeface="Arial" panose="020B0604020202020204" pitchFamily="34" charset="0"/>
                        </a:rPr>
                        <a:t>Equity and Cost Investments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481.6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354.5</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352.0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35.9%</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0.7%</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17.0%</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163677474"/>
                  </a:ext>
                </a:extLst>
              </a:tr>
              <a:tr h="370840">
                <a:tc>
                  <a:txBody>
                    <a:bodyPr/>
                    <a:lstStyle/>
                    <a:p>
                      <a:r>
                        <a:rPr lang="en-US" b="0" dirty="0">
                          <a:solidFill>
                            <a:schemeClr val="tx1"/>
                          </a:solidFill>
                          <a:latin typeface="Arial" panose="020B0604020202020204" pitchFamily="34" charset="0"/>
                          <a:cs typeface="Arial" panose="020B0604020202020204" pitchFamily="34" charset="0"/>
                        </a:rPr>
                        <a:t>Property, Plant and Equipment, Net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4,919.5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4,533.8</a:t>
                      </a:r>
                    </a:p>
                  </a:txBody>
                  <a:tcPr marR="5486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4,088.3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8.5%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10.9%</a:t>
                      </a:r>
                    </a:p>
                  </a:txBody>
                  <a:tcPr marR="3657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9.7%</a:t>
                      </a:r>
                    </a:p>
                  </a:txBody>
                  <a:tcPr marR="2743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074254601"/>
                  </a:ext>
                </a:extLst>
              </a:tr>
              <a:tr h="370840">
                <a:tc>
                  <a:txBody>
                    <a:bodyPr/>
                    <a:lstStyle/>
                    <a:p>
                      <a:r>
                        <a:rPr lang="en-US" b="0" dirty="0">
                          <a:solidFill>
                            <a:schemeClr val="tx1"/>
                          </a:solidFill>
                          <a:latin typeface="Arial" panose="020B0604020202020204" pitchFamily="34" charset="0"/>
                          <a:cs typeface="Arial" panose="020B0604020202020204" pitchFamily="34" charset="0"/>
                        </a:rPr>
                        <a:t>Deferred Income Taxes, net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795.4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885.4</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381.7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−10.2%</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132.0%</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44.4%</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947449821"/>
                  </a:ext>
                </a:extLst>
              </a:tr>
              <a:tr h="370840">
                <a:tc>
                  <a:txBody>
                    <a:bodyPr/>
                    <a:lstStyle/>
                    <a:p>
                      <a:r>
                        <a:rPr lang="en-US" b="0" dirty="0">
                          <a:solidFill>
                            <a:schemeClr val="tx1"/>
                          </a:solidFill>
                          <a:latin typeface="Arial" panose="020B0604020202020204" pitchFamily="34" charset="0"/>
                          <a:cs typeface="Arial" panose="020B0604020202020204" pitchFamily="34" charset="0"/>
                        </a:rPr>
                        <a:t>Other Long-Term Assets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362.8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403.3</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1,244.8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a:t>
                      </a:r>
                      <a:r>
                        <a:rPr lang="en-US" b="0" u="none" dirty="0">
                          <a:solidFill>
                            <a:schemeClr val="tx1"/>
                          </a:solidFill>
                          <a:latin typeface="Arial" panose="020B0604020202020204" pitchFamily="34" charset="0"/>
                          <a:cs typeface="Arial" panose="020B0604020202020204" pitchFamily="34" charset="0"/>
                        </a:rPr>
                        <a:t>10.0%</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a:t>
                      </a:r>
                      <a:r>
                        <a:rPr lang="en-US" b="0" u="none" dirty="0">
                          <a:solidFill>
                            <a:schemeClr val="tx1"/>
                          </a:solidFill>
                          <a:latin typeface="Arial" panose="020B0604020202020204" pitchFamily="34" charset="0"/>
                          <a:cs typeface="Arial" panose="020B0604020202020204" pitchFamily="34" charset="0"/>
                        </a:rPr>
                        <a:t>67.6%</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−46.0%</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797758222"/>
                  </a:ext>
                </a:extLst>
              </a:tr>
              <a:tr h="370840">
                <a:tc>
                  <a:txBody>
                    <a:bodyPr/>
                    <a:lstStyle/>
                    <a:p>
                      <a:r>
                        <a:rPr lang="en-US" b="0" dirty="0">
                          <a:solidFill>
                            <a:schemeClr val="tx1"/>
                          </a:solidFill>
                          <a:latin typeface="Arial" panose="020B0604020202020204" pitchFamily="34" charset="0"/>
                          <a:cs typeface="Arial" panose="020B0604020202020204" pitchFamily="34" charset="0"/>
                        </a:rPr>
                        <a:t>Other Intangible Assets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441.4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516.3</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520.4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a:t>
                      </a:r>
                      <a:r>
                        <a:rPr lang="en-US" b="0" u="none" dirty="0">
                          <a:solidFill>
                            <a:schemeClr val="tx1"/>
                          </a:solidFill>
                          <a:latin typeface="Arial" panose="020B0604020202020204" pitchFamily="34" charset="0"/>
                          <a:cs typeface="Arial" panose="020B0604020202020204" pitchFamily="34" charset="0"/>
                        </a:rPr>
                        <a:t>14.5%</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a:t>
                      </a:r>
                      <a:r>
                        <a:rPr lang="en-US" b="0" u="none" dirty="0">
                          <a:solidFill>
                            <a:schemeClr val="tx1"/>
                          </a:solidFill>
                          <a:latin typeface="Arial" panose="020B0604020202020204" pitchFamily="34" charset="0"/>
                          <a:cs typeface="Arial" panose="020B0604020202020204" pitchFamily="34" charset="0"/>
                        </a:rPr>
                        <a:t>0.8%</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−7.9%</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924931053"/>
                  </a:ext>
                </a:extLst>
              </a:tr>
              <a:tr h="370840">
                <a:tc>
                  <a:txBody>
                    <a:bodyPr/>
                    <a:lstStyle/>
                    <a:p>
                      <a:r>
                        <a:rPr lang="en-US" b="0" dirty="0">
                          <a:solidFill>
                            <a:schemeClr val="tx1"/>
                          </a:solidFill>
                          <a:latin typeface="Arial" panose="020B0604020202020204" pitchFamily="34" charset="0"/>
                          <a:cs typeface="Arial" panose="020B0604020202020204" pitchFamily="34" charset="0"/>
                        </a:rPr>
                        <a:t>Goodwill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1,539.2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1,719.6</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sng" dirty="0">
                          <a:solidFill>
                            <a:schemeClr val="tx1"/>
                          </a:solidFill>
                          <a:latin typeface="Arial" panose="020B0604020202020204" pitchFamily="34" charset="0"/>
                          <a:cs typeface="Arial" panose="020B0604020202020204" pitchFamily="34" charset="0"/>
                        </a:rPr>
                        <a:t>   1,575.4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a:t>
                      </a:r>
                      <a:r>
                        <a:rPr lang="en-US" b="0" u="none" dirty="0">
                          <a:solidFill>
                            <a:schemeClr val="tx1"/>
                          </a:solidFill>
                          <a:latin typeface="Arial" panose="020B0604020202020204" pitchFamily="34" charset="0"/>
                          <a:cs typeface="Arial" panose="020B0604020202020204" pitchFamily="34" charset="0"/>
                        </a:rPr>
                        <a:t>10.5%</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9.2%</a:t>
                      </a:r>
                      <a:endParaRPr lang="en-US" b="0" u="none" dirty="0">
                        <a:solidFill>
                          <a:schemeClr val="tx1"/>
                        </a:solidFill>
                        <a:latin typeface="Arial" panose="020B0604020202020204" pitchFamily="34" charset="0"/>
                        <a:cs typeface="Arial" panose="020B0604020202020204" pitchFamily="34" charset="0"/>
                      </a:endParaRP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dirty="0">
                          <a:solidFill>
                            <a:schemeClr val="tx1"/>
                          </a:solidFill>
                          <a:latin typeface="Arial" panose="020B0604020202020204" pitchFamily="34" charset="0"/>
                          <a:cs typeface="Arial" panose="020B0604020202020204" pitchFamily="34" charset="0"/>
                        </a:rPr>
                        <a:t>−1.2%</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158996388"/>
                  </a:ext>
                </a:extLst>
              </a:tr>
              <a:tr h="370840">
                <a:tc>
                  <a:txBody>
                    <a:bodyPr/>
                    <a:lstStyle/>
                    <a:p>
                      <a:pPr marL="182880"/>
                      <a:r>
                        <a:rPr lang="en-US" b="1" dirty="0">
                          <a:solidFill>
                            <a:schemeClr val="tx1"/>
                          </a:solidFill>
                          <a:latin typeface="Arial" panose="020B0604020202020204" pitchFamily="34" charset="0"/>
                          <a:cs typeface="Arial" panose="020B0604020202020204" pitchFamily="34" charset="0"/>
                        </a:rPr>
                        <a:t>Total Assets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dirty="0">
                          <a:solidFill>
                            <a:schemeClr val="tx1"/>
                          </a:solidFill>
                          <a:latin typeface="Arial" panose="020B0604020202020204" pitchFamily="34" charset="0"/>
                          <a:cs typeface="Arial" panose="020B0604020202020204" pitchFamily="34" charset="0"/>
                        </a:rPr>
                        <a:t>$14,365.6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dirty="0">
                          <a:solidFill>
                            <a:schemeClr val="tx1"/>
                          </a:solidFill>
                          <a:latin typeface="Arial" panose="020B0604020202020204" pitchFamily="34" charset="0"/>
                          <a:cs typeface="Arial" panose="020B0604020202020204" pitchFamily="34" charset="0"/>
                        </a:rPr>
                        <a:t>$14,312.5</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sng" dirty="0">
                          <a:solidFill>
                            <a:schemeClr val="tx1"/>
                          </a:solidFill>
                          <a:latin typeface="Arial" panose="020B0604020202020204" pitchFamily="34" charset="0"/>
                          <a:cs typeface="Arial" panose="020B0604020202020204" pitchFamily="34" charset="0"/>
                        </a:rPr>
                        <a:t>$12,446.1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none" dirty="0">
                          <a:solidFill>
                            <a:schemeClr val="tx1"/>
                          </a:solidFill>
                          <a:latin typeface="Arial" panose="020B0604020202020204" pitchFamily="34" charset="0"/>
                          <a:cs typeface="Arial" panose="020B0604020202020204" pitchFamily="34" charset="0"/>
                        </a:rPr>
                        <a:t>0.4%</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u="none" dirty="0">
                          <a:solidFill>
                            <a:schemeClr val="tx1"/>
                          </a:solidFill>
                          <a:latin typeface="Arial" panose="020B0604020202020204" pitchFamily="34" charset="0"/>
                          <a:cs typeface="Arial" panose="020B0604020202020204" pitchFamily="34" charset="0"/>
                        </a:rPr>
                        <a:t>15.0%</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1" dirty="0">
                          <a:solidFill>
                            <a:schemeClr val="tx1"/>
                          </a:solidFill>
                          <a:latin typeface="Arial" panose="020B0604020202020204" pitchFamily="34" charset="0"/>
                          <a:cs typeface="Arial" panose="020B0604020202020204" pitchFamily="34" charset="0"/>
                        </a:rPr>
                        <a:t>7.4%</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745763315"/>
                  </a:ext>
                </a:extLst>
              </a:tr>
            </a:tbl>
          </a:graphicData>
        </a:graphic>
      </p:graphicFrame>
    </p:spTree>
    <p:extLst>
      <p:ext uri="{BB962C8B-B14F-4D97-AF65-F5344CB8AC3E}">
        <p14:creationId xmlns:p14="http://schemas.microsoft.com/office/powerpoint/2010/main" val="22781565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Comprehensive Example: Rate of Change Analysis</a:t>
            </a:r>
            <a:r>
              <a:rPr lang="en-US" sz="2000" dirty="0"/>
              <a:t> (slide 3 of 4)</a:t>
            </a:r>
          </a:p>
        </p:txBody>
      </p:sp>
      <p:graphicFrame>
        <p:nvGraphicFramePr>
          <p:cNvPr id="5" name="Table 2"/>
          <p:cNvGraphicFramePr>
            <a:graphicFrameLocks noGrp="1"/>
          </p:cNvGraphicFramePr>
          <p:nvPr>
            <p:ph idx="1"/>
            <p:extLst>
              <p:ext uri="{D42A27DB-BD31-4B8C-83A1-F6EECF244321}">
                <p14:modId xmlns:p14="http://schemas.microsoft.com/office/powerpoint/2010/main" val="3607939734"/>
              </p:ext>
            </p:extLst>
          </p:nvPr>
        </p:nvGraphicFramePr>
        <p:xfrm>
          <a:off x="152400" y="1187001"/>
          <a:ext cx="11887200" cy="509016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814352510"/>
                    </a:ext>
                  </a:extLst>
                </a:gridCol>
                <a:gridCol w="1280160">
                  <a:extLst>
                    <a:ext uri="{9D8B030D-6E8A-4147-A177-3AD203B41FA5}">
                      <a16:colId xmlns:a16="http://schemas.microsoft.com/office/drawing/2014/main" val="3757305210"/>
                    </a:ext>
                  </a:extLst>
                </a:gridCol>
                <a:gridCol w="1920240">
                  <a:extLst>
                    <a:ext uri="{9D8B030D-6E8A-4147-A177-3AD203B41FA5}">
                      <a16:colId xmlns:a16="http://schemas.microsoft.com/office/drawing/2014/main" val="2298006708"/>
                    </a:ext>
                  </a:extLst>
                </a:gridCol>
                <a:gridCol w="1097280">
                  <a:extLst>
                    <a:ext uri="{9D8B030D-6E8A-4147-A177-3AD203B41FA5}">
                      <a16:colId xmlns:a16="http://schemas.microsoft.com/office/drawing/2014/main" val="2352632582"/>
                    </a:ext>
                  </a:extLst>
                </a:gridCol>
                <a:gridCol w="1188720">
                  <a:extLst>
                    <a:ext uri="{9D8B030D-6E8A-4147-A177-3AD203B41FA5}">
                      <a16:colId xmlns:a16="http://schemas.microsoft.com/office/drawing/2014/main" val="194121312"/>
                    </a:ext>
                  </a:extLst>
                </a:gridCol>
                <a:gridCol w="1280160">
                  <a:extLst>
                    <a:ext uri="{9D8B030D-6E8A-4147-A177-3AD203B41FA5}">
                      <a16:colId xmlns:a16="http://schemas.microsoft.com/office/drawing/2014/main" val="2598780286"/>
                    </a:ext>
                  </a:extLst>
                </a:gridCol>
                <a:gridCol w="1463040">
                  <a:extLst>
                    <a:ext uri="{9D8B030D-6E8A-4147-A177-3AD203B41FA5}">
                      <a16:colId xmlns:a16="http://schemas.microsoft.com/office/drawing/2014/main" val="3347007619"/>
                    </a:ext>
                  </a:extLst>
                </a:gridCol>
              </a:tblGrid>
              <a:tr h="370840">
                <a:tc>
                  <a:txBody>
                    <a:bodyPr/>
                    <a:lstStyle/>
                    <a:p>
                      <a:pPr algn="ctr"/>
                      <a:endParaRPr lang="en-US" sz="1800"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sz="1800"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Dollar Amounts in Millions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sz="1800"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sz="1800"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Rates of Change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sz="1800"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53704820"/>
                  </a:ext>
                </a:extLst>
              </a:tr>
              <a:tr h="370840">
                <a:tc>
                  <a:txBody>
                    <a:bodyPr/>
                    <a:lstStyle/>
                    <a:p>
                      <a:endParaRPr lang="en-US" sz="18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2017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2016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2015</a:t>
                      </a:r>
                      <a:endParaRPr lang="en-US" sz="1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2017</a:t>
                      </a:r>
                      <a:endParaRPr lang="en-US" sz="1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2016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Compound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640137586"/>
                  </a:ext>
                </a:extLst>
              </a:tr>
              <a:tr h="370840">
                <a:tc>
                  <a:txBody>
                    <a:bodyPr/>
                    <a:lstStyle/>
                    <a:p>
                      <a:r>
                        <a:rPr lang="en-US" b="1" dirty="0">
                          <a:solidFill>
                            <a:schemeClr val="tx1"/>
                          </a:solidFill>
                          <a:latin typeface="Arial" panose="020B0604020202020204" pitchFamily="34" charset="0"/>
                          <a:cs typeface="Arial" panose="020B0604020202020204" pitchFamily="34" charset="0"/>
                        </a:rPr>
                        <a:t>Liabilities and Equity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u="sng"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u="sng" dirty="0">
                        <a:solidFill>
                          <a:schemeClr val="tx1"/>
                        </a:solidFill>
                        <a:latin typeface="Arial" panose="020B0604020202020204" pitchFamily="34" charset="0"/>
                        <a:cs typeface="Arial" panose="020B0604020202020204" pitchFamily="34" charset="0"/>
                      </a:endParaRPr>
                    </a:p>
                  </a:txBody>
                  <a:tcPr marR="5486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u="sng"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u="none" dirty="0">
                        <a:solidFill>
                          <a:schemeClr val="tx1"/>
                        </a:solidFill>
                        <a:latin typeface="Arial" panose="020B0604020202020204" pitchFamily="34" charset="0"/>
                        <a:cs typeface="Arial" panose="020B0604020202020204" pitchFamily="34" charset="0"/>
                      </a:endParaRPr>
                    </a:p>
                  </a:txBody>
                  <a:tcPr marR="2743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u="none" dirty="0">
                        <a:solidFill>
                          <a:schemeClr val="tx1"/>
                        </a:solidFill>
                        <a:latin typeface="Arial" panose="020B0604020202020204" pitchFamily="34" charset="0"/>
                        <a:cs typeface="Arial" panose="020B0604020202020204" pitchFamily="34" charset="0"/>
                      </a:endParaRPr>
                    </a:p>
                  </a:txBody>
                  <a:tcPr marR="3657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u="none" dirty="0">
                        <a:solidFill>
                          <a:schemeClr val="tx1"/>
                        </a:solidFill>
                        <a:latin typeface="Arial" panose="020B0604020202020204" pitchFamily="34" charset="0"/>
                        <a:cs typeface="Arial" panose="020B0604020202020204" pitchFamily="34" charset="0"/>
                      </a:endParaRPr>
                    </a:p>
                  </a:txBody>
                  <a:tcPr marR="2743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0635872"/>
                  </a:ext>
                </a:extLst>
              </a:tr>
              <a:tr h="370840">
                <a:tc>
                  <a:txBody>
                    <a:bodyPr/>
                    <a:lstStyle/>
                    <a:p>
                      <a:pPr marL="0"/>
                      <a:r>
                        <a:rPr lang="en-US" b="0" dirty="0">
                          <a:solidFill>
                            <a:schemeClr val="tx1"/>
                          </a:solidFill>
                          <a:latin typeface="Arial" panose="020B0604020202020204" pitchFamily="34" charset="0"/>
                          <a:cs typeface="Arial" panose="020B0604020202020204" pitchFamily="34" charset="0"/>
                        </a:rPr>
                        <a:t>Current Liabilities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u="none" baseline="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u="none" baseline="0" dirty="0">
                        <a:solidFill>
                          <a:schemeClr val="tx1"/>
                        </a:solidFill>
                        <a:latin typeface="Arial" panose="020B0604020202020204" pitchFamily="34" charset="0"/>
                        <a:cs typeface="Arial" panose="020B0604020202020204" pitchFamily="34" charset="0"/>
                      </a:endParaRP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u="none" baseline="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u="none" baseline="0" dirty="0">
                        <a:solidFill>
                          <a:schemeClr val="tx1"/>
                        </a:solidFill>
                        <a:latin typeface="Arial" panose="020B0604020202020204" pitchFamily="34" charset="0"/>
                        <a:cs typeface="Arial" panose="020B0604020202020204" pitchFamily="34" charset="0"/>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u="none" baseline="0" dirty="0">
                        <a:solidFill>
                          <a:schemeClr val="tx1"/>
                        </a:solidFill>
                        <a:latin typeface="Arial" panose="020B0604020202020204" pitchFamily="34" charset="0"/>
                        <a:cs typeface="Arial" panose="020B0604020202020204" pitchFamily="34" charset="0"/>
                      </a:endParaRP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b="0" u="none" baseline="0" dirty="0">
                        <a:solidFill>
                          <a:schemeClr val="tx1"/>
                        </a:solidFill>
                        <a:latin typeface="Arial" panose="020B0604020202020204" pitchFamily="34" charset="0"/>
                        <a:cs typeface="Arial" panose="020B0604020202020204" pitchFamily="34" charset="0"/>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834371001"/>
                  </a:ext>
                </a:extLst>
              </a:tr>
              <a:tr h="370840">
                <a:tc>
                  <a:txBody>
                    <a:bodyPr/>
                    <a:lstStyle/>
                    <a:p>
                      <a:pPr marL="0"/>
                      <a:r>
                        <a:rPr lang="en-US" b="0" dirty="0">
                          <a:solidFill>
                            <a:schemeClr val="tx1"/>
                          </a:solidFill>
                          <a:latin typeface="Arial" panose="020B0604020202020204" pitchFamily="34" charset="0"/>
                          <a:cs typeface="Arial" panose="020B0604020202020204" pitchFamily="34" charset="0"/>
                        </a:rPr>
                        <a:t>Accounts Payable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    782.5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    730.6</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   684.2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−7.1%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6.8%</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6.9%</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970159926"/>
                  </a:ext>
                </a:extLst>
              </a:tr>
              <a:tr h="370840">
                <a:tc>
                  <a:txBody>
                    <a:bodyPr/>
                    <a:lstStyle/>
                    <a:p>
                      <a:pPr marL="0"/>
                      <a:r>
                        <a:rPr lang="en-US" b="0" dirty="0">
                          <a:solidFill>
                            <a:schemeClr val="tx1"/>
                          </a:solidFill>
                          <a:latin typeface="Arial" panose="020B0604020202020204" pitchFamily="34" charset="0"/>
                          <a:cs typeface="Arial" panose="020B0604020202020204" pitchFamily="34" charset="0"/>
                        </a:rPr>
                        <a:t>Accrued Liabilities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1,934.5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1,999.1</a:t>
                      </a: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1,760.7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13.5%</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b="0" u="none" baseline="0" dirty="0">
                          <a:solidFill>
                            <a:schemeClr val="tx1"/>
                          </a:solidFill>
                          <a:latin typeface="Arial" panose="020B0604020202020204" pitchFamily="34" charset="0"/>
                          <a:cs typeface="Arial" panose="020B0604020202020204" pitchFamily="34" charset="0"/>
                        </a:rPr>
                        <a:t>4.8%</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325858266"/>
                  </a:ext>
                </a:extLst>
              </a:tr>
              <a:tr h="370840">
                <a:tc>
                  <a:txBody>
                    <a:bodyPr/>
                    <a:lstStyle/>
                    <a:p>
                      <a:pPr marL="34925">
                        <a:lnSpc>
                          <a:spcPct val="100000"/>
                        </a:lnSpc>
                      </a:pPr>
                      <a:r>
                        <a:rPr sz="1800" dirty="0">
                          <a:solidFill>
                            <a:srgbClr val="231F20"/>
                          </a:solidFill>
                          <a:latin typeface="Arial" panose="020B0604020202020204" pitchFamily="34" charset="0"/>
                          <a:cs typeface="Arial" panose="020B0604020202020204" pitchFamily="34" charset="0"/>
                        </a:rPr>
                        <a:t>Insurance Rese</a:t>
                      </a:r>
                      <a:r>
                        <a:rPr sz="1800" spc="35" dirty="0">
                          <a:solidFill>
                            <a:srgbClr val="231F20"/>
                          </a:solidFill>
                          <a:latin typeface="Arial" panose="020B0604020202020204" pitchFamily="34" charset="0"/>
                          <a:cs typeface="Arial" panose="020B0604020202020204" pitchFamily="34" charset="0"/>
                        </a:rPr>
                        <a:t>r</a:t>
                      </a:r>
                      <a:r>
                        <a:rPr sz="1800" dirty="0">
                          <a:solidFill>
                            <a:srgbClr val="231F20"/>
                          </a:solidFill>
                          <a:latin typeface="Arial" panose="020B0604020202020204" pitchFamily="34" charset="0"/>
                          <a:cs typeface="Arial" panose="020B0604020202020204" pitchFamily="34" charset="0"/>
                        </a:rPr>
                        <a:t>ves</a:t>
                      </a:r>
                      <a:endParaRPr sz="1800" dirty="0">
                        <a:latin typeface="Arial" panose="020B0604020202020204" pitchFamily="34" charset="0"/>
                        <a:cs typeface="Arial" panose="020B0604020202020204" pitchFamily="34" charset="0"/>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43204" algn="r">
                        <a:lnSpc>
                          <a:spcPct val="100000"/>
                        </a:lnSpc>
                      </a:pPr>
                      <a:r>
                        <a:rPr sz="1800" dirty="0">
                          <a:solidFill>
                            <a:srgbClr val="231F20"/>
                          </a:solidFill>
                          <a:latin typeface="Arial" panose="020B0604020202020204" pitchFamily="34" charset="0"/>
                          <a:cs typeface="Arial" panose="020B0604020202020204" pitchFamily="34" charset="0"/>
                        </a:rPr>
                        <a:t>215.2</a:t>
                      </a:r>
                      <a:endParaRPr sz="1800" dirty="0">
                        <a:latin typeface="Arial" panose="020B0604020202020204" pitchFamily="34" charset="0"/>
                        <a:cs typeface="Arial" panose="020B0604020202020204" pitchFamily="34" charset="0"/>
                      </a:endParaRPr>
                    </a:p>
                  </a:txBody>
                  <a:tcPr marL="0" marR="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45745" algn="r">
                        <a:lnSpc>
                          <a:spcPct val="100000"/>
                        </a:lnSpc>
                      </a:pPr>
                      <a:r>
                        <a:rPr sz="1800" dirty="0">
                          <a:solidFill>
                            <a:srgbClr val="231F20"/>
                          </a:solidFill>
                          <a:latin typeface="Arial" panose="020B0604020202020204" pitchFamily="34" charset="0"/>
                          <a:cs typeface="Arial" panose="020B0604020202020204" pitchFamily="34" charset="0"/>
                        </a:rPr>
                        <a:t>246.0</a:t>
                      </a:r>
                      <a:endParaRPr sz="1800" dirty="0">
                        <a:latin typeface="Arial" panose="020B0604020202020204" pitchFamily="34" charset="0"/>
                        <a:cs typeface="Arial" panose="020B0604020202020204" pitchFamily="34" charset="0"/>
                      </a:endParaRPr>
                    </a:p>
                  </a:txBody>
                  <a:tcPr marL="0"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45745" algn="r">
                        <a:lnSpc>
                          <a:spcPct val="100000"/>
                        </a:lnSpc>
                      </a:pPr>
                      <a:r>
                        <a:rPr sz="1800" dirty="0">
                          <a:solidFill>
                            <a:srgbClr val="231F20"/>
                          </a:solidFill>
                          <a:latin typeface="Arial" panose="020B0604020202020204" pitchFamily="34" charset="0"/>
                          <a:cs typeface="Arial" panose="020B0604020202020204" pitchFamily="34" charset="0"/>
                        </a:rPr>
                        <a:t>224.8</a:t>
                      </a:r>
                      <a:endParaRPr sz="1800" dirty="0">
                        <a:latin typeface="Arial" panose="020B0604020202020204" pitchFamily="34" charset="0"/>
                        <a:cs typeface="Arial" panose="020B0604020202020204" pitchFamily="34" charset="0"/>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46050" algn="r">
                        <a:lnSpc>
                          <a:spcPct val="100000"/>
                        </a:lnSpc>
                      </a:pPr>
                      <a:r>
                        <a:rPr lang="en-US" sz="1800" dirty="0">
                          <a:solidFill>
                            <a:srgbClr val="231F20"/>
                          </a:solidFill>
                          <a:latin typeface="Arial" panose="020B0604020202020204" pitchFamily="34" charset="0"/>
                          <a:cs typeface="Arial" panose="020B0604020202020204" pitchFamily="34" charset="0"/>
                        </a:rPr>
                        <a:t>−</a:t>
                      </a:r>
                      <a:r>
                        <a:rPr sz="1800" dirty="0">
                          <a:solidFill>
                            <a:srgbClr val="231F20"/>
                          </a:solidFill>
                          <a:latin typeface="Arial" panose="020B0604020202020204" pitchFamily="34" charset="0"/>
                          <a:cs typeface="Arial" panose="020B0604020202020204" pitchFamily="34" charset="0"/>
                        </a:rPr>
                        <a:t>12.5%</a:t>
                      </a:r>
                      <a:endParaRPr sz="1800" dirty="0">
                        <a:latin typeface="Arial" panose="020B0604020202020204" pitchFamily="34" charset="0"/>
                        <a:cs typeface="Arial" panose="020B0604020202020204" pitchFamily="34" charset="0"/>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14629" algn="r">
                        <a:lnSpc>
                          <a:spcPct val="100000"/>
                        </a:lnSpc>
                      </a:pPr>
                      <a:r>
                        <a:rPr sz="1800" dirty="0">
                          <a:solidFill>
                            <a:srgbClr val="231F20"/>
                          </a:solidFill>
                          <a:latin typeface="Futura Std Book"/>
                          <a:cs typeface="Futura Std Book"/>
                        </a:rPr>
                        <a:t>9.4%</a:t>
                      </a:r>
                      <a:endParaRPr sz="1800" dirty="0">
                        <a:latin typeface="Futura Std Book"/>
                        <a:cs typeface="Futura Std Book"/>
                      </a:endParaRPr>
                    </a:p>
                  </a:txBody>
                  <a:tcPr marL="0"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17475" algn="r">
                        <a:lnSpc>
                          <a:spcPct val="100000"/>
                        </a:lnSpc>
                      </a:pPr>
                      <a:r>
                        <a:rPr lang="en-US" sz="1800" dirty="0">
                          <a:solidFill>
                            <a:srgbClr val="231F20"/>
                          </a:solidFill>
                          <a:latin typeface="Arial" panose="020B0604020202020204" pitchFamily="34" charset="0"/>
                          <a:cs typeface="Arial" panose="020B0604020202020204" pitchFamily="34" charset="0"/>
                        </a:rPr>
                        <a:t>−</a:t>
                      </a:r>
                      <a:r>
                        <a:rPr sz="1800" dirty="0">
                          <a:solidFill>
                            <a:srgbClr val="231F20"/>
                          </a:solidFill>
                          <a:latin typeface="Futura Std Book"/>
                          <a:cs typeface="Futura Std Book"/>
                        </a:rPr>
                        <a:t>2.2%</a:t>
                      </a:r>
                      <a:endParaRPr sz="1800" dirty="0">
                        <a:latin typeface="Futura Std Book"/>
                        <a:cs typeface="Futura Std Book"/>
                      </a:endParaRPr>
                    </a:p>
                  </a:txBody>
                  <a:tcPr marL="0"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074254601"/>
                  </a:ext>
                </a:extLst>
              </a:tr>
              <a:tr h="370840">
                <a:tc>
                  <a:txBody>
                    <a:bodyPr/>
                    <a:lstStyle/>
                    <a:p>
                      <a:pPr marL="34925">
                        <a:lnSpc>
                          <a:spcPct val="100000"/>
                        </a:lnSpc>
                      </a:pPr>
                      <a:r>
                        <a:rPr sz="1800" dirty="0">
                          <a:solidFill>
                            <a:srgbClr val="231F20"/>
                          </a:solidFill>
                          <a:latin typeface="Arial" panose="020B0604020202020204" pitchFamily="34" charset="0"/>
                          <a:cs typeface="Arial" panose="020B0604020202020204" pitchFamily="34" charset="0"/>
                        </a:rPr>
                        <a:t>Stored </a:t>
                      </a:r>
                      <a:r>
                        <a:rPr sz="1800" spc="-75" dirty="0">
                          <a:solidFill>
                            <a:srgbClr val="231F20"/>
                          </a:solidFill>
                          <a:latin typeface="Arial" panose="020B0604020202020204" pitchFamily="34" charset="0"/>
                          <a:cs typeface="Arial" panose="020B0604020202020204" pitchFamily="34" charset="0"/>
                        </a:rPr>
                        <a:t>V</a:t>
                      </a:r>
                      <a:r>
                        <a:rPr sz="1800" dirty="0">
                          <a:solidFill>
                            <a:srgbClr val="231F20"/>
                          </a:solidFill>
                          <a:latin typeface="Arial" panose="020B0604020202020204" pitchFamily="34" charset="0"/>
                          <a:cs typeface="Arial" panose="020B0604020202020204" pitchFamily="34" charset="0"/>
                        </a:rPr>
                        <a:t>alue Card Liability</a:t>
                      </a:r>
                      <a:endParaRPr sz="1800" dirty="0">
                        <a:latin typeface="Arial" panose="020B0604020202020204" pitchFamily="34" charset="0"/>
                        <a:cs typeface="Arial" panose="020B0604020202020204" pitchFamily="34" charset="0"/>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37795" algn="r">
                        <a:lnSpc>
                          <a:spcPct val="100000"/>
                        </a:lnSpc>
                      </a:pPr>
                      <a:r>
                        <a:rPr sz="1800" dirty="0">
                          <a:solidFill>
                            <a:srgbClr val="231F20"/>
                          </a:solidFill>
                          <a:latin typeface="Arial" panose="020B0604020202020204" pitchFamily="34" charset="0"/>
                          <a:cs typeface="Arial" panose="020B0604020202020204" pitchFamily="34" charset="0"/>
                        </a:rPr>
                        <a:t>1,288.5</a:t>
                      </a:r>
                      <a:endParaRPr sz="1800" dirty="0">
                        <a:latin typeface="Arial" panose="020B0604020202020204" pitchFamily="34" charset="0"/>
                        <a:cs typeface="Arial" panose="020B0604020202020204" pitchFamily="34" charset="0"/>
                      </a:endParaRPr>
                    </a:p>
                  </a:txBody>
                  <a:tcPr marL="0" marR="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39700" algn="r">
                        <a:lnSpc>
                          <a:spcPct val="100000"/>
                        </a:lnSpc>
                      </a:pPr>
                      <a:r>
                        <a:rPr sz="1800" dirty="0">
                          <a:solidFill>
                            <a:srgbClr val="231F20"/>
                          </a:solidFill>
                          <a:latin typeface="Arial" panose="020B0604020202020204" pitchFamily="34" charset="0"/>
                          <a:cs typeface="Arial" panose="020B0604020202020204" pitchFamily="34" charset="0"/>
                        </a:rPr>
                        <a:t>1,171.2</a:t>
                      </a:r>
                      <a:endParaRPr sz="1800" dirty="0">
                        <a:latin typeface="Arial" panose="020B0604020202020204" pitchFamily="34" charset="0"/>
                        <a:cs typeface="Arial" panose="020B0604020202020204" pitchFamily="34" charset="0"/>
                      </a:endParaRPr>
                    </a:p>
                  </a:txBody>
                  <a:tcPr marL="0"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45745" algn="r">
                        <a:lnSpc>
                          <a:spcPct val="100000"/>
                        </a:lnSpc>
                      </a:pPr>
                      <a:r>
                        <a:rPr sz="1800" dirty="0">
                          <a:solidFill>
                            <a:srgbClr val="231F20"/>
                          </a:solidFill>
                          <a:latin typeface="Arial" panose="020B0604020202020204" pitchFamily="34" charset="0"/>
                          <a:cs typeface="Arial" panose="020B0604020202020204" pitchFamily="34" charset="0"/>
                        </a:rPr>
                        <a:t>983.8</a:t>
                      </a:r>
                      <a:endParaRPr sz="1800" dirty="0">
                        <a:latin typeface="Arial" panose="020B0604020202020204" pitchFamily="34" charset="0"/>
                        <a:cs typeface="Arial" panose="020B0604020202020204" pitchFamily="34" charset="0"/>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41300" algn="r">
                        <a:lnSpc>
                          <a:spcPct val="100000"/>
                        </a:lnSpc>
                      </a:pPr>
                      <a:r>
                        <a:rPr sz="1800" dirty="0">
                          <a:solidFill>
                            <a:srgbClr val="231F20"/>
                          </a:solidFill>
                          <a:latin typeface="Arial" panose="020B0604020202020204" pitchFamily="34" charset="0"/>
                          <a:cs typeface="Arial" panose="020B0604020202020204" pitchFamily="34" charset="0"/>
                        </a:rPr>
                        <a:t>10.0%</a:t>
                      </a:r>
                      <a:endParaRPr sz="1800" dirty="0">
                        <a:latin typeface="Arial" panose="020B0604020202020204" pitchFamily="34" charset="0"/>
                        <a:cs typeface="Arial" panose="020B0604020202020204" pitchFamily="34" charset="0"/>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44145" algn="r">
                        <a:lnSpc>
                          <a:spcPct val="100000"/>
                        </a:lnSpc>
                      </a:pPr>
                      <a:r>
                        <a:rPr sz="1800" dirty="0">
                          <a:solidFill>
                            <a:srgbClr val="231F20"/>
                          </a:solidFill>
                          <a:latin typeface="Futura Std Book"/>
                          <a:cs typeface="Futura Std Book"/>
                        </a:rPr>
                        <a:t>19.0%</a:t>
                      </a:r>
                      <a:endParaRPr sz="1800" dirty="0">
                        <a:latin typeface="Futura Std Book"/>
                        <a:cs typeface="Futura Std Book"/>
                      </a:endParaRPr>
                    </a:p>
                  </a:txBody>
                  <a:tcPr marL="0"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42240" algn="r">
                        <a:lnSpc>
                          <a:spcPct val="100000"/>
                        </a:lnSpc>
                      </a:pPr>
                      <a:r>
                        <a:rPr sz="1800" dirty="0">
                          <a:solidFill>
                            <a:srgbClr val="231F20"/>
                          </a:solidFill>
                          <a:latin typeface="Futura Std Book"/>
                          <a:cs typeface="Futura Std Book"/>
                        </a:rPr>
                        <a:t>14.4%</a:t>
                      </a:r>
                      <a:endParaRPr sz="1800" dirty="0">
                        <a:latin typeface="Futura Std Book"/>
                        <a:cs typeface="Futura Std Book"/>
                      </a:endParaRPr>
                    </a:p>
                  </a:txBody>
                  <a:tcPr marL="0"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947449821"/>
                  </a:ext>
                </a:extLst>
              </a:tr>
              <a:tr h="370840">
                <a:tc>
                  <a:txBody>
                    <a:bodyPr/>
                    <a:lstStyle/>
                    <a:p>
                      <a:pPr marL="34925">
                        <a:lnSpc>
                          <a:spcPct val="100000"/>
                        </a:lnSpc>
                      </a:pPr>
                      <a:r>
                        <a:rPr sz="1800" dirty="0">
                          <a:solidFill>
                            <a:srgbClr val="231F20"/>
                          </a:solidFill>
                          <a:latin typeface="Arial" panose="020B0604020202020204" pitchFamily="34" charset="0"/>
                          <a:cs typeface="Arial" panose="020B0604020202020204" pitchFamily="34" charset="0"/>
                        </a:rPr>
                        <a:t>Current Po</a:t>
                      </a:r>
                      <a:r>
                        <a:rPr sz="1800" spc="15" dirty="0">
                          <a:solidFill>
                            <a:srgbClr val="231F20"/>
                          </a:solidFill>
                          <a:latin typeface="Arial" panose="020B0604020202020204" pitchFamily="34" charset="0"/>
                          <a:cs typeface="Arial" panose="020B0604020202020204" pitchFamily="34" charset="0"/>
                        </a:rPr>
                        <a:t>r</a:t>
                      </a:r>
                      <a:r>
                        <a:rPr sz="1800" dirty="0">
                          <a:solidFill>
                            <a:srgbClr val="231F20"/>
                          </a:solidFill>
                          <a:latin typeface="Arial" panose="020B0604020202020204" pitchFamily="34" charset="0"/>
                          <a:cs typeface="Arial" panose="020B0604020202020204" pitchFamily="34" charset="0"/>
                        </a:rPr>
                        <a:t>tion of Long-</a:t>
                      </a:r>
                      <a:r>
                        <a:rPr sz="1800" spc="-90" dirty="0">
                          <a:solidFill>
                            <a:srgbClr val="231F20"/>
                          </a:solidFill>
                          <a:latin typeface="Arial" panose="020B0604020202020204" pitchFamily="34" charset="0"/>
                          <a:cs typeface="Arial" panose="020B0604020202020204" pitchFamily="34" charset="0"/>
                        </a:rPr>
                        <a:t>T</a:t>
                      </a:r>
                      <a:r>
                        <a:rPr sz="1800" dirty="0">
                          <a:solidFill>
                            <a:srgbClr val="231F20"/>
                          </a:solidFill>
                          <a:latin typeface="Arial" panose="020B0604020202020204" pitchFamily="34" charset="0"/>
                          <a:cs typeface="Arial" panose="020B0604020202020204" pitchFamily="34" charset="0"/>
                        </a:rPr>
                        <a:t>e</a:t>
                      </a:r>
                      <a:r>
                        <a:rPr sz="1800" spc="5" dirty="0">
                          <a:solidFill>
                            <a:srgbClr val="231F20"/>
                          </a:solidFill>
                          <a:latin typeface="Arial" panose="020B0604020202020204" pitchFamily="34" charset="0"/>
                          <a:cs typeface="Arial" panose="020B0604020202020204" pitchFamily="34" charset="0"/>
                        </a:rPr>
                        <a:t>r</a:t>
                      </a:r>
                      <a:r>
                        <a:rPr sz="1800" dirty="0">
                          <a:solidFill>
                            <a:srgbClr val="231F20"/>
                          </a:solidFill>
                          <a:latin typeface="Arial" panose="020B0604020202020204" pitchFamily="34" charset="0"/>
                          <a:cs typeface="Arial" panose="020B0604020202020204" pitchFamily="34" charset="0"/>
                        </a:rPr>
                        <a:t>m Debt</a:t>
                      </a:r>
                      <a:endParaRPr sz="1800" dirty="0">
                        <a:latin typeface="Arial" panose="020B0604020202020204" pitchFamily="34" charset="0"/>
                        <a:cs typeface="Arial" panose="020B0604020202020204" pitchFamily="34" charset="0"/>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R="95250" algn="r">
                        <a:lnSpc>
                          <a:spcPct val="100000"/>
                        </a:lnSpc>
                      </a:pPr>
                      <a:r>
                        <a:rPr lang="en-US" sz="1800" dirty="0">
                          <a:solidFill>
                            <a:srgbClr val="231F20"/>
                          </a:solidFill>
                          <a:latin typeface="Arial" panose="020B0604020202020204" pitchFamily="34" charset="0"/>
                          <a:cs typeface="Arial" panose="020B0604020202020204" pitchFamily="34" charset="0"/>
                        </a:rPr>
                        <a:t>–</a:t>
                      </a:r>
                      <a:r>
                        <a:rPr lang="en-US" sz="1800" dirty="0">
                          <a:solidFill>
                            <a:srgbClr val="231F20"/>
                          </a:solidFill>
                          <a:latin typeface="Calibri" panose="020F0502020204030204" pitchFamily="34" charset="0"/>
                          <a:cs typeface="Calibri" panose="020F0502020204030204" pitchFamily="34" charset="0"/>
                        </a:rPr>
                        <a:t>̶</a:t>
                      </a:r>
                      <a:endParaRPr sz="1800" dirty="0">
                        <a:latin typeface="Arial" panose="020B0604020202020204" pitchFamily="34" charset="0"/>
                        <a:cs typeface="Arial" panose="020B0604020202020204" pitchFamily="34" charset="0"/>
                      </a:endParaRPr>
                    </a:p>
                  </a:txBody>
                  <a:tcPr marL="0" marR="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45110" algn="r">
                        <a:lnSpc>
                          <a:spcPct val="100000"/>
                        </a:lnSpc>
                      </a:pPr>
                      <a:r>
                        <a:rPr sz="1800" dirty="0">
                          <a:solidFill>
                            <a:srgbClr val="231F20"/>
                          </a:solidFill>
                          <a:latin typeface="Arial" panose="020B0604020202020204" pitchFamily="34" charset="0"/>
                          <a:cs typeface="Arial" panose="020B0604020202020204" pitchFamily="34" charset="0"/>
                        </a:rPr>
                        <a:t>399.9</a:t>
                      </a:r>
                      <a:endParaRPr sz="1800" dirty="0">
                        <a:latin typeface="Arial" panose="020B0604020202020204" pitchFamily="34" charset="0"/>
                        <a:cs typeface="Arial" panose="020B0604020202020204" pitchFamily="34" charset="0"/>
                      </a:endParaRPr>
                    </a:p>
                  </a:txBody>
                  <a:tcPr marL="0" marR="5486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95250" lvl="0" indent="0" algn="r" defTabSz="914400" rtl="0" eaLnBrk="1" fontAlgn="auto" latinLnBrk="0" hangingPunct="1">
                        <a:lnSpc>
                          <a:spcPct val="100000"/>
                        </a:lnSpc>
                        <a:spcBef>
                          <a:spcPts val="0"/>
                        </a:spcBef>
                        <a:spcAft>
                          <a:spcPts val="0"/>
                        </a:spcAft>
                        <a:buClrTx/>
                        <a:buSzTx/>
                        <a:buFontTx/>
                        <a:buNone/>
                        <a:tabLst/>
                        <a:defRPr/>
                      </a:pPr>
                      <a:r>
                        <a:rPr lang="en-US" sz="1800" dirty="0">
                          <a:solidFill>
                            <a:srgbClr val="231F20"/>
                          </a:solidFill>
                          <a:latin typeface="Arial" panose="020B0604020202020204" pitchFamily="34" charset="0"/>
                          <a:cs typeface="Arial" panose="020B0604020202020204" pitchFamily="34" charset="0"/>
                        </a:rPr>
                        <a:t>–</a:t>
                      </a:r>
                      <a:r>
                        <a:rPr lang="en-US" sz="1800" dirty="0">
                          <a:solidFill>
                            <a:srgbClr val="231F20"/>
                          </a:solidFill>
                          <a:latin typeface="Calibri" panose="020F0502020204030204" pitchFamily="34" charset="0"/>
                          <a:cs typeface="Calibri" panose="020F0502020204030204" pitchFamily="34" charset="0"/>
                        </a:rPr>
                        <a:t>̶</a:t>
                      </a:r>
                      <a:endParaRPr lang="en-US" sz="1800" dirty="0">
                        <a:latin typeface="Arial" panose="020B0604020202020204" pitchFamily="34" charset="0"/>
                        <a:cs typeface="Arial" panose="020B0604020202020204" pitchFamily="34" charset="0"/>
                      </a:endParaRPr>
                    </a:p>
                  </a:txBody>
                  <a:tcPr marL="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90170" algn="r">
                        <a:lnSpc>
                          <a:spcPct val="100000"/>
                        </a:lnSpc>
                      </a:pPr>
                      <a:r>
                        <a:rPr lang="en-US" sz="1800" dirty="0">
                          <a:solidFill>
                            <a:srgbClr val="231F20"/>
                          </a:solidFill>
                          <a:latin typeface="Arial" panose="020B0604020202020204" pitchFamily="34" charset="0"/>
                          <a:cs typeface="Arial" panose="020B0604020202020204" pitchFamily="34" charset="0"/>
                        </a:rPr>
                        <a:t>−</a:t>
                      </a:r>
                      <a:r>
                        <a:rPr sz="1800" dirty="0">
                          <a:solidFill>
                            <a:srgbClr val="231F20"/>
                          </a:solidFill>
                          <a:latin typeface="Arial" panose="020B0604020202020204" pitchFamily="34" charset="0"/>
                          <a:cs typeface="Arial" panose="020B0604020202020204" pitchFamily="34" charset="0"/>
                        </a:rPr>
                        <a:t>100.0%</a:t>
                      </a:r>
                      <a:endParaRPr sz="1800" dirty="0">
                        <a:latin typeface="Arial" panose="020B0604020202020204" pitchFamily="34" charset="0"/>
                        <a:cs typeface="Arial" panose="020B0604020202020204" pitchFamily="34" charset="0"/>
                      </a:endParaRPr>
                    </a:p>
                  </a:txBody>
                  <a:tcPr marL="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85115" algn="r">
                        <a:lnSpc>
                          <a:spcPct val="100000"/>
                        </a:lnSpc>
                      </a:pPr>
                      <a:r>
                        <a:rPr sz="1800" dirty="0">
                          <a:solidFill>
                            <a:srgbClr val="231F20"/>
                          </a:solidFill>
                          <a:latin typeface="Futura Std Book"/>
                          <a:cs typeface="Futura Std Book"/>
                        </a:rPr>
                        <a:t>na</a:t>
                      </a:r>
                      <a:endParaRPr sz="1800" dirty="0">
                        <a:latin typeface="Futura Std Book"/>
                        <a:cs typeface="Futura Std Book"/>
                      </a:endParaRPr>
                    </a:p>
                  </a:txBody>
                  <a:tcPr marL="0" marR="4572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82575" algn="r">
                        <a:lnSpc>
                          <a:spcPct val="100000"/>
                        </a:lnSpc>
                      </a:pPr>
                      <a:r>
                        <a:rPr sz="1800" dirty="0">
                          <a:solidFill>
                            <a:srgbClr val="231F20"/>
                          </a:solidFill>
                          <a:latin typeface="Futura Std Book"/>
                          <a:cs typeface="Futura Std Book"/>
                        </a:rPr>
                        <a:t>na</a:t>
                      </a:r>
                      <a:endParaRPr sz="1800" dirty="0">
                        <a:latin typeface="Futura Std Book"/>
                        <a:cs typeface="Futura Std Book"/>
                      </a:endParaRPr>
                    </a:p>
                  </a:txBody>
                  <a:tcPr marL="0" marR="2743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797758222"/>
                  </a:ext>
                </a:extLst>
              </a:tr>
              <a:tr h="370840">
                <a:tc>
                  <a:txBody>
                    <a:bodyPr/>
                    <a:lstStyle/>
                    <a:p>
                      <a:pPr marL="148590">
                        <a:lnSpc>
                          <a:spcPct val="100000"/>
                        </a:lnSpc>
                      </a:pPr>
                      <a:r>
                        <a:rPr sz="1800" b="1" spc="-90" dirty="0">
                          <a:solidFill>
                            <a:srgbClr val="231F20"/>
                          </a:solidFill>
                          <a:latin typeface="Arial" panose="020B0604020202020204" pitchFamily="34" charset="0"/>
                          <a:cs typeface="Arial" panose="020B0604020202020204" pitchFamily="34" charset="0"/>
                        </a:rPr>
                        <a:t>T</a:t>
                      </a:r>
                      <a:r>
                        <a:rPr sz="1800" b="1" dirty="0">
                          <a:solidFill>
                            <a:srgbClr val="231F20"/>
                          </a:solidFill>
                          <a:latin typeface="Arial" panose="020B0604020202020204" pitchFamily="34" charset="0"/>
                          <a:cs typeface="Arial" panose="020B0604020202020204" pitchFamily="34" charset="0"/>
                        </a:rPr>
                        <a:t>otal Current Liabilities</a:t>
                      </a:r>
                      <a:endParaRPr sz="1800" b="1" dirty="0">
                        <a:latin typeface="Arial" panose="020B0604020202020204" pitchFamily="34" charset="0"/>
                        <a:cs typeface="Arial" panose="020B0604020202020204" pitchFamily="34" charset="0"/>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43815" algn="r">
                        <a:lnSpc>
                          <a:spcPct val="100000"/>
                        </a:lnSpc>
                      </a:pPr>
                      <a:r>
                        <a:rPr sz="1800" b="1" u="sng" dirty="0">
                          <a:solidFill>
                            <a:srgbClr val="231F20"/>
                          </a:solidFill>
                          <a:latin typeface="Arial" panose="020B0604020202020204" pitchFamily="34" charset="0"/>
                          <a:cs typeface="Arial" panose="020B0604020202020204" pitchFamily="34" charset="0"/>
                        </a:rPr>
                        <a:t>$</a:t>
                      </a:r>
                      <a:r>
                        <a:rPr sz="1800" b="1" u="sng" spc="110" dirty="0">
                          <a:solidFill>
                            <a:srgbClr val="231F20"/>
                          </a:solidFill>
                          <a:latin typeface="Arial" panose="020B0604020202020204" pitchFamily="34" charset="0"/>
                          <a:cs typeface="Arial" panose="020B0604020202020204" pitchFamily="34" charset="0"/>
                        </a:rPr>
                        <a:t> </a:t>
                      </a:r>
                      <a:r>
                        <a:rPr sz="1800" b="1" u="sng" dirty="0">
                          <a:solidFill>
                            <a:srgbClr val="231F20"/>
                          </a:solidFill>
                          <a:latin typeface="Arial" panose="020B0604020202020204" pitchFamily="34" charset="0"/>
                          <a:cs typeface="Arial" panose="020B0604020202020204" pitchFamily="34" charset="0"/>
                        </a:rPr>
                        <a:t>4,220.7</a:t>
                      </a:r>
                      <a:endParaRPr sz="1800" b="1" u="sng" dirty="0">
                        <a:latin typeface="Arial" panose="020B0604020202020204" pitchFamily="34" charset="0"/>
                        <a:cs typeface="Arial" panose="020B0604020202020204" pitchFamily="34" charset="0"/>
                      </a:endParaRPr>
                    </a:p>
                  </a:txBody>
                  <a:tcPr marL="0" marR="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33020" algn="r">
                        <a:lnSpc>
                          <a:spcPct val="100000"/>
                        </a:lnSpc>
                      </a:pPr>
                      <a:r>
                        <a:rPr sz="1800" b="1" u="sng" dirty="0">
                          <a:solidFill>
                            <a:srgbClr val="231F20"/>
                          </a:solidFill>
                          <a:latin typeface="Arial" panose="020B0604020202020204" pitchFamily="34" charset="0"/>
                          <a:cs typeface="Arial" panose="020B0604020202020204" pitchFamily="34" charset="0"/>
                        </a:rPr>
                        <a:t>$ </a:t>
                      </a:r>
                      <a:r>
                        <a:rPr sz="1800" b="1" u="sng" spc="-45" dirty="0">
                          <a:solidFill>
                            <a:srgbClr val="231F20"/>
                          </a:solidFill>
                          <a:latin typeface="Arial" panose="020B0604020202020204" pitchFamily="34" charset="0"/>
                          <a:cs typeface="Arial" panose="020B0604020202020204" pitchFamily="34" charset="0"/>
                        </a:rPr>
                        <a:t> </a:t>
                      </a:r>
                      <a:r>
                        <a:rPr sz="1800" b="1" u="sng" dirty="0">
                          <a:solidFill>
                            <a:srgbClr val="231F20"/>
                          </a:solidFill>
                          <a:latin typeface="Arial" panose="020B0604020202020204" pitchFamily="34" charset="0"/>
                          <a:cs typeface="Arial" panose="020B0604020202020204" pitchFamily="34" charset="0"/>
                        </a:rPr>
                        <a:t>4,546.8</a:t>
                      </a:r>
                      <a:endParaRPr sz="1800" b="1" u="sng" dirty="0">
                        <a:latin typeface="Arial" panose="020B0604020202020204" pitchFamily="34" charset="0"/>
                        <a:cs typeface="Arial" panose="020B0604020202020204" pitchFamily="34" charset="0"/>
                      </a:endParaRPr>
                    </a:p>
                  </a:txBody>
                  <a:tcPr marL="0"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34290" algn="r">
                        <a:lnSpc>
                          <a:spcPct val="100000"/>
                        </a:lnSpc>
                      </a:pPr>
                      <a:r>
                        <a:rPr sz="1800" b="1" u="sng" dirty="0">
                          <a:solidFill>
                            <a:srgbClr val="231F20"/>
                          </a:solidFill>
                          <a:latin typeface="Arial" panose="020B0604020202020204" pitchFamily="34" charset="0"/>
                          <a:cs typeface="Arial" panose="020B0604020202020204" pitchFamily="34" charset="0"/>
                        </a:rPr>
                        <a:t>$</a:t>
                      </a:r>
                      <a:r>
                        <a:rPr sz="1800" b="1" u="sng" spc="-60" dirty="0">
                          <a:solidFill>
                            <a:srgbClr val="231F20"/>
                          </a:solidFill>
                          <a:latin typeface="Arial" panose="020B0604020202020204" pitchFamily="34" charset="0"/>
                          <a:cs typeface="Arial" panose="020B0604020202020204" pitchFamily="34" charset="0"/>
                        </a:rPr>
                        <a:t> </a:t>
                      </a:r>
                      <a:r>
                        <a:rPr sz="1800" b="1" u="sng" dirty="0">
                          <a:solidFill>
                            <a:srgbClr val="231F20"/>
                          </a:solidFill>
                          <a:latin typeface="Arial" panose="020B0604020202020204" pitchFamily="34" charset="0"/>
                          <a:cs typeface="Arial" panose="020B0604020202020204" pitchFamily="34" charset="0"/>
                        </a:rPr>
                        <a:t>3,653.5</a:t>
                      </a:r>
                      <a:endParaRPr sz="1800" b="1" u="sng" dirty="0">
                        <a:latin typeface="Arial" panose="020B0604020202020204" pitchFamily="34" charset="0"/>
                        <a:cs typeface="Arial" panose="020B0604020202020204" pitchFamily="34" charset="0"/>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20979" algn="r">
                        <a:lnSpc>
                          <a:spcPct val="100000"/>
                        </a:lnSpc>
                      </a:pPr>
                      <a:r>
                        <a:rPr lang="en-US" sz="1800" b="1" dirty="0">
                          <a:solidFill>
                            <a:srgbClr val="231F20"/>
                          </a:solidFill>
                          <a:latin typeface="Arial" panose="020B0604020202020204" pitchFamily="34" charset="0"/>
                          <a:cs typeface="Arial" panose="020B0604020202020204" pitchFamily="34" charset="0"/>
                        </a:rPr>
                        <a:t>−</a:t>
                      </a:r>
                      <a:r>
                        <a:rPr sz="1800" b="1" dirty="0">
                          <a:solidFill>
                            <a:srgbClr val="231F20"/>
                          </a:solidFill>
                          <a:latin typeface="Arial" panose="020B0604020202020204" pitchFamily="34" charset="0"/>
                          <a:cs typeface="Arial" panose="020B0604020202020204" pitchFamily="34" charset="0"/>
                        </a:rPr>
                        <a:t>7.2%</a:t>
                      </a:r>
                      <a:endParaRPr sz="1800" b="1" dirty="0">
                        <a:latin typeface="Arial" panose="020B0604020202020204" pitchFamily="34" charset="0"/>
                        <a:cs typeface="Arial" panose="020B0604020202020204" pitchFamily="34" charset="0"/>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53035" algn="r">
                        <a:lnSpc>
                          <a:spcPct val="100000"/>
                        </a:lnSpc>
                      </a:pPr>
                      <a:r>
                        <a:rPr sz="1800" b="1" dirty="0">
                          <a:solidFill>
                            <a:srgbClr val="231F20"/>
                          </a:solidFill>
                          <a:latin typeface="Futura Std Medium"/>
                          <a:cs typeface="Futura Std Medium"/>
                        </a:rPr>
                        <a:t>24.5%</a:t>
                      </a:r>
                      <a:endParaRPr sz="1800" b="1" dirty="0">
                        <a:latin typeface="Futura Std Medium"/>
                        <a:cs typeface="Futura Std Medium"/>
                      </a:endParaRPr>
                    </a:p>
                  </a:txBody>
                  <a:tcPr marL="0"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16535" algn="r">
                        <a:lnSpc>
                          <a:spcPct val="100000"/>
                        </a:lnSpc>
                      </a:pPr>
                      <a:r>
                        <a:rPr sz="1800" b="1" dirty="0">
                          <a:solidFill>
                            <a:srgbClr val="231F20"/>
                          </a:solidFill>
                          <a:latin typeface="Futura Std Medium"/>
                          <a:cs typeface="Futura Std Medium"/>
                        </a:rPr>
                        <a:t>7.5%</a:t>
                      </a:r>
                      <a:endParaRPr sz="1800" b="1" dirty="0">
                        <a:latin typeface="Futura Std Medium"/>
                        <a:cs typeface="Futura Std Medium"/>
                      </a:endParaRPr>
                    </a:p>
                  </a:txBody>
                  <a:tcPr marL="0"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924931053"/>
                  </a:ext>
                </a:extLst>
              </a:tr>
              <a:tr h="370840">
                <a:tc>
                  <a:txBody>
                    <a:bodyPr/>
                    <a:lstStyle/>
                    <a:p>
                      <a:pPr marL="34925">
                        <a:lnSpc>
                          <a:spcPct val="100000"/>
                        </a:lnSpc>
                      </a:pPr>
                      <a:r>
                        <a:rPr sz="1800" dirty="0">
                          <a:solidFill>
                            <a:srgbClr val="231F20"/>
                          </a:solidFill>
                          <a:latin typeface="Arial" panose="020B0604020202020204" pitchFamily="34" charset="0"/>
                          <a:cs typeface="Arial" panose="020B0604020202020204" pitchFamily="34" charset="0"/>
                        </a:rPr>
                        <a:t>Long-</a:t>
                      </a:r>
                      <a:r>
                        <a:rPr sz="1800" spc="-90" dirty="0">
                          <a:solidFill>
                            <a:srgbClr val="231F20"/>
                          </a:solidFill>
                          <a:latin typeface="Arial" panose="020B0604020202020204" pitchFamily="34" charset="0"/>
                          <a:cs typeface="Arial" panose="020B0604020202020204" pitchFamily="34" charset="0"/>
                        </a:rPr>
                        <a:t>T</a:t>
                      </a:r>
                      <a:r>
                        <a:rPr sz="1800" dirty="0">
                          <a:solidFill>
                            <a:srgbClr val="231F20"/>
                          </a:solidFill>
                          <a:latin typeface="Arial" panose="020B0604020202020204" pitchFamily="34" charset="0"/>
                          <a:cs typeface="Arial" panose="020B0604020202020204" pitchFamily="34" charset="0"/>
                        </a:rPr>
                        <a:t>e</a:t>
                      </a:r>
                      <a:r>
                        <a:rPr sz="1800" spc="5" dirty="0">
                          <a:solidFill>
                            <a:srgbClr val="231F20"/>
                          </a:solidFill>
                          <a:latin typeface="Arial" panose="020B0604020202020204" pitchFamily="34" charset="0"/>
                          <a:cs typeface="Arial" panose="020B0604020202020204" pitchFamily="34" charset="0"/>
                        </a:rPr>
                        <a:t>r</a:t>
                      </a:r>
                      <a:r>
                        <a:rPr sz="1800" dirty="0">
                          <a:solidFill>
                            <a:srgbClr val="231F20"/>
                          </a:solidFill>
                          <a:latin typeface="Arial" panose="020B0604020202020204" pitchFamily="34" charset="0"/>
                          <a:cs typeface="Arial" panose="020B0604020202020204" pitchFamily="34" charset="0"/>
                        </a:rPr>
                        <a:t>m Debt</a:t>
                      </a:r>
                      <a:endParaRPr sz="1800" dirty="0">
                        <a:latin typeface="Arial" panose="020B0604020202020204" pitchFamily="34" charset="0"/>
                        <a:cs typeface="Arial" panose="020B0604020202020204" pitchFamily="34" charset="0"/>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37795" algn="r">
                        <a:lnSpc>
                          <a:spcPct val="100000"/>
                        </a:lnSpc>
                      </a:pPr>
                      <a:r>
                        <a:rPr sz="1800" dirty="0">
                          <a:solidFill>
                            <a:srgbClr val="231F20"/>
                          </a:solidFill>
                          <a:latin typeface="Arial" panose="020B0604020202020204" pitchFamily="34" charset="0"/>
                          <a:cs typeface="Arial" panose="020B0604020202020204" pitchFamily="34" charset="0"/>
                        </a:rPr>
                        <a:t>3,932.6</a:t>
                      </a:r>
                      <a:endParaRPr sz="1800" dirty="0">
                        <a:latin typeface="Arial" panose="020B0604020202020204" pitchFamily="34" charset="0"/>
                        <a:cs typeface="Arial" panose="020B0604020202020204" pitchFamily="34" charset="0"/>
                      </a:endParaRPr>
                    </a:p>
                  </a:txBody>
                  <a:tcPr marL="0" marR="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39700" algn="r">
                        <a:lnSpc>
                          <a:spcPct val="100000"/>
                        </a:lnSpc>
                      </a:pPr>
                      <a:r>
                        <a:rPr sz="1800" dirty="0">
                          <a:solidFill>
                            <a:srgbClr val="231F20"/>
                          </a:solidFill>
                          <a:latin typeface="Arial" panose="020B0604020202020204" pitchFamily="34" charset="0"/>
                          <a:cs typeface="Arial" panose="020B0604020202020204" pitchFamily="34" charset="0"/>
                        </a:rPr>
                        <a:t>3,185.3</a:t>
                      </a:r>
                      <a:endParaRPr sz="1800" dirty="0">
                        <a:latin typeface="Arial" panose="020B0604020202020204" pitchFamily="34" charset="0"/>
                        <a:cs typeface="Arial" panose="020B0604020202020204" pitchFamily="34" charset="0"/>
                      </a:endParaRPr>
                    </a:p>
                  </a:txBody>
                  <a:tcPr marL="0"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39700" algn="r">
                        <a:lnSpc>
                          <a:spcPct val="100000"/>
                        </a:lnSpc>
                      </a:pPr>
                      <a:r>
                        <a:rPr sz="1800" dirty="0">
                          <a:solidFill>
                            <a:srgbClr val="231F20"/>
                          </a:solidFill>
                          <a:latin typeface="Arial" panose="020B0604020202020204" pitchFamily="34" charset="0"/>
                          <a:cs typeface="Arial" panose="020B0604020202020204" pitchFamily="34" charset="0"/>
                        </a:rPr>
                        <a:t>2,347.5</a:t>
                      </a:r>
                      <a:endParaRPr sz="1800" dirty="0">
                        <a:latin typeface="Arial" panose="020B0604020202020204" pitchFamily="34" charset="0"/>
                        <a:cs typeface="Arial" panose="020B0604020202020204" pitchFamily="34" charset="0"/>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41300" algn="r">
                        <a:lnSpc>
                          <a:spcPct val="100000"/>
                        </a:lnSpc>
                      </a:pPr>
                      <a:r>
                        <a:rPr sz="1800" dirty="0">
                          <a:solidFill>
                            <a:srgbClr val="231F20"/>
                          </a:solidFill>
                          <a:latin typeface="Arial" panose="020B0604020202020204" pitchFamily="34" charset="0"/>
                          <a:cs typeface="Arial" panose="020B0604020202020204" pitchFamily="34" charset="0"/>
                        </a:rPr>
                        <a:t>23.5%</a:t>
                      </a:r>
                      <a:endParaRPr sz="1800" dirty="0">
                        <a:latin typeface="Arial" panose="020B0604020202020204" pitchFamily="34" charset="0"/>
                        <a:cs typeface="Arial" panose="020B0604020202020204" pitchFamily="34" charset="0"/>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44145" algn="r">
                        <a:lnSpc>
                          <a:spcPct val="100000"/>
                        </a:lnSpc>
                      </a:pPr>
                      <a:r>
                        <a:rPr sz="1800" dirty="0">
                          <a:solidFill>
                            <a:srgbClr val="231F20"/>
                          </a:solidFill>
                          <a:latin typeface="Futura Std Book"/>
                          <a:cs typeface="Futura Std Book"/>
                        </a:rPr>
                        <a:t>35.7%</a:t>
                      </a:r>
                      <a:endParaRPr sz="1800" dirty="0">
                        <a:latin typeface="Futura Std Book"/>
                        <a:cs typeface="Futura Std Book"/>
                      </a:endParaRPr>
                    </a:p>
                  </a:txBody>
                  <a:tcPr marL="0"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42240" algn="r">
                        <a:lnSpc>
                          <a:spcPct val="100000"/>
                        </a:lnSpc>
                      </a:pPr>
                      <a:r>
                        <a:rPr sz="1800" dirty="0">
                          <a:solidFill>
                            <a:srgbClr val="231F20"/>
                          </a:solidFill>
                          <a:latin typeface="Futura Std Book"/>
                          <a:cs typeface="Futura Std Book"/>
                        </a:rPr>
                        <a:t>29.4%</a:t>
                      </a:r>
                      <a:endParaRPr sz="1800" dirty="0">
                        <a:latin typeface="Futura Std Book"/>
                        <a:cs typeface="Futura Std Book"/>
                      </a:endParaRPr>
                    </a:p>
                  </a:txBody>
                  <a:tcPr marL="0"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158996388"/>
                  </a:ext>
                </a:extLst>
              </a:tr>
              <a:tr h="370840">
                <a:tc>
                  <a:txBody>
                    <a:bodyPr/>
                    <a:lstStyle/>
                    <a:p>
                      <a:pPr marL="34925">
                        <a:lnSpc>
                          <a:spcPct val="100000"/>
                        </a:lnSpc>
                      </a:pPr>
                      <a:r>
                        <a:rPr sz="1800" dirty="0">
                          <a:solidFill>
                            <a:srgbClr val="231F20"/>
                          </a:solidFill>
                          <a:latin typeface="Arial" panose="020B0604020202020204" pitchFamily="34" charset="0"/>
                          <a:cs typeface="Arial" panose="020B0604020202020204" pitchFamily="34" charset="0"/>
                        </a:rPr>
                        <a:t>Other Long-</a:t>
                      </a:r>
                      <a:r>
                        <a:rPr sz="1800" spc="-90" dirty="0">
                          <a:solidFill>
                            <a:srgbClr val="231F20"/>
                          </a:solidFill>
                          <a:latin typeface="Arial" panose="020B0604020202020204" pitchFamily="34" charset="0"/>
                          <a:cs typeface="Arial" panose="020B0604020202020204" pitchFamily="34" charset="0"/>
                        </a:rPr>
                        <a:t>T</a:t>
                      </a:r>
                      <a:r>
                        <a:rPr sz="1800" dirty="0">
                          <a:solidFill>
                            <a:srgbClr val="231F20"/>
                          </a:solidFill>
                          <a:latin typeface="Arial" panose="020B0604020202020204" pitchFamily="34" charset="0"/>
                          <a:cs typeface="Arial" panose="020B0604020202020204" pitchFamily="34" charset="0"/>
                        </a:rPr>
                        <a:t>e</a:t>
                      </a:r>
                      <a:r>
                        <a:rPr sz="1800" spc="5" dirty="0">
                          <a:solidFill>
                            <a:srgbClr val="231F20"/>
                          </a:solidFill>
                          <a:latin typeface="Arial" panose="020B0604020202020204" pitchFamily="34" charset="0"/>
                          <a:cs typeface="Arial" panose="020B0604020202020204" pitchFamily="34" charset="0"/>
                        </a:rPr>
                        <a:t>r</a:t>
                      </a:r>
                      <a:r>
                        <a:rPr sz="1800" dirty="0">
                          <a:solidFill>
                            <a:srgbClr val="231F20"/>
                          </a:solidFill>
                          <a:latin typeface="Arial" panose="020B0604020202020204" pitchFamily="34" charset="0"/>
                          <a:cs typeface="Arial" panose="020B0604020202020204" pitchFamily="34" charset="0"/>
                        </a:rPr>
                        <a:t>m Liabilities</a:t>
                      </a:r>
                      <a:endParaRPr sz="1800" dirty="0">
                        <a:latin typeface="Arial" panose="020B0604020202020204" pitchFamily="34" charset="0"/>
                        <a:cs typeface="Arial" panose="020B0604020202020204" pitchFamily="34" charset="0"/>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43204" algn="r">
                        <a:lnSpc>
                          <a:spcPct val="100000"/>
                        </a:lnSpc>
                      </a:pPr>
                      <a:r>
                        <a:rPr sz="1800" dirty="0">
                          <a:solidFill>
                            <a:srgbClr val="231F20"/>
                          </a:solidFill>
                          <a:latin typeface="Arial" panose="020B0604020202020204" pitchFamily="34" charset="0"/>
                          <a:cs typeface="Arial" panose="020B0604020202020204" pitchFamily="34" charset="0"/>
                        </a:rPr>
                        <a:t>755.3</a:t>
                      </a:r>
                      <a:endParaRPr sz="1800" dirty="0">
                        <a:latin typeface="Arial" panose="020B0604020202020204" pitchFamily="34" charset="0"/>
                        <a:cs typeface="Arial" panose="020B0604020202020204" pitchFamily="34" charset="0"/>
                      </a:endParaRPr>
                    </a:p>
                  </a:txBody>
                  <a:tcPr marL="0" marR="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45110" algn="r">
                        <a:lnSpc>
                          <a:spcPct val="100000"/>
                        </a:lnSpc>
                      </a:pPr>
                      <a:r>
                        <a:rPr sz="1800" dirty="0">
                          <a:solidFill>
                            <a:srgbClr val="231F20"/>
                          </a:solidFill>
                          <a:latin typeface="Arial" panose="020B0604020202020204" pitchFamily="34" charset="0"/>
                          <a:cs typeface="Arial" panose="020B0604020202020204" pitchFamily="34" charset="0"/>
                        </a:rPr>
                        <a:t>689.7</a:t>
                      </a:r>
                      <a:endParaRPr sz="1800" dirty="0">
                        <a:latin typeface="Arial" panose="020B0604020202020204" pitchFamily="34" charset="0"/>
                        <a:cs typeface="Arial" panose="020B0604020202020204" pitchFamily="34" charset="0"/>
                      </a:endParaRPr>
                    </a:p>
                  </a:txBody>
                  <a:tcPr marL="0"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45745" algn="r">
                        <a:lnSpc>
                          <a:spcPct val="100000"/>
                        </a:lnSpc>
                      </a:pPr>
                      <a:r>
                        <a:rPr sz="1800" dirty="0">
                          <a:solidFill>
                            <a:srgbClr val="231F20"/>
                          </a:solidFill>
                          <a:latin typeface="Arial" panose="020B0604020202020204" pitchFamily="34" charset="0"/>
                          <a:cs typeface="Arial" panose="020B0604020202020204" pitchFamily="34" charset="0"/>
                        </a:rPr>
                        <a:t>625.3</a:t>
                      </a:r>
                      <a:endParaRPr sz="1800" dirty="0">
                        <a:latin typeface="Arial" panose="020B0604020202020204" pitchFamily="34" charset="0"/>
                        <a:cs typeface="Arial" panose="020B0604020202020204" pitchFamily="34" charset="0"/>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311785" algn="r">
                        <a:lnSpc>
                          <a:spcPct val="100000"/>
                        </a:lnSpc>
                      </a:pPr>
                      <a:r>
                        <a:rPr sz="1800" dirty="0">
                          <a:solidFill>
                            <a:srgbClr val="231F20"/>
                          </a:solidFill>
                          <a:latin typeface="Arial" panose="020B0604020202020204" pitchFamily="34" charset="0"/>
                          <a:cs typeface="Arial" panose="020B0604020202020204" pitchFamily="34" charset="0"/>
                        </a:rPr>
                        <a:t>9.5%</a:t>
                      </a:r>
                      <a:endParaRPr sz="1800" dirty="0">
                        <a:latin typeface="Arial" panose="020B0604020202020204" pitchFamily="34" charset="0"/>
                        <a:cs typeface="Arial" panose="020B0604020202020204" pitchFamily="34" charset="0"/>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44145" algn="r">
                        <a:lnSpc>
                          <a:spcPct val="100000"/>
                        </a:lnSpc>
                      </a:pPr>
                      <a:r>
                        <a:rPr sz="1800" dirty="0">
                          <a:solidFill>
                            <a:srgbClr val="231F20"/>
                          </a:solidFill>
                          <a:latin typeface="Futura Std Book"/>
                          <a:cs typeface="Futura Std Book"/>
                        </a:rPr>
                        <a:t>10.3%</a:t>
                      </a:r>
                      <a:endParaRPr sz="1800" dirty="0">
                        <a:latin typeface="Futura Std Book"/>
                        <a:cs typeface="Futura Std Book"/>
                      </a:endParaRPr>
                    </a:p>
                  </a:txBody>
                  <a:tcPr marL="0"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12725" algn="r">
                        <a:lnSpc>
                          <a:spcPct val="100000"/>
                        </a:lnSpc>
                      </a:pPr>
                      <a:r>
                        <a:rPr sz="1800" dirty="0">
                          <a:solidFill>
                            <a:srgbClr val="231F20"/>
                          </a:solidFill>
                          <a:latin typeface="Futura Std Book"/>
                          <a:cs typeface="Futura Std Book"/>
                        </a:rPr>
                        <a:t>9.9%</a:t>
                      </a:r>
                      <a:endParaRPr sz="1800" dirty="0">
                        <a:latin typeface="Futura Std Book"/>
                        <a:cs typeface="Futura Std Book"/>
                      </a:endParaRPr>
                    </a:p>
                  </a:txBody>
                  <a:tcPr marL="0"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745763315"/>
                  </a:ext>
                </a:extLst>
              </a:tr>
              <a:tr h="370840">
                <a:tc>
                  <a:txBody>
                    <a:bodyPr/>
                    <a:lstStyle/>
                    <a:p>
                      <a:pPr marL="148590">
                        <a:lnSpc>
                          <a:spcPct val="100000"/>
                        </a:lnSpc>
                      </a:pPr>
                      <a:r>
                        <a:rPr sz="1800" b="1" spc="-90" dirty="0">
                          <a:solidFill>
                            <a:srgbClr val="231F20"/>
                          </a:solidFill>
                          <a:latin typeface="Arial" panose="020B0604020202020204" pitchFamily="34" charset="0"/>
                          <a:cs typeface="Arial" panose="020B0604020202020204" pitchFamily="34" charset="0"/>
                        </a:rPr>
                        <a:t>T</a:t>
                      </a:r>
                      <a:r>
                        <a:rPr sz="1800" b="1" dirty="0">
                          <a:solidFill>
                            <a:srgbClr val="231F20"/>
                          </a:solidFill>
                          <a:latin typeface="Arial" panose="020B0604020202020204" pitchFamily="34" charset="0"/>
                          <a:cs typeface="Arial" panose="020B0604020202020204" pitchFamily="34" charset="0"/>
                        </a:rPr>
                        <a:t>otal Liabilities</a:t>
                      </a:r>
                      <a:endParaRPr sz="1800" b="1" dirty="0">
                        <a:latin typeface="Arial" panose="020B0604020202020204" pitchFamily="34" charset="0"/>
                        <a:cs typeface="Arial" panose="020B0604020202020204" pitchFamily="34" charset="0"/>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43815" algn="r">
                        <a:lnSpc>
                          <a:spcPct val="100000"/>
                        </a:lnSpc>
                      </a:pPr>
                      <a:r>
                        <a:rPr sz="1800" b="1" u="sng" dirty="0">
                          <a:solidFill>
                            <a:srgbClr val="231F20"/>
                          </a:solidFill>
                          <a:latin typeface="Arial" panose="020B0604020202020204" pitchFamily="34" charset="0"/>
                          <a:cs typeface="Arial" panose="020B0604020202020204" pitchFamily="34" charset="0"/>
                        </a:rPr>
                        <a:t>$</a:t>
                      </a:r>
                      <a:r>
                        <a:rPr sz="1800" b="1" u="sng" spc="110" dirty="0">
                          <a:solidFill>
                            <a:srgbClr val="231F20"/>
                          </a:solidFill>
                          <a:latin typeface="Arial" panose="020B0604020202020204" pitchFamily="34" charset="0"/>
                          <a:cs typeface="Arial" panose="020B0604020202020204" pitchFamily="34" charset="0"/>
                        </a:rPr>
                        <a:t> </a:t>
                      </a:r>
                      <a:r>
                        <a:rPr sz="1800" b="1" u="sng" dirty="0">
                          <a:solidFill>
                            <a:srgbClr val="231F20"/>
                          </a:solidFill>
                          <a:latin typeface="Arial" panose="020B0604020202020204" pitchFamily="34" charset="0"/>
                          <a:cs typeface="Arial" panose="020B0604020202020204" pitchFamily="34" charset="0"/>
                        </a:rPr>
                        <a:t>8,908.6</a:t>
                      </a:r>
                      <a:endParaRPr sz="1800" b="1" u="sng" dirty="0">
                        <a:latin typeface="Arial" panose="020B0604020202020204" pitchFamily="34" charset="0"/>
                        <a:cs typeface="Arial" panose="020B0604020202020204" pitchFamily="34" charset="0"/>
                      </a:endParaRPr>
                    </a:p>
                  </a:txBody>
                  <a:tcPr marL="0" marR="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45720" algn="r">
                        <a:lnSpc>
                          <a:spcPct val="100000"/>
                        </a:lnSpc>
                      </a:pPr>
                      <a:r>
                        <a:rPr sz="1800" b="1" u="sng" dirty="0">
                          <a:solidFill>
                            <a:srgbClr val="231F20"/>
                          </a:solidFill>
                          <a:latin typeface="Arial" panose="020B0604020202020204" pitchFamily="34" charset="0"/>
                          <a:cs typeface="Arial" panose="020B0604020202020204" pitchFamily="34" charset="0"/>
                        </a:rPr>
                        <a:t>$</a:t>
                      </a:r>
                      <a:r>
                        <a:rPr sz="1800" b="1" u="sng" spc="110" dirty="0">
                          <a:solidFill>
                            <a:srgbClr val="231F20"/>
                          </a:solidFill>
                          <a:latin typeface="Arial" panose="020B0604020202020204" pitchFamily="34" charset="0"/>
                          <a:cs typeface="Arial" panose="020B0604020202020204" pitchFamily="34" charset="0"/>
                        </a:rPr>
                        <a:t> </a:t>
                      </a:r>
                      <a:r>
                        <a:rPr sz="1800" b="1" u="sng" dirty="0">
                          <a:solidFill>
                            <a:srgbClr val="231F20"/>
                          </a:solidFill>
                          <a:latin typeface="Arial" panose="020B0604020202020204" pitchFamily="34" charset="0"/>
                          <a:cs typeface="Arial" panose="020B0604020202020204" pitchFamily="34" charset="0"/>
                        </a:rPr>
                        <a:t>8,421.8</a:t>
                      </a:r>
                      <a:endParaRPr sz="1800" b="1" u="sng" dirty="0">
                        <a:latin typeface="Arial" panose="020B0604020202020204" pitchFamily="34" charset="0"/>
                        <a:cs typeface="Arial" panose="020B0604020202020204" pitchFamily="34" charset="0"/>
                      </a:endParaRPr>
                    </a:p>
                  </a:txBody>
                  <a:tcPr marL="0"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7305" algn="r">
                        <a:lnSpc>
                          <a:spcPct val="100000"/>
                        </a:lnSpc>
                      </a:pPr>
                      <a:r>
                        <a:rPr sz="1800" b="1" u="sng" dirty="0">
                          <a:solidFill>
                            <a:srgbClr val="231F20"/>
                          </a:solidFill>
                          <a:latin typeface="Arial" panose="020B0604020202020204" pitchFamily="34" charset="0"/>
                          <a:cs typeface="Arial" panose="020B0604020202020204" pitchFamily="34" charset="0"/>
                        </a:rPr>
                        <a:t>$ 6,626.3</a:t>
                      </a:r>
                      <a:endParaRPr sz="1800" b="1" u="sng" dirty="0">
                        <a:latin typeface="Arial" panose="020B0604020202020204" pitchFamily="34" charset="0"/>
                        <a:cs typeface="Arial" panose="020B0604020202020204" pitchFamily="34" charset="0"/>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316230" algn="r">
                        <a:lnSpc>
                          <a:spcPct val="100000"/>
                        </a:lnSpc>
                      </a:pPr>
                      <a:r>
                        <a:rPr sz="1800" b="1" dirty="0">
                          <a:solidFill>
                            <a:srgbClr val="231F20"/>
                          </a:solidFill>
                          <a:latin typeface="Arial" panose="020B0604020202020204" pitchFamily="34" charset="0"/>
                          <a:cs typeface="Arial" panose="020B0604020202020204" pitchFamily="34" charset="0"/>
                        </a:rPr>
                        <a:t>5.8%</a:t>
                      </a:r>
                      <a:endParaRPr sz="1800" b="1" dirty="0">
                        <a:latin typeface="Arial" panose="020B0604020202020204" pitchFamily="34" charset="0"/>
                        <a:cs typeface="Arial" panose="020B0604020202020204" pitchFamily="34" charset="0"/>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53035" algn="r">
                        <a:lnSpc>
                          <a:spcPct val="100000"/>
                        </a:lnSpc>
                      </a:pPr>
                      <a:r>
                        <a:rPr sz="1800" b="1" dirty="0">
                          <a:solidFill>
                            <a:srgbClr val="231F20"/>
                          </a:solidFill>
                          <a:latin typeface="Futura Std Medium"/>
                          <a:cs typeface="Futura Std Medium"/>
                        </a:rPr>
                        <a:t>27.1%</a:t>
                      </a:r>
                      <a:endParaRPr sz="1800" b="1" dirty="0">
                        <a:latin typeface="Futura Std Medium"/>
                        <a:cs typeface="Futura Std Medium"/>
                      </a:endParaRPr>
                    </a:p>
                  </a:txBody>
                  <a:tcPr marL="0"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50495" algn="r">
                        <a:lnSpc>
                          <a:spcPct val="100000"/>
                        </a:lnSpc>
                      </a:pPr>
                      <a:r>
                        <a:rPr sz="1800" b="1" dirty="0">
                          <a:solidFill>
                            <a:srgbClr val="231F20"/>
                          </a:solidFill>
                          <a:latin typeface="Futura Std Medium"/>
                          <a:cs typeface="Futura Std Medium"/>
                        </a:rPr>
                        <a:t>15.9%</a:t>
                      </a:r>
                      <a:endParaRPr sz="1800" b="1" dirty="0">
                        <a:latin typeface="Futura Std Medium"/>
                        <a:cs typeface="Futura Std Medium"/>
                      </a:endParaRPr>
                    </a:p>
                  </a:txBody>
                  <a:tcPr marL="0"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942092876"/>
                  </a:ext>
                </a:extLst>
              </a:tr>
            </a:tbl>
          </a:graphicData>
        </a:graphic>
      </p:graphicFrame>
    </p:spTree>
    <p:extLst>
      <p:ext uri="{BB962C8B-B14F-4D97-AF65-F5344CB8AC3E}">
        <p14:creationId xmlns:p14="http://schemas.microsoft.com/office/powerpoint/2010/main" val="42015065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Comprehensive Example: Rate of Change Analysis</a:t>
            </a:r>
            <a:r>
              <a:rPr lang="en-US" sz="2000" dirty="0"/>
              <a:t> (slide 4 of 4)</a:t>
            </a:r>
          </a:p>
        </p:txBody>
      </p:sp>
      <p:graphicFrame>
        <p:nvGraphicFramePr>
          <p:cNvPr id="5" name="Table 2"/>
          <p:cNvGraphicFramePr>
            <a:graphicFrameLocks noGrp="1"/>
          </p:cNvGraphicFramePr>
          <p:nvPr>
            <p:ph idx="1"/>
            <p:extLst>
              <p:ext uri="{D42A27DB-BD31-4B8C-83A1-F6EECF244321}">
                <p14:modId xmlns:p14="http://schemas.microsoft.com/office/powerpoint/2010/main" val="2133709491"/>
              </p:ext>
            </p:extLst>
          </p:nvPr>
        </p:nvGraphicFramePr>
        <p:xfrm>
          <a:off x="198120" y="1303113"/>
          <a:ext cx="11795760" cy="461772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814352510"/>
                    </a:ext>
                  </a:extLst>
                </a:gridCol>
                <a:gridCol w="1280160">
                  <a:extLst>
                    <a:ext uri="{9D8B030D-6E8A-4147-A177-3AD203B41FA5}">
                      <a16:colId xmlns:a16="http://schemas.microsoft.com/office/drawing/2014/main" val="3757305210"/>
                    </a:ext>
                  </a:extLst>
                </a:gridCol>
                <a:gridCol w="1920240">
                  <a:extLst>
                    <a:ext uri="{9D8B030D-6E8A-4147-A177-3AD203B41FA5}">
                      <a16:colId xmlns:a16="http://schemas.microsoft.com/office/drawing/2014/main" val="2298006708"/>
                    </a:ext>
                  </a:extLst>
                </a:gridCol>
                <a:gridCol w="1280160">
                  <a:extLst>
                    <a:ext uri="{9D8B030D-6E8A-4147-A177-3AD203B41FA5}">
                      <a16:colId xmlns:a16="http://schemas.microsoft.com/office/drawing/2014/main" val="2352632582"/>
                    </a:ext>
                  </a:extLst>
                </a:gridCol>
                <a:gridCol w="1097280">
                  <a:extLst>
                    <a:ext uri="{9D8B030D-6E8A-4147-A177-3AD203B41FA5}">
                      <a16:colId xmlns:a16="http://schemas.microsoft.com/office/drawing/2014/main" val="194121312"/>
                    </a:ext>
                  </a:extLst>
                </a:gridCol>
                <a:gridCol w="1554480">
                  <a:extLst>
                    <a:ext uri="{9D8B030D-6E8A-4147-A177-3AD203B41FA5}">
                      <a16:colId xmlns:a16="http://schemas.microsoft.com/office/drawing/2014/main" val="2598780286"/>
                    </a:ext>
                  </a:extLst>
                </a:gridCol>
                <a:gridCol w="1463040">
                  <a:extLst>
                    <a:ext uri="{9D8B030D-6E8A-4147-A177-3AD203B41FA5}">
                      <a16:colId xmlns:a16="http://schemas.microsoft.com/office/drawing/2014/main" val="3347007619"/>
                    </a:ext>
                  </a:extLst>
                </a:gridCol>
              </a:tblGrid>
              <a:tr h="370840">
                <a:tc>
                  <a:txBody>
                    <a:bodyPr/>
                    <a:lstStyle/>
                    <a:p>
                      <a:pPr algn="ctr"/>
                      <a:endParaRPr lang="en-US" sz="1800"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sz="1800"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Dollar Amounts in Millions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sz="1800"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sz="1800"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Rates of Change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endParaRPr lang="en-US" sz="1800" b="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53704820"/>
                  </a:ext>
                </a:extLst>
              </a:tr>
              <a:tr h="370840">
                <a:tc>
                  <a:txBody>
                    <a:bodyPr/>
                    <a:lstStyle/>
                    <a:p>
                      <a:endParaRPr lang="en-US" sz="18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2017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2016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2015</a:t>
                      </a:r>
                      <a:endParaRPr lang="en-US" sz="1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2017</a:t>
                      </a:r>
                      <a:endParaRPr lang="en-US" sz="1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2016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Compound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640137586"/>
                  </a:ext>
                </a:extLst>
              </a:tr>
              <a:tr h="370840">
                <a:tc>
                  <a:txBody>
                    <a:bodyPr/>
                    <a:lstStyle/>
                    <a:p>
                      <a:pPr marL="0"/>
                      <a:r>
                        <a:rPr lang="en-US" sz="1800" b="1" dirty="0">
                          <a:solidFill>
                            <a:schemeClr val="tx1"/>
                          </a:solidFill>
                          <a:latin typeface="Arial" panose="020B0604020202020204" pitchFamily="34" charset="0"/>
                          <a:cs typeface="Arial" panose="020B0604020202020204" pitchFamily="34" charset="0"/>
                        </a:rPr>
                        <a:t>Shareholders’ Equity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u="none" baseline="0" dirty="0">
                        <a:solidFill>
                          <a:schemeClr val="tx1"/>
                        </a:solidFill>
                        <a:latin typeface="Arial" panose="020B0604020202020204" pitchFamily="34" charset="0"/>
                        <a:cs typeface="Arial" panose="020B0604020202020204" pitchFamily="34" charset="0"/>
                      </a:endParaRPr>
                    </a:p>
                  </a:txBody>
                  <a:tcPr marR="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u="none" baseline="0" dirty="0">
                        <a:solidFill>
                          <a:schemeClr val="tx1"/>
                        </a:solidFill>
                        <a:latin typeface="Arial" panose="020B0604020202020204" pitchFamily="34" charset="0"/>
                        <a:cs typeface="Arial" panose="020B0604020202020204" pitchFamily="34" charset="0"/>
                      </a:endParaRPr>
                    </a:p>
                  </a:txBody>
                  <a:tcPr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u="none" baseline="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u="none" baseline="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dirty="0"/>
                    </a:p>
                  </a:txBody>
                  <a:tcPr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b="0" u="none" baseline="0" dirty="0">
                        <a:solidFill>
                          <a:schemeClr val="tx1"/>
                        </a:solidFill>
                        <a:latin typeface="Arial" panose="020B0604020202020204" pitchFamily="34" charset="0"/>
                        <a:cs typeface="Arial" panose="020B0604020202020204" pitchFamily="34" charset="0"/>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785493411"/>
                  </a:ext>
                </a:extLst>
              </a:tr>
              <a:tr h="370840">
                <a:tc>
                  <a:txBody>
                    <a:bodyPr/>
                    <a:lstStyle/>
                    <a:p>
                      <a:pPr marL="34925">
                        <a:lnSpc>
                          <a:spcPct val="100000"/>
                        </a:lnSpc>
                        <a:spcBef>
                          <a:spcPts val="60"/>
                        </a:spcBef>
                      </a:pPr>
                      <a:r>
                        <a:rPr sz="1800" dirty="0">
                          <a:solidFill>
                            <a:srgbClr val="231F20"/>
                          </a:solidFill>
                          <a:latin typeface="Arial" panose="020B0604020202020204" pitchFamily="34" charset="0"/>
                          <a:cs typeface="Arial" panose="020B0604020202020204" pitchFamily="34" charset="0"/>
                        </a:rPr>
                        <a:t>Common Stock</a:t>
                      </a:r>
                      <a:endParaRPr sz="1800" dirty="0">
                        <a:latin typeface="Arial" panose="020B0604020202020204" pitchFamily="34" charset="0"/>
                        <a:cs typeface="Arial" panose="020B0604020202020204" pitchFamily="34" charset="0"/>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384175" algn="r">
                        <a:lnSpc>
                          <a:spcPct val="100000"/>
                        </a:lnSpc>
                      </a:pPr>
                      <a:r>
                        <a:rPr sz="1800" dirty="0">
                          <a:solidFill>
                            <a:srgbClr val="231F20"/>
                          </a:solidFill>
                          <a:latin typeface="Arial" panose="020B0604020202020204" pitchFamily="34" charset="0"/>
                          <a:cs typeface="Arial" panose="020B0604020202020204" pitchFamily="34" charset="0"/>
                        </a:rPr>
                        <a:t>1.4</a:t>
                      </a:r>
                      <a:endParaRPr sz="1800" dirty="0">
                        <a:latin typeface="Arial" panose="020B0604020202020204" pitchFamily="34" charset="0"/>
                        <a:cs typeface="Arial" panose="020B0604020202020204" pitchFamily="34" charset="0"/>
                      </a:endParaRPr>
                    </a:p>
                  </a:txBody>
                  <a:tcPr marL="0" marR="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386080" algn="r">
                        <a:lnSpc>
                          <a:spcPct val="100000"/>
                        </a:lnSpc>
                      </a:pPr>
                      <a:r>
                        <a:rPr sz="1800" dirty="0">
                          <a:solidFill>
                            <a:srgbClr val="231F20"/>
                          </a:solidFill>
                          <a:latin typeface="Arial" panose="020B0604020202020204" pitchFamily="34" charset="0"/>
                          <a:cs typeface="Arial" panose="020B0604020202020204" pitchFamily="34" charset="0"/>
                        </a:rPr>
                        <a:t>1.5</a:t>
                      </a:r>
                      <a:endParaRPr sz="1800" dirty="0">
                        <a:latin typeface="Arial" panose="020B0604020202020204" pitchFamily="34" charset="0"/>
                        <a:cs typeface="Arial" panose="020B0604020202020204" pitchFamily="34" charset="0"/>
                      </a:endParaRPr>
                    </a:p>
                  </a:txBody>
                  <a:tcPr marL="0"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386080" algn="r">
                        <a:lnSpc>
                          <a:spcPct val="100000"/>
                        </a:lnSpc>
                      </a:pPr>
                      <a:r>
                        <a:rPr sz="1800" dirty="0">
                          <a:solidFill>
                            <a:srgbClr val="231F20"/>
                          </a:solidFill>
                          <a:latin typeface="Arial" panose="020B0604020202020204" pitchFamily="34" charset="0"/>
                          <a:cs typeface="Arial" panose="020B0604020202020204" pitchFamily="34" charset="0"/>
                        </a:rPr>
                        <a:t>1.5</a:t>
                      </a:r>
                      <a:endParaRPr sz="1800" dirty="0">
                        <a:latin typeface="Arial" panose="020B0604020202020204" pitchFamily="34" charset="0"/>
                        <a:cs typeface="Arial" panose="020B0604020202020204" pitchFamily="34" charset="0"/>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16535" algn="r">
                        <a:lnSpc>
                          <a:spcPct val="100000"/>
                        </a:lnSpc>
                      </a:pPr>
                      <a:r>
                        <a:rPr lang="en-US" sz="1800" dirty="0">
                          <a:solidFill>
                            <a:srgbClr val="231F20"/>
                          </a:solidFill>
                          <a:latin typeface="Arial" panose="020B0604020202020204" pitchFamily="34" charset="0"/>
                          <a:cs typeface="Arial" panose="020B0604020202020204" pitchFamily="34" charset="0"/>
                        </a:rPr>
                        <a:t>−</a:t>
                      </a:r>
                      <a:r>
                        <a:rPr sz="1800" dirty="0">
                          <a:solidFill>
                            <a:srgbClr val="231F20"/>
                          </a:solidFill>
                          <a:latin typeface="Arial" panose="020B0604020202020204" pitchFamily="34" charset="0"/>
                          <a:cs typeface="Arial" panose="020B0604020202020204" pitchFamily="34" charset="0"/>
                        </a:rPr>
                        <a:t>6.7%</a:t>
                      </a:r>
                      <a:endParaRPr sz="1800" dirty="0">
                        <a:latin typeface="Arial" panose="020B0604020202020204" pitchFamily="34" charset="0"/>
                        <a:cs typeface="Arial" panose="020B0604020202020204" pitchFamily="34" charset="0"/>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19380" algn="r" defTabSz="914400" rtl="0" eaLnBrk="1" latinLnBrk="0" hangingPunct="1">
                        <a:lnSpc>
                          <a:spcPct val="100000"/>
                        </a:lnSpc>
                      </a:pPr>
                      <a:r>
                        <a:rPr lang="en-US" sz="1800" kern="1200" dirty="0">
                          <a:solidFill>
                            <a:srgbClr val="231F20"/>
                          </a:solidFill>
                          <a:latin typeface="Arial" panose="020B0604020202020204" pitchFamily="34" charset="0"/>
                          <a:ea typeface="+mn-ea"/>
                          <a:cs typeface="Arial" panose="020B0604020202020204" pitchFamily="34" charset="0"/>
                        </a:rPr>
                        <a:t>0.0%</a:t>
                      </a:r>
                    </a:p>
                  </a:txBody>
                  <a:tcPr marL="0"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19380" algn="r" defTabSz="914400" rtl="0" eaLnBrk="1" latinLnBrk="0" hangingPunct="1">
                        <a:lnSpc>
                          <a:spcPct val="100000"/>
                        </a:lnSpc>
                      </a:pPr>
                      <a:r>
                        <a:rPr lang="en-US" sz="1800" kern="1200" dirty="0">
                          <a:solidFill>
                            <a:srgbClr val="231F20"/>
                          </a:solidFill>
                          <a:latin typeface="Arial" panose="020B0604020202020204" pitchFamily="34" charset="0"/>
                          <a:ea typeface="+mn-ea"/>
                          <a:cs typeface="Arial" panose="020B0604020202020204" pitchFamily="34" charset="0"/>
                        </a:rPr>
                        <a:t>−3.4%</a:t>
                      </a:r>
                    </a:p>
                  </a:txBody>
                  <a:tcPr marL="0"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848480794"/>
                  </a:ext>
                </a:extLst>
              </a:tr>
              <a:tr h="370840">
                <a:tc>
                  <a:txBody>
                    <a:bodyPr/>
                    <a:lstStyle/>
                    <a:p>
                      <a:pPr marL="34925">
                        <a:lnSpc>
                          <a:spcPct val="100000"/>
                        </a:lnSpc>
                      </a:pPr>
                      <a:r>
                        <a:rPr sz="1800" dirty="0">
                          <a:solidFill>
                            <a:srgbClr val="231F20"/>
                          </a:solidFill>
                          <a:latin typeface="Arial" panose="020B0604020202020204" pitchFamily="34" charset="0"/>
                          <a:cs typeface="Arial" panose="020B0604020202020204" pitchFamily="34" charset="0"/>
                        </a:rPr>
                        <a:t>Additional Paid-In Capital</a:t>
                      </a:r>
                      <a:endParaRPr sz="1800" dirty="0">
                        <a:latin typeface="Arial" panose="020B0604020202020204" pitchFamily="34" charset="0"/>
                        <a:cs typeface="Arial" panose="020B0604020202020204" pitchFamily="34" charset="0"/>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313690" algn="r">
                        <a:lnSpc>
                          <a:spcPct val="100000"/>
                        </a:lnSpc>
                      </a:pPr>
                      <a:r>
                        <a:rPr sz="1800" dirty="0">
                          <a:solidFill>
                            <a:srgbClr val="231F20"/>
                          </a:solidFill>
                          <a:latin typeface="Arial" panose="020B0604020202020204" pitchFamily="34" charset="0"/>
                          <a:cs typeface="Arial" panose="020B0604020202020204" pitchFamily="34" charset="0"/>
                        </a:rPr>
                        <a:t>41.1</a:t>
                      </a:r>
                      <a:endParaRPr sz="1800" dirty="0">
                        <a:latin typeface="Arial" panose="020B0604020202020204" pitchFamily="34" charset="0"/>
                        <a:cs typeface="Arial" panose="020B0604020202020204" pitchFamily="34" charset="0"/>
                      </a:endParaRPr>
                    </a:p>
                  </a:txBody>
                  <a:tcPr marL="0" marR="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315595" algn="r">
                        <a:lnSpc>
                          <a:spcPct val="100000"/>
                        </a:lnSpc>
                      </a:pPr>
                      <a:r>
                        <a:rPr sz="1800" dirty="0">
                          <a:solidFill>
                            <a:srgbClr val="231F20"/>
                          </a:solidFill>
                          <a:latin typeface="Arial" panose="020B0604020202020204" pitchFamily="34" charset="0"/>
                          <a:cs typeface="Arial" panose="020B0604020202020204" pitchFamily="34" charset="0"/>
                        </a:rPr>
                        <a:t>41.1</a:t>
                      </a:r>
                      <a:endParaRPr sz="1800" dirty="0">
                        <a:latin typeface="Arial" panose="020B0604020202020204" pitchFamily="34" charset="0"/>
                        <a:cs typeface="Arial" panose="020B0604020202020204" pitchFamily="34" charset="0"/>
                      </a:endParaRPr>
                    </a:p>
                  </a:txBody>
                  <a:tcPr marL="0"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315595" algn="r">
                        <a:lnSpc>
                          <a:spcPct val="100000"/>
                        </a:lnSpc>
                      </a:pPr>
                      <a:r>
                        <a:rPr sz="1800" dirty="0">
                          <a:solidFill>
                            <a:srgbClr val="231F20"/>
                          </a:solidFill>
                          <a:latin typeface="Arial" panose="020B0604020202020204" pitchFamily="34" charset="0"/>
                          <a:cs typeface="Arial" panose="020B0604020202020204" pitchFamily="34" charset="0"/>
                        </a:rPr>
                        <a:t>41.1</a:t>
                      </a:r>
                      <a:endParaRPr sz="1800" dirty="0">
                        <a:latin typeface="Arial" panose="020B0604020202020204" pitchFamily="34" charset="0"/>
                        <a:cs typeface="Arial" panose="020B0604020202020204" pitchFamily="34" charset="0"/>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311785" algn="r">
                        <a:lnSpc>
                          <a:spcPct val="100000"/>
                        </a:lnSpc>
                      </a:pPr>
                      <a:r>
                        <a:rPr sz="1800" dirty="0">
                          <a:solidFill>
                            <a:srgbClr val="231F20"/>
                          </a:solidFill>
                          <a:latin typeface="Arial" panose="020B0604020202020204" pitchFamily="34" charset="0"/>
                          <a:cs typeface="Arial" panose="020B0604020202020204" pitchFamily="34" charset="0"/>
                        </a:rPr>
                        <a:t>0.0%</a:t>
                      </a:r>
                      <a:endParaRPr sz="1800" dirty="0">
                        <a:latin typeface="Arial" panose="020B0604020202020204" pitchFamily="34" charset="0"/>
                        <a:cs typeface="Arial" panose="020B0604020202020204" pitchFamily="34" charset="0"/>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19380" algn="r" defTabSz="914400" rtl="0" eaLnBrk="1" latinLnBrk="0" hangingPunct="1">
                        <a:lnSpc>
                          <a:spcPct val="100000"/>
                        </a:lnSpc>
                      </a:pPr>
                      <a:r>
                        <a:rPr lang="en-US" sz="1800" kern="1200" dirty="0">
                          <a:solidFill>
                            <a:srgbClr val="231F20"/>
                          </a:solidFill>
                          <a:latin typeface="Arial" panose="020B0604020202020204" pitchFamily="34" charset="0"/>
                          <a:ea typeface="+mn-ea"/>
                          <a:cs typeface="Arial" panose="020B0604020202020204" pitchFamily="34" charset="0"/>
                        </a:rPr>
                        <a:t>0.0%</a:t>
                      </a:r>
                    </a:p>
                  </a:txBody>
                  <a:tcPr marL="0"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19380" algn="r" defTabSz="914400" rtl="0" eaLnBrk="1" latinLnBrk="0" hangingPunct="1">
                        <a:lnSpc>
                          <a:spcPct val="100000"/>
                        </a:lnSpc>
                      </a:pPr>
                      <a:r>
                        <a:rPr sz="1800" kern="1200" dirty="0">
                          <a:solidFill>
                            <a:srgbClr val="231F20"/>
                          </a:solidFill>
                          <a:latin typeface="Arial" panose="020B0604020202020204" pitchFamily="34" charset="0"/>
                          <a:ea typeface="+mn-ea"/>
                          <a:cs typeface="Arial" panose="020B0604020202020204" pitchFamily="34" charset="0"/>
                        </a:rPr>
                        <a:t>0.0%</a:t>
                      </a:r>
                    </a:p>
                  </a:txBody>
                  <a:tcPr marL="0"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69910632"/>
                  </a:ext>
                </a:extLst>
              </a:tr>
              <a:tr h="370840">
                <a:tc>
                  <a:txBody>
                    <a:bodyPr/>
                    <a:lstStyle/>
                    <a:p>
                      <a:pPr marL="34925">
                        <a:lnSpc>
                          <a:spcPct val="100000"/>
                        </a:lnSpc>
                      </a:pPr>
                      <a:r>
                        <a:rPr sz="1800" dirty="0">
                          <a:solidFill>
                            <a:srgbClr val="231F20"/>
                          </a:solidFill>
                          <a:latin typeface="Arial" panose="020B0604020202020204" pitchFamily="34" charset="0"/>
                          <a:cs typeface="Arial" panose="020B0604020202020204" pitchFamily="34" charset="0"/>
                        </a:rPr>
                        <a:t>Retained Ea</a:t>
                      </a:r>
                      <a:r>
                        <a:rPr sz="1800" spc="5" dirty="0">
                          <a:solidFill>
                            <a:srgbClr val="231F20"/>
                          </a:solidFill>
                          <a:latin typeface="Arial" panose="020B0604020202020204" pitchFamily="34" charset="0"/>
                          <a:cs typeface="Arial" panose="020B0604020202020204" pitchFamily="34" charset="0"/>
                        </a:rPr>
                        <a:t>r</a:t>
                      </a:r>
                      <a:r>
                        <a:rPr sz="1800" dirty="0">
                          <a:solidFill>
                            <a:srgbClr val="231F20"/>
                          </a:solidFill>
                          <a:latin typeface="Arial" panose="020B0604020202020204" pitchFamily="34" charset="0"/>
                          <a:cs typeface="Arial" panose="020B0604020202020204" pitchFamily="34" charset="0"/>
                        </a:rPr>
                        <a:t>nings</a:t>
                      </a:r>
                      <a:endParaRPr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37795" algn="r">
                        <a:lnSpc>
                          <a:spcPct val="100000"/>
                        </a:lnSpc>
                      </a:pPr>
                      <a:r>
                        <a:rPr sz="1800" dirty="0">
                          <a:solidFill>
                            <a:srgbClr val="231F20"/>
                          </a:solidFill>
                          <a:latin typeface="Arial" panose="020B0604020202020204" pitchFamily="34" charset="0"/>
                          <a:cs typeface="Arial" panose="020B0604020202020204" pitchFamily="34" charset="0"/>
                        </a:rPr>
                        <a:t>5,563.2</a:t>
                      </a:r>
                      <a:endParaRPr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39700" algn="r">
                        <a:lnSpc>
                          <a:spcPct val="100000"/>
                        </a:lnSpc>
                      </a:pPr>
                      <a:r>
                        <a:rPr sz="1800" dirty="0">
                          <a:solidFill>
                            <a:srgbClr val="231F20"/>
                          </a:solidFill>
                          <a:latin typeface="Arial" panose="020B0604020202020204" pitchFamily="34" charset="0"/>
                          <a:cs typeface="Arial" panose="020B0604020202020204" pitchFamily="34" charset="0"/>
                        </a:rPr>
                        <a:t>5,949.8</a:t>
                      </a:r>
                      <a:endParaRPr sz="1800" dirty="0">
                        <a:latin typeface="Arial" panose="020B0604020202020204" pitchFamily="34" charset="0"/>
                        <a:cs typeface="Arial" panose="020B0604020202020204" pitchFamily="34" charset="0"/>
                      </a:endParaRPr>
                    </a:p>
                  </a:txBody>
                  <a:tcPr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39700" algn="r">
                        <a:lnSpc>
                          <a:spcPct val="100000"/>
                        </a:lnSpc>
                      </a:pPr>
                      <a:r>
                        <a:rPr sz="1800" dirty="0">
                          <a:solidFill>
                            <a:srgbClr val="231F20"/>
                          </a:solidFill>
                          <a:latin typeface="Arial" panose="020B0604020202020204" pitchFamily="34" charset="0"/>
                          <a:cs typeface="Arial" panose="020B0604020202020204" pitchFamily="34" charset="0"/>
                        </a:rPr>
                        <a:t>5,974.8</a:t>
                      </a:r>
                      <a:endParaRPr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16535" algn="r">
                        <a:lnSpc>
                          <a:spcPct val="100000"/>
                        </a:lnSpc>
                      </a:pPr>
                      <a:r>
                        <a:rPr lang="en-US" sz="1800" dirty="0">
                          <a:solidFill>
                            <a:srgbClr val="231F20"/>
                          </a:solidFill>
                          <a:latin typeface="Arial" panose="020B0604020202020204" pitchFamily="34" charset="0"/>
                          <a:cs typeface="Arial" panose="020B0604020202020204" pitchFamily="34" charset="0"/>
                        </a:rPr>
                        <a:t>−</a:t>
                      </a:r>
                      <a:r>
                        <a:rPr sz="1800" dirty="0">
                          <a:solidFill>
                            <a:srgbClr val="231F20"/>
                          </a:solidFill>
                          <a:latin typeface="Arial" panose="020B0604020202020204" pitchFamily="34" charset="0"/>
                          <a:cs typeface="Arial" panose="020B0604020202020204" pitchFamily="34" charset="0"/>
                        </a:rPr>
                        <a:t>6.5%</a:t>
                      </a:r>
                      <a:endParaRPr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19380" algn="r">
                        <a:lnSpc>
                          <a:spcPct val="100000"/>
                        </a:lnSpc>
                      </a:pPr>
                      <a:r>
                        <a:rPr lang="en-US" sz="1800" dirty="0">
                          <a:solidFill>
                            <a:srgbClr val="231F20"/>
                          </a:solidFill>
                          <a:latin typeface="Arial" panose="020B0604020202020204" pitchFamily="34" charset="0"/>
                          <a:cs typeface="Arial" panose="020B0604020202020204" pitchFamily="34" charset="0"/>
                        </a:rPr>
                        <a:t>−</a:t>
                      </a:r>
                      <a:r>
                        <a:rPr sz="1800" dirty="0">
                          <a:solidFill>
                            <a:srgbClr val="231F20"/>
                          </a:solidFill>
                          <a:latin typeface="Arial" panose="020B0604020202020204" pitchFamily="34" charset="0"/>
                          <a:cs typeface="Arial" panose="020B0604020202020204" pitchFamily="34" charset="0"/>
                        </a:rPr>
                        <a:t>0.4%</a:t>
                      </a:r>
                      <a:endParaRPr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17475" algn="r">
                        <a:lnSpc>
                          <a:spcPct val="100000"/>
                        </a:lnSpc>
                      </a:pPr>
                      <a:r>
                        <a:rPr lang="en-US" sz="1800" dirty="0">
                          <a:solidFill>
                            <a:srgbClr val="231F20"/>
                          </a:solidFill>
                          <a:latin typeface="Arial" panose="020B0604020202020204" pitchFamily="34" charset="0"/>
                          <a:cs typeface="Arial" panose="020B0604020202020204" pitchFamily="34" charset="0"/>
                        </a:rPr>
                        <a:t>−</a:t>
                      </a:r>
                      <a:r>
                        <a:rPr sz="1800" dirty="0">
                          <a:solidFill>
                            <a:srgbClr val="231F20"/>
                          </a:solidFill>
                          <a:latin typeface="Arial" panose="020B0604020202020204" pitchFamily="34" charset="0"/>
                          <a:cs typeface="Arial" panose="020B0604020202020204" pitchFamily="34" charset="0"/>
                        </a:rPr>
                        <a:t>3.5%</a:t>
                      </a:r>
                      <a:endParaRPr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074254601"/>
                  </a:ext>
                </a:extLst>
              </a:tr>
              <a:tr h="370840">
                <a:tc>
                  <a:txBody>
                    <a:bodyPr/>
                    <a:lstStyle/>
                    <a:p>
                      <a:pPr marL="34925">
                        <a:lnSpc>
                          <a:spcPct val="100000"/>
                        </a:lnSpc>
                      </a:pPr>
                      <a:r>
                        <a:rPr sz="1800" dirty="0">
                          <a:solidFill>
                            <a:srgbClr val="231F20"/>
                          </a:solidFill>
                          <a:latin typeface="Arial" panose="020B0604020202020204" pitchFamily="34" charset="0"/>
                          <a:cs typeface="Arial" panose="020B0604020202020204" pitchFamily="34" charset="0"/>
                        </a:rPr>
                        <a:t>Accumulated Other Comprehensive Loss</a:t>
                      </a:r>
                      <a:endParaRPr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10185" algn="r">
                        <a:lnSpc>
                          <a:spcPct val="100000"/>
                        </a:lnSpc>
                      </a:pPr>
                      <a:r>
                        <a:rPr sz="1800" u="sng" dirty="0">
                          <a:solidFill>
                            <a:srgbClr val="231F20"/>
                          </a:solidFill>
                          <a:latin typeface="Arial" panose="020B0604020202020204" pitchFamily="34" charset="0"/>
                          <a:cs typeface="Arial" panose="020B0604020202020204" pitchFamily="34" charset="0"/>
                        </a:rPr>
                        <a:t>(155.6)</a:t>
                      </a:r>
                      <a:endParaRPr sz="1800" u="sng"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12725" algn="r">
                        <a:lnSpc>
                          <a:spcPct val="100000"/>
                        </a:lnSpc>
                      </a:pPr>
                      <a:r>
                        <a:rPr lang="en-US" sz="1800" u="sng" dirty="0">
                          <a:solidFill>
                            <a:srgbClr val="231F20"/>
                          </a:solidFill>
                          <a:latin typeface="Arial" panose="020B0604020202020204" pitchFamily="34" charset="0"/>
                          <a:cs typeface="Arial" panose="020B0604020202020204" pitchFamily="34" charset="0"/>
                        </a:rPr>
                        <a:t>   </a:t>
                      </a:r>
                      <a:r>
                        <a:rPr sz="1800" u="sng" dirty="0">
                          <a:solidFill>
                            <a:srgbClr val="231F20"/>
                          </a:solidFill>
                          <a:latin typeface="Arial" panose="020B0604020202020204" pitchFamily="34" charset="0"/>
                          <a:cs typeface="Arial" panose="020B0604020202020204" pitchFamily="34" charset="0"/>
                        </a:rPr>
                        <a:t>(108.4)</a:t>
                      </a:r>
                      <a:endParaRPr sz="1800" u="sng" dirty="0">
                        <a:latin typeface="Arial" panose="020B0604020202020204" pitchFamily="34" charset="0"/>
                        <a:cs typeface="Arial" panose="020B0604020202020204" pitchFamily="34" charset="0"/>
                      </a:endParaRPr>
                    </a:p>
                  </a:txBody>
                  <a:tcPr marR="4572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12725" algn="r">
                        <a:lnSpc>
                          <a:spcPct val="100000"/>
                        </a:lnSpc>
                      </a:pPr>
                      <a:r>
                        <a:rPr lang="en-US" sz="1800" u="sng" dirty="0">
                          <a:solidFill>
                            <a:srgbClr val="231F20"/>
                          </a:solidFill>
                          <a:latin typeface="Arial" panose="020B0604020202020204" pitchFamily="34" charset="0"/>
                          <a:cs typeface="Arial" panose="020B0604020202020204" pitchFamily="34" charset="0"/>
                        </a:rPr>
                        <a:t>  </a:t>
                      </a:r>
                      <a:r>
                        <a:rPr sz="1800" u="sng" dirty="0">
                          <a:solidFill>
                            <a:srgbClr val="231F20"/>
                          </a:solidFill>
                          <a:latin typeface="Arial" panose="020B0604020202020204" pitchFamily="34" charset="0"/>
                          <a:cs typeface="Arial" panose="020B0604020202020204" pitchFamily="34" charset="0"/>
                        </a:rPr>
                        <a:t>(199.4)</a:t>
                      </a:r>
                      <a:endParaRPr sz="1800" u="sng"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41300" algn="r">
                        <a:lnSpc>
                          <a:spcPct val="100000"/>
                        </a:lnSpc>
                      </a:pPr>
                      <a:r>
                        <a:rPr sz="1800" dirty="0">
                          <a:solidFill>
                            <a:srgbClr val="231F20"/>
                          </a:solidFill>
                          <a:latin typeface="Arial" panose="020B0604020202020204" pitchFamily="34" charset="0"/>
                          <a:cs typeface="Arial" panose="020B0604020202020204" pitchFamily="34" charset="0"/>
                        </a:rPr>
                        <a:t>43.5%</a:t>
                      </a:r>
                      <a:endParaRPr sz="1800"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49530" algn="r">
                        <a:lnSpc>
                          <a:spcPct val="100000"/>
                        </a:lnSpc>
                      </a:pPr>
                      <a:r>
                        <a:rPr lang="en-US" sz="1800" dirty="0">
                          <a:solidFill>
                            <a:srgbClr val="231F20"/>
                          </a:solidFill>
                          <a:latin typeface="Arial" panose="020B0604020202020204" pitchFamily="34" charset="0"/>
                          <a:cs typeface="Arial" panose="020B0604020202020204" pitchFamily="34" charset="0"/>
                        </a:rPr>
                        <a:t>−</a:t>
                      </a:r>
                      <a:r>
                        <a:rPr sz="1800" dirty="0">
                          <a:solidFill>
                            <a:srgbClr val="231F20"/>
                          </a:solidFill>
                          <a:latin typeface="Arial" panose="020B0604020202020204" pitchFamily="34" charset="0"/>
                          <a:cs typeface="Arial" panose="020B0604020202020204" pitchFamily="34" charset="0"/>
                        </a:rPr>
                        <a:t>45.6%</a:t>
                      </a:r>
                      <a:endParaRPr sz="1800"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46990" algn="r">
                        <a:lnSpc>
                          <a:spcPct val="100000"/>
                        </a:lnSpc>
                      </a:pPr>
                      <a:r>
                        <a:rPr lang="en-US" sz="1800" dirty="0">
                          <a:solidFill>
                            <a:srgbClr val="231F20"/>
                          </a:solidFill>
                          <a:latin typeface="Arial" panose="020B0604020202020204" pitchFamily="34" charset="0"/>
                          <a:cs typeface="Arial" panose="020B0604020202020204" pitchFamily="34" charset="0"/>
                        </a:rPr>
                        <a:t>−</a:t>
                      </a:r>
                      <a:r>
                        <a:rPr sz="1800" dirty="0">
                          <a:solidFill>
                            <a:srgbClr val="231F20"/>
                          </a:solidFill>
                          <a:latin typeface="Arial" panose="020B0604020202020204" pitchFamily="34" charset="0"/>
                          <a:cs typeface="Arial" panose="020B0604020202020204" pitchFamily="34" charset="0"/>
                        </a:rPr>
                        <a:t>11.7%</a:t>
                      </a:r>
                      <a:endParaRPr sz="1800"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947449821"/>
                  </a:ext>
                </a:extLst>
              </a:tr>
              <a:tr h="370840">
                <a:tc>
                  <a:txBody>
                    <a:bodyPr/>
                    <a:lstStyle/>
                    <a:p>
                      <a:pPr marL="100965">
                        <a:lnSpc>
                          <a:spcPct val="100000"/>
                        </a:lnSpc>
                      </a:pPr>
                      <a:r>
                        <a:rPr sz="1800" b="1" spc="-90" dirty="0">
                          <a:solidFill>
                            <a:srgbClr val="231F20"/>
                          </a:solidFill>
                          <a:latin typeface="Arial" panose="020B0604020202020204" pitchFamily="34" charset="0"/>
                          <a:cs typeface="Arial" panose="020B0604020202020204" pitchFamily="34" charset="0"/>
                        </a:rPr>
                        <a:t>T</a:t>
                      </a:r>
                      <a:r>
                        <a:rPr sz="1800" b="1" dirty="0">
                          <a:solidFill>
                            <a:srgbClr val="231F20"/>
                          </a:solidFill>
                          <a:latin typeface="Arial" panose="020B0604020202020204" pitchFamily="34" charset="0"/>
                          <a:cs typeface="Arial" panose="020B0604020202020204" pitchFamily="34" charset="0"/>
                        </a:rPr>
                        <a:t>otal Shareholders’ Equity</a:t>
                      </a:r>
                      <a:endParaRPr sz="18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9845" algn="r">
                        <a:lnSpc>
                          <a:spcPct val="100000"/>
                        </a:lnSpc>
                      </a:pPr>
                      <a:r>
                        <a:rPr sz="1800" b="1" u="sng" dirty="0">
                          <a:solidFill>
                            <a:srgbClr val="231F20"/>
                          </a:solidFill>
                          <a:latin typeface="Arial" panose="020B0604020202020204" pitchFamily="34" charset="0"/>
                          <a:cs typeface="Arial" panose="020B0604020202020204" pitchFamily="34" charset="0"/>
                        </a:rPr>
                        <a:t>$ </a:t>
                      </a:r>
                      <a:r>
                        <a:rPr sz="1800" b="1" u="sng" spc="-40" dirty="0">
                          <a:solidFill>
                            <a:srgbClr val="231F20"/>
                          </a:solidFill>
                          <a:latin typeface="Arial" panose="020B0604020202020204" pitchFamily="34" charset="0"/>
                          <a:cs typeface="Arial" panose="020B0604020202020204" pitchFamily="34" charset="0"/>
                        </a:rPr>
                        <a:t> </a:t>
                      </a:r>
                      <a:r>
                        <a:rPr sz="1800" b="1" u="sng" dirty="0">
                          <a:solidFill>
                            <a:srgbClr val="231F20"/>
                          </a:solidFill>
                          <a:latin typeface="Arial" panose="020B0604020202020204" pitchFamily="34" charset="0"/>
                          <a:cs typeface="Arial" panose="020B0604020202020204" pitchFamily="34" charset="0"/>
                        </a:rPr>
                        <a:t>5,450.1</a:t>
                      </a:r>
                      <a:endParaRPr sz="1800" b="1" u="sng"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9845" algn="r">
                        <a:lnSpc>
                          <a:spcPct val="100000"/>
                        </a:lnSpc>
                      </a:pPr>
                      <a:r>
                        <a:rPr sz="1800" b="1" u="sng" dirty="0">
                          <a:solidFill>
                            <a:srgbClr val="231F20"/>
                          </a:solidFill>
                          <a:latin typeface="Arial" panose="020B0604020202020204" pitchFamily="34" charset="0"/>
                          <a:cs typeface="Arial" panose="020B0604020202020204" pitchFamily="34" charset="0"/>
                        </a:rPr>
                        <a:t>$ </a:t>
                      </a:r>
                      <a:r>
                        <a:rPr sz="1800" b="1" u="sng" spc="-25" dirty="0">
                          <a:solidFill>
                            <a:srgbClr val="231F20"/>
                          </a:solidFill>
                          <a:latin typeface="Arial" panose="020B0604020202020204" pitchFamily="34" charset="0"/>
                          <a:cs typeface="Arial" panose="020B0604020202020204" pitchFamily="34" charset="0"/>
                        </a:rPr>
                        <a:t> </a:t>
                      </a:r>
                      <a:r>
                        <a:rPr sz="1800" b="1" u="sng" dirty="0">
                          <a:solidFill>
                            <a:srgbClr val="231F20"/>
                          </a:solidFill>
                          <a:latin typeface="Arial" panose="020B0604020202020204" pitchFamily="34" charset="0"/>
                          <a:cs typeface="Arial" panose="020B0604020202020204" pitchFamily="34" charset="0"/>
                        </a:rPr>
                        <a:t>5,884.0</a:t>
                      </a:r>
                      <a:endParaRPr sz="1800" b="1" u="sng" dirty="0">
                        <a:latin typeface="Arial" panose="020B0604020202020204" pitchFamily="34" charset="0"/>
                        <a:cs typeface="Arial" panose="020B0604020202020204" pitchFamily="34" charset="0"/>
                      </a:endParaRPr>
                    </a:p>
                  </a:txBody>
                  <a:tcPr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31750" algn="r">
                        <a:lnSpc>
                          <a:spcPct val="100000"/>
                        </a:lnSpc>
                      </a:pPr>
                      <a:r>
                        <a:rPr sz="1800" b="1" u="sng" dirty="0">
                          <a:solidFill>
                            <a:srgbClr val="231F20"/>
                          </a:solidFill>
                          <a:latin typeface="Arial" panose="020B0604020202020204" pitchFamily="34" charset="0"/>
                          <a:cs typeface="Arial" panose="020B0604020202020204" pitchFamily="34" charset="0"/>
                        </a:rPr>
                        <a:t>$5,818.0</a:t>
                      </a:r>
                      <a:endParaRPr sz="1800" b="1" u="sng"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20979" algn="r">
                        <a:lnSpc>
                          <a:spcPct val="100000"/>
                        </a:lnSpc>
                      </a:pPr>
                      <a:r>
                        <a:rPr lang="en-US" sz="1800" b="1" dirty="0">
                          <a:solidFill>
                            <a:srgbClr val="231F20"/>
                          </a:solidFill>
                          <a:latin typeface="Arial" panose="020B0604020202020204" pitchFamily="34" charset="0"/>
                          <a:cs typeface="Arial" panose="020B0604020202020204" pitchFamily="34" charset="0"/>
                        </a:rPr>
                        <a:t>−</a:t>
                      </a:r>
                      <a:r>
                        <a:rPr sz="1800" b="1" dirty="0">
                          <a:solidFill>
                            <a:srgbClr val="231F20"/>
                          </a:solidFill>
                          <a:latin typeface="Arial" panose="020B0604020202020204" pitchFamily="34" charset="0"/>
                          <a:cs typeface="Arial" panose="020B0604020202020204" pitchFamily="34" charset="0"/>
                        </a:rPr>
                        <a:t>7.4%</a:t>
                      </a:r>
                      <a:endParaRPr sz="18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19075" algn="r">
                        <a:lnSpc>
                          <a:spcPct val="100000"/>
                        </a:lnSpc>
                      </a:pPr>
                      <a:r>
                        <a:rPr sz="1800" b="1" dirty="0">
                          <a:solidFill>
                            <a:srgbClr val="231F20"/>
                          </a:solidFill>
                          <a:latin typeface="Arial" panose="020B0604020202020204" pitchFamily="34" charset="0"/>
                          <a:cs typeface="Arial" panose="020B0604020202020204" pitchFamily="34" charset="0"/>
                        </a:rPr>
                        <a:t>1.1%</a:t>
                      </a:r>
                      <a:endParaRPr sz="18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21285" algn="r">
                        <a:lnSpc>
                          <a:spcPct val="100000"/>
                        </a:lnSpc>
                      </a:pPr>
                      <a:r>
                        <a:rPr lang="en-US" sz="1800" b="1" dirty="0">
                          <a:solidFill>
                            <a:srgbClr val="231F20"/>
                          </a:solidFill>
                          <a:latin typeface="Arial" panose="020B0604020202020204" pitchFamily="34" charset="0"/>
                          <a:cs typeface="Arial" panose="020B0604020202020204" pitchFamily="34" charset="0"/>
                        </a:rPr>
                        <a:t>−</a:t>
                      </a:r>
                      <a:r>
                        <a:rPr sz="1800" b="1" dirty="0">
                          <a:solidFill>
                            <a:srgbClr val="231F20"/>
                          </a:solidFill>
                          <a:latin typeface="Arial" panose="020B0604020202020204" pitchFamily="34" charset="0"/>
                          <a:cs typeface="Arial" panose="020B0604020202020204" pitchFamily="34" charset="0"/>
                        </a:rPr>
                        <a:t>3.2%</a:t>
                      </a:r>
                      <a:endParaRPr sz="18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797758222"/>
                  </a:ext>
                </a:extLst>
              </a:tr>
              <a:tr h="370840">
                <a:tc>
                  <a:txBody>
                    <a:bodyPr/>
                    <a:lstStyle/>
                    <a:p>
                      <a:pPr marL="34925">
                        <a:lnSpc>
                          <a:spcPct val="100000"/>
                        </a:lnSpc>
                      </a:pPr>
                      <a:r>
                        <a:rPr sz="1800" dirty="0">
                          <a:solidFill>
                            <a:srgbClr val="231F20"/>
                          </a:solidFill>
                          <a:latin typeface="Arial" panose="020B0604020202020204" pitchFamily="34" charset="0"/>
                          <a:cs typeface="Arial" panose="020B0604020202020204" pitchFamily="34" charset="0"/>
                        </a:rPr>
                        <a:t>Noncontrolling Interests</a:t>
                      </a:r>
                      <a:endParaRPr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384175" algn="r">
                        <a:lnSpc>
                          <a:spcPct val="100000"/>
                        </a:lnSpc>
                      </a:pPr>
                      <a:r>
                        <a:rPr lang="en-US" sz="1800" u="sng" dirty="0">
                          <a:solidFill>
                            <a:srgbClr val="231F20"/>
                          </a:solidFill>
                          <a:latin typeface="Arial" panose="020B0604020202020204" pitchFamily="34" charset="0"/>
                          <a:cs typeface="Arial" panose="020B0604020202020204" pitchFamily="34" charset="0"/>
                        </a:rPr>
                        <a:t>      </a:t>
                      </a:r>
                      <a:r>
                        <a:rPr sz="1800" u="sng" dirty="0">
                          <a:solidFill>
                            <a:srgbClr val="231F20"/>
                          </a:solidFill>
                          <a:latin typeface="Arial" panose="020B0604020202020204" pitchFamily="34" charset="0"/>
                          <a:cs typeface="Arial" panose="020B0604020202020204" pitchFamily="34" charset="0"/>
                        </a:rPr>
                        <a:t>6.9</a:t>
                      </a:r>
                      <a:endParaRPr sz="1800" u="sng"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386080" algn="r">
                        <a:lnSpc>
                          <a:spcPct val="100000"/>
                        </a:lnSpc>
                      </a:pPr>
                      <a:r>
                        <a:rPr lang="en-US" sz="1800" u="sng" dirty="0">
                          <a:solidFill>
                            <a:srgbClr val="231F20"/>
                          </a:solidFill>
                          <a:latin typeface="Arial" panose="020B0604020202020204" pitchFamily="34" charset="0"/>
                          <a:cs typeface="Arial" panose="020B0604020202020204" pitchFamily="34" charset="0"/>
                        </a:rPr>
                        <a:t>          </a:t>
                      </a:r>
                      <a:r>
                        <a:rPr sz="1800" u="sng" dirty="0">
                          <a:solidFill>
                            <a:srgbClr val="231F20"/>
                          </a:solidFill>
                          <a:latin typeface="Arial" panose="020B0604020202020204" pitchFamily="34" charset="0"/>
                          <a:cs typeface="Arial" panose="020B0604020202020204" pitchFamily="34" charset="0"/>
                        </a:rPr>
                        <a:t>6.7</a:t>
                      </a:r>
                      <a:endParaRPr sz="1800" u="sng" dirty="0">
                        <a:latin typeface="Arial" panose="020B0604020202020204" pitchFamily="34" charset="0"/>
                        <a:cs typeface="Arial" panose="020B0604020202020204" pitchFamily="34" charset="0"/>
                      </a:endParaRPr>
                    </a:p>
                  </a:txBody>
                  <a:tcPr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386080" algn="r">
                        <a:lnSpc>
                          <a:spcPct val="100000"/>
                        </a:lnSpc>
                      </a:pPr>
                      <a:r>
                        <a:rPr lang="en-US" sz="1800" u="sng" dirty="0">
                          <a:solidFill>
                            <a:srgbClr val="231F20"/>
                          </a:solidFill>
                          <a:latin typeface="Arial" panose="020B0604020202020204" pitchFamily="34" charset="0"/>
                          <a:cs typeface="Arial" panose="020B0604020202020204" pitchFamily="34" charset="0"/>
                        </a:rPr>
                        <a:t>      </a:t>
                      </a:r>
                      <a:r>
                        <a:rPr sz="1800" u="sng" dirty="0">
                          <a:solidFill>
                            <a:srgbClr val="231F20"/>
                          </a:solidFill>
                          <a:latin typeface="Arial" panose="020B0604020202020204" pitchFamily="34" charset="0"/>
                          <a:cs typeface="Arial" panose="020B0604020202020204" pitchFamily="34" charset="0"/>
                        </a:rPr>
                        <a:t>1.8</a:t>
                      </a:r>
                      <a:endParaRPr sz="1800" u="sng"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311785" algn="r">
                        <a:lnSpc>
                          <a:spcPct val="100000"/>
                        </a:lnSpc>
                      </a:pPr>
                      <a:r>
                        <a:rPr sz="1800" dirty="0">
                          <a:solidFill>
                            <a:srgbClr val="231F20"/>
                          </a:solidFill>
                          <a:latin typeface="Arial" panose="020B0604020202020204" pitchFamily="34" charset="0"/>
                          <a:cs typeface="Arial" panose="020B0604020202020204" pitchFamily="34" charset="0"/>
                        </a:rPr>
                        <a:t>3.0%</a:t>
                      </a:r>
                      <a:endParaRPr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74295" algn="r">
                        <a:lnSpc>
                          <a:spcPct val="100000"/>
                        </a:lnSpc>
                      </a:pPr>
                      <a:r>
                        <a:rPr sz="1800" dirty="0">
                          <a:solidFill>
                            <a:srgbClr val="231F20"/>
                          </a:solidFill>
                          <a:latin typeface="Arial" panose="020B0604020202020204" pitchFamily="34" charset="0"/>
                          <a:cs typeface="Arial" panose="020B0604020202020204" pitchFamily="34" charset="0"/>
                        </a:rPr>
                        <a:t>272.2%</a:t>
                      </a:r>
                      <a:endParaRPr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42240" algn="r">
                        <a:lnSpc>
                          <a:spcPct val="100000"/>
                        </a:lnSpc>
                      </a:pPr>
                      <a:r>
                        <a:rPr sz="1800" dirty="0">
                          <a:solidFill>
                            <a:srgbClr val="231F20"/>
                          </a:solidFill>
                          <a:latin typeface="Arial" panose="020B0604020202020204" pitchFamily="34" charset="0"/>
                          <a:cs typeface="Arial" panose="020B0604020202020204" pitchFamily="34" charset="0"/>
                        </a:rPr>
                        <a:t>95.8%</a:t>
                      </a:r>
                      <a:endParaRPr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924931053"/>
                  </a:ext>
                </a:extLst>
              </a:tr>
              <a:tr h="370840">
                <a:tc>
                  <a:txBody>
                    <a:bodyPr/>
                    <a:lstStyle/>
                    <a:p>
                      <a:pPr marL="100965">
                        <a:lnSpc>
                          <a:spcPct val="100000"/>
                        </a:lnSpc>
                      </a:pPr>
                      <a:r>
                        <a:rPr sz="1800" b="1" spc="-90" dirty="0">
                          <a:solidFill>
                            <a:srgbClr val="231F20"/>
                          </a:solidFill>
                          <a:latin typeface="Arial" panose="020B0604020202020204" pitchFamily="34" charset="0"/>
                          <a:cs typeface="Arial" panose="020B0604020202020204" pitchFamily="34" charset="0"/>
                        </a:rPr>
                        <a:t>T</a:t>
                      </a:r>
                      <a:r>
                        <a:rPr sz="1800" b="1" dirty="0">
                          <a:solidFill>
                            <a:srgbClr val="231F20"/>
                          </a:solidFill>
                          <a:latin typeface="Arial" panose="020B0604020202020204" pitchFamily="34" charset="0"/>
                          <a:cs typeface="Arial" panose="020B0604020202020204" pitchFamily="34" charset="0"/>
                        </a:rPr>
                        <a:t>otal Equity</a:t>
                      </a:r>
                      <a:endParaRPr sz="18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9845" algn="r">
                        <a:lnSpc>
                          <a:spcPct val="100000"/>
                        </a:lnSpc>
                      </a:pPr>
                      <a:r>
                        <a:rPr sz="1800" b="1" u="sng" dirty="0">
                          <a:solidFill>
                            <a:srgbClr val="231F20"/>
                          </a:solidFill>
                          <a:latin typeface="Arial" panose="020B0604020202020204" pitchFamily="34" charset="0"/>
                          <a:cs typeface="Arial" panose="020B0604020202020204" pitchFamily="34" charset="0"/>
                        </a:rPr>
                        <a:t>$ </a:t>
                      </a:r>
                      <a:r>
                        <a:rPr sz="1800" b="1" u="sng" spc="-40" dirty="0">
                          <a:solidFill>
                            <a:srgbClr val="231F20"/>
                          </a:solidFill>
                          <a:latin typeface="Arial" panose="020B0604020202020204" pitchFamily="34" charset="0"/>
                          <a:cs typeface="Arial" panose="020B0604020202020204" pitchFamily="34" charset="0"/>
                        </a:rPr>
                        <a:t> </a:t>
                      </a:r>
                      <a:r>
                        <a:rPr sz="1800" b="1" u="sng" dirty="0">
                          <a:solidFill>
                            <a:srgbClr val="231F20"/>
                          </a:solidFill>
                          <a:latin typeface="Arial" panose="020B0604020202020204" pitchFamily="34" charset="0"/>
                          <a:cs typeface="Arial" panose="020B0604020202020204" pitchFamily="34" charset="0"/>
                        </a:rPr>
                        <a:t>5,457.0</a:t>
                      </a:r>
                      <a:endParaRPr sz="1800" b="1" u="sng"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9845" algn="r">
                        <a:lnSpc>
                          <a:spcPct val="100000"/>
                        </a:lnSpc>
                      </a:pPr>
                      <a:r>
                        <a:rPr sz="1800" b="1" u="sng" dirty="0">
                          <a:solidFill>
                            <a:srgbClr val="231F20"/>
                          </a:solidFill>
                          <a:latin typeface="Arial" panose="020B0604020202020204" pitchFamily="34" charset="0"/>
                          <a:cs typeface="Arial" panose="020B0604020202020204" pitchFamily="34" charset="0"/>
                        </a:rPr>
                        <a:t>$ </a:t>
                      </a:r>
                      <a:r>
                        <a:rPr sz="1800" b="1" u="sng" spc="-25" dirty="0">
                          <a:solidFill>
                            <a:srgbClr val="231F20"/>
                          </a:solidFill>
                          <a:latin typeface="Arial" panose="020B0604020202020204" pitchFamily="34" charset="0"/>
                          <a:cs typeface="Arial" panose="020B0604020202020204" pitchFamily="34" charset="0"/>
                        </a:rPr>
                        <a:t> </a:t>
                      </a:r>
                      <a:r>
                        <a:rPr sz="1800" b="1" u="sng" dirty="0">
                          <a:solidFill>
                            <a:srgbClr val="231F20"/>
                          </a:solidFill>
                          <a:latin typeface="Arial" panose="020B0604020202020204" pitchFamily="34" charset="0"/>
                          <a:cs typeface="Arial" panose="020B0604020202020204" pitchFamily="34" charset="0"/>
                        </a:rPr>
                        <a:t>5,890.7</a:t>
                      </a:r>
                      <a:endParaRPr sz="1800" b="1" u="sng" dirty="0">
                        <a:latin typeface="Arial" panose="020B0604020202020204" pitchFamily="34" charset="0"/>
                        <a:cs typeface="Arial" panose="020B0604020202020204" pitchFamily="34" charset="0"/>
                      </a:endParaRPr>
                    </a:p>
                  </a:txBody>
                  <a:tcPr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31750" algn="r">
                        <a:lnSpc>
                          <a:spcPct val="100000"/>
                        </a:lnSpc>
                      </a:pPr>
                      <a:r>
                        <a:rPr sz="1800" b="1" u="sng" dirty="0">
                          <a:solidFill>
                            <a:srgbClr val="231F20"/>
                          </a:solidFill>
                          <a:latin typeface="Arial" panose="020B0604020202020204" pitchFamily="34" charset="0"/>
                          <a:cs typeface="Arial" panose="020B0604020202020204" pitchFamily="34" charset="0"/>
                        </a:rPr>
                        <a:t>$5,819.8</a:t>
                      </a:r>
                      <a:endParaRPr sz="1800" b="1" u="sng"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20979" algn="r">
                        <a:lnSpc>
                          <a:spcPct val="100000"/>
                        </a:lnSpc>
                      </a:pPr>
                      <a:r>
                        <a:rPr lang="en-US" sz="1800" b="1" dirty="0">
                          <a:solidFill>
                            <a:srgbClr val="231F20"/>
                          </a:solidFill>
                          <a:latin typeface="Arial" panose="020B0604020202020204" pitchFamily="34" charset="0"/>
                          <a:cs typeface="Arial" panose="020B0604020202020204" pitchFamily="34" charset="0"/>
                        </a:rPr>
                        <a:t>−</a:t>
                      </a:r>
                      <a:r>
                        <a:rPr sz="1800" b="1" dirty="0">
                          <a:solidFill>
                            <a:srgbClr val="231F20"/>
                          </a:solidFill>
                          <a:latin typeface="Arial" panose="020B0604020202020204" pitchFamily="34" charset="0"/>
                          <a:cs typeface="Arial" panose="020B0604020202020204" pitchFamily="34" charset="0"/>
                        </a:rPr>
                        <a:t>7.4%</a:t>
                      </a:r>
                      <a:endParaRPr sz="18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19075" algn="r">
                        <a:lnSpc>
                          <a:spcPct val="100000"/>
                        </a:lnSpc>
                      </a:pPr>
                      <a:r>
                        <a:rPr sz="1800" b="1" dirty="0">
                          <a:solidFill>
                            <a:srgbClr val="231F20"/>
                          </a:solidFill>
                          <a:latin typeface="Arial" panose="020B0604020202020204" pitchFamily="34" charset="0"/>
                          <a:cs typeface="Arial" panose="020B0604020202020204" pitchFamily="34" charset="0"/>
                        </a:rPr>
                        <a:t>1.2%</a:t>
                      </a:r>
                      <a:endParaRPr sz="18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21285" algn="r">
                        <a:lnSpc>
                          <a:spcPct val="100000"/>
                        </a:lnSpc>
                      </a:pPr>
                      <a:r>
                        <a:rPr lang="en-US" sz="1800" b="1" dirty="0">
                          <a:solidFill>
                            <a:srgbClr val="231F20"/>
                          </a:solidFill>
                          <a:latin typeface="Arial" panose="020B0604020202020204" pitchFamily="34" charset="0"/>
                          <a:cs typeface="Arial" panose="020B0604020202020204" pitchFamily="34" charset="0"/>
                        </a:rPr>
                        <a:t>−</a:t>
                      </a:r>
                      <a:r>
                        <a:rPr sz="1800" b="1" dirty="0">
                          <a:solidFill>
                            <a:srgbClr val="231F20"/>
                          </a:solidFill>
                          <a:latin typeface="Arial" panose="020B0604020202020204" pitchFamily="34" charset="0"/>
                          <a:cs typeface="Arial" panose="020B0604020202020204" pitchFamily="34" charset="0"/>
                        </a:rPr>
                        <a:t>3.2%</a:t>
                      </a:r>
                      <a:endParaRPr sz="18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158996388"/>
                  </a:ext>
                </a:extLst>
              </a:tr>
              <a:tr h="370840">
                <a:tc>
                  <a:txBody>
                    <a:bodyPr/>
                    <a:lstStyle/>
                    <a:p>
                      <a:pPr marL="100965">
                        <a:lnSpc>
                          <a:spcPct val="100000"/>
                        </a:lnSpc>
                      </a:pPr>
                      <a:r>
                        <a:rPr sz="1800" b="1" spc="-90" dirty="0">
                          <a:solidFill>
                            <a:srgbClr val="231F20"/>
                          </a:solidFill>
                          <a:latin typeface="Arial" panose="020B0604020202020204" pitchFamily="34" charset="0"/>
                          <a:cs typeface="Arial" panose="020B0604020202020204" pitchFamily="34" charset="0"/>
                        </a:rPr>
                        <a:t>T</a:t>
                      </a:r>
                      <a:r>
                        <a:rPr sz="1800" b="1" dirty="0">
                          <a:solidFill>
                            <a:srgbClr val="231F20"/>
                          </a:solidFill>
                          <a:latin typeface="Arial" panose="020B0604020202020204" pitchFamily="34" charset="0"/>
                          <a:cs typeface="Arial" panose="020B0604020202020204" pitchFamily="34" charset="0"/>
                        </a:rPr>
                        <a:t>otal Liabilities and Equity</a:t>
                      </a:r>
                      <a:endParaRPr sz="18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5400" algn="r">
                        <a:lnSpc>
                          <a:spcPct val="100000"/>
                        </a:lnSpc>
                      </a:pPr>
                      <a:r>
                        <a:rPr sz="1800" b="1" u="sng" dirty="0">
                          <a:solidFill>
                            <a:srgbClr val="231F20"/>
                          </a:solidFill>
                          <a:latin typeface="Arial" panose="020B0604020202020204" pitchFamily="34" charset="0"/>
                          <a:cs typeface="Arial" panose="020B0604020202020204" pitchFamily="34" charset="0"/>
                        </a:rPr>
                        <a:t>$14,365.6</a:t>
                      </a:r>
                      <a:endParaRPr sz="1800" b="1" u="sng"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7305" algn="r">
                        <a:lnSpc>
                          <a:spcPct val="100000"/>
                        </a:lnSpc>
                      </a:pPr>
                      <a:r>
                        <a:rPr sz="1800" b="1" u="sng" dirty="0">
                          <a:solidFill>
                            <a:srgbClr val="231F20"/>
                          </a:solidFill>
                          <a:latin typeface="Arial" panose="020B0604020202020204" pitchFamily="34" charset="0"/>
                          <a:cs typeface="Arial" panose="020B0604020202020204" pitchFamily="34" charset="0"/>
                        </a:rPr>
                        <a:t>$14,312.5</a:t>
                      </a:r>
                      <a:endParaRPr sz="1800" b="1" u="sng" dirty="0">
                        <a:latin typeface="Arial" panose="020B0604020202020204" pitchFamily="34" charset="0"/>
                        <a:cs typeface="Arial" panose="020B0604020202020204" pitchFamily="34" charset="0"/>
                      </a:endParaRPr>
                    </a:p>
                  </a:txBody>
                  <a:tcPr marR="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7305" algn="r">
                        <a:lnSpc>
                          <a:spcPct val="100000"/>
                        </a:lnSpc>
                      </a:pPr>
                      <a:r>
                        <a:rPr sz="1800" b="1" u="sng" dirty="0">
                          <a:solidFill>
                            <a:srgbClr val="231F20"/>
                          </a:solidFill>
                          <a:latin typeface="Arial" panose="020B0604020202020204" pitchFamily="34" charset="0"/>
                          <a:cs typeface="Arial" panose="020B0604020202020204" pitchFamily="34" charset="0"/>
                        </a:rPr>
                        <a:t>$12,446.1</a:t>
                      </a:r>
                      <a:endParaRPr sz="1800" b="1" u="sng"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316230" algn="r">
                        <a:lnSpc>
                          <a:spcPct val="100000"/>
                        </a:lnSpc>
                      </a:pPr>
                      <a:r>
                        <a:rPr sz="1800" b="1" dirty="0">
                          <a:solidFill>
                            <a:srgbClr val="231F20"/>
                          </a:solidFill>
                          <a:latin typeface="Arial" panose="020B0604020202020204" pitchFamily="34" charset="0"/>
                          <a:cs typeface="Arial" panose="020B0604020202020204" pitchFamily="34" charset="0"/>
                        </a:rPr>
                        <a:t>0.4%</a:t>
                      </a:r>
                      <a:endParaRPr sz="18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53035" algn="r">
                        <a:lnSpc>
                          <a:spcPct val="100000"/>
                        </a:lnSpc>
                      </a:pPr>
                      <a:r>
                        <a:rPr sz="1800" b="1" dirty="0">
                          <a:solidFill>
                            <a:srgbClr val="231F20"/>
                          </a:solidFill>
                          <a:latin typeface="Arial" panose="020B0604020202020204" pitchFamily="34" charset="0"/>
                          <a:cs typeface="Arial" panose="020B0604020202020204" pitchFamily="34" charset="0"/>
                        </a:rPr>
                        <a:t>15.0%</a:t>
                      </a:r>
                      <a:endParaRPr sz="18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16535" algn="r">
                        <a:lnSpc>
                          <a:spcPct val="100000"/>
                        </a:lnSpc>
                      </a:pPr>
                      <a:r>
                        <a:rPr sz="1800" b="1" dirty="0">
                          <a:solidFill>
                            <a:srgbClr val="231F20"/>
                          </a:solidFill>
                          <a:latin typeface="Arial" panose="020B0604020202020204" pitchFamily="34" charset="0"/>
                          <a:cs typeface="Arial" panose="020B0604020202020204" pitchFamily="34" charset="0"/>
                        </a:rPr>
                        <a:t>7.4%</a:t>
                      </a:r>
                      <a:endParaRPr sz="18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745763315"/>
                  </a:ext>
                </a:extLst>
              </a:tr>
            </a:tbl>
          </a:graphicData>
        </a:graphic>
      </p:graphicFrame>
    </p:spTree>
    <p:extLst>
      <p:ext uri="{BB962C8B-B14F-4D97-AF65-F5344CB8AC3E}">
        <p14:creationId xmlns:p14="http://schemas.microsoft.com/office/powerpoint/2010/main" val="26915246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Ratio Analysis</a:t>
            </a:r>
            <a:endParaRPr lang="en-US" sz="2000" dirty="0"/>
          </a:p>
        </p:txBody>
      </p:sp>
      <p:sp>
        <p:nvSpPr>
          <p:cNvPr id="3" name="Content Placeholder 2"/>
          <p:cNvSpPr>
            <a:spLocks noGrp="1"/>
          </p:cNvSpPr>
          <p:nvPr>
            <p:ph idx="1"/>
          </p:nvPr>
        </p:nvSpPr>
        <p:spPr>
          <a:xfrm>
            <a:off x="838199" y="1317625"/>
            <a:ext cx="10976429" cy="4754880"/>
          </a:xfrm>
        </p:spPr>
        <p:txBody>
          <a:bodyPr/>
          <a:lstStyle/>
          <a:p>
            <a:pPr>
              <a:buClr>
                <a:schemeClr val="tx1"/>
              </a:buClr>
            </a:pPr>
            <a:r>
              <a:rPr lang="en-US" sz="2800" b="1" dirty="0">
                <a:solidFill>
                  <a:srgbClr val="004A78"/>
                </a:solidFill>
              </a:rPr>
              <a:t>Financial statement analysis ratios</a:t>
            </a:r>
            <a:r>
              <a:rPr lang="en-US" sz="2800" dirty="0"/>
              <a:t> represent relationships between and among items on the financial statements</a:t>
            </a:r>
          </a:p>
          <a:p>
            <a:r>
              <a:rPr lang="en-US" sz="2800" dirty="0"/>
              <a:t>Used to make intracompany and intercompany comparisons by external users for many economic decisions, including:</a:t>
            </a:r>
          </a:p>
          <a:p>
            <a:pPr lvl="1"/>
            <a:r>
              <a:rPr lang="en-US" sz="2400" dirty="0"/>
              <a:t>Return on investment</a:t>
            </a:r>
          </a:p>
          <a:p>
            <a:pPr lvl="1"/>
            <a:r>
              <a:rPr lang="en-US" sz="2400" dirty="0"/>
              <a:t>Risk</a:t>
            </a:r>
          </a:p>
          <a:p>
            <a:pPr lvl="1"/>
            <a:r>
              <a:rPr lang="en-US" sz="2400" dirty="0"/>
              <a:t>Liquidity</a:t>
            </a:r>
          </a:p>
          <a:p>
            <a:pPr lvl="1"/>
            <a:r>
              <a:rPr lang="en-US" sz="2400" dirty="0"/>
              <a:t>Financial flexibility</a:t>
            </a:r>
          </a:p>
          <a:p>
            <a:pPr lvl="1"/>
            <a:r>
              <a:rPr lang="en-US" sz="2400" dirty="0"/>
              <a:t>Operating capacity</a:t>
            </a:r>
          </a:p>
        </p:txBody>
      </p:sp>
    </p:spTree>
    <p:extLst>
      <p:ext uri="{BB962C8B-B14F-4D97-AF65-F5344CB8AC3E}">
        <p14:creationId xmlns:p14="http://schemas.microsoft.com/office/powerpoint/2010/main" val="5674938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Return on Investment</a:t>
            </a:r>
            <a:endParaRPr lang="en-US" sz="2000" dirty="0"/>
          </a:p>
        </p:txBody>
      </p:sp>
      <p:sp>
        <p:nvSpPr>
          <p:cNvPr id="3" name="Content Placeholder 2"/>
          <p:cNvSpPr>
            <a:spLocks noGrp="1"/>
          </p:cNvSpPr>
          <p:nvPr>
            <p:ph idx="1"/>
          </p:nvPr>
        </p:nvSpPr>
        <p:spPr/>
        <p:txBody>
          <a:bodyPr/>
          <a:lstStyle/>
          <a:p>
            <a:pPr>
              <a:buClr>
                <a:schemeClr val="tx1"/>
              </a:buClr>
            </a:pPr>
            <a:r>
              <a:rPr lang="en-US" sz="2800" b="1" dirty="0">
                <a:solidFill>
                  <a:srgbClr val="004A78"/>
                </a:solidFill>
              </a:rPr>
              <a:t>Rate of return on investment</a:t>
            </a:r>
            <a:r>
              <a:rPr lang="en-US" sz="2800" dirty="0"/>
              <a:t> measures how profitably a company uses its resources</a:t>
            </a:r>
          </a:p>
          <a:p>
            <a:pPr lvl="1">
              <a:buClr>
                <a:schemeClr val="tx1"/>
              </a:buClr>
            </a:pPr>
            <a:r>
              <a:rPr lang="en-US" sz="2400" dirty="0"/>
              <a:t>Common ratios include the </a:t>
            </a:r>
            <a:r>
              <a:rPr lang="en-US" sz="2400" b="1" dirty="0">
                <a:solidFill>
                  <a:srgbClr val="004A78"/>
                </a:solidFill>
              </a:rPr>
              <a:t>return on assets</a:t>
            </a:r>
            <a:r>
              <a:rPr lang="en-US" sz="2400" dirty="0"/>
              <a:t> and </a:t>
            </a:r>
            <a:r>
              <a:rPr lang="en-US" sz="2400" b="1" dirty="0">
                <a:solidFill>
                  <a:srgbClr val="004A78"/>
                </a:solidFill>
              </a:rPr>
              <a:t>return on common equity</a:t>
            </a:r>
          </a:p>
        </p:txBody>
      </p:sp>
      <p:graphicFrame>
        <p:nvGraphicFramePr>
          <p:cNvPr id="6" name="Object 3" descr="An equation. Begin equation. Return on assets equals start fraction Net Income plus left bracket interest expense times left parenthesis 1 minus tax rate right parenthesis right bracket over average total assets end fraction end equation."/>
          <p:cNvGraphicFramePr>
            <a:graphicFrameLocks noGrp="1" noChangeAspect="1"/>
          </p:cNvGraphicFramePr>
          <p:nvPr>
            <p:ph idx="10"/>
            <p:extLst>
              <p:ext uri="{D42A27DB-BD31-4B8C-83A1-F6EECF244321}">
                <p14:modId xmlns:p14="http://schemas.microsoft.com/office/powerpoint/2010/main" val="2570648877"/>
              </p:ext>
            </p:extLst>
          </p:nvPr>
        </p:nvGraphicFramePr>
        <p:xfrm>
          <a:off x="1309688" y="3340100"/>
          <a:ext cx="9572625" cy="1057275"/>
        </p:xfrm>
        <a:graphic>
          <a:graphicData uri="http://schemas.openxmlformats.org/presentationml/2006/ole">
            <mc:AlternateContent xmlns:mc="http://schemas.openxmlformats.org/markup-compatibility/2006">
              <mc:Choice xmlns:v="urn:schemas-microsoft-com:vml" Requires="v">
                <p:oleObj spid="_x0000_s2215" name="Equation" r:id="rId4" imgW="4254480" imgH="469800" progId="Equation.DSMT4">
                  <p:embed/>
                </p:oleObj>
              </mc:Choice>
              <mc:Fallback>
                <p:oleObj name="Equation" r:id="rId4" imgW="4254480" imgH="469800" progId="Equation.DSMT4">
                  <p:embed/>
                  <p:pic>
                    <p:nvPicPr>
                      <p:cNvPr id="5" name="Object 4"/>
                      <p:cNvPicPr/>
                      <p:nvPr/>
                    </p:nvPicPr>
                    <p:blipFill>
                      <a:blip r:embed="rId5"/>
                      <a:stretch>
                        <a:fillRect/>
                      </a:stretch>
                    </p:blipFill>
                    <p:spPr>
                      <a:xfrm>
                        <a:off x="1309688" y="3340100"/>
                        <a:ext cx="9572625" cy="1057275"/>
                      </a:xfrm>
                      <a:prstGeom prst="rect">
                        <a:avLst/>
                      </a:prstGeom>
                    </p:spPr>
                  </p:pic>
                </p:oleObj>
              </mc:Fallback>
            </mc:AlternateContent>
          </a:graphicData>
        </a:graphic>
      </p:graphicFrame>
      <p:graphicFrame>
        <p:nvGraphicFramePr>
          <p:cNvPr id="9" name="Object 4" descr="An equation. Begin equation. Return on common equity equals start fraction net income over average total common shareholders’ equity end fraction. End equation."/>
          <p:cNvGraphicFramePr>
            <a:graphicFrameLocks noGrp="1" noChangeAspect="1"/>
          </p:cNvGraphicFramePr>
          <p:nvPr>
            <p:ph idx="11"/>
            <p:extLst>
              <p:ext uri="{D42A27DB-BD31-4B8C-83A1-F6EECF244321}">
                <p14:modId xmlns:p14="http://schemas.microsoft.com/office/powerpoint/2010/main" val="1482006117"/>
              </p:ext>
            </p:extLst>
          </p:nvPr>
        </p:nvGraphicFramePr>
        <p:xfrm>
          <a:off x="852870" y="4704205"/>
          <a:ext cx="10486260" cy="942840"/>
        </p:xfrm>
        <a:graphic>
          <a:graphicData uri="http://schemas.openxmlformats.org/presentationml/2006/ole">
            <mc:AlternateContent xmlns:mc="http://schemas.openxmlformats.org/markup-compatibility/2006">
              <mc:Choice xmlns:v="urn:schemas-microsoft-com:vml" Requires="v">
                <p:oleObj spid="_x0000_s2216" name="Equation" r:id="rId6" imgW="4660560" imgH="419040" progId="Equation.DSMT4">
                  <p:embed/>
                </p:oleObj>
              </mc:Choice>
              <mc:Fallback>
                <p:oleObj name="Equation" r:id="rId6" imgW="4660560" imgH="419040" progId="Equation.DSMT4">
                  <p:embed/>
                  <p:pic>
                    <p:nvPicPr>
                      <p:cNvPr id="6" name="Object 3"/>
                      <p:cNvPicPr/>
                      <p:nvPr/>
                    </p:nvPicPr>
                    <p:blipFill>
                      <a:blip r:embed="rId7"/>
                      <a:stretch>
                        <a:fillRect/>
                      </a:stretch>
                    </p:blipFill>
                    <p:spPr>
                      <a:xfrm>
                        <a:off x="852870" y="4704205"/>
                        <a:ext cx="10486260" cy="942840"/>
                      </a:xfrm>
                      <a:prstGeom prst="rect">
                        <a:avLst/>
                      </a:prstGeom>
                    </p:spPr>
                  </p:pic>
                </p:oleObj>
              </mc:Fallback>
            </mc:AlternateContent>
          </a:graphicData>
        </a:graphic>
      </p:graphicFrame>
    </p:spTree>
    <p:extLst>
      <p:ext uri="{BB962C8B-B14F-4D97-AF65-F5344CB8AC3E}">
        <p14:creationId xmlns:p14="http://schemas.microsoft.com/office/powerpoint/2010/main" val="303833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Recognition on the Balance Sheet</a:t>
            </a:r>
            <a:endParaRPr lang="en-US" sz="2000" dirty="0"/>
          </a:p>
        </p:txBody>
      </p:sp>
      <p:sp>
        <p:nvSpPr>
          <p:cNvPr id="3" name="Content Placeholder 2"/>
          <p:cNvSpPr>
            <a:spLocks noGrp="1"/>
          </p:cNvSpPr>
          <p:nvPr>
            <p:ph idx="1"/>
          </p:nvPr>
        </p:nvSpPr>
        <p:spPr>
          <a:xfrm>
            <a:off x="838200" y="1317625"/>
            <a:ext cx="11136086" cy="4754880"/>
          </a:xfrm>
        </p:spPr>
        <p:txBody>
          <a:bodyPr/>
          <a:lstStyle/>
          <a:p>
            <a:pPr>
              <a:buClr>
                <a:schemeClr val="tx1"/>
              </a:buClr>
              <a:buSzPct val="100000"/>
            </a:pPr>
            <a:r>
              <a:rPr lang="en-US" sz="2800" dirty="0"/>
              <a:t>To provide relevant and faithfully represented information about assets, liabilities, and shareholders’ equity, the company must determine what, how, and where to report the elements of the balance sheet. </a:t>
            </a:r>
          </a:p>
          <a:p>
            <a:pPr indent="0">
              <a:buClr>
                <a:schemeClr val="tx1"/>
              </a:buClr>
              <a:buSzPct val="100000"/>
              <a:buNone/>
            </a:pPr>
            <a:r>
              <a:rPr lang="en-US" sz="2800" i="1" dirty="0"/>
              <a:t>Step 1</a:t>
            </a:r>
            <a:r>
              <a:rPr lang="en-US" sz="2800" dirty="0"/>
              <a:t>. What: Identify the elements that must be recognized.</a:t>
            </a:r>
          </a:p>
          <a:p>
            <a:pPr indent="0">
              <a:buClr>
                <a:schemeClr val="tx1"/>
              </a:buClr>
              <a:buSzPct val="100000"/>
              <a:buNone/>
            </a:pPr>
            <a:r>
              <a:rPr lang="en-US" sz="2800" i="1" dirty="0"/>
              <a:t>Step 2</a:t>
            </a:r>
            <a:r>
              <a:rPr lang="en-US" sz="2800" dirty="0"/>
              <a:t>. How: Measure the elements.</a:t>
            </a:r>
          </a:p>
          <a:p>
            <a:pPr indent="0">
              <a:buClr>
                <a:schemeClr val="tx1"/>
              </a:buClr>
              <a:buSzPct val="100000"/>
              <a:buNone/>
            </a:pPr>
            <a:r>
              <a:rPr lang="en-US" sz="2800" i="1" dirty="0"/>
              <a:t>Step 3</a:t>
            </a:r>
            <a:r>
              <a:rPr lang="en-US" sz="2800" dirty="0"/>
              <a:t>. Where: Report (classify) the elements.</a:t>
            </a:r>
          </a:p>
        </p:txBody>
      </p:sp>
    </p:spTree>
    <p:extLst>
      <p:ext uri="{BB962C8B-B14F-4D97-AF65-F5344CB8AC3E}">
        <p14:creationId xmlns:p14="http://schemas.microsoft.com/office/powerpoint/2010/main" val="19043142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Example: Return on Investment</a:t>
            </a:r>
            <a:endParaRPr lang="en-US" sz="2000" dirty="0"/>
          </a:p>
        </p:txBody>
      </p:sp>
      <p:sp>
        <p:nvSpPr>
          <p:cNvPr id="3" name="Content Placeholder 2"/>
          <p:cNvSpPr>
            <a:spLocks noGrp="1"/>
          </p:cNvSpPr>
          <p:nvPr>
            <p:ph idx="1"/>
          </p:nvPr>
        </p:nvSpPr>
        <p:spPr>
          <a:xfrm>
            <a:off x="838200" y="1317624"/>
            <a:ext cx="10515600" cy="1382033"/>
          </a:xfrm>
        </p:spPr>
        <p:txBody>
          <a:bodyPr/>
          <a:lstStyle/>
          <a:p>
            <a:pPr>
              <a:spcBef>
                <a:spcPts val="0"/>
              </a:spcBef>
              <a:buClr>
                <a:schemeClr val="tx1"/>
              </a:buClr>
            </a:pPr>
            <a:r>
              <a:rPr lang="en-US" sz="1800" dirty="0"/>
              <a:t>Starbucks’ 2017 information:</a:t>
            </a:r>
          </a:p>
          <a:p>
            <a:pPr indent="0">
              <a:spcBef>
                <a:spcPts val="0"/>
              </a:spcBef>
              <a:buClr>
                <a:schemeClr val="tx1"/>
              </a:buClr>
              <a:buNone/>
            </a:pPr>
            <a:r>
              <a:rPr lang="en-US" sz="1800" dirty="0"/>
              <a:t>Net income 				$2884.9 million </a:t>
            </a:r>
          </a:p>
          <a:p>
            <a:pPr indent="0">
              <a:spcBef>
                <a:spcPts val="0"/>
              </a:spcBef>
              <a:buClr>
                <a:schemeClr val="tx1"/>
              </a:buClr>
              <a:buNone/>
            </a:pPr>
            <a:r>
              <a:rPr lang="en-US" sz="1800" dirty="0"/>
              <a:t>Interest expense 			$92.5 million </a:t>
            </a:r>
          </a:p>
          <a:p>
            <a:pPr indent="0">
              <a:spcBef>
                <a:spcPts val="0"/>
              </a:spcBef>
              <a:buClr>
                <a:schemeClr val="tx1"/>
              </a:buClr>
              <a:buNone/>
            </a:pPr>
            <a:r>
              <a:rPr lang="en-US" sz="1800" dirty="0"/>
              <a:t>Effective income tax rate 	33.2% </a:t>
            </a:r>
          </a:p>
        </p:txBody>
      </p:sp>
      <p:pic>
        <p:nvPicPr>
          <p:cNvPr id="6" name="Picture 3" descr="A table shows the financial statement analysis for Starbucks, return on investment ratios. The column headers are as follows: Ratio, Formula, 2017, and 2016. The data in the table are as follows: return on assets, Net income (including income attributable to noncontrolling interest) + [Interest expense times (1 minus Tax Rate)] over Average total assets, equals ($2,884.9 + $61.8) over (($14,365.6 + $ 14,312) over 2) equals 20.6 percent, equals ($2,818.9 + $54.6) over (($14,312.5 + $12,446.1)) over 2 equals 21.5 percent; Return on common equity, Net income over average total common equity, equals ($2,884.7) over (($5,450.1 + $5,884.0) over 2) equals 50.9 percent, equals ($2,817.7) over (($5,884.0 + $5,818.0) over 2) equals 48.2 percent."/>
          <p:cNvPicPr>
            <a:picLocks noGrp="1" noChangeAspect="1"/>
          </p:cNvPicPr>
          <p:nvPr>
            <p:ph idx="10"/>
          </p:nvPr>
        </p:nvPicPr>
        <p:blipFill>
          <a:blip r:embed="rId3" cstate="hqprint">
            <a:extLst>
              <a:ext uri="{28A0092B-C50C-407E-A947-70E740481C1C}">
                <a14:useLocalDpi xmlns:a14="http://schemas.microsoft.com/office/drawing/2010/main" val="0"/>
              </a:ext>
            </a:extLst>
          </a:blip>
          <a:stretch>
            <a:fillRect/>
          </a:stretch>
        </p:blipFill>
        <p:spPr>
          <a:xfrm>
            <a:off x="1613188" y="2757713"/>
            <a:ext cx="8965625" cy="2480307"/>
          </a:xfrm>
        </p:spPr>
      </p:pic>
      <p:sp>
        <p:nvSpPr>
          <p:cNvPr id="5" name="Content Placeholder 4"/>
          <p:cNvSpPr>
            <a:spLocks noGrp="1"/>
          </p:cNvSpPr>
          <p:nvPr>
            <p:ph idx="11"/>
          </p:nvPr>
        </p:nvSpPr>
        <p:spPr>
          <a:xfrm>
            <a:off x="838199" y="5283199"/>
            <a:ext cx="11194144" cy="943429"/>
          </a:xfrm>
        </p:spPr>
        <p:txBody>
          <a:bodyPr/>
          <a:lstStyle/>
          <a:p>
            <a:pPr>
              <a:spcBef>
                <a:spcPts val="0"/>
              </a:spcBef>
            </a:pPr>
            <a:r>
              <a:rPr lang="en-US" sz="1800" dirty="0"/>
              <a:t>Return on Assets: Starbucks generated 20.6 cents in profits for every dollar of assets it used during 2017.</a:t>
            </a:r>
          </a:p>
          <a:p>
            <a:pPr>
              <a:spcBef>
                <a:spcPts val="0"/>
              </a:spcBef>
            </a:pPr>
            <a:r>
              <a:rPr lang="en-US" sz="1800" dirty="0"/>
              <a:t>Return on Common Equity: For every dollar of equity capital invested by common shareholders during 2017, Starbucks generated $0.509 of profits.</a:t>
            </a:r>
          </a:p>
        </p:txBody>
      </p:sp>
    </p:spTree>
    <p:extLst>
      <p:ext uri="{BB962C8B-B14F-4D97-AF65-F5344CB8AC3E}">
        <p14:creationId xmlns:p14="http://schemas.microsoft.com/office/powerpoint/2010/main" val="15915081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Risk and Financial Flexibility Ratios</a:t>
            </a:r>
            <a:endParaRPr lang="en-US" sz="2000" dirty="0"/>
          </a:p>
        </p:txBody>
      </p:sp>
      <p:sp>
        <p:nvSpPr>
          <p:cNvPr id="3" name="Content Placeholder 2"/>
          <p:cNvSpPr>
            <a:spLocks noGrp="1"/>
          </p:cNvSpPr>
          <p:nvPr>
            <p:ph idx="1"/>
          </p:nvPr>
        </p:nvSpPr>
        <p:spPr>
          <a:xfrm>
            <a:off x="838200" y="1317625"/>
            <a:ext cx="10773230" cy="4662261"/>
          </a:xfrm>
        </p:spPr>
        <p:txBody>
          <a:bodyPr/>
          <a:lstStyle/>
          <a:p>
            <a:pPr>
              <a:buClr>
                <a:schemeClr val="tx1"/>
              </a:buClr>
            </a:pPr>
            <a:r>
              <a:rPr lang="en-US" sz="2800" dirty="0"/>
              <a:t>Risk and financial flexibility ratios are used to assess the leverage and long-run solvency of a company</a:t>
            </a:r>
          </a:p>
          <a:p>
            <a:pPr lvl="1">
              <a:buClr>
                <a:schemeClr val="tx1"/>
              </a:buClr>
            </a:pPr>
            <a:r>
              <a:rPr lang="en-US" sz="2400" dirty="0"/>
              <a:t>Ratios are complementary: greater risk usually implies less financial flexibility, and vice versa</a:t>
            </a:r>
          </a:p>
          <a:p>
            <a:pPr>
              <a:buClr>
                <a:schemeClr val="tx1"/>
              </a:buClr>
            </a:pPr>
            <a:r>
              <a:rPr lang="en-US" sz="2800" dirty="0"/>
              <a:t>These ratios provide evidence of the risk of the capital invested in the company by financial stakeholders, including lenders, preferred shareholders, and common shareholders.</a:t>
            </a:r>
          </a:p>
        </p:txBody>
      </p:sp>
    </p:spTree>
    <p:extLst>
      <p:ext uri="{BB962C8B-B14F-4D97-AF65-F5344CB8AC3E}">
        <p14:creationId xmlns:p14="http://schemas.microsoft.com/office/powerpoint/2010/main" val="17205826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Financial Leverage Ratios</a:t>
            </a:r>
            <a:endParaRPr lang="en-US" sz="2000" dirty="0"/>
          </a:p>
        </p:txBody>
      </p:sp>
      <p:sp>
        <p:nvSpPr>
          <p:cNvPr id="3" name="Content Placeholder 2"/>
          <p:cNvSpPr>
            <a:spLocks noGrp="1"/>
          </p:cNvSpPr>
          <p:nvPr>
            <p:ph idx="1"/>
          </p:nvPr>
        </p:nvSpPr>
        <p:spPr>
          <a:xfrm>
            <a:off x="838200" y="1317625"/>
            <a:ext cx="11078029" cy="4836432"/>
          </a:xfrm>
        </p:spPr>
        <p:txBody>
          <a:bodyPr/>
          <a:lstStyle/>
          <a:p>
            <a:pPr>
              <a:spcBef>
                <a:spcPts val="200"/>
              </a:spcBef>
              <a:buClr>
                <a:schemeClr val="tx1"/>
              </a:buClr>
            </a:pPr>
            <a:r>
              <a:rPr lang="en-US" sz="2600" b="1" dirty="0">
                <a:solidFill>
                  <a:srgbClr val="004A78"/>
                </a:solidFill>
              </a:rPr>
              <a:t>Financial leverage</a:t>
            </a:r>
            <a:r>
              <a:rPr lang="en-US" sz="2600" dirty="0"/>
              <a:t> refers to the amount of debt financing, relative to the equity and total assets of the company</a:t>
            </a:r>
          </a:p>
          <a:p>
            <a:pPr lvl="1">
              <a:spcBef>
                <a:spcPts val="200"/>
              </a:spcBef>
              <a:buClr>
                <a:schemeClr val="tx1"/>
              </a:buClr>
            </a:pPr>
            <a:r>
              <a:rPr lang="en-US" sz="2200" dirty="0"/>
              <a:t>Greater leverage typically is a key indicator of greater financial risk</a:t>
            </a:r>
          </a:p>
          <a:p>
            <a:pPr lvl="1">
              <a:spcBef>
                <a:spcPts val="200"/>
              </a:spcBef>
              <a:buClr>
                <a:schemeClr val="tx1"/>
              </a:buClr>
            </a:pPr>
            <a:r>
              <a:rPr lang="en-US" sz="2200" dirty="0"/>
              <a:t>Standard ratios that measure the leverage include the debt-to-assets ratio and the debt-to-equity ratio</a:t>
            </a:r>
          </a:p>
          <a:p>
            <a:pPr>
              <a:spcBef>
                <a:spcPts val="200"/>
              </a:spcBef>
              <a:buClr>
                <a:schemeClr val="tx1"/>
              </a:buClr>
            </a:pPr>
            <a:r>
              <a:rPr lang="en-US" sz="2600" dirty="0"/>
              <a:t>The </a:t>
            </a:r>
            <a:r>
              <a:rPr lang="en-US" sz="2600" b="1" dirty="0">
                <a:solidFill>
                  <a:srgbClr val="004A78"/>
                </a:solidFill>
              </a:rPr>
              <a:t>debt-to-assets ratio</a:t>
            </a:r>
            <a:r>
              <a:rPr lang="en-US" sz="2600" dirty="0"/>
              <a:t> measures the percentage of total assets financed by creditors</a:t>
            </a:r>
          </a:p>
          <a:p>
            <a:pPr marL="0" indent="0" algn="ctr">
              <a:spcBef>
                <a:spcPts val="200"/>
              </a:spcBef>
              <a:buClr>
                <a:schemeClr val="tx1"/>
              </a:buClr>
              <a:buNone/>
            </a:pPr>
            <a:r>
              <a:rPr lang="en-US" sz="2600" dirty="0"/>
              <a:t>Debt-to-Assets = Total Liabilities ÷ Total Assets</a:t>
            </a:r>
          </a:p>
          <a:p>
            <a:pPr>
              <a:spcBef>
                <a:spcPts val="200"/>
              </a:spcBef>
              <a:buClr>
                <a:schemeClr val="tx1"/>
              </a:buClr>
            </a:pPr>
            <a:r>
              <a:rPr lang="en-US" sz="2600" dirty="0"/>
              <a:t>The </a:t>
            </a:r>
            <a:r>
              <a:rPr lang="en-US" sz="2600" b="1" dirty="0">
                <a:solidFill>
                  <a:srgbClr val="004A78"/>
                </a:solidFill>
              </a:rPr>
              <a:t>debt-to-equity ratio</a:t>
            </a:r>
            <a:r>
              <a:rPr lang="en-US" sz="2600" dirty="0"/>
              <a:t> measures the number of dollars of debt financing per dollar of financing from total common shareholders’ equity</a:t>
            </a:r>
          </a:p>
          <a:p>
            <a:pPr marL="0" indent="0" algn="ctr">
              <a:spcBef>
                <a:spcPts val="200"/>
              </a:spcBef>
              <a:buClr>
                <a:schemeClr val="tx1"/>
              </a:buClr>
              <a:buNone/>
            </a:pPr>
            <a:r>
              <a:rPr lang="en-US" sz="2600" dirty="0"/>
              <a:t>Debt-to-Equity = Total Liabilities ÷ Total Common Shareholders’ Equity</a:t>
            </a:r>
          </a:p>
        </p:txBody>
      </p:sp>
    </p:spTree>
    <p:extLst>
      <p:ext uri="{BB962C8B-B14F-4D97-AF65-F5344CB8AC3E}">
        <p14:creationId xmlns:p14="http://schemas.microsoft.com/office/powerpoint/2010/main" val="17926287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Example: Financial Leverage Ratios</a:t>
            </a:r>
            <a:endParaRPr lang="en-US" sz="2000" dirty="0"/>
          </a:p>
        </p:txBody>
      </p:sp>
      <p:sp>
        <p:nvSpPr>
          <p:cNvPr id="3" name="Content Placeholder 2"/>
          <p:cNvSpPr>
            <a:spLocks noGrp="1"/>
          </p:cNvSpPr>
          <p:nvPr>
            <p:ph idx="1"/>
          </p:nvPr>
        </p:nvSpPr>
        <p:spPr>
          <a:xfrm>
            <a:off x="838200" y="1317625"/>
            <a:ext cx="11034486" cy="4662261"/>
          </a:xfrm>
        </p:spPr>
        <p:txBody>
          <a:bodyPr/>
          <a:lstStyle/>
          <a:p>
            <a:pPr>
              <a:spcBef>
                <a:spcPts val="1200"/>
              </a:spcBef>
              <a:buClr>
                <a:schemeClr val="tx1"/>
              </a:buClr>
            </a:pPr>
            <a:r>
              <a:rPr lang="en-US" sz="2800" dirty="0"/>
              <a:t>At the end of 2017, Starbucks had total liabilities of $8,908.6 million and total assets of $14,365.6 million, producing a debt-to-assets ratio of 0.62.</a:t>
            </a:r>
          </a:p>
          <a:p>
            <a:pPr>
              <a:spcBef>
                <a:spcPts val="1200"/>
              </a:spcBef>
              <a:buClr>
                <a:schemeClr val="tx1"/>
              </a:buClr>
            </a:pPr>
            <a:r>
              <a:rPr lang="en-US" sz="2800" dirty="0"/>
              <a:t>At the same time, Starbucks had total common shareholders’ equity of $5,457.0 million, resulting in a debt-to-equity ratio of 1.63.</a:t>
            </a:r>
          </a:p>
          <a:p>
            <a:pPr>
              <a:spcBef>
                <a:spcPts val="1200"/>
              </a:spcBef>
              <a:buClr>
                <a:schemeClr val="tx1"/>
              </a:buClr>
            </a:pPr>
            <a:r>
              <a:rPr lang="en-US" sz="2800" dirty="0"/>
              <a:t>These ratios suggest that, in 2017, Starbucks relies on total liabilities to finance 62% of its assets and that for every $1 in common shareholders’ equity, Starbucks has borrowed $1.63.</a:t>
            </a:r>
          </a:p>
        </p:txBody>
      </p:sp>
    </p:spTree>
    <p:extLst>
      <p:ext uri="{BB962C8B-B14F-4D97-AF65-F5344CB8AC3E}">
        <p14:creationId xmlns:p14="http://schemas.microsoft.com/office/powerpoint/2010/main" val="7953807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Liquidity Ratios </a:t>
            </a:r>
            <a:r>
              <a:rPr lang="en-US" sz="2000" dirty="0"/>
              <a:t>(slide 1 of 2)</a:t>
            </a:r>
          </a:p>
        </p:txBody>
      </p:sp>
      <p:sp>
        <p:nvSpPr>
          <p:cNvPr id="3" name="Content Placeholder 2"/>
          <p:cNvSpPr>
            <a:spLocks noGrp="1"/>
          </p:cNvSpPr>
          <p:nvPr>
            <p:ph idx="1"/>
          </p:nvPr>
        </p:nvSpPr>
        <p:spPr>
          <a:xfrm>
            <a:off x="838199" y="1317625"/>
            <a:ext cx="10515601" cy="4662261"/>
          </a:xfrm>
        </p:spPr>
        <p:txBody>
          <a:bodyPr/>
          <a:lstStyle/>
          <a:p>
            <a:pPr>
              <a:spcBef>
                <a:spcPts val="1200"/>
              </a:spcBef>
              <a:buClr>
                <a:schemeClr val="tx1"/>
              </a:buClr>
            </a:pPr>
            <a:r>
              <a:rPr lang="en-US" sz="2800" dirty="0"/>
              <a:t>Liquidity ratios indicate a company’s ability to meet its currently maturing financial obligations</a:t>
            </a:r>
          </a:p>
          <a:p>
            <a:pPr>
              <a:spcBef>
                <a:spcPts val="1200"/>
              </a:spcBef>
              <a:buClr>
                <a:schemeClr val="tx1"/>
              </a:buClr>
            </a:pPr>
            <a:r>
              <a:rPr lang="en-US" sz="2800" dirty="0"/>
              <a:t>These ratios generally involve all or most of the components of a company’s </a:t>
            </a:r>
            <a:r>
              <a:rPr lang="en-US" sz="2800" b="1" dirty="0">
                <a:solidFill>
                  <a:srgbClr val="004A78"/>
                </a:solidFill>
              </a:rPr>
              <a:t>working capital</a:t>
            </a:r>
            <a:r>
              <a:rPr lang="en-US" sz="2800" dirty="0"/>
              <a:t> (current assets minus current liabilities) </a:t>
            </a:r>
          </a:p>
        </p:txBody>
      </p:sp>
    </p:spTree>
    <p:extLst>
      <p:ext uri="{BB962C8B-B14F-4D97-AF65-F5344CB8AC3E}">
        <p14:creationId xmlns:p14="http://schemas.microsoft.com/office/powerpoint/2010/main" val="12611554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Liquidity Ratios </a:t>
            </a:r>
            <a:r>
              <a:rPr lang="en-US" sz="2000" dirty="0"/>
              <a:t>(slide 2 of 2)</a:t>
            </a:r>
          </a:p>
        </p:txBody>
      </p:sp>
      <p:sp>
        <p:nvSpPr>
          <p:cNvPr id="3" name="Content Placeholder 2"/>
          <p:cNvSpPr>
            <a:spLocks noGrp="1"/>
          </p:cNvSpPr>
          <p:nvPr>
            <p:ph idx="1"/>
          </p:nvPr>
        </p:nvSpPr>
        <p:spPr>
          <a:xfrm>
            <a:off x="838198" y="1317625"/>
            <a:ext cx="10515601" cy="4821918"/>
          </a:xfrm>
        </p:spPr>
        <p:txBody>
          <a:bodyPr/>
          <a:lstStyle/>
          <a:p>
            <a:pPr>
              <a:spcBef>
                <a:spcPts val="1200"/>
              </a:spcBef>
              <a:buClr>
                <a:schemeClr val="tx1"/>
              </a:buClr>
            </a:pPr>
            <a:r>
              <a:rPr lang="en-US" sz="2800" dirty="0"/>
              <a:t>The </a:t>
            </a:r>
            <a:r>
              <a:rPr lang="en-US" sz="2800" b="1" dirty="0">
                <a:solidFill>
                  <a:srgbClr val="004A78"/>
                </a:solidFill>
              </a:rPr>
              <a:t>current ratio</a:t>
            </a:r>
            <a:r>
              <a:rPr lang="en-US" sz="2800" dirty="0"/>
              <a:t> is the most commonly used ratio to evaluate liquidity. </a:t>
            </a:r>
          </a:p>
          <a:p>
            <a:pPr marL="0" indent="0" algn="ctr">
              <a:spcBef>
                <a:spcPts val="1200"/>
              </a:spcBef>
              <a:buClr>
                <a:schemeClr val="tx1"/>
              </a:buClr>
              <a:buNone/>
            </a:pPr>
            <a:r>
              <a:rPr lang="en-US" sz="2800" dirty="0"/>
              <a:t>Current Ratio = Current Assets/Current Liabilities</a:t>
            </a:r>
          </a:p>
          <a:p>
            <a:pPr>
              <a:spcBef>
                <a:spcPts val="1200"/>
              </a:spcBef>
              <a:buClr>
                <a:schemeClr val="tx1"/>
              </a:buClr>
            </a:pPr>
            <a:r>
              <a:rPr lang="en-US" sz="2800" dirty="0"/>
              <a:t>The </a:t>
            </a:r>
            <a:r>
              <a:rPr lang="en-US" sz="2800" b="1" dirty="0">
                <a:solidFill>
                  <a:srgbClr val="004A78"/>
                </a:solidFill>
              </a:rPr>
              <a:t>quick ratio</a:t>
            </a:r>
            <a:r>
              <a:rPr lang="en-US" sz="2800" dirty="0"/>
              <a:t> is a tougher test of a company’s liquidity because it includes only the current assets that may easily be converted to cash.</a:t>
            </a:r>
          </a:p>
          <a:p>
            <a:pPr marL="0" indent="0" algn="ctr">
              <a:spcBef>
                <a:spcPts val="1200"/>
              </a:spcBef>
              <a:buClr>
                <a:schemeClr val="tx1"/>
              </a:buClr>
              <a:buNone/>
            </a:pPr>
            <a:r>
              <a:rPr lang="en-US" sz="2800" dirty="0"/>
              <a:t>Quick Ratio = Quick Assets/Current Liabilities</a:t>
            </a:r>
          </a:p>
          <a:p>
            <a:pPr>
              <a:spcBef>
                <a:spcPts val="1200"/>
              </a:spcBef>
              <a:buClr>
                <a:schemeClr val="tx1"/>
              </a:buClr>
            </a:pPr>
            <a:r>
              <a:rPr lang="en-US" sz="2800" dirty="0"/>
              <a:t>The </a:t>
            </a:r>
            <a:r>
              <a:rPr lang="en-US" sz="2800" b="1" dirty="0">
                <a:solidFill>
                  <a:srgbClr val="004A78"/>
                </a:solidFill>
              </a:rPr>
              <a:t>quick assets</a:t>
            </a:r>
            <a:r>
              <a:rPr lang="en-US" sz="2800" dirty="0"/>
              <a:t> are those that can be converted into cash within 90 days.</a:t>
            </a:r>
          </a:p>
        </p:txBody>
      </p:sp>
    </p:spTree>
    <p:extLst>
      <p:ext uri="{BB962C8B-B14F-4D97-AF65-F5344CB8AC3E}">
        <p14:creationId xmlns:p14="http://schemas.microsoft.com/office/powerpoint/2010/main" val="119479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Operating Capability Ratios </a:t>
            </a:r>
            <a:r>
              <a:rPr lang="en-US" sz="2000" dirty="0"/>
              <a:t>(Slide 1 of 4)</a:t>
            </a:r>
          </a:p>
        </p:txBody>
      </p:sp>
      <p:sp>
        <p:nvSpPr>
          <p:cNvPr id="3" name="Content Placeholder 2"/>
          <p:cNvSpPr>
            <a:spLocks noGrp="1"/>
          </p:cNvSpPr>
          <p:nvPr>
            <p:ph idx="1"/>
          </p:nvPr>
        </p:nvSpPr>
        <p:spPr>
          <a:xfrm>
            <a:off x="838198" y="1317625"/>
            <a:ext cx="10515601" cy="4357461"/>
          </a:xfrm>
        </p:spPr>
        <p:txBody>
          <a:bodyPr/>
          <a:lstStyle/>
          <a:p>
            <a:pPr>
              <a:spcBef>
                <a:spcPts val="1200"/>
              </a:spcBef>
              <a:buClr>
                <a:schemeClr val="tx1"/>
              </a:buClr>
            </a:pPr>
            <a:r>
              <a:rPr lang="en-US" sz="2800" b="1" dirty="0">
                <a:solidFill>
                  <a:srgbClr val="004A78"/>
                </a:solidFill>
              </a:rPr>
              <a:t>Operating capability ratios</a:t>
            </a:r>
            <a:r>
              <a:rPr lang="en-US" sz="2800" dirty="0"/>
              <a:t> (also called </a:t>
            </a:r>
            <a:r>
              <a:rPr lang="en-US" sz="2800" b="1" dirty="0">
                <a:solidFill>
                  <a:srgbClr val="004A78"/>
                </a:solidFill>
              </a:rPr>
              <a:t>efficiency ratios</a:t>
            </a:r>
            <a:r>
              <a:rPr lang="en-US" sz="2800" dirty="0"/>
              <a:t> or </a:t>
            </a:r>
            <a:r>
              <a:rPr lang="en-US" sz="2800" b="1" dirty="0">
                <a:solidFill>
                  <a:srgbClr val="004A78"/>
                </a:solidFill>
              </a:rPr>
              <a:t>activity ratios</a:t>
            </a:r>
            <a:r>
              <a:rPr lang="en-US" sz="2800" dirty="0"/>
              <a:t>) are used to evaluate the efficiency with which the company uses its economic resources to generate revenues.</a:t>
            </a:r>
          </a:p>
          <a:p>
            <a:pPr lvl="1">
              <a:spcBef>
                <a:spcPts val="1200"/>
              </a:spcBef>
              <a:buClr>
                <a:schemeClr val="tx1"/>
              </a:buClr>
            </a:pPr>
            <a:r>
              <a:rPr lang="en-US" sz="2400" dirty="0"/>
              <a:t>These ratios are often measured in terms of the number of days of activity that inventory, receivables or payables represent.</a:t>
            </a:r>
          </a:p>
          <a:p>
            <a:pPr lvl="1">
              <a:spcBef>
                <a:spcPts val="1200"/>
              </a:spcBef>
              <a:buClr>
                <a:schemeClr val="tx1"/>
              </a:buClr>
            </a:pPr>
            <a:r>
              <a:rPr lang="en-US" sz="2400" dirty="0"/>
              <a:t>These ratios also the length of various segments of a company’s operating cycle.</a:t>
            </a:r>
          </a:p>
        </p:txBody>
      </p:sp>
    </p:spTree>
    <p:extLst>
      <p:ext uri="{BB962C8B-B14F-4D97-AF65-F5344CB8AC3E}">
        <p14:creationId xmlns:p14="http://schemas.microsoft.com/office/powerpoint/2010/main" val="28536140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Operating Capability Ratios </a:t>
            </a:r>
            <a:r>
              <a:rPr lang="en-US" sz="2000" dirty="0"/>
              <a:t>(Slide 2 of 4)</a:t>
            </a:r>
          </a:p>
        </p:txBody>
      </p:sp>
      <p:sp>
        <p:nvSpPr>
          <p:cNvPr id="3" name="Content Placeholder 2"/>
          <p:cNvSpPr>
            <a:spLocks noGrp="1"/>
          </p:cNvSpPr>
          <p:nvPr>
            <p:ph idx="1"/>
          </p:nvPr>
        </p:nvSpPr>
        <p:spPr>
          <a:xfrm>
            <a:off x="838199" y="1317625"/>
            <a:ext cx="11034488" cy="4792889"/>
          </a:xfrm>
        </p:spPr>
        <p:txBody>
          <a:bodyPr/>
          <a:lstStyle/>
          <a:p>
            <a:pPr>
              <a:spcBef>
                <a:spcPts val="1200"/>
              </a:spcBef>
              <a:buClr>
                <a:schemeClr val="tx1"/>
              </a:buClr>
            </a:pPr>
            <a:r>
              <a:rPr lang="en-US" sz="2200" dirty="0"/>
              <a:t>The </a:t>
            </a:r>
            <a:r>
              <a:rPr lang="en-US" sz="2200" b="1" dirty="0">
                <a:solidFill>
                  <a:srgbClr val="004A78"/>
                </a:solidFill>
              </a:rPr>
              <a:t>inventory turnover ratio</a:t>
            </a:r>
            <a:r>
              <a:rPr lang="en-US" sz="2200" dirty="0"/>
              <a:t> indicates the average number of times the inventory “turned over” or sold during that period and is computed as follows:</a:t>
            </a:r>
          </a:p>
          <a:p>
            <a:pPr marL="0" indent="0" algn="ctr">
              <a:spcBef>
                <a:spcPts val="1200"/>
              </a:spcBef>
              <a:buClr>
                <a:schemeClr val="tx1"/>
              </a:buClr>
              <a:buNone/>
            </a:pPr>
            <a:r>
              <a:rPr lang="en-US" sz="2200" dirty="0"/>
              <a:t>Inventory Turnover = Cost of Goods Sold ÷ Average Inventory</a:t>
            </a:r>
          </a:p>
          <a:p>
            <a:pPr marL="0" indent="0" algn="ctr">
              <a:spcBef>
                <a:spcPts val="1200"/>
              </a:spcBef>
              <a:buClr>
                <a:schemeClr val="tx1"/>
              </a:buClr>
              <a:buNone/>
            </a:pPr>
            <a:r>
              <a:rPr lang="en-US" sz="2200" dirty="0"/>
              <a:t>Inventory Turnover in Days = 365 Days ÷ Inventory Turnover</a:t>
            </a:r>
          </a:p>
          <a:p>
            <a:pPr>
              <a:spcBef>
                <a:spcPts val="1200"/>
              </a:spcBef>
              <a:buClr>
                <a:schemeClr val="tx1"/>
              </a:buClr>
            </a:pPr>
            <a:r>
              <a:rPr lang="en-US" sz="2200" dirty="0"/>
              <a:t>The </a:t>
            </a:r>
            <a:r>
              <a:rPr lang="en-US" sz="2200" b="1" dirty="0">
                <a:solidFill>
                  <a:srgbClr val="004A78"/>
                </a:solidFill>
              </a:rPr>
              <a:t>accounts receivable turnover ratio</a:t>
            </a:r>
            <a:r>
              <a:rPr lang="en-US" sz="2200" dirty="0"/>
              <a:t> is an indicator of how efficiently the company collects its receivables and converts them back into cash and is computed as follows:</a:t>
            </a:r>
          </a:p>
          <a:p>
            <a:pPr marL="0" indent="0">
              <a:spcBef>
                <a:spcPts val="1200"/>
              </a:spcBef>
              <a:buClr>
                <a:schemeClr val="tx1"/>
              </a:buClr>
              <a:buNone/>
            </a:pPr>
            <a:r>
              <a:rPr lang="en-US" sz="2200" dirty="0"/>
              <a:t>Accounts Receivable Turnover = Total Credit Sales ÷ Average Accounts Receivable</a:t>
            </a:r>
          </a:p>
          <a:p>
            <a:pPr marL="0" indent="0">
              <a:spcBef>
                <a:spcPts val="1200"/>
              </a:spcBef>
              <a:buClr>
                <a:schemeClr val="tx1"/>
              </a:buClr>
              <a:buNone/>
            </a:pPr>
            <a:r>
              <a:rPr lang="en-US" sz="2200" dirty="0"/>
              <a:t>Accounts Receivable Turnover in Days = 365 Days ÷ Accounts Receivable Turnover</a:t>
            </a:r>
          </a:p>
        </p:txBody>
      </p:sp>
    </p:spTree>
    <p:extLst>
      <p:ext uri="{BB962C8B-B14F-4D97-AF65-F5344CB8AC3E}">
        <p14:creationId xmlns:p14="http://schemas.microsoft.com/office/powerpoint/2010/main" val="27445635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Operating Capability Ratios </a:t>
            </a:r>
            <a:r>
              <a:rPr lang="en-US" sz="2000" dirty="0"/>
              <a:t>(Slide 3 of 4)</a:t>
            </a:r>
          </a:p>
        </p:txBody>
      </p:sp>
      <p:sp>
        <p:nvSpPr>
          <p:cNvPr id="3" name="Content Placeholder 2"/>
          <p:cNvSpPr>
            <a:spLocks noGrp="1"/>
          </p:cNvSpPr>
          <p:nvPr>
            <p:ph idx="1"/>
          </p:nvPr>
        </p:nvSpPr>
        <p:spPr>
          <a:xfrm>
            <a:off x="838199" y="1317625"/>
            <a:ext cx="11121572" cy="4792889"/>
          </a:xfrm>
        </p:spPr>
        <p:txBody>
          <a:bodyPr/>
          <a:lstStyle/>
          <a:p>
            <a:pPr>
              <a:spcBef>
                <a:spcPts val="1200"/>
              </a:spcBef>
              <a:buClr>
                <a:schemeClr val="tx1"/>
              </a:buClr>
            </a:pPr>
            <a:r>
              <a:rPr lang="en-US" sz="2800" dirty="0"/>
              <a:t>The </a:t>
            </a:r>
            <a:r>
              <a:rPr lang="en-US" sz="2800" b="1" dirty="0">
                <a:solidFill>
                  <a:srgbClr val="004A78"/>
                </a:solidFill>
              </a:rPr>
              <a:t>accounts payable turnover ratio</a:t>
            </a:r>
            <a:r>
              <a:rPr lang="en-US" sz="2800" dirty="0"/>
              <a:t> measures the number of times accounts payable turn over during the year and is computed as follows:</a:t>
            </a:r>
          </a:p>
          <a:p>
            <a:pPr indent="0">
              <a:spcBef>
                <a:spcPts val="1200"/>
              </a:spcBef>
              <a:buClr>
                <a:schemeClr val="tx1"/>
              </a:buClr>
              <a:buNone/>
            </a:pPr>
            <a:r>
              <a:rPr lang="en-US" sz="2600" dirty="0"/>
              <a:t>Accounts Payable Turnover = </a:t>
            </a:r>
            <a:br>
              <a:rPr lang="en-US" sz="2600" dirty="0"/>
            </a:br>
            <a:r>
              <a:rPr lang="en-US" sz="2600" dirty="0"/>
              <a:t>Inventory Purchases* ÷ Average Accounts Payable</a:t>
            </a:r>
          </a:p>
          <a:p>
            <a:pPr indent="0">
              <a:spcBef>
                <a:spcPts val="1200"/>
              </a:spcBef>
              <a:buClr>
                <a:schemeClr val="tx1"/>
              </a:buClr>
              <a:buNone/>
            </a:pPr>
            <a:r>
              <a:rPr lang="en-US" sz="2600" dirty="0"/>
              <a:t>*Inventory Purchases = Cost of Goods Sold + Change in Inventory</a:t>
            </a:r>
          </a:p>
          <a:p>
            <a:pPr indent="0" algn="ctr">
              <a:spcBef>
                <a:spcPts val="2400"/>
              </a:spcBef>
              <a:buClr>
                <a:schemeClr val="tx1"/>
              </a:buClr>
              <a:buNone/>
            </a:pPr>
            <a:r>
              <a:rPr lang="en-US" sz="2600" dirty="0"/>
              <a:t>Accounts Payable Turnover in Days = 365 ÷ Accounts Payable Turnover</a:t>
            </a:r>
          </a:p>
        </p:txBody>
      </p:sp>
    </p:spTree>
    <p:extLst>
      <p:ext uri="{BB962C8B-B14F-4D97-AF65-F5344CB8AC3E}">
        <p14:creationId xmlns:p14="http://schemas.microsoft.com/office/powerpoint/2010/main" val="22672431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Operating Capability Ratios </a:t>
            </a:r>
            <a:r>
              <a:rPr lang="en-US" sz="2000" dirty="0"/>
              <a:t>(Slide 4 of 4)</a:t>
            </a:r>
          </a:p>
        </p:txBody>
      </p:sp>
      <p:sp>
        <p:nvSpPr>
          <p:cNvPr id="3" name="Content Placeholder 2"/>
          <p:cNvSpPr>
            <a:spLocks noGrp="1"/>
          </p:cNvSpPr>
          <p:nvPr>
            <p:ph idx="1"/>
          </p:nvPr>
        </p:nvSpPr>
        <p:spPr/>
        <p:txBody>
          <a:bodyPr/>
          <a:lstStyle/>
          <a:p>
            <a:pPr>
              <a:spcBef>
                <a:spcPts val="1200"/>
              </a:spcBef>
              <a:buClr>
                <a:schemeClr val="tx1"/>
              </a:buClr>
            </a:pPr>
            <a:r>
              <a:rPr lang="en-US" sz="2800" dirty="0"/>
              <a:t>Days in Operating Cycle: Together, the three turnover ratios indicate the total number of days in the company’s operating cycle from the payment of cash to purchase inventory to the collection of cash from sales, minus the number of days of financing from payables:</a:t>
            </a:r>
          </a:p>
        </p:txBody>
      </p:sp>
      <p:graphicFrame>
        <p:nvGraphicFramePr>
          <p:cNvPr id="6" name="Table 3" descr="An equation. Begin equation. Days in operating cycle equals inventory turnover in days plus accounts receivable turnover in days minus accounts payable turnover in days. End equation. "/>
          <p:cNvGraphicFramePr>
            <a:graphicFrameLocks noGrp="1"/>
          </p:cNvGraphicFramePr>
          <p:nvPr>
            <p:ph idx="10"/>
            <p:extLst>
              <p:ext uri="{D42A27DB-BD31-4B8C-83A1-F6EECF244321}">
                <p14:modId xmlns:p14="http://schemas.microsoft.com/office/powerpoint/2010/main" val="3955629708"/>
              </p:ext>
            </p:extLst>
          </p:nvPr>
        </p:nvGraphicFramePr>
        <p:xfrm>
          <a:off x="1172029" y="3870325"/>
          <a:ext cx="10790232" cy="1554480"/>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1730762439"/>
                    </a:ext>
                  </a:extLst>
                </a:gridCol>
                <a:gridCol w="1402184">
                  <a:extLst>
                    <a:ext uri="{9D8B030D-6E8A-4147-A177-3AD203B41FA5}">
                      <a16:colId xmlns:a16="http://schemas.microsoft.com/office/drawing/2014/main" val="943693980"/>
                    </a:ext>
                  </a:extLst>
                </a:gridCol>
                <a:gridCol w="1554480">
                  <a:extLst>
                    <a:ext uri="{9D8B030D-6E8A-4147-A177-3AD203B41FA5}">
                      <a16:colId xmlns:a16="http://schemas.microsoft.com/office/drawing/2014/main" val="2444700914"/>
                    </a:ext>
                  </a:extLst>
                </a:gridCol>
                <a:gridCol w="1402184">
                  <a:extLst>
                    <a:ext uri="{9D8B030D-6E8A-4147-A177-3AD203B41FA5}">
                      <a16:colId xmlns:a16="http://schemas.microsoft.com/office/drawing/2014/main" val="2584691906"/>
                    </a:ext>
                  </a:extLst>
                </a:gridCol>
                <a:gridCol w="1737360">
                  <a:extLst>
                    <a:ext uri="{9D8B030D-6E8A-4147-A177-3AD203B41FA5}">
                      <a16:colId xmlns:a16="http://schemas.microsoft.com/office/drawing/2014/main" val="1625133226"/>
                    </a:ext>
                  </a:extLst>
                </a:gridCol>
                <a:gridCol w="1402184">
                  <a:extLst>
                    <a:ext uri="{9D8B030D-6E8A-4147-A177-3AD203B41FA5}">
                      <a16:colId xmlns:a16="http://schemas.microsoft.com/office/drawing/2014/main" val="2933313512"/>
                    </a:ext>
                  </a:extLst>
                </a:gridCol>
                <a:gridCol w="1737360">
                  <a:extLst>
                    <a:ext uri="{9D8B030D-6E8A-4147-A177-3AD203B41FA5}">
                      <a16:colId xmlns:a16="http://schemas.microsoft.com/office/drawing/2014/main" val="3361619520"/>
                    </a:ext>
                  </a:extLst>
                </a:gridCol>
              </a:tblGrid>
              <a:tr h="721632">
                <a:tc>
                  <a:txBody>
                    <a:bodyPr/>
                    <a:lstStyle/>
                    <a:p>
                      <a:r>
                        <a:rPr lang="en-US" sz="2400" b="0" dirty="0">
                          <a:solidFill>
                            <a:schemeClr val="tx1"/>
                          </a:solidFill>
                          <a:latin typeface="Arial" panose="020B0604020202020204" pitchFamily="34" charset="0"/>
                          <a:cs typeface="Arial" panose="020B0604020202020204" pitchFamily="34" charset="0"/>
                        </a:rPr>
                        <a:t>Days in</a:t>
                      </a:r>
                    </a:p>
                    <a:p>
                      <a:r>
                        <a:rPr lang="en-US" sz="2400" b="0" dirty="0">
                          <a:solidFill>
                            <a:schemeClr val="tx1"/>
                          </a:solidFill>
                          <a:latin typeface="Arial" panose="020B0604020202020204" pitchFamily="34" charset="0"/>
                          <a:cs typeface="Arial" panose="020B0604020202020204" pitchFamily="34" charset="0"/>
                        </a:rPr>
                        <a:t>Operating</a:t>
                      </a:r>
                    </a:p>
                    <a:p>
                      <a:r>
                        <a:rPr lang="en-US" sz="2400" b="0" dirty="0">
                          <a:solidFill>
                            <a:schemeClr val="tx1"/>
                          </a:solidFill>
                          <a:latin typeface="Arial" panose="020B0604020202020204" pitchFamily="34" charset="0"/>
                          <a:cs typeface="Arial" panose="020B0604020202020204" pitchFamily="34" charset="0"/>
                        </a:rPr>
                        <a:t>Cycle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chemeClr val="tx1"/>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solidFill>
                            <a:schemeClr val="tx1"/>
                          </a:solidFill>
                          <a:latin typeface="Arial" panose="020B0604020202020204" pitchFamily="34" charset="0"/>
                          <a:cs typeface="Arial" panose="020B0604020202020204" pitchFamily="34" charset="0"/>
                        </a:rPr>
                        <a:t>Inventory</a:t>
                      </a:r>
                    </a:p>
                    <a:p>
                      <a:r>
                        <a:rPr lang="en-US" sz="2400" b="0" dirty="0">
                          <a:solidFill>
                            <a:schemeClr val="tx1"/>
                          </a:solidFill>
                          <a:latin typeface="Arial" panose="020B0604020202020204" pitchFamily="34" charset="0"/>
                          <a:cs typeface="Arial" panose="020B0604020202020204" pitchFamily="34" charset="0"/>
                        </a:rPr>
                        <a:t>Turnover</a:t>
                      </a:r>
                    </a:p>
                    <a:p>
                      <a:r>
                        <a:rPr lang="en-US" sz="2400" b="0" dirty="0">
                          <a:solidFill>
                            <a:schemeClr val="tx1"/>
                          </a:solidFill>
                          <a:latin typeface="Arial" panose="020B0604020202020204" pitchFamily="34" charset="0"/>
                          <a:cs typeface="Arial" panose="020B0604020202020204" pitchFamily="34" charset="0"/>
                        </a:rPr>
                        <a:t>in Days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chemeClr val="tx1"/>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solidFill>
                            <a:schemeClr val="tx1"/>
                          </a:solidFill>
                          <a:latin typeface="Arial" panose="020B0604020202020204" pitchFamily="34" charset="0"/>
                          <a:cs typeface="Arial" panose="020B0604020202020204" pitchFamily="34" charset="0"/>
                        </a:rPr>
                        <a:t>Accounts</a:t>
                      </a:r>
                    </a:p>
                    <a:p>
                      <a:r>
                        <a:rPr lang="en-US" sz="2400" b="0" dirty="0">
                          <a:solidFill>
                            <a:schemeClr val="tx1"/>
                          </a:solidFill>
                          <a:latin typeface="Arial" panose="020B0604020202020204" pitchFamily="34" charset="0"/>
                          <a:cs typeface="Arial" panose="020B0604020202020204" pitchFamily="34" charset="0"/>
                        </a:rPr>
                        <a:t>Receivable</a:t>
                      </a:r>
                    </a:p>
                    <a:p>
                      <a:r>
                        <a:rPr lang="en-US" sz="2400" b="0" dirty="0">
                          <a:solidFill>
                            <a:schemeClr val="tx1"/>
                          </a:solidFill>
                          <a:latin typeface="Arial" panose="020B0604020202020204" pitchFamily="34" charset="0"/>
                          <a:cs typeface="Arial" panose="020B0604020202020204" pitchFamily="34" charset="0"/>
                        </a:rPr>
                        <a:t>Turnover</a:t>
                      </a:r>
                    </a:p>
                    <a:p>
                      <a:r>
                        <a:rPr lang="en-US" sz="2400" b="0" dirty="0">
                          <a:solidFill>
                            <a:schemeClr val="tx1"/>
                          </a:solidFill>
                          <a:latin typeface="Arial" panose="020B0604020202020204" pitchFamily="34" charset="0"/>
                          <a:cs typeface="Arial" panose="020B0604020202020204" pitchFamily="34" charset="0"/>
                        </a:rPr>
                        <a:t>in Days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chemeClr val="tx1"/>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solidFill>
                            <a:schemeClr val="tx1"/>
                          </a:solidFill>
                          <a:latin typeface="Arial" panose="020B0604020202020204" pitchFamily="34" charset="0"/>
                          <a:cs typeface="Arial" panose="020B0604020202020204" pitchFamily="34" charset="0"/>
                        </a:rPr>
                        <a:t>Accounts</a:t>
                      </a:r>
                    </a:p>
                    <a:p>
                      <a:r>
                        <a:rPr lang="en-US" sz="2400" b="0" dirty="0">
                          <a:solidFill>
                            <a:schemeClr val="tx1"/>
                          </a:solidFill>
                          <a:latin typeface="Arial" panose="020B0604020202020204" pitchFamily="34" charset="0"/>
                          <a:cs typeface="Arial" panose="020B0604020202020204" pitchFamily="34" charset="0"/>
                        </a:rPr>
                        <a:t>Payable</a:t>
                      </a:r>
                    </a:p>
                    <a:p>
                      <a:r>
                        <a:rPr lang="en-US" sz="2400" b="0" dirty="0">
                          <a:solidFill>
                            <a:schemeClr val="tx1"/>
                          </a:solidFill>
                          <a:latin typeface="Arial" panose="020B0604020202020204" pitchFamily="34" charset="0"/>
                          <a:cs typeface="Arial" panose="020B0604020202020204" pitchFamily="34" charset="0"/>
                        </a:rPr>
                        <a:t>Turnover</a:t>
                      </a:r>
                    </a:p>
                    <a:p>
                      <a:r>
                        <a:rPr lang="en-US" sz="2400" b="0" dirty="0">
                          <a:solidFill>
                            <a:schemeClr val="tx1"/>
                          </a:solidFill>
                          <a:latin typeface="Arial" panose="020B0604020202020204" pitchFamily="34" charset="0"/>
                          <a:cs typeface="Arial" panose="020B0604020202020204" pitchFamily="34" charset="0"/>
                        </a:rPr>
                        <a:t>in Days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7762911"/>
                  </a:ext>
                </a:extLst>
              </a:tr>
            </a:tbl>
          </a:graphicData>
        </a:graphic>
      </p:graphicFrame>
    </p:spTree>
    <p:extLst>
      <p:ext uri="{BB962C8B-B14F-4D97-AF65-F5344CB8AC3E}">
        <p14:creationId xmlns:p14="http://schemas.microsoft.com/office/powerpoint/2010/main" val="276873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What Elements Are Recognized </a:t>
            </a:r>
            <a:br>
              <a:rPr lang="en-US" dirty="0"/>
            </a:br>
            <a:r>
              <a:rPr lang="en-US" dirty="0"/>
              <a:t>on the Balance Sheet?</a:t>
            </a:r>
            <a:endParaRPr lang="en-US" sz="2000" dirty="0"/>
          </a:p>
        </p:txBody>
      </p:sp>
      <p:sp>
        <p:nvSpPr>
          <p:cNvPr id="3" name="Content Placeholder 2"/>
          <p:cNvSpPr>
            <a:spLocks noGrp="1"/>
          </p:cNvSpPr>
          <p:nvPr>
            <p:ph idx="1"/>
          </p:nvPr>
        </p:nvSpPr>
        <p:spPr>
          <a:xfrm>
            <a:off x="838200" y="1317625"/>
            <a:ext cx="11136086" cy="4754880"/>
          </a:xfrm>
        </p:spPr>
        <p:txBody>
          <a:bodyPr/>
          <a:lstStyle/>
          <a:p>
            <a:pPr>
              <a:buClr>
                <a:schemeClr val="tx1"/>
              </a:buClr>
              <a:buSzPct val="100000"/>
            </a:pPr>
            <a:r>
              <a:rPr lang="en-US" sz="2800" b="1" dirty="0">
                <a:solidFill>
                  <a:srgbClr val="004A78"/>
                </a:solidFill>
              </a:rPr>
              <a:t>Recognition</a:t>
            </a:r>
            <a:r>
              <a:rPr lang="en-US" sz="2800" dirty="0"/>
              <a:t> is the process of formally recording and reporting an element in the financial statements. </a:t>
            </a:r>
          </a:p>
          <a:p>
            <a:pPr>
              <a:buClr>
                <a:schemeClr val="tx1"/>
              </a:buClr>
              <a:buSzPct val="100000"/>
            </a:pPr>
            <a:r>
              <a:rPr lang="en-US" sz="2800" dirty="0"/>
              <a:t>The elements of financial statements are defined in </a:t>
            </a:r>
            <a:r>
              <a:rPr lang="en-US" sz="2800" i="1" dirty="0"/>
              <a:t>FASB Statement of Financial Accounting Concepts No. 6</a:t>
            </a:r>
            <a:r>
              <a:rPr lang="en-US" sz="2800" dirty="0"/>
              <a:t>. </a:t>
            </a:r>
          </a:p>
          <a:p>
            <a:pPr>
              <a:buClr>
                <a:schemeClr val="tx1"/>
              </a:buClr>
              <a:buSzPct val="100000"/>
            </a:pPr>
            <a:r>
              <a:rPr lang="en-US" sz="2800" dirty="0"/>
              <a:t>The elements of the balance sheet are the assets, liabilities, and shareholders’ equity.</a:t>
            </a:r>
          </a:p>
          <a:p>
            <a:pPr>
              <a:buClr>
                <a:schemeClr val="tx1"/>
              </a:buClr>
              <a:buSzPct val="100000"/>
            </a:pPr>
            <a:r>
              <a:rPr lang="en-US" sz="2800" dirty="0"/>
              <a:t>In order to meet the definition of a balance sheet element, an item must be measurable, relevant and faithfully represented.</a:t>
            </a:r>
          </a:p>
        </p:txBody>
      </p:sp>
    </p:spTree>
    <p:extLst>
      <p:ext uri="{BB962C8B-B14F-4D97-AF65-F5344CB8AC3E}">
        <p14:creationId xmlns:p14="http://schemas.microsoft.com/office/powerpoint/2010/main" val="5763313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Comprehensive Example:  </a:t>
            </a:r>
            <a:br>
              <a:rPr lang="en-US" dirty="0"/>
            </a:br>
            <a:r>
              <a:rPr lang="en-US" dirty="0"/>
              <a:t>Operating Capability Ratios</a:t>
            </a:r>
            <a:endParaRPr lang="en-US" sz="2000" dirty="0"/>
          </a:p>
        </p:txBody>
      </p:sp>
      <p:pic>
        <p:nvPicPr>
          <p:cNvPr id="7" name="Picture 2" descr="A reporting statement shows Starbucks Financial statement Analysis of Operational Capability Ratios. &#10;The table has four columns. The column headers are: Ratio; Formula; 2017; 2016. The first line shows, Inventory turnover, Cost of goods sold over average inventory, equals $9,038.2 over [open square bracket ($1,364.0 + $1,378.5) over 2 close square bracket which equals 6.59, equals $8,511.1 over open square bracket ($1,378.5 + $ 1,306.4) over 2 close square bracket which equals 6.34; the second row shows, Inventory turnover in days, (a) 365 days over inventory turnover, equals 55.4 days, equals 57.6 days; the third row shows, Accounts receivable turnover, Total credit sales over average accounts receivable * ( one asterisk), equals ($2,355 plus $2,381.1) over open square bracket ($870.4 + $768.8) over 2 which equals 5.78, equals ($2,154.2 + $2,317.6) over open square bracket ($768.8 + $ 719.0) over 2 closed square bracket which equals 6.01; the fourth row shows accounts receivable turnover in Days, (b) 365 days over accounts receivable turnover, equals 63.2 days, equals 60.7 days * (one asterisk); the fifth line shows, accounts payable turnover, inventory purchases * * (double asterisk) over average accounts payable, equals open square bracket $9,038.2 + ($1,364.0 minus $1,378.5) closed square bracket over open square bracket ($782.5 + $730.6) over 2 closed square bracket which equals 11.93, equals open square bracket $8,511.1 + (1,378.5 minus $1,306.4) closed square bracket over open square bracket ($730.6 + $684.2) over 2 closed square bracket which equals 12.13; &#10;The sixth line shows accounts payable turnover days, (c) 365 over accounts payable turnover, equals 30.6 days ** (double asterisk), which equals 30.1 days * * (double asterisk); the seventh line shows Operating cycle (in days), a + b minus c, 55.4 + 63.2 + 30.6 equals 88.0 days, 57.6 + 60.7 minus 30.1 equals 88.2 days; The eighth line shows Fixed asset turnover, total revenues over average net fixed assets, equals $22,386.8 over open square bracket ($4,919.5 + $4,533.8) over 2 closed square bracket which equals 4.74, equals $21,315.9 over open square bracket ($4,533.8 + $4,088.3) over 2 which equals 4.94; the ninth line shows total assets turnover, total revenues over average total assets, equals $22,386.8 over open square bracket ($14,365.6 + $14,312.5) over 2 closed square bracket which equals 1.56, equals $ 21,315.9 over open square bracket ($14,312.5 + $12,446.1) over 2 closed square bracket which equals 1.59; A note under the table reads, * (one asterisk), Computation for Starbucks only includes Licensed store Revenues and C P G, Foodservice, and Other Revenues because Company Store Revenues are primarily cash sales. The second line reads, * * (double asterisk), Inventory purchases equals cost of goods sold plus the change in inventory.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0134" y="1317625"/>
            <a:ext cx="6431732" cy="4921250"/>
          </a:xfrm>
        </p:spPr>
      </p:pic>
    </p:spTree>
    <p:extLst>
      <p:ext uri="{BB962C8B-B14F-4D97-AF65-F5344CB8AC3E}">
        <p14:creationId xmlns:p14="http://schemas.microsoft.com/office/powerpoint/2010/main" val="31103630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Other Operating Capability Ratios</a:t>
            </a:r>
            <a:endParaRPr lang="en-US" sz="2000" dirty="0"/>
          </a:p>
        </p:txBody>
      </p:sp>
      <p:sp>
        <p:nvSpPr>
          <p:cNvPr id="3" name="Content Placeholder 2"/>
          <p:cNvSpPr>
            <a:spLocks noGrp="1"/>
          </p:cNvSpPr>
          <p:nvPr>
            <p:ph idx="1"/>
          </p:nvPr>
        </p:nvSpPr>
        <p:spPr>
          <a:xfrm>
            <a:off x="838199" y="1317625"/>
            <a:ext cx="11034488" cy="4792889"/>
          </a:xfrm>
        </p:spPr>
        <p:txBody>
          <a:bodyPr/>
          <a:lstStyle/>
          <a:p>
            <a:pPr>
              <a:spcBef>
                <a:spcPts val="1200"/>
              </a:spcBef>
              <a:buClr>
                <a:schemeClr val="tx1"/>
              </a:buClr>
            </a:pPr>
            <a:r>
              <a:rPr lang="en-US" sz="2800" dirty="0"/>
              <a:t>The fixed asset turnover ratio indicates the average number of sales dollars the company generated per average dollar invested in net fixed assets</a:t>
            </a:r>
          </a:p>
          <a:p>
            <a:pPr indent="0">
              <a:spcBef>
                <a:spcPts val="1200"/>
              </a:spcBef>
              <a:buClr>
                <a:schemeClr val="tx1"/>
              </a:buClr>
              <a:buNone/>
            </a:pPr>
            <a:r>
              <a:rPr lang="en-US" sz="2800" dirty="0"/>
              <a:t>Fixed Asset Turnover = </a:t>
            </a:r>
            <a:br>
              <a:rPr lang="en-US" sz="2800" dirty="0"/>
            </a:br>
            <a:r>
              <a:rPr lang="en-US" sz="2800" dirty="0"/>
              <a:t>Total Revenues ÷ Average Net Fixed Assets</a:t>
            </a:r>
          </a:p>
          <a:p>
            <a:pPr>
              <a:spcBef>
                <a:spcPts val="1200"/>
              </a:spcBef>
              <a:buClr>
                <a:schemeClr val="tx1"/>
              </a:buClr>
            </a:pPr>
            <a:r>
              <a:rPr lang="en-US" sz="2800" dirty="0"/>
              <a:t>The </a:t>
            </a:r>
            <a:r>
              <a:rPr lang="en-US" sz="2800" b="1" dirty="0">
                <a:solidFill>
                  <a:srgbClr val="004A78"/>
                </a:solidFill>
              </a:rPr>
              <a:t>total asset turnover ratio</a:t>
            </a:r>
            <a:r>
              <a:rPr lang="en-US" sz="2800" dirty="0"/>
              <a:t> indicates how efficiently a company generates sales relative to its total asset base</a:t>
            </a:r>
          </a:p>
          <a:p>
            <a:pPr indent="0">
              <a:spcBef>
                <a:spcPts val="1200"/>
              </a:spcBef>
              <a:buClr>
                <a:schemeClr val="tx1"/>
              </a:buClr>
              <a:buNone/>
            </a:pPr>
            <a:r>
              <a:rPr lang="en-US" sz="2800" dirty="0"/>
              <a:t>Total Asset Turnover = Total Revenues ÷ Average Total Assets</a:t>
            </a:r>
            <a:endParaRPr lang="en-US" sz="2400" dirty="0"/>
          </a:p>
        </p:txBody>
      </p:sp>
    </p:spTree>
    <p:extLst>
      <p:ext uri="{BB962C8B-B14F-4D97-AF65-F5344CB8AC3E}">
        <p14:creationId xmlns:p14="http://schemas.microsoft.com/office/powerpoint/2010/main" val="887702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Assets </a:t>
            </a:r>
            <a:r>
              <a:rPr lang="en-US" sz="2000" dirty="0"/>
              <a:t>(Slide 1 of 2)</a:t>
            </a:r>
          </a:p>
        </p:txBody>
      </p:sp>
      <p:sp>
        <p:nvSpPr>
          <p:cNvPr id="3" name="Content Placeholder 2"/>
          <p:cNvSpPr>
            <a:spLocks noGrp="1"/>
          </p:cNvSpPr>
          <p:nvPr>
            <p:ph idx="1"/>
          </p:nvPr>
        </p:nvSpPr>
        <p:spPr>
          <a:xfrm>
            <a:off x="838199" y="1317625"/>
            <a:ext cx="11107057" cy="4754880"/>
          </a:xfrm>
        </p:spPr>
        <p:txBody>
          <a:bodyPr/>
          <a:lstStyle/>
          <a:p>
            <a:pPr>
              <a:buClr>
                <a:schemeClr val="tx1"/>
              </a:buClr>
            </a:pPr>
            <a:r>
              <a:rPr lang="en-US" sz="2600" b="1" dirty="0">
                <a:solidFill>
                  <a:srgbClr val="004A78"/>
                </a:solidFill>
              </a:rPr>
              <a:t>Assets</a:t>
            </a:r>
            <a:r>
              <a:rPr lang="en-US" sz="2600" dirty="0"/>
              <a:t> are the economic resources used to carry out a company’s business activities. </a:t>
            </a:r>
          </a:p>
          <a:p>
            <a:pPr>
              <a:buClr>
                <a:schemeClr val="tx1"/>
              </a:buClr>
            </a:pPr>
            <a:r>
              <a:rPr lang="en-US" sz="2600" dirty="0"/>
              <a:t>An economic resource must possess all of the following characteristics to be considered an asset:</a:t>
            </a:r>
          </a:p>
          <a:p>
            <a:pPr lvl="1">
              <a:buClr>
                <a:schemeClr val="tx1"/>
              </a:buClr>
            </a:pPr>
            <a:r>
              <a:rPr lang="en-US" sz="2200" i="1" dirty="0"/>
              <a:t>Probable Future Economic Benefit</a:t>
            </a:r>
            <a:r>
              <a:rPr lang="en-US" sz="2200" dirty="0"/>
              <a:t>: The resource must be expected to contribute future economic benefits either directly or indirectly to the company.</a:t>
            </a:r>
          </a:p>
          <a:p>
            <a:pPr lvl="1">
              <a:buClr>
                <a:schemeClr val="tx1"/>
              </a:buClr>
            </a:pPr>
            <a:r>
              <a:rPr lang="en-US" sz="2200" i="1" dirty="0"/>
              <a:t>Control</a:t>
            </a:r>
            <a:r>
              <a:rPr lang="en-US" sz="2200" dirty="0"/>
              <a:t>: The company must be able to obtain the future benefit and control others’ access to it. Control means that the company can direct the future economic benefits and deny or restrict the ability of others to use the asset.</a:t>
            </a:r>
          </a:p>
          <a:p>
            <a:pPr lvl="1">
              <a:buClr>
                <a:schemeClr val="tx1"/>
              </a:buClr>
            </a:pPr>
            <a:r>
              <a:rPr lang="en-US" sz="2200" i="1" dirty="0"/>
              <a:t>Acquisition</a:t>
            </a:r>
            <a:r>
              <a:rPr lang="en-US" sz="2200" dirty="0"/>
              <a:t>: The transaction or event giving the company the right to or control over the future benefit must have occurred.</a:t>
            </a:r>
          </a:p>
        </p:txBody>
      </p:sp>
    </p:spTree>
    <p:extLst>
      <p:ext uri="{BB962C8B-B14F-4D97-AF65-F5344CB8AC3E}">
        <p14:creationId xmlns:p14="http://schemas.microsoft.com/office/powerpoint/2010/main" val="3277204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le_PPT_Template_Cengage_MPS.potx" id="{6A341ED2-E63B-4177-9AAF-670EA0822A4A}" vid="{9F6311B6-333D-45C7-A3D7-227D14483E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Accessible_PPT_Template_Cengage_MPS</Template>
  <TotalTime>11017</TotalTime>
  <Words>15089</Words>
  <Application>Microsoft Office PowerPoint</Application>
  <PresentationFormat>Widescreen</PresentationFormat>
  <Paragraphs>1138</Paragraphs>
  <Slides>81</Slides>
  <Notes>81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8" baseType="lpstr">
      <vt:lpstr>Arial</vt:lpstr>
      <vt:lpstr>Arial</vt:lpstr>
      <vt:lpstr>Calibri</vt:lpstr>
      <vt:lpstr>Futura Std Book</vt:lpstr>
      <vt:lpstr>Futura Std Medium</vt:lpstr>
      <vt:lpstr>Office Theme</vt:lpstr>
      <vt:lpstr>Equation</vt:lpstr>
      <vt:lpstr>Intermediate Accounting</vt:lpstr>
      <vt:lpstr>The Balance Sheet and the Statement of Shareholders’ Equity</vt:lpstr>
      <vt:lpstr>Objectives</vt:lpstr>
      <vt:lpstr>What Is the Purpose of the Balance Sheet? (Slide 1 of 2)</vt:lpstr>
      <vt:lpstr>What Is the Purpose of the Balance Sheet? (Slide 2 of 2)</vt:lpstr>
      <vt:lpstr>Articulation of Financial Statements</vt:lpstr>
      <vt:lpstr>Recognition on the Balance Sheet</vt:lpstr>
      <vt:lpstr>What Elements Are Recognized  on the Balance Sheet?</vt:lpstr>
      <vt:lpstr>Assets (Slide 1 of 2)</vt:lpstr>
      <vt:lpstr>Assets (Slide 2 of 2)</vt:lpstr>
      <vt:lpstr>Liabilities (Slide 1 of 3)</vt:lpstr>
      <vt:lpstr>Liabilities (Slide 2 of 3)</vt:lpstr>
      <vt:lpstr>Liabilities (Slide 3 of 3)</vt:lpstr>
      <vt:lpstr>Shareholders’ Equity, Part 1</vt:lpstr>
      <vt:lpstr>How Are Elements of a Balance Sheet Measured?</vt:lpstr>
      <vt:lpstr>Historical Cost and Adjusted Historical Cost</vt:lpstr>
      <vt:lpstr>Present Value and Adjusted Present Value</vt:lpstr>
      <vt:lpstr>Fair Value</vt:lpstr>
      <vt:lpstr>How Is Fair Value Measured?</vt:lpstr>
      <vt:lpstr>Current Replacement Cost and Net Realizable Value</vt:lpstr>
      <vt:lpstr>How Are Items Classified and  Reported on the Balance Sheet?</vt:lpstr>
      <vt:lpstr>Current Assets</vt:lpstr>
      <vt:lpstr>Example: The Current Assets Section of  the Balance Sheet</vt:lpstr>
      <vt:lpstr>Types of Current Assets</vt:lpstr>
      <vt:lpstr>Long-Term Investments</vt:lpstr>
      <vt:lpstr>Property, Plant and Equipment (slide 1 of 2)</vt:lpstr>
      <vt:lpstr>Property, Plant and Equipment (slide 2 of 2)</vt:lpstr>
      <vt:lpstr>Example: The Property, Plant and Equipment Section of the Balance Sheet</vt:lpstr>
      <vt:lpstr>Intangible Assets (Slide 1 of 2)</vt:lpstr>
      <vt:lpstr>Intangible Assets (Slide 2 of 2)</vt:lpstr>
      <vt:lpstr>Other Assets</vt:lpstr>
      <vt:lpstr>Current Liabilities</vt:lpstr>
      <vt:lpstr>Example: The Liabilities Section of  the Balance Sheet</vt:lpstr>
      <vt:lpstr>Types of Current Liabilities</vt:lpstr>
      <vt:lpstr>Long-Term Liabilities</vt:lpstr>
      <vt:lpstr>Types of Long-Term Liabilities</vt:lpstr>
      <vt:lpstr>Real Report:  Long-Term Debt</vt:lpstr>
      <vt:lpstr>Shareholders’ Equity, Part 2</vt:lpstr>
      <vt:lpstr>Contributed Capital (slide 1 of 2)</vt:lpstr>
      <vt:lpstr>Contributed Capital (slide 2 of 2)</vt:lpstr>
      <vt:lpstr>Earned Capital</vt:lpstr>
      <vt:lpstr>What Is the Statement of  Shareholders’ Equity? (slide 1 of 3)</vt:lpstr>
      <vt:lpstr>What Is the Statement of  Shareholders’ Equity? (slide 2 of 3)</vt:lpstr>
      <vt:lpstr>What Is the Statement of  Shareholders’ Equity? (slide 3 of 3)</vt:lpstr>
      <vt:lpstr>Example: Statement of Shareholders’ Equity</vt:lpstr>
      <vt:lpstr>Additional Balance Sheet Disclosures</vt:lpstr>
      <vt:lpstr>Summary of Accounting Policies</vt:lpstr>
      <vt:lpstr>Fair Value and Risk of Financial Instruments</vt:lpstr>
      <vt:lpstr>Loss and Gain Contingencies</vt:lpstr>
      <vt:lpstr>Subsequent Events</vt:lpstr>
      <vt:lpstr>Related Party Transactions</vt:lpstr>
      <vt:lpstr>Comparative Financial  Statements (Slide 1 of 2)</vt:lpstr>
      <vt:lpstr>Comparative Financial  Statements (Slide 2 of 2)</vt:lpstr>
      <vt:lpstr>How Do We Analyze  Balance Sheet Information?</vt:lpstr>
      <vt:lpstr>Intracompany and Intercompany  Comparisons (slide 1 of 2)</vt:lpstr>
      <vt:lpstr>Intracompany and Intercompany  Comparisons (slide 2 of 2)</vt:lpstr>
      <vt:lpstr>Common-Size Analysis</vt:lpstr>
      <vt:lpstr>Example of Common-Size Analysis (slide 1 of 4)</vt:lpstr>
      <vt:lpstr>Example of Common-Size Analysis (slide 2 of 4)</vt:lpstr>
      <vt:lpstr>Example of Common-Size Analysis (slide 3 of 4)</vt:lpstr>
      <vt:lpstr>Example of Common-Size Analysis (slide 4 of 4)</vt:lpstr>
      <vt:lpstr>Rate of Change Analysis</vt:lpstr>
      <vt:lpstr>Example: Rate of Change Analysis</vt:lpstr>
      <vt:lpstr>Comprehensive Example: Rate of Change Analysis (slide 1 of 4)</vt:lpstr>
      <vt:lpstr>Comprehensive Example: Rate of Change Analysis (slide 2 of 4)</vt:lpstr>
      <vt:lpstr>Comprehensive Example: Rate of Change Analysis (slide 3 of 4)</vt:lpstr>
      <vt:lpstr>Comprehensive Example: Rate of Change Analysis (slide 4 of 4)</vt:lpstr>
      <vt:lpstr>Ratio Analysis</vt:lpstr>
      <vt:lpstr>Return on Investment</vt:lpstr>
      <vt:lpstr>Example: Return on Investment</vt:lpstr>
      <vt:lpstr>Risk and Financial Flexibility Ratios</vt:lpstr>
      <vt:lpstr>Financial Leverage Ratios</vt:lpstr>
      <vt:lpstr>Example: Financial Leverage Ratios</vt:lpstr>
      <vt:lpstr>Liquidity Ratios (slide 1 of 2)</vt:lpstr>
      <vt:lpstr>Liquidity Ratios (slide 2 of 2)</vt:lpstr>
      <vt:lpstr>Operating Capability Ratios (Slide 1 of 4)</vt:lpstr>
      <vt:lpstr>Operating Capability Ratios (Slide 2 of 4)</vt:lpstr>
      <vt:lpstr>Operating Capability Ratios (Slide 3 of 4)</vt:lpstr>
      <vt:lpstr>Operating Capability Ratios (Slide 4 of 4)</vt:lpstr>
      <vt:lpstr>Comprehensive Example:   Operating Capability Ratios</vt:lpstr>
      <vt:lpstr>Other Operating Capability Ratios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Prasanna kumar. Tripathy</dc:creator>
  <cp:lastModifiedBy>Joy Young</cp:lastModifiedBy>
  <cp:revision>836</cp:revision>
  <dcterms:created xsi:type="dcterms:W3CDTF">2018-12-18T04:30:03Z</dcterms:created>
  <dcterms:modified xsi:type="dcterms:W3CDTF">2019-09-12T14:37:40Z</dcterms:modified>
</cp:coreProperties>
</file>