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9/23/2019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9/23/2019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9/23/2019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9/23/2019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9/23/2019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30E5B-E70F-4D1B-9655-B35F4C058EB3}"/>
              </a:ext>
            </a:extLst>
          </p:cNvPr>
          <p:cNvSpPr>
            <a:spLocks noGrp="1"/>
          </p:cNvSpPr>
          <p:nvPr>
            <p:ph type="ctrTitle"/>
          </p:nvPr>
        </p:nvSpPr>
        <p:spPr/>
        <p:txBody>
          <a:bodyPr/>
          <a:lstStyle/>
          <a:p>
            <a:r>
              <a:rPr lang="en-US" dirty="0"/>
              <a:t>The income statement and the statement of cash flow</a:t>
            </a:r>
          </a:p>
        </p:txBody>
      </p:sp>
      <p:sp>
        <p:nvSpPr>
          <p:cNvPr id="3" name="Subtitle 2">
            <a:extLst>
              <a:ext uri="{FF2B5EF4-FFF2-40B4-BE49-F238E27FC236}">
                <a16:creationId xmlns:a16="http://schemas.microsoft.com/office/drawing/2014/main" id="{695FE9BF-FABD-4427-9C24-032B01997309}"/>
              </a:ext>
            </a:extLst>
          </p:cNvPr>
          <p:cNvSpPr>
            <a:spLocks noGrp="1"/>
          </p:cNvSpPr>
          <p:nvPr>
            <p:ph type="subTitle" idx="1"/>
          </p:nvPr>
        </p:nvSpPr>
        <p:spPr/>
        <p:txBody>
          <a:bodyPr/>
          <a:lstStyle/>
          <a:p>
            <a:pPr algn="ctr"/>
            <a:r>
              <a:rPr lang="en-US" dirty="0"/>
              <a:t>Chapter 5 intermediate accounting by: amber </a:t>
            </a:r>
            <a:r>
              <a:rPr lang="en-US" dirty="0" err="1"/>
              <a:t>riedell</a:t>
            </a:r>
            <a:endParaRPr lang="en-US" dirty="0"/>
          </a:p>
        </p:txBody>
      </p:sp>
    </p:spTree>
    <p:extLst>
      <p:ext uri="{BB962C8B-B14F-4D97-AF65-F5344CB8AC3E}">
        <p14:creationId xmlns:p14="http://schemas.microsoft.com/office/powerpoint/2010/main" val="31582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FA26C-C199-45B4-98CE-168AFE46111C}"/>
              </a:ext>
            </a:extLst>
          </p:cNvPr>
          <p:cNvSpPr>
            <a:spLocks noGrp="1"/>
          </p:cNvSpPr>
          <p:nvPr>
            <p:ph type="title"/>
          </p:nvPr>
        </p:nvSpPr>
        <p:spPr/>
        <p:txBody>
          <a:bodyPr/>
          <a:lstStyle/>
          <a:p>
            <a:r>
              <a:rPr lang="en-US" dirty="0"/>
              <a:t>Cost of goods sold</a:t>
            </a:r>
          </a:p>
        </p:txBody>
      </p:sp>
      <p:sp>
        <p:nvSpPr>
          <p:cNvPr id="3" name="Content Placeholder 2">
            <a:extLst>
              <a:ext uri="{FF2B5EF4-FFF2-40B4-BE49-F238E27FC236}">
                <a16:creationId xmlns:a16="http://schemas.microsoft.com/office/drawing/2014/main" id="{C97694E1-70F2-44F3-B3FD-E35F0FE35F07}"/>
              </a:ext>
            </a:extLst>
          </p:cNvPr>
          <p:cNvSpPr>
            <a:spLocks noGrp="1"/>
          </p:cNvSpPr>
          <p:nvPr>
            <p:ph idx="1"/>
          </p:nvPr>
        </p:nvSpPr>
        <p:spPr/>
        <p:txBody>
          <a:bodyPr/>
          <a:lstStyle/>
          <a:p>
            <a:r>
              <a:rPr lang="en-US" dirty="0"/>
              <a:t>Cost of goods sold is the cost of the inventory items sold to customers during the period.</a:t>
            </a:r>
          </a:p>
          <a:p>
            <a:r>
              <a:rPr lang="en-US" dirty="0"/>
              <a:t>The computation of the cost of goods sold is shown in a supporting schedule.</a:t>
            </a:r>
          </a:p>
          <a:p>
            <a:r>
              <a:rPr lang="en-US" dirty="0"/>
              <a:t>This schedule starts with the beginning inventory, to which net purchases are added to determine the cost of goods available for sale.</a:t>
            </a:r>
          </a:p>
          <a:p>
            <a:r>
              <a:rPr lang="en-US" dirty="0"/>
              <a:t>Example of Schedule of cost of goods sold can be found on page 5-16.</a:t>
            </a:r>
          </a:p>
        </p:txBody>
      </p:sp>
    </p:spTree>
    <p:extLst>
      <p:ext uri="{BB962C8B-B14F-4D97-AF65-F5344CB8AC3E}">
        <p14:creationId xmlns:p14="http://schemas.microsoft.com/office/powerpoint/2010/main" val="228198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2BBC-7655-4B7F-AD4A-FBCFECCFE3B8}"/>
              </a:ext>
            </a:extLst>
          </p:cNvPr>
          <p:cNvSpPr>
            <a:spLocks noGrp="1"/>
          </p:cNvSpPr>
          <p:nvPr>
            <p:ph type="title"/>
          </p:nvPr>
        </p:nvSpPr>
        <p:spPr/>
        <p:txBody>
          <a:bodyPr/>
          <a:lstStyle/>
          <a:p>
            <a:r>
              <a:rPr lang="en-US" dirty="0"/>
              <a:t>How do companies report comprehensive income?</a:t>
            </a:r>
          </a:p>
        </p:txBody>
      </p:sp>
      <p:sp>
        <p:nvSpPr>
          <p:cNvPr id="3" name="Content Placeholder 2">
            <a:extLst>
              <a:ext uri="{FF2B5EF4-FFF2-40B4-BE49-F238E27FC236}">
                <a16:creationId xmlns:a16="http://schemas.microsoft.com/office/drawing/2014/main" id="{76C415F7-9AB3-4EFA-962A-2EE46D5D5F02}"/>
              </a:ext>
            </a:extLst>
          </p:cNvPr>
          <p:cNvSpPr>
            <a:spLocks noGrp="1"/>
          </p:cNvSpPr>
          <p:nvPr>
            <p:ph idx="1"/>
          </p:nvPr>
        </p:nvSpPr>
        <p:spPr/>
        <p:txBody>
          <a:bodyPr/>
          <a:lstStyle/>
          <a:p>
            <a:r>
              <a:rPr lang="en-US" dirty="0"/>
              <a:t>Comprehensive income is the change in equity of a company during a period from transactions, other events, and circumstances relating to nonowner sources. It includes all changes in equity during a period except those resulting from investments by owners and distributions to owners.</a:t>
            </a:r>
          </a:p>
          <a:p>
            <a:r>
              <a:rPr lang="en-US" dirty="0"/>
              <a:t>The comprehensive income consists of two parts: net income and other comprehensive income.</a:t>
            </a:r>
          </a:p>
          <a:p>
            <a:r>
              <a:rPr lang="en-US" dirty="0"/>
              <a:t>There are 3 items of other comprehensive income:</a:t>
            </a:r>
          </a:p>
          <a:p>
            <a:pPr lvl="1"/>
            <a:r>
              <a:rPr lang="en-US" dirty="0"/>
              <a:t>Unrealized increases (gain) or decreases (losses) in the fair value of available for sale investments securities</a:t>
            </a:r>
          </a:p>
          <a:p>
            <a:pPr lvl="1"/>
            <a:r>
              <a:rPr lang="en-US" dirty="0"/>
              <a:t>Certain types of gains, losses, and prior service cost adjustments to net pension plus assets and liabilities</a:t>
            </a:r>
          </a:p>
          <a:p>
            <a:pPr lvl="1"/>
            <a:r>
              <a:rPr lang="en-US" dirty="0"/>
              <a:t>Fair value gains and losses on derivative financial instruments that hedge future cash flows</a:t>
            </a:r>
          </a:p>
          <a:p>
            <a:pPr lvl="1"/>
            <a:r>
              <a:rPr lang="en-US" dirty="0"/>
              <a:t>Translation adjustments from converting the financial statements of foreign subsidiaries into US dollars</a:t>
            </a:r>
          </a:p>
          <a:p>
            <a:pPr lvl="1"/>
            <a:r>
              <a:rPr lang="en-US" dirty="0"/>
              <a:t>In reporting its comprehensive income, a company must add its other comprehensive income items to its net income.</a:t>
            </a:r>
          </a:p>
          <a:p>
            <a:pPr lvl="1"/>
            <a:endParaRPr lang="en-US" dirty="0"/>
          </a:p>
        </p:txBody>
      </p:sp>
    </p:spTree>
    <p:extLst>
      <p:ext uri="{BB962C8B-B14F-4D97-AF65-F5344CB8AC3E}">
        <p14:creationId xmlns:p14="http://schemas.microsoft.com/office/powerpoint/2010/main" val="131150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94DF-D468-4C7C-8F42-83C9F2A4EAE5}"/>
              </a:ext>
            </a:extLst>
          </p:cNvPr>
          <p:cNvSpPr>
            <a:spLocks noGrp="1"/>
          </p:cNvSpPr>
          <p:nvPr>
            <p:ph type="title"/>
          </p:nvPr>
        </p:nvSpPr>
        <p:spPr/>
        <p:txBody>
          <a:bodyPr/>
          <a:lstStyle/>
          <a:p>
            <a:r>
              <a:rPr lang="en-US" dirty="0"/>
              <a:t>Comprehensive income reporting alternatives</a:t>
            </a:r>
          </a:p>
        </p:txBody>
      </p:sp>
      <p:sp>
        <p:nvSpPr>
          <p:cNvPr id="3" name="Content Placeholder 2">
            <a:extLst>
              <a:ext uri="{FF2B5EF4-FFF2-40B4-BE49-F238E27FC236}">
                <a16:creationId xmlns:a16="http://schemas.microsoft.com/office/drawing/2014/main" id="{ED36FE88-DB5A-464F-A75E-6F0041F56B0C}"/>
              </a:ext>
            </a:extLst>
          </p:cNvPr>
          <p:cNvSpPr>
            <a:spLocks noGrp="1"/>
          </p:cNvSpPr>
          <p:nvPr>
            <p:ph idx="1"/>
          </p:nvPr>
        </p:nvSpPr>
        <p:spPr/>
        <p:txBody>
          <a:bodyPr/>
          <a:lstStyle/>
          <a:p>
            <a:r>
              <a:rPr lang="en-US" dirty="0"/>
              <a:t>There are two alternatives for reporting comprehensive income</a:t>
            </a:r>
          </a:p>
          <a:p>
            <a:r>
              <a:rPr lang="en-US" dirty="0"/>
              <a:t>The first alternative is present </a:t>
            </a:r>
            <a:r>
              <a:rPr lang="en-US" dirty="0" err="1"/>
              <a:t>inet</a:t>
            </a:r>
            <a:r>
              <a:rPr lang="en-US" dirty="0"/>
              <a:t> income and comprehensive income in a single continuous performance statement</a:t>
            </a:r>
          </a:p>
          <a:p>
            <a:r>
              <a:rPr lang="en-US" dirty="0"/>
              <a:t>The second alternative is present net income on the income statement and present comprehensive income on a separate, but consecutive, statement of comprehensive income</a:t>
            </a:r>
          </a:p>
          <a:p>
            <a:r>
              <a:rPr lang="en-US" dirty="0"/>
              <a:t>Example of the two different alternatives can be found on page 5-29</a:t>
            </a:r>
          </a:p>
        </p:txBody>
      </p:sp>
    </p:spTree>
    <p:extLst>
      <p:ext uri="{BB962C8B-B14F-4D97-AF65-F5344CB8AC3E}">
        <p14:creationId xmlns:p14="http://schemas.microsoft.com/office/powerpoint/2010/main" val="370918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5E211-AF88-42CF-9B03-68F841091F01}"/>
              </a:ext>
            </a:extLst>
          </p:cNvPr>
          <p:cNvSpPr>
            <a:spLocks noGrp="1"/>
          </p:cNvSpPr>
          <p:nvPr>
            <p:ph type="title"/>
          </p:nvPr>
        </p:nvSpPr>
        <p:spPr/>
        <p:txBody>
          <a:bodyPr/>
          <a:lstStyle/>
          <a:p>
            <a:r>
              <a:rPr lang="en-US" dirty="0"/>
              <a:t>How do companies report the statement of cash flows?</a:t>
            </a:r>
          </a:p>
        </p:txBody>
      </p:sp>
      <p:sp>
        <p:nvSpPr>
          <p:cNvPr id="3" name="Content Placeholder 2">
            <a:extLst>
              <a:ext uri="{FF2B5EF4-FFF2-40B4-BE49-F238E27FC236}">
                <a16:creationId xmlns:a16="http://schemas.microsoft.com/office/drawing/2014/main" id="{37DBD983-B2B7-4CAC-B163-0C590F681D29}"/>
              </a:ext>
            </a:extLst>
          </p:cNvPr>
          <p:cNvSpPr>
            <a:spLocks noGrp="1"/>
          </p:cNvSpPr>
          <p:nvPr>
            <p:ph idx="1"/>
          </p:nvPr>
        </p:nvSpPr>
        <p:spPr/>
        <p:txBody>
          <a:bodyPr/>
          <a:lstStyle/>
          <a:p>
            <a:r>
              <a:rPr lang="en-US" dirty="0"/>
              <a:t>A statement of cash flows reports the company’s cash inflows, cash outflows, net change in cash from its operating, investing, and financing activities during the accounting period, in a manner that reconciles the beginning and ending cash balances.</a:t>
            </a:r>
          </a:p>
          <a:p>
            <a:r>
              <a:rPr lang="en-US" dirty="0"/>
              <a:t>A company’s operating activities include all the transactions and other events related to its primary business activities, such as those involved in purchasing, producing, selling, and delivering goods for sale, as well as providing services.</a:t>
            </a:r>
          </a:p>
          <a:p>
            <a:r>
              <a:rPr lang="en-US" dirty="0"/>
              <a:t>Investing activities include transactions involving buying and selling property, plant, and equipment and intangible assets; buying and selling long-term investments; and lending money and collecting on the loans. </a:t>
            </a:r>
          </a:p>
          <a:p>
            <a:r>
              <a:rPr lang="en-US" dirty="0"/>
              <a:t>Financing activities include transactions involved in obtaining cash from owners and paying dividends and repurchasing shares, as well as obtaining cash from lenders and repaying the amounts borrowed.</a:t>
            </a:r>
          </a:p>
          <a:p>
            <a:pPr marL="0" indent="0">
              <a:buNone/>
            </a:pPr>
            <a:endParaRPr lang="en-US" dirty="0"/>
          </a:p>
        </p:txBody>
      </p:sp>
    </p:spTree>
    <p:extLst>
      <p:ext uri="{BB962C8B-B14F-4D97-AF65-F5344CB8AC3E}">
        <p14:creationId xmlns:p14="http://schemas.microsoft.com/office/powerpoint/2010/main" val="31516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C7B0C-7A0D-46FF-9019-C41495EC7388}"/>
              </a:ext>
            </a:extLst>
          </p:cNvPr>
          <p:cNvSpPr>
            <a:spLocks noGrp="1"/>
          </p:cNvSpPr>
          <p:nvPr>
            <p:ph type="title"/>
          </p:nvPr>
        </p:nvSpPr>
        <p:spPr/>
        <p:txBody>
          <a:bodyPr/>
          <a:lstStyle/>
          <a:p>
            <a:r>
              <a:rPr lang="en-US" dirty="0"/>
              <a:t>Statement of cash flows</a:t>
            </a:r>
          </a:p>
        </p:txBody>
      </p:sp>
      <p:sp>
        <p:nvSpPr>
          <p:cNvPr id="3" name="Content Placeholder 2">
            <a:extLst>
              <a:ext uri="{FF2B5EF4-FFF2-40B4-BE49-F238E27FC236}">
                <a16:creationId xmlns:a16="http://schemas.microsoft.com/office/drawing/2014/main" id="{82830E90-6567-4C4D-BB18-43A0C7FCD120}"/>
              </a:ext>
            </a:extLst>
          </p:cNvPr>
          <p:cNvSpPr>
            <a:spLocks noGrp="1"/>
          </p:cNvSpPr>
          <p:nvPr>
            <p:ph idx="1"/>
          </p:nvPr>
        </p:nvSpPr>
        <p:spPr/>
        <p:txBody>
          <a:bodyPr/>
          <a:lstStyle/>
          <a:p>
            <a:r>
              <a:rPr lang="en-US" dirty="0"/>
              <a:t>The statement of cash flows of a company therefore includes three major sections: operating activities, investing activities and financing activities.</a:t>
            </a:r>
          </a:p>
          <a:p>
            <a:r>
              <a:rPr lang="en-US" dirty="0"/>
              <a:t>The operating activities section reports the cash receipts and payments from the operating activities of the company. </a:t>
            </a:r>
          </a:p>
          <a:p>
            <a:r>
              <a:rPr lang="en-US" dirty="0"/>
              <a:t>The most common way to prepare this section is call the indirect method. Under this method, net income is listed first and then adjustments are made to net income.</a:t>
            </a:r>
          </a:p>
          <a:p>
            <a:r>
              <a:rPr lang="en-US" dirty="0"/>
              <a:t>Investing activities section includes all the cash inflows and outflows involved in the investing activities of the company.</a:t>
            </a:r>
          </a:p>
          <a:p>
            <a:r>
              <a:rPr lang="en-US" dirty="0"/>
              <a:t>Financing activities section includes all the cash inflows and outflows involved in the financing activities of the company.</a:t>
            </a:r>
          </a:p>
        </p:txBody>
      </p:sp>
    </p:spTree>
    <p:extLst>
      <p:ext uri="{BB962C8B-B14F-4D97-AF65-F5344CB8AC3E}">
        <p14:creationId xmlns:p14="http://schemas.microsoft.com/office/powerpoint/2010/main" val="392188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CDF9C-9266-4A4B-9651-69DBA31FAE48}"/>
              </a:ext>
            </a:extLst>
          </p:cNvPr>
          <p:cNvSpPr>
            <a:spLocks noGrp="1"/>
          </p:cNvSpPr>
          <p:nvPr>
            <p:ph type="title"/>
          </p:nvPr>
        </p:nvSpPr>
        <p:spPr/>
        <p:txBody>
          <a:bodyPr/>
          <a:lstStyle/>
          <a:p>
            <a:r>
              <a:rPr lang="en-US" dirty="0"/>
              <a:t>Statement of cash flows</a:t>
            </a:r>
          </a:p>
        </p:txBody>
      </p:sp>
      <p:sp>
        <p:nvSpPr>
          <p:cNvPr id="3" name="Content Placeholder 2">
            <a:extLst>
              <a:ext uri="{FF2B5EF4-FFF2-40B4-BE49-F238E27FC236}">
                <a16:creationId xmlns:a16="http://schemas.microsoft.com/office/drawing/2014/main" id="{1D210D16-B04B-402A-A21F-557712CDCC9D}"/>
              </a:ext>
            </a:extLst>
          </p:cNvPr>
          <p:cNvSpPr>
            <a:spLocks noGrp="1"/>
          </p:cNvSpPr>
          <p:nvPr>
            <p:ph idx="1"/>
          </p:nvPr>
        </p:nvSpPr>
        <p:spPr/>
        <p:txBody>
          <a:bodyPr>
            <a:normAutofit fontScale="85000" lnSpcReduction="10000"/>
          </a:bodyPr>
          <a:lstStyle/>
          <a:p>
            <a:r>
              <a:rPr lang="en-US" dirty="0"/>
              <a:t>The other way to report the cash flows operating activities is the direct method.</a:t>
            </a:r>
          </a:p>
          <a:p>
            <a:r>
              <a:rPr lang="en-US" dirty="0"/>
              <a:t>This method separates operating cash inflows from operating cash outflows, which may be useful in estimating future cash flows.</a:t>
            </a:r>
          </a:p>
          <a:p>
            <a:r>
              <a:rPr lang="en-US" dirty="0"/>
              <a:t> When using this method a company’s operating cash inflows are listed first, and then the operating cash outflows are deducted to determine the net cash provided by operating activities.</a:t>
            </a:r>
          </a:p>
          <a:p>
            <a:r>
              <a:rPr lang="en-US" dirty="0"/>
              <a:t>The common cash inflows and outflows for operating activities are:</a:t>
            </a:r>
          </a:p>
          <a:p>
            <a:r>
              <a:rPr lang="en-US" dirty="0"/>
              <a:t>Operating cash inflows:</a:t>
            </a:r>
          </a:p>
          <a:p>
            <a:pPr lvl="1"/>
            <a:r>
              <a:rPr lang="en-US" dirty="0"/>
              <a:t>Collections from customers</a:t>
            </a:r>
          </a:p>
          <a:p>
            <a:pPr lvl="1"/>
            <a:r>
              <a:rPr lang="en-US" dirty="0"/>
              <a:t>Interest and dividends collected</a:t>
            </a:r>
          </a:p>
          <a:p>
            <a:pPr lvl="1"/>
            <a:r>
              <a:rPr lang="en-US" dirty="0"/>
              <a:t>Operating cash outflows</a:t>
            </a:r>
          </a:p>
          <a:p>
            <a:pPr lvl="2"/>
            <a:r>
              <a:rPr lang="en-US" dirty="0"/>
              <a:t>Payments to suppliers and employees</a:t>
            </a:r>
          </a:p>
          <a:p>
            <a:pPr lvl="2"/>
            <a:r>
              <a:rPr lang="en-US" dirty="0"/>
              <a:t>Payments of interest</a:t>
            </a:r>
          </a:p>
          <a:p>
            <a:pPr lvl="2"/>
            <a:r>
              <a:rPr lang="en-US" dirty="0"/>
              <a:t>Payments of </a:t>
            </a:r>
            <a:r>
              <a:rPr lang="en-US"/>
              <a:t>income taxes</a:t>
            </a:r>
            <a:endParaRPr lang="en-US" dirty="0"/>
          </a:p>
        </p:txBody>
      </p:sp>
    </p:spTree>
    <p:extLst>
      <p:ext uri="{BB962C8B-B14F-4D97-AF65-F5344CB8AC3E}">
        <p14:creationId xmlns:p14="http://schemas.microsoft.com/office/powerpoint/2010/main" val="388820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E1F8-495E-47A3-BE86-5107EB86944F}"/>
              </a:ext>
            </a:extLst>
          </p:cNvPr>
          <p:cNvSpPr>
            <a:spLocks noGrp="1"/>
          </p:cNvSpPr>
          <p:nvPr>
            <p:ph type="title"/>
          </p:nvPr>
        </p:nvSpPr>
        <p:spPr/>
        <p:txBody>
          <a:bodyPr/>
          <a:lstStyle/>
          <a:p>
            <a:r>
              <a:rPr lang="en-US" dirty="0"/>
              <a:t>What are the purposes of the income statement?</a:t>
            </a:r>
          </a:p>
        </p:txBody>
      </p:sp>
      <p:sp>
        <p:nvSpPr>
          <p:cNvPr id="3" name="Content Placeholder 2">
            <a:extLst>
              <a:ext uri="{FF2B5EF4-FFF2-40B4-BE49-F238E27FC236}">
                <a16:creationId xmlns:a16="http://schemas.microsoft.com/office/drawing/2014/main" id="{73E41106-9BCF-4895-B8AB-88EC07C437DD}"/>
              </a:ext>
            </a:extLst>
          </p:cNvPr>
          <p:cNvSpPr>
            <a:spLocks noGrp="1"/>
          </p:cNvSpPr>
          <p:nvPr>
            <p:ph idx="1"/>
          </p:nvPr>
        </p:nvSpPr>
        <p:spPr/>
        <p:txBody>
          <a:bodyPr>
            <a:normAutofit fontScale="92500" lnSpcReduction="10000"/>
          </a:bodyPr>
          <a:lstStyle/>
          <a:p>
            <a:r>
              <a:rPr lang="en-US" dirty="0"/>
              <a:t>The income statement is an essential statement in the financial reporting system</a:t>
            </a:r>
          </a:p>
          <a:p>
            <a:r>
              <a:rPr lang="en-US" dirty="0"/>
              <a:t>To inform investors, lenders, creditors, and other stakeholders about the company’s financial performance so they can do the following:</a:t>
            </a:r>
          </a:p>
          <a:p>
            <a:pPr lvl="1"/>
            <a:r>
              <a:rPr lang="en-US" dirty="0"/>
              <a:t>Evaluate the profitability and assess the return on investment in the company</a:t>
            </a:r>
          </a:p>
          <a:p>
            <a:pPr lvl="1"/>
            <a:r>
              <a:rPr lang="en-US" dirty="0"/>
              <a:t>Evaluate the company’s operating capability and financial performance for the current period and over time</a:t>
            </a:r>
          </a:p>
          <a:p>
            <a:pPr lvl="1"/>
            <a:r>
              <a:rPr lang="en-US" dirty="0"/>
              <a:t>Evaluate management’s performance</a:t>
            </a:r>
          </a:p>
          <a:p>
            <a:pPr lvl="1"/>
            <a:r>
              <a:rPr lang="en-US" dirty="0"/>
              <a:t>Predict the company’s future income and cash flows</a:t>
            </a:r>
          </a:p>
          <a:p>
            <a:pPr lvl="1"/>
            <a:r>
              <a:rPr lang="en-US" dirty="0"/>
              <a:t>Understand the components of income</a:t>
            </a:r>
          </a:p>
          <a:p>
            <a:pPr lvl="1"/>
            <a:r>
              <a:rPr lang="en-US" dirty="0"/>
              <a:t>Assess the company’s risk</a:t>
            </a:r>
          </a:p>
          <a:p>
            <a:pPr lvl="1"/>
            <a:r>
              <a:rPr lang="en-US" dirty="0"/>
              <a:t>Compare performance against other companies</a:t>
            </a:r>
          </a:p>
          <a:p>
            <a:pPr lvl="1"/>
            <a:r>
              <a:rPr lang="en-US" dirty="0"/>
              <a:t>Assess the impact of economic factors on the company</a:t>
            </a:r>
          </a:p>
        </p:txBody>
      </p:sp>
    </p:spTree>
    <p:extLst>
      <p:ext uri="{BB962C8B-B14F-4D97-AF65-F5344CB8AC3E}">
        <p14:creationId xmlns:p14="http://schemas.microsoft.com/office/powerpoint/2010/main" val="77727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484ED-C2F8-4B53-9C05-3AB059D8EA33}"/>
              </a:ext>
            </a:extLst>
          </p:cNvPr>
          <p:cNvSpPr>
            <a:spLocks noGrp="1"/>
          </p:cNvSpPr>
          <p:nvPr>
            <p:ph type="title"/>
          </p:nvPr>
        </p:nvSpPr>
        <p:spPr/>
        <p:txBody>
          <a:bodyPr/>
          <a:lstStyle/>
          <a:p>
            <a:r>
              <a:rPr lang="en-US" dirty="0"/>
              <a:t>What is income?</a:t>
            </a:r>
          </a:p>
        </p:txBody>
      </p:sp>
      <p:sp>
        <p:nvSpPr>
          <p:cNvPr id="3" name="Content Placeholder 2">
            <a:extLst>
              <a:ext uri="{FF2B5EF4-FFF2-40B4-BE49-F238E27FC236}">
                <a16:creationId xmlns:a16="http://schemas.microsoft.com/office/drawing/2014/main" id="{8C2D464E-DB33-498F-A4D4-79384D32F6EA}"/>
              </a:ext>
            </a:extLst>
          </p:cNvPr>
          <p:cNvSpPr>
            <a:spLocks noGrp="1"/>
          </p:cNvSpPr>
          <p:nvPr>
            <p:ph idx="1"/>
          </p:nvPr>
        </p:nvSpPr>
        <p:spPr/>
        <p:txBody>
          <a:bodyPr/>
          <a:lstStyle/>
          <a:p>
            <a:r>
              <a:rPr lang="en-US" dirty="0"/>
              <a:t>There is capital maintenance concept.</a:t>
            </a:r>
          </a:p>
          <a:p>
            <a:pPr lvl="1"/>
            <a:r>
              <a:rPr lang="en-US" dirty="0"/>
              <a:t>Corporation’s net income for a period of time is the amount that it could distribute to stakeholders without depleting the capital the stakeholders have invested.</a:t>
            </a:r>
          </a:p>
          <a:p>
            <a:pPr lvl="1"/>
            <a:r>
              <a:rPr lang="en-US" dirty="0"/>
              <a:t>Example: Capital maintenance concept</a:t>
            </a:r>
          </a:p>
          <a:p>
            <a:pPr marL="324000" lvl="1" indent="0">
              <a:buNone/>
            </a:pPr>
            <a:r>
              <a:rPr lang="en-US" dirty="0"/>
              <a:t>       Ending net assets                  $80,000</a:t>
            </a:r>
          </a:p>
          <a:p>
            <a:pPr marL="324000" lvl="1" indent="0">
              <a:buNone/>
            </a:pPr>
            <a:r>
              <a:rPr lang="en-US" dirty="0"/>
              <a:t>       Less: beginning net assets       </a:t>
            </a:r>
            <a:r>
              <a:rPr lang="en-US" u="sng" dirty="0">
                <a:solidFill>
                  <a:srgbClr val="FF0000"/>
                </a:solidFill>
              </a:rPr>
              <a:t>$45,000</a:t>
            </a:r>
          </a:p>
          <a:p>
            <a:pPr marL="324000" lvl="1" indent="0">
              <a:buNone/>
            </a:pPr>
            <a:r>
              <a:rPr lang="en-US" dirty="0"/>
              <a:t>       Net change in assets              $35,000</a:t>
            </a:r>
          </a:p>
          <a:p>
            <a:pPr marL="324000" lvl="1" indent="0">
              <a:buNone/>
            </a:pPr>
            <a:r>
              <a:rPr lang="en-US" dirty="0"/>
              <a:t>       Less: additional investments    </a:t>
            </a:r>
            <a:r>
              <a:rPr lang="en-US" dirty="0">
                <a:solidFill>
                  <a:srgbClr val="FF0000"/>
                </a:solidFill>
              </a:rPr>
              <a:t>$10,000  </a:t>
            </a:r>
          </a:p>
          <a:p>
            <a:pPr marL="324000" lvl="1" indent="0">
              <a:buNone/>
            </a:pPr>
            <a:r>
              <a:rPr lang="en-US" dirty="0"/>
              <a:t>       Plus: capital distributed           </a:t>
            </a:r>
            <a:r>
              <a:rPr lang="en-US" u="sng" dirty="0"/>
              <a:t>$2,500</a:t>
            </a:r>
          </a:p>
          <a:p>
            <a:pPr marL="324000" lvl="1" indent="0">
              <a:buNone/>
            </a:pPr>
            <a:r>
              <a:rPr lang="en-US" dirty="0"/>
              <a:t>       Total income for the year        $27,500</a:t>
            </a:r>
          </a:p>
        </p:txBody>
      </p:sp>
    </p:spTree>
    <p:extLst>
      <p:ext uri="{BB962C8B-B14F-4D97-AF65-F5344CB8AC3E}">
        <p14:creationId xmlns:p14="http://schemas.microsoft.com/office/powerpoint/2010/main" val="136069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E5CBC-2E76-4651-B29B-91C81AC1EF51}"/>
              </a:ext>
            </a:extLst>
          </p:cNvPr>
          <p:cNvSpPr>
            <a:spLocks noGrp="1"/>
          </p:cNvSpPr>
          <p:nvPr>
            <p:ph type="title"/>
          </p:nvPr>
        </p:nvSpPr>
        <p:spPr/>
        <p:txBody>
          <a:bodyPr/>
          <a:lstStyle/>
          <a:p>
            <a:r>
              <a:rPr lang="en-US" dirty="0"/>
              <a:t>Comprehensive income and net income</a:t>
            </a:r>
          </a:p>
        </p:txBody>
      </p:sp>
      <p:sp>
        <p:nvSpPr>
          <p:cNvPr id="3" name="Content Placeholder 2">
            <a:extLst>
              <a:ext uri="{FF2B5EF4-FFF2-40B4-BE49-F238E27FC236}">
                <a16:creationId xmlns:a16="http://schemas.microsoft.com/office/drawing/2014/main" id="{CAC6C2B9-390B-418E-A105-87E18609BDC9}"/>
              </a:ext>
            </a:extLst>
          </p:cNvPr>
          <p:cNvSpPr>
            <a:spLocks noGrp="1"/>
          </p:cNvSpPr>
          <p:nvPr>
            <p:ph idx="1"/>
          </p:nvPr>
        </p:nvSpPr>
        <p:spPr/>
        <p:txBody>
          <a:bodyPr/>
          <a:lstStyle/>
          <a:p>
            <a:r>
              <a:rPr lang="en-US" dirty="0"/>
              <a:t>In the accrual approach, a corporation is net income for a period is measured as follows:</a:t>
            </a:r>
          </a:p>
          <a:p>
            <a:pPr lvl="1"/>
            <a:r>
              <a:rPr lang="en-US" dirty="0"/>
              <a:t>Net income= Revenues- Expenses+ Gains- Losses</a:t>
            </a:r>
          </a:p>
          <a:p>
            <a:pPr lvl="1"/>
            <a:r>
              <a:rPr lang="en-US" dirty="0"/>
              <a:t>This is the most common</a:t>
            </a:r>
          </a:p>
        </p:txBody>
      </p:sp>
    </p:spTree>
    <p:extLst>
      <p:ext uri="{BB962C8B-B14F-4D97-AF65-F5344CB8AC3E}">
        <p14:creationId xmlns:p14="http://schemas.microsoft.com/office/powerpoint/2010/main" val="32803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670F8-8D15-4C7A-BFF4-18BFE401D86C}"/>
              </a:ext>
            </a:extLst>
          </p:cNvPr>
          <p:cNvSpPr>
            <a:spLocks noGrp="1"/>
          </p:cNvSpPr>
          <p:nvPr>
            <p:ph type="title"/>
          </p:nvPr>
        </p:nvSpPr>
        <p:spPr/>
        <p:txBody>
          <a:bodyPr/>
          <a:lstStyle/>
          <a:p>
            <a:r>
              <a:rPr lang="en-US" dirty="0"/>
              <a:t>What are the major components of the income statements?</a:t>
            </a:r>
          </a:p>
        </p:txBody>
      </p:sp>
      <p:sp>
        <p:nvSpPr>
          <p:cNvPr id="3" name="Content Placeholder 2">
            <a:extLst>
              <a:ext uri="{FF2B5EF4-FFF2-40B4-BE49-F238E27FC236}">
                <a16:creationId xmlns:a16="http://schemas.microsoft.com/office/drawing/2014/main" id="{466E8E04-D5BB-4E84-A19B-EB66DA29BDA8}"/>
              </a:ext>
            </a:extLst>
          </p:cNvPr>
          <p:cNvSpPr>
            <a:spLocks noGrp="1"/>
          </p:cNvSpPr>
          <p:nvPr>
            <p:ph idx="1"/>
          </p:nvPr>
        </p:nvSpPr>
        <p:spPr/>
        <p:txBody>
          <a:bodyPr/>
          <a:lstStyle/>
          <a:p>
            <a:r>
              <a:rPr lang="en-US" dirty="0"/>
              <a:t>Revenues is one component of the statement</a:t>
            </a:r>
          </a:p>
          <a:p>
            <a:r>
              <a:rPr lang="en-US" dirty="0"/>
              <a:t>Every company is different so that all of the company’s will have the same things listed</a:t>
            </a:r>
          </a:p>
          <a:p>
            <a:r>
              <a:rPr lang="en-US" dirty="0"/>
              <a:t>Here are some of the items listed under the revenue</a:t>
            </a:r>
          </a:p>
          <a:p>
            <a:pPr lvl="1"/>
            <a:r>
              <a:rPr lang="en-US" dirty="0"/>
              <a:t>Cost of goods sold</a:t>
            </a:r>
          </a:p>
          <a:p>
            <a:pPr lvl="1"/>
            <a:r>
              <a:rPr lang="en-US" dirty="0"/>
              <a:t>Operating expenses</a:t>
            </a:r>
          </a:p>
          <a:p>
            <a:pPr lvl="1"/>
            <a:r>
              <a:rPr lang="en-US" dirty="0"/>
              <a:t>Other operating income items (gains and losses)</a:t>
            </a:r>
          </a:p>
        </p:txBody>
      </p:sp>
    </p:spTree>
    <p:extLst>
      <p:ext uri="{BB962C8B-B14F-4D97-AF65-F5344CB8AC3E}">
        <p14:creationId xmlns:p14="http://schemas.microsoft.com/office/powerpoint/2010/main" val="242209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29FF9-BD05-4368-8426-38B2871B329E}"/>
              </a:ext>
            </a:extLst>
          </p:cNvPr>
          <p:cNvSpPr>
            <a:spLocks noGrp="1"/>
          </p:cNvSpPr>
          <p:nvPr>
            <p:ph type="title"/>
          </p:nvPr>
        </p:nvSpPr>
        <p:spPr/>
        <p:txBody>
          <a:bodyPr/>
          <a:lstStyle/>
          <a:p>
            <a:r>
              <a:rPr lang="en-US" dirty="0"/>
              <a:t>What are the major components of the income statements? continued</a:t>
            </a:r>
          </a:p>
        </p:txBody>
      </p:sp>
      <p:sp>
        <p:nvSpPr>
          <p:cNvPr id="3" name="Content Placeholder 2">
            <a:extLst>
              <a:ext uri="{FF2B5EF4-FFF2-40B4-BE49-F238E27FC236}">
                <a16:creationId xmlns:a16="http://schemas.microsoft.com/office/drawing/2014/main" id="{5904547E-3695-4B2B-858C-025CDEA4CBCA}"/>
              </a:ext>
            </a:extLst>
          </p:cNvPr>
          <p:cNvSpPr>
            <a:spLocks noGrp="1"/>
          </p:cNvSpPr>
          <p:nvPr>
            <p:ph idx="1"/>
          </p:nvPr>
        </p:nvSpPr>
        <p:spPr/>
        <p:txBody>
          <a:bodyPr/>
          <a:lstStyle/>
          <a:p>
            <a:r>
              <a:rPr lang="en-US" dirty="0"/>
              <a:t>Operating income is another component that is listed on the income statement</a:t>
            </a:r>
          </a:p>
          <a:p>
            <a:r>
              <a:rPr lang="en-US" dirty="0"/>
              <a:t>Here are some of the items listed under the operating income</a:t>
            </a:r>
          </a:p>
          <a:p>
            <a:pPr lvl="1"/>
            <a:r>
              <a:rPr lang="en-US" dirty="0"/>
              <a:t>Interest expense</a:t>
            </a:r>
          </a:p>
          <a:p>
            <a:pPr lvl="1"/>
            <a:r>
              <a:rPr lang="en-US" dirty="0"/>
              <a:t>Interest and dividend income</a:t>
            </a:r>
          </a:p>
          <a:p>
            <a:pPr lvl="1"/>
            <a:r>
              <a:rPr lang="en-US" dirty="0"/>
              <a:t>Unusual and nonrecurring gains and losses</a:t>
            </a:r>
          </a:p>
          <a:p>
            <a:pPr lvl="1"/>
            <a:r>
              <a:rPr lang="en-US" dirty="0"/>
              <a:t>Income taxes associated with continuing operations</a:t>
            </a:r>
          </a:p>
        </p:txBody>
      </p:sp>
    </p:spTree>
    <p:extLst>
      <p:ext uri="{BB962C8B-B14F-4D97-AF65-F5344CB8AC3E}">
        <p14:creationId xmlns:p14="http://schemas.microsoft.com/office/powerpoint/2010/main" val="71255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944D-D829-4C99-A13C-0FD63F4E6C93}"/>
              </a:ext>
            </a:extLst>
          </p:cNvPr>
          <p:cNvSpPr>
            <a:spLocks noGrp="1"/>
          </p:cNvSpPr>
          <p:nvPr>
            <p:ph type="title"/>
          </p:nvPr>
        </p:nvSpPr>
        <p:spPr/>
        <p:txBody>
          <a:bodyPr/>
          <a:lstStyle/>
          <a:p>
            <a:r>
              <a:rPr lang="en-US" dirty="0"/>
              <a:t>What are the major components of the income statements? continued</a:t>
            </a:r>
          </a:p>
        </p:txBody>
      </p:sp>
      <p:sp>
        <p:nvSpPr>
          <p:cNvPr id="3" name="Content Placeholder 2">
            <a:extLst>
              <a:ext uri="{FF2B5EF4-FFF2-40B4-BE49-F238E27FC236}">
                <a16:creationId xmlns:a16="http://schemas.microsoft.com/office/drawing/2014/main" id="{C1612A78-0374-406D-8494-BA4DAB56D9BD}"/>
              </a:ext>
            </a:extLst>
          </p:cNvPr>
          <p:cNvSpPr>
            <a:spLocks noGrp="1"/>
          </p:cNvSpPr>
          <p:nvPr>
            <p:ph idx="1"/>
          </p:nvPr>
        </p:nvSpPr>
        <p:spPr/>
        <p:txBody>
          <a:bodyPr/>
          <a:lstStyle/>
          <a:p>
            <a:r>
              <a:rPr lang="en-US" dirty="0"/>
              <a:t>There are a couple of items that are listed on the income statement.</a:t>
            </a:r>
          </a:p>
          <a:p>
            <a:r>
              <a:rPr lang="en-US" dirty="0"/>
              <a:t>These items are listed by themselves and have not sub listings under them</a:t>
            </a:r>
          </a:p>
          <a:p>
            <a:r>
              <a:rPr lang="en-US" dirty="0"/>
              <a:t>One of the items is Income form continuing operations</a:t>
            </a:r>
          </a:p>
          <a:p>
            <a:r>
              <a:rPr lang="en-US" dirty="0"/>
              <a:t>Then we will have Results from discontinued operations</a:t>
            </a:r>
          </a:p>
          <a:p>
            <a:pPr lvl="1"/>
            <a:r>
              <a:rPr lang="en-US" dirty="0"/>
              <a:t>Income (loss) from operations discontinued components (net of income taxes)</a:t>
            </a:r>
          </a:p>
          <a:p>
            <a:pPr lvl="1"/>
            <a:r>
              <a:rPr lang="en-US" dirty="0"/>
              <a:t>Gain (loss) from disposals of discontinued components (net of income taxes)</a:t>
            </a:r>
          </a:p>
          <a:p>
            <a:pPr lvl="1"/>
            <a:r>
              <a:rPr lang="en-US" dirty="0"/>
              <a:t>The last two items listed are:</a:t>
            </a:r>
          </a:p>
          <a:p>
            <a:pPr lvl="2"/>
            <a:r>
              <a:rPr lang="en-US" dirty="0"/>
              <a:t>Net income</a:t>
            </a:r>
          </a:p>
          <a:p>
            <a:pPr lvl="2"/>
            <a:r>
              <a:rPr lang="en-US"/>
              <a:t>Earnings per share</a:t>
            </a:r>
            <a:endParaRPr lang="en-US" dirty="0"/>
          </a:p>
        </p:txBody>
      </p:sp>
    </p:spTree>
    <p:extLst>
      <p:ext uri="{BB962C8B-B14F-4D97-AF65-F5344CB8AC3E}">
        <p14:creationId xmlns:p14="http://schemas.microsoft.com/office/powerpoint/2010/main" val="252787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B7A0-D021-409E-AFA1-AC95E238B16F}"/>
              </a:ext>
            </a:extLst>
          </p:cNvPr>
          <p:cNvSpPr>
            <a:spLocks noGrp="1"/>
          </p:cNvSpPr>
          <p:nvPr>
            <p:ph type="title"/>
          </p:nvPr>
        </p:nvSpPr>
        <p:spPr/>
        <p:txBody>
          <a:bodyPr/>
          <a:lstStyle/>
          <a:p>
            <a:r>
              <a:rPr lang="en-US" dirty="0"/>
              <a:t>Single-step and multiple-step formats</a:t>
            </a:r>
          </a:p>
        </p:txBody>
      </p:sp>
      <p:sp>
        <p:nvSpPr>
          <p:cNvPr id="3" name="Content Placeholder 2">
            <a:extLst>
              <a:ext uri="{FF2B5EF4-FFF2-40B4-BE49-F238E27FC236}">
                <a16:creationId xmlns:a16="http://schemas.microsoft.com/office/drawing/2014/main" id="{46412EAB-3212-498F-A702-E49396C2EE57}"/>
              </a:ext>
            </a:extLst>
          </p:cNvPr>
          <p:cNvSpPr>
            <a:spLocks noGrp="1"/>
          </p:cNvSpPr>
          <p:nvPr>
            <p:ph idx="1"/>
          </p:nvPr>
        </p:nvSpPr>
        <p:spPr/>
        <p:txBody>
          <a:bodyPr/>
          <a:lstStyle/>
          <a:p>
            <a:r>
              <a:rPr lang="en-US" dirty="0"/>
              <a:t>Single-step income statement format, a company classifies its items into two groups, revenues and expenses. </a:t>
            </a:r>
          </a:p>
          <a:p>
            <a:r>
              <a:rPr lang="en-US" dirty="0"/>
              <a:t>The company computes its income from continuing operations in a single step as the difference between the totals of the two groups.</a:t>
            </a:r>
          </a:p>
          <a:p>
            <a:r>
              <a:rPr lang="en-US" dirty="0"/>
              <a:t>The single-step format is simple and flexible.</a:t>
            </a:r>
          </a:p>
          <a:p>
            <a:r>
              <a:rPr lang="en-US" dirty="0"/>
              <a:t>Example of a single-step income statement can be found on page 5-13</a:t>
            </a:r>
          </a:p>
        </p:txBody>
      </p:sp>
    </p:spTree>
    <p:extLst>
      <p:ext uri="{BB962C8B-B14F-4D97-AF65-F5344CB8AC3E}">
        <p14:creationId xmlns:p14="http://schemas.microsoft.com/office/powerpoint/2010/main" val="21519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579-0BC0-4B3E-B64F-2161AC9426B3}"/>
              </a:ext>
            </a:extLst>
          </p:cNvPr>
          <p:cNvSpPr>
            <a:spLocks noGrp="1"/>
          </p:cNvSpPr>
          <p:nvPr>
            <p:ph type="title"/>
          </p:nvPr>
        </p:nvSpPr>
        <p:spPr/>
        <p:txBody>
          <a:bodyPr/>
          <a:lstStyle/>
          <a:p>
            <a:r>
              <a:rPr lang="en-US" dirty="0"/>
              <a:t>Single-step and multiple-step formats- continued</a:t>
            </a:r>
          </a:p>
        </p:txBody>
      </p:sp>
      <p:sp>
        <p:nvSpPr>
          <p:cNvPr id="3" name="Content Placeholder 2">
            <a:extLst>
              <a:ext uri="{FF2B5EF4-FFF2-40B4-BE49-F238E27FC236}">
                <a16:creationId xmlns:a16="http://schemas.microsoft.com/office/drawing/2014/main" id="{8CCDC4E6-3842-4F48-A3EB-CB57644162A9}"/>
              </a:ext>
            </a:extLst>
          </p:cNvPr>
          <p:cNvSpPr>
            <a:spLocks noGrp="1"/>
          </p:cNvSpPr>
          <p:nvPr>
            <p:ph idx="1"/>
          </p:nvPr>
        </p:nvSpPr>
        <p:spPr/>
        <p:txBody>
          <a:bodyPr/>
          <a:lstStyle/>
          <a:p>
            <a:r>
              <a:rPr lang="en-US" dirty="0"/>
              <a:t>The multiple-step income statement which presents income from continuing operations using various </a:t>
            </a:r>
            <a:r>
              <a:rPr lang="en-US" dirty="0" err="1"/>
              <a:t>catergories</a:t>
            </a:r>
            <a:r>
              <a:rPr lang="en-US" dirty="0"/>
              <a:t> and subtotals, such as gross profit, operating income, and income from continuing operations.</a:t>
            </a:r>
          </a:p>
          <a:p>
            <a:r>
              <a:rPr lang="en-US" dirty="0"/>
              <a:t>Example of a multiple-step format income statement can be found on page 5-14</a:t>
            </a:r>
          </a:p>
        </p:txBody>
      </p:sp>
    </p:spTree>
    <p:extLst>
      <p:ext uri="{BB962C8B-B14F-4D97-AF65-F5344CB8AC3E}">
        <p14:creationId xmlns:p14="http://schemas.microsoft.com/office/powerpoint/2010/main" val="298539061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109</TotalTime>
  <Words>1249</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Gill Sans MT</vt:lpstr>
      <vt:lpstr>Wingdings 2</vt:lpstr>
      <vt:lpstr>Dividend</vt:lpstr>
      <vt:lpstr>The income statement and the statement of cash flow</vt:lpstr>
      <vt:lpstr>What are the purposes of the income statement?</vt:lpstr>
      <vt:lpstr>What is income?</vt:lpstr>
      <vt:lpstr>Comprehensive income and net income</vt:lpstr>
      <vt:lpstr>What are the major components of the income statements?</vt:lpstr>
      <vt:lpstr>What are the major components of the income statements? continued</vt:lpstr>
      <vt:lpstr>What are the major components of the income statements? continued</vt:lpstr>
      <vt:lpstr>Single-step and multiple-step formats</vt:lpstr>
      <vt:lpstr>Single-step and multiple-step formats- continued</vt:lpstr>
      <vt:lpstr>Cost of goods sold</vt:lpstr>
      <vt:lpstr>How do companies report comprehensive income?</vt:lpstr>
      <vt:lpstr>Comprehensive income reporting alternatives</vt:lpstr>
      <vt:lpstr>How do companies report the statement of cash flows?</vt:lpstr>
      <vt:lpstr>Statement of cash flows</vt:lpstr>
      <vt:lpstr>Statement of cash flows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income statement and the statement of cash flow</dc:title>
  <dc:creator>deaco</dc:creator>
  <cp:lastModifiedBy>Joy Young</cp:lastModifiedBy>
  <cp:revision>13</cp:revision>
  <dcterms:created xsi:type="dcterms:W3CDTF">2019-09-18T23:56:23Z</dcterms:created>
  <dcterms:modified xsi:type="dcterms:W3CDTF">2019-09-23T13:35:34Z</dcterms:modified>
</cp:coreProperties>
</file>