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5"/>
  </p:notesMasterIdLst>
  <p:sldIdLst>
    <p:sldId id="357" r:id="rId2"/>
    <p:sldId id="358" r:id="rId3"/>
    <p:sldId id="345" r:id="rId4"/>
    <p:sldId id="260" r:id="rId5"/>
    <p:sldId id="346" r:id="rId6"/>
    <p:sldId id="359" r:id="rId7"/>
    <p:sldId id="360" r:id="rId8"/>
    <p:sldId id="361" r:id="rId9"/>
    <p:sldId id="347" r:id="rId10"/>
    <p:sldId id="362" r:id="rId11"/>
    <p:sldId id="363" r:id="rId12"/>
    <p:sldId id="364" r:id="rId13"/>
    <p:sldId id="348" r:id="rId14"/>
    <p:sldId id="365" r:id="rId15"/>
    <p:sldId id="349" r:id="rId16"/>
    <p:sldId id="266" r:id="rId17"/>
    <p:sldId id="350" r:id="rId18"/>
    <p:sldId id="352" r:id="rId19"/>
    <p:sldId id="353" r:id="rId20"/>
    <p:sldId id="354" r:id="rId21"/>
    <p:sldId id="355" r:id="rId22"/>
    <p:sldId id="356" r:id="rId23"/>
    <p:sldId id="34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74">
          <p15:clr>
            <a:srgbClr val="A4A3A4"/>
          </p15:clr>
        </p15:guide>
        <p15:guide id="3" orient="horz" pos="3901">
          <p15:clr>
            <a:srgbClr val="A4A3A4"/>
          </p15:clr>
        </p15:guide>
        <p15:guide id="4" pos="2880">
          <p15:clr>
            <a:srgbClr val="A4A3A4"/>
          </p15:clr>
        </p15:guide>
        <p15:guide id="5" pos="294">
          <p15:clr>
            <a:srgbClr val="A4A3A4"/>
          </p15:clr>
        </p15:guide>
        <p15:guide id="6" pos="54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6600"/>
    <a:srgbClr val="993300"/>
    <a:srgbClr val="006600"/>
    <a:srgbClr val="CC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47" autoAdjust="0"/>
    <p:restoredTop sz="94721" autoAdjust="0"/>
  </p:normalViewPr>
  <p:slideViewPr>
    <p:cSldViewPr>
      <p:cViewPr varScale="1">
        <p:scale>
          <a:sx n="116" d="100"/>
          <a:sy n="116" d="100"/>
        </p:scale>
        <p:origin x="1788" y="108"/>
      </p:cViewPr>
      <p:guideLst>
        <p:guide orient="horz" pos="2160"/>
        <p:guide orient="horz" pos="874"/>
        <p:guide orient="horz" pos="3901"/>
        <p:guide pos="2880"/>
        <p:guide pos="294"/>
        <p:guide pos="5479"/>
      </p:guideLst>
    </p:cSldViewPr>
  </p:slideViewPr>
  <p:notesTextViewPr>
    <p:cViewPr>
      <p:scale>
        <a:sx n="1" d="1"/>
        <a:sy n="1" d="1"/>
      </p:scale>
      <p:origin x="0" y="0"/>
    </p:cViewPr>
  </p:notesTextViewPr>
  <p:sorterViewPr>
    <p:cViewPr>
      <p:scale>
        <a:sx n="100" d="100"/>
        <a:sy n="100" d="100"/>
      </p:scale>
      <p:origin x="0" y="4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D12E0-D6AE-4F7F-9C7B-F8F849E1CE0A}"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n-US"/>
        </a:p>
      </dgm:t>
    </dgm:pt>
    <dgm:pt modelId="{71A41A2C-97E4-4688-A1CA-EC1E6C977768}">
      <dgm:prSet/>
      <dgm:spPr/>
      <dgm:t>
        <a:bodyPr/>
        <a:lstStyle/>
        <a:p>
          <a:pPr rtl="0"/>
          <a:r>
            <a:rPr lang="en-US" b="1" dirty="0" smtClean="0"/>
            <a:t>Export-Import Business</a:t>
          </a:r>
          <a:endParaRPr lang="en-US" dirty="0"/>
        </a:p>
      </dgm:t>
    </dgm:pt>
    <dgm:pt modelId="{879D64AE-3287-4A56-88E2-961B13AE4864}" type="parTrans" cxnId="{C228DE45-7E75-43F4-99A3-FE13CBE4BC94}">
      <dgm:prSet/>
      <dgm:spPr/>
      <dgm:t>
        <a:bodyPr/>
        <a:lstStyle/>
        <a:p>
          <a:endParaRPr lang="en-US"/>
        </a:p>
      </dgm:t>
    </dgm:pt>
    <dgm:pt modelId="{3CF9FC8E-6B80-408A-A5DB-4A75D386ABFB}" type="sibTrans" cxnId="{C228DE45-7E75-43F4-99A3-FE13CBE4BC94}">
      <dgm:prSet/>
      <dgm:spPr/>
      <dgm:t>
        <a:bodyPr/>
        <a:lstStyle/>
        <a:p>
          <a:endParaRPr lang="en-US"/>
        </a:p>
      </dgm:t>
    </dgm:pt>
    <dgm:pt modelId="{72409209-3111-4A77-9BF0-E17AB12B2993}">
      <dgm:prSet/>
      <dgm:spPr/>
      <dgm:t>
        <a:bodyPr/>
        <a:lstStyle/>
        <a:p>
          <a:pPr rtl="0"/>
          <a:r>
            <a:rPr lang="en-US" smtClean="0"/>
            <a:t>Penetrating foreign markets by exporting or importing merchandise at competitive prices for domestic consumption</a:t>
          </a:r>
          <a:endParaRPr lang="en-US"/>
        </a:p>
      </dgm:t>
    </dgm:pt>
    <dgm:pt modelId="{43B18BAD-E4C9-4E3C-866D-4215F41CF77A}" type="parTrans" cxnId="{BA7E72C9-E32E-4E42-84C6-3AD42EA2F0EF}">
      <dgm:prSet/>
      <dgm:spPr/>
      <dgm:t>
        <a:bodyPr/>
        <a:lstStyle/>
        <a:p>
          <a:endParaRPr lang="en-US"/>
        </a:p>
      </dgm:t>
    </dgm:pt>
    <dgm:pt modelId="{C63AD7F6-BF0F-4443-BBCF-3A05A61EDCA4}" type="sibTrans" cxnId="{BA7E72C9-E32E-4E42-84C6-3AD42EA2F0EF}">
      <dgm:prSet/>
      <dgm:spPr/>
      <dgm:t>
        <a:bodyPr/>
        <a:lstStyle/>
        <a:p>
          <a:endParaRPr lang="en-US"/>
        </a:p>
      </dgm:t>
    </dgm:pt>
    <dgm:pt modelId="{E88403C8-8787-4684-80C5-46300E9CEC53}">
      <dgm:prSet/>
      <dgm:spPr/>
      <dgm:t>
        <a:bodyPr/>
        <a:lstStyle/>
        <a:p>
          <a:pPr rtl="0"/>
          <a:r>
            <a:rPr lang="en-US" b="1" smtClean="0"/>
            <a:t>Licensing</a:t>
          </a:r>
          <a:endParaRPr lang="en-US"/>
        </a:p>
      </dgm:t>
    </dgm:pt>
    <dgm:pt modelId="{989F6222-356C-489E-A95F-1F645C289A50}" type="parTrans" cxnId="{D86E2795-98FA-4CAA-A197-B92BF049135B}">
      <dgm:prSet/>
      <dgm:spPr/>
      <dgm:t>
        <a:bodyPr/>
        <a:lstStyle/>
        <a:p>
          <a:endParaRPr lang="en-US"/>
        </a:p>
      </dgm:t>
    </dgm:pt>
    <dgm:pt modelId="{892E835F-10C4-4FCC-87DA-E4267FA85D51}" type="sibTrans" cxnId="{D86E2795-98FA-4CAA-A197-B92BF049135B}">
      <dgm:prSet/>
      <dgm:spPr/>
      <dgm:t>
        <a:bodyPr/>
        <a:lstStyle/>
        <a:p>
          <a:endParaRPr lang="en-US"/>
        </a:p>
      </dgm:t>
    </dgm:pt>
    <dgm:pt modelId="{AE3E55A6-D4F2-43ED-869C-A9EA53E2B51B}">
      <dgm:prSet/>
      <dgm:spPr/>
      <dgm:t>
        <a:bodyPr/>
        <a:lstStyle/>
        <a:p>
          <a:pPr rtl="0"/>
          <a:r>
            <a:rPr lang="en-US" dirty="0" smtClean="0"/>
            <a:t>Providing a foreign partner with the rights and/or tech-</a:t>
          </a:r>
          <a:r>
            <a:rPr lang="en-US" dirty="0" err="1" smtClean="0"/>
            <a:t>nology</a:t>
          </a:r>
          <a:r>
            <a:rPr lang="en-US" dirty="0" smtClean="0"/>
            <a:t> to </a:t>
          </a:r>
          <a:r>
            <a:rPr lang="en-US" dirty="0" err="1" smtClean="0"/>
            <a:t>manu</a:t>
          </a:r>
          <a:r>
            <a:rPr lang="en-US" dirty="0" smtClean="0"/>
            <a:t>-facture and sell products or services in a target country for an annual license fee</a:t>
          </a:r>
          <a:endParaRPr lang="en-US" dirty="0"/>
        </a:p>
      </dgm:t>
    </dgm:pt>
    <dgm:pt modelId="{7E3357D6-2129-4D77-9560-6B1D2078FFFD}" type="parTrans" cxnId="{21F40AB9-DFA6-4385-B336-64C72A486F2B}">
      <dgm:prSet/>
      <dgm:spPr/>
      <dgm:t>
        <a:bodyPr/>
        <a:lstStyle/>
        <a:p>
          <a:endParaRPr lang="en-US"/>
        </a:p>
      </dgm:t>
    </dgm:pt>
    <dgm:pt modelId="{D1D35AE0-25F3-4FCF-B3C0-7E2F7FEEDE71}" type="sibTrans" cxnId="{21F40AB9-DFA6-4385-B336-64C72A486F2B}">
      <dgm:prSet/>
      <dgm:spPr/>
      <dgm:t>
        <a:bodyPr/>
        <a:lstStyle/>
        <a:p>
          <a:endParaRPr lang="en-US"/>
        </a:p>
      </dgm:t>
    </dgm:pt>
    <dgm:pt modelId="{6B71A1B6-D9B3-4436-B7C3-5D1B8F864A1C}">
      <dgm:prSet/>
      <dgm:spPr/>
      <dgm:t>
        <a:bodyPr/>
        <a:lstStyle/>
        <a:p>
          <a:pPr rtl="0"/>
          <a:r>
            <a:rPr lang="en-US" b="1" smtClean="0"/>
            <a:t>Franchising</a:t>
          </a:r>
          <a:endParaRPr lang="en-US"/>
        </a:p>
      </dgm:t>
    </dgm:pt>
    <dgm:pt modelId="{F78A4FCD-AB2A-4468-A718-4C2171658F85}" type="parTrans" cxnId="{41133D1F-A425-4708-9E68-D2C2265C7DD7}">
      <dgm:prSet/>
      <dgm:spPr/>
      <dgm:t>
        <a:bodyPr/>
        <a:lstStyle/>
        <a:p>
          <a:endParaRPr lang="en-US"/>
        </a:p>
      </dgm:t>
    </dgm:pt>
    <dgm:pt modelId="{6ACA1E01-F6B6-4410-8058-3A7AC6D83908}" type="sibTrans" cxnId="{41133D1F-A425-4708-9E68-D2C2265C7DD7}">
      <dgm:prSet/>
      <dgm:spPr/>
      <dgm:t>
        <a:bodyPr/>
        <a:lstStyle/>
        <a:p>
          <a:endParaRPr lang="en-US"/>
        </a:p>
      </dgm:t>
    </dgm:pt>
    <dgm:pt modelId="{213F52A2-ECAB-428C-AC86-1889F92BB405}">
      <dgm:prSet/>
      <dgm:spPr/>
      <dgm:t>
        <a:bodyPr/>
        <a:lstStyle/>
        <a:p>
          <a:pPr rtl="0"/>
          <a:r>
            <a:rPr lang="en-US" dirty="0" smtClean="0"/>
            <a:t>A franchisor pro-vides specialized equipment, service, and/or startup costs to a franchisee in return for an annual fee for rights to manufacture/sell its products</a:t>
          </a:r>
          <a:endParaRPr lang="en-US" dirty="0"/>
        </a:p>
      </dgm:t>
    </dgm:pt>
    <dgm:pt modelId="{0D24EF5B-8D3C-4A0F-BDB7-F8FFBB159940}" type="parTrans" cxnId="{D90FD9CD-438F-43B6-BDBE-382C9118325B}">
      <dgm:prSet/>
      <dgm:spPr/>
      <dgm:t>
        <a:bodyPr/>
        <a:lstStyle/>
        <a:p>
          <a:endParaRPr lang="en-US"/>
        </a:p>
      </dgm:t>
    </dgm:pt>
    <dgm:pt modelId="{0B34E18C-FEF6-42BE-89D2-20A3E56F77F9}" type="sibTrans" cxnId="{D90FD9CD-438F-43B6-BDBE-382C9118325B}">
      <dgm:prSet/>
      <dgm:spPr/>
      <dgm:t>
        <a:bodyPr/>
        <a:lstStyle/>
        <a:p>
          <a:endParaRPr lang="en-US"/>
        </a:p>
      </dgm:t>
    </dgm:pt>
    <dgm:pt modelId="{FC8B6784-0D4A-4B1D-A240-5D8AA614EC8C}" type="pres">
      <dgm:prSet presAssocID="{21AD12E0-D6AE-4F7F-9C7B-F8F849E1CE0A}" presName="Name0" presStyleCnt="0">
        <dgm:presLayoutVars>
          <dgm:dir/>
          <dgm:animLvl val="lvl"/>
          <dgm:resizeHandles val="exact"/>
        </dgm:presLayoutVars>
      </dgm:prSet>
      <dgm:spPr/>
      <dgm:t>
        <a:bodyPr/>
        <a:lstStyle/>
        <a:p>
          <a:endParaRPr lang="en-US"/>
        </a:p>
      </dgm:t>
    </dgm:pt>
    <dgm:pt modelId="{D2DA7243-B257-4F0D-8E01-DE7799A201A1}" type="pres">
      <dgm:prSet presAssocID="{71A41A2C-97E4-4688-A1CA-EC1E6C977768}" presName="composite" presStyleCnt="0"/>
      <dgm:spPr/>
    </dgm:pt>
    <dgm:pt modelId="{0ED4237C-AEEB-443C-A425-F46DB9453E71}" type="pres">
      <dgm:prSet presAssocID="{71A41A2C-97E4-4688-A1CA-EC1E6C977768}" presName="parTx" presStyleLbl="alignNode1" presStyleIdx="0" presStyleCnt="3">
        <dgm:presLayoutVars>
          <dgm:chMax val="0"/>
          <dgm:chPref val="0"/>
          <dgm:bulletEnabled val="1"/>
        </dgm:presLayoutVars>
      </dgm:prSet>
      <dgm:spPr/>
      <dgm:t>
        <a:bodyPr/>
        <a:lstStyle/>
        <a:p>
          <a:endParaRPr lang="en-US"/>
        </a:p>
      </dgm:t>
    </dgm:pt>
    <dgm:pt modelId="{980CB933-AD82-4622-8E81-308FC6E49DFC}" type="pres">
      <dgm:prSet presAssocID="{71A41A2C-97E4-4688-A1CA-EC1E6C977768}" presName="desTx" presStyleLbl="alignAccFollowNode1" presStyleIdx="0" presStyleCnt="3">
        <dgm:presLayoutVars>
          <dgm:bulletEnabled val="1"/>
        </dgm:presLayoutVars>
      </dgm:prSet>
      <dgm:spPr/>
      <dgm:t>
        <a:bodyPr/>
        <a:lstStyle/>
        <a:p>
          <a:endParaRPr lang="en-US"/>
        </a:p>
      </dgm:t>
    </dgm:pt>
    <dgm:pt modelId="{563F2639-9A05-4B18-8D26-9F5EC5DC4C79}" type="pres">
      <dgm:prSet presAssocID="{3CF9FC8E-6B80-408A-A5DB-4A75D386ABFB}" presName="space" presStyleCnt="0"/>
      <dgm:spPr/>
    </dgm:pt>
    <dgm:pt modelId="{87ADA04B-EBEA-4430-AAE6-DD5FE8C38B19}" type="pres">
      <dgm:prSet presAssocID="{E88403C8-8787-4684-80C5-46300E9CEC53}" presName="composite" presStyleCnt="0"/>
      <dgm:spPr/>
    </dgm:pt>
    <dgm:pt modelId="{D22E14F1-CF8A-4E80-A0D6-4D20E4741226}" type="pres">
      <dgm:prSet presAssocID="{E88403C8-8787-4684-80C5-46300E9CEC53}" presName="parTx" presStyleLbl="alignNode1" presStyleIdx="1" presStyleCnt="3">
        <dgm:presLayoutVars>
          <dgm:chMax val="0"/>
          <dgm:chPref val="0"/>
          <dgm:bulletEnabled val="1"/>
        </dgm:presLayoutVars>
      </dgm:prSet>
      <dgm:spPr/>
      <dgm:t>
        <a:bodyPr/>
        <a:lstStyle/>
        <a:p>
          <a:endParaRPr lang="en-US"/>
        </a:p>
      </dgm:t>
    </dgm:pt>
    <dgm:pt modelId="{2EEF3D85-92E7-4CFF-B056-21B0F679CBFD}" type="pres">
      <dgm:prSet presAssocID="{E88403C8-8787-4684-80C5-46300E9CEC53}" presName="desTx" presStyleLbl="alignAccFollowNode1" presStyleIdx="1" presStyleCnt="3">
        <dgm:presLayoutVars>
          <dgm:bulletEnabled val="1"/>
        </dgm:presLayoutVars>
      </dgm:prSet>
      <dgm:spPr/>
      <dgm:t>
        <a:bodyPr/>
        <a:lstStyle/>
        <a:p>
          <a:endParaRPr lang="en-US"/>
        </a:p>
      </dgm:t>
    </dgm:pt>
    <dgm:pt modelId="{448FC38C-0CFC-4B9D-9826-AE61AECA463B}" type="pres">
      <dgm:prSet presAssocID="{892E835F-10C4-4FCC-87DA-E4267FA85D51}" presName="space" presStyleCnt="0"/>
      <dgm:spPr/>
    </dgm:pt>
    <dgm:pt modelId="{E5AE8DB0-E844-406E-B724-CDD604B39B23}" type="pres">
      <dgm:prSet presAssocID="{6B71A1B6-D9B3-4436-B7C3-5D1B8F864A1C}" presName="composite" presStyleCnt="0"/>
      <dgm:spPr/>
    </dgm:pt>
    <dgm:pt modelId="{448FDFA5-B97D-4DCB-AEC7-A09AF03BB10A}" type="pres">
      <dgm:prSet presAssocID="{6B71A1B6-D9B3-4436-B7C3-5D1B8F864A1C}" presName="parTx" presStyleLbl="alignNode1" presStyleIdx="2" presStyleCnt="3">
        <dgm:presLayoutVars>
          <dgm:chMax val="0"/>
          <dgm:chPref val="0"/>
          <dgm:bulletEnabled val="1"/>
        </dgm:presLayoutVars>
      </dgm:prSet>
      <dgm:spPr/>
      <dgm:t>
        <a:bodyPr/>
        <a:lstStyle/>
        <a:p>
          <a:endParaRPr lang="en-US"/>
        </a:p>
      </dgm:t>
    </dgm:pt>
    <dgm:pt modelId="{3446BD69-70AD-41E1-94D6-A58389F4BEC8}" type="pres">
      <dgm:prSet presAssocID="{6B71A1B6-D9B3-4436-B7C3-5D1B8F864A1C}" presName="desTx" presStyleLbl="alignAccFollowNode1" presStyleIdx="2" presStyleCnt="3">
        <dgm:presLayoutVars>
          <dgm:bulletEnabled val="1"/>
        </dgm:presLayoutVars>
      </dgm:prSet>
      <dgm:spPr/>
      <dgm:t>
        <a:bodyPr/>
        <a:lstStyle/>
        <a:p>
          <a:endParaRPr lang="en-US"/>
        </a:p>
      </dgm:t>
    </dgm:pt>
  </dgm:ptLst>
  <dgm:cxnLst>
    <dgm:cxn modelId="{878EB8F0-3280-4559-8B4A-39047BA007CC}" type="presOf" srcId="{213F52A2-ECAB-428C-AC86-1889F92BB405}" destId="{3446BD69-70AD-41E1-94D6-A58389F4BEC8}" srcOrd="0" destOrd="0" presId="urn:microsoft.com/office/officeart/2005/8/layout/hList1"/>
    <dgm:cxn modelId="{56B0358C-2A71-4740-80E1-F55D2E0E19B2}" type="presOf" srcId="{E88403C8-8787-4684-80C5-46300E9CEC53}" destId="{D22E14F1-CF8A-4E80-A0D6-4D20E4741226}" srcOrd="0" destOrd="0" presId="urn:microsoft.com/office/officeart/2005/8/layout/hList1"/>
    <dgm:cxn modelId="{C7DD5DB3-FA2F-41AE-AEFC-074AFE4527F4}" type="presOf" srcId="{71A41A2C-97E4-4688-A1CA-EC1E6C977768}" destId="{0ED4237C-AEEB-443C-A425-F46DB9453E71}" srcOrd="0" destOrd="0" presId="urn:microsoft.com/office/officeart/2005/8/layout/hList1"/>
    <dgm:cxn modelId="{21F40AB9-DFA6-4385-B336-64C72A486F2B}" srcId="{E88403C8-8787-4684-80C5-46300E9CEC53}" destId="{AE3E55A6-D4F2-43ED-869C-A9EA53E2B51B}" srcOrd="0" destOrd="0" parTransId="{7E3357D6-2129-4D77-9560-6B1D2078FFFD}" sibTransId="{D1D35AE0-25F3-4FCF-B3C0-7E2F7FEEDE71}"/>
    <dgm:cxn modelId="{BA7E72C9-E32E-4E42-84C6-3AD42EA2F0EF}" srcId="{71A41A2C-97E4-4688-A1CA-EC1E6C977768}" destId="{72409209-3111-4A77-9BF0-E17AB12B2993}" srcOrd="0" destOrd="0" parTransId="{43B18BAD-E4C9-4E3C-866D-4215F41CF77A}" sibTransId="{C63AD7F6-BF0F-4443-BBCF-3A05A61EDCA4}"/>
    <dgm:cxn modelId="{CAF69459-FDE9-4288-B7ED-1FDF1E81C87A}" type="presOf" srcId="{6B71A1B6-D9B3-4436-B7C3-5D1B8F864A1C}" destId="{448FDFA5-B97D-4DCB-AEC7-A09AF03BB10A}" srcOrd="0" destOrd="0" presId="urn:microsoft.com/office/officeart/2005/8/layout/hList1"/>
    <dgm:cxn modelId="{41133D1F-A425-4708-9E68-D2C2265C7DD7}" srcId="{21AD12E0-D6AE-4F7F-9C7B-F8F849E1CE0A}" destId="{6B71A1B6-D9B3-4436-B7C3-5D1B8F864A1C}" srcOrd="2" destOrd="0" parTransId="{F78A4FCD-AB2A-4468-A718-4C2171658F85}" sibTransId="{6ACA1E01-F6B6-4410-8058-3A7AC6D83908}"/>
    <dgm:cxn modelId="{54863765-89CB-4B98-A4E6-C909F9405D5F}" type="presOf" srcId="{21AD12E0-D6AE-4F7F-9C7B-F8F849E1CE0A}" destId="{FC8B6784-0D4A-4B1D-A240-5D8AA614EC8C}" srcOrd="0" destOrd="0" presId="urn:microsoft.com/office/officeart/2005/8/layout/hList1"/>
    <dgm:cxn modelId="{D86E2795-98FA-4CAA-A197-B92BF049135B}" srcId="{21AD12E0-D6AE-4F7F-9C7B-F8F849E1CE0A}" destId="{E88403C8-8787-4684-80C5-46300E9CEC53}" srcOrd="1" destOrd="0" parTransId="{989F6222-356C-489E-A95F-1F645C289A50}" sibTransId="{892E835F-10C4-4FCC-87DA-E4267FA85D51}"/>
    <dgm:cxn modelId="{D90FD9CD-438F-43B6-BDBE-382C9118325B}" srcId="{6B71A1B6-D9B3-4436-B7C3-5D1B8F864A1C}" destId="{213F52A2-ECAB-428C-AC86-1889F92BB405}" srcOrd="0" destOrd="0" parTransId="{0D24EF5B-8D3C-4A0F-BDB7-F8FFBB159940}" sibTransId="{0B34E18C-FEF6-42BE-89D2-20A3E56F77F9}"/>
    <dgm:cxn modelId="{A4FFD7C5-FF16-43C4-99D9-C7331976556E}" type="presOf" srcId="{AE3E55A6-D4F2-43ED-869C-A9EA53E2B51B}" destId="{2EEF3D85-92E7-4CFF-B056-21B0F679CBFD}" srcOrd="0" destOrd="0" presId="urn:microsoft.com/office/officeart/2005/8/layout/hList1"/>
    <dgm:cxn modelId="{C228DE45-7E75-43F4-99A3-FE13CBE4BC94}" srcId="{21AD12E0-D6AE-4F7F-9C7B-F8F849E1CE0A}" destId="{71A41A2C-97E4-4688-A1CA-EC1E6C977768}" srcOrd="0" destOrd="0" parTransId="{879D64AE-3287-4A56-88E2-961B13AE4864}" sibTransId="{3CF9FC8E-6B80-408A-A5DB-4A75D386ABFB}"/>
    <dgm:cxn modelId="{9C577334-E322-4E1E-911E-4417114508DA}" type="presOf" srcId="{72409209-3111-4A77-9BF0-E17AB12B2993}" destId="{980CB933-AD82-4622-8E81-308FC6E49DFC}" srcOrd="0" destOrd="0" presId="urn:microsoft.com/office/officeart/2005/8/layout/hList1"/>
    <dgm:cxn modelId="{AF745C7C-97DD-4D2F-B78F-2B644273C219}" type="presParOf" srcId="{FC8B6784-0D4A-4B1D-A240-5D8AA614EC8C}" destId="{D2DA7243-B257-4F0D-8E01-DE7799A201A1}" srcOrd="0" destOrd="0" presId="urn:microsoft.com/office/officeart/2005/8/layout/hList1"/>
    <dgm:cxn modelId="{1920ADBB-0AFD-4168-A8CC-50F3C566C903}" type="presParOf" srcId="{D2DA7243-B257-4F0D-8E01-DE7799A201A1}" destId="{0ED4237C-AEEB-443C-A425-F46DB9453E71}" srcOrd="0" destOrd="0" presId="urn:microsoft.com/office/officeart/2005/8/layout/hList1"/>
    <dgm:cxn modelId="{95160450-C15E-4447-BA99-E4D3C28ED04E}" type="presParOf" srcId="{D2DA7243-B257-4F0D-8E01-DE7799A201A1}" destId="{980CB933-AD82-4622-8E81-308FC6E49DFC}" srcOrd="1" destOrd="0" presId="urn:microsoft.com/office/officeart/2005/8/layout/hList1"/>
    <dgm:cxn modelId="{36F65438-2709-484C-96AC-F7CFF8FF3FB6}" type="presParOf" srcId="{FC8B6784-0D4A-4B1D-A240-5D8AA614EC8C}" destId="{563F2639-9A05-4B18-8D26-9F5EC5DC4C79}" srcOrd="1" destOrd="0" presId="urn:microsoft.com/office/officeart/2005/8/layout/hList1"/>
    <dgm:cxn modelId="{CECC6EB9-0360-4FC7-B1B8-CC38568F50CE}" type="presParOf" srcId="{FC8B6784-0D4A-4B1D-A240-5D8AA614EC8C}" destId="{87ADA04B-EBEA-4430-AAE6-DD5FE8C38B19}" srcOrd="2" destOrd="0" presId="urn:microsoft.com/office/officeart/2005/8/layout/hList1"/>
    <dgm:cxn modelId="{634EDA08-0979-43F9-A7B1-F5C2EF4487B4}" type="presParOf" srcId="{87ADA04B-EBEA-4430-AAE6-DD5FE8C38B19}" destId="{D22E14F1-CF8A-4E80-A0D6-4D20E4741226}" srcOrd="0" destOrd="0" presId="urn:microsoft.com/office/officeart/2005/8/layout/hList1"/>
    <dgm:cxn modelId="{BCAB07A0-0B3B-4377-8B58-7CC8E796453E}" type="presParOf" srcId="{87ADA04B-EBEA-4430-AAE6-DD5FE8C38B19}" destId="{2EEF3D85-92E7-4CFF-B056-21B0F679CBFD}" srcOrd="1" destOrd="0" presId="urn:microsoft.com/office/officeart/2005/8/layout/hList1"/>
    <dgm:cxn modelId="{1208E4BB-AD79-42A2-AAF4-59E981B3839A}" type="presParOf" srcId="{FC8B6784-0D4A-4B1D-A240-5D8AA614EC8C}" destId="{448FC38C-0CFC-4B9D-9826-AE61AECA463B}" srcOrd="3" destOrd="0" presId="urn:microsoft.com/office/officeart/2005/8/layout/hList1"/>
    <dgm:cxn modelId="{9CA4DCE1-0F6E-47E2-86AB-54DBB3573DEB}" type="presParOf" srcId="{FC8B6784-0D4A-4B1D-A240-5D8AA614EC8C}" destId="{E5AE8DB0-E844-406E-B724-CDD604B39B23}" srcOrd="4" destOrd="0" presId="urn:microsoft.com/office/officeart/2005/8/layout/hList1"/>
    <dgm:cxn modelId="{AA41995A-2B38-4161-9234-A4A650BA6118}" type="presParOf" srcId="{E5AE8DB0-E844-406E-B724-CDD604B39B23}" destId="{448FDFA5-B97D-4DCB-AEC7-A09AF03BB10A}" srcOrd="0" destOrd="0" presId="urn:microsoft.com/office/officeart/2005/8/layout/hList1"/>
    <dgm:cxn modelId="{6CAA5D43-1F84-409A-8E04-7973714D5CF2}" type="presParOf" srcId="{E5AE8DB0-E844-406E-B724-CDD604B39B23}" destId="{3446BD69-70AD-41E1-94D6-A58389F4BEC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9C6601-6356-4E10-A88C-8F90CD7530AD}"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E0CB420F-C906-4194-8281-668E6E85ED41}">
      <dgm:prSet/>
      <dgm:spPr/>
      <dgm:t>
        <a:bodyPr/>
        <a:lstStyle/>
        <a:p>
          <a:pPr rtl="0"/>
          <a:r>
            <a:rPr lang="en-US" b="1" dirty="0" smtClean="0"/>
            <a:t>Strategic Alliances</a:t>
          </a:r>
          <a:endParaRPr lang="en-US" dirty="0"/>
        </a:p>
      </dgm:t>
    </dgm:pt>
    <dgm:pt modelId="{4C58D4BB-BC0C-44C9-8CB7-2B3FC2844E5D}" type="parTrans" cxnId="{6C20E66E-D865-4DC9-A4CF-966C5FF4F879}">
      <dgm:prSet/>
      <dgm:spPr/>
      <dgm:t>
        <a:bodyPr/>
        <a:lstStyle/>
        <a:p>
          <a:endParaRPr lang="en-US"/>
        </a:p>
      </dgm:t>
    </dgm:pt>
    <dgm:pt modelId="{B8161B1E-594D-4566-B1C2-9CA90F5B78B8}" type="sibTrans" cxnId="{6C20E66E-D865-4DC9-A4CF-966C5FF4F879}">
      <dgm:prSet/>
      <dgm:spPr/>
      <dgm:t>
        <a:bodyPr/>
        <a:lstStyle/>
        <a:p>
          <a:endParaRPr lang="en-US"/>
        </a:p>
      </dgm:t>
    </dgm:pt>
    <dgm:pt modelId="{A1963B48-EDC4-4DF7-97D9-B1A03B87CD14}">
      <dgm:prSet/>
      <dgm:spPr/>
      <dgm:t>
        <a:bodyPr/>
        <a:lstStyle/>
        <a:p>
          <a:pPr rtl="0"/>
          <a:r>
            <a:rPr lang="en-US" smtClean="0"/>
            <a:t>An agreement between two or more firms that do not involve the creation of a separate entity with joint ownership and in which the firms stand to gain revenues and maximize profits through cooperation for a given period of time</a:t>
          </a:r>
          <a:endParaRPr lang="en-US"/>
        </a:p>
      </dgm:t>
    </dgm:pt>
    <dgm:pt modelId="{6A17500A-D553-4895-8CA7-E38FB3055ADC}" type="parTrans" cxnId="{8926AAC3-17D7-4B76-8CA1-7F59F1BEB2F0}">
      <dgm:prSet/>
      <dgm:spPr/>
      <dgm:t>
        <a:bodyPr/>
        <a:lstStyle/>
        <a:p>
          <a:endParaRPr lang="en-US"/>
        </a:p>
      </dgm:t>
    </dgm:pt>
    <dgm:pt modelId="{D9A70584-1F62-4391-B891-54F6F73A49E7}" type="sibTrans" cxnId="{8926AAC3-17D7-4B76-8CA1-7F59F1BEB2F0}">
      <dgm:prSet/>
      <dgm:spPr/>
      <dgm:t>
        <a:bodyPr/>
        <a:lstStyle/>
        <a:p>
          <a:endParaRPr lang="en-US"/>
        </a:p>
      </dgm:t>
    </dgm:pt>
    <dgm:pt modelId="{4CBDFF2D-870A-4B8B-82C9-005AB753DB8C}">
      <dgm:prSet/>
      <dgm:spPr/>
      <dgm:t>
        <a:bodyPr/>
        <a:lstStyle/>
        <a:p>
          <a:pPr rtl="0"/>
          <a:r>
            <a:rPr lang="en-US" b="1" dirty="0" smtClean="0"/>
            <a:t>International Joint Ventures</a:t>
          </a:r>
          <a:endParaRPr lang="en-US" dirty="0"/>
        </a:p>
      </dgm:t>
    </dgm:pt>
    <dgm:pt modelId="{3B42FC9E-ADCD-4CEB-8329-942AD40B8BCD}" type="parTrans" cxnId="{9C20BC31-F505-47DF-924B-30E42F8E798B}">
      <dgm:prSet/>
      <dgm:spPr/>
      <dgm:t>
        <a:bodyPr/>
        <a:lstStyle/>
        <a:p>
          <a:endParaRPr lang="en-US"/>
        </a:p>
      </dgm:t>
    </dgm:pt>
    <dgm:pt modelId="{76CDFBFB-1526-447E-B82F-47A0364EDF4E}" type="sibTrans" cxnId="{9C20BC31-F505-47DF-924B-30E42F8E798B}">
      <dgm:prSet/>
      <dgm:spPr/>
      <dgm:t>
        <a:bodyPr/>
        <a:lstStyle/>
        <a:p>
          <a:endParaRPr lang="en-US"/>
        </a:p>
      </dgm:t>
    </dgm:pt>
    <dgm:pt modelId="{3E7D10F5-638D-49FF-9FD0-BEB5B79505C8}">
      <dgm:prSet/>
      <dgm:spPr/>
      <dgm:t>
        <a:bodyPr/>
        <a:lstStyle/>
        <a:p>
          <a:pPr rtl="0"/>
          <a:r>
            <a:rPr lang="en-US" smtClean="0"/>
            <a:t>A business jointly owned and operated by two or more firms (one local host country and one foreign) that pool their resources to penetrate the host country’s markets, share in profits, and share commercial risk</a:t>
          </a:r>
          <a:endParaRPr lang="en-US"/>
        </a:p>
      </dgm:t>
    </dgm:pt>
    <dgm:pt modelId="{6C325BE2-BC1A-4890-82A9-B74C4A37D401}" type="parTrans" cxnId="{AC8080E9-E725-4EB9-98B7-D7823D9959EF}">
      <dgm:prSet/>
      <dgm:spPr/>
      <dgm:t>
        <a:bodyPr/>
        <a:lstStyle/>
        <a:p>
          <a:endParaRPr lang="en-US"/>
        </a:p>
      </dgm:t>
    </dgm:pt>
    <dgm:pt modelId="{EE669822-9A42-4B22-ACCD-980AB38E2951}" type="sibTrans" cxnId="{AC8080E9-E725-4EB9-98B7-D7823D9959EF}">
      <dgm:prSet/>
      <dgm:spPr/>
      <dgm:t>
        <a:bodyPr/>
        <a:lstStyle/>
        <a:p>
          <a:endParaRPr lang="en-US"/>
        </a:p>
      </dgm:t>
    </dgm:pt>
    <dgm:pt modelId="{9FFF7137-625C-4329-9383-B4A4DD45FB9C}" type="pres">
      <dgm:prSet presAssocID="{C89C6601-6356-4E10-A88C-8F90CD7530AD}" presName="linear" presStyleCnt="0">
        <dgm:presLayoutVars>
          <dgm:dir/>
          <dgm:animLvl val="lvl"/>
          <dgm:resizeHandles val="exact"/>
        </dgm:presLayoutVars>
      </dgm:prSet>
      <dgm:spPr/>
      <dgm:t>
        <a:bodyPr/>
        <a:lstStyle/>
        <a:p>
          <a:endParaRPr lang="en-US"/>
        </a:p>
      </dgm:t>
    </dgm:pt>
    <dgm:pt modelId="{F21AFF0F-E701-4300-B9C9-2AE0CF4A73BD}" type="pres">
      <dgm:prSet presAssocID="{E0CB420F-C906-4194-8281-668E6E85ED41}" presName="parentLin" presStyleCnt="0"/>
      <dgm:spPr/>
    </dgm:pt>
    <dgm:pt modelId="{7E941EFB-2B22-489C-80A7-FEC4590901B9}" type="pres">
      <dgm:prSet presAssocID="{E0CB420F-C906-4194-8281-668E6E85ED41}" presName="parentLeftMargin" presStyleLbl="node1" presStyleIdx="0" presStyleCnt="2"/>
      <dgm:spPr/>
      <dgm:t>
        <a:bodyPr/>
        <a:lstStyle/>
        <a:p>
          <a:endParaRPr lang="en-US"/>
        </a:p>
      </dgm:t>
    </dgm:pt>
    <dgm:pt modelId="{6A49A140-74A0-4D52-B315-478DB001EECE}" type="pres">
      <dgm:prSet presAssocID="{E0CB420F-C906-4194-8281-668E6E85ED41}" presName="parentText" presStyleLbl="node1" presStyleIdx="0" presStyleCnt="2">
        <dgm:presLayoutVars>
          <dgm:chMax val="0"/>
          <dgm:bulletEnabled val="1"/>
        </dgm:presLayoutVars>
      </dgm:prSet>
      <dgm:spPr/>
      <dgm:t>
        <a:bodyPr/>
        <a:lstStyle/>
        <a:p>
          <a:endParaRPr lang="en-US"/>
        </a:p>
      </dgm:t>
    </dgm:pt>
    <dgm:pt modelId="{64838CBA-957C-46C6-8623-0C26C5F0DF29}" type="pres">
      <dgm:prSet presAssocID="{E0CB420F-C906-4194-8281-668E6E85ED41}" presName="negativeSpace" presStyleCnt="0"/>
      <dgm:spPr/>
    </dgm:pt>
    <dgm:pt modelId="{2D489F83-5A60-4BE5-B318-1D6EBDB9AF4E}" type="pres">
      <dgm:prSet presAssocID="{E0CB420F-C906-4194-8281-668E6E85ED41}" presName="childText" presStyleLbl="conFgAcc1" presStyleIdx="0" presStyleCnt="2">
        <dgm:presLayoutVars>
          <dgm:bulletEnabled val="1"/>
        </dgm:presLayoutVars>
      </dgm:prSet>
      <dgm:spPr/>
      <dgm:t>
        <a:bodyPr/>
        <a:lstStyle/>
        <a:p>
          <a:endParaRPr lang="en-US"/>
        </a:p>
      </dgm:t>
    </dgm:pt>
    <dgm:pt modelId="{7E26E799-29D6-4B16-926B-4C7C63DF4E0B}" type="pres">
      <dgm:prSet presAssocID="{B8161B1E-594D-4566-B1C2-9CA90F5B78B8}" presName="spaceBetweenRectangles" presStyleCnt="0"/>
      <dgm:spPr/>
    </dgm:pt>
    <dgm:pt modelId="{D42F2887-0499-46E1-AC87-6456E1663784}" type="pres">
      <dgm:prSet presAssocID="{4CBDFF2D-870A-4B8B-82C9-005AB753DB8C}" presName="parentLin" presStyleCnt="0"/>
      <dgm:spPr/>
    </dgm:pt>
    <dgm:pt modelId="{FF53C993-0D3F-4D27-A212-C640F2EBB87B}" type="pres">
      <dgm:prSet presAssocID="{4CBDFF2D-870A-4B8B-82C9-005AB753DB8C}" presName="parentLeftMargin" presStyleLbl="node1" presStyleIdx="0" presStyleCnt="2"/>
      <dgm:spPr/>
      <dgm:t>
        <a:bodyPr/>
        <a:lstStyle/>
        <a:p>
          <a:endParaRPr lang="en-US"/>
        </a:p>
      </dgm:t>
    </dgm:pt>
    <dgm:pt modelId="{784972B9-8053-4278-9D13-4DF669515073}" type="pres">
      <dgm:prSet presAssocID="{4CBDFF2D-870A-4B8B-82C9-005AB753DB8C}" presName="parentText" presStyleLbl="node1" presStyleIdx="1" presStyleCnt="2">
        <dgm:presLayoutVars>
          <dgm:chMax val="0"/>
          <dgm:bulletEnabled val="1"/>
        </dgm:presLayoutVars>
      </dgm:prSet>
      <dgm:spPr/>
      <dgm:t>
        <a:bodyPr/>
        <a:lstStyle/>
        <a:p>
          <a:endParaRPr lang="en-US"/>
        </a:p>
      </dgm:t>
    </dgm:pt>
    <dgm:pt modelId="{2B93DB21-6AC7-461A-8DB9-8D31C28ED1B4}" type="pres">
      <dgm:prSet presAssocID="{4CBDFF2D-870A-4B8B-82C9-005AB753DB8C}" presName="negativeSpace" presStyleCnt="0"/>
      <dgm:spPr/>
    </dgm:pt>
    <dgm:pt modelId="{C0CEC6BC-7B2D-4D0D-AFFE-9EEA3CEF0A0C}" type="pres">
      <dgm:prSet presAssocID="{4CBDFF2D-870A-4B8B-82C9-005AB753DB8C}" presName="childText" presStyleLbl="conFgAcc1" presStyleIdx="1" presStyleCnt="2">
        <dgm:presLayoutVars>
          <dgm:bulletEnabled val="1"/>
        </dgm:presLayoutVars>
      </dgm:prSet>
      <dgm:spPr/>
      <dgm:t>
        <a:bodyPr/>
        <a:lstStyle/>
        <a:p>
          <a:endParaRPr lang="en-US"/>
        </a:p>
      </dgm:t>
    </dgm:pt>
  </dgm:ptLst>
  <dgm:cxnLst>
    <dgm:cxn modelId="{AFEB8FEF-D84A-4E0E-A00C-5B081C46FC63}" type="presOf" srcId="{E0CB420F-C906-4194-8281-668E6E85ED41}" destId="{7E941EFB-2B22-489C-80A7-FEC4590901B9}" srcOrd="0" destOrd="0" presId="urn:microsoft.com/office/officeart/2005/8/layout/list1"/>
    <dgm:cxn modelId="{40E8317A-CD6E-4803-BA3E-12EC667B2BFD}" type="presOf" srcId="{A1963B48-EDC4-4DF7-97D9-B1A03B87CD14}" destId="{2D489F83-5A60-4BE5-B318-1D6EBDB9AF4E}" srcOrd="0" destOrd="0" presId="urn:microsoft.com/office/officeart/2005/8/layout/list1"/>
    <dgm:cxn modelId="{59930D4B-0224-47CB-A134-962AD9BFD444}" type="presOf" srcId="{4CBDFF2D-870A-4B8B-82C9-005AB753DB8C}" destId="{784972B9-8053-4278-9D13-4DF669515073}" srcOrd="1" destOrd="0" presId="urn:microsoft.com/office/officeart/2005/8/layout/list1"/>
    <dgm:cxn modelId="{087E6170-AA53-42D3-94B0-12D89405D7FD}" type="presOf" srcId="{3E7D10F5-638D-49FF-9FD0-BEB5B79505C8}" destId="{C0CEC6BC-7B2D-4D0D-AFFE-9EEA3CEF0A0C}" srcOrd="0" destOrd="0" presId="urn:microsoft.com/office/officeart/2005/8/layout/list1"/>
    <dgm:cxn modelId="{0EA9B2C2-D4A2-4571-B3DC-96908FC75357}" type="presOf" srcId="{4CBDFF2D-870A-4B8B-82C9-005AB753DB8C}" destId="{FF53C993-0D3F-4D27-A212-C640F2EBB87B}" srcOrd="0" destOrd="0" presId="urn:microsoft.com/office/officeart/2005/8/layout/list1"/>
    <dgm:cxn modelId="{9C20BC31-F505-47DF-924B-30E42F8E798B}" srcId="{C89C6601-6356-4E10-A88C-8F90CD7530AD}" destId="{4CBDFF2D-870A-4B8B-82C9-005AB753DB8C}" srcOrd="1" destOrd="0" parTransId="{3B42FC9E-ADCD-4CEB-8329-942AD40B8BCD}" sibTransId="{76CDFBFB-1526-447E-B82F-47A0364EDF4E}"/>
    <dgm:cxn modelId="{AC8080E9-E725-4EB9-98B7-D7823D9959EF}" srcId="{4CBDFF2D-870A-4B8B-82C9-005AB753DB8C}" destId="{3E7D10F5-638D-49FF-9FD0-BEB5B79505C8}" srcOrd="0" destOrd="0" parTransId="{6C325BE2-BC1A-4890-82A9-B74C4A37D401}" sibTransId="{EE669822-9A42-4B22-ACCD-980AB38E2951}"/>
    <dgm:cxn modelId="{8926AAC3-17D7-4B76-8CA1-7F59F1BEB2F0}" srcId="{E0CB420F-C906-4194-8281-668E6E85ED41}" destId="{A1963B48-EDC4-4DF7-97D9-B1A03B87CD14}" srcOrd="0" destOrd="0" parTransId="{6A17500A-D553-4895-8CA7-E38FB3055ADC}" sibTransId="{D9A70584-1F62-4391-B891-54F6F73A49E7}"/>
    <dgm:cxn modelId="{6C20E66E-D865-4DC9-A4CF-966C5FF4F879}" srcId="{C89C6601-6356-4E10-A88C-8F90CD7530AD}" destId="{E0CB420F-C906-4194-8281-668E6E85ED41}" srcOrd="0" destOrd="0" parTransId="{4C58D4BB-BC0C-44C9-8CB7-2B3FC2844E5D}" sibTransId="{B8161B1E-594D-4566-B1C2-9CA90F5B78B8}"/>
    <dgm:cxn modelId="{CFC95D83-C410-496F-979F-7B20A8BC3DB0}" type="presOf" srcId="{C89C6601-6356-4E10-A88C-8F90CD7530AD}" destId="{9FFF7137-625C-4329-9383-B4A4DD45FB9C}" srcOrd="0" destOrd="0" presId="urn:microsoft.com/office/officeart/2005/8/layout/list1"/>
    <dgm:cxn modelId="{62E0D8BD-474C-4E1B-8419-CC2D85B5CB31}" type="presOf" srcId="{E0CB420F-C906-4194-8281-668E6E85ED41}" destId="{6A49A140-74A0-4D52-B315-478DB001EECE}" srcOrd="1" destOrd="0" presId="urn:microsoft.com/office/officeart/2005/8/layout/list1"/>
    <dgm:cxn modelId="{E3AA26A6-2B7E-4230-8059-ECA5B14FC361}" type="presParOf" srcId="{9FFF7137-625C-4329-9383-B4A4DD45FB9C}" destId="{F21AFF0F-E701-4300-B9C9-2AE0CF4A73BD}" srcOrd="0" destOrd="0" presId="urn:microsoft.com/office/officeart/2005/8/layout/list1"/>
    <dgm:cxn modelId="{AD463602-7046-4226-B815-8DBEB5D0059A}" type="presParOf" srcId="{F21AFF0F-E701-4300-B9C9-2AE0CF4A73BD}" destId="{7E941EFB-2B22-489C-80A7-FEC4590901B9}" srcOrd="0" destOrd="0" presId="urn:microsoft.com/office/officeart/2005/8/layout/list1"/>
    <dgm:cxn modelId="{E62C3665-D1DC-4593-B909-880414308F00}" type="presParOf" srcId="{F21AFF0F-E701-4300-B9C9-2AE0CF4A73BD}" destId="{6A49A140-74A0-4D52-B315-478DB001EECE}" srcOrd="1" destOrd="0" presId="urn:microsoft.com/office/officeart/2005/8/layout/list1"/>
    <dgm:cxn modelId="{FA7BF933-D5B2-47C5-AF05-11CE2AD723BA}" type="presParOf" srcId="{9FFF7137-625C-4329-9383-B4A4DD45FB9C}" destId="{64838CBA-957C-46C6-8623-0C26C5F0DF29}" srcOrd="1" destOrd="0" presId="urn:microsoft.com/office/officeart/2005/8/layout/list1"/>
    <dgm:cxn modelId="{041D7165-11C5-4F0D-9B8A-FC53E855A0C3}" type="presParOf" srcId="{9FFF7137-625C-4329-9383-B4A4DD45FB9C}" destId="{2D489F83-5A60-4BE5-B318-1D6EBDB9AF4E}" srcOrd="2" destOrd="0" presId="urn:microsoft.com/office/officeart/2005/8/layout/list1"/>
    <dgm:cxn modelId="{5601F10B-C470-4FF5-9FE7-5BE60D9A05A6}" type="presParOf" srcId="{9FFF7137-625C-4329-9383-B4A4DD45FB9C}" destId="{7E26E799-29D6-4B16-926B-4C7C63DF4E0B}" srcOrd="3" destOrd="0" presId="urn:microsoft.com/office/officeart/2005/8/layout/list1"/>
    <dgm:cxn modelId="{F8E18511-A40B-4E0D-92F5-BC4D02882A3B}" type="presParOf" srcId="{9FFF7137-625C-4329-9383-B4A4DD45FB9C}" destId="{D42F2887-0499-46E1-AC87-6456E1663784}" srcOrd="4" destOrd="0" presId="urn:microsoft.com/office/officeart/2005/8/layout/list1"/>
    <dgm:cxn modelId="{B6204CDC-6605-476E-80D8-2DBA9B6B49F0}" type="presParOf" srcId="{D42F2887-0499-46E1-AC87-6456E1663784}" destId="{FF53C993-0D3F-4D27-A212-C640F2EBB87B}" srcOrd="0" destOrd="0" presId="urn:microsoft.com/office/officeart/2005/8/layout/list1"/>
    <dgm:cxn modelId="{FE390284-5F73-41D7-8810-5E75F5728F23}" type="presParOf" srcId="{D42F2887-0499-46E1-AC87-6456E1663784}" destId="{784972B9-8053-4278-9D13-4DF669515073}" srcOrd="1" destOrd="0" presId="urn:microsoft.com/office/officeart/2005/8/layout/list1"/>
    <dgm:cxn modelId="{A422EA9F-35BF-445D-82A5-F03335A09086}" type="presParOf" srcId="{9FFF7137-625C-4329-9383-B4A4DD45FB9C}" destId="{2B93DB21-6AC7-461A-8DB9-8D31C28ED1B4}" srcOrd="5" destOrd="0" presId="urn:microsoft.com/office/officeart/2005/8/layout/list1"/>
    <dgm:cxn modelId="{B3C364D2-415D-46B2-81E1-3C33D5671B3F}" type="presParOf" srcId="{9FFF7137-625C-4329-9383-B4A4DD45FB9C}" destId="{C0CEC6BC-7B2D-4D0D-AFFE-9EEA3CEF0A0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809A5-17FB-4462-857C-57F9826DD8CE}"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71930252-7160-4DBE-B2E8-5397EF1ED30C}">
      <dgm:prSet phldrT="[Text]"/>
      <dgm:spPr/>
      <dgm:t>
        <a:bodyPr/>
        <a:lstStyle/>
        <a:p>
          <a:r>
            <a:rPr lang="en-US" b="1" dirty="0" smtClean="0"/>
            <a:t>Foreign Acquisitions</a:t>
          </a:r>
          <a:endParaRPr lang="en-US" b="1" dirty="0"/>
        </a:p>
      </dgm:t>
    </dgm:pt>
    <dgm:pt modelId="{9D1F35C6-F075-4AAA-B247-19C4257B8900}" type="parTrans" cxnId="{46A3257A-6E39-4DA8-A342-DD552A389D9F}">
      <dgm:prSet/>
      <dgm:spPr/>
      <dgm:t>
        <a:bodyPr/>
        <a:lstStyle/>
        <a:p>
          <a:endParaRPr lang="en-US"/>
        </a:p>
      </dgm:t>
    </dgm:pt>
    <dgm:pt modelId="{7798598A-5141-4FEF-B2B4-A2761060F6CB}" type="sibTrans" cxnId="{46A3257A-6E39-4DA8-A342-DD552A389D9F}">
      <dgm:prSet/>
      <dgm:spPr/>
      <dgm:t>
        <a:bodyPr/>
        <a:lstStyle/>
        <a:p>
          <a:endParaRPr lang="en-US"/>
        </a:p>
      </dgm:t>
    </dgm:pt>
    <dgm:pt modelId="{260CC846-3D97-4C58-BAC4-619731D2F0EF}">
      <dgm:prSet phldrT="[Text]"/>
      <dgm:spPr/>
      <dgm:t>
        <a:bodyPr/>
        <a:lstStyle/>
        <a:p>
          <a:r>
            <a:rPr lang="en-US" b="1" dirty="0" smtClean="0"/>
            <a:t>Acquisition</a:t>
          </a:r>
          <a:r>
            <a:rPr lang="en-US" dirty="0" smtClean="0"/>
            <a:t> is the purchase of established firms abroad with the goal of using the existing production, marketing, and distribution networks and of having instant access to foreign markets that fit the purchasing firm’s global strategy.</a:t>
          </a:r>
          <a:endParaRPr lang="en-US" dirty="0"/>
        </a:p>
      </dgm:t>
    </dgm:pt>
    <dgm:pt modelId="{4744E41D-314B-45F9-B321-6F4F8413EFF8}" type="parTrans" cxnId="{41788F2C-33A0-458A-A85B-C09C3AFB7259}">
      <dgm:prSet/>
      <dgm:spPr/>
      <dgm:t>
        <a:bodyPr/>
        <a:lstStyle/>
        <a:p>
          <a:endParaRPr lang="en-US"/>
        </a:p>
      </dgm:t>
    </dgm:pt>
    <dgm:pt modelId="{3FBF3800-6D55-4B8E-898D-54D3AB935516}" type="sibTrans" cxnId="{41788F2C-33A0-458A-A85B-C09C3AFB7259}">
      <dgm:prSet/>
      <dgm:spPr/>
      <dgm:t>
        <a:bodyPr/>
        <a:lstStyle/>
        <a:p>
          <a:endParaRPr lang="en-US"/>
        </a:p>
      </dgm:t>
    </dgm:pt>
    <dgm:pt modelId="{E31284C5-23A2-4E4B-ADBC-299A87441FDC}">
      <dgm:prSet phldrT="[Text]"/>
      <dgm:spPr/>
      <dgm:t>
        <a:bodyPr/>
        <a:lstStyle/>
        <a:p>
          <a:r>
            <a:rPr lang="en-US" b="1" dirty="0" smtClean="0"/>
            <a:t>Wholly Owned Foreign Subsidiaries</a:t>
          </a:r>
          <a:endParaRPr lang="en-US" b="1" dirty="0"/>
        </a:p>
      </dgm:t>
    </dgm:pt>
    <dgm:pt modelId="{25C13B72-258B-40AE-BFC1-BCB448BB835E}" type="parTrans" cxnId="{6EFA3F8B-0FF3-4FC6-A7EE-2E1C4BF0F124}">
      <dgm:prSet/>
      <dgm:spPr/>
      <dgm:t>
        <a:bodyPr/>
        <a:lstStyle/>
        <a:p>
          <a:endParaRPr lang="en-US"/>
        </a:p>
      </dgm:t>
    </dgm:pt>
    <dgm:pt modelId="{DBCB6C71-9A25-42E3-9685-A780DC908A8F}" type="sibTrans" cxnId="{6EFA3F8B-0FF3-4FC6-A7EE-2E1C4BF0F124}">
      <dgm:prSet/>
      <dgm:spPr/>
      <dgm:t>
        <a:bodyPr/>
        <a:lstStyle/>
        <a:p>
          <a:endParaRPr lang="en-US"/>
        </a:p>
      </dgm:t>
    </dgm:pt>
    <dgm:pt modelId="{C5D7DFCD-9042-4CBB-A225-A7A00305D31F}">
      <dgm:prSet phldrT="[Text]"/>
      <dgm:spPr/>
      <dgm:t>
        <a:bodyPr/>
        <a:lstStyle/>
        <a:p>
          <a:r>
            <a:rPr lang="en-US" b="1" dirty="0" smtClean="0"/>
            <a:t>Subsidiaries</a:t>
          </a:r>
          <a:r>
            <a:rPr lang="en-US" b="0" dirty="0" smtClean="0"/>
            <a:t> are new facilities built and operated overseas that require large investment of capital because these new establishments are tailored to the exact needs of the home country firm.</a:t>
          </a:r>
          <a:endParaRPr lang="en-US" b="1" dirty="0"/>
        </a:p>
      </dgm:t>
    </dgm:pt>
    <dgm:pt modelId="{38CF3716-0997-41D3-8C6F-9A914DD82464}" type="parTrans" cxnId="{D9731BE3-FE31-48F6-8BE4-A6BCFA5428E9}">
      <dgm:prSet/>
      <dgm:spPr/>
      <dgm:t>
        <a:bodyPr/>
        <a:lstStyle/>
        <a:p>
          <a:endParaRPr lang="en-US"/>
        </a:p>
      </dgm:t>
    </dgm:pt>
    <dgm:pt modelId="{8325E190-E26A-4556-BA5F-892C0E54A49C}" type="sibTrans" cxnId="{D9731BE3-FE31-48F6-8BE4-A6BCFA5428E9}">
      <dgm:prSet/>
      <dgm:spPr/>
      <dgm:t>
        <a:bodyPr/>
        <a:lstStyle/>
        <a:p>
          <a:endParaRPr lang="en-US"/>
        </a:p>
      </dgm:t>
    </dgm:pt>
    <dgm:pt modelId="{5802CC27-1BDF-421E-8317-DAEC1F0E8EFD}">
      <dgm:prSet phldrT="[Text]"/>
      <dgm:spPr/>
      <dgm:t>
        <a:bodyPr/>
        <a:lstStyle/>
        <a:p>
          <a:endParaRPr lang="en-US" dirty="0"/>
        </a:p>
      </dgm:t>
    </dgm:pt>
    <dgm:pt modelId="{BA3FEFCF-A125-4F33-8DEA-8BCE3141EDD9}" type="parTrans" cxnId="{D9C3CC05-1F79-4AA6-BF27-DCD21B51A693}">
      <dgm:prSet/>
      <dgm:spPr/>
      <dgm:t>
        <a:bodyPr/>
        <a:lstStyle/>
        <a:p>
          <a:endParaRPr lang="en-US"/>
        </a:p>
      </dgm:t>
    </dgm:pt>
    <dgm:pt modelId="{14EA53D5-77F8-4EE3-A797-0E2CD5C54971}" type="sibTrans" cxnId="{D9C3CC05-1F79-4AA6-BF27-DCD21B51A693}">
      <dgm:prSet/>
      <dgm:spPr/>
      <dgm:t>
        <a:bodyPr/>
        <a:lstStyle/>
        <a:p>
          <a:endParaRPr lang="en-US"/>
        </a:p>
      </dgm:t>
    </dgm:pt>
    <dgm:pt modelId="{790B8776-3DF4-411C-85C1-05A67C359238}">
      <dgm:prSet phldrT="[Text]"/>
      <dgm:spPr/>
      <dgm:t>
        <a:bodyPr/>
        <a:lstStyle/>
        <a:p>
          <a:endParaRPr lang="en-US" b="1" dirty="0"/>
        </a:p>
      </dgm:t>
    </dgm:pt>
    <dgm:pt modelId="{E10301B0-1C9F-4C77-9CBA-C44D15AC9712}" type="parTrans" cxnId="{8D0F2FB9-EACB-46FC-9C8F-99510FA56BFB}">
      <dgm:prSet/>
      <dgm:spPr/>
      <dgm:t>
        <a:bodyPr/>
        <a:lstStyle/>
        <a:p>
          <a:endParaRPr lang="en-US"/>
        </a:p>
      </dgm:t>
    </dgm:pt>
    <dgm:pt modelId="{94CA03DB-25F8-45C7-BF3A-7E35D8CD8449}" type="sibTrans" cxnId="{8D0F2FB9-EACB-46FC-9C8F-99510FA56BFB}">
      <dgm:prSet/>
      <dgm:spPr/>
      <dgm:t>
        <a:bodyPr/>
        <a:lstStyle/>
        <a:p>
          <a:endParaRPr lang="en-US"/>
        </a:p>
      </dgm:t>
    </dgm:pt>
    <dgm:pt modelId="{4C0DE0A3-0819-45EB-8491-68EAEC94DC11}">
      <dgm:prSet phldrT="[Text]"/>
      <dgm:spPr/>
      <dgm:t>
        <a:bodyPr/>
        <a:lstStyle/>
        <a:p>
          <a:endParaRPr lang="en-US" dirty="0"/>
        </a:p>
      </dgm:t>
    </dgm:pt>
    <dgm:pt modelId="{B621BA58-8240-4D36-9FC7-B023F175BB13}" type="parTrans" cxnId="{63AEBC95-62A4-43BE-8271-6D79FEE3CA92}">
      <dgm:prSet/>
      <dgm:spPr/>
      <dgm:t>
        <a:bodyPr/>
        <a:lstStyle/>
        <a:p>
          <a:endParaRPr lang="en-US"/>
        </a:p>
      </dgm:t>
    </dgm:pt>
    <dgm:pt modelId="{AA67BF3D-145F-464D-BD98-964974072BD4}" type="sibTrans" cxnId="{63AEBC95-62A4-43BE-8271-6D79FEE3CA92}">
      <dgm:prSet/>
      <dgm:spPr/>
      <dgm:t>
        <a:bodyPr/>
        <a:lstStyle/>
        <a:p>
          <a:endParaRPr lang="en-US"/>
        </a:p>
      </dgm:t>
    </dgm:pt>
    <dgm:pt modelId="{96E5155E-4EEE-4B61-8850-0E1D0CFB6205}">
      <dgm:prSet phldrT="[Text]"/>
      <dgm:spPr/>
      <dgm:t>
        <a:bodyPr/>
        <a:lstStyle/>
        <a:p>
          <a:endParaRPr lang="en-US" b="1" dirty="0"/>
        </a:p>
      </dgm:t>
    </dgm:pt>
    <dgm:pt modelId="{BB3AE29A-3801-4BA0-B8BE-A6135093D0B1}" type="parTrans" cxnId="{307145BC-15EA-4191-B4E6-EB55B0B7604C}">
      <dgm:prSet/>
      <dgm:spPr/>
      <dgm:t>
        <a:bodyPr/>
        <a:lstStyle/>
        <a:p>
          <a:endParaRPr lang="en-US"/>
        </a:p>
      </dgm:t>
    </dgm:pt>
    <dgm:pt modelId="{01079A87-A37D-4602-A625-A57D2AC49933}" type="sibTrans" cxnId="{307145BC-15EA-4191-B4E6-EB55B0B7604C}">
      <dgm:prSet/>
      <dgm:spPr/>
      <dgm:t>
        <a:bodyPr/>
        <a:lstStyle/>
        <a:p>
          <a:endParaRPr lang="en-US"/>
        </a:p>
      </dgm:t>
    </dgm:pt>
    <dgm:pt modelId="{4DCA657D-DAAD-419F-BB5F-4A69E87F8C58}" type="pres">
      <dgm:prSet presAssocID="{898809A5-17FB-4462-857C-57F9826DD8CE}" presName="linear" presStyleCnt="0">
        <dgm:presLayoutVars>
          <dgm:animLvl val="lvl"/>
          <dgm:resizeHandles val="exact"/>
        </dgm:presLayoutVars>
      </dgm:prSet>
      <dgm:spPr/>
      <dgm:t>
        <a:bodyPr/>
        <a:lstStyle/>
        <a:p>
          <a:endParaRPr lang="en-US"/>
        </a:p>
      </dgm:t>
    </dgm:pt>
    <dgm:pt modelId="{787F0BC8-A610-43C9-9662-174E16FCFF01}" type="pres">
      <dgm:prSet presAssocID="{71930252-7160-4DBE-B2E8-5397EF1ED30C}" presName="parentText" presStyleLbl="node1" presStyleIdx="0" presStyleCnt="2">
        <dgm:presLayoutVars>
          <dgm:chMax val="0"/>
          <dgm:bulletEnabled val="1"/>
        </dgm:presLayoutVars>
      </dgm:prSet>
      <dgm:spPr/>
      <dgm:t>
        <a:bodyPr/>
        <a:lstStyle/>
        <a:p>
          <a:endParaRPr lang="en-US"/>
        </a:p>
      </dgm:t>
    </dgm:pt>
    <dgm:pt modelId="{86BFDA11-3AEE-4886-AAF9-9F3E29D27A87}" type="pres">
      <dgm:prSet presAssocID="{71930252-7160-4DBE-B2E8-5397EF1ED30C}" presName="childText" presStyleLbl="revTx" presStyleIdx="0" presStyleCnt="2">
        <dgm:presLayoutVars>
          <dgm:bulletEnabled val="1"/>
        </dgm:presLayoutVars>
      </dgm:prSet>
      <dgm:spPr/>
      <dgm:t>
        <a:bodyPr/>
        <a:lstStyle/>
        <a:p>
          <a:endParaRPr lang="en-US"/>
        </a:p>
      </dgm:t>
    </dgm:pt>
    <dgm:pt modelId="{1F7E0980-525A-4C7F-92E0-BC6F11A2C0C0}" type="pres">
      <dgm:prSet presAssocID="{E31284C5-23A2-4E4B-ADBC-299A87441FDC}" presName="parentText" presStyleLbl="node1" presStyleIdx="1" presStyleCnt="2">
        <dgm:presLayoutVars>
          <dgm:chMax val="0"/>
          <dgm:bulletEnabled val="1"/>
        </dgm:presLayoutVars>
      </dgm:prSet>
      <dgm:spPr/>
      <dgm:t>
        <a:bodyPr/>
        <a:lstStyle/>
        <a:p>
          <a:endParaRPr lang="en-US"/>
        </a:p>
      </dgm:t>
    </dgm:pt>
    <dgm:pt modelId="{5AB9C498-D3C2-4CCA-8450-42984820396A}" type="pres">
      <dgm:prSet presAssocID="{E31284C5-23A2-4E4B-ADBC-299A87441FDC}" presName="childText" presStyleLbl="revTx" presStyleIdx="1" presStyleCnt="2">
        <dgm:presLayoutVars>
          <dgm:bulletEnabled val="1"/>
        </dgm:presLayoutVars>
      </dgm:prSet>
      <dgm:spPr/>
      <dgm:t>
        <a:bodyPr/>
        <a:lstStyle/>
        <a:p>
          <a:endParaRPr lang="en-US"/>
        </a:p>
      </dgm:t>
    </dgm:pt>
  </dgm:ptLst>
  <dgm:cxnLst>
    <dgm:cxn modelId="{63AEBC95-62A4-43BE-8271-6D79FEE3CA92}" srcId="{71930252-7160-4DBE-B2E8-5397EF1ED30C}" destId="{4C0DE0A3-0819-45EB-8491-68EAEC94DC11}" srcOrd="0" destOrd="0" parTransId="{B621BA58-8240-4D36-9FC7-B023F175BB13}" sibTransId="{AA67BF3D-145F-464D-BD98-964974072BD4}"/>
    <dgm:cxn modelId="{307145BC-15EA-4191-B4E6-EB55B0B7604C}" srcId="{E31284C5-23A2-4E4B-ADBC-299A87441FDC}" destId="{96E5155E-4EEE-4B61-8850-0E1D0CFB6205}" srcOrd="0" destOrd="0" parTransId="{BB3AE29A-3801-4BA0-B8BE-A6135093D0B1}" sibTransId="{01079A87-A37D-4602-A625-A57D2AC49933}"/>
    <dgm:cxn modelId="{41788F2C-33A0-458A-A85B-C09C3AFB7259}" srcId="{71930252-7160-4DBE-B2E8-5397EF1ED30C}" destId="{260CC846-3D97-4C58-BAC4-619731D2F0EF}" srcOrd="1" destOrd="0" parTransId="{4744E41D-314B-45F9-B321-6F4F8413EFF8}" sibTransId="{3FBF3800-6D55-4B8E-898D-54D3AB935516}"/>
    <dgm:cxn modelId="{7C34E047-ECF8-4D68-A2EB-85E4F3AC0168}" type="presOf" srcId="{5802CC27-1BDF-421E-8317-DAEC1F0E8EFD}" destId="{86BFDA11-3AEE-4886-AAF9-9F3E29D27A87}" srcOrd="0" destOrd="2" presId="urn:microsoft.com/office/officeart/2005/8/layout/vList2"/>
    <dgm:cxn modelId="{6EFA3F8B-0FF3-4FC6-A7EE-2E1C4BF0F124}" srcId="{898809A5-17FB-4462-857C-57F9826DD8CE}" destId="{E31284C5-23A2-4E4B-ADBC-299A87441FDC}" srcOrd="1" destOrd="0" parTransId="{25C13B72-258B-40AE-BFC1-BCB448BB835E}" sibTransId="{DBCB6C71-9A25-42E3-9685-A780DC908A8F}"/>
    <dgm:cxn modelId="{6D19F226-79F0-446D-8264-1472A432ED7B}" type="presOf" srcId="{C5D7DFCD-9042-4CBB-A225-A7A00305D31F}" destId="{5AB9C498-D3C2-4CCA-8450-42984820396A}" srcOrd="0" destOrd="1" presId="urn:microsoft.com/office/officeart/2005/8/layout/vList2"/>
    <dgm:cxn modelId="{7D1D6FF0-0104-43FD-A142-F47FB3093245}" type="presOf" srcId="{260CC846-3D97-4C58-BAC4-619731D2F0EF}" destId="{86BFDA11-3AEE-4886-AAF9-9F3E29D27A87}" srcOrd="0" destOrd="1" presId="urn:microsoft.com/office/officeart/2005/8/layout/vList2"/>
    <dgm:cxn modelId="{72799E32-1674-4F2C-9A6C-B8F9BDDB54FF}" type="presOf" srcId="{898809A5-17FB-4462-857C-57F9826DD8CE}" destId="{4DCA657D-DAAD-419F-BB5F-4A69E87F8C58}" srcOrd="0" destOrd="0" presId="urn:microsoft.com/office/officeart/2005/8/layout/vList2"/>
    <dgm:cxn modelId="{F39C6B34-484F-4A5F-B1BD-AEB9B5BD9C8A}" type="presOf" srcId="{4C0DE0A3-0819-45EB-8491-68EAEC94DC11}" destId="{86BFDA11-3AEE-4886-AAF9-9F3E29D27A87}" srcOrd="0" destOrd="0" presId="urn:microsoft.com/office/officeart/2005/8/layout/vList2"/>
    <dgm:cxn modelId="{8D0F2FB9-EACB-46FC-9C8F-99510FA56BFB}" srcId="{E31284C5-23A2-4E4B-ADBC-299A87441FDC}" destId="{790B8776-3DF4-411C-85C1-05A67C359238}" srcOrd="2" destOrd="0" parTransId="{E10301B0-1C9F-4C77-9CBA-C44D15AC9712}" sibTransId="{94CA03DB-25F8-45C7-BF3A-7E35D8CD8449}"/>
    <dgm:cxn modelId="{1DD4AD2D-99F2-4D55-A252-47AFC23AACCF}" type="presOf" srcId="{E31284C5-23A2-4E4B-ADBC-299A87441FDC}" destId="{1F7E0980-525A-4C7F-92E0-BC6F11A2C0C0}" srcOrd="0" destOrd="0" presId="urn:microsoft.com/office/officeart/2005/8/layout/vList2"/>
    <dgm:cxn modelId="{D0D44784-0E67-40FC-A5B3-BB604D042549}" type="presOf" srcId="{790B8776-3DF4-411C-85C1-05A67C359238}" destId="{5AB9C498-D3C2-4CCA-8450-42984820396A}" srcOrd="0" destOrd="2" presId="urn:microsoft.com/office/officeart/2005/8/layout/vList2"/>
    <dgm:cxn modelId="{46A3257A-6E39-4DA8-A342-DD552A389D9F}" srcId="{898809A5-17FB-4462-857C-57F9826DD8CE}" destId="{71930252-7160-4DBE-B2E8-5397EF1ED30C}" srcOrd="0" destOrd="0" parTransId="{9D1F35C6-F075-4AAA-B247-19C4257B8900}" sibTransId="{7798598A-5141-4FEF-B2B4-A2761060F6CB}"/>
    <dgm:cxn modelId="{E28AFF19-985B-4477-9A4C-E0B970A7C08A}" type="presOf" srcId="{96E5155E-4EEE-4B61-8850-0E1D0CFB6205}" destId="{5AB9C498-D3C2-4CCA-8450-42984820396A}" srcOrd="0" destOrd="0" presId="urn:microsoft.com/office/officeart/2005/8/layout/vList2"/>
    <dgm:cxn modelId="{D9C3CC05-1F79-4AA6-BF27-DCD21B51A693}" srcId="{71930252-7160-4DBE-B2E8-5397EF1ED30C}" destId="{5802CC27-1BDF-421E-8317-DAEC1F0E8EFD}" srcOrd="2" destOrd="0" parTransId="{BA3FEFCF-A125-4F33-8DEA-8BCE3141EDD9}" sibTransId="{14EA53D5-77F8-4EE3-A797-0E2CD5C54971}"/>
    <dgm:cxn modelId="{50CAC78F-B219-4F8A-A8E4-7E77E2B6DDBE}" type="presOf" srcId="{71930252-7160-4DBE-B2E8-5397EF1ED30C}" destId="{787F0BC8-A610-43C9-9662-174E16FCFF01}" srcOrd="0" destOrd="0" presId="urn:microsoft.com/office/officeart/2005/8/layout/vList2"/>
    <dgm:cxn modelId="{D9731BE3-FE31-48F6-8BE4-A6BCFA5428E9}" srcId="{E31284C5-23A2-4E4B-ADBC-299A87441FDC}" destId="{C5D7DFCD-9042-4CBB-A225-A7A00305D31F}" srcOrd="1" destOrd="0" parTransId="{38CF3716-0997-41D3-8C6F-9A914DD82464}" sibTransId="{8325E190-E26A-4556-BA5F-892C0E54A49C}"/>
    <dgm:cxn modelId="{75FCC1AC-3C4A-422E-B03F-31EE62751FC8}" type="presParOf" srcId="{4DCA657D-DAAD-419F-BB5F-4A69E87F8C58}" destId="{787F0BC8-A610-43C9-9662-174E16FCFF01}" srcOrd="0" destOrd="0" presId="urn:microsoft.com/office/officeart/2005/8/layout/vList2"/>
    <dgm:cxn modelId="{AE381B93-39CD-4FA4-B4EC-82A14AFC7215}" type="presParOf" srcId="{4DCA657D-DAAD-419F-BB5F-4A69E87F8C58}" destId="{86BFDA11-3AEE-4886-AAF9-9F3E29D27A87}" srcOrd="1" destOrd="0" presId="urn:microsoft.com/office/officeart/2005/8/layout/vList2"/>
    <dgm:cxn modelId="{9B088E4E-9849-48C6-A4CA-995E26054D05}" type="presParOf" srcId="{4DCA657D-DAAD-419F-BB5F-4A69E87F8C58}" destId="{1F7E0980-525A-4C7F-92E0-BC6F11A2C0C0}" srcOrd="2" destOrd="0" presId="urn:microsoft.com/office/officeart/2005/8/layout/vList2"/>
    <dgm:cxn modelId="{E291DCF0-A5DA-40C5-93F2-FED5FB77CFFE}" type="presParOf" srcId="{4DCA657D-DAAD-419F-BB5F-4A69E87F8C58}" destId="{5AB9C498-D3C2-4CCA-8450-42984820396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D56B3-6C82-40DD-98FA-134196FC26A4}" type="datetimeFigureOut">
              <a:rPr lang="en-US" smtClean="0"/>
              <a:pPr/>
              <a:t>10/23/2019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0D8B5-8FAD-4D8C-8B4E-1B73660FDA8B}" type="slidenum">
              <a:rPr lang="en-US" smtClean="0"/>
              <a:pPr/>
              <a:t>‹#›</a:t>
            </a:fld>
            <a:endParaRPr lang="en-US"/>
          </a:p>
        </p:txBody>
      </p:sp>
    </p:spTree>
    <p:extLst>
      <p:ext uri="{BB962C8B-B14F-4D97-AF65-F5344CB8AC3E}">
        <p14:creationId xmlns:p14="http://schemas.microsoft.com/office/powerpoint/2010/main" val="308161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29000"/>
            <a:lum/>
          </a:blip>
          <a:srcRect/>
          <a:stretch>
            <a:fillRect b="21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8"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
        <p:nvSpPr>
          <p:cNvPr id="3" name="Subtitle 2"/>
          <p:cNvSpPr>
            <a:spLocks noGrp="1"/>
          </p:cNvSpPr>
          <p:nvPr>
            <p:ph type="subTitle" idx="1"/>
          </p:nvPr>
        </p:nvSpPr>
        <p:spPr>
          <a:xfrm>
            <a:off x="2286000" y="4627245"/>
            <a:ext cx="6400800" cy="1554480"/>
          </a:xfrm>
        </p:spPr>
        <p:txBody>
          <a:bodyPr anchor="b">
            <a:normAutofit/>
          </a:bodyPr>
          <a:lstStyle>
            <a:lvl1pPr marL="0" indent="0" algn="r">
              <a:buNone/>
              <a:defRPr sz="3200" b="1" baseline="0">
                <a:solidFill>
                  <a:srgbClr val="8CC75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463138" y="457200"/>
            <a:ext cx="8224652" cy="1470025"/>
          </a:xfrm>
        </p:spPr>
        <p:txBody>
          <a:bodyPr>
            <a:normAutofit/>
          </a:bodyPr>
          <a:lstStyle>
            <a:lvl1pPr algn="ctr">
              <a:defRPr sz="4000" b="1">
                <a:solidFill>
                  <a:srgbClr val="009AD3"/>
                </a:solidFill>
                <a:effectLst/>
              </a:defRPr>
            </a:lvl1pPr>
          </a:lstStyle>
          <a:p>
            <a:r>
              <a:rPr lang="en-US" smtClean="0"/>
              <a:t>Click to edit Master title style</a:t>
            </a:r>
            <a:endParaRPr lang="en-US" dirty="0"/>
          </a:p>
        </p:txBody>
      </p:sp>
      <p:cxnSp>
        <p:nvCxnSpPr>
          <p:cNvPr id="10" name="Straight Connector 9"/>
          <p:cNvCxnSpPr/>
          <p:nvPr/>
        </p:nvCxnSpPr>
        <p:spPr>
          <a:xfrm>
            <a:off x="2286000" y="6181725"/>
            <a:ext cx="6400800" cy="0"/>
          </a:xfrm>
          <a:prstGeom prst="line">
            <a:avLst/>
          </a:prstGeom>
          <a:ln w="57150">
            <a:solidFill>
              <a:srgbClr val="F47A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451168"/>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10" name="Footer Placeholder 4"/>
          <p:cNvSpPr>
            <a:spLocks noGrp="1"/>
          </p:cNvSpPr>
          <p:nvPr>
            <p:ph type="ftr" sz="quarter" idx="1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12" name="Title 1"/>
          <p:cNvSpPr>
            <a:spLocks noGrp="1"/>
          </p:cNvSpPr>
          <p:nvPr>
            <p:ph type="title"/>
          </p:nvPr>
        </p:nvSpPr>
        <p:spPr>
          <a:xfrm>
            <a:off x="457200" y="246888"/>
            <a:ext cx="8229600" cy="100584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76200" dist="76200" dir="2700000" algn="tl" rotWithShape="0">
              <a:prstClr val="black">
                <a:alpha val="40000"/>
              </a:prstClr>
            </a:outerShdw>
          </a:effectLst>
        </p:spPr>
        <p:txBody>
          <a:bodyPr/>
          <a:lstStyle>
            <a:lvl1pPr>
              <a:defRPr>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222831844"/>
      </p:ext>
    </p:extLst>
  </p:cSld>
  <p:clrMapOvr>
    <a:masterClrMapping/>
  </p:clrMapOvr>
  <p:transition spd="slow">
    <p:cut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5"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3523729963"/>
      </p:ext>
    </p:extLst>
  </p:cSld>
  <p:clrMapOvr>
    <a:masterClrMapping/>
  </p:clrMapOvr>
  <p:transition spd="slow">
    <p:cut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46888"/>
            <a:ext cx="8229600" cy="100584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76200" dist="76200" dir="2700000" algn="tl" rotWithShape="0">
              <a:prstClr val="black">
                <a:alpha val="40000"/>
              </a:prstClr>
            </a:outerShdw>
          </a:effectLst>
        </p:spPr>
        <p:txBody>
          <a:bodyPr/>
          <a:lstStyle>
            <a:lvl1pPr>
              <a:defRPr>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7"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Tree>
    <p:extLst>
      <p:ext uri="{BB962C8B-B14F-4D97-AF65-F5344CB8AC3E}">
        <p14:creationId xmlns:p14="http://schemas.microsoft.com/office/powerpoint/2010/main" val="2987233403"/>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 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buFont typeface="+mj-lt"/>
              <a:buAutoNum type="arabicPeriod"/>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7"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
        <p:nvSpPr>
          <p:cNvPr id="8" name="Title 1"/>
          <p:cNvSpPr>
            <a:spLocks noGrp="1"/>
          </p:cNvSpPr>
          <p:nvPr>
            <p:ph type="title"/>
          </p:nvPr>
        </p:nvSpPr>
        <p:spPr>
          <a:xfrm>
            <a:off x="457200" y="246888"/>
            <a:ext cx="8229600" cy="1005840"/>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outerShdw blurRad="76200" dist="76200" dir="2700000" algn="tl" rotWithShape="0">
              <a:prstClr val="black">
                <a:alpha val="40000"/>
              </a:prstClr>
            </a:outerShdw>
          </a:effectLst>
        </p:spPr>
        <p:txBody>
          <a:bodyPr>
            <a:normAutofit/>
          </a:bodyPr>
          <a:lstStyle>
            <a:lvl1pPr>
              <a:defRPr sz="280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535103629"/>
      </p:ext>
    </p:extLst>
  </p:cSld>
  <p:clrMapOvr>
    <a:overrideClrMapping bg1="lt1" tx1="dk1" bg2="lt2" tx2="dk2" accent1="accent1" accent2="accent2" accent3="accent3" accent4="accent4" accent5="accent5" accent6="accent6" hlink="hlink" folHlink="folHlink"/>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7"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5" name="Title 1"/>
          <p:cNvSpPr>
            <a:spLocks noGrp="1"/>
          </p:cNvSpPr>
          <p:nvPr>
            <p:ph type="title"/>
          </p:nvPr>
        </p:nvSpPr>
        <p:spPr>
          <a:xfrm>
            <a:off x="457200" y="246888"/>
            <a:ext cx="8229600" cy="100584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76200" dist="76200" dir="2700000" algn="tl" rotWithShape="0">
              <a:prstClr val="black">
                <a:alpha val="40000"/>
              </a:prstClr>
            </a:outerShdw>
          </a:effectLst>
        </p:spPr>
        <p:txBody>
          <a:bodyPr/>
          <a:lstStyle>
            <a:lvl1pPr>
              <a:defRPr>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854622397"/>
      </p:ext>
    </p:extLst>
  </p:cSld>
  <p:clrMapOvr>
    <a:masterClrMapping/>
  </p:clrMapOvr>
  <p:transition spd="slow">
    <p:cut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xhibi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7"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
        <p:nvSpPr>
          <p:cNvPr id="5" name="Title 1"/>
          <p:cNvSpPr>
            <a:spLocks noGrp="1"/>
          </p:cNvSpPr>
          <p:nvPr>
            <p:ph type="title" hasCustomPrompt="1"/>
          </p:nvPr>
        </p:nvSpPr>
        <p:spPr>
          <a:xfrm>
            <a:off x="457200" y="246888"/>
            <a:ext cx="8229600" cy="1005840"/>
          </a:xfrm>
          <a:noFill/>
          <a:effectLst/>
        </p:spPr>
        <p:txBody>
          <a:bodyPr>
            <a:normAutofit/>
          </a:bodyPr>
          <a:lstStyle>
            <a:lvl1pPr algn="l">
              <a:defRPr sz="1800">
                <a:solidFill>
                  <a:schemeClr val="accent1">
                    <a:lumMod val="75000"/>
                  </a:schemeClr>
                </a:solidFill>
                <a:effectLst/>
              </a:defRPr>
            </a:lvl1pPr>
          </a:lstStyle>
          <a:p>
            <a:r>
              <a:rPr lang="en-US" dirty="0" smtClean="0"/>
              <a:t>CLICK TO EDIT MASTER TITLE STYLE</a:t>
            </a:r>
            <a:endParaRPr lang="en-US" dirty="0"/>
          </a:p>
        </p:txBody>
      </p:sp>
      <p:cxnSp>
        <p:nvCxnSpPr>
          <p:cNvPr id="3" name="Straight Connector 2"/>
          <p:cNvCxnSpPr/>
          <p:nvPr/>
        </p:nvCxnSpPr>
        <p:spPr>
          <a:xfrm>
            <a:off x="533400" y="1066800"/>
            <a:ext cx="81534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763069"/>
      </p:ext>
    </p:extLst>
  </p:cSld>
  <p:clrMapOvr>
    <a:masterClrMapping/>
  </p:clrMapOvr>
  <p:transition spd="slow">
    <p:cut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xhibit Tall Vertica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7"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
        <p:nvSpPr>
          <p:cNvPr id="5" name="Title 1"/>
          <p:cNvSpPr>
            <a:spLocks noGrp="1"/>
          </p:cNvSpPr>
          <p:nvPr>
            <p:ph type="title" hasCustomPrompt="1"/>
          </p:nvPr>
        </p:nvSpPr>
        <p:spPr>
          <a:xfrm>
            <a:off x="457200" y="435934"/>
            <a:ext cx="3657600" cy="846137"/>
          </a:xfrm>
          <a:noFill/>
          <a:effectLst/>
        </p:spPr>
        <p:txBody>
          <a:bodyPr anchor="t">
            <a:normAutofit/>
          </a:bodyPr>
          <a:lstStyle>
            <a:lvl1pPr algn="l">
              <a:defRPr sz="1800">
                <a:solidFill>
                  <a:schemeClr val="accent1">
                    <a:lumMod val="75000"/>
                  </a:schemeClr>
                </a:solidFill>
                <a:effectLst/>
              </a:defRPr>
            </a:lvl1pPr>
          </a:lstStyle>
          <a:p>
            <a:r>
              <a:rPr lang="en-US" dirty="0" smtClean="0"/>
              <a:t>CLICK TO EDIT MASTER TITLE STYLE</a:t>
            </a:r>
            <a:endParaRPr lang="en-US" dirty="0"/>
          </a:p>
        </p:txBody>
      </p:sp>
      <p:cxnSp>
        <p:nvCxnSpPr>
          <p:cNvPr id="3" name="Straight Connector 2"/>
          <p:cNvCxnSpPr/>
          <p:nvPr/>
        </p:nvCxnSpPr>
        <p:spPr>
          <a:xfrm>
            <a:off x="468313" y="1371600"/>
            <a:ext cx="3646487"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694072"/>
      </p:ext>
    </p:extLst>
  </p:cSld>
  <p:clrMapOvr>
    <a:masterClrMapping/>
  </p:clrMapOvr>
  <p:transition spd="slow">
    <p:cut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7"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
        <p:nvSpPr>
          <p:cNvPr id="5" name="Title 1"/>
          <p:cNvSpPr>
            <a:spLocks noGrp="1"/>
          </p:cNvSpPr>
          <p:nvPr>
            <p:ph type="title" hasCustomPrompt="1"/>
          </p:nvPr>
        </p:nvSpPr>
        <p:spPr>
          <a:xfrm>
            <a:off x="457200" y="246888"/>
            <a:ext cx="8229600" cy="1005840"/>
          </a:xfrm>
          <a:noFill/>
          <a:effectLst/>
        </p:spPr>
        <p:txBody>
          <a:bodyPr>
            <a:normAutofit/>
          </a:bodyPr>
          <a:lstStyle>
            <a:lvl1pPr algn="l">
              <a:defRPr sz="1800">
                <a:solidFill>
                  <a:schemeClr val="accent1">
                    <a:lumMod val="75000"/>
                  </a:schemeClr>
                </a:solidFill>
                <a:effectLst/>
              </a:defRPr>
            </a:lvl1pPr>
          </a:lstStyle>
          <a:p>
            <a:r>
              <a:rPr lang="en-US" dirty="0" smtClean="0"/>
              <a:t>CLICK TO EDIT MASTER TITLE STYLE</a:t>
            </a:r>
            <a:endParaRPr lang="en-US" dirty="0"/>
          </a:p>
        </p:txBody>
      </p:sp>
      <p:cxnSp>
        <p:nvCxnSpPr>
          <p:cNvPr id="3" name="Straight Connector 2"/>
          <p:cNvCxnSpPr/>
          <p:nvPr/>
        </p:nvCxnSpPr>
        <p:spPr>
          <a:xfrm>
            <a:off x="533400" y="1066800"/>
            <a:ext cx="8153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251649"/>
      </p:ext>
    </p:extLst>
  </p:cSld>
  <p:clrMapOvr>
    <a:masterClrMapping/>
  </p:clrMapOvr>
  <p:transition spd="slow">
    <p:cut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7545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8"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9" name="Title 1"/>
          <p:cNvSpPr>
            <a:spLocks noGrp="1"/>
          </p:cNvSpPr>
          <p:nvPr>
            <p:ph type="title"/>
          </p:nvPr>
        </p:nvSpPr>
        <p:spPr>
          <a:xfrm>
            <a:off x="457200" y="246888"/>
            <a:ext cx="8229600" cy="100584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76200" dist="76200" dir="2700000" algn="tl" rotWithShape="0">
              <a:prstClr val="black">
                <a:alpha val="40000"/>
              </a:prstClr>
            </a:outerShdw>
          </a:effectLst>
        </p:spPr>
        <p:txBody>
          <a:bodyPr/>
          <a:lstStyle>
            <a:lvl1pPr>
              <a:defRPr>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287444895"/>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1000"/>
                                        <p:tgtEl>
                                          <p:spTgt spid="4">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1000"/>
                                        <p:tgtEl>
                                          <p:spTgt spid="4">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1000"/>
                                        <p:tgtEl>
                                          <p:spTgt spid="4">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1000"/>
                                        <p:tgtEl>
                                          <p:spTgt spid="4">
                                            <p:txEl>
                                              <p:pRg st="3" end="3"/>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Lst>
      </p:bldP>
      <p:bldP spid="4" grpId="0" build="p">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ey Term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754563"/>
          </a:xfrm>
        </p:spPr>
        <p:txBody>
          <a:bodyPr/>
          <a:lstStyle>
            <a:lvl1pPr marL="233363" indent="-233363">
              <a:buNone/>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marL="233363" indent="-233363">
              <a:buNone/>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r>
              <a:rPr lang="en-US" smtClean="0"/>
              <a:t>8–</a:t>
            </a:r>
            <a:fld id="{EDEDAE98-C97D-4C66-8FCA-6282D1B67397}" type="slidenum">
              <a:rPr lang="en-US" smtClean="0"/>
              <a:pPr/>
              <a:t>‹#›</a:t>
            </a:fld>
            <a:endParaRPr lang="en-US" dirty="0"/>
          </a:p>
        </p:txBody>
      </p:sp>
      <p:sp>
        <p:nvSpPr>
          <p:cNvPr id="8"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
        <p:nvSpPr>
          <p:cNvPr id="9" name="Title 1"/>
          <p:cNvSpPr>
            <a:spLocks noGrp="1"/>
          </p:cNvSpPr>
          <p:nvPr>
            <p:ph type="title"/>
          </p:nvPr>
        </p:nvSpPr>
        <p:spPr>
          <a:xfrm>
            <a:off x="457200" y="246888"/>
            <a:ext cx="8229600" cy="1005840"/>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effectLst>
            <a:outerShdw blurRad="76200" dist="76200" dir="2700000" algn="tl" rotWithShape="0">
              <a:prstClr val="black">
                <a:alpha val="40000"/>
              </a:prstClr>
            </a:outerShdw>
          </a:effectLst>
        </p:spPr>
        <p:txBody>
          <a:bodyPr/>
          <a:lstStyle>
            <a:lvl1pPr>
              <a:defRPr>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708746875"/>
      </p:ext>
    </p:extLst>
  </p:cSld>
  <p:clrMapOvr>
    <a:overrideClrMapping bg1="lt1" tx1="dk1" bg2="lt2" tx2="dk2" accent1="accent1" accent2="accent2" accent3="accent3" accent4="accent4" accent5="accent5" accent6="accent6" hlink="hlink" folHlink="folHlink"/>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1000"/>
                                        <p:tgtEl>
                                          <p:spTgt spid="4">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1000"/>
                                        <p:tgtEl>
                                          <p:spTgt spid="4">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1000"/>
                                        <p:tgtEl>
                                          <p:spTgt spid="4">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1000"/>
                                        <p:tgtEl>
                                          <p:spTgt spid="4">
                                            <p:txEl>
                                              <p:pRg st="3" end="3"/>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Lst>
      </p:bldP>
      <p:bldP spid="4" grpId="0" build="p">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6888"/>
            <a:ext cx="8229600" cy="100584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7200" y="6400800"/>
            <a:ext cx="5486400" cy="320675"/>
          </a:xfrm>
          <a:prstGeom prst="rect">
            <a:avLst/>
          </a:prstGeom>
        </p:spPr>
        <p:txBody>
          <a:bodyPr vert="horz" lIns="91440" tIns="45720" rIns="91440" bIns="45720" rtlCol="0" anchor="b"/>
          <a:lstStyle>
            <a:lvl1pPr algn="l">
              <a:defRPr sz="700">
                <a:solidFill>
                  <a:schemeClr val="tx1"/>
                </a:solidFill>
                <a:latin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b"/>
          <a:lstStyle>
            <a:lvl1pPr algn="r">
              <a:defRPr sz="700">
                <a:solidFill>
                  <a:schemeClr val="tx1"/>
                </a:solidFill>
                <a:latin typeface="Arial" pitchFamily="34" charset="0"/>
              </a:defRPr>
            </a:lvl1pPr>
          </a:lstStyle>
          <a:p>
            <a:r>
              <a:rPr lang="en-US" smtClean="0"/>
              <a:t>8–</a:t>
            </a:r>
            <a:fld id="{EDEDAE98-C97D-4C66-8FCA-6282D1B67397}" type="slidenum">
              <a:rPr lang="en-US" smtClean="0"/>
              <a:pPr/>
              <a:t>‹#›</a:t>
            </a:fld>
            <a:endParaRPr lang="en-US" dirty="0"/>
          </a:p>
        </p:txBody>
      </p:sp>
    </p:spTree>
    <p:extLst>
      <p:ext uri="{BB962C8B-B14F-4D97-AF65-F5344CB8AC3E}">
        <p14:creationId xmlns:p14="http://schemas.microsoft.com/office/powerpoint/2010/main" val="24223486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cut thruBlk="1"/>
  </p:transition>
  <p:timing>
    <p:tnLst>
      <p:par>
        <p:cTn id="1" dur="indefinite" restart="never" nodeType="tmRoot"/>
      </p:par>
    </p:tnLst>
  </p:timing>
  <p:hf sldNum="0" hdr="0" dt="0"/>
  <p:txStyles>
    <p:titleStyle>
      <a:lvl1pPr algn="ctr" defTabSz="914400" rtl="0" eaLnBrk="1" latinLnBrk="0" hangingPunct="1">
        <a:spcBef>
          <a:spcPct val="0"/>
        </a:spcBef>
        <a:buNone/>
        <a:defRPr sz="3200" kern="1200">
          <a:solidFill>
            <a:schemeClr val="accent6">
              <a:lumMod val="50000"/>
            </a:schemeClr>
          </a:solidFill>
          <a:latin typeface="+mj-lt"/>
          <a:ea typeface="Tahoma" pitchFamily="34" charset="0"/>
          <a:cs typeface="Tahoma" pitchFamily="34" charset="0"/>
        </a:defRPr>
      </a:lvl1pPr>
    </p:titleStyle>
    <p:bodyStyle>
      <a:lvl1pPr marL="228600" indent="-228600" algn="l" defTabSz="914400" rtl="0" eaLnBrk="1" latinLnBrk="0" hangingPunct="1">
        <a:spcBef>
          <a:spcPct val="20000"/>
        </a:spcBef>
        <a:buFont typeface="Arial" pitchFamily="34" charset="0"/>
        <a:buChar char="•"/>
        <a:defRPr sz="2400" b="0" kern="1200">
          <a:solidFill>
            <a:schemeClr val="tx1"/>
          </a:solidFill>
          <a:latin typeface="Arial" pitchFamily="34" charset="0"/>
          <a:ea typeface="+mn-ea"/>
          <a:cs typeface="Arial" pitchFamily="34" charset="0"/>
        </a:defRPr>
      </a:lvl1pPr>
      <a:lvl2pPr marL="512763" indent="-284163"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685800" indent="-173038"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3pPr>
      <a:lvl4pPr marL="858838" indent="-173038"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mn-cs"/>
        </a:defRPr>
      </a:lvl4pPr>
      <a:lvl5pPr marL="1033463" indent="-174625" algn="l" defTabSz="914400" rtl="0" eaLnBrk="1" latinLnBrk="0" hangingPunct="1">
        <a:spcBef>
          <a:spcPct val="20000"/>
        </a:spcBef>
        <a:buFont typeface="Arial" pitchFamily="34" charset="0"/>
        <a:buChar char="»"/>
        <a:defRPr sz="1800" kern="1200">
          <a:solidFill>
            <a:schemeClr val="accent2">
              <a:lumMod val="75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
        <p:nvSpPr>
          <p:cNvPr id="4" name="Subtitle 3"/>
          <p:cNvSpPr>
            <a:spLocks noGrp="1"/>
          </p:cNvSpPr>
          <p:nvPr>
            <p:ph type="subTitle" idx="1"/>
          </p:nvPr>
        </p:nvSpPr>
        <p:spPr/>
        <p:txBody>
          <a:bodyPr/>
          <a:lstStyle/>
          <a:p>
            <a:r>
              <a:rPr lang="en-US" dirty="0" smtClean="0"/>
              <a:t>Chapter 8</a:t>
            </a:r>
            <a:br>
              <a:rPr lang="en-US" dirty="0" smtClean="0"/>
            </a:br>
            <a:r>
              <a:rPr lang="en-US" dirty="0" smtClean="0"/>
              <a:t>Entry Strategies in</a:t>
            </a:r>
            <a:br>
              <a:rPr lang="en-US" dirty="0" smtClean="0"/>
            </a:br>
            <a:r>
              <a:rPr lang="en-US" dirty="0" smtClean="0"/>
              <a:t>Global Business</a:t>
            </a:r>
            <a:endParaRPr lang="en-US" dirty="0"/>
          </a:p>
        </p:txBody>
      </p:sp>
      <p:sp>
        <p:nvSpPr>
          <p:cNvPr id="5" name="Title 4"/>
          <p:cNvSpPr>
            <a:spLocks noGrp="1"/>
          </p:cNvSpPr>
          <p:nvPr>
            <p:ph type="ctrTitle"/>
          </p:nvPr>
        </p:nvSpPr>
        <p:spPr/>
        <p:txBody>
          <a:bodyPr/>
          <a:lstStyle/>
          <a:p>
            <a:r>
              <a:rPr lang="en-US" dirty="0" smtClean="0"/>
              <a:t>Introduction to Global Business</a:t>
            </a:r>
            <a:endParaRPr lang="en-US" dirty="0"/>
          </a:p>
        </p:txBody>
      </p:sp>
    </p:spTree>
    <p:extLst>
      <p:ext uri="{BB962C8B-B14F-4D97-AF65-F5344CB8AC3E}">
        <p14:creationId xmlns:p14="http://schemas.microsoft.com/office/powerpoint/2010/main" val="692926579"/>
      </p:ext>
    </p:extLst>
  </p:cSld>
  <p:clrMapOvr>
    <a:masterClrMapping/>
  </p:clrMapOvr>
  <p:transition spd="slow">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Alliances</a:t>
            </a:r>
            <a:endParaRPr lang="en-US" dirty="0"/>
          </a:p>
        </p:txBody>
      </p:sp>
      <p:sp>
        <p:nvSpPr>
          <p:cNvPr id="3" name="Content Placeholder 2"/>
          <p:cNvSpPr>
            <a:spLocks noGrp="1"/>
          </p:cNvSpPr>
          <p:nvPr>
            <p:ph idx="1"/>
          </p:nvPr>
        </p:nvSpPr>
        <p:spPr/>
        <p:txBody>
          <a:bodyPr/>
          <a:lstStyle/>
          <a:p>
            <a:r>
              <a:rPr lang="en-US" b="1" dirty="0"/>
              <a:t>S</a:t>
            </a:r>
            <a:r>
              <a:rPr lang="en-US" b="1" dirty="0" smtClean="0"/>
              <a:t>trategic alliances</a:t>
            </a:r>
            <a:r>
              <a:rPr lang="en-US" dirty="0" smtClean="0"/>
              <a:t> involve relationships between two or more firms that stand to gain revenues through cooperation.</a:t>
            </a:r>
          </a:p>
          <a:p>
            <a:r>
              <a:rPr lang="en-US" dirty="0" smtClean="0"/>
              <a:t>Strategic alliances do not involve the creation of a separate entity with joint ownership.</a:t>
            </a:r>
          </a:p>
          <a:p>
            <a:r>
              <a:rPr lang="en-US" dirty="0" smtClean="0"/>
              <a:t>Strategic alliances are primarily aimed at enhancing revenues.</a:t>
            </a:r>
          </a:p>
          <a:p>
            <a:r>
              <a:rPr lang="en-US" dirty="0" smtClean="0"/>
              <a:t>A challenge for strategic alliances is that any member could prematurely quit the alliance, negatively affecting other partners.</a:t>
            </a:r>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Tree>
    <p:extLst>
      <p:ext uri="{BB962C8B-B14F-4D97-AF65-F5344CB8AC3E}">
        <p14:creationId xmlns:p14="http://schemas.microsoft.com/office/powerpoint/2010/main" val="1677542383"/>
      </p:ext>
    </p:extLst>
  </p:cSld>
  <p:clrMapOvr>
    <a:masterClrMapping/>
  </p:clrMapOvr>
  <p:transition spd="slow">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Joint Ventures</a:t>
            </a:r>
            <a:endParaRPr lang="en-US" dirty="0"/>
          </a:p>
        </p:txBody>
      </p:sp>
      <p:sp>
        <p:nvSpPr>
          <p:cNvPr id="3" name="Content Placeholder 2"/>
          <p:cNvSpPr>
            <a:spLocks noGrp="1"/>
          </p:cNvSpPr>
          <p:nvPr>
            <p:ph idx="1"/>
          </p:nvPr>
        </p:nvSpPr>
        <p:spPr/>
        <p:txBody>
          <a:bodyPr/>
          <a:lstStyle/>
          <a:p>
            <a:r>
              <a:rPr lang="en-US" dirty="0" smtClean="0"/>
              <a:t>Firms looking to invest overseas may set up </a:t>
            </a:r>
            <a:r>
              <a:rPr lang="en-US" b="1" dirty="0" smtClean="0"/>
              <a:t>joint ventures</a:t>
            </a:r>
            <a:r>
              <a:rPr lang="en-US" dirty="0" smtClean="0"/>
              <a:t> to share increased risk with a local corporate entity.</a:t>
            </a:r>
          </a:p>
          <a:p>
            <a:r>
              <a:rPr lang="en-US" dirty="0" smtClean="0"/>
              <a:t>Joint ventures make sense when capital investments are so large that no single company would be willing to come up with all the needed funds.</a:t>
            </a:r>
          </a:p>
          <a:p>
            <a:r>
              <a:rPr lang="en-US" dirty="0" smtClean="0"/>
              <a:t>In most cases, international joint ventures include at least one local firm.</a:t>
            </a:r>
          </a:p>
          <a:p>
            <a:pPr lvl="1"/>
            <a:r>
              <a:rPr lang="en-US" dirty="0" smtClean="0"/>
              <a:t>The local partner knows domestic economic, cultural, and political environments.</a:t>
            </a:r>
          </a:p>
          <a:p>
            <a:pPr lvl="1"/>
            <a:r>
              <a:rPr lang="en-US" dirty="0" smtClean="0"/>
              <a:t>The local partner can help overcome country-specific logistics and bureaucracy.</a:t>
            </a:r>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Tree>
    <p:extLst>
      <p:ext uri="{BB962C8B-B14F-4D97-AF65-F5344CB8AC3E}">
        <p14:creationId xmlns:p14="http://schemas.microsoft.com/office/powerpoint/2010/main" val="2341067411"/>
      </p:ext>
    </p:extLst>
  </p:cSld>
  <p:clrMapOvr>
    <a:masterClrMapping/>
  </p:clrMapOvr>
  <p:transition spd="slow">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Risk Strategies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3546669"/>
              </p:ext>
            </p:extLst>
          </p:nvPr>
        </p:nvGraphicFramePr>
        <p:xfrm>
          <a:off x="457200" y="13716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Tree>
    <p:extLst>
      <p:ext uri="{BB962C8B-B14F-4D97-AF65-F5344CB8AC3E}">
        <p14:creationId xmlns:p14="http://schemas.microsoft.com/office/powerpoint/2010/main" val="828584679"/>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graphicEl>
                                              <a:dgm id="{787F0BC8-A610-43C9-9662-174E16FCFF01}"/>
                                            </p:graphicEl>
                                          </p:spTgt>
                                        </p:tgtEl>
                                        <p:attrNameLst>
                                          <p:attrName>style.visibility</p:attrName>
                                        </p:attrNameLst>
                                      </p:cBhvr>
                                      <p:to>
                                        <p:strVal val="visible"/>
                                      </p:to>
                                    </p:set>
                                    <p:animEffect transition="in" filter="wipe(up)">
                                      <p:cBhvr>
                                        <p:cTn id="7" dur="1000"/>
                                        <p:tgtEl>
                                          <p:spTgt spid="5">
                                            <p:graphicEl>
                                              <a:dgm id="{787F0BC8-A610-43C9-9662-174E16FCFF0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86BFDA11-3AEE-4886-AAF9-9F3E29D27A87}"/>
                                            </p:graphicEl>
                                          </p:spTgt>
                                        </p:tgtEl>
                                        <p:attrNameLst>
                                          <p:attrName>style.visibility</p:attrName>
                                        </p:attrNameLst>
                                      </p:cBhvr>
                                      <p:to>
                                        <p:strVal val="visible"/>
                                      </p:to>
                                    </p:set>
                                    <p:animEffect transition="in" filter="wipe(up)">
                                      <p:cBhvr>
                                        <p:cTn id="10" dur="1000"/>
                                        <p:tgtEl>
                                          <p:spTgt spid="5">
                                            <p:graphicEl>
                                              <a:dgm id="{86BFDA11-3AEE-4886-AAF9-9F3E29D27A87}"/>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graphicEl>
                                              <a:dgm id="{1F7E0980-525A-4C7F-92E0-BC6F11A2C0C0}"/>
                                            </p:graphicEl>
                                          </p:spTgt>
                                        </p:tgtEl>
                                        <p:attrNameLst>
                                          <p:attrName>style.visibility</p:attrName>
                                        </p:attrNameLst>
                                      </p:cBhvr>
                                      <p:to>
                                        <p:strVal val="visible"/>
                                      </p:to>
                                    </p:set>
                                    <p:animEffect transition="in" filter="wipe(up)">
                                      <p:cBhvr>
                                        <p:cTn id="13" dur="1000"/>
                                        <p:tgtEl>
                                          <p:spTgt spid="5">
                                            <p:graphicEl>
                                              <a:dgm id="{1F7E0980-525A-4C7F-92E0-BC6F11A2C0C0}"/>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graphicEl>
                                              <a:dgm id="{5AB9C498-D3C2-4CCA-8450-42984820396A}"/>
                                            </p:graphicEl>
                                          </p:spTgt>
                                        </p:tgtEl>
                                        <p:attrNameLst>
                                          <p:attrName>style.visibility</p:attrName>
                                        </p:attrNameLst>
                                      </p:cBhvr>
                                      <p:to>
                                        <p:strVal val="visible"/>
                                      </p:to>
                                    </p:set>
                                    <p:animEffect transition="in" filter="wipe(up)">
                                      <p:cBhvr>
                                        <p:cTn id="16" dur="1000"/>
                                        <p:tgtEl>
                                          <p:spTgt spid="5">
                                            <p:graphicEl>
                                              <a:dgm id="{5AB9C498-D3C2-4CCA-8450-4298482039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Cross-Border Mergers and Acquisitions</a:t>
            </a:r>
          </a:p>
        </p:txBody>
      </p:sp>
      <p:sp>
        <p:nvSpPr>
          <p:cNvPr id="3" name="Content Placeholder 2"/>
          <p:cNvSpPr>
            <a:spLocks noGrp="1"/>
          </p:cNvSpPr>
          <p:nvPr>
            <p:ph idx="1"/>
          </p:nvPr>
        </p:nvSpPr>
        <p:spPr/>
        <p:txBody>
          <a:bodyPr/>
          <a:lstStyle/>
          <a:p>
            <a:r>
              <a:rPr lang="en-US" dirty="0" smtClean="0"/>
              <a:t>Domestic companies with clearly identified core competencies or competitive advantages may enter foreign markets by merging with or acquiring firms overseas.</a:t>
            </a:r>
          </a:p>
          <a:p>
            <a:r>
              <a:rPr lang="en-US" dirty="0" smtClean="0"/>
              <a:t>In acquisitions, the home country firm purchases the host country firm and implements its own international strategy.</a:t>
            </a:r>
          </a:p>
          <a:p>
            <a:r>
              <a:rPr lang="en-US" dirty="0" smtClean="0"/>
              <a:t>In the case of mergers, the management of both companies play an active role in business development and execution.</a:t>
            </a:r>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3836588497"/>
      </p:ext>
    </p:extLst>
  </p:cSld>
  <p:clrMapOvr>
    <a:masterClrMapping/>
  </p:clrMapOvr>
  <p:transition spd="slow">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Wholly Owned Subsidiaries</a:t>
            </a:r>
            <a:endParaRPr lang="en-US" dirty="0"/>
          </a:p>
        </p:txBody>
      </p:sp>
      <p:sp>
        <p:nvSpPr>
          <p:cNvPr id="3" name="Content Placeholder 2"/>
          <p:cNvSpPr>
            <a:spLocks noGrp="1"/>
          </p:cNvSpPr>
          <p:nvPr>
            <p:ph idx="1"/>
          </p:nvPr>
        </p:nvSpPr>
        <p:spPr/>
        <p:txBody>
          <a:bodyPr/>
          <a:lstStyle/>
          <a:p>
            <a:r>
              <a:rPr lang="en-US" dirty="0" smtClean="0"/>
              <a:t>As an alternative to acquiring a foreign firm, a home country firm may build and operate its own new facilities overseas, called “green field” plants.</a:t>
            </a:r>
          </a:p>
          <a:p>
            <a:r>
              <a:rPr lang="en-US" dirty="0" smtClean="0"/>
              <a:t>Wholly owned subsidiaries generally require a large capital investment; hence, risks and rewards are high.</a:t>
            </a:r>
          </a:p>
          <a:p>
            <a:r>
              <a:rPr lang="en-US" dirty="0" smtClean="0"/>
              <a:t>Subsidiaries can require major marketing efforts to penetrate the international market because of cultural differences and because the entrant is new and relatively unknown.</a:t>
            </a:r>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Tree>
    <p:extLst>
      <p:ext uri="{BB962C8B-B14F-4D97-AF65-F5344CB8AC3E}">
        <p14:creationId xmlns:p14="http://schemas.microsoft.com/office/powerpoint/2010/main" val="1018212737"/>
      </p:ext>
    </p:extLst>
  </p:cSld>
  <p:clrMapOvr>
    <a:masterClrMapping/>
  </p:clrMapOvr>
  <p:transition spd="slow">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Multinational Enterprises (MNEs)</a:t>
            </a:r>
            <a:endParaRPr lang="en-US" dirty="0"/>
          </a:p>
        </p:txBody>
      </p:sp>
      <p:sp>
        <p:nvSpPr>
          <p:cNvPr id="3" name="Content Placeholder 2"/>
          <p:cNvSpPr>
            <a:spLocks noGrp="1"/>
          </p:cNvSpPr>
          <p:nvPr>
            <p:ph idx="1"/>
          </p:nvPr>
        </p:nvSpPr>
        <p:spPr/>
        <p:txBody>
          <a:bodyPr/>
          <a:lstStyle/>
          <a:p>
            <a:r>
              <a:rPr lang="en-US" b="1" dirty="0" smtClean="0"/>
              <a:t>Multinational enterprises (MNEs)</a:t>
            </a:r>
            <a:r>
              <a:rPr lang="en-US" dirty="0" smtClean="0"/>
              <a:t> are firms that are headquartered in one country, but own and control significant manufacturing, services, R&amp;D (research and development) facilities, or other business entities in other countries</a:t>
            </a:r>
          </a:p>
          <a:p>
            <a:pPr lvl="1"/>
            <a:r>
              <a:rPr lang="en-US" dirty="0" smtClean="0"/>
              <a:t>Developed largely after World War II as international trade and investment regulations were liberalized</a:t>
            </a:r>
          </a:p>
          <a:p>
            <a:pPr lvl="1"/>
            <a:r>
              <a:rPr lang="en-US" dirty="0" smtClean="0"/>
              <a:t>Are now challenged by the rise of MNEs from emerging market economies</a:t>
            </a:r>
          </a:p>
          <a:p>
            <a:pPr lvl="1"/>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524627831"/>
      </p:ext>
    </p:extLst>
  </p:cSld>
  <p:clrMapOvr>
    <a:masterClrMapping/>
  </p:clrMapOvr>
  <p:transition spd="slow">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tabLst>
                <a:tab pos="1371600" algn="l"/>
              </a:tabLst>
            </a:pPr>
            <a:r>
              <a:rPr lang="en-US" dirty="0" smtClean="0"/>
              <a:t>EXHIBIT 8.2	</a:t>
            </a:r>
            <a:r>
              <a:rPr lang="en-US" dirty="0" smtClean="0">
                <a:solidFill>
                  <a:schemeClr val="accent3">
                    <a:lumMod val="75000"/>
                  </a:schemeClr>
                </a:solidFill>
              </a:rPr>
              <a:t>THE WORLD’S TEN LARGEST COMPANIES (YEAR END 2013)</a:t>
            </a:r>
            <a:endParaRPr lang="en-US" dirty="0">
              <a:solidFill>
                <a:schemeClr val="accent3">
                  <a:lumMod val="75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 y="1318696"/>
            <a:ext cx="8321040" cy="3384370"/>
          </a:xfrm>
          <a:prstGeom prst="rect">
            <a:avLst/>
          </a:prstGeom>
        </p:spPr>
      </p:pic>
      <p:sp>
        <p:nvSpPr>
          <p:cNvPr id="2" name="Footer Placeholder 1"/>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478327029"/>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MNEs and Their </a:t>
            </a:r>
            <a:r>
              <a:rPr lang="en-US" dirty="0"/>
              <a:t>Global Strategic Motives</a:t>
            </a:r>
          </a:p>
        </p:txBody>
      </p:sp>
      <p:sp>
        <p:nvSpPr>
          <p:cNvPr id="3" name="Content Placeholder 2"/>
          <p:cNvSpPr>
            <a:spLocks noGrp="1"/>
          </p:cNvSpPr>
          <p:nvPr>
            <p:ph idx="1"/>
          </p:nvPr>
        </p:nvSpPr>
        <p:spPr/>
        <p:txBody>
          <a:bodyPr/>
          <a:lstStyle/>
          <a:p>
            <a:r>
              <a:rPr lang="en-US" dirty="0" smtClean="0"/>
              <a:t>In a free enterprise system, the overriding objective of firms wanting to invest abroad is to </a:t>
            </a:r>
            <a:r>
              <a:rPr lang="en-US" b="1" dirty="0" smtClean="0"/>
              <a:t>maximize shareholder wealth</a:t>
            </a:r>
            <a:r>
              <a:rPr lang="en-US" dirty="0" smtClean="0"/>
              <a:t>.</a:t>
            </a:r>
          </a:p>
          <a:p>
            <a:r>
              <a:rPr lang="en-US" dirty="0" smtClean="0"/>
              <a:t>Three strategic motives for companies that invest abroad:</a:t>
            </a:r>
          </a:p>
          <a:p>
            <a:pPr lvl="1"/>
            <a:r>
              <a:rPr lang="en-US" dirty="0" smtClean="0"/>
              <a:t>To increase revenues</a:t>
            </a:r>
          </a:p>
          <a:p>
            <a:pPr lvl="1"/>
            <a:r>
              <a:rPr lang="en-US" dirty="0" smtClean="0"/>
              <a:t>To cut costs</a:t>
            </a:r>
          </a:p>
          <a:p>
            <a:pPr lvl="1"/>
            <a:r>
              <a:rPr lang="en-US" dirty="0" smtClean="0"/>
              <a:t>To diversify operations to minimize risk</a:t>
            </a:r>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918690021"/>
      </p:ext>
    </p:extLst>
  </p:cSld>
  <p:clrMapOvr>
    <a:masterClrMapping/>
  </p:clrMapOvr>
  <p:transition spd="slow">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Strategies for Going Abroad</a:t>
            </a:r>
            <a:endParaRPr lang="en-US" dirty="0"/>
          </a:p>
        </p:txBody>
      </p:sp>
      <p:sp>
        <p:nvSpPr>
          <p:cNvPr id="3" name="Content Placeholder 2"/>
          <p:cNvSpPr>
            <a:spLocks noGrp="1"/>
          </p:cNvSpPr>
          <p:nvPr>
            <p:ph idx="1"/>
          </p:nvPr>
        </p:nvSpPr>
        <p:spPr/>
        <p:txBody>
          <a:bodyPr/>
          <a:lstStyle/>
          <a:p>
            <a:r>
              <a:rPr lang="en-US" dirty="0" smtClean="0"/>
              <a:t>Revenue maximizing strategies include</a:t>
            </a:r>
          </a:p>
          <a:p>
            <a:pPr lvl="1"/>
            <a:r>
              <a:rPr lang="en-US" dirty="0" smtClean="0"/>
              <a:t>Entering high-growth markets</a:t>
            </a:r>
          </a:p>
          <a:p>
            <a:pPr lvl="1"/>
            <a:r>
              <a:rPr lang="en-US" dirty="0" smtClean="0"/>
              <a:t>Entering stable, high-income markets</a:t>
            </a:r>
          </a:p>
          <a:p>
            <a:pPr lvl="1"/>
            <a:r>
              <a:rPr lang="en-US" dirty="0" smtClean="0"/>
              <a:t>Entering countries with monopolistic market structures</a:t>
            </a:r>
          </a:p>
          <a:p>
            <a:pPr lvl="1"/>
            <a:r>
              <a:rPr lang="en-US" dirty="0" smtClean="0"/>
              <a:t>Entering trade-restricted sectors</a:t>
            </a:r>
          </a:p>
          <a:p>
            <a:r>
              <a:rPr lang="en-US" dirty="0" smtClean="0"/>
              <a:t>Cost minimizing strategies include</a:t>
            </a:r>
          </a:p>
          <a:p>
            <a:pPr lvl="1"/>
            <a:r>
              <a:rPr lang="en-US" dirty="0" smtClean="0"/>
              <a:t>Gaining economies of scale in overseas production</a:t>
            </a:r>
          </a:p>
          <a:p>
            <a:pPr lvl="1"/>
            <a:r>
              <a:rPr lang="en-US" dirty="0" smtClean="0"/>
              <a:t>Minimizing factor input costs by relocating overseas</a:t>
            </a:r>
          </a:p>
          <a:p>
            <a:pPr lvl="1"/>
            <a:r>
              <a:rPr lang="en-US" dirty="0" smtClean="0"/>
              <a:t>Reacting to exchange rate movements to take advantage of long-term appreciation of FDI assets</a:t>
            </a:r>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4065852566"/>
      </p:ext>
    </p:extLst>
  </p:cSld>
  <p:clrMapOvr>
    <a:masterClrMapping/>
  </p:clrMapOvr>
  <p:transition spd="slow">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Going Abroad (continued)</a:t>
            </a:r>
            <a:endParaRPr lang="en-US" dirty="0"/>
          </a:p>
        </p:txBody>
      </p:sp>
      <p:sp>
        <p:nvSpPr>
          <p:cNvPr id="3" name="Content Placeholder 2"/>
          <p:cNvSpPr>
            <a:spLocks noGrp="1"/>
          </p:cNvSpPr>
          <p:nvPr>
            <p:ph idx="1"/>
          </p:nvPr>
        </p:nvSpPr>
        <p:spPr/>
        <p:txBody>
          <a:bodyPr/>
          <a:lstStyle/>
          <a:p>
            <a:r>
              <a:rPr lang="en-US" dirty="0" smtClean="0"/>
              <a:t>Risk minimizing strategies include</a:t>
            </a:r>
          </a:p>
          <a:p>
            <a:pPr lvl="1"/>
            <a:r>
              <a:rPr lang="en-US" dirty="0" smtClean="0"/>
              <a:t>Diversification to minimize risk and foster stability in global corporate cash flows and earnings</a:t>
            </a:r>
          </a:p>
          <a:p>
            <a:pPr lvl="1"/>
            <a:r>
              <a:rPr lang="en-US" dirty="0" smtClean="0"/>
              <a:t>Correlation of returns to identify overseas projects with performance levels that are not highly correlated to domestic cash flows or project returns over time</a:t>
            </a:r>
          </a:p>
          <a:p>
            <a:pPr lvl="1"/>
            <a:r>
              <a:rPr lang="en-US" dirty="0" smtClean="0"/>
              <a:t>Diversifying to gain foreign consumption that helps maximize overall corporate profitability during the maturity stage of the life cycle of firm’s products</a:t>
            </a:r>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1935183528"/>
      </p:ext>
    </p:extLst>
  </p:cSld>
  <p:clrMapOvr>
    <a:masterClrMapping/>
  </p:clrMapOvr>
  <p:transition spd="slow">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Summarize the major entry strategies used by companies, especially those from emerging-market economies, in the globalization process.</a:t>
            </a:r>
          </a:p>
          <a:p>
            <a:r>
              <a:rPr lang="en-US" dirty="0"/>
              <a:t>Explain the evolution of multinational enterprises (MNEs).</a:t>
            </a:r>
          </a:p>
          <a:p>
            <a:r>
              <a:rPr lang="en-US" dirty="0"/>
              <a:t>Explain the major strategic reasons why MNEs invest abroad.</a:t>
            </a:r>
          </a:p>
          <a:p>
            <a:r>
              <a:rPr lang="en-US" dirty="0"/>
              <a:t>Explain the pros and cons of foreign direct investment (FDI) from a host country perspective.</a:t>
            </a:r>
          </a:p>
          <a:p>
            <a:r>
              <a:rPr lang="en-US" dirty="0"/>
              <a:t>Describe what countries can do to successfully attract FDI</a:t>
            </a:r>
            <a:r>
              <a:rPr lang="en-US" dirty="0" smtClean="0"/>
              <a:t>.</a:t>
            </a:r>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
        <p:nvSpPr>
          <p:cNvPr id="5" name="Title 4"/>
          <p:cNvSpPr>
            <a:spLocks noGrp="1"/>
          </p:cNvSpPr>
          <p:nvPr>
            <p:ph type="title"/>
          </p:nvPr>
        </p:nvSpPr>
        <p:spPr/>
        <p:txBody>
          <a:bodyPr/>
          <a:lstStyle/>
          <a:p>
            <a:r>
              <a:rPr lang="en-US" dirty="0" smtClean="0"/>
              <a:t>After studying this chapter, you should be able to:</a:t>
            </a:r>
            <a:endParaRPr lang="en-US" dirty="0"/>
          </a:p>
        </p:txBody>
      </p:sp>
    </p:spTree>
    <p:extLst>
      <p:ext uri="{BB962C8B-B14F-4D97-AF65-F5344CB8AC3E}">
        <p14:creationId xmlns:p14="http://schemas.microsoft.com/office/powerpoint/2010/main" val="3639816335"/>
      </p:ext>
    </p:extLst>
  </p:cSld>
  <p:clrMapOvr>
    <a:masterClrMapping/>
  </p:clrMapOvr>
  <p:transition spd="slow">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Dunning’s Eclectic Theory of </a:t>
            </a:r>
            <a:br>
              <a:rPr lang="en-US" smtClean="0"/>
            </a:br>
            <a:r>
              <a:rPr lang="en-US" smtClean="0"/>
              <a:t>Foreign Direct Investment (FDI)</a:t>
            </a:r>
            <a:endParaRPr lang="en-US" dirty="0"/>
          </a:p>
        </p:txBody>
      </p:sp>
      <p:sp>
        <p:nvSpPr>
          <p:cNvPr id="9" name="Content Placeholder 8"/>
          <p:cNvSpPr>
            <a:spLocks noGrp="1"/>
          </p:cNvSpPr>
          <p:nvPr>
            <p:ph idx="1"/>
          </p:nvPr>
        </p:nvSpPr>
        <p:spPr/>
        <p:txBody>
          <a:bodyPr/>
          <a:lstStyle/>
          <a:p>
            <a:r>
              <a:rPr lang="en-US" dirty="0" smtClean="0"/>
              <a:t>Key economic advantages for using FDI:</a:t>
            </a:r>
          </a:p>
          <a:p>
            <a:pPr lvl="1"/>
            <a:r>
              <a:rPr lang="en-US" dirty="0" smtClean="0"/>
              <a:t>Ownership or firm-specific internal transfer advantages</a:t>
            </a:r>
          </a:p>
          <a:p>
            <a:pPr lvl="1"/>
            <a:r>
              <a:rPr lang="en-US" dirty="0" smtClean="0"/>
              <a:t>Location or country-specific advantages</a:t>
            </a:r>
          </a:p>
          <a:p>
            <a:pPr lvl="1"/>
            <a:r>
              <a:rPr lang="en-US" dirty="0" smtClean="0"/>
              <a:t>Internalization (mode of market entry) advantages</a:t>
            </a:r>
          </a:p>
          <a:p>
            <a:endParaRPr lang="en-US" dirty="0"/>
          </a:p>
        </p:txBody>
      </p:sp>
      <p:sp>
        <p:nvSpPr>
          <p:cNvPr id="5" name="Footer Placeholder 4"/>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711351832"/>
      </p:ext>
    </p:extLst>
  </p:cSld>
  <p:clrMapOvr>
    <a:masterClrMapping/>
  </p:clrMapOvr>
  <p:transition spd="slow">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Placeholder 5"/>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Benefits of FDI</a:t>
            </a:r>
            <a:endParaRPr lang="en-US" dirty="0"/>
          </a:p>
        </p:txBody>
      </p:sp>
      <p:sp>
        <p:nvSpPr>
          <p:cNvPr id="7" name="Content Placeholder 6"/>
          <p:cNvSpPr>
            <a:spLocks noGrp="1"/>
          </p:cNvSpPr>
          <p:nvPr>
            <p:ph sz="half" idx="2"/>
          </p:nvPr>
        </p:nvSpPr>
        <p:spPr/>
        <p:txBody>
          <a:bodyPr/>
          <a:lstStyle/>
          <a:p>
            <a:r>
              <a:rPr lang="en-US" smtClean="0"/>
              <a:t>Generation of significant financial inflows</a:t>
            </a:r>
          </a:p>
          <a:p>
            <a:r>
              <a:rPr lang="en-US" smtClean="0"/>
              <a:t>Creation of new jobs</a:t>
            </a:r>
          </a:p>
          <a:p>
            <a:r>
              <a:rPr lang="en-US" smtClean="0"/>
              <a:t>Access to new technologies</a:t>
            </a:r>
          </a:p>
          <a:p>
            <a:r>
              <a:rPr lang="en-US" smtClean="0"/>
              <a:t>Facilitation of the transfer of management and employee skills</a:t>
            </a:r>
          </a:p>
          <a:p>
            <a:r>
              <a:rPr lang="en-US" smtClean="0"/>
              <a:t>Increased domestic competition and choice</a:t>
            </a:r>
          </a:p>
          <a:p>
            <a:r>
              <a:rPr lang="en-US" smtClean="0"/>
              <a:t>Generates tax revenues for economic development</a:t>
            </a:r>
            <a:endParaRPr lang="en-US" dirty="0"/>
          </a:p>
        </p:txBody>
      </p:sp>
      <p:sp>
        <p:nvSpPr>
          <p:cNvPr id="8" name="Text Placeholder 7"/>
          <p:cNvSpPr>
            <a:spLocks noGrp="1"/>
          </p:cNvSpPr>
          <p:nvPr>
            <p:ph type="body" sz="quarter" idx="3"/>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Costs of FDI</a:t>
            </a:r>
            <a:endParaRPr lang="en-US" dirty="0"/>
          </a:p>
        </p:txBody>
      </p:sp>
      <p:sp>
        <p:nvSpPr>
          <p:cNvPr id="9" name="Content Placeholder 8"/>
          <p:cNvSpPr>
            <a:spLocks noGrp="1"/>
          </p:cNvSpPr>
          <p:nvPr>
            <p:ph sz="quarter" idx="4"/>
          </p:nvPr>
        </p:nvSpPr>
        <p:spPr/>
        <p:txBody>
          <a:bodyPr/>
          <a:lstStyle/>
          <a:p>
            <a:r>
              <a:rPr lang="en-US" smtClean="0"/>
              <a:t>Environmental pollution that results from exploitation of natural resources by MNEs </a:t>
            </a:r>
          </a:p>
          <a:p>
            <a:r>
              <a:rPr lang="en-US" smtClean="0"/>
              <a:t>Exploitation of the host country labor force reduces human capital development</a:t>
            </a:r>
          </a:p>
          <a:p>
            <a:r>
              <a:rPr lang="en-US" smtClean="0"/>
              <a:t>MNE’s lack of corporate social responsibility for the social consequences of their decisions</a:t>
            </a:r>
          </a:p>
          <a:p>
            <a:r>
              <a:rPr lang="en-US" smtClean="0"/>
              <a:t>Political interference by MNEs in the host country’s affairs</a:t>
            </a:r>
            <a:endParaRPr lang="en-US" dirty="0"/>
          </a:p>
        </p:txBody>
      </p:sp>
      <p:sp>
        <p:nvSpPr>
          <p:cNvPr id="4" name="Footer Placeholder 3"/>
          <p:cNvSpPr>
            <a:spLocks noGrp="1"/>
          </p:cNvSpPr>
          <p:nvPr>
            <p:ph type="ftr" sz="quarter" idx="1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2" name="Title 1"/>
          <p:cNvSpPr>
            <a:spLocks noGrp="1"/>
          </p:cNvSpPr>
          <p:nvPr>
            <p:ph type="title"/>
          </p:nvPr>
        </p:nvSpPr>
        <p:spPr/>
        <p:txBody>
          <a:bodyPr>
            <a:normAutofit fontScale="90000"/>
          </a:bodyPr>
          <a:lstStyle/>
          <a:p>
            <a:r>
              <a:rPr lang="en-US" smtClean="0"/>
              <a:t>Host Country Perspective of</a:t>
            </a:r>
            <a:br>
              <a:rPr lang="en-US" smtClean="0"/>
            </a:br>
            <a:r>
              <a:rPr lang="en-US" smtClean="0"/>
              <a:t>Foreign Direct Investment</a:t>
            </a:r>
            <a:endParaRPr lang="en-US" dirty="0"/>
          </a:p>
        </p:txBody>
      </p:sp>
    </p:spTree>
    <p:extLst>
      <p:ext uri="{BB962C8B-B14F-4D97-AF65-F5344CB8AC3E}">
        <p14:creationId xmlns:p14="http://schemas.microsoft.com/office/powerpoint/2010/main" val="174983772"/>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10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1000"/>
                                        <p:tgtEl>
                                          <p:spTgt spid="6">
                                            <p:txEl>
                                              <p:pRg st="0" end="0"/>
                                            </p:txEl>
                                          </p:spTgt>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1000"/>
                                        <p:tgtEl>
                                          <p:spTgt spid="7">
                                            <p:txEl>
                                              <p:pRg st="0" end="0"/>
                                            </p:txEl>
                                          </p:spTgt>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left)">
                                      <p:cBhvr>
                                        <p:cTn id="18" dur="1000"/>
                                        <p:tgtEl>
                                          <p:spTgt spid="7">
                                            <p:txEl>
                                              <p:pRg st="1" end="1"/>
                                            </p:txEl>
                                          </p:spTgt>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1000"/>
                                        <p:tgtEl>
                                          <p:spTgt spid="7">
                                            <p:txEl>
                                              <p:pRg st="2" end="2"/>
                                            </p:txEl>
                                          </p:spTgt>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left)">
                                      <p:cBhvr>
                                        <p:cTn id="26" dur="1000"/>
                                        <p:tgtEl>
                                          <p:spTgt spid="7">
                                            <p:txEl>
                                              <p:pRg st="3" end="3"/>
                                            </p:txEl>
                                          </p:spTgt>
                                        </p:tgtEl>
                                      </p:cBhvr>
                                    </p:animEffect>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left)">
                                      <p:cBhvr>
                                        <p:cTn id="30" dur="1000"/>
                                        <p:tgtEl>
                                          <p:spTgt spid="7">
                                            <p:txEl>
                                              <p:pRg st="4" end="4"/>
                                            </p:txEl>
                                          </p:spTgt>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wipe(left)">
                                      <p:cBhvr>
                                        <p:cTn id="34" dur="1000"/>
                                        <p:tgtEl>
                                          <p:spTgt spid="7">
                                            <p:txEl>
                                              <p:pRg st="5" end="5"/>
                                            </p:txEl>
                                          </p:spTgt>
                                        </p:tgtEl>
                                      </p:cBhvr>
                                    </p:animEffect>
                                  </p:childTnLst>
                                </p:cTn>
                              </p:par>
                            </p:childTnLst>
                          </p:cTn>
                        </p:par>
                        <p:par>
                          <p:cTn id="35" fill="hold">
                            <p:stCondLst>
                              <p:cond delay="7000"/>
                            </p:stCondLst>
                            <p:childTnLst>
                              <p:par>
                                <p:cTn id="36" presetID="22" presetClass="entr" presetSubtype="8" fill="hold" grpId="0" nodeType="afterEffect">
                                  <p:stCondLst>
                                    <p:cond delay="0"/>
                                  </p:stCondLst>
                                  <p:childTnLst>
                                    <p:set>
                                      <p:cBhvr>
                                        <p:cTn id="37" dur="1" fill="hold">
                                          <p:stCondLst>
                                            <p:cond delay="0"/>
                                          </p:stCondLst>
                                        </p:cTn>
                                        <p:tgtEl>
                                          <p:spTgt spid="8">
                                            <p:bg/>
                                          </p:spTgt>
                                        </p:tgtEl>
                                        <p:attrNameLst>
                                          <p:attrName>style.visibility</p:attrName>
                                        </p:attrNameLst>
                                      </p:cBhvr>
                                      <p:to>
                                        <p:strVal val="visible"/>
                                      </p:to>
                                    </p:set>
                                    <p:animEffect transition="in" filter="wipe(left)">
                                      <p:cBhvr>
                                        <p:cTn id="38" dur="1000"/>
                                        <p:tgtEl>
                                          <p:spTgt spid="8">
                                            <p:bg/>
                                          </p:spTgt>
                                        </p:tgtEl>
                                      </p:cBhvr>
                                    </p:animEffect>
                                  </p:childTnLst>
                                </p:cTn>
                              </p:par>
                            </p:childTnLst>
                          </p:cTn>
                        </p:par>
                        <p:par>
                          <p:cTn id="39" fill="hold">
                            <p:stCondLst>
                              <p:cond delay="8000"/>
                            </p:stCondLst>
                            <p:childTnLst>
                              <p:par>
                                <p:cTn id="40" presetID="22" presetClass="entr" presetSubtype="8"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1000"/>
                                        <p:tgtEl>
                                          <p:spTgt spid="8">
                                            <p:txEl>
                                              <p:pRg st="0" end="0"/>
                                            </p:txEl>
                                          </p:spTgt>
                                        </p:tgtEl>
                                      </p:cBhvr>
                                    </p:animEffect>
                                  </p:childTnLst>
                                </p:cTn>
                              </p:par>
                            </p:childTnLst>
                          </p:cTn>
                        </p:par>
                        <p:par>
                          <p:cTn id="43" fill="hold">
                            <p:stCondLst>
                              <p:cond delay="9000"/>
                            </p:stCondLst>
                            <p:childTnLst>
                              <p:par>
                                <p:cTn id="44" presetID="22" presetClass="entr" presetSubtype="8" fill="hold" grpId="0" nodeType="after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wipe(left)">
                                      <p:cBhvr>
                                        <p:cTn id="46" dur="1000"/>
                                        <p:tgtEl>
                                          <p:spTgt spid="9">
                                            <p:txEl>
                                              <p:pRg st="0" end="0"/>
                                            </p:txEl>
                                          </p:spTgt>
                                        </p:tgtEl>
                                      </p:cBhvr>
                                    </p:animEffect>
                                  </p:childTnLst>
                                </p:cTn>
                              </p:par>
                            </p:childTnLst>
                          </p:cTn>
                        </p:par>
                        <p:par>
                          <p:cTn id="47" fill="hold">
                            <p:stCondLst>
                              <p:cond delay="10000"/>
                            </p:stCondLst>
                            <p:childTnLst>
                              <p:par>
                                <p:cTn id="48" presetID="22" presetClass="entr" presetSubtype="8" fill="hold" grpId="0" nodeType="after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1000"/>
                                        <p:tgtEl>
                                          <p:spTgt spid="9">
                                            <p:txEl>
                                              <p:pRg st="1" end="1"/>
                                            </p:txEl>
                                          </p:spTgt>
                                        </p:tgtEl>
                                      </p:cBhvr>
                                    </p:animEffect>
                                  </p:childTnLst>
                                </p:cTn>
                              </p:par>
                            </p:childTnLst>
                          </p:cTn>
                        </p:par>
                        <p:par>
                          <p:cTn id="51" fill="hold">
                            <p:stCondLst>
                              <p:cond delay="11000"/>
                            </p:stCondLst>
                            <p:childTnLst>
                              <p:par>
                                <p:cTn id="52" presetID="22" presetClass="entr" presetSubtype="8" fill="hold" grpId="0" nodeType="afterEffect">
                                  <p:stCondLst>
                                    <p:cond delay="0"/>
                                  </p:stCondLst>
                                  <p:childTnLst>
                                    <p:set>
                                      <p:cBhvr>
                                        <p:cTn id="53" dur="1" fill="hold">
                                          <p:stCondLst>
                                            <p:cond delay="0"/>
                                          </p:stCondLst>
                                        </p:cTn>
                                        <p:tgtEl>
                                          <p:spTgt spid="9">
                                            <p:txEl>
                                              <p:pRg st="2" end="2"/>
                                            </p:txEl>
                                          </p:spTgt>
                                        </p:tgtEl>
                                        <p:attrNameLst>
                                          <p:attrName>style.visibility</p:attrName>
                                        </p:attrNameLst>
                                      </p:cBhvr>
                                      <p:to>
                                        <p:strVal val="visible"/>
                                      </p:to>
                                    </p:set>
                                    <p:animEffect transition="in" filter="wipe(left)">
                                      <p:cBhvr>
                                        <p:cTn id="54" dur="1000"/>
                                        <p:tgtEl>
                                          <p:spTgt spid="9">
                                            <p:txEl>
                                              <p:pRg st="2" end="2"/>
                                            </p:txEl>
                                          </p:spTgt>
                                        </p:tgtEl>
                                      </p:cBhvr>
                                    </p:animEffect>
                                  </p:childTnLst>
                                </p:cTn>
                              </p:par>
                            </p:childTnLst>
                          </p:cTn>
                        </p:par>
                        <p:par>
                          <p:cTn id="55" fill="hold">
                            <p:stCondLst>
                              <p:cond delay="12000"/>
                            </p:stCondLst>
                            <p:childTnLst>
                              <p:par>
                                <p:cTn id="56" presetID="22" presetClass="entr" presetSubtype="8" fill="hold" grpId="0" nodeType="afterEffect">
                                  <p:stCondLst>
                                    <p:cond delay="0"/>
                                  </p:stCondLst>
                                  <p:childTnLst>
                                    <p:set>
                                      <p:cBhvr>
                                        <p:cTn id="57" dur="1" fill="hold">
                                          <p:stCondLst>
                                            <p:cond delay="0"/>
                                          </p:stCondLst>
                                        </p:cTn>
                                        <p:tgtEl>
                                          <p:spTgt spid="9">
                                            <p:txEl>
                                              <p:pRg st="3" end="3"/>
                                            </p:txEl>
                                          </p:spTgt>
                                        </p:tgtEl>
                                        <p:attrNameLst>
                                          <p:attrName>style.visibility</p:attrName>
                                        </p:attrNameLst>
                                      </p:cBhvr>
                                      <p:to>
                                        <p:strVal val="visible"/>
                                      </p:to>
                                    </p:set>
                                    <p:animEffect transition="in" filter="wipe(left)">
                                      <p:cBhvr>
                                        <p:cTn id="58"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uiExpand="1" build="p"/>
      <p:bldP spid="8" grpId="0" build="p" animBg="1"/>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1">
            <a:schemeClr val="accent3"/>
          </a:lnRef>
          <a:fillRef idx="3">
            <a:schemeClr val="accent3"/>
          </a:fillRef>
          <a:effectRef idx="2">
            <a:schemeClr val="accent3"/>
          </a:effectRef>
          <a:fontRef idx="minor">
            <a:schemeClr val="lt1"/>
          </a:fontRef>
        </p:style>
        <p:txBody>
          <a:bodyPr/>
          <a:lstStyle/>
          <a:p>
            <a:r>
              <a:rPr lang="en-US" sz="2000" dirty="0" smtClean="0"/>
              <a:t>Attractive Investment Climate Characteristics</a:t>
            </a:r>
            <a:endParaRPr lang="en-US" sz="2000" dirty="0"/>
          </a:p>
        </p:txBody>
      </p:sp>
      <p:sp>
        <p:nvSpPr>
          <p:cNvPr id="4" name="Content Placeholder 3"/>
          <p:cNvSpPr>
            <a:spLocks noGrp="1"/>
          </p:cNvSpPr>
          <p:nvPr>
            <p:ph sz="half" idx="2"/>
          </p:nvPr>
        </p:nvSpPr>
        <p:spPr/>
        <p:txBody>
          <a:bodyPr/>
          <a:lstStyle/>
          <a:p>
            <a:r>
              <a:rPr lang="en-US" dirty="0" smtClean="0"/>
              <a:t>Proper </a:t>
            </a:r>
            <a:r>
              <a:rPr lang="en-US" dirty="0"/>
              <a:t>economic </a:t>
            </a:r>
            <a:r>
              <a:rPr lang="en-US" dirty="0" smtClean="0"/>
              <a:t>reforms</a:t>
            </a:r>
          </a:p>
          <a:p>
            <a:r>
              <a:rPr lang="en-US" dirty="0" smtClean="0"/>
              <a:t>Transparent </a:t>
            </a:r>
            <a:r>
              <a:rPr lang="en-US" b="1" dirty="0" smtClean="0"/>
              <a:t>governance</a:t>
            </a:r>
            <a:r>
              <a:rPr lang="en-US" dirty="0" smtClean="0"/>
              <a:t> structure</a:t>
            </a:r>
          </a:p>
          <a:p>
            <a:r>
              <a:rPr lang="en-US" dirty="0" smtClean="0"/>
              <a:t>Rule </a:t>
            </a:r>
            <a:r>
              <a:rPr lang="en-US" dirty="0"/>
              <a:t>of law</a:t>
            </a:r>
          </a:p>
        </p:txBody>
      </p:sp>
      <p:sp>
        <p:nvSpPr>
          <p:cNvPr id="6" name="Text Placeholder 5"/>
          <p:cNvSpPr>
            <a:spLocks noGrp="1"/>
          </p:cNvSpPr>
          <p:nvPr>
            <p:ph type="body" sz="quarter" idx="3"/>
          </p:nvPr>
        </p:nvSpPr>
        <p:spPr/>
        <p:style>
          <a:lnRef idx="1">
            <a:schemeClr val="accent4"/>
          </a:lnRef>
          <a:fillRef idx="3">
            <a:schemeClr val="accent4"/>
          </a:fillRef>
          <a:effectRef idx="2">
            <a:schemeClr val="accent4"/>
          </a:effectRef>
          <a:fontRef idx="minor">
            <a:schemeClr val="lt1"/>
          </a:fontRef>
        </p:style>
        <p:txBody>
          <a:bodyPr/>
          <a:lstStyle/>
          <a:p>
            <a:r>
              <a:rPr lang="en-US" sz="2000" dirty="0" smtClean="0"/>
              <a:t>Contributions of Domestic Firms and MNEs</a:t>
            </a:r>
            <a:endParaRPr lang="en-US" sz="2000" dirty="0"/>
          </a:p>
        </p:txBody>
      </p:sp>
      <p:sp>
        <p:nvSpPr>
          <p:cNvPr id="7" name="Content Placeholder 6"/>
          <p:cNvSpPr>
            <a:spLocks noGrp="1"/>
          </p:cNvSpPr>
          <p:nvPr>
            <p:ph sz="quarter" idx="4"/>
          </p:nvPr>
        </p:nvSpPr>
        <p:spPr/>
        <p:txBody>
          <a:bodyPr/>
          <a:lstStyle/>
          <a:p>
            <a:r>
              <a:rPr lang="en-US" dirty="0" smtClean="0"/>
              <a:t>Invest profitably</a:t>
            </a:r>
          </a:p>
          <a:p>
            <a:r>
              <a:rPr lang="en-US" dirty="0" smtClean="0"/>
              <a:t>Create jobs</a:t>
            </a:r>
          </a:p>
          <a:p>
            <a:r>
              <a:rPr lang="en-US" dirty="0" smtClean="0"/>
              <a:t>Contribute to economic growth</a:t>
            </a:r>
          </a:p>
          <a:p>
            <a:r>
              <a:rPr lang="en-US" dirty="0" smtClean="0"/>
              <a:t>Reduce poverty</a:t>
            </a:r>
            <a:endParaRPr lang="en-US" dirty="0"/>
          </a:p>
        </p:txBody>
      </p:sp>
      <p:sp>
        <p:nvSpPr>
          <p:cNvPr id="8" name="Footer Placeholder 7"/>
          <p:cNvSpPr>
            <a:spLocks noGrp="1"/>
          </p:cNvSpPr>
          <p:nvPr>
            <p:ph type="ftr" sz="quarter" idx="1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2" name="Title 1"/>
          <p:cNvSpPr>
            <a:spLocks noGrp="1"/>
          </p:cNvSpPr>
          <p:nvPr>
            <p:ph type="title"/>
          </p:nvPr>
        </p:nvSpPr>
        <p:spPr/>
        <p:txBody>
          <a:bodyPr>
            <a:normAutofit fontScale="90000"/>
          </a:bodyPr>
          <a:lstStyle/>
          <a:p>
            <a:r>
              <a:rPr lang="en-US" dirty="0"/>
              <a:t>Improving Host </a:t>
            </a:r>
            <a:r>
              <a:rPr lang="en-US" dirty="0" smtClean="0"/>
              <a:t>Country’s </a:t>
            </a:r>
            <a:br>
              <a:rPr lang="en-US" dirty="0" smtClean="0"/>
            </a:br>
            <a:r>
              <a:rPr lang="en-US" dirty="0" smtClean="0"/>
              <a:t>Investment </a:t>
            </a:r>
            <a:r>
              <a:rPr lang="en-US" dirty="0"/>
              <a:t>Climate</a:t>
            </a:r>
          </a:p>
        </p:txBody>
      </p:sp>
    </p:spTree>
    <p:extLst>
      <p:ext uri="{BB962C8B-B14F-4D97-AF65-F5344CB8AC3E}">
        <p14:creationId xmlns:p14="http://schemas.microsoft.com/office/powerpoint/2010/main" val="2543492223"/>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10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1000"/>
                                        <p:tgtEl>
                                          <p:spTgt spid="5">
                                            <p:txEl>
                                              <p:pRg st="0" end="0"/>
                                            </p:txEl>
                                          </p:spTgt>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1000"/>
                                        <p:tgtEl>
                                          <p:spTgt spid="4">
                                            <p:txEl>
                                              <p:pRg st="0" end="0"/>
                                            </p:txEl>
                                          </p:spTgt>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1000"/>
                                        <p:tgtEl>
                                          <p:spTgt spid="4">
                                            <p:txEl>
                                              <p:pRg st="1" end="1"/>
                                            </p:txEl>
                                          </p:spTgt>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1000"/>
                                        <p:tgtEl>
                                          <p:spTgt spid="4">
                                            <p:txEl>
                                              <p:pRg st="2" end="2"/>
                                            </p:txEl>
                                          </p:spTgt>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wipe(left)">
                                      <p:cBhvr>
                                        <p:cTn id="26" dur="1000"/>
                                        <p:tgtEl>
                                          <p:spTgt spid="6">
                                            <p:bg/>
                                          </p:spTgt>
                                        </p:tgtEl>
                                      </p:cBhvr>
                                    </p:animEffect>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1000"/>
                                        <p:tgtEl>
                                          <p:spTgt spid="6">
                                            <p:txEl>
                                              <p:pRg st="0" end="0"/>
                                            </p:txEl>
                                          </p:spTgt>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left)">
                                      <p:cBhvr>
                                        <p:cTn id="34" dur="1000"/>
                                        <p:tgtEl>
                                          <p:spTgt spid="7">
                                            <p:txEl>
                                              <p:pRg st="0" end="0"/>
                                            </p:txEl>
                                          </p:spTgt>
                                        </p:tgtEl>
                                      </p:cBhvr>
                                    </p:animEffect>
                                  </p:childTnLst>
                                </p:cTn>
                              </p:par>
                            </p:childTnLst>
                          </p:cTn>
                        </p:par>
                        <p:par>
                          <p:cTn id="35" fill="hold">
                            <p:stCondLst>
                              <p:cond delay="7000"/>
                            </p:stCondLst>
                            <p:childTnLst>
                              <p:par>
                                <p:cTn id="36" presetID="22" presetClass="entr" presetSubtype="8" fill="hold" grpId="0" nodeType="after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wipe(left)">
                                      <p:cBhvr>
                                        <p:cTn id="38" dur="1000"/>
                                        <p:tgtEl>
                                          <p:spTgt spid="7">
                                            <p:txEl>
                                              <p:pRg st="1" end="1"/>
                                            </p:txEl>
                                          </p:spTgt>
                                        </p:tgtEl>
                                      </p:cBhvr>
                                    </p:animEffect>
                                  </p:childTnLst>
                                </p:cTn>
                              </p:par>
                            </p:childTnLst>
                          </p:cTn>
                        </p:par>
                        <p:par>
                          <p:cTn id="39" fill="hold">
                            <p:stCondLst>
                              <p:cond delay="8000"/>
                            </p:stCondLst>
                            <p:childTnLst>
                              <p:par>
                                <p:cTn id="40" presetID="22" presetClass="entr" presetSubtype="8" fill="hold" grpId="0" nodeType="after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left)">
                                      <p:cBhvr>
                                        <p:cTn id="42" dur="1000"/>
                                        <p:tgtEl>
                                          <p:spTgt spid="7">
                                            <p:txEl>
                                              <p:pRg st="2" end="2"/>
                                            </p:txEl>
                                          </p:spTgt>
                                        </p:tgtEl>
                                      </p:cBhvr>
                                    </p:animEffect>
                                  </p:childTnLst>
                                </p:cTn>
                              </p:par>
                            </p:childTnLst>
                          </p:cTn>
                        </p:par>
                        <p:par>
                          <p:cTn id="43" fill="hold">
                            <p:stCondLst>
                              <p:cond delay="9000"/>
                            </p:stCondLst>
                            <p:childTnLst>
                              <p:par>
                                <p:cTn id="44" presetID="22" presetClass="entr" presetSubtype="8" fill="hold" grpId="0" nodeType="after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wipe(left)">
                                      <p:cBhvr>
                                        <p:cTn id="46"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4" grpId="0" build="p"/>
      <p:bldP spid="6" grpId="0" build="p" animBg="1"/>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a:spcBef>
                <a:spcPts val="600"/>
              </a:spcBef>
            </a:pPr>
            <a:r>
              <a:rPr lang="en-US" dirty="0"/>
              <a:t>risk profile</a:t>
            </a:r>
          </a:p>
          <a:p>
            <a:pPr>
              <a:spcBef>
                <a:spcPts val="600"/>
              </a:spcBef>
            </a:pPr>
            <a:r>
              <a:rPr lang="en-US" dirty="0"/>
              <a:t>export-import business</a:t>
            </a:r>
          </a:p>
          <a:p>
            <a:pPr>
              <a:spcBef>
                <a:spcPts val="600"/>
              </a:spcBef>
            </a:pPr>
            <a:r>
              <a:rPr lang="en-US" dirty="0"/>
              <a:t>licensing</a:t>
            </a:r>
          </a:p>
          <a:p>
            <a:pPr>
              <a:spcBef>
                <a:spcPts val="600"/>
              </a:spcBef>
            </a:pPr>
            <a:r>
              <a:rPr lang="en-US" dirty="0"/>
              <a:t>franchising</a:t>
            </a:r>
          </a:p>
          <a:p>
            <a:pPr>
              <a:spcBef>
                <a:spcPts val="600"/>
              </a:spcBef>
            </a:pPr>
            <a:r>
              <a:rPr lang="en-US" dirty="0"/>
              <a:t>strategic alliances</a:t>
            </a:r>
          </a:p>
          <a:p>
            <a:pPr>
              <a:spcBef>
                <a:spcPts val="600"/>
              </a:spcBef>
            </a:pPr>
            <a:r>
              <a:rPr lang="en-US" dirty="0"/>
              <a:t>international joint </a:t>
            </a:r>
            <a:r>
              <a:rPr lang="en-US" dirty="0" smtClean="0"/>
              <a:t>venture</a:t>
            </a:r>
          </a:p>
          <a:p>
            <a:pPr>
              <a:spcBef>
                <a:spcPts val="600"/>
              </a:spcBef>
            </a:pPr>
            <a:r>
              <a:rPr lang="en-US" dirty="0"/>
              <a:t>acquisition</a:t>
            </a:r>
          </a:p>
          <a:p>
            <a:pPr>
              <a:spcBef>
                <a:spcPts val="600"/>
              </a:spcBef>
            </a:pPr>
            <a:endParaRPr lang="en-US" dirty="0"/>
          </a:p>
          <a:p>
            <a:endParaRPr lang="en-US" dirty="0"/>
          </a:p>
        </p:txBody>
      </p:sp>
      <p:sp>
        <p:nvSpPr>
          <p:cNvPr id="7" name="Content Placeholder 6"/>
          <p:cNvSpPr>
            <a:spLocks noGrp="1"/>
          </p:cNvSpPr>
          <p:nvPr>
            <p:ph sz="half" idx="2"/>
          </p:nvPr>
        </p:nvSpPr>
        <p:spPr/>
        <p:txBody>
          <a:bodyPr/>
          <a:lstStyle/>
          <a:p>
            <a:pPr>
              <a:spcBef>
                <a:spcPts val="600"/>
              </a:spcBef>
            </a:pPr>
            <a:r>
              <a:rPr lang="en-US" dirty="0" smtClean="0"/>
              <a:t>subsidiaries</a:t>
            </a:r>
            <a:endParaRPr lang="en-US" dirty="0"/>
          </a:p>
          <a:p>
            <a:pPr>
              <a:spcBef>
                <a:spcPts val="600"/>
              </a:spcBef>
            </a:pPr>
            <a:r>
              <a:rPr lang="en-US" dirty="0"/>
              <a:t>multinational enterprises (MNEs)</a:t>
            </a:r>
          </a:p>
          <a:p>
            <a:pPr>
              <a:spcBef>
                <a:spcPts val="600"/>
              </a:spcBef>
            </a:pPr>
            <a:r>
              <a:rPr lang="en-US" dirty="0"/>
              <a:t>maximizing shareholder wealth</a:t>
            </a:r>
          </a:p>
          <a:p>
            <a:pPr>
              <a:spcBef>
                <a:spcPts val="600"/>
              </a:spcBef>
            </a:pPr>
            <a:r>
              <a:rPr lang="en-US" dirty="0"/>
              <a:t>product life cycle theory</a:t>
            </a:r>
          </a:p>
          <a:p>
            <a:pPr>
              <a:spcBef>
                <a:spcPts val="600"/>
              </a:spcBef>
            </a:pPr>
            <a:r>
              <a:rPr lang="en-US" dirty="0"/>
              <a:t>governance</a:t>
            </a:r>
          </a:p>
          <a:p>
            <a:endParaRPr lang="en-US" dirty="0"/>
          </a:p>
        </p:txBody>
      </p:sp>
      <p:sp>
        <p:nvSpPr>
          <p:cNvPr id="2" name="Footer Placeholder 1"/>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5" name="Title 4"/>
          <p:cNvSpPr>
            <a:spLocks noGrp="1"/>
          </p:cNvSpPr>
          <p:nvPr>
            <p:ph type="title"/>
          </p:nvPr>
        </p:nvSpPr>
        <p:spPr/>
        <p:txBody>
          <a:bodyPr/>
          <a:lstStyle/>
          <a:p>
            <a:r>
              <a:rPr lang="en-US" dirty="0" smtClean="0"/>
              <a:t>Key Terms</a:t>
            </a:r>
            <a:endParaRPr lang="en-US" dirty="0"/>
          </a:p>
        </p:txBody>
      </p:sp>
    </p:spTree>
    <p:extLst>
      <p:ext uri="{BB962C8B-B14F-4D97-AF65-F5344CB8AC3E}">
        <p14:creationId xmlns:p14="http://schemas.microsoft.com/office/powerpoint/2010/main" val="3163443102"/>
      </p:ext>
    </p:extLst>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Strategy Choice and Implementation:</a:t>
            </a:r>
            <a:br>
              <a:rPr lang="en-US" smtClean="0"/>
            </a:br>
            <a:r>
              <a:rPr lang="en-US" smtClean="0"/>
              <a:t>Going International</a:t>
            </a:r>
            <a:endParaRPr lang="en-US" dirty="0"/>
          </a:p>
        </p:txBody>
      </p:sp>
      <p:sp>
        <p:nvSpPr>
          <p:cNvPr id="4" name="Content Placeholder 3"/>
          <p:cNvSpPr>
            <a:spLocks noGrp="1"/>
          </p:cNvSpPr>
          <p:nvPr>
            <p:ph idx="1"/>
          </p:nvPr>
        </p:nvSpPr>
        <p:spPr/>
        <p:txBody>
          <a:bodyPr/>
          <a:lstStyle/>
          <a:p>
            <a:r>
              <a:rPr lang="en-US" b="1" dirty="0" smtClean="0"/>
              <a:t>Risk profile</a:t>
            </a:r>
          </a:p>
          <a:p>
            <a:pPr lvl="1"/>
            <a:r>
              <a:rPr lang="en-US" dirty="0" smtClean="0"/>
              <a:t>The potential financial loss that entrepreneurs are willing to take in a business</a:t>
            </a:r>
          </a:p>
          <a:p>
            <a:r>
              <a:rPr lang="en-US" dirty="0" smtClean="0"/>
              <a:t>Risk–return trade-off</a:t>
            </a:r>
          </a:p>
          <a:p>
            <a:pPr lvl="1"/>
            <a:r>
              <a:rPr lang="en-US" dirty="0" smtClean="0"/>
              <a:t>The greater the risk (loss of capital invested) entrepreneurs are willing to take, the greater the rewards (profit) they are likely to reap</a:t>
            </a:r>
          </a:p>
          <a:p>
            <a:r>
              <a:rPr lang="en-US" dirty="0" smtClean="0"/>
              <a:t>Sources of risk</a:t>
            </a:r>
          </a:p>
          <a:p>
            <a:pPr lvl="1"/>
            <a:r>
              <a:rPr lang="en-US" dirty="0" smtClean="0"/>
              <a:t>Ownership, operation, or asset transfer</a:t>
            </a:r>
            <a:endParaRPr lang="en-US" dirty="0"/>
          </a:p>
        </p:txBody>
      </p:sp>
      <p:sp>
        <p:nvSpPr>
          <p:cNvPr id="5" name="Footer Placeholder 4"/>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3890146221"/>
      </p:ext>
    </p:extLst>
  </p:cSld>
  <p:clrMapOvr>
    <a:masterClrMapping/>
  </p:clrMapOvr>
  <p:transition spd="slow">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tabLst>
                <a:tab pos="1371600" algn="l"/>
              </a:tabLst>
            </a:pPr>
            <a:r>
              <a:rPr lang="en-US" dirty="0" smtClean="0"/>
              <a:t>EXHIBIT 8.1	</a:t>
            </a:r>
            <a:r>
              <a:rPr lang="en-US" dirty="0" smtClean="0">
                <a:solidFill>
                  <a:schemeClr val="accent3">
                    <a:lumMod val="75000"/>
                  </a:schemeClr>
                </a:solidFill>
              </a:rPr>
              <a:t>ENTRY STRATEGIES IN GLOBAL BUSINESS</a:t>
            </a:r>
            <a:endParaRPr lang="en-US" dirty="0">
              <a:solidFill>
                <a:schemeClr val="accent3">
                  <a:lumMod val="75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06" y="1387475"/>
            <a:ext cx="7223760" cy="1500903"/>
          </a:xfrm>
          <a:prstGeom prst="rect">
            <a:avLst/>
          </a:prstGeom>
        </p:spPr>
      </p:pic>
      <p:sp>
        <p:nvSpPr>
          <p:cNvPr id="2" name="Footer Placeholder 1"/>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3277737243"/>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That Minimize Financial Risk</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0955231"/>
              </p:ext>
            </p:extLst>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3568062515"/>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graphicEl>
                                              <a:dgm id="{0ED4237C-AEEB-443C-A425-F46DB9453E71}"/>
                                            </p:graphicEl>
                                          </p:spTgt>
                                        </p:tgtEl>
                                        <p:attrNameLst>
                                          <p:attrName>style.visibility</p:attrName>
                                        </p:attrNameLst>
                                      </p:cBhvr>
                                      <p:to>
                                        <p:strVal val="visible"/>
                                      </p:to>
                                    </p:set>
                                    <p:animEffect transition="in" filter="wipe(up)">
                                      <p:cBhvr>
                                        <p:cTn id="7" dur="1000"/>
                                        <p:tgtEl>
                                          <p:spTgt spid="6">
                                            <p:graphicEl>
                                              <a:dgm id="{0ED4237C-AEEB-443C-A425-F46DB9453E7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graphicEl>
                                              <a:dgm id="{980CB933-AD82-4622-8E81-308FC6E49DFC}"/>
                                            </p:graphicEl>
                                          </p:spTgt>
                                        </p:tgtEl>
                                        <p:attrNameLst>
                                          <p:attrName>style.visibility</p:attrName>
                                        </p:attrNameLst>
                                      </p:cBhvr>
                                      <p:to>
                                        <p:strVal val="visible"/>
                                      </p:to>
                                    </p:set>
                                    <p:animEffect transition="in" filter="wipe(up)">
                                      <p:cBhvr>
                                        <p:cTn id="10" dur="1000"/>
                                        <p:tgtEl>
                                          <p:spTgt spid="6">
                                            <p:graphicEl>
                                              <a:dgm id="{980CB933-AD82-4622-8E81-308FC6E49DFC}"/>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graphicEl>
                                              <a:dgm id="{D22E14F1-CF8A-4E80-A0D6-4D20E4741226}"/>
                                            </p:graphicEl>
                                          </p:spTgt>
                                        </p:tgtEl>
                                        <p:attrNameLst>
                                          <p:attrName>style.visibility</p:attrName>
                                        </p:attrNameLst>
                                      </p:cBhvr>
                                      <p:to>
                                        <p:strVal val="visible"/>
                                      </p:to>
                                    </p:set>
                                    <p:animEffect transition="in" filter="wipe(up)">
                                      <p:cBhvr>
                                        <p:cTn id="13" dur="1000"/>
                                        <p:tgtEl>
                                          <p:spTgt spid="6">
                                            <p:graphicEl>
                                              <a:dgm id="{D22E14F1-CF8A-4E80-A0D6-4D20E4741226}"/>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graphicEl>
                                              <a:dgm id="{2EEF3D85-92E7-4CFF-B056-21B0F679CBFD}"/>
                                            </p:graphicEl>
                                          </p:spTgt>
                                        </p:tgtEl>
                                        <p:attrNameLst>
                                          <p:attrName>style.visibility</p:attrName>
                                        </p:attrNameLst>
                                      </p:cBhvr>
                                      <p:to>
                                        <p:strVal val="visible"/>
                                      </p:to>
                                    </p:set>
                                    <p:animEffect transition="in" filter="wipe(up)">
                                      <p:cBhvr>
                                        <p:cTn id="16" dur="1000"/>
                                        <p:tgtEl>
                                          <p:spTgt spid="6">
                                            <p:graphicEl>
                                              <a:dgm id="{2EEF3D85-92E7-4CFF-B056-21B0F679CBFD}"/>
                                            </p:graphic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graphicEl>
                                              <a:dgm id="{448FDFA5-B97D-4DCB-AEC7-A09AF03BB10A}"/>
                                            </p:graphicEl>
                                          </p:spTgt>
                                        </p:tgtEl>
                                        <p:attrNameLst>
                                          <p:attrName>style.visibility</p:attrName>
                                        </p:attrNameLst>
                                      </p:cBhvr>
                                      <p:to>
                                        <p:strVal val="visible"/>
                                      </p:to>
                                    </p:set>
                                    <p:animEffect transition="in" filter="wipe(up)">
                                      <p:cBhvr>
                                        <p:cTn id="19" dur="1000"/>
                                        <p:tgtEl>
                                          <p:spTgt spid="6">
                                            <p:graphicEl>
                                              <a:dgm id="{448FDFA5-B97D-4DCB-AEC7-A09AF03BB10A}"/>
                                            </p:graphic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graphicEl>
                                              <a:dgm id="{3446BD69-70AD-41E1-94D6-A58389F4BEC8}"/>
                                            </p:graphicEl>
                                          </p:spTgt>
                                        </p:tgtEl>
                                        <p:attrNameLst>
                                          <p:attrName>style.visibility</p:attrName>
                                        </p:attrNameLst>
                                      </p:cBhvr>
                                      <p:to>
                                        <p:strVal val="visible"/>
                                      </p:to>
                                    </p:set>
                                    <p:animEffect transition="in" filter="wipe(up)">
                                      <p:cBhvr>
                                        <p:cTn id="22" dur="1000"/>
                                        <p:tgtEl>
                                          <p:spTgt spid="6">
                                            <p:graphicEl>
                                              <a:dgm id="{3446BD69-70AD-41E1-94D6-A58389F4BE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Export-Import Business</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export-import business </a:t>
            </a:r>
            <a:r>
              <a:rPr lang="en-US" dirty="0" smtClean="0"/>
              <a:t>is a relatively low-risk operation given the fact that capital is not tied up and it is relatively easy to enter or exit the business.</a:t>
            </a:r>
          </a:p>
          <a:p>
            <a:r>
              <a:rPr lang="en-US" dirty="0" smtClean="0"/>
              <a:t>Well-established techniques for financing trade (trade finance) are aimed at facilitating trade and minimizing financial risk.</a:t>
            </a:r>
          </a:p>
          <a:p>
            <a:r>
              <a:rPr lang="en-US" dirty="0" smtClean="0"/>
              <a:t>Firms can conduct export-import business with as few as three or four employees, though large trading companies may employ hundreds or thousands of workers.</a:t>
            </a:r>
          </a:p>
          <a:p>
            <a:r>
              <a:rPr lang="en-US" dirty="0" smtClean="0"/>
              <a:t>With the rise of the Internet, conducting international trade has become even easier and more exciting.</a:t>
            </a:r>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Tree>
    <p:extLst>
      <p:ext uri="{BB962C8B-B14F-4D97-AF65-F5344CB8AC3E}">
        <p14:creationId xmlns:p14="http://schemas.microsoft.com/office/powerpoint/2010/main" val="3079767760"/>
      </p:ext>
    </p:extLst>
  </p:cSld>
  <p:clrMapOvr>
    <a:masterClrMapping/>
  </p:clrMapOvr>
  <p:transition spd="slow">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a:t>
            </a:r>
            <a:endParaRPr lang="en-US" dirty="0"/>
          </a:p>
        </p:txBody>
      </p:sp>
      <p:sp>
        <p:nvSpPr>
          <p:cNvPr id="3" name="Content Placeholder 2"/>
          <p:cNvSpPr>
            <a:spLocks noGrp="1"/>
          </p:cNvSpPr>
          <p:nvPr>
            <p:ph idx="1"/>
          </p:nvPr>
        </p:nvSpPr>
        <p:spPr/>
        <p:txBody>
          <a:bodyPr>
            <a:noAutofit/>
          </a:bodyPr>
          <a:lstStyle/>
          <a:p>
            <a:r>
              <a:rPr lang="en-US" b="1" dirty="0" smtClean="0"/>
              <a:t>Licensing</a:t>
            </a:r>
            <a:r>
              <a:rPr lang="en-US" dirty="0" smtClean="0"/>
              <a:t> makes the relationship between the trader and the overseas partner closer.</a:t>
            </a:r>
          </a:p>
          <a:p>
            <a:r>
              <a:rPr lang="en-US" dirty="0" smtClean="0"/>
              <a:t>Licensing involves slightly more risk to the licensor than those in pure international trade business.</a:t>
            </a:r>
          </a:p>
          <a:p>
            <a:r>
              <a:rPr lang="en-US" dirty="0" smtClean="0"/>
              <a:t>Why license rather than export?</a:t>
            </a:r>
          </a:p>
          <a:p>
            <a:pPr lvl="1"/>
            <a:r>
              <a:rPr lang="en-US" dirty="0" smtClean="0"/>
              <a:t>Manufacturing a product in the target country can take advantage of lower transportation, labor, and raw material costs.</a:t>
            </a:r>
          </a:p>
          <a:p>
            <a:pPr lvl="1"/>
            <a:r>
              <a:rPr lang="en-US" dirty="0" smtClean="0"/>
              <a:t>The licensor may not have the financial resources for investing in overseas plant and equipment or may have better uses for those resources.</a:t>
            </a:r>
          </a:p>
          <a:p>
            <a:r>
              <a:rPr lang="en-US" dirty="0" smtClean="0"/>
              <a:t>A common approach to protect the licensor is to incorporate penalty clauses in the license that can work as an exit strategy if necessary.</a:t>
            </a:r>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Tree>
    <p:extLst>
      <p:ext uri="{BB962C8B-B14F-4D97-AF65-F5344CB8AC3E}">
        <p14:creationId xmlns:p14="http://schemas.microsoft.com/office/powerpoint/2010/main" val="813853550"/>
      </p:ext>
    </p:extLst>
  </p:cSld>
  <p:clrMapOvr>
    <a:masterClrMapping/>
  </p:clrMapOvr>
  <p:transition spd="slow">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Franchising</a:t>
            </a:r>
            <a:endParaRPr lang="en-US" dirty="0"/>
          </a:p>
        </p:txBody>
      </p:sp>
      <p:sp>
        <p:nvSpPr>
          <p:cNvPr id="3" name="Content Placeholder 2"/>
          <p:cNvSpPr>
            <a:spLocks noGrp="1"/>
          </p:cNvSpPr>
          <p:nvPr>
            <p:ph idx="1"/>
          </p:nvPr>
        </p:nvSpPr>
        <p:spPr/>
        <p:txBody>
          <a:bodyPr/>
          <a:lstStyle/>
          <a:p>
            <a:r>
              <a:rPr lang="en-US" dirty="0" smtClean="0"/>
              <a:t>In </a:t>
            </a:r>
            <a:r>
              <a:rPr lang="en-US" b="1" dirty="0" smtClean="0"/>
              <a:t>franchising</a:t>
            </a:r>
            <a:r>
              <a:rPr lang="en-US" dirty="0" smtClean="0"/>
              <a:t>, the parent firm assumes relatively more risk than with licensing.</a:t>
            </a:r>
          </a:p>
          <a:p>
            <a:r>
              <a:rPr lang="en-US" dirty="0" smtClean="0"/>
              <a:t>Most fast-food franchises are owned and operated by local residents who use local capital to start the business.</a:t>
            </a:r>
          </a:p>
          <a:p>
            <a:r>
              <a:rPr lang="en-US" dirty="0" smtClean="0"/>
              <a:t>Franchising allows for penetration of international markets without significant capital investment abroad by the parent company.</a:t>
            </a:r>
          </a:p>
          <a:p>
            <a:r>
              <a:rPr lang="en-US" dirty="0" smtClean="0"/>
              <a:t>The parent company’s objective is to make sure that quality of products and services are similar at any location in any country.</a:t>
            </a:r>
            <a:endParaRPr lang="en-US" dirty="0"/>
          </a:p>
        </p:txBody>
      </p:sp>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sz="600" dirty="0"/>
          </a:p>
        </p:txBody>
      </p:sp>
    </p:spTree>
    <p:extLst>
      <p:ext uri="{BB962C8B-B14F-4D97-AF65-F5344CB8AC3E}">
        <p14:creationId xmlns:p14="http://schemas.microsoft.com/office/powerpoint/2010/main" val="2507861661"/>
      </p:ext>
    </p:extLst>
  </p:cSld>
  <p:clrMapOvr>
    <a:masterClrMapping/>
  </p:clrMapOvr>
  <p:transition spd="slow">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That Share Financial Risks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1657201"/>
              </p:ext>
            </p:extLst>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Tree>
    <p:extLst>
      <p:ext uri="{BB962C8B-B14F-4D97-AF65-F5344CB8AC3E}">
        <p14:creationId xmlns:p14="http://schemas.microsoft.com/office/powerpoint/2010/main" val="1567407924"/>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graphicEl>
                                              <a:dgm id="{6A49A140-74A0-4D52-B315-478DB001EECE}"/>
                                            </p:graphicEl>
                                          </p:spTgt>
                                        </p:tgtEl>
                                        <p:attrNameLst>
                                          <p:attrName>style.visibility</p:attrName>
                                        </p:attrNameLst>
                                      </p:cBhvr>
                                      <p:to>
                                        <p:strVal val="visible"/>
                                      </p:to>
                                    </p:set>
                                    <p:animEffect transition="in" filter="wipe(up)">
                                      <p:cBhvr>
                                        <p:cTn id="7" dur="1000"/>
                                        <p:tgtEl>
                                          <p:spTgt spid="6">
                                            <p:graphicEl>
                                              <a:dgm id="{6A49A140-74A0-4D52-B315-478DB001EECE}"/>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graphicEl>
                                              <a:dgm id="{2D489F83-5A60-4BE5-B318-1D6EBDB9AF4E}"/>
                                            </p:graphicEl>
                                          </p:spTgt>
                                        </p:tgtEl>
                                        <p:attrNameLst>
                                          <p:attrName>style.visibility</p:attrName>
                                        </p:attrNameLst>
                                      </p:cBhvr>
                                      <p:to>
                                        <p:strVal val="visible"/>
                                      </p:to>
                                    </p:set>
                                    <p:animEffect transition="in" filter="wipe(up)">
                                      <p:cBhvr>
                                        <p:cTn id="10" dur="1000"/>
                                        <p:tgtEl>
                                          <p:spTgt spid="6">
                                            <p:graphicEl>
                                              <a:dgm id="{2D489F83-5A60-4BE5-B318-1D6EBDB9AF4E}"/>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graphicEl>
                                              <a:dgm id="{784972B9-8053-4278-9D13-4DF669515073}"/>
                                            </p:graphicEl>
                                          </p:spTgt>
                                        </p:tgtEl>
                                        <p:attrNameLst>
                                          <p:attrName>style.visibility</p:attrName>
                                        </p:attrNameLst>
                                      </p:cBhvr>
                                      <p:to>
                                        <p:strVal val="visible"/>
                                      </p:to>
                                    </p:set>
                                    <p:animEffect transition="in" filter="wipe(up)">
                                      <p:cBhvr>
                                        <p:cTn id="13" dur="1000"/>
                                        <p:tgtEl>
                                          <p:spTgt spid="6">
                                            <p:graphicEl>
                                              <a:dgm id="{784972B9-8053-4278-9D13-4DF669515073}"/>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graphicEl>
                                              <a:dgm id="{C0CEC6BC-7B2D-4D0D-AFFE-9EEA3CEF0A0C}"/>
                                            </p:graphicEl>
                                          </p:spTgt>
                                        </p:tgtEl>
                                        <p:attrNameLst>
                                          <p:attrName>style.visibility</p:attrName>
                                        </p:attrNameLst>
                                      </p:cBhvr>
                                      <p:to>
                                        <p:strVal val="visible"/>
                                      </p:to>
                                    </p:set>
                                    <p:animEffect transition="in" filter="wipe(up)">
                                      <p:cBhvr>
                                        <p:cTn id="16" dur="1000"/>
                                        <p:tgtEl>
                                          <p:spTgt spid="6">
                                            <p:graphicEl>
                                              <a:dgm id="{C0CEC6BC-7B2D-4D0D-AFFE-9EEA3CEF0A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Intro to Global 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 to Global Business</Template>
  <TotalTime>1016</TotalTime>
  <Words>2525</Words>
  <Application>Microsoft Office PowerPoint</Application>
  <PresentationFormat>On-screen Show (4:3)</PresentationFormat>
  <Paragraphs>159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Tahoma</vt:lpstr>
      <vt:lpstr>Intro to Global Business</vt:lpstr>
      <vt:lpstr>Introduction to Global Business</vt:lpstr>
      <vt:lpstr>After studying this chapter, you should be able to:</vt:lpstr>
      <vt:lpstr>Strategy Choice and Implementation: Going International</vt:lpstr>
      <vt:lpstr>EXHIBIT 8.1 ENTRY STRATEGIES IN GLOBAL BUSINESS</vt:lpstr>
      <vt:lpstr>Strategies That Minimize Financial Risk</vt:lpstr>
      <vt:lpstr>Export-Import Business</vt:lpstr>
      <vt:lpstr>Licensing</vt:lpstr>
      <vt:lpstr>Franchising</vt:lpstr>
      <vt:lpstr>Strategies That Share Financial Risks</vt:lpstr>
      <vt:lpstr>Strategic Alliances</vt:lpstr>
      <vt:lpstr>International Joint Ventures</vt:lpstr>
      <vt:lpstr>Higher Risk Strategies</vt:lpstr>
      <vt:lpstr>Cross-Border Mergers and Acquisitions</vt:lpstr>
      <vt:lpstr>Wholly Owned Subsidiaries</vt:lpstr>
      <vt:lpstr>Multinational Enterprises (MNEs)</vt:lpstr>
      <vt:lpstr>EXHIBIT 8.2 THE WORLD’S TEN LARGEST COMPANIES (YEAR END 2013)</vt:lpstr>
      <vt:lpstr>MNEs and Their Global Strategic Motives</vt:lpstr>
      <vt:lpstr>Strategies for Going Abroad</vt:lpstr>
      <vt:lpstr>Strategies for Going Abroad (continued)</vt:lpstr>
      <vt:lpstr>Dunning’s Eclectic Theory of  Foreign Direct Investment (FDI)</vt:lpstr>
      <vt:lpstr>Host Country Perspective of Foreign Direct Investment</vt:lpstr>
      <vt:lpstr>Improving Host Country’s  Investment Climate</vt:lpstr>
      <vt:lpstr>Key Terms</vt:lpstr>
    </vt:vector>
  </TitlesOfParts>
  <Manager>S. Bainbridge</Manager>
  <Company>Cengage,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Global Business 2e</dc:title>
  <dc:subject>Chapter 8</dc:subject>
  <dc:creator>David A. Fleming</dc:creator>
  <cp:lastModifiedBy>David A. Fleming</cp:lastModifiedBy>
  <cp:revision>90</cp:revision>
  <dcterms:created xsi:type="dcterms:W3CDTF">2012-08-08T00:28:11Z</dcterms:created>
  <dcterms:modified xsi:type="dcterms:W3CDTF">2019-10-23T19:22:48Z</dcterms:modified>
</cp:coreProperties>
</file>