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3"/>
  </p:notesMasterIdLst>
  <p:sldIdLst>
    <p:sldId id="308" r:id="rId2"/>
    <p:sldId id="309" r:id="rId3"/>
    <p:sldId id="310" r:id="rId4"/>
    <p:sldId id="260" r:id="rId5"/>
    <p:sldId id="290" r:id="rId6"/>
    <p:sldId id="292" r:id="rId7"/>
    <p:sldId id="266" r:id="rId8"/>
    <p:sldId id="293" r:id="rId9"/>
    <p:sldId id="267" r:id="rId10"/>
    <p:sldId id="294" r:id="rId11"/>
    <p:sldId id="311" r:id="rId12"/>
    <p:sldId id="295" r:id="rId13"/>
    <p:sldId id="261" r:id="rId14"/>
    <p:sldId id="296" r:id="rId15"/>
    <p:sldId id="305" r:id="rId16"/>
    <p:sldId id="298" r:id="rId17"/>
    <p:sldId id="307" r:id="rId18"/>
    <p:sldId id="300" r:id="rId19"/>
    <p:sldId id="302" r:id="rId20"/>
    <p:sldId id="31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orient="horz" pos="3894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  <p15:guide id="5" pos="288">
          <p15:clr>
            <a:srgbClr val="A4A3A4"/>
          </p15:clr>
        </p15:guide>
        <p15:guide id="6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A28"/>
    <a:srgbClr val="009AD3"/>
    <a:srgbClr val="8CC751"/>
    <a:srgbClr val="A50021"/>
    <a:srgbClr val="008000"/>
    <a:srgbClr val="CC6600"/>
    <a:srgbClr val="993300"/>
    <a:srgbClr val="006600"/>
    <a:srgbClr val="CC99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2" autoAdjust="0"/>
    <p:restoredTop sz="99865" autoAdjust="0"/>
  </p:normalViewPr>
  <p:slideViewPr>
    <p:cSldViewPr>
      <p:cViewPr varScale="1">
        <p:scale>
          <a:sx n="116" d="100"/>
          <a:sy n="116" d="100"/>
        </p:scale>
        <p:origin x="1650" y="108"/>
      </p:cViewPr>
      <p:guideLst>
        <p:guide orient="horz" pos="864"/>
        <p:guide orient="horz" pos="3894"/>
        <p:guide orient="horz" pos="2160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6C5111-D994-461A-A7B5-99A5F833A943}" type="doc">
      <dgm:prSet loTypeId="urn:microsoft.com/office/officeart/2005/8/layout/matrix3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CB253C-6A31-4A79-928E-DFFB3B477923}">
      <dgm:prSet phldrT="[Text]"/>
      <dgm:spPr/>
      <dgm:t>
        <a:bodyPr/>
        <a:lstStyle/>
        <a:p>
          <a:r>
            <a:rPr lang="en-US" dirty="0" smtClean="0"/>
            <a:t>The Digital Generation</a:t>
          </a:r>
          <a:endParaRPr lang="en-US" dirty="0"/>
        </a:p>
      </dgm:t>
    </dgm:pt>
    <dgm:pt modelId="{589F96FF-C92E-4565-AB74-88C3E2405ECD}" type="parTrans" cxnId="{F89D7268-DD08-4E20-96BD-F5317A90FA75}">
      <dgm:prSet/>
      <dgm:spPr/>
      <dgm:t>
        <a:bodyPr/>
        <a:lstStyle/>
        <a:p>
          <a:endParaRPr lang="en-US"/>
        </a:p>
      </dgm:t>
    </dgm:pt>
    <dgm:pt modelId="{F6416CE3-9977-4D2A-8908-52453A1FB2CF}" type="sibTrans" cxnId="{F89D7268-DD08-4E20-96BD-F5317A90FA75}">
      <dgm:prSet/>
      <dgm:spPr/>
      <dgm:t>
        <a:bodyPr/>
        <a:lstStyle/>
        <a:p>
          <a:endParaRPr lang="en-US"/>
        </a:p>
      </dgm:t>
    </dgm:pt>
    <dgm:pt modelId="{B1C33FDC-9350-4514-BA70-E88F6AECBE56}">
      <dgm:prSet phldrT="[Text]"/>
      <dgm:spPr/>
      <dgm:t>
        <a:bodyPr/>
        <a:lstStyle/>
        <a:p>
          <a:r>
            <a:rPr lang="en-US" dirty="0" smtClean="0"/>
            <a:t>Expanding the Global Use of Information Technology</a:t>
          </a:r>
          <a:endParaRPr lang="en-US" dirty="0"/>
        </a:p>
      </dgm:t>
    </dgm:pt>
    <dgm:pt modelId="{C7149657-65DA-4095-8F88-1303C0CFA9E6}" type="parTrans" cxnId="{55C995DE-BEA9-4E21-931E-C00C88CB78A1}">
      <dgm:prSet/>
      <dgm:spPr/>
      <dgm:t>
        <a:bodyPr/>
        <a:lstStyle/>
        <a:p>
          <a:endParaRPr lang="en-US"/>
        </a:p>
      </dgm:t>
    </dgm:pt>
    <dgm:pt modelId="{38535AA2-1DF6-4235-A814-4209CAAF0BB8}" type="sibTrans" cxnId="{55C995DE-BEA9-4E21-931E-C00C88CB78A1}">
      <dgm:prSet/>
      <dgm:spPr/>
      <dgm:t>
        <a:bodyPr/>
        <a:lstStyle/>
        <a:p>
          <a:endParaRPr lang="en-US"/>
        </a:p>
      </dgm:t>
    </dgm:pt>
    <dgm:pt modelId="{3997D438-1CA1-4864-9144-79139104FDB6}">
      <dgm:prSet phldrT="[Text]"/>
      <dgm:spPr/>
      <dgm:t>
        <a:bodyPr/>
        <a:lstStyle/>
        <a:p>
          <a:r>
            <a:rPr lang="en-US" dirty="0" smtClean="0"/>
            <a:t>The Digital Divide Myth</a:t>
          </a:r>
          <a:endParaRPr lang="en-US" dirty="0"/>
        </a:p>
      </dgm:t>
    </dgm:pt>
    <dgm:pt modelId="{4ADD9114-B7BE-4F66-8256-10030314212C}" type="parTrans" cxnId="{44D4E11D-F278-4128-949B-EB2AD60A687F}">
      <dgm:prSet/>
      <dgm:spPr/>
      <dgm:t>
        <a:bodyPr/>
        <a:lstStyle/>
        <a:p>
          <a:endParaRPr lang="en-US"/>
        </a:p>
      </dgm:t>
    </dgm:pt>
    <dgm:pt modelId="{1CFA2D8C-6BA0-4216-871D-4EAE460FA502}" type="sibTrans" cxnId="{44D4E11D-F278-4128-949B-EB2AD60A687F}">
      <dgm:prSet/>
      <dgm:spPr/>
      <dgm:t>
        <a:bodyPr/>
        <a:lstStyle/>
        <a:p>
          <a:endParaRPr lang="en-US"/>
        </a:p>
      </dgm:t>
    </dgm:pt>
    <dgm:pt modelId="{5E0E6054-2035-4078-BEEB-23F990350E8D}">
      <dgm:prSet phldrT="[Text]"/>
      <dgm:spPr/>
      <dgm:t>
        <a:bodyPr/>
        <a:lstStyle/>
        <a:p>
          <a:r>
            <a:rPr lang="en-US" dirty="0" smtClean="0"/>
            <a:t>“Leapfrogging” into the Internet and Cell Phone Era</a:t>
          </a:r>
          <a:endParaRPr lang="en-US" dirty="0"/>
        </a:p>
      </dgm:t>
    </dgm:pt>
    <dgm:pt modelId="{BF17B9A1-3DF0-4BFF-B720-D287B1D09EB5}" type="parTrans" cxnId="{6E965A3B-8C78-4D2E-BFF9-5872D00C7BBB}">
      <dgm:prSet/>
      <dgm:spPr/>
      <dgm:t>
        <a:bodyPr/>
        <a:lstStyle/>
        <a:p>
          <a:endParaRPr lang="en-US"/>
        </a:p>
      </dgm:t>
    </dgm:pt>
    <dgm:pt modelId="{0D222541-599C-4213-821F-B0F1545F699E}" type="sibTrans" cxnId="{6E965A3B-8C78-4D2E-BFF9-5872D00C7BBB}">
      <dgm:prSet/>
      <dgm:spPr/>
      <dgm:t>
        <a:bodyPr/>
        <a:lstStyle/>
        <a:p>
          <a:endParaRPr lang="en-US"/>
        </a:p>
      </dgm:t>
    </dgm:pt>
    <dgm:pt modelId="{E1E0EE30-6410-46AB-A041-704E4AC7BFC7}" type="pres">
      <dgm:prSet presAssocID="{846C5111-D994-461A-A7B5-99A5F833A9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AB05BE-79B7-45A3-A0C7-CFBF2E413AC3}" type="pres">
      <dgm:prSet presAssocID="{846C5111-D994-461A-A7B5-99A5F833A943}" presName="diamond" presStyleLbl="bgShp" presStyleIdx="0" presStyleCnt="1"/>
      <dgm:spPr/>
      <dgm:t>
        <a:bodyPr/>
        <a:lstStyle/>
        <a:p>
          <a:endParaRPr lang="en-US"/>
        </a:p>
      </dgm:t>
    </dgm:pt>
    <dgm:pt modelId="{9284434C-F181-48AF-B832-9406A932AC0A}" type="pres">
      <dgm:prSet presAssocID="{846C5111-D994-461A-A7B5-99A5F833A943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7B352-A50F-4C12-8117-F700AC273A14}" type="pres">
      <dgm:prSet presAssocID="{846C5111-D994-461A-A7B5-99A5F833A943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A3BD1D-A2A2-48D6-BF83-391553BA35AD}" type="pres">
      <dgm:prSet presAssocID="{846C5111-D994-461A-A7B5-99A5F833A943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2348B-A986-47E8-AE1A-05BD520C7B03}" type="pres">
      <dgm:prSet presAssocID="{846C5111-D994-461A-A7B5-99A5F833A943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DCD2E-8FE0-4DE4-AF87-5AEED66A6C58}" type="presOf" srcId="{5E0E6054-2035-4078-BEEB-23F990350E8D}" destId="{35C2348B-A986-47E8-AE1A-05BD520C7B03}" srcOrd="0" destOrd="0" presId="urn:microsoft.com/office/officeart/2005/8/layout/matrix3"/>
    <dgm:cxn modelId="{DC1DDA1F-6409-464B-BE44-FE0372C7391C}" type="presOf" srcId="{B1C33FDC-9350-4514-BA70-E88F6AECBE56}" destId="{EDA7B352-A50F-4C12-8117-F700AC273A14}" srcOrd="0" destOrd="0" presId="urn:microsoft.com/office/officeart/2005/8/layout/matrix3"/>
    <dgm:cxn modelId="{1017A348-56E7-47E8-96BB-0838858D1DA6}" type="presOf" srcId="{3997D438-1CA1-4864-9144-79139104FDB6}" destId="{DEA3BD1D-A2A2-48D6-BF83-391553BA35AD}" srcOrd="0" destOrd="0" presId="urn:microsoft.com/office/officeart/2005/8/layout/matrix3"/>
    <dgm:cxn modelId="{F89D7268-DD08-4E20-96BD-F5317A90FA75}" srcId="{846C5111-D994-461A-A7B5-99A5F833A943}" destId="{D0CB253C-6A31-4A79-928E-DFFB3B477923}" srcOrd="0" destOrd="0" parTransId="{589F96FF-C92E-4565-AB74-88C3E2405ECD}" sibTransId="{F6416CE3-9977-4D2A-8908-52453A1FB2CF}"/>
    <dgm:cxn modelId="{B1403D6C-2916-495D-803B-08E5149E9A3D}" type="presOf" srcId="{846C5111-D994-461A-A7B5-99A5F833A943}" destId="{E1E0EE30-6410-46AB-A041-704E4AC7BFC7}" srcOrd="0" destOrd="0" presId="urn:microsoft.com/office/officeart/2005/8/layout/matrix3"/>
    <dgm:cxn modelId="{76CDC95B-5A97-490D-9C45-1D4733BFBE72}" type="presOf" srcId="{D0CB253C-6A31-4A79-928E-DFFB3B477923}" destId="{9284434C-F181-48AF-B832-9406A932AC0A}" srcOrd="0" destOrd="0" presId="urn:microsoft.com/office/officeart/2005/8/layout/matrix3"/>
    <dgm:cxn modelId="{6E965A3B-8C78-4D2E-BFF9-5872D00C7BBB}" srcId="{846C5111-D994-461A-A7B5-99A5F833A943}" destId="{5E0E6054-2035-4078-BEEB-23F990350E8D}" srcOrd="3" destOrd="0" parTransId="{BF17B9A1-3DF0-4BFF-B720-D287B1D09EB5}" sibTransId="{0D222541-599C-4213-821F-B0F1545F699E}"/>
    <dgm:cxn modelId="{44D4E11D-F278-4128-949B-EB2AD60A687F}" srcId="{846C5111-D994-461A-A7B5-99A5F833A943}" destId="{3997D438-1CA1-4864-9144-79139104FDB6}" srcOrd="2" destOrd="0" parTransId="{4ADD9114-B7BE-4F66-8256-10030314212C}" sibTransId="{1CFA2D8C-6BA0-4216-871D-4EAE460FA502}"/>
    <dgm:cxn modelId="{55C995DE-BEA9-4E21-931E-C00C88CB78A1}" srcId="{846C5111-D994-461A-A7B5-99A5F833A943}" destId="{B1C33FDC-9350-4514-BA70-E88F6AECBE56}" srcOrd="1" destOrd="0" parTransId="{C7149657-65DA-4095-8F88-1303C0CFA9E6}" sibTransId="{38535AA2-1DF6-4235-A814-4209CAAF0BB8}"/>
    <dgm:cxn modelId="{DA84CBF9-C812-47F1-ADF5-DF1521E1090B}" type="presParOf" srcId="{E1E0EE30-6410-46AB-A041-704E4AC7BFC7}" destId="{71AB05BE-79B7-45A3-A0C7-CFBF2E413AC3}" srcOrd="0" destOrd="0" presId="urn:microsoft.com/office/officeart/2005/8/layout/matrix3"/>
    <dgm:cxn modelId="{7C07E59F-B35B-4272-9D82-351BBFBDA3A3}" type="presParOf" srcId="{E1E0EE30-6410-46AB-A041-704E4AC7BFC7}" destId="{9284434C-F181-48AF-B832-9406A932AC0A}" srcOrd="1" destOrd="0" presId="urn:microsoft.com/office/officeart/2005/8/layout/matrix3"/>
    <dgm:cxn modelId="{7633BB7E-926A-4210-99C4-5C59F8BDFEE3}" type="presParOf" srcId="{E1E0EE30-6410-46AB-A041-704E4AC7BFC7}" destId="{EDA7B352-A50F-4C12-8117-F700AC273A14}" srcOrd="2" destOrd="0" presId="urn:microsoft.com/office/officeart/2005/8/layout/matrix3"/>
    <dgm:cxn modelId="{368C677A-3922-46DB-B8CC-0C1620CDA8ED}" type="presParOf" srcId="{E1E0EE30-6410-46AB-A041-704E4AC7BFC7}" destId="{DEA3BD1D-A2A2-48D6-BF83-391553BA35AD}" srcOrd="3" destOrd="0" presId="urn:microsoft.com/office/officeart/2005/8/layout/matrix3"/>
    <dgm:cxn modelId="{1E422A30-F533-4FD7-BF31-606FDE54D8A0}" type="presParOf" srcId="{E1E0EE30-6410-46AB-A041-704E4AC7BFC7}" destId="{35C2348B-A986-47E8-AE1A-05BD520C7B0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8B24D-8093-4C7A-91DE-ED217953D7B1}" type="doc">
      <dgm:prSet loTypeId="urn:microsoft.com/office/officeart/2005/8/layout/arrow4" loCatId="relationship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88166-EF94-4388-9803-91A3F0E22483}">
      <dgm:prSet phldrT="[Text]"/>
      <dgm:spPr/>
      <dgm:t>
        <a:bodyPr/>
        <a:lstStyle/>
        <a:p>
          <a:r>
            <a:rPr lang="en-US" dirty="0" smtClean="0"/>
            <a:t>Globalization’s Winners</a:t>
          </a:r>
          <a:endParaRPr lang="en-US" dirty="0"/>
        </a:p>
      </dgm:t>
    </dgm:pt>
    <dgm:pt modelId="{40D41454-09EF-4980-838F-611AD81BD595}" type="parTrans" cxnId="{41C7DEE7-6627-4EB0-AB70-648D37C3B001}">
      <dgm:prSet/>
      <dgm:spPr/>
      <dgm:t>
        <a:bodyPr/>
        <a:lstStyle/>
        <a:p>
          <a:endParaRPr lang="en-US"/>
        </a:p>
      </dgm:t>
    </dgm:pt>
    <dgm:pt modelId="{DD7E5E89-F165-403A-9070-7F6501C36C00}" type="sibTrans" cxnId="{41C7DEE7-6627-4EB0-AB70-648D37C3B001}">
      <dgm:prSet/>
      <dgm:spPr/>
      <dgm:t>
        <a:bodyPr/>
        <a:lstStyle/>
        <a:p>
          <a:endParaRPr lang="en-US"/>
        </a:p>
      </dgm:t>
    </dgm:pt>
    <dgm:pt modelId="{6C516B8F-E340-428B-8A03-790D11F1728F}">
      <dgm:prSet phldrT="[Text]"/>
      <dgm:spPr/>
      <dgm:t>
        <a:bodyPr/>
        <a:lstStyle/>
        <a:p>
          <a:r>
            <a:rPr lang="en-US" dirty="0" smtClean="0"/>
            <a:t>Globalization’s Losers</a:t>
          </a:r>
          <a:endParaRPr lang="en-US" dirty="0"/>
        </a:p>
      </dgm:t>
    </dgm:pt>
    <dgm:pt modelId="{65E8274C-D06A-466A-8456-F95976717AAF}" type="parTrans" cxnId="{33110F08-1933-4040-8013-97164A7A0D45}">
      <dgm:prSet/>
      <dgm:spPr/>
      <dgm:t>
        <a:bodyPr/>
        <a:lstStyle/>
        <a:p>
          <a:endParaRPr lang="en-US"/>
        </a:p>
      </dgm:t>
    </dgm:pt>
    <dgm:pt modelId="{AD4E2F18-24DA-48CD-9080-15CA53A56688}" type="sibTrans" cxnId="{33110F08-1933-4040-8013-97164A7A0D45}">
      <dgm:prSet/>
      <dgm:spPr/>
      <dgm:t>
        <a:bodyPr/>
        <a:lstStyle/>
        <a:p>
          <a:endParaRPr lang="en-US"/>
        </a:p>
      </dgm:t>
    </dgm:pt>
    <dgm:pt modelId="{9AB7482D-671E-4206-A061-E942831A150F}">
      <dgm:prSet phldrT="[Text]"/>
      <dgm:spPr/>
      <dgm:t>
        <a:bodyPr/>
        <a:lstStyle/>
        <a:p>
          <a:r>
            <a:rPr lang="en-US" dirty="0" smtClean="0"/>
            <a:t>China</a:t>
          </a:r>
          <a:endParaRPr lang="en-US" dirty="0"/>
        </a:p>
      </dgm:t>
    </dgm:pt>
    <dgm:pt modelId="{B6779F5C-71BD-442B-8940-D24336126162}" type="parTrans" cxnId="{E7FE4208-92C9-4F6E-AB15-AEB15B182D7B}">
      <dgm:prSet/>
      <dgm:spPr/>
      <dgm:t>
        <a:bodyPr/>
        <a:lstStyle/>
        <a:p>
          <a:endParaRPr lang="en-US"/>
        </a:p>
      </dgm:t>
    </dgm:pt>
    <dgm:pt modelId="{C99A0439-F7D1-4478-A821-09C4B7373F08}" type="sibTrans" cxnId="{E7FE4208-92C9-4F6E-AB15-AEB15B182D7B}">
      <dgm:prSet/>
      <dgm:spPr/>
      <dgm:t>
        <a:bodyPr/>
        <a:lstStyle/>
        <a:p>
          <a:endParaRPr lang="en-US"/>
        </a:p>
      </dgm:t>
    </dgm:pt>
    <dgm:pt modelId="{B04854BE-5B25-49A6-9F97-6B4C38E4D346}">
      <dgm:prSet phldrT="[Text]"/>
      <dgm:spPr/>
      <dgm:t>
        <a:bodyPr/>
        <a:lstStyle/>
        <a:p>
          <a:r>
            <a:rPr lang="en-US" dirty="0" smtClean="0"/>
            <a:t>India</a:t>
          </a:r>
          <a:endParaRPr lang="en-US" dirty="0"/>
        </a:p>
      </dgm:t>
    </dgm:pt>
    <dgm:pt modelId="{3A2F8536-C746-45F5-9775-01491E853403}" type="parTrans" cxnId="{C812D55E-290C-4281-8853-34722D0CFF90}">
      <dgm:prSet/>
      <dgm:spPr/>
      <dgm:t>
        <a:bodyPr/>
        <a:lstStyle/>
        <a:p>
          <a:endParaRPr lang="en-US"/>
        </a:p>
      </dgm:t>
    </dgm:pt>
    <dgm:pt modelId="{9FF0C505-F752-4856-8706-DC15D26AFD75}" type="sibTrans" cxnId="{C812D55E-290C-4281-8853-34722D0CFF90}">
      <dgm:prSet/>
      <dgm:spPr/>
      <dgm:t>
        <a:bodyPr/>
        <a:lstStyle/>
        <a:p>
          <a:endParaRPr lang="en-US"/>
        </a:p>
      </dgm:t>
    </dgm:pt>
    <dgm:pt modelId="{AA966EC7-2D7C-47E6-AA75-9EBC120640FF}">
      <dgm:prSet phldrT="[Text]"/>
      <dgm:spPr/>
      <dgm:t>
        <a:bodyPr/>
        <a:lstStyle/>
        <a:p>
          <a:r>
            <a:rPr lang="en-US" dirty="0" smtClean="0"/>
            <a:t>Brazil</a:t>
          </a:r>
          <a:endParaRPr lang="en-US" dirty="0"/>
        </a:p>
      </dgm:t>
    </dgm:pt>
    <dgm:pt modelId="{358EFE3C-B362-4BD9-832B-D705950422F1}" type="parTrans" cxnId="{A4AA2D16-ED66-4807-8580-6DBB1A31711C}">
      <dgm:prSet/>
      <dgm:spPr/>
      <dgm:t>
        <a:bodyPr/>
        <a:lstStyle/>
        <a:p>
          <a:endParaRPr lang="en-US"/>
        </a:p>
      </dgm:t>
    </dgm:pt>
    <dgm:pt modelId="{07B55CFA-63B8-4D97-8928-B6D2008306B3}" type="sibTrans" cxnId="{A4AA2D16-ED66-4807-8580-6DBB1A31711C}">
      <dgm:prSet/>
      <dgm:spPr/>
      <dgm:t>
        <a:bodyPr/>
        <a:lstStyle/>
        <a:p>
          <a:endParaRPr lang="en-US"/>
        </a:p>
      </dgm:t>
    </dgm:pt>
    <dgm:pt modelId="{4FDEF331-E2DC-45A5-8148-3078249F0A55}">
      <dgm:prSet phldrT="[Text]"/>
      <dgm:spPr/>
      <dgm:t>
        <a:bodyPr/>
        <a:lstStyle/>
        <a:p>
          <a:r>
            <a:rPr lang="en-US" dirty="0" smtClean="0"/>
            <a:t>Central Asia</a:t>
          </a:r>
          <a:endParaRPr lang="en-US" dirty="0"/>
        </a:p>
      </dgm:t>
    </dgm:pt>
    <dgm:pt modelId="{5556F28B-70DA-429A-B01A-B2D30364FC16}" type="parTrans" cxnId="{BC4760AA-B934-4EE8-95D7-A5C6F229746B}">
      <dgm:prSet/>
      <dgm:spPr/>
      <dgm:t>
        <a:bodyPr/>
        <a:lstStyle/>
        <a:p>
          <a:endParaRPr lang="en-US"/>
        </a:p>
      </dgm:t>
    </dgm:pt>
    <dgm:pt modelId="{E6B09DB2-DC90-4D04-8043-F9499F2E1764}" type="sibTrans" cxnId="{BC4760AA-B934-4EE8-95D7-A5C6F229746B}">
      <dgm:prSet/>
      <dgm:spPr/>
      <dgm:t>
        <a:bodyPr/>
        <a:lstStyle/>
        <a:p>
          <a:endParaRPr lang="en-US"/>
        </a:p>
      </dgm:t>
    </dgm:pt>
    <dgm:pt modelId="{C1098BFD-0232-467E-99A3-5A1E480B00E2}">
      <dgm:prSet phldrT="[Text]"/>
      <dgm:spPr/>
      <dgm:t>
        <a:bodyPr/>
        <a:lstStyle/>
        <a:p>
          <a:r>
            <a:rPr lang="en-US" dirty="0" smtClean="0"/>
            <a:t>Much of Africa</a:t>
          </a:r>
          <a:endParaRPr lang="en-US" dirty="0"/>
        </a:p>
      </dgm:t>
    </dgm:pt>
    <dgm:pt modelId="{C4AFB60A-ADA6-4CF6-BAAE-076811A0A559}" type="parTrans" cxnId="{387FDB95-2D17-4348-BC92-74F07A52A6F7}">
      <dgm:prSet/>
      <dgm:spPr/>
      <dgm:t>
        <a:bodyPr/>
        <a:lstStyle/>
        <a:p>
          <a:endParaRPr lang="en-US"/>
        </a:p>
      </dgm:t>
    </dgm:pt>
    <dgm:pt modelId="{898B58D8-DC17-47AE-B329-E263A187160E}" type="sibTrans" cxnId="{387FDB95-2D17-4348-BC92-74F07A52A6F7}">
      <dgm:prSet/>
      <dgm:spPr/>
      <dgm:t>
        <a:bodyPr/>
        <a:lstStyle/>
        <a:p>
          <a:endParaRPr lang="en-US"/>
        </a:p>
      </dgm:t>
    </dgm:pt>
    <dgm:pt modelId="{1BA23679-F3DF-4B32-B2EA-1CA7BBD43D6C}">
      <dgm:prSet phldrT="[Text]"/>
      <dgm:spPr/>
      <dgm:t>
        <a:bodyPr/>
        <a:lstStyle/>
        <a:p>
          <a:r>
            <a:rPr lang="en-US" dirty="0" smtClean="0"/>
            <a:t>North Korea</a:t>
          </a:r>
          <a:endParaRPr lang="en-US" dirty="0"/>
        </a:p>
      </dgm:t>
    </dgm:pt>
    <dgm:pt modelId="{6B9021CE-A847-46E5-A28C-ECC995D1AF48}" type="parTrans" cxnId="{9F0D4307-1717-4F75-8F52-6FB16A9687EF}">
      <dgm:prSet/>
      <dgm:spPr/>
      <dgm:t>
        <a:bodyPr/>
        <a:lstStyle/>
        <a:p>
          <a:endParaRPr lang="en-US"/>
        </a:p>
      </dgm:t>
    </dgm:pt>
    <dgm:pt modelId="{A90A2AC4-D29B-4F13-9937-76F8564848E4}" type="sibTrans" cxnId="{9F0D4307-1717-4F75-8F52-6FB16A9687EF}">
      <dgm:prSet/>
      <dgm:spPr/>
      <dgm:t>
        <a:bodyPr/>
        <a:lstStyle/>
        <a:p>
          <a:endParaRPr lang="en-US"/>
        </a:p>
      </dgm:t>
    </dgm:pt>
    <dgm:pt modelId="{D7E32079-599A-4C01-9AD1-CAE32E40EB07}" type="pres">
      <dgm:prSet presAssocID="{3488B24D-8093-4C7A-91DE-ED217953D7B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67B326-3797-4723-8A92-9C89FD530EBD}" type="pres">
      <dgm:prSet presAssocID="{49188166-EF94-4388-9803-91A3F0E22483}" presName="upArrow" presStyleLbl="node1" presStyleIdx="0" presStyleCnt="2"/>
      <dgm:spPr/>
    </dgm:pt>
    <dgm:pt modelId="{BFA21618-0288-43C1-9652-8E86A14E18A2}" type="pres">
      <dgm:prSet presAssocID="{49188166-EF94-4388-9803-91A3F0E22483}" presName="upArrowText" presStyleLbl="revTx" presStyleIdx="0" presStyleCnt="2" custScaleX="122161" custLinFactNeighborX="66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EC05A-0042-4635-9D19-8E0D5B860A91}" type="pres">
      <dgm:prSet presAssocID="{6C516B8F-E340-428B-8A03-790D11F1728F}" presName="downArrow" presStyleLbl="node1" presStyleIdx="1" presStyleCnt="2" custLinFactNeighborX="-5245"/>
      <dgm:spPr/>
    </dgm:pt>
    <dgm:pt modelId="{6825E694-58B3-4D05-B6C4-DAE21A49EE14}" type="pres">
      <dgm:prSet presAssocID="{6C516B8F-E340-428B-8A03-790D11F1728F}" presName="downArrowText" presStyleLbl="revTx" presStyleIdx="1" presStyleCnt="2" custScaleX="113589" custLinFactNeighborX="4584" custLinFactNeighborY="-28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4760AA-B934-4EE8-95D7-A5C6F229746B}" srcId="{6C516B8F-E340-428B-8A03-790D11F1728F}" destId="{4FDEF331-E2DC-45A5-8148-3078249F0A55}" srcOrd="0" destOrd="0" parTransId="{5556F28B-70DA-429A-B01A-B2D30364FC16}" sibTransId="{E6B09DB2-DC90-4D04-8043-F9499F2E1764}"/>
    <dgm:cxn modelId="{DC6A3FB1-E8DB-435B-B3E3-F9A39020DF2C}" type="presOf" srcId="{49188166-EF94-4388-9803-91A3F0E22483}" destId="{BFA21618-0288-43C1-9652-8E86A14E18A2}" srcOrd="0" destOrd="0" presId="urn:microsoft.com/office/officeart/2005/8/layout/arrow4"/>
    <dgm:cxn modelId="{E88FAEB1-5E39-4F37-97EC-E52E8FFABD2D}" type="presOf" srcId="{C1098BFD-0232-467E-99A3-5A1E480B00E2}" destId="{6825E694-58B3-4D05-B6C4-DAE21A49EE14}" srcOrd="0" destOrd="2" presId="urn:microsoft.com/office/officeart/2005/8/layout/arrow4"/>
    <dgm:cxn modelId="{293F802B-649D-4010-BE08-47599DA3E1C6}" type="presOf" srcId="{3488B24D-8093-4C7A-91DE-ED217953D7B1}" destId="{D7E32079-599A-4C01-9AD1-CAE32E40EB07}" srcOrd="0" destOrd="0" presId="urn:microsoft.com/office/officeart/2005/8/layout/arrow4"/>
    <dgm:cxn modelId="{44F2A765-E6E5-441E-8472-46A800EB3B4D}" type="presOf" srcId="{4FDEF331-E2DC-45A5-8148-3078249F0A55}" destId="{6825E694-58B3-4D05-B6C4-DAE21A49EE14}" srcOrd="0" destOrd="1" presId="urn:microsoft.com/office/officeart/2005/8/layout/arrow4"/>
    <dgm:cxn modelId="{41C7DEE7-6627-4EB0-AB70-648D37C3B001}" srcId="{3488B24D-8093-4C7A-91DE-ED217953D7B1}" destId="{49188166-EF94-4388-9803-91A3F0E22483}" srcOrd="0" destOrd="0" parTransId="{40D41454-09EF-4980-838F-611AD81BD595}" sibTransId="{DD7E5E89-F165-403A-9070-7F6501C36C00}"/>
    <dgm:cxn modelId="{5283C41C-D276-48DC-9D64-B2FEC9C50BF6}" type="presOf" srcId="{AA966EC7-2D7C-47E6-AA75-9EBC120640FF}" destId="{BFA21618-0288-43C1-9652-8E86A14E18A2}" srcOrd="0" destOrd="3" presId="urn:microsoft.com/office/officeart/2005/8/layout/arrow4"/>
    <dgm:cxn modelId="{33110F08-1933-4040-8013-97164A7A0D45}" srcId="{3488B24D-8093-4C7A-91DE-ED217953D7B1}" destId="{6C516B8F-E340-428B-8A03-790D11F1728F}" srcOrd="1" destOrd="0" parTransId="{65E8274C-D06A-466A-8456-F95976717AAF}" sibTransId="{AD4E2F18-24DA-48CD-9080-15CA53A56688}"/>
    <dgm:cxn modelId="{A7E6BDAE-27FC-4591-9A8D-00C0ED5190E6}" type="presOf" srcId="{B04854BE-5B25-49A6-9F97-6B4C38E4D346}" destId="{BFA21618-0288-43C1-9652-8E86A14E18A2}" srcOrd="0" destOrd="2" presId="urn:microsoft.com/office/officeart/2005/8/layout/arrow4"/>
    <dgm:cxn modelId="{DC5490BF-6CA5-4F25-A5FF-7BCB75FA2E91}" type="presOf" srcId="{9AB7482D-671E-4206-A061-E942831A150F}" destId="{BFA21618-0288-43C1-9652-8E86A14E18A2}" srcOrd="0" destOrd="1" presId="urn:microsoft.com/office/officeart/2005/8/layout/arrow4"/>
    <dgm:cxn modelId="{F19668E7-7CC6-4B12-9FA0-9DD564F9029F}" type="presOf" srcId="{6C516B8F-E340-428B-8A03-790D11F1728F}" destId="{6825E694-58B3-4D05-B6C4-DAE21A49EE14}" srcOrd="0" destOrd="0" presId="urn:microsoft.com/office/officeart/2005/8/layout/arrow4"/>
    <dgm:cxn modelId="{387FDB95-2D17-4348-BC92-74F07A52A6F7}" srcId="{6C516B8F-E340-428B-8A03-790D11F1728F}" destId="{C1098BFD-0232-467E-99A3-5A1E480B00E2}" srcOrd="1" destOrd="0" parTransId="{C4AFB60A-ADA6-4CF6-BAAE-076811A0A559}" sibTransId="{898B58D8-DC17-47AE-B329-E263A187160E}"/>
    <dgm:cxn modelId="{9F0D4307-1717-4F75-8F52-6FB16A9687EF}" srcId="{6C516B8F-E340-428B-8A03-790D11F1728F}" destId="{1BA23679-F3DF-4B32-B2EA-1CA7BBD43D6C}" srcOrd="2" destOrd="0" parTransId="{6B9021CE-A847-46E5-A28C-ECC995D1AF48}" sibTransId="{A90A2AC4-D29B-4F13-9937-76F8564848E4}"/>
    <dgm:cxn modelId="{A4AA2D16-ED66-4807-8580-6DBB1A31711C}" srcId="{49188166-EF94-4388-9803-91A3F0E22483}" destId="{AA966EC7-2D7C-47E6-AA75-9EBC120640FF}" srcOrd="2" destOrd="0" parTransId="{358EFE3C-B362-4BD9-832B-D705950422F1}" sibTransId="{07B55CFA-63B8-4D97-8928-B6D2008306B3}"/>
    <dgm:cxn modelId="{C812D55E-290C-4281-8853-34722D0CFF90}" srcId="{49188166-EF94-4388-9803-91A3F0E22483}" destId="{B04854BE-5B25-49A6-9F97-6B4C38E4D346}" srcOrd="1" destOrd="0" parTransId="{3A2F8536-C746-45F5-9775-01491E853403}" sibTransId="{9FF0C505-F752-4856-8706-DC15D26AFD75}"/>
    <dgm:cxn modelId="{E7FE4208-92C9-4F6E-AB15-AEB15B182D7B}" srcId="{49188166-EF94-4388-9803-91A3F0E22483}" destId="{9AB7482D-671E-4206-A061-E942831A150F}" srcOrd="0" destOrd="0" parTransId="{B6779F5C-71BD-442B-8940-D24336126162}" sibTransId="{C99A0439-F7D1-4478-A821-09C4B7373F08}"/>
    <dgm:cxn modelId="{EDB0FE12-A496-4789-8601-BF9980E1BDDB}" type="presOf" srcId="{1BA23679-F3DF-4B32-B2EA-1CA7BBD43D6C}" destId="{6825E694-58B3-4D05-B6C4-DAE21A49EE14}" srcOrd="0" destOrd="3" presId="urn:microsoft.com/office/officeart/2005/8/layout/arrow4"/>
    <dgm:cxn modelId="{FF1699D5-4D44-436B-BC2D-46ECA66E320B}" type="presParOf" srcId="{D7E32079-599A-4C01-9AD1-CAE32E40EB07}" destId="{6667B326-3797-4723-8A92-9C89FD530EBD}" srcOrd="0" destOrd="0" presId="urn:microsoft.com/office/officeart/2005/8/layout/arrow4"/>
    <dgm:cxn modelId="{43E25614-B0F1-4F21-B5E7-89792858832E}" type="presParOf" srcId="{D7E32079-599A-4C01-9AD1-CAE32E40EB07}" destId="{BFA21618-0288-43C1-9652-8E86A14E18A2}" srcOrd="1" destOrd="0" presId="urn:microsoft.com/office/officeart/2005/8/layout/arrow4"/>
    <dgm:cxn modelId="{F08FC471-9D83-4424-B9F0-98A891FAE7B1}" type="presParOf" srcId="{D7E32079-599A-4C01-9AD1-CAE32E40EB07}" destId="{00BEC05A-0042-4635-9D19-8E0D5B860A91}" srcOrd="2" destOrd="0" presId="urn:microsoft.com/office/officeart/2005/8/layout/arrow4"/>
    <dgm:cxn modelId="{31010A6A-960C-4579-AE69-43EA31F08ABC}" type="presParOf" srcId="{D7E32079-599A-4C01-9AD1-CAE32E40EB07}" destId="{6825E694-58B3-4D05-B6C4-DAE21A49EE1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D56B3-6C82-40DD-98FA-134196FC26A4}" type="datetimeFigureOut">
              <a:rPr lang="en-US" smtClean="0"/>
              <a:pPr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D8B5-8FAD-4D8C-8B4E-1B73660FDA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alphaModFix amt="29000"/>
            <a:lum/>
          </a:blip>
          <a:srcRect/>
          <a:stretch>
            <a:fillRect b="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4BD89-6C3B-436A-AA2C-DBE78988A6E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627245"/>
            <a:ext cx="6400800" cy="1554480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1" baseline="0">
                <a:solidFill>
                  <a:srgbClr val="8CC75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138" y="457200"/>
            <a:ext cx="8224652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09AD3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0" y="6172200"/>
            <a:ext cx="6400800" cy="0"/>
          </a:xfrm>
          <a:prstGeom prst="line">
            <a:avLst/>
          </a:prstGeom>
          <a:ln w="57150">
            <a:solidFill>
              <a:srgbClr val="F47A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5116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23729963"/>
      </p:ext>
    </p:extLst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2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hib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30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16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48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872334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0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622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hib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76306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6888"/>
            <a:ext cx="8229600" cy="1005840"/>
          </a:xfrm>
          <a:noFill/>
          <a:effectLst/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33400" y="1066800"/>
            <a:ext cx="8153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516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4448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erm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 marL="233363" indent="-233363"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46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22831844"/>
      </p:ext>
    </p:extLst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4864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1–</a:t>
            </a:r>
            <a:fld id="{EDEDAE98-C97D-4C66-8FCA-6282D1B673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50" r:id="rId11"/>
    <p:sldLayoutId id="2147483661" r:id="rId12"/>
    <p:sldLayoutId id="2147483665" r:id="rId13"/>
    <p:sldLayoutId id="2147483666" r:id="rId14"/>
    <p:sldLayoutId id="2147483652" r:id="rId15"/>
    <p:sldLayoutId id="2147483664" r:id="rId16"/>
  </p:sldLayoutIdLst>
  <p:transition spd="slow">
    <p:cut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6">
              <a:lumMod val="50000"/>
            </a:schemeClr>
          </a:solidFill>
          <a:latin typeface="+mj-lt"/>
          <a:ea typeface="Tahoma" pitchFamily="34" charset="0"/>
          <a:cs typeface="Tahoma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12763" indent="-2841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858838" indent="-173038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>
              <a:lumMod val="75000"/>
            </a:schemeClr>
          </a:solidFill>
          <a:latin typeface="Arial" pitchFamily="34" charset="0"/>
          <a:ea typeface="+mn-ea"/>
          <a:cs typeface="+mn-cs"/>
        </a:defRPr>
      </a:lvl4pPr>
      <a:lvl5pPr marL="1033463" indent="-174625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2">
              <a:lumMod val="75000"/>
            </a:schemeClr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Chapter 1 </a:t>
            </a:r>
            <a:br>
              <a:rPr lang="en-US" dirty="0" smtClean="0"/>
            </a:br>
            <a:r>
              <a:rPr lang="en-US" dirty="0" smtClean="0"/>
              <a:t>The Rise of Globalization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Global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893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International Institutions </a:t>
            </a:r>
            <a:r>
              <a:rPr lang="en-US" dirty="0" smtClean="0"/>
              <a:t>That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Facilitate Globalization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International Monetary Fund (IMF)</a:t>
            </a:r>
          </a:p>
          <a:p>
            <a:r>
              <a:rPr lang="en-US" dirty="0" smtClean="0"/>
              <a:t>The World Bank</a:t>
            </a:r>
          </a:p>
          <a:p>
            <a:r>
              <a:rPr lang="en-US" dirty="0" smtClean="0"/>
              <a:t>The World Trade Organization (WTO)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6361000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International Monetary Fund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Monetary Fund’s role in global </a:t>
            </a:r>
            <a:r>
              <a:rPr lang="en-US" dirty="0"/>
              <a:t>f</a:t>
            </a:r>
            <a:r>
              <a:rPr lang="en-US" dirty="0" smtClean="0"/>
              <a:t>inancial </a:t>
            </a:r>
            <a:r>
              <a:rPr lang="en-US" dirty="0"/>
              <a:t>s</a:t>
            </a:r>
            <a:r>
              <a:rPr lang="en-US" dirty="0" smtClean="0"/>
              <a:t>tability: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a forum for cooperation on international monetary </a:t>
            </a:r>
            <a:r>
              <a:rPr lang="en-US" dirty="0" smtClean="0"/>
              <a:t>problems</a:t>
            </a:r>
            <a:endParaRPr lang="en-US" dirty="0"/>
          </a:p>
          <a:p>
            <a:pPr lvl="1"/>
            <a:r>
              <a:rPr lang="en-US" dirty="0" smtClean="0"/>
              <a:t>Facilitates international trade that promotes </a:t>
            </a:r>
            <a:r>
              <a:rPr lang="en-US" dirty="0"/>
              <a:t>job </a:t>
            </a:r>
            <a:r>
              <a:rPr lang="en-US" dirty="0" smtClean="0"/>
              <a:t>creation, economic </a:t>
            </a:r>
            <a:r>
              <a:rPr lang="en-US" dirty="0"/>
              <a:t>growth, and poverty </a:t>
            </a:r>
            <a:r>
              <a:rPr lang="en-US" dirty="0" smtClean="0"/>
              <a:t>reduction</a:t>
            </a:r>
            <a:endParaRPr lang="en-US" dirty="0"/>
          </a:p>
          <a:p>
            <a:pPr lvl="1"/>
            <a:r>
              <a:rPr lang="en-US" dirty="0" smtClean="0"/>
              <a:t>Promotes </a:t>
            </a:r>
            <a:r>
              <a:rPr lang="en-US" dirty="0"/>
              <a:t>exchange rate stability and an open system of international </a:t>
            </a:r>
            <a:r>
              <a:rPr lang="en-US" dirty="0" smtClean="0"/>
              <a:t>payments</a:t>
            </a:r>
            <a:endParaRPr lang="en-US" dirty="0"/>
          </a:p>
          <a:p>
            <a:pPr lvl="1"/>
            <a:r>
              <a:rPr lang="en-US" dirty="0" smtClean="0"/>
              <a:t>Lends </a:t>
            </a:r>
            <a:r>
              <a:rPr lang="en-US" dirty="0"/>
              <a:t>countries foreign </a:t>
            </a:r>
            <a:r>
              <a:rPr lang="en-US" dirty="0" smtClean="0"/>
              <a:t>exchange </a:t>
            </a:r>
            <a:r>
              <a:rPr lang="en-US" dirty="0"/>
              <a:t>to help address balance of payment </a:t>
            </a:r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20069093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Bank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Bank’s initial role </a:t>
            </a:r>
            <a:r>
              <a:rPr lang="en-US" dirty="0"/>
              <a:t>was to aid the </a:t>
            </a:r>
            <a:r>
              <a:rPr lang="en-US" dirty="0" smtClean="0"/>
              <a:t>reconstruction of </a:t>
            </a:r>
            <a:r>
              <a:rPr lang="en-US" dirty="0"/>
              <a:t>Europe after </a:t>
            </a:r>
            <a:r>
              <a:rPr lang="en-US" dirty="0" smtClean="0"/>
              <a:t>World War II.</a:t>
            </a:r>
          </a:p>
          <a:p>
            <a:r>
              <a:rPr lang="en-US" dirty="0" smtClean="0"/>
              <a:t>Current focus </a:t>
            </a:r>
            <a:r>
              <a:rPr lang="en-US" dirty="0"/>
              <a:t>a</a:t>
            </a:r>
            <a:r>
              <a:rPr lang="en-US" dirty="0" smtClean="0"/>
              <a:t>reas:</a:t>
            </a:r>
          </a:p>
          <a:p>
            <a:pPr lvl="1"/>
            <a:r>
              <a:rPr lang="en-US" dirty="0" smtClean="0"/>
              <a:t>Global integration through trade liberalization</a:t>
            </a:r>
          </a:p>
          <a:p>
            <a:pPr lvl="1"/>
            <a:r>
              <a:rPr lang="en-US" dirty="0" smtClean="0"/>
              <a:t>Analysis and national trading policy advice</a:t>
            </a:r>
          </a:p>
          <a:p>
            <a:pPr lvl="1"/>
            <a:r>
              <a:rPr lang="en-US" dirty="0" smtClean="0"/>
              <a:t>Agreements supporting international standards in financial systems</a:t>
            </a:r>
          </a:p>
          <a:p>
            <a:pPr lvl="1"/>
            <a:r>
              <a:rPr lang="en-US" dirty="0" smtClean="0"/>
              <a:t>Information and knowledge transfer to developing countries to support sustainable development</a:t>
            </a:r>
          </a:p>
          <a:p>
            <a:pPr lvl="1"/>
            <a:r>
              <a:rPr lang="en-US" dirty="0" smtClean="0"/>
              <a:t>Eradicating communicable diseases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74419027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58888" indent="-1258888">
              <a:tabLst>
                <a:tab pos="1258888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TABLE 1.1	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WORLD BANK GROUP’S DEVELOPMENTAL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NSTITUTIONS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07505"/>
              </p:ext>
            </p:extLst>
          </p:nvPr>
        </p:nvGraphicFramePr>
        <p:xfrm>
          <a:off x="457200" y="1371600"/>
          <a:ext cx="814705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753"/>
                <a:gridCol w="5114297"/>
              </a:tblGrid>
              <a:tr h="88564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Bank for Reconstruction and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Development (IBRD)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Supports reconstruction and restructuring of member countries using funds raised in international capital markets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133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Development Association (IDA)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Provides long-term low-interest social sector and infrastructure loans to the poorest members using foreign aid funds provided by the rich nation members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51339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Finance Corporation (IFC)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Provides loans and takes equity position in private companies of developing countries and works toward developing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capital markets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 those economies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9952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Multilateral Investment Guarantee Agency (MIGA)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Provides political risk coverage for private investments made in developing countries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5645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International Center for the Settlement of Investment Disputes (ICSID)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Works on issues related to foreign investment</a:t>
                      </a:r>
                    </a:p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disputes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879935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WTO began trading in 1948 under the General Agreement on Tariffs and Trade (GATT).</a:t>
            </a:r>
          </a:p>
          <a:p>
            <a:pPr lvl="1"/>
            <a:r>
              <a:rPr lang="en-US" dirty="0" smtClean="0"/>
              <a:t>Liberalized trade by lowering and/or removing trade barriers such as tariffs, quotas, and subsidies</a:t>
            </a:r>
          </a:p>
          <a:p>
            <a:r>
              <a:rPr lang="en-US" dirty="0" smtClean="0"/>
              <a:t>WTO promotes global trade by:</a:t>
            </a:r>
          </a:p>
          <a:p>
            <a:pPr lvl="1"/>
            <a:r>
              <a:rPr lang="en-US" dirty="0" smtClean="0"/>
              <a:t>Administering trade agreements</a:t>
            </a:r>
          </a:p>
          <a:p>
            <a:pPr lvl="1"/>
            <a:r>
              <a:rPr lang="en-US" dirty="0" smtClean="0"/>
              <a:t>Acting as a forum for trade negotiations</a:t>
            </a:r>
          </a:p>
          <a:p>
            <a:pPr lvl="1"/>
            <a:r>
              <a:rPr lang="en-US" dirty="0" smtClean="0"/>
              <a:t>Settling trade disputes</a:t>
            </a:r>
          </a:p>
          <a:p>
            <a:pPr lvl="1"/>
            <a:r>
              <a:rPr lang="en-US" dirty="0" smtClean="0"/>
              <a:t>Reviewing national trade policies</a:t>
            </a:r>
          </a:p>
          <a:p>
            <a:pPr lvl="1"/>
            <a:r>
              <a:rPr lang="en-US" dirty="0" smtClean="0"/>
              <a:t>Providing developing countries with technical assistance and training programs</a:t>
            </a:r>
          </a:p>
          <a:p>
            <a:pPr lvl="1"/>
            <a:r>
              <a:rPr lang="en-US" dirty="0" smtClean="0"/>
              <a:t>Cooperating with the IMF and the World Bank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1578707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Multilateral Trading System Principles Fostered by WTO Agreements</a:t>
            </a:r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119965" y="1681162"/>
            <a:ext cx="6890730" cy="4110038"/>
            <a:chOff x="726" y="1085"/>
            <a:chExt cx="4006" cy="2589"/>
          </a:xfr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Text Box 4" descr="Brown01"/>
            <p:cNvSpPr txBox="1">
              <a:spLocks noChangeArrowheads="1"/>
            </p:cNvSpPr>
            <p:nvPr/>
          </p:nvSpPr>
          <p:spPr bwMode="blackWhite">
            <a:xfrm>
              <a:off x="2774" y="1085"/>
              <a:ext cx="1958" cy="461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Trade without discrimination</a:t>
              </a:r>
            </a:p>
          </p:txBody>
        </p:sp>
        <p:sp>
          <p:nvSpPr>
            <p:cNvPr id="10" name="Text Box 5" descr="DKblue01"/>
            <p:cNvSpPr txBox="1">
              <a:spLocks noChangeArrowheads="1"/>
            </p:cNvSpPr>
            <p:nvPr/>
          </p:nvSpPr>
          <p:spPr bwMode="blackWhite">
            <a:xfrm>
              <a:off x="2774" y="1617"/>
              <a:ext cx="1958" cy="46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 smtClean="0">
                  <a:latin typeface="Arial" charset="0"/>
                </a:rPr>
                <a:t>Increasingly freer </a:t>
              </a:r>
              <a:r>
                <a:rPr lang="en-US" sz="1600" dirty="0">
                  <a:latin typeface="Arial" charset="0"/>
                </a:rPr>
                <a:t>trade</a:t>
              </a:r>
            </a:p>
          </p:txBody>
        </p:sp>
        <p:sp>
          <p:nvSpPr>
            <p:cNvPr id="11" name="Text Box 6" descr="Green01"/>
            <p:cNvSpPr txBox="1">
              <a:spLocks noChangeArrowheads="1"/>
            </p:cNvSpPr>
            <p:nvPr/>
          </p:nvSpPr>
          <p:spPr bwMode="blackWhite">
            <a:xfrm>
              <a:off x="2774" y="2682"/>
              <a:ext cx="1958" cy="46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Promotion of fair </a:t>
              </a:r>
              <a:r>
                <a:rPr lang="en-US" sz="1600" dirty="0" smtClean="0">
                  <a:latin typeface="Arial" charset="0"/>
                </a:rPr>
                <a:t>competition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2" name="Text Box 7" descr="Pink02"/>
            <p:cNvSpPr txBox="1">
              <a:spLocks noChangeArrowheads="1"/>
            </p:cNvSpPr>
            <p:nvPr/>
          </p:nvSpPr>
          <p:spPr bwMode="blackWhite">
            <a:xfrm>
              <a:off x="2774" y="3213"/>
              <a:ext cx="1958" cy="46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Encouragement of economic reforms in developing countries</a:t>
              </a:r>
            </a:p>
          </p:txBody>
        </p:sp>
        <p:cxnSp>
          <p:nvCxnSpPr>
            <p:cNvPr id="13" name="AutoShape 8"/>
            <p:cNvCxnSpPr>
              <a:cxnSpLocks noChangeShapeType="1"/>
              <a:stCxn id="17" idx="3"/>
              <a:endCxn id="10" idx="1"/>
            </p:cNvCxnSpPr>
            <p:nvPr/>
          </p:nvCxnSpPr>
          <p:spPr bwMode="auto">
            <a:xfrm flipV="1">
              <a:off x="929" y="1848"/>
              <a:ext cx="1845" cy="804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9"/>
            <p:cNvCxnSpPr>
              <a:cxnSpLocks noChangeShapeType="1"/>
              <a:endCxn id="11" idx="1"/>
            </p:cNvCxnSpPr>
            <p:nvPr/>
          </p:nvCxnSpPr>
          <p:spPr bwMode="auto">
            <a:xfrm>
              <a:off x="970" y="2078"/>
              <a:ext cx="1804" cy="835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0"/>
            <p:cNvCxnSpPr>
              <a:cxnSpLocks noChangeShapeType="1"/>
              <a:stCxn id="17" idx="3"/>
              <a:endCxn id="9" idx="1"/>
            </p:cNvCxnSpPr>
            <p:nvPr/>
          </p:nvCxnSpPr>
          <p:spPr bwMode="auto">
            <a:xfrm flipV="1">
              <a:off x="929" y="1316"/>
              <a:ext cx="1845" cy="1336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1"/>
            <p:cNvCxnSpPr>
              <a:cxnSpLocks noChangeShapeType="1"/>
              <a:stCxn id="17" idx="1"/>
              <a:endCxn id="12" idx="1"/>
            </p:cNvCxnSpPr>
            <p:nvPr/>
          </p:nvCxnSpPr>
          <p:spPr bwMode="auto">
            <a:xfrm>
              <a:off x="929" y="2103"/>
              <a:ext cx="1845" cy="1340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Oval 12" descr="Orange01"/>
            <p:cNvSpPr>
              <a:spLocks noChangeArrowheads="1"/>
            </p:cNvSpPr>
            <p:nvPr/>
          </p:nvSpPr>
          <p:spPr bwMode="auto">
            <a:xfrm>
              <a:off x="726" y="1990"/>
              <a:ext cx="1384" cy="775"/>
            </a:xfrm>
            <a:prstGeom prst="ellipse">
              <a:avLst/>
            </a:prstGeom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charset="0"/>
                </a:rPr>
                <a:t>WTO Agreements</a:t>
              </a:r>
            </a:p>
          </p:txBody>
        </p:sp>
        <p:sp>
          <p:nvSpPr>
            <p:cNvPr id="18" name="Text Box 13" descr="Tan01"/>
            <p:cNvSpPr txBox="1">
              <a:spLocks noChangeArrowheads="1"/>
            </p:cNvSpPr>
            <p:nvPr/>
          </p:nvSpPr>
          <p:spPr bwMode="blackWhite">
            <a:xfrm>
              <a:off x="2774" y="2147"/>
              <a:ext cx="1958" cy="461"/>
            </a:xfrm>
            <a:prstGeom prst="roundRect">
              <a:avLst/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Predictability of trading relationships</a:t>
              </a:r>
            </a:p>
          </p:txBody>
        </p:sp>
        <p:cxnSp>
          <p:nvCxnSpPr>
            <p:cNvPr id="19" name="AutoShape 14"/>
            <p:cNvCxnSpPr>
              <a:cxnSpLocks noChangeShapeType="1"/>
              <a:stCxn id="17" idx="6"/>
              <a:endCxn id="18" idx="1"/>
            </p:cNvCxnSpPr>
            <p:nvPr/>
          </p:nvCxnSpPr>
          <p:spPr bwMode="auto">
            <a:xfrm flipV="1">
              <a:off x="2110" y="2378"/>
              <a:ext cx="664" cy="0"/>
            </a:xfrm>
            <a:prstGeom prst="straightConnector1">
              <a:avLst/>
            </a:prstGeom>
            <a:noFill/>
            <a:ln w="31750">
              <a:solidFill>
                <a:schemeClr val="accent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8048148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Institutional Structure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Its Impact on Globalization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institutional </a:t>
            </a:r>
            <a:r>
              <a:rPr lang="en-US" dirty="0"/>
              <a:t>s</a:t>
            </a:r>
            <a:r>
              <a:rPr lang="en-US" dirty="0" smtClean="0"/>
              <a:t>tructure?</a:t>
            </a:r>
          </a:p>
          <a:p>
            <a:pPr lvl="1"/>
            <a:r>
              <a:rPr lang="en-US" b="1" dirty="0" smtClean="0"/>
              <a:t>Institutions</a:t>
            </a:r>
            <a:r>
              <a:rPr lang="en-US" dirty="0" smtClean="0"/>
              <a:t> are the </a:t>
            </a:r>
            <a:r>
              <a:rPr lang="en-US" dirty="0"/>
              <a:t>rules, </a:t>
            </a:r>
            <a:r>
              <a:rPr lang="en-US" dirty="0" smtClean="0"/>
              <a:t>enforcement mechanisms</a:t>
            </a:r>
            <a:r>
              <a:rPr lang="en-US" dirty="0"/>
              <a:t>, </a:t>
            </a:r>
            <a:r>
              <a:rPr lang="en-US" dirty="0" smtClean="0"/>
              <a:t>and organizations </a:t>
            </a:r>
            <a:r>
              <a:rPr lang="en-US" dirty="0"/>
              <a:t>that </a:t>
            </a:r>
            <a:r>
              <a:rPr lang="en-US" dirty="0" smtClean="0"/>
              <a:t>support market transactions.</a:t>
            </a:r>
          </a:p>
          <a:p>
            <a:r>
              <a:rPr lang="en-US" dirty="0" smtClean="0"/>
              <a:t>Impact of globalization:</a:t>
            </a:r>
          </a:p>
          <a:p>
            <a:pPr lvl="1"/>
            <a:r>
              <a:rPr lang="en-US" dirty="0" smtClean="0"/>
              <a:t>Demand for </a:t>
            </a:r>
            <a:r>
              <a:rPr lang="en-US" b="1" dirty="0" smtClean="0"/>
              <a:t>transparency</a:t>
            </a:r>
            <a:r>
              <a:rPr lang="en-US" dirty="0" smtClean="0"/>
              <a:t>, openness, and disclosure from political institutions</a:t>
            </a:r>
          </a:p>
          <a:p>
            <a:pPr lvl="1"/>
            <a:r>
              <a:rPr lang="en-US" dirty="0" smtClean="0"/>
              <a:t>Need for </a:t>
            </a:r>
            <a:r>
              <a:rPr lang="en-US" b="1" dirty="0" smtClean="0"/>
              <a:t>adaptive institutions</a:t>
            </a:r>
            <a:r>
              <a:rPr lang="en-US" dirty="0" smtClean="0"/>
              <a:t> that provide societal stability and incentives for private investment</a:t>
            </a:r>
          </a:p>
          <a:p>
            <a:pPr lvl="1"/>
            <a:r>
              <a:rPr lang="en-US" dirty="0" smtClean="0"/>
              <a:t>Increasing expectations of </a:t>
            </a:r>
            <a:r>
              <a:rPr lang="en-US" b="1" dirty="0" smtClean="0"/>
              <a:t>accountability</a:t>
            </a:r>
            <a:r>
              <a:rPr lang="en-US" dirty="0" smtClean="0"/>
              <a:t> and responsibility for those who govern</a:t>
            </a:r>
            <a:endParaRPr lang="en-US" dirty="0"/>
          </a:p>
          <a:p>
            <a:pPr lvl="1"/>
            <a:r>
              <a:rPr lang="en-US" dirty="0" smtClean="0"/>
              <a:t>Importance of independent judiciary and free press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46195148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Effective Policy </a:t>
            </a:r>
            <a:r>
              <a:rPr lang="en-US" dirty="0" smtClean="0"/>
              <a:t>Measures That </a:t>
            </a:r>
            <a:br>
              <a:rPr lang="en-US" dirty="0" smtClean="0"/>
            </a:br>
            <a:r>
              <a:rPr lang="en-US" dirty="0" smtClean="0"/>
              <a:t>Promote Globalization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756536" y="1828800"/>
            <a:ext cx="7630928" cy="3902076"/>
            <a:chOff x="756536" y="1935162"/>
            <a:chExt cx="7630928" cy="3902076"/>
          </a:xfrm>
        </p:grpSpPr>
        <p:cxnSp>
          <p:nvCxnSpPr>
            <p:cNvPr id="14" name="AutoShape 10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flipV="1">
              <a:off x="4562937" y="2667000"/>
              <a:ext cx="0" cy="53340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4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5751808" y="3912064"/>
              <a:ext cx="496592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4" descr="Brown01"/>
            <p:cNvSpPr txBox="1">
              <a:spLocks noChangeArrowheads="1"/>
            </p:cNvSpPr>
            <p:nvPr/>
          </p:nvSpPr>
          <p:spPr bwMode="blackWhite">
            <a:xfrm>
              <a:off x="3493405" y="1935162"/>
              <a:ext cx="2139064" cy="731838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Good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governance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9" name="Text Box 5" descr="DKblue01"/>
            <p:cNvSpPr txBox="1">
              <a:spLocks noChangeArrowheads="1"/>
            </p:cNvSpPr>
            <p:nvPr/>
          </p:nvSpPr>
          <p:spPr bwMode="blackWhite">
            <a:xfrm>
              <a:off x="756536" y="3546145"/>
              <a:ext cx="2139064" cy="73183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Competitive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markets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0" name="Text Box 6" descr="Green01"/>
            <p:cNvSpPr txBox="1">
              <a:spLocks noChangeArrowheads="1"/>
            </p:cNvSpPr>
            <p:nvPr/>
          </p:nvSpPr>
          <p:spPr bwMode="blackWhite">
            <a:xfrm>
              <a:off x="3493405" y="5105400"/>
              <a:ext cx="2139064" cy="731838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Anticorruption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policies</a:t>
              </a:r>
              <a:endParaRPr lang="en-US" sz="1600" dirty="0">
                <a:latin typeface="Arial" charset="0"/>
              </a:endParaRPr>
            </a:p>
          </p:txBody>
        </p:sp>
        <p:cxnSp>
          <p:nvCxnSpPr>
            <p:cNvPr id="12" name="AutoShape 8"/>
            <p:cNvCxnSpPr>
              <a:cxnSpLocks noChangeShapeType="1"/>
              <a:stCxn id="16" idx="2"/>
              <a:endCxn id="9" idx="3"/>
            </p:cNvCxnSpPr>
            <p:nvPr/>
          </p:nvCxnSpPr>
          <p:spPr bwMode="auto">
            <a:xfrm flipH="1">
              <a:off x="2895600" y="3912064"/>
              <a:ext cx="478466" cy="0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9"/>
            <p:cNvCxnSpPr>
              <a:cxnSpLocks noChangeShapeType="1"/>
              <a:stCxn id="16" idx="4"/>
              <a:endCxn id="10" idx="0"/>
            </p:cNvCxnSpPr>
            <p:nvPr/>
          </p:nvCxnSpPr>
          <p:spPr bwMode="auto">
            <a:xfrm>
              <a:off x="4562937" y="4623728"/>
              <a:ext cx="0" cy="48167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lg" len="lg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2" descr="Orange01"/>
            <p:cNvSpPr>
              <a:spLocks noChangeArrowheads="1"/>
            </p:cNvSpPr>
            <p:nvPr/>
          </p:nvSpPr>
          <p:spPr bwMode="auto">
            <a:xfrm>
              <a:off x="3374066" y="3200400"/>
              <a:ext cx="2377742" cy="1423328"/>
            </a:xfrm>
            <a:prstGeom prst="ellipse">
              <a:avLst/>
            </a:prstGeom>
            <a:ln/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chemeClr val="bg1"/>
                  </a:solidFill>
                  <a:latin typeface="Arial" charset="0"/>
                  <a:cs typeface="Tahoma" pitchFamily="34" charset="0"/>
                </a:rPr>
                <a:t>Effective Policy Measures</a:t>
              </a:r>
              <a:endParaRPr lang="en-US" sz="2000" b="1" dirty="0">
                <a:solidFill>
                  <a:schemeClr val="bg1"/>
                </a:solidFill>
                <a:latin typeface="Arial" charset="0"/>
                <a:cs typeface="Tahoma" pitchFamily="34" charset="0"/>
              </a:endParaRPr>
            </a:p>
          </p:txBody>
        </p:sp>
        <p:sp>
          <p:nvSpPr>
            <p:cNvPr id="17" name="Text Box 13" descr="Tan01"/>
            <p:cNvSpPr txBox="1">
              <a:spLocks noChangeArrowheads="1"/>
            </p:cNvSpPr>
            <p:nvPr/>
          </p:nvSpPr>
          <p:spPr bwMode="blackWhite">
            <a:xfrm>
              <a:off x="6248400" y="3546145"/>
              <a:ext cx="2139064" cy="731838"/>
            </a:xfrm>
            <a:prstGeom prst="roundRect">
              <a:avLst/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762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31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Times New Roman" pitchFamily="18" charset="0"/>
                  <a:cs typeface="Tahom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Property </a:t>
              </a:r>
              <a:r>
                <a:rPr lang="en-US" sz="1600" dirty="0" smtClean="0">
                  <a:latin typeface="Arial" charset="0"/>
                </a:rPr>
                <a:t/>
              </a:r>
              <a:br>
                <a:rPr lang="en-US" sz="1600" dirty="0" smtClean="0">
                  <a:latin typeface="Arial" charset="0"/>
                </a:rPr>
              </a:br>
              <a:r>
                <a:rPr lang="en-US" sz="1600" dirty="0" smtClean="0">
                  <a:latin typeface="Arial" charset="0"/>
                </a:rPr>
                <a:t>rights</a:t>
              </a:r>
              <a:endParaRPr lang="en-US" sz="16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706362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Information Technology</a:t>
            </a:r>
            <a:br>
              <a:rPr lang="en-US" dirty="0"/>
            </a:br>
            <a:r>
              <a:rPr lang="en-US" dirty="0"/>
              <a:t>on Globalization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4949703"/>
              </p:ext>
            </p:extLst>
          </p:nvPr>
        </p:nvGraphicFramePr>
        <p:xfrm>
          <a:off x="0" y="1371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518615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Globalization Controversy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Arguments against globalization:</a:t>
            </a:r>
          </a:p>
          <a:p>
            <a:pPr lvl="1"/>
            <a:r>
              <a:rPr lang="en-US" dirty="0" smtClean="0"/>
              <a:t>Job losses and income stagnation</a:t>
            </a:r>
          </a:p>
          <a:p>
            <a:pPr lvl="1"/>
            <a:r>
              <a:rPr lang="en-US" dirty="0" smtClean="0"/>
              <a:t>Loss of local control over economic policies and developments</a:t>
            </a:r>
          </a:p>
          <a:p>
            <a:pPr lvl="1"/>
            <a:r>
              <a:rPr lang="en-US" dirty="0" smtClean="0"/>
              <a:t>Disappearance of old industries</a:t>
            </a:r>
          </a:p>
          <a:p>
            <a:pPr lvl="1"/>
            <a:r>
              <a:rPr lang="en-US" dirty="0" smtClean="0"/>
              <a:t>Related erosion of communities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9759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Explain the characteristics of globalization and describe how it functions.</a:t>
            </a:r>
          </a:p>
          <a:p>
            <a:pPr>
              <a:spcBef>
                <a:spcPts val="1200"/>
              </a:spcBef>
            </a:pPr>
            <a:r>
              <a:rPr lang="en-US" dirty="0"/>
              <a:t>Identify how major international institutions facilitate globalization.</a:t>
            </a:r>
          </a:p>
          <a:p>
            <a:pPr>
              <a:spcBef>
                <a:spcPts val="1200"/>
              </a:spcBef>
            </a:pPr>
            <a:r>
              <a:rPr lang="en-US" dirty="0"/>
              <a:t>Evaluate the need for strong and transparent institutions </a:t>
            </a:r>
            <a:r>
              <a:rPr lang="en-US" dirty="0" smtClean="0"/>
              <a:t>that can </a:t>
            </a:r>
            <a:r>
              <a:rPr lang="en-US" dirty="0"/>
              <a:t>adapt to global competition.</a:t>
            </a:r>
          </a:p>
          <a:p>
            <a:pPr>
              <a:spcBef>
                <a:spcPts val="1200"/>
              </a:spcBef>
            </a:pPr>
            <a:r>
              <a:rPr lang="en-US" dirty="0"/>
              <a:t>Describe the key policy measures that make globalization sustainable.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687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Globalization Work for All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79493499"/>
              </p:ext>
            </p:extLst>
          </p:nvPr>
        </p:nvGraphicFramePr>
        <p:xfrm>
          <a:off x="1257300" y="1371600"/>
          <a:ext cx="6629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44600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</a:p>
          <a:p>
            <a:r>
              <a:rPr lang="en-US" dirty="0" smtClean="0"/>
              <a:t>emerging economies</a:t>
            </a:r>
          </a:p>
          <a:p>
            <a:r>
              <a:rPr lang="en-US" dirty="0" smtClean="0"/>
              <a:t>decoupling</a:t>
            </a:r>
          </a:p>
          <a:p>
            <a:r>
              <a:rPr lang="en-US" dirty="0" smtClean="0"/>
              <a:t>multipolar world</a:t>
            </a:r>
          </a:p>
          <a:p>
            <a:r>
              <a:rPr lang="en-US" dirty="0" smtClean="0"/>
              <a:t>international monetary system</a:t>
            </a:r>
          </a:p>
          <a:p>
            <a:r>
              <a:rPr lang="en-US" dirty="0" smtClean="0"/>
              <a:t>economic reforms</a:t>
            </a:r>
          </a:p>
          <a:p>
            <a:r>
              <a:rPr lang="en-US" dirty="0" smtClean="0"/>
              <a:t>capital markets</a:t>
            </a:r>
          </a:p>
          <a:p>
            <a:r>
              <a:rPr lang="en-US" dirty="0" smtClean="0"/>
              <a:t>liberalization of the trading system</a:t>
            </a:r>
          </a:p>
          <a:p>
            <a:r>
              <a:rPr lang="en-US" dirty="0" smtClean="0"/>
              <a:t>institutions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adaptive institutions</a:t>
            </a:r>
          </a:p>
          <a:p>
            <a:pPr>
              <a:spcBef>
                <a:spcPts val="600"/>
              </a:spcBef>
            </a:pPr>
            <a:r>
              <a:rPr lang="en-US" dirty="0"/>
              <a:t>accountability</a:t>
            </a:r>
          </a:p>
          <a:p>
            <a:pPr>
              <a:spcBef>
                <a:spcPts val="600"/>
              </a:spcBef>
            </a:pPr>
            <a:r>
              <a:rPr lang="en-US" dirty="0"/>
              <a:t>transparency</a:t>
            </a:r>
          </a:p>
          <a:p>
            <a:pPr>
              <a:spcBef>
                <a:spcPts val="600"/>
              </a:spcBef>
            </a:pPr>
            <a:r>
              <a:rPr lang="en-US" dirty="0"/>
              <a:t>antitrust laws</a:t>
            </a:r>
          </a:p>
          <a:p>
            <a:pPr>
              <a:spcBef>
                <a:spcPts val="600"/>
              </a:spcBef>
            </a:pPr>
            <a:r>
              <a:rPr lang="en-US" dirty="0"/>
              <a:t>digital era</a:t>
            </a:r>
          </a:p>
          <a:p>
            <a:pPr>
              <a:spcBef>
                <a:spcPts val="600"/>
              </a:spcBef>
            </a:pPr>
            <a:r>
              <a:rPr lang="en-US" dirty="0"/>
              <a:t>bandwidth</a:t>
            </a:r>
          </a:p>
          <a:p>
            <a:pPr>
              <a:spcBef>
                <a:spcPts val="600"/>
              </a:spcBef>
            </a:pPr>
            <a:r>
              <a:rPr lang="en-US" dirty="0"/>
              <a:t>the </a:t>
            </a:r>
            <a:r>
              <a:rPr lang="en-US" dirty="0" smtClean="0"/>
              <a:t>web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digital divide</a:t>
            </a:r>
          </a:p>
          <a:p>
            <a:pPr>
              <a:spcBef>
                <a:spcPts val="600"/>
              </a:spcBef>
            </a:pPr>
            <a:r>
              <a:rPr lang="en-US" dirty="0"/>
              <a:t>sustainable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1239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1963" indent="-461963">
              <a:spcBef>
                <a:spcPts val="1200"/>
              </a:spcBef>
              <a:buFont typeface="+mj-lt"/>
              <a:buAutoNum type="arabicPeriod" startAt="5"/>
            </a:pPr>
            <a:r>
              <a:rPr lang="en-US" dirty="0"/>
              <a:t>Describe the role of information technology </a:t>
            </a:r>
            <a:r>
              <a:rPr lang="en-US" dirty="0" smtClean="0"/>
              <a:t>in </a:t>
            </a:r>
            <a:r>
              <a:rPr lang="en-US" dirty="0"/>
              <a:t>bridging the global digital divide.</a:t>
            </a:r>
          </a:p>
          <a:p>
            <a:pPr marL="461963" indent="-461963">
              <a:spcBef>
                <a:spcPts val="1200"/>
              </a:spcBef>
              <a:buFont typeface="+mj-lt"/>
              <a:buAutoNum type="arabicPeriod" startAt="5"/>
            </a:pPr>
            <a:r>
              <a:rPr lang="en-US" dirty="0"/>
              <a:t>Describe the validity of the anti-globalization argument.</a:t>
            </a:r>
          </a:p>
          <a:p>
            <a:pPr marL="461963" indent="-461963">
              <a:spcBef>
                <a:spcPts val="1200"/>
              </a:spcBef>
              <a:buFont typeface="+mj-lt"/>
              <a:buAutoNum type="arabicPeriod" startAt="5"/>
            </a:pPr>
            <a:r>
              <a:rPr lang="en-US" dirty="0"/>
              <a:t>Explain the case made to temporarily support those people negatively affected by globalization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studying this chapter, you should be able to: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4022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1.1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IMPACT OF THE GLOBAL CREDIT CRISIS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6" y="1371600"/>
            <a:ext cx="7843727" cy="4766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73724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Globalization?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Globalization</a:t>
            </a:r>
            <a:r>
              <a:rPr lang="en-US" dirty="0" smtClean="0"/>
              <a:t> is the socioeconomic reform process of eliminating trade, investment, cultural, information technology, and political barriers across countries.</a:t>
            </a:r>
          </a:p>
          <a:p>
            <a:r>
              <a:rPr lang="en-US" dirty="0" smtClean="0"/>
              <a:t>It can lead to increased economic growth and geopolitical integration and interdependence among nations of the world.</a:t>
            </a:r>
          </a:p>
          <a:p>
            <a:r>
              <a:rPr lang="en-US" dirty="0" smtClean="0"/>
              <a:t>It is no longer simply another word for “Westernization” or “Americanization.”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7282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</a:t>
            </a:r>
            <a:r>
              <a:rPr lang="en-US" dirty="0" smtClean="0"/>
              <a:t>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Emerging economies</a:t>
            </a:r>
            <a:endParaRPr lang="en-US" b="1" dirty="0"/>
          </a:p>
          <a:p>
            <a:pPr lvl="1"/>
            <a:r>
              <a:rPr lang="en-US" dirty="0" smtClean="0"/>
              <a:t>Are implementing </a:t>
            </a:r>
            <a:r>
              <a:rPr lang="en-US" dirty="0"/>
              <a:t>more </a:t>
            </a:r>
            <a:r>
              <a:rPr lang="en-US" dirty="0" smtClean="0"/>
              <a:t>open trade </a:t>
            </a:r>
            <a:r>
              <a:rPr lang="en-US" dirty="0"/>
              <a:t>and free-market policies to </a:t>
            </a:r>
            <a:r>
              <a:rPr lang="en-US" dirty="0" smtClean="0"/>
              <a:t>“compete with everyone </a:t>
            </a:r>
            <a:r>
              <a:rPr lang="en-US" dirty="0"/>
              <a:t>from everywhere for </a:t>
            </a:r>
            <a:r>
              <a:rPr lang="en-US" dirty="0" smtClean="0"/>
              <a:t>everything”</a:t>
            </a:r>
          </a:p>
          <a:p>
            <a:pPr lvl="1"/>
            <a:r>
              <a:rPr lang="en-US" dirty="0"/>
              <a:t>Are becoming </a:t>
            </a:r>
            <a:r>
              <a:rPr lang="en-US" dirty="0" smtClean="0"/>
              <a:t>the </a:t>
            </a:r>
            <a:r>
              <a:rPr lang="en-US" dirty="0"/>
              <a:t>world’s center of economic </a:t>
            </a:r>
            <a:r>
              <a:rPr lang="en-US" dirty="0" smtClean="0"/>
              <a:t>gravity through innovation, research, and development</a:t>
            </a:r>
          </a:p>
          <a:p>
            <a:r>
              <a:rPr lang="en-US" dirty="0" smtClean="0"/>
              <a:t>BRIC economies</a:t>
            </a:r>
          </a:p>
          <a:p>
            <a:pPr lvl="1"/>
            <a:r>
              <a:rPr lang="en-US" dirty="0" smtClean="0"/>
              <a:t>Brazil</a:t>
            </a:r>
            <a:r>
              <a:rPr lang="en-US" dirty="0"/>
              <a:t>, Russia, India, and </a:t>
            </a:r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55602538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1.2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STRATEGIC COMPETITORS 2020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/>
          <a:stretch/>
        </p:blipFill>
        <p:spPr>
          <a:xfrm>
            <a:off x="457200" y="1263501"/>
            <a:ext cx="8321040" cy="353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2702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Decoupling</a:t>
            </a:r>
            <a:endParaRPr lang="en-US" b="1" dirty="0"/>
          </a:p>
          <a:p>
            <a:pPr lvl="1"/>
            <a:r>
              <a:rPr lang="en-US" dirty="0" smtClean="0"/>
              <a:t>A global </a:t>
            </a:r>
            <a:r>
              <a:rPr lang="en-US" dirty="0"/>
              <a:t>shift </a:t>
            </a:r>
            <a:r>
              <a:rPr lang="en-US" dirty="0" smtClean="0"/>
              <a:t>in which </a:t>
            </a:r>
            <a:r>
              <a:rPr lang="en-US" dirty="0"/>
              <a:t>industrialized </a:t>
            </a:r>
            <a:r>
              <a:rPr lang="en-US" dirty="0" smtClean="0"/>
              <a:t>country-dependent developing economies grow based </a:t>
            </a:r>
            <a:r>
              <a:rPr lang="en-US" dirty="0"/>
              <a:t>on their own </a:t>
            </a:r>
            <a:r>
              <a:rPr lang="en-US" dirty="0" smtClean="0"/>
              <a:t>underlying economic </a:t>
            </a:r>
            <a:r>
              <a:rPr lang="en-US" dirty="0"/>
              <a:t>strengths </a:t>
            </a:r>
            <a:r>
              <a:rPr lang="en-US" dirty="0" smtClean="0"/>
              <a:t>rather than those </a:t>
            </a:r>
            <a:r>
              <a:rPr lang="en-US" dirty="0"/>
              <a:t>of </a:t>
            </a:r>
            <a:r>
              <a:rPr lang="en-US" dirty="0" smtClean="0"/>
              <a:t>highly-developed countries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Multipolar </a:t>
            </a:r>
            <a:r>
              <a:rPr lang="en-US" b="1" dirty="0"/>
              <a:t>w</a:t>
            </a:r>
            <a:r>
              <a:rPr lang="en-US" b="1" dirty="0" smtClean="0"/>
              <a:t>orld</a:t>
            </a:r>
            <a:endParaRPr lang="en-US" b="1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world economy in </a:t>
            </a:r>
            <a:r>
              <a:rPr lang="en-US" dirty="0" smtClean="0"/>
              <a:t>which the </a:t>
            </a:r>
            <a:r>
              <a:rPr lang="en-US" dirty="0"/>
              <a:t>engines of growth </a:t>
            </a:r>
            <a:r>
              <a:rPr lang="en-US" dirty="0" smtClean="0"/>
              <a:t>are comprised of both industrialized (e.g., the United States) </a:t>
            </a:r>
            <a:r>
              <a:rPr lang="en-US" dirty="0"/>
              <a:t>and </a:t>
            </a:r>
            <a:r>
              <a:rPr lang="en-US" dirty="0" smtClean="0"/>
              <a:t>emerging market </a:t>
            </a:r>
            <a:r>
              <a:rPr lang="en-US" dirty="0"/>
              <a:t>economies </a:t>
            </a:r>
            <a:r>
              <a:rPr lang="en-US" dirty="0" smtClean="0"/>
              <a:t>(e.g., BRIC countries)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Decoupling and the Move to a Multipolar World Economic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276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sz="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1.3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 MULTIPOLAR WORLD ECONOMIC ORDER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371603"/>
            <a:ext cx="7863840" cy="4771923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3500" dist="508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52595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ro to Global Busin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 to Global Business</Template>
  <TotalTime>1489</TotalTime>
  <Words>1901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Intro to Global Business</vt:lpstr>
      <vt:lpstr>Introduction to Global Business</vt:lpstr>
      <vt:lpstr>After studying this chapter, you should be able to:</vt:lpstr>
      <vt:lpstr>After studying this chapter, you should be able to:</vt:lpstr>
      <vt:lpstr>EXHIBIT 1.1  IMPACT OF THE GLOBAL CREDIT CRISIS</vt:lpstr>
      <vt:lpstr>What Is Globalization?</vt:lpstr>
      <vt:lpstr>Emerging Economies</vt:lpstr>
      <vt:lpstr>EXHIBIT 1.2  STRATEGIC COMPETITORS 2020</vt:lpstr>
      <vt:lpstr>Decoupling and the Move to a Multipolar World Economic Order</vt:lpstr>
      <vt:lpstr>EXHIBIT 1.3  A MULTIPOLAR WORLD ECONOMIC ORDER</vt:lpstr>
      <vt:lpstr>Key International Institutions That Facilitate Globalization</vt:lpstr>
      <vt:lpstr>The International Monetary Fund</vt:lpstr>
      <vt:lpstr>The World Bank</vt:lpstr>
      <vt:lpstr>TABLE 1.1 THE WORLD BANK GROUP’S DEVELOPMENTAL INSTITUTIONS</vt:lpstr>
      <vt:lpstr>The World Trade Organization</vt:lpstr>
      <vt:lpstr>Multilateral Trading System Principles Fostered by WTO Agreements</vt:lpstr>
      <vt:lpstr>Institutional Structure and  Its Impact on Globalization</vt:lpstr>
      <vt:lpstr>Effective Policy Measures That  Promote Globalization</vt:lpstr>
      <vt:lpstr>Impact of Information Technology on Globalization</vt:lpstr>
      <vt:lpstr>The Globalization Controversy</vt:lpstr>
      <vt:lpstr>Making Globalization Work for All</vt:lpstr>
      <vt:lpstr>Key Terms</vt:lpstr>
    </vt:vector>
  </TitlesOfParts>
  <Manager>S. Bainbridge</Manager>
  <Company>Cengage,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Global Business 1e</dc:title>
  <dc:subject>Chapter 1</dc:subject>
  <dc:creator>Charlie Cook;ccook@uwa.edu</dc:creator>
  <cp:lastModifiedBy>David A. Fleming</cp:lastModifiedBy>
  <cp:revision>151</cp:revision>
  <dcterms:created xsi:type="dcterms:W3CDTF">2012-08-08T00:28:11Z</dcterms:created>
  <dcterms:modified xsi:type="dcterms:W3CDTF">2019-08-28T18:49:38Z</dcterms:modified>
</cp:coreProperties>
</file>