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sldIdLst>
    <p:sldId id="367" r:id="rId2"/>
    <p:sldId id="368" r:id="rId3"/>
    <p:sldId id="352" r:id="rId4"/>
    <p:sldId id="260" r:id="rId5"/>
    <p:sldId id="369" r:id="rId6"/>
    <p:sldId id="266" r:id="rId7"/>
    <p:sldId id="267" r:id="rId8"/>
    <p:sldId id="351" r:id="rId9"/>
    <p:sldId id="370" r:id="rId10"/>
    <p:sldId id="355" r:id="rId11"/>
    <p:sldId id="374" r:id="rId12"/>
    <p:sldId id="356" r:id="rId13"/>
    <p:sldId id="357" r:id="rId14"/>
    <p:sldId id="358" r:id="rId15"/>
    <p:sldId id="350" r:id="rId16"/>
    <p:sldId id="359" r:id="rId17"/>
    <p:sldId id="371" r:id="rId18"/>
    <p:sldId id="363" r:id="rId19"/>
    <p:sldId id="372" r:id="rId20"/>
    <p:sldId id="373" r:id="rId21"/>
    <p:sldId id="365" r:id="rId22"/>
    <p:sldId id="265" r:id="rId23"/>
    <p:sldId id="3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0">
          <p15:clr>
            <a:srgbClr val="A4A3A4"/>
          </p15:clr>
        </p15:guide>
        <p15:guide id="5" pos="5478">
          <p15:clr>
            <a:srgbClr val="A4A3A4"/>
          </p15:clr>
        </p15:guide>
        <p15:guide id="6" pos="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4E2"/>
    <a:srgbClr val="006600"/>
    <a:srgbClr val="A50021"/>
    <a:srgbClr val="008000"/>
    <a:srgbClr val="CC6600"/>
    <a:srgbClr val="9933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9" autoAdjust="0"/>
    <p:restoredTop sz="94721" autoAdjust="0"/>
  </p:normalViewPr>
  <p:slideViewPr>
    <p:cSldViewPr>
      <p:cViewPr varScale="1">
        <p:scale>
          <a:sx n="116" d="100"/>
          <a:sy n="116" d="100"/>
        </p:scale>
        <p:origin x="1668" y="108"/>
      </p:cViewPr>
      <p:guideLst>
        <p:guide orient="horz" pos="2160"/>
        <p:guide orient="horz" pos="867"/>
        <p:guide orient="horz" pos="3888"/>
        <p:guide pos="2880"/>
        <p:guide pos="5478"/>
        <p:guide pos="294"/>
      </p:guideLst>
    </p:cSldViewPr>
  </p:slideViewPr>
  <p:outlineViewPr>
    <p:cViewPr>
      <p:scale>
        <a:sx n="33" d="100"/>
        <a:sy n="33" d="100"/>
      </p:scale>
      <p:origin x="48" y="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366D7-1281-402A-8DC9-535FFE577864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E27E64-92E4-4B47-A891-35074CB0A00A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 greater amount of choice in the availability of goods and services</a:t>
          </a:r>
          <a:endParaRPr lang="en-US" b="0" dirty="0"/>
        </a:p>
      </dgm:t>
    </dgm:pt>
    <dgm:pt modelId="{8386C89B-F284-4B9D-9EDC-B4121327E1EB}" type="parTrans" cxnId="{61BFBB27-E39A-48ED-BC72-008FF6C7C8F1}">
      <dgm:prSet/>
      <dgm:spPr/>
      <dgm:t>
        <a:bodyPr/>
        <a:lstStyle/>
        <a:p>
          <a:endParaRPr lang="en-US"/>
        </a:p>
      </dgm:t>
    </dgm:pt>
    <dgm:pt modelId="{A34F233E-4C8F-48E1-979F-16D18D0A887A}" type="sibTrans" cxnId="{61BFBB27-E39A-48ED-BC72-008FF6C7C8F1}">
      <dgm:prSet/>
      <dgm:spPr/>
      <dgm:t>
        <a:bodyPr/>
        <a:lstStyle/>
        <a:p>
          <a:endParaRPr lang="en-US"/>
        </a:p>
      </dgm:t>
    </dgm:pt>
    <dgm:pt modelId="{8C1ECDB6-EBA2-4433-BFD0-383A992D4060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Competition results in lower prices for goods and services consumed</a:t>
          </a:r>
          <a:endParaRPr lang="en-US" b="0" dirty="0"/>
        </a:p>
      </dgm:t>
    </dgm:pt>
    <dgm:pt modelId="{0165AEC2-DEFF-463F-8DAB-359432A247FA}" type="parTrans" cxnId="{152ACD18-A36A-4058-8542-F14515B28A10}">
      <dgm:prSet/>
      <dgm:spPr/>
      <dgm:t>
        <a:bodyPr/>
        <a:lstStyle/>
        <a:p>
          <a:endParaRPr lang="en-US"/>
        </a:p>
      </dgm:t>
    </dgm:pt>
    <dgm:pt modelId="{030EEEB6-8F3A-431A-A98F-708F6C9B833E}" type="sibTrans" cxnId="{152ACD18-A36A-4058-8542-F14515B28A10}">
      <dgm:prSet/>
      <dgm:spPr/>
      <dgm:t>
        <a:bodyPr/>
        <a:lstStyle/>
        <a:p>
          <a:endParaRPr lang="en-US"/>
        </a:p>
      </dgm:t>
    </dgm:pt>
    <dgm:pt modelId="{90D20191-B074-4CBB-9265-5F70598D89B9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Increased quality of life and</a:t>
          </a:r>
          <a:br>
            <a:rPr lang="en-US" b="0" dirty="0" smtClean="0">
              <a:latin typeface="Arial" pitchFamily="34" charset="0"/>
              <a:cs typeface="Arial" pitchFamily="34" charset="0"/>
            </a:rPr>
          </a:br>
          <a:r>
            <a:rPr lang="en-US" b="0" dirty="0" smtClean="0">
              <a:latin typeface="Arial" pitchFamily="34" charset="0"/>
              <a:cs typeface="Arial" pitchFamily="34" charset="0"/>
            </a:rPr>
            <a:t>higher living standards</a:t>
          </a:r>
          <a:endParaRPr lang="en-US" b="0" dirty="0"/>
        </a:p>
      </dgm:t>
    </dgm:pt>
    <dgm:pt modelId="{7E7B30E7-9049-470A-B3DC-9C8B548712F5}" type="parTrans" cxnId="{1959EC00-6E01-4DD5-84A0-1DC3FE296785}">
      <dgm:prSet/>
      <dgm:spPr/>
      <dgm:t>
        <a:bodyPr/>
        <a:lstStyle/>
        <a:p>
          <a:endParaRPr lang="en-US"/>
        </a:p>
      </dgm:t>
    </dgm:pt>
    <dgm:pt modelId="{0009324D-C918-4C9E-BC46-2EA0E75610A4}" type="sibTrans" cxnId="{1959EC00-6E01-4DD5-84A0-1DC3FE296785}">
      <dgm:prSet/>
      <dgm:spPr/>
      <dgm:t>
        <a:bodyPr/>
        <a:lstStyle/>
        <a:p>
          <a:endParaRPr lang="en-US"/>
        </a:p>
      </dgm:t>
    </dgm:pt>
    <dgm:pt modelId="{FBEA9EBB-6540-412D-B1CE-76EB92763936}" type="pres">
      <dgm:prSet presAssocID="{C61366D7-1281-402A-8DC9-535FFE5778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5574F-27BF-457D-99EF-EA107338134A}" type="pres">
      <dgm:prSet presAssocID="{C61366D7-1281-402A-8DC9-535FFE577864}" presName="arrow" presStyleLbl="bgShp" presStyleIdx="0" presStyleCnt="1"/>
      <dgm:spPr/>
    </dgm:pt>
    <dgm:pt modelId="{E9CE3C19-4641-4663-A0E7-05C214DAF2B9}" type="pres">
      <dgm:prSet presAssocID="{C61366D7-1281-402A-8DC9-535FFE577864}" presName="linearProcess" presStyleCnt="0"/>
      <dgm:spPr/>
    </dgm:pt>
    <dgm:pt modelId="{635F4139-0A12-4A6A-B691-067281F22667}" type="pres">
      <dgm:prSet presAssocID="{C2E27E64-92E4-4B47-A891-35074CB0A0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93056-F4DD-4B3A-87E1-3D8227372E09}" type="pres">
      <dgm:prSet presAssocID="{A34F233E-4C8F-48E1-979F-16D18D0A887A}" presName="sibTrans" presStyleCnt="0"/>
      <dgm:spPr/>
    </dgm:pt>
    <dgm:pt modelId="{BB691A7C-3E68-4A19-B384-0A3A6E7B0C93}" type="pres">
      <dgm:prSet presAssocID="{8C1ECDB6-EBA2-4433-BFD0-383A992D40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2DDA-0BEE-4757-BAF2-3E94C1822C2F}" type="pres">
      <dgm:prSet presAssocID="{030EEEB6-8F3A-431A-A98F-708F6C9B833E}" presName="sibTrans" presStyleCnt="0"/>
      <dgm:spPr/>
    </dgm:pt>
    <dgm:pt modelId="{257B39FC-A810-4A72-90A6-3794159BAA14}" type="pres">
      <dgm:prSet presAssocID="{90D20191-B074-4CBB-9265-5F70598D89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1D0CC-5277-418C-B5AC-2444C28B48E4}" type="presOf" srcId="{C61366D7-1281-402A-8DC9-535FFE577864}" destId="{FBEA9EBB-6540-412D-B1CE-76EB92763936}" srcOrd="0" destOrd="0" presId="urn:microsoft.com/office/officeart/2005/8/layout/hProcess9"/>
    <dgm:cxn modelId="{152ACD18-A36A-4058-8542-F14515B28A10}" srcId="{C61366D7-1281-402A-8DC9-535FFE577864}" destId="{8C1ECDB6-EBA2-4433-BFD0-383A992D4060}" srcOrd="1" destOrd="0" parTransId="{0165AEC2-DEFF-463F-8DAB-359432A247FA}" sibTransId="{030EEEB6-8F3A-431A-A98F-708F6C9B833E}"/>
    <dgm:cxn modelId="{1959EC00-6E01-4DD5-84A0-1DC3FE296785}" srcId="{C61366D7-1281-402A-8DC9-535FFE577864}" destId="{90D20191-B074-4CBB-9265-5F70598D89B9}" srcOrd="2" destOrd="0" parTransId="{7E7B30E7-9049-470A-B3DC-9C8B548712F5}" sibTransId="{0009324D-C918-4C9E-BC46-2EA0E75610A4}"/>
    <dgm:cxn modelId="{2293D4A9-39B9-4D7B-8800-94EF467ED3D5}" type="presOf" srcId="{C2E27E64-92E4-4B47-A891-35074CB0A00A}" destId="{635F4139-0A12-4A6A-B691-067281F22667}" srcOrd="0" destOrd="0" presId="urn:microsoft.com/office/officeart/2005/8/layout/hProcess9"/>
    <dgm:cxn modelId="{61BFBB27-E39A-48ED-BC72-008FF6C7C8F1}" srcId="{C61366D7-1281-402A-8DC9-535FFE577864}" destId="{C2E27E64-92E4-4B47-A891-35074CB0A00A}" srcOrd="0" destOrd="0" parTransId="{8386C89B-F284-4B9D-9EDC-B4121327E1EB}" sibTransId="{A34F233E-4C8F-48E1-979F-16D18D0A887A}"/>
    <dgm:cxn modelId="{31376575-64F6-4561-BA7F-D619490EFAFB}" type="presOf" srcId="{8C1ECDB6-EBA2-4433-BFD0-383A992D4060}" destId="{BB691A7C-3E68-4A19-B384-0A3A6E7B0C93}" srcOrd="0" destOrd="0" presId="urn:microsoft.com/office/officeart/2005/8/layout/hProcess9"/>
    <dgm:cxn modelId="{1E146376-0CDA-40F0-BF8E-F61D9A655381}" type="presOf" srcId="{90D20191-B074-4CBB-9265-5F70598D89B9}" destId="{257B39FC-A810-4A72-90A6-3794159BAA14}" srcOrd="0" destOrd="0" presId="urn:microsoft.com/office/officeart/2005/8/layout/hProcess9"/>
    <dgm:cxn modelId="{4D388620-2C2A-463D-A022-4DF6A1DBED9B}" type="presParOf" srcId="{FBEA9EBB-6540-412D-B1CE-76EB92763936}" destId="{F205574F-27BF-457D-99EF-EA107338134A}" srcOrd="0" destOrd="0" presId="urn:microsoft.com/office/officeart/2005/8/layout/hProcess9"/>
    <dgm:cxn modelId="{5EFB7408-2AE6-4E08-B914-EC4977DD2977}" type="presParOf" srcId="{FBEA9EBB-6540-412D-B1CE-76EB92763936}" destId="{E9CE3C19-4641-4663-A0E7-05C214DAF2B9}" srcOrd="1" destOrd="0" presId="urn:microsoft.com/office/officeart/2005/8/layout/hProcess9"/>
    <dgm:cxn modelId="{DE35BE06-3B70-4886-9BD2-D39484F420C7}" type="presParOf" srcId="{E9CE3C19-4641-4663-A0E7-05C214DAF2B9}" destId="{635F4139-0A12-4A6A-B691-067281F22667}" srcOrd="0" destOrd="0" presId="urn:microsoft.com/office/officeart/2005/8/layout/hProcess9"/>
    <dgm:cxn modelId="{E2CF8298-81D7-4034-9670-77E50A28A7DE}" type="presParOf" srcId="{E9CE3C19-4641-4663-A0E7-05C214DAF2B9}" destId="{3E693056-F4DD-4B3A-87E1-3D8227372E09}" srcOrd="1" destOrd="0" presId="urn:microsoft.com/office/officeart/2005/8/layout/hProcess9"/>
    <dgm:cxn modelId="{87F00A2C-C28C-43D9-A690-77B718E4A039}" type="presParOf" srcId="{E9CE3C19-4641-4663-A0E7-05C214DAF2B9}" destId="{BB691A7C-3E68-4A19-B384-0A3A6E7B0C93}" srcOrd="2" destOrd="0" presId="urn:microsoft.com/office/officeart/2005/8/layout/hProcess9"/>
    <dgm:cxn modelId="{583E0DC0-99FA-435F-A818-61F598F97D68}" type="presParOf" srcId="{E9CE3C19-4641-4663-A0E7-05C214DAF2B9}" destId="{B3722DDA-0BEE-4757-BAF2-3E94C1822C2F}" srcOrd="3" destOrd="0" presId="urn:microsoft.com/office/officeart/2005/8/layout/hProcess9"/>
    <dgm:cxn modelId="{580C1943-4406-4DE8-983A-F2306A46889E}" type="presParOf" srcId="{E9CE3C19-4641-4663-A0E7-05C214DAF2B9}" destId="{257B39FC-A810-4A72-90A6-3794159BAA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434CC-1436-49C4-A2D0-D0EA877D01D4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15E299-AF51-4DC0-BA91-FC2F6A9D99C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Mercantilism</a:t>
          </a:r>
          <a:endParaRPr lang="en-US" dirty="0"/>
        </a:p>
      </dgm:t>
    </dgm:pt>
    <dgm:pt modelId="{ED5394E3-F64D-4FF7-A364-AFAC5002FB39}" type="parTrans" cxnId="{C22BF0B4-88A0-4E6B-B87D-F71215D88044}">
      <dgm:prSet/>
      <dgm:spPr/>
      <dgm:t>
        <a:bodyPr/>
        <a:lstStyle/>
        <a:p>
          <a:endParaRPr lang="en-US"/>
        </a:p>
      </dgm:t>
    </dgm:pt>
    <dgm:pt modelId="{71D6A636-49B0-4569-9507-982E9DDFCF30}" type="sibTrans" cxnId="{C22BF0B4-88A0-4E6B-B87D-F71215D88044}">
      <dgm:prSet/>
      <dgm:spPr/>
      <dgm:t>
        <a:bodyPr/>
        <a:lstStyle/>
        <a:p>
          <a:endParaRPr lang="en-US"/>
        </a:p>
      </dgm:t>
    </dgm:pt>
    <dgm:pt modelId="{0531FF91-6A0E-4755-9FC7-9FD2A2A65858}">
      <dgm:prSet phldrT="[Text]"/>
      <dgm:spPr/>
      <dgm:t>
        <a:bodyPr/>
        <a:lstStyle/>
        <a:p>
          <a:pPr algn="l"/>
          <a:r>
            <a:rPr lang="en-US" dirty="0" smtClean="0"/>
            <a:t>The premise that a nation could only gain from external trading if it had a </a:t>
          </a:r>
          <a:r>
            <a:rPr lang="en-US" b="1" dirty="0" smtClean="0"/>
            <a:t>trade surplus</a:t>
          </a:r>
          <a:endParaRPr lang="en-US" b="1" dirty="0"/>
        </a:p>
      </dgm:t>
    </dgm:pt>
    <dgm:pt modelId="{8EFABA8C-68AD-46CD-8CC2-0C5E99AC45A9}" type="parTrans" cxnId="{8C8BC95A-21FD-4FCA-A073-675FD6624E7F}">
      <dgm:prSet/>
      <dgm:spPr/>
      <dgm:t>
        <a:bodyPr/>
        <a:lstStyle/>
        <a:p>
          <a:endParaRPr lang="en-US"/>
        </a:p>
      </dgm:t>
    </dgm:pt>
    <dgm:pt modelId="{C772364D-0D40-4FF0-BD34-693888456BCF}" type="sibTrans" cxnId="{8C8BC95A-21FD-4FCA-A073-675FD6624E7F}">
      <dgm:prSet/>
      <dgm:spPr/>
      <dgm:t>
        <a:bodyPr/>
        <a:lstStyle/>
        <a:p>
          <a:endParaRPr lang="en-US"/>
        </a:p>
      </dgm:t>
    </dgm:pt>
    <dgm:pt modelId="{31EB5A7E-5908-4F68-A011-22B0963A6BF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Specialization</a:t>
          </a:r>
          <a:endParaRPr lang="en-US" dirty="0"/>
        </a:p>
      </dgm:t>
    </dgm:pt>
    <dgm:pt modelId="{B7306F85-2248-497A-ABD9-D6521F5D2073}" type="parTrans" cxnId="{30BB7FB6-E02E-4CFF-8A5E-496FD22023C0}">
      <dgm:prSet/>
      <dgm:spPr/>
      <dgm:t>
        <a:bodyPr/>
        <a:lstStyle/>
        <a:p>
          <a:endParaRPr lang="en-US"/>
        </a:p>
      </dgm:t>
    </dgm:pt>
    <dgm:pt modelId="{59AC98D0-CB9A-49B4-9C4D-4F1730106983}" type="sibTrans" cxnId="{30BB7FB6-E02E-4CFF-8A5E-496FD22023C0}">
      <dgm:prSet/>
      <dgm:spPr/>
      <dgm:t>
        <a:bodyPr/>
        <a:lstStyle/>
        <a:p>
          <a:endParaRPr lang="en-US"/>
        </a:p>
      </dgm:t>
    </dgm:pt>
    <dgm:pt modelId="{2146E2CF-8D50-425C-8B93-4B07B4829ABE}">
      <dgm:prSet phldrT="[Text]"/>
      <dgm:spPr/>
      <dgm:t>
        <a:bodyPr/>
        <a:lstStyle/>
        <a:p>
          <a:r>
            <a:rPr lang="en-US" dirty="0" smtClean="0"/>
            <a:t>Free trade </a:t>
          </a:r>
          <a:r>
            <a:rPr lang="en-US" dirty="0" err="1" smtClean="0"/>
            <a:t>en-courages</a:t>
          </a:r>
          <a:r>
            <a:rPr lang="en-US" dirty="0" smtClean="0"/>
            <a:t> countries to specialize in the production of those goods and services that they most efficiently produce</a:t>
          </a:r>
          <a:endParaRPr lang="en-US" dirty="0"/>
        </a:p>
      </dgm:t>
    </dgm:pt>
    <dgm:pt modelId="{B6BD7868-608F-4FC1-B26A-6DC09342F3B0}" type="parTrans" cxnId="{5B4B2506-A53F-43D8-A9BE-7EE626438E2A}">
      <dgm:prSet/>
      <dgm:spPr/>
      <dgm:t>
        <a:bodyPr/>
        <a:lstStyle/>
        <a:p>
          <a:endParaRPr lang="en-US"/>
        </a:p>
      </dgm:t>
    </dgm:pt>
    <dgm:pt modelId="{3077A1E7-3291-42F1-887F-39182335507E}" type="sibTrans" cxnId="{5B4B2506-A53F-43D8-A9BE-7EE626438E2A}">
      <dgm:prSet/>
      <dgm:spPr/>
      <dgm:t>
        <a:bodyPr/>
        <a:lstStyle/>
        <a:p>
          <a:endParaRPr lang="en-US"/>
        </a:p>
      </dgm:t>
    </dgm:pt>
    <dgm:pt modelId="{4066989B-4E4D-4F26-8261-C4AC25451DED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Factor Endowments</a:t>
          </a:r>
          <a:endParaRPr lang="en-US" dirty="0"/>
        </a:p>
      </dgm:t>
    </dgm:pt>
    <dgm:pt modelId="{7EB3C9BB-1B8C-4196-9101-5A6FE8E4A386}" type="parTrans" cxnId="{EAD515F3-C5AA-449C-A08A-8DE56267696A}">
      <dgm:prSet/>
      <dgm:spPr/>
      <dgm:t>
        <a:bodyPr/>
        <a:lstStyle/>
        <a:p>
          <a:endParaRPr lang="en-US"/>
        </a:p>
      </dgm:t>
    </dgm:pt>
    <dgm:pt modelId="{6ACC72C0-3C24-45A3-AC45-9D74C46F485B}" type="sibTrans" cxnId="{EAD515F3-C5AA-449C-A08A-8DE56267696A}">
      <dgm:prSet/>
      <dgm:spPr/>
      <dgm:t>
        <a:bodyPr/>
        <a:lstStyle/>
        <a:p>
          <a:endParaRPr lang="en-US"/>
        </a:p>
      </dgm:t>
    </dgm:pt>
    <dgm:pt modelId="{C0BABC77-C721-487E-88FF-734B11B0F689}">
      <dgm:prSet phldrT="[Text]"/>
      <dgm:spPr/>
      <dgm:t>
        <a:bodyPr/>
        <a:lstStyle/>
        <a:p>
          <a:r>
            <a:rPr lang="en-US" dirty="0" smtClean="0"/>
            <a:t>Nations primarily export goods and services that intensely use their abundant factors of production</a:t>
          </a:r>
          <a:endParaRPr lang="en-US" dirty="0"/>
        </a:p>
      </dgm:t>
    </dgm:pt>
    <dgm:pt modelId="{082EB54F-3A70-4658-BC79-C7B54A562514}" type="parTrans" cxnId="{2F7CE45B-A18E-4B0D-BCEC-25656738A745}">
      <dgm:prSet/>
      <dgm:spPr/>
      <dgm:t>
        <a:bodyPr/>
        <a:lstStyle/>
        <a:p>
          <a:endParaRPr lang="en-US"/>
        </a:p>
      </dgm:t>
    </dgm:pt>
    <dgm:pt modelId="{D95322C2-42CD-4CF8-AA6A-691882683733}" type="sibTrans" cxnId="{2F7CE45B-A18E-4B0D-BCEC-25656738A745}">
      <dgm:prSet/>
      <dgm:spPr/>
      <dgm:t>
        <a:bodyPr/>
        <a:lstStyle/>
        <a:p>
          <a:endParaRPr lang="en-US"/>
        </a:p>
      </dgm:t>
    </dgm:pt>
    <dgm:pt modelId="{26093A3B-90DC-41D9-ADAD-C84ECA2C4002}" type="pres">
      <dgm:prSet presAssocID="{241434CC-1436-49C4-A2D0-D0EA877D01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88EED-4DF1-4BFE-9F01-61ED9906ED76}" type="pres">
      <dgm:prSet presAssocID="{A815E299-AF51-4DC0-BA91-FC2F6A9D99C3}" presName="composite" presStyleCnt="0"/>
      <dgm:spPr/>
    </dgm:pt>
    <dgm:pt modelId="{AFBFCBB8-42CF-4665-8895-BF35B3211E15}" type="pres">
      <dgm:prSet presAssocID="{A815E299-AF51-4DC0-BA91-FC2F6A9D99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26647-63DE-4508-BA74-BBB5D784867C}" type="pres">
      <dgm:prSet presAssocID="{A815E299-AF51-4DC0-BA91-FC2F6A9D99C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7D8B2-BE5D-49F2-AC90-B6535FE30B5D}" type="pres">
      <dgm:prSet presAssocID="{71D6A636-49B0-4569-9507-982E9DDFCF30}" presName="space" presStyleCnt="0"/>
      <dgm:spPr/>
    </dgm:pt>
    <dgm:pt modelId="{45F4EA67-70B3-4FBA-8EEE-2F160E51F8F9}" type="pres">
      <dgm:prSet presAssocID="{31EB5A7E-5908-4F68-A011-22B0963A6BF1}" presName="composite" presStyleCnt="0"/>
      <dgm:spPr/>
    </dgm:pt>
    <dgm:pt modelId="{FF87A05D-B21D-4123-BBDD-B6A8A63E1222}" type="pres">
      <dgm:prSet presAssocID="{31EB5A7E-5908-4F68-A011-22B0963A6B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C44B-6313-4292-A43E-DFACEF04C8A9}" type="pres">
      <dgm:prSet presAssocID="{31EB5A7E-5908-4F68-A011-22B0963A6B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29791-7F20-4813-94F3-F6C57BE641D9}" type="pres">
      <dgm:prSet presAssocID="{59AC98D0-CB9A-49B4-9C4D-4F1730106983}" presName="space" presStyleCnt="0"/>
      <dgm:spPr/>
    </dgm:pt>
    <dgm:pt modelId="{7D983FFC-8078-45DE-9CA4-509B17965A74}" type="pres">
      <dgm:prSet presAssocID="{4066989B-4E4D-4F26-8261-C4AC25451DED}" presName="composite" presStyleCnt="0"/>
      <dgm:spPr/>
    </dgm:pt>
    <dgm:pt modelId="{8EAB2493-0850-4BD2-B9FC-CE6536681406}" type="pres">
      <dgm:prSet presAssocID="{4066989B-4E4D-4F26-8261-C4AC25451D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578E-2A74-4A66-8309-5032F34290F5}" type="pres">
      <dgm:prSet presAssocID="{4066989B-4E4D-4F26-8261-C4AC25451DE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CE48A-106B-48FC-9C61-450C6D06AB25}" type="presOf" srcId="{C0BABC77-C721-487E-88FF-734B11B0F689}" destId="{5779578E-2A74-4A66-8309-5032F34290F5}" srcOrd="0" destOrd="0" presId="urn:microsoft.com/office/officeart/2005/8/layout/hList1"/>
    <dgm:cxn modelId="{2F7CE45B-A18E-4B0D-BCEC-25656738A745}" srcId="{4066989B-4E4D-4F26-8261-C4AC25451DED}" destId="{C0BABC77-C721-487E-88FF-734B11B0F689}" srcOrd="0" destOrd="0" parTransId="{082EB54F-3A70-4658-BC79-C7B54A562514}" sibTransId="{D95322C2-42CD-4CF8-AA6A-691882683733}"/>
    <dgm:cxn modelId="{C2DFE86A-B818-47EA-A0B8-8739900EE996}" type="presOf" srcId="{31EB5A7E-5908-4F68-A011-22B0963A6BF1}" destId="{FF87A05D-B21D-4123-BBDD-B6A8A63E1222}" srcOrd="0" destOrd="0" presId="urn:microsoft.com/office/officeart/2005/8/layout/hList1"/>
    <dgm:cxn modelId="{5CC4B549-2DE5-4C78-B54E-017A624DA94A}" type="presOf" srcId="{A815E299-AF51-4DC0-BA91-FC2F6A9D99C3}" destId="{AFBFCBB8-42CF-4665-8895-BF35B3211E15}" srcOrd="0" destOrd="0" presId="urn:microsoft.com/office/officeart/2005/8/layout/hList1"/>
    <dgm:cxn modelId="{5B4B2506-A53F-43D8-A9BE-7EE626438E2A}" srcId="{31EB5A7E-5908-4F68-A011-22B0963A6BF1}" destId="{2146E2CF-8D50-425C-8B93-4B07B4829ABE}" srcOrd="0" destOrd="0" parTransId="{B6BD7868-608F-4FC1-B26A-6DC09342F3B0}" sibTransId="{3077A1E7-3291-42F1-887F-39182335507E}"/>
    <dgm:cxn modelId="{16D44384-C997-4D14-B73E-DEB5744DF5CF}" type="presOf" srcId="{241434CC-1436-49C4-A2D0-D0EA877D01D4}" destId="{26093A3B-90DC-41D9-ADAD-C84ECA2C4002}" srcOrd="0" destOrd="0" presId="urn:microsoft.com/office/officeart/2005/8/layout/hList1"/>
    <dgm:cxn modelId="{8C8BC95A-21FD-4FCA-A073-675FD6624E7F}" srcId="{A815E299-AF51-4DC0-BA91-FC2F6A9D99C3}" destId="{0531FF91-6A0E-4755-9FC7-9FD2A2A65858}" srcOrd="0" destOrd="0" parTransId="{8EFABA8C-68AD-46CD-8CC2-0C5E99AC45A9}" sibTransId="{C772364D-0D40-4FF0-BD34-693888456BCF}"/>
    <dgm:cxn modelId="{4018E682-2035-4416-A3CC-46F62839F505}" type="presOf" srcId="{0531FF91-6A0E-4755-9FC7-9FD2A2A65858}" destId="{C0A26647-63DE-4508-BA74-BBB5D784867C}" srcOrd="0" destOrd="0" presId="urn:microsoft.com/office/officeart/2005/8/layout/hList1"/>
    <dgm:cxn modelId="{49D3C09D-E54C-464A-9C63-DFA9DECB13E4}" type="presOf" srcId="{2146E2CF-8D50-425C-8B93-4B07B4829ABE}" destId="{E9C8C44B-6313-4292-A43E-DFACEF04C8A9}" srcOrd="0" destOrd="0" presId="urn:microsoft.com/office/officeart/2005/8/layout/hList1"/>
    <dgm:cxn modelId="{30BB7FB6-E02E-4CFF-8A5E-496FD22023C0}" srcId="{241434CC-1436-49C4-A2D0-D0EA877D01D4}" destId="{31EB5A7E-5908-4F68-A011-22B0963A6BF1}" srcOrd="1" destOrd="0" parTransId="{B7306F85-2248-497A-ABD9-D6521F5D2073}" sibTransId="{59AC98D0-CB9A-49B4-9C4D-4F1730106983}"/>
    <dgm:cxn modelId="{C22BF0B4-88A0-4E6B-B87D-F71215D88044}" srcId="{241434CC-1436-49C4-A2D0-D0EA877D01D4}" destId="{A815E299-AF51-4DC0-BA91-FC2F6A9D99C3}" srcOrd="0" destOrd="0" parTransId="{ED5394E3-F64D-4FF7-A364-AFAC5002FB39}" sibTransId="{71D6A636-49B0-4569-9507-982E9DDFCF30}"/>
    <dgm:cxn modelId="{EAD515F3-C5AA-449C-A08A-8DE56267696A}" srcId="{241434CC-1436-49C4-A2D0-D0EA877D01D4}" destId="{4066989B-4E4D-4F26-8261-C4AC25451DED}" srcOrd="2" destOrd="0" parTransId="{7EB3C9BB-1B8C-4196-9101-5A6FE8E4A386}" sibTransId="{6ACC72C0-3C24-45A3-AC45-9D74C46F485B}"/>
    <dgm:cxn modelId="{84A2301E-0DFC-49F9-B4FA-199C0CFDF946}" type="presOf" srcId="{4066989B-4E4D-4F26-8261-C4AC25451DED}" destId="{8EAB2493-0850-4BD2-B9FC-CE6536681406}" srcOrd="0" destOrd="0" presId="urn:microsoft.com/office/officeart/2005/8/layout/hList1"/>
    <dgm:cxn modelId="{00735483-015B-4DD8-8FFD-F416F47EC4E3}" type="presParOf" srcId="{26093A3B-90DC-41D9-ADAD-C84ECA2C4002}" destId="{0AF88EED-4DF1-4BFE-9F01-61ED9906ED76}" srcOrd="0" destOrd="0" presId="urn:microsoft.com/office/officeart/2005/8/layout/hList1"/>
    <dgm:cxn modelId="{C42FC96C-E902-49EA-8972-5300A02846C0}" type="presParOf" srcId="{0AF88EED-4DF1-4BFE-9F01-61ED9906ED76}" destId="{AFBFCBB8-42CF-4665-8895-BF35B3211E15}" srcOrd="0" destOrd="0" presId="urn:microsoft.com/office/officeart/2005/8/layout/hList1"/>
    <dgm:cxn modelId="{A7DAA1F8-7477-4530-95D1-7D364B38C64F}" type="presParOf" srcId="{0AF88EED-4DF1-4BFE-9F01-61ED9906ED76}" destId="{C0A26647-63DE-4508-BA74-BBB5D784867C}" srcOrd="1" destOrd="0" presId="urn:microsoft.com/office/officeart/2005/8/layout/hList1"/>
    <dgm:cxn modelId="{A92F8FBB-81A5-4258-ACAD-77DE680DA536}" type="presParOf" srcId="{26093A3B-90DC-41D9-ADAD-C84ECA2C4002}" destId="{CDC7D8B2-BE5D-49F2-AC90-B6535FE30B5D}" srcOrd="1" destOrd="0" presId="urn:microsoft.com/office/officeart/2005/8/layout/hList1"/>
    <dgm:cxn modelId="{C67B3257-D5BF-4704-B8CE-5A1C890119FA}" type="presParOf" srcId="{26093A3B-90DC-41D9-ADAD-C84ECA2C4002}" destId="{45F4EA67-70B3-4FBA-8EEE-2F160E51F8F9}" srcOrd="2" destOrd="0" presId="urn:microsoft.com/office/officeart/2005/8/layout/hList1"/>
    <dgm:cxn modelId="{CF99D897-2633-42EB-97F8-0988E5FC1FD5}" type="presParOf" srcId="{45F4EA67-70B3-4FBA-8EEE-2F160E51F8F9}" destId="{FF87A05D-B21D-4123-BBDD-B6A8A63E1222}" srcOrd="0" destOrd="0" presId="urn:microsoft.com/office/officeart/2005/8/layout/hList1"/>
    <dgm:cxn modelId="{DB69C008-B8B2-47DD-AEFC-996F05855239}" type="presParOf" srcId="{45F4EA67-70B3-4FBA-8EEE-2F160E51F8F9}" destId="{E9C8C44B-6313-4292-A43E-DFACEF04C8A9}" srcOrd="1" destOrd="0" presId="urn:microsoft.com/office/officeart/2005/8/layout/hList1"/>
    <dgm:cxn modelId="{9827D260-056A-4622-A411-0B52062B8A51}" type="presParOf" srcId="{26093A3B-90DC-41D9-ADAD-C84ECA2C4002}" destId="{5A429791-7F20-4813-94F3-F6C57BE641D9}" srcOrd="3" destOrd="0" presId="urn:microsoft.com/office/officeart/2005/8/layout/hList1"/>
    <dgm:cxn modelId="{AE2954AF-B629-405B-9DBE-D44D78B621C6}" type="presParOf" srcId="{26093A3B-90DC-41D9-ADAD-C84ECA2C4002}" destId="{7D983FFC-8078-45DE-9CA4-509B17965A74}" srcOrd="4" destOrd="0" presId="urn:microsoft.com/office/officeart/2005/8/layout/hList1"/>
    <dgm:cxn modelId="{8E52A217-F7AE-470D-B058-753F7487C41A}" type="presParOf" srcId="{7D983FFC-8078-45DE-9CA4-509B17965A74}" destId="{8EAB2493-0850-4BD2-B9FC-CE6536681406}" srcOrd="0" destOrd="0" presId="urn:microsoft.com/office/officeart/2005/8/layout/hList1"/>
    <dgm:cxn modelId="{72B75AF5-603D-45D6-9BD0-BD01A9ABCEFE}" type="presParOf" srcId="{7D983FFC-8078-45DE-9CA4-509B17965A74}" destId="{5779578E-2A74-4A66-8309-5032F34290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9593E-D436-4BEC-96DC-956B44C7EB74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E5A946-9752-4EB0-BCFB-F0AC53BBEBB8}">
      <dgm:prSet phldrT="[Text]"/>
      <dgm:spPr/>
      <dgm:t>
        <a:bodyPr/>
        <a:lstStyle/>
        <a:p>
          <a:r>
            <a:rPr lang="en-US" b="1" dirty="0" smtClean="0"/>
            <a:t>Tariffs</a:t>
          </a:r>
          <a:endParaRPr lang="en-US" b="1" dirty="0"/>
        </a:p>
      </dgm:t>
    </dgm:pt>
    <dgm:pt modelId="{0AF9E8D3-3FEE-440E-84F0-D377738B317E}" type="parTrans" cxnId="{AA388D03-7261-479F-8A7D-005E4362147E}">
      <dgm:prSet/>
      <dgm:spPr/>
      <dgm:t>
        <a:bodyPr/>
        <a:lstStyle/>
        <a:p>
          <a:endParaRPr lang="en-US"/>
        </a:p>
      </dgm:t>
    </dgm:pt>
    <dgm:pt modelId="{F8283CAE-2C68-4737-A9DC-FE06A3850AAA}" type="sibTrans" cxnId="{AA388D03-7261-479F-8A7D-005E4362147E}">
      <dgm:prSet/>
      <dgm:spPr/>
      <dgm:t>
        <a:bodyPr/>
        <a:lstStyle/>
        <a:p>
          <a:endParaRPr lang="en-US"/>
        </a:p>
      </dgm:t>
    </dgm:pt>
    <dgm:pt modelId="{A557453B-7B7C-40F4-8986-C1C4C719905D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Customs duties on imports that are collected by a designated government agency responsible for regulating imports</a:t>
          </a:r>
          <a:endParaRPr lang="en-US" b="0" dirty="0"/>
        </a:p>
      </dgm:t>
    </dgm:pt>
    <dgm:pt modelId="{90EACC10-405B-4217-A139-120F63C9412F}" type="parTrans" cxnId="{DF2363DA-8272-4034-9804-C7474AE2FEBB}">
      <dgm:prSet/>
      <dgm:spPr/>
      <dgm:t>
        <a:bodyPr/>
        <a:lstStyle/>
        <a:p>
          <a:endParaRPr lang="en-US"/>
        </a:p>
      </dgm:t>
    </dgm:pt>
    <dgm:pt modelId="{118D05AD-6AAA-4600-BB46-3058F7CC471D}" type="sibTrans" cxnId="{DF2363DA-8272-4034-9804-C7474AE2FEBB}">
      <dgm:prSet/>
      <dgm:spPr/>
      <dgm:t>
        <a:bodyPr/>
        <a:lstStyle/>
        <a:p>
          <a:endParaRPr lang="en-US"/>
        </a:p>
      </dgm:t>
    </dgm:pt>
    <dgm:pt modelId="{0B7646C4-8BE0-4E86-B627-D7F78AD0A1B7}">
      <dgm:prSet phldrT="[Text]"/>
      <dgm:spPr/>
      <dgm:t>
        <a:bodyPr/>
        <a:lstStyle/>
        <a:p>
          <a:r>
            <a:rPr lang="en-US" b="1" dirty="0" smtClean="0"/>
            <a:t>Specific Tariff</a:t>
          </a:r>
          <a:endParaRPr lang="en-US" b="1" dirty="0"/>
        </a:p>
      </dgm:t>
    </dgm:pt>
    <dgm:pt modelId="{CB4AC01C-199D-4F81-8C66-5630A67E0054}" type="parTrans" cxnId="{B788A8CC-B41E-4700-8175-F59F73A284CF}">
      <dgm:prSet/>
      <dgm:spPr/>
      <dgm:t>
        <a:bodyPr/>
        <a:lstStyle/>
        <a:p>
          <a:endParaRPr lang="en-US"/>
        </a:p>
      </dgm:t>
    </dgm:pt>
    <dgm:pt modelId="{38533944-DE04-4543-8E0D-80CC812E9011}" type="sibTrans" cxnId="{B788A8CC-B41E-4700-8175-F59F73A284CF}">
      <dgm:prSet/>
      <dgm:spPr/>
      <dgm:t>
        <a:bodyPr/>
        <a:lstStyle/>
        <a:p>
          <a:endParaRPr lang="en-US"/>
        </a:p>
      </dgm:t>
    </dgm:pt>
    <dgm:pt modelId="{FC13B8D7-960A-4CA4-9244-3FC827446C23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An import tax that assigns a fixed dollar amount per physical unit</a:t>
          </a:r>
          <a:endParaRPr lang="en-US" b="0" dirty="0"/>
        </a:p>
      </dgm:t>
    </dgm:pt>
    <dgm:pt modelId="{6AF236BE-25B5-4BE8-BD7F-AA3E28F185DF}" type="parTrans" cxnId="{D2059A4A-D3B1-4D7C-BD6E-B9A31CE29B07}">
      <dgm:prSet/>
      <dgm:spPr/>
      <dgm:t>
        <a:bodyPr/>
        <a:lstStyle/>
        <a:p>
          <a:endParaRPr lang="en-US"/>
        </a:p>
      </dgm:t>
    </dgm:pt>
    <dgm:pt modelId="{79109E46-96F2-472A-910F-6349C8FC1E22}" type="sibTrans" cxnId="{D2059A4A-D3B1-4D7C-BD6E-B9A31CE29B07}">
      <dgm:prSet/>
      <dgm:spPr/>
      <dgm:t>
        <a:bodyPr/>
        <a:lstStyle/>
        <a:p>
          <a:endParaRPr lang="en-US"/>
        </a:p>
      </dgm:t>
    </dgm:pt>
    <dgm:pt modelId="{1F3920C7-0E7D-4C5A-A630-355706740A28}">
      <dgm:prSet phldrT="[Text]"/>
      <dgm:spPr/>
      <dgm:t>
        <a:bodyPr/>
        <a:lstStyle/>
        <a:p>
          <a:r>
            <a:rPr lang="en-US" b="1" dirty="0" smtClean="0"/>
            <a:t>Ad Valorem Tariff</a:t>
          </a:r>
          <a:endParaRPr lang="en-US" b="1" dirty="0"/>
        </a:p>
      </dgm:t>
    </dgm:pt>
    <dgm:pt modelId="{620B6956-FD36-496A-AB3F-9752364CCEDB}" type="parTrans" cxnId="{7B919FE5-16E1-4934-822D-9C2C04B1D984}">
      <dgm:prSet/>
      <dgm:spPr/>
      <dgm:t>
        <a:bodyPr/>
        <a:lstStyle/>
        <a:p>
          <a:endParaRPr lang="en-US"/>
        </a:p>
      </dgm:t>
    </dgm:pt>
    <dgm:pt modelId="{470D6040-24D7-426B-BDFC-B2AF6BA17B36}" type="sibTrans" cxnId="{7B919FE5-16E1-4934-822D-9C2C04B1D984}">
      <dgm:prSet/>
      <dgm:spPr/>
      <dgm:t>
        <a:bodyPr/>
        <a:lstStyle/>
        <a:p>
          <a:endParaRPr lang="en-US"/>
        </a:p>
      </dgm:t>
    </dgm:pt>
    <dgm:pt modelId="{6C52ED0D-8CAB-46DA-B154-98AC27008C56}">
      <dgm:prSet phldrT="[Text]"/>
      <dgm:spPr>
        <a:solidFill>
          <a:srgbClr val="D2E4E2">
            <a:alpha val="89804"/>
          </a:srgbClr>
        </a:solidFill>
      </dgm:spPr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 tax on imports levied as a constant percentage of the monetary value of one unit of the imported good</a:t>
          </a:r>
          <a:endParaRPr lang="en-US" b="0" dirty="0"/>
        </a:p>
      </dgm:t>
    </dgm:pt>
    <dgm:pt modelId="{123AF87A-682A-4098-B3E0-1DB06D6A9A5D}" type="parTrans" cxnId="{8132C461-81DE-4A6C-A105-BEFCE2F2F8F8}">
      <dgm:prSet/>
      <dgm:spPr/>
      <dgm:t>
        <a:bodyPr/>
        <a:lstStyle/>
        <a:p>
          <a:endParaRPr lang="en-US"/>
        </a:p>
      </dgm:t>
    </dgm:pt>
    <dgm:pt modelId="{7B2EC0BC-1B59-452D-925E-0FC0D60A8896}" type="sibTrans" cxnId="{8132C461-81DE-4A6C-A105-BEFCE2F2F8F8}">
      <dgm:prSet/>
      <dgm:spPr/>
      <dgm:t>
        <a:bodyPr/>
        <a:lstStyle/>
        <a:p>
          <a:endParaRPr lang="en-US"/>
        </a:p>
      </dgm:t>
    </dgm:pt>
    <dgm:pt modelId="{71BB79FC-1F83-43AF-A263-9E14D64DE185}">
      <dgm:prSet phldrT="[Text]"/>
      <dgm:spPr/>
      <dgm:t>
        <a:bodyPr/>
        <a:lstStyle/>
        <a:p>
          <a:r>
            <a:rPr lang="en-US" b="1" dirty="0" smtClean="0"/>
            <a:t>Preferential Duties</a:t>
          </a:r>
          <a:endParaRPr lang="en-US" b="1" dirty="0"/>
        </a:p>
      </dgm:t>
    </dgm:pt>
    <dgm:pt modelId="{F6D677D1-401A-4A36-BD41-4A0D387FC285}" type="parTrans" cxnId="{AF4D3855-6209-4272-9EF2-17E1578606D8}">
      <dgm:prSet/>
      <dgm:spPr/>
      <dgm:t>
        <a:bodyPr/>
        <a:lstStyle/>
        <a:p>
          <a:endParaRPr lang="en-US"/>
        </a:p>
      </dgm:t>
    </dgm:pt>
    <dgm:pt modelId="{16E995D4-5FFF-4276-8962-082B70D4F94B}" type="sibTrans" cxnId="{AF4D3855-6209-4272-9EF2-17E1578606D8}">
      <dgm:prSet/>
      <dgm:spPr/>
      <dgm:t>
        <a:bodyPr/>
        <a:lstStyle/>
        <a:p>
          <a:endParaRPr lang="en-US"/>
        </a:p>
      </dgm:t>
    </dgm:pt>
    <dgm:pt modelId="{564700A4-5DB5-4AE5-BF9A-38416F51AE9B}">
      <dgm:prSet phldrT="[Text]"/>
      <dgm:spPr/>
      <dgm:t>
        <a:bodyPr/>
        <a:lstStyle/>
        <a:p>
          <a:r>
            <a:rPr lang="en-US" b="1" dirty="0" smtClean="0"/>
            <a:t>Generalized System of Preferences (GSP)</a:t>
          </a:r>
          <a:endParaRPr lang="en-US" b="1" dirty="0"/>
        </a:p>
      </dgm:t>
    </dgm:pt>
    <dgm:pt modelId="{D444C763-3998-499A-9FAC-0FD3297D8370}" type="parTrans" cxnId="{62324BE8-ACC6-4CAC-A43A-883F4D080359}">
      <dgm:prSet/>
      <dgm:spPr/>
      <dgm:t>
        <a:bodyPr/>
        <a:lstStyle/>
        <a:p>
          <a:endParaRPr lang="en-US"/>
        </a:p>
      </dgm:t>
    </dgm:pt>
    <dgm:pt modelId="{78627A9B-7A72-485C-8786-097A8F730738}" type="sibTrans" cxnId="{62324BE8-ACC6-4CAC-A43A-883F4D080359}">
      <dgm:prSet/>
      <dgm:spPr/>
      <dgm:t>
        <a:bodyPr/>
        <a:lstStyle/>
        <a:p>
          <a:endParaRPr lang="en-US"/>
        </a:p>
      </dgm:t>
    </dgm:pt>
    <dgm:pt modelId="{2560EB13-1426-4548-A848-67EC33C98FC1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An import tariff established by a nation for goods of certain countries and not applied to the same goods of other countries</a:t>
          </a:r>
          <a:endParaRPr lang="en-US" b="0" dirty="0"/>
        </a:p>
      </dgm:t>
    </dgm:pt>
    <dgm:pt modelId="{A0A2F2D3-BFE2-464F-ACF9-B25CA95A8228}" type="parTrans" cxnId="{FEC56518-8E1D-4400-AFEA-787643F59ECF}">
      <dgm:prSet/>
      <dgm:spPr/>
      <dgm:t>
        <a:bodyPr/>
        <a:lstStyle/>
        <a:p>
          <a:endParaRPr lang="en-US"/>
        </a:p>
      </dgm:t>
    </dgm:pt>
    <dgm:pt modelId="{68775CC6-550C-438A-A8D7-0C2A19D7B4A9}" type="sibTrans" cxnId="{FEC56518-8E1D-4400-AFEA-787643F59ECF}">
      <dgm:prSet/>
      <dgm:spPr/>
      <dgm:t>
        <a:bodyPr/>
        <a:lstStyle/>
        <a:p>
          <a:endParaRPr lang="en-US"/>
        </a:p>
      </dgm:t>
    </dgm:pt>
    <dgm:pt modelId="{DD3343AC-7BCF-43CA-A359-786CF10189B4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An agreement where a large number of developed countries permit duty-free imports of a selected list of products that  originate from specific countries</a:t>
          </a:r>
          <a:endParaRPr lang="en-US" b="0" dirty="0"/>
        </a:p>
      </dgm:t>
    </dgm:pt>
    <dgm:pt modelId="{DB9D583E-D7B3-4D43-8298-0EE76F1110B7}" type="parTrans" cxnId="{FFAAF6DF-FB76-4E53-83DE-A3AF8C75AC92}">
      <dgm:prSet/>
      <dgm:spPr/>
      <dgm:t>
        <a:bodyPr/>
        <a:lstStyle/>
        <a:p>
          <a:endParaRPr lang="en-US"/>
        </a:p>
      </dgm:t>
    </dgm:pt>
    <dgm:pt modelId="{9FA407D9-B6CF-4BDD-8C03-9349D8FA462A}" type="sibTrans" cxnId="{FFAAF6DF-FB76-4E53-83DE-A3AF8C75AC92}">
      <dgm:prSet/>
      <dgm:spPr/>
      <dgm:t>
        <a:bodyPr/>
        <a:lstStyle/>
        <a:p>
          <a:endParaRPr lang="en-US"/>
        </a:p>
      </dgm:t>
    </dgm:pt>
    <dgm:pt modelId="{DAC91678-BB7D-4EE9-B651-C5C389B066D6}" type="pres">
      <dgm:prSet presAssocID="{40E9593E-D436-4BEC-96DC-956B44C7E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52278-F7D7-46AE-81FD-50DD29D168E6}" type="pres">
      <dgm:prSet presAssocID="{0BE5A946-9752-4EB0-BCFB-F0AC53BBEBB8}" presName="linNode" presStyleCnt="0"/>
      <dgm:spPr/>
    </dgm:pt>
    <dgm:pt modelId="{353534CF-A90F-419A-8172-6A7849B36C86}" type="pres">
      <dgm:prSet presAssocID="{0BE5A946-9752-4EB0-BCFB-F0AC53BBEBB8}" presName="parentText" presStyleLbl="node1" presStyleIdx="0" presStyleCnt="5" custScaleX="74074" custScaleY="988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AF223-0664-4420-8255-A8FF21885E2F}" type="pres">
      <dgm:prSet presAssocID="{0BE5A946-9752-4EB0-BCFB-F0AC53BBEBB8}" presName="descendantText" presStyleLbl="alignAccFollowNode1" presStyleIdx="0" presStyleCnt="5" custScaleX="1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95E04-7BCF-421A-8620-79DF82563E1F}" type="pres">
      <dgm:prSet presAssocID="{F8283CAE-2C68-4737-A9DC-FE06A3850AAA}" presName="sp" presStyleCnt="0"/>
      <dgm:spPr/>
    </dgm:pt>
    <dgm:pt modelId="{B044EDE1-FA37-4097-917A-D39C459B1CBA}" type="pres">
      <dgm:prSet presAssocID="{0B7646C4-8BE0-4E86-B627-D7F78AD0A1B7}" presName="linNode" presStyleCnt="0"/>
      <dgm:spPr/>
    </dgm:pt>
    <dgm:pt modelId="{35EAE2D3-6DD6-4E1B-A3BF-A2D4125B6EF7}" type="pres">
      <dgm:prSet presAssocID="{0B7646C4-8BE0-4E86-B627-D7F78AD0A1B7}" presName="parentText" presStyleLbl="node1" presStyleIdx="1" presStyleCnt="5" custScaleX="74074" custScaleY="986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C6DA-6051-4E21-9611-E78CA098DA9B}" type="pres">
      <dgm:prSet presAssocID="{0B7646C4-8BE0-4E86-B627-D7F78AD0A1B7}" presName="descendantText" presStyleLbl="alignAccFollowNode1" presStyleIdx="1" presStyleCnt="5" custScaleX="1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F532-B8C2-4E6A-8854-5E3AC6224F62}" type="pres">
      <dgm:prSet presAssocID="{38533944-DE04-4543-8E0D-80CC812E9011}" presName="sp" presStyleCnt="0"/>
      <dgm:spPr/>
    </dgm:pt>
    <dgm:pt modelId="{CCCACEFE-F839-4AC3-916A-E83A77B3A05C}" type="pres">
      <dgm:prSet presAssocID="{1F3920C7-0E7D-4C5A-A630-355706740A28}" presName="linNode" presStyleCnt="0"/>
      <dgm:spPr/>
    </dgm:pt>
    <dgm:pt modelId="{65C6AD2E-934D-4728-8D4C-4D5F2002FC77}" type="pres">
      <dgm:prSet presAssocID="{1F3920C7-0E7D-4C5A-A630-355706740A28}" presName="parentText" presStyleLbl="node1" presStyleIdx="2" presStyleCnt="5" custScaleX="74074" custScaleY="982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3A1B6-BD47-48CC-ACB8-8A207F26EF27}" type="pres">
      <dgm:prSet presAssocID="{1F3920C7-0E7D-4C5A-A630-355706740A28}" presName="descendantText" presStyleLbl="alignAccFollowNode1" presStyleIdx="2" presStyleCnt="5" custScaleX="1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DDAEC-7684-49D4-A30F-1F65BB8C3A12}" type="pres">
      <dgm:prSet presAssocID="{470D6040-24D7-426B-BDFC-B2AF6BA17B36}" presName="sp" presStyleCnt="0"/>
      <dgm:spPr/>
    </dgm:pt>
    <dgm:pt modelId="{F387F4AD-ECC7-4662-8ED8-B51D998E2056}" type="pres">
      <dgm:prSet presAssocID="{71BB79FC-1F83-43AF-A263-9E14D64DE185}" presName="linNode" presStyleCnt="0"/>
      <dgm:spPr/>
    </dgm:pt>
    <dgm:pt modelId="{1A88D1B3-BD2C-4E4D-9152-5C22E024F42F}" type="pres">
      <dgm:prSet presAssocID="{71BB79FC-1F83-43AF-A263-9E14D64DE185}" presName="parentText" presStyleLbl="node1" presStyleIdx="3" presStyleCnt="5" custScaleX="74074" custScaleY="972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54BF2-6737-4346-B81D-32524C6FA42A}" type="pres">
      <dgm:prSet presAssocID="{71BB79FC-1F83-43AF-A263-9E14D64DE185}" presName="descendantText" presStyleLbl="alignAccFollowNode1" presStyleIdx="3" presStyleCnt="5" custScaleX="1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FA6F1-88E0-4361-83D2-87A747E36453}" type="pres">
      <dgm:prSet presAssocID="{16E995D4-5FFF-4276-8962-082B70D4F94B}" presName="sp" presStyleCnt="0"/>
      <dgm:spPr/>
    </dgm:pt>
    <dgm:pt modelId="{DB395FC0-48B3-4678-ABFC-9C9B59BACE0E}" type="pres">
      <dgm:prSet presAssocID="{564700A4-5DB5-4AE5-BF9A-38416F51AE9B}" presName="linNode" presStyleCnt="0"/>
      <dgm:spPr/>
    </dgm:pt>
    <dgm:pt modelId="{0D6E37AC-707C-48B1-BF86-1BE73403A2E0}" type="pres">
      <dgm:prSet presAssocID="{564700A4-5DB5-4AE5-BF9A-38416F51AE9B}" presName="parentText" presStyleLbl="node1" presStyleIdx="4" presStyleCnt="5" custScaleX="74074" custScaleY="974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C09ED-879F-40D7-97E7-0E64B5A27CFA}" type="pres">
      <dgm:prSet presAssocID="{564700A4-5DB5-4AE5-BF9A-38416F51AE9B}" presName="descendantText" presStyleLbl="alignAccFollowNode1" presStyleIdx="4" presStyleCnt="5" custScaleX="1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97293-1833-4418-9975-DC826CE38A50}" type="presOf" srcId="{2560EB13-1426-4548-A848-67EC33C98FC1}" destId="{08C54BF2-6737-4346-B81D-32524C6FA42A}" srcOrd="0" destOrd="0" presId="urn:microsoft.com/office/officeart/2005/8/layout/vList5"/>
    <dgm:cxn modelId="{731BF840-43EE-4DC5-A948-9B4D558F6256}" type="presOf" srcId="{40E9593E-D436-4BEC-96DC-956B44C7EB74}" destId="{DAC91678-BB7D-4EE9-B651-C5C389B066D6}" srcOrd="0" destOrd="0" presId="urn:microsoft.com/office/officeart/2005/8/layout/vList5"/>
    <dgm:cxn modelId="{D9544C88-05F5-492B-9B94-A6EEB6559B34}" type="presOf" srcId="{DD3343AC-7BCF-43CA-A359-786CF10189B4}" destId="{BB0C09ED-879F-40D7-97E7-0E64B5A27CFA}" srcOrd="0" destOrd="0" presId="urn:microsoft.com/office/officeart/2005/8/layout/vList5"/>
    <dgm:cxn modelId="{AA388D03-7261-479F-8A7D-005E4362147E}" srcId="{40E9593E-D436-4BEC-96DC-956B44C7EB74}" destId="{0BE5A946-9752-4EB0-BCFB-F0AC53BBEBB8}" srcOrd="0" destOrd="0" parTransId="{0AF9E8D3-3FEE-440E-84F0-D377738B317E}" sibTransId="{F8283CAE-2C68-4737-A9DC-FE06A3850AAA}"/>
    <dgm:cxn modelId="{FFAAF6DF-FB76-4E53-83DE-A3AF8C75AC92}" srcId="{564700A4-5DB5-4AE5-BF9A-38416F51AE9B}" destId="{DD3343AC-7BCF-43CA-A359-786CF10189B4}" srcOrd="0" destOrd="0" parTransId="{DB9D583E-D7B3-4D43-8298-0EE76F1110B7}" sibTransId="{9FA407D9-B6CF-4BDD-8C03-9349D8FA462A}"/>
    <dgm:cxn modelId="{DF2363DA-8272-4034-9804-C7474AE2FEBB}" srcId="{0BE5A946-9752-4EB0-BCFB-F0AC53BBEBB8}" destId="{A557453B-7B7C-40F4-8986-C1C4C719905D}" srcOrd="0" destOrd="0" parTransId="{90EACC10-405B-4217-A139-120F63C9412F}" sibTransId="{118D05AD-6AAA-4600-BB46-3058F7CC471D}"/>
    <dgm:cxn modelId="{7633581A-ED4C-4E37-8244-CAF9108EF2EE}" type="presOf" srcId="{564700A4-5DB5-4AE5-BF9A-38416F51AE9B}" destId="{0D6E37AC-707C-48B1-BF86-1BE73403A2E0}" srcOrd="0" destOrd="0" presId="urn:microsoft.com/office/officeart/2005/8/layout/vList5"/>
    <dgm:cxn modelId="{62324BE8-ACC6-4CAC-A43A-883F4D080359}" srcId="{40E9593E-D436-4BEC-96DC-956B44C7EB74}" destId="{564700A4-5DB5-4AE5-BF9A-38416F51AE9B}" srcOrd="4" destOrd="0" parTransId="{D444C763-3998-499A-9FAC-0FD3297D8370}" sibTransId="{78627A9B-7A72-485C-8786-097A8F730738}"/>
    <dgm:cxn modelId="{28B8D74B-011B-4C9C-B74D-8AABC7D3859D}" type="presOf" srcId="{FC13B8D7-960A-4CA4-9244-3FC827446C23}" destId="{FB9FC6DA-6051-4E21-9611-E78CA098DA9B}" srcOrd="0" destOrd="0" presId="urn:microsoft.com/office/officeart/2005/8/layout/vList5"/>
    <dgm:cxn modelId="{4070032E-AF93-46E3-A4D1-885D9792AC84}" type="presOf" srcId="{0BE5A946-9752-4EB0-BCFB-F0AC53BBEBB8}" destId="{353534CF-A90F-419A-8172-6A7849B36C86}" srcOrd="0" destOrd="0" presId="urn:microsoft.com/office/officeart/2005/8/layout/vList5"/>
    <dgm:cxn modelId="{5EA62057-8708-4738-AD53-C9A9954ACA17}" type="presOf" srcId="{0B7646C4-8BE0-4E86-B627-D7F78AD0A1B7}" destId="{35EAE2D3-6DD6-4E1B-A3BF-A2D4125B6EF7}" srcOrd="0" destOrd="0" presId="urn:microsoft.com/office/officeart/2005/8/layout/vList5"/>
    <dgm:cxn modelId="{7B919FE5-16E1-4934-822D-9C2C04B1D984}" srcId="{40E9593E-D436-4BEC-96DC-956B44C7EB74}" destId="{1F3920C7-0E7D-4C5A-A630-355706740A28}" srcOrd="2" destOrd="0" parTransId="{620B6956-FD36-496A-AB3F-9752364CCEDB}" sibTransId="{470D6040-24D7-426B-BDFC-B2AF6BA17B36}"/>
    <dgm:cxn modelId="{F3B675B7-F381-42D0-A21D-94AABB1A0D55}" type="presOf" srcId="{A557453B-7B7C-40F4-8986-C1C4C719905D}" destId="{983AF223-0664-4420-8255-A8FF21885E2F}" srcOrd="0" destOrd="0" presId="urn:microsoft.com/office/officeart/2005/8/layout/vList5"/>
    <dgm:cxn modelId="{B788A8CC-B41E-4700-8175-F59F73A284CF}" srcId="{40E9593E-D436-4BEC-96DC-956B44C7EB74}" destId="{0B7646C4-8BE0-4E86-B627-D7F78AD0A1B7}" srcOrd="1" destOrd="0" parTransId="{CB4AC01C-199D-4F81-8C66-5630A67E0054}" sibTransId="{38533944-DE04-4543-8E0D-80CC812E9011}"/>
    <dgm:cxn modelId="{8132C461-81DE-4A6C-A105-BEFCE2F2F8F8}" srcId="{1F3920C7-0E7D-4C5A-A630-355706740A28}" destId="{6C52ED0D-8CAB-46DA-B154-98AC27008C56}" srcOrd="0" destOrd="0" parTransId="{123AF87A-682A-4098-B3E0-1DB06D6A9A5D}" sibTransId="{7B2EC0BC-1B59-452D-925E-0FC0D60A8896}"/>
    <dgm:cxn modelId="{A7A22B79-ECA0-4993-A68C-75487ACE7AA9}" type="presOf" srcId="{1F3920C7-0E7D-4C5A-A630-355706740A28}" destId="{65C6AD2E-934D-4728-8D4C-4D5F2002FC77}" srcOrd="0" destOrd="0" presId="urn:microsoft.com/office/officeart/2005/8/layout/vList5"/>
    <dgm:cxn modelId="{B760A9FB-1701-4832-9BDB-9B94EA29CB8F}" type="presOf" srcId="{6C52ED0D-8CAB-46DA-B154-98AC27008C56}" destId="{C283A1B6-BD47-48CC-ACB8-8A207F26EF27}" srcOrd="0" destOrd="0" presId="urn:microsoft.com/office/officeart/2005/8/layout/vList5"/>
    <dgm:cxn modelId="{FEC56518-8E1D-4400-AFEA-787643F59ECF}" srcId="{71BB79FC-1F83-43AF-A263-9E14D64DE185}" destId="{2560EB13-1426-4548-A848-67EC33C98FC1}" srcOrd="0" destOrd="0" parTransId="{A0A2F2D3-BFE2-464F-ACF9-B25CA95A8228}" sibTransId="{68775CC6-550C-438A-A8D7-0C2A19D7B4A9}"/>
    <dgm:cxn modelId="{B75E978D-1587-48C6-9B23-E32F72171375}" type="presOf" srcId="{71BB79FC-1F83-43AF-A263-9E14D64DE185}" destId="{1A88D1B3-BD2C-4E4D-9152-5C22E024F42F}" srcOrd="0" destOrd="0" presId="urn:microsoft.com/office/officeart/2005/8/layout/vList5"/>
    <dgm:cxn modelId="{D2059A4A-D3B1-4D7C-BD6E-B9A31CE29B07}" srcId="{0B7646C4-8BE0-4E86-B627-D7F78AD0A1B7}" destId="{FC13B8D7-960A-4CA4-9244-3FC827446C23}" srcOrd="0" destOrd="0" parTransId="{6AF236BE-25B5-4BE8-BD7F-AA3E28F185DF}" sibTransId="{79109E46-96F2-472A-910F-6349C8FC1E22}"/>
    <dgm:cxn modelId="{AF4D3855-6209-4272-9EF2-17E1578606D8}" srcId="{40E9593E-D436-4BEC-96DC-956B44C7EB74}" destId="{71BB79FC-1F83-43AF-A263-9E14D64DE185}" srcOrd="3" destOrd="0" parTransId="{F6D677D1-401A-4A36-BD41-4A0D387FC285}" sibTransId="{16E995D4-5FFF-4276-8962-082B70D4F94B}"/>
    <dgm:cxn modelId="{2855B43A-AD67-4919-BF8B-3DD267111227}" type="presParOf" srcId="{DAC91678-BB7D-4EE9-B651-C5C389B066D6}" destId="{7F152278-F7D7-46AE-81FD-50DD29D168E6}" srcOrd="0" destOrd="0" presId="urn:microsoft.com/office/officeart/2005/8/layout/vList5"/>
    <dgm:cxn modelId="{10F3DFB1-BE51-41A6-9CB7-6436E2AC7DDF}" type="presParOf" srcId="{7F152278-F7D7-46AE-81FD-50DD29D168E6}" destId="{353534CF-A90F-419A-8172-6A7849B36C86}" srcOrd="0" destOrd="0" presId="urn:microsoft.com/office/officeart/2005/8/layout/vList5"/>
    <dgm:cxn modelId="{59FA5137-DA70-4147-A63E-6464FF8ACA42}" type="presParOf" srcId="{7F152278-F7D7-46AE-81FD-50DD29D168E6}" destId="{983AF223-0664-4420-8255-A8FF21885E2F}" srcOrd="1" destOrd="0" presId="urn:microsoft.com/office/officeart/2005/8/layout/vList5"/>
    <dgm:cxn modelId="{2285C23A-7035-4E40-AF64-D7D65F107F69}" type="presParOf" srcId="{DAC91678-BB7D-4EE9-B651-C5C389B066D6}" destId="{3EA95E04-7BCF-421A-8620-79DF82563E1F}" srcOrd="1" destOrd="0" presId="urn:microsoft.com/office/officeart/2005/8/layout/vList5"/>
    <dgm:cxn modelId="{1BA93BC6-D334-40F3-B90C-8158B0D86695}" type="presParOf" srcId="{DAC91678-BB7D-4EE9-B651-C5C389B066D6}" destId="{B044EDE1-FA37-4097-917A-D39C459B1CBA}" srcOrd="2" destOrd="0" presId="urn:microsoft.com/office/officeart/2005/8/layout/vList5"/>
    <dgm:cxn modelId="{6B6A2C06-95E3-4227-AD80-D008E1449600}" type="presParOf" srcId="{B044EDE1-FA37-4097-917A-D39C459B1CBA}" destId="{35EAE2D3-6DD6-4E1B-A3BF-A2D4125B6EF7}" srcOrd="0" destOrd="0" presId="urn:microsoft.com/office/officeart/2005/8/layout/vList5"/>
    <dgm:cxn modelId="{30D4E001-1A96-4FCD-A3AB-44927B44D20C}" type="presParOf" srcId="{B044EDE1-FA37-4097-917A-D39C459B1CBA}" destId="{FB9FC6DA-6051-4E21-9611-E78CA098DA9B}" srcOrd="1" destOrd="0" presId="urn:microsoft.com/office/officeart/2005/8/layout/vList5"/>
    <dgm:cxn modelId="{97A2202E-61BD-44E7-9B06-12A7157AF897}" type="presParOf" srcId="{DAC91678-BB7D-4EE9-B651-C5C389B066D6}" destId="{121CF532-B8C2-4E6A-8854-5E3AC6224F62}" srcOrd="3" destOrd="0" presId="urn:microsoft.com/office/officeart/2005/8/layout/vList5"/>
    <dgm:cxn modelId="{4A53A72E-F119-403F-9387-433EC1B9600D}" type="presParOf" srcId="{DAC91678-BB7D-4EE9-B651-C5C389B066D6}" destId="{CCCACEFE-F839-4AC3-916A-E83A77B3A05C}" srcOrd="4" destOrd="0" presId="urn:microsoft.com/office/officeart/2005/8/layout/vList5"/>
    <dgm:cxn modelId="{69C2E81C-A8DE-4289-903C-8E3AEFB38F81}" type="presParOf" srcId="{CCCACEFE-F839-4AC3-916A-E83A77B3A05C}" destId="{65C6AD2E-934D-4728-8D4C-4D5F2002FC77}" srcOrd="0" destOrd="0" presId="urn:microsoft.com/office/officeart/2005/8/layout/vList5"/>
    <dgm:cxn modelId="{BF8745F2-177B-48D1-B8D6-B87E2DFC5FEA}" type="presParOf" srcId="{CCCACEFE-F839-4AC3-916A-E83A77B3A05C}" destId="{C283A1B6-BD47-48CC-ACB8-8A207F26EF27}" srcOrd="1" destOrd="0" presId="urn:microsoft.com/office/officeart/2005/8/layout/vList5"/>
    <dgm:cxn modelId="{47CCA62C-1C4F-42C8-ADD3-3EA3F0630690}" type="presParOf" srcId="{DAC91678-BB7D-4EE9-B651-C5C389B066D6}" destId="{F50DDAEC-7684-49D4-A30F-1F65BB8C3A12}" srcOrd="5" destOrd="0" presId="urn:microsoft.com/office/officeart/2005/8/layout/vList5"/>
    <dgm:cxn modelId="{C1F85F19-CAC7-4323-AF4D-E1E673FF01BF}" type="presParOf" srcId="{DAC91678-BB7D-4EE9-B651-C5C389B066D6}" destId="{F387F4AD-ECC7-4662-8ED8-B51D998E2056}" srcOrd="6" destOrd="0" presId="urn:microsoft.com/office/officeart/2005/8/layout/vList5"/>
    <dgm:cxn modelId="{1F0AFDF5-762B-4E0B-86A7-0A19D61C6259}" type="presParOf" srcId="{F387F4AD-ECC7-4662-8ED8-B51D998E2056}" destId="{1A88D1B3-BD2C-4E4D-9152-5C22E024F42F}" srcOrd="0" destOrd="0" presId="urn:microsoft.com/office/officeart/2005/8/layout/vList5"/>
    <dgm:cxn modelId="{7D842835-0348-4656-8D98-42CC0C7298E7}" type="presParOf" srcId="{F387F4AD-ECC7-4662-8ED8-B51D998E2056}" destId="{08C54BF2-6737-4346-B81D-32524C6FA42A}" srcOrd="1" destOrd="0" presId="urn:microsoft.com/office/officeart/2005/8/layout/vList5"/>
    <dgm:cxn modelId="{7E9AF6B5-AF1C-4961-A237-135EA1D2A0FF}" type="presParOf" srcId="{DAC91678-BB7D-4EE9-B651-C5C389B066D6}" destId="{B2BFA6F1-88E0-4361-83D2-87A747E36453}" srcOrd="7" destOrd="0" presId="urn:microsoft.com/office/officeart/2005/8/layout/vList5"/>
    <dgm:cxn modelId="{CFFA371D-BE12-4B05-AFD8-BBCF84E875E0}" type="presParOf" srcId="{DAC91678-BB7D-4EE9-B651-C5C389B066D6}" destId="{DB395FC0-48B3-4678-ABFC-9C9B59BACE0E}" srcOrd="8" destOrd="0" presId="urn:microsoft.com/office/officeart/2005/8/layout/vList5"/>
    <dgm:cxn modelId="{C85C9AAB-9AAA-4960-A3E3-9FBD5D1935B5}" type="presParOf" srcId="{DB395FC0-48B3-4678-ABFC-9C9B59BACE0E}" destId="{0D6E37AC-707C-48B1-BF86-1BE73403A2E0}" srcOrd="0" destOrd="0" presId="urn:microsoft.com/office/officeart/2005/8/layout/vList5"/>
    <dgm:cxn modelId="{B8027402-C549-4FB2-B212-28255C642854}" type="presParOf" srcId="{DB395FC0-48B3-4678-ABFC-9C9B59BACE0E}" destId="{BB0C09ED-879F-40D7-97E7-0E64B5A27C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58B2E-D3B2-4646-BE46-431191D78EE6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309AE4-FB68-4C85-A5BA-B1E5B951110B}">
      <dgm:prSet phldrT="[Text]"/>
      <dgm:spPr/>
      <dgm:t>
        <a:bodyPr/>
        <a:lstStyle/>
        <a:p>
          <a:r>
            <a:rPr lang="en-US" b="1" dirty="0" smtClean="0"/>
            <a:t>Import Quotas</a:t>
          </a:r>
          <a:endParaRPr lang="en-US" b="1" dirty="0"/>
        </a:p>
      </dgm:t>
    </dgm:pt>
    <dgm:pt modelId="{FC59F12C-7465-4DF0-8BA5-2AD5186E7213}" type="parTrans" cxnId="{12DC48F1-4389-4397-9582-A621F76EF833}">
      <dgm:prSet/>
      <dgm:spPr/>
      <dgm:t>
        <a:bodyPr/>
        <a:lstStyle/>
        <a:p>
          <a:endParaRPr lang="en-US"/>
        </a:p>
      </dgm:t>
    </dgm:pt>
    <dgm:pt modelId="{F44D4635-7256-4BBA-B89A-2C12FB419BAE}" type="sibTrans" cxnId="{12DC48F1-4389-4397-9582-A621F76EF833}">
      <dgm:prSet/>
      <dgm:spPr/>
      <dgm:t>
        <a:bodyPr/>
        <a:lstStyle/>
        <a:p>
          <a:endParaRPr lang="en-US"/>
        </a:p>
      </dgm:t>
    </dgm:pt>
    <dgm:pt modelId="{A44A2385-7B99-4959-9D0C-960E05A9FE07}">
      <dgm:prSet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Quantitative Restrictions (QRs) limit the amount or number of units of products that can be imported to a country</a:t>
          </a:r>
          <a:endParaRPr lang="en-US" b="0" dirty="0"/>
        </a:p>
      </dgm:t>
    </dgm:pt>
    <dgm:pt modelId="{EFDACBF6-7277-48BC-9891-A6DA1DC4CFBB}" type="parTrans" cxnId="{759B0EA9-36BD-4C8D-AC52-D9B40736A65D}">
      <dgm:prSet/>
      <dgm:spPr/>
      <dgm:t>
        <a:bodyPr/>
        <a:lstStyle/>
        <a:p>
          <a:endParaRPr lang="en-US"/>
        </a:p>
      </dgm:t>
    </dgm:pt>
    <dgm:pt modelId="{9D97C7EF-1A6D-4AA5-A338-D47892FFEE64}" type="sibTrans" cxnId="{759B0EA9-36BD-4C8D-AC52-D9B40736A65D}">
      <dgm:prSet/>
      <dgm:spPr/>
      <dgm:t>
        <a:bodyPr/>
        <a:lstStyle/>
        <a:p>
          <a:endParaRPr lang="en-US"/>
        </a:p>
      </dgm:t>
    </dgm:pt>
    <dgm:pt modelId="{E0D30F2E-DEC8-4B1A-982F-49C0316737E6}">
      <dgm:prSet/>
      <dgm:spPr/>
      <dgm:t>
        <a:bodyPr/>
        <a:lstStyle/>
        <a:p>
          <a:r>
            <a:rPr lang="en-US" b="1" dirty="0" smtClean="0"/>
            <a:t>Voluntary Export Restraint (VER)</a:t>
          </a:r>
          <a:endParaRPr lang="en-US" b="1" dirty="0"/>
        </a:p>
      </dgm:t>
    </dgm:pt>
    <dgm:pt modelId="{4E445A63-C314-4F62-B20D-D26DF2333DB9}" type="parTrans" cxnId="{C0FD62A5-7AF4-417A-986A-B5BA63F53900}">
      <dgm:prSet/>
      <dgm:spPr/>
      <dgm:t>
        <a:bodyPr/>
        <a:lstStyle/>
        <a:p>
          <a:endParaRPr lang="en-US"/>
        </a:p>
      </dgm:t>
    </dgm:pt>
    <dgm:pt modelId="{7D34C4D2-60A4-4215-8A52-7E562014F88A}" type="sibTrans" cxnId="{C0FD62A5-7AF4-417A-986A-B5BA63F53900}">
      <dgm:prSet/>
      <dgm:spPr/>
      <dgm:t>
        <a:bodyPr/>
        <a:lstStyle/>
        <a:p>
          <a:endParaRPr lang="en-US"/>
        </a:p>
      </dgm:t>
    </dgm:pt>
    <dgm:pt modelId="{A023018F-5F55-40A9-B1EF-8879A31A4855}">
      <dgm:prSet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An arrangement under which an efficient exporting nation agrees to limit exports of a product to another country for a temporary period</a:t>
          </a:r>
          <a:endParaRPr lang="en-US" b="0" dirty="0"/>
        </a:p>
      </dgm:t>
    </dgm:pt>
    <dgm:pt modelId="{371678BE-FB12-4C0D-983C-A9B3F125D2C4}" type="parTrans" cxnId="{C140353F-E411-4C23-87AC-848D0F072983}">
      <dgm:prSet/>
      <dgm:spPr/>
      <dgm:t>
        <a:bodyPr/>
        <a:lstStyle/>
        <a:p>
          <a:endParaRPr lang="en-US"/>
        </a:p>
      </dgm:t>
    </dgm:pt>
    <dgm:pt modelId="{674D32FC-4930-440B-BC60-CB92730C2A31}" type="sibTrans" cxnId="{C140353F-E411-4C23-87AC-848D0F072983}">
      <dgm:prSet/>
      <dgm:spPr/>
      <dgm:t>
        <a:bodyPr/>
        <a:lstStyle/>
        <a:p>
          <a:endParaRPr lang="en-US"/>
        </a:p>
      </dgm:t>
    </dgm:pt>
    <dgm:pt modelId="{F1518805-47DD-44EC-977D-E58ADE804F40}">
      <dgm:prSet/>
      <dgm:spPr/>
      <dgm:t>
        <a:bodyPr/>
        <a:lstStyle/>
        <a:p>
          <a:r>
            <a:rPr lang="en-US" b="1" dirty="0" smtClean="0"/>
            <a:t>Domestic Content Provisions</a:t>
          </a:r>
          <a:endParaRPr lang="en-US" b="1" dirty="0"/>
        </a:p>
      </dgm:t>
    </dgm:pt>
    <dgm:pt modelId="{3AB9819F-17B7-4205-A807-5DB3B6C60BDD}" type="parTrans" cxnId="{505C91B0-05A1-4DB8-A87E-E4DF64CD2E2D}">
      <dgm:prSet/>
      <dgm:spPr/>
      <dgm:t>
        <a:bodyPr/>
        <a:lstStyle/>
        <a:p>
          <a:endParaRPr lang="en-US"/>
        </a:p>
      </dgm:t>
    </dgm:pt>
    <dgm:pt modelId="{A4A72829-319C-42AC-A432-AA374C6980EA}" type="sibTrans" cxnId="{505C91B0-05A1-4DB8-A87E-E4DF64CD2E2D}">
      <dgm:prSet/>
      <dgm:spPr/>
      <dgm:t>
        <a:bodyPr/>
        <a:lstStyle/>
        <a:p>
          <a:endParaRPr lang="en-US"/>
        </a:p>
      </dgm:t>
    </dgm:pt>
    <dgm:pt modelId="{77754446-BC72-45A7-8ED0-CE131E2A465B}">
      <dgm:prSet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Regulations requiring that a certain percentage of the value of import be sourced domestically</a:t>
          </a:r>
          <a:endParaRPr lang="en-US" b="0" dirty="0"/>
        </a:p>
      </dgm:t>
    </dgm:pt>
    <dgm:pt modelId="{7B8F8BE9-D09B-4C9C-B25D-66C16ECE2E29}" type="parTrans" cxnId="{E3655ED0-8545-4C7F-8E91-527926BF6261}">
      <dgm:prSet/>
      <dgm:spPr/>
      <dgm:t>
        <a:bodyPr/>
        <a:lstStyle/>
        <a:p>
          <a:endParaRPr lang="en-US"/>
        </a:p>
      </dgm:t>
    </dgm:pt>
    <dgm:pt modelId="{29883970-72B4-4897-9082-CAAFE6938D60}" type="sibTrans" cxnId="{E3655ED0-8545-4C7F-8E91-527926BF6261}">
      <dgm:prSet/>
      <dgm:spPr/>
      <dgm:t>
        <a:bodyPr/>
        <a:lstStyle/>
        <a:p>
          <a:endParaRPr lang="en-US"/>
        </a:p>
      </dgm:t>
    </dgm:pt>
    <dgm:pt modelId="{8B51F552-E84B-4D70-836D-22879718A461}" type="pres">
      <dgm:prSet presAssocID="{0CE58B2E-D3B2-4646-BE46-431191D78E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D431C-E275-4157-88F0-3F63BB9E6D84}" type="pres">
      <dgm:prSet presAssocID="{6D309AE4-FB68-4C85-A5BA-B1E5B951110B}" presName="parentLin" presStyleCnt="0"/>
      <dgm:spPr/>
    </dgm:pt>
    <dgm:pt modelId="{8E92964D-FAA0-421E-ABD2-B48389B7DF57}" type="pres">
      <dgm:prSet presAssocID="{6D309AE4-FB68-4C85-A5BA-B1E5B95111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B8F20A2-2C7E-425F-B520-37174353C545}" type="pres">
      <dgm:prSet presAssocID="{6D309AE4-FB68-4C85-A5BA-B1E5B95111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84692-E89A-4E2B-8581-2DDE96010DEF}" type="pres">
      <dgm:prSet presAssocID="{6D309AE4-FB68-4C85-A5BA-B1E5B951110B}" presName="negativeSpace" presStyleCnt="0"/>
      <dgm:spPr/>
    </dgm:pt>
    <dgm:pt modelId="{94667673-BE41-4936-A0B8-7E94557C9884}" type="pres">
      <dgm:prSet presAssocID="{6D309AE4-FB68-4C85-A5BA-B1E5B951110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0B763-B9E8-4322-BFEE-EAE2B005876A}" type="pres">
      <dgm:prSet presAssocID="{F44D4635-7256-4BBA-B89A-2C12FB419BAE}" presName="spaceBetweenRectangles" presStyleCnt="0"/>
      <dgm:spPr/>
    </dgm:pt>
    <dgm:pt modelId="{34E8978E-0D86-4684-9F54-AC2EE403F205}" type="pres">
      <dgm:prSet presAssocID="{E0D30F2E-DEC8-4B1A-982F-49C0316737E6}" presName="parentLin" presStyleCnt="0"/>
      <dgm:spPr/>
    </dgm:pt>
    <dgm:pt modelId="{537E3F6E-208D-439C-94A1-6E5E11F8476D}" type="pres">
      <dgm:prSet presAssocID="{E0D30F2E-DEC8-4B1A-982F-49C0316737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02751C8-C2D1-425F-837B-5964867BE8AC}" type="pres">
      <dgm:prSet presAssocID="{E0D30F2E-DEC8-4B1A-982F-49C0316737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4FA20-9BAF-4163-8817-EAB5A72CF5C1}" type="pres">
      <dgm:prSet presAssocID="{E0D30F2E-DEC8-4B1A-982F-49C0316737E6}" presName="negativeSpace" presStyleCnt="0"/>
      <dgm:spPr/>
    </dgm:pt>
    <dgm:pt modelId="{1A30B33D-2B48-4CF5-A113-202203F87BBB}" type="pres">
      <dgm:prSet presAssocID="{E0D30F2E-DEC8-4B1A-982F-49C0316737E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626DF-0EE0-42A6-BF06-15277B1E9233}" type="pres">
      <dgm:prSet presAssocID="{7D34C4D2-60A4-4215-8A52-7E562014F88A}" presName="spaceBetweenRectangles" presStyleCnt="0"/>
      <dgm:spPr/>
    </dgm:pt>
    <dgm:pt modelId="{6C22F70D-022B-44FA-8A8D-C3C340DB752C}" type="pres">
      <dgm:prSet presAssocID="{F1518805-47DD-44EC-977D-E58ADE804F40}" presName="parentLin" presStyleCnt="0"/>
      <dgm:spPr/>
    </dgm:pt>
    <dgm:pt modelId="{7A1E68A8-F066-4E58-8BE6-11CA908904E5}" type="pres">
      <dgm:prSet presAssocID="{F1518805-47DD-44EC-977D-E58ADE804F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F7AFC53-E1DE-4FD3-86C1-2074EBDFE4DB}" type="pres">
      <dgm:prSet presAssocID="{F1518805-47DD-44EC-977D-E58ADE804F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78679-64B7-4DEC-92FB-A690A76AEA7F}" type="pres">
      <dgm:prSet presAssocID="{F1518805-47DD-44EC-977D-E58ADE804F40}" presName="negativeSpace" presStyleCnt="0"/>
      <dgm:spPr/>
    </dgm:pt>
    <dgm:pt modelId="{E6E07DC2-43A2-436D-AE28-E7FC6F0E3EDE}" type="pres">
      <dgm:prSet presAssocID="{F1518805-47DD-44EC-977D-E58ADE804F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C91B0-05A1-4DB8-A87E-E4DF64CD2E2D}" srcId="{0CE58B2E-D3B2-4646-BE46-431191D78EE6}" destId="{F1518805-47DD-44EC-977D-E58ADE804F40}" srcOrd="2" destOrd="0" parTransId="{3AB9819F-17B7-4205-A807-5DB3B6C60BDD}" sibTransId="{A4A72829-319C-42AC-A432-AA374C6980EA}"/>
    <dgm:cxn modelId="{C140353F-E411-4C23-87AC-848D0F072983}" srcId="{E0D30F2E-DEC8-4B1A-982F-49C0316737E6}" destId="{A023018F-5F55-40A9-B1EF-8879A31A4855}" srcOrd="0" destOrd="0" parTransId="{371678BE-FB12-4C0D-983C-A9B3F125D2C4}" sibTransId="{674D32FC-4930-440B-BC60-CB92730C2A31}"/>
    <dgm:cxn modelId="{576AF1C5-1DB7-4748-B937-B7F27AD0F0F8}" type="presOf" srcId="{E0D30F2E-DEC8-4B1A-982F-49C0316737E6}" destId="{537E3F6E-208D-439C-94A1-6E5E11F8476D}" srcOrd="0" destOrd="0" presId="urn:microsoft.com/office/officeart/2005/8/layout/list1"/>
    <dgm:cxn modelId="{5621A16B-0B7F-4F86-A25F-7D2DD955DD95}" type="presOf" srcId="{0CE58B2E-D3B2-4646-BE46-431191D78EE6}" destId="{8B51F552-E84B-4D70-836D-22879718A461}" srcOrd="0" destOrd="0" presId="urn:microsoft.com/office/officeart/2005/8/layout/list1"/>
    <dgm:cxn modelId="{1C64A3C5-59B3-4B50-88F0-9845C1AC7AE9}" type="presOf" srcId="{77754446-BC72-45A7-8ED0-CE131E2A465B}" destId="{E6E07DC2-43A2-436D-AE28-E7FC6F0E3EDE}" srcOrd="0" destOrd="0" presId="urn:microsoft.com/office/officeart/2005/8/layout/list1"/>
    <dgm:cxn modelId="{C0FD62A5-7AF4-417A-986A-B5BA63F53900}" srcId="{0CE58B2E-D3B2-4646-BE46-431191D78EE6}" destId="{E0D30F2E-DEC8-4B1A-982F-49C0316737E6}" srcOrd="1" destOrd="0" parTransId="{4E445A63-C314-4F62-B20D-D26DF2333DB9}" sibTransId="{7D34C4D2-60A4-4215-8A52-7E562014F88A}"/>
    <dgm:cxn modelId="{909F3519-62CF-4DBE-9BAA-42F6C488A353}" type="presOf" srcId="{A023018F-5F55-40A9-B1EF-8879A31A4855}" destId="{1A30B33D-2B48-4CF5-A113-202203F87BBB}" srcOrd="0" destOrd="0" presId="urn:microsoft.com/office/officeart/2005/8/layout/list1"/>
    <dgm:cxn modelId="{3CB95357-46EA-45B2-9D61-DE7BFE8A52F1}" type="presOf" srcId="{A44A2385-7B99-4959-9D0C-960E05A9FE07}" destId="{94667673-BE41-4936-A0B8-7E94557C9884}" srcOrd="0" destOrd="0" presId="urn:microsoft.com/office/officeart/2005/8/layout/list1"/>
    <dgm:cxn modelId="{41FD5CB3-11D6-4773-BE93-78D7772768AF}" type="presOf" srcId="{F1518805-47DD-44EC-977D-E58ADE804F40}" destId="{BF7AFC53-E1DE-4FD3-86C1-2074EBDFE4DB}" srcOrd="1" destOrd="0" presId="urn:microsoft.com/office/officeart/2005/8/layout/list1"/>
    <dgm:cxn modelId="{12DC48F1-4389-4397-9582-A621F76EF833}" srcId="{0CE58B2E-D3B2-4646-BE46-431191D78EE6}" destId="{6D309AE4-FB68-4C85-A5BA-B1E5B951110B}" srcOrd="0" destOrd="0" parTransId="{FC59F12C-7465-4DF0-8BA5-2AD5186E7213}" sibTransId="{F44D4635-7256-4BBA-B89A-2C12FB419BAE}"/>
    <dgm:cxn modelId="{97AD7705-E23F-4515-AE4A-E0FFBAE8E8EC}" type="presOf" srcId="{F1518805-47DD-44EC-977D-E58ADE804F40}" destId="{7A1E68A8-F066-4E58-8BE6-11CA908904E5}" srcOrd="0" destOrd="0" presId="urn:microsoft.com/office/officeart/2005/8/layout/list1"/>
    <dgm:cxn modelId="{E3655ED0-8545-4C7F-8E91-527926BF6261}" srcId="{F1518805-47DD-44EC-977D-E58ADE804F40}" destId="{77754446-BC72-45A7-8ED0-CE131E2A465B}" srcOrd="0" destOrd="0" parTransId="{7B8F8BE9-D09B-4C9C-B25D-66C16ECE2E29}" sibTransId="{29883970-72B4-4897-9082-CAAFE6938D60}"/>
    <dgm:cxn modelId="{2EC0D3DE-0A23-485F-90DB-334419EC64D2}" type="presOf" srcId="{E0D30F2E-DEC8-4B1A-982F-49C0316737E6}" destId="{402751C8-C2D1-425F-837B-5964867BE8AC}" srcOrd="1" destOrd="0" presId="urn:microsoft.com/office/officeart/2005/8/layout/list1"/>
    <dgm:cxn modelId="{20FA01BD-7EE1-4C09-8D82-C5A287EA03FB}" type="presOf" srcId="{6D309AE4-FB68-4C85-A5BA-B1E5B951110B}" destId="{2B8F20A2-2C7E-425F-B520-37174353C545}" srcOrd="1" destOrd="0" presId="urn:microsoft.com/office/officeart/2005/8/layout/list1"/>
    <dgm:cxn modelId="{759B0EA9-36BD-4C8D-AC52-D9B40736A65D}" srcId="{6D309AE4-FB68-4C85-A5BA-B1E5B951110B}" destId="{A44A2385-7B99-4959-9D0C-960E05A9FE07}" srcOrd="0" destOrd="0" parTransId="{EFDACBF6-7277-48BC-9891-A6DA1DC4CFBB}" sibTransId="{9D97C7EF-1A6D-4AA5-A338-D47892FFEE64}"/>
    <dgm:cxn modelId="{F242E495-FCA1-4A70-BE42-22728FB302FA}" type="presOf" srcId="{6D309AE4-FB68-4C85-A5BA-B1E5B951110B}" destId="{8E92964D-FAA0-421E-ABD2-B48389B7DF57}" srcOrd="0" destOrd="0" presId="urn:microsoft.com/office/officeart/2005/8/layout/list1"/>
    <dgm:cxn modelId="{09CF3986-9AFD-4F8E-9B19-C81813BA1BC3}" type="presParOf" srcId="{8B51F552-E84B-4D70-836D-22879718A461}" destId="{BDBD431C-E275-4157-88F0-3F63BB9E6D84}" srcOrd="0" destOrd="0" presId="urn:microsoft.com/office/officeart/2005/8/layout/list1"/>
    <dgm:cxn modelId="{31CCD886-387D-45B5-941C-3AB6E1BC9881}" type="presParOf" srcId="{BDBD431C-E275-4157-88F0-3F63BB9E6D84}" destId="{8E92964D-FAA0-421E-ABD2-B48389B7DF57}" srcOrd="0" destOrd="0" presId="urn:microsoft.com/office/officeart/2005/8/layout/list1"/>
    <dgm:cxn modelId="{3B384C76-932A-4992-88FB-A835CD48AA7C}" type="presParOf" srcId="{BDBD431C-E275-4157-88F0-3F63BB9E6D84}" destId="{2B8F20A2-2C7E-425F-B520-37174353C545}" srcOrd="1" destOrd="0" presId="urn:microsoft.com/office/officeart/2005/8/layout/list1"/>
    <dgm:cxn modelId="{BC874D5E-B407-4780-804C-2E936A566812}" type="presParOf" srcId="{8B51F552-E84B-4D70-836D-22879718A461}" destId="{28E84692-E89A-4E2B-8581-2DDE96010DEF}" srcOrd="1" destOrd="0" presId="urn:microsoft.com/office/officeart/2005/8/layout/list1"/>
    <dgm:cxn modelId="{D3396805-993A-417D-8CCD-6697BE73F51F}" type="presParOf" srcId="{8B51F552-E84B-4D70-836D-22879718A461}" destId="{94667673-BE41-4936-A0B8-7E94557C9884}" srcOrd="2" destOrd="0" presId="urn:microsoft.com/office/officeart/2005/8/layout/list1"/>
    <dgm:cxn modelId="{D74D9F70-B8CE-4B8E-A457-99FD60864D7C}" type="presParOf" srcId="{8B51F552-E84B-4D70-836D-22879718A461}" destId="{5B00B763-B9E8-4322-BFEE-EAE2B005876A}" srcOrd="3" destOrd="0" presId="urn:microsoft.com/office/officeart/2005/8/layout/list1"/>
    <dgm:cxn modelId="{D470122F-62C1-4B59-984B-1C496EC11A9F}" type="presParOf" srcId="{8B51F552-E84B-4D70-836D-22879718A461}" destId="{34E8978E-0D86-4684-9F54-AC2EE403F205}" srcOrd="4" destOrd="0" presId="urn:microsoft.com/office/officeart/2005/8/layout/list1"/>
    <dgm:cxn modelId="{20EDE5A0-F8E2-495D-8BEB-5890F2997346}" type="presParOf" srcId="{34E8978E-0D86-4684-9F54-AC2EE403F205}" destId="{537E3F6E-208D-439C-94A1-6E5E11F8476D}" srcOrd="0" destOrd="0" presId="urn:microsoft.com/office/officeart/2005/8/layout/list1"/>
    <dgm:cxn modelId="{5A36C18E-526D-4861-9826-5EF421577AC4}" type="presParOf" srcId="{34E8978E-0D86-4684-9F54-AC2EE403F205}" destId="{402751C8-C2D1-425F-837B-5964867BE8AC}" srcOrd="1" destOrd="0" presId="urn:microsoft.com/office/officeart/2005/8/layout/list1"/>
    <dgm:cxn modelId="{37631B9C-B228-4664-B610-53CA77DAEFDD}" type="presParOf" srcId="{8B51F552-E84B-4D70-836D-22879718A461}" destId="{7754FA20-9BAF-4163-8817-EAB5A72CF5C1}" srcOrd="5" destOrd="0" presId="urn:microsoft.com/office/officeart/2005/8/layout/list1"/>
    <dgm:cxn modelId="{35449F35-EEA7-477F-AE59-A2CCA1BE6612}" type="presParOf" srcId="{8B51F552-E84B-4D70-836D-22879718A461}" destId="{1A30B33D-2B48-4CF5-A113-202203F87BBB}" srcOrd="6" destOrd="0" presId="urn:microsoft.com/office/officeart/2005/8/layout/list1"/>
    <dgm:cxn modelId="{778FA8A6-2096-4407-A3F8-E0E3949E34EC}" type="presParOf" srcId="{8B51F552-E84B-4D70-836D-22879718A461}" destId="{D18626DF-0EE0-42A6-BF06-15277B1E9233}" srcOrd="7" destOrd="0" presId="urn:microsoft.com/office/officeart/2005/8/layout/list1"/>
    <dgm:cxn modelId="{1ADFB48C-0BED-4DF5-80A9-97961D8FD0FE}" type="presParOf" srcId="{8B51F552-E84B-4D70-836D-22879718A461}" destId="{6C22F70D-022B-44FA-8A8D-C3C340DB752C}" srcOrd="8" destOrd="0" presId="urn:microsoft.com/office/officeart/2005/8/layout/list1"/>
    <dgm:cxn modelId="{32E76457-6B4F-4111-8FCE-1851E74B66B1}" type="presParOf" srcId="{6C22F70D-022B-44FA-8A8D-C3C340DB752C}" destId="{7A1E68A8-F066-4E58-8BE6-11CA908904E5}" srcOrd="0" destOrd="0" presId="urn:microsoft.com/office/officeart/2005/8/layout/list1"/>
    <dgm:cxn modelId="{BF9AFCEE-F0A8-48F0-90FE-32DE71E832ED}" type="presParOf" srcId="{6C22F70D-022B-44FA-8A8D-C3C340DB752C}" destId="{BF7AFC53-E1DE-4FD3-86C1-2074EBDFE4DB}" srcOrd="1" destOrd="0" presId="urn:microsoft.com/office/officeart/2005/8/layout/list1"/>
    <dgm:cxn modelId="{C35142AA-E593-49A6-8EB1-9146D4673C7B}" type="presParOf" srcId="{8B51F552-E84B-4D70-836D-22879718A461}" destId="{24F78679-64B7-4DEC-92FB-A690A76AEA7F}" srcOrd="9" destOrd="0" presId="urn:microsoft.com/office/officeart/2005/8/layout/list1"/>
    <dgm:cxn modelId="{0AC3F753-0B41-4A49-9592-963FC029540E}" type="presParOf" srcId="{8B51F552-E84B-4D70-836D-22879718A461}" destId="{E6E07DC2-43A2-436D-AE28-E7FC6F0E3E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56B3-6C82-40DD-98FA-134196FC26A4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D8B5-8FAD-4D8C-8B4E-1B73660F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29000"/>
            <a:lum/>
          </a:blip>
          <a:srcRect/>
          <a:stretch>
            <a:fillRect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27245"/>
            <a:ext cx="6400800" cy="1554480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1" baseline="0">
                <a:solidFill>
                  <a:srgbClr val="8CC75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457200"/>
            <a:ext cx="8224652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AD3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0" y="6181725"/>
            <a:ext cx="6400800" cy="0"/>
          </a:xfrm>
          <a:prstGeom prst="line">
            <a:avLst/>
          </a:prstGeom>
          <a:ln w="57150">
            <a:solidFill>
              <a:srgbClr val="F47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5116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18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29963"/>
      </p:ext>
    </p:extLst>
  </p:cSld>
  <p:clrMapOvr>
    <a:masterClrMapping/>
  </p:clrMapOvr>
  <p:transition spd="slow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72334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4495800"/>
            <a:ext cx="8153400" cy="1676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7321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2–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7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5" r:id="rId12"/>
  </p:sldLayoutIdLst>
  <p:transition spd="slow">
    <p:cut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588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+mn-cs"/>
        </a:defRPr>
      </a:lvl4pPr>
      <a:lvl5pPr marL="1033463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The Evolution of </a:t>
            </a:r>
            <a:br>
              <a:rPr lang="en-US" dirty="0" smtClean="0"/>
            </a:br>
            <a:r>
              <a:rPr lang="en-US" dirty="0" smtClean="0"/>
              <a:t>International Business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Global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37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Theory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Factors of </a:t>
            </a:r>
            <a:r>
              <a:rPr lang="en-US" b="1" dirty="0"/>
              <a:t>p</a:t>
            </a:r>
            <a:r>
              <a:rPr lang="en-US" b="1" dirty="0" smtClean="0"/>
              <a:t>roduction</a:t>
            </a:r>
          </a:p>
          <a:p>
            <a:pPr lvl="1"/>
            <a:r>
              <a:rPr lang="en-US" dirty="0" smtClean="0"/>
              <a:t>Endowments </a:t>
            </a:r>
            <a:r>
              <a:rPr lang="en-US" dirty="0"/>
              <a:t>used to </a:t>
            </a:r>
            <a:r>
              <a:rPr lang="en-US" dirty="0" smtClean="0"/>
              <a:t>produce goods </a:t>
            </a:r>
            <a:r>
              <a:rPr lang="en-US" dirty="0"/>
              <a:t>and services: </a:t>
            </a:r>
            <a:endParaRPr lang="en-US" dirty="0" smtClean="0"/>
          </a:p>
          <a:p>
            <a:pPr lvl="2"/>
            <a:r>
              <a:rPr lang="en-US" dirty="0"/>
              <a:t>L</a:t>
            </a:r>
            <a:r>
              <a:rPr lang="en-US" dirty="0" smtClean="0"/>
              <a:t>and (</a:t>
            </a:r>
            <a:r>
              <a:rPr lang="en-US" dirty="0"/>
              <a:t>quantity, quality, and </a:t>
            </a:r>
            <a:r>
              <a:rPr lang="en-US" dirty="0" smtClean="0"/>
              <a:t>mineral resources </a:t>
            </a:r>
            <a:r>
              <a:rPr lang="en-US" dirty="0"/>
              <a:t>beneath it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abor (</a:t>
            </a:r>
            <a:r>
              <a:rPr lang="en-US" dirty="0"/>
              <a:t>quantity and skills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apital (</a:t>
            </a:r>
            <a:r>
              <a:rPr lang="en-US" dirty="0"/>
              <a:t>cost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Technology </a:t>
            </a:r>
            <a:r>
              <a:rPr lang="en-US" dirty="0"/>
              <a:t>(quality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Trade surplus</a:t>
            </a:r>
            <a:endParaRPr lang="en-US" b="1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value of </a:t>
            </a:r>
            <a:r>
              <a:rPr lang="en-US" dirty="0" smtClean="0"/>
              <a:t>exports exceeds </a:t>
            </a:r>
            <a:r>
              <a:rPr lang="en-US" dirty="0"/>
              <a:t>the value </a:t>
            </a:r>
            <a:r>
              <a:rPr lang="en-US" dirty="0" smtClean="0"/>
              <a:t>of </a:t>
            </a:r>
            <a:r>
              <a:rPr lang="en-US" dirty="0"/>
              <a:t>imports</a:t>
            </a:r>
            <a:r>
              <a:rPr lang="en-US" dirty="0" smtClean="0"/>
              <a:t>; the </a:t>
            </a:r>
            <a:r>
              <a:rPr lang="en-US" dirty="0"/>
              <a:t>opposite of a trade deficit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584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Wealth Accumulation as a Basis for Trade Theory: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Mercantilism</a:t>
            </a:r>
            <a:r>
              <a:rPr lang="en-US" dirty="0" smtClean="0"/>
              <a:t> is the oldest form of trade theory.</a:t>
            </a:r>
          </a:p>
          <a:p>
            <a:pPr lvl="1"/>
            <a:r>
              <a:rPr lang="en-US" dirty="0" smtClean="0"/>
              <a:t>Practiced during the 1500–1750 period as Europe moved toward nationalism</a:t>
            </a:r>
          </a:p>
          <a:p>
            <a:pPr lvl="1"/>
            <a:r>
              <a:rPr lang="en-US" dirty="0" smtClean="0"/>
              <a:t>Wealth—both personal and national—largely determined by the amount of precious metal owned</a:t>
            </a:r>
          </a:p>
          <a:p>
            <a:r>
              <a:rPr lang="en-US" dirty="0" smtClean="0"/>
              <a:t>Mercantilists believed that for a nation to be wealthy, it must export as much as possible and import as little as possible so that the country would have a trade surplus.</a:t>
            </a:r>
          </a:p>
          <a:p>
            <a:r>
              <a:rPr lang="en-US" dirty="0" smtClean="0"/>
              <a:t>Mercantilists did not want to see the big picture:</a:t>
            </a:r>
          </a:p>
          <a:p>
            <a:pPr lvl="1"/>
            <a:r>
              <a:rPr lang="en-US" dirty="0" smtClean="0"/>
              <a:t>If all nations increased exports and decreased imports, there would be a surplus of exports that would lead to unpleasant results.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7946895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Specialization as a Basis for Trade </a:t>
            </a:r>
            <a:r>
              <a:rPr lang="en-US" dirty="0" smtClean="0"/>
              <a:t>Theory: Absolute and Comparative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Absolute advantage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of one country </a:t>
            </a:r>
            <a:r>
              <a:rPr lang="en-US" dirty="0" smtClean="0"/>
              <a:t>to produce </a:t>
            </a:r>
            <a:r>
              <a:rPr lang="en-US" dirty="0"/>
              <a:t>a good or </a:t>
            </a:r>
            <a:r>
              <a:rPr lang="en-US" dirty="0" smtClean="0"/>
              <a:t>service more </a:t>
            </a:r>
            <a:r>
              <a:rPr lang="en-US" dirty="0"/>
              <a:t>efficiently than </a:t>
            </a:r>
            <a:r>
              <a:rPr lang="en-US" dirty="0" smtClean="0"/>
              <a:t>another</a:t>
            </a:r>
          </a:p>
          <a:p>
            <a:r>
              <a:rPr lang="en-US" b="1" dirty="0" smtClean="0"/>
              <a:t>Comparative advantage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of one country </a:t>
            </a:r>
            <a:r>
              <a:rPr lang="en-US" dirty="0" smtClean="0"/>
              <a:t>that has </a:t>
            </a:r>
            <a:r>
              <a:rPr lang="en-US" dirty="0"/>
              <a:t>an absolute advantage </a:t>
            </a:r>
            <a:r>
              <a:rPr lang="en-US" dirty="0" smtClean="0"/>
              <a:t>in the </a:t>
            </a:r>
            <a:r>
              <a:rPr lang="en-US" dirty="0"/>
              <a:t>production of two or </a:t>
            </a:r>
            <a:r>
              <a:rPr lang="en-US" dirty="0" smtClean="0"/>
              <a:t>more goods </a:t>
            </a:r>
            <a:r>
              <a:rPr lang="en-US" dirty="0"/>
              <a:t>(or services) to </a:t>
            </a:r>
            <a:r>
              <a:rPr lang="en-US" dirty="0" smtClean="0"/>
              <a:t>produce one </a:t>
            </a:r>
            <a:r>
              <a:rPr lang="en-US" dirty="0"/>
              <a:t>of them relatively </a:t>
            </a:r>
            <a:r>
              <a:rPr lang="en-US" dirty="0" smtClean="0"/>
              <a:t>more efficiently </a:t>
            </a:r>
            <a:r>
              <a:rPr lang="en-US" dirty="0"/>
              <a:t>than the 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4485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 Endowments as </a:t>
            </a:r>
            <a:r>
              <a:rPr lang="en-US" dirty="0" smtClean="0"/>
              <a:t>a </a:t>
            </a:r>
            <a:r>
              <a:rPr lang="en-US" dirty="0"/>
              <a:t>Basis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Trade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 smtClean="0"/>
              <a:t>Heckscher–Ohlin </a:t>
            </a:r>
            <a:r>
              <a:rPr lang="en-US" b="1" dirty="0"/>
              <a:t>(</a:t>
            </a:r>
            <a:r>
              <a:rPr lang="en-US" b="1" dirty="0" smtClean="0"/>
              <a:t>H–O</a:t>
            </a:r>
            <a:r>
              <a:rPr lang="en-US" b="1" dirty="0"/>
              <a:t>) t</a:t>
            </a:r>
            <a:r>
              <a:rPr lang="en-US" b="1" dirty="0" smtClean="0"/>
              <a:t>heory</a:t>
            </a:r>
          </a:p>
          <a:p>
            <a:pPr lvl="1"/>
            <a:r>
              <a:rPr lang="en-US" dirty="0" smtClean="0"/>
              <a:t>Attributes </a:t>
            </a:r>
            <a:r>
              <a:rPr lang="en-US" dirty="0"/>
              <a:t>the comparative advantage of a </a:t>
            </a:r>
            <a:r>
              <a:rPr lang="en-US" dirty="0" smtClean="0"/>
              <a:t>nation to </a:t>
            </a:r>
            <a:r>
              <a:rPr lang="en-US" dirty="0"/>
              <a:t>its </a:t>
            </a:r>
            <a:r>
              <a:rPr lang="en-US" b="1" dirty="0"/>
              <a:t>factor endowments</a:t>
            </a:r>
            <a:r>
              <a:rPr lang="en-US" dirty="0"/>
              <a:t>: land (quantity, quality, and mineral resources beneath it), </a:t>
            </a:r>
            <a:r>
              <a:rPr lang="en-US" dirty="0" smtClean="0"/>
              <a:t>labor (</a:t>
            </a:r>
            <a:r>
              <a:rPr lang="en-US" dirty="0"/>
              <a:t>quantity and </a:t>
            </a:r>
            <a:r>
              <a:rPr lang="en-US" dirty="0" smtClean="0"/>
              <a:t>skills</a:t>
            </a:r>
            <a:r>
              <a:rPr lang="en-US" dirty="0"/>
              <a:t>), capital (cost), and technology (quality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Key </a:t>
            </a:r>
            <a:r>
              <a:rPr lang="en-US" dirty="0"/>
              <a:t>assumptions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H–O theory:</a:t>
            </a:r>
            <a:endParaRPr lang="en-US" dirty="0"/>
          </a:p>
          <a:p>
            <a:pPr lvl="1"/>
            <a:r>
              <a:rPr lang="en-US" dirty="0" smtClean="0"/>
              <a:t>Perfect </a:t>
            </a:r>
            <a:r>
              <a:rPr lang="en-US" dirty="0"/>
              <a:t>competition in the </a:t>
            </a:r>
            <a:r>
              <a:rPr lang="en-US" dirty="0" smtClean="0"/>
              <a:t>marketplace</a:t>
            </a:r>
          </a:p>
          <a:p>
            <a:pPr lvl="1"/>
            <a:r>
              <a:rPr lang="en-US" dirty="0" smtClean="0"/>
              <a:t>Perfect </a:t>
            </a:r>
            <a:r>
              <a:rPr lang="en-US" dirty="0"/>
              <a:t>immobility of factors of </a:t>
            </a:r>
            <a:r>
              <a:rPr lang="en-US" dirty="0" smtClean="0"/>
              <a:t>production among countries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68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 Endowments as </a:t>
            </a:r>
            <a:r>
              <a:rPr lang="en-US" dirty="0" smtClean="0"/>
              <a:t>a </a:t>
            </a:r>
            <a:r>
              <a:rPr lang="en-US" dirty="0"/>
              <a:t>Basis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Trade </a:t>
            </a:r>
            <a:r>
              <a:rPr lang="en-US" dirty="0" smtClean="0"/>
              <a:t>Theory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/>
              <a:t>Factor price </a:t>
            </a:r>
            <a:r>
              <a:rPr lang="en-US" b="1" dirty="0"/>
              <a:t>e</a:t>
            </a:r>
            <a:r>
              <a:rPr lang="en-US" b="1" dirty="0" smtClean="0"/>
              <a:t>qualization </a:t>
            </a:r>
            <a:r>
              <a:rPr lang="en-US" b="1" dirty="0"/>
              <a:t>t</a:t>
            </a:r>
            <a:r>
              <a:rPr lang="en-US" b="1" dirty="0" smtClean="0"/>
              <a:t>heory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When </a:t>
            </a:r>
            <a:r>
              <a:rPr lang="en-US" dirty="0"/>
              <a:t>factors </a:t>
            </a:r>
            <a:r>
              <a:rPr lang="en-US" dirty="0" smtClean="0"/>
              <a:t>are </a:t>
            </a:r>
            <a:r>
              <a:rPr lang="en-US" dirty="0"/>
              <a:t>allowed to move freely among trading nations, efficiency increases, </a:t>
            </a:r>
            <a:r>
              <a:rPr lang="en-US" dirty="0" smtClean="0"/>
              <a:t>which leads </a:t>
            </a:r>
            <a:r>
              <a:rPr lang="en-US" dirty="0"/>
              <a:t>to superior allocation of production of goods and services among countries</a:t>
            </a:r>
            <a:r>
              <a:rPr lang="en-US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Free </a:t>
            </a:r>
            <a:r>
              <a:rPr lang="en-US" dirty="0"/>
              <a:t>mobility of factors will lead to efficient reallocation of resources (</a:t>
            </a:r>
            <a:r>
              <a:rPr lang="en-US" dirty="0" smtClean="0"/>
              <a:t>factors of </a:t>
            </a:r>
            <a:r>
              <a:rPr lang="en-US" dirty="0"/>
              <a:t>production) until price equilibrium is reached.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6190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Porter’s “Diamond” </a:t>
            </a:r>
            <a:r>
              <a:rPr lang="en-US" sz="2800" dirty="0" smtClean="0"/>
              <a:t>Model of </a:t>
            </a:r>
            <a:br>
              <a:rPr lang="en-US" sz="2800" dirty="0" smtClean="0"/>
            </a:br>
            <a:r>
              <a:rPr lang="en-US" sz="2800" dirty="0" smtClean="0"/>
              <a:t>National Competitive Advantage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9120" y="1447800"/>
            <a:ext cx="7955280" cy="4572000"/>
            <a:chOff x="520998" y="1219200"/>
            <a:chExt cx="8077200" cy="5105400"/>
          </a:xfrm>
        </p:grpSpPr>
        <p:sp>
          <p:nvSpPr>
            <p:cNvPr id="185" name="Oval 184"/>
            <p:cNvSpPr/>
            <p:nvPr/>
          </p:nvSpPr>
          <p:spPr>
            <a:xfrm>
              <a:off x="520998" y="1219200"/>
              <a:ext cx="8077200" cy="5105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8" name="Oval 3127"/>
            <p:cNvSpPr/>
            <p:nvPr/>
          </p:nvSpPr>
          <p:spPr>
            <a:xfrm>
              <a:off x="1208567" y="1600200"/>
              <a:ext cx="6705600" cy="434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" name="AutoShape 14"/>
            <p:cNvCxnSpPr>
              <a:cxnSpLocks noChangeShapeType="1"/>
              <a:stCxn id="34" idx="7"/>
              <a:endCxn id="31" idx="3"/>
            </p:cNvCxnSpPr>
            <p:nvPr/>
          </p:nvCxnSpPr>
          <p:spPr bwMode="auto">
            <a:xfrm flipV="1">
              <a:off x="5361956" y="4022795"/>
              <a:ext cx="620866" cy="70543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14"/>
            <p:cNvCxnSpPr>
              <a:cxnSpLocks noChangeShapeType="1"/>
              <a:stCxn id="35" idx="5"/>
              <a:endCxn id="34" idx="1"/>
            </p:cNvCxnSpPr>
            <p:nvPr/>
          </p:nvCxnSpPr>
          <p:spPr bwMode="auto">
            <a:xfrm>
              <a:off x="3161178" y="4010390"/>
              <a:ext cx="599466" cy="7178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14"/>
            <p:cNvCxnSpPr>
              <a:cxnSpLocks noChangeShapeType="1"/>
              <a:stCxn id="35" idx="7"/>
            </p:cNvCxnSpPr>
            <p:nvPr/>
          </p:nvCxnSpPr>
          <p:spPr bwMode="auto">
            <a:xfrm flipV="1">
              <a:off x="3161178" y="2748703"/>
              <a:ext cx="599466" cy="70664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31" idx="2"/>
              <a:endCxn id="35" idx="6"/>
            </p:cNvCxnSpPr>
            <p:nvPr/>
          </p:nvCxnSpPr>
          <p:spPr bwMode="auto">
            <a:xfrm flipH="1" flipV="1">
              <a:off x="3429000" y="3732869"/>
              <a:ext cx="2286000" cy="124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29" idx="5"/>
              <a:endCxn id="31" idx="1"/>
            </p:cNvCxnSpPr>
            <p:nvPr/>
          </p:nvCxnSpPr>
          <p:spPr bwMode="auto">
            <a:xfrm>
              <a:off x="5361956" y="2748703"/>
              <a:ext cx="620866" cy="7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914400" y="1600200"/>
              <a:ext cx="1554208" cy="58464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Chance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Oval 6" descr="Green01"/>
            <p:cNvSpPr>
              <a:spLocks noChangeArrowheads="1"/>
            </p:cNvSpPr>
            <p:nvPr/>
          </p:nvSpPr>
          <p:spPr bwMode="auto">
            <a:xfrm>
              <a:off x="5715000" y="3352800"/>
              <a:ext cx="1828800" cy="78494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Demand 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conditions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35" name="Oval 10" descr="Tan01"/>
            <p:cNvSpPr>
              <a:spLocks noChangeArrowheads="1"/>
            </p:cNvSpPr>
            <p:nvPr/>
          </p:nvSpPr>
          <p:spPr bwMode="auto">
            <a:xfrm>
              <a:off x="1600200" y="3340395"/>
              <a:ext cx="1828800" cy="78494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r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Factor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conditions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6175970" y="4572000"/>
              <a:ext cx="1748830" cy="599181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Arial" charset="0"/>
                </a:rPr>
                <a:t>Government</a:t>
              </a:r>
              <a:endParaRPr lang="en-US" sz="1600" b="1" dirty="0">
                <a:latin typeface="Arial" charset="0"/>
              </a:endParaRPr>
            </a:p>
          </p:txBody>
        </p:sp>
        <p:cxnSp>
          <p:nvCxnSpPr>
            <p:cNvPr id="25" name="AutoShape 15"/>
            <p:cNvCxnSpPr>
              <a:cxnSpLocks noChangeShapeType="1"/>
              <a:stCxn id="34" idx="0"/>
            </p:cNvCxnSpPr>
            <p:nvPr/>
          </p:nvCxnSpPr>
          <p:spPr bwMode="auto">
            <a:xfrm flipV="1">
              <a:off x="4561300" y="2895600"/>
              <a:ext cx="0" cy="1676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" descr="Brown01"/>
            <p:cNvSpPr>
              <a:spLocks noChangeArrowheads="1"/>
            </p:cNvSpPr>
            <p:nvPr/>
          </p:nvSpPr>
          <p:spPr bwMode="auto">
            <a:xfrm>
              <a:off x="3429001" y="1892524"/>
              <a:ext cx="2264598" cy="100307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Firm strategy, 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structure, and 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rivalry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34" name="Oval 9" descr="Pink01"/>
            <p:cNvSpPr>
              <a:spLocks noChangeArrowheads="1"/>
            </p:cNvSpPr>
            <p:nvPr/>
          </p:nvSpPr>
          <p:spPr bwMode="auto">
            <a:xfrm>
              <a:off x="3429001" y="4572000"/>
              <a:ext cx="2264598" cy="1066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 anchorCtr="1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Related and 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supporting </a:t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industries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flipH="1">
              <a:off x="4426500" y="3609700"/>
              <a:ext cx="274320" cy="27432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81890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Practice of Trade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Trade policy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government </a:t>
            </a:r>
            <a:r>
              <a:rPr lang="en-US" dirty="0" smtClean="0"/>
              <a:t>actions that </a:t>
            </a:r>
            <a:r>
              <a:rPr lang="en-US" dirty="0"/>
              <a:t>seek to alter the size </a:t>
            </a:r>
            <a:r>
              <a:rPr lang="en-US" dirty="0" smtClean="0"/>
              <a:t>of merchandise </a:t>
            </a:r>
            <a:r>
              <a:rPr lang="en-US" dirty="0"/>
              <a:t>and/or </a:t>
            </a:r>
            <a:r>
              <a:rPr lang="en-US" dirty="0" smtClean="0"/>
              <a:t>service flows </a:t>
            </a:r>
            <a:r>
              <a:rPr lang="en-US" dirty="0"/>
              <a:t>from and to a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Instruments of trade </a:t>
            </a:r>
            <a:r>
              <a:rPr lang="en-US" dirty="0"/>
              <a:t>p</a:t>
            </a:r>
            <a:r>
              <a:rPr lang="en-US" dirty="0" smtClean="0"/>
              <a:t>olicy</a:t>
            </a:r>
          </a:p>
          <a:p>
            <a:pPr lvl="1"/>
            <a:r>
              <a:rPr lang="en-US" b="1" dirty="0" smtClean="0"/>
              <a:t>Tariffs</a:t>
            </a:r>
            <a:r>
              <a:rPr lang="en-US" dirty="0" smtClean="0"/>
              <a:t> (custom duties)</a:t>
            </a:r>
          </a:p>
          <a:p>
            <a:pPr lvl="1"/>
            <a:r>
              <a:rPr lang="en-US" b="1" dirty="0" smtClean="0"/>
              <a:t>Preferential duties</a:t>
            </a:r>
          </a:p>
          <a:p>
            <a:pPr lvl="1"/>
            <a:r>
              <a:rPr lang="en-US" b="1" dirty="0" smtClean="0"/>
              <a:t>Most favored </a:t>
            </a:r>
            <a:r>
              <a:rPr lang="en-US" b="1" dirty="0"/>
              <a:t>n</a:t>
            </a:r>
            <a:r>
              <a:rPr lang="en-US" b="1" dirty="0" smtClean="0"/>
              <a:t>ation</a:t>
            </a:r>
            <a:r>
              <a:rPr lang="en-US" dirty="0" smtClean="0"/>
              <a:t> status</a:t>
            </a:r>
          </a:p>
          <a:p>
            <a:pPr lvl="1"/>
            <a:r>
              <a:rPr lang="en-US" dirty="0" smtClean="0"/>
              <a:t>Nontariff barriers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208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Goods: Taxes on Imports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311425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6936220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Outbound Goods: Taxes on Exports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41978" y="1371600"/>
            <a:ext cx="8068622" cy="1903571"/>
            <a:chOff x="561797" y="3556861"/>
            <a:chExt cx="8068622" cy="1903571"/>
          </a:xfrm>
        </p:grpSpPr>
        <p:grpSp>
          <p:nvGrpSpPr>
            <p:cNvPr id="11" name="Group 10"/>
            <p:cNvGrpSpPr/>
            <p:nvPr/>
          </p:nvGrpSpPr>
          <p:grpSpPr>
            <a:xfrm>
              <a:off x="2756355" y="3645609"/>
              <a:ext cx="5874064" cy="751968"/>
              <a:chOff x="2275046" y="89984"/>
              <a:chExt cx="5874064" cy="751968"/>
            </a:xfrm>
          </p:grpSpPr>
          <p:sp>
            <p:nvSpPr>
              <p:cNvPr id="21" name="Round Same Side Corner Rectangle 20"/>
              <p:cNvSpPr/>
              <p:nvPr/>
            </p:nvSpPr>
            <p:spPr>
              <a:xfrm rot="5400000">
                <a:off x="4836094" y="-2471064"/>
                <a:ext cx="751968" cy="587406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ound Same Side Corner Rectangle 4"/>
              <p:cNvSpPr/>
              <p:nvPr/>
            </p:nvSpPr>
            <p:spPr>
              <a:xfrm>
                <a:off x="2275046" y="126692"/>
                <a:ext cx="5837356" cy="6785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 negative tariff or tax </a:t>
                </a:r>
                <a:r>
                  <a:rPr lang="en-US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break aimed </a:t>
                </a:r>
                <a:r>
                  <a:rPr lang="en-US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 boosting </a:t>
                </a:r>
                <a:r>
                  <a:rPr lang="en-US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exports</a:t>
                </a:r>
                <a:endParaRPr lang="en-US" sz="15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61797" y="3556861"/>
              <a:ext cx="2194557" cy="929461"/>
              <a:chOff x="80488" y="1236"/>
              <a:chExt cx="2194557" cy="92946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80488" y="1236"/>
                <a:ext cx="2194557" cy="929461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0" name="Rounded Rectangle 6"/>
              <p:cNvSpPr/>
              <p:nvPr/>
            </p:nvSpPr>
            <p:spPr>
              <a:xfrm>
                <a:off x="125861" y="46609"/>
                <a:ext cx="2103811" cy="8387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/>
                  <a:t>Export Subsidy</a:t>
                </a:r>
                <a:endParaRPr lang="en-US" sz="1800" b="1" kern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56355" y="4620894"/>
              <a:ext cx="5874064" cy="751968"/>
              <a:chOff x="2275046" y="1065269"/>
              <a:chExt cx="5874064" cy="751968"/>
            </a:xfrm>
          </p:grpSpPr>
          <p:sp>
            <p:nvSpPr>
              <p:cNvPr id="17" name="Round Same Side Corner Rectangle 16"/>
              <p:cNvSpPr/>
              <p:nvPr/>
            </p:nvSpPr>
            <p:spPr>
              <a:xfrm rot="5400000">
                <a:off x="4836094" y="-1495779"/>
                <a:ext cx="751968" cy="5874064"/>
              </a:xfrm>
              <a:prstGeom prst="round2SameRect">
                <a:avLst/>
              </a:prstGeom>
              <a:solidFill>
                <a:srgbClr val="D2E4E2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2679212"/>
                  <a:satOff val="-3448"/>
                  <a:lumOff val="-269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2679212"/>
                  <a:satOff val="-3448"/>
                  <a:lumOff val="-269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2679212"/>
                  <a:satOff val="-3448"/>
                  <a:lumOff val="-26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 Same Side Corner Rectangle 8"/>
              <p:cNvSpPr/>
              <p:nvPr/>
            </p:nvSpPr>
            <p:spPr>
              <a:xfrm>
                <a:off x="2275046" y="1101977"/>
                <a:ext cx="5837356" cy="6785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Taxes meant to raise export cost and divert production for home </a:t>
                </a:r>
                <a:r>
                  <a:rPr lang="en-US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endParaRPr lang="en-US" sz="15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1797" y="4533321"/>
              <a:ext cx="2194557" cy="927111"/>
              <a:chOff x="80488" y="977696"/>
              <a:chExt cx="2194557" cy="92711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0488" y="977696"/>
                <a:ext cx="2194557" cy="927111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6" name="Rounded Rectangle 10"/>
              <p:cNvSpPr/>
              <p:nvPr/>
            </p:nvSpPr>
            <p:spPr>
              <a:xfrm>
                <a:off x="125746" y="1022954"/>
                <a:ext cx="2104041" cy="8365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34290" rIns="6858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/>
                  <a:t>Export Taxes</a:t>
                </a:r>
                <a:endParaRPr lang="en-US" sz="18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45571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Trade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447800"/>
            <a:ext cx="7302062" cy="4114800"/>
            <a:chOff x="914400" y="1524000"/>
            <a:chExt cx="7302062" cy="41148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blackWhite">
            <a:xfrm>
              <a:off x="914400" y="2933702"/>
              <a:ext cx="1828800" cy="1181098"/>
            </a:xfrm>
            <a:prstGeom prst="roundRect">
              <a:avLst>
                <a:gd name="adj" fmla="val 471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82880" anchor="ctr"/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International Monetary </a:t>
              </a:r>
              <a:br>
                <a:rPr lang="en-US" dirty="0" smtClean="0"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latin typeface="Arial" pitchFamily="34" charset="0"/>
                  <a:cs typeface="Arial" pitchFamily="34" charset="0"/>
                </a:rPr>
                <a:t>Fund (IMF)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blackWhite">
            <a:xfrm>
              <a:off x="6400800" y="2933700"/>
              <a:ext cx="1815662" cy="1181099"/>
            </a:xfrm>
            <a:prstGeom prst="roundRect">
              <a:avLst>
                <a:gd name="adj" fmla="val 560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82880" anchor="ctr"/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World </a:t>
              </a:r>
              <a:br>
                <a:rPr lang="en-US" dirty="0" smtClean="0"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latin typeface="Arial" pitchFamily="34" charset="0"/>
                  <a:cs typeface="Arial" pitchFamily="34" charset="0"/>
                </a:rPr>
                <a:t>Bank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blackWhite">
            <a:xfrm>
              <a:off x="3200399" y="1524000"/>
              <a:ext cx="2743201" cy="762000"/>
            </a:xfrm>
            <a:prstGeom prst="roundRect">
              <a:avLst>
                <a:gd name="adj" fmla="val 8628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anchor="ctr" anchorCtr="1"/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Bretton Woods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White">
            <a:xfrm>
              <a:off x="3329317" y="2933700"/>
              <a:ext cx="2485364" cy="1181100"/>
            </a:xfrm>
            <a:prstGeom prst="roundRect">
              <a:avLst>
                <a:gd name="adj" fmla="val 5551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2880" anchor="ctr"/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General Agreement on Tariffs and Trade (GATT)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Elbow Connector 10"/>
            <p:cNvCxnSpPr>
              <a:stCxn id="9" idx="2"/>
              <a:endCxn id="7" idx="0"/>
            </p:cNvCxnSpPr>
            <p:nvPr/>
          </p:nvCxnSpPr>
          <p:spPr>
            <a:xfrm rot="5400000">
              <a:off x="2876549" y="1238251"/>
              <a:ext cx="647702" cy="2743200"/>
            </a:xfrm>
            <a:prstGeom prst="bentConnector3">
              <a:avLst>
                <a:gd name="adj1" fmla="val 50000"/>
              </a:avLst>
            </a:pr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2" name="Elbow Connector 11"/>
            <p:cNvCxnSpPr>
              <a:stCxn id="9" idx="2"/>
              <a:endCxn id="8" idx="0"/>
            </p:cNvCxnSpPr>
            <p:nvPr/>
          </p:nvCxnSpPr>
          <p:spPr>
            <a:xfrm rot="16200000" flipH="1">
              <a:off x="5616465" y="1241534"/>
              <a:ext cx="647700" cy="2736631"/>
            </a:xfrm>
            <a:prstGeom prst="bentConnector3">
              <a:avLst>
                <a:gd name="adj1" fmla="val 50000"/>
              </a:avLst>
            </a:pr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3" name="Straight Arrow Connector 12"/>
            <p:cNvCxnSpPr>
              <a:stCxn id="9" idx="2"/>
              <a:endCxn id="10" idx="0"/>
            </p:cNvCxnSpPr>
            <p:nvPr/>
          </p:nvCxnSpPr>
          <p:spPr>
            <a:xfrm flipH="1">
              <a:off x="4571999" y="2286000"/>
              <a:ext cx="1" cy="647700"/>
            </a:xfrm>
            <a:prstGeom prst="straightConnector1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4" name="Rectangle 5"/>
            <p:cNvSpPr>
              <a:spLocks noChangeArrowheads="1"/>
            </p:cNvSpPr>
            <p:nvPr/>
          </p:nvSpPr>
          <p:spPr bwMode="blackWhite">
            <a:xfrm>
              <a:off x="3329317" y="4526280"/>
              <a:ext cx="2485364" cy="1112520"/>
            </a:xfrm>
            <a:prstGeom prst="roundRect">
              <a:avLst>
                <a:gd name="adj" fmla="val 6323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82880" anchor="ctr"/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World Trade </a:t>
              </a:r>
              <a:b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Organization (WTO)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0" idx="2"/>
              <a:endCxn id="14" idx="0"/>
            </p:cNvCxnSpPr>
            <p:nvPr/>
          </p:nvCxnSpPr>
          <p:spPr>
            <a:xfrm>
              <a:off x="4571999" y="4114800"/>
              <a:ext cx="0" cy="411480"/>
            </a:xfrm>
            <a:prstGeom prst="straightConnector1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1653677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explain why trade and foreign investment are good for society as a whole.</a:t>
            </a:r>
          </a:p>
          <a:p>
            <a:r>
              <a:rPr lang="en-US" dirty="0"/>
              <a:t>Describe the major international trade theories and how they operate.</a:t>
            </a:r>
          </a:p>
          <a:p>
            <a:r>
              <a:rPr lang="en-US" dirty="0"/>
              <a:t>Evaluate trade policy, the main instruments of trade policy, and their impact on business, consumers, and governments.</a:t>
            </a:r>
          </a:p>
          <a:p>
            <a:r>
              <a:rPr lang="en-US" dirty="0"/>
              <a:t>Explain the rationale behind a country’s choice of managing trade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9604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Nontariff Barriers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416906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5983595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</p:spPr>
        <p:txBody>
          <a:bodyPr/>
          <a:lstStyle/>
          <a:p>
            <a:r>
              <a:rPr lang="en-US" dirty="0" smtClean="0">
                <a:effectLst/>
              </a:rPr>
              <a:t>Current Practice of “Managed” Trade</a:t>
            </a:r>
            <a:endParaRPr lang="en-US" dirty="0">
              <a:effectLst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Socioeconomic Rationale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Countertrade</a:t>
            </a:r>
          </a:p>
          <a:p>
            <a:r>
              <a:rPr lang="en-US" b="1" dirty="0" smtClean="0"/>
              <a:t>Export cartels</a:t>
            </a:r>
          </a:p>
          <a:p>
            <a:r>
              <a:rPr lang="en-US" dirty="0" smtClean="0"/>
              <a:t>Protection of infant industries</a:t>
            </a:r>
          </a:p>
          <a:p>
            <a:r>
              <a:rPr lang="en-US" dirty="0" smtClean="0"/>
              <a:t>Questionable labor practices</a:t>
            </a:r>
          </a:p>
          <a:p>
            <a:r>
              <a:rPr lang="en-US" dirty="0" smtClean="0"/>
              <a:t>Environmental considerations</a:t>
            </a:r>
          </a:p>
          <a:p>
            <a:r>
              <a:rPr lang="en-US" dirty="0" smtClean="0"/>
              <a:t>Health and safety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Geopolitical Rationale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National security</a:t>
            </a:r>
          </a:p>
          <a:p>
            <a:r>
              <a:rPr lang="en-US" dirty="0" smtClean="0"/>
              <a:t>Protection of critical (strategic) industries</a:t>
            </a:r>
          </a:p>
          <a:p>
            <a:r>
              <a:rPr lang="en-US" b="1" dirty="0" smtClean="0"/>
              <a:t>Embargoes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0584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6" grpId="0" uiExpand="1" build="p"/>
      <p:bldP spid="22" grpId="0" uiExpand="1" build="p" animBg="1"/>
      <p:bldP spid="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international business</a:t>
            </a:r>
          </a:p>
          <a:p>
            <a:pPr>
              <a:spcBef>
                <a:spcPts val="600"/>
              </a:spcBef>
            </a:pPr>
            <a:r>
              <a:rPr lang="en-US" dirty="0"/>
              <a:t>trade</a:t>
            </a:r>
          </a:p>
          <a:p>
            <a:pPr>
              <a:spcBef>
                <a:spcPts val="600"/>
              </a:spcBef>
            </a:pPr>
            <a:r>
              <a:rPr lang="en-US" dirty="0"/>
              <a:t>foreign direct investment</a:t>
            </a:r>
          </a:p>
          <a:p>
            <a:pPr>
              <a:spcBef>
                <a:spcPts val="600"/>
              </a:spcBef>
            </a:pPr>
            <a:r>
              <a:rPr lang="en-US" dirty="0"/>
              <a:t>outsourcing</a:t>
            </a:r>
          </a:p>
          <a:p>
            <a:pPr>
              <a:spcBef>
                <a:spcPts val="600"/>
              </a:spcBef>
            </a:pPr>
            <a:r>
              <a:rPr lang="en-US" dirty="0"/>
              <a:t>mercantilism</a:t>
            </a:r>
          </a:p>
          <a:p>
            <a:pPr>
              <a:spcBef>
                <a:spcPts val="600"/>
              </a:spcBef>
            </a:pPr>
            <a:r>
              <a:rPr lang="en-US" dirty="0"/>
              <a:t>factors of production</a:t>
            </a:r>
          </a:p>
          <a:p>
            <a:pPr>
              <a:spcBef>
                <a:spcPts val="600"/>
              </a:spcBef>
            </a:pPr>
            <a:r>
              <a:rPr lang="en-US" dirty="0"/>
              <a:t>trade surplus</a:t>
            </a:r>
          </a:p>
          <a:p>
            <a:pPr>
              <a:spcBef>
                <a:spcPts val="600"/>
              </a:spcBef>
            </a:pPr>
            <a:r>
              <a:rPr lang="en-US" dirty="0"/>
              <a:t>absolute advantage</a:t>
            </a:r>
          </a:p>
          <a:p>
            <a:pPr>
              <a:spcBef>
                <a:spcPts val="600"/>
              </a:spcBef>
            </a:pPr>
            <a:r>
              <a:rPr lang="en-US" dirty="0"/>
              <a:t>comparative advantage</a:t>
            </a:r>
          </a:p>
          <a:p>
            <a:pPr>
              <a:spcBef>
                <a:spcPts val="600"/>
              </a:spcBef>
            </a:pPr>
            <a:r>
              <a:rPr lang="en-US" dirty="0"/>
              <a:t>f</a:t>
            </a:r>
            <a:r>
              <a:rPr lang="en-US" dirty="0" smtClean="0"/>
              <a:t>actor price equalization theory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Heckscher–Olin </a:t>
            </a:r>
            <a:r>
              <a:rPr lang="en-US" dirty="0"/>
              <a:t>(</a:t>
            </a:r>
            <a:r>
              <a:rPr lang="en-US" dirty="0" smtClean="0"/>
              <a:t>H–O) theory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trade </a:t>
            </a:r>
            <a:r>
              <a:rPr lang="en-US" dirty="0"/>
              <a:t>policy</a:t>
            </a:r>
          </a:p>
          <a:p>
            <a:pPr>
              <a:spcBef>
                <a:spcPts val="600"/>
              </a:spcBef>
            </a:pPr>
            <a:r>
              <a:rPr lang="en-US" dirty="0"/>
              <a:t>tariffs</a:t>
            </a:r>
          </a:p>
          <a:p>
            <a:pPr>
              <a:spcBef>
                <a:spcPts val="600"/>
              </a:spcBef>
            </a:pPr>
            <a:r>
              <a:rPr lang="en-US" dirty="0"/>
              <a:t>custom duties</a:t>
            </a:r>
          </a:p>
          <a:p>
            <a:pPr>
              <a:spcBef>
                <a:spcPts val="600"/>
              </a:spcBef>
            </a:pPr>
            <a:r>
              <a:rPr lang="en-US" dirty="0"/>
              <a:t>specific tariff</a:t>
            </a:r>
          </a:p>
          <a:p>
            <a:pPr>
              <a:spcBef>
                <a:spcPts val="600"/>
              </a:spcBef>
            </a:pPr>
            <a:r>
              <a:rPr lang="en-US" dirty="0"/>
              <a:t>ad valorem tariff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preferential </a:t>
            </a:r>
            <a:r>
              <a:rPr lang="en-US" dirty="0"/>
              <a:t>duties</a:t>
            </a:r>
          </a:p>
          <a:p>
            <a:pPr>
              <a:spcBef>
                <a:spcPts val="600"/>
              </a:spcBef>
            </a:pPr>
            <a:r>
              <a:rPr lang="en-US" dirty="0"/>
              <a:t>generalized system of preferences (GSP)</a:t>
            </a:r>
          </a:p>
          <a:p>
            <a:pPr>
              <a:spcBef>
                <a:spcPts val="600"/>
              </a:spcBef>
            </a:pPr>
            <a:r>
              <a:rPr lang="en-US" dirty="0"/>
              <a:t>export subsidy</a:t>
            </a:r>
          </a:p>
          <a:p>
            <a:pPr>
              <a:spcBef>
                <a:spcPts val="600"/>
              </a:spcBef>
            </a:pPr>
            <a:r>
              <a:rPr lang="en-US" dirty="0"/>
              <a:t>export </a:t>
            </a:r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9863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most favored nation (MFN)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import </a:t>
            </a:r>
            <a:r>
              <a:rPr lang="en-US" dirty="0"/>
              <a:t>quotas</a:t>
            </a:r>
          </a:p>
          <a:p>
            <a:pPr>
              <a:spcBef>
                <a:spcPts val="600"/>
              </a:spcBef>
            </a:pPr>
            <a:r>
              <a:rPr lang="en-US" dirty="0"/>
              <a:t>voluntary export restraint (VER)</a:t>
            </a:r>
          </a:p>
          <a:p>
            <a:pPr>
              <a:spcBef>
                <a:spcPts val="600"/>
              </a:spcBef>
            </a:pPr>
            <a:r>
              <a:rPr lang="en-US" dirty="0"/>
              <a:t>domestic content </a:t>
            </a:r>
            <a:r>
              <a:rPr lang="en-US" dirty="0" smtClean="0"/>
              <a:t>provisions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managed trade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countertrade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export cartels</a:t>
            </a:r>
          </a:p>
          <a:p>
            <a:pPr>
              <a:spcBef>
                <a:spcPts val="600"/>
              </a:spcBef>
            </a:pPr>
            <a:r>
              <a:rPr lang="en-US" dirty="0"/>
              <a:t>infant industry argument</a:t>
            </a:r>
          </a:p>
          <a:p>
            <a:pPr>
              <a:spcBef>
                <a:spcPts val="600"/>
              </a:spcBef>
            </a:pPr>
            <a:r>
              <a:rPr lang="en-US" dirty="0"/>
              <a:t>embargoes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0752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International business</a:t>
            </a:r>
            <a:endParaRPr lang="en-US" b="1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commercial transactions</a:t>
            </a:r>
            <a:r>
              <a:rPr lang="en-US" dirty="0" smtClean="0"/>
              <a:t>, both </a:t>
            </a:r>
            <a:r>
              <a:rPr lang="en-US" dirty="0"/>
              <a:t>private and </a:t>
            </a:r>
            <a:r>
              <a:rPr lang="en-US" dirty="0" smtClean="0"/>
              <a:t>public between </a:t>
            </a:r>
            <a:r>
              <a:rPr lang="en-US" dirty="0"/>
              <a:t>nations of the </a:t>
            </a:r>
            <a:r>
              <a:rPr lang="en-US" dirty="0" smtClean="0"/>
              <a:t>world</a:t>
            </a:r>
          </a:p>
          <a:p>
            <a:r>
              <a:rPr lang="en-US" b="1" dirty="0" smtClean="0"/>
              <a:t>Trade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two-way flow of </a:t>
            </a:r>
            <a:r>
              <a:rPr lang="en-US" dirty="0" smtClean="0"/>
              <a:t>exports and </a:t>
            </a:r>
            <a:r>
              <a:rPr lang="en-US" dirty="0"/>
              <a:t>imports of </a:t>
            </a:r>
            <a:r>
              <a:rPr lang="en-US" dirty="0" smtClean="0"/>
              <a:t>goods (</a:t>
            </a:r>
            <a:r>
              <a:rPr lang="en-US" dirty="0"/>
              <a:t>merchandise trade) </a:t>
            </a:r>
            <a:r>
              <a:rPr lang="en-US" dirty="0" smtClean="0"/>
              <a:t>and services </a:t>
            </a:r>
            <a:r>
              <a:rPr lang="en-US" dirty="0"/>
              <a:t>(service trade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Foreign direct </a:t>
            </a:r>
            <a:r>
              <a:rPr lang="en-US" b="1" dirty="0"/>
              <a:t>i</a:t>
            </a:r>
            <a:r>
              <a:rPr lang="en-US" b="1" dirty="0" smtClean="0"/>
              <a:t>nvestment</a:t>
            </a:r>
          </a:p>
          <a:p>
            <a:pPr lvl="1"/>
            <a:r>
              <a:rPr lang="en-US" dirty="0" smtClean="0"/>
              <a:t>Inflows </a:t>
            </a:r>
            <a:r>
              <a:rPr lang="en-US" dirty="0"/>
              <a:t>of capital from </a:t>
            </a:r>
            <a:r>
              <a:rPr lang="en-US" dirty="0" smtClean="0"/>
              <a:t>abroad for </a:t>
            </a:r>
            <a:r>
              <a:rPr lang="en-US" dirty="0"/>
              <a:t>investing in </a:t>
            </a:r>
            <a:r>
              <a:rPr lang="en-US" dirty="0" smtClean="0"/>
              <a:t>domestic plant </a:t>
            </a:r>
            <a:r>
              <a:rPr lang="en-US" dirty="0"/>
              <a:t>and equipment for </a:t>
            </a:r>
            <a:r>
              <a:rPr lang="en-US" dirty="0" smtClean="0"/>
              <a:t>the production </a:t>
            </a:r>
            <a:r>
              <a:rPr lang="en-US" dirty="0"/>
              <a:t>of goods </a:t>
            </a:r>
            <a:r>
              <a:rPr lang="en-US" dirty="0" smtClean="0"/>
              <a:t>and/or services and </a:t>
            </a:r>
            <a:r>
              <a:rPr lang="en-US" dirty="0"/>
              <a:t>for </a:t>
            </a:r>
            <a:r>
              <a:rPr lang="en-US" dirty="0" smtClean="0"/>
              <a:t>buying domestic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432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2.1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WORLD’S TEN LARGEST ECONOMIES: PURCHASING POWER PARITY (PPP) BASIS* (U.S. $ 2012)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01" y="1371600"/>
            <a:ext cx="3981397" cy="3566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5029200"/>
            <a:ext cx="8153400" cy="106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*PPP conversion factor is the number of units of a country’s currency that is required to buy the same amount of goods and services in the domestic market that a U.S. dollar would buy in the United States.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**GNI is the total value of goods and services produced by a country plus net receipts of employee compensation and property income from abroad.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3724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International Trade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649938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5417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2.2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WORLD TRADE PATTERNS: TOP TEN EXPORTING NATIONS IN 2012 (PERCENTAGE OF TOTAL WORLD EXPORTS)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83451"/>
            <a:ext cx="470883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70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 smtClean="0"/>
              <a:t>EXHIBIT 2.3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NET INFLOWS OF FOREIGN DIRECT INVESTMENT BY REGION AND INDUSTRIALIZATION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2"/>
          <a:stretch/>
        </p:blipFill>
        <p:spPr>
          <a:xfrm>
            <a:off x="1143000" y="1301930"/>
            <a:ext cx="6858000" cy="4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595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indent="-1371600">
              <a:tabLst>
                <a:tab pos="1371600" algn="l"/>
              </a:tabLst>
            </a:pPr>
            <a:r>
              <a:rPr lang="en-US" dirty="0"/>
              <a:t>EXHIBIT 2.3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NET INFLOWS OF FOREIGN DIRECT INVESTMENT BY REGION 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INDUSTRIALIZATION (continued)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43000" y="1301932"/>
            <a:ext cx="6858000" cy="4668178"/>
            <a:chOff x="1325880" y="1376363"/>
            <a:chExt cx="6492240" cy="44192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52"/>
            <a:stretch/>
          </p:blipFill>
          <p:spPr>
            <a:xfrm>
              <a:off x="1325880" y="1376363"/>
              <a:ext cx="6492240" cy="25151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4" b="2259"/>
            <a:stretch/>
          </p:blipFill>
          <p:spPr>
            <a:xfrm>
              <a:off x="1325880" y="2080435"/>
              <a:ext cx="6492240" cy="3715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7304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Theories of International Trade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2529"/>
              </p:ext>
            </p:extLst>
          </p:nvPr>
        </p:nvGraphicFramePr>
        <p:xfrm>
          <a:off x="457200" y="1411805"/>
          <a:ext cx="8229600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9678262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to Global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Global Business</Template>
  <TotalTime>1796</TotalTime>
  <Words>2247</Words>
  <Application>Microsoft Office PowerPoint</Application>
  <PresentationFormat>On-screen Show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Intro to Global Business</vt:lpstr>
      <vt:lpstr>Introduction to Global Business</vt:lpstr>
      <vt:lpstr>After studying this chapter, you should be able to:</vt:lpstr>
      <vt:lpstr>Terms</vt:lpstr>
      <vt:lpstr>EXHIBIT 2.1 WORLD’S TEN LARGEST ECONOMIES: PURCHASING POWER PARITY (PPP) BASIS* (U.S. $ 2012)</vt:lpstr>
      <vt:lpstr>Benefits of International Trade</vt:lpstr>
      <vt:lpstr>EXHIBIT 2.2 WORLD TRADE PATTERNS: TOP TEN EXPORTING NATIONS IN 2012 (PERCENTAGE OF TOTAL WORLD EXPORTS)</vt:lpstr>
      <vt:lpstr>EXHIBIT 2.3  NET INFLOWS OF FOREIGN DIRECT INVESTMENT BY REGION AND INDUSTRIALIZATION</vt:lpstr>
      <vt:lpstr>EXHIBIT 2.3  NET INFLOWS OF FOREIGN DIRECT INVESTMENT BY REGION AND INDUSTRIALIZATION (continued)</vt:lpstr>
      <vt:lpstr>Major Theories of International Trade</vt:lpstr>
      <vt:lpstr>Trade Theory Terms</vt:lpstr>
      <vt:lpstr>Wealth Accumulation as a Basis for Trade Theory: Mercantilism</vt:lpstr>
      <vt:lpstr>Specialization as a Basis for Trade Theory: Absolute and Comparative Advantage</vt:lpstr>
      <vt:lpstr>Factor Endowments as a Basis  for Trade Theory</vt:lpstr>
      <vt:lpstr>Factor Endowments as a Basis  for Trade Theory (continued)</vt:lpstr>
      <vt:lpstr>Porter’s “Diamond” Model of  National Competitive Advantage</vt:lpstr>
      <vt:lpstr>The Practice of Trade Policy</vt:lpstr>
      <vt:lpstr>Inbound Goods: Taxes on Imports</vt:lpstr>
      <vt:lpstr>Outbound Goods: Taxes on Exports</vt:lpstr>
      <vt:lpstr>International Trade Organizations</vt:lpstr>
      <vt:lpstr>Nontariff Barriers</vt:lpstr>
      <vt:lpstr>Current Practice of “Managed” Trade</vt:lpstr>
      <vt:lpstr>Key Terms</vt:lpstr>
      <vt:lpstr>Key Terms (continued)</vt:lpstr>
    </vt:vector>
  </TitlesOfParts>
  <Manager>S. Bainbridge</Manager>
  <Company>Cengage,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Business 2e</dc:title>
  <dc:subject>Chapter 2</dc:subject>
  <dc:creator>Cat Skintik</dc:creator>
  <cp:lastModifiedBy>David A. Fleming</cp:lastModifiedBy>
  <cp:revision>140</cp:revision>
  <dcterms:created xsi:type="dcterms:W3CDTF">2012-08-08T00:28:11Z</dcterms:created>
  <dcterms:modified xsi:type="dcterms:W3CDTF">2019-09-04T20:26:14Z</dcterms:modified>
</cp:coreProperties>
</file>