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30"/>
  </p:notesMasterIdLst>
  <p:sldIdLst>
    <p:sldId id="360" r:id="rId2"/>
    <p:sldId id="361" r:id="rId3"/>
    <p:sldId id="362" r:id="rId4"/>
    <p:sldId id="260" r:id="rId5"/>
    <p:sldId id="349" r:id="rId6"/>
    <p:sldId id="350" r:id="rId7"/>
    <p:sldId id="266" r:id="rId8"/>
    <p:sldId id="352" r:id="rId9"/>
    <p:sldId id="351" r:id="rId10"/>
    <p:sldId id="353" r:id="rId11"/>
    <p:sldId id="354" r:id="rId12"/>
    <p:sldId id="267" r:id="rId13"/>
    <p:sldId id="268" r:id="rId14"/>
    <p:sldId id="269" r:id="rId15"/>
    <p:sldId id="355" r:id="rId16"/>
    <p:sldId id="356" r:id="rId17"/>
    <p:sldId id="270" r:id="rId18"/>
    <p:sldId id="348" r:id="rId19"/>
    <p:sldId id="357" r:id="rId20"/>
    <p:sldId id="272" r:id="rId21"/>
    <p:sldId id="273" r:id="rId22"/>
    <p:sldId id="363" r:id="rId23"/>
    <p:sldId id="358" r:id="rId24"/>
    <p:sldId id="274" r:id="rId25"/>
    <p:sldId id="275" r:id="rId26"/>
    <p:sldId id="359" r:id="rId27"/>
    <p:sldId id="276" r:id="rId28"/>
    <p:sldId id="32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orient="horz" pos="3901">
          <p15:clr>
            <a:srgbClr val="A4A3A4"/>
          </p15:clr>
        </p15:guide>
        <p15:guide id="4" orient="horz" pos="164">
          <p15:clr>
            <a:srgbClr val="A4A3A4"/>
          </p15:clr>
        </p15:guide>
        <p15:guide id="5" orient="horz" pos="336">
          <p15:clr>
            <a:srgbClr val="A4A3A4"/>
          </p15:clr>
        </p15:guide>
        <p15:guide id="6" orient="horz" pos="937">
          <p15:clr>
            <a:srgbClr val="A4A3A4"/>
          </p15:clr>
        </p15:guide>
        <p15:guide id="7" pos="2880">
          <p15:clr>
            <a:srgbClr val="A4A3A4"/>
          </p15:clr>
        </p15:guide>
        <p15:guide id="8" pos="295">
          <p15:clr>
            <a:srgbClr val="A4A3A4"/>
          </p15:clr>
        </p15:guide>
        <p15:guide id="9" pos="5479">
          <p15:clr>
            <a:srgbClr val="A4A3A4"/>
          </p15:clr>
        </p15:guide>
        <p15:guide id="10" pos="2736">
          <p15:clr>
            <a:srgbClr val="A4A3A4"/>
          </p15:clr>
        </p15:guide>
        <p15:guide id="11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8000"/>
    <a:srgbClr val="CC6600"/>
    <a:srgbClr val="993300"/>
    <a:srgbClr val="006600"/>
    <a:srgbClr val="CC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98" autoAdjust="0"/>
    <p:restoredTop sz="94721" autoAdjust="0"/>
  </p:normalViewPr>
  <p:slideViewPr>
    <p:cSldViewPr>
      <p:cViewPr varScale="1">
        <p:scale>
          <a:sx n="116" d="100"/>
          <a:sy n="116" d="100"/>
        </p:scale>
        <p:origin x="1818" y="108"/>
      </p:cViewPr>
      <p:guideLst>
        <p:guide orient="horz" pos="2160"/>
        <p:guide orient="horz" pos="864"/>
        <p:guide orient="horz" pos="3901"/>
        <p:guide orient="horz" pos="164"/>
        <p:guide orient="horz" pos="336"/>
        <p:guide orient="horz" pos="937"/>
        <p:guide pos="2880"/>
        <p:guide pos="295"/>
        <p:guide pos="5479"/>
        <p:guide pos="2736"/>
        <p:guide pos="25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7F63B7-E381-44C2-9D4A-D5AB01607515}" type="doc">
      <dgm:prSet loTypeId="urn:microsoft.com/office/officeart/2005/8/layout/hProcess9" loCatId="process" qsTypeId="urn:microsoft.com/office/officeart/2005/8/quickstyle/simple5" qsCatId="simple" csTypeId="urn:microsoft.com/office/officeart/2005/8/colors/colorful2" csCatId="colorful" phldr="1"/>
      <dgm:spPr/>
    </dgm:pt>
    <dgm:pt modelId="{E95161AE-F57F-48F1-8394-6F29E6400FC6}">
      <dgm:prSet phldrT="[Text]"/>
      <dgm:spPr/>
      <dgm:t>
        <a:bodyPr/>
        <a:lstStyle/>
        <a:p>
          <a:r>
            <a:rPr lang="en-US" dirty="0" smtClean="0"/>
            <a:t>Free- trade area</a:t>
          </a:r>
          <a:endParaRPr lang="en-US" dirty="0"/>
        </a:p>
      </dgm:t>
    </dgm:pt>
    <dgm:pt modelId="{DCB13C9B-8EA7-476B-BE6E-D038F3CC6FAE}" type="parTrans" cxnId="{C6917086-E4BB-48D5-81DB-E19A274E99BC}">
      <dgm:prSet/>
      <dgm:spPr/>
      <dgm:t>
        <a:bodyPr/>
        <a:lstStyle/>
        <a:p>
          <a:endParaRPr lang="en-US"/>
        </a:p>
      </dgm:t>
    </dgm:pt>
    <dgm:pt modelId="{A38F59CC-16D3-4532-870B-2AD4E8AE6877}" type="sibTrans" cxnId="{C6917086-E4BB-48D5-81DB-E19A274E99BC}">
      <dgm:prSet/>
      <dgm:spPr/>
      <dgm:t>
        <a:bodyPr/>
        <a:lstStyle/>
        <a:p>
          <a:endParaRPr lang="en-US"/>
        </a:p>
      </dgm:t>
    </dgm:pt>
    <dgm:pt modelId="{C12A3287-1861-4CF4-9743-A0D56DBED6EA}">
      <dgm:prSet phldrT="[Text]"/>
      <dgm:spPr/>
      <dgm:t>
        <a:bodyPr/>
        <a:lstStyle/>
        <a:p>
          <a:r>
            <a:rPr lang="en-US" dirty="0" smtClean="0"/>
            <a:t>Customs union</a:t>
          </a:r>
          <a:endParaRPr lang="en-US" dirty="0"/>
        </a:p>
      </dgm:t>
    </dgm:pt>
    <dgm:pt modelId="{DB60F678-B2D9-4C1D-ABFD-3694FD39CEA7}" type="parTrans" cxnId="{582E63D9-DBA6-4478-8154-B8803044C05C}">
      <dgm:prSet/>
      <dgm:spPr/>
      <dgm:t>
        <a:bodyPr/>
        <a:lstStyle/>
        <a:p>
          <a:endParaRPr lang="en-US"/>
        </a:p>
      </dgm:t>
    </dgm:pt>
    <dgm:pt modelId="{22EEC467-CE85-4F54-B5E5-6054FD7392CA}" type="sibTrans" cxnId="{582E63D9-DBA6-4478-8154-B8803044C05C}">
      <dgm:prSet/>
      <dgm:spPr/>
      <dgm:t>
        <a:bodyPr/>
        <a:lstStyle/>
        <a:p>
          <a:endParaRPr lang="en-US"/>
        </a:p>
      </dgm:t>
    </dgm:pt>
    <dgm:pt modelId="{282DDC2B-2A6C-4D54-BC3B-488D026AE340}">
      <dgm:prSet phldrT="[Text]"/>
      <dgm:spPr/>
      <dgm:t>
        <a:bodyPr/>
        <a:lstStyle/>
        <a:p>
          <a:r>
            <a:rPr lang="en-US" dirty="0" smtClean="0"/>
            <a:t>Common (or single) market</a:t>
          </a:r>
          <a:endParaRPr lang="en-US" dirty="0"/>
        </a:p>
      </dgm:t>
    </dgm:pt>
    <dgm:pt modelId="{342FE144-0AEF-4CA9-9C50-2DB6CCABD50C}" type="parTrans" cxnId="{356E867E-FBA6-41ED-96B8-28B75C6586E8}">
      <dgm:prSet/>
      <dgm:spPr/>
      <dgm:t>
        <a:bodyPr/>
        <a:lstStyle/>
        <a:p>
          <a:endParaRPr lang="en-US"/>
        </a:p>
      </dgm:t>
    </dgm:pt>
    <dgm:pt modelId="{5E2E2D0B-639F-40AC-BFFA-3D5DF6747584}" type="sibTrans" cxnId="{356E867E-FBA6-41ED-96B8-28B75C6586E8}">
      <dgm:prSet/>
      <dgm:spPr/>
      <dgm:t>
        <a:bodyPr/>
        <a:lstStyle/>
        <a:p>
          <a:endParaRPr lang="en-US"/>
        </a:p>
      </dgm:t>
    </dgm:pt>
    <dgm:pt modelId="{6CBF59A0-00BA-4F1F-8890-F64809D122B1}">
      <dgm:prSet/>
      <dgm:spPr/>
      <dgm:t>
        <a:bodyPr/>
        <a:lstStyle/>
        <a:p>
          <a:r>
            <a:rPr lang="en-US" dirty="0" smtClean="0"/>
            <a:t>Economic and monetary union</a:t>
          </a:r>
          <a:endParaRPr lang="en-US" dirty="0"/>
        </a:p>
      </dgm:t>
    </dgm:pt>
    <dgm:pt modelId="{00C2B975-92FE-444B-8158-33CF26335BFB}" type="parTrans" cxnId="{35D974BE-ED2A-4E3F-8923-BB765689D8FC}">
      <dgm:prSet/>
      <dgm:spPr/>
      <dgm:t>
        <a:bodyPr/>
        <a:lstStyle/>
        <a:p>
          <a:endParaRPr lang="en-US"/>
        </a:p>
      </dgm:t>
    </dgm:pt>
    <dgm:pt modelId="{AE4B290D-D296-4789-9C42-C0881DF9DFB4}" type="sibTrans" cxnId="{35D974BE-ED2A-4E3F-8923-BB765689D8FC}">
      <dgm:prSet/>
      <dgm:spPr/>
      <dgm:t>
        <a:bodyPr/>
        <a:lstStyle/>
        <a:p>
          <a:endParaRPr lang="en-US"/>
        </a:p>
      </dgm:t>
    </dgm:pt>
    <dgm:pt modelId="{9AF61121-7BC1-4592-867B-50E0ED887FAA}">
      <dgm:prSet/>
      <dgm:spPr/>
      <dgm:t>
        <a:bodyPr/>
        <a:lstStyle/>
        <a:p>
          <a:r>
            <a:rPr lang="en-US" dirty="0" smtClean="0"/>
            <a:t>Political union</a:t>
          </a:r>
          <a:endParaRPr lang="en-US" dirty="0"/>
        </a:p>
      </dgm:t>
    </dgm:pt>
    <dgm:pt modelId="{306EEF4B-C80F-4275-BE8A-98E223FFAA8D}" type="parTrans" cxnId="{99750ADD-AEFE-4620-BD4F-247ED2F0066A}">
      <dgm:prSet/>
      <dgm:spPr/>
      <dgm:t>
        <a:bodyPr/>
        <a:lstStyle/>
        <a:p>
          <a:endParaRPr lang="en-US"/>
        </a:p>
      </dgm:t>
    </dgm:pt>
    <dgm:pt modelId="{0EE77837-8B97-47C3-A5B2-DB1B54B1FA0E}" type="sibTrans" cxnId="{99750ADD-AEFE-4620-BD4F-247ED2F0066A}">
      <dgm:prSet/>
      <dgm:spPr/>
      <dgm:t>
        <a:bodyPr/>
        <a:lstStyle/>
        <a:p>
          <a:endParaRPr lang="en-US"/>
        </a:p>
      </dgm:t>
    </dgm:pt>
    <dgm:pt modelId="{2CBB9B27-7616-40A3-A672-F6BC047600B4}" type="pres">
      <dgm:prSet presAssocID="{5A7F63B7-E381-44C2-9D4A-D5AB01607515}" presName="CompostProcess" presStyleCnt="0">
        <dgm:presLayoutVars>
          <dgm:dir/>
          <dgm:resizeHandles val="exact"/>
        </dgm:presLayoutVars>
      </dgm:prSet>
      <dgm:spPr/>
    </dgm:pt>
    <dgm:pt modelId="{6F6330B9-0667-4427-A389-2B6B9D76FE7A}" type="pres">
      <dgm:prSet presAssocID="{5A7F63B7-E381-44C2-9D4A-D5AB01607515}" presName="arrow" presStyleLbl="bgShp" presStyleIdx="0" presStyleCnt="1"/>
      <dgm:spPr/>
    </dgm:pt>
    <dgm:pt modelId="{A2CC1BBA-3372-4498-B307-F73243C140BE}" type="pres">
      <dgm:prSet presAssocID="{5A7F63B7-E381-44C2-9D4A-D5AB01607515}" presName="linearProcess" presStyleCnt="0"/>
      <dgm:spPr/>
    </dgm:pt>
    <dgm:pt modelId="{47EBCF06-E386-4852-B745-5D15A7AA10E5}" type="pres">
      <dgm:prSet presAssocID="{E95161AE-F57F-48F1-8394-6F29E6400FC6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9D0E4-139D-44B2-A0A7-E4E145F73BE7}" type="pres">
      <dgm:prSet presAssocID="{A38F59CC-16D3-4532-870B-2AD4E8AE6877}" presName="sibTrans" presStyleCnt="0"/>
      <dgm:spPr/>
    </dgm:pt>
    <dgm:pt modelId="{29F68576-0801-41C5-8B63-DDF887F46BF8}" type="pres">
      <dgm:prSet presAssocID="{C12A3287-1861-4CF4-9743-A0D56DBED6EA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C9F73-9E94-4A22-B8EA-3CB052BF60FB}" type="pres">
      <dgm:prSet presAssocID="{22EEC467-CE85-4F54-B5E5-6054FD7392CA}" presName="sibTrans" presStyleCnt="0"/>
      <dgm:spPr/>
    </dgm:pt>
    <dgm:pt modelId="{FD75D505-29EF-4203-A004-C48DE7AFDC31}" type="pres">
      <dgm:prSet presAssocID="{282DDC2B-2A6C-4D54-BC3B-488D026AE340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1AA84-81F2-4BA2-9BB8-E3A1A7F69D8F}" type="pres">
      <dgm:prSet presAssocID="{5E2E2D0B-639F-40AC-BFFA-3D5DF6747584}" presName="sibTrans" presStyleCnt="0"/>
      <dgm:spPr/>
    </dgm:pt>
    <dgm:pt modelId="{7AEB516C-FFCD-467F-A9D2-67F6C292254C}" type="pres">
      <dgm:prSet presAssocID="{6CBF59A0-00BA-4F1F-8890-F64809D122B1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DEBF8-7F6B-4D79-B8DE-5589C6BD3717}" type="pres">
      <dgm:prSet presAssocID="{AE4B290D-D296-4789-9C42-C0881DF9DFB4}" presName="sibTrans" presStyleCnt="0"/>
      <dgm:spPr/>
    </dgm:pt>
    <dgm:pt modelId="{6C313D2E-5D7E-408E-A1C6-2EA40EE24EDC}" type="pres">
      <dgm:prSet presAssocID="{9AF61121-7BC1-4592-867B-50E0ED887FAA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2E63D9-DBA6-4478-8154-B8803044C05C}" srcId="{5A7F63B7-E381-44C2-9D4A-D5AB01607515}" destId="{C12A3287-1861-4CF4-9743-A0D56DBED6EA}" srcOrd="1" destOrd="0" parTransId="{DB60F678-B2D9-4C1D-ABFD-3694FD39CEA7}" sibTransId="{22EEC467-CE85-4F54-B5E5-6054FD7392CA}"/>
    <dgm:cxn modelId="{D74EB1F0-91DF-403F-B256-4C203D20A0CF}" type="presOf" srcId="{6CBF59A0-00BA-4F1F-8890-F64809D122B1}" destId="{7AEB516C-FFCD-467F-A9D2-67F6C292254C}" srcOrd="0" destOrd="0" presId="urn:microsoft.com/office/officeart/2005/8/layout/hProcess9"/>
    <dgm:cxn modelId="{35D974BE-ED2A-4E3F-8923-BB765689D8FC}" srcId="{5A7F63B7-E381-44C2-9D4A-D5AB01607515}" destId="{6CBF59A0-00BA-4F1F-8890-F64809D122B1}" srcOrd="3" destOrd="0" parTransId="{00C2B975-92FE-444B-8158-33CF26335BFB}" sibTransId="{AE4B290D-D296-4789-9C42-C0881DF9DFB4}"/>
    <dgm:cxn modelId="{F9BC21FE-375B-4C60-86B1-D3BF322BB6FC}" type="presOf" srcId="{C12A3287-1861-4CF4-9743-A0D56DBED6EA}" destId="{29F68576-0801-41C5-8B63-DDF887F46BF8}" srcOrd="0" destOrd="0" presId="urn:microsoft.com/office/officeart/2005/8/layout/hProcess9"/>
    <dgm:cxn modelId="{C6917086-E4BB-48D5-81DB-E19A274E99BC}" srcId="{5A7F63B7-E381-44C2-9D4A-D5AB01607515}" destId="{E95161AE-F57F-48F1-8394-6F29E6400FC6}" srcOrd="0" destOrd="0" parTransId="{DCB13C9B-8EA7-476B-BE6E-D038F3CC6FAE}" sibTransId="{A38F59CC-16D3-4532-870B-2AD4E8AE6877}"/>
    <dgm:cxn modelId="{01A56BB7-6BBA-4491-AF36-7FEC61E60AEA}" type="presOf" srcId="{9AF61121-7BC1-4592-867B-50E0ED887FAA}" destId="{6C313D2E-5D7E-408E-A1C6-2EA40EE24EDC}" srcOrd="0" destOrd="0" presId="urn:microsoft.com/office/officeart/2005/8/layout/hProcess9"/>
    <dgm:cxn modelId="{356E867E-FBA6-41ED-96B8-28B75C6586E8}" srcId="{5A7F63B7-E381-44C2-9D4A-D5AB01607515}" destId="{282DDC2B-2A6C-4D54-BC3B-488D026AE340}" srcOrd="2" destOrd="0" parTransId="{342FE144-0AEF-4CA9-9C50-2DB6CCABD50C}" sibTransId="{5E2E2D0B-639F-40AC-BFFA-3D5DF6747584}"/>
    <dgm:cxn modelId="{41583B7C-0645-49EC-99C9-E9CE0ED37B9B}" type="presOf" srcId="{5A7F63B7-E381-44C2-9D4A-D5AB01607515}" destId="{2CBB9B27-7616-40A3-A672-F6BC047600B4}" srcOrd="0" destOrd="0" presId="urn:microsoft.com/office/officeart/2005/8/layout/hProcess9"/>
    <dgm:cxn modelId="{99750ADD-AEFE-4620-BD4F-247ED2F0066A}" srcId="{5A7F63B7-E381-44C2-9D4A-D5AB01607515}" destId="{9AF61121-7BC1-4592-867B-50E0ED887FAA}" srcOrd="4" destOrd="0" parTransId="{306EEF4B-C80F-4275-BE8A-98E223FFAA8D}" sibTransId="{0EE77837-8B97-47C3-A5B2-DB1B54B1FA0E}"/>
    <dgm:cxn modelId="{0F0D562F-3509-45A6-9066-C940BE66014C}" type="presOf" srcId="{282DDC2B-2A6C-4D54-BC3B-488D026AE340}" destId="{FD75D505-29EF-4203-A004-C48DE7AFDC31}" srcOrd="0" destOrd="0" presId="urn:microsoft.com/office/officeart/2005/8/layout/hProcess9"/>
    <dgm:cxn modelId="{A967F6CD-2230-4318-AA60-04E80FD11074}" type="presOf" srcId="{E95161AE-F57F-48F1-8394-6F29E6400FC6}" destId="{47EBCF06-E386-4852-B745-5D15A7AA10E5}" srcOrd="0" destOrd="0" presId="urn:microsoft.com/office/officeart/2005/8/layout/hProcess9"/>
    <dgm:cxn modelId="{D3F8D657-4A26-40F7-93AD-13CDA9600F27}" type="presParOf" srcId="{2CBB9B27-7616-40A3-A672-F6BC047600B4}" destId="{6F6330B9-0667-4427-A389-2B6B9D76FE7A}" srcOrd="0" destOrd="0" presId="urn:microsoft.com/office/officeart/2005/8/layout/hProcess9"/>
    <dgm:cxn modelId="{D834D09F-9E7E-4B01-A77E-F2C9D490188A}" type="presParOf" srcId="{2CBB9B27-7616-40A3-A672-F6BC047600B4}" destId="{A2CC1BBA-3372-4498-B307-F73243C140BE}" srcOrd="1" destOrd="0" presId="urn:microsoft.com/office/officeart/2005/8/layout/hProcess9"/>
    <dgm:cxn modelId="{F34CB565-51FA-43A2-8959-010CD67BBFE7}" type="presParOf" srcId="{A2CC1BBA-3372-4498-B307-F73243C140BE}" destId="{47EBCF06-E386-4852-B745-5D15A7AA10E5}" srcOrd="0" destOrd="0" presId="urn:microsoft.com/office/officeart/2005/8/layout/hProcess9"/>
    <dgm:cxn modelId="{7FA2F55F-C5B6-400C-830C-3C2ED9671489}" type="presParOf" srcId="{A2CC1BBA-3372-4498-B307-F73243C140BE}" destId="{C0D9D0E4-139D-44B2-A0A7-E4E145F73BE7}" srcOrd="1" destOrd="0" presId="urn:microsoft.com/office/officeart/2005/8/layout/hProcess9"/>
    <dgm:cxn modelId="{0D08D2FA-82D6-473F-8364-1629C201EA98}" type="presParOf" srcId="{A2CC1BBA-3372-4498-B307-F73243C140BE}" destId="{29F68576-0801-41C5-8B63-DDF887F46BF8}" srcOrd="2" destOrd="0" presId="urn:microsoft.com/office/officeart/2005/8/layout/hProcess9"/>
    <dgm:cxn modelId="{7DBBE3FF-2833-4792-8F65-F849A15BD078}" type="presParOf" srcId="{A2CC1BBA-3372-4498-B307-F73243C140BE}" destId="{C52C9F73-9E94-4A22-B8EA-3CB052BF60FB}" srcOrd="3" destOrd="0" presId="urn:microsoft.com/office/officeart/2005/8/layout/hProcess9"/>
    <dgm:cxn modelId="{F0F38394-0479-47CC-BB50-516C3D69C62A}" type="presParOf" srcId="{A2CC1BBA-3372-4498-B307-F73243C140BE}" destId="{FD75D505-29EF-4203-A004-C48DE7AFDC31}" srcOrd="4" destOrd="0" presId="urn:microsoft.com/office/officeart/2005/8/layout/hProcess9"/>
    <dgm:cxn modelId="{84E28CE0-8AE3-4C01-8057-C2D4F00A420F}" type="presParOf" srcId="{A2CC1BBA-3372-4498-B307-F73243C140BE}" destId="{D2A1AA84-81F2-4BA2-9BB8-E3A1A7F69D8F}" srcOrd="5" destOrd="0" presId="urn:microsoft.com/office/officeart/2005/8/layout/hProcess9"/>
    <dgm:cxn modelId="{7ABBFB52-8B7E-4FBE-AA28-6ACFE1EA5524}" type="presParOf" srcId="{A2CC1BBA-3372-4498-B307-F73243C140BE}" destId="{7AEB516C-FFCD-467F-A9D2-67F6C292254C}" srcOrd="6" destOrd="0" presId="urn:microsoft.com/office/officeart/2005/8/layout/hProcess9"/>
    <dgm:cxn modelId="{64666C34-A8E6-4B7E-ABCD-A777DF5D2FC6}" type="presParOf" srcId="{A2CC1BBA-3372-4498-B307-F73243C140BE}" destId="{9FDDEBF8-7F6B-4D79-B8DE-5589C6BD3717}" srcOrd="7" destOrd="0" presId="urn:microsoft.com/office/officeart/2005/8/layout/hProcess9"/>
    <dgm:cxn modelId="{1769A6C0-7AA6-403D-94AD-821EC2C228E4}" type="presParOf" srcId="{A2CC1BBA-3372-4498-B307-F73243C140BE}" destId="{6C313D2E-5D7E-408E-A1C6-2EA40EE24ED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91F93E-BBBD-4F6E-997F-7C00551AD878}" type="doc">
      <dgm:prSet loTypeId="urn:microsoft.com/office/officeart/2005/8/layout/matrix3" loCatId="matrix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63EE882-5BA9-4DA7-8BC5-099745CB0D39}">
      <dgm:prSet phldrT="[Text]"/>
      <dgm:spPr/>
      <dgm:t>
        <a:bodyPr/>
        <a:lstStyle/>
        <a:p>
          <a:r>
            <a:rPr lang="en-US" dirty="0" smtClean="0"/>
            <a:t>European Union (EU)</a:t>
          </a:r>
          <a:endParaRPr lang="en-US" dirty="0"/>
        </a:p>
      </dgm:t>
    </dgm:pt>
    <dgm:pt modelId="{556BF1EC-23AB-41AC-B376-825BDB118A47}" type="parTrans" cxnId="{87B553AB-CFBB-4864-9E11-6CEC05672554}">
      <dgm:prSet/>
      <dgm:spPr/>
      <dgm:t>
        <a:bodyPr/>
        <a:lstStyle/>
        <a:p>
          <a:endParaRPr lang="en-US"/>
        </a:p>
      </dgm:t>
    </dgm:pt>
    <dgm:pt modelId="{FDD102A3-4EF4-45ED-8209-E20E4A62BD02}" type="sibTrans" cxnId="{87B553AB-CFBB-4864-9E11-6CEC05672554}">
      <dgm:prSet/>
      <dgm:spPr/>
      <dgm:t>
        <a:bodyPr/>
        <a:lstStyle/>
        <a:p>
          <a:endParaRPr lang="en-US"/>
        </a:p>
      </dgm:t>
    </dgm:pt>
    <dgm:pt modelId="{A8FB7F70-7D73-48E0-9E9C-B036A4FFB077}">
      <dgm:prSet phldrT="[Text]"/>
      <dgm:spPr/>
      <dgm:t>
        <a:bodyPr/>
        <a:lstStyle/>
        <a:p>
          <a:r>
            <a:rPr lang="en-US" dirty="0" smtClean="0"/>
            <a:t>North American Free Trade Agreement (NAFTA)</a:t>
          </a:r>
          <a:endParaRPr lang="en-US" dirty="0"/>
        </a:p>
      </dgm:t>
    </dgm:pt>
    <dgm:pt modelId="{DD9490B2-68FA-4812-9E7F-1E09BDBF063C}" type="parTrans" cxnId="{3D47568B-0E8A-4A3A-966B-BF7C0376AA42}">
      <dgm:prSet/>
      <dgm:spPr/>
      <dgm:t>
        <a:bodyPr/>
        <a:lstStyle/>
        <a:p>
          <a:endParaRPr lang="en-US"/>
        </a:p>
      </dgm:t>
    </dgm:pt>
    <dgm:pt modelId="{4F01344E-A19A-4A44-9367-E1E80FA6A73B}" type="sibTrans" cxnId="{3D47568B-0E8A-4A3A-966B-BF7C0376AA42}">
      <dgm:prSet/>
      <dgm:spPr/>
      <dgm:t>
        <a:bodyPr/>
        <a:lstStyle/>
        <a:p>
          <a:endParaRPr lang="en-US"/>
        </a:p>
      </dgm:t>
    </dgm:pt>
    <dgm:pt modelId="{9146C194-103E-48B1-BAC3-EEA54E4DE44D}">
      <dgm:prSet phldrT="[Text]"/>
      <dgm:spPr/>
      <dgm:t>
        <a:bodyPr/>
        <a:lstStyle/>
        <a:p>
          <a:r>
            <a:rPr lang="en-US" dirty="0" smtClean="0"/>
            <a:t>Association of South East Asian Nations (ASEAN)</a:t>
          </a:r>
          <a:endParaRPr lang="en-US" dirty="0"/>
        </a:p>
      </dgm:t>
    </dgm:pt>
    <dgm:pt modelId="{6289FF74-82E7-4327-83C0-11FC3267025C}" type="parTrans" cxnId="{FE216F87-FC17-4BBE-9307-E4A88E40E247}">
      <dgm:prSet/>
      <dgm:spPr/>
      <dgm:t>
        <a:bodyPr/>
        <a:lstStyle/>
        <a:p>
          <a:endParaRPr lang="en-US"/>
        </a:p>
      </dgm:t>
    </dgm:pt>
    <dgm:pt modelId="{9D597BF7-175A-4C88-8CCB-F5A45D84134C}" type="sibTrans" cxnId="{FE216F87-FC17-4BBE-9307-E4A88E40E247}">
      <dgm:prSet/>
      <dgm:spPr/>
      <dgm:t>
        <a:bodyPr/>
        <a:lstStyle/>
        <a:p>
          <a:endParaRPr lang="en-US"/>
        </a:p>
      </dgm:t>
    </dgm:pt>
    <dgm:pt modelId="{DA28AB74-BA7F-46E6-AC08-7549DB733940}">
      <dgm:prSet phldrT="[Text]"/>
      <dgm:spPr/>
      <dgm:t>
        <a:bodyPr/>
        <a:lstStyle/>
        <a:p>
          <a:r>
            <a:rPr lang="en-US" dirty="0" smtClean="0"/>
            <a:t>Regional Integration in Latin America</a:t>
          </a:r>
          <a:endParaRPr lang="en-US" dirty="0"/>
        </a:p>
      </dgm:t>
    </dgm:pt>
    <dgm:pt modelId="{154C0E5B-3179-4588-BFAB-9B487CA77769}" type="parTrans" cxnId="{00461AE1-E15B-4077-BB68-3B634B394567}">
      <dgm:prSet/>
      <dgm:spPr/>
      <dgm:t>
        <a:bodyPr/>
        <a:lstStyle/>
        <a:p>
          <a:endParaRPr lang="en-US"/>
        </a:p>
      </dgm:t>
    </dgm:pt>
    <dgm:pt modelId="{3F2720EA-9C98-49B9-B7A2-41250137ED33}" type="sibTrans" cxnId="{00461AE1-E15B-4077-BB68-3B634B394567}">
      <dgm:prSet/>
      <dgm:spPr/>
      <dgm:t>
        <a:bodyPr/>
        <a:lstStyle/>
        <a:p>
          <a:endParaRPr lang="en-US"/>
        </a:p>
      </dgm:t>
    </dgm:pt>
    <dgm:pt modelId="{606D669D-F2BE-4882-B43B-D51F76C880ED}" type="pres">
      <dgm:prSet presAssocID="{9C91F93E-BBBD-4F6E-997F-7C00551AD87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8276D7-4D1C-410A-9060-F0F56E946A57}" type="pres">
      <dgm:prSet presAssocID="{9C91F93E-BBBD-4F6E-997F-7C00551AD878}" presName="diamond" presStyleLbl="bgShp" presStyleIdx="0" presStyleCnt="1"/>
      <dgm:spPr/>
      <dgm:t>
        <a:bodyPr/>
        <a:lstStyle/>
        <a:p>
          <a:endParaRPr lang="en-US"/>
        </a:p>
      </dgm:t>
    </dgm:pt>
    <dgm:pt modelId="{C4D35B5A-6599-46B3-B1B2-B957ED7AEDB5}" type="pres">
      <dgm:prSet presAssocID="{9C91F93E-BBBD-4F6E-997F-7C00551AD87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834D4-41CB-4EFC-83B3-E93AA6BD66CA}" type="pres">
      <dgm:prSet presAssocID="{9C91F93E-BBBD-4F6E-997F-7C00551AD87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8D4CD-2D84-417C-AB8C-AF68C1C716CD}" type="pres">
      <dgm:prSet presAssocID="{9C91F93E-BBBD-4F6E-997F-7C00551AD87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67AB2-CA2F-4EF9-B893-F083C54BCE2E}" type="pres">
      <dgm:prSet presAssocID="{9C91F93E-BBBD-4F6E-997F-7C00551AD87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216F87-FC17-4BBE-9307-E4A88E40E247}" srcId="{9C91F93E-BBBD-4F6E-997F-7C00551AD878}" destId="{9146C194-103E-48B1-BAC3-EEA54E4DE44D}" srcOrd="2" destOrd="0" parTransId="{6289FF74-82E7-4327-83C0-11FC3267025C}" sibTransId="{9D597BF7-175A-4C88-8CCB-F5A45D84134C}"/>
    <dgm:cxn modelId="{CFCAC815-F5A8-4CC3-A7DB-C6E71A1604EA}" type="presOf" srcId="{DA28AB74-BA7F-46E6-AC08-7549DB733940}" destId="{A0267AB2-CA2F-4EF9-B893-F083C54BCE2E}" srcOrd="0" destOrd="0" presId="urn:microsoft.com/office/officeart/2005/8/layout/matrix3"/>
    <dgm:cxn modelId="{3D47568B-0E8A-4A3A-966B-BF7C0376AA42}" srcId="{9C91F93E-BBBD-4F6E-997F-7C00551AD878}" destId="{A8FB7F70-7D73-48E0-9E9C-B036A4FFB077}" srcOrd="1" destOrd="0" parTransId="{DD9490B2-68FA-4812-9E7F-1E09BDBF063C}" sibTransId="{4F01344E-A19A-4A44-9367-E1E80FA6A73B}"/>
    <dgm:cxn modelId="{A26476A5-8C6C-4035-B744-6E12A43AA80D}" type="presOf" srcId="{9C91F93E-BBBD-4F6E-997F-7C00551AD878}" destId="{606D669D-F2BE-4882-B43B-D51F76C880ED}" srcOrd="0" destOrd="0" presId="urn:microsoft.com/office/officeart/2005/8/layout/matrix3"/>
    <dgm:cxn modelId="{00461AE1-E15B-4077-BB68-3B634B394567}" srcId="{9C91F93E-BBBD-4F6E-997F-7C00551AD878}" destId="{DA28AB74-BA7F-46E6-AC08-7549DB733940}" srcOrd="3" destOrd="0" parTransId="{154C0E5B-3179-4588-BFAB-9B487CA77769}" sibTransId="{3F2720EA-9C98-49B9-B7A2-41250137ED33}"/>
    <dgm:cxn modelId="{87B553AB-CFBB-4864-9E11-6CEC05672554}" srcId="{9C91F93E-BBBD-4F6E-997F-7C00551AD878}" destId="{863EE882-5BA9-4DA7-8BC5-099745CB0D39}" srcOrd="0" destOrd="0" parTransId="{556BF1EC-23AB-41AC-B376-825BDB118A47}" sibTransId="{FDD102A3-4EF4-45ED-8209-E20E4A62BD02}"/>
    <dgm:cxn modelId="{45CCB135-EF33-4416-A06C-2CA10D1CE99D}" type="presOf" srcId="{863EE882-5BA9-4DA7-8BC5-099745CB0D39}" destId="{C4D35B5A-6599-46B3-B1B2-B957ED7AEDB5}" srcOrd="0" destOrd="0" presId="urn:microsoft.com/office/officeart/2005/8/layout/matrix3"/>
    <dgm:cxn modelId="{CF78D872-9C9C-49DE-8FB3-FA09F667519D}" type="presOf" srcId="{A8FB7F70-7D73-48E0-9E9C-B036A4FFB077}" destId="{E38834D4-41CB-4EFC-83B3-E93AA6BD66CA}" srcOrd="0" destOrd="0" presId="urn:microsoft.com/office/officeart/2005/8/layout/matrix3"/>
    <dgm:cxn modelId="{F2348A92-93BB-4CB9-9C2B-273371810D33}" type="presOf" srcId="{9146C194-103E-48B1-BAC3-EEA54E4DE44D}" destId="{7F48D4CD-2D84-417C-AB8C-AF68C1C716CD}" srcOrd="0" destOrd="0" presId="urn:microsoft.com/office/officeart/2005/8/layout/matrix3"/>
    <dgm:cxn modelId="{8B0FE333-C8C3-4D43-9161-5C03AC8CF6ED}" type="presParOf" srcId="{606D669D-F2BE-4882-B43B-D51F76C880ED}" destId="{8D8276D7-4D1C-410A-9060-F0F56E946A57}" srcOrd="0" destOrd="0" presId="urn:microsoft.com/office/officeart/2005/8/layout/matrix3"/>
    <dgm:cxn modelId="{D3BD62C8-9008-4BE1-9A0B-662DADDD3396}" type="presParOf" srcId="{606D669D-F2BE-4882-B43B-D51F76C880ED}" destId="{C4D35B5A-6599-46B3-B1B2-B957ED7AEDB5}" srcOrd="1" destOrd="0" presId="urn:microsoft.com/office/officeart/2005/8/layout/matrix3"/>
    <dgm:cxn modelId="{C2D78625-B72F-43AC-BCB1-F8033480A6A0}" type="presParOf" srcId="{606D669D-F2BE-4882-B43B-D51F76C880ED}" destId="{E38834D4-41CB-4EFC-83B3-E93AA6BD66CA}" srcOrd="2" destOrd="0" presId="urn:microsoft.com/office/officeart/2005/8/layout/matrix3"/>
    <dgm:cxn modelId="{E6E343C7-AE7A-4AD6-99A2-99F9F8BD5C3B}" type="presParOf" srcId="{606D669D-F2BE-4882-B43B-D51F76C880ED}" destId="{7F48D4CD-2D84-417C-AB8C-AF68C1C716CD}" srcOrd="3" destOrd="0" presId="urn:microsoft.com/office/officeart/2005/8/layout/matrix3"/>
    <dgm:cxn modelId="{288F57D4-7CD5-41FB-B79A-610D4C3BF0C5}" type="presParOf" srcId="{606D669D-F2BE-4882-B43B-D51F76C880ED}" destId="{A0267AB2-CA2F-4EF9-B893-F083C54BCE2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D56B3-6C82-40DD-98FA-134196FC26A4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0D8B5-8FAD-4D8C-8B4E-1B73660FDA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1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alphaModFix amt="29000"/>
            <a:lum/>
          </a:blip>
          <a:srcRect/>
          <a:stretch>
            <a:fillRect b="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627245"/>
            <a:ext cx="6400800" cy="1554480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1" baseline="0">
                <a:solidFill>
                  <a:srgbClr val="8CC75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138" y="457200"/>
            <a:ext cx="8224652" cy="147002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09AD3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0" y="6181725"/>
            <a:ext cx="6400800" cy="0"/>
          </a:xfrm>
          <a:prstGeom prst="line">
            <a:avLst/>
          </a:prstGeom>
          <a:ln w="57150">
            <a:solidFill>
              <a:srgbClr val="F47A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451168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31844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29963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987233403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 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03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2239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hib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6888"/>
            <a:ext cx="8229600" cy="1005840"/>
          </a:xfrm>
          <a:noFill/>
          <a:effectLst/>
        </p:spPr>
        <p:txBody>
          <a:bodyPr>
            <a:normAutofit/>
          </a:bodyPr>
          <a:lstStyle>
            <a:lvl1pPr algn="l">
              <a:defRPr sz="18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76306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xhibit Tall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5934"/>
            <a:ext cx="3657600" cy="846137"/>
          </a:xfrm>
          <a:noFill/>
          <a:effectLst/>
        </p:spPr>
        <p:txBody>
          <a:bodyPr anchor="t">
            <a:normAutofit/>
          </a:bodyPr>
          <a:lstStyle>
            <a:lvl1pPr algn="l">
              <a:defRPr sz="18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68313" y="1371600"/>
            <a:ext cx="3646487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94072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6888"/>
            <a:ext cx="8229600" cy="1005840"/>
          </a:xfrm>
          <a:noFill/>
          <a:effectLst/>
        </p:spPr>
        <p:txBody>
          <a:bodyPr>
            <a:normAutofit/>
          </a:bodyPr>
          <a:lstStyle>
            <a:lvl1pPr algn="l">
              <a:defRPr sz="18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25164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44895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Ter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 marL="233363" indent="-233363"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 marL="233363" indent="-233363"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46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3–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4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30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 spd="slow">
    <p:cut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6">
              <a:lumMod val="50000"/>
            </a:schemeClr>
          </a:solidFill>
          <a:latin typeface="+mj-lt"/>
          <a:ea typeface="Tahoma" pitchFamily="34" charset="0"/>
          <a:cs typeface="Tahoma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12763" indent="-284163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858838" indent="-173038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+mn-cs"/>
        </a:defRPr>
      </a:lvl4pPr>
      <a:lvl5pPr marL="1033463" indent="-174625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accent2">
              <a:lumMod val="75000"/>
            </a:schemeClr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br>
              <a:rPr lang="en-US" dirty="0" smtClean="0"/>
            </a:br>
            <a:r>
              <a:rPr lang="en-US" dirty="0" smtClean="0"/>
              <a:t>Regional Economic Integration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Global Business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739163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of Regional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Undermining the most-favored-nation status rule, an essential principle of the WTO</a:t>
            </a:r>
          </a:p>
          <a:p>
            <a:r>
              <a:rPr lang="en-US" dirty="0" smtClean="0"/>
              <a:t>Imposing uniform laws and regulations that at times do not take into account national economic, cultural, and social differences</a:t>
            </a:r>
          </a:p>
          <a:p>
            <a:r>
              <a:rPr lang="en-US" dirty="0" smtClean="0"/>
              <a:t>Eliminating jobs and increasing unemployment in protected industries</a:t>
            </a:r>
          </a:p>
          <a:p>
            <a:r>
              <a:rPr lang="en-US" dirty="0" smtClean="0"/>
              <a:t>Losing sovereignty, national independence, and identity</a:t>
            </a:r>
          </a:p>
          <a:p>
            <a:r>
              <a:rPr lang="en-US" dirty="0" smtClean="0"/>
              <a:t>Reducing the powers of the national government</a:t>
            </a:r>
          </a:p>
          <a:p>
            <a:r>
              <a:rPr lang="en-US" dirty="0" smtClean="0"/>
              <a:t>Increasing the problems of illegal drugs and terrorism due to the ease of cross-border labor movement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07078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Economic Geography of Regional Integration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Economic geography</a:t>
            </a:r>
          </a:p>
          <a:p>
            <a:pPr lvl="1"/>
            <a:r>
              <a:rPr lang="en-US" dirty="0" smtClean="0"/>
              <a:t>The study of principles that govern the efficient spatial allocation of economic resources and the resulting consequences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975151" y="1488165"/>
            <a:ext cx="3200400" cy="3220247"/>
            <a:chOff x="4953000" y="2037870"/>
            <a:chExt cx="3200400" cy="3220247"/>
          </a:xfrm>
        </p:grpSpPr>
        <p:sp>
          <p:nvSpPr>
            <p:cNvPr id="7" name="Freeform 3"/>
            <p:cNvSpPr>
              <a:spLocks/>
            </p:cNvSpPr>
            <p:nvPr/>
          </p:nvSpPr>
          <p:spPr bwMode="blackWhite">
            <a:xfrm>
              <a:off x="5257800" y="2542300"/>
              <a:ext cx="838200" cy="762000"/>
            </a:xfrm>
            <a:custGeom>
              <a:avLst/>
              <a:gdLst>
                <a:gd name="T0" fmla="*/ 0 w 480"/>
                <a:gd name="T1" fmla="*/ 0 h 528"/>
                <a:gd name="T2" fmla="*/ 0 w 480"/>
                <a:gd name="T3" fmla="*/ 609600 h 528"/>
                <a:gd name="T4" fmla="*/ 533400 w 480"/>
                <a:gd name="T5" fmla="*/ 609600 h 5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0" h="528">
                  <a:moveTo>
                    <a:pt x="0" y="0"/>
                  </a:moveTo>
                  <a:lnTo>
                    <a:pt x="0" y="528"/>
                  </a:lnTo>
                  <a:lnTo>
                    <a:pt x="480" y="528"/>
                  </a:ln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blackWhite">
            <a:xfrm>
              <a:off x="6096001" y="3810319"/>
              <a:ext cx="2057398" cy="548640"/>
            </a:xfrm>
            <a:prstGeom prst="roundRect">
              <a:avLst>
                <a:gd name="adj" fmla="val 10898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40" anchor="ctr"/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hink global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blackWhite">
            <a:xfrm>
              <a:off x="6096002" y="2990407"/>
              <a:ext cx="2057398" cy="548640"/>
            </a:xfrm>
            <a:prstGeom prst="roundRect">
              <a:avLst>
                <a:gd name="adj" fmla="val 9936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1440" anchor="ctr"/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tart small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blackWhite">
            <a:xfrm>
              <a:off x="6096001" y="4618037"/>
              <a:ext cx="2057398" cy="640080"/>
            </a:xfrm>
            <a:prstGeom prst="roundRect">
              <a:avLst>
                <a:gd name="adj" fmla="val 10898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91440" anchor="ctr"/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Compensate the least fortunate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blackWhite">
            <a:xfrm>
              <a:off x="5257800" y="3304301"/>
              <a:ext cx="838200" cy="790970"/>
            </a:xfrm>
            <a:custGeom>
              <a:avLst/>
              <a:gdLst>
                <a:gd name="T0" fmla="*/ 0 w 480"/>
                <a:gd name="T1" fmla="*/ 0 h 528"/>
                <a:gd name="T2" fmla="*/ 0 w 480"/>
                <a:gd name="T3" fmla="*/ 838200 h 528"/>
                <a:gd name="T4" fmla="*/ 533400 w 480"/>
                <a:gd name="T5" fmla="*/ 838200 h 5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0" h="528">
                  <a:moveTo>
                    <a:pt x="0" y="0"/>
                  </a:moveTo>
                  <a:lnTo>
                    <a:pt x="0" y="528"/>
                  </a:lnTo>
                  <a:lnTo>
                    <a:pt x="480" y="528"/>
                  </a:ln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blackWhite">
            <a:xfrm>
              <a:off x="5257800" y="3758571"/>
              <a:ext cx="838200" cy="1174899"/>
            </a:xfrm>
            <a:custGeom>
              <a:avLst/>
              <a:gdLst>
                <a:gd name="T0" fmla="*/ 0 w 480"/>
                <a:gd name="T1" fmla="*/ 0 h 528"/>
                <a:gd name="T2" fmla="*/ 0 w 480"/>
                <a:gd name="T3" fmla="*/ 952500 h 528"/>
                <a:gd name="T4" fmla="*/ 533400 w 480"/>
                <a:gd name="T5" fmla="*/ 952500 h 5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0" h="528">
                  <a:moveTo>
                    <a:pt x="0" y="0"/>
                  </a:moveTo>
                  <a:lnTo>
                    <a:pt x="0" y="528"/>
                  </a:lnTo>
                  <a:lnTo>
                    <a:pt x="480" y="528"/>
                  </a:ln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953000" y="2037870"/>
              <a:ext cx="2590800" cy="774402"/>
            </a:xfrm>
            <a:prstGeom prst="roundRect">
              <a:avLst>
                <a:gd name="adj" fmla="val 17003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Steps to Regional </a:t>
              </a:r>
              <a:br>
                <a:rPr lang="en-US" sz="2000" b="1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Integration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478434" y="3122839"/>
              <a:ext cx="352630" cy="3657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478434" y="3910971"/>
              <a:ext cx="352630" cy="3657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478434" y="4749171"/>
              <a:ext cx="352630" cy="3657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2775182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371600" algn="l"/>
              </a:tabLst>
            </a:pPr>
            <a:r>
              <a:rPr lang="en-US" dirty="0" smtClean="0"/>
              <a:t>EXHIBIT 3.3	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REGIONS CLOSE TO WORLD MARKETS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80058"/>
            <a:ext cx="7772400" cy="47774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525950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71600" indent="-1371600">
              <a:tabLst>
                <a:tab pos="1371600" algn="l"/>
              </a:tabLst>
            </a:pPr>
            <a:r>
              <a:rPr lang="en-US" dirty="0" smtClean="0"/>
              <a:t>EXHIBIT 3.4	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REGIONS WITH LARGE LOCAL MARKETS BUT LOCATED FAR FROM WORLD MARKETS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2" y="1371599"/>
            <a:ext cx="8229600" cy="476225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4296458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71600" indent="-1371600">
              <a:tabLst>
                <a:tab pos="1371600" algn="l"/>
              </a:tabLst>
            </a:pPr>
            <a:r>
              <a:rPr lang="en-US" dirty="0" smtClean="0"/>
              <a:t>EXHIBIT 3.5	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REGIONS WITH SMALL LOCAL MARKETS LOCATED FAR FROM WORLD MARKETS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12" y="1387475"/>
            <a:ext cx="8138160" cy="48049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516736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Does Regional Integration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Confound Global </a:t>
            </a:r>
            <a:r>
              <a:rPr lang="en-US" dirty="0"/>
              <a:t>Trade?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1361190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2624712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European Union (EU)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 is most </a:t>
            </a:r>
            <a:r>
              <a:rPr lang="en-US" dirty="0"/>
              <a:t>highly evolved </a:t>
            </a:r>
            <a:r>
              <a:rPr lang="en-US" dirty="0" smtClean="0"/>
              <a:t>regional integration:</a:t>
            </a:r>
          </a:p>
          <a:p>
            <a:pPr lvl="1"/>
            <a:r>
              <a:rPr lang="en-US" dirty="0" smtClean="0"/>
              <a:t>EU grew </a:t>
            </a:r>
            <a:r>
              <a:rPr lang="en-US" dirty="0"/>
              <a:t>out of European Coal and </a:t>
            </a:r>
            <a:r>
              <a:rPr lang="en-US" dirty="0" smtClean="0"/>
              <a:t>Steel Community </a:t>
            </a:r>
            <a:r>
              <a:rPr lang="en-US" dirty="0"/>
              <a:t>(ECSC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The Treaty </a:t>
            </a:r>
            <a:r>
              <a:rPr lang="en-US" dirty="0"/>
              <a:t>of Rome in </a:t>
            </a:r>
            <a:r>
              <a:rPr lang="en-US" dirty="0" smtClean="0"/>
              <a:t>1957 established the European </a:t>
            </a:r>
            <a:r>
              <a:rPr lang="en-US" dirty="0"/>
              <a:t>Economic Community (EEC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Maastricht </a:t>
            </a:r>
            <a:r>
              <a:rPr lang="en-US" dirty="0" smtClean="0"/>
              <a:t>Treaty in 1992 created the EU as a </a:t>
            </a:r>
            <a:r>
              <a:rPr lang="en-US" dirty="0"/>
              <a:t>full economic union </a:t>
            </a:r>
            <a:r>
              <a:rPr lang="en-US" dirty="0" smtClean="0"/>
              <a:t>with </a:t>
            </a:r>
            <a:r>
              <a:rPr lang="en-US" dirty="0"/>
              <a:t>free movement of </a:t>
            </a:r>
            <a:r>
              <a:rPr lang="en-US" dirty="0" smtClean="0"/>
              <a:t>labor among its member </a:t>
            </a:r>
            <a:r>
              <a:rPr lang="en-US" dirty="0"/>
              <a:t>countries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euro was adopted as a common currency in 1992.</a:t>
            </a:r>
          </a:p>
          <a:p>
            <a:pPr lvl="1"/>
            <a:r>
              <a:rPr lang="en-US" dirty="0" smtClean="0"/>
              <a:t>Economic coordination and fiscal stability is challenged by the sovereign debt crisis of some members.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29434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tabLst>
                <a:tab pos="1371600" algn="l"/>
              </a:tabLst>
            </a:pPr>
            <a:r>
              <a:rPr lang="en-US" dirty="0" smtClean="0"/>
              <a:t>EXHIBIT 3.6</a:t>
            </a:r>
            <a:br>
              <a:rPr lang="en-US" dirty="0" smtClean="0"/>
            </a:b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THE EUROPEAN UNION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82" y="267438"/>
            <a:ext cx="4353332" cy="514276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5115834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71600" indent="-1371600">
              <a:tabLst>
                <a:tab pos="1371600" algn="l"/>
              </a:tabLst>
            </a:pPr>
            <a:r>
              <a:rPr lang="en-US" dirty="0" smtClean="0"/>
              <a:t>EXHIBIT 3.7	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THE EUROPEAN UNION  AND THE UNITED STATES: </a:t>
            </a:r>
            <a:b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 COMPARISON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"/>
          <a:stretch/>
        </p:blipFill>
        <p:spPr>
          <a:xfrm>
            <a:off x="1371600" y="1327299"/>
            <a:ext cx="6400800" cy="485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52601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North American </a:t>
            </a:r>
            <a:r>
              <a:rPr lang="en-US" dirty="0" smtClean="0"/>
              <a:t>Free-Trade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Agreement (NAFTA)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Canada, United States, and </a:t>
            </a:r>
            <a:r>
              <a:rPr lang="en-US" dirty="0" smtClean="0"/>
              <a:t>Mexico reached a comprehensive trade agreement in 1994.</a:t>
            </a:r>
          </a:p>
          <a:p>
            <a:r>
              <a:rPr lang="en-US" dirty="0" smtClean="0"/>
              <a:t>Major NAFTA objectives:</a:t>
            </a:r>
          </a:p>
          <a:p>
            <a:pPr lvl="1"/>
            <a:r>
              <a:rPr lang="en-US" dirty="0" smtClean="0"/>
              <a:t>Trade expansion through </a:t>
            </a:r>
            <a:r>
              <a:rPr lang="en-US" dirty="0"/>
              <a:t>the phased </a:t>
            </a:r>
            <a:r>
              <a:rPr lang="en-US" dirty="0" smtClean="0"/>
              <a:t>elimination of </a:t>
            </a:r>
            <a:r>
              <a:rPr lang="en-US" dirty="0"/>
              <a:t>all trade </a:t>
            </a:r>
            <a:r>
              <a:rPr lang="en-US" dirty="0" smtClean="0"/>
              <a:t>barriers</a:t>
            </a:r>
          </a:p>
          <a:p>
            <a:pPr lvl="1"/>
            <a:r>
              <a:rPr lang="en-US" dirty="0" smtClean="0"/>
              <a:t>Protection </a:t>
            </a:r>
            <a:r>
              <a:rPr lang="en-US" dirty="0"/>
              <a:t>of intellectual </a:t>
            </a:r>
            <a:r>
              <a:rPr lang="en-US" dirty="0" smtClean="0"/>
              <a:t>property rights</a:t>
            </a:r>
          </a:p>
          <a:p>
            <a:pPr lvl="1"/>
            <a:r>
              <a:rPr lang="en-US" dirty="0" smtClean="0"/>
              <a:t>Creation </a:t>
            </a:r>
            <a:r>
              <a:rPr lang="en-US" dirty="0"/>
              <a:t>of institutions to address </a:t>
            </a:r>
            <a:r>
              <a:rPr lang="en-US" dirty="0" smtClean="0"/>
              <a:t>unfair </a:t>
            </a:r>
            <a:r>
              <a:rPr lang="en-US" dirty="0"/>
              <a:t>trade practices</a:t>
            </a:r>
            <a:r>
              <a:rPr lang="en-US" dirty="0" smtClean="0"/>
              <a:t>, trade disputes, </a:t>
            </a:r>
            <a:r>
              <a:rPr lang="en-US" dirty="0"/>
              <a:t>environmental protection, worker’s rights</a:t>
            </a:r>
            <a:r>
              <a:rPr lang="en-US" dirty="0" smtClean="0"/>
              <a:t>, competition </a:t>
            </a:r>
            <a:r>
              <a:rPr lang="en-US" dirty="0"/>
              <a:t>policies, and </a:t>
            </a:r>
            <a:r>
              <a:rPr lang="en-US" dirty="0" smtClean="0"/>
              <a:t>implementation </a:t>
            </a:r>
            <a:r>
              <a:rPr lang="en-US" dirty="0"/>
              <a:t>of NAFTA rules and </a:t>
            </a:r>
            <a:r>
              <a:rPr lang="en-US" dirty="0" smtClean="0"/>
              <a:t>regulations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6131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regional economic integration, its evolution, and its benefits and costs. </a:t>
            </a:r>
          </a:p>
          <a:p>
            <a:r>
              <a:rPr lang="en-US" dirty="0" smtClean="0"/>
              <a:t>Identify how economic geography helps explain, promote, and segment regional integration blocs.</a:t>
            </a:r>
          </a:p>
          <a:p>
            <a:r>
              <a:rPr lang="en-US" dirty="0" smtClean="0"/>
              <a:t>Identify the primary reasons why countries are now seeking to pursue regional integration at the expense of multilateral trade liberalization.</a:t>
            </a:r>
          </a:p>
          <a:p>
            <a:r>
              <a:rPr lang="en-US" dirty="0" smtClean="0"/>
              <a:t>Explain why the European Union is seen as the most advanced regional integration bloc.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studying this chapter, you should be able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303013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35934"/>
            <a:ext cx="3657600" cy="1088066"/>
          </a:xfrm>
        </p:spPr>
        <p:txBody>
          <a:bodyPr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EXHIBIT 3.8</a:t>
            </a:r>
            <a:br>
              <a:rPr lang="en-US" dirty="0" smtClean="0"/>
            </a:b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NORTH AMERICAN FREE-TRADE AGREEMENT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289" y="260350"/>
            <a:ext cx="4312624" cy="59324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73766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71600" indent="-1371600">
              <a:tabLst>
                <a:tab pos="1371600" algn="l"/>
              </a:tabLst>
            </a:pPr>
            <a:r>
              <a:rPr lang="en-US" dirty="0" smtClean="0"/>
              <a:t>EXHIBIT 3.9	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UNITED STATES: EXPORTS OF GOODS TO AND FROM TOP TEN TRADE PARTNERS (BILLIONS OF U.S. DOLLARS)	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143000" y="1284767"/>
            <a:ext cx="6858000" cy="405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15054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71600" indent="-1371600">
              <a:tabLst>
                <a:tab pos="1371600" algn="l"/>
              </a:tabLst>
            </a:pPr>
            <a:r>
              <a:rPr lang="en-US" dirty="0" smtClean="0"/>
              <a:t>EXHIBIT 3.9	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UNITED STATES: IMPORTS OF GOODS TO AND FROM TOP TEN TRADE PARTNERS (BILLIONS OF U.S. DOLLARS)	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1143000" y="1240466"/>
            <a:ext cx="6858000" cy="405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82602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Association of South East Asian Nations (ASEAN)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ASEAN’s objectives:</a:t>
            </a:r>
          </a:p>
          <a:p>
            <a:pPr lvl="1"/>
            <a:r>
              <a:rPr lang="en-US" dirty="0" smtClean="0"/>
              <a:t>To accelerate economic growth, social progress, and cultural development in the region</a:t>
            </a:r>
          </a:p>
          <a:p>
            <a:pPr lvl="1"/>
            <a:r>
              <a:rPr lang="en-US" dirty="0" smtClean="0"/>
              <a:t>To promote peace and stability through the rule of law in relationships among countries in the region</a:t>
            </a:r>
          </a:p>
          <a:p>
            <a:r>
              <a:rPr lang="en-US" dirty="0" smtClean="0"/>
              <a:t>Bases for ASEAN:</a:t>
            </a:r>
          </a:p>
          <a:p>
            <a:pPr lvl="1"/>
            <a:r>
              <a:rPr lang="en-US" dirty="0" smtClean="0"/>
              <a:t>ASEAN Security Community (ASC)</a:t>
            </a:r>
          </a:p>
          <a:p>
            <a:pPr lvl="1"/>
            <a:r>
              <a:rPr lang="en-US" dirty="0" smtClean="0"/>
              <a:t>ASEAN Economic Community</a:t>
            </a:r>
          </a:p>
          <a:p>
            <a:pPr lvl="1"/>
            <a:r>
              <a:rPr lang="en-US" dirty="0" smtClean="0"/>
              <a:t>ASEAN Sociocultural Community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13112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489075" indent="-1489075">
              <a:tabLst>
                <a:tab pos="1489075" algn="l"/>
              </a:tabLst>
            </a:pPr>
            <a:r>
              <a:rPr lang="en-US" dirty="0" smtClean="0"/>
              <a:t>EXHIBIT 3.10	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ASSOCIATION OF SOUTHEAST ASIAN NATIONS (ASEAN)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40" y="1371600"/>
            <a:ext cx="7654960" cy="479160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61354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489075" algn="l"/>
              </a:tabLst>
            </a:pPr>
            <a:r>
              <a:rPr lang="en-US" dirty="0" smtClean="0"/>
              <a:t>EXHIBIT 3.11	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ASEAN SELECTED KEY ECONOMIC INDICATORS, 2013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" b="2951"/>
          <a:stretch/>
        </p:blipFill>
        <p:spPr>
          <a:xfrm>
            <a:off x="468313" y="1426536"/>
            <a:ext cx="8229600" cy="320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50634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Integration in Latin America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Treaty of Montevideo in 1960 created the Latin American Free Trade Association (LAFTA).</a:t>
            </a:r>
          </a:p>
          <a:p>
            <a:r>
              <a:rPr lang="en-US" dirty="0" smtClean="0"/>
              <a:t>Bolivia, Chile, Colombia, Ecuador, and Peru created the Andean Group in 1969.</a:t>
            </a:r>
          </a:p>
          <a:p>
            <a:r>
              <a:rPr lang="en-US" dirty="0" smtClean="0"/>
              <a:t>Treaty of Asunción in 1991 among Argentina, Brazil, Paraguay, and Uruguay, created the Southern Cone Common Market, or MERCOSUR (</a:t>
            </a:r>
            <a:r>
              <a:rPr lang="en-US" i="1" dirty="0" smtClean="0"/>
              <a:t>Mercado Común del Sur</a:t>
            </a:r>
            <a:r>
              <a:rPr lang="en-US" dirty="0" smtClean="0"/>
              <a:t>).</a:t>
            </a:r>
          </a:p>
          <a:p>
            <a:r>
              <a:rPr lang="en-US" dirty="0" smtClean="0"/>
              <a:t>DR-CAFTA (Dominican Republic and Central American Free Trade Agreement) became effective in 2005.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19470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EXHIBIT 3.12</a:t>
            </a:r>
            <a:br>
              <a:rPr lang="en-US" dirty="0" smtClean="0"/>
            </a:b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REGIONAL INTEGRATION IN LATIN AMERICA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565" y="249238"/>
            <a:ext cx="4323348" cy="59436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4129443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regional integration</a:t>
            </a:r>
          </a:p>
          <a:p>
            <a:pPr>
              <a:spcBef>
                <a:spcPts val="600"/>
              </a:spcBef>
            </a:pPr>
            <a:r>
              <a:rPr lang="en-US" dirty="0"/>
              <a:t>spatial transformations</a:t>
            </a:r>
          </a:p>
          <a:p>
            <a:pPr>
              <a:spcBef>
                <a:spcPts val="600"/>
              </a:spcBef>
            </a:pPr>
            <a:r>
              <a:rPr lang="en-US" dirty="0"/>
              <a:t>free-trade area</a:t>
            </a:r>
          </a:p>
          <a:p>
            <a:pPr>
              <a:spcBef>
                <a:spcPts val="600"/>
              </a:spcBef>
            </a:pPr>
            <a:r>
              <a:rPr lang="en-US" dirty="0"/>
              <a:t>customs union</a:t>
            </a:r>
          </a:p>
          <a:p>
            <a:pPr>
              <a:spcBef>
                <a:spcPts val="600"/>
              </a:spcBef>
            </a:pPr>
            <a:r>
              <a:rPr lang="en-US" dirty="0"/>
              <a:t>common market or single </a:t>
            </a:r>
            <a:r>
              <a:rPr lang="en-US" dirty="0" smtClean="0"/>
              <a:t>market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economic and monetary union</a:t>
            </a:r>
          </a:p>
          <a:p>
            <a:pPr>
              <a:spcBef>
                <a:spcPts val="600"/>
              </a:spcBef>
            </a:pPr>
            <a:r>
              <a:rPr lang="en-US" dirty="0"/>
              <a:t>political union</a:t>
            </a:r>
          </a:p>
          <a:p>
            <a:pPr>
              <a:spcBef>
                <a:spcPts val="600"/>
              </a:spcBef>
            </a:pPr>
            <a:r>
              <a:rPr lang="en-US" dirty="0"/>
              <a:t>economic </a:t>
            </a:r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797738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5"/>
            </a:pPr>
            <a:r>
              <a:rPr lang="en-US" dirty="0" smtClean="0"/>
              <a:t>Describe how NAFTA has affected U.S.–Mexico bilateral trade in goods and services.</a:t>
            </a:r>
          </a:p>
          <a:p>
            <a:pPr>
              <a:buAutoNum type="arabicPeriod" startAt="5"/>
            </a:pPr>
            <a:r>
              <a:rPr lang="en-US" dirty="0" smtClean="0"/>
              <a:t>Explain the importance of ASEAN and indicate why Asia may become the most important free trade region for this century.</a:t>
            </a:r>
          </a:p>
          <a:p>
            <a:pPr>
              <a:buAutoNum type="arabicPeriod" startAt="5"/>
            </a:pPr>
            <a:r>
              <a:rPr lang="en-US" dirty="0" smtClean="0"/>
              <a:t>Explain why regional integration in Latin America is challenging and why there is potential for a grouping like MERCOSUR to become more predominant.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studying this chapter, you should be able to:</a:t>
            </a:r>
          </a:p>
        </p:txBody>
      </p:sp>
    </p:spTree>
    <p:extLst>
      <p:ext uri="{BB962C8B-B14F-4D97-AF65-F5344CB8AC3E}">
        <p14:creationId xmlns:p14="http://schemas.microsoft.com/office/powerpoint/2010/main" val="706498092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371600" algn="l"/>
              </a:tabLst>
            </a:pPr>
            <a:r>
              <a:rPr lang="en-US" dirty="0" smtClean="0"/>
              <a:t>EXHIBIT 3.1	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TRANS-PACIFIC PARTERNSHIP AGREEMENT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96" y="1376835"/>
            <a:ext cx="6583680" cy="4803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7737243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Regional Economic Integration?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Regional integration</a:t>
            </a:r>
          </a:p>
          <a:p>
            <a:pPr lvl="1"/>
            <a:r>
              <a:rPr lang="en-US" dirty="0" smtClean="0"/>
              <a:t>Implementation of a multitude of economic and/or political steps by member states to increase their global competitiveness, including preferential trade access</a:t>
            </a:r>
          </a:p>
          <a:p>
            <a:r>
              <a:rPr lang="en-US" b="1" dirty="0" smtClean="0"/>
              <a:t>Spatial transformations</a:t>
            </a:r>
          </a:p>
          <a:p>
            <a:pPr lvl="1"/>
            <a:r>
              <a:rPr lang="en-US" dirty="0" smtClean="0"/>
              <a:t>The process of allowing efficient geographic distribution of business activities within and among countries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018318298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Regional Integration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042242"/>
              </p:ext>
            </p:extLst>
          </p:nvPr>
        </p:nvGraphicFramePr>
        <p:xfrm>
          <a:off x="457200" y="13716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1781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371600" algn="l"/>
              </a:tabLst>
            </a:pPr>
            <a:r>
              <a:rPr lang="en-US" dirty="0" smtClean="0"/>
              <a:t>EXHIBIT 3.2	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FORM AND STAGES OF REGIONAL INTEGRATION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927874"/>
              </p:ext>
            </p:extLst>
          </p:nvPr>
        </p:nvGraphicFramePr>
        <p:xfrm>
          <a:off x="468312" y="1387475"/>
          <a:ext cx="8256180" cy="3108960"/>
        </p:xfrm>
        <a:graphic>
          <a:graphicData uri="http://schemas.openxmlformats.org/drawingml/2006/table">
            <a:tbl>
              <a:tblPr/>
              <a:tblGrid>
                <a:gridCol w="1590640"/>
                <a:gridCol w="1590640"/>
                <a:gridCol w="1514896"/>
                <a:gridCol w="1974903"/>
                <a:gridCol w="1585101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Stage </a:t>
                      </a:r>
                      <a:r>
                        <a:rPr lang="en-US" sz="16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of Integration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" marR="9144"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Abolition of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Tariffs and </a:t>
                      </a:r>
                      <a:r>
                        <a:rPr lang="en-US" sz="16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Quotas Among </a:t>
                      </a:r>
                      <a:r>
                        <a:rPr lang="en-US" sz="1600" b="1" i="0" u="none" strike="noStrike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" marR="9144"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External Tariff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and Quota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System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" marR="9144"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Abolition </a:t>
                      </a:r>
                      <a:r>
                        <a:rPr lang="en-US" sz="1600" b="1" i="0" u="none" strike="noStrike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Restrictions 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 </a:t>
                      </a:r>
                      <a:r>
                        <a:rPr lang="en-US" sz="16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Movements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" marR="9144"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Harmonization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and Unification </a:t>
                      </a:r>
                      <a:r>
                        <a:rPr lang="en-US" sz="16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of Economic </a:t>
                      </a:r>
                      <a:r>
                        <a:rPr lang="en-US" sz="1600" b="1" i="0" u="none" strike="noStrike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Policies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and Institutions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" marR="9144"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051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Free-trade area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" marR="9144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" marR="9144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" marR="9144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" marR="9144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" marR="9144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051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Customs union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" marR="9144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" marR="9144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" marR="9144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" marR="9144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" marR="9144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051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Common market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" marR="9144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" marR="9144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9144" marR="9144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9144" marR="9144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" marR="9144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051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Economic union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" marR="9144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" marR="9144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9144" marR="9144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9144" marR="9144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9144" marR="9144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32702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 and Cons of </a:t>
            </a:r>
            <a:r>
              <a:rPr lang="en-US" dirty="0"/>
              <a:t>Regional Integration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057400"/>
            <a:ext cx="6858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nip Same Side Corner Rectangle 5"/>
          <p:cNvSpPr/>
          <p:nvPr/>
        </p:nvSpPr>
        <p:spPr>
          <a:xfrm>
            <a:off x="1766668" y="3490298"/>
            <a:ext cx="1161300" cy="723901"/>
          </a:xfrm>
          <a:prstGeom prst="snip2Same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 anchorCtr="1">
            <a:flatTx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charset="0"/>
              </a:rPr>
              <a:t>Benefits</a:t>
            </a:r>
          </a:p>
        </p:txBody>
      </p:sp>
      <p:sp>
        <p:nvSpPr>
          <p:cNvPr id="7" name="Snip Same Side Corner Rectangle 6"/>
          <p:cNvSpPr/>
          <p:nvPr/>
        </p:nvSpPr>
        <p:spPr>
          <a:xfrm>
            <a:off x="6225201" y="3490299"/>
            <a:ext cx="1161300" cy="723900"/>
          </a:xfrm>
          <a:prstGeom prst="snip2Same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rIns="0" anchor="ctr" anchorCtr="1"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Costs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4885" y="2296633"/>
            <a:ext cx="1377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Regional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Integration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434424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Regional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a larger pool of consumers with growing incomes and similar culture, tastes, and social values</a:t>
            </a:r>
          </a:p>
          <a:p>
            <a:r>
              <a:rPr lang="en-US" dirty="0" smtClean="0"/>
              <a:t>Encouraging economies of scale in production, increasing the region’s level of global competitiveness, and enhancing economic growth through investment flows</a:t>
            </a:r>
          </a:p>
          <a:p>
            <a:r>
              <a:rPr lang="en-US" dirty="0" smtClean="0"/>
              <a:t>Freeing the flow of capital, labor, and technology to the most productive areas in the region</a:t>
            </a:r>
          </a:p>
          <a:p>
            <a:r>
              <a:rPr lang="en-US" dirty="0" smtClean="0"/>
              <a:t>Increasing cooperation, peace, and security among countries in the region</a:t>
            </a:r>
          </a:p>
          <a:p>
            <a:r>
              <a:rPr lang="en-US" dirty="0" smtClean="0"/>
              <a:t>Encouraging member states to enhance their social welfare to match that of the most progressive states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45763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 to Global Busin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 to Global Business</Template>
  <TotalTime>1046</TotalTime>
  <Words>2256</Words>
  <Application>Microsoft Office PowerPoint</Application>
  <PresentationFormat>On-screen Show (4:3)</PresentationFormat>
  <Paragraphs>165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Tahoma</vt:lpstr>
      <vt:lpstr>Intro to Global Business</vt:lpstr>
      <vt:lpstr>Introduction to Global Business</vt:lpstr>
      <vt:lpstr>After studying this chapter, you should be able to:</vt:lpstr>
      <vt:lpstr>After studying this chapter, you should be able to:</vt:lpstr>
      <vt:lpstr>EXHIBIT 3.1 TRANS-PACIFIC PARTERNSHIP AGREEMENT</vt:lpstr>
      <vt:lpstr>What Is Regional Economic Integration?</vt:lpstr>
      <vt:lpstr>Stages of Regional Integration</vt:lpstr>
      <vt:lpstr>EXHIBIT 3.2 FORM AND STAGES OF REGIONAL INTEGRATION</vt:lpstr>
      <vt:lpstr>Pros and Cons of Regional Integration</vt:lpstr>
      <vt:lpstr>Benefits of Regional Integration</vt:lpstr>
      <vt:lpstr>Costs of Regional Integration</vt:lpstr>
      <vt:lpstr>The Economic Geography of Regional Integration</vt:lpstr>
      <vt:lpstr>EXHIBIT 3.3 REGIONS CLOSE TO WORLD MARKETS</vt:lpstr>
      <vt:lpstr>EXHIBIT 3.4 REGIONS WITH LARGE LOCAL MARKETS BUT LOCATED FAR FROM WORLD MARKETS</vt:lpstr>
      <vt:lpstr>EXHIBIT 3.5 REGIONS WITH SMALL LOCAL MARKETS LOCATED FAR FROM WORLD MARKETS</vt:lpstr>
      <vt:lpstr>Does Regional Integration  Confound Global Trade?</vt:lpstr>
      <vt:lpstr>The European Union (EU)</vt:lpstr>
      <vt:lpstr>EXHIBIT 3.6 THE EUROPEAN UNION</vt:lpstr>
      <vt:lpstr>EXHIBIT 3.7 THE EUROPEAN UNION  AND THE UNITED STATES:  A COMPARISON</vt:lpstr>
      <vt:lpstr>The North American Free-Trade Agreement (NAFTA)</vt:lpstr>
      <vt:lpstr>EXHIBIT 3.8 NORTH AMERICAN FREE-TRADE AGREEMENT</vt:lpstr>
      <vt:lpstr>EXHIBIT 3.9 UNITED STATES: EXPORTS OF GOODS TO AND FROM TOP TEN TRADE PARTNERS (BILLIONS OF U.S. DOLLARS) </vt:lpstr>
      <vt:lpstr>EXHIBIT 3.9 UNITED STATES: IMPORTS OF GOODS TO AND FROM TOP TEN TRADE PARTNERS (BILLIONS OF U.S. DOLLARS) </vt:lpstr>
      <vt:lpstr>Association of South East Asian Nations (ASEAN)</vt:lpstr>
      <vt:lpstr>EXHIBIT 3.10 ASSOCIATION OF SOUTHEAST ASIAN NATIONS (ASEAN)</vt:lpstr>
      <vt:lpstr>EXHIBIT 3.11 ASEAN SELECTED KEY ECONOMIC INDICATORS, 2013</vt:lpstr>
      <vt:lpstr>Regional Integration in Latin America</vt:lpstr>
      <vt:lpstr>EXHIBIT 3.12 REGIONAL INTEGRATION IN LATIN AMERICA</vt:lpstr>
      <vt:lpstr>Key Terms</vt:lpstr>
    </vt:vector>
  </TitlesOfParts>
  <Manager>S. Bainbridge</Manager>
  <Company>Cengage,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Global Business 2e</dc:title>
  <dc:subject>Chapter 3</dc:subject>
  <dc:creator>Cat Skintik</dc:creator>
  <cp:lastModifiedBy>David A. Fleming</cp:lastModifiedBy>
  <cp:revision>112</cp:revision>
  <dcterms:created xsi:type="dcterms:W3CDTF">2012-08-08T00:28:11Z</dcterms:created>
  <dcterms:modified xsi:type="dcterms:W3CDTF">2019-09-11T15:38:15Z</dcterms:modified>
</cp:coreProperties>
</file>