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40B790-6591-47DD-B576-000D711739DB}"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6C23B-87CC-4E91-B7BD-4A7DB88F6FD2}" type="slidenum">
              <a:rPr lang="en-US" smtClean="0"/>
              <a:t>‹#›</a:t>
            </a:fld>
            <a:endParaRPr lang="en-US"/>
          </a:p>
        </p:txBody>
      </p:sp>
    </p:spTree>
    <p:extLst>
      <p:ext uri="{BB962C8B-B14F-4D97-AF65-F5344CB8AC3E}">
        <p14:creationId xmlns:p14="http://schemas.microsoft.com/office/powerpoint/2010/main" val="93975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0B790-6591-47DD-B576-000D711739DB}"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6C23B-87CC-4E91-B7BD-4A7DB88F6FD2}" type="slidenum">
              <a:rPr lang="en-US" smtClean="0"/>
              <a:t>‹#›</a:t>
            </a:fld>
            <a:endParaRPr lang="en-US"/>
          </a:p>
        </p:txBody>
      </p:sp>
    </p:spTree>
    <p:extLst>
      <p:ext uri="{BB962C8B-B14F-4D97-AF65-F5344CB8AC3E}">
        <p14:creationId xmlns:p14="http://schemas.microsoft.com/office/powerpoint/2010/main" val="417785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0B790-6591-47DD-B576-000D711739DB}"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6C23B-87CC-4E91-B7BD-4A7DB88F6FD2}" type="slidenum">
              <a:rPr lang="en-US" smtClean="0"/>
              <a:t>‹#›</a:t>
            </a:fld>
            <a:endParaRPr lang="en-US"/>
          </a:p>
        </p:txBody>
      </p:sp>
    </p:spTree>
    <p:extLst>
      <p:ext uri="{BB962C8B-B14F-4D97-AF65-F5344CB8AC3E}">
        <p14:creationId xmlns:p14="http://schemas.microsoft.com/office/powerpoint/2010/main" val="71242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0B790-6591-47DD-B576-000D711739DB}"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6C23B-87CC-4E91-B7BD-4A7DB88F6FD2}" type="slidenum">
              <a:rPr lang="en-US" smtClean="0"/>
              <a:t>‹#›</a:t>
            </a:fld>
            <a:endParaRPr lang="en-US"/>
          </a:p>
        </p:txBody>
      </p:sp>
    </p:spTree>
    <p:extLst>
      <p:ext uri="{BB962C8B-B14F-4D97-AF65-F5344CB8AC3E}">
        <p14:creationId xmlns:p14="http://schemas.microsoft.com/office/powerpoint/2010/main" val="24425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40B790-6591-47DD-B576-000D711739DB}"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6C23B-87CC-4E91-B7BD-4A7DB88F6FD2}" type="slidenum">
              <a:rPr lang="en-US" smtClean="0"/>
              <a:t>‹#›</a:t>
            </a:fld>
            <a:endParaRPr lang="en-US"/>
          </a:p>
        </p:txBody>
      </p:sp>
    </p:spTree>
    <p:extLst>
      <p:ext uri="{BB962C8B-B14F-4D97-AF65-F5344CB8AC3E}">
        <p14:creationId xmlns:p14="http://schemas.microsoft.com/office/powerpoint/2010/main" val="284029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40B790-6591-47DD-B576-000D711739DB}"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6C23B-87CC-4E91-B7BD-4A7DB88F6FD2}" type="slidenum">
              <a:rPr lang="en-US" smtClean="0"/>
              <a:t>‹#›</a:t>
            </a:fld>
            <a:endParaRPr lang="en-US"/>
          </a:p>
        </p:txBody>
      </p:sp>
    </p:spTree>
    <p:extLst>
      <p:ext uri="{BB962C8B-B14F-4D97-AF65-F5344CB8AC3E}">
        <p14:creationId xmlns:p14="http://schemas.microsoft.com/office/powerpoint/2010/main" val="141105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40B790-6591-47DD-B576-000D711739DB}" type="datetimeFigureOut">
              <a:rPr lang="en-US" smtClean="0"/>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C6C23B-87CC-4E91-B7BD-4A7DB88F6FD2}" type="slidenum">
              <a:rPr lang="en-US" smtClean="0"/>
              <a:t>‹#›</a:t>
            </a:fld>
            <a:endParaRPr lang="en-US"/>
          </a:p>
        </p:txBody>
      </p:sp>
    </p:spTree>
    <p:extLst>
      <p:ext uri="{BB962C8B-B14F-4D97-AF65-F5344CB8AC3E}">
        <p14:creationId xmlns:p14="http://schemas.microsoft.com/office/powerpoint/2010/main" val="147247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40B790-6591-47DD-B576-000D711739DB}" type="datetimeFigureOut">
              <a:rPr lang="en-US" smtClean="0"/>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C6C23B-87CC-4E91-B7BD-4A7DB88F6FD2}" type="slidenum">
              <a:rPr lang="en-US" smtClean="0"/>
              <a:t>‹#›</a:t>
            </a:fld>
            <a:endParaRPr lang="en-US"/>
          </a:p>
        </p:txBody>
      </p:sp>
    </p:spTree>
    <p:extLst>
      <p:ext uri="{BB962C8B-B14F-4D97-AF65-F5344CB8AC3E}">
        <p14:creationId xmlns:p14="http://schemas.microsoft.com/office/powerpoint/2010/main" val="416139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0B790-6591-47DD-B576-000D711739DB}" type="datetimeFigureOut">
              <a:rPr lang="en-US" smtClean="0"/>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6C23B-87CC-4E91-B7BD-4A7DB88F6FD2}" type="slidenum">
              <a:rPr lang="en-US" smtClean="0"/>
              <a:t>‹#›</a:t>
            </a:fld>
            <a:endParaRPr lang="en-US"/>
          </a:p>
        </p:txBody>
      </p:sp>
    </p:spTree>
    <p:extLst>
      <p:ext uri="{BB962C8B-B14F-4D97-AF65-F5344CB8AC3E}">
        <p14:creationId xmlns:p14="http://schemas.microsoft.com/office/powerpoint/2010/main" val="321377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40B790-6591-47DD-B576-000D711739DB}"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6C23B-87CC-4E91-B7BD-4A7DB88F6FD2}" type="slidenum">
              <a:rPr lang="en-US" smtClean="0"/>
              <a:t>‹#›</a:t>
            </a:fld>
            <a:endParaRPr lang="en-US"/>
          </a:p>
        </p:txBody>
      </p:sp>
    </p:spTree>
    <p:extLst>
      <p:ext uri="{BB962C8B-B14F-4D97-AF65-F5344CB8AC3E}">
        <p14:creationId xmlns:p14="http://schemas.microsoft.com/office/powerpoint/2010/main" val="203792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40B790-6591-47DD-B576-000D711739DB}"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6C23B-87CC-4E91-B7BD-4A7DB88F6FD2}" type="slidenum">
              <a:rPr lang="en-US" smtClean="0"/>
              <a:t>‹#›</a:t>
            </a:fld>
            <a:endParaRPr lang="en-US"/>
          </a:p>
        </p:txBody>
      </p:sp>
    </p:spTree>
    <p:extLst>
      <p:ext uri="{BB962C8B-B14F-4D97-AF65-F5344CB8AC3E}">
        <p14:creationId xmlns:p14="http://schemas.microsoft.com/office/powerpoint/2010/main" val="11183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0B790-6591-47DD-B576-000D711739DB}" type="datetimeFigureOut">
              <a:rPr lang="en-US" smtClean="0"/>
              <a:t>10/3/2019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6C23B-87CC-4E91-B7BD-4A7DB88F6FD2}" type="slidenum">
              <a:rPr lang="en-US" smtClean="0"/>
              <a:t>‹#›</a:t>
            </a:fld>
            <a:endParaRPr lang="en-US"/>
          </a:p>
        </p:txBody>
      </p:sp>
    </p:spTree>
    <p:extLst>
      <p:ext uri="{BB962C8B-B14F-4D97-AF65-F5344CB8AC3E}">
        <p14:creationId xmlns:p14="http://schemas.microsoft.com/office/powerpoint/2010/main" val="977929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Accounting Refresher</a:t>
            </a:r>
          </a:p>
        </p:txBody>
      </p:sp>
      <p:sp>
        <p:nvSpPr>
          <p:cNvPr id="3" name="Subtitle 2"/>
          <p:cNvSpPr>
            <a:spLocks noGrp="1"/>
          </p:cNvSpPr>
          <p:nvPr>
            <p:ph type="subTitle" idx="1"/>
          </p:nvPr>
        </p:nvSpPr>
        <p:spPr/>
        <p:txBody>
          <a:bodyPr/>
          <a:lstStyle/>
          <a:p>
            <a:r>
              <a:rPr lang="en-US" dirty="0"/>
              <a:t>10/3/19 &amp; 10/8/19</a:t>
            </a:r>
          </a:p>
        </p:txBody>
      </p:sp>
    </p:spTree>
    <p:extLst>
      <p:ext uri="{BB962C8B-B14F-4D97-AF65-F5344CB8AC3E}">
        <p14:creationId xmlns:p14="http://schemas.microsoft.com/office/powerpoint/2010/main" val="8422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2201562" cy="5895632"/>
          </a:xfrm>
        </p:spPr>
        <p:txBody>
          <a:bodyPr>
            <a:normAutofit/>
          </a:bodyPr>
          <a:lstStyle/>
          <a:p>
            <a:r>
              <a:rPr lang="en-US" sz="3200" dirty="0"/>
              <a:t>Cash Flow Statement</a:t>
            </a:r>
            <a:br>
              <a:rPr lang="en-US" sz="3200" dirty="0"/>
            </a:br>
            <a:br>
              <a:rPr lang="en-US" sz="3200" dirty="0"/>
            </a:br>
            <a:br>
              <a:rPr lang="en-US" sz="3200" dirty="0"/>
            </a:br>
            <a:br>
              <a:rPr lang="en-US" sz="3200" dirty="0"/>
            </a:br>
            <a:endParaRPr lang="en-US" sz="3200" dirty="0"/>
          </a:p>
        </p:txBody>
      </p:sp>
      <p:pic>
        <p:nvPicPr>
          <p:cNvPr id="2" name="Picture 1"/>
          <p:cNvPicPr>
            <a:picLocks noChangeAspect="1"/>
          </p:cNvPicPr>
          <p:nvPr/>
        </p:nvPicPr>
        <p:blipFill>
          <a:blip r:embed="rId2"/>
          <a:stretch>
            <a:fillRect/>
          </a:stretch>
        </p:blipFill>
        <p:spPr>
          <a:xfrm>
            <a:off x="3742424" y="838715"/>
            <a:ext cx="7967758" cy="2761220"/>
          </a:xfrm>
          <a:prstGeom prst="rect">
            <a:avLst/>
          </a:prstGeom>
        </p:spPr>
      </p:pic>
    </p:spTree>
    <p:extLst>
      <p:ext uri="{BB962C8B-B14F-4D97-AF65-F5344CB8AC3E}">
        <p14:creationId xmlns:p14="http://schemas.microsoft.com/office/powerpoint/2010/main" val="405471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2201562" cy="5895632"/>
          </a:xfrm>
        </p:spPr>
        <p:txBody>
          <a:bodyPr>
            <a:normAutofit/>
          </a:bodyPr>
          <a:lstStyle/>
          <a:p>
            <a:r>
              <a:rPr lang="en-US" sz="3200" dirty="0"/>
              <a:t>Cash Flow Statement</a:t>
            </a:r>
            <a:br>
              <a:rPr lang="en-US" sz="3200" dirty="0"/>
            </a:br>
            <a:br>
              <a:rPr lang="en-US" sz="3200" dirty="0"/>
            </a:br>
            <a:br>
              <a:rPr lang="en-US" sz="3200" dirty="0"/>
            </a:br>
            <a:br>
              <a:rPr lang="en-US" sz="3200" dirty="0"/>
            </a:br>
            <a:endParaRPr lang="en-US" sz="3200" dirty="0"/>
          </a:p>
        </p:txBody>
      </p:sp>
      <p:pic>
        <p:nvPicPr>
          <p:cNvPr id="4" name="Picture 3"/>
          <p:cNvPicPr>
            <a:picLocks noChangeAspect="1"/>
          </p:cNvPicPr>
          <p:nvPr/>
        </p:nvPicPr>
        <p:blipFill>
          <a:blip r:embed="rId2"/>
          <a:stretch>
            <a:fillRect/>
          </a:stretch>
        </p:blipFill>
        <p:spPr>
          <a:xfrm>
            <a:off x="520399" y="173531"/>
            <a:ext cx="3819525" cy="1552575"/>
          </a:xfrm>
          <a:prstGeom prst="rect">
            <a:avLst/>
          </a:prstGeom>
        </p:spPr>
      </p:pic>
      <p:pic>
        <p:nvPicPr>
          <p:cNvPr id="5" name="Picture 4"/>
          <p:cNvPicPr>
            <a:picLocks noChangeAspect="1"/>
          </p:cNvPicPr>
          <p:nvPr/>
        </p:nvPicPr>
        <p:blipFill>
          <a:blip r:embed="rId3"/>
          <a:stretch>
            <a:fillRect/>
          </a:stretch>
        </p:blipFill>
        <p:spPr>
          <a:xfrm>
            <a:off x="4843847" y="173531"/>
            <a:ext cx="6223348" cy="2355485"/>
          </a:xfrm>
          <a:prstGeom prst="rect">
            <a:avLst/>
          </a:prstGeom>
        </p:spPr>
      </p:pic>
      <p:pic>
        <p:nvPicPr>
          <p:cNvPr id="6" name="Picture 5"/>
          <p:cNvPicPr>
            <a:picLocks noChangeAspect="1"/>
          </p:cNvPicPr>
          <p:nvPr/>
        </p:nvPicPr>
        <p:blipFill>
          <a:blip r:embed="rId4"/>
          <a:stretch>
            <a:fillRect/>
          </a:stretch>
        </p:blipFill>
        <p:spPr>
          <a:xfrm>
            <a:off x="4843847" y="2674209"/>
            <a:ext cx="6223348" cy="4037102"/>
          </a:xfrm>
          <a:prstGeom prst="rect">
            <a:avLst/>
          </a:prstGeom>
        </p:spPr>
      </p:pic>
    </p:spTree>
    <p:extLst>
      <p:ext uri="{BB962C8B-B14F-4D97-AF65-F5344CB8AC3E}">
        <p14:creationId xmlns:p14="http://schemas.microsoft.com/office/powerpoint/2010/main" val="127457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entry</a:t>
            </a:r>
          </a:p>
        </p:txBody>
      </p:sp>
      <p:sp>
        <p:nvSpPr>
          <p:cNvPr id="3" name="Content Placeholder 2"/>
          <p:cNvSpPr>
            <a:spLocks noGrp="1"/>
          </p:cNvSpPr>
          <p:nvPr>
            <p:ph idx="1"/>
          </p:nvPr>
        </p:nvSpPr>
        <p:spPr/>
        <p:txBody>
          <a:bodyPr>
            <a:normAutofit/>
          </a:bodyPr>
          <a:lstStyle/>
          <a:p>
            <a:r>
              <a:rPr lang="en-US" sz="1800" dirty="0"/>
              <a:t>Debits and Credits</a:t>
            </a:r>
          </a:p>
          <a:p>
            <a:pPr marL="0" indent="0">
              <a:buNone/>
            </a:pPr>
            <a:r>
              <a:rPr lang="en-US" sz="1800" dirty="0"/>
              <a:t>After you have identified the two or more accounts involved in a business transaction, you must debit at least one account and credit at least one account.</a:t>
            </a:r>
          </a:p>
          <a:p>
            <a:pPr marL="0" indent="0">
              <a:buNone/>
            </a:pPr>
            <a:r>
              <a:rPr lang="en-US" sz="1800" dirty="0"/>
              <a:t>To debit an account means to enter an amount on the left side of the account. To credit an account means to enter an amount on the right side of an account.</a:t>
            </a:r>
          </a:p>
          <a:p>
            <a:pPr marL="0" indent="0">
              <a:buNone/>
            </a:pPr>
            <a:r>
              <a:rPr lang="en-US" sz="1800" b="1" dirty="0"/>
              <a:t>Debit</a:t>
            </a:r>
            <a:r>
              <a:rPr lang="en-US" sz="1800" dirty="0"/>
              <a:t> means </a:t>
            </a:r>
            <a:r>
              <a:rPr lang="en-US" sz="1800" i="1" dirty="0"/>
              <a:t>left</a:t>
            </a:r>
            <a:r>
              <a:rPr lang="en-US" sz="1800" dirty="0"/>
              <a:t> </a:t>
            </a:r>
          </a:p>
          <a:p>
            <a:pPr marL="0" indent="0">
              <a:buNone/>
            </a:pPr>
            <a:r>
              <a:rPr lang="en-US" sz="1800" b="1" dirty="0"/>
              <a:t>Credit</a:t>
            </a:r>
            <a:r>
              <a:rPr lang="en-US" sz="1800" dirty="0"/>
              <a:t> means </a:t>
            </a:r>
            <a:r>
              <a:rPr lang="en-US" sz="1800" i="1" dirty="0"/>
              <a:t>right</a:t>
            </a:r>
          </a:p>
        </p:txBody>
      </p:sp>
    </p:spTree>
    <p:extLst>
      <p:ext uri="{BB962C8B-B14F-4D97-AF65-F5344CB8AC3E}">
        <p14:creationId xmlns:p14="http://schemas.microsoft.com/office/powerpoint/2010/main" val="264469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entry</a:t>
            </a:r>
          </a:p>
        </p:txBody>
      </p:sp>
      <p:sp>
        <p:nvSpPr>
          <p:cNvPr id="3" name="Content Placeholder 2"/>
          <p:cNvSpPr>
            <a:spLocks noGrp="1"/>
          </p:cNvSpPr>
          <p:nvPr>
            <p:ph idx="1"/>
          </p:nvPr>
        </p:nvSpPr>
        <p:spPr/>
        <p:txBody>
          <a:bodyPr>
            <a:normAutofit fontScale="92500" lnSpcReduction="10000"/>
          </a:bodyPr>
          <a:lstStyle/>
          <a:p>
            <a:pPr marL="0" indent="0" fontAlgn="base">
              <a:buNone/>
            </a:pPr>
            <a:r>
              <a:rPr lang="en-US" sz="1800" dirty="0"/>
              <a:t>Generally these types of accounts are </a:t>
            </a:r>
            <a:r>
              <a:rPr lang="en-US" sz="1800" i="1" dirty="0"/>
              <a:t>increased</a:t>
            </a:r>
            <a:r>
              <a:rPr lang="en-US" sz="1800" dirty="0"/>
              <a:t> with a debit:</a:t>
            </a:r>
          </a:p>
          <a:p>
            <a:pPr marL="0" indent="0" fontAlgn="base">
              <a:buNone/>
            </a:pPr>
            <a:r>
              <a:rPr lang="en-US" sz="1800" b="1" dirty="0"/>
              <a:t>D</a:t>
            </a:r>
            <a:r>
              <a:rPr lang="en-US" sz="1800" dirty="0"/>
              <a:t>ividends (Draws)</a:t>
            </a:r>
            <a:br>
              <a:rPr lang="en-US" sz="1800" dirty="0"/>
            </a:br>
            <a:r>
              <a:rPr lang="en-US" sz="1800" b="1" dirty="0"/>
              <a:t>E</a:t>
            </a:r>
            <a:r>
              <a:rPr lang="en-US" sz="1800" dirty="0"/>
              <a:t>xpenses</a:t>
            </a:r>
            <a:br>
              <a:rPr lang="en-US" sz="1800" dirty="0"/>
            </a:br>
            <a:r>
              <a:rPr lang="en-US" sz="1800" b="1" dirty="0"/>
              <a:t>A</a:t>
            </a:r>
            <a:r>
              <a:rPr lang="en-US" sz="1800" dirty="0"/>
              <a:t>ssets</a:t>
            </a:r>
            <a:br>
              <a:rPr lang="en-US" sz="1800" dirty="0"/>
            </a:br>
            <a:r>
              <a:rPr lang="en-US" sz="1800" b="1" dirty="0"/>
              <a:t>L</a:t>
            </a:r>
            <a:r>
              <a:rPr lang="en-US" sz="1800" dirty="0"/>
              <a:t>osses</a:t>
            </a:r>
          </a:p>
          <a:p>
            <a:pPr marL="0" indent="0" fontAlgn="base">
              <a:buNone/>
            </a:pPr>
            <a:r>
              <a:rPr lang="en-US" sz="1800" dirty="0"/>
              <a:t>You might think of </a:t>
            </a:r>
            <a:r>
              <a:rPr lang="en-US" sz="1800" b="1" dirty="0"/>
              <a:t>D - E - A - L</a:t>
            </a:r>
            <a:r>
              <a:rPr lang="en-US" sz="1800" dirty="0"/>
              <a:t> when recalling the accounts that are </a:t>
            </a:r>
            <a:r>
              <a:rPr lang="en-US" sz="1800" i="1" dirty="0"/>
              <a:t>increased</a:t>
            </a:r>
            <a:r>
              <a:rPr lang="en-US" sz="1800" dirty="0"/>
              <a:t> with a debit.</a:t>
            </a:r>
          </a:p>
          <a:p>
            <a:pPr marL="0" indent="0" fontAlgn="base">
              <a:buNone/>
            </a:pPr>
            <a:r>
              <a:rPr lang="en-US" sz="1800" dirty="0"/>
              <a:t>Generally the following types of accounts are </a:t>
            </a:r>
            <a:r>
              <a:rPr lang="en-US" sz="1800" i="1" dirty="0"/>
              <a:t>increased</a:t>
            </a:r>
            <a:r>
              <a:rPr lang="en-US" sz="1800" dirty="0"/>
              <a:t> with a credit:</a:t>
            </a:r>
          </a:p>
          <a:p>
            <a:pPr marL="0" indent="0" fontAlgn="base">
              <a:buNone/>
            </a:pPr>
            <a:r>
              <a:rPr lang="en-US" sz="1800" b="1" dirty="0"/>
              <a:t>G</a:t>
            </a:r>
            <a:r>
              <a:rPr lang="en-US" sz="1800" dirty="0"/>
              <a:t>ains</a:t>
            </a:r>
            <a:br>
              <a:rPr lang="en-US" sz="1800" dirty="0"/>
            </a:br>
            <a:r>
              <a:rPr lang="en-US" sz="1800" b="1" dirty="0"/>
              <a:t>I</a:t>
            </a:r>
            <a:r>
              <a:rPr lang="en-US" sz="1800" dirty="0"/>
              <a:t>ncome</a:t>
            </a:r>
            <a:br>
              <a:rPr lang="en-US" sz="1800" dirty="0"/>
            </a:br>
            <a:r>
              <a:rPr lang="en-US" sz="1800" b="1" dirty="0"/>
              <a:t>R</a:t>
            </a:r>
            <a:r>
              <a:rPr lang="en-US" sz="1800" dirty="0"/>
              <a:t>evenues</a:t>
            </a:r>
            <a:br>
              <a:rPr lang="en-US" sz="1800" dirty="0"/>
            </a:br>
            <a:r>
              <a:rPr lang="en-US" sz="1800" b="1" dirty="0"/>
              <a:t>L</a:t>
            </a:r>
            <a:r>
              <a:rPr lang="en-US" sz="1800" dirty="0"/>
              <a:t>iabilities</a:t>
            </a:r>
            <a:br>
              <a:rPr lang="en-US" sz="1800" dirty="0"/>
            </a:br>
            <a:r>
              <a:rPr lang="en-US" sz="1800" b="1" dirty="0"/>
              <a:t>S</a:t>
            </a:r>
            <a:r>
              <a:rPr lang="en-US" sz="1800" dirty="0"/>
              <a:t>tockholders' (Owner's) Equity</a:t>
            </a:r>
          </a:p>
          <a:p>
            <a:pPr marL="0" indent="0" fontAlgn="base">
              <a:buNone/>
            </a:pPr>
            <a:r>
              <a:rPr lang="en-US" sz="1800" dirty="0"/>
              <a:t>You might think of </a:t>
            </a:r>
            <a:r>
              <a:rPr lang="en-US" sz="1800" b="1" dirty="0"/>
              <a:t>G - I - R - L - S</a:t>
            </a:r>
            <a:r>
              <a:rPr lang="en-US" sz="1800" dirty="0"/>
              <a:t> when recalling the accounts that are </a:t>
            </a:r>
            <a:r>
              <a:rPr lang="en-US" sz="1800" i="1" dirty="0"/>
              <a:t>increased</a:t>
            </a:r>
            <a:r>
              <a:rPr lang="en-US" sz="1800" dirty="0"/>
              <a:t> with a credit.</a:t>
            </a:r>
          </a:p>
          <a:p>
            <a:pPr marL="0" indent="0" fontAlgn="base">
              <a:buNone/>
            </a:pPr>
            <a:r>
              <a:rPr lang="en-US" sz="1800" dirty="0"/>
              <a:t>To </a:t>
            </a:r>
            <a:r>
              <a:rPr lang="en-US" sz="1800" i="1" dirty="0"/>
              <a:t>decrease</a:t>
            </a:r>
            <a:r>
              <a:rPr lang="en-US" sz="1800" dirty="0"/>
              <a:t> an account you do the opposite of what was done to increase the account. For example, an asset account is increased with a debit. Therefore it is </a:t>
            </a:r>
            <a:r>
              <a:rPr lang="en-US" sz="1800" i="1" dirty="0"/>
              <a:t>decreased</a:t>
            </a:r>
            <a:r>
              <a:rPr lang="en-US" sz="1800" dirty="0"/>
              <a:t> with a credit.</a:t>
            </a:r>
          </a:p>
          <a:p>
            <a:pPr marL="0" indent="0" fontAlgn="base">
              <a:buNone/>
            </a:pPr>
            <a:r>
              <a:rPr lang="en-US" sz="1800" dirty="0"/>
              <a:t>The abbreviation for debit is dr. and the abbreviation for credit is cr.</a:t>
            </a:r>
          </a:p>
        </p:txBody>
      </p:sp>
    </p:spTree>
    <p:extLst>
      <p:ext uri="{BB962C8B-B14F-4D97-AF65-F5344CB8AC3E}">
        <p14:creationId xmlns:p14="http://schemas.microsoft.com/office/powerpoint/2010/main" val="37731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of accounts</a:t>
            </a:r>
          </a:p>
        </p:txBody>
      </p:sp>
      <p:sp>
        <p:nvSpPr>
          <p:cNvPr id="3" name="Content Placeholder 2"/>
          <p:cNvSpPr>
            <a:spLocks noGrp="1"/>
          </p:cNvSpPr>
          <p:nvPr>
            <p:ph idx="1"/>
          </p:nvPr>
        </p:nvSpPr>
        <p:spPr/>
        <p:txBody>
          <a:bodyPr/>
          <a:lstStyle/>
          <a:p>
            <a:r>
              <a:rPr lang="en-US" dirty="0"/>
              <a:t>Go to spreadsheet</a:t>
            </a:r>
          </a:p>
        </p:txBody>
      </p:sp>
    </p:spTree>
    <p:extLst>
      <p:ext uri="{BB962C8B-B14F-4D97-AF65-F5344CB8AC3E}">
        <p14:creationId xmlns:p14="http://schemas.microsoft.com/office/powerpoint/2010/main" val="379597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79039" y="423136"/>
            <a:ext cx="7518691" cy="5902665"/>
          </a:xfrm>
          <a:prstGeom prst="rect">
            <a:avLst/>
          </a:prstGeom>
        </p:spPr>
      </p:pic>
      <p:sp>
        <p:nvSpPr>
          <p:cNvPr id="3" name="Title 2"/>
          <p:cNvSpPr>
            <a:spLocks noGrp="1"/>
          </p:cNvSpPr>
          <p:nvPr>
            <p:ph type="title"/>
          </p:nvPr>
        </p:nvSpPr>
        <p:spPr>
          <a:xfrm>
            <a:off x="838200" y="365125"/>
            <a:ext cx="2201562" cy="4635243"/>
          </a:xfrm>
        </p:spPr>
        <p:txBody>
          <a:bodyPr>
            <a:normAutofit/>
          </a:bodyPr>
          <a:lstStyle/>
          <a:p>
            <a:r>
              <a:rPr lang="en-US" sz="3200" dirty="0"/>
              <a:t>Asset Accounts</a:t>
            </a:r>
          </a:p>
        </p:txBody>
      </p:sp>
    </p:spTree>
    <p:extLst>
      <p:ext uri="{BB962C8B-B14F-4D97-AF65-F5344CB8AC3E}">
        <p14:creationId xmlns:p14="http://schemas.microsoft.com/office/powerpoint/2010/main" val="118464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2201562" cy="4635243"/>
          </a:xfrm>
        </p:spPr>
        <p:txBody>
          <a:bodyPr>
            <a:normAutofit/>
          </a:bodyPr>
          <a:lstStyle/>
          <a:p>
            <a:r>
              <a:rPr lang="en-US" sz="3200" dirty="0"/>
              <a:t>Liability Accounts</a:t>
            </a:r>
          </a:p>
        </p:txBody>
      </p:sp>
      <p:pic>
        <p:nvPicPr>
          <p:cNvPr id="4" name="Picture 3"/>
          <p:cNvPicPr>
            <a:picLocks noChangeAspect="1"/>
          </p:cNvPicPr>
          <p:nvPr/>
        </p:nvPicPr>
        <p:blipFill>
          <a:blip r:embed="rId2"/>
          <a:stretch>
            <a:fillRect/>
          </a:stretch>
        </p:blipFill>
        <p:spPr>
          <a:xfrm>
            <a:off x="2856425" y="862086"/>
            <a:ext cx="8843040" cy="5069157"/>
          </a:xfrm>
          <a:prstGeom prst="rect">
            <a:avLst/>
          </a:prstGeom>
        </p:spPr>
      </p:pic>
    </p:spTree>
    <p:extLst>
      <p:ext uri="{BB962C8B-B14F-4D97-AF65-F5344CB8AC3E}">
        <p14:creationId xmlns:p14="http://schemas.microsoft.com/office/powerpoint/2010/main" val="173991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2201562" cy="5895632"/>
          </a:xfrm>
        </p:spPr>
        <p:txBody>
          <a:bodyPr>
            <a:normAutofit/>
          </a:bodyPr>
          <a:lstStyle/>
          <a:p>
            <a:r>
              <a:rPr lang="en-US" sz="3200" dirty="0"/>
              <a:t>Owners Equity Accounts</a:t>
            </a:r>
            <a:br>
              <a:rPr lang="en-US" sz="3200" dirty="0"/>
            </a:br>
            <a:br>
              <a:rPr lang="en-US" sz="3200" dirty="0"/>
            </a:br>
            <a:br>
              <a:rPr lang="en-US" sz="3200" dirty="0"/>
            </a:br>
            <a:r>
              <a:rPr lang="en-US" sz="3200" dirty="0"/>
              <a:t>Operating Revenue Accounts</a:t>
            </a:r>
            <a:br>
              <a:rPr lang="en-US" sz="3200" dirty="0"/>
            </a:br>
            <a:endParaRPr lang="en-US" sz="3200" dirty="0"/>
          </a:p>
        </p:txBody>
      </p:sp>
      <p:pic>
        <p:nvPicPr>
          <p:cNvPr id="2" name="Picture 1"/>
          <p:cNvPicPr>
            <a:picLocks noChangeAspect="1"/>
          </p:cNvPicPr>
          <p:nvPr/>
        </p:nvPicPr>
        <p:blipFill>
          <a:blip r:embed="rId2"/>
          <a:stretch>
            <a:fillRect/>
          </a:stretch>
        </p:blipFill>
        <p:spPr>
          <a:xfrm>
            <a:off x="4421144" y="959194"/>
            <a:ext cx="6743700" cy="2171700"/>
          </a:xfrm>
          <a:prstGeom prst="rect">
            <a:avLst/>
          </a:prstGeom>
        </p:spPr>
      </p:pic>
      <p:pic>
        <p:nvPicPr>
          <p:cNvPr id="5" name="Picture 4"/>
          <p:cNvPicPr>
            <a:picLocks noChangeAspect="1"/>
          </p:cNvPicPr>
          <p:nvPr/>
        </p:nvPicPr>
        <p:blipFill>
          <a:blip r:embed="rId3"/>
          <a:stretch>
            <a:fillRect/>
          </a:stretch>
        </p:blipFill>
        <p:spPr>
          <a:xfrm>
            <a:off x="4421144" y="4022896"/>
            <a:ext cx="6743700" cy="1695450"/>
          </a:xfrm>
          <a:prstGeom prst="rect">
            <a:avLst/>
          </a:prstGeom>
        </p:spPr>
      </p:pic>
    </p:spTree>
    <p:extLst>
      <p:ext uri="{BB962C8B-B14F-4D97-AF65-F5344CB8AC3E}">
        <p14:creationId xmlns:p14="http://schemas.microsoft.com/office/powerpoint/2010/main" val="32289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2201562" cy="5895632"/>
          </a:xfrm>
        </p:spPr>
        <p:txBody>
          <a:bodyPr>
            <a:normAutofit/>
          </a:bodyPr>
          <a:lstStyle/>
          <a:p>
            <a:r>
              <a:rPr lang="en-US" sz="3200" dirty="0"/>
              <a:t>Operating Expense Accounts</a:t>
            </a:r>
            <a:br>
              <a:rPr lang="en-US" sz="3200" dirty="0"/>
            </a:br>
            <a:br>
              <a:rPr lang="en-US" sz="3200" dirty="0"/>
            </a:br>
            <a:br>
              <a:rPr lang="en-US" sz="3200" dirty="0"/>
            </a:br>
            <a:br>
              <a:rPr lang="en-US" sz="3200" dirty="0"/>
            </a:br>
            <a:endParaRPr lang="en-US" sz="3200" dirty="0"/>
          </a:p>
        </p:txBody>
      </p:sp>
      <p:pic>
        <p:nvPicPr>
          <p:cNvPr id="4" name="Picture 3"/>
          <p:cNvPicPr>
            <a:picLocks noChangeAspect="1"/>
          </p:cNvPicPr>
          <p:nvPr/>
        </p:nvPicPr>
        <p:blipFill>
          <a:blip r:embed="rId2"/>
          <a:stretch>
            <a:fillRect/>
          </a:stretch>
        </p:blipFill>
        <p:spPr>
          <a:xfrm>
            <a:off x="3737403" y="549875"/>
            <a:ext cx="7791707" cy="5282513"/>
          </a:xfrm>
          <a:prstGeom prst="rect">
            <a:avLst/>
          </a:prstGeom>
        </p:spPr>
      </p:pic>
    </p:spTree>
    <p:extLst>
      <p:ext uri="{BB962C8B-B14F-4D97-AF65-F5344CB8AC3E}">
        <p14:creationId xmlns:p14="http://schemas.microsoft.com/office/powerpoint/2010/main" val="51071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2201562" cy="5895632"/>
          </a:xfrm>
        </p:spPr>
        <p:txBody>
          <a:bodyPr>
            <a:normAutofit/>
          </a:bodyPr>
          <a:lstStyle/>
          <a:p>
            <a:r>
              <a:rPr lang="en-US" sz="3200" dirty="0"/>
              <a:t>Non-Operating</a:t>
            </a:r>
            <a:br>
              <a:rPr lang="en-US" sz="3200" dirty="0"/>
            </a:br>
            <a:r>
              <a:rPr lang="en-US" sz="3200" dirty="0"/>
              <a:t>Rev/</a:t>
            </a:r>
            <a:r>
              <a:rPr lang="en-US" sz="3200" dirty="0" err="1"/>
              <a:t>Exp</a:t>
            </a:r>
            <a:br>
              <a:rPr lang="en-US" sz="3200" dirty="0"/>
            </a:br>
            <a:r>
              <a:rPr lang="en-US" sz="3200" dirty="0"/>
              <a:t>Gain/Loss</a:t>
            </a:r>
            <a:br>
              <a:rPr lang="en-US" sz="3200" dirty="0"/>
            </a:br>
            <a:br>
              <a:rPr lang="en-US" sz="3200" dirty="0"/>
            </a:br>
            <a:br>
              <a:rPr lang="en-US" sz="3200" dirty="0"/>
            </a:br>
            <a:br>
              <a:rPr lang="en-US" sz="3200" dirty="0"/>
            </a:br>
            <a:endParaRPr lang="en-US" sz="3200" dirty="0"/>
          </a:p>
        </p:txBody>
      </p:sp>
      <p:pic>
        <p:nvPicPr>
          <p:cNvPr id="2" name="Picture 1"/>
          <p:cNvPicPr>
            <a:picLocks noChangeAspect="1"/>
          </p:cNvPicPr>
          <p:nvPr/>
        </p:nvPicPr>
        <p:blipFill>
          <a:blip r:embed="rId2"/>
          <a:stretch>
            <a:fillRect/>
          </a:stretch>
        </p:blipFill>
        <p:spPr>
          <a:xfrm>
            <a:off x="3696215" y="1236491"/>
            <a:ext cx="7859752" cy="2775336"/>
          </a:xfrm>
          <a:prstGeom prst="rect">
            <a:avLst/>
          </a:prstGeom>
        </p:spPr>
      </p:pic>
    </p:spTree>
    <p:extLst>
      <p:ext uri="{BB962C8B-B14F-4D97-AF65-F5344CB8AC3E}">
        <p14:creationId xmlns:p14="http://schemas.microsoft.com/office/powerpoint/2010/main" val="217023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2201562" cy="5895632"/>
          </a:xfrm>
        </p:spPr>
        <p:txBody>
          <a:bodyPr>
            <a:normAutofit/>
          </a:bodyPr>
          <a:lstStyle/>
          <a:p>
            <a:r>
              <a:rPr lang="en-US" sz="3200" dirty="0"/>
              <a:t>Accounting Equation</a:t>
            </a:r>
            <a:br>
              <a:rPr lang="en-US" sz="3200" dirty="0"/>
            </a:br>
            <a:br>
              <a:rPr lang="en-US" sz="3200" dirty="0"/>
            </a:br>
            <a:br>
              <a:rPr lang="en-US" sz="3200" dirty="0"/>
            </a:br>
            <a:br>
              <a:rPr lang="en-US" sz="3200" dirty="0"/>
            </a:br>
            <a:endParaRPr lang="en-US" sz="3200" dirty="0"/>
          </a:p>
        </p:txBody>
      </p:sp>
      <p:pic>
        <p:nvPicPr>
          <p:cNvPr id="4" name="Picture 3"/>
          <p:cNvPicPr>
            <a:picLocks noChangeAspect="1"/>
          </p:cNvPicPr>
          <p:nvPr/>
        </p:nvPicPr>
        <p:blipFill>
          <a:blip r:embed="rId2"/>
          <a:stretch>
            <a:fillRect/>
          </a:stretch>
        </p:blipFill>
        <p:spPr>
          <a:xfrm>
            <a:off x="3903834" y="613333"/>
            <a:ext cx="6678229" cy="1166040"/>
          </a:xfrm>
          <a:prstGeom prst="rect">
            <a:avLst/>
          </a:prstGeom>
        </p:spPr>
      </p:pic>
      <p:sp>
        <p:nvSpPr>
          <p:cNvPr id="5" name="Rectangle 4"/>
          <p:cNvSpPr/>
          <p:nvPr/>
        </p:nvSpPr>
        <p:spPr>
          <a:xfrm>
            <a:off x="2949146" y="1982663"/>
            <a:ext cx="8748584" cy="4278094"/>
          </a:xfrm>
          <a:prstGeom prst="rect">
            <a:avLst/>
          </a:prstGeom>
        </p:spPr>
        <p:txBody>
          <a:bodyPr wrap="square">
            <a:spAutoFit/>
          </a:bodyPr>
          <a:lstStyle/>
          <a:p>
            <a:r>
              <a:rPr lang="en-US" sz="1600" dirty="0"/>
              <a:t>Assets are a company's resources—things the company owns. Examples of assets include cash, accounts receivable, inventory, prepaid insurance, investments, land, buildings, equipment, and goodwill. From the accounting equation, we see that the amount of assets must equal the combined amount of liabilities plus owner's (or stockholders') equity.</a:t>
            </a:r>
          </a:p>
          <a:p>
            <a:endParaRPr lang="en-US" sz="1600" dirty="0"/>
          </a:p>
          <a:p>
            <a:r>
              <a:rPr lang="en-US" sz="1600" dirty="0"/>
              <a:t>Liabilities are a company's obligations—amounts the company owes. Examples of liabilities include notes or loans payable, accounts payable, salaries and wages payable, interest payable, and income taxes payable (if the company is a regular corporation). Liabilities can be viewed in two ways:</a:t>
            </a:r>
          </a:p>
          <a:p>
            <a:endParaRPr lang="en-US" sz="1600" dirty="0"/>
          </a:p>
          <a:p>
            <a:r>
              <a:rPr lang="en-US" sz="1600" dirty="0"/>
              <a:t>(1) as claims by creditors against the company's assets, and</a:t>
            </a:r>
          </a:p>
          <a:p>
            <a:r>
              <a:rPr lang="en-US" sz="1600" dirty="0"/>
              <a:t>(2) a source—along with owner or stockholder equity—of the company's assets.</a:t>
            </a:r>
          </a:p>
          <a:p>
            <a:endParaRPr lang="en-US" sz="1600" dirty="0"/>
          </a:p>
          <a:p>
            <a:r>
              <a:rPr lang="en-US" sz="1600" dirty="0"/>
              <a:t>Owner's equity or stockholders' equity is the amount left over after liabilities are deducted from assets:</a:t>
            </a:r>
          </a:p>
          <a:p>
            <a:endParaRPr lang="en-US" sz="1600" dirty="0"/>
          </a:p>
          <a:p>
            <a:r>
              <a:rPr lang="en-US" sz="1600" dirty="0"/>
              <a:t>Assets - Liabilities = Owner's (or Stockholders') Equity.</a:t>
            </a:r>
          </a:p>
          <a:p>
            <a:r>
              <a:rPr lang="en-US" sz="1600" dirty="0"/>
              <a:t>Owner's or stockholders' equity also reports the amounts invested into the company by the owners plus the cumulative net income of the company that has not been withdrawn or distributed to the owners.</a:t>
            </a:r>
          </a:p>
        </p:txBody>
      </p:sp>
    </p:spTree>
    <p:extLst>
      <p:ext uri="{BB962C8B-B14F-4D97-AF65-F5344CB8AC3E}">
        <p14:creationId xmlns:p14="http://schemas.microsoft.com/office/powerpoint/2010/main" val="35527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2201562" cy="5895632"/>
          </a:xfrm>
        </p:spPr>
        <p:txBody>
          <a:bodyPr>
            <a:normAutofit/>
          </a:bodyPr>
          <a:lstStyle/>
          <a:p>
            <a:r>
              <a:rPr lang="en-US" sz="3200" dirty="0"/>
              <a:t>Balance Sheet</a:t>
            </a:r>
            <a:br>
              <a:rPr lang="en-US" sz="3200" dirty="0"/>
            </a:br>
            <a:br>
              <a:rPr lang="en-US" sz="3200" dirty="0"/>
            </a:br>
            <a:br>
              <a:rPr lang="en-US" sz="3200" dirty="0"/>
            </a:br>
            <a:br>
              <a:rPr lang="en-US" sz="3200" dirty="0"/>
            </a:br>
            <a:endParaRPr lang="en-US" sz="3200" dirty="0"/>
          </a:p>
        </p:txBody>
      </p:sp>
      <p:pic>
        <p:nvPicPr>
          <p:cNvPr id="2" name="Picture 1"/>
          <p:cNvPicPr>
            <a:picLocks noChangeAspect="1"/>
          </p:cNvPicPr>
          <p:nvPr/>
        </p:nvPicPr>
        <p:blipFill>
          <a:blip r:embed="rId2"/>
          <a:stretch>
            <a:fillRect/>
          </a:stretch>
        </p:blipFill>
        <p:spPr>
          <a:xfrm>
            <a:off x="5181214" y="247135"/>
            <a:ext cx="6071673" cy="6317593"/>
          </a:xfrm>
          <a:prstGeom prst="rect">
            <a:avLst/>
          </a:prstGeom>
        </p:spPr>
      </p:pic>
    </p:spTree>
    <p:extLst>
      <p:ext uri="{BB962C8B-B14F-4D97-AF65-F5344CB8AC3E}">
        <p14:creationId xmlns:p14="http://schemas.microsoft.com/office/powerpoint/2010/main" val="302539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2201562" cy="5895632"/>
          </a:xfrm>
        </p:spPr>
        <p:txBody>
          <a:bodyPr>
            <a:normAutofit/>
          </a:bodyPr>
          <a:lstStyle/>
          <a:p>
            <a:r>
              <a:rPr lang="en-US" sz="3200" dirty="0"/>
              <a:t>Income Statement</a:t>
            </a:r>
            <a:br>
              <a:rPr lang="en-US" sz="3200" dirty="0"/>
            </a:br>
            <a:br>
              <a:rPr lang="en-US" sz="3200" dirty="0"/>
            </a:br>
            <a:br>
              <a:rPr lang="en-US" sz="3200" dirty="0"/>
            </a:br>
            <a:br>
              <a:rPr lang="en-US" sz="3200" dirty="0"/>
            </a:br>
            <a:endParaRPr lang="en-US" sz="3200" dirty="0"/>
          </a:p>
        </p:txBody>
      </p:sp>
      <p:pic>
        <p:nvPicPr>
          <p:cNvPr id="4" name="Picture 3"/>
          <p:cNvPicPr>
            <a:picLocks noChangeAspect="1"/>
          </p:cNvPicPr>
          <p:nvPr/>
        </p:nvPicPr>
        <p:blipFill>
          <a:blip r:embed="rId2"/>
          <a:stretch>
            <a:fillRect/>
          </a:stretch>
        </p:blipFill>
        <p:spPr>
          <a:xfrm>
            <a:off x="5280454" y="204272"/>
            <a:ext cx="4231417" cy="6418844"/>
          </a:xfrm>
          <a:prstGeom prst="rect">
            <a:avLst/>
          </a:prstGeom>
        </p:spPr>
      </p:pic>
    </p:spTree>
    <p:extLst>
      <p:ext uri="{BB962C8B-B14F-4D97-AF65-F5344CB8AC3E}">
        <p14:creationId xmlns:p14="http://schemas.microsoft.com/office/powerpoint/2010/main" val="2003612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326</Words>
  <Application>Microsoft Office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Accounting Refresher</vt:lpstr>
      <vt:lpstr>Asset Accounts</vt:lpstr>
      <vt:lpstr>Liability Accounts</vt:lpstr>
      <vt:lpstr>Owners Equity Accounts   Operating Revenue Accounts </vt:lpstr>
      <vt:lpstr>Operating Expense Accounts    </vt:lpstr>
      <vt:lpstr>Non-Operating Rev/Exp Gain/Loss    </vt:lpstr>
      <vt:lpstr>Accounting Equation    </vt:lpstr>
      <vt:lpstr>Balance Sheet    </vt:lpstr>
      <vt:lpstr>Income Statement    </vt:lpstr>
      <vt:lpstr>Cash Flow Statement    </vt:lpstr>
      <vt:lpstr>Cash Flow Statement    </vt:lpstr>
      <vt:lpstr>Double entry</vt:lpstr>
      <vt:lpstr>Double entry</vt:lpstr>
      <vt:lpstr>Chart of accounts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Refresher</dc:title>
  <dc:creator>David A. Fleming</dc:creator>
  <cp:lastModifiedBy>David A. Fleming</cp:lastModifiedBy>
  <cp:revision>6</cp:revision>
  <dcterms:created xsi:type="dcterms:W3CDTF">2019-10-03T21:13:19Z</dcterms:created>
  <dcterms:modified xsi:type="dcterms:W3CDTF">2019-10-03T23:45:58Z</dcterms:modified>
</cp:coreProperties>
</file>