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6" r:id="rId4"/>
  </p:sldMasterIdLst>
  <p:notesMasterIdLst>
    <p:notesMasterId r:id="rId62"/>
  </p:notesMasterIdLst>
  <p:handoutMasterIdLst>
    <p:handoutMasterId r:id="rId63"/>
  </p:handoutMasterIdLst>
  <p:sldIdLst>
    <p:sldId id="344" r:id="rId5"/>
    <p:sldId id="345" r:id="rId6"/>
    <p:sldId id="346" r:id="rId7"/>
    <p:sldId id="348" r:id="rId8"/>
    <p:sldId id="351" r:id="rId9"/>
    <p:sldId id="357" r:id="rId10"/>
    <p:sldId id="359" r:id="rId11"/>
    <p:sldId id="380" r:id="rId12"/>
    <p:sldId id="362" r:id="rId13"/>
    <p:sldId id="364" r:id="rId14"/>
    <p:sldId id="374" r:id="rId15"/>
    <p:sldId id="375" r:id="rId16"/>
    <p:sldId id="376" r:id="rId17"/>
    <p:sldId id="377" r:id="rId18"/>
    <p:sldId id="378" r:id="rId19"/>
    <p:sldId id="379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92" r:id="rId32"/>
    <p:sldId id="393" r:id="rId33"/>
    <p:sldId id="394" r:id="rId34"/>
    <p:sldId id="395" r:id="rId35"/>
    <p:sldId id="396" r:id="rId36"/>
    <p:sldId id="397" r:id="rId37"/>
    <p:sldId id="398" r:id="rId38"/>
    <p:sldId id="399" r:id="rId39"/>
    <p:sldId id="400" r:id="rId40"/>
    <p:sldId id="401" r:id="rId41"/>
    <p:sldId id="402" r:id="rId42"/>
    <p:sldId id="403" r:id="rId43"/>
    <p:sldId id="404" r:id="rId44"/>
    <p:sldId id="405" r:id="rId45"/>
    <p:sldId id="406" r:id="rId46"/>
    <p:sldId id="407" r:id="rId47"/>
    <p:sldId id="408" r:id="rId48"/>
    <p:sldId id="409" r:id="rId49"/>
    <p:sldId id="410" r:id="rId50"/>
    <p:sldId id="411" r:id="rId51"/>
    <p:sldId id="412" r:id="rId52"/>
    <p:sldId id="413" r:id="rId53"/>
    <p:sldId id="414" r:id="rId54"/>
    <p:sldId id="415" r:id="rId55"/>
    <p:sldId id="421" r:id="rId56"/>
    <p:sldId id="416" r:id="rId57"/>
    <p:sldId id="417" r:id="rId58"/>
    <p:sldId id="418" r:id="rId59"/>
    <p:sldId id="419" r:id="rId60"/>
    <p:sldId id="420" r:id="rId6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0" autoAdjust="0"/>
  </p:normalViewPr>
  <p:slideViewPr>
    <p:cSldViewPr snapToGrid="0" showGuides="1"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BFB670-1629-4B5B-B753-DCED587B81F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3DFA52-1834-4AEA-98E8-3E06970CB658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Capital</a:t>
          </a:r>
        </a:p>
      </dgm:t>
    </dgm:pt>
    <dgm:pt modelId="{BC0BA34D-BE26-4A11-A64D-FE71B1B7019C}" type="parTrans" cxnId="{5AA1A779-4B9B-4465-BFCD-BE7E12171EEA}">
      <dgm:prSet/>
      <dgm:spPr/>
      <dgm:t>
        <a:bodyPr/>
        <a:lstStyle/>
        <a:p>
          <a:endParaRPr lang="en-US" sz="220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F2AD0E-22B0-42E5-B4A9-7AE59884B6EC}" type="sibTrans" cxnId="{5AA1A779-4B9B-4465-BFCD-BE7E12171EEA}">
      <dgm:prSet/>
      <dgm:spPr/>
      <dgm:t>
        <a:bodyPr/>
        <a:lstStyle/>
        <a:p>
          <a:endParaRPr lang="en-US" sz="220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571D1C-1C32-4B35-9E15-3F34811C6A57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Debt</a:t>
          </a:r>
        </a:p>
      </dgm:t>
    </dgm:pt>
    <dgm:pt modelId="{ADDA3B74-1DDA-4A70-B612-730253278D1B}" type="parTrans" cxnId="{76D9F73F-65F6-4E72-B50C-5AC615DB79B9}">
      <dgm:prSet/>
      <dgm:spPr/>
      <dgm:t>
        <a:bodyPr/>
        <a:lstStyle/>
        <a:p>
          <a:endParaRPr lang="en-US" sz="2200" dirty="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E432A0-FD0C-45C3-B78B-89E14C4A7714}" type="sibTrans" cxnId="{76D9F73F-65F6-4E72-B50C-5AC615DB79B9}">
      <dgm:prSet/>
      <dgm:spPr/>
      <dgm:t>
        <a:bodyPr/>
        <a:lstStyle/>
        <a:p>
          <a:endParaRPr lang="en-US" sz="220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74D1C8-06D7-4EE4-9026-8F60D8613CD1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Preferred Stock</a:t>
          </a:r>
        </a:p>
      </dgm:t>
    </dgm:pt>
    <dgm:pt modelId="{3DC3D9AC-FED8-4822-A4F1-F71B103563BA}" type="parTrans" cxnId="{01EBB727-ABA3-4DEB-9567-9EC9791684FF}">
      <dgm:prSet/>
      <dgm:spPr/>
      <dgm:t>
        <a:bodyPr/>
        <a:lstStyle/>
        <a:p>
          <a:endParaRPr lang="en-US" sz="2200" dirty="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C3C89F-D8F3-4405-B375-AABAA4F88A22}" type="sibTrans" cxnId="{01EBB727-ABA3-4DEB-9567-9EC9791684FF}">
      <dgm:prSet/>
      <dgm:spPr/>
      <dgm:t>
        <a:bodyPr/>
        <a:lstStyle/>
        <a:p>
          <a:endParaRPr lang="en-US" sz="220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4187D5-D24F-41FA-BD93-A0C7152467FF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Common Equity</a:t>
          </a:r>
        </a:p>
      </dgm:t>
    </dgm:pt>
    <dgm:pt modelId="{52DA2EC0-6F1C-4816-B213-1D5AC7485FE5}" type="parTrans" cxnId="{74337547-8369-4850-88AB-CA008FC38CCE}">
      <dgm:prSet/>
      <dgm:spPr/>
      <dgm:t>
        <a:bodyPr/>
        <a:lstStyle/>
        <a:p>
          <a:endParaRPr lang="en-US" sz="2200" dirty="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1DA6D6-4709-4C42-B329-79ABE177792F}" type="sibTrans" cxnId="{74337547-8369-4850-88AB-CA008FC38CCE}">
      <dgm:prSet/>
      <dgm:spPr/>
      <dgm:t>
        <a:bodyPr/>
        <a:lstStyle/>
        <a:p>
          <a:endParaRPr lang="en-US" sz="220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98D650-012D-4540-AFAA-5476D36163D2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Retained Earnings</a:t>
          </a:r>
        </a:p>
      </dgm:t>
    </dgm:pt>
    <dgm:pt modelId="{2FAF60FD-D3F2-48A7-8B84-C15F86B01B42}" type="parTrans" cxnId="{C028E073-BA88-427E-BFC8-A630B8E2FCAB}">
      <dgm:prSet/>
      <dgm:spPr/>
      <dgm:t>
        <a:bodyPr/>
        <a:lstStyle/>
        <a:p>
          <a:endParaRPr lang="en-US" sz="2200" dirty="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600A7-CEF6-4E47-AA50-D26B312D03DB}" type="sibTrans" cxnId="{C028E073-BA88-427E-BFC8-A630B8E2FCAB}">
      <dgm:prSet/>
      <dgm:spPr/>
      <dgm:t>
        <a:bodyPr/>
        <a:lstStyle/>
        <a:p>
          <a:endParaRPr lang="en-US" sz="220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8852FD-F88B-488D-8FD0-5B37053D4AD8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New Common Stock</a:t>
          </a:r>
        </a:p>
      </dgm:t>
    </dgm:pt>
    <dgm:pt modelId="{7B1F6D2C-E7B7-4F4F-9B0F-40644EA80886}" type="parTrans" cxnId="{49C0A97D-00EE-491F-966D-9B3C8D738A3D}">
      <dgm:prSet/>
      <dgm:spPr/>
      <dgm:t>
        <a:bodyPr/>
        <a:lstStyle/>
        <a:p>
          <a:endParaRPr lang="en-US" sz="2200" dirty="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50F8A3-D6BB-4E67-AFE8-F4AA4A0E5599}" type="sibTrans" cxnId="{49C0A97D-00EE-491F-966D-9B3C8D738A3D}">
      <dgm:prSet/>
      <dgm:spPr/>
      <dgm:t>
        <a:bodyPr/>
        <a:lstStyle/>
        <a:p>
          <a:endParaRPr lang="en-US" sz="220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DA5CAA-C031-4156-BFC8-2778B134C2F8}">
      <dgm:prSet custT="1"/>
      <dgm:spPr/>
      <dgm:t>
        <a:bodyPr/>
        <a:lstStyle/>
        <a:p>
          <a: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  <a:t>Notes </a:t>
          </a:r>
          <a:b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  <a:t>Payable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3B2637-13FE-4768-A0F0-FA9A265CF12B}" type="parTrans" cxnId="{4E8823D0-7C87-4E4E-9F8A-04EF0D65A1E3}">
      <dgm:prSet/>
      <dgm:spPr/>
      <dgm:t>
        <a:bodyPr/>
        <a:lstStyle/>
        <a:p>
          <a:endParaRPr lang="en-US" sz="220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28735A-EA5E-4379-B444-03439E546AEC}" type="sibTrans" cxnId="{4E8823D0-7C87-4E4E-9F8A-04EF0D65A1E3}">
      <dgm:prSet/>
      <dgm:spPr/>
      <dgm:t>
        <a:bodyPr/>
        <a:lstStyle/>
        <a:p>
          <a:endParaRPr lang="en-US" sz="220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BDCC14-3B38-4881-A3CB-B97B6163C583}">
      <dgm:prSet custT="1"/>
      <dgm:spPr/>
      <dgm:t>
        <a:bodyPr/>
        <a:lstStyle/>
        <a:p>
          <a: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  <a:t>Long-Term Debt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B9EBBB-3297-4531-AF1A-4A495D630F0C}" type="parTrans" cxnId="{2499C8E8-4C5E-4B44-8ED5-F18B5DB3B174}">
      <dgm:prSet/>
      <dgm:spPr/>
      <dgm:t>
        <a:bodyPr/>
        <a:lstStyle/>
        <a:p>
          <a:endParaRPr lang="en-US" sz="220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A87583-EAA6-4A92-81FB-8E3CAF5CE8AE}" type="sibTrans" cxnId="{2499C8E8-4C5E-4B44-8ED5-F18B5DB3B174}">
      <dgm:prSet/>
      <dgm:spPr/>
      <dgm:t>
        <a:bodyPr/>
        <a:lstStyle/>
        <a:p>
          <a:endParaRPr lang="en-US" sz="220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7319D4-8E1C-41A1-BA0D-EA1B65383331}" type="pres">
      <dgm:prSet presAssocID="{F3BFB670-1629-4B5B-B753-DCED587B81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E446C29-23B6-403C-9239-44EC49DA23F0}" type="pres">
      <dgm:prSet presAssocID="{583DFA52-1834-4AEA-98E8-3E06970CB658}" presName="hierRoot1" presStyleCnt="0">
        <dgm:presLayoutVars>
          <dgm:hierBranch/>
        </dgm:presLayoutVars>
      </dgm:prSet>
      <dgm:spPr/>
    </dgm:pt>
    <dgm:pt modelId="{9AEB6272-DC00-4136-91DF-7BBD87001780}" type="pres">
      <dgm:prSet presAssocID="{583DFA52-1834-4AEA-98E8-3E06970CB658}" presName="rootComposite1" presStyleCnt="0"/>
      <dgm:spPr/>
    </dgm:pt>
    <dgm:pt modelId="{71551FC8-520D-4234-BD61-94C15FF1F0A1}" type="pres">
      <dgm:prSet presAssocID="{583DFA52-1834-4AEA-98E8-3E06970CB6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2BA6F9-16CD-48D5-8CC6-B62EB74E697C}" type="pres">
      <dgm:prSet presAssocID="{583DFA52-1834-4AEA-98E8-3E06970CB65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DAAB2D2-E256-4A25-B352-2E71ECC7999B}" type="pres">
      <dgm:prSet presAssocID="{583DFA52-1834-4AEA-98E8-3E06970CB658}" presName="hierChild2" presStyleCnt="0"/>
      <dgm:spPr/>
    </dgm:pt>
    <dgm:pt modelId="{86E823BC-4AE1-438B-B158-54D033D57987}" type="pres">
      <dgm:prSet presAssocID="{ADDA3B74-1DDA-4A70-B612-730253278D1B}" presName="Name35" presStyleLbl="parChTrans1D2" presStyleIdx="0" presStyleCnt="3"/>
      <dgm:spPr/>
      <dgm:t>
        <a:bodyPr/>
        <a:lstStyle/>
        <a:p>
          <a:endParaRPr lang="en-US"/>
        </a:p>
      </dgm:t>
    </dgm:pt>
    <dgm:pt modelId="{437CB221-1585-4467-BB5B-1B8464CC93F0}" type="pres">
      <dgm:prSet presAssocID="{62571D1C-1C32-4B35-9E15-3F34811C6A57}" presName="hierRoot2" presStyleCnt="0">
        <dgm:presLayoutVars>
          <dgm:hierBranch/>
        </dgm:presLayoutVars>
      </dgm:prSet>
      <dgm:spPr/>
    </dgm:pt>
    <dgm:pt modelId="{327E0283-13A4-4147-AB2A-DE9D48601265}" type="pres">
      <dgm:prSet presAssocID="{62571D1C-1C32-4B35-9E15-3F34811C6A57}" presName="rootComposite" presStyleCnt="0"/>
      <dgm:spPr/>
    </dgm:pt>
    <dgm:pt modelId="{CC039292-676F-4357-B580-14879EE44045}" type="pres">
      <dgm:prSet presAssocID="{62571D1C-1C32-4B35-9E15-3F34811C6A5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0C3729-5D45-4671-8A52-B7D0146D20F5}" type="pres">
      <dgm:prSet presAssocID="{62571D1C-1C32-4B35-9E15-3F34811C6A57}" presName="rootConnector" presStyleLbl="node2" presStyleIdx="0" presStyleCnt="3"/>
      <dgm:spPr/>
      <dgm:t>
        <a:bodyPr/>
        <a:lstStyle/>
        <a:p>
          <a:endParaRPr lang="en-US"/>
        </a:p>
      </dgm:t>
    </dgm:pt>
    <dgm:pt modelId="{2D29F91D-73FE-4467-BCDC-45DD687106D9}" type="pres">
      <dgm:prSet presAssocID="{62571D1C-1C32-4B35-9E15-3F34811C6A57}" presName="hierChild4" presStyleCnt="0"/>
      <dgm:spPr/>
    </dgm:pt>
    <dgm:pt modelId="{D1454188-9831-49F0-8C9F-87863C1566BE}" type="pres">
      <dgm:prSet presAssocID="{E83B2637-13FE-4768-A0F0-FA9A265CF12B}" presName="Name35" presStyleLbl="parChTrans1D3" presStyleIdx="0" presStyleCnt="4"/>
      <dgm:spPr/>
      <dgm:t>
        <a:bodyPr/>
        <a:lstStyle/>
        <a:p>
          <a:endParaRPr lang="en-US"/>
        </a:p>
      </dgm:t>
    </dgm:pt>
    <dgm:pt modelId="{FB67A17D-E333-43A4-982B-1E5A9615ADF1}" type="pres">
      <dgm:prSet presAssocID="{8FDA5CAA-C031-4156-BFC8-2778B134C2F8}" presName="hierRoot2" presStyleCnt="0">
        <dgm:presLayoutVars>
          <dgm:hierBranch val="init"/>
        </dgm:presLayoutVars>
      </dgm:prSet>
      <dgm:spPr/>
    </dgm:pt>
    <dgm:pt modelId="{974FAAF3-DD42-4F16-85F5-8B483822456B}" type="pres">
      <dgm:prSet presAssocID="{8FDA5CAA-C031-4156-BFC8-2778B134C2F8}" presName="rootComposite" presStyleCnt="0"/>
      <dgm:spPr/>
    </dgm:pt>
    <dgm:pt modelId="{98427449-6ADB-489B-A0CC-A6B2F4922D8A}" type="pres">
      <dgm:prSet presAssocID="{8FDA5CAA-C031-4156-BFC8-2778B134C2F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BC71BD-0545-4262-BBF8-9B1D02F5C09B}" type="pres">
      <dgm:prSet presAssocID="{8FDA5CAA-C031-4156-BFC8-2778B134C2F8}" presName="rootConnector" presStyleLbl="node3" presStyleIdx="0" presStyleCnt="4"/>
      <dgm:spPr/>
      <dgm:t>
        <a:bodyPr/>
        <a:lstStyle/>
        <a:p>
          <a:endParaRPr lang="en-US"/>
        </a:p>
      </dgm:t>
    </dgm:pt>
    <dgm:pt modelId="{B7C0081D-3F4C-4B48-AF2F-6C6C1B860BCA}" type="pres">
      <dgm:prSet presAssocID="{8FDA5CAA-C031-4156-BFC8-2778B134C2F8}" presName="hierChild4" presStyleCnt="0"/>
      <dgm:spPr/>
    </dgm:pt>
    <dgm:pt modelId="{D25BC0A6-70DA-468B-8E55-54B73960AB9D}" type="pres">
      <dgm:prSet presAssocID="{8FDA5CAA-C031-4156-BFC8-2778B134C2F8}" presName="hierChild5" presStyleCnt="0"/>
      <dgm:spPr/>
    </dgm:pt>
    <dgm:pt modelId="{1C619897-A0EF-4D92-B03F-E39133F5F8D6}" type="pres">
      <dgm:prSet presAssocID="{D0B9EBBB-3297-4531-AF1A-4A495D630F0C}" presName="Name35" presStyleLbl="parChTrans1D3" presStyleIdx="1" presStyleCnt="4"/>
      <dgm:spPr/>
      <dgm:t>
        <a:bodyPr/>
        <a:lstStyle/>
        <a:p>
          <a:endParaRPr lang="en-US"/>
        </a:p>
      </dgm:t>
    </dgm:pt>
    <dgm:pt modelId="{06DBFDA4-2221-4D22-ACAF-396D774A6222}" type="pres">
      <dgm:prSet presAssocID="{07BDCC14-3B38-4881-A3CB-B97B6163C583}" presName="hierRoot2" presStyleCnt="0">
        <dgm:presLayoutVars>
          <dgm:hierBranch val="init"/>
        </dgm:presLayoutVars>
      </dgm:prSet>
      <dgm:spPr/>
    </dgm:pt>
    <dgm:pt modelId="{F2D3C4CC-51EE-4C9D-A571-27DA835C7BD9}" type="pres">
      <dgm:prSet presAssocID="{07BDCC14-3B38-4881-A3CB-B97B6163C583}" presName="rootComposite" presStyleCnt="0"/>
      <dgm:spPr/>
    </dgm:pt>
    <dgm:pt modelId="{E2663589-5976-46BA-9550-F7F9A142F105}" type="pres">
      <dgm:prSet presAssocID="{07BDCC14-3B38-4881-A3CB-B97B6163C583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CAA5C6-413B-4337-8437-873451AD3959}" type="pres">
      <dgm:prSet presAssocID="{07BDCC14-3B38-4881-A3CB-B97B6163C583}" presName="rootConnector" presStyleLbl="node3" presStyleIdx="1" presStyleCnt="4"/>
      <dgm:spPr/>
      <dgm:t>
        <a:bodyPr/>
        <a:lstStyle/>
        <a:p>
          <a:endParaRPr lang="en-US"/>
        </a:p>
      </dgm:t>
    </dgm:pt>
    <dgm:pt modelId="{0556F3F7-60AA-4063-970D-92793F87CD8C}" type="pres">
      <dgm:prSet presAssocID="{07BDCC14-3B38-4881-A3CB-B97B6163C583}" presName="hierChild4" presStyleCnt="0"/>
      <dgm:spPr/>
    </dgm:pt>
    <dgm:pt modelId="{61489CDC-8A36-4D82-838F-859E73EAC4A1}" type="pres">
      <dgm:prSet presAssocID="{07BDCC14-3B38-4881-A3CB-B97B6163C583}" presName="hierChild5" presStyleCnt="0"/>
      <dgm:spPr/>
    </dgm:pt>
    <dgm:pt modelId="{B0355EB6-EFE5-40CA-82A0-31A10D18B0E9}" type="pres">
      <dgm:prSet presAssocID="{62571D1C-1C32-4B35-9E15-3F34811C6A57}" presName="hierChild5" presStyleCnt="0"/>
      <dgm:spPr/>
    </dgm:pt>
    <dgm:pt modelId="{5858C628-E393-48EF-9F78-D6624477FECB}" type="pres">
      <dgm:prSet presAssocID="{3DC3D9AC-FED8-4822-A4F1-F71B103563BA}" presName="Name35" presStyleLbl="parChTrans1D2" presStyleIdx="1" presStyleCnt="3"/>
      <dgm:spPr/>
      <dgm:t>
        <a:bodyPr/>
        <a:lstStyle/>
        <a:p>
          <a:endParaRPr lang="en-US"/>
        </a:p>
      </dgm:t>
    </dgm:pt>
    <dgm:pt modelId="{DE306AE5-A03C-46B2-8C27-4D27A657286B}" type="pres">
      <dgm:prSet presAssocID="{2E74D1C8-06D7-4EE4-9026-8F60D8613CD1}" presName="hierRoot2" presStyleCnt="0">
        <dgm:presLayoutVars>
          <dgm:hierBranch/>
        </dgm:presLayoutVars>
      </dgm:prSet>
      <dgm:spPr/>
    </dgm:pt>
    <dgm:pt modelId="{A38829C3-C3C2-4C8F-9E2E-73F660B2DE03}" type="pres">
      <dgm:prSet presAssocID="{2E74D1C8-06D7-4EE4-9026-8F60D8613CD1}" presName="rootComposite" presStyleCnt="0"/>
      <dgm:spPr/>
    </dgm:pt>
    <dgm:pt modelId="{BEAA3483-BC33-4BFC-B157-EB4BAC338EEF}" type="pres">
      <dgm:prSet presAssocID="{2E74D1C8-06D7-4EE4-9026-8F60D8613CD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D4AA97-24ED-43CD-A0DD-1481B7C3F2FE}" type="pres">
      <dgm:prSet presAssocID="{2E74D1C8-06D7-4EE4-9026-8F60D8613CD1}" presName="rootConnector" presStyleLbl="node2" presStyleIdx="1" presStyleCnt="3"/>
      <dgm:spPr/>
      <dgm:t>
        <a:bodyPr/>
        <a:lstStyle/>
        <a:p>
          <a:endParaRPr lang="en-US"/>
        </a:p>
      </dgm:t>
    </dgm:pt>
    <dgm:pt modelId="{C04EC04F-ECEB-4490-B67A-D51DD6A02E43}" type="pres">
      <dgm:prSet presAssocID="{2E74D1C8-06D7-4EE4-9026-8F60D8613CD1}" presName="hierChild4" presStyleCnt="0"/>
      <dgm:spPr/>
    </dgm:pt>
    <dgm:pt modelId="{6832F02B-1A9E-484F-8D8B-F2464AD1FBC4}" type="pres">
      <dgm:prSet presAssocID="{2E74D1C8-06D7-4EE4-9026-8F60D8613CD1}" presName="hierChild5" presStyleCnt="0"/>
      <dgm:spPr/>
    </dgm:pt>
    <dgm:pt modelId="{BA7B7B47-6724-435F-AFDE-9CEF79DDE107}" type="pres">
      <dgm:prSet presAssocID="{52DA2EC0-6F1C-4816-B213-1D5AC7485FE5}" presName="Name35" presStyleLbl="parChTrans1D2" presStyleIdx="2" presStyleCnt="3"/>
      <dgm:spPr/>
      <dgm:t>
        <a:bodyPr/>
        <a:lstStyle/>
        <a:p>
          <a:endParaRPr lang="en-US"/>
        </a:p>
      </dgm:t>
    </dgm:pt>
    <dgm:pt modelId="{2F2A646D-6E93-4159-A21E-9B86D2F53D51}" type="pres">
      <dgm:prSet presAssocID="{C54187D5-D24F-41FA-BD93-A0C7152467FF}" presName="hierRoot2" presStyleCnt="0">
        <dgm:presLayoutVars>
          <dgm:hierBranch/>
        </dgm:presLayoutVars>
      </dgm:prSet>
      <dgm:spPr/>
    </dgm:pt>
    <dgm:pt modelId="{8B3C2BF3-30B0-48EA-9E11-1CDB2C34D01E}" type="pres">
      <dgm:prSet presAssocID="{C54187D5-D24F-41FA-BD93-A0C7152467FF}" presName="rootComposite" presStyleCnt="0"/>
      <dgm:spPr/>
    </dgm:pt>
    <dgm:pt modelId="{05CF6B3A-87F6-4BF8-AFD3-FF6544C47791}" type="pres">
      <dgm:prSet presAssocID="{C54187D5-D24F-41FA-BD93-A0C7152467F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776645-5010-491A-BB27-FF353A35235C}" type="pres">
      <dgm:prSet presAssocID="{C54187D5-D24F-41FA-BD93-A0C7152467FF}" presName="rootConnector" presStyleLbl="node2" presStyleIdx="2" presStyleCnt="3"/>
      <dgm:spPr/>
      <dgm:t>
        <a:bodyPr/>
        <a:lstStyle/>
        <a:p>
          <a:endParaRPr lang="en-US"/>
        </a:p>
      </dgm:t>
    </dgm:pt>
    <dgm:pt modelId="{4030F805-38BA-4333-BA16-593D8FE887AB}" type="pres">
      <dgm:prSet presAssocID="{C54187D5-D24F-41FA-BD93-A0C7152467FF}" presName="hierChild4" presStyleCnt="0"/>
      <dgm:spPr/>
    </dgm:pt>
    <dgm:pt modelId="{827EADBB-F92D-4125-8750-597E8E5634FE}" type="pres">
      <dgm:prSet presAssocID="{2FAF60FD-D3F2-48A7-8B84-C15F86B01B42}" presName="Name35" presStyleLbl="parChTrans1D3" presStyleIdx="2" presStyleCnt="4"/>
      <dgm:spPr/>
      <dgm:t>
        <a:bodyPr/>
        <a:lstStyle/>
        <a:p>
          <a:endParaRPr lang="en-US"/>
        </a:p>
      </dgm:t>
    </dgm:pt>
    <dgm:pt modelId="{EBCAE098-4F34-439D-A699-78CBB74CFEFA}" type="pres">
      <dgm:prSet presAssocID="{A398D650-012D-4540-AFAA-5476D36163D2}" presName="hierRoot2" presStyleCnt="0">
        <dgm:presLayoutVars>
          <dgm:hierBranch val="r"/>
        </dgm:presLayoutVars>
      </dgm:prSet>
      <dgm:spPr/>
    </dgm:pt>
    <dgm:pt modelId="{3B5317E0-D1DC-4A12-B9CF-77711B137D7C}" type="pres">
      <dgm:prSet presAssocID="{A398D650-012D-4540-AFAA-5476D36163D2}" presName="rootComposite" presStyleCnt="0"/>
      <dgm:spPr/>
    </dgm:pt>
    <dgm:pt modelId="{D8A5D89D-382A-40F2-8196-8BA43BB7E0A8}" type="pres">
      <dgm:prSet presAssocID="{A398D650-012D-4540-AFAA-5476D36163D2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C2931E-D6C3-472E-ADC7-2F3AA81B9145}" type="pres">
      <dgm:prSet presAssocID="{A398D650-012D-4540-AFAA-5476D36163D2}" presName="rootConnector" presStyleLbl="node3" presStyleIdx="2" presStyleCnt="4"/>
      <dgm:spPr/>
      <dgm:t>
        <a:bodyPr/>
        <a:lstStyle/>
        <a:p>
          <a:endParaRPr lang="en-US"/>
        </a:p>
      </dgm:t>
    </dgm:pt>
    <dgm:pt modelId="{C38C85A8-9DED-4710-94D5-C34C12CB7610}" type="pres">
      <dgm:prSet presAssocID="{A398D650-012D-4540-AFAA-5476D36163D2}" presName="hierChild4" presStyleCnt="0"/>
      <dgm:spPr/>
    </dgm:pt>
    <dgm:pt modelId="{2D8C0FD4-ABCE-4F25-94DA-51CF28EAE210}" type="pres">
      <dgm:prSet presAssocID="{A398D650-012D-4540-AFAA-5476D36163D2}" presName="hierChild5" presStyleCnt="0"/>
      <dgm:spPr/>
    </dgm:pt>
    <dgm:pt modelId="{852D0B2E-A45E-4B9A-95C0-369F6CD93712}" type="pres">
      <dgm:prSet presAssocID="{7B1F6D2C-E7B7-4F4F-9B0F-40644EA80886}" presName="Name35" presStyleLbl="parChTrans1D3" presStyleIdx="3" presStyleCnt="4"/>
      <dgm:spPr/>
      <dgm:t>
        <a:bodyPr/>
        <a:lstStyle/>
        <a:p>
          <a:endParaRPr lang="en-US"/>
        </a:p>
      </dgm:t>
    </dgm:pt>
    <dgm:pt modelId="{66528517-0D8D-45CD-B6A3-9C6917F14F33}" type="pres">
      <dgm:prSet presAssocID="{B88852FD-F88B-488D-8FD0-5B37053D4AD8}" presName="hierRoot2" presStyleCnt="0">
        <dgm:presLayoutVars>
          <dgm:hierBranch val="r"/>
        </dgm:presLayoutVars>
      </dgm:prSet>
      <dgm:spPr/>
    </dgm:pt>
    <dgm:pt modelId="{94285BAB-B638-4D8F-9734-AB54F183F366}" type="pres">
      <dgm:prSet presAssocID="{B88852FD-F88B-488D-8FD0-5B37053D4AD8}" presName="rootComposite" presStyleCnt="0"/>
      <dgm:spPr/>
    </dgm:pt>
    <dgm:pt modelId="{D0D83D81-95DA-4BCF-B49F-164831DEF160}" type="pres">
      <dgm:prSet presAssocID="{B88852FD-F88B-488D-8FD0-5B37053D4AD8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DDEB24-3828-4C13-8AF5-B80455D2C8A1}" type="pres">
      <dgm:prSet presAssocID="{B88852FD-F88B-488D-8FD0-5B37053D4AD8}" presName="rootConnector" presStyleLbl="node3" presStyleIdx="3" presStyleCnt="4"/>
      <dgm:spPr/>
      <dgm:t>
        <a:bodyPr/>
        <a:lstStyle/>
        <a:p>
          <a:endParaRPr lang="en-US"/>
        </a:p>
      </dgm:t>
    </dgm:pt>
    <dgm:pt modelId="{D35D88DE-E72A-4892-AC16-6FE338359E06}" type="pres">
      <dgm:prSet presAssocID="{B88852FD-F88B-488D-8FD0-5B37053D4AD8}" presName="hierChild4" presStyleCnt="0"/>
      <dgm:spPr/>
    </dgm:pt>
    <dgm:pt modelId="{E50BEE43-7727-4B43-B1CF-46BCD4FF9278}" type="pres">
      <dgm:prSet presAssocID="{B88852FD-F88B-488D-8FD0-5B37053D4AD8}" presName="hierChild5" presStyleCnt="0"/>
      <dgm:spPr/>
    </dgm:pt>
    <dgm:pt modelId="{443421FE-631D-479C-B1D2-D630F2850A23}" type="pres">
      <dgm:prSet presAssocID="{C54187D5-D24F-41FA-BD93-A0C7152467FF}" presName="hierChild5" presStyleCnt="0"/>
      <dgm:spPr/>
    </dgm:pt>
    <dgm:pt modelId="{7B25CE68-054E-4CC3-BF8B-D9A26350057B}" type="pres">
      <dgm:prSet presAssocID="{583DFA52-1834-4AEA-98E8-3E06970CB658}" presName="hierChild3" presStyleCnt="0"/>
      <dgm:spPr/>
    </dgm:pt>
  </dgm:ptLst>
  <dgm:cxnLst>
    <dgm:cxn modelId="{606DF475-F8F7-423D-9C33-D61B919B3614}" type="presOf" srcId="{62571D1C-1C32-4B35-9E15-3F34811C6A57}" destId="{CC039292-676F-4357-B580-14879EE44045}" srcOrd="0" destOrd="0" presId="urn:microsoft.com/office/officeart/2005/8/layout/orgChart1"/>
    <dgm:cxn modelId="{32F94F6E-4FC2-482F-9D85-FF7273B996B5}" type="presOf" srcId="{B88852FD-F88B-488D-8FD0-5B37053D4AD8}" destId="{D0D83D81-95DA-4BCF-B49F-164831DEF160}" srcOrd="0" destOrd="0" presId="urn:microsoft.com/office/officeart/2005/8/layout/orgChart1"/>
    <dgm:cxn modelId="{9C4F933D-D31A-4B74-98A7-56A1E565CFB5}" type="presOf" srcId="{B88852FD-F88B-488D-8FD0-5B37053D4AD8}" destId="{82DDEB24-3828-4C13-8AF5-B80455D2C8A1}" srcOrd="1" destOrd="0" presId="urn:microsoft.com/office/officeart/2005/8/layout/orgChart1"/>
    <dgm:cxn modelId="{5AA1A779-4B9B-4465-BFCD-BE7E12171EEA}" srcId="{F3BFB670-1629-4B5B-B753-DCED587B81FB}" destId="{583DFA52-1834-4AEA-98E8-3E06970CB658}" srcOrd="0" destOrd="0" parTransId="{BC0BA34D-BE26-4A11-A64D-FE71B1B7019C}" sibTransId="{B9F2AD0E-22B0-42E5-B4A9-7AE59884B6EC}"/>
    <dgm:cxn modelId="{A30AE406-876A-4BE0-9C40-5D4BA5561C3B}" type="presOf" srcId="{E83B2637-13FE-4768-A0F0-FA9A265CF12B}" destId="{D1454188-9831-49F0-8C9F-87863C1566BE}" srcOrd="0" destOrd="0" presId="urn:microsoft.com/office/officeart/2005/8/layout/orgChart1"/>
    <dgm:cxn modelId="{76D9F73F-65F6-4E72-B50C-5AC615DB79B9}" srcId="{583DFA52-1834-4AEA-98E8-3E06970CB658}" destId="{62571D1C-1C32-4B35-9E15-3F34811C6A57}" srcOrd="0" destOrd="0" parTransId="{ADDA3B74-1DDA-4A70-B612-730253278D1B}" sibTransId="{BBE432A0-FD0C-45C3-B78B-89E14C4A7714}"/>
    <dgm:cxn modelId="{C028E073-BA88-427E-BFC8-A630B8E2FCAB}" srcId="{C54187D5-D24F-41FA-BD93-A0C7152467FF}" destId="{A398D650-012D-4540-AFAA-5476D36163D2}" srcOrd="0" destOrd="0" parTransId="{2FAF60FD-D3F2-48A7-8B84-C15F86B01B42}" sibTransId="{8D4600A7-CEF6-4E47-AA50-D26B312D03DB}"/>
    <dgm:cxn modelId="{D4A63C20-9996-44C0-B87C-DEC1FAF002BF}" type="presOf" srcId="{A398D650-012D-4540-AFAA-5476D36163D2}" destId="{E5C2931E-D6C3-472E-ADC7-2F3AA81B9145}" srcOrd="1" destOrd="0" presId="urn:microsoft.com/office/officeart/2005/8/layout/orgChart1"/>
    <dgm:cxn modelId="{80EA69BC-009A-4C7F-B77B-88EB83E7BE78}" type="presOf" srcId="{C54187D5-D24F-41FA-BD93-A0C7152467FF}" destId="{05CF6B3A-87F6-4BF8-AFD3-FF6544C47791}" srcOrd="0" destOrd="0" presId="urn:microsoft.com/office/officeart/2005/8/layout/orgChart1"/>
    <dgm:cxn modelId="{E56FBE72-0E8D-497C-9EE3-61C7C814BCC4}" type="presOf" srcId="{3DC3D9AC-FED8-4822-A4F1-F71B103563BA}" destId="{5858C628-E393-48EF-9F78-D6624477FECB}" srcOrd="0" destOrd="0" presId="urn:microsoft.com/office/officeart/2005/8/layout/orgChart1"/>
    <dgm:cxn modelId="{6EE4F11D-439C-40F5-A75D-2DF8AB26A925}" type="presOf" srcId="{2E74D1C8-06D7-4EE4-9026-8F60D8613CD1}" destId="{4CD4AA97-24ED-43CD-A0DD-1481B7C3F2FE}" srcOrd="1" destOrd="0" presId="urn:microsoft.com/office/officeart/2005/8/layout/orgChart1"/>
    <dgm:cxn modelId="{9A1B2422-54C1-46F3-A1FF-D0AB4C17744E}" type="presOf" srcId="{C54187D5-D24F-41FA-BD93-A0C7152467FF}" destId="{99776645-5010-491A-BB27-FF353A35235C}" srcOrd="1" destOrd="0" presId="urn:microsoft.com/office/officeart/2005/8/layout/orgChart1"/>
    <dgm:cxn modelId="{7296444D-14D8-426E-B3C2-ACE32971F219}" type="presOf" srcId="{2FAF60FD-D3F2-48A7-8B84-C15F86B01B42}" destId="{827EADBB-F92D-4125-8750-597E8E5634FE}" srcOrd="0" destOrd="0" presId="urn:microsoft.com/office/officeart/2005/8/layout/orgChart1"/>
    <dgm:cxn modelId="{ABF6F0DE-9D74-472F-994D-2B1167DC9043}" type="presOf" srcId="{07BDCC14-3B38-4881-A3CB-B97B6163C583}" destId="{2ACAA5C6-413B-4337-8437-873451AD3959}" srcOrd="1" destOrd="0" presId="urn:microsoft.com/office/officeart/2005/8/layout/orgChart1"/>
    <dgm:cxn modelId="{4E8823D0-7C87-4E4E-9F8A-04EF0D65A1E3}" srcId="{62571D1C-1C32-4B35-9E15-3F34811C6A57}" destId="{8FDA5CAA-C031-4156-BFC8-2778B134C2F8}" srcOrd="0" destOrd="0" parTransId="{E83B2637-13FE-4768-A0F0-FA9A265CF12B}" sibTransId="{2328735A-EA5E-4379-B444-03439E546AEC}"/>
    <dgm:cxn modelId="{2499C8E8-4C5E-4B44-8ED5-F18B5DB3B174}" srcId="{62571D1C-1C32-4B35-9E15-3F34811C6A57}" destId="{07BDCC14-3B38-4881-A3CB-B97B6163C583}" srcOrd="1" destOrd="0" parTransId="{D0B9EBBB-3297-4531-AF1A-4A495D630F0C}" sibTransId="{82A87583-EAA6-4A92-81FB-8E3CAF5CE8AE}"/>
    <dgm:cxn modelId="{4DA98C0D-1A2C-43B0-B3A6-B9A956DDCDF0}" type="presOf" srcId="{07BDCC14-3B38-4881-A3CB-B97B6163C583}" destId="{E2663589-5976-46BA-9550-F7F9A142F105}" srcOrd="0" destOrd="0" presId="urn:microsoft.com/office/officeart/2005/8/layout/orgChart1"/>
    <dgm:cxn modelId="{01EBB727-ABA3-4DEB-9567-9EC9791684FF}" srcId="{583DFA52-1834-4AEA-98E8-3E06970CB658}" destId="{2E74D1C8-06D7-4EE4-9026-8F60D8613CD1}" srcOrd="1" destOrd="0" parTransId="{3DC3D9AC-FED8-4822-A4F1-F71B103563BA}" sibTransId="{50C3C89F-D8F3-4405-B375-AABAA4F88A22}"/>
    <dgm:cxn modelId="{5C5BE717-D9AC-443B-9512-3768C652F41E}" type="presOf" srcId="{52DA2EC0-6F1C-4816-B213-1D5AC7485FE5}" destId="{BA7B7B47-6724-435F-AFDE-9CEF79DDE107}" srcOrd="0" destOrd="0" presId="urn:microsoft.com/office/officeart/2005/8/layout/orgChart1"/>
    <dgm:cxn modelId="{004690D4-48AE-436C-9019-E481BF6D3BB2}" type="presOf" srcId="{F3BFB670-1629-4B5B-B753-DCED587B81FB}" destId="{ED7319D4-8E1C-41A1-BA0D-EA1B65383331}" srcOrd="0" destOrd="0" presId="urn:microsoft.com/office/officeart/2005/8/layout/orgChart1"/>
    <dgm:cxn modelId="{49C0A97D-00EE-491F-966D-9B3C8D738A3D}" srcId="{C54187D5-D24F-41FA-BD93-A0C7152467FF}" destId="{B88852FD-F88B-488D-8FD0-5B37053D4AD8}" srcOrd="1" destOrd="0" parTransId="{7B1F6D2C-E7B7-4F4F-9B0F-40644EA80886}" sibTransId="{9750F8A3-D6BB-4E67-AFE8-F4AA4A0E5599}"/>
    <dgm:cxn modelId="{C29F8F9B-BB6B-4556-B2E1-220098416104}" type="presOf" srcId="{2E74D1C8-06D7-4EE4-9026-8F60D8613CD1}" destId="{BEAA3483-BC33-4BFC-B157-EB4BAC338EEF}" srcOrd="0" destOrd="0" presId="urn:microsoft.com/office/officeart/2005/8/layout/orgChart1"/>
    <dgm:cxn modelId="{4D26F7FC-E090-4C3C-9D50-DBE3CEB0834A}" type="presOf" srcId="{ADDA3B74-1DDA-4A70-B612-730253278D1B}" destId="{86E823BC-4AE1-438B-B158-54D033D57987}" srcOrd="0" destOrd="0" presId="urn:microsoft.com/office/officeart/2005/8/layout/orgChart1"/>
    <dgm:cxn modelId="{B5A0125A-01EC-4DDB-AC0B-5B7AA0B37280}" type="presOf" srcId="{8FDA5CAA-C031-4156-BFC8-2778B134C2F8}" destId="{98427449-6ADB-489B-A0CC-A6B2F4922D8A}" srcOrd="0" destOrd="0" presId="urn:microsoft.com/office/officeart/2005/8/layout/orgChart1"/>
    <dgm:cxn modelId="{74337547-8369-4850-88AB-CA008FC38CCE}" srcId="{583DFA52-1834-4AEA-98E8-3E06970CB658}" destId="{C54187D5-D24F-41FA-BD93-A0C7152467FF}" srcOrd="2" destOrd="0" parTransId="{52DA2EC0-6F1C-4816-B213-1D5AC7485FE5}" sibTransId="{461DA6D6-4709-4C42-B329-79ABE177792F}"/>
    <dgm:cxn modelId="{34B937D8-7B4F-41DA-8E09-658029B6B70F}" type="presOf" srcId="{7B1F6D2C-E7B7-4F4F-9B0F-40644EA80886}" destId="{852D0B2E-A45E-4B9A-95C0-369F6CD93712}" srcOrd="0" destOrd="0" presId="urn:microsoft.com/office/officeart/2005/8/layout/orgChart1"/>
    <dgm:cxn modelId="{92B19BD9-9A35-4223-B861-D08A384FC321}" type="presOf" srcId="{D0B9EBBB-3297-4531-AF1A-4A495D630F0C}" destId="{1C619897-A0EF-4D92-B03F-E39133F5F8D6}" srcOrd="0" destOrd="0" presId="urn:microsoft.com/office/officeart/2005/8/layout/orgChart1"/>
    <dgm:cxn modelId="{7659311C-45B1-4F9B-BD99-AEDEF3AFE247}" type="presOf" srcId="{583DFA52-1834-4AEA-98E8-3E06970CB658}" destId="{642BA6F9-16CD-48D5-8CC6-B62EB74E697C}" srcOrd="1" destOrd="0" presId="urn:microsoft.com/office/officeart/2005/8/layout/orgChart1"/>
    <dgm:cxn modelId="{E9E754F6-4383-4E78-8581-3A137FDB1B44}" type="presOf" srcId="{62571D1C-1C32-4B35-9E15-3F34811C6A57}" destId="{760C3729-5D45-4671-8A52-B7D0146D20F5}" srcOrd="1" destOrd="0" presId="urn:microsoft.com/office/officeart/2005/8/layout/orgChart1"/>
    <dgm:cxn modelId="{C8873F96-8495-4A03-A779-479C9A9BC706}" type="presOf" srcId="{583DFA52-1834-4AEA-98E8-3E06970CB658}" destId="{71551FC8-520D-4234-BD61-94C15FF1F0A1}" srcOrd="0" destOrd="0" presId="urn:microsoft.com/office/officeart/2005/8/layout/orgChart1"/>
    <dgm:cxn modelId="{27021954-6B2D-4170-AD5D-141741083DAF}" type="presOf" srcId="{A398D650-012D-4540-AFAA-5476D36163D2}" destId="{D8A5D89D-382A-40F2-8196-8BA43BB7E0A8}" srcOrd="0" destOrd="0" presId="urn:microsoft.com/office/officeart/2005/8/layout/orgChart1"/>
    <dgm:cxn modelId="{19B1E488-8894-4667-BBAC-F259B7371998}" type="presOf" srcId="{8FDA5CAA-C031-4156-BFC8-2778B134C2F8}" destId="{61BC71BD-0545-4262-BBF8-9B1D02F5C09B}" srcOrd="1" destOrd="0" presId="urn:microsoft.com/office/officeart/2005/8/layout/orgChart1"/>
    <dgm:cxn modelId="{188DFAD7-3BF6-4488-AD10-4B443921FA60}" type="presParOf" srcId="{ED7319D4-8E1C-41A1-BA0D-EA1B65383331}" destId="{DE446C29-23B6-403C-9239-44EC49DA23F0}" srcOrd="0" destOrd="0" presId="urn:microsoft.com/office/officeart/2005/8/layout/orgChart1"/>
    <dgm:cxn modelId="{917E654D-8213-415B-B976-0565281D7B22}" type="presParOf" srcId="{DE446C29-23B6-403C-9239-44EC49DA23F0}" destId="{9AEB6272-DC00-4136-91DF-7BBD87001780}" srcOrd="0" destOrd="0" presId="urn:microsoft.com/office/officeart/2005/8/layout/orgChart1"/>
    <dgm:cxn modelId="{829AB901-1728-4B52-8500-91A4E4C10F5C}" type="presParOf" srcId="{9AEB6272-DC00-4136-91DF-7BBD87001780}" destId="{71551FC8-520D-4234-BD61-94C15FF1F0A1}" srcOrd="0" destOrd="0" presId="urn:microsoft.com/office/officeart/2005/8/layout/orgChart1"/>
    <dgm:cxn modelId="{DBDE0375-B366-42FC-91AF-A942FDBF2FFF}" type="presParOf" srcId="{9AEB6272-DC00-4136-91DF-7BBD87001780}" destId="{642BA6F9-16CD-48D5-8CC6-B62EB74E697C}" srcOrd="1" destOrd="0" presId="urn:microsoft.com/office/officeart/2005/8/layout/orgChart1"/>
    <dgm:cxn modelId="{B329F3F2-FC57-4F36-8F38-A7A3315F89F3}" type="presParOf" srcId="{DE446C29-23B6-403C-9239-44EC49DA23F0}" destId="{5DAAB2D2-E256-4A25-B352-2E71ECC7999B}" srcOrd="1" destOrd="0" presId="urn:microsoft.com/office/officeart/2005/8/layout/orgChart1"/>
    <dgm:cxn modelId="{537681DA-80F8-4E2D-9B4A-DC0589431669}" type="presParOf" srcId="{5DAAB2D2-E256-4A25-B352-2E71ECC7999B}" destId="{86E823BC-4AE1-438B-B158-54D033D57987}" srcOrd="0" destOrd="0" presId="urn:microsoft.com/office/officeart/2005/8/layout/orgChart1"/>
    <dgm:cxn modelId="{A3FD2DD2-B4FE-4A60-A50B-D311860D9AE9}" type="presParOf" srcId="{5DAAB2D2-E256-4A25-B352-2E71ECC7999B}" destId="{437CB221-1585-4467-BB5B-1B8464CC93F0}" srcOrd="1" destOrd="0" presId="urn:microsoft.com/office/officeart/2005/8/layout/orgChart1"/>
    <dgm:cxn modelId="{CE95F004-D6F3-42CC-95D4-3C87892CFB4C}" type="presParOf" srcId="{437CB221-1585-4467-BB5B-1B8464CC93F0}" destId="{327E0283-13A4-4147-AB2A-DE9D48601265}" srcOrd="0" destOrd="0" presId="urn:microsoft.com/office/officeart/2005/8/layout/orgChart1"/>
    <dgm:cxn modelId="{D3070613-7754-4782-9D16-A61A6970AE20}" type="presParOf" srcId="{327E0283-13A4-4147-AB2A-DE9D48601265}" destId="{CC039292-676F-4357-B580-14879EE44045}" srcOrd="0" destOrd="0" presId="urn:microsoft.com/office/officeart/2005/8/layout/orgChart1"/>
    <dgm:cxn modelId="{68CA48F4-EB29-4A46-85B3-0C1BF5211E53}" type="presParOf" srcId="{327E0283-13A4-4147-AB2A-DE9D48601265}" destId="{760C3729-5D45-4671-8A52-B7D0146D20F5}" srcOrd="1" destOrd="0" presId="urn:microsoft.com/office/officeart/2005/8/layout/orgChart1"/>
    <dgm:cxn modelId="{186FF5B6-600B-4DBB-AB51-FC56776AB7F6}" type="presParOf" srcId="{437CB221-1585-4467-BB5B-1B8464CC93F0}" destId="{2D29F91D-73FE-4467-BCDC-45DD687106D9}" srcOrd="1" destOrd="0" presId="urn:microsoft.com/office/officeart/2005/8/layout/orgChart1"/>
    <dgm:cxn modelId="{5E5F2DC2-B787-4844-9355-5F27BCB29EA0}" type="presParOf" srcId="{2D29F91D-73FE-4467-BCDC-45DD687106D9}" destId="{D1454188-9831-49F0-8C9F-87863C1566BE}" srcOrd="0" destOrd="0" presId="urn:microsoft.com/office/officeart/2005/8/layout/orgChart1"/>
    <dgm:cxn modelId="{BF4200EC-4115-40B0-8F27-C4B46FE104CC}" type="presParOf" srcId="{2D29F91D-73FE-4467-BCDC-45DD687106D9}" destId="{FB67A17D-E333-43A4-982B-1E5A9615ADF1}" srcOrd="1" destOrd="0" presId="urn:microsoft.com/office/officeart/2005/8/layout/orgChart1"/>
    <dgm:cxn modelId="{5932600F-99A6-4471-BB80-2CF424D2901F}" type="presParOf" srcId="{FB67A17D-E333-43A4-982B-1E5A9615ADF1}" destId="{974FAAF3-DD42-4F16-85F5-8B483822456B}" srcOrd="0" destOrd="0" presId="urn:microsoft.com/office/officeart/2005/8/layout/orgChart1"/>
    <dgm:cxn modelId="{33DB4DF1-F375-40B5-B407-1A33EEA1F887}" type="presParOf" srcId="{974FAAF3-DD42-4F16-85F5-8B483822456B}" destId="{98427449-6ADB-489B-A0CC-A6B2F4922D8A}" srcOrd="0" destOrd="0" presId="urn:microsoft.com/office/officeart/2005/8/layout/orgChart1"/>
    <dgm:cxn modelId="{56F2DD15-B74C-42AC-8EA1-24C599D7E379}" type="presParOf" srcId="{974FAAF3-DD42-4F16-85F5-8B483822456B}" destId="{61BC71BD-0545-4262-BBF8-9B1D02F5C09B}" srcOrd="1" destOrd="0" presId="urn:microsoft.com/office/officeart/2005/8/layout/orgChart1"/>
    <dgm:cxn modelId="{B4A79D6F-1A69-4058-B28B-40CCA4B475AE}" type="presParOf" srcId="{FB67A17D-E333-43A4-982B-1E5A9615ADF1}" destId="{B7C0081D-3F4C-4B48-AF2F-6C6C1B860BCA}" srcOrd="1" destOrd="0" presId="urn:microsoft.com/office/officeart/2005/8/layout/orgChart1"/>
    <dgm:cxn modelId="{F98CB621-9BC3-4E46-92C6-BF6A0FE69F6F}" type="presParOf" srcId="{FB67A17D-E333-43A4-982B-1E5A9615ADF1}" destId="{D25BC0A6-70DA-468B-8E55-54B73960AB9D}" srcOrd="2" destOrd="0" presId="urn:microsoft.com/office/officeart/2005/8/layout/orgChart1"/>
    <dgm:cxn modelId="{8C00A0A3-2D89-41A3-B9F1-42C598935CB9}" type="presParOf" srcId="{2D29F91D-73FE-4467-BCDC-45DD687106D9}" destId="{1C619897-A0EF-4D92-B03F-E39133F5F8D6}" srcOrd="2" destOrd="0" presId="urn:microsoft.com/office/officeart/2005/8/layout/orgChart1"/>
    <dgm:cxn modelId="{E0C482BF-7F61-4DD9-9939-E642B9E04847}" type="presParOf" srcId="{2D29F91D-73FE-4467-BCDC-45DD687106D9}" destId="{06DBFDA4-2221-4D22-ACAF-396D774A6222}" srcOrd="3" destOrd="0" presId="urn:microsoft.com/office/officeart/2005/8/layout/orgChart1"/>
    <dgm:cxn modelId="{689E1B22-7AF0-4BC9-A11D-53516116369D}" type="presParOf" srcId="{06DBFDA4-2221-4D22-ACAF-396D774A6222}" destId="{F2D3C4CC-51EE-4C9D-A571-27DA835C7BD9}" srcOrd="0" destOrd="0" presId="urn:microsoft.com/office/officeart/2005/8/layout/orgChart1"/>
    <dgm:cxn modelId="{A5AE6B18-9243-45C1-9AC1-8F3A3C60FDB0}" type="presParOf" srcId="{F2D3C4CC-51EE-4C9D-A571-27DA835C7BD9}" destId="{E2663589-5976-46BA-9550-F7F9A142F105}" srcOrd="0" destOrd="0" presId="urn:microsoft.com/office/officeart/2005/8/layout/orgChart1"/>
    <dgm:cxn modelId="{BD78ADB0-B728-4E9A-BA31-8811E4CD61A8}" type="presParOf" srcId="{F2D3C4CC-51EE-4C9D-A571-27DA835C7BD9}" destId="{2ACAA5C6-413B-4337-8437-873451AD3959}" srcOrd="1" destOrd="0" presId="urn:microsoft.com/office/officeart/2005/8/layout/orgChart1"/>
    <dgm:cxn modelId="{0EB6B859-9A2C-4E5E-A8DD-E3AFAA78E8B0}" type="presParOf" srcId="{06DBFDA4-2221-4D22-ACAF-396D774A6222}" destId="{0556F3F7-60AA-4063-970D-92793F87CD8C}" srcOrd="1" destOrd="0" presId="urn:microsoft.com/office/officeart/2005/8/layout/orgChart1"/>
    <dgm:cxn modelId="{E6C5D579-8557-4C89-B9FF-7C70DB7177D4}" type="presParOf" srcId="{06DBFDA4-2221-4D22-ACAF-396D774A6222}" destId="{61489CDC-8A36-4D82-838F-859E73EAC4A1}" srcOrd="2" destOrd="0" presId="urn:microsoft.com/office/officeart/2005/8/layout/orgChart1"/>
    <dgm:cxn modelId="{F3210FD0-1695-4901-99D2-394601FA9B58}" type="presParOf" srcId="{437CB221-1585-4467-BB5B-1B8464CC93F0}" destId="{B0355EB6-EFE5-40CA-82A0-31A10D18B0E9}" srcOrd="2" destOrd="0" presId="urn:microsoft.com/office/officeart/2005/8/layout/orgChart1"/>
    <dgm:cxn modelId="{F4D6E600-47BF-4FE5-8E17-92CB6082910D}" type="presParOf" srcId="{5DAAB2D2-E256-4A25-B352-2E71ECC7999B}" destId="{5858C628-E393-48EF-9F78-D6624477FECB}" srcOrd="2" destOrd="0" presId="urn:microsoft.com/office/officeart/2005/8/layout/orgChart1"/>
    <dgm:cxn modelId="{7EC33101-13B7-486E-9D0C-F3AC0C614733}" type="presParOf" srcId="{5DAAB2D2-E256-4A25-B352-2E71ECC7999B}" destId="{DE306AE5-A03C-46B2-8C27-4D27A657286B}" srcOrd="3" destOrd="0" presId="urn:microsoft.com/office/officeart/2005/8/layout/orgChart1"/>
    <dgm:cxn modelId="{88C0048C-02B6-49CC-B0F1-165AF440F7E8}" type="presParOf" srcId="{DE306AE5-A03C-46B2-8C27-4D27A657286B}" destId="{A38829C3-C3C2-4C8F-9E2E-73F660B2DE03}" srcOrd="0" destOrd="0" presId="urn:microsoft.com/office/officeart/2005/8/layout/orgChart1"/>
    <dgm:cxn modelId="{71DC0D0C-800B-49FC-879E-BF18291F4305}" type="presParOf" srcId="{A38829C3-C3C2-4C8F-9E2E-73F660B2DE03}" destId="{BEAA3483-BC33-4BFC-B157-EB4BAC338EEF}" srcOrd="0" destOrd="0" presId="urn:microsoft.com/office/officeart/2005/8/layout/orgChart1"/>
    <dgm:cxn modelId="{3354268B-2F4F-45F7-A960-14D0B1BE55C8}" type="presParOf" srcId="{A38829C3-C3C2-4C8F-9E2E-73F660B2DE03}" destId="{4CD4AA97-24ED-43CD-A0DD-1481B7C3F2FE}" srcOrd="1" destOrd="0" presId="urn:microsoft.com/office/officeart/2005/8/layout/orgChart1"/>
    <dgm:cxn modelId="{F5237D04-3B0A-4D2E-9109-FB2489774DFA}" type="presParOf" srcId="{DE306AE5-A03C-46B2-8C27-4D27A657286B}" destId="{C04EC04F-ECEB-4490-B67A-D51DD6A02E43}" srcOrd="1" destOrd="0" presId="urn:microsoft.com/office/officeart/2005/8/layout/orgChart1"/>
    <dgm:cxn modelId="{A961AE2A-9F30-40AF-8B27-80E430C94316}" type="presParOf" srcId="{DE306AE5-A03C-46B2-8C27-4D27A657286B}" destId="{6832F02B-1A9E-484F-8D8B-F2464AD1FBC4}" srcOrd="2" destOrd="0" presId="urn:microsoft.com/office/officeart/2005/8/layout/orgChart1"/>
    <dgm:cxn modelId="{AF30BCC8-D89F-41CC-ABC6-11630AB497DF}" type="presParOf" srcId="{5DAAB2D2-E256-4A25-B352-2E71ECC7999B}" destId="{BA7B7B47-6724-435F-AFDE-9CEF79DDE107}" srcOrd="4" destOrd="0" presId="urn:microsoft.com/office/officeart/2005/8/layout/orgChart1"/>
    <dgm:cxn modelId="{F217DF56-B26B-42BF-B935-10B258DEE02D}" type="presParOf" srcId="{5DAAB2D2-E256-4A25-B352-2E71ECC7999B}" destId="{2F2A646D-6E93-4159-A21E-9B86D2F53D51}" srcOrd="5" destOrd="0" presId="urn:microsoft.com/office/officeart/2005/8/layout/orgChart1"/>
    <dgm:cxn modelId="{32C314F2-E76C-40E8-9696-9981C4334E3D}" type="presParOf" srcId="{2F2A646D-6E93-4159-A21E-9B86D2F53D51}" destId="{8B3C2BF3-30B0-48EA-9E11-1CDB2C34D01E}" srcOrd="0" destOrd="0" presId="urn:microsoft.com/office/officeart/2005/8/layout/orgChart1"/>
    <dgm:cxn modelId="{1A0C8113-90DB-4546-98CA-498983BCC6C2}" type="presParOf" srcId="{8B3C2BF3-30B0-48EA-9E11-1CDB2C34D01E}" destId="{05CF6B3A-87F6-4BF8-AFD3-FF6544C47791}" srcOrd="0" destOrd="0" presId="urn:microsoft.com/office/officeart/2005/8/layout/orgChart1"/>
    <dgm:cxn modelId="{4A69A277-6C4F-4D8C-AF44-8A7E04282ED4}" type="presParOf" srcId="{8B3C2BF3-30B0-48EA-9E11-1CDB2C34D01E}" destId="{99776645-5010-491A-BB27-FF353A35235C}" srcOrd="1" destOrd="0" presId="urn:microsoft.com/office/officeart/2005/8/layout/orgChart1"/>
    <dgm:cxn modelId="{C7ACDDC5-948F-4FC7-B016-F84E9FB64E3E}" type="presParOf" srcId="{2F2A646D-6E93-4159-A21E-9B86D2F53D51}" destId="{4030F805-38BA-4333-BA16-593D8FE887AB}" srcOrd="1" destOrd="0" presId="urn:microsoft.com/office/officeart/2005/8/layout/orgChart1"/>
    <dgm:cxn modelId="{ABB62E21-F9C0-44FC-96B0-1CBDFC56A223}" type="presParOf" srcId="{4030F805-38BA-4333-BA16-593D8FE887AB}" destId="{827EADBB-F92D-4125-8750-597E8E5634FE}" srcOrd="0" destOrd="0" presId="urn:microsoft.com/office/officeart/2005/8/layout/orgChart1"/>
    <dgm:cxn modelId="{E5F50CCF-914E-4A95-9BFD-AD3FB174E424}" type="presParOf" srcId="{4030F805-38BA-4333-BA16-593D8FE887AB}" destId="{EBCAE098-4F34-439D-A699-78CBB74CFEFA}" srcOrd="1" destOrd="0" presId="urn:microsoft.com/office/officeart/2005/8/layout/orgChart1"/>
    <dgm:cxn modelId="{47526BDD-F384-4EDC-AA5F-4BB4B69CEC6C}" type="presParOf" srcId="{EBCAE098-4F34-439D-A699-78CBB74CFEFA}" destId="{3B5317E0-D1DC-4A12-B9CF-77711B137D7C}" srcOrd="0" destOrd="0" presId="urn:microsoft.com/office/officeart/2005/8/layout/orgChart1"/>
    <dgm:cxn modelId="{2345CBB7-0803-4C36-A495-AB921650BC9C}" type="presParOf" srcId="{3B5317E0-D1DC-4A12-B9CF-77711B137D7C}" destId="{D8A5D89D-382A-40F2-8196-8BA43BB7E0A8}" srcOrd="0" destOrd="0" presId="urn:microsoft.com/office/officeart/2005/8/layout/orgChart1"/>
    <dgm:cxn modelId="{1D2786DF-C38A-41F5-BAD2-967C1FB4F5EE}" type="presParOf" srcId="{3B5317E0-D1DC-4A12-B9CF-77711B137D7C}" destId="{E5C2931E-D6C3-472E-ADC7-2F3AA81B9145}" srcOrd="1" destOrd="0" presId="urn:microsoft.com/office/officeart/2005/8/layout/orgChart1"/>
    <dgm:cxn modelId="{A6B26AC1-E86D-42F9-8532-7AD1379A3789}" type="presParOf" srcId="{EBCAE098-4F34-439D-A699-78CBB74CFEFA}" destId="{C38C85A8-9DED-4710-94D5-C34C12CB7610}" srcOrd="1" destOrd="0" presId="urn:microsoft.com/office/officeart/2005/8/layout/orgChart1"/>
    <dgm:cxn modelId="{38FE7016-C4A3-4FDD-9E14-06ED088D6057}" type="presParOf" srcId="{EBCAE098-4F34-439D-A699-78CBB74CFEFA}" destId="{2D8C0FD4-ABCE-4F25-94DA-51CF28EAE210}" srcOrd="2" destOrd="0" presId="urn:microsoft.com/office/officeart/2005/8/layout/orgChart1"/>
    <dgm:cxn modelId="{18CECA25-8E27-4AA4-A73E-AB9008C0888B}" type="presParOf" srcId="{4030F805-38BA-4333-BA16-593D8FE887AB}" destId="{852D0B2E-A45E-4B9A-95C0-369F6CD93712}" srcOrd="2" destOrd="0" presId="urn:microsoft.com/office/officeart/2005/8/layout/orgChart1"/>
    <dgm:cxn modelId="{205F5B9B-AA11-4D73-BA87-2DC122316A24}" type="presParOf" srcId="{4030F805-38BA-4333-BA16-593D8FE887AB}" destId="{66528517-0D8D-45CD-B6A3-9C6917F14F33}" srcOrd="3" destOrd="0" presId="urn:microsoft.com/office/officeart/2005/8/layout/orgChart1"/>
    <dgm:cxn modelId="{E3B79B3A-1BA6-445F-981C-13EFA8A1FB32}" type="presParOf" srcId="{66528517-0D8D-45CD-B6A3-9C6917F14F33}" destId="{94285BAB-B638-4D8F-9734-AB54F183F366}" srcOrd="0" destOrd="0" presId="urn:microsoft.com/office/officeart/2005/8/layout/orgChart1"/>
    <dgm:cxn modelId="{774B347B-B962-4D62-9710-D0BB74FA7C53}" type="presParOf" srcId="{94285BAB-B638-4D8F-9734-AB54F183F366}" destId="{D0D83D81-95DA-4BCF-B49F-164831DEF160}" srcOrd="0" destOrd="0" presId="urn:microsoft.com/office/officeart/2005/8/layout/orgChart1"/>
    <dgm:cxn modelId="{AAB9919D-85FF-43B9-8800-3E5FC7A32F73}" type="presParOf" srcId="{94285BAB-B638-4D8F-9734-AB54F183F366}" destId="{82DDEB24-3828-4C13-8AF5-B80455D2C8A1}" srcOrd="1" destOrd="0" presId="urn:microsoft.com/office/officeart/2005/8/layout/orgChart1"/>
    <dgm:cxn modelId="{85FC71BF-5934-484C-B075-56B71AEDC367}" type="presParOf" srcId="{66528517-0D8D-45CD-B6A3-9C6917F14F33}" destId="{D35D88DE-E72A-4892-AC16-6FE338359E06}" srcOrd="1" destOrd="0" presId="urn:microsoft.com/office/officeart/2005/8/layout/orgChart1"/>
    <dgm:cxn modelId="{3A4235C6-9F61-4DCE-BA9F-781325BB8893}" type="presParOf" srcId="{66528517-0D8D-45CD-B6A3-9C6917F14F33}" destId="{E50BEE43-7727-4B43-B1CF-46BCD4FF9278}" srcOrd="2" destOrd="0" presId="urn:microsoft.com/office/officeart/2005/8/layout/orgChart1"/>
    <dgm:cxn modelId="{E882D319-ED83-4FAA-A5F2-B9403E96D7FF}" type="presParOf" srcId="{2F2A646D-6E93-4159-A21E-9B86D2F53D51}" destId="{443421FE-631D-479C-B1D2-D630F2850A23}" srcOrd="2" destOrd="0" presId="urn:microsoft.com/office/officeart/2005/8/layout/orgChart1"/>
    <dgm:cxn modelId="{491EEEE3-A0A2-4E75-A553-C13C239E5EF0}" type="presParOf" srcId="{DE446C29-23B6-403C-9239-44EC49DA23F0}" destId="{7B25CE68-054E-4CC3-BF8B-D9A2635005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D0B2E-A45E-4B9A-95C0-369F6CD93712}">
      <dsp:nvSpPr>
        <dsp:cNvPr id="0" name=""/>
        <dsp:cNvSpPr/>
      </dsp:nvSpPr>
      <dsp:spPr>
        <a:xfrm>
          <a:off x="6105017" y="2756785"/>
          <a:ext cx="1047099" cy="363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727"/>
              </a:lnTo>
              <a:lnTo>
                <a:pt x="1047099" y="181727"/>
              </a:lnTo>
              <a:lnTo>
                <a:pt x="1047099" y="3634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EADBB-F92D-4125-8750-597E8E5634FE}">
      <dsp:nvSpPr>
        <dsp:cNvPr id="0" name=""/>
        <dsp:cNvSpPr/>
      </dsp:nvSpPr>
      <dsp:spPr>
        <a:xfrm>
          <a:off x="5057918" y="2756785"/>
          <a:ext cx="1047099" cy="363455"/>
        </a:xfrm>
        <a:custGeom>
          <a:avLst/>
          <a:gdLst/>
          <a:ahLst/>
          <a:cxnLst/>
          <a:rect l="0" t="0" r="0" b="0"/>
          <a:pathLst>
            <a:path>
              <a:moveTo>
                <a:pt x="1047099" y="0"/>
              </a:moveTo>
              <a:lnTo>
                <a:pt x="1047099" y="181727"/>
              </a:lnTo>
              <a:lnTo>
                <a:pt x="0" y="181727"/>
              </a:lnTo>
              <a:lnTo>
                <a:pt x="0" y="3634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B7B47-6724-435F-AFDE-9CEF79DDE107}">
      <dsp:nvSpPr>
        <dsp:cNvPr id="0" name=""/>
        <dsp:cNvSpPr/>
      </dsp:nvSpPr>
      <dsp:spPr>
        <a:xfrm>
          <a:off x="4010818" y="1527958"/>
          <a:ext cx="2094198" cy="363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727"/>
              </a:lnTo>
              <a:lnTo>
                <a:pt x="2094198" y="181727"/>
              </a:lnTo>
              <a:lnTo>
                <a:pt x="2094198" y="363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8C628-E393-48EF-9F78-D6624477FECB}">
      <dsp:nvSpPr>
        <dsp:cNvPr id="0" name=""/>
        <dsp:cNvSpPr/>
      </dsp:nvSpPr>
      <dsp:spPr>
        <a:xfrm>
          <a:off x="3965098" y="1527958"/>
          <a:ext cx="91440" cy="3634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19897-A0EF-4D92-B03F-E39133F5F8D6}">
      <dsp:nvSpPr>
        <dsp:cNvPr id="0" name=""/>
        <dsp:cNvSpPr/>
      </dsp:nvSpPr>
      <dsp:spPr>
        <a:xfrm>
          <a:off x="1916620" y="2756785"/>
          <a:ext cx="1047099" cy="363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727"/>
              </a:lnTo>
              <a:lnTo>
                <a:pt x="1047099" y="181727"/>
              </a:lnTo>
              <a:lnTo>
                <a:pt x="1047099" y="3634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454188-9831-49F0-8C9F-87863C1566BE}">
      <dsp:nvSpPr>
        <dsp:cNvPr id="0" name=""/>
        <dsp:cNvSpPr/>
      </dsp:nvSpPr>
      <dsp:spPr>
        <a:xfrm>
          <a:off x="869520" y="2756785"/>
          <a:ext cx="1047099" cy="363455"/>
        </a:xfrm>
        <a:custGeom>
          <a:avLst/>
          <a:gdLst/>
          <a:ahLst/>
          <a:cxnLst/>
          <a:rect l="0" t="0" r="0" b="0"/>
          <a:pathLst>
            <a:path>
              <a:moveTo>
                <a:pt x="1047099" y="0"/>
              </a:moveTo>
              <a:lnTo>
                <a:pt x="1047099" y="181727"/>
              </a:lnTo>
              <a:lnTo>
                <a:pt x="0" y="181727"/>
              </a:lnTo>
              <a:lnTo>
                <a:pt x="0" y="3634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823BC-4AE1-438B-B158-54D033D57987}">
      <dsp:nvSpPr>
        <dsp:cNvPr id="0" name=""/>
        <dsp:cNvSpPr/>
      </dsp:nvSpPr>
      <dsp:spPr>
        <a:xfrm>
          <a:off x="1916620" y="1527958"/>
          <a:ext cx="2094198" cy="363455"/>
        </a:xfrm>
        <a:custGeom>
          <a:avLst/>
          <a:gdLst/>
          <a:ahLst/>
          <a:cxnLst/>
          <a:rect l="0" t="0" r="0" b="0"/>
          <a:pathLst>
            <a:path>
              <a:moveTo>
                <a:pt x="2094198" y="0"/>
              </a:moveTo>
              <a:lnTo>
                <a:pt x="2094198" y="181727"/>
              </a:lnTo>
              <a:lnTo>
                <a:pt x="0" y="181727"/>
              </a:lnTo>
              <a:lnTo>
                <a:pt x="0" y="363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51FC8-520D-4234-BD61-94C15FF1F0A1}">
      <dsp:nvSpPr>
        <dsp:cNvPr id="0" name=""/>
        <dsp:cNvSpPr/>
      </dsp:nvSpPr>
      <dsp:spPr>
        <a:xfrm>
          <a:off x="3145447" y="662586"/>
          <a:ext cx="1730742" cy="8653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Capital</a:t>
          </a:r>
        </a:p>
      </dsp:txBody>
      <dsp:txXfrm>
        <a:off x="3145447" y="662586"/>
        <a:ext cx="1730742" cy="865371"/>
      </dsp:txXfrm>
    </dsp:sp>
    <dsp:sp modelId="{CC039292-676F-4357-B580-14879EE44045}">
      <dsp:nvSpPr>
        <dsp:cNvPr id="0" name=""/>
        <dsp:cNvSpPr/>
      </dsp:nvSpPr>
      <dsp:spPr>
        <a:xfrm>
          <a:off x="1051248" y="1891414"/>
          <a:ext cx="1730742" cy="8653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Debt</a:t>
          </a:r>
        </a:p>
      </dsp:txBody>
      <dsp:txXfrm>
        <a:off x="1051248" y="1891414"/>
        <a:ext cx="1730742" cy="865371"/>
      </dsp:txXfrm>
    </dsp:sp>
    <dsp:sp modelId="{98427449-6ADB-489B-A0CC-A6B2F4922D8A}">
      <dsp:nvSpPr>
        <dsp:cNvPr id="0" name=""/>
        <dsp:cNvSpPr/>
      </dsp:nvSpPr>
      <dsp:spPr>
        <a:xfrm>
          <a:off x="4149" y="3120241"/>
          <a:ext cx="1730742" cy="8653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Notes </a:t>
          </a:r>
          <a:b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Payable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9" y="3120241"/>
        <a:ext cx="1730742" cy="865371"/>
      </dsp:txXfrm>
    </dsp:sp>
    <dsp:sp modelId="{E2663589-5976-46BA-9550-F7F9A142F105}">
      <dsp:nvSpPr>
        <dsp:cNvPr id="0" name=""/>
        <dsp:cNvSpPr/>
      </dsp:nvSpPr>
      <dsp:spPr>
        <a:xfrm>
          <a:off x="2098348" y="3120241"/>
          <a:ext cx="1730742" cy="8653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Long-Term Debt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98348" y="3120241"/>
        <a:ext cx="1730742" cy="865371"/>
      </dsp:txXfrm>
    </dsp:sp>
    <dsp:sp modelId="{BEAA3483-BC33-4BFC-B157-EB4BAC338EEF}">
      <dsp:nvSpPr>
        <dsp:cNvPr id="0" name=""/>
        <dsp:cNvSpPr/>
      </dsp:nvSpPr>
      <dsp:spPr>
        <a:xfrm>
          <a:off x="3145447" y="1891414"/>
          <a:ext cx="1730742" cy="8653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Preferred Stock</a:t>
          </a:r>
        </a:p>
      </dsp:txBody>
      <dsp:txXfrm>
        <a:off x="3145447" y="1891414"/>
        <a:ext cx="1730742" cy="865371"/>
      </dsp:txXfrm>
    </dsp:sp>
    <dsp:sp modelId="{05CF6B3A-87F6-4BF8-AFD3-FF6544C47791}">
      <dsp:nvSpPr>
        <dsp:cNvPr id="0" name=""/>
        <dsp:cNvSpPr/>
      </dsp:nvSpPr>
      <dsp:spPr>
        <a:xfrm>
          <a:off x="5239646" y="1891414"/>
          <a:ext cx="1730742" cy="8653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Common Equity</a:t>
          </a:r>
        </a:p>
      </dsp:txBody>
      <dsp:txXfrm>
        <a:off x="5239646" y="1891414"/>
        <a:ext cx="1730742" cy="865371"/>
      </dsp:txXfrm>
    </dsp:sp>
    <dsp:sp modelId="{D8A5D89D-382A-40F2-8196-8BA43BB7E0A8}">
      <dsp:nvSpPr>
        <dsp:cNvPr id="0" name=""/>
        <dsp:cNvSpPr/>
      </dsp:nvSpPr>
      <dsp:spPr>
        <a:xfrm>
          <a:off x="4192546" y="3120241"/>
          <a:ext cx="1730742" cy="8653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Retained Earnings</a:t>
          </a:r>
        </a:p>
      </dsp:txBody>
      <dsp:txXfrm>
        <a:off x="4192546" y="3120241"/>
        <a:ext cx="1730742" cy="865371"/>
      </dsp:txXfrm>
    </dsp:sp>
    <dsp:sp modelId="{D0D83D81-95DA-4BCF-B49F-164831DEF160}">
      <dsp:nvSpPr>
        <dsp:cNvPr id="0" name=""/>
        <dsp:cNvSpPr/>
      </dsp:nvSpPr>
      <dsp:spPr>
        <a:xfrm>
          <a:off x="6286745" y="3120241"/>
          <a:ext cx="1730742" cy="8653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New Common Stock</a:t>
          </a:r>
        </a:p>
      </dsp:txBody>
      <dsp:txXfrm>
        <a:off x="6286745" y="3120241"/>
        <a:ext cx="1730742" cy="865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39A206-FC50-466B-9EAE-E1457E6B913D}" type="datetimeFigureOut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CEFFBC-7BDF-4559-BC64-71FE3EBF0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27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2A2E6F-C023-4ACB-8FCB-AB771B23E1FF}" type="datetimeFigureOut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147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1622A0-B7E1-428D-88DA-C33AECA620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67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0DD642-8A2D-49C5-9268-E72403083E39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2387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706091-DD13-4FC5-8D03-2ED333F95634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2460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3E7447-E410-468C-939F-99C3A2CFDDA3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8691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9D0A54-2B88-408D-9B63-6152B87BCCEC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780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B67EA7-ACFD-4D38-B876-C8460A688646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4462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0EB3D6-8A26-406E-9E6D-783500324168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5744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B71722-441B-4585-9640-D9F5EFE7F5B7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662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115BBE-68A7-435F-B321-75776523B80B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2390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0C161BA-6FF8-4A70-B662-80934303B3FB}" type="slidenum">
              <a:rPr lang="en-US" smtClean="0"/>
              <a:pPr>
                <a:defRPr/>
              </a:pPr>
              <a:t>17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68451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EA4B47-F8AB-4DE3-A417-FDDEE53FE366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8031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23B536-252E-4356-B0C9-6C6031FE6F71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7142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0996B1-CDC0-4E11-9E9D-1248D8D346B6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5891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E789AB-4B53-40E8-92C3-D34358E72C80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89197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B60801-705C-442C-9E8C-4A244455A9C9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57344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FA48BC-0671-4C15-B155-415401EA3443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85415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37E3D7-548E-4429-9E8C-FF78CB50518A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50576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2B8A97-0944-4CF9-9C03-92508168F9DA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45410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0F7161-2B97-4975-8462-47CD4656D5FE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52021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BFC988-490E-4B79-96E6-8EAFA6D11F92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82877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0283E6-B6EE-4B4A-8F46-DE71DFB90FC8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47761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179DBE-9CD4-4F5E-9289-7E6F5BE7259D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08524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F6634B-DAC8-4B80-8571-5988E02D1979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8082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753105-B4A5-4A91-8C11-D368EFDF918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10599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446E271-12C2-40C8-BE5C-918BAB71183F}" type="slidenum">
              <a:rPr lang="en-US" smtClean="0"/>
              <a:pPr>
                <a:defRPr/>
              </a:pPr>
              <a:t>30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40755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38D10F-4E04-4CE9-895E-2AEEB77E28E4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07143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319DD9-BC6A-4745-8DE7-742F91564258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88179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319DD9-BC6A-4745-8DE7-742F91564258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93970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2D5AD8-8965-4A77-93C9-D4F49A86FC1E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07980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CC5C4E-F323-4351-9931-A5E302C425B3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4846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FF8D3B-68D1-4025-BA46-90394F3D99DE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90697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39E5BF-395D-4F17-B779-7255FF083CCC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19310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A78F6C-1793-43C6-97C8-B26E8CE5F145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172094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ED6689-A274-4220-8D39-46E3C991ED63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321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1116A2-8439-4840-AD02-24C21AD135D7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50625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44257C-48A1-4878-ACF0-A0BAD780C368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893850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F6D0D6-A33B-48B0-9259-F38E01AC083B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05001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4E48160-7213-4B20-B3EE-253BF9E3B241}" type="slidenum">
              <a:rPr lang="en-US" smtClean="0"/>
              <a:pPr>
                <a:defRPr/>
              </a:pPr>
              <a:t>43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185535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1396A-9B9C-4AC2-8580-80722EDDDA41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41499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FA6007-2332-41F6-A433-7F1E0D5C1753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65498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F56636-9834-44AE-ACFA-F0EDE389D7AA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92425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3D46BD-5666-4EB4-815A-472E2C7514E6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732708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66E798-E2F8-4654-A275-36705DF70593}" type="slidenum">
              <a:rPr lang="en-US" smtClean="0"/>
              <a:pPr>
                <a:defRPr/>
              </a:pPr>
              <a:t>49</a:t>
            </a:fld>
            <a:endParaRPr lang="en-US" dirty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7125" y="703263"/>
            <a:ext cx="4629150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6425"/>
            <a:ext cx="5046663" cy="4183063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73664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F98D2-AD92-47F3-A223-D9C71DC95F6D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49373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A21553-0AD5-4321-927D-29C55E7E3F5E}" type="slidenum">
              <a:rPr lang="en-US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3604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7F7CB-EAFC-4426-8D5F-CCEE0E4ACBD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195522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A21553-0AD5-4321-927D-29C55E7E3F5E}" type="slidenum">
              <a:rPr lang="en-US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215681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9C90ED-00B4-4CB2-B5EE-D82C6484DDDE}" type="slidenum">
              <a:rPr lang="en-US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750340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EC84D4-CADF-43DF-B45C-902CF205904F}" type="slidenum">
              <a:rPr lang="en-US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028088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D6CFC9-4638-4339-99AE-B349A7633049}" type="slidenum">
              <a:rPr lang="en-US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120524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022018-E209-41B5-B0E2-E336D3F12E53}" type="slidenum">
              <a:rPr lang="en-US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269375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9EDFE-1F56-4F59-B5A7-BF88C615003B}" type="slidenum">
              <a:rPr lang="en-US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0845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54EBD7-DE23-429E-9BAB-1DAD9124CDEE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649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67D341-7CE3-46EB-A57F-A0A776DACE33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8542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67D341-7CE3-46EB-A57F-A0A776DACE33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0608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706D25-9E52-4ADB-9BC7-4BB4DFFCD032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139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14400" y="685800"/>
            <a:ext cx="7315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04874" y="3419475"/>
            <a:ext cx="7315201" cy="2706688"/>
          </a:xfrm>
        </p:spPr>
        <p:txBody>
          <a:bodyPr/>
          <a:lstStyle>
            <a:lvl1pPr algn="ctr">
              <a:spcAft>
                <a:spcPts val="600"/>
              </a:spcAft>
              <a:buNone/>
              <a:defRPr sz="320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600"/>
            </a:lvl2pPr>
            <a:lvl5pPr marL="13716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914400" y="685800"/>
            <a:ext cx="7315200" cy="457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8-</a:t>
            </a:r>
            <a:fld id="{E7C2DC7A-4DBB-4263-8DEE-3A70EF5C31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616952" cy="4495800"/>
          </a:xfrm>
        </p:spPr>
        <p:txBody>
          <a:bodyPr/>
          <a:lstStyle>
            <a:lvl1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804863" indent="-34766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 marL="10318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 marL="14890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19462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8-</a:t>
            </a:r>
            <a:fld id="{EE408486-7A99-4FB5-8B8F-C63FEA92DD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7628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0" y="6858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0" y="685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405563"/>
            <a:ext cx="9144000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sz="1000" b="1" spc="-20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10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en-US" sz="1000" b="1" spc="-20" dirty="0">
                <a:latin typeface="Arial" panose="020B0604020202020204" pitchFamily="34" charset="0"/>
                <a:cs typeface="Arial" panose="020B0604020202020204" pitchFamily="34" charset="0"/>
              </a:rPr>
              <a:t>Cengage Learning. All Rights Reserved. May not be scanned, copied, or duplicated, or posted to a publicly accessible website, in whole or in part.</a:t>
            </a:r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8-</a:t>
            </a:r>
            <a:fld id="{A50A29AD-0057-4EEE-A1D8-5DDD97BAB6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8" r:id="rId1"/>
    <p:sldLayoutId id="2147484649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38138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3429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85900" indent="-3429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-3429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notesSlide" Target="../notesSlides/notesSlide10.xml"/><Relationship Id="rId7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1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slide" Target="slide3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9.xml"/><Relationship Id="rId5" Type="http://schemas.openxmlformats.org/officeDocument/2006/relationships/slide" Target="slide19.xml"/><Relationship Id="rId4" Type="http://schemas.openxmlformats.org/officeDocument/2006/relationships/slide" Target="slide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slide" Target="slide3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19.xml"/><Relationship Id="rId4" Type="http://schemas.openxmlformats.org/officeDocument/2006/relationships/slide" Target="slide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slide" Target="slide3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19.xml"/><Relationship Id="rId4" Type="http://schemas.openxmlformats.org/officeDocument/2006/relationships/slide" Target="slide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slide" Target="slide3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19.xml"/><Relationship Id="rId4" Type="http://schemas.openxmlformats.org/officeDocument/2006/relationships/slide" Target="slide2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21.xml"/><Relationship Id="rId7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slide" Target="slide18.xml"/><Relationship Id="rId5" Type="http://schemas.openxmlformats.org/officeDocument/2006/relationships/image" Target="../media/image5.wmf"/><Relationship Id="rId10" Type="http://schemas.openxmlformats.org/officeDocument/2006/relationships/slide" Target="slide35.xml"/><Relationship Id="rId4" Type="http://schemas.openxmlformats.org/officeDocument/2006/relationships/oleObject" Target="../embeddings/oleObject4.bin"/><Relationship Id="rId9" Type="http://schemas.openxmlformats.org/officeDocument/2006/relationships/slide" Target="slide2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22.xml"/><Relationship Id="rId7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18.xml"/><Relationship Id="rId5" Type="http://schemas.openxmlformats.org/officeDocument/2006/relationships/image" Target="../media/image6.wmf"/><Relationship Id="rId10" Type="http://schemas.openxmlformats.org/officeDocument/2006/relationships/slide" Target="slide35.xml"/><Relationship Id="rId4" Type="http://schemas.openxmlformats.org/officeDocument/2006/relationships/oleObject" Target="../embeddings/oleObject5.bin"/><Relationship Id="rId9" Type="http://schemas.openxmlformats.org/officeDocument/2006/relationships/slide" Target="slide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slide" Target="slide3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19.xml"/><Relationship Id="rId4" Type="http://schemas.openxmlformats.org/officeDocument/2006/relationships/slide" Target="slide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slide" Target="slide3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19.xml"/><Relationship Id="rId4" Type="http://schemas.openxmlformats.org/officeDocument/2006/relationships/slide" Target="slide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slide" Target="slide3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19.xml"/><Relationship Id="rId4" Type="http://schemas.openxmlformats.org/officeDocument/2006/relationships/slide" Target="slide2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26.xml"/><Relationship Id="rId7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slide" Target="slide18.xml"/><Relationship Id="rId5" Type="http://schemas.openxmlformats.org/officeDocument/2006/relationships/image" Target="../media/image7.wmf"/><Relationship Id="rId10" Type="http://schemas.openxmlformats.org/officeDocument/2006/relationships/slide" Target="slide35.xml"/><Relationship Id="rId4" Type="http://schemas.openxmlformats.org/officeDocument/2006/relationships/oleObject" Target="../embeddings/oleObject6.bin"/><Relationship Id="rId9" Type="http://schemas.openxmlformats.org/officeDocument/2006/relationships/slide" Target="slide2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9.wmf"/><Relationship Id="rId12" Type="http://schemas.openxmlformats.org/officeDocument/2006/relationships/slide" Target="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11" Type="http://schemas.openxmlformats.org/officeDocument/2006/relationships/slide" Target="slide29.xml"/><Relationship Id="rId5" Type="http://schemas.openxmlformats.org/officeDocument/2006/relationships/image" Target="../media/image8.wmf"/><Relationship Id="rId10" Type="http://schemas.openxmlformats.org/officeDocument/2006/relationships/slide" Target="slide19.xml"/><Relationship Id="rId4" Type="http://schemas.openxmlformats.org/officeDocument/2006/relationships/oleObject" Target="../embeddings/oleObject7.bin"/><Relationship Id="rId9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28.xml"/><Relationship Id="rId7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slide" Target="slide18.xml"/><Relationship Id="rId5" Type="http://schemas.openxmlformats.org/officeDocument/2006/relationships/image" Target="../media/image10.wmf"/><Relationship Id="rId10" Type="http://schemas.openxmlformats.org/officeDocument/2006/relationships/slide" Target="slide35.xml"/><Relationship Id="rId4" Type="http://schemas.openxmlformats.org/officeDocument/2006/relationships/oleObject" Target="../embeddings/oleObject9.bin"/><Relationship Id="rId9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slide" Target="slide3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19.xml"/><Relationship Id="rId4" Type="http://schemas.openxmlformats.org/officeDocument/2006/relationships/slide" Target="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7" Type="http://schemas.openxmlformats.org/officeDocument/2006/relationships/slide" Target="slide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5" Type="http://schemas.openxmlformats.org/officeDocument/2006/relationships/slide" Target="slide31.xml"/><Relationship Id="rId4" Type="http://schemas.openxmlformats.org/officeDocument/2006/relationships/slide" Target="slide1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13" Type="http://schemas.openxmlformats.org/officeDocument/2006/relationships/slide" Target="slide4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slide" Target="slide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slide" Target="slide21.xml"/><Relationship Id="rId5" Type="http://schemas.openxmlformats.org/officeDocument/2006/relationships/diagramQuickStyle" Target="../diagrams/quickStyle1.xml"/><Relationship Id="rId10" Type="http://schemas.openxmlformats.org/officeDocument/2006/relationships/slide" Target="slide31.xml"/><Relationship Id="rId4" Type="http://schemas.openxmlformats.org/officeDocument/2006/relationships/diagramLayout" Target="../diagrams/layout1.xml"/><Relationship Id="rId9" Type="http://schemas.openxmlformats.org/officeDocument/2006/relationships/slide" Target="slide1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0.xml"/><Relationship Id="rId7" Type="http://schemas.openxmlformats.org/officeDocument/2006/relationships/slide" Target="slide8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31.xml"/><Relationship Id="rId4" Type="http://schemas.openxmlformats.org/officeDocument/2006/relationships/slide" Target="slide18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0.xml"/><Relationship Id="rId7" Type="http://schemas.openxmlformats.org/officeDocument/2006/relationships/slide" Target="slide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31.xml"/><Relationship Id="rId4" Type="http://schemas.openxmlformats.org/officeDocument/2006/relationships/slide" Target="slide1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0.xml"/><Relationship Id="rId7" Type="http://schemas.openxmlformats.org/officeDocument/2006/relationships/slide" Target="slide8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31.xml"/><Relationship Id="rId4" Type="http://schemas.openxmlformats.org/officeDocument/2006/relationships/slide" Target="slide18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0.xml"/><Relationship Id="rId7" Type="http://schemas.openxmlformats.org/officeDocument/2006/relationships/slide" Target="slide8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31.xml"/><Relationship Id="rId4" Type="http://schemas.openxmlformats.org/officeDocument/2006/relationships/slide" Target="slide18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0.xml"/><Relationship Id="rId7" Type="http://schemas.openxmlformats.org/officeDocument/2006/relationships/slide" Target="slide8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31.xml"/><Relationship Id="rId4" Type="http://schemas.openxmlformats.org/officeDocument/2006/relationships/slide" Target="slide18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0.xml"/><Relationship Id="rId7" Type="http://schemas.openxmlformats.org/officeDocument/2006/relationships/slide" Target="slide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31.xml"/><Relationship Id="rId4" Type="http://schemas.openxmlformats.org/officeDocument/2006/relationships/slide" Target="slide18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0.xml"/><Relationship Id="rId7" Type="http://schemas.openxmlformats.org/officeDocument/2006/relationships/slide" Target="slide8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31.xml"/><Relationship Id="rId4" Type="http://schemas.openxmlformats.org/officeDocument/2006/relationships/slide" Target="slide18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0.xml"/><Relationship Id="rId7" Type="http://schemas.openxmlformats.org/officeDocument/2006/relationships/slide" Target="slide8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31.xml"/><Relationship Id="rId4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0.xml"/><Relationship Id="rId7" Type="http://schemas.openxmlformats.org/officeDocument/2006/relationships/slide" Target="slide8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31.xml"/><Relationship Id="rId4" Type="http://schemas.openxmlformats.org/officeDocument/2006/relationships/slide" Target="slide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slide" Target="slide42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1.xml"/><Relationship Id="rId5" Type="http://schemas.openxmlformats.org/officeDocument/2006/relationships/slide" Target="slide21.xml"/><Relationship Id="rId4" Type="http://schemas.openxmlformats.org/officeDocument/2006/relationships/slide" Target="slide31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0.xml"/><Relationship Id="rId7" Type="http://schemas.openxmlformats.org/officeDocument/2006/relationships/slide" Target="slide8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31.xml"/><Relationship Id="rId4" Type="http://schemas.openxmlformats.org/officeDocument/2006/relationships/slide" Target="slide1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3.xml"/><Relationship Id="rId4" Type="http://schemas.openxmlformats.org/officeDocument/2006/relationships/slide" Target="slide4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3.xml"/><Relationship Id="rId4" Type="http://schemas.openxmlformats.org/officeDocument/2006/relationships/slide" Target="slide4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3.xml"/><Relationship Id="rId4" Type="http://schemas.openxmlformats.org/officeDocument/2006/relationships/slide" Target="slide4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3.xml"/><Relationship Id="rId4" Type="http://schemas.openxmlformats.org/officeDocument/2006/relationships/slide" Target="slide4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3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slide" Target="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slide" Target="slide48.xml"/><Relationship Id="rId5" Type="http://schemas.openxmlformats.org/officeDocument/2006/relationships/slide" Target="slide44.xml"/><Relationship Id="rId4" Type="http://schemas.openxmlformats.org/officeDocument/2006/relationships/image" Target="../media/image11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3.xml"/><Relationship Id="rId4" Type="http://schemas.openxmlformats.org/officeDocument/2006/relationships/slide" Target="slide4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notesSlide" Target="../notesSlides/notesSlide5.xml"/><Relationship Id="rId7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1.xml"/><Relationship Id="rId5" Type="http://schemas.openxmlformats.org/officeDocument/2006/relationships/image" Target="../media/image1.wmf"/><Relationship Id="rId10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9" Type="http://schemas.openxmlformats.org/officeDocument/2006/relationships/slide" Target="slide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3.xml"/><Relationship Id="rId4" Type="http://schemas.openxmlformats.org/officeDocument/2006/relationships/slide" Target="slide4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3.xml"/><Relationship Id="rId4" Type="http://schemas.openxmlformats.org/officeDocument/2006/relationships/slide" Target="slide4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3.xml"/><Relationship Id="rId4" Type="http://schemas.openxmlformats.org/officeDocument/2006/relationships/slide" Target="slide48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slide" Target="slide53.xml"/><Relationship Id="rId3" Type="http://schemas.openxmlformats.org/officeDocument/2006/relationships/notesSlide" Target="../notesSlides/notesSlide51.xml"/><Relationship Id="rId7" Type="http://schemas.openxmlformats.org/officeDocument/2006/relationships/slide" Target="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slide" Target="slide44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3.xml"/><Relationship Id="rId4" Type="http://schemas.openxmlformats.org/officeDocument/2006/relationships/slide" Target="slide48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3.xml"/><Relationship Id="rId4" Type="http://schemas.openxmlformats.org/officeDocument/2006/relationships/slide" Target="slide4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3.xml"/><Relationship Id="rId5" Type="http://schemas.openxmlformats.org/officeDocument/2006/relationships/slide" Target="slide48.xml"/><Relationship Id="rId4" Type="http://schemas.openxmlformats.org/officeDocument/2006/relationships/slide" Target="slide21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56.xml"/><Relationship Id="rId3" Type="http://schemas.openxmlformats.org/officeDocument/2006/relationships/slide" Target="slide44.xml"/><Relationship Id="rId7" Type="http://schemas.openxmlformats.org/officeDocument/2006/relationships/slide" Target="slide53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48.xml"/><Relationship Id="rId4" Type="http://schemas.openxmlformats.org/officeDocument/2006/relationships/slide" Target="slide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notesSlide" Target="../notesSlides/notesSlide7.xml"/><Relationship Id="rId7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Risk and Rates of Return</a:t>
            </a:r>
          </a:p>
        </p:txBody>
      </p:sp>
      <p:sp>
        <p:nvSpPr>
          <p:cNvPr id="13315" name="Text Placeholder 20"/>
          <p:cNvSpPr>
            <a:spLocks noGrp="1"/>
          </p:cNvSpPr>
          <p:nvPr>
            <p:ph idx="1"/>
          </p:nvPr>
        </p:nvSpPr>
        <p:spPr>
          <a:xfrm>
            <a:off x="904875" y="3419475"/>
            <a:ext cx="7315200" cy="27066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dirty="0" smtClean="0"/>
              <a:t>Stand-Alone Risk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 smtClean="0"/>
              <a:t>Portfolio Risk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 smtClean="0"/>
              <a:t>Risk and Return:  CAPM/SML</a:t>
            </a:r>
          </a:p>
        </p:txBody>
      </p:sp>
      <p:sp>
        <p:nvSpPr>
          <p:cNvPr id="2051" name="Text Placeholder 1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Chapter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946B0194-A6CA-4022-843A-B6BCD6F8A1E6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0"/>
            <a:ext cx="9134475" cy="277813"/>
            <a:chOff x="0" y="0"/>
            <a:chExt cx="9134475" cy="27781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13" name="Pentagon 12"/>
          <p:cNvSpPr/>
          <p:nvPr/>
        </p:nvSpPr>
        <p:spPr bwMode="auto">
          <a:xfrm>
            <a:off x="0" y="276225"/>
            <a:ext cx="2286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Calculating Portfolio Expected Return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664F196B-558B-4C2A-B731-BEF586DDCC00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543442"/>
              </p:ext>
            </p:extLst>
          </p:nvPr>
        </p:nvGraphicFramePr>
        <p:xfrm>
          <a:off x="700261" y="2195514"/>
          <a:ext cx="3710988" cy="2210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4" imgW="1981080" imgH="1180800" progId="Equation.3">
                  <p:embed/>
                </p:oleObj>
              </mc:Choice>
              <mc:Fallback>
                <p:oleObj name="Equation" r:id="rId4" imgW="1981080" imgH="1180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261" y="2195514"/>
                        <a:ext cx="3710988" cy="22102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entagon 5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4946073" y="2700465"/>
            <a:ext cx="39152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-914400" algn="l"/>
                <a:tab pos="-457200" algn="l"/>
                <a:tab pos="0" algn="l"/>
                <a:tab pos="457200" algn="l"/>
                <a:tab pos="857250" algn="l"/>
                <a:tab pos="1828800" algn="l"/>
              </a:tabLst>
            </a:pPr>
            <a:r>
              <a:rPr lang="en-US" spc="-1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u="sng" spc="-1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en-US" spc="-1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u="sng" spc="-1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Beta</a:t>
            </a:r>
            <a:endParaRPr lang="en-US" spc="-10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spcBef>
                <a:spcPts val="0"/>
              </a:spcBef>
              <a:spcAft>
                <a:spcPts val="0"/>
              </a:spcAft>
              <a:tabLst>
                <a:tab pos="-914400" algn="l"/>
                <a:tab pos="-457200" algn="l"/>
                <a:tab pos="0" algn="l"/>
                <a:tab pos="457200" algn="l"/>
                <a:tab pos="914400" algn="l"/>
                <a:tab pos="1943100" algn="dec"/>
              </a:tabLst>
            </a:pPr>
            <a:r>
              <a:rPr lang="en-US" spc="-1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$40,000</a:t>
            </a:r>
            <a:r>
              <a:rPr lang="en-US" spc="-1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pc="-1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0.7</a:t>
            </a:r>
            <a:endParaRPr lang="en-US" spc="-10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spcBef>
                <a:spcPts val="0"/>
              </a:spcBef>
              <a:spcAft>
                <a:spcPts val="0"/>
              </a:spcAft>
              <a:tabLst>
                <a:tab pos="-914400" algn="l"/>
                <a:tab pos="-457200" algn="l"/>
                <a:tab pos="0" algn="l"/>
                <a:tab pos="457200" algn="l"/>
                <a:tab pos="914400" algn="l"/>
                <a:tab pos="1943100" algn="dec"/>
              </a:tabLst>
            </a:pPr>
            <a:r>
              <a:rPr lang="en-US" u="sng" spc="-1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60,000</a:t>
            </a:r>
            <a:r>
              <a:rPr lang="en-US" spc="-1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pc="-1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endParaRPr lang="en-US" spc="-10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spcBef>
                <a:spcPts val="0"/>
              </a:spcBef>
              <a:spcAft>
                <a:spcPts val="0"/>
              </a:spcAft>
              <a:tabLst>
                <a:tab pos="-914400" algn="l"/>
                <a:tab pos="-457200" algn="l"/>
                <a:tab pos="0" algn="l"/>
                <a:tab pos="457200" algn="l"/>
                <a:tab pos="914400" algn="l"/>
                <a:tab pos="1828800" algn="l"/>
              </a:tabLst>
            </a:pPr>
            <a:r>
              <a:rPr lang="en-US" spc="-1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	</a:t>
            </a:r>
            <a:r>
              <a:rPr lang="en-US" u="dbl" spc="-1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$100,000</a:t>
            </a:r>
          </a:p>
          <a:p>
            <a:pPr indent="457200">
              <a:spcBef>
                <a:spcPts val="0"/>
              </a:spcBef>
              <a:spcAft>
                <a:spcPts val="0"/>
              </a:spcAft>
              <a:tabLst>
                <a:tab pos="-914400" algn="l"/>
                <a:tab pos="-457200" algn="l"/>
                <a:tab pos="0" algn="l"/>
                <a:tab pos="457200" algn="l"/>
                <a:tab pos="914400" algn="l"/>
                <a:tab pos="1828800" algn="l"/>
              </a:tabLst>
            </a:pPr>
            <a:endParaRPr lang="en-US" u="dbl" spc="-10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spcBef>
                <a:spcPts val="0"/>
              </a:spcBef>
              <a:spcAft>
                <a:spcPts val="0"/>
              </a:spcAft>
              <a:tabLst>
                <a:tab pos="-914400" algn="l"/>
                <a:tab pos="-457200" algn="l"/>
                <a:tab pos="0" algn="l"/>
                <a:tab pos="457200" algn="l"/>
                <a:tab pos="914400" algn="l"/>
                <a:tab pos="1828800" algn="l"/>
              </a:tabLst>
            </a:pPr>
            <a:r>
              <a:rPr lang="en-US" spc="-10" dirty="0" err="1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pc="-10" baseline="-25000" dirty="0" err="1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pc="-1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(40,000/100,000)(0.7) + (60,000/100,000)(1.2) = 1.00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Breaking Down Sources of Risk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Stand-alone risk = Market risk + Diversifiable risk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Market risk:  portion of a security’s stand-alone risk that cannot be eliminated through diversification.  Measured by beta.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Diversifiable risk:  portion of  a security’s stand-alone risk that can be eliminated through proper diversification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0C25564B-8F56-40E2-A236-63656634F7D3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Failure to Diversify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an investor chooses to hold a one-stock portfolio (doesn’t diversify), would the investor be compensated for the extra risk they bear?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NO!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Stand-alone risk is not important to a well-diversified investor.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Rational, risk-averse investors are concerned with </a:t>
            </a:r>
            <a:r>
              <a:rPr lang="el-GR" dirty="0" smtClean="0"/>
              <a:t>σ</a:t>
            </a:r>
            <a:r>
              <a:rPr lang="en-US" baseline="-25000" dirty="0" smtClean="0"/>
              <a:t>p</a:t>
            </a:r>
            <a:r>
              <a:rPr lang="en-US" dirty="0" smtClean="0"/>
              <a:t>, which is based upon market risk.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There can be only one price (the market return) for a given security.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 compensation should be earned for holding unnecessary, diversifiable risk.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152FD266-544D-488D-8E01-DFF532AFE62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Capital Asset Pricing Model (CAPM)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7692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Model linking risk and required returns.  CAPM suggests that there is a Security Market Line (SML) that states that a stock’s required return equals the risk-free return plus a risk premium that reflects the stock’s risk after diversification.</a:t>
            </a:r>
          </a:p>
          <a:p>
            <a:pPr algn="ctr" eaLnBrk="1" hangingPunct="1"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= r</a:t>
            </a:r>
            <a:r>
              <a:rPr lang="en-US" baseline="-25000" dirty="0" smtClean="0">
                <a:solidFill>
                  <a:srgbClr val="000000"/>
                </a:solidFill>
              </a:rPr>
              <a:t>RF </a:t>
            </a:r>
            <a:r>
              <a:rPr lang="en-US" dirty="0" smtClean="0">
                <a:solidFill>
                  <a:srgbClr val="000000"/>
                </a:solidFill>
              </a:rPr>
              <a:t>+ (r</a:t>
            </a:r>
            <a:r>
              <a:rPr lang="en-US" baseline="-25000" dirty="0" smtClean="0">
                <a:solidFill>
                  <a:srgbClr val="000000"/>
                </a:solidFill>
              </a:rPr>
              <a:t>M </a:t>
            </a:r>
            <a:r>
              <a:rPr lang="en-US" dirty="0" smtClean="0">
                <a:solidFill>
                  <a:srgbClr val="000000"/>
                </a:solidFill>
              </a:rPr>
              <a:t>– r</a:t>
            </a:r>
            <a:r>
              <a:rPr lang="en-US" baseline="-25000" dirty="0" smtClean="0">
                <a:solidFill>
                  <a:srgbClr val="000000"/>
                </a:solidFill>
              </a:rPr>
              <a:t>RF</a:t>
            </a:r>
            <a:r>
              <a:rPr lang="en-US" dirty="0" smtClean="0">
                <a:solidFill>
                  <a:srgbClr val="000000"/>
                </a:solidFill>
              </a:rPr>
              <a:t>)b</a:t>
            </a:r>
            <a:r>
              <a:rPr lang="en-US" baseline="-25000" dirty="0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Primary conclusion: The relevant riskiness of a stock is its contribution to the riskiness of a well-diversified portfolio.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EE845B59-ABD9-4607-BEE3-5AEDB6B11B15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Beta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Measures a stock’s market risk, and shows a stock’s volatility relative to the market.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Indicates how risky a stock is if the stock is held in a well-diversified portfolio.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761EC23E-E1DB-469B-8F6E-1C4F1D8176C2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Comments on Beta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If beta = 1.0, the security is just as risky as the average stock.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If beta &gt; 1.0, the security is riskier than average.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If beta &lt; 1.0, the security is less risky than average.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Most stocks have betas in the range of 0.5 to 1.5.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BAB879C9-2417-42B4-AD7F-6E4CA8B0FF23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Can the beta of a security be negative?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Yes, if the correlation between Stock i and the market is negative (i.e., </a:t>
            </a:r>
            <a:r>
              <a:rPr lang="el-GR" dirty="0" smtClean="0"/>
              <a:t>ρ</a:t>
            </a:r>
            <a:r>
              <a:rPr lang="en-US" baseline="-25000" dirty="0" smtClean="0"/>
              <a:t>i,m</a:t>
            </a:r>
            <a:r>
              <a:rPr lang="en-US" dirty="0" smtClean="0"/>
              <a:t> &lt; 0).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If the correlation is negative, the regression line would slope downward, and the beta would be negative.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However, a negative beta is highly unlikely.</a:t>
            </a:r>
            <a:endParaRPr lang="el-G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4974F44D-3BD8-46A4-868F-2D944DE581E7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65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Stocks and Their Valuation</a:t>
            </a:r>
          </a:p>
        </p:txBody>
      </p:sp>
      <p:sp>
        <p:nvSpPr>
          <p:cNvPr id="17411" name="Text Placeholder 20"/>
          <p:cNvSpPr>
            <a:spLocks noGrp="1"/>
          </p:cNvSpPr>
          <p:nvPr>
            <p:ph idx="1"/>
          </p:nvPr>
        </p:nvSpPr>
        <p:spPr>
          <a:xfrm>
            <a:off x="904875" y="2921000"/>
            <a:ext cx="7315200" cy="320516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dirty="0" smtClean="0"/>
              <a:t>Features of Common Stock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dirty="0" smtClean="0"/>
              <a:t>Intrinsic Value and Stock Price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dirty="0" smtClean="0"/>
              <a:t>Determining Common Stock Values</a:t>
            </a:r>
          </a:p>
          <a:p>
            <a:pPr marL="693738" indent="6350" algn="l" eaLnBrk="1" hangingPunct="1">
              <a:lnSpc>
                <a:spcPct val="80000"/>
              </a:lnSpc>
              <a:defRPr/>
            </a:pPr>
            <a:r>
              <a:rPr lang="en-US" dirty="0" smtClean="0"/>
              <a:t>Discounted Dividend Model</a:t>
            </a:r>
          </a:p>
          <a:p>
            <a:pPr marL="693738" indent="6350" algn="l" eaLnBrk="1" hangingPunct="1">
              <a:lnSpc>
                <a:spcPct val="80000"/>
              </a:lnSpc>
              <a:defRPr/>
            </a:pPr>
            <a:r>
              <a:rPr lang="en-US" dirty="0" smtClean="0"/>
              <a:t>Corporate Valuation Model</a:t>
            </a:r>
          </a:p>
          <a:p>
            <a:pPr marL="693738" indent="6350" algn="l" eaLnBrk="1" hangingPunct="1">
              <a:lnSpc>
                <a:spcPct val="80000"/>
              </a:lnSpc>
              <a:defRPr/>
            </a:pPr>
            <a:r>
              <a:rPr lang="en-US" dirty="0" smtClean="0"/>
              <a:t>Other Approaches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dirty="0" smtClean="0"/>
              <a:t>Preferred Stock</a:t>
            </a:r>
          </a:p>
        </p:txBody>
      </p:sp>
      <p:sp>
        <p:nvSpPr>
          <p:cNvPr id="2051" name="Text Placeholder 1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Chapter 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B3D39382-31CE-4D6C-A8C4-9030C7A07526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28125" cy="277813"/>
            <a:chOff x="0" y="0"/>
            <a:chExt cx="9128125" cy="277813"/>
          </a:xfrm>
        </p:grpSpPr>
        <p:grpSp>
          <p:nvGrpSpPr>
            <p:cNvPr id="2" name="Group 13"/>
            <p:cNvGrpSpPr>
              <a:grpSpLocks/>
            </p:cNvGrpSpPr>
            <p:nvPr/>
          </p:nvGrpSpPr>
          <p:grpSpPr bwMode="auto">
            <a:xfrm>
              <a:off x="0" y="0"/>
              <a:ext cx="9128125" cy="277813"/>
              <a:chOff x="0" y="0"/>
              <a:chExt cx="9128125" cy="277813"/>
            </a:xfrm>
          </p:grpSpPr>
          <p:sp>
            <p:nvSpPr>
              <p:cNvPr id="16" name="TextBox 15"/>
              <p:cNvSpPr txBox="1"/>
              <p:nvPr/>
            </p:nvSpPr>
            <p:spPr bwMode="auto">
              <a:xfrm>
                <a:off x="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solidFill>
                      <a:srgbClr val="7C0019"/>
                    </a:solidFill>
                    <a:hlinkClick r:id="rId3" action="ppaction://hlinksldjump"/>
                  </a:rPr>
                  <a:t>STK FEATURES</a:t>
                </a:r>
                <a:endParaRPr lang="en-US" sz="1200" spc="-50" dirty="0">
                  <a:solidFill>
                    <a:srgbClr val="7C0019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 bwMode="auto">
              <a:xfrm>
                <a:off x="456565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4" action="ppaction://hlinksldjump"/>
                  </a:rPr>
                  <a:t>CORP VAL MODEL</a:t>
                </a:r>
                <a:endParaRPr lang="en-US" sz="1200" spc="-50" dirty="0"/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1520825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5" action="ppaction://hlinksldjump"/>
                  </a:rPr>
                  <a:t>INTRINSIC VALUE</a:t>
                </a:r>
                <a:endParaRPr lang="en-US" sz="1200" spc="-50" dirty="0"/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7608888" y="0"/>
                <a:ext cx="1519237" cy="27781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6" action="ppaction://hlinksldjump"/>
                  </a:rPr>
                  <a:t>PREFERRED STK</a:t>
                </a:r>
                <a:endParaRPr lang="en-US" sz="1200" spc="-50" dirty="0"/>
              </a:p>
            </p:txBody>
          </p:sp>
          <p:sp>
            <p:nvSpPr>
              <p:cNvPr id="20" name="TextBox 19"/>
              <p:cNvSpPr txBox="1"/>
              <p:nvPr/>
            </p:nvSpPr>
            <p:spPr bwMode="auto">
              <a:xfrm>
                <a:off x="3043238" y="0"/>
                <a:ext cx="1519237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7" action="ppaction://hlinksldjump"/>
                  </a:rPr>
                  <a:t>DISC DIV MODEL</a:t>
                </a:r>
                <a:endParaRPr lang="en-US" sz="1200" spc="-50" dirty="0"/>
              </a:p>
            </p:txBody>
          </p:sp>
        </p:grpSp>
        <p:sp>
          <p:nvSpPr>
            <p:cNvPr id="13" name="TextBox 12"/>
            <p:cNvSpPr txBox="1"/>
            <p:nvPr/>
          </p:nvSpPr>
          <p:spPr bwMode="auto">
            <a:xfrm>
              <a:off x="6069957" y="0"/>
              <a:ext cx="1536192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smtClean="0">
                  <a:hlinkClick r:id="" action="ppaction://noaction"/>
                </a:rPr>
                <a:t>OTHER  </a:t>
              </a:r>
              <a:r>
                <a:rPr lang="en-US" sz="1200" spc="-150" dirty="0">
                  <a:hlinkClick r:id="" action="ppaction://noaction"/>
                </a:rPr>
                <a:t>APPROACHES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29772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Facts About Common Stock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defRPr/>
            </a:pPr>
            <a:r>
              <a:rPr lang="en-US" dirty="0"/>
              <a:t>Represents ownership</a:t>
            </a:r>
          </a:p>
          <a:p>
            <a:pPr>
              <a:defRPr/>
            </a:pPr>
            <a:r>
              <a:rPr lang="en-US" dirty="0"/>
              <a:t>Ownership implies control</a:t>
            </a:r>
          </a:p>
          <a:p>
            <a:pPr>
              <a:defRPr/>
            </a:pPr>
            <a:r>
              <a:rPr lang="en-US" dirty="0"/>
              <a:t>Stockholders elect directors</a:t>
            </a:r>
          </a:p>
          <a:p>
            <a:pPr>
              <a:defRPr/>
            </a:pPr>
            <a:r>
              <a:rPr lang="en-US" dirty="0"/>
              <a:t>Directors elect management</a:t>
            </a:r>
          </a:p>
          <a:p>
            <a:pPr>
              <a:defRPr/>
            </a:pPr>
            <a:r>
              <a:rPr lang="en-US" dirty="0"/>
              <a:t>Management’s goal: Maximize the stock </a:t>
            </a:r>
            <a:r>
              <a:rPr lang="en-US" dirty="0" smtClean="0"/>
              <a:t>price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3185B31A-13A1-44F0-A141-56305AE82768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 bwMode="auto">
          <a:xfrm>
            <a:off x="0" y="276225"/>
            <a:ext cx="15176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28125" cy="277813"/>
            <a:chOff x="0" y="0"/>
            <a:chExt cx="9128125" cy="277813"/>
          </a:xfrm>
        </p:grpSpPr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0" y="0"/>
              <a:ext cx="9128125" cy="277813"/>
              <a:chOff x="0" y="0"/>
              <a:chExt cx="9128125" cy="277813"/>
            </a:xfrm>
          </p:grpSpPr>
          <p:sp>
            <p:nvSpPr>
              <p:cNvPr id="7" name="TextBox 6"/>
              <p:cNvSpPr txBox="1"/>
              <p:nvPr/>
            </p:nvSpPr>
            <p:spPr bwMode="auto">
              <a:xfrm>
                <a:off x="0" y="0"/>
                <a:ext cx="1517650" cy="2762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solidFill>
                      <a:srgbClr val="7C0019"/>
                    </a:solidFill>
                    <a:hlinkClick r:id="rId3" action="ppaction://hlinksldjump"/>
                  </a:rPr>
                  <a:t>STK FEATURES</a:t>
                </a:r>
                <a:endParaRPr lang="en-US" sz="1200" spc="-50" dirty="0">
                  <a:solidFill>
                    <a:srgbClr val="7C0019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 bwMode="auto">
              <a:xfrm>
                <a:off x="456565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4" action="ppaction://hlinksldjump"/>
                  </a:rPr>
                  <a:t>CORP VAL MODEL</a:t>
                </a:r>
                <a:endParaRPr lang="en-US" sz="1200" spc="-50" dirty="0"/>
              </a:p>
            </p:txBody>
          </p:sp>
          <p:sp>
            <p:nvSpPr>
              <p:cNvPr id="10" name="TextBox 9"/>
              <p:cNvSpPr txBox="1"/>
              <p:nvPr/>
            </p:nvSpPr>
            <p:spPr bwMode="auto">
              <a:xfrm>
                <a:off x="1520825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5" action="ppaction://hlinksldjump"/>
                  </a:rPr>
                  <a:t>INTRINSIC VALUE</a:t>
                </a:r>
                <a:endParaRPr lang="en-US" sz="1200" spc="-50" dirty="0"/>
              </a:p>
            </p:txBody>
          </p:sp>
          <p:sp>
            <p:nvSpPr>
              <p:cNvPr id="11" name="TextBox 10"/>
              <p:cNvSpPr txBox="1"/>
              <p:nvPr/>
            </p:nvSpPr>
            <p:spPr bwMode="auto">
              <a:xfrm>
                <a:off x="7608888" y="0"/>
                <a:ext cx="1519237" cy="27781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6" action="ppaction://hlinksldjump"/>
                  </a:rPr>
                  <a:t>PREFERRED STK</a:t>
                </a:r>
                <a:endParaRPr lang="en-US" sz="1200" spc="-50" dirty="0"/>
              </a:p>
            </p:txBody>
          </p:sp>
          <p:sp>
            <p:nvSpPr>
              <p:cNvPr id="12" name="TextBox 11"/>
              <p:cNvSpPr txBox="1"/>
              <p:nvPr/>
            </p:nvSpPr>
            <p:spPr bwMode="auto">
              <a:xfrm>
                <a:off x="3043238" y="0"/>
                <a:ext cx="1519237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7" action="ppaction://hlinksldjump"/>
                  </a:rPr>
                  <a:t>DISC DIV MODEL</a:t>
                </a:r>
                <a:endParaRPr lang="en-US" sz="1200" spc="-50" dirty="0"/>
              </a:p>
            </p:txBody>
          </p:sp>
        </p:grpSp>
        <p:sp>
          <p:nvSpPr>
            <p:cNvPr id="14" name="TextBox 13"/>
            <p:cNvSpPr txBox="1"/>
            <p:nvPr/>
          </p:nvSpPr>
          <p:spPr bwMode="auto">
            <a:xfrm>
              <a:off x="6069957" y="0"/>
              <a:ext cx="1536192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smtClean="0">
                  <a:hlinkClick r:id="" action="ppaction://noaction"/>
                </a:rPr>
                <a:t>OTHER  </a:t>
              </a:r>
              <a:r>
                <a:rPr lang="en-US" sz="1200" spc="-150" dirty="0">
                  <a:hlinkClick r:id="" action="ppaction://noaction"/>
                </a:rPr>
                <a:t>APPROACHES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6105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Intrinsic Value and Stock Price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defRPr/>
            </a:pPr>
            <a:r>
              <a:rPr lang="en-US" dirty="0"/>
              <a:t>Outside investors, corporate insiders, and analysts use a variety of approaches to estimate a stock’s intrinsic value (P</a:t>
            </a:r>
            <a:r>
              <a:rPr lang="en-US" baseline="-25000" dirty="0"/>
              <a:t>0</a:t>
            </a:r>
            <a:r>
              <a:rPr lang="en-US" dirty="0"/>
              <a:t>).</a:t>
            </a:r>
          </a:p>
          <a:p>
            <a:pPr>
              <a:defRPr/>
            </a:pPr>
            <a:r>
              <a:rPr lang="en-US" dirty="0"/>
              <a:t>In equilibrium we assume that a stock’s price equals its intrinsic value.</a:t>
            </a:r>
          </a:p>
          <a:p>
            <a:pPr lvl="1">
              <a:defRPr/>
            </a:pPr>
            <a:r>
              <a:rPr lang="en-US" dirty="0"/>
              <a:t>Outsiders estimate intrinsic value to help determine which stocks are attractive to buy and/or sell.</a:t>
            </a:r>
          </a:p>
          <a:p>
            <a:pPr lvl="1">
              <a:defRPr/>
            </a:pPr>
            <a:r>
              <a:rPr lang="en-US" dirty="0"/>
              <a:t>Stocks with a price below (above) its intrinsic value are </a:t>
            </a:r>
            <a:r>
              <a:rPr lang="en-US" u="sng" dirty="0"/>
              <a:t>undervalued</a:t>
            </a:r>
            <a:r>
              <a:rPr lang="en-US" dirty="0"/>
              <a:t> (</a:t>
            </a:r>
            <a:r>
              <a:rPr lang="en-US" u="sng" dirty="0"/>
              <a:t>overvalued</a:t>
            </a:r>
            <a:r>
              <a:rPr lang="en-US" dirty="0"/>
              <a:t>).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C6880245-84DE-4301-87D3-66782882DD6D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 bwMode="auto">
          <a:xfrm>
            <a:off x="0" y="276225"/>
            <a:ext cx="304482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28125" cy="277813"/>
            <a:chOff x="0" y="0"/>
            <a:chExt cx="9128125" cy="277813"/>
          </a:xfrm>
        </p:grpSpPr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0" y="0"/>
              <a:ext cx="9128125" cy="277813"/>
              <a:chOff x="0" y="0"/>
              <a:chExt cx="9128125" cy="277813"/>
            </a:xfrm>
          </p:grpSpPr>
          <p:sp>
            <p:nvSpPr>
              <p:cNvPr id="7" name="TextBox 6"/>
              <p:cNvSpPr txBox="1"/>
              <p:nvPr/>
            </p:nvSpPr>
            <p:spPr bwMode="auto">
              <a:xfrm>
                <a:off x="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solidFill>
                      <a:srgbClr val="7C0019"/>
                    </a:solidFill>
                    <a:hlinkClick r:id="rId3" action="ppaction://hlinksldjump"/>
                  </a:rPr>
                  <a:t>STK FEATURES</a:t>
                </a:r>
                <a:endParaRPr lang="en-US" sz="1200" spc="-50" dirty="0">
                  <a:solidFill>
                    <a:srgbClr val="7C0019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 bwMode="auto">
              <a:xfrm>
                <a:off x="456565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4" action="ppaction://hlinksldjump"/>
                  </a:rPr>
                  <a:t>CORP VAL MODEL</a:t>
                </a:r>
                <a:endParaRPr lang="en-US" sz="1200" spc="-50" dirty="0"/>
              </a:p>
            </p:txBody>
          </p:sp>
          <p:sp>
            <p:nvSpPr>
              <p:cNvPr id="10" name="TextBox 9"/>
              <p:cNvSpPr txBox="1"/>
              <p:nvPr/>
            </p:nvSpPr>
            <p:spPr bwMode="auto">
              <a:xfrm>
                <a:off x="1520825" y="0"/>
                <a:ext cx="1517650" cy="2762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5" action="ppaction://hlinksldjump"/>
                  </a:rPr>
                  <a:t>INTRINSIC VALUE</a:t>
                </a:r>
                <a:endParaRPr lang="en-US" sz="1200" spc="-50" dirty="0"/>
              </a:p>
            </p:txBody>
          </p:sp>
          <p:sp>
            <p:nvSpPr>
              <p:cNvPr id="11" name="TextBox 10"/>
              <p:cNvSpPr txBox="1"/>
              <p:nvPr/>
            </p:nvSpPr>
            <p:spPr bwMode="auto">
              <a:xfrm>
                <a:off x="7608888" y="0"/>
                <a:ext cx="1519237" cy="27781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6" action="ppaction://hlinksldjump"/>
                  </a:rPr>
                  <a:t>PREFERRED STK</a:t>
                </a:r>
                <a:endParaRPr lang="en-US" sz="1200" spc="-50" dirty="0"/>
              </a:p>
            </p:txBody>
          </p:sp>
          <p:sp>
            <p:nvSpPr>
              <p:cNvPr id="12" name="TextBox 11"/>
              <p:cNvSpPr txBox="1"/>
              <p:nvPr/>
            </p:nvSpPr>
            <p:spPr bwMode="auto">
              <a:xfrm>
                <a:off x="3043238" y="0"/>
                <a:ext cx="1519237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7" action="ppaction://hlinksldjump"/>
                  </a:rPr>
                  <a:t>DISC DIV MODEL</a:t>
                </a:r>
                <a:endParaRPr lang="en-US" sz="1200" spc="-50" dirty="0"/>
              </a:p>
            </p:txBody>
          </p:sp>
        </p:grpSp>
        <p:sp>
          <p:nvSpPr>
            <p:cNvPr id="14" name="TextBox 13"/>
            <p:cNvSpPr txBox="1"/>
            <p:nvPr/>
          </p:nvSpPr>
          <p:spPr bwMode="auto">
            <a:xfrm>
              <a:off x="6069957" y="0"/>
              <a:ext cx="1536192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smtClean="0">
                  <a:hlinkClick r:id="" action="ppaction://noaction"/>
                </a:rPr>
                <a:t>OTHER  </a:t>
              </a:r>
              <a:r>
                <a:rPr lang="en-US" sz="1200" spc="-150" dirty="0">
                  <a:hlinkClick r:id="" action="ppaction://noaction"/>
                </a:rPr>
                <a:t>APPROACHES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356046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What is investment risk?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Two types of investment risk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Stand-alone </a:t>
            </a:r>
            <a:r>
              <a:rPr lang="en-US" dirty="0" smtClean="0"/>
              <a:t>risk </a:t>
            </a:r>
            <a:r>
              <a:rPr lang="en-US" dirty="0" smtClean="0">
                <a:solidFill>
                  <a:srgbClr val="FF0000"/>
                </a:solidFill>
              </a:rPr>
              <a:t>pg263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Portfolio risk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Investment risk is related to the probability of earning a low or negative actual return.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The greater the chance of lower than expected, or negative returns, the riskier the investment.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3ED5A8CB-6BFE-4932-98AC-0F5C935AB84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34475" cy="277813"/>
            <a:chOff x="0" y="0"/>
            <a:chExt cx="9134475" cy="27781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11" name="Pentagon 10"/>
          <p:cNvSpPr/>
          <p:nvPr/>
        </p:nvSpPr>
        <p:spPr bwMode="auto">
          <a:xfrm>
            <a:off x="0" y="276225"/>
            <a:ext cx="2286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7824"/>
            <a:ext cx="8229600" cy="765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Determinants of Intrinsic Value and Stock Prices</a:t>
            </a:r>
          </a:p>
        </p:txBody>
      </p:sp>
      <p:grpSp>
        <p:nvGrpSpPr>
          <p:cNvPr id="20483" name="Group 41"/>
          <p:cNvGrpSpPr>
            <a:grpSpLocks/>
          </p:cNvGrpSpPr>
          <p:nvPr/>
        </p:nvGrpSpPr>
        <p:grpSpPr bwMode="auto">
          <a:xfrm>
            <a:off x="234950" y="1503363"/>
            <a:ext cx="8670925" cy="4691062"/>
            <a:chOff x="235664" y="1674813"/>
            <a:chExt cx="8670211" cy="4691062"/>
          </a:xfrm>
        </p:grpSpPr>
        <p:cxnSp>
          <p:nvCxnSpPr>
            <p:cNvPr id="6" name="Straight Arrow Connector 5"/>
            <p:cNvCxnSpPr/>
            <p:nvPr/>
          </p:nvCxnSpPr>
          <p:spPr>
            <a:xfrm rot="10800000" flipV="1">
              <a:off x="1351585" y="2393950"/>
              <a:ext cx="1401647" cy="5683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endCxn id="24" idx="0"/>
            </p:cNvCxnSpPr>
            <p:nvPr/>
          </p:nvCxnSpPr>
          <p:spPr>
            <a:xfrm rot="5400000">
              <a:off x="3126239" y="2490803"/>
              <a:ext cx="609600" cy="39684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27" idx="0"/>
            </p:cNvCxnSpPr>
            <p:nvPr/>
          </p:nvCxnSpPr>
          <p:spPr>
            <a:xfrm rot="16200000" flipH="1">
              <a:off x="5192200" y="2688431"/>
              <a:ext cx="600075" cy="111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401006" y="2403475"/>
              <a:ext cx="1569909" cy="55086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1" idx="2"/>
            </p:cNvCxnSpPr>
            <p:nvPr/>
          </p:nvCxnSpPr>
          <p:spPr>
            <a:xfrm rot="16200000" flipH="1">
              <a:off x="1467440" y="3500479"/>
              <a:ext cx="552450" cy="100321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2"/>
            </p:cNvCxnSpPr>
            <p:nvPr/>
          </p:nvCxnSpPr>
          <p:spPr>
            <a:xfrm rot="5400000">
              <a:off x="2659553" y="3705250"/>
              <a:ext cx="574675" cy="5714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28" idx="2"/>
            </p:cNvCxnSpPr>
            <p:nvPr/>
          </p:nvCxnSpPr>
          <p:spPr>
            <a:xfrm rot="16200000" flipH="1">
              <a:off x="5797783" y="3403648"/>
              <a:ext cx="576262" cy="11762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30" idx="2"/>
            </p:cNvCxnSpPr>
            <p:nvPr/>
          </p:nvCxnSpPr>
          <p:spPr>
            <a:xfrm rot="5400000">
              <a:off x="7249432" y="3547307"/>
              <a:ext cx="563562" cy="9206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6200000" flipH="1">
              <a:off x="3102429" y="4392689"/>
              <a:ext cx="584200" cy="184769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8" idx="2"/>
            </p:cNvCxnSpPr>
            <p:nvPr/>
          </p:nvCxnSpPr>
          <p:spPr>
            <a:xfrm rot="5400000">
              <a:off x="5660476" y="4409356"/>
              <a:ext cx="554038" cy="18254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1840495" y="1674813"/>
              <a:ext cx="5452613" cy="73025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16"/>
            <p:cNvSpPr/>
            <p:nvPr/>
          </p:nvSpPr>
          <p:spPr bwMode="auto">
            <a:xfrm>
              <a:off x="1556355" y="4313238"/>
              <a:ext cx="1828649" cy="731837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  <a:alpha val="9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7"/>
            <p:cNvSpPr/>
            <p:nvPr/>
          </p:nvSpPr>
          <p:spPr bwMode="auto">
            <a:xfrm>
              <a:off x="5935908" y="4313238"/>
              <a:ext cx="1828649" cy="731837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  <a:alpha val="9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ounded Rectangle 18"/>
            <p:cNvSpPr/>
            <p:nvPr/>
          </p:nvSpPr>
          <p:spPr bwMode="auto">
            <a:xfrm>
              <a:off x="2743707" y="5634038"/>
              <a:ext cx="3657299" cy="731837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" name="Group 24"/>
            <p:cNvGrpSpPr/>
            <p:nvPr/>
          </p:nvGrpSpPr>
          <p:grpSpPr>
            <a:xfrm>
              <a:off x="235664" y="2994088"/>
              <a:ext cx="2011680" cy="731520"/>
              <a:chOff x="473355" y="1474661"/>
              <a:chExt cx="1899387" cy="907539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21" name="Rounded Rectangle 20"/>
              <p:cNvSpPr/>
              <p:nvPr/>
            </p:nvSpPr>
            <p:spPr>
              <a:xfrm>
                <a:off x="473355" y="1474661"/>
                <a:ext cx="1899387" cy="907539"/>
              </a:xfrm>
              <a:prstGeom prst="roundRect">
                <a:avLst>
                  <a:gd name="adj" fmla="val 10000"/>
                </a:avLst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Rounded Rectangle 4"/>
              <p:cNvSpPr/>
              <p:nvPr/>
            </p:nvSpPr>
            <p:spPr>
              <a:xfrm>
                <a:off x="491035" y="1501244"/>
                <a:ext cx="1846225" cy="8543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“True” Investor Cash Flows</a:t>
                </a:r>
              </a:p>
            </p:txBody>
          </p:sp>
        </p:grpSp>
        <p:grpSp>
          <p:nvGrpSpPr>
            <p:cNvPr id="20508" name="Group 27"/>
            <p:cNvGrpSpPr>
              <a:grpSpLocks/>
            </p:cNvGrpSpPr>
            <p:nvPr/>
          </p:nvGrpSpPr>
          <p:grpSpPr bwMode="auto">
            <a:xfrm>
              <a:off x="2546350" y="2994025"/>
              <a:ext cx="1371600" cy="731838"/>
              <a:chOff x="2690342" y="1474661"/>
              <a:chExt cx="1084159" cy="907539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2690756" y="1474661"/>
                <a:ext cx="1084070" cy="907539"/>
              </a:xfrm>
              <a:prstGeom prst="roundRect">
                <a:avLst>
                  <a:gd name="adj" fmla="val 1000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Rounded Rectangle 6"/>
              <p:cNvSpPr/>
              <p:nvPr/>
            </p:nvSpPr>
            <p:spPr>
              <a:xfrm>
                <a:off x="2717105" y="1502222"/>
                <a:ext cx="1031372" cy="85241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“True” Risk</a:t>
                </a:r>
              </a:p>
            </p:txBody>
          </p:sp>
        </p:grpSp>
        <p:grpSp>
          <p:nvGrpSpPr>
            <p:cNvPr id="20509" name="Group 30"/>
            <p:cNvGrpSpPr>
              <a:grpSpLocks/>
            </p:cNvGrpSpPr>
            <p:nvPr/>
          </p:nvGrpSpPr>
          <p:grpSpPr bwMode="auto">
            <a:xfrm>
              <a:off x="4216400" y="2994025"/>
              <a:ext cx="2562225" cy="731838"/>
              <a:chOff x="4092101" y="1474661"/>
              <a:chExt cx="2177523" cy="907539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4092429" y="1474661"/>
                <a:ext cx="2177344" cy="907539"/>
              </a:xfrm>
              <a:prstGeom prst="roundRect">
                <a:avLst>
                  <a:gd name="adj" fmla="val 10000"/>
                </a:avLst>
              </a:prstGeom>
              <a:solidFill>
                <a:schemeClr val="accent3">
                  <a:lumMod val="20000"/>
                  <a:lumOff val="80000"/>
                  <a:alpha val="9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Rounded Rectangle 8"/>
              <p:cNvSpPr/>
              <p:nvPr/>
            </p:nvSpPr>
            <p:spPr>
              <a:xfrm>
                <a:off x="4118061" y="1502222"/>
                <a:ext cx="2126080" cy="85241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“Perceived” Investor Cash Flows</a:t>
                </a:r>
              </a:p>
            </p:txBody>
          </p:sp>
        </p:grpSp>
        <p:grpSp>
          <p:nvGrpSpPr>
            <p:cNvPr id="20510" name="Group 33"/>
            <p:cNvGrpSpPr>
              <a:grpSpLocks/>
            </p:cNvGrpSpPr>
            <p:nvPr/>
          </p:nvGrpSpPr>
          <p:grpSpPr bwMode="auto">
            <a:xfrm>
              <a:off x="7077075" y="2994025"/>
              <a:ext cx="1828800" cy="731838"/>
              <a:chOff x="6587224" y="1474661"/>
              <a:chExt cx="1480218" cy="907539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6587346" y="1474661"/>
                <a:ext cx="1480096" cy="907539"/>
              </a:xfrm>
              <a:prstGeom prst="roundRect">
                <a:avLst>
                  <a:gd name="adj" fmla="val 10000"/>
                </a:avLst>
              </a:prstGeom>
              <a:solidFill>
                <a:schemeClr val="accent3">
                  <a:lumMod val="20000"/>
                  <a:lumOff val="80000"/>
                  <a:alpha val="9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Rounded Rectangle 10"/>
              <p:cNvSpPr/>
              <p:nvPr/>
            </p:nvSpPr>
            <p:spPr>
              <a:xfrm>
                <a:off x="6614328" y="1502222"/>
                <a:ext cx="1426134" cy="85241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“Perceived” Risk</a:t>
                </a:r>
              </a:p>
            </p:txBody>
          </p:sp>
        </p:grpSp>
        <p:sp>
          <p:nvSpPr>
            <p:cNvPr id="32" name="Rounded Rectangle 5"/>
            <p:cNvSpPr/>
            <p:nvPr/>
          </p:nvSpPr>
          <p:spPr>
            <a:xfrm>
              <a:off x="1829383" y="1695450"/>
              <a:ext cx="5457376" cy="68897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Managerial Actions, the Economic Environment, Taxes, and the Political Climate</a:t>
              </a:r>
            </a:p>
          </p:txBody>
        </p:sp>
        <p:sp>
          <p:nvSpPr>
            <p:cNvPr id="33" name="Rounded Rectangle 5"/>
            <p:cNvSpPr/>
            <p:nvPr/>
          </p:nvSpPr>
          <p:spPr bwMode="auto">
            <a:xfrm>
              <a:off x="1589690" y="4335463"/>
              <a:ext cx="1761980" cy="687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Stock’s </a:t>
              </a:r>
              <a:b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Intrinsic Value</a:t>
              </a:r>
            </a:p>
          </p:txBody>
        </p:sp>
        <p:sp>
          <p:nvSpPr>
            <p:cNvPr id="34" name="Rounded Rectangle 5"/>
            <p:cNvSpPr/>
            <p:nvPr/>
          </p:nvSpPr>
          <p:spPr bwMode="auto">
            <a:xfrm>
              <a:off x="5969242" y="4335463"/>
              <a:ext cx="1761980" cy="687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Stock’s </a:t>
              </a:r>
              <a:b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Market Price</a:t>
              </a:r>
            </a:p>
          </p:txBody>
        </p:sp>
        <p:sp>
          <p:nvSpPr>
            <p:cNvPr id="35" name="Rounded Rectangle 5"/>
            <p:cNvSpPr/>
            <p:nvPr/>
          </p:nvSpPr>
          <p:spPr bwMode="auto">
            <a:xfrm>
              <a:off x="2811965" y="5656263"/>
              <a:ext cx="3520785" cy="687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Market Equilibrium:</a:t>
              </a:r>
              <a:b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Intrinsic Value = Stock Price</a:t>
              </a:r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183E3D42-67F8-48B8-B2DD-8CCD5F9110C7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6" name="Pentagon 35"/>
          <p:cNvSpPr/>
          <p:nvPr/>
        </p:nvSpPr>
        <p:spPr bwMode="auto">
          <a:xfrm>
            <a:off x="0" y="276225"/>
            <a:ext cx="304482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28125" cy="277813"/>
            <a:chOff x="0" y="0"/>
            <a:chExt cx="9128125" cy="277813"/>
          </a:xfrm>
        </p:grpSpPr>
        <p:grpSp>
          <p:nvGrpSpPr>
            <p:cNvPr id="23" name="Group 36"/>
            <p:cNvGrpSpPr>
              <a:grpSpLocks/>
            </p:cNvGrpSpPr>
            <p:nvPr/>
          </p:nvGrpSpPr>
          <p:grpSpPr bwMode="auto">
            <a:xfrm>
              <a:off x="0" y="0"/>
              <a:ext cx="9128125" cy="277813"/>
              <a:chOff x="0" y="0"/>
              <a:chExt cx="9128125" cy="277813"/>
            </a:xfrm>
          </p:grpSpPr>
          <p:sp>
            <p:nvSpPr>
              <p:cNvPr id="38" name="TextBox 37"/>
              <p:cNvSpPr txBox="1"/>
              <p:nvPr/>
            </p:nvSpPr>
            <p:spPr bwMode="auto">
              <a:xfrm>
                <a:off x="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solidFill>
                      <a:srgbClr val="7C0019"/>
                    </a:solidFill>
                    <a:hlinkClick r:id="rId3" action="ppaction://hlinksldjump"/>
                  </a:rPr>
                  <a:t>STK FEATURES</a:t>
                </a:r>
                <a:endParaRPr lang="en-US" sz="1200" spc="-50" dirty="0">
                  <a:solidFill>
                    <a:srgbClr val="7C0019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 bwMode="auto">
              <a:xfrm>
                <a:off x="456565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4" action="ppaction://hlinksldjump"/>
                  </a:rPr>
                  <a:t>CORP VAL MODEL</a:t>
                </a:r>
                <a:endParaRPr lang="en-US" sz="1200" spc="-50" dirty="0"/>
              </a:p>
            </p:txBody>
          </p:sp>
          <p:sp>
            <p:nvSpPr>
              <p:cNvPr id="40" name="TextBox 39"/>
              <p:cNvSpPr txBox="1"/>
              <p:nvPr/>
            </p:nvSpPr>
            <p:spPr bwMode="auto">
              <a:xfrm>
                <a:off x="1520825" y="0"/>
                <a:ext cx="1517650" cy="2762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5" action="ppaction://hlinksldjump"/>
                  </a:rPr>
                  <a:t>INTRINSIC VALUE</a:t>
                </a:r>
                <a:endParaRPr lang="en-US" sz="1200" spc="-50" dirty="0"/>
              </a:p>
            </p:txBody>
          </p:sp>
          <p:sp>
            <p:nvSpPr>
              <p:cNvPr id="42" name="TextBox 41"/>
              <p:cNvSpPr txBox="1"/>
              <p:nvPr/>
            </p:nvSpPr>
            <p:spPr bwMode="auto">
              <a:xfrm>
                <a:off x="7608888" y="0"/>
                <a:ext cx="1519237" cy="27781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6" action="ppaction://hlinksldjump"/>
                  </a:rPr>
                  <a:t>PREFERRED STK</a:t>
                </a:r>
                <a:endParaRPr lang="en-US" sz="1200" spc="-50" dirty="0"/>
              </a:p>
            </p:txBody>
          </p:sp>
          <p:sp>
            <p:nvSpPr>
              <p:cNvPr id="43" name="TextBox 42"/>
              <p:cNvSpPr txBox="1"/>
              <p:nvPr/>
            </p:nvSpPr>
            <p:spPr bwMode="auto">
              <a:xfrm>
                <a:off x="3043238" y="0"/>
                <a:ext cx="1519237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7" action="ppaction://hlinksldjump"/>
                  </a:rPr>
                  <a:t>DISC DIV MODEL</a:t>
                </a:r>
                <a:endParaRPr lang="en-US" sz="1200" spc="-50" dirty="0"/>
              </a:p>
            </p:txBody>
          </p:sp>
        </p:grpSp>
        <p:sp>
          <p:nvSpPr>
            <p:cNvPr id="45" name="TextBox 44"/>
            <p:cNvSpPr txBox="1"/>
            <p:nvPr/>
          </p:nvSpPr>
          <p:spPr bwMode="auto">
            <a:xfrm>
              <a:off x="6069957" y="0"/>
              <a:ext cx="1536192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smtClean="0">
                  <a:hlinkClick r:id="" action="ppaction://noaction"/>
                </a:rPr>
                <a:t>OTHER  </a:t>
              </a:r>
              <a:r>
                <a:rPr lang="en-US" sz="1200" spc="-150" dirty="0">
                  <a:hlinkClick r:id="" action="ppaction://noaction"/>
                </a:rPr>
                <a:t>APPROACHES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381469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Discounted Dividend Model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defRPr/>
            </a:pPr>
            <a:r>
              <a:rPr lang="en-US" dirty="0"/>
              <a:t>Value of a stock is the present value of the future dividends expected to be generated by the stock.</a:t>
            </a:r>
          </a:p>
        </p:txBody>
      </p:sp>
      <p:graphicFrame>
        <p:nvGraphicFramePr>
          <p:cNvPr id="52227" name="Object 4"/>
          <p:cNvGraphicFramePr>
            <a:graphicFrameLocks noChangeAspect="1"/>
          </p:cNvGraphicFramePr>
          <p:nvPr>
            <p:extLst/>
          </p:nvPr>
        </p:nvGraphicFramePr>
        <p:xfrm>
          <a:off x="1935163" y="3035300"/>
          <a:ext cx="52625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4" imgW="2641320" imgH="380880" progId="Equation.3">
                  <p:embed/>
                </p:oleObj>
              </mc:Choice>
              <mc:Fallback>
                <p:oleObj name="Equation" r:id="rId4" imgW="26413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3035300"/>
                        <a:ext cx="5262562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0BB0A1F8-F804-410A-BEE1-93C8D4812AA8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28125" cy="277813"/>
            <a:chOff x="0" y="0"/>
            <a:chExt cx="9128125" cy="277813"/>
          </a:xfrm>
        </p:grpSpPr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0" y="0"/>
              <a:ext cx="9128125" cy="277813"/>
              <a:chOff x="0" y="0"/>
              <a:chExt cx="9128125" cy="277813"/>
            </a:xfrm>
          </p:grpSpPr>
          <p:sp>
            <p:nvSpPr>
              <p:cNvPr id="8" name="TextBox 7"/>
              <p:cNvSpPr txBox="1"/>
              <p:nvPr/>
            </p:nvSpPr>
            <p:spPr bwMode="auto">
              <a:xfrm>
                <a:off x="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solidFill>
                      <a:srgbClr val="7C0019"/>
                    </a:solidFill>
                    <a:hlinkClick r:id="rId6" action="ppaction://hlinksldjump"/>
                  </a:rPr>
                  <a:t>STK FEATURES</a:t>
                </a:r>
                <a:endParaRPr lang="en-US" sz="1200" spc="-50" dirty="0">
                  <a:solidFill>
                    <a:srgbClr val="7C0019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 bwMode="auto">
              <a:xfrm>
                <a:off x="456565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7" action="ppaction://hlinksldjump"/>
                  </a:rPr>
                  <a:t>CORP VAL MODEL</a:t>
                </a:r>
                <a:endParaRPr lang="en-US" sz="1200" spc="-50" dirty="0"/>
              </a:p>
            </p:txBody>
          </p:sp>
          <p:sp>
            <p:nvSpPr>
              <p:cNvPr id="11" name="TextBox 10"/>
              <p:cNvSpPr txBox="1"/>
              <p:nvPr/>
            </p:nvSpPr>
            <p:spPr bwMode="auto">
              <a:xfrm>
                <a:off x="1520825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8" action="ppaction://hlinksldjump"/>
                  </a:rPr>
                  <a:t>INTRINSIC VALUE</a:t>
                </a:r>
                <a:endParaRPr lang="en-US" sz="1200" spc="-50" dirty="0"/>
              </a:p>
            </p:txBody>
          </p:sp>
          <p:sp>
            <p:nvSpPr>
              <p:cNvPr id="12" name="TextBox 11"/>
              <p:cNvSpPr txBox="1"/>
              <p:nvPr/>
            </p:nvSpPr>
            <p:spPr bwMode="auto">
              <a:xfrm>
                <a:off x="7608888" y="0"/>
                <a:ext cx="1519237" cy="27781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9" action="ppaction://hlinksldjump"/>
                  </a:rPr>
                  <a:t>PREFERRED STK</a:t>
                </a:r>
                <a:endParaRPr lang="en-US" sz="1200" spc="-50" dirty="0"/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3043238" y="0"/>
                <a:ext cx="1519237" cy="2762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10" action="ppaction://hlinksldjump"/>
                  </a:rPr>
                  <a:t>DISC DIV MODEL</a:t>
                </a:r>
                <a:endParaRPr lang="en-US" sz="1200" spc="-50" dirty="0"/>
              </a:p>
            </p:txBody>
          </p:sp>
        </p:grpSp>
        <p:sp>
          <p:nvSpPr>
            <p:cNvPr id="15" name="TextBox 14"/>
            <p:cNvSpPr txBox="1"/>
            <p:nvPr/>
          </p:nvSpPr>
          <p:spPr bwMode="auto">
            <a:xfrm>
              <a:off x="6069957" y="0"/>
              <a:ext cx="1536192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smtClean="0">
                  <a:hlinkClick r:id="" action="ppaction://noaction"/>
                </a:rPr>
                <a:t>OTHER  </a:t>
              </a:r>
              <a:r>
                <a:rPr lang="en-US" sz="1200" spc="-150" dirty="0">
                  <a:hlinkClick r:id="" action="ppaction://noaction"/>
                </a:rPr>
                <a:t>APPROACHES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207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Constant Growth Stock</a:t>
            </a:r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quarter" idx="1"/>
            <p:extLst/>
          </p:nvPr>
        </p:nvGraphicFramePr>
        <p:xfrm>
          <a:off x="3243263" y="4984750"/>
          <a:ext cx="26320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4" imgW="1231560" imgH="380880" progId="Equation.3">
                  <p:embed/>
                </p:oleObj>
              </mc:Choice>
              <mc:Fallback>
                <p:oleObj name="Equation" r:id="rId4" imgW="12315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4984750"/>
                        <a:ext cx="2632075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17538" y="1593850"/>
            <a:ext cx="7772400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1963" indent="-461963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A stock whose dividends are expected to grow forever at a constant rate, g.</a:t>
            </a:r>
          </a:p>
          <a:p>
            <a:pPr marL="461963" indent="-461963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50000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		D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1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= D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0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(1 + g)</a:t>
            </a:r>
            <a:r>
              <a:rPr lang="en-US" sz="2600" baseline="30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1</a:t>
            </a:r>
            <a:endParaRPr lang="en-US" sz="26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marL="461963" indent="-461963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50000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		D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2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= D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0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(1 + g)</a:t>
            </a:r>
            <a:r>
              <a:rPr lang="en-US" sz="2600" baseline="30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2</a:t>
            </a:r>
          </a:p>
          <a:p>
            <a:pPr marL="461963" indent="-461963" eaLnBrk="0" hangingPunc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150000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		D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t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= D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0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(1 + g)</a:t>
            </a:r>
            <a:r>
              <a:rPr lang="en-US" sz="2600" baseline="30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t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</a:t>
            </a:r>
          </a:p>
          <a:p>
            <a:pPr marL="461963" indent="-461963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If g is constant, the discounted dividend formula converges to: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DA930414-AFBE-49E6-8ACB-5C0C5014324D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28125" cy="277813"/>
            <a:chOff x="0" y="0"/>
            <a:chExt cx="9128125" cy="277813"/>
          </a:xfrm>
        </p:grpSpPr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0" y="0"/>
              <a:ext cx="9128125" cy="277813"/>
              <a:chOff x="0" y="0"/>
              <a:chExt cx="9128125" cy="277813"/>
            </a:xfrm>
          </p:grpSpPr>
          <p:sp>
            <p:nvSpPr>
              <p:cNvPr id="9" name="TextBox 8"/>
              <p:cNvSpPr txBox="1"/>
              <p:nvPr/>
            </p:nvSpPr>
            <p:spPr bwMode="auto">
              <a:xfrm>
                <a:off x="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solidFill>
                      <a:srgbClr val="7C0019"/>
                    </a:solidFill>
                    <a:hlinkClick r:id="rId6" action="ppaction://hlinksldjump"/>
                  </a:rPr>
                  <a:t>STK FEATURES</a:t>
                </a:r>
                <a:endParaRPr lang="en-US" sz="1200" spc="-50" dirty="0">
                  <a:solidFill>
                    <a:srgbClr val="7C0019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 bwMode="auto">
              <a:xfrm>
                <a:off x="456565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7" action="ppaction://hlinksldjump"/>
                  </a:rPr>
                  <a:t>CORP VAL MODEL</a:t>
                </a:r>
                <a:endParaRPr lang="en-US" sz="1200" spc="-50" dirty="0"/>
              </a:p>
            </p:txBody>
          </p:sp>
          <p:sp>
            <p:nvSpPr>
              <p:cNvPr id="12" name="TextBox 11"/>
              <p:cNvSpPr txBox="1"/>
              <p:nvPr/>
            </p:nvSpPr>
            <p:spPr bwMode="auto">
              <a:xfrm>
                <a:off x="1520825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8" action="ppaction://hlinksldjump"/>
                  </a:rPr>
                  <a:t>INTRINSIC VALUE</a:t>
                </a:r>
                <a:endParaRPr lang="en-US" sz="1200" spc="-50" dirty="0"/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7608888" y="0"/>
                <a:ext cx="1519237" cy="27781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9" action="ppaction://hlinksldjump"/>
                  </a:rPr>
                  <a:t>PREFERRED STK</a:t>
                </a:r>
                <a:endParaRPr lang="en-US" sz="1200" spc="-50" dirty="0"/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3043238" y="0"/>
                <a:ext cx="1519237" cy="2762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10" action="ppaction://hlinksldjump"/>
                  </a:rPr>
                  <a:t>DISC DIV MODEL</a:t>
                </a:r>
                <a:endParaRPr lang="en-US" sz="1200" spc="-50" dirty="0"/>
              </a:p>
            </p:txBody>
          </p:sp>
        </p:grpSp>
        <p:sp>
          <p:nvSpPr>
            <p:cNvPr id="16" name="TextBox 15"/>
            <p:cNvSpPr txBox="1"/>
            <p:nvPr/>
          </p:nvSpPr>
          <p:spPr bwMode="auto">
            <a:xfrm>
              <a:off x="6069957" y="0"/>
              <a:ext cx="1536192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smtClean="0">
                  <a:hlinkClick r:id="" action="ppaction://noaction"/>
                </a:rPr>
                <a:t>OTHER  </a:t>
              </a:r>
              <a:r>
                <a:rPr lang="en-US" sz="1200" spc="-150" dirty="0">
                  <a:hlinkClick r:id="" action="ppaction://noaction"/>
                </a:rPr>
                <a:t>APPROACHES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59899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What happens if g &gt; r</a:t>
            </a:r>
            <a:r>
              <a:rPr lang="en-US" baseline="-25000" dirty="0" smtClean="0"/>
              <a:t>s</a:t>
            </a:r>
            <a:r>
              <a:rPr lang="en-US" dirty="0" smtClean="0"/>
              <a:t>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defRPr/>
            </a:pPr>
            <a:r>
              <a:rPr lang="en-US" dirty="0"/>
              <a:t>If g &gt; r</a:t>
            </a:r>
            <a:r>
              <a:rPr lang="en-US" baseline="-25000" dirty="0"/>
              <a:t>s</a:t>
            </a:r>
            <a:r>
              <a:rPr lang="en-US" dirty="0"/>
              <a:t>, the constant growth formula leads to a negative stock price, which does not make sense.</a:t>
            </a:r>
          </a:p>
          <a:p>
            <a:pPr>
              <a:defRPr/>
            </a:pPr>
            <a:r>
              <a:rPr lang="en-US" dirty="0"/>
              <a:t>The constant growth model can only be used if:</a:t>
            </a:r>
          </a:p>
          <a:p>
            <a:pPr lvl="1">
              <a:defRPr/>
            </a:pPr>
            <a:r>
              <a:rPr lang="en-US" dirty="0"/>
              <a:t>r</a:t>
            </a:r>
            <a:r>
              <a:rPr lang="en-US" baseline="-25000" dirty="0"/>
              <a:t>s</a:t>
            </a:r>
            <a:r>
              <a:rPr lang="en-US" dirty="0"/>
              <a:t> &gt; </a:t>
            </a:r>
            <a:r>
              <a:rPr lang="en-US" dirty="0" smtClean="0"/>
              <a:t>g.</a:t>
            </a:r>
            <a:endParaRPr lang="en-US" dirty="0"/>
          </a:p>
          <a:p>
            <a:pPr lvl="1">
              <a:defRPr/>
            </a:pPr>
            <a:r>
              <a:rPr lang="en-US" dirty="0"/>
              <a:t>g is expected to be constant </a:t>
            </a:r>
            <a:r>
              <a:rPr lang="en-US" dirty="0" smtClean="0"/>
              <a:t>forever.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BCD4E04E-E55E-4235-A2B4-6121A6698D6D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28125" cy="277813"/>
            <a:chOff x="0" y="0"/>
            <a:chExt cx="9128125" cy="277813"/>
          </a:xfrm>
        </p:grpSpPr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0" y="0"/>
              <a:ext cx="9128125" cy="277813"/>
              <a:chOff x="0" y="0"/>
              <a:chExt cx="9128125" cy="277813"/>
            </a:xfrm>
          </p:grpSpPr>
          <p:sp>
            <p:nvSpPr>
              <p:cNvPr id="7" name="TextBox 6"/>
              <p:cNvSpPr txBox="1"/>
              <p:nvPr/>
            </p:nvSpPr>
            <p:spPr bwMode="auto">
              <a:xfrm>
                <a:off x="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solidFill>
                      <a:srgbClr val="7C0019"/>
                    </a:solidFill>
                    <a:hlinkClick r:id="rId3" action="ppaction://hlinksldjump"/>
                  </a:rPr>
                  <a:t>STK FEATURES</a:t>
                </a:r>
                <a:endParaRPr lang="en-US" sz="1200" spc="-50" dirty="0">
                  <a:solidFill>
                    <a:srgbClr val="7C0019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 bwMode="auto">
              <a:xfrm>
                <a:off x="456565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4" action="ppaction://hlinksldjump"/>
                  </a:rPr>
                  <a:t>CORP VAL MODEL</a:t>
                </a:r>
                <a:endParaRPr lang="en-US" sz="1200" spc="-50" dirty="0"/>
              </a:p>
            </p:txBody>
          </p:sp>
          <p:sp>
            <p:nvSpPr>
              <p:cNvPr id="10" name="TextBox 9"/>
              <p:cNvSpPr txBox="1"/>
              <p:nvPr/>
            </p:nvSpPr>
            <p:spPr bwMode="auto">
              <a:xfrm>
                <a:off x="1520825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5" action="ppaction://hlinksldjump"/>
                  </a:rPr>
                  <a:t>INTRINSIC VALUE</a:t>
                </a:r>
                <a:endParaRPr lang="en-US" sz="1200" spc="-50" dirty="0"/>
              </a:p>
            </p:txBody>
          </p:sp>
          <p:sp>
            <p:nvSpPr>
              <p:cNvPr id="11" name="TextBox 10"/>
              <p:cNvSpPr txBox="1"/>
              <p:nvPr/>
            </p:nvSpPr>
            <p:spPr bwMode="auto">
              <a:xfrm>
                <a:off x="7608888" y="0"/>
                <a:ext cx="1519237" cy="27781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6" action="ppaction://hlinksldjump"/>
                  </a:rPr>
                  <a:t>PREFERRED STK</a:t>
                </a:r>
                <a:endParaRPr lang="en-US" sz="1200" spc="-50" dirty="0"/>
              </a:p>
            </p:txBody>
          </p:sp>
          <p:sp>
            <p:nvSpPr>
              <p:cNvPr id="12" name="TextBox 11"/>
              <p:cNvSpPr txBox="1"/>
              <p:nvPr/>
            </p:nvSpPr>
            <p:spPr bwMode="auto">
              <a:xfrm>
                <a:off x="3043238" y="0"/>
                <a:ext cx="1519237" cy="2762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7" action="ppaction://hlinksldjump"/>
                  </a:rPr>
                  <a:t>DISC DIV MODEL</a:t>
                </a:r>
                <a:endParaRPr lang="en-US" sz="1200" spc="-50" dirty="0"/>
              </a:p>
            </p:txBody>
          </p:sp>
        </p:grpSp>
        <p:sp>
          <p:nvSpPr>
            <p:cNvPr id="14" name="TextBox 13"/>
            <p:cNvSpPr txBox="1"/>
            <p:nvPr/>
          </p:nvSpPr>
          <p:spPr bwMode="auto">
            <a:xfrm>
              <a:off x="6069957" y="0"/>
              <a:ext cx="1536192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smtClean="0">
                  <a:hlinkClick r:id="" action="ppaction://noaction"/>
                </a:rPr>
                <a:t>OTHER  </a:t>
              </a:r>
              <a:r>
                <a:rPr lang="en-US" sz="1200" spc="-150" dirty="0">
                  <a:hlinkClick r:id="" action="ppaction://noaction"/>
                </a:rPr>
                <a:t>APPROACHES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191797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9413"/>
            <a:ext cx="8229600" cy="7635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Use the SML to Calculate the Required </a:t>
            </a:r>
            <a:br>
              <a:rPr lang="en-US" dirty="0" smtClean="0"/>
            </a:br>
            <a:r>
              <a:rPr lang="en-US" dirty="0" smtClean="0"/>
              <a:t>Rate of Return (r</a:t>
            </a:r>
            <a:r>
              <a:rPr lang="en-US" baseline="-25000" dirty="0" smtClean="0"/>
              <a:t>s</a:t>
            </a:r>
            <a:r>
              <a:rPr lang="en-US" dirty="0" smtClean="0"/>
              <a:t>)</a:t>
            </a:r>
            <a:endParaRPr lang="el-GR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spcAft>
                <a:spcPts val="1800"/>
              </a:spcAft>
              <a:tabLst>
                <a:tab pos="914400" algn="l"/>
                <a:tab pos="1497013" algn="l"/>
              </a:tabLst>
              <a:defRPr/>
            </a:pPr>
            <a:r>
              <a:rPr lang="en-US" dirty="0" smtClean="0"/>
              <a:t>If r</a:t>
            </a:r>
            <a:r>
              <a:rPr lang="en-US" baseline="-25000" dirty="0" smtClean="0"/>
              <a:t>RF</a:t>
            </a:r>
            <a:r>
              <a:rPr lang="en-US" dirty="0" smtClean="0"/>
              <a:t> = 7%, r</a:t>
            </a:r>
            <a:r>
              <a:rPr lang="en-US" baseline="-25000" dirty="0" smtClean="0"/>
              <a:t>M</a:t>
            </a:r>
            <a:r>
              <a:rPr lang="en-US" dirty="0" smtClean="0"/>
              <a:t> = 12%, and b = 1.2, what is the required rate of return on the firm’s stock?</a:t>
            </a:r>
            <a:endParaRPr lang="en-US" dirty="0"/>
          </a:p>
          <a:p>
            <a:pPr>
              <a:buFont typeface="Wingdings" pitchFamily="2" charset="2"/>
              <a:buNone/>
              <a:tabLst>
                <a:tab pos="914400" algn="l"/>
                <a:tab pos="1254125" algn="l"/>
              </a:tabLst>
              <a:defRPr/>
            </a:pPr>
            <a:r>
              <a:rPr lang="en-US" dirty="0"/>
              <a:t>		r</a:t>
            </a:r>
            <a:r>
              <a:rPr lang="en-US" baseline="-25000" dirty="0"/>
              <a:t>s</a:t>
            </a:r>
            <a:r>
              <a:rPr lang="en-US" dirty="0"/>
              <a:t>	= r</a:t>
            </a:r>
            <a:r>
              <a:rPr lang="en-US" baseline="-25000" dirty="0"/>
              <a:t>RF</a:t>
            </a:r>
            <a:r>
              <a:rPr lang="en-US" dirty="0"/>
              <a:t> + (r</a:t>
            </a:r>
            <a:r>
              <a:rPr lang="en-US" baseline="-25000" dirty="0"/>
              <a:t>M</a:t>
            </a:r>
            <a:r>
              <a:rPr lang="en-US" dirty="0"/>
              <a:t> – r</a:t>
            </a:r>
            <a:r>
              <a:rPr lang="en-US" baseline="-25000" dirty="0"/>
              <a:t>RF</a:t>
            </a:r>
            <a:r>
              <a:rPr lang="en-US" dirty="0"/>
              <a:t>)b</a:t>
            </a:r>
            <a:endParaRPr lang="el-GR" dirty="0"/>
          </a:p>
          <a:p>
            <a:pPr>
              <a:buFont typeface="Wingdings" pitchFamily="2" charset="2"/>
              <a:buNone/>
              <a:tabLst>
                <a:tab pos="914400" algn="l"/>
                <a:tab pos="1254125" algn="l"/>
              </a:tabLst>
              <a:defRPr/>
            </a:pPr>
            <a:r>
              <a:rPr lang="en-US" dirty="0"/>
              <a:t>			= 7% + (12% </a:t>
            </a:r>
            <a:r>
              <a:rPr lang="en-US" dirty="0" smtClean="0"/>
              <a:t>– </a:t>
            </a:r>
            <a:r>
              <a:rPr lang="en-US" dirty="0"/>
              <a:t>7%)1.2</a:t>
            </a:r>
          </a:p>
          <a:p>
            <a:pPr>
              <a:buFont typeface="Wingdings" pitchFamily="2" charset="2"/>
              <a:buNone/>
              <a:tabLst>
                <a:tab pos="914400" algn="l"/>
                <a:tab pos="1254125" algn="l"/>
              </a:tabLst>
              <a:defRPr/>
            </a:pPr>
            <a:r>
              <a:rPr lang="en-US" dirty="0"/>
              <a:t>			= 13%</a:t>
            </a:r>
            <a:endParaRPr lang="el-G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0195900D-3DB7-4BDE-944E-B4A4AF6FE706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28125" cy="277813"/>
            <a:chOff x="0" y="0"/>
            <a:chExt cx="9128125" cy="277813"/>
          </a:xfrm>
        </p:grpSpPr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0" y="0"/>
              <a:ext cx="9128125" cy="277813"/>
              <a:chOff x="0" y="0"/>
              <a:chExt cx="9128125" cy="277813"/>
            </a:xfrm>
          </p:grpSpPr>
          <p:sp>
            <p:nvSpPr>
              <p:cNvPr id="7" name="TextBox 6"/>
              <p:cNvSpPr txBox="1"/>
              <p:nvPr/>
            </p:nvSpPr>
            <p:spPr bwMode="auto">
              <a:xfrm>
                <a:off x="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solidFill>
                      <a:srgbClr val="7C0019"/>
                    </a:solidFill>
                    <a:hlinkClick r:id="rId3" action="ppaction://hlinksldjump"/>
                  </a:rPr>
                  <a:t>STK FEATURES</a:t>
                </a:r>
                <a:endParaRPr lang="en-US" sz="1200" spc="-50" dirty="0">
                  <a:solidFill>
                    <a:srgbClr val="7C0019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 bwMode="auto">
              <a:xfrm>
                <a:off x="456565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4" action="ppaction://hlinksldjump"/>
                  </a:rPr>
                  <a:t>CORP VAL MODEL</a:t>
                </a:r>
                <a:endParaRPr lang="en-US" sz="1200" spc="-50" dirty="0"/>
              </a:p>
            </p:txBody>
          </p:sp>
          <p:sp>
            <p:nvSpPr>
              <p:cNvPr id="10" name="TextBox 9"/>
              <p:cNvSpPr txBox="1"/>
              <p:nvPr/>
            </p:nvSpPr>
            <p:spPr bwMode="auto">
              <a:xfrm>
                <a:off x="1520825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5" action="ppaction://hlinksldjump"/>
                  </a:rPr>
                  <a:t>INTRINSIC VALUE</a:t>
                </a:r>
                <a:endParaRPr lang="en-US" sz="1200" spc="-50" dirty="0"/>
              </a:p>
            </p:txBody>
          </p:sp>
          <p:sp>
            <p:nvSpPr>
              <p:cNvPr id="11" name="TextBox 10"/>
              <p:cNvSpPr txBox="1"/>
              <p:nvPr/>
            </p:nvSpPr>
            <p:spPr bwMode="auto">
              <a:xfrm>
                <a:off x="7608888" y="0"/>
                <a:ext cx="1519237" cy="27781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6" action="ppaction://hlinksldjump"/>
                  </a:rPr>
                  <a:t>PREFERRED STK</a:t>
                </a:r>
                <a:endParaRPr lang="en-US" sz="1200" spc="-50" dirty="0"/>
              </a:p>
            </p:txBody>
          </p:sp>
          <p:sp>
            <p:nvSpPr>
              <p:cNvPr id="12" name="TextBox 11"/>
              <p:cNvSpPr txBox="1"/>
              <p:nvPr/>
            </p:nvSpPr>
            <p:spPr bwMode="auto">
              <a:xfrm>
                <a:off x="3043238" y="0"/>
                <a:ext cx="1519237" cy="2762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7" action="ppaction://hlinksldjump"/>
                  </a:rPr>
                  <a:t>DISC DIV MODEL</a:t>
                </a:r>
                <a:endParaRPr lang="en-US" sz="1200" spc="-50" dirty="0"/>
              </a:p>
            </p:txBody>
          </p:sp>
        </p:grpSp>
        <p:sp>
          <p:nvSpPr>
            <p:cNvPr id="14" name="TextBox 13"/>
            <p:cNvSpPr txBox="1"/>
            <p:nvPr/>
          </p:nvSpPr>
          <p:spPr bwMode="auto">
            <a:xfrm>
              <a:off x="6069957" y="0"/>
              <a:ext cx="1536192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smtClean="0">
                  <a:hlinkClick r:id="" action="ppaction://noaction"/>
                </a:rPr>
                <a:t>OTHER  </a:t>
              </a:r>
              <a:r>
                <a:rPr lang="en-US" sz="1200" spc="-150" dirty="0">
                  <a:hlinkClick r:id="" action="ppaction://noaction"/>
                </a:rPr>
                <a:t>APPROACHES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133261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9413"/>
            <a:ext cx="8229600" cy="831850"/>
          </a:xfrm>
        </p:spPr>
        <p:txBody>
          <a:bodyPr>
            <a:normAutofit fontScale="90000"/>
          </a:bodyPr>
          <a:lstStyle/>
          <a:p>
            <a:r>
              <a:rPr lang="en-US" sz="2900" dirty="0" smtClean="0"/>
              <a:t>Find the Expected Dividend Stream for the Next 3 Years and Their PVs</a:t>
            </a:r>
          </a:p>
        </p:txBody>
      </p:sp>
      <p:grpSp>
        <p:nvGrpSpPr>
          <p:cNvPr id="24579" name="Group 37"/>
          <p:cNvGrpSpPr>
            <a:grpSpLocks/>
          </p:cNvGrpSpPr>
          <p:nvPr/>
        </p:nvGrpSpPr>
        <p:grpSpPr bwMode="auto">
          <a:xfrm>
            <a:off x="1635125" y="2581275"/>
            <a:ext cx="6416675" cy="2946400"/>
            <a:chOff x="1387475" y="2743200"/>
            <a:chExt cx="6416675" cy="2946400"/>
          </a:xfrm>
        </p:grpSpPr>
        <p:grpSp>
          <p:nvGrpSpPr>
            <p:cNvPr id="24590" name="Group 34"/>
            <p:cNvGrpSpPr>
              <a:grpSpLocks/>
            </p:cNvGrpSpPr>
            <p:nvPr/>
          </p:nvGrpSpPr>
          <p:grpSpPr bwMode="auto">
            <a:xfrm>
              <a:off x="1387475" y="4102100"/>
              <a:ext cx="5318125" cy="1587500"/>
              <a:chOff x="874" y="2584"/>
              <a:chExt cx="3350" cy="1000"/>
            </a:xfrm>
          </p:grpSpPr>
          <p:sp>
            <p:nvSpPr>
              <p:cNvPr id="34838" name="Line 16"/>
              <p:cNvSpPr>
                <a:spLocks noChangeShapeType="1"/>
              </p:cNvSpPr>
              <p:nvPr/>
            </p:nvSpPr>
            <p:spPr bwMode="auto">
              <a:xfrm>
                <a:off x="3159" y="2584"/>
                <a:ext cx="0" cy="527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39" name="Line 17"/>
              <p:cNvSpPr>
                <a:spLocks noChangeShapeType="1"/>
              </p:cNvSpPr>
              <p:nvPr/>
            </p:nvSpPr>
            <p:spPr bwMode="auto">
              <a:xfrm>
                <a:off x="4224" y="2584"/>
                <a:ext cx="0" cy="86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40" name="Line 18"/>
              <p:cNvSpPr>
                <a:spLocks noChangeShapeType="1"/>
              </p:cNvSpPr>
              <p:nvPr/>
            </p:nvSpPr>
            <p:spPr bwMode="auto">
              <a:xfrm flipH="1">
                <a:off x="1648" y="3111"/>
                <a:ext cx="1508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41" name="Line 19"/>
              <p:cNvSpPr>
                <a:spLocks noChangeShapeType="1"/>
              </p:cNvSpPr>
              <p:nvPr/>
            </p:nvSpPr>
            <p:spPr bwMode="auto">
              <a:xfrm flipH="1">
                <a:off x="1630" y="3449"/>
                <a:ext cx="2594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42" name="Rectangle 20"/>
              <p:cNvSpPr>
                <a:spLocks noChangeArrowheads="1"/>
              </p:cNvSpPr>
              <p:nvPr/>
            </p:nvSpPr>
            <p:spPr bwMode="auto">
              <a:xfrm>
                <a:off x="877" y="2628"/>
                <a:ext cx="71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1.8761</a:t>
                </a:r>
              </a:p>
            </p:txBody>
          </p:sp>
          <p:sp>
            <p:nvSpPr>
              <p:cNvPr id="34843" name="Rectangle 21"/>
              <p:cNvSpPr>
                <a:spLocks noChangeArrowheads="1"/>
              </p:cNvSpPr>
              <p:nvPr/>
            </p:nvSpPr>
            <p:spPr bwMode="auto">
              <a:xfrm>
                <a:off x="874" y="2960"/>
                <a:ext cx="71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1.7599</a:t>
                </a:r>
              </a:p>
            </p:txBody>
          </p:sp>
          <p:sp>
            <p:nvSpPr>
              <p:cNvPr id="34845" name="Rectangle 24"/>
              <p:cNvSpPr>
                <a:spLocks noChangeArrowheads="1"/>
              </p:cNvSpPr>
              <p:nvPr/>
            </p:nvSpPr>
            <p:spPr bwMode="auto">
              <a:xfrm>
                <a:off x="874" y="3293"/>
                <a:ext cx="71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1.6509</a:t>
                </a:r>
              </a:p>
            </p:txBody>
          </p:sp>
          <p:sp>
            <p:nvSpPr>
              <p:cNvPr id="34846" name="Line 27"/>
              <p:cNvSpPr>
                <a:spLocks noChangeShapeType="1"/>
              </p:cNvSpPr>
              <p:nvPr/>
            </p:nvSpPr>
            <p:spPr bwMode="auto">
              <a:xfrm>
                <a:off x="2103" y="2584"/>
                <a:ext cx="0" cy="191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47" name="Line 29"/>
              <p:cNvSpPr>
                <a:spLocks noChangeShapeType="1"/>
              </p:cNvSpPr>
              <p:nvPr/>
            </p:nvSpPr>
            <p:spPr bwMode="auto">
              <a:xfrm flipH="1">
                <a:off x="1630" y="2775"/>
                <a:ext cx="473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4591" name="Group 33"/>
            <p:cNvGrpSpPr>
              <a:grpSpLocks/>
            </p:cNvGrpSpPr>
            <p:nvPr/>
          </p:nvGrpSpPr>
          <p:grpSpPr bwMode="auto">
            <a:xfrm>
              <a:off x="2078038" y="2924175"/>
              <a:ext cx="2255838" cy="1963738"/>
              <a:chOff x="1309" y="1842"/>
              <a:chExt cx="1421" cy="1237"/>
            </a:xfrm>
          </p:grpSpPr>
          <p:sp>
            <p:nvSpPr>
              <p:cNvPr id="32787" name="Rectangle 28"/>
              <p:cNvSpPr>
                <a:spLocks noChangeArrowheads="1"/>
              </p:cNvSpPr>
              <p:nvPr/>
            </p:nvSpPr>
            <p:spPr bwMode="auto">
              <a:xfrm>
                <a:off x="2000" y="2827"/>
                <a:ext cx="730" cy="252"/>
              </a:xfrm>
              <a:prstGeom prst="rect">
                <a:avLst/>
              </a:prstGeom>
              <a:noFill/>
              <a:ln w="9525">
                <a:solidFill>
                  <a:schemeClr val="bg2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bg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US" sz="2000" baseline="-25000" dirty="0">
                    <a:solidFill>
                      <a:schemeClr val="bg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>
                    <a:solidFill>
                      <a:schemeClr val="bg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13%</a:t>
                </a:r>
              </a:p>
            </p:txBody>
          </p:sp>
          <p:sp>
            <p:nvSpPr>
              <p:cNvPr id="34837" name="Rectangle 15"/>
              <p:cNvSpPr>
                <a:spLocks noChangeArrowheads="1"/>
              </p:cNvSpPr>
              <p:nvPr/>
            </p:nvSpPr>
            <p:spPr bwMode="auto">
              <a:xfrm>
                <a:off x="1309" y="1842"/>
                <a:ext cx="623" cy="252"/>
              </a:xfrm>
              <a:prstGeom prst="rect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Aft>
                    <a:spcPct val="10000"/>
                  </a:spcAft>
                  <a:defRPr/>
                </a:pPr>
                <a:r>
                  <a:rPr lang="en-US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 = 6%</a:t>
                </a:r>
              </a:p>
            </p:txBody>
          </p:sp>
        </p:grpSp>
        <p:grpSp>
          <p:nvGrpSpPr>
            <p:cNvPr id="24592" name="Group 32"/>
            <p:cNvGrpSpPr>
              <a:grpSpLocks/>
            </p:cNvGrpSpPr>
            <p:nvPr/>
          </p:nvGrpSpPr>
          <p:grpSpPr bwMode="auto">
            <a:xfrm>
              <a:off x="1600200" y="2743200"/>
              <a:ext cx="6203950" cy="1357313"/>
              <a:chOff x="1008" y="1728"/>
              <a:chExt cx="3908" cy="855"/>
            </a:xfrm>
          </p:grpSpPr>
          <p:sp>
            <p:nvSpPr>
              <p:cNvPr id="36872" name="Line 4"/>
              <p:cNvSpPr>
                <a:spLocks noChangeShapeType="1"/>
              </p:cNvSpPr>
              <p:nvPr/>
            </p:nvSpPr>
            <p:spPr bwMode="auto">
              <a:xfrm>
                <a:off x="1116" y="2046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5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25" name="Rectangle 5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22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36874" name="Line 6"/>
              <p:cNvSpPr>
                <a:spLocks noChangeShapeType="1"/>
              </p:cNvSpPr>
              <p:nvPr/>
            </p:nvSpPr>
            <p:spPr bwMode="auto">
              <a:xfrm>
                <a:off x="2119" y="2046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5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27" name="Rectangle 7"/>
              <p:cNvSpPr>
                <a:spLocks noChangeArrowheads="1"/>
              </p:cNvSpPr>
              <p:nvPr/>
            </p:nvSpPr>
            <p:spPr bwMode="auto">
              <a:xfrm>
                <a:off x="2016" y="1728"/>
                <a:ext cx="22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6876" name="Line 8"/>
              <p:cNvSpPr>
                <a:spLocks noChangeShapeType="1"/>
              </p:cNvSpPr>
              <p:nvPr/>
            </p:nvSpPr>
            <p:spPr bwMode="auto">
              <a:xfrm>
                <a:off x="3124" y="2046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5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29" name="Rectangle 9"/>
              <p:cNvSpPr>
                <a:spLocks noChangeArrowheads="1"/>
              </p:cNvSpPr>
              <p:nvPr/>
            </p:nvSpPr>
            <p:spPr bwMode="auto">
              <a:xfrm>
                <a:off x="2860" y="2292"/>
                <a:ext cx="60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2.247</a:t>
                </a:r>
              </a:p>
            </p:txBody>
          </p:sp>
          <p:sp>
            <p:nvSpPr>
              <p:cNvPr id="34830" name="Rectangle 10"/>
              <p:cNvSpPr>
                <a:spLocks noChangeArrowheads="1"/>
              </p:cNvSpPr>
              <p:nvPr/>
            </p:nvSpPr>
            <p:spPr bwMode="auto">
              <a:xfrm>
                <a:off x="3025" y="1728"/>
                <a:ext cx="22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4831" name="Rectangle 11"/>
              <p:cNvSpPr>
                <a:spLocks noChangeArrowheads="1"/>
              </p:cNvSpPr>
              <p:nvPr/>
            </p:nvSpPr>
            <p:spPr bwMode="auto">
              <a:xfrm>
                <a:off x="4016" y="2292"/>
                <a:ext cx="60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2.382</a:t>
                </a:r>
              </a:p>
            </p:txBody>
          </p:sp>
          <p:sp>
            <p:nvSpPr>
              <p:cNvPr id="36880" name="Line 12"/>
              <p:cNvSpPr>
                <a:spLocks noChangeShapeType="1"/>
              </p:cNvSpPr>
              <p:nvPr/>
            </p:nvSpPr>
            <p:spPr bwMode="auto">
              <a:xfrm>
                <a:off x="4237" y="2046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5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33" name="Rectangle 13"/>
              <p:cNvSpPr>
                <a:spLocks noChangeArrowheads="1"/>
              </p:cNvSpPr>
              <p:nvPr/>
            </p:nvSpPr>
            <p:spPr bwMode="auto">
              <a:xfrm>
                <a:off x="4099" y="1728"/>
                <a:ext cx="22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6882" name="Line 25"/>
              <p:cNvSpPr>
                <a:spLocks noChangeShapeType="1"/>
              </p:cNvSpPr>
              <p:nvPr/>
            </p:nvSpPr>
            <p:spPr bwMode="auto">
              <a:xfrm>
                <a:off x="1119" y="2132"/>
                <a:ext cx="3797" cy="0"/>
              </a:xfrm>
              <a:prstGeom prst="line">
                <a:avLst/>
              </a:prstGeom>
              <a:noFill/>
              <a:ln w="38100">
                <a:solidFill>
                  <a:schemeClr val="accent5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35" name="Rectangle 30"/>
              <p:cNvSpPr>
                <a:spLocks noChangeArrowheads="1"/>
              </p:cNvSpPr>
              <p:nvPr/>
            </p:nvSpPr>
            <p:spPr bwMode="auto">
              <a:xfrm>
                <a:off x="1887" y="2292"/>
                <a:ext cx="81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2.12</a:t>
                </a:r>
              </a:p>
            </p:txBody>
          </p:sp>
        </p:grpSp>
      </p:grpSp>
      <p:sp>
        <p:nvSpPr>
          <p:cNvPr id="31" name="Rectangle 30"/>
          <p:cNvSpPr/>
          <p:nvPr/>
        </p:nvSpPr>
        <p:spPr>
          <a:xfrm>
            <a:off x="611188" y="1597025"/>
            <a:ext cx="49600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Clr>
                <a:srgbClr val="C00000"/>
              </a:buClr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$2 and g is a constant 6%. 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06A2F77E-7400-4150-B1C6-9C3509AC9017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2" name="Pentagon 31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28125" cy="277813"/>
            <a:chOff x="0" y="0"/>
            <a:chExt cx="9128125" cy="277813"/>
          </a:xfrm>
        </p:grpSpPr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0" y="0"/>
              <a:ext cx="9128125" cy="277813"/>
              <a:chOff x="0" y="0"/>
              <a:chExt cx="9128125" cy="277813"/>
            </a:xfrm>
          </p:grpSpPr>
          <p:sp>
            <p:nvSpPr>
              <p:cNvPr id="34" name="TextBox 33"/>
              <p:cNvSpPr txBox="1"/>
              <p:nvPr/>
            </p:nvSpPr>
            <p:spPr bwMode="auto">
              <a:xfrm>
                <a:off x="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solidFill>
                      <a:srgbClr val="7C0019"/>
                    </a:solidFill>
                    <a:hlinkClick r:id="rId3" action="ppaction://hlinksldjump"/>
                  </a:rPr>
                  <a:t>STK FEATURES</a:t>
                </a:r>
                <a:endParaRPr lang="en-US" sz="1200" spc="-50" dirty="0">
                  <a:solidFill>
                    <a:srgbClr val="7C0019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 bwMode="auto">
              <a:xfrm>
                <a:off x="456565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4" action="ppaction://hlinksldjump"/>
                  </a:rPr>
                  <a:t>CORP VAL MODEL</a:t>
                </a:r>
                <a:endParaRPr lang="en-US" sz="1200" spc="-50" dirty="0"/>
              </a:p>
            </p:txBody>
          </p:sp>
          <p:sp>
            <p:nvSpPr>
              <p:cNvPr id="36" name="TextBox 35"/>
              <p:cNvSpPr txBox="1"/>
              <p:nvPr/>
            </p:nvSpPr>
            <p:spPr bwMode="auto">
              <a:xfrm>
                <a:off x="1520825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5" action="ppaction://hlinksldjump"/>
                  </a:rPr>
                  <a:t>INTRINSIC VALUE</a:t>
                </a:r>
                <a:endParaRPr lang="en-US" sz="1200" spc="-50" dirty="0"/>
              </a:p>
            </p:txBody>
          </p:sp>
          <p:sp>
            <p:nvSpPr>
              <p:cNvPr id="38" name="TextBox 37"/>
              <p:cNvSpPr txBox="1"/>
              <p:nvPr/>
            </p:nvSpPr>
            <p:spPr bwMode="auto">
              <a:xfrm>
                <a:off x="7608888" y="0"/>
                <a:ext cx="1519237" cy="27781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6" action="ppaction://hlinksldjump"/>
                  </a:rPr>
                  <a:t>PREFERRED STK</a:t>
                </a:r>
                <a:endParaRPr lang="en-US" sz="1200" spc="-50" dirty="0"/>
              </a:p>
            </p:txBody>
          </p:sp>
          <p:sp>
            <p:nvSpPr>
              <p:cNvPr id="39" name="TextBox 38"/>
              <p:cNvSpPr txBox="1"/>
              <p:nvPr/>
            </p:nvSpPr>
            <p:spPr bwMode="auto">
              <a:xfrm>
                <a:off x="3043238" y="0"/>
                <a:ext cx="1519237" cy="2762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7" action="ppaction://hlinksldjump"/>
                  </a:rPr>
                  <a:t>DISC DIV MODEL</a:t>
                </a:r>
                <a:endParaRPr lang="en-US" sz="1200" spc="-50" dirty="0"/>
              </a:p>
            </p:txBody>
          </p:sp>
        </p:grpSp>
        <p:sp>
          <p:nvSpPr>
            <p:cNvPr id="41" name="TextBox 40"/>
            <p:cNvSpPr txBox="1"/>
            <p:nvPr/>
          </p:nvSpPr>
          <p:spPr bwMode="auto">
            <a:xfrm>
              <a:off x="6069957" y="0"/>
              <a:ext cx="1536192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smtClean="0">
                  <a:hlinkClick r:id="" action="ppaction://noaction"/>
                </a:rPr>
                <a:t>OTHER  </a:t>
              </a:r>
              <a:r>
                <a:rPr lang="en-US" sz="1200" spc="-150" dirty="0">
                  <a:hlinkClick r:id="" action="ppaction://noaction"/>
                </a:rPr>
                <a:t>APPROACHES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98100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612775" y="16002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796925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 marL="10318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 marL="14890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19462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eaLnBrk="0" hangingPunct="0">
              <a:buClr>
                <a:schemeClr val="accent2"/>
              </a:buClr>
              <a:buSzPct val="100000"/>
              <a:defRPr/>
            </a:pPr>
            <a:r>
              <a:rPr lang="en-US" sz="2600" dirty="0" smtClean="0">
                <a:latin typeface="+mn-lt"/>
                <a:cs typeface="+mn-cs"/>
              </a:rPr>
              <a:t>Using the constant growth model: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What is the stock’s intrinsic value?</a:t>
            </a:r>
          </a:p>
        </p:txBody>
      </p:sp>
      <p:graphicFrame>
        <p:nvGraphicFramePr>
          <p:cNvPr id="24580" name="Object 4"/>
          <p:cNvGraphicFramePr>
            <a:graphicFrameLocks noGrp="1" noChangeAspect="1"/>
          </p:cNvGraphicFramePr>
          <p:nvPr>
            <p:ph sz="quarter" idx="1"/>
            <p:extLst/>
          </p:nvPr>
        </p:nvGraphicFramePr>
        <p:xfrm>
          <a:off x="3143250" y="2686050"/>
          <a:ext cx="2860675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4" imgW="1371600" imgH="888840" progId="Equation.3">
                  <p:embed/>
                </p:oleObj>
              </mc:Choice>
              <mc:Fallback>
                <p:oleObj name="Equation" r:id="rId4" imgW="13716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2686050"/>
                        <a:ext cx="2860675" cy="185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7D79FC51-BCC0-4A96-A89B-2CB2EE08E940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28125" cy="277813"/>
            <a:chOff x="0" y="0"/>
            <a:chExt cx="9128125" cy="277813"/>
          </a:xfrm>
        </p:grpSpPr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0" y="0"/>
              <a:ext cx="9128125" cy="277813"/>
              <a:chOff x="0" y="0"/>
              <a:chExt cx="9128125" cy="277813"/>
            </a:xfrm>
          </p:grpSpPr>
          <p:sp>
            <p:nvSpPr>
              <p:cNvPr id="9" name="TextBox 8"/>
              <p:cNvSpPr txBox="1"/>
              <p:nvPr/>
            </p:nvSpPr>
            <p:spPr bwMode="auto">
              <a:xfrm>
                <a:off x="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solidFill>
                      <a:srgbClr val="7C0019"/>
                    </a:solidFill>
                    <a:hlinkClick r:id="rId6" action="ppaction://hlinksldjump"/>
                  </a:rPr>
                  <a:t>STK FEATURES</a:t>
                </a:r>
                <a:endParaRPr lang="en-US" sz="1200" spc="-50" dirty="0">
                  <a:solidFill>
                    <a:srgbClr val="7C0019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 bwMode="auto">
              <a:xfrm>
                <a:off x="456565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7" action="ppaction://hlinksldjump"/>
                  </a:rPr>
                  <a:t>CORP VAL MODEL</a:t>
                </a:r>
                <a:endParaRPr lang="en-US" sz="1200" spc="-50" dirty="0"/>
              </a:p>
            </p:txBody>
          </p:sp>
          <p:sp>
            <p:nvSpPr>
              <p:cNvPr id="12" name="TextBox 11"/>
              <p:cNvSpPr txBox="1"/>
              <p:nvPr/>
            </p:nvSpPr>
            <p:spPr bwMode="auto">
              <a:xfrm>
                <a:off x="1520825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8" action="ppaction://hlinksldjump"/>
                  </a:rPr>
                  <a:t>INTRINSIC VALUE</a:t>
                </a:r>
                <a:endParaRPr lang="en-US" sz="1200" spc="-50" dirty="0"/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7608888" y="0"/>
                <a:ext cx="1519237" cy="27781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9" action="ppaction://hlinksldjump"/>
                  </a:rPr>
                  <a:t>PREFERRED STK</a:t>
                </a:r>
                <a:endParaRPr lang="en-US" sz="1200" spc="-50" dirty="0"/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3043238" y="0"/>
                <a:ext cx="1519237" cy="2762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10" action="ppaction://hlinksldjump"/>
                  </a:rPr>
                  <a:t>DISC DIV MODEL</a:t>
                </a:r>
                <a:endParaRPr lang="en-US" sz="1200" spc="-50" dirty="0"/>
              </a:p>
            </p:txBody>
          </p:sp>
        </p:grpSp>
        <p:sp>
          <p:nvSpPr>
            <p:cNvPr id="16" name="TextBox 15"/>
            <p:cNvSpPr txBox="1"/>
            <p:nvPr/>
          </p:nvSpPr>
          <p:spPr bwMode="auto">
            <a:xfrm>
              <a:off x="6069957" y="0"/>
              <a:ext cx="1536192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smtClean="0">
                  <a:hlinkClick r:id="" action="ppaction://noaction"/>
                </a:rPr>
                <a:t>OTHER  </a:t>
              </a:r>
              <a:r>
                <a:rPr lang="en-US" sz="1200" spc="-150" dirty="0">
                  <a:hlinkClick r:id="" action="ppaction://noaction"/>
                </a:rPr>
                <a:t>APPROACHES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78325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612775" y="1600200"/>
            <a:ext cx="76073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796925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 marL="10318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 marL="14890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19462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eaLnBrk="0" hangingPunct="0"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will have been paid out already.  So, expected P</a:t>
            </a:r>
            <a:r>
              <a:rPr lang="en-US" sz="2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is the present value (as of Year 1) of D</a:t>
            </a:r>
            <a:r>
              <a:rPr lang="en-US" sz="2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D</a:t>
            </a:r>
            <a:r>
              <a:rPr lang="en-US" sz="2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D</a:t>
            </a:r>
            <a:r>
              <a:rPr lang="en-US" sz="2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etc.</a:t>
            </a:r>
          </a:p>
          <a:p>
            <a:pPr eaLnBrk="0" hangingPunct="0">
              <a:buClr>
                <a:schemeClr val="accent2"/>
              </a:buClr>
              <a:buSzPct val="150000"/>
              <a:buFont typeface="Wingdings" pitchFamily="2" charset="2"/>
              <a:buChar char="§"/>
              <a:defRPr/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buClr>
                <a:schemeClr val="accent2"/>
              </a:buClr>
              <a:buSzPct val="150000"/>
              <a:buFont typeface="Wingdings" pitchFamily="2" charset="2"/>
              <a:buChar char="§"/>
              <a:defRPr/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buClr>
                <a:schemeClr val="accent2"/>
              </a:buClr>
              <a:buSzPct val="150000"/>
              <a:buFont typeface="Wingdings" pitchFamily="2" charset="2"/>
              <a:buChar char="§"/>
              <a:defRPr/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Could also find expected P</a:t>
            </a:r>
            <a:r>
              <a:rPr lang="en-US" sz="2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as: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15925"/>
            <a:ext cx="7759700" cy="784225"/>
          </a:xfrm>
        </p:spPr>
        <p:txBody>
          <a:bodyPr>
            <a:noAutofit/>
          </a:bodyPr>
          <a:lstStyle/>
          <a:p>
            <a:r>
              <a:rPr lang="en-US" sz="2900" dirty="0" smtClean="0"/>
              <a:t>What is the stock’s expected value, one year from now?</a:t>
            </a:r>
          </a:p>
        </p:txBody>
      </p:sp>
      <p:graphicFrame>
        <p:nvGraphicFramePr>
          <p:cNvPr id="26628" name="Object 4"/>
          <p:cNvGraphicFramePr>
            <a:graphicFrameLocks noGrp="1" noChangeAspect="1"/>
          </p:cNvGraphicFramePr>
          <p:nvPr>
            <p:ph sz="quarter" idx="1"/>
            <p:extLst/>
          </p:nvPr>
        </p:nvGraphicFramePr>
        <p:xfrm>
          <a:off x="3141663" y="2851150"/>
          <a:ext cx="28702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4" imgW="1358640" imgH="545760" progId="Equation.3">
                  <p:embed/>
                </p:oleObj>
              </mc:Choice>
              <mc:Fallback>
                <p:oleObj name="Equation" r:id="rId4" imgW="13586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2851150"/>
                        <a:ext cx="2870200" cy="115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Grp="1" noChangeAspect="1"/>
          </p:cNvGraphicFramePr>
          <p:nvPr>
            <p:ph sz="quarter" idx="4294967295"/>
            <p:extLst/>
          </p:nvPr>
        </p:nvGraphicFramePr>
        <p:xfrm>
          <a:off x="3257550" y="4945063"/>
          <a:ext cx="262413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6" imgW="1257120" imgH="228600" progId="Equation.3">
                  <p:embed/>
                </p:oleObj>
              </mc:Choice>
              <mc:Fallback>
                <p:oleObj name="Equation" r:id="rId6" imgW="1257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4945063"/>
                        <a:ext cx="2624138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B8803994-34D0-435B-B9A4-6416B5F5A6B1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Pentagon 6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28125" cy="277813"/>
            <a:chOff x="0" y="0"/>
            <a:chExt cx="9128125" cy="277813"/>
          </a:xfrm>
        </p:grpSpPr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0" y="0"/>
              <a:ext cx="9128125" cy="277813"/>
              <a:chOff x="0" y="0"/>
              <a:chExt cx="9128125" cy="277813"/>
            </a:xfrm>
          </p:grpSpPr>
          <p:sp>
            <p:nvSpPr>
              <p:cNvPr id="9" name="TextBox 8"/>
              <p:cNvSpPr txBox="1"/>
              <p:nvPr/>
            </p:nvSpPr>
            <p:spPr bwMode="auto">
              <a:xfrm>
                <a:off x="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solidFill>
                      <a:srgbClr val="7C0019"/>
                    </a:solidFill>
                    <a:hlinkClick r:id="rId8" action="ppaction://hlinksldjump"/>
                  </a:rPr>
                  <a:t>STK FEATURES</a:t>
                </a:r>
                <a:endParaRPr lang="en-US" sz="1200" spc="-50" dirty="0">
                  <a:solidFill>
                    <a:srgbClr val="7C0019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 bwMode="auto">
              <a:xfrm>
                <a:off x="456565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9" action="ppaction://hlinksldjump"/>
                  </a:rPr>
                  <a:t>CORP VAL MODEL</a:t>
                </a:r>
                <a:endParaRPr lang="en-US" sz="1200" spc="-50" dirty="0"/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1520825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10" action="ppaction://hlinksldjump"/>
                  </a:rPr>
                  <a:t>INTRINSIC VALUE</a:t>
                </a:r>
                <a:endParaRPr lang="en-US" sz="1200" spc="-50" dirty="0"/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7608888" y="0"/>
                <a:ext cx="1519237" cy="27781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11" action="ppaction://hlinksldjump"/>
                  </a:rPr>
                  <a:t>PREFERRED STK</a:t>
                </a:r>
                <a:endParaRPr lang="en-US" sz="1200" spc="-50" dirty="0"/>
              </a:p>
            </p:txBody>
          </p:sp>
          <p:sp>
            <p:nvSpPr>
              <p:cNvPr id="15" name="TextBox 14"/>
              <p:cNvSpPr txBox="1"/>
              <p:nvPr/>
            </p:nvSpPr>
            <p:spPr bwMode="auto">
              <a:xfrm>
                <a:off x="3043238" y="0"/>
                <a:ext cx="1519237" cy="2762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12" action="ppaction://hlinksldjump"/>
                  </a:rPr>
                  <a:t>DISC DIV MODEL</a:t>
                </a:r>
                <a:endParaRPr lang="en-US" sz="1200" spc="-50" dirty="0"/>
              </a:p>
            </p:txBody>
          </p:sp>
        </p:grpSp>
        <p:sp>
          <p:nvSpPr>
            <p:cNvPr id="17" name="TextBox 16"/>
            <p:cNvSpPr txBox="1"/>
            <p:nvPr/>
          </p:nvSpPr>
          <p:spPr bwMode="auto">
            <a:xfrm>
              <a:off x="6069957" y="0"/>
              <a:ext cx="1536192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smtClean="0">
                  <a:hlinkClick r:id="" action="ppaction://noaction"/>
                </a:rPr>
                <a:t>OTHER  </a:t>
              </a:r>
              <a:r>
                <a:rPr lang="en-US" sz="1200" spc="-150" dirty="0">
                  <a:hlinkClick r:id="" action="ppaction://noaction"/>
                </a:rPr>
                <a:t>APPROACHES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373645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Corporate Valuation Model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defRPr/>
            </a:pPr>
            <a:r>
              <a:rPr lang="en-US" dirty="0"/>
              <a:t>Also called the free cash flow method.  Suggests the value of the entire firm equals the present value of the firm’s free cash flows.</a:t>
            </a:r>
          </a:p>
          <a:p>
            <a:pPr>
              <a:spcAft>
                <a:spcPts val="1800"/>
              </a:spcAft>
              <a:defRPr/>
            </a:pPr>
            <a:r>
              <a:rPr lang="en-US" dirty="0"/>
              <a:t>Remember, free cash flow is the firm’s after-tax operating income less the net capital </a:t>
            </a:r>
            <a:r>
              <a:rPr lang="en-US" dirty="0" smtClean="0"/>
              <a:t>investment.</a:t>
            </a:r>
            <a:endParaRPr lang="en-US" dirty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extLst/>
          </p:nvPr>
        </p:nvGraphicFramePr>
        <p:xfrm>
          <a:off x="1122363" y="4270375"/>
          <a:ext cx="7124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4" imgW="3555720" imgH="368280" progId="Equation.3">
                  <p:embed/>
                </p:oleObj>
              </mc:Choice>
              <mc:Fallback>
                <p:oleObj name="Equation" r:id="rId4" imgW="35557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4270375"/>
                        <a:ext cx="7124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1299A34C-C63D-4280-BCF7-FE69FC3EF594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60896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28125" cy="277813"/>
            <a:chOff x="0" y="0"/>
            <a:chExt cx="9128125" cy="277813"/>
          </a:xfrm>
        </p:grpSpPr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0" y="0"/>
              <a:ext cx="9128125" cy="277813"/>
              <a:chOff x="0" y="0"/>
              <a:chExt cx="9128125" cy="277813"/>
            </a:xfrm>
          </p:grpSpPr>
          <p:sp>
            <p:nvSpPr>
              <p:cNvPr id="9" name="TextBox 8"/>
              <p:cNvSpPr txBox="1"/>
              <p:nvPr/>
            </p:nvSpPr>
            <p:spPr bwMode="auto">
              <a:xfrm>
                <a:off x="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solidFill>
                      <a:srgbClr val="7C0019"/>
                    </a:solidFill>
                    <a:hlinkClick r:id="rId6" action="ppaction://hlinksldjump"/>
                  </a:rPr>
                  <a:t>STK FEATURES</a:t>
                </a:r>
                <a:endParaRPr lang="en-US" sz="1200" spc="-50" dirty="0">
                  <a:solidFill>
                    <a:srgbClr val="7C0019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 bwMode="auto">
              <a:xfrm>
                <a:off x="4565650" y="0"/>
                <a:ext cx="1517650" cy="2762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7" action="ppaction://hlinksldjump"/>
                  </a:rPr>
                  <a:t>CORP VAL MODEL</a:t>
                </a:r>
                <a:endParaRPr lang="en-US" sz="1200" spc="-50" dirty="0"/>
              </a:p>
            </p:txBody>
          </p:sp>
          <p:sp>
            <p:nvSpPr>
              <p:cNvPr id="11" name="TextBox 10"/>
              <p:cNvSpPr txBox="1"/>
              <p:nvPr/>
            </p:nvSpPr>
            <p:spPr bwMode="auto">
              <a:xfrm>
                <a:off x="1520825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8" action="ppaction://hlinksldjump"/>
                  </a:rPr>
                  <a:t>INTRINSIC VALUE</a:t>
                </a:r>
                <a:endParaRPr lang="en-US" sz="1200" spc="-50" dirty="0"/>
              </a:p>
            </p:txBody>
          </p:sp>
          <p:sp>
            <p:nvSpPr>
              <p:cNvPr id="12" name="TextBox 11"/>
              <p:cNvSpPr txBox="1"/>
              <p:nvPr/>
            </p:nvSpPr>
            <p:spPr bwMode="auto">
              <a:xfrm>
                <a:off x="7608888" y="0"/>
                <a:ext cx="1519237" cy="27781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9" action="ppaction://hlinksldjump"/>
                  </a:rPr>
                  <a:t>PREFERRED STK</a:t>
                </a:r>
                <a:endParaRPr lang="en-US" sz="1200" spc="-50" dirty="0"/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3043238" y="0"/>
                <a:ext cx="1519237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10" action="ppaction://hlinksldjump"/>
                  </a:rPr>
                  <a:t>DISC DIV MODEL</a:t>
                </a:r>
                <a:endParaRPr lang="en-US" sz="1200" spc="-50" dirty="0"/>
              </a:p>
            </p:txBody>
          </p:sp>
        </p:grpSp>
        <p:sp>
          <p:nvSpPr>
            <p:cNvPr id="15" name="TextBox 14"/>
            <p:cNvSpPr txBox="1"/>
            <p:nvPr/>
          </p:nvSpPr>
          <p:spPr bwMode="auto">
            <a:xfrm>
              <a:off x="6069957" y="0"/>
              <a:ext cx="1536192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smtClean="0">
                  <a:hlinkClick r:id="" action="ppaction://noaction"/>
                </a:rPr>
                <a:t>OTHER  </a:t>
              </a:r>
              <a:r>
                <a:rPr lang="en-US" sz="1200" spc="-150" dirty="0">
                  <a:hlinkClick r:id="" action="ppaction://noaction"/>
                </a:rPr>
                <a:t>APPROACHES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155962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Preferred Stock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defRPr/>
            </a:pPr>
            <a:r>
              <a:rPr lang="en-US" dirty="0"/>
              <a:t>Hybrid security.</a:t>
            </a:r>
          </a:p>
          <a:p>
            <a:pPr>
              <a:defRPr/>
            </a:pPr>
            <a:r>
              <a:rPr lang="en-US" dirty="0"/>
              <a:t>Like bonds, preferred stockholders receive a fixed dividend that must be paid before dividends are paid to common stockholders.  </a:t>
            </a:r>
          </a:p>
          <a:p>
            <a:pPr>
              <a:defRPr/>
            </a:pPr>
            <a:r>
              <a:rPr lang="en-US" dirty="0"/>
              <a:t>However, companies can omit preferred dividend payments without fear of pushing the firm into bankruptcy.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796D904C-6577-4889-A323-BFB679710433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28125" cy="277813"/>
            <a:chOff x="0" y="0"/>
            <a:chExt cx="9128125" cy="277813"/>
          </a:xfrm>
        </p:grpSpPr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0" y="0"/>
              <a:ext cx="9128125" cy="277813"/>
              <a:chOff x="0" y="0"/>
              <a:chExt cx="9128125" cy="277813"/>
            </a:xfrm>
          </p:grpSpPr>
          <p:sp>
            <p:nvSpPr>
              <p:cNvPr id="7" name="TextBox 6"/>
              <p:cNvSpPr txBox="1"/>
              <p:nvPr/>
            </p:nvSpPr>
            <p:spPr bwMode="auto">
              <a:xfrm>
                <a:off x="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solidFill>
                      <a:srgbClr val="7C0019"/>
                    </a:solidFill>
                    <a:hlinkClick r:id="rId3" action="ppaction://hlinksldjump"/>
                  </a:rPr>
                  <a:t>STK FEATURES</a:t>
                </a:r>
                <a:endParaRPr lang="en-US" sz="1200" spc="-50" dirty="0">
                  <a:solidFill>
                    <a:srgbClr val="7C0019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 bwMode="auto">
              <a:xfrm>
                <a:off x="4565650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4" action="ppaction://hlinksldjump"/>
                  </a:rPr>
                  <a:t>CORP VAL MODEL</a:t>
                </a:r>
                <a:endParaRPr lang="en-US" sz="1200" spc="-50" dirty="0"/>
              </a:p>
            </p:txBody>
          </p:sp>
          <p:sp>
            <p:nvSpPr>
              <p:cNvPr id="10" name="TextBox 9"/>
              <p:cNvSpPr txBox="1"/>
              <p:nvPr/>
            </p:nvSpPr>
            <p:spPr bwMode="auto">
              <a:xfrm>
                <a:off x="1520825" y="0"/>
                <a:ext cx="1517650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5" action="ppaction://hlinksldjump"/>
                  </a:rPr>
                  <a:t>INTRINSIC VALUE</a:t>
                </a:r>
                <a:endParaRPr lang="en-US" sz="1200" spc="-50" dirty="0"/>
              </a:p>
            </p:txBody>
          </p:sp>
          <p:sp>
            <p:nvSpPr>
              <p:cNvPr id="11" name="TextBox 10"/>
              <p:cNvSpPr txBox="1"/>
              <p:nvPr/>
            </p:nvSpPr>
            <p:spPr bwMode="auto">
              <a:xfrm>
                <a:off x="7608888" y="0"/>
                <a:ext cx="1519237" cy="277813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6" action="ppaction://hlinksldjump"/>
                  </a:rPr>
                  <a:t>PREFERRED STK</a:t>
                </a:r>
                <a:endParaRPr lang="en-US" sz="1200" spc="-50" dirty="0"/>
              </a:p>
            </p:txBody>
          </p:sp>
          <p:sp>
            <p:nvSpPr>
              <p:cNvPr id="12" name="TextBox 11"/>
              <p:cNvSpPr txBox="1"/>
              <p:nvPr/>
            </p:nvSpPr>
            <p:spPr bwMode="auto">
              <a:xfrm>
                <a:off x="3043238" y="0"/>
                <a:ext cx="1519237" cy="2762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spc="-50" dirty="0">
                    <a:hlinkClick r:id="rId7" action="ppaction://hlinksldjump"/>
                  </a:rPr>
                  <a:t>DISC DIV MODEL</a:t>
                </a:r>
                <a:endParaRPr lang="en-US" sz="1200" spc="-50" dirty="0"/>
              </a:p>
            </p:txBody>
          </p:sp>
        </p:grpSp>
        <p:sp>
          <p:nvSpPr>
            <p:cNvPr id="14" name="TextBox 13"/>
            <p:cNvSpPr txBox="1"/>
            <p:nvPr/>
          </p:nvSpPr>
          <p:spPr bwMode="auto">
            <a:xfrm>
              <a:off x="6069957" y="0"/>
              <a:ext cx="1536192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smtClean="0">
                  <a:hlinkClick r:id="" action="ppaction://noaction"/>
                </a:rPr>
                <a:t>OTHER  </a:t>
              </a:r>
              <a:r>
                <a:rPr lang="en-US" sz="1200" spc="-150" dirty="0">
                  <a:hlinkClick r:id="" action="ppaction://noaction"/>
                </a:rPr>
                <a:t>APPROACHES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30210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2588"/>
            <a:ext cx="8229600" cy="760412"/>
          </a:xfrm>
        </p:spPr>
        <p:txBody>
          <a:bodyPr/>
          <a:lstStyle/>
          <a:p>
            <a:pPr eaLnBrk="1" hangingPunct="1"/>
            <a:r>
              <a:rPr lang="en-US" dirty="0" smtClean="0"/>
              <a:t>Probability Distributions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1362075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A listing of all possible outcomes, and the probability of each occurrence.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Can be shown graphically.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6438C82B-6BC2-4D44-9F34-1F01CBDEC64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5365" name="Group 20"/>
          <p:cNvGrpSpPr>
            <a:grpSpLocks/>
          </p:cNvGrpSpPr>
          <p:nvPr/>
        </p:nvGrpSpPr>
        <p:grpSpPr bwMode="auto">
          <a:xfrm>
            <a:off x="895350" y="3124200"/>
            <a:ext cx="7504113" cy="3057525"/>
            <a:chOff x="895350" y="3324225"/>
            <a:chExt cx="7504113" cy="3057525"/>
          </a:xfrm>
        </p:grpSpPr>
        <p:grpSp>
          <p:nvGrpSpPr>
            <p:cNvPr id="15372" name="Group 43"/>
            <p:cNvGrpSpPr>
              <a:grpSpLocks/>
            </p:cNvGrpSpPr>
            <p:nvPr/>
          </p:nvGrpSpPr>
          <p:grpSpPr bwMode="auto">
            <a:xfrm>
              <a:off x="895350" y="3324225"/>
              <a:ext cx="7504113" cy="3057525"/>
              <a:chOff x="564" y="2112"/>
              <a:chExt cx="4727" cy="1926"/>
            </a:xfrm>
          </p:grpSpPr>
          <p:sp>
            <p:nvSpPr>
              <p:cNvPr id="1031" name="Line 20"/>
              <p:cNvSpPr>
                <a:spLocks noChangeShapeType="1"/>
              </p:cNvSpPr>
              <p:nvPr/>
            </p:nvSpPr>
            <p:spPr bwMode="auto">
              <a:xfrm>
                <a:off x="1859" y="2112"/>
                <a:ext cx="0" cy="12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2" name="Line 21"/>
              <p:cNvSpPr>
                <a:spLocks noChangeShapeType="1"/>
              </p:cNvSpPr>
              <p:nvPr/>
            </p:nvSpPr>
            <p:spPr bwMode="auto">
              <a:xfrm>
                <a:off x="564" y="3331"/>
                <a:ext cx="379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3" name="Line 22"/>
              <p:cNvSpPr>
                <a:spLocks noChangeShapeType="1"/>
              </p:cNvSpPr>
              <p:nvPr/>
            </p:nvSpPr>
            <p:spPr bwMode="auto">
              <a:xfrm>
                <a:off x="2531" y="2181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4" name="Rectangle 24"/>
              <p:cNvSpPr>
                <a:spLocks noChangeArrowheads="1"/>
              </p:cNvSpPr>
              <p:nvPr/>
            </p:nvSpPr>
            <p:spPr bwMode="auto">
              <a:xfrm>
                <a:off x="1614" y="3786"/>
                <a:ext cx="18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Expected Rate of Return</a:t>
                </a:r>
              </a:p>
            </p:txBody>
          </p:sp>
          <p:sp>
            <p:nvSpPr>
              <p:cNvPr id="1035" name="AutoShape 25"/>
              <p:cNvSpPr>
                <a:spLocks noChangeArrowheads="1"/>
              </p:cNvSpPr>
              <p:nvPr/>
            </p:nvSpPr>
            <p:spPr bwMode="auto">
              <a:xfrm>
                <a:off x="2469" y="3552"/>
                <a:ext cx="130" cy="264"/>
              </a:xfrm>
              <a:prstGeom prst="upArrow">
                <a:avLst>
                  <a:gd name="adj1" fmla="val 50000"/>
                  <a:gd name="adj2" fmla="val 101510"/>
                </a:avLst>
              </a:prstGeom>
              <a:solidFill>
                <a:schemeClr val="accent4">
                  <a:lumMod val="75000"/>
                </a:scheme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6" name="Rectangle 26"/>
              <p:cNvSpPr>
                <a:spLocks noChangeArrowheads="1"/>
              </p:cNvSpPr>
              <p:nvPr/>
            </p:nvSpPr>
            <p:spPr bwMode="auto">
              <a:xfrm>
                <a:off x="4368" y="3120"/>
                <a:ext cx="923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Rate of</a:t>
                </a:r>
              </a:p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Return (%)</a:t>
                </a:r>
              </a:p>
            </p:txBody>
          </p:sp>
          <p:sp>
            <p:nvSpPr>
              <p:cNvPr id="1037" name="Rectangle 27"/>
              <p:cNvSpPr>
                <a:spLocks noChangeArrowheads="1"/>
              </p:cNvSpPr>
              <p:nvPr/>
            </p:nvSpPr>
            <p:spPr bwMode="auto">
              <a:xfrm>
                <a:off x="3769" y="3331"/>
                <a:ext cx="3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100</a:t>
                </a:r>
              </a:p>
            </p:txBody>
          </p:sp>
          <p:sp>
            <p:nvSpPr>
              <p:cNvPr id="1038" name="Rectangle 28"/>
              <p:cNvSpPr>
                <a:spLocks noChangeArrowheads="1"/>
              </p:cNvSpPr>
              <p:nvPr/>
            </p:nvSpPr>
            <p:spPr bwMode="auto">
              <a:xfrm>
                <a:off x="2385" y="3331"/>
                <a:ext cx="2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15</a:t>
                </a:r>
              </a:p>
            </p:txBody>
          </p:sp>
          <p:sp>
            <p:nvSpPr>
              <p:cNvPr id="1039" name="Rectangle 29"/>
              <p:cNvSpPr>
                <a:spLocks noChangeArrowheads="1"/>
              </p:cNvSpPr>
              <p:nvPr/>
            </p:nvSpPr>
            <p:spPr bwMode="auto">
              <a:xfrm>
                <a:off x="1753" y="3331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040" name="Rectangle 30"/>
              <p:cNvSpPr>
                <a:spLocks noChangeArrowheads="1"/>
              </p:cNvSpPr>
              <p:nvPr/>
            </p:nvSpPr>
            <p:spPr bwMode="auto">
              <a:xfrm>
                <a:off x="649" y="3331"/>
                <a:ext cx="35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-70</a:t>
                </a:r>
              </a:p>
            </p:txBody>
          </p:sp>
          <p:sp>
            <p:nvSpPr>
              <p:cNvPr id="1041" name="Rectangle 31"/>
              <p:cNvSpPr>
                <a:spLocks noChangeArrowheads="1"/>
              </p:cNvSpPr>
              <p:nvPr/>
            </p:nvSpPr>
            <p:spPr bwMode="auto">
              <a:xfrm>
                <a:off x="2880" y="2304"/>
                <a:ext cx="624" cy="2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Firm X</a:t>
                </a:r>
              </a:p>
            </p:txBody>
          </p:sp>
          <p:sp>
            <p:nvSpPr>
              <p:cNvPr id="1042" name="Rectangle 32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590" cy="25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Firm Y</a:t>
                </a:r>
              </a:p>
            </p:txBody>
          </p:sp>
        </p:grpSp>
        <p:sp>
          <p:nvSpPr>
            <p:cNvPr id="22" name="Freeform 21"/>
            <p:cNvSpPr/>
            <p:nvPr/>
          </p:nvSpPr>
          <p:spPr>
            <a:xfrm>
              <a:off x="2179638" y="3430588"/>
              <a:ext cx="3660775" cy="1838325"/>
            </a:xfrm>
            <a:custGeom>
              <a:avLst/>
              <a:gdLst>
                <a:gd name="connsiteX0" fmla="*/ 0 w 3661257"/>
                <a:gd name="connsiteY0" fmla="*/ 1831848 h 1839163"/>
                <a:gd name="connsiteX1" fmla="*/ 120700 w 3661257"/>
                <a:gd name="connsiteY1" fmla="*/ 1820875 h 1839163"/>
                <a:gd name="connsiteX2" fmla="*/ 215798 w 3661257"/>
                <a:gd name="connsiteY2" fmla="*/ 1809902 h 1839163"/>
                <a:gd name="connsiteX3" fmla="*/ 329184 w 3661257"/>
                <a:gd name="connsiteY3" fmla="*/ 1784299 h 1839163"/>
                <a:gd name="connsiteX4" fmla="*/ 468172 w 3661257"/>
                <a:gd name="connsiteY4" fmla="*/ 1729435 h 1839163"/>
                <a:gd name="connsiteX5" fmla="*/ 566928 w 3661257"/>
                <a:gd name="connsiteY5" fmla="*/ 1667256 h 1839163"/>
                <a:gd name="connsiteX6" fmla="*/ 651052 w 3661257"/>
                <a:gd name="connsiteY6" fmla="*/ 1608734 h 1839163"/>
                <a:gd name="connsiteX7" fmla="*/ 727862 w 3661257"/>
                <a:gd name="connsiteY7" fmla="*/ 1531925 h 1839163"/>
                <a:gd name="connsiteX8" fmla="*/ 804672 w 3661257"/>
                <a:gd name="connsiteY8" fmla="*/ 1451458 h 1839163"/>
                <a:gd name="connsiteX9" fmla="*/ 859536 w 3661257"/>
                <a:gd name="connsiteY9" fmla="*/ 1389278 h 1839163"/>
                <a:gd name="connsiteX10" fmla="*/ 910742 w 3661257"/>
                <a:gd name="connsiteY10" fmla="*/ 1312469 h 1839163"/>
                <a:gd name="connsiteX11" fmla="*/ 954633 w 3661257"/>
                <a:gd name="connsiteY11" fmla="*/ 1239317 h 1839163"/>
                <a:gd name="connsiteX12" fmla="*/ 994867 w 3661257"/>
                <a:gd name="connsiteY12" fmla="*/ 1177138 h 1839163"/>
                <a:gd name="connsiteX13" fmla="*/ 1035100 w 3661257"/>
                <a:gd name="connsiteY13" fmla="*/ 1114958 h 1839163"/>
                <a:gd name="connsiteX14" fmla="*/ 1078992 w 3661257"/>
                <a:gd name="connsiteY14" fmla="*/ 1034491 h 1839163"/>
                <a:gd name="connsiteX15" fmla="*/ 1119225 w 3661257"/>
                <a:gd name="connsiteY15" fmla="*/ 950366 h 1839163"/>
                <a:gd name="connsiteX16" fmla="*/ 1247241 w 3661257"/>
                <a:gd name="connsiteY16" fmla="*/ 723595 h 1839163"/>
                <a:gd name="connsiteX17" fmla="*/ 1302105 w 3661257"/>
                <a:gd name="connsiteY17" fmla="*/ 624840 h 1839163"/>
                <a:gd name="connsiteX18" fmla="*/ 1356969 w 3661257"/>
                <a:gd name="connsiteY18" fmla="*/ 522427 h 1839163"/>
                <a:gd name="connsiteX19" fmla="*/ 1411833 w 3661257"/>
                <a:gd name="connsiteY19" fmla="*/ 427330 h 1839163"/>
                <a:gd name="connsiteX20" fmla="*/ 1455724 w 3661257"/>
                <a:gd name="connsiteY20" fmla="*/ 354178 h 1839163"/>
                <a:gd name="connsiteX21" fmla="*/ 1499616 w 3661257"/>
                <a:gd name="connsiteY21" fmla="*/ 284683 h 1839163"/>
                <a:gd name="connsiteX22" fmla="*/ 1558137 w 3661257"/>
                <a:gd name="connsiteY22" fmla="*/ 196901 h 1839163"/>
                <a:gd name="connsiteX23" fmla="*/ 1631289 w 3661257"/>
                <a:gd name="connsiteY23" fmla="*/ 112776 h 1839163"/>
                <a:gd name="connsiteX24" fmla="*/ 1689811 w 3661257"/>
                <a:gd name="connsiteY24" fmla="*/ 65227 h 1839163"/>
                <a:gd name="connsiteX25" fmla="*/ 1748332 w 3661257"/>
                <a:gd name="connsiteY25" fmla="*/ 32309 h 1839163"/>
                <a:gd name="connsiteX26" fmla="*/ 1773936 w 3661257"/>
                <a:gd name="connsiteY26" fmla="*/ 17678 h 1839163"/>
                <a:gd name="connsiteX27" fmla="*/ 1806854 w 3661257"/>
                <a:gd name="connsiteY27" fmla="*/ 10363 h 1839163"/>
                <a:gd name="connsiteX28" fmla="*/ 1832457 w 3661257"/>
                <a:gd name="connsiteY28" fmla="*/ 3048 h 1839163"/>
                <a:gd name="connsiteX29" fmla="*/ 1905609 w 3661257"/>
                <a:gd name="connsiteY29" fmla="*/ 28651 h 1839163"/>
                <a:gd name="connsiteX30" fmla="*/ 1960473 w 3661257"/>
                <a:gd name="connsiteY30" fmla="*/ 65227 h 1839163"/>
                <a:gd name="connsiteX31" fmla="*/ 2000707 w 3661257"/>
                <a:gd name="connsiteY31" fmla="*/ 90830 h 1839163"/>
                <a:gd name="connsiteX32" fmla="*/ 2048256 w 3661257"/>
                <a:gd name="connsiteY32" fmla="*/ 138379 h 1839163"/>
                <a:gd name="connsiteX33" fmla="*/ 2114092 w 3661257"/>
                <a:gd name="connsiteY33" fmla="*/ 211531 h 1839163"/>
                <a:gd name="connsiteX34" fmla="*/ 2172614 w 3661257"/>
                <a:gd name="connsiteY34" fmla="*/ 299314 h 1839163"/>
                <a:gd name="connsiteX35" fmla="*/ 2223820 w 3661257"/>
                <a:gd name="connsiteY35" fmla="*/ 383438 h 1839163"/>
                <a:gd name="connsiteX36" fmla="*/ 2271369 w 3661257"/>
                <a:gd name="connsiteY36" fmla="*/ 478536 h 1839163"/>
                <a:gd name="connsiteX37" fmla="*/ 2362809 w 3661257"/>
                <a:gd name="connsiteY37" fmla="*/ 635813 h 1839163"/>
                <a:gd name="connsiteX38" fmla="*/ 2490825 w 3661257"/>
                <a:gd name="connsiteY38" fmla="*/ 866242 h 1839163"/>
                <a:gd name="connsiteX39" fmla="*/ 2585923 w 3661257"/>
                <a:gd name="connsiteY39" fmla="*/ 1049122 h 1839163"/>
                <a:gd name="connsiteX40" fmla="*/ 2659075 w 3661257"/>
                <a:gd name="connsiteY40" fmla="*/ 1169822 h 1839163"/>
                <a:gd name="connsiteX41" fmla="*/ 2724912 w 3661257"/>
                <a:gd name="connsiteY41" fmla="*/ 1275893 h 1839163"/>
                <a:gd name="connsiteX42" fmla="*/ 2816352 w 3661257"/>
                <a:gd name="connsiteY42" fmla="*/ 1407566 h 1839163"/>
                <a:gd name="connsiteX43" fmla="*/ 2882188 w 3661257"/>
                <a:gd name="connsiteY43" fmla="*/ 1484376 h 1839163"/>
                <a:gd name="connsiteX44" fmla="*/ 3006547 w 3661257"/>
                <a:gd name="connsiteY44" fmla="*/ 1608734 h 1839163"/>
                <a:gd name="connsiteX45" fmla="*/ 3105302 w 3661257"/>
                <a:gd name="connsiteY45" fmla="*/ 1681886 h 1839163"/>
                <a:gd name="connsiteX46" fmla="*/ 3211372 w 3661257"/>
                <a:gd name="connsiteY46" fmla="*/ 1740408 h 1839163"/>
                <a:gd name="connsiteX47" fmla="*/ 3324758 w 3661257"/>
                <a:gd name="connsiteY47" fmla="*/ 1787957 h 1839163"/>
                <a:gd name="connsiteX48" fmla="*/ 3460089 w 3661257"/>
                <a:gd name="connsiteY48" fmla="*/ 1809902 h 1839163"/>
                <a:gd name="connsiteX49" fmla="*/ 3569817 w 3661257"/>
                <a:gd name="connsiteY49" fmla="*/ 1824533 h 1839163"/>
                <a:gd name="connsiteX50" fmla="*/ 3661257 w 3661257"/>
                <a:gd name="connsiteY50" fmla="*/ 1839163 h 1839163"/>
                <a:gd name="connsiteX51" fmla="*/ 3661257 w 3661257"/>
                <a:gd name="connsiteY51" fmla="*/ 1839163 h 183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661257" h="1839163">
                  <a:moveTo>
                    <a:pt x="0" y="1831848"/>
                  </a:moveTo>
                  <a:lnTo>
                    <a:pt x="120700" y="1820875"/>
                  </a:lnTo>
                  <a:cubicBezTo>
                    <a:pt x="156666" y="1817217"/>
                    <a:pt x="181051" y="1815998"/>
                    <a:pt x="215798" y="1809902"/>
                  </a:cubicBezTo>
                  <a:cubicBezTo>
                    <a:pt x="250545" y="1803806"/>
                    <a:pt x="287122" y="1797710"/>
                    <a:pt x="329184" y="1784299"/>
                  </a:cubicBezTo>
                  <a:cubicBezTo>
                    <a:pt x="371246" y="1770888"/>
                    <a:pt x="428548" y="1748942"/>
                    <a:pt x="468172" y="1729435"/>
                  </a:cubicBezTo>
                  <a:cubicBezTo>
                    <a:pt x="507796" y="1709928"/>
                    <a:pt x="536448" y="1687373"/>
                    <a:pt x="566928" y="1667256"/>
                  </a:cubicBezTo>
                  <a:cubicBezTo>
                    <a:pt x="597408" y="1647139"/>
                    <a:pt x="624230" y="1631289"/>
                    <a:pt x="651052" y="1608734"/>
                  </a:cubicBezTo>
                  <a:cubicBezTo>
                    <a:pt x="677874" y="1586179"/>
                    <a:pt x="702259" y="1558138"/>
                    <a:pt x="727862" y="1531925"/>
                  </a:cubicBezTo>
                  <a:cubicBezTo>
                    <a:pt x="753465" y="1505712"/>
                    <a:pt x="782726" y="1475233"/>
                    <a:pt x="804672" y="1451458"/>
                  </a:cubicBezTo>
                  <a:cubicBezTo>
                    <a:pt x="826618" y="1427684"/>
                    <a:pt x="841858" y="1412443"/>
                    <a:pt x="859536" y="1389278"/>
                  </a:cubicBezTo>
                  <a:cubicBezTo>
                    <a:pt x="877214" y="1366113"/>
                    <a:pt x="894893" y="1337463"/>
                    <a:pt x="910742" y="1312469"/>
                  </a:cubicBezTo>
                  <a:cubicBezTo>
                    <a:pt x="926592" y="1287476"/>
                    <a:pt x="940612" y="1261872"/>
                    <a:pt x="954633" y="1239317"/>
                  </a:cubicBezTo>
                  <a:cubicBezTo>
                    <a:pt x="968654" y="1216762"/>
                    <a:pt x="994867" y="1177138"/>
                    <a:pt x="994867" y="1177138"/>
                  </a:cubicBezTo>
                  <a:cubicBezTo>
                    <a:pt x="1008278" y="1156412"/>
                    <a:pt x="1021079" y="1138733"/>
                    <a:pt x="1035100" y="1114958"/>
                  </a:cubicBezTo>
                  <a:cubicBezTo>
                    <a:pt x="1049121" y="1091184"/>
                    <a:pt x="1064971" y="1061923"/>
                    <a:pt x="1078992" y="1034491"/>
                  </a:cubicBezTo>
                  <a:cubicBezTo>
                    <a:pt x="1093013" y="1007059"/>
                    <a:pt x="1091184" y="1002182"/>
                    <a:pt x="1119225" y="950366"/>
                  </a:cubicBezTo>
                  <a:cubicBezTo>
                    <a:pt x="1147266" y="898550"/>
                    <a:pt x="1216761" y="777849"/>
                    <a:pt x="1247241" y="723595"/>
                  </a:cubicBezTo>
                  <a:cubicBezTo>
                    <a:pt x="1277721" y="669341"/>
                    <a:pt x="1283817" y="658368"/>
                    <a:pt x="1302105" y="624840"/>
                  </a:cubicBezTo>
                  <a:cubicBezTo>
                    <a:pt x="1320393" y="591312"/>
                    <a:pt x="1338681" y="555345"/>
                    <a:pt x="1356969" y="522427"/>
                  </a:cubicBezTo>
                  <a:cubicBezTo>
                    <a:pt x="1375257" y="489509"/>
                    <a:pt x="1395374" y="455372"/>
                    <a:pt x="1411833" y="427330"/>
                  </a:cubicBezTo>
                  <a:cubicBezTo>
                    <a:pt x="1428292" y="399288"/>
                    <a:pt x="1441094" y="377953"/>
                    <a:pt x="1455724" y="354178"/>
                  </a:cubicBezTo>
                  <a:cubicBezTo>
                    <a:pt x="1470355" y="330404"/>
                    <a:pt x="1482547" y="310896"/>
                    <a:pt x="1499616" y="284683"/>
                  </a:cubicBezTo>
                  <a:cubicBezTo>
                    <a:pt x="1516685" y="258470"/>
                    <a:pt x="1536192" y="225552"/>
                    <a:pt x="1558137" y="196901"/>
                  </a:cubicBezTo>
                  <a:cubicBezTo>
                    <a:pt x="1580082" y="168250"/>
                    <a:pt x="1609343" y="134722"/>
                    <a:pt x="1631289" y="112776"/>
                  </a:cubicBezTo>
                  <a:cubicBezTo>
                    <a:pt x="1653235" y="90830"/>
                    <a:pt x="1670304" y="78638"/>
                    <a:pt x="1689811" y="65227"/>
                  </a:cubicBezTo>
                  <a:cubicBezTo>
                    <a:pt x="1709318" y="51816"/>
                    <a:pt x="1748332" y="32309"/>
                    <a:pt x="1748332" y="32309"/>
                  </a:cubicBezTo>
                  <a:cubicBezTo>
                    <a:pt x="1762353" y="24384"/>
                    <a:pt x="1764183" y="21336"/>
                    <a:pt x="1773936" y="17678"/>
                  </a:cubicBezTo>
                  <a:cubicBezTo>
                    <a:pt x="1783689" y="14020"/>
                    <a:pt x="1797101" y="12801"/>
                    <a:pt x="1806854" y="10363"/>
                  </a:cubicBezTo>
                  <a:cubicBezTo>
                    <a:pt x="1816607" y="7925"/>
                    <a:pt x="1815998" y="0"/>
                    <a:pt x="1832457" y="3048"/>
                  </a:cubicBezTo>
                  <a:cubicBezTo>
                    <a:pt x="1848916" y="6096"/>
                    <a:pt x="1884273" y="18288"/>
                    <a:pt x="1905609" y="28651"/>
                  </a:cubicBezTo>
                  <a:cubicBezTo>
                    <a:pt x="1926945" y="39014"/>
                    <a:pt x="1944623" y="54864"/>
                    <a:pt x="1960473" y="65227"/>
                  </a:cubicBezTo>
                  <a:cubicBezTo>
                    <a:pt x="1976323" y="75590"/>
                    <a:pt x="1986077" y="78638"/>
                    <a:pt x="2000707" y="90830"/>
                  </a:cubicBezTo>
                  <a:cubicBezTo>
                    <a:pt x="2015337" y="103022"/>
                    <a:pt x="2029359" y="118262"/>
                    <a:pt x="2048256" y="138379"/>
                  </a:cubicBezTo>
                  <a:cubicBezTo>
                    <a:pt x="2067154" y="158496"/>
                    <a:pt x="2093366" y="184709"/>
                    <a:pt x="2114092" y="211531"/>
                  </a:cubicBezTo>
                  <a:cubicBezTo>
                    <a:pt x="2134818" y="238353"/>
                    <a:pt x="2154326" y="270663"/>
                    <a:pt x="2172614" y="299314"/>
                  </a:cubicBezTo>
                  <a:cubicBezTo>
                    <a:pt x="2190902" y="327965"/>
                    <a:pt x="2207361" y="353568"/>
                    <a:pt x="2223820" y="383438"/>
                  </a:cubicBezTo>
                  <a:cubicBezTo>
                    <a:pt x="2240279" y="413308"/>
                    <a:pt x="2248204" y="436474"/>
                    <a:pt x="2271369" y="478536"/>
                  </a:cubicBezTo>
                  <a:cubicBezTo>
                    <a:pt x="2294534" y="520599"/>
                    <a:pt x="2326233" y="571195"/>
                    <a:pt x="2362809" y="635813"/>
                  </a:cubicBezTo>
                  <a:cubicBezTo>
                    <a:pt x="2399385" y="700431"/>
                    <a:pt x="2453639" y="797357"/>
                    <a:pt x="2490825" y="866242"/>
                  </a:cubicBezTo>
                  <a:cubicBezTo>
                    <a:pt x="2528011" y="935127"/>
                    <a:pt x="2557881" y="998525"/>
                    <a:pt x="2585923" y="1049122"/>
                  </a:cubicBezTo>
                  <a:cubicBezTo>
                    <a:pt x="2613965" y="1099719"/>
                    <a:pt x="2635910" y="1132027"/>
                    <a:pt x="2659075" y="1169822"/>
                  </a:cubicBezTo>
                  <a:cubicBezTo>
                    <a:pt x="2682240" y="1207617"/>
                    <a:pt x="2698699" y="1236269"/>
                    <a:pt x="2724912" y="1275893"/>
                  </a:cubicBezTo>
                  <a:cubicBezTo>
                    <a:pt x="2751125" y="1315517"/>
                    <a:pt x="2790139" y="1372819"/>
                    <a:pt x="2816352" y="1407566"/>
                  </a:cubicBezTo>
                  <a:cubicBezTo>
                    <a:pt x="2842565" y="1442313"/>
                    <a:pt x="2850489" y="1450848"/>
                    <a:pt x="2882188" y="1484376"/>
                  </a:cubicBezTo>
                  <a:cubicBezTo>
                    <a:pt x="2913887" y="1517904"/>
                    <a:pt x="2969361" y="1575816"/>
                    <a:pt x="3006547" y="1608734"/>
                  </a:cubicBezTo>
                  <a:cubicBezTo>
                    <a:pt x="3043733" y="1641652"/>
                    <a:pt x="3071165" y="1659940"/>
                    <a:pt x="3105302" y="1681886"/>
                  </a:cubicBezTo>
                  <a:cubicBezTo>
                    <a:pt x="3139440" y="1703832"/>
                    <a:pt x="3174796" y="1722730"/>
                    <a:pt x="3211372" y="1740408"/>
                  </a:cubicBezTo>
                  <a:cubicBezTo>
                    <a:pt x="3247948" y="1758086"/>
                    <a:pt x="3283305" y="1776375"/>
                    <a:pt x="3324758" y="1787957"/>
                  </a:cubicBezTo>
                  <a:cubicBezTo>
                    <a:pt x="3366211" y="1799539"/>
                    <a:pt x="3419246" y="1803806"/>
                    <a:pt x="3460089" y="1809902"/>
                  </a:cubicBezTo>
                  <a:cubicBezTo>
                    <a:pt x="3500932" y="1815998"/>
                    <a:pt x="3536289" y="1819656"/>
                    <a:pt x="3569817" y="1824533"/>
                  </a:cubicBezTo>
                  <a:cubicBezTo>
                    <a:pt x="3603345" y="1829410"/>
                    <a:pt x="3661257" y="1839163"/>
                    <a:pt x="3661257" y="1839163"/>
                  </a:cubicBezTo>
                  <a:lnTo>
                    <a:pt x="3661257" y="1839163"/>
                  </a:ln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139825" y="4251325"/>
              <a:ext cx="5780088" cy="993775"/>
            </a:xfrm>
            <a:custGeom>
              <a:avLst/>
              <a:gdLst>
                <a:gd name="connsiteX0" fmla="*/ 0 w 3661257"/>
                <a:gd name="connsiteY0" fmla="*/ 1831848 h 1839163"/>
                <a:gd name="connsiteX1" fmla="*/ 120700 w 3661257"/>
                <a:gd name="connsiteY1" fmla="*/ 1820875 h 1839163"/>
                <a:gd name="connsiteX2" fmla="*/ 215798 w 3661257"/>
                <a:gd name="connsiteY2" fmla="*/ 1809902 h 1839163"/>
                <a:gd name="connsiteX3" fmla="*/ 329184 w 3661257"/>
                <a:gd name="connsiteY3" fmla="*/ 1784299 h 1839163"/>
                <a:gd name="connsiteX4" fmla="*/ 468172 w 3661257"/>
                <a:gd name="connsiteY4" fmla="*/ 1729435 h 1839163"/>
                <a:gd name="connsiteX5" fmla="*/ 566928 w 3661257"/>
                <a:gd name="connsiteY5" fmla="*/ 1667256 h 1839163"/>
                <a:gd name="connsiteX6" fmla="*/ 651052 w 3661257"/>
                <a:gd name="connsiteY6" fmla="*/ 1608734 h 1839163"/>
                <a:gd name="connsiteX7" fmla="*/ 727862 w 3661257"/>
                <a:gd name="connsiteY7" fmla="*/ 1531925 h 1839163"/>
                <a:gd name="connsiteX8" fmla="*/ 804672 w 3661257"/>
                <a:gd name="connsiteY8" fmla="*/ 1451458 h 1839163"/>
                <a:gd name="connsiteX9" fmla="*/ 859536 w 3661257"/>
                <a:gd name="connsiteY9" fmla="*/ 1389278 h 1839163"/>
                <a:gd name="connsiteX10" fmla="*/ 910742 w 3661257"/>
                <a:gd name="connsiteY10" fmla="*/ 1312469 h 1839163"/>
                <a:gd name="connsiteX11" fmla="*/ 954633 w 3661257"/>
                <a:gd name="connsiteY11" fmla="*/ 1239317 h 1839163"/>
                <a:gd name="connsiteX12" fmla="*/ 994867 w 3661257"/>
                <a:gd name="connsiteY12" fmla="*/ 1177138 h 1839163"/>
                <a:gd name="connsiteX13" fmla="*/ 1035100 w 3661257"/>
                <a:gd name="connsiteY13" fmla="*/ 1114958 h 1839163"/>
                <a:gd name="connsiteX14" fmla="*/ 1078992 w 3661257"/>
                <a:gd name="connsiteY14" fmla="*/ 1034491 h 1839163"/>
                <a:gd name="connsiteX15" fmla="*/ 1119225 w 3661257"/>
                <a:gd name="connsiteY15" fmla="*/ 950366 h 1839163"/>
                <a:gd name="connsiteX16" fmla="*/ 1247241 w 3661257"/>
                <a:gd name="connsiteY16" fmla="*/ 723595 h 1839163"/>
                <a:gd name="connsiteX17" fmla="*/ 1302105 w 3661257"/>
                <a:gd name="connsiteY17" fmla="*/ 624840 h 1839163"/>
                <a:gd name="connsiteX18" fmla="*/ 1356969 w 3661257"/>
                <a:gd name="connsiteY18" fmla="*/ 522427 h 1839163"/>
                <a:gd name="connsiteX19" fmla="*/ 1411833 w 3661257"/>
                <a:gd name="connsiteY19" fmla="*/ 427330 h 1839163"/>
                <a:gd name="connsiteX20" fmla="*/ 1455724 w 3661257"/>
                <a:gd name="connsiteY20" fmla="*/ 354178 h 1839163"/>
                <a:gd name="connsiteX21" fmla="*/ 1499616 w 3661257"/>
                <a:gd name="connsiteY21" fmla="*/ 284683 h 1839163"/>
                <a:gd name="connsiteX22" fmla="*/ 1558137 w 3661257"/>
                <a:gd name="connsiteY22" fmla="*/ 196901 h 1839163"/>
                <a:gd name="connsiteX23" fmla="*/ 1631289 w 3661257"/>
                <a:gd name="connsiteY23" fmla="*/ 112776 h 1839163"/>
                <a:gd name="connsiteX24" fmla="*/ 1689811 w 3661257"/>
                <a:gd name="connsiteY24" fmla="*/ 65227 h 1839163"/>
                <a:gd name="connsiteX25" fmla="*/ 1748332 w 3661257"/>
                <a:gd name="connsiteY25" fmla="*/ 32309 h 1839163"/>
                <a:gd name="connsiteX26" fmla="*/ 1773936 w 3661257"/>
                <a:gd name="connsiteY26" fmla="*/ 17678 h 1839163"/>
                <a:gd name="connsiteX27" fmla="*/ 1806854 w 3661257"/>
                <a:gd name="connsiteY27" fmla="*/ 10363 h 1839163"/>
                <a:gd name="connsiteX28" fmla="*/ 1832457 w 3661257"/>
                <a:gd name="connsiteY28" fmla="*/ 3048 h 1839163"/>
                <a:gd name="connsiteX29" fmla="*/ 1905609 w 3661257"/>
                <a:gd name="connsiteY29" fmla="*/ 28651 h 1839163"/>
                <a:gd name="connsiteX30" fmla="*/ 1960473 w 3661257"/>
                <a:gd name="connsiteY30" fmla="*/ 65227 h 1839163"/>
                <a:gd name="connsiteX31" fmla="*/ 2000707 w 3661257"/>
                <a:gd name="connsiteY31" fmla="*/ 90830 h 1839163"/>
                <a:gd name="connsiteX32" fmla="*/ 2048256 w 3661257"/>
                <a:gd name="connsiteY32" fmla="*/ 138379 h 1839163"/>
                <a:gd name="connsiteX33" fmla="*/ 2114092 w 3661257"/>
                <a:gd name="connsiteY33" fmla="*/ 211531 h 1839163"/>
                <a:gd name="connsiteX34" fmla="*/ 2172614 w 3661257"/>
                <a:gd name="connsiteY34" fmla="*/ 299314 h 1839163"/>
                <a:gd name="connsiteX35" fmla="*/ 2223820 w 3661257"/>
                <a:gd name="connsiteY35" fmla="*/ 383438 h 1839163"/>
                <a:gd name="connsiteX36" fmla="*/ 2271369 w 3661257"/>
                <a:gd name="connsiteY36" fmla="*/ 478536 h 1839163"/>
                <a:gd name="connsiteX37" fmla="*/ 2362809 w 3661257"/>
                <a:gd name="connsiteY37" fmla="*/ 635813 h 1839163"/>
                <a:gd name="connsiteX38" fmla="*/ 2490825 w 3661257"/>
                <a:gd name="connsiteY38" fmla="*/ 866242 h 1839163"/>
                <a:gd name="connsiteX39" fmla="*/ 2585923 w 3661257"/>
                <a:gd name="connsiteY39" fmla="*/ 1049122 h 1839163"/>
                <a:gd name="connsiteX40" fmla="*/ 2659075 w 3661257"/>
                <a:gd name="connsiteY40" fmla="*/ 1169822 h 1839163"/>
                <a:gd name="connsiteX41" fmla="*/ 2724912 w 3661257"/>
                <a:gd name="connsiteY41" fmla="*/ 1275893 h 1839163"/>
                <a:gd name="connsiteX42" fmla="*/ 2816352 w 3661257"/>
                <a:gd name="connsiteY42" fmla="*/ 1407566 h 1839163"/>
                <a:gd name="connsiteX43" fmla="*/ 2882188 w 3661257"/>
                <a:gd name="connsiteY43" fmla="*/ 1484376 h 1839163"/>
                <a:gd name="connsiteX44" fmla="*/ 3006547 w 3661257"/>
                <a:gd name="connsiteY44" fmla="*/ 1608734 h 1839163"/>
                <a:gd name="connsiteX45" fmla="*/ 3105302 w 3661257"/>
                <a:gd name="connsiteY45" fmla="*/ 1681886 h 1839163"/>
                <a:gd name="connsiteX46" fmla="*/ 3211372 w 3661257"/>
                <a:gd name="connsiteY46" fmla="*/ 1740408 h 1839163"/>
                <a:gd name="connsiteX47" fmla="*/ 3324758 w 3661257"/>
                <a:gd name="connsiteY47" fmla="*/ 1787957 h 1839163"/>
                <a:gd name="connsiteX48" fmla="*/ 3460089 w 3661257"/>
                <a:gd name="connsiteY48" fmla="*/ 1809902 h 1839163"/>
                <a:gd name="connsiteX49" fmla="*/ 3569817 w 3661257"/>
                <a:gd name="connsiteY49" fmla="*/ 1824533 h 1839163"/>
                <a:gd name="connsiteX50" fmla="*/ 3661257 w 3661257"/>
                <a:gd name="connsiteY50" fmla="*/ 1839163 h 1839163"/>
                <a:gd name="connsiteX51" fmla="*/ 3661257 w 3661257"/>
                <a:gd name="connsiteY51" fmla="*/ 1839163 h 183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661257" h="1839163">
                  <a:moveTo>
                    <a:pt x="0" y="1831848"/>
                  </a:moveTo>
                  <a:lnTo>
                    <a:pt x="120700" y="1820875"/>
                  </a:lnTo>
                  <a:cubicBezTo>
                    <a:pt x="156666" y="1817217"/>
                    <a:pt x="181051" y="1815998"/>
                    <a:pt x="215798" y="1809902"/>
                  </a:cubicBezTo>
                  <a:cubicBezTo>
                    <a:pt x="250545" y="1803806"/>
                    <a:pt x="287122" y="1797710"/>
                    <a:pt x="329184" y="1784299"/>
                  </a:cubicBezTo>
                  <a:cubicBezTo>
                    <a:pt x="371246" y="1770888"/>
                    <a:pt x="428548" y="1748942"/>
                    <a:pt x="468172" y="1729435"/>
                  </a:cubicBezTo>
                  <a:cubicBezTo>
                    <a:pt x="507796" y="1709928"/>
                    <a:pt x="536448" y="1687373"/>
                    <a:pt x="566928" y="1667256"/>
                  </a:cubicBezTo>
                  <a:cubicBezTo>
                    <a:pt x="597408" y="1647139"/>
                    <a:pt x="624230" y="1631289"/>
                    <a:pt x="651052" y="1608734"/>
                  </a:cubicBezTo>
                  <a:cubicBezTo>
                    <a:pt x="677874" y="1586179"/>
                    <a:pt x="702259" y="1558138"/>
                    <a:pt x="727862" y="1531925"/>
                  </a:cubicBezTo>
                  <a:cubicBezTo>
                    <a:pt x="753465" y="1505712"/>
                    <a:pt x="782726" y="1475233"/>
                    <a:pt x="804672" y="1451458"/>
                  </a:cubicBezTo>
                  <a:cubicBezTo>
                    <a:pt x="826618" y="1427684"/>
                    <a:pt x="841858" y="1412443"/>
                    <a:pt x="859536" y="1389278"/>
                  </a:cubicBezTo>
                  <a:cubicBezTo>
                    <a:pt x="877214" y="1366113"/>
                    <a:pt x="894893" y="1337463"/>
                    <a:pt x="910742" y="1312469"/>
                  </a:cubicBezTo>
                  <a:cubicBezTo>
                    <a:pt x="926592" y="1287476"/>
                    <a:pt x="940612" y="1261872"/>
                    <a:pt x="954633" y="1239317"/>
                  </a:cubicBezTo>
                  <a:cubicBezTo>
                    <a:pt x="968654" y="1216762"/>
                    <a:pt x="994867" y="1177138"/>
                    <a:pt x="994867" y="1177138"/>
                  </a:cubicBezTo>
                  <a:cubicBezTo>
                    <a:pt x="1008278" y="1156412"/>
                    <a:pt x="1021079" y="1138733"/>
                    <a:pt x="1035100" y="1114958"/>
                  </a:cubicBezTo>
                  <a:cubicBezTo>
                    <a:pt x="1049121" y="1091184"/>
                    <a:pt x="1064971" y="1061923"/>
                    <a:pt x="1078992" y="1034491"/>
                  </a:cubicBezTo>
                  <a:cubicBezTo>
                    <a:pt x="1093013" y="1007059"/>
                    <a:pt x="1091184" y="1002182"/>
                    <a:pt x="1119225" y="950366"/>
                  </a:cubicBezTo>
                  <a:cubicBezTo>
                    <a:pt x="1147266" y="898550"/>
                    <a:pt x="1216761" y="777849"/>
                    <a:pt x="1247241" y="723595"/>
                  </a:cubicBezTo>
                  <a:cubicBezTo>
                    <a:pt x="1277721" y="669341"/>
                    <a:pt x="1283817" y="658368"/>
                    <a:pt x="1302105" y="624840"/>
                  </a:cubicBezTo>
                  <a:cubicBezTo>
                    <a:pt x="1320393" y="591312"/>
                    <a:pt x="1338681" y="555345"/>
                    <a:pt x="1356969" y="522427"/>
                  </a:cubicBezTo>
                  <a:cubicBezTo>
                    <a:pt x="1375257" y="489509"/>
                    <a:pt x="1395374" y="455372"/>
                    <a:pt x="1411833" y="427330"/>
                  </a:cubicBezTo>
                  <a:cubicBezTo>
                    <a:pt x="1428292" y="399288"/>
                    <a:pt x="1441094" y="377953"/>
                    <a:pt x="1455724" y="354178"/>
                  </a:cubicBezTo>
                  <a:cubicBezTo>
                    <a:pt x="1470355" y="330404"/>
                    <a:pt x="1482547" y="310896"/>
                    <a:pt x="1499616" y="284683"/>
                  </a:cubicBezTo>
                  <a:cubicBezTo>
                    <a:pt x="1516685" y="258470"/>
                    <a:pt x="1536192" y="225552"/>
                    <a:pt x="1558137" y="196901"/>
                  </a:cubicBezTo>
                  <a:cubicBezTo>
                    <a:pt x="1580082" y="168250"/>
                    <a:pt x="1609343" y="134722"/>
                    <a:pt x="1631289" y="112776"/>
                  </a:cubicBezTo>
                  <a:cubicBezTo>
                    <a:pt x="1653235" y="90830"/>
                    <a:pt x="1670304" y="78638"/>
                    <a:pt x="1689811" y="65227"/>
                  </a:cubicBezTo>
                  <a:cubicBezTo>
                    <a:pt x="1709318" y="51816"/>
                    <a:pt x="1748332" y="32309"/>
                    <a:pt x="1748332" y="32309"/>
                  </a:cubicBezTo>
                  <a:cubicBezTo>
                    <a:pt x="1762353" y="24384"/>
                    <a:pt x="1764183" y="21336"/>
                    <a:pt x="1773936" y="17678"/>
                  </a:cubicBezTo>
                  <a:cubicBezTo>
                    <a:pt x="1783689" y="14020"/>
                    <a:pt x="1797101" y="12801"/>
                    <a:pt x="1806854" y="10363"/>
                  </a:cubicBezTo>
                  <a:cubicBezTo>
                    <a:pt x="1816607" y="7925"/>
                    <a:pt x="1815998" y="0"/>
                    <a:pt x="1832457" y="3048"/>
                  </a:cubicBezTo>
                  <a:cubicBezTo>
                    <a:pt x="1848916" y="6096"/>
                    <a:pt x="1884273" y="18288"/>
                    <a:pt x="1905609" y="28651"/>
                  </a:cubicBezTo>
                  <a:cubicBezTo>
                    <a:pt x="1926945" y="39014"/>
                    <a:pt x="1944623" y="54864"/>
                    <a:pt x="1960473" y="65227"/>
                  </a:cubicBezTo>
                  <a:cubicBezTo>
                    <a:pt x="1976323" y="75590"/>
                    <a:pt x="1986077" y="78638"/>
                    <a:pt x="2000707" y="90830"/>
                  </a:cubicBezTo>
                  <a:cubicBezTo>
                    <a:pt x="2015337" y="103022"/>
                    <a:pt x="2029359" y="118262"/>
                    <a:pt x="2048256" y="138379"/>
                  </a:cubicBezTo>
                  <a:cubicBezTo>
                    <a:pt x="2067154" y="158496"/>
                    <a:pt x="2093366" y="184709"/>
                    <a:pt x="2114092" y="211531"/>
                  </a:cubicBezTo>
                  <a:cubicBezTo>
                    <a:pt x="2134818" y="238353"/>
                    <a:pt x="2154326" y="270663"/>
                    <a:pt x="2172614" y="299314"/>
                  </a:cubicBezTo>
                  <a:cubicBezTo>
                    <a:pt x="2190902" y="327965"/>
                    <a:pt x="2207361" y="353568"/>
                    <a:pt x="2223820" y="383438"/>
                  </a:cubicBezTo>
                  <a:cubicBezTo>
                    <a:pt x="2240279" y="413308"/>
                    <a:pt x="2248204" y="436474"/>
                    <a:pt x="2271369" y="478536"/>
                  </a:cubicBezTo>
                  <a:cubicBezTo>
                    <a:pt x="2294534" y="520599"/>
                    <a:pt x="2326233" y="571195"/>
                    <a:pt x="2362809" y="635813"/>
                  </a:cubicBezTo>
                  <a:cubicBezTo>
                    <a:pt x="2399385" y="700431"/>
                    <a:pt x="2453639" y="797357"/>
                    <a:pt x="2490825" y="866242"/>
                  </a:cubicBezTo>
                  <a:cubicBezTo>
                    <a:pt x="2528011" y="935127"/>
                    <a:pt x="2557881" y="998525"/>
                    <a:pt x="2585923" y="1049122"/>
                  </a:cubicBezTo>
                  <a:cubicBezTo>
                    <a:pt x="2613965" y="1099719"/>
                    <a:pt x="2635910" y="1132027"/>
                    <a:pt x="2659075" y="1169822"/>
                  </a:cubicBezTo>
                  <a:cubicBezTo>
                    <a:pt x="2682240" y="1207617"/>
                    <a:pt x="2698699" y="1236269"/>
                    <a:pt x="2724912" y="1275893"/>
                  </a:cubicBezTo>
                  <a:cubicBezTo>
                    <a:pt x="2751125" y="1315517"/>
                    <a:pt x="2790139" y="1372819"/>
                    <a:pt x="2816352" y="1407566"/>
                  </a:cubicBezTo>
                  <a:cubicBezTo>
                    <a:pt x="2842565" y="1442313"/>
                    <a:pt x="2850489" y="1450848"/>
                    <a:pt x="2882188" y="1484376"/>
                  </a:cubicBezTo>
                  <a:cubicBezTo>
                    <a:pt x="2913887" y="1517904"/>
                    <a:pt x="2969361" y="1575816"/>
                    <a:pt x="3006547" y="1608734"/>
                  </a:cubicBezTo>
                  <a:cubicBezTo>
                    <a:pt x="3043733" y="1641652"/>
                    <a:pt x="3071165" y="1659940"/>
                    <a:pt x="3105302" y="1681886"/>
                  </a:cubicBezTo>
                  <a:cubicBezTo>
                    <a:pt x="3139440" y="1703832"/>
                    <a:pt x="3174796" y="1722730"/>
                    <a:pt x="3211372" y="1740408"/>
                  </a:cubicBezTo>
                  <a:cubicBezTo>
                    <a:pt x="3247948" y="1758086"/>
                    <a:pt x="3283305" y="1776375"/>
                    <a:pt x="3324758" y="1787957"/>
                  </a:cubicBezTo>
                  <a:cubicBezTo>
                    <a:pt x="3366211" y="1799539"/>
                    <a:pt x="3419246" y="1803806"/>
                    <a:pt x="3460089" y="1809902"/>
                  </a:cubicBezTo>
                  <a:cubicBezTo>
                    <a:pt x="3500932" y="1815998"/>
                    <a:pt x="3536289" y="1819656"/>
                    <a:pt x="3569817" y="1824533"/>
                  </a:cubicBezTo>
                  <a:cubicBezTo>
                    <a:pt x="3603345" y="1829410"/>
                    <a:pt x="3661257" y="1839163"/>
                    <a:pt x="3661257" y="1839163"/>
                  </a:cubicBezTo>
                  <a:lnTo>
                    <a:pt x="3661257" y="1839163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0"/>
            <a:ext cx="9134475" cy="277813"/>
            <a:chOff x="0" y="0"/>
            <a:chExt cx="9134475" cy="277813"/>
          </a:xfrm>
        </p:grpSpPr>
        <p:sp>
          <p:nvSpPr>
            <p:cNvPr id="24" name="TextBox 23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28" name="Pentagon 27"/>
          <p:cNvSpPr/>
          <p:nvPr/>
        </p:nvSpPr>
        <p:spPr bwMode="auto">
          <a:xfrm>
            <a:off x="0" y="276225"/>
            <a:ext cx="2286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875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Cost of Capital</a:t>
            </a:r>
          </a:p>
        </p:txBody>
      </p:sp>
      <p:sp>
        <p:nvSpPr>
          <p:cNvPr id="2052" name="Text Placeholder 20"/>
          <p:cNvSpPr>
            <a:spLocks noGrp="1"/>
          </p:cNvSpPr>
          <p:nvPr>
            <p:ph idx="1"/>
          </p:nvPr>
        </p:nvSpPr>
        <p:spPr>
          <a:xfrm>
            <a:off x="904875" y="3419475"/>
            <a:ext cx="7315200" cy="27066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dirty="0" smtClean="0"/>
              <a:t>Sources of Capital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dirty="0" smtClean="0"/>
              <a:t>Component Costs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dirty="0" smtClean="0"/>
              <a:t>Adjusting for Flotation Costs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dirty="0" err="1" smtClean="0"/>
              <a:t>WACC</a:t>
            </a:r>
            <a:endParaRPr lang="en-US" dirty="0" smtClean="0"/>
          </a:p>
          <a:p>
            <a:pPr eaLnBrk="1" hangingPunct="1">
              <a:lnSpc>
                <a:spcPct val="100000"/>
              </a:lnSpc>
              <a:defRPr/>
            </a:pPr>
            <a:r>
              <a:rPr lang="en-US" dirty="0" smtClean="0"/>
              <a:t>Adjusting for Risk</a:t>
            </a:r>
          </a:p>
        </p:txBody>
      </p:sp>
      <p:sp>
        <p:nvSpPr>
          <p:cNvPr id="2051" name="Text Placeholder 1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Chapter 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E9B0B790-5A94-4544-83EE-BB13D65058D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15176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4" action="ppaction://hlinksldjump"/>
                </a:rPr>
                <a:t>ADJ</a:t>
              </a:r>
              <a:r>
                <a:rPr lang="en-US" sz="1200" spc="-50" dirty="0">
                  <a:hlinkClick r:id="rId4" action="ppaction://hlinksldjump"/>
                </a:rPr>
                <a:t>/FLOTATION</a:t>
              </a:r>
              <a:endParaRPr lang="en-US" sz="1200" spc="-5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52082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SOURCES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6" action="ppaction://hlinksldjump"/>
                </a:rPr>
                <a:t>ADJ</a:t>
              </a:r>
              <a:r>
                <a:rPr lang="en-US" sz="1200" spc="-50" dirty="0">
                  <a:hlinkClick r:id="rId6" action="ppaction://hlinksldjump"/>
                </a:rPr>
                <a:t>/RISK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3043238" y="0"/>
              <a:ext cx="1519237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COMP COSTS</a:t>
              </a:r>
              <a:endParaRPr lang="en-US" sz="1200" spc="-50" dirty="0"/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6088063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err="1">
                  <a:hlinkClick r:id="" action="ppaction://noaction"/>
                </a:rPr>
                <a:t>WACC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280291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What sources of capital do firms use?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9FED16C6-F330-4B12-B83C-630C1AA1FFC6}" type="slidenum">
              <a:rPr lang="en-US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561975" y="1333500"/>
          <a:ext cx="8021638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entagon 5"/>
          <p:cNvSpPr/>
          <p:nvPr/>
        </p:nvSpPr>
        <p:spPr bwMode="auto">
          <a:xfrm>
            <a:off x="0" y="276225"/>
            <a:ext cx="304482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8" action="ppaction://hlinksldjump"/>
                </a:rPr>
                <a:t>INTRO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56565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9" action="ppaction://hlinksldjump"/>
                </a:rPr>
                <a:t>ADJ</a:t>
              </a:r>
              <a:r>
                <a:rPr lang="en-US" sz="1200" spc="-50" dirty="0">
                  <a:hlinkClick r:id="rId9" action="ppaction://hlinksldjump"/>
                </a:rPr>
                <a:t>/FLOTATION</a:t>
              </a:r>
              <a:endParaRPr lang="en-US" sz="1200" spc="-5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520825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10" action="ppaction://hlinksldjump"/>
                </a:rPr>
                <a:t>SOURCES</a:t>
              </a:r>
              <a:endParaRPr lang="en-US" sz="1200" spc="-5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11" action="ppaction://hlinksldjump"/>
                </a:rPr>
                <a:t>ADJ</a:t>
              </a:r>
              <a:r>
                <a:rPr lang="en-US" sz="1200" spc="-50" dirty="0">
                  <a:hlinkClick r:id="rId11" action="ppaction://hlinksldjump"/>
                </a:rPr>
                <a:t>/RISK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3043238" y="0"/>
              <a:ext cx="1519237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12" action="ppaction://hlinksldjump"/>
                </a:rPr>
                <a:t>COMP COSTS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6088063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err="1">
                  <a:hlinkClick r:id="rId13" action="ppaction://hlinksldjump"/>
                </a:rPr>
                <a:t>WACC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204608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the Weighted Average Cost of Capital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WACC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smtClean="0">
                <a:solidFill>
                  <a:srgbClr val="000000"/>
                </a:solidFill>
              </a:rPr>
              <a:t>w</a:t>
            </a:r>
            <a:r>
              <a:rPr lang="en-US" baseline="-25000" dirty="0" smtClean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(1 – T</a:t>
            </a:r>
            <a:r>
              <a:rPr lang="en-US" dirty="0">
                <a:solidFill>
                  <a:srgbClr val="000000"/>
                </a:solidFill>
              </a:rPr>
              <a:t>) + w</a:t>
            </a:r>
            <a:r>
              <a:rPr lang="en-US" baseline="-25000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 + w</a:t>
            </a:r>
            <a:r>
              <a:rPr lang="en-US" baseline="-25000" dirty="0">
                <a:solidFill>
                  <a:srgbClr val="000000"/>
                </a:solidFill>
              </a:rPr>
              <a:t>c</a:t>
            </a:r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 w’s refer to the firm’s capital structure weights.</a:t>
            </a:r>
          </a:p>
          <a:p>
            <a:pPr>
              <a:defRPr/>
            </a:pPr>
            <a:r>
              <a:rPr lang="en-US" dirty="0"/>
              <a:t>The r’s refer to the cost of each component.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5DD5D3FC-2ED0-4ECE-9625-D4B23A66A54B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304482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56565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4" action="ppaction://hlinksldjump"/>
                </a:rPr>
                <a:t>ADJ</a:t>
              </a:r>
              <a:r>
                <a:rPr lang="en-US" sz="1200" spc="-50" dirty="0">
                  <a:hlinkClick r:id="rId4" action="ppaction://hlinksldjump"/>
                </a:rPr>
                <a:t>/FLOTATION</a:t>
              </a:r>
              <a:endParaRPr lang="en-US" sz="1200" spc="-5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520825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SOURCES</a:t>
              </a:r>
              <a:endParaRPr lang="en-US" sz="1200" spc="-5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6" action="ppaction://hlinksldjump"/>
                </a:rPr>
                <a:t>ADJ</a:t>
              </a:r>
              <a:r>
                <a:rPr lang="en-US" sz="1200" spc="-50" dirty="0">
                  <a:hlinkClick r:id="rId6" action="ppaction://hlinksldjump"/>
                </a:rPr>
                <a:t>/RISK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3043238" y="0"/>
              <a:ext cx="1519237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COMP COSTS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6088063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err="1">
                  <a:hlinkClick r:id="rId8" action="ppaction://hlinksldjump"/>
                </a:rPr>
                <a:t>WACC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126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>
            <a:normAutofit/>
          </a:bodyPr>
          <a:lstStyle/>
          <a:p>
            <a:r>
              <a:rPr lang="en-US" dirty="0" smtClean="0"/>
              <a:t>Calculating the Cost of Equity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Cost of equity from new stock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smtClean="0">
                <a:solidFill>
                  <a:srgbClr val="000000"/>
                </a:solidFill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=    D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         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P</a:t>
            </a:r>
            <a:r>
              <a:rPr lang="en-US" baseline="-25000" dirty="0" smtClean="0">
                <a:solidFill>
                  <a:srgbClr val="000000"/>
                </a:solidFill>
              </a:rPr>
              <a:t>0 </a:t>
            </a:r>
            <a:r>
              <a:rPr lang="en-US" dirty="0" smtClean="0">
                <a:solidFill>
                  <a:srgbClr val="000000"/>
                </a:solidFill>
              </a:rPr>
              <a:t>(1 – F) + g</a:t>
            </a:r>
            <a:endParaRPr lang="en-US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 w’s refer to the firm’s capital structure weights.</a:t>
            </a:r>
          </a:p>
          <a:p>
            <a:pPr>
              <a:defRPr/>
            </a:pPr>
            <a:r>
              <a:rPr lang="en-US" dirty="0"/>
              <a:t>The r’s refer to the cost of each component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Page 349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5DD5D3FC-2ED0-4ECE-9625-D4B23A66A54B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304482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56565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4" action="ppaction://hlinksldjump"/>
                </a:rPr>
                <a:t>ADJ</a:t>
              </a:r>
              <a:r>
                <a:rPr lang="en-US" sz="1200" spc="-50" dirty="0">
                  <a:hlinkClick r:id="rId4" action="ppaction://hlinksldjump"/>
                </a:rPr>
                <a:t>/FLOTATION</a:t>
              </a:r>
              <a:endParaRPr lang="en-US" sz="1200" spc="-5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520825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SOURCES</a:t>
              </a:r>
              <a:endParaRPr lang="en-US" sz="1200" spc="-5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6" action="ppaction://hlinksldjump"/>
                </a:rPr>
                <a:t>ADJ</a:t>
              </a:r>
              <a:r>
                <a:rPr lang="en-US" sz="1200" spc="-50" dirty="0">
                  <a:hlinkClick r:id="rId6" action="ppaction://hlinksldjump"/>
                </a:rPr>
                <a:t>/RISK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3043238" y="0"/>
              <a:ext cx="1519237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COMP COSTS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6088063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err="1">
                  <a:hlinkClick r:id="rId8" action="ppaction://hlinksldjump"/>
                </a:rPr>
                <a:t>WACC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167696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How are the weights determined?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marL="0" indent="0" algn="ctr">
              <a:buSzTx/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WACC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smtClean="0">
                <a:solidFill>
                  <a:schemeClr val="accent2"/>
                </a:solidFill>
              </a:rPr>
              <a:t>w</a:t>
            </a:r>
            <a:r>
              <a:rPr lang="en-US" baseline="-25000" dirty="0" smtClean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(1 – T</a:t>
            </a:r>
            <a:r>
              <a:rPr lang="en-US" dirty="0">
                <a:solidFill>
                  <a:srgbClr val="000000"/>
                </a:solidFill>
              </a:rPr>
              <a:t>) + </a:t>
            </a:r>
            <a:r>
              <a:rPr lang="en-US" dirty="0">
                <a:solidFill>
                  <a:schemeClr val="accent2"/>
                </a:solidFill>
              </a:rPr>
              <a:t>w</a:t>
            </a:r>
            <a:r>
              <a:rPr lang="en-US" baseline="-25000" dirty="0">
                <a:solidFill>
                  <a:schemeClr val="accent2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 + </a:t>
            </a:r>
            <a:r>
              <a:rPr lang="en-US" dirty="0">
                <a:solidFill>
                  <a:schemeClr val="accent2"/>
                </a:solidFill>
              </a:rPr>
              <a:t>w</a:t>
            </a:r>
            <a:r>
              <a:rPr lang="en-US" baseline="-25000" dirty="0">
                <a:solidFill>
                  <a:schemeClr val="accent2"/>
                </a:solidFill>
              </a:rPr>
              <a:t>c</a:t>
            </a:r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4119D426-AD3B-4F29-932F-16386FB1B2AE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2775" y="2514600"/>
            <a:ext cx="76073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accounting numbers or market value (book vs. market weights)?</a:t>
            </a:r>
          </a:p>
          <a:p>
            <a:pPr marL="457200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actual numbers or target capital structure?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0" y="276225"/>
            <a:ext cx="304482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" name="TextBox 8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4" action="ppaction://hlinksldjump"/>
                </a:rPr>
                <a:t>ADJ</a:t>
              </a:r>
              <a:r>
                <a:rPr lang="en-US" sz="1200" spc="-50" dirty="0">
                  <a:hlinkClick r:id="rId4" action="ppaction://hlinksldjump"/>
                </a:rPr>
                <a:t>/FLOTATION</a:t>
              </a:r>
              <a:endParaRPr lang="en-US" sz="1200" spc="-5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520825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SOURCES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6" action="ppaction://hlinksldjump"/>
                </a:rPr>
                <a:t>ADJ</a:t>
              </a:r>
              <a:r>
                <a:rPr lang="en-US" sz="1200" spc="-50" dirty="0">
                  <a:hlinkClick r:id="rId6" action="ppaction://hlinksldjump"/>
                </a:rPr>
                <a:t>/RISK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3043238" y="0"/>
              <a:ext cx="1519237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COMP COSTS</a:t>
              </a:r>
              <a:endParaRPr lang="en-US" sz="1200" spc="-50" dirty="0"/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6088063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err="1">
                  <a:hlinkClick r:id="rId8" action="ppaction://hlinksldjump"/>
                </a:rPr>
                <a:t>WACC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190935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Component Cost of Debt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WACC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smtClean="0">
                <a:solidFill>
                  <a:srgbClr val="000000"/>
                </a:solidFill>
              </a:rPr>
              <a:t>w</a:t>
            </a:r>
            <a:r>
              <a:rPr lang="en-US" baseline="-25000" dirty="0" smtClean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(1 – T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</a:rPr>
              <a:t>+ w</a:t>
            </a:r>
            <a:r>
              <a:rPr lang="en-US" baseline="-25000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 + w</a:t>
            </a:r>
            <a:r>
              <a:rPr lang="en-US" baseline="-25000" dirty="0">
                <a:solidFill>
                  <a:srgbClr val="000000"/>
                </a:solidFill>
              </a:rPr>
              <a:t>c</a:t>
            </a:r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605EC7A4-EB02-45B3-BE6B-AD7E57388898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2775" y="2505075"/>
            <a:ext cx="75977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marginal cost of debt capital.</a:t>
            </a:r>
          </a:p>
          <a:p>
            <a:pPr marL="457200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yield to maturity on outstanding L-T debt is often used as a measure of r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tax-adjust; i.e., why r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– T)?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" name="TextBox 8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4" action="ppaction://hlinksldjump"/>
                </a:rPr>
                <a:t>ADJ</a:t>
              </a:r>
              <a:r>
                <a:rPr lang="en-US" sz="1200" spc="-50" dirty="0">
                  <a:hlinkClick r:id="rId4" action="ppaction://hlinksldjump"/>
                </a:rPr>
                <a:t>/FLOTATION</a:t>
              </a:r>
              <a:endParaRPr lang="en-US" sz="1200" spc="-5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52082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SOURCES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6" action="ppaction://hlinksldjump"/>
                </a:rPr>
                <a:t>ADJ</a:t>
              </a:r>
              <a:r>
                <a:rPr lang="en-US" sz="1200" spc="-50" dirty="0">
                  <a:hlinkClick r:id="rId6" action="ppaction://hlinksldjump"/>
                </a:rPr>
                <a:t>/RISK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3043238" y="0"/>
              <a:ext cx="1519237" cy="27699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COMP COSTS</a:t>
              </a:r>
              <a:endParaRPr lang="en-US" sz="1200" spc="-50" dirty="0"/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6088063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err="1">
                  <a:hlinkClick r:id="rId8" action="ppaction://hlinksldjump"/>
                </a:rPr>
                <a:t>WACC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165499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Cost of Preferred Stock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/>
              <a:t>	 </a:t>
            </a:r>
            <a:r>
              <a:rPr lang="en-US" sz="2800" dirty="0" smtClean="0"/>
              <a:t>		</a:t>
            </a:r>
            <a:r>
              <a:rPr lang="en-US" dirty="0" err="1" smtClean="0">
                <a:solidFill>
                  <a:srgbClr val="000000"/>
                </a:solidFill>
              </a:rPr>
              <a:t>WACC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smtClean="0">
                <a:solidFill>
                  <a:srgbClr val="000000"/>
                </a:solidFill>
              </a:rPr>
              <a:t>w</a:t>
            </a:r>
            <a:r>
              <a:rPr lang="en-US" baseline="-25000" dirty="0" smtClean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(1 – T</a:t>
            </a:r>
            <a:r>
              <a:rPr lang="en-US" dirty="0">
                <a:solidFill>
                  <a:srgbClr val="000000"/>
                </a:solidFill>
              </a:rPr>
              <a:t>) + w</a:t>
            </a:r>
            <a:r>
              <a:rPr lang="en-US" baseline="-25000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baseline="-25000" dirty="0">
                <a:solidFill>
                  <a:srgbClr val="FF0000"/>
                </a:solidFill>
              </a:rPr>
              <a:t>p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+ w</a:t>
            </a:r>
            <a:r>
              <a:rPr lang="en-US" baseline="-25000" dirty="0">
                <a:solidFill>
                  <a:srgbClr val="000000"/>
                </a:solidFill>
              </a:rPr>
              <a:t>c</a:t>
            </a:r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</a:t>
            </a:r>
            <a:r>
              <a:rPr lang="en-US" baseline="-25000" dirty="0"/>
              <a:t>p</a:t>
            </a:r>
            <a:r>
              <a:rPr lang="en-US" dirty="0"/>
              <a:t> is the marginal cost of preferred stock, which is the return investors require on a firm’s preferred stock.</a:t>
            </a:r>
          </a:p>
          <a:p>
            <a:pPr>
              <a:defRPr/>
            </a:pPr>
            <a:r>
              <a:rPr lang="en-US" dirty="0"/>
              <a:t>Preferred dividends are not tax-deductible, so no tax adjustments necessary.  Just use nominal r</a:t>
            </a:r>
            <a:r>
              <a:rPr lang="en-US" baseline="-25000" dirty="0"/>
              <a:t>p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Our calculation ignores possible flotation costs.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0369382D-F397-406A-9345-09A6E9B4B5CE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56565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4" action="ppaction://hlinksldjump"/>
                </a:rPr>
                <a:t>ADJ</a:t>
              </a:r>
              <a:r>
                <a:rPr lang="en-US" sz="1200" spc="-50" dirty="0">
                  <a:hlinkClick r:id="rId4" action="ppaction://hlinksldjump"/>
                </a:rPr>
                <a:t>/FLOTATION</a:t>
              </a:r>
              <a:endParaRPr lang="en-US" sz="1200" spc="-5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52082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SOURCES</a:t>
              </a:r>
              <a:endParaRPr lang="en-US" sz="1200" spc="-5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6" action="ppaction://hlinksldjump"/>
                </a:rPr>
                <a:t>ADJ</a:t>
              </a:r>
              <a:r>
                <a:rPr lang="en-US" sz="1200" spc="-50" dirty="0">
                  <a:hlinkClick r:id="rId6" action="ppaction://hlinksldjump"/>
                </a:rPr>
                <a:t>/RISK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3043238" y="0"/>
              <a:ext cx="1519237" cy="27699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COMP COSTS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6088063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err="1">
                  <a:hlinkClick r:id="rId8" action="ppaction://hlinksldjump"/>
                </a:rPr>
                <a:t>WACC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103736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What is the cost of preferred stock?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defRPr/>
            </a:pPr>
            <a:r>
              <a:rPr lang="en-US" dirty="0"/>
              <a:t>The cost of preferred stock can be solved by using this formula:</a:t>
            </a:r>
          </a:p>
          <a:p>
            <a:pPr>
              <a:defRPr/>
            </a:pPr>
            <a:endParaRPr lang="en-US" dirty="0"/>
          </a:p>
          <a:p>
            <a:pPr marL="0" lvl="1" indent="0">
              <a:buFont typeface="Wingdings" pitchFamily="2" charset="2"/>
              <a:buNone/>
              <a:tabLst>
                <a:tab pos="1828800" algn="l"/>
                <a:tab pos="2171700" algn="l"/>
              </a:tabLst>
              <a:defRPr/>
            </a:pPr>
            <a:r>
              <a:rPr lang="en-US" dirty="0"/>
              <a:t>	</a:t>
            </a:r>
            <a:r>
              <a:rPr lang="en-US" sz="2600" dirty="0" smtClean="0">
                <a:solidFill>
                  <a:srgbClr val="000000"/>
                </a:solidFill>
              </a:rPr>
              <a:t>r</a:t>
            </a:r>
            <a:r>
              <a:rPr lang="en-US" sz="2600" baseline="-25000" dirty="0" smtClean="0">
                <a:solidFill>
                  <a:srgbClr val="000000"/>
                </a:solidFill>
              </a:rPr>
              <a:t>p</a:t>
            </a:r>
            <a:r>
              <a:rPr lang="en-US" sz="2600" dirty="0" smtClean="0">
                <a:solidFill>
                  <a:srgbClr val="000000"/>
                </a:solidFill>
              </a:rPr>
              <a:t>	= D</a:t>
            </a:r>
            <a:r>
              <a:rPr lang="en-US" sz="2600" baseline="-25000" dirty="0" smtClean="0">
                <a:solidFill>
                  <a:srgbClr val="000000"/>
                </a:solidFill>
              </a:rPr>
              <a:t>p</a:t>
            </a:r>
            <a:r>
              <a:rPr lang="en-US" sz="2600" dirty="0" smtClean="0">
                <a:solidFill>
                  <a:srgbClr val="000000"/>
                </a:solidFill>
              </a:rPr>
              <a:t>/P</a:t>
            </a:r>
            <a:r>
              <a:rPr lang="en-US" sz="2600" baseline="-25000" dirty="0" smtClean="0">
                <a:solidFill>
                  <a:srgbClr val="000000"/>
                </a:solidFill>
              </a:rPr>
              <a:t>p</a:t>
            </a:r>
            <a:endParaRPr lang="en-US" sz="2600" dirty="0">
              <a:solidFill>
                <a:srgbClr val="000000"/>
              </a:solidFill>
            </a:endParaRPr>
          </a:p>
          <a:p>
            <a:pPr marL="0" lvl="1" indent="0">
              <a:buFont typeface="Wingdings" pitchFamily="2" charset="2"/>
              <a:buNone/>
              <a:tabLst>
                <a:tab pos="1828800" algn="l"/>
                <a:tab pos="2171700" algn="l"/>
              </a:tabLst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		= </a:t>
            </a:r>
            <a:r>
              <a:rPr lang="en-US" sz="2600" dirty="0">
                <a:solidFill>
                  <a:srgbClr val="000000"/>
                </a:solidFill>
              </a:rPr>
              <a:t>$</a:t>
            </a:r>
            <a:r>
              <a:rPr lang="en-US" sz="2600" dirty="0" smtClean="0">
                <a:solidFill>
                  <a:srgbClr val="000000"/>
                </a:solidFill>
              </a:rPr>
              <a:t>10/$111.10</a:t>
            </a:r>
          </a:p>
          <a:p>
            <a:pPr marL="0" lvl="1" indent="0">
              <a:buFont typeface="Wingdings" pitchFamily="2" charset="2"/>
              <a:buNone/>
              <a:tabLst>
                <a:tab pos="1828800" algn="l"/>
                <a:tab pos="2171700" algn="l"/>
              </a:tabLst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		= </a:t>
            </a:r>
            <a:r>
              <a:rPr lang="en-US" sz="2600" dirty="0">
                <a:solidFill>
                  <a:srgbClr val="000000"/>
                </a:solidFill>
              </a:rPr>
              <a:t>9</a:t>
            </a:r>
            <a:r>
              <a:rPr lang="en-US" sz="2600" dirty="0" smtClean="0">
                <a:solidFill>
                  <a:srgbClr val="000000"/>
                </a:solidFill>
              </a:rPr>
              <a:t>%</a:t>
            </a:r>
            <a:endParaRPr lang="en-US" sz="2600" dirty="0">
              <a:solidFill>
                <a:srgbClr val="000000"/>
              </a:solidFill>
            </a:endParaRPr>
          </a:p>
          <a:p>
            <a:pPr marL="0" lvl="1" indent="0">
              <a:buFont typeface="Wingdings" pitchFamily="2" charset="2"/>
              <a:buNone/>
              <a:tabLst>
                <a:tab pos="1828800" algn="l"/>
                <a:tab pos="2171700" algn="l"/>
              </a:tabLst>
              <a:defRPr/>
            </a:pPr>
            <a:endParaRPr lang="en-US" sz="2600" dirty="0" smtClean="0">
              <a:solidFill>
                <a:srgbClr val="000000"/>
              </a:solidFill>
            </a:endParaRPr>
          </a:p>
          <a:p>
            <a:pPr marL="0" lvl="1" indent="0">
              <a:buFont typeface="Wingdings" pitchFamily="2" charset="2"/>
              <a:buNone/>
              <a:tabLst>
                <a:tab pos="1828800" algn="l"/>
                <a:tab pos="2171700" algn="l"/>
              </a:tabLst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Pg. 346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DCC59964-8EE4-42D2-B514-CA61EF8B8B4B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56565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4" action="ppaction://hlinksldjump"/>
                </a:rPr>
                <a:t>ADJ</a:t>
              </a:r>
              <a:r>
                <a:rPr lang="en-US" sz="1200" spc="-50" dirty="0">
                  <a:hlinkClick r:id="rId4" action="ppaction://hlinksldjump"/>
                </a:rPr>
                <a:t>/FLOTATION</a:t>
              </a:r>
              <a:endParaRPr lang="en-US" sz="1200" spc="-5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52082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SOURCES</a:t>
              </a:r>
              <a:endParaRPr lang="en-US" sz="1200" spc="-5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6" action="ppaction://hlinksldjump"/>
                </a:rPr>
                <a:t>ADJ</a:t>
              </a:r>
              <a:r>
                <a:rPr lang="en-US" sz="1200" spc="-50" dirty="0">
                  <a:hlinkClick r:id="rId6" action="ppaction://hlinksldjump"/>
                </a:rPr>
                <a:t>/RISK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3043238" y="0"/>
              <a:ext cx="1519237" cy="27699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COMP COSTS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6088063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err="1">
                  <a:hlinkClick r:id="rId8" action="ppaction://hlinksldjump"/>
                </a:rPr>
                <a:t>WACC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354021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Is preferred stock more or less risky to investors than debt?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092950" cy="4495800"/>
          </a:xfrm>
        </p:spPr>
        <p:txBody>
          <a:bodyPr/>
          <a:lstStyle/>
          <a:p>
            <a:pPr>
              <a:defRPr/>
            </a:pPr>
            <a:r>
              <a:rPr lang="en-US" dirty="0"/>
              <a:t>More risky; company not required to pay preferred dividend.</a:t>
            </a:r>
          </a:p>
          <a:p>
            <a:pPr>
              <a:defRPr/>
            </a:pPr>
            <a:r>
              <a:rPr lang="en-US" dirty="0"/>
              <a:t>However, firms try to pay preferred dividend.  Otherwise, (1) cannot pay common dividend, (2) difficult to raise additional funds, (3) preferred stockholders may gain control of firm.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8CCB5A38-465B-4434-8E14-A0D065F2BE1A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56565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4" action="ppaction://hlinksldjump"/>
                </a:rPr>
                <a:t>ADJ</a:t>
              </a:r>
              <a:r>
                <a:rPr lang="en-US" sz="1200" spc="-50" dirty="0">
                  <a:hlinkClick r:id="rId4" action="ppaction://hlinksldjump"/>
                </a:rPr>
                <a:t>/FLOTATION</a:t>
              </a:r>
              <a:endParaRPr lang="en-US" sz="1200" spc="-5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52082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SOURCES</a:t>
              </a:r>
              <a:endParaRPr lang="en-US" sz="1200" spc="-5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6" action="ppaction://hlinksldjump"/>
                </a:rPr>
                <a:t>ADJ</a:t>
              </a:r>
              <a:r>
                <a:rPr lang="en-US" sz="1200" spc="-50" dirty="0">
                  <a:hlinkClick r:id="rId6" action="ppaction://hlinksldjump"/>
                </a:rPr>
                <a:t>/RISK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3043238" y="0"/>
              <a:ext cx="1519237" cy="27699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COMP COSTS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6088063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err="1">
                  <a:hlinkClick r:id="rId8" action="ppaction://hlinksldjump"/>
                </a:rPr>
                <a:t>WACC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397482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Component Cost of Equity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WACC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smtClean="0">
                <a:solidFill>
                  <a:srgbClr val="000000"/>
                </a:solidFill>
              </a:rPr>
              <a:t>w</a:t>
            </a:r>
            <a:r>
              <a:rPr lang="en-US" baseline="-25000" dirty="0" smtClean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(1 – T</a:t>
            </a:r>
            <a:r>
              <a:rPr lang="en-US" dirty="0">
                <a:solidFill>
                  <a:srgbClr val="000000"/>
                </a:solidFill>
              </a:rPr>
              <a:t>) + w</a:t>
            </a:r>
            <a:r>
              <a:rPr lang="en-US" baseline="-25000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 + w</a:t>
            </a:r>
            <a:r>
              <a:rPr lang="en-US" baseline="-25000" dirty="0">
                <a:solidFill>
                  <a:srgbClr val="00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baseline="-25000" dirty="0">
                <a:solidFill>
                  <a:srgbClr val="FF0000"/>
                </a:solidFill>
              </a:rPr>
              <a:t>s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E7ABFDD8-D0E0-450F-AC31-A0FEB66D30D2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2775" y="2505075"/>
            <a:ext cx="761682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marginal cost of common equity using retained earnings.</a:t>
            </a:r>
          </a:p>
          <a:p>
            <a:pPr marL="457200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rate of return investors require on the firm’s common equity using new equity is r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endParaRPr lang="en-US" sz="2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defRPr/>
            </a:pPr>
            <a:r>
              <a:rPr lang="en-US" sz="2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348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defRPr/>
            </a:pPr>
            <a:endParaRPr lang="en-US" sz="2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entagon 6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" name="TextBox 8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4" action="ppaction://hlinksldjump"/>
                </a:rPr>
                <a:t>ADJ</a:t>
              </a:r>
              <a:r>
                <a:rPr lang="en-US" sz="1200" spc="-50" dirty="0">
                  <a:hlinkClick r:id="rId4" action="ppaction://hlinksldjump"/>
                </a:rPr>
                <a:t>/FLOTATION</a:t>
              </a:r>
              <a:endParaRPr lang="en-US" sz="1200" spc="-5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52082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SOURCES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6" action="ppaction://hlinksldjump"/>
                </a:rPr>
                <a:t>ADJ</a:t>
              </a:r>
              <a:r>
                <a:rPr lang="en-US" sz="1200" spc="-50" dirty="0">
                  <a:hlinkClick r:id="rId6" action="ppaction://hlinksldjump"/>
                </a:rPr>
                <a:t>/RISK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3043238" y="0"/>
              <a:ext cx="1519237" cy="27699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COMP COSTS</a:t>
              </a:r>
              <a:endParaRPr lang="en-US" sz="1200" spc="-50" dirty="0"/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6088063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err="1">
                  <a:hlinkClick r:id="rId8" action="ppaction://hlinksldjump"/>
                </a:rPr>
                <a:t>WACC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619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368300"/>
            <a:ext cx="8153400" cy="784225"/>
          </a:xfrm>
        </p:spPr>
        <p:txBody>
          <a:bodyPr/>
          <a:lstStyle/>
          <a:p>
            <a:pPr eaLnBrk="1" hangingPunct="1"/>
            <a:r>
              <a:rPr lang="en-US" dirty="0" smtClean="0"/>
              <a:t>Hypothetical Investment Alternatives</a:t>
            </a:r>
          </a:p>
        </p:txBody>
      </p:sp>
      <p:graphicFrame>
        <p:nvGraphicFramePr>
          <p:cNvPr id="40173" name="Group 23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98359950"/>
              </p:ext>
            </p:extLst>
          </p:nvPr>
        </p:nvGraphicFramePr>
        <p:xfrm>
          <a:off x="384175" y="1600200"/>
          <a:ext cx="8393000" cy="3397101"/>
        </p:xfrm>
        <a:graphic>
          <a:graphicData uri="http://schemas.openxmlformats.org/drawingml/2006/table">
            <a:tbl>
              <a:tblPr/>
              <a:tblGrid>
                <a:gridCol w="1663700"/>
                <a:gridCol w="942975"/>
                <a:gridCol w="1028700"/>
                <a:gridCol w="1162050"/>
                <a:gridCol w="1171575"/>
                <a:gridCol w="1209675"/>
                <a:gridCol w="1214325"/>
              </a:tblGrid>
              <a:tr h="470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Economy</a:t>
                      </a:r>
                    </a:p>
                  </a:txBody>
                  <a:tcPr marL="95922" marR="9592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Prob.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T-Bills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USR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Recession</a:t>
                      </a:r>
                    </a:p>
                  </a:txBody>
                  <a:tcPr marL="95922" marR="95922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-27.0%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27.0%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6.0%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avg</a:t>
                      </a:r>
                    </a:p>
                  </a:txBody>
                  <a:tcPr marL="95922" marR="959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-7.0%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-3.0%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</a:p>
                  </a:txBody>
                  <a:tcPr marL="95922" marR="959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0.0%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Above avg</a:t>
                      </a:r>
                    </a:p>
                  </a:txBody>
                  <a:tcPr marL="95922" marR="959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41.0%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Boom</a:t>
                      </a:r>
                    </a:p>
                  </a:txBody>
                  <a:tcPr marL="95922" marR="959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26.0%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38.0%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7AF61C30-8140-49D4-A3E2-D1530CAD0E5E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1" name="Pentagon 10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1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TextBox 12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Why is there a cost for retained earnings?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defRPr/>
            </a:pPr>
            <a:r>
              <a:rPr lang="en-US" dirty="0"/>
              <a:t>Earnings can be reinvested or paid out as dividends.</a:t>
            </a:r>
          </a:p>
          <a:p>
            <a:pPr>
              <a:defRPr/>
            </a:pPr>
            <a:r>
              <a:rPr lang="en-US" dirty="0"/>
              <a:t>Investors could buy other securities, earn a return.</a:t>
            </a:r>
          </a:p>
          <a:p>
            <a:pPr>
              <a:defRPr/>
            </a:pPr>
            <a:r>
              <a:rPr lang="en-US" dirty="0"/>
              <a:t>If earnings are retained, there is an opportunity cost (the return that stockholders could earn on alternative investments of equal risk).</a:t>
            </a:r>
          </a:p>
          <a:p>
            <a:pPr lvl="1">
              <a:defRPr/>
            </a:pPr>
            <a:r>
              <a:rPr lang="en-US" dirty="0"/>
              <a:t>Investors could buy similar stocks and earn r</a:t>
            </a:r>
            <a:r>
              <a:rPr lang="en-US" baseline="-25000" dirty="0"/>
              <a:t>s</a:t>
            </a:r>
            <a:r>
              <a:rPr lang="en-US" dirty="0"/>
              <a:t>.</a:t>
            </a:r>
          </a:p>
          <a:p>
            <a:pPr lvl="1">
              <a:defRPr/>
            </a:pPr>
            <a:r>
              <a:rPr lang="en-US" dirty="0"/>
              <a:t>Firm could repurchase its own stock and earn r</a:t>
            </a:r>
            <a:r>
              <a:rPr lang="en-US" baseline="-25000" dirty="0"/>
              <a:t>s</a:t>
            </a:r>
            <a:r>
              <a:rPr lang="en-US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A6B99073-40FA-47DA-95F0-B00F78757DC1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56565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4" action="ppaction://hlinksldjump"/>
                </a:rPr>
                <a:t>ADJ</a:t>
              </a:r>
              <a:r>
                <a:rPr lang="en-US" sz="1200" spc="-50" dirty="0">
                  <a:hlinkClick r:id="rId4" action="ppaction://hlinksldjump"/>
                </a:rPr>
                <a:t>/FLOTATION</a:t>
              </a:r>
              <a:endParaRPr lang="en-US" sz="1200" spc="-5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52082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SOURCES</a:t>
              </a:r>
              <a:endParaRPr lang="en-US" sz="1200" spc="-5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6" action="ppaction://hlinksldjump"/>
                </a:rPr>
                <a:t>ADJ</a:t>
              </a:r>
              <a:r>
                <a:rPr lang="en-US" sz="1200" spc="-50" dirty="0">
                  <a:hlinkClick r:id="rId6" action="ppaction://hlinksldjump"/>
                </a:rPr>
                <a:t>/RISK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3043238" y="0"/>
              <a:ext cx="1519237" cy="27699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COMP COSTS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6088063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err="1">
                  <a:hlinkClick r:id="rId8" action="ppaction://hlinksldjump"/>
                </a:rPr>
                <a:t>WACC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253583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Overview of Coleman Technologies Inc.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235950" cy="4495800"/>
          </a:xfrm>
        </p:spPr>
        <p:txBody>
          <a:bodyPr/>
          <a:lstStyle/>
          <a:p>
            <a:pPr>
              <a:lnSpc>
                <a:spcPct val="85000"/>
              </a:lnSpc>
              <a:spcAft>
                <a:spcPts val="500"/>
              </a:spcAft>
              <a:defRPr/>
            </a:pPr>
            <a:r>
              <a:rPr lang="en-US" dirty="0" smtClean="0"/>
              <a:t>Firm calculating cost of capital for major expansion program.</a:t>
            </a:r>
          </a:p>
          <a:p>
            <a:pPr lvl="1">
              <a:lnSpc>
                <a:spcPct val="85000"/>
              </a:lnSpc>
              <a:spcAft>
                <a:spcPts val="500"/>
              </a:spcAft>
              <a:defRPr/>
            </a:pPr>
            <a:r>
              <a:rPr lang="en-US" dirty="0" smtClean="0"/>
              <a:t>Tax rate = 40%.</a:t>
            </a:r>
          </a:p>
          <a:p>
            <a:pPr lvl="1">
              <a:lnSpc>
                <a:spcPct val="85000"/>
              </a:lnSpc>
              <a:spcAft>
                <a:spcPts val="500"/>
              </a:spcAft>
              <a:defRPr/>
            </a:pPr>
            <a:r>
              <a:rPr lang="en-US" dirty="0" smtClean="0"/>
              <a:t>15-year, 12% coupon, semiannual payment noncallable bonds sell for $1,153.72.  New bonds will be privately placed with no flotation cost.</a:t>
            </a:r>
          </a:p>
          <a:p>
            <a:pPr lvl="1">
              <a:lnSpc>
                <a:spcPct val="85000"/>
              </a:lnSpc>
              <a:spcAft>
                <a:spcPts val="500"/>
              </a:spcAft>
              <a:defRPr/>
            </a:pPr>
            <a:r>
              <a:rPr lang="en-US" dirty="0" smtClean="0"/>
              <a:t>10%, $100 par value, quarterly dividend, perpetual preferred stock sells for $111.10.</a:t>
            </a:r>
          </a:p>
          <a:p>
            <a:pPr lvl="1">
              <a:lnSpc>
                <a:spcPct val="85000"/>
              </a:lnSpc>
              <a:spcAft>
                <a:spcPts val="500"/>
              </a:spcAft>
              <a:defRPr/>
            </a:pPr>
            <a:r>
              <a:rPr lang="en-US" dirty="0" smtClean="0"/>
              <a:t>Common stock sells for $50.  D</a:t>
            </a:r>
            <a:r>
              <a:rPr lang="en-US" baseline="-25000" dirty="0" smtClean="0"/>
              <a:t>0</a:t>
            </a:r>
            <a:r>
              <a:rPr lang="en-US" dirty="0" smtClean="0"/>
              <a:t> = $4.19 and g = 5%.</a:t>
            </a:r>
          </a:p>
          <a:p>
            <a:pPr lvl="1">
              <a:lnSpc>
                <a:spcPct val="85000"/>
              </a:lnSpc>
              <a:spcAft>
                <a:spcPts val="500"/>
              </a:spcAft>
              <a:defRPr/>
            </a:pPr>
            <a:r>
              <a:rPr lang="en-US" dirty="0" smtClean="0"/>
              <a:t>b = 1.2;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RF</a:t>
            </a:r>
            <a:r>
              <a:rPr lang="en-US" dirty="0" smtClean="0"/>
              <a:t> = 7%; RP</a:t>
            </a:r>
            <a:r>
              <a:rPr lang="en-US" baseline="-25000" dirty="0" smtClean="0"/>
              <a:t>M</a:t>
            </a:r>
            <a:r>
              <a:rPr lang="en-US" dirty="0" smtClean="0"/>
              <a:t> = 6%.</a:t>
            </a:r>
          </a:p>
          <a:p>
            <a:pPr lvl="1">
              <a:lnSpc>
                <a:spcPct val="85000"/>
              </a:lnSpc>
              <a:spcAft>
                <a:spcPts val="500"/>
              </a:spcAft>
              <a:defRPr/>
            </a:pPr>
            <a:r>
              <a:rPr lang="en-US" dirty="0" smtClean="0"/>
              <a:t>Bond-Yield Risk Premium = 4%.</a:t>
            </a:r>
          </a:p>
          <a:p>
            <a:pPr lvl="1">
              <a:lnSpc>
                <a:spcPct val="85000"/>
              </a:lnSpc>
              <a:spcAft>
                <a:spcPts val="500"/>
              </a:spcAft>
              <a:defRPr/>
            </a:pPr>
            <a:r>
              <a:rPr lang="en-US" dirty="0" smtClean="0"/>
              <a:t>Target capital structure:  30% debt, 10% preferred, 60% common equity.</a:t>
            </a:r>
          </a:p>
          <a:p>
            <a:pPr lvl="1">
              <a:lnSpc>
                <a:spcPct val="85000"/>
              </a:lnSpc>
              <a:spcAft>
                <a:spcPts val="50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10-</a:t>
            </a:r>
            <a:fld id="{A3718E1A-8837-4B2F-93CF-F36332A203C7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" name="TextBox 6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2" action="ppaction://hlinksldjump"/>
                </a:rPr>
                <a:t>INTRO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456565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3" action="ppaction://hlinksldjump"/>
                </a:rPr>
                <a:t>ADJ</a:t>
              </a:r>
              <a:r>
                <a:rPr lang="en-US" sz="1200" spc="-50" dirty="0">
                  <a:hlinkClick r:id="rId3" action="ppaction://hlinksldjump"/>
                </a:rPr>
                <a:t>/FLOTATION</a:t>
              </a:r>
              <a:endParaRPr lang="en-US" sz="1200" spc="-50" dirty="0"/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152082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SOURCES</a:t>
              </a:r>
              <a:endParaRPr lang="en-US" sz="1200" spc="-5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5" action="ppaction://hlinksldjump"/>
                </a:rPr>
                <a:t>ADJ</a:t>
              </a:r>
              <a:r>
                <a:rPr lang="en-US" sz="1200" spc="-50" dirty="0">
                  <a:hlinkClick r:id="rId5" action="ppaction://hlinksldjump"/>
                </a:rPr>
                <a:t>/RISK</a:t>
              </a:r>
              <a:endParaRPr lang="en-US" sz="1200" spc="-5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3043238" y="0"/>
              <a:ext cx="1519237" cy="27699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6" action="ppaction://hlinksldjump"/>
                </a:rPr>
                <a:t>COMP COSTS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6088063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err="1">
                  <a:hlinkClick r:id="rId7" action="ppaction://hlinksldjump"/>
                </a:rPr>
                <a:t>WACC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319309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What is the firm’s </a:t>
            </a:r>
            <a:r>
              <a:rPr lang="en-US" dirty="0" err="1" smtClean="0"/>
              <a:t>WACC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(ignoring </a:t>
            </a:r>
            <a:r>
              <a:rPr lang="en-US" smtClean="0"/>
              <a:t>flotation costs</a:t>
            </a:r>
            <a:r>
              <a:rPr lang="en-US" dirty="0" smtClean="0"/>
              <a:t>)?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1143000" algn="r"/>
                <a:tab pos="1257300" algn="l"/>
              </a:tabLst>
              <a:defRPr/>
            </a:pPr>
            <a:r>
              <a:rPr lang="en-US" dirty="0" smtClean="0"/>
              <a:t>	WACC</a:t>
            </a:r>
            <a:r>
              <a:rPr lang="en-US" dirty="0"/>
              <a:t>	= </a:t>
            </a:r>
            <a:r>
              <a:rPr lang="en-US" dirty="0" smtClean="0"/>
              <a:t>w</a:t>
            </a:r>
            <a:r>
              <a:rPr lang="en-US" baseline="-25000" dirty="0" smtClean="0"/>
              <a:t>d</a:t>
            </a:r>
            <a:r>
              <a:rPr lang="en-US" dirty="0" smtClean="0"/>
              <a:t>r</a:t>
            </a:r>
            <a:r>
              <a:rPr lang="en-US" baseline="-25000" dirty="0" smtClean="0"/>
              <a:t>d</a:t>
            </a:r>
            <a:r>
              <a:rPr lang="en-US" dirty="0" smtClean="0"/>
              <a:t>(1 – T</a:t>
            </a:r>
            <a:r>
              <a:rPr lang="en-US" dirty="0"/>
              <a:t>) + w</a:t>
            </a:r>
            <a:r>
              <a:rPr lang="en-US" baseline="-25000" dirty="0"/>
              <a:t>p</a:t>
            </a:r>
            <a:r>
              <a:rPr lang="en-US" dirty="0"/>
              <a:t>r</a:t>
            </a:r>
            <a:r>
              <a:rPr lang="en-US" baseline="-25000" dirty="0"/>
              <a:t>p</a:t>
            </a:r>
            <a:r>
              <a:rPr lang="en-US" dirty="0"/>
              <a:t> + w</a:t>
            </a:r>
            <a:r>
              <a:rPr lang="en-US" baseline="-25000" dirty="0"/>
              <a:t>c</a:t>
            </a:r>
            <a:r>
              <a:rPr lang="en-US" dirty="0"/>
              <a:t>r</a:t>
            </a:r>
            <a:r>
              <a:rPr lang="en-US" baseline="-25000" dirty="0"/>
              <a:t>s</a:t>
            </a:r>
            <a:r>
              <a:rPr lang="en-US" dirty="0"/>
              <a:t> </a:t>
            </a:r>
          </a:p>
          <a:p>
            <a:pPr marL="0" indent="0">
              <a:buFont typeface="Wingdings" pitchFamily="2" charset="2"/>
              <a:buNone/>
              <a:tabLst>
                <a:tab pos="1143000" algn="r"/>
                <a:tab pos="1257300" algn="l"/>
              </a:tabLst>
              <a:defRPr/>
            </a:pPr>
            <a:r>
              <a:rPr lang="en-US" dirty="0"/>
              <a:t>     </a:t>
            </a:r>
            <a:r>
              <a:rPr lang="en-US" dirty="0" smtClean="0"/>
              <a:t>	</a:t>
            </a:r>
            <a:r>
              <a:rPr lang="en-US" dirty="0"/>
              <a:t>	= 0.3(10%)(0.6) + 0.1(9%) + 0.6(14%)</a:t>
            </a:r>
          </a:p>
          <a:p>
            <a:pPr marL="0" indent="0">
              <a:buFont typeface="Wingdings" pitchFamily="2" charset="2"/>
              <a:buNone/>
              <a:tabLst>
                <a:tab pos="1143000" algn="r"/>
                <a:tab pos="1257300" algn="l"/>
              </a:tabLst>
              <a:defRPr/>
            </a:pPr>
            <a:r>
              <a:rPr lang="en-US" dirty="0"/>
              <a:t>		= 1.8% + 0.9% + 8.4%</a:t>
            </a:r>
          </a:p>
          <a:p>
            <a:pPr marL="0" indent="0">
              <a:buFont typeface="Wingdings" pitchFamily="2" charset="2"/>
              <a:buNone/>
              <a:tabLst>
                <a:tab pos="1143000" algn="r"/>
                <a:tab pos="1257300" algn="l"/>
              </a:tabLst>
              <a:defRPr/>
            </a:pPr>
            <a:r>
              <a:rPr lang="en-US" dirty="0"/>
              <a:t>		= 11.1%</a:t>
            </a:r>
          </a:p>
          <a:p>
            <a:pPr>
              <a:buFont typeface="Wingdings" pitchFamily="2" charset="2"/>
              <a:buNone/>
              <a:tabLst>
                <a:tab pos="1314450" algn="l"/>
              </a:tabLst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4EE1ACEF-D0D8-4A0C-87F3-540C53996C96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76073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565650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4" action="ppaction://hlinksldjump"/>
                </a:rPr>
                <a:t>ADJ</a:t>
              </a:r>
              <a:r>
                <a:rPr lang="en-US" sz="1200" spc="-50" dirty="0">
                  <a:hlinkClick r:id="rId4" action="ppaction://hlinksldjump"/>
                </a:rPr>
                <a:t>/FLOTATION</a:t>
              </a:r>
              <a:endParaRPr lang="en-US" sz="1200" spc="-5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52082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SOURCES</a:t>
              </a:r>
              <a:endParaRPr lang="en-US" sz="1200" spc="-5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 err="1">
                  <a:hlinkClick r:id="rId6" action="ppaction://hlinksldjump"/>
                </a:rPr>
                <a:t>ADJ</a:t>
              </a:r>
              <a:r>
                <a:rPr lang="en-US" sz="1200" spc="-50" dirty="0">
                  <a:hlinkClick r:id="rId6" action="ppaction://hlinksldjump"/>
                </a:rPr>
                <a:t>/RISK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3043238" y="0"/>
              <a:ext cx="1519237" cy="27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COMP COSTS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6088063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 err="1">
                  <a:hlinkClick r:id="rId8" action="ppaction://hlinksldjump"/>
                </a:rPr>
                <a:t>WACC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345322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Basics of Capital Budgeting</a:t>
            </a:r>
          </a:p>
        </p:txBody>
      </p:sp>
      <p:sp>
        <p:nvSpPr>
          <p:cNvPr id="6147" name="Content Placeholder 14"/>
          <p:cNvSpPr>
            <a:spLocks noGrp="1"/>
          </p:cNvSpPr>
          <p:nvPr>
            <p:ph idx="1"/>
          </p:nvPr>
        </p:nvSpPr>
        <p:spPr>
          <a:xfrm>
            <a:off x="904874" y="3276600"/>
            <a:ext cx="7848601" cy="2849563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/>
              <a:t>Overview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Net Present Value (NPV)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Internal Rate of Return (IRR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2051" name="Text Placeholder 1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Chapter 11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A42CA68D-D40B-487A-B0F5-795683848093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4565967" cy="276225"/>
            <a:chOff x="0" y="0"/>
            <a:chExt cx="4565967" cy="276225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IRR</a:t>
              </a:r>
              <a:endParaRPr 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83372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What is capital budgeting?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Analysis of potential additions to fixed assets.</a:t>
            </a:r>
          </a:p>
          <a:p>
            <a:pPr eaLnBrk="1" hangingPunct="1">
              <a:defRPr/>
            </a:pPr>
            <a:r>
              <a:rPr lang="en-US" dirty="0" smtClean="0"/>
              <a:t>Long-term decisions; involve large expenditures.</a:t>
            </a:r>
          </a:p>
          <a:p>
            <a:pPr eaLnBrk="1" hangingPunct="1">
              <a:defRPr/>
            </a:pPr>
            <a:r>
              <a:rPr lang="en-US" dirty="0" smtClean="0"/>
              <a:t>Very important to firm’s future.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A9335B97-1192-4CD4-AE72-DE3D11DF7687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14" name="Pentagon 13"/>
          <p:cNvSpPr/>
          <p:nvPr/>
        </p:nvSpPr>
        <p:spPr bwMode="auto">
          <a:xfrm>
            <a:off x="0" y="276225"/>
            <a:ext cx="15176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4565967" cy="276225"/>
            <a:chOff x="0" y="0"/>
            <a:chExt cx="4565967" cy="276225"/>
          </a:xfrm>
        </p:grpSpPr>
        <p:sp>
          <p:nvSpPr>
            <p:cNvPr id="16" name="TextBox 15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IRR</a:t>
              </a:r>
              <a:endParaRPr 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343187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Steps to Capital Budgeting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marL="609600" indent="-609600" eaLnBrk="1" hangingPunct="1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dirty="0" smtClean="0"/>
              <a:t>Estimate CFs (inflows &amp; outflows).</a:t>
            </a:r>
          </a:p>
          <a:p>
            <a:pPr marL="609600" indent="-609600" eaLnBrk="1" hangingPunct="1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dirty="0" smtClean="0"/>
              <a:t>Assess riskiness of CFs.</a:t>
            </a:r>
          </a:p>
          <a:p>
            <a:pPr marL="609600" indent="-609600" eaLnBrk="1" hangingPunct="1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dirty="0" smtClean="0"/>
              <a:t>Determine the appropriate cost of capital.</a:t>
            </a:r>
          </a:p>
          <a:p>
            <a:pPr marL="609600" indent="-609600" eaLnBrk="1" hangingPunct="1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dirty="0" smtClean="0"/>
              <a:t>Find NPV and/or IRR.</a:t>
            </a:r>
          </a:p>
          <a:p>
            <a:pPr marL="609600" indent="-609600" eaLnBrk="1" hangingPunct="1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dirty="0" smtClean="0"/>
              <a:t>Accept if NPV &gt; 0 and/or IRR &gt; WACC.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223F16E2-C319-4126-8420-FAFE5039B693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15176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4565967" cy="276225"/>
            <a:chOff x="0" y="0"/>
            <a:chExt cx="4565967" cy="276225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IRR</a:t>
              </a:r>
              <a:endParaRPr 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337657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75247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900" dirty="0" smtClean="0"/>
              <a:t>What is the difference between independent and mutually exclusive projects?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Independent projects:  If the cash flows of one are unaffected by the acceptance of the other.</a:t>
            </a:r>
          </a:p>
          <a:p>
            <a:pPr eaLnBrk="1" hangingPunct="1">
              <a:defRPr/>
            </a:pPr>
            <a:r>
              <a:rPr lang="en-US" dirty="0" smtClean="0"/>
              <a:t>Mutually exclusive projects:  If the cash flows of one can be adversely impacted by the acceptance of the other</a:t>
            </a:r>
            <a:r>
              <a:rPr lang="en-US" dirty="0" smtClean="0"/>
              <a:t>.</a:t>
            </a:r>
          </a:p>
          <a:p>
            <a:pPr marL="574675" lvl="2" indent="0" eaLnBrk="1" hangingPunct="1">
              <a:buNone/>
              <a:defRPr/>
            </a:pPr>
            <a:r>
              <a:rPr lang="en-US" sz="1800" i="1" dirty="0" smtClean="0"/>
              <a:t>Mutually Exclusive: In </a:t>
            </a:r>
            <a:r>
              <a:rPr lang="en-US" sz="1800" i="1" dirty="0"/>
              <a:t>logic and probability theory, two events are mutually exclusive or disjoint if they cannot both occur at the same time. A clear example is the set of outcomes of a single coin toss, which can result in either heads or tails, but not both</a:t>
            </a:r>
            <a:endParaRPr lang="en-US" sz="1800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EB96961E-6BE8-4073-B1D9-4DA146BE47CD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15176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4565967" cy="276225"/>
            <a:chOff x="0" y="0"/>
            <a:chExt cx="4565967" cy="276225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IRR</a:t>
              </a:r>
              <a:endParaRPr 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216977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29600" cy="752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What is the difference between normal and nonnormal cash flow streams?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Normal cash flow stream:  Cost (negative CF) followed by a series of positive cash inflows.  One change of signs.</a:t>
            </a:r>
          </a:p>
          <a:p>
            <a:pPr eaLnBrk="1" hangingPunct="1">
              <a:defRPr/>
            </a:pPr>
            <a:r>
              <a:rPr lang="en-US" dirty="0" smtClean="0"/>
              <a:t>Nonnormal cash flow stream:  Two or more changes of signs.  Most common:  Cost (negative CF), then string of positive CFs, then cost to close project.  Examples include nuclear power plant, strip mine,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5576CB87-4EEB-4E19-AF3B-EC631F1B3BAC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15176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4565967" cy="276225"/>
            <a:chOff x="0" y="0"/>
            <a:chExt cx="4565967" cy="276225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IRR</a:t>
              </a:r>
              <a:endParaRPr 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699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Net Present Value (NPV)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Sum of the PVs of all cash inflows and outflows of a project: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028B404A-E265-4063-AB0C-0EF50052ECAF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/>
          </p:nvPr>
        </p:nvGraphicFramePr>
        <p:xfrm>
          <a:off x="3571875" y="2620963"/>
          <a:ext cx="1995488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3" imgW="1002960" imgH="380880" progId="Equation.3">
                  <p:embed/>
                </p:oleObj>
              </mc:Choice>
              <mc:Fallback>
                <p:oleObj name="Equation" r:id="rId3" imgW="10029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2620963"/>
                        <a:ext cx="1995488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entagon 6"/>
          <p:cNvSpPr/>
          <p:nvPr/>
        </p:nvSpPr>
        <p:spPr bwMode="auto">
          <a:xfrm>
            <a:off x="0" y="276225"/>
            <a:ext cx="304482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4565967" cy="276225"/>
            <a:chOff x="0" y="0"/>
            <a:chExt cx="4565967" cy="27622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" name="TextBox 8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5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6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IRR</a:t>
              </a:r>
              <a:endParaRPr 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8"/>
          <p:cNvSpPr>
            <a:spLocks noGrp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 smtClean="0"/>
              <a:t>Projects we’ll examine:</a:t>
            </a: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latin typeface="Symbol" pitchFamily="18" charset="2"/>
              </a:rPr>
              <a:t></a:t>
            </a:r>
            <a:r>
              <a:rPr lang="en-US" dirty="0" smtClean="0"/>
              <a:t>CF is the difference between CF</a:t>
            </a:r>
            <a:r>
              <a:rPr lang="en-US" baseline="-25000" dirty="0" smtClean="0"/>
              <a:t>L</a:t>
            </a:r>
            <a:r>
              <a:rPr lang="en-US" dirty="0" smtClean="0"/>
              <a:t> and CF</a:t>
            </a:r>
            <a:r>
              <a:rPr lang="en-US" baseline="-25000" dirty="0" smtClean="0"/>
              <a:t>S</a:t>
            </a:r>
            <a:r>
              <a:rPr lang="en-US" dirty="0" smtClean="0"/>
              <a:t>.  We’ll use </a:t>
            </a:r>
            <a:r>
              <a:rPr lang="en-US" dirty="0" smtClean="0">
                <a:latin typeface="Symbol" pitchFamily="18" charset="2"/>
              </a:rPr>
              <a:t></a:t>
            </a:r>
            <a:r>
              <a:rPr lang="en-US" dirty="0" smtClean="0"/>
              <a:t>CF later.</a:t>
            </a:r>
          </a:p>
          <a:p>
            <a:pPr>
              <a:buFont typeface="Arial" charset="0"/>
              <a:buNone/>
              <a:defRPr/>
            </a:pP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817688" y="2105025"/>
          <a:ext cx="550411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028"/>
                <a:gridCol w="1376028"/>
                <a:gridCol w="1376028"/>
                <a:gridCol w="1376028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Flow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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62013" algn="dec"/>
                        </a:tabLst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-100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62013" algn="dec"/>
                        </a:tabLst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-100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796925" algn="dec"/>
                        </a:tabLst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62013" algn="dec"/>
                        </a:tabLst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62013" algn="dec"/>
                        </a:tabLst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70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796925" algn="dec"/>
                        </a:tabLst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-60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62013" algn="dec"/>
                        </a:tabLst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60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62013" algn="dec"/>
                        </a:tabLst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50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796925" algn="dec"/>
                        </a:tabLst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62013" algn="dec"/>
                        </a:tabLst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80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62013" algn="dec"/>
                        </a:tabLst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20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796925" algn="dec"/>
                        </a:tabLst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60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C24E83DB-EB77-4458-A19E-C23843209530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7" name="Pentagon 6"/>
          <p:cNvSpPr/>
          <p:nvPr/>
        </p:nvSpPr>
        <p:spPr bwMode="auto">
          <a:xfrm>
            <a:off x="0" y="276225"/>
            <a:ext cx="304482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4565967" cy="276225"/>
            <a:chOff x="0" y="0"/>
            <a:chExt cx="4565967" cy="27622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" name="TextBox 8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IRR</a:t>
              </a:r>
              <a:endParaRPr 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1249924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Calculating the Expected Return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A332B51E-5D9F-49FE-A467-42A83827D46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758645"/>
              </p:ext>
            </p:extLst>
          </p:nvPr>
        </p:nvGraphicFramePr>
        <p:xfrm>
          <a:off x="2316163" y="1916113"/>
          <a:ext cx="4519612" cy="299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4" imgW="2260440" imgH="1498320" progId="Equation.3">
                  <p:embed/>
                </p:oleObj>
              </mc:Choice>
              <mc:Fallback>
                <p:oleObj name="Equation" r:id="rId4" imgW="2260440" imgH="1498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1916113"/>
                        <a:ext cx="4519612" cy="299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Pentagon 10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1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TextBox 12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0"/>
          <a:srcRect l="20424" t="2024" r="41441" b="-2164"/>
          <a:stretch/>
        </p:blipFill>
        <p:spPr>
          <a:xfrm>
            <a:off x="6719507" y="1637607"/>
            <a:ext cx="1960149" cy="2081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174"/>
            <a:ext cx="8229600" cy="758826"/>
          </a:xfrm>
        </p:spPr>
        <p:txBody>
          <a:bodyPr/>
          <a:lstStyle/>
          <a:p>
            <a:pPr eaLnBrk="1" hangingPunct="1"/>
            <a:r>
              <a:rPr lang="en-US" dirty="0" smtClean="0"/>
              <a:t>What is Project L’s NPV?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3476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6686550" algn="l"/>
              </a:tabLst>
              <a:defRPr/>
            </a:pPr>
            <a:r>
              <a:rPr lang="en-US" dirty="0" smtClean="0"/>
              <a:t>WACC = 10%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1629E277-FBD7-47C2-A6F6-E4DA4DF1AC73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593725" y="2160588"/>
            <a:ext cx="8229600" cy="2676525"/>
            <a:chOff x="593725" y="2427288"/>
            <a:chExt cx="8229600" cy="2676526"/>
          </a:xfrm>
        </p:grpSpPr>
        <p:grpSp>
          <p:nvGrpSpPr>
            <p:cNvPr id="12297" name="Group 64"/>
            <p:cNvGrpSpPr>
              <a:grpSpLocks/>
            </p:cNvGrpSpPr>
            <p:nvPr/>
          </p:nvGrpSpPr>
          <p:grpSpPr bwMode="auto">
            <a:xfrm>
              <a:off x="593725" y="2427288"/>
              <a:ext cx="8229600" cy="2676526"/>
              <a:chOff x="584200" y="2427288"/>
              <a:chExt cx="8229600" cy="2676526"/>
            </a:xfrm>
          </p:grpSpPr>
          <p:grpSp>
            <p:nvGrpSpPr>
              <p:cNvPr id="12302" name="Group 8"/>
              <p:cNvGrpSpPr>
                <a:grpSpLocks noChangeAspect="1"/>
              </p:cNvGrpSpPr>
              <p:nvPr/>
            </p:nvGrpSpPr>
            <p:grpSpPr bwMode="auto">
              <a:xfrm>
                <a:off x="584200" y="2427288"/>
                <a:ext cx="8229600" cy="2676526"/>
                <a:chOff x="368" y="1001"/>
                <a:chExt cx="5184" cy="1686"/>
              </a:xfrm>
            </p:grpSpPr>
            <p:sp>
              <p:nvSpPr>
                <p:cNvPr id="20493" name="AutoShape 7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368" y="1002"/>
                  <a:ext cx="5184" cy="16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494" name="Rectangle 9"/>
                <p:cNvSpPr>
                  <a:spLocks noChangeArrowheads="1"/>
                </p:cNvSpPr>
                <p:nvPr/>
              </p:nvSpPr>
              <p:spPr bwMode="auto">
                <a:xfrm>
                  <a:off x="1020" y="1001"/>
                  <a:ext cx="425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Year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495" name="Rectangle 11"/>
                <p:cNvSpPr>
                  <a:spLocks noChangeArrowheads="1"/>
                </p:cNvSpPr>
                <p:nvPr/>
              </p:nvSpPr>
              <p:spPr bwMode="auto">
                <a:xfrm>
                  <a:off x="2813" y="1001"/>
                  <a:ext cx="319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CF</a:t>
                  </a:r>
                  <a:r>
                    <a:rPr lang="en-US" sz="2600" baseline="-250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</a:t>
                  </a:r>
                  <a:endParaRPr lang="en-US" sz="2600" baseline="-25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497" name="Rectangle 14"/>
                <p:cNvSpPr>
                  <a:spLocks noChangeArrowheads="1"/>
                </p:cNvSpPr>
                <p:nvPr/>
              </p:nvSpPr>
              <p:spPr bwMode="auto">
                <a:xfrm>
                  <a:off x="4101" y="1001"/>
                  <a:ext cx="893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PV of CF</a:t>
                  </a:r>
                  <a:r>
                    <a:rPr lang="en-US" sz="2600" baseline="-250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</a:t>
                  </a:r>
                  <a:endParaRPr lang="en-US" sz="2600" baseline="-25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499" name="Rectangle 17"/>
                <p:cNvSpPr>
                  <a:spLocks noChangeArrowheads="1"/>
                </p:cNvSpPr>
                <p:nvPr/>
              </p:nvSpPr>
              <p:spPr bwMode="auto">
                <a:xfrm>
                  <a:off x="1176" y="1278"/>
                  <a:ext cx="11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00" name="Rectangle 19"/>
                <p:cNvSpPr>
                  <a:spLocks noChangeArrowheads="1"/>
                </p:cNvSpPr>
                <p:nvPr/>
              </p:nvSpPr>
              <p:spPr bwMode="auto">
                <a:xfrm>
                  <a:off x="2726" y="1278"/>
                  <a:ext cx="7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01" name="Rectangle 20"/>
                <p:cNvSpPr>
                  <a:spLocks noChangeArrowheads="1"/>
                </p:cNvSpPr>
                <p:nvPr/>
              </p:nvSpPr>
              <p:spPr bwMode="auto">
                <a:xfrm>
                  <a:off x="2805" y="1278"/>
                  <a:ext cx="351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100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02" name="Rectangle 22"/>
                <p:cNvSpPr>
                  <a:spLocks noChangeArrowheads="1"/>
                </p:cNvSpPr>
                <p:nvPr/>
              </p:nvSpPr>
              <p:spPr bwMode="auto">
                <a:xfrm>
                  <a:off x="4115" y="1278"/>
                  <a:ext cx="7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03" name="Rectangle 23"/>
                <p:cNvSpPr>
                  <a:spLocks noChangeArrowheads="1"/>
                </p:cNvSpPr>
                <p:nvPr/>
              </p:nvSpPr>
              <p:spPr bwMode="auto">
                <a:xfrm>
                  <a:off x="4158" y="1278"/>
                  <a:ext cx="761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$100.00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04" name="Rectangle 30"/>
                <p:cNvSpPr>
                  <a:spLocks noChangeArrowheads="1"/>
                </p:cNvSpPr>
                <p:nvPr/>
              </p:nvSpPr>
              <p:spPr bwMode="auto">
                <a:xfrm>
                  <a:off x="1176" y="1538"/>
                  <a:ext cx="11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05" name="Rectangle 32"/>
                <p:cNvSpPr>
                  <a:spLocks noChangeArrowheads="1"/>
                </p:cNvSpPr>
                <p:nvPr/>
              </p:nvSpPr>
              <p:spPr bwMode="auto">
                <a:xfrm>
                  <a:off x="2923" y="1538"/>
                  <a:ext cx="23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10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06" name="Rectangle 34"/>
                <p:cNvSpPr>
                  <a:spLocks noChangeArrowheads="1"/>
                </p:cNvSpPr>
                <p:nvPr/>
              </p:nvSpPr>
              <p:spPr bwMode="auto">
                <a:xfrm>
                  <a:off x="4481" y="1538"/>
                  <a:ext cx="41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9.09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07" name="Rectangle 36"/>
                <p:cNvSpPr>
                  <a:spLocks noChangeArrowheads="1"/>
                </p:cNvSpPr>
                <p:nvPr/>
              </p:nvSpPr>
              <p:spPr bwMode="auto">
                <a:xfrm>
                  <a:off x="1176" y="1799"/>
                  <a:ext cx="11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08" name="Rectangle 38"/>
                <p:cNvSpPr>
                  <a:spLocks noChangeArrowheads="1"/>
                </p:cNvSpPr>
                <p:nvPr/>
              </p:nvSpPr>
              <p:spPr bwMode="auto">
                <a:xfrm>
                  <a:off x="2923" y="1799"/>
                  <a:ext cx="23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60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09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9" y="1799"/>
                  <a:ext cx="52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49.59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10" name="Rectangle 42"/>
                <p:cNvSpPr>
                  <a:spLocks noChangeArrowheads="1"/>
                </p:cNvSpPr>
                <p:nvPr/>
              </p:nvSpPr>
              <p:spPr bwMode="auto">
                <a:xfrm>
                  <a:off x="1176" y="2060"/>
                  <a:ext cx="11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11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3" y="2060"/>
                  <a:ext cx="23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80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12" name="Rectangle 49"/>
                <p:cNvSpPr>
                  <a:spLocks noChangeArrowheads="1"/>
                </p:cNvSpPr>
                <p:nvPr/>
              </p:nvSpPr>
              <p:spPr bwMode="auto">
                <a:xfrm>
                  <a:off x="4369" y="2060"/>
                  <a:ext cx="51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60.11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13" name="Rectangle 54"/>
                <p:cNvSpPr>
                  <a:spLocks noChangeArrowheads="1"/>
                </p:cNvSpPr>
                <p:nvPr/>
              </p:nvSpPr>
              <p:spPr bwMode="auto">
                <a:xfrm>
                  <a:off x="3494" y="2319"/>
                  <a:ext cx="51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NPV</a:t>
                  </a:r>
                  <a:r>
                    <a:rPr lang="en-US" sz="2600" baseline="-250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</a:t>
                  </a:r>
                  <a:endParaRPr lang="en-US" sz="2600" baseline="-25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15" name="Rectangle 57"/>
                <p:cNvSpPr>
                  <a:spLocks noChangeArrowheads="1"/>
                </p:cNvSpPr>
                <p:nvPr/>
              </p:nvSpPr>
              <p:spPr bwMode="auto">
                <a:xfrm>
                  <a:off x="4042" y="2319"/>
                  <a:ext cx="12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=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16" name="Rectangle 61"/>
                <p:cNvSpPr>
                  <a:spLocks noChangeArrowheads="1"/>
                </p:cNvSpPr>
                <p:nvPr/>
              </p:nvSpPr>
              <p:spPr bwMode="auto">
                <a:xfrm>
                  <a:off x="4177" y="2319"/>
                  <a:ext cx="761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2600" dirty="0">
                      <a:solidFill>
                        <a:srgbClr val="24406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$  18.79</a:t>
                  </a:r>
                  <a:endParaRPr lang="en-US" sz="2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64" name="Straight Connector 63"/>
              <p:cNvCxnSpPr/>
              <p:nvPr/>
            </p:nvCxnSpPr>
            <p:spPr>
              <a:xfrm>
                <a:off x="6638925" y="4943476"/>
                <a:ext cx="1235075" cy="0"/>
              </a:xfrm>
              <a:prstGeom prst="line">
                <a:avLst/>
              </a:prstGeom>
              <a:ln w="63500" cmpd="dbl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>
              <a:off x="6648450" y="4495801"/>
              <a:ext cx="1235075" cy="0"/>
            </a:xfrm>
            <a:prstGeom prst="line">
              <a:avLst/>
            </a:prstGeom>
            <a:ln w="25400" cmpd="sng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88" name="Rectangle 25"/>
            <p:cNvSpPr>
              <a:spLocks noChangeArrowheads="1"/>
            </p:cNvSpPr>
            <p:nvPr/>
          </p:nvSpPr>
          <p:spPr bwMode="auto">
            <a:xfrm>
              <a:off x="1630363" y="2843213"/>
              <a:ext cx="685800" cy="25400"/>
            </a:xfrm>
            <a:prstGeom prst="rect">
              <a:avLst/>
            </a:prstGeom>
            <a:solidFill>
              <a:srgbClr val="2440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489" name="Rectangle 27"/>
            <p:cNvSpPr>
              <a:spLocks noChangeArrowheads="1"/>
            </p:cNvSpPr>
            <p:nvPr/>
          </p:nvSpPr>
          <p:spPr bwMode="auto">
            <a:xfrm>
              <a:off x="4343400" y="2843213"/>
              <a:ext cx="685800" cy="25400"/>
            </a:xfrm>
            <a:prstGeom prst="rect">
              <a:avLst/>
            </a:prstGeom>
            <a:solidFill>
              <a:srgbClr val="2440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490" name="Rectangle 29"/>
            <p:cNvSpPr>
              <a:spLocks noChangeArrowheads="1"/>
            </p:cNvSpPr>
            <p:nvPr/>
          </p:nvSpPr>
          <p:spPr bwMode="auto">
            <a:xfrm>
              <a:off x="6516688" y="2843213"/>
              <a:ext cx="1371600" cy="25400"/>
            </a:xfrm>
            <a:prstGeom prst="rect">
              <a:avLst/>
            </a:prstGeom>
            <a:solidFill>
              <a:srgbClr val="2440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603250" y="4943475"/>
            <a:ext cx="7616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50000"/>
              <a:buFont typeface="Wingdings" pitchFamily="2" charset="2"/>
              <a:buNone/>
              <a:tabLst>
                <a:tab pos="6686550" algn="l"/>
              </a:tabLst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Excel:  =NPV(rate,CF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:CF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+ CF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50000"/>
              <a:buFont typeface="Wingdings" pitchFamily="2" charset="2"/>
              <a:buNone/>
              <a:tabLst>
                <a:tab pos="6686550" algn="l"/>
              </a:tabLst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Here, CF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negative.</a:t>
            </a:r>
          </a:p>
        </p:txBody>
      </p:sp>
      <p:sp>
        <p:nvSpPr>
          <p:cNvPr id="35" name="Pentagon 34"/>
          <p:cNvSpPr/>
          <p:nvPr/>
        </p:nvSpPr>
        <p:spPr bwMode="auto">
          <a:xfrm>
            <a:off x="0" y="276225"/>
            <a:ext cx="304482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3175" y="0"/>
            <a:ext cx="4565967" cy="276225"/>
            <a:chOff x="0" y="0"/>
            <a:chExt cx="4565967" cy="27622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8" name="TextBox 3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IRR</a:t>
              </a:r>
              <a:endParaRPr 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291031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37" grpId="0"/>
      <p:bldP spid="3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2112"/>
            <a:ext cx="8229600" cy="750888"/>
          </a:xfrm>
        </p:spPr>
        <p:txBody>
          <a:bodyPr/>
          <a:lstStyle/>
          <a:p>
            <a:pPr eaLnBrk="1" hangingPunct="1"/>
            <a:r>
              <a:rPr lang="en-US" dirty="0" smtClean="0"/>
              <a:t>What is Project S’ NPV?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WACC = 10%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C6EA671D-C2EB-4EC9-9DDD-067A58EAA964}" type="slidenum">
              <a:rPr lang="en-US"/>
              <a:pPr>
                <a:defRPr/>
              </a:pPr>
              <a:t>51</a:t>
            </a:fld>
            <a:endParaRPr lang="en-US" dirty="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93725" y="2189163"/>
            <a:ext cx="8229600" cy="2676525"/>
            <a:chOff x="593725" y="2189163"/>
            <a:chExt cx="8229600" cy="2676525"/>
          </a:xfrm>
        </p:grpSpPr>
        <p:grpSp>
          <p:nvGrpSpPr>
            <p:cNvPr id="13321" name="Group 8"/>
            <p:cNvGrpSpPr>
              <a:grpSpLocks noChangeAspect="1"/>
            </p:cNvGrpSpPr>
            <p:nvPr/>
          </p:nvGrpSpPr>
          <p:grpSpPr bwMode="auto">
            <a:xfrm>
              <a:off x="593725" y="2189163"/>
              <a:ext cx="8229600" cy="2676525"/>
              <a:chOff x="368" y="1001"/>
              <a:chExt cx="5184" cy="1686"/>
            </a:xfrm>
          </p:grpSpPr>
          <p:sp>
            <p:nvSpPr>
              <p:cNvPr id="22538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368" y="1002"/>
                <a:ext cx="5184" cy="1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539" name="Rectangle 9"/>
              <p:cNvSpPr>
                <a:spLocks noChangeArrowheads="1"/>
              </p:cNvSpPr>
              <p:nvPr/>
            </p:nvSpPr>
            <p:spPr bwMode="auto">
              <a:xfrm>
                <a:off x="1020" y="1001"/>
                <a:ext cx="42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Year</a:t>
                </a:r>
              </a:p>
            </p:txBody>
          </p:sp>
          <p:sp>
            <p:nvSpPr>
              <p:cNvPr id="22540" name="Rectangle 11"/>
              <p:cNvSpPr>
                <a:spLocks noChangeArrowheads="1"/>
              </p:cNvSpPr>
              <p:nvPr/>
            </p:nvSpPr>
            <p:spPr bwMode="auto">
              <a:xfrm>
                <a:off x="2813" y="1001"/>
                <a:ext cx="31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CF</a:t>
                </a:r>
                <a:r>
                  <a:rPr lang="en-US" sz="26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22542" name="Rectangle 14"/>
              <p:cNvSpPr>
                <a:spLocks noChangeArrowheads="1"/>
              </p:cNvSpPr>
              <p:nvPr/>
            </p:nvSpPr>
            <p:spPr bwMode="auto">
              <a:xfrm>
                <a:off x="4101" y="1001"/>
                <a:ext cx="89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PV of CF</a:t>
                </a:r>
                <a:r>
                  <a:rPr lang="en-US" sz="26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22544" name="Rectangle 17"/>
              <p:cNvSpPr>
                <a:spLocks noChangeArrowheads="1"/>
              </p:cNvSpPr>
              <p:nvPr/>
            </p:nvSpPr>
            <p:spPr bwMode="auto">
              <a:xfrm>
                <a:off x="1176" y="1278"/>
                <a:ext cx="11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22545" name="Rectangle 19"/>
              <p:cNvSpPr>
                <a:spLocks noChangeArrowheads="1"/>
              </p:cNvSpPr>
              <p:nvPr/>
            </p:nvSpPr>
            <p:spPr bwMode="auto">
              <a:xfrm>
                <a:off x="2726" y="1278"/>
                <a:ext cx="7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22546" name="Rectangle 20"/>
              <p:cNvSpPr>
                <a:spLocks noChangeArrowheads="1"/>
              </p:cNvSpPr>
              <p:nvPr/>
            </p:nvSpPr>
            <p:spPr bwMode="auto">
              <a:xfrm>
                <a:off x="2805" y="1278"/>
                <a:ext cx="35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100</a:t>
                </a:r>
              </a:p>
            </p:txBody>
          </p:sp>
          <p:sp>
            <p:nvSpPr>
              <p:cNvPr id="22547" name="Rectangle 22"/>
              <p:cNvSpPr>
                <a:spLocks noChangeArrowheads="1"/>
              </p:cNvSpPr>
              <p:nvPr/>
            </p:nvSpPr>
            <p:spPr bwMode="auto">
              <a:xfrm>
                <a:off x="4115" y="1278"/>
                <a:ext cx="7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22548" name="Rectangle 23"/>
              <p:cNvSpPr>
                <a:spLocks noChangeArrowheads="1"/>
              </p:cNvSpPr>
              <p:nvPr/>
            </p:nvSpPr>
            <p:spPr bwMode="auto">
              <a:xfrm>
                <a:off x="4154" y="1278"/>
                <a:ext cx="76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$100.00</a:t>
                </a:r>
              </a:p>
            </p:txBody>
          </p:sp>
          <p:sp>
            <p:nvSpPr>
              <p:cNvPr id="22549" name="Rectangle 25"/>
              <p:cNvSpPr>
                <a:spLocks noChangeArrowheads="1"/>
              </p:cNvSpPr>
              <p:nvPr/>
            </p:nvSpPr>
            <p:spPr bwMode="auto">
              <a:xfrm>
                <a:off x="1021" y="1263"/>
                <a:ext cx="432" cy="16"/>
              </a:xfrm>
              <a:prstGeom prst="rect">
                <a:avLst/>
              </a:prstGeom>
              <a:solidFill>
                <a:srgbClr val="2440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550" name="Rectangle 27"/>
              <p:cNvSpPr>
                <a:spLocks noChangeArrowheads="1"/>
              </p:cNvSpPr>
              <p:nvPr/>
            </p:nvSpPr>
            <p:spPr bwMode="auto">
              <a:xfrm>
                <a:off x="2730" y="1263"/>
                <a:ext cx="432" cy="16"/>
              </a:xfrm>
              <a:prstGeom prst="rect">
                <a:avLst/>
              </a:prstGeom>
              <a:solidFill>
                <a:srgbClr val="2440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551" name="Rectangle 29"/>
              <p:cNvSpPr>
                <a:spLocks noChangeArrowheads="1"/>
              </p:cNvSpPr>
              <p:nvPr/>
            </p:nvSpPr>
            <p:spPr bwMode="auto">
              <a:xfrm>
                <a:off x="4099" y="1263"/>
                <a:ext cx="864" cy="16"/>
              </a:xfrm>
              <a:prstGeom prst="rect">
                <a:avLst/>
              </a:prstGeom>
              <a:solidFill>
                <a:srgbClr val="2440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552" name="Rectangle 30"/>
              <p:cNvSpPr>
                <a:spLocks noChangeArrowheads="1"/>
              </p:cNvSpPr>
              <p:nvPr/>
            </p:nvSpPr>
            <p:spPr bwMode="auto">
              <a:xfrm>
                <a:off x="1176" y="1538"/>
                <a:ext cx="11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2553" name="Rectangle 32"/>
              <p:cNvSpPr>
                <a:spLocks noChangeArrowheads="1"/>
              </p:cNvSpPr>
              <p:nvPr/>
            </p:nvSpPr>
            <p:spPr bwMode="auto">
              <a:xfrm>
                <a:off x="2923" y="1538"/>
                <a:ext cx="23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70</a:t>
                </a:r>
              </a:p>
            </p:txBody>
          </p:sp>
          <p:sp>
            <p:nvSpPr>
              <p:cNvPr id="22554" name="Rectangle 34"/>
              <p:cNvSpPr>
                <a:spLocks noChangeArrowheads="1"/>
              </p:cNvSpPr>
              <p:nvPr/>
            </p:nvSpPr>
            <p:spPr bwMode="auto">
              <a:xfrm>
                <a:off x="4369" y="1538"/>
                <a:ext cx="52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63.64</a:t>
                </a:r>
              </a:p>
            </p:txBody>
          </p:sp>
          <p:sp>
            <p:nvSpPr>
              <p:cNvPr id="22555" name="Rectangle 36"/>
              <p:cNvSpPr>
                <a:spLocks noChangeArrowheads="1"/>
              </p:cNvSpPr>
              <p:nvPr/>
            </p:nvSpPr>
            <p:spPr bwMode="auto">
              <a:xfrm>
                <a:off x="1176" y="1799"/>
                <a:ext cx="11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2556" name="Rectangle 38"/>
              <p:cNvSpPr>
                <a:spLocks noChangeArrowheads="1"/>
              </p:cNvSpPr>
              <p:nvPr/>
            </p:nvSpPr>
            <p:spPr bwMode="auto">
              <a:xfrm>
                <a:off x="2923" y="1799"/>
                <a:ext cx="23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50</a:t>
                </a:r>
              </a:p>
            </p:txBody>
          </p:sp>
          <p:sp>
            <p:nvSpPr>
              <p:cNvPr id="22557" name="Rectangle 40"/>
              <p:cNvSpPr>
                <a:spLocks noChangeArrowheads="1"/>
              </p:cNvSpPr>
              <p:nvPr/>
            </p:nvSpPr>
            <p:spPr bwMode="auto">
              <a:xfrm>
                <a:off x="4369" y="1799"/>
                <a:ext cx="52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41.32</a:t>
                </a:r>
              </a:p>
            </p:txBody>
          </p:sp>
          <p:sp>
            <p:nvSpPr>
              <p:cNvPr id="22558" name="Rectangle 42"/>
              <p:cNvSpPr>
                <a:spLocks noChangeArrowheads="1"/>
              </p:cNvSpPr>
              <p:nvPr/>
            </p:nvSpPr>
            <p:spPr bwMode="auto">
              <a:xfrm>
                <a:off x="1176" y="2060"/>
                <a:ext cx="11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2559" name="Rectangle 44"/>
              <p:cNvSpPr>
                <a:spLocks noChangeArrowheads="1"/>
              </p:cNvSpPr>
              <p:nvPr/>
            </p:nvSpPr>
            <p:spPr bwMode="auto">
              <a:xfrm>
                <a:off x="2923" y="2060"/>
                <a:ext cx="23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</a:p>
            </p:txBody>
          </p:sp>
          <p:sp>
            <p:nvSpPr>
              <p:cNvPr id="22560" name="Rectangle 49"/>
              <p:cNvSpPr>
                <a:spLocks noChangeArrowheads="1"/>
              </p:cNvSpPr>
              <p:nvPr/>
            </p:nvSpPr>
            <p:spPr bwMode="auto">
              <a:xfrm>
                <a:off x="4369" y="2060"/>
                <a:ext cx="52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15.02</a:t>
                </a:r>
              </a:p>
            </p:txBody>
          </p:sp>
          <p:sp>
            <p:nvSpPr>
              <p:cNvPr id="22561" name="Rectangle 54"/>
              <p:cNvSpPr>
                <a:spLocks noChangeArrowheads="1"/>
              </p:cNvSpPr>
              <p:nvPr/>
            </p:nvSpPr>
            <p:spPr bwMode="auto">
              <a:xfrm>
                <a:off x="3398" y="2319"/>
                <a:ext cx="52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NPV</a:t>
                </a:r>
                <a:r>
                  <a:rPr lang="en-US" sz="26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22563" name="Rectangle 57"/>
              <p:cNvSpPr>
                <a:spLocks noChangeArrowheads="1"/>
              </p:cNvSpPr>
              <p:nvPr/>
            </p:nvSpPr>
            <p:spPr bwMode="auto">
              <a:xfrm>
                <a:off x="3964" y="2319"/>
                <a:ext cx="1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</a:p>
            </p:txBody>
          </p:sp>
          <p:sp>
            <p:nvSpPr>
              <p:cNvPr id="22564" name="Rectangle 61"/>
              <p:cNvSpPr>
                <a:spLocks noChangeArrowheads="1"/>
              </p:cNvSpPr>
              <p:nvPr/>
            </p:nvSpPr>
            <p:spPr bwMode="auto">
              <a:xfrm>
                <a:off x="4129" y="2319"/>
                <a:ext cx="82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$   19.98</a:t>
                </a:r>
              </a:p>
            </p:txBody>
          </p:sp>
        </p:grpSp>
        <p:cxnSp>
          <p:nvCxnSpPr>
            <p:cNvPr id="64" name="Straight Connector 63"/>
            <p:cNvCxnSpPr/>
            <p:nvPr/>
          </p:nvCxnSpPr>
          <p:spPr bwMode="auto">
            <a:xfrm>
              <a:off x="6648450" y="4705350"/>
              <a:ext cx="1235075" cy="0"/>
            </a:xfrm>
            <a:prstGeom prst="line">
              <a:avLst/>
            </a:prstGeom>
            <a:ln w="63500" cmpd="dbl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 bwMode="auto">
            <a:xfrm>
              <a:off x="6648450" y="4257675"/>
              <a:ext cx="1235075" cy="0"/>
            </a:xfrm>
            <a:prstGeom prst="line">
              <a:avLst/>
            </a:prstGeom>
            <a:ln w="19050" cmpd="sng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612775" y="4943475"/>
            <a:ext cx="7616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50000"/>
              <a:buFont typeface="Wingdings" pitchFamily="2" charset="2"/>
              <a:buNone/>
              <a:tabLst>
                <a:tab pos="6686550" algn="l"/>
              </a:tabLst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Excel:  =NPV(rate,CF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:CF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+ CF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50000"/>
              <a:buFont typeface="Wingdings" pitchFamily="2" charset="2"/>
              <a:buNone/>
              <a:tabLst>
                <a:tab pos="6686550" algn="l"/>
              </a:tabLst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Here, CF</a:t>
            </a:r>
            <a:r>
              <a:rPr lang="en-US" sz="26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negative.</a:t>
            </a:r>
          </a:p>
        </p:txBody>
      </p:sp>
      <p:sp>
        <p:nvSpPr>
          <p:cNvPr id="34" name="Pentagon 33"/>
          <p:cNvSpPr/>
          <p:nvPr/>
        </p:nvSpPr>
        <p:spPr bwMode="auto">
          <a:xfrm>
            <a:off x="0" y="276225"/>
            <a:ext cx="304482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175" y="0"/>
            <a:ext cx="4565967" cy="276225"/>
            <a:chOff x="0" y="0"/>
            <a:chExt cx="4565967" cy="27622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6" name="TextBox 35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IRR</a:t>
              </a:r>
              <a:endParaRPr 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114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37" grpId="0"/>
      <p:bldP spid="3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2112"/>
            <a:ext cx="8229600" cy="750888"/>
          </a:xfrm>
        </p:spPr>
        <p:txBody>
          <a:bodyPr/>
          <a:lstStyle/>
          <a:p>
            <a:pPr eaLnBrk="1" hangingPunct="1"/>
            <a:r>
              <a:rPr lang="en-US" dirty="0" smtClean="0"/>
              <a:t>What is Project S’ NPV?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6" y="1600200"/>
            <a:ext cx="6486294" cy="51117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Excel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C6EA671D-C2EB-4EC9-9DDD-067A58EAA964}" type="slidenum">
              <a:rPr lang="en-US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34" name="Pentagon 33"/>
          <p:cNvSpPr/>
          <p:nvPr/>
        </p:nvSpPr>
        <p:spPr bwMode="auto">
          <a:xfrm>
            <a:off x="0" y="276225"/>
            <a:ext cx="304482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175" y="0"/>
            <a:ext cx="4565967" cy="276225"/>
            <a:chOff x="0" y="0"/>
            <a:chExt cx="4565967" cy="27622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6" name="TextBox 35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IRR</a:t>
              </a:r>
              <a:endParaRPr lang="en-US" sz="1200" spc="-5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80655" y="5128953"/>
            <a:ext cx="580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Excel:   =POWER(1.08,2)        POWER(</a:t>
            </a:r>
            <a:r>
              <a:rPr lang="en-US" dirty="0" err="1" smtClean="0"/>
              <a:t>number,power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272605"/>
              </p:ext>
            </p:extLst>
          </p:nvPr>
        </p:nvGraphicFramePr>
        <p:xfrm>
          <a:off x="442943" y="2356705"/>
          <a:ext cx="8326989" cy="23483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1743"/>
                <a:gridCol w="180238"/>
                <a:gridCol w="817078"/>
                <a:gridCol w="600793"/>
                <a:gridCol w="600793"/>
                <a:gridCol w="600793"/>
                <a:gridCol w="600793"/>
                <a:gridCol w="600793"/>
                <a:gridCol w="600793"/>
                <a:gridCol w="600793"/>
                <a:gridCol w="600793"/>
                <a:gridCol w="600793"/>
                <a:gridCol w="600793"/>
              </a:tblGrid>
              <a:tr h="19169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11-1 example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28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1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2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3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4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5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6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7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8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9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10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Project cost = $75,000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(75,000)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WACC = 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1.08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1.17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1.26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1.36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1.47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1.59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1.71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1.85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2.00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2.16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Cash inflows = $15,000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10 years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$13,889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$12,860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$11,907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$11,025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$10,209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$9,453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$8,752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$8,104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$7,504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$6,948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69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NPV (sum)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48,526.22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28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Project IRR =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IRR(P6:Z6)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88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3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57225" y="1603375"/>
            <a:ext cx="7562850" cy="4306888"/>
          </a:xfrm>
        </p:spPr>
        <p:txBody>
          <a:bodyPr/>
          <a:lstStyle/>
          <a:p>
            <a:pPr marL="461963" indent="-461963" eaLnBrk="1" hangingPunct="1">
              <a:spcAft>
                <a:spcPts val="180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IRR is the discount rate that forces PV of inflows equal to cost, and the NPV = 0:</a:t>
            </a:r>
          </a:p>
          <a:p>
            <a:pPr marL="461963" indent="-461963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61963" indent="-461963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8788" indent="-461963" eaLnBrk="1" hangingPunct="1">
              <a:spcAft>
                <a:spcPts val="60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Solving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for IRR with Excel:</a:t>
            </a:r>
          </a:p>
          <a:p>
            <a:pPr marL="458788" indent="-461963" eaLnBrk="1" hangingPunct="1">
              <a:spcAft>
                <a:spcPts val="600"/>
              </a:spcAft>
              <a:buFont typeface="Arial" charset="0"/>
              <a:buNone/>
              <a:tabLst>
                <a:tab pos="800100" algn="l"/>
              </a:tabLst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		=IRR(CF</a:t>
            </a:r>
            <a:r>
              <a:rPr lang="en-US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:CF</a:t>
            </a:r>
            <a:r>
              <a:rPr lang="en-US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,guess for rate)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Internal Rate of Return (IRR)</a:t>
            </a:r>
          </a:p>
        </p:txBody>
      </p:sp>
      <p:graphicFrame>
        <p:nvGraphicFramePr>
          <p:cNvPr id="3074" name="Object 6"/>
          <p:cNvGraphicFramePr>
            <a:graphicFrameLocks noGrp="1" noChangeAspect="1"/>
          </p:cNvGraphicFramePr>
          <p:nvPr>
            <p:ph sz="quarter" idx="1"/>
            <p:extLst/>
          </p:nvPr>
        </p:nvGraphicFramePr>
        <p:xfrm>
          <a:off x="3557588" y="2441575"/>
          <a:ext cx="202088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4" imgW="927000" imgH="380880" progId="Equation.3">
                  <p:embed/>
                </p:oleObj>
              </mc:Choice>
              <mc:Fallback>
                <p:oleObj name="Equation" r:id="rId4" imgW="9270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2441575"/>
                        <a:ext cx="2020887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8959EB2C-8FDA-4983-A359-DCC486559542}" type="slidenum">
              <a:rPr lang="en-US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7" name="Pentagon 6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4565967" cy="276225"/>
            <a:chOff x="0" y="0"/>
            <a:chExt cx="4565967" cy="27622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" name="TextBox 8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6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8" action="ppaction://hlinksldjump"/>
                </a:rPr>
                <a:t>IRR</a:t>
              </a:r>
              <a:endParaRPr 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318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How is a project’s IRR similar to a bond’s YTM?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They are the same thing.</a:t>
            </a:r>
          </a:p>
          <a:p>
            <a:pPr eaLnBrk="1" hangingPunct="1">
              <a:defRPr/>
            </a:pPr>
            <a:r>
              <a:rPr lang="en-US" dirty="0" smtClean="0"/>
              <a:t>Think of a bond as a project.  The YTM on the bond would be the IRR of the “bond” project.</a:t>
            </a:r>
          </a:p>
          <a:p>
            <a:pPr eaLnBrk="1" hangingPunct="1">
              <a:defRPr/>
            </a:pPr>
            <a:r>
              <a:rPr lang="en-US" dirty="0" smtClean="0"/>
              <a:t>EXAMPLE: Suppose a 10-year bond with a 9% annual coupon and $1,000 par value sells for $1,134.20.</a:t>
            </a:r>
          </a:p>
          <a:p>
            <a:pPr lvl="1" eaLnBrk="1" hangingPunct="1">
              <a:defRPr/>
            </a:pPr>
            <a:r>
              <a:rPr lang="en-US" dirty="0" smtClean="0"/>
              <a:t>Solve for IRR = YTM = 7.08%, the annual return for this project/bond.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F58AF2A4-4256-410A-92B2-6EC6534DF725}" type="slidenum">
              <a:rPr lang="en-US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14" name="Pentagon 13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4565967" cy="276225"/>
            <a:chOff x="0" y="0"/>
            <a:chExt cx="4565967" cy="27622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" name="TextBox 15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IRR</a:t>
              </a:r>
              <a:endParaRPr 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89968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1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Rationale for the IRR Method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If IRR &gt; WACC, the project’s return exceeds its costs and there is some return left over to boost stockholders’ returns.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sz="2400" dirty="0" smtClean="0"/>
              <a:t>If IRR &gt; WACC, accept project.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	If IRR &lt; WACC, reject project.</a:t>
            </a:r>
          </a:p>
          <a:p>
            <a:pPr eaLnBrk="1" hangingPunct="1">
              <a:defRPr/>
            </a:pPr>
            <a:r>
              <a:rPr lang="en-US" dirty="0" smtClean="0"/>
              <a:t>If projects are independent, accept both projects, as both IRR &gt; WACC = 10%.</a:t>
            </a:r>
          </a:p>
          <a:p>
            <a:pPr eaLnBrk="1" hangingPunct="1">
              <a:defRPr/>
            </a:pPr>
            <a:r>
              <a:rPr lang="en-US" dirty="0" smtClean="0"/>
              <a:t>If projects are mutually exclusive, accept S, because IRR</a:t>
            </a:r>
            <a:r>
              <a:rPr lang="en-US" baseline="-25000" dirty="0" smtClean="0"/>
              <a:t>s</a:t>
            </a:r>
            <a:r>
              <a:rPr lang="en-US" dirty="0" smtClean="0"/>
              <a:t> &gt; IRR</a:t>
            </a:r>
            <a:r>
              <a:rPr lang="en-US" baseline="-25000" dirty="0" smtClean="0"/>
              <a:t>L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C5F89B5C-D834-409E-AC28-FC6ACA82DB2A}" type="slidenum">
              <a:rPr lang="en-US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14" name="Pentagon 13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4565967" cy="276225"/>
            <a:chOff x="0" y="0"/>
            <a:chExt cx="4565967" cy="27622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" name="TextBox 15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IRR</a:t>
              </a:r>
              <a:endParaRPr 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299322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What is the payback period?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number of years required to recover a project’s cost, or “How long does it take to get our money back?”</a:t>
            </a:r>
          </a:p>
          <a:p>
            <a:pPr eaLnBrk="1" hangingPunct="1">
              <a:defRPr/>
            </a:pPr>
            <a:r>
              <a:rPr lang="en-US" dirty="0" smtClean="0"/>
              <a:t>Calculated by adding project’s cash inflows to its cost until the cumulative cash flow for the project turns positive.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D6057013-7231-40D1-A3DF-9C6B045EED15}" type="slidenum">
              <a:rPr lang="en-US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0" y="276225"/>
            <a:ext cx="7626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5" y="0"/>
            <a:ext cx="6089332" cy="276225"/>
            <a:chOff x="0" y="0"/>
            <a:chExt cx="6089332" cy="27622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571682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MIRR</a:t>
              </a:r>
              <a:endParaRPr lang="en-US" sz="1200" spc="-5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6" action="ppaction://hlinksldjump"/>
                </a:rPr>
                <a:t>IRR</a:t>
              </a:r>
              <a:endParaRPr lang="en-US" sz="1200" spc="-5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846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8938"/>
            <a:ext cx="8229600" cy="754062"/>
          </a:xfrm>
        </p:spPr>
        <p:txBody>
          <a:bodyPr/>
          <a:lstStyle/>
          <a:p>
            <a:pPr eaLnBrk="1" hangingPunct="1"/>
            <a:r>
              <a:rPr lang="en-US" dirty="0" smtClean="0"/>
              <a:t>Calculating Payback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813BF652-AD3E-40A9-9311-69CD1DCA8773}" type="slidenum">
              <a:rPr lang="en-US"/>
              <a:pPr>
                <a:defRPr/>
              </a:pPr>
              <a:t>57</a:t>
            </a:fld>
            <a:endParaRPr lang="en-US" dirty="0"/>
          </a:p>
        </p:txBody>
      </p:sp>
      <p:grpSp>
        <p:nvGrpSpPr>
          <p:cNvPr id="28676" name="Group 33"/>
          <p:cNvGrpSpPr>
            <a:grpSpLocks/>
          </p:cNvGrpSpPr>
          <p:nvPr/>
        </p:nvGrpSpPr>
        <p:grpSpPr bwMode="auto">
          <a:xfrm>
            <a:off x="800100" y="4191000"/>
            <a:ext cx="6700838" cy="1593850"/>
            <a:chOff x="1095375" y="4314825"/>
            <a:chExt cx="6700838" cy="1593850"/>
          </a:xfrm>
        </p:grpSpPr>
        <p:sp>
          <p:nvSpPr>
            <p:cNvPr id="24598" name="Text Box 120"/>
            <p:cNvSpPr txBox="1">
              <a:spLocks noChangeArrowheads="1"/>
            </p:cNvSpPr>
            <p:nvPr/>
          </p:nvSpPr>
          <p:spPr bwMode="auto">
            <a:xfrm>
              <a:off x="1095375" y="4338638"/>
              <a:ext cx="6700838" cy="1570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1319213" algn="l"/>
                </a:tabLst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Payback</a:t>
              </a:r>
              <a:r>
                <a:rPr lang="en-US" sz="2400" baseline="-250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= 2 +       </a:t>
              </a:r>
              <a:r>
                <a:rPr lang="en-US" sz="24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50000"/>
                </a:spcBef>
                <a:tabLst>
                  <a:tab pos="1319213" algn="l"/>
                </a:tabLst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= 2.375 years</a:t>
              </a:r>
            </a:p>
            <a:p>
              <a:pPr>
                <a:spcBef>
                  <a:spcPct val="50000"/>
                </a:spcBef>
                <a:tabLst>
                  <a:tab pos="1319213" algn="l"/>
                </a:tabLst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Payback</a:t>
              </a:r>
              <a:r>
                <a:rPr lang="en-US" sz="2400" baseline="-250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= 1.600 years</a:t>
              </a:r>
            </a:p>
          </p:txBody>
        </p:sp>
        <p:sp>
          <p:nvSpPr>
            <p:cNvPr id="24593" name="Rectangle 41"/>
            <p:cNvSpPr>
              <a:spLocks noChangeArrowheads="1"/>
            </p:cNvSpPr>
            <p:nvPr/>
          </p:nvSpPr>
          <p:spPr bwMode="auto">
            <a:xfrm>
              <a:off x="3215305" y="4333875"/>
              <a:ext cx="528991" cy="462307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24594" name="Rectangle 42"/>
            <p:cNvSpPr>
              <a:spLocks noChangeArrowheads="1"/>
            </p:cNvSpPr>
            <p:nvPr/>
          </p:nvSpPr>
          <p:spPr bwMode="auto">
            <a:xfrm>
              <a:off x="3916363" y="4314825"/>
              <a:ext cx="593725" cy="462307"/>
            </a:xfrm>
            <a:prstGeom prst="rect">
              <a:avLst/>
            </a:prstGeom>
            <a:noFill/>
            <a:ln w="28575">
              <a:solidFill>
                <a:schemeClr val="accent3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</p:grpSp>
      <p:grpSp>
        <p:nvGrpSpPr>
          <p:cNvPr id="28677" name="Group 32"/>
          <p:cNvGrpSpPr>
            <a:grpSpLocks/>
          </p:cNvGrpSpPr>
          <p:nvPr/>
        </p:nvGrpSpPr>
        <p:grpSpPr bwMode="auto">
          <a:xfrm>
            <a:off x="798513" y="1666875"/>
            <a:ext cx="7535862" cy="2284757"/>
            <a:chOff x="798513" y="1666875"/>
            <a:chExt cx="7536497" cy="2284757"/>
          </a:xfrm>
        </p:grpSpPr>
        <p:sp>
          <p:nvSpPr>
            <p:cNvPr id="24580" name="Rectangle 19"/>
            <p:cNvSpPr>
              <a:spLocks noChangeArrowheads="1"/>
            </p:cNvSpPr>
            <p:nvPr/>
          </p:nvSpPr>
          <p:spPr bwMode="auto">
            <a:xfrm>
              <a:off x="798513" y="2886075"/>
              <a:ext cx="654080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CF</a:t>
              </a:r>
              <a:r>
                <a:rPr lang="en-US" sz="2400" baseline="-250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endParaRPr lang="en-US" sz="2200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81" name="Rectangle 20"/>
            <p:cNvSpPr>
              <a:spLocks noChangeArrowheads="1"/>
            </p:cNvSpPr>
            <p:nvPr/>
          </p:nvSpPr>
          <p:spPr bwMode="auto">
            <a:xfrm>
              <a:off x="798513" y="3489325"/>
              <a:ext cx="1728183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Cumulative</a:t>
              </a: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82" name="Line 9"/>
            <p:cNvSpPr>
              <a:spLocks noChangeShapeType="1"/>
            </p:cNvSpPr>
            <p:nvPr/>
          </p:nvSpPr>
          <p:spPr bwMode="auto">
            <a:xfrm>
              <a:off x="3426046" y="2716213"/>
              <a:ext cx="46168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83" name="Rectangle 11"/>
            <p:cNvSpPr>
              <a:spLocks noChangeArrowheads="1"/>
            </p:cNvSpPr>
            <p:nvPr/>
          </p:nvSpPr>
          <p:spPr bwMode="auto">
            <a:xfrm>
              <a:off x="3265696" y="2181225"/>
              <a:ext cx="357500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4584" name="Rectangle 12"/>
            <p:cNvSpPr>
              <a:spLocks noChangeArrowheads="1"/>
            </p:cNvSpPr>
            <p:nvPr/>
          </p:nvSpPr>
          <p:spPr bwMode="auto">
            <a:xfrm>
              <a:off x="4799350" y="2181225"/>
              <a:ext cx="357500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4585" name="Rectangle 13"/>
            <p:cNvSpPr>
              <a:spLocks noChangeArrowheads="1"/>
            </p:cNvSpPr>
            <p:nvPr/>
          </p:nvSpPr>
          <p:spPr bwMode="auto">
            <a:xfrm>
              <a:off x="6333004" y="2181225"/>
              <a:ext cx="35563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4586" name="Rectangle 14"/>
            <p:cNvSpPr>
              <a:spLocks noChangeArrowheads="1"/>
            </p:cNvSpPr>
            <p:nvPr/>
          </p:nvSpPr>
          <p:spPr bwMode="auto">
            <a:xfrm>
              <a:off x="7884122" y="2181225"/>
              <a:ext cx="35404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4587" name="Rectangle 15"/>
            <p:cNvSpPr>
              <a:spLocks noChangeArrowheads="1"/>
            </p:cNvSpPr>
            <p:nvPr/>
          </p:nvSpPr>
          <p:spPr bwMode="auto">
            <a:xfrm>
              <a:off x="3864233" y="2316163"/>
              <a:ext cx="53979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89" name="Line 30"/>
            <p:cNvSpPr>
              <a:spLocks noChangeShapeType="1"/>
            </p:cNvSpPr>
            <p:nvPr/>
          </p:nvSpPr>
          <p:spPr bwMode="auto">
            <a:xfrm>
              <a:off x="3424459" y="26019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90" name="Line 38"/>
            <p:cNvSpPr>
              <a:spLocks noChangeShapeType="1"/>
            </p:cNvSpPr>
            <p:nvPr/>
          </p:nvSpPr>
          <p:spPr bwMode="auto">
            <a:xfrm>
              <a:off x="4964464" y="26019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91" name="Line 39"/>
            <p:cNvSpPr>
              <a:spLocks noChangeShapeType="1"/>
            </p:cNvSpPr>
            <p:nvPr/>
          </p:nvSpPr>
          <p:spPr bwMode="auto">
            <a:xfrm>
              <a:off x="6502881" y="26019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92" name="Line 40"/>
            <p:cNvSpPr>
              <a:spLocks noChangeShapeType="1"/>
            </p:cNvSpPr>
            <p:nvPr/>
          </p:nvSpPr>
          <p:spPr bwMode="auto">
            <a:xfrm>
              <a:off x="8042885" y="26019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96" name="Rectangle 44"/>
            <p:cNvSpPr>
              <a:spLocks noChangeArrowheads="1"/>
            </p:cNvSpPr>
            <p:nvPr/>
          </p:nvSpPr>
          <p:spPr bwMode="auto">
            <a:xfrm>
              <a:off x="6134550" y="3448050"/>
              <a:ext cx="682683" cy="462307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-30</a:t>
              </a:r>
            </a:p>
          </p:txBody>
        </p:sp>
        <p:sp>
          <p:nvSpPr>
            <p:cNvPr id="24597" name="Text Box 116"/>
            <p:cNvSpPr txBox="1">
              <a:spLocks noChangeArrowheads="1"/>
            </p:cNvSpPr>
            <p:nvPr/>
          </p:nvSpPr>
          <p:spPr bwMode="auto">
            <a:xfrm>
              <a:off x="874719" y="1666875"/>
              <a:ext cx="6629959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6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Project L’s Payback Calculation</a:t>
              </a:r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>
              <a:off x="3029138" y="3489325"/>
              <a:ext cx="80334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-100</a:t>
              </a: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7784102" y="3489325"/>
              <a:ext cx="529036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4596133" y="3489325"/>
              <a:ext cx="63346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-90</a:t>
              </a:r>
            </a:p>
          </p:txBody>
        </p:sp>
        <p:sp>
          <p:nvSpPr>
            <p:cNvPr id="24595" name="Rectangle 43"/>
            <p:cNvSpPr>
              <a:spLocks noChangeArrowheads="1"/>
            </p:cNvSpPr>
            <p:nvPr/>
          </p:nvSpPr>
          <p:spPr bwMode="auto">
            <a:xfrm>
              <a:off x="7741235" y="2886075"/>
              <a:ext cx="593775" cy="462307"/>
            </a:xfrm>
            <a:prstGeom prst="rect">
              <a:avLst/>
            </a:prstGeom>
            <a:noFill/>
            <a:ln w="28575">
              <a:solidFill>
                <a:schemeClr val="accent3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3022787" y="2886075"/>
              <a:ext cx="80334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-100</a:t>
              </a:r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6245684" y="2886075"/>
              <a:ext cx="523919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4708854" y="2886075"/>
              <a:ext cx="529036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32" name="Pentagon 31"/>
          <p:cNvSpPr/>
          <p:nvPr/>
        </p:nvSpPr>
        <p:spPr bwMode="auto">
          <a:xfrm>
            <a:off x="0" y="276225"/>
            <a:ext cx="7626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175" y="0"/>
            <a:ext cx="9137650" cy="277813"/>
            <a:chOff x="0" y="0"/>
            <a:chExt cx="9137650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4" name="TextBox 33"/>
            <p:cNvSpPr txBox="1"/>
            <p:nvPr/>
          </p:nvSpPr>
          <p:spPr bwMode="auto">
            <a:xfrm>
              <a:off x="0" y="0"/>
              <a:ext cx="1517650" cy="27622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solidFill>
                    <a:srgbClr val="7C0019"/>
                  </a:solidFill>
                  <a:hlinkClick r:id="rId3" action="ppaction://hlinksldjump"/>
                </a:rPr>
                <a:t>OVERVIEW</a:t>
              </a:r>
              <a:endParaRPr lang="en-US" sz="1200" spc="-50" dirty="0">
                <a:solidFill>
                  <a:srgbClr val="7C0019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4571682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4" action="ppaction://hlinksldjump"/>
                </a:rPr>
                <a:t>MIRR</a:t>
              </a:r>
              <a:endParaRPr lang="en-US" sz="1200" spc="-50" dirty="0"/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1523365" y="0"/>
              <a:ext cx="1517650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5" action="ppaction://hlinksldjump"/>
                </a:rPr>
                <a:t>NPV</a:t>
              </a:r>
              <a:endParaRPr lang="en-US" sz="1200" spc="-50" dirty="0"/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7618413" y="0"/>
              <a:ext cx="1519237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6" action="ppaction://hlinksldjump"/>
                </a:rPr>
                <a:t>MULTI IRRs</a:t>
              </a:r>
              <a:endParaRPr lang="en-US" sz="1200" spc="-50" dirty="0"/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3046730" y="0"/>
              <a:ext cx="1519237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50" dirty="0">
                  <a:hlinkClick r:id="rId7" action="ppaction://hlinksldjump"/>
                </a:rPr>
                <a:t>IRR</a:t>
              </a:r>
              <a:endParaRPr lang="en-US" sz="1200" spc="-50" dirty="0"/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6095047" y="0"/>
              <a:ext cx="1517650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50" dirty="0">
                  <a:hlinkClick r:id="rId8" action="ppaction://hlinksldjump"/>
                </a:rPr>
                <a:t>PAYBACK: REG &amp; DISC</a:t>
              </a:r>
              <a:endParaRPr lang="en-US" sz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362671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390525"/>
            <a:ext cx="7591425" cy="8096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Comments on Standard Deviation as a </a:t>
            </a:r>
            <a:br>
              <a:rPr lang="en-US" dirty="0" smtClean="0"/>
            </a:br>
            <a:r>
              <a:rPr lang="en-US" dirty="0" smtClean="0"/>
              <a:t>Measure of Risk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Standard deviation (</a:t>
            </a:r>
            <a:r>
              <a:rPr lang="el-GR" dirty="0" smtClean="0"/>
              <a:t>σ</a:t>
            </a:r>
            <a:r>
              <a:rPr lang="en-US" baseline="-25000" dirty="0" smtClean="0"/>
              <a:t>i</a:t>
            </a:r>
            <a:r>
              <a:rPr lang="en-US" dirty="0" smtClean="0"/>
              <a:t>) measures total, or stand-alone, risk.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The larger </a:t>
            </a:r>
            <a:r>
              <a:rPr lang="el-GR" dirty="0" smtClean="0"/>
              <a:t>σ</a:t>
            </a:r>
            <a:r>
              <a:rPr lang="en-US" baseline="-25000" dirty="0" smtClean="0"/>
              <a:t>i</a:t>
            </a:r>
            <a:r>
              <a:rPr lang="en-US" dirty="0" smtClean="0"/>
              <a:t> is, the lower the probability that actual returns will be close to expected returns.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Larger </a:t>
            </a:r>
            <a:r>
              <a:rPr lang="el-GR" dirty="0" smtClean="0"/>
              <a:t>σ</a:t>
            </a:r>
            <a:r>
              <a:rPr lang="en-US" baseline="-25000" dirty="0" smtClean="0"/>
              <a:t>i</a:t>
            </a:r>
            <a:r>
              <a:rPr lang="en-US" dirty="0" smtClean="0"/>
              <a:t> is associated with a wider probability distribution of returns.</a:t>
            </a:r>
            <a:endParaRPr lang="el-G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11A97AC2-04D8-41E0-A92E-BF1590F2A19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Pentagon 10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1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TextBox 12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Coefficient of Variation (CV)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7616825" cy="1209675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standardized measure of dispersion about the expected value, that shows the risk per unit of return.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D1E14D35-B6F7-4C08-B7B9-B18C99AC2B71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995922"/>
              </p:ext>
            </p:extLst>
          </p:nvPr>
        </p:nvGraphicFramePr>
        <p:xfrm>
          <a:off x="2887663" y="3008313"/>
          <a:ext cx="337661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4" imgW="1688760" imgH="368280" progId="Equation.3">
                  <p:embed/>
                </p:oleObj>
              </mc:Choice>
              <mc:Fallback>
                <p:oleObj name="Equation" r:id="rId4" imgW="1688760" imgH="368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3" y="3008313"/>
                        <a:ext cx="3376612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3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5" name="TextBox 14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19" name="Pentagon 18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Required Rate of Return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15094" cy="471747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r</a:t>
            </a:r>
            <a:r>
              <a:rPr lang="en-US" baseline="-25000" dirty="0" smtClean="0"/>
              <a:t>1 =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RF</a:t>
            </a:r>
            <a:r>
              <a:rPr lang="en-US" dirty="0" smtClean="0"/>
              <a:t> + 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</a:t>
            </a:r>
            <a:r>
              <a:rPr lang="en-US" dirty="0" smtClean="0"/>
              <a:t> –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RF</a:t>
            </a:r>
            <a:r>
              <a:rPr lang="en-US" dirty="0" smtClean="0"/>
              <a:t>) b</a:t>
            </a:r>
            <a:r>
              <a:rPr lang="en-US" baseline="-25000" dirty="0" smtClean="0"/>
              <a:t>i</a:t>
            </a:r>
          </a:p>
          <a:p>
            <a:pPr>
              <a:buFont typeface="Arial" pitchFamily="34" charset="0"/>
              <a:buChar char="•"/>
              <a:defRPr/>
            </a:pPr>
            <a:endParaRPr lang="en-US" baseline="-25000" dirty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r* </a:t>
            </a:r>
            <a:r>
              <a:rPr lang="en-US" sz="1400" dirty="0" smtClean="0"/>
              <a:t>(Risk Free) </a:t>
            </a:r>
            <a:r>
              <a:rPr lang="en-US" dirty="0" smtClean="0"/>
              <a:t>= 7% (the 10 year treasury or similar)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err="1" smtClean="0"/>
              <a:t>r</a:t>
            </a:r>
            <a:r>
              <a:rPr lang="en-US" baseline="-25000" dirty="0" err="1" smtClean="0"/>
              <a:t>M</a:t>
            </a:r>
            <a:r>
              <a:rPr lang="en-US" baseline="-25000" dirty="0" smtClean="0"/>
              <a:t> </a:t>
            </a:r>
            <a:r>
              <a:rPr lang="en-US" dirty="0" smtClean="0"/>
              <a:t> = 15% (Required rate of return on Market)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  = 0.9 (Beta)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r</a:t>
            </a:r>
            <a:r>
              <a:rPr lang="en-US" baseline="-25000" dirty="0"/>
              <a:t>1 = </a:t>
            </a:r>
            <a:r>
              <a:rPr lang="en-US" baseline="-25000" dirty="0" smtClean="0"/>
              <a:t>	</a:t>
            </a:r>
            <a:r>
              <a:rPr lang="en-US" dirty="0" smtClean="0"/>
              <a:t>0.07 + (.15 - .07)0.9</a:t>
            </a:r>
          </a:p>
          <a:p>
            <a:pPr marL="0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0.07 + .72     =    0.142 or 14.2%</a:t>
            </a:r>
          </a:p>
          <a:p>
            <a:pPr marL="0" indent="0">
              <a:buNone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Pg</a:t>
            </a:r>
            <a:r>
              <a:rPr lang="en-US" dirty="0" smtClean="0">
                <a:solidFill>
                  <a:srgbClr val="FF0000"/>
                </a:solidFill>
              </a:rPr>
              <a:t> 283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D1E14D35-B6F7-4C08-B7B9-B18C99AC2B71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5" name="TextBox 14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19" name="Pentagon 18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5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Investor Attitude Towards Risk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Risk aversion:  assumes investors dislike risk and require higher rates of return to encourage them to hold riskier securities.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Risk premium:  the difference between the return on a risky asset and a riskless asset, which serves as compensation for investors to hold riskier securities.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DEEAEB16-8E19-45B5-B1D2-75650DA1F10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2" name="Group 5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" name="TextBox 6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11" name="Pentagon 10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Custom 11">
      <a:dk1>
        <a:srgbClr val="1F497D"/>
      </a:dk1>
      <a:lt1>
        <a:srgbClr val="FFFFFF"/>
      </a:lt1>
      <a:dk2>
        <a:srgbClr val="CC0000"/>
      </a:dk2>
      <a:lt2>
        <a:srgbClr val="DDD9C3"/>
      </a:lt2>
      <a:accent1>
        <a:srgbClr val="7CA8DE"/>
      </a:accent1>
      <a:accent2>
        <a:srgbClr val="F50000"/>
      </a:accent2>
      <a:accent3>
        <a:srgbClr val="4F81BD"/>
      </a:accent3>
      <a:accent4>
        <a:srgbClr val="FF9B56"/>
      </a:accent4>
      <a:accent5>
        <a:srgbClr val="1F497D"/>
      </a:accent5>
      <a:accent6>
        <a:srgbClr val="A50021"/>
      </a:accent6>
      <a:hlink>
        <a:srgbClr val="7C0019"/>
      </a:hlink>
      <a:folHlink>
        <a:srgbClr val="00B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CDEF2EFBBA0248B57D941E6D375189" ma:contentTypeVersion="0" ma:contentTypeDescription="Create a new document." ma:contentTypeScope="" ma:versionID="536bf20b0e78ae746a2053537dd2240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C4B427-1EDD-4B6D-8155-2C4D108C84C4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5AFFC34-C377-4597-A82F-9AF3E1BAA3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1EBD730-7503-4DF5-ADC5-2995DECAD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3770</TotalTime>
  <Words>3104</Words>
  <Application>Microsoft Office PowerPoint</Application>
  <PresentationFormat>On-screen Show (4:3)</PresentationFormat>
  <Paragraphs>861</Paragraphs>
  <Slides>57</Slides>
  <Notes>55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5" baseType="lpstr">
      <vt:lpstr>Arial</vt:lpstr>
      <vt:lpstr>Calibri</vt:lpstr>
      <vt:lpstr>Symbol</vt:lpstr>
      <vt:lpstr>Tahoma</vt:lpstr>
      <vt:lpstr>Times New Roman</vt:lpstr>
      <vt:lpstr>Wingdings</vt:lpstr>
      <vt:lpstr>2_Office Theme</vt:lpstr>
      <vt:lpstr>Equation</vt:lpstr>
      <vt:lpstr>Risk and Rates of Return</vt:lpstr>
      <vt:lpstr>What is investment risk?</vt:lpstr>
      <vt:lpstr>Probability Distributions</vt:lpstr>
      <vt:lpstr>Hypothetical Investment Alternatives</vt:lpstr>
      <vt:lpstr>Calculating the Expected Return</vt:lpstr>
      <vt:lpstr>Comments on Standard Deviation as a  Measure of Risk</vt:lpstr>
      <vt:lpstr>Coefficient of Variation (CV)</vt:lpstr>
      <vt:lpstr>Required Rate of Return</vt:lpstr>
      <vt:lpstr>Investor Attitude Towards Risk</vt:lpstr>
      <vt:lpstr>Calculating Portfolio Expected Return</vt:lpstr>
      <vt:lpstr>Breaking Down Sources of Risk</vt:lpstr>
      <vt:lpstr>Failure to Diversify</vt:lpstr>
      <vt:lpstr>Capital Asset Pricing Model (CAPM)</vt:lpstr>
      <vt:lpstr>Beta</vt:lpstr>
      <vt:lpstr>Comments on Beta</vt:lpstr>
      <vt:lpstr>Can the beta of a security be negative?</vt:lpstr>
      <vt:lpstr>Stocks and Their Valuation</vt:lpstr>
      <vt:lpstr>Facts About Common Stock</vt:lpstr>
      <vt:lpstr>Intrinsic Value and Stock Price</vt:lpstr>
      <vt:lpstr>Determinants of Intrinsic Value and Stock Prices</vt:lpstr>
      <vt:lpstr>Discounted Dividend Model</vt:lpstr>
      <vt:lpstr>Constant Growth Stock</vt:lpstr>
      <vt:lpstr>What happens if g &gt; rs?</vt:lpstr>
      <vt:lpstr>Use the SML to Calculate the Required  Rate of Return (rs)</vt:lpstr>
      <vt:lpstr>Find the Expected Dividend Stream for the Next 3 Years and Their PVs</vt:lpstr>
      <vt:lpstr>What is the stock’s intrinsic value?</vt:lpstr>
      <vt:lpstr>What is the stock’s expected value, one year from now?</vt:lpstr>
      <vt:lpstr>Corporate Valuation Model</vt:lpstr>
      <vt:lpstr>Preferred Stock</vt:lpstr>
      <vt:lpstr>The Cost of Capital</vt:lpstr>
      <vt:lpstr>What sources of capital do firms use?</vt:lpstr>
      <vt:lpstr>Calculating the Weighted Average Cost of Capital</vt:lpstr>
      <vt:lpstr>Calculating the Cost of Equity</vt:lpstr>
      <vt:lpstr>How are the weights determined?</vt:lpstr>
      <vt:lpstr>Component Cost of Debt</vt:lpstr>
      <vt:lpstr>Component Cost of Preferred Stock</vt:lpstr>
      <vt:lpstr>What is the cost of preferred stock?</vt:lpstr>
      <vt:lpstr>Is preferred stock more or less risky to investors than debt?</vt:lpstr>
      <vt:lpstr>Component Cost of Equity</vt:lpstr>
      <vt:lpstr>Why is there a cost for retained earnings?</vt:lpstr>
      <vt:lpstr>Overview of Coleman Technologies Inc.</vt:lpstr>
      <vt:lpstr>What is the firm’s WACC  (ignoring flotation costs)?</vt:lpstr>
      <vt:lpstr>The Basics of Capital Budgeting</vt:lpstr>
      <vt:lpstr>What is capital budgeting?</vt:lpstr>
      <vt:lpstr>Steps to Capital Budgeting</vt:lpstr>
      <vt:lpstr>What is the difference between independent and mutually exclusive projects?</vt:lpstr>
      <vt:lpstr>What is the difference between normal and nonnormal cash flow streams?</vt:lpstr>
      <vt:lpstr>Net Present Value (NPV)</vt:lpstr>
      <vt:lpstr>Example</vt:lpstr>
      <vt:lpstr>What is Project L’s NPV?</vt:lpstr>
      <vt:lpstr>What is Project S’ NPV?</vt:lpstr>
      <vt:lpstr>What is Project S’ NPV?</vt:lpstr>
      <vt:lpstr>Internal Rate of Return (IRR)</vt:lpstr>
      <vt:lpstr>How is a project’s IRR similar to a bond’s YTM?</vt:lpstr>
      <vt:lpstr>Rationale for the IRR Method</vt:lpstr>
      <vt:lpstr>What is the payback period?</vt:lpstr>
      <vt:lpstr>Calculating Payback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David A. Fleming</cp:lastModifiedBy>
  <cp:revision>460</cp:revision>
  <cp:lastPrinted>2014-09-22T18:34:15Z</cp:lastPrinted>
  <dcterms:created xsi:type="dcterms:W3CDTF">2008-06-05T15:38:38Z</dcterms:created>
  <dcterms:modified xsi:type="dcterms:W3CDTF">2019-11-18T21:05:54Z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0x0101003DCDEF2EFBBA0248B57D941E6D375189</vt:lpwstr>
  </property>
</Properties>
</file>