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6" r:id="rId4"/>
  </p:sldMasterIdLst>
  <p:notesMasterIdLst>
    <p:notesMasterId r:id="rId40"/>
  </p:notesMasterIdLst>
  <p:handoutMasterIdLst>
    <p:handoutMasterId r:id="rId41"/>
  </p:handoutMasterIdLst>
  <p:sldIdLst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69" r:id="rId28"/>
    <p:sldId id="470" r:id="rId29"/>
    <p:sldId id="471" r:id="rId30"/>
    <p:sldId id="472" r:id="rId31"/>
    <p:sldId id="473" r:id="rId32"/>
    <p:sldId id="474" r:id="rId33"/>
    <p:sldId id="475" r:id="rId34"/>
    <p:sldId id="476" r:id="rId35"/>
    <p:sldId id="477" r:id="rId36"/>
    <p:sldId id="478" r:id="rId37"/>
    <p:sldId id="479" r:id="rId38"/>
    <p:sldId id="480" r:id="rId3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C0019"/>
    <a:srgbClr val="7F0019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2" autoAdjust="0"/>
  </p:normalViewPr>
  <p:slideViewPr>
    <p:cSldViewPr snapToGrid="0"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5EDC43-BB60-4E5D-977A-C8DB5625895F}" type="datetimeFigureOut">
              <a:rPr lang="en-US"/>
              <a:pPr>
                <a:defRPr/>
              </a:pPr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303C8-F89B-4DE7-9D75-E4532F586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3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7D5878-6C4D-4DEE-8546-7FF111AACB61}" type="datetimeFigureOut">
              <a:rPr lang="en-US"/>
              <a:pPr>
                <a:defRPr/>
              </a:pPr>
              <a:t>9/16/2019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00731F-509F-4C81-8543-CE338B00B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17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428EF-0115-468D-B4D0-A6B22312395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058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A2B05C-6ADD-48FC-B18C-2483953FFC8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228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82316-E990-4F34-B2AE-D89C802FFCD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805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D4B37-F053-4BAB-9DBC-44C96E5F3BD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457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6191EA-1AC5-4E26-B122-C220DE5BA9B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1690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36F49F-409E-452F-BA04-E73845BD2D7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608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6E1205-A442-47AD-B202-475F58F29CD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622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3F004-3564-45B3-9CE1-FDFD5C4EE05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538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C38DE-129D-4E4C-83E3-F7706567F39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924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3204B-7302-42D4-85C6-983ADD4FAEE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018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97D064-7A2B-4FC6-BA45-F8CB8F11796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58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02C71D-8227-4896-ABF0-6E63D792470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9657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83346-75C6-4A81-B410-8AFF408F089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85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4EC4AA-300C-4856-B980-682A545BAD9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896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955CA9-929F-4E89-AED8-B976C6C30458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536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BE0BC0-3E5F-4834-B253-A21CDB768AE5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457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A36387-1C6E-4A6D-A888-40F0A44988A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470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331A7D-6800-4180-963E-17F702A64C7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102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4DB7CB-96E0-45BE-A577-18C763214DBA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297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FBF44-9F08-47E9-B691-CB2184F19CC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960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20066-33FE-4A89-9F7E-18434D4B87CE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40836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96368-8D2B-4E89-9908-FD2BA63A5695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80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DB37B5-37E8-4732-9C1D-993A6D68D0A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900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BF21A7-378F-4175-9904-2BB7FF42AC14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2247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FDF816-567A-4D77-B041-4E3E5C431D46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7480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251E0D-E2AC-40F0-A807-D893BA07A2C4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8875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A46B43-98EE-4B34-A65A-9FC33C8DCDDE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9538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89DA99-2515-44B6-9D63-A49899A03365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7222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D63F9-AFF3-4806-A16D-725B176E9BD7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09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D77024-965F-4EAD-B213-D05C74FC80A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48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B1A4C7-A878-407F-B05A-5ACAB98376D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5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575B39-7635-4FAE-9808-614E91BC858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98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E89B5-EB5F-4854-87D0-45C2A320F90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402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29D34-9B5B-45AD-BDDB-3DD1F09AAF2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6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A8C17-7DA3-4C96-B1FC-7A0ADA05BF3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22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5FA642A5-2EEF-4530-A973-4BEEA69CC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229600" cy="1078992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16952" cy="4495800"/>
          </a:xfrm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tx1"/>
                </a:solidFill>
              </a:defRPr>
            </a:lvl1pPr>
            <a:lvl2pPr marL="804863" indent="-3476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20000"/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tx1"/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20000"/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4-</a:t>
            </a:r>
            <a:fld id="{72BDF6C9-5B6F-452E-8B34-D1F293848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4163"/>
            <a:ext cx="8229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762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405563"/>
            <a:ext cx="914400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copied, or duplicated, or posted to a publicly accessible website, in whole or in part.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4-</a:t>
            </a:r>
            <a:fld id="{78603A28-CEB8-4D80-B907-AAC3205618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</p:sldLayoutIdLst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38138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59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notesSlide" Target="../notesSlides/notesSlide27.xml"/><Relationship Id="rId7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11" Type="http://schemas.openxmlformats.org/officeDocument/2006/relationships/slide" Target="slide29.xml"/><Relationship Id="rId5" Type="http://schemas.openxmlformats.org/officeDocument/2006/relationships/image" Target="../media/image3.wmf"/><Relationship Id="rId10" Type="http://schemas.openxmlformats.org/officeDocument/2006/relationships/slide" Target="slide35.xml"/><Relationship Id="rId4" Type="http://schemas.openxmlformats.org/officeDocument/2006/relationships/oleObject" Target="../embeddings/oleObject3.bin"/><Relationship Id="rId9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29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12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slide" Target="slide27.xml"/><Relationship Id="rId5" Type="http://schemas.openxmlformats.org/officeDocument/2006/relationships/image" Target="../media/image1.wmf"/><Relationship Id="rId10" Type="http://schemas.openxmlformats.org/officeDocument/2006/relationships/slide" Target="slide33.xml"/><Relationship Id="rId4" Type="http://schemas.openxmlformats.org/officeDocument/2006/relationships/oleObject" Target="../embeddings/oleObject1.bin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.xml"/><Relationship Id="rId7" Type="http://schemas.openxmlformats.org/officeDocument/2006/relationships/slide" Target="slide3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3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Analysis of Financial Statements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904875" y="3419475"/>
            <a:ext cx="7315200" cy="2706688"/>
          </a:xfrm>
        </p:spPr>
        <p:txBody>
          <a:bodyPr/>
          <a:lstStyle/>
          <a:p>
            <a:pPr eaLnBrk="1" hangingPunct="1"/>
            <a:r>
              <a:rPr lang="en-US" dirty="0" smtClean="0"/>
              <a:t>Ratio Analysis</a:t>
            </a:r>
          </a:p>
          <a:p>
            <a:pPr eaLnBrk="1" hangingPunct="1"/>
            <a:r>
              <a:rPr lang="en-US" dirty="0" smtClean="0"/>
              <a:t>DuPont Equation</a:t>
            </a:r>
          </a:p>
          <a:p>
            <a:pPr eaLnBrk="1" hangingPunct="1"/>
            <a:r>
              <a:rPr lang="en-US" dirty="0" smtClean="0"/>
              <a:t>Effects of Improving Ratios</a:t>
            </a:r>
          </a:p>
          <a:p>
            <a:pPr eaLnBrk="1" hangingPunct="1"/>
            <a:r>
              <a:rPr lang="en-US" dirty="0" smtClean="0"/>
              <a:t>Limitations of Ratio Analysis</a:t>
            </a:r>
          </a:p>
          <a:p>
            <a:pPr eaLnBrk="1" hangingPunct="1"/>
            <a:r>
              <a:rPr lang="en-US" dirty="0" smtClean="0"/>
              <a:t>Qualitative Factors</a:t>
            </a:r>
          </a:p>
          <a:p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7C0019"/>
                </a:solidFill>
              </a:rPr>
              <a:t>Chapter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7DEFCBC-AB71-46B6-AE59-F074AE19780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4" name="Pentagon 13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68299"/>
            <a:ext cx="8229600" cy="80327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900" dirty="0" smtClean="0"/>
              <a:t>D’Leon’s Inventory Turnover vs. the Industry Average</a:t>
            </a:r>
          </a:p>
        </p:txBody>
      </p:sp>
      <p:graphicFrame>
        <p:nvGraphicFramePr>
          <p:cNvPr id="197716" name="Group 8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2074224"/>
              </p:ext>
            </p:extLst>
          </p:nvPr>
        </p:nvGraphicFramePr>
        <p:xfrm>
          <a:off x="755650" y="3429000"/>
          <a:ext cx="7616825" cy="1411288"/>
        </p:xfrm>
        <a:graphic>
          <a:graphicData uri="http://schemas.openxmlformats.org/drawingml/2006/table">
            <a:tbl>
              <a:tblPr/>
              <a:tblGrid>
                <a:gridCol w="3142533"/>
                <a:gridCol w="1138964"/>
                <a:gridCol w="1263539"/>
                <a:gridCol w="1085576"/>
                <a:gridCol w="986213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 turnover</a:t>
                      </a:r>
                    </a:p>
                  </a:txBody>
                  <a:tcPr marL="94229" marR="94229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4.10x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4.69x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4.80x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6.10x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5F3367B-1F7D-4D95-9F4D-C731E19BA72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327" name="Rectangle 23"/>
          <p:cNvSpPr>
            <a:spLocks noChangeArrowheads="1"/>
          </p:cNvSpPr>
          <p:nvPr/>
        </p:nvSpPr>
        <p:spPr bwMode="auto">
          <a:xfrm>
            <a:off x="933450" y="1592263"/>
            <a:ext cx="72675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743200" algn="r"/>
                <a:tab pos="2855913" algn="l"/>
              </a:tabLst>
              <a:defRPr/>
            </a:pPr>
            <a:r>
              <a:rPr lang="en-US" sz="2600" dirty="0"/>
              <a:t>	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Inv. turnover	= Sales/Inventories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743200" algn="r"/>
                <a:tab pos="2855913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		= $7,036/$1,716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743200" algn="r"/>
                <a:tab pos="2855913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		= 4.10x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40" name="TextBox 39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Pentagon 45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Comments on Inventory Turnover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Inventory turnover is below industry average.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D’Leon might have old inventory, or its control might be poor.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No improvement is currently forecasted.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B5DE626-A44E-4CC9-9E97-BF241036F72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229600" cy="860426"/>
          </a:xfrm>
        </p:spPr>
        <p:txBody>
          <a:bodyPr/>
          <a:lstStyle/>
          <a:p>
            <a:pPr eaLnBrk="1" hangingPunct="1"/>
            <a:r>
              <a:rPr lang="en-US" sz="2900" dirty="0" smtClean="0"/>
              <a:t>DSO:  Average Number of Days After Making a Sale Before Receiving Cash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801688" algn="l"/>
              </a:tabLst>
            </a:pPr>
            <a:r>
              <a:rPr lang="en-US" dirty="0" smtClean="0"/>
              <a:t>DSO	= Receivables/Avg. sales per day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801688" algn="l"/>
              </a:tabLst>
            </a:pPr>
            <a:r>
              <a:rPr lang="en-US" dirty="0" smtClean="0"/>
              <a:t>	= Receivables/(Annual sales/365)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801688" algn="l"/>
              </a:tabLst>
            </a:pPr>
            <a:r>
              <a:rPr lang="en-US" dirty="0" smtClean="0"/>
              <a:t>	= $878/($7,036/365)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801688" algn="l"/>
              </a:tabLst>
            </a:pPr>
            <a:r>
              <a:rPr lang="en-US" dirty="0" smtClean="0"/>
              <a:t>	= 45.55 days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DF6581A-6863-43DE-AECD-E82A2768A2C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Appraisal of DSO</a:t>
            </a:r>
          </a:p>
        </p:txBody>
      </p:sp>
      <p:graphicFrame>
        <p:nvGraphicFramePr>
          <p:cNvPr id="215107" name="Group 6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4837530"/>
              </p:ext>
            </p:extLst>
          </p:nvPr>
        </p:nvGraphicFramePr>
        <p:xfrm>
          <a:off x="612775" y="1600200"/>
          <a:ext cx="7616825" cy="1411288"/>
        </p:xfrm>
        <a:graphic>
          <a:graphicData uri="http://schemas.openxmlformats.org/drawingml/2006/table">
            <a:tbl>
              <a:tblPr/>
              <a:tblGrid>
                <a:gridCol w="1321286"/>
                <a:gridCol w="1554454"/>
                <a:gridCol w="1554454"/>
                <a:gridCol w="1632177"/>
                <a:gridCol w="1554454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268" marR="9326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268" marR="9326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3268" marR="9326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3268" marR="9326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3268" marR="9326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DSO</a:t>
                      </a:r>
                    </a:p>
                  </a:txBody>
                  <a:tcPr marL="93268" marR="93268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45.55</a:t>
                      </a:r>
                    </a:p>
                  </a:txBody>
                  <a:tcPr marL="93268" marR="9326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38.24</a:t>
                      </a:r>
                    </a:p>
                  </a:txBody>
                  <a:tcPr marL="93268" marR="9326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37.35</a:t>
                      </a:r>
                    </a:p>
                  </a:txBody>
                  <a:tcPr marL="93268" marR="93268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32.00</a:t>
                      </a:r>
                    </a:p>
                  </a:txBody>
                  <a:tcPr marL="93268" marR="93268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3159B45-89ED-4C85-B846-573649CAB1C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399" name="Rectangle 23"/>
          <p:cNvSpPr>
            <a:spLocks noChangeArrowheads="1"/>
          </p:cNvSpPr>
          <p:nvPr/>
        </p:nvSpPr>
        <p:spPr bwMode="auto">
          <a:xfrm>
            <a:off x="600075" y="3810000"/>
            <a:ext cx="764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D’Leon collects on sales too slowly, and is getting worse.</a:t>
            </a:r>
          </a:p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D’Leon has a poor credit policy.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8" name="Pentagon 3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Fixed Assets and Total Assets Turnover Ratios vs. the Industry Average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052638" algn="r"/>
                <a:tab pos="2171700" algn="l"/>
              </a:tabLst>
              <a:defRPr/>
            </a:pPr>
            <a:r>
              <a:rPr lang="en-US" dirty="0" smtClean="0"/>
              <a:t>	FA turnover	= Sales/Net fixed assets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052638" algn="r"/>
                <a:tab pos="2171700" algn="l"/>
              </a:tabLst>
              <a:defRPr/>
            </a:pPr>
            <a:r>
              <a:rPr lang="en-US" dirty="0" smtClean="0"/>
              <a:t>		= $7,036/$817 = 8.61x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052638" algn="r"/>
                <a:tab pos="2171700" algn="l"/>
              </a:tabLst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tabLst>
                <a:tab pos="2052638" algn="r"/>
                <a:tab pos="2171700" algn="l"/>
              </a:tabLst>
              <a:defRPr/>
            </a:pPr>
            <a:r>
              <a:rPr lang="en-US" dirty="0" smtClean="0"/>
              <a:t>	TA turnover	= Sales/Total assets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052638" algn="r"/>
                <a:tab pos="2171700" algn="l"/>
              </a:tabLst>
              <a:defRPr/>
            </a:pPr>
            <a:r>
              <a:rPr lang="en-US" dirty="0" smtClean="0"/>
              <a:t>		= $7,036/$3,497 = 2.01x</a:t>
            </a:r>
          </a:p>
          <a:p>
            <a:pPr eaLnBrk="1" hangingPunct="1">
              <a:buFont typeface="Wingdings" pitchFamily="2" charset="2"/>
              <a:buNone/>
              <a:tabLst>
                <a:tab pos="2171700" algn="l"/>
              </a:tabLst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41FCCE75-958D-4F57-9E3B-2D4EEAFE829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Evaluating the FA Turnover (S/Net FA) and TA Turnover (S/TA) Ratios</a:t>
            </a:r>
          </a:p>
        </p:txBody>
      </p:sp>
      <p:graphicFrame>
        <p:nvGraphicFramePr>
          <p:cNvPr id="217169" name="Group 8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2549354"/>
              </p:ext>
            </p:extLst>
          </p:nvPr>
        </p:nvGraphicFramePr>
        <p:xfrm>
          <a:off x="612775" y="1600200"/>
          <a:ext cx="7616827" cy="1643380"/>
        </p:xfrm>
        <a:graphic>
          <a:graphicData uri="http://schemas.openxmlformats.org/drawingml/2006/table">
            <a:tbl>
              <a:tblPr/>
              <a:tblGrid>
                <a:gridCol w="1824865"/>
                <a:gridCol w="1428155"/>
                <a:gridCol w="1428155"/>
                <a:gridCol w="1507497"/>
                <a:gridCol w="1428155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 TO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8.61x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6.42x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9.95x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TO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5D0A6C2-BB84-4451-8854-A4F6D7469E79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8452" name="Rectangle 23"/>
          <p:cNvSpPr>
            <a:spLocks noChangeArrowheads="1"/>
          </p:cNvSpPr>
          <p:nvPr/>
        </p:nvSpPr>
        <p:spPr bwMode="auto">
          <a:xfrm>
            <a:off x="619125" y="3733800"/>
            <a:ext cx="7953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FA turnover projected to exceed the industry average.</a:t>
            </a:r>
          </a:p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TA turnover below the industry average.  Caused by excessive currents assets (A/R and Inv).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8" name="Pentagon 3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Calculate the Debt-to-Capital Ratio and </a:t>
            </a:r>
            <a:br>
              <a:rPr lang="en-US" sz="2900" dirty="0" smtClean="0"/>
            </a:br>
            <a:r>
              <a:rPr lang="en-US" sz="2900" dirty="0" smtClean="0"/>
              <a:t>Times-Interest-Earned Ratio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450" y="1600200"/>
            <a:ext cx="883285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743200" algn="r"/>
                <a:tab pos="2800350" algn="l"/>
              </a:tabLst>
              <a:defRPr/>
            </a:pPr>
            <a:r>
              <a:rPr lang="en-US" sz="2400" dirty="0" smtClean="0"/>
              <a:t>	Debt-to-capital ratio	= Total debt/Total invested capital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743200" algn="r"/>
                <a:tab pos="2800350" algn="l"/>
              </a:tabLst>
              <a:defRPr/>
            </a:pPr>
            <a:r>
              <a:rPr lang="en-US" sz="2400" dirty="0" smtClean="0"/>
              <a:t>		= ($300 + $400)/($300 + $400 + $1,952.4)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743200" algn="r"/>
                <a:tab pos="2800350" algn="l"/>
              </a:tabLst>
              <a:defRPr/>
            </a:pPr>
            <a:r>
              <a:rPr lang="en-US" sz="2400" dirty="0" smtClean="0"/>
              <a:t>		= 26.39%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828800" algn="r"/>
                <a:tab pos="1941513" algn="l"/>
              </a:tabLst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tabLst>
                <a:tab pos="2743200" algn="r"/>
                <a:tab pos="2800350" algn="l"/>
              </a:tabLst>
              <a:defRPr/>
            </a:pPr>
            <a:r>
              <a:rPr lang="en-US" sz="2400" dirty="0" smtClean="0"/>
              <a:t>	TIE	= EBIT/Interest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743200" algn="r"/>
                <a:tab pos="2800350" algn="l"/>
              </a:tabLst>
              <a:defRPr/>
            </a:pPr>
            <a:r>
              <a:rPr lang="en-US" sz="2400" dirty="0" smtClean="0"/>
              <a:t>		= $492.6/$70 = </a:t>
            </a:r>
            <a:r>
              <a:rPr lang="en-US" sz="2400" dirty="0" err="1" smtClean="0"/>
              <a:t>7.04x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tabLst>
                <a:tab pos="1885950" algn="l"/>
              </a:tabLst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4EC2DCD9-91DE-4747-918A-96EFB27FB374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724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D’Leon’s Debt Management Ratios vs. the Industry Averages</a:t>
            </a:r>
          </a:p>
        </p:txBody>
      </p:sp>
      <p:graphicFrame>
        <p:nvGraphicFramePr>
          <p:cNvPr id="292978" name="Group 11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1233120"/>
              </p:ext>
            </p:extLst>
          </p:nvPr>
        </p:nvGraphicFramePr>
        <p:xfrm>
          <a:off x="219075" y="1600200"/>
          <a:ext cx="8696325" cy="1978660"/>
        </p:xfrm>
        <a:graphic>
          <a:graphicData uri="http://schemas.openxmlformats.org/drawingml/2006/table">
            <a:tbl>
              <a:tblPr/>
              <a:tblGrid>
                <a:gridCol w="3048001"/>
                <a:gridCol w="1412081"/>
                <a:gridCol w="1412081"/>
                <a:gridCol w="1412081"/>
                <a:gridCol w="1412081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Debt/Total Inv. Capital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73.41%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7.04x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4.34x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6.20x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562926F-DECB-4913-8AFE-499984F65D8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1529" name="Rectangle 29"/>
          <p:cNvSpPr>
            <a:spLocks noChangeArrowheads="1"/>
          </p:cNvSpPr>
          <p:nvPr/>
        </p:nvSpPr>
        <p:spPr bwMode="auto">
          <a:xfrm>
            <a:off x="628650" y="4335463"/>
            <a:ext cx="79009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Debt/Total invested capital and </a:t>
            </a:r>
            <a:r>
              <a:rPr lang="en-US" sz="2600" spc="100" dirty="0">
                <a:solidFill>
                  <a:schemeClr val="accent1">
                    <a:lumMod val="50000"/>
                  </a:schemeClr>
                </a:solidFill>
              </a:rPr>
              <a:t>TIE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 are better than the industry average.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8" name="Pentagon 3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4163"/>
            <a:ext cx="7762875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Profitability Ratios: Operating Margin, Profit Margin, and Basic Earning Power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D2778F7-FDDE-4F14-A08B-1868CF14E311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22532" name="Group 15"/>
          <p:cNvGrpSpPr>
            <a:grpSpLocks noChangeAspect="1"/>
          </p:cNvGrpSpPr>
          <p:nvPr/>
        </p:nvGrpSpPr>
        <p:grpSpPr bwMode="auto">
          <a:xfrm>
            <a:off x="146050" y="1595438"/>
            <a:ext cx="8850313" cy="3251200"/>
            <a:chOff x="92" y="1005"/>
            <a:chExt cx="5575" cy="2048"/>
          </a:xfrm>
        </p:grpSpPr>
        <p:sp>
          <p:nvSpPr>
            <p:cNvPr id="2254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92" y="1005"/>
              <a:ext cx="5575" cy="2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2" name="Rectangle 16"/>
            <p:cNvSpPr>
              <a:spLocks noChangeArrowheads="1"/>
            </p:cNvSpPr>
            <p:nvPr/>
          </p:nvSpPr>
          <p:spPr bwMode="auto">
            <a:xfrm>
              <a:off x="734" y="1005"/>
              <a:ext cx="94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Operating </a:t>
              </a:r>
              <a:endParaRPr lang="en-US" dirty="0"/>
            </a:p>
          </p:txBody>
        </p:sp>
        <p:sp>
          <p:nvSpPr>
            <p:cNvPr id="22543" name="Rectangle 17"/>
            <p:cNvSpPr>
              <a:spLocks noChangeArrowheads="1"/>
            </p:cNvSpPr>
            <p:nvPr/>
          </p:nvSpPr>
          <p:spPr bwMode="auto">
            <a:xfrm>
              <a:off x="1665" y="1005"/>
              <a:ext cx="61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margin</a:t>
              </a:r>
              <a:endParaRPr lang="en-US" dirty="0"/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>
              <a:off x="2278" y="1005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45" name="Rectangle 19"/>
            <p:cNvSpPr>
              <a:spLocks noChangeArrowheads="1"/>
            </p:cNvSpPr>
            <p:nvPr/>
          </p:nvSpPr>
          <p:spPr bwMode="auto">
            <a:xfrm>
              <a:off x="2364" y="1005"/>
              <a:ext cx="117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EBIT/Sales</a:t>
              </a:r>
              <a:endParaRPr lang="en-US" dirty="0"/>
            </a:p>
          </p:txBody>
        </p:sp>
        <p:sp>
          <p:nvSpPr>
            <p:cNvPr id="22546" name="Rectangle 20"/>
            <p:cNvSpPr>
              <a:spLocks noChangeArrowheads="1"/>
            </p:cNvSpPr>
            <p:nvPr/>
          </p:nvSpPr>
          <p:spPr bwMode="auto">
            <a:xfrm>
              <a:off x="3527" y="1005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>
              <a:off x="4288" y="1005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>
              <a:off x="1166" y="1246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49" name="Rectangle 23"/>
            <p:cNvSpPr>
              <a:spLocks noChangeArrowheads="1"/>
            </p:cNvSpPr>
            <p:nvPr/>
          </p:nvSpPr>
          <p:spPr bwMode="auto">
            <a:xfrm>
              <a:off x="2278" y="1246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0" name="Rectangle 24"/>
            <p:cNvSpPr>
              <a:spLocks noChangeArrowheads="1"/>
            </p:cNvSpPr>
            <p:nvPr/>
          </p:nvSpPr>
          <p:spPr bwMode="auto">
            <a:xfrm>
              <a:off x="2364" y="1246"/>
              <a:ext cx="226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$492.6/$7,036 = </a:t>
              </a:r>
              <a:r>
                <a:rPr lang="en-US" sz="2500" dirty="0" smtClean="0"/>
                <a:t>7.00%</a:t>
              </a:r>
              <a:endParaRPr lang="en-US" dirty="0"/>
            </a:p>
          </p:txBody>
        </p:sp>
        <p:sp>
          <p:nvSpPr>
            <p:cNvPr id="22551" name="Rectangle 25"/>
            <p:cNvSpPr>
              <a:spLocks noChangeArrowheads="1"/>
            </p:cNvSpPr>
            <p:nvPr/>
          </p:nvSpPr>
          <p:spPr bwMode="auto">
            <a:xfrm>
              <a:off x="4607" y="1246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2" name="Rectangle 26"/>
            <p:cNvSpPr>
              <a:spLocks noChangeArrowheads="1"/>
            </p:cNvSpPr>
            <p:nvPr/>
          </p:nvSpPr>
          <p:spPr bwMode="auto">
            <a:xfrm>
              <a:off x="1166" y="1488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3" name="Rectangle 27"/>
            <p:cNvSpPr>
              <a:spLocks noChangeArrowheads="1"/>
            </p:cNvSpPr>
            <p:nvPr/>
          </p:nvSpPr>
          <p:spPr bwMode="auto">
            <a:xfrm>
              <a:off x="2278" y="1488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4" name="Rectangle 28"/>
            <p:cNvSpPr>
              <a:spLocks noChangeArrowheads="1"/>
            </p:cNvSpPr>
            <p:nvPr/>
          </p:nvSpPr>
          <p:spPr bwMode="auto">
            <a:xfrm>
              <a:off x="2364" y="1488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5" name="Rectangle 29"/>
            <p:cNvSpPr>
              <a:spLocks noChangeArrowheads="1"/>
            </p:cNvSpPr>
            <p:nvPr/>
          </p:nvSpPr>
          <p:spPr bwMode="auto">
            <a:xfrm>
              <a:off x="4713" y="1488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7" name="Rectangle 31"/>
            <p:cNvSpPr>
              <a:spLocks noChangeArrowheads="1"/>
            </p:cNvSpPr>
            <p:nvPr/>
          </p:nvSpPr>
          <p:spPr bwMode="auto">
            <a:xfrm>
              <a:off x="1129" y="1729"/>
              <a:ext cx="1155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 smtClean="0"/>
                <a:t>Profit </a:t>
              </a:r>
              <a:r>
                <a:rPr lang="en-US" sz="2500" dirty="0"/>
                <a:t>margin</a:t>
              </a:r>
              <a:endParaRPr lang="en-US" dirty="0"/>
            </a:p>
          </p:txBody>
        </p:sp>
        <p:sp>
          <p:nvSpPr>
            <p:cNvPr id="22558" name="Rectangle 32"/>
            <p:cNvSpPr>
              <a:spLocks noChangeArrowheads="1"/>
            </p:cNvSpPr>
            <p:nvPr/>
          </p:nvSpPr>
          <p:spPr bwMode="auto">
            <a:xfrm>
              <a:off x="2278" y="1729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59" name="Rectangle 33"/>
            <p:cNvSpPr>
              <a:spLocks noChangeArrowheads="1"/>
            </p:cNvSpPr>
            <p:nvPr/>
          </p:nvSpPr>
          <p:spPr bwMode="auto">
            <a:xfrm>
              <a:off x="2364" y="1729"/>
              <a:ext cx="175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Net income/Sales</a:t>
              </a:r>
              <a:endParaRPr lang="en-US" dirty="0"/>
            </a:p>
          </p:txBody>
        </p:sp>
        <p:sp>
          <p:nvSpPr>
            <p:cNvPr id="22560" name="Rectangle 34"/>
            <p:cNvSpPr>
              <a:spLocks noChangeArrowheads="1"/>
            </p:cNvSpPr>
            <p:nvPr/>
          </p:nvSpPr>
          <p:spPr bwMode="auto">
            <a:xfrm>
              <a:off x="4105" y="1729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1" name="Rectangle 35"/>
            <p:cNvSpPr>
              <a:spLocks noChangeArrowheads="1"/>
            </p:cNvSpPr>
            <p:nvPr/>
          </p:nvSpPr>
          <p:spPr bwMode="auto">
            <a:xfrm>
              <a:off x="4713" y="1729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2" name="Rectangle 36"/>
            <p:cNvSpPr>
              <a:spLocks noChangeArrowheads="1"/>
            </p:cNvSpPr>
            <p:nvPr/>
          </p:nvSpPr>
          <p:spPr bwMode="auto">
            <a:xfrm>
              <a:off x="1166" y="1970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3" name="Rectangle 37"/>
            <p:cNvSpPr>
              <a:spLocks noChangeArrowheads="1"/>
            </p:cNvSpPr>
            <p:nvPr/>
          </p:nvSpPr>
          <p:spPr bwMode="auto">
            <a:xfrm>
              <a:off x="2278" y="1970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4" name="Rectangle 38"/>
            <p:cNvSpPr>
              <a:spLocks noChangeArrowheads="1"/>
            </p:cNvSpPr>
            <p:nvPr/>
          </p:nvSpPr>
          <p:spPr bwMode="auto">
            <a:xfrm>
              <a:off x="2364" y="1970"/>
              <a:ext cx="226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$253.6/$7,036 = </a:t>
              </a:r>
              <a:r>
                <a:rPr lang="en-US" sz="2500" dirty="0" smtClean="0"/>
                <a:t>3.60%</a:t>
              </a:r>
              <a:endParaRPr lang="en-US" dirty="0"/>
            </a:p>
          </p:txBody>
        </p:sp>
        <p:sp>
          <p:nvSpPr>
            <p:cNvPr id="22565" name="Rectangle 39"/>
            <p:cNvSpPr>
              <a:spLocks noChangeArrowheads="1"/>
            </p:cNvSpPr>
            <p:nvPr/>
          </p:nvSpPr>
          <p:spPr bwMode="auto">
            <a:xfrm>
              <a:off x="4607" y="1970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6" name="Rectangle 40"/>
            <p:cNvSpPr>
              <a:spLocks noChangeArrowheads="1"/>
            </p:cNvSpPr>
            <p:nvPr/>
          </p:nvSpPr>
          <p:spPr bwMode="auto">
            <a:xfrm>
              <a:off x="1166" y="2211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7" name="Rectangle 41"/>
            <p:cNvSpPr>
              <a:spLocks noChangeArrowheads="1"/>
            </p:cNvSpPr>
            <p:nvPr/>
          </p:nvSpPr>
          <p:spPr bwMode="auto">
            <a:xfrm>
              <a:off x="2278" y="2211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8" name="Rectangle 42"/>
            <p:cNvSpPr>
              <a:spLocks noChangeArrowheads="1"/>
            </p:cNvSpPr>
            <p:nvPr/>
          </p:nvSpPr>
          <p:spPr bwMode="auto">
            <a:xfrm>
              <a:off x="2364" y="2211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69" name="Rectangle 43"/>
            <p:cNvSpPr>
              <a:spLocks noChangeArrowheads="1"/>
            </p:cNvSpPr>
            <p:nvPr/>
          </p:nvSpPr>
          <p:spPr bwMode="auto">
            <a:xfrm>
              <a:off x="4713" y="2211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1" name="Rectangle 45"/>
            <p:cNvSpPr>
              <a:spLocks noChangeArrowheads="1"/>
            </p:cNvSpPr>
            <p:nvPr/>
          </p:nvSpPr>
          <p:spPr bwMode="auto">
            <a:xfrm>
              <a:off x="482" y="2453"/>
              <a:ext cx="182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 smtClean="0"/>
                <a:t>Basic </a:t>
              </a:r>
              <a:r>
                <a:rPr lang="en-US" sz="2500" dirty="0"/>
                <a:t>earning power</a:t>
              </a:r>
              <a:endParaRPr lang="en-US" dirty="0"/>
            </a:p>
          </p:txBody>
        </p:sp>
        <p:sp>
          <p:nvSpPr>
            <p:cNvPr id="22572" name="Rectangle 46"/>
            <p:cNvSpPr>
              <a:spLocks noChangeArrowheads="1"/>
            </p:cNvSpPr>
            <p:nvPr/>
          </p:nvSpPr>
          <p:spPr bwMode="auto">
            <a:xfrm>
              <a:off x="2278" y="2453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3" name="Rectangle 47"/>
            <p:cNvSpPr>
              <a:spLocks noChangeArrowheads="1"/>
            </p:cNvSpPr>
            <p:nvPr/>
          </p:nvSpPr>
          <p:spPr bwMode="auto">
            <a:xfrm>
              <a:off x="2364" y="2453"/>
              <a:ext cx="1755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EBIT/Total assets</a:t>
              </a:r>
              <a:endParaRPr lang="en-US" dirty="0"/>
            </a:p>
          </p:txBody>
        </p:sp>
        <p:sp>
          <p:nvSpPr>
            <p:cNvPr id="22574" name="Rectangle 48"/>
            <p:cNvSpPr>
              <a:spLocks noChangeArrowheads="1"/>
            </p:cNvSpPr>
            <p:nvPr/>
          </p:nvSpPr>
          <p:spPr bwMode="auto">
            <a:xfrm>
              <a:off x="4120" y="2453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5" name="Rectangle 49"/>
            <p:cNvSpPr>
              <a:spLocks noChangeArrowheads="1"/>
            </p:cNvSpPr>
            <p:nvPr/>
          </p:nvSpPr>
          <p:spPr bwMode="auto">
            <a:xfrm>
              <a:off x="4713" y="2453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6" name="Rectangle 50"/>
            <p:cNvSpPr>
              <a:spLocks noChangeArrowheads="1"/>
            </p:cNvSpPr>
            <p:nvPr/>
          </p:nvSpPr>
          <p:spPr bwMode="auto">
            <a:xfrm>
              <a:off x="1166" y="2694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7" name="Rectangle 51"/>
            <p:cNvSpPr>
              <a:spLocks noChangeArrowheads="1"/>
            </p:cNvSpPr>
            <p:nvPr/>
          </p:nvSpPr>
          <p:spPr bwMode="auto">
            <a:xfrm>
              <a:off x="2278" y="2694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78" name="Rectangle 52"/>
            <p:cNvSpPr>
              <a:spLocks noChangeArrowheads="1"/>
            </p:cNvSpPr>
            <p:nvPr/>
          </p:nvSpPr>
          <p:spPr bwMode="auto">
            <a:xfrm>
              <a:off x="2364" y="2694"/>
              <a:ext cx="2381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= $492.6/$3,497 = </a:t>
              </a:r>
              <a:r>
                <a:rPr lang="en-US" sz="2500" dirty="0" smtClean="0"/>
                <a:t>14.09%</a:t>
              </a:r>
              <a:endParaRPr lang="en-US" dirty="0"/>
            </a:p>
          </p:txBody>
        </p:sp>
        <p:sp>
          <p:nvSpPr>
            <p:cNvPr id="22579" name="Rectangle 53"/>
            <p:cNvSpPr>
              <a:spLocks noChangeArrowheads="1"/>
            </p:cNvSpPr>
            <p:nvPr/>
          </p:nvSpPr>
          <p:spPr bwMode="auto">
            <a:xfrm>
              <a:off x="4716" y="2694"/>
              <a:ext cx="5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dirty="0"/>
                <a:t> </a:t>
              </a:r>
              <a:endParaRPr lang="en-US" dirty="0"/>
            </a:p>
          </p:txBody>
        </p:sp>
        <p:sp>
          <p:nvSpPr>
            <p:cNvPr id="22580" name="Rectangle 54"/>
            <p:cNvSpPr>
              <a:spLocks noChangeArrowheads="1"/>
            </p:cNvSpPr>
            <p:nvPr/>
          </p:nvSpPr>
          <p:spPr bwMode="auto">
            <a:xfrm>
              <a:off x="141" y="2937"/>
              <a:ext cx="2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dirty="0"/>
                <a:t> </a:t>
              </a:r>
              <a:endParaRPr lang="en-US" dirty="0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71" name="TextBox 7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77" name="Pentagon 7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4163"/>
            <a:ext cx="7762875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Appraising Profitability with Operating Margin, Profit Margin, and Basic Earning Power</a:t>
            </a:r>
          </a:p>
        </p:txBody>
      </p:sp>
      <p:graphicFrame>
        <p:nvGraphicFramePr>
          <p:cNvPr id="294997" name="Group 8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38984"/>
              </p:ext>
            </p:extLst>
          </p:nvPr>
        </p:nvGraphicFramePr>
        <p:xfrm>
          <a:off x="304800" y="1600200"/>
          <a:ext cx="8534401" cy="1950720"/>
        </p:xfrm>
        <a:graphic>
          <a:graphicData uri="http://schemas.openxmlformats.org/drawingml/2006/table">
            <a:tbl>
              <a:tblPr/>
              <a:tblGrid>
                <a:gridCol w="3248026"/>
                <a:gridCol w="1333500"/>
                <a:gridCol w="1247775"/>
                <a:gridCol w="1371600"/>
                <a:gridCol w="13335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25" marR="936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25" marR="936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3625" marR="936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3625" marR="936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3625" marR="936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margin</a:t>
                      </a:r>
                    </a:p>
                  </a:txBody>
                  <a:tcPr marL="93625" marR="93625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-2.17%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5.55%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7.30%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 margin</a:t>
                      </a:r>
                    </a:p>
                  </a:txBody>
                  <a:tcPr marL="93625" marR="936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-2.65%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earning power</a:t>
                      </a:r>
                    </a:p>
                  </a:txBody>
                  <a:tcPr marL="93625" marR="936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14.09%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-4.57%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12.96%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19.10%</a:t>
                      </a:r>
                    </a:p>
                  </a:txBody>
                  <a:tcPr marL="93625" marR="936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1F86D350-F089-44B5-B553-656A55661135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Balance Sheet: Assets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A788238-007C-4CBC-B931-15DC15F486D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7172" name="Group 7"/>
          <p:cNvGrpSpPr>
            <a:grpSpLocks noChangeAspect="1"/>
          </p:cNvGrpSpPr>
          <p:nvPr/>
        </p:nvGrpSpPr>
        <p:grpSpPr bwMode="auto">
          <a:xfrm>
            <a:off x="1190625" y="1592263"/>
            <a:ext cx="6767515" cy="4608512"/>
            <a:chOff x="750" y="1003"/>
            <a:chExt cx="4263" cy="2903"/>
          </a:xfrm>
        </p:grpSpPr>
        <p:sp>
          <p:nvSpPr>
            <p:cNvPr id="7185" name="AutoShape 6"/>
            <p:cNvSpPr>
              <a:spLocks noChangeAspect="1" noChangeArrowheads="1" noTextEdit="1"/>
            </p:cNvSpPr>
            <p:nvPr/>
          </p:nvSpPr>
          <p:spPr bwMode="auto">
            <a:xfrm>
              <a:off x="750" y="1003"/>
              <a:ext cx="4254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700" dirty="0"/>
            </a:p>
          </p:txBody>
        </p:sp>
        <p:sp>
          <p:nvSpPr>
            <p:cNvPr id="7186" name="Rectangle 8"/>
            <p:cNvSpPr>
              <a:spLocks noChangeArrowheads="1"/>
            </p:cNvSpPr>
            <p:nvPr/>
          </p:nvSpPr>
          <p:spPr bwMode="auto">
            <a:xfrm>
              <a:off x="873" y="1377"/>
              <a:ext cx="5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Cash</a:t>
              </a:r>
            </a:p>
          </p:txBody>
        </p:sp>
        <p:sp>
          <p:nvSpPr>
            <p:cNvPr id="7187" name="Rectangle 9"/>
            <p:cNvSpPr>
              <a:spLocks noChangeArrowheads="1"/>
            </p:cNvSpPr>
            <p:nvPr/>
          </p:nvSpPr>
          <p:spPr bwMode="auto">
            <a:xfrm>
              <a:off x="873" y="1678"/>
              <a:ext cx="36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A/R</a:t>
              </a:r>
            </a:p>
          </p:txBody>
        </p:sp>
        <p:sp>
          <p:nvSpPr>
            <p:cNvPr id="7188" name="Rectangle 10"/>
            <p:cNvSpPr>
              <a:spLocks noChangeArrowheads="1"/>
            </p:cNvSpPr>
            <p:nvPr/>
          </p:nvSpPr>
          <p:spPr bwMode="auto">
            <a:xfrm>
              <a:off x="873" y="1973"/>
              <a:ext cx="106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Inventories</a:t>
              </a:r>
            </a:p>
          </p:txBody>
        </p:sp>
        <p:sp>
          <p:nvSpPr>
            <p:cNvPr id="7189" name="Rectangle 11"/>
            <p:cNvSpPr>
              <a:spLocks noChangeArrowheads="1"/>
            </p:cNvSpPr>
            <p:nvPr/>
          </p:nvSpPr>
          <p:spPr bwMode="auto">
            <a:xfrm>
              <a:off x="1143" y="2275"/>
              <a:ext cx="82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Total CA</a:t>
              </a:r>
            </a:p>
          </p:txBody>
        </p:sp>
        <p:sp>
          <p:nvSpPr>
            <p:cNvPr id="7190" name="Rectangle 12"/>
            <p:cNvSpPr>
              <a:spLocks noChangeArrowheads="1"/>
            </p:cNvSpPr>
            <p:nvPr/>
          </p:nvSpPr>
          <p:spPr bwMode="auto">
            <a:xfrm>
              <a:off x="873" y="2569"/>
              <a:ext cx="9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Gross FA</a:t>
              </a:r>
            </a:p>
          </p:txBody>
        </p:sp>
        <p:sp>
          <p:nvSpPr>
            <p:cNvPr id="7191" name="Rectangle 13"/>
            <p:cNvSpPr>
              <a:spLocks noChangeArrowheads="1"/>
            </p:cNvSpPr>
            <p:nvPr/>
          </p:nvSpPr>
          <p:spPr bwMode="auto">
            <a:xfrm>
              <a:off x="873" y="2864"/>
              <a:ext cx="134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Less: Deprec.</a:t>
              </a:r>
            </a:p>
          </p:txBody>
        </p:sp>
        <p:sp>
          <p:nvSpPr>
            <p:cNvPr id="7192" name="Rectangle 14"/>
            <p:cNvSpPr>
              <a:spLocks noChangeArrowheads="1"/>
            </p:cNvSpPr>
            <p:nvPr/>
          </p:nvSpPr>
          <p:spPr bwMode="auto">
            <a:xfrm>
              <a:off x="1143" y="3166"/>
              <a:ext cx="66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Net FA</a:t>
              </a:r>
            </a:p>
          </p:txBody>
        </p:sp>
        <p:sp>
          <p:nvSpPr>
            <p:cNvPr id="7193" name="Rectangle 15"/>
            <p:cNvSpPr>
              <a:spLocks noChangeArrowheads="1"/>
            </p:cNvSpPr>
            <p:nvPr/>
          </p:nvSpPr>
          <p:spPr bwMode="auto">
            <a:xfrm>
              <a:off x="873" y="3461"/>
              <a:ext cx="1163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Total Assets</a:t>
              </a:r>
            </a:p>
          </p:txBody>
        </p:sp>
        <p:sp>
          <p:nvSpPr>
            <p:cNvPr id="7194" name="Rectangle 16"/>
            <p:cNvSpPr>
              <a:spLocks noChangeArrowheads="1"/>
            </p:cNvSpPr>
            <p:nvPr/>
          </p:nvSpPr>
          <p:spPr bwMode="auto">
            <a:xfrm>
              <a:off x="4238" y="1075"/>
              <a:ext cx="54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 smtClean="0"/>
                <a:t> 2015</a:t>
              </a:r>
              <a:endParaRPr lang="en-US" sz="2700" dirty="0"/>
            </a:p>
          </p:txBody>
        </p:sp>
        <p:sp>
          <p:nvSpPr>
            <p:cNvPr id="7195" name="Rectangle 17"/>
            <p:cNvSpPr>
              <a:spLocks noChangeArrowheads="1"/>
            </p:cNvSpPr>
            <p:nvPr/>
          </p:nvSpPr>
          <p:spPr bwMode="auto">
            <a:xfrm>
              <a:off x="4468" y="1377"/>
              <a:ext cx="54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7,282</a:t>
              </a:r>
            </a:p>
          </p:txBody>
        </p:sp>
        <p:sp>
          <p:nvSpPr>
            <p:cNvPr id="7196" name="Rectangle 18"/>
            <p:cNvSpPr>
              <a:spLocks noChangeArrowheads="1"/>
            </p:cNvSpPr>
            <p:nvPr/>
          </p:nvSpPr>
          <p:spPr bwMode="auto">
            <a:xfrm>
              <a:off x="4225" y="1672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632,160</a:t>
              </a:r>
            </a:p>
          </p:txBody>
        </p:sp>
        <p:sp>
          <p:nvSpPr>
            <p:cNvPr id="7197" name="Rectangle 19"/>
            <p:cNvSpPr>
              <a:spLocks noChangeArrowheads="1"/>
            </p:cNvSpPr>
            <p:nvPr/>
          </p:nvSpPr>
          <p:spPr bwMode="auto">
            <a:xfrm>
              <a:off x="4044" y="197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1,287,360</a:t>
              </a:r>
            </a:p>
          </p:txBody>
        </p:sp>
        <p:sp>
          <p:nvSpPr>
            <p:cNvPr id="7198" name="Rectangle 21"/>
            <p:cNvSpPr>
              <a:spLocks noChangeArrowheads="1"/>
            </p:cNvSpPr>
            <p:nvPr/>
          </p:nvSpPr>
          <p:spPr bwMode="auto">
            <a:xfrm>
              <a:off x="4044" y="2268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1,926,802</a:t>
              </a:r>
            </a:p>
          </p:txBody>
        </p:sp>
        <p:sp>
          <p:nvSpPr>
            <p:cNvPr id="7199" name="Rectangle 22"/>
            <p:cNvSpPr>
              <a:spLocks noChangeArrowheads="1"/>
            </p:cNvSpPr>
            <p:nvPr/>
          </p:nvSpPr>
          <p:spPr bwMode="auto">
            <a:xfrm>
              <a:off x="4044" y="256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1,202,950</a:t>
              </a:r>
            </a:p>
          </p:txBody>
        </p:sp>
        <p:sp>
          <p:nvSpPr>
            <p:cNvPr id="7200" name="Rectangle 23"/>
            <p:cNvSpPr>
              <a:spLocks noChangeArrowheads="1"/>
            </p:cNvSpPr>
            <p:nvPr/>
          </p:nvSpPr>
          <p:spPr bwMode="auto">
            <a:xfrm>
              <a:off x="4044" y="2864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263,160</a:t>
              </a:r>
            </a:p>
          </p:txBody>
        </p:sp>
        <p:sp>
          <p:nvSpPr>
            <p:cNvPr id="7201" name="Rectangle 25"/>
            <p:cNvSpPr>
              <a:spLocks noChangeArrowheads="1"/>
            </p:cNvSpPr>
            <p:nvPr/>
          </p:nvSpPr>
          <p:spPr bwMode="auto">
            <a:xfrm>
              <a:off x="4044" y="3159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939,790</a:t>
              </a:r>
            </a:p>
          </p:txBody>
        </p:sp>
        <p:sp>
          <p:nvSpPr>
            <p:cNvPr id="7202" name="Rectangle 27"/>
            <p:cNvSpPr>
              <a:spLocks noChangeArrowheads="1"/>
            </p:cNvSpPr>
            <p:nvPr/>
          </p:nvSpPr>
          <p:spPr bwMode="auto">
            <a:xfrm>
              <a:off x="4044" y="3461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2,866,592</a:t>
              </a:r>
            </a:p>
          </p:txBody>
        </p:sp>
        <p:sp>
          <p:nvSpPr>
            <p:cNvPr id="7203" name="Rectangle 28"/>
            <p:cNvSpPr>
              <a:spLocks noChangeArrowheads="1"/>
            </p:cNvSpPr>
            <p:nvPr/>
          </p:nvSpPr>
          <p:spPr bwMode="auto">
            <a:xfrm>
              <a:off x="2847" y="1075"/>
              <a:ext cx="630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 err="1" smtClean="0"/>
                <a:t>2016E</a:t>
              </a:r>
              <a:endParaRPr lang="en-US" sz="2700" dirty="0"/>
            </a:p>
          </p:txBody>
        </p:sp>
        <p:sp>
          <p:nvSpPr>
            <p:cNvPr id="7204" name="Rectangle 29"/>
            <p:cNvSpPr>
              <a:spLocks noChangeArrowheads="1"/>
            </p:cNvSpPr>
            <p:nvPr/>
          </p:nvSpPr>
          <p:spPr bwMode="auto">
            <a:xfrm>
              <a:off x="3018" y="1377"/>
              <a:ext cx="66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85,632</a:t>
              </a:r>
            </a:p>
          </p:txBody>
        </p:sp>
        <p:sp>
          <p:nvSpPr>
            <p:cNvPr id="7205" name="Rectangle 30"/>
            <p:cNvSpPr>
              <a:spLocks noChangeArrowheads="1"/>
            </p:cNvSpPr>
            <p:nvPr/>
          </p:nvSpPr>
          <p:spPr bwMode="auto">
            <a:xfrm>
              <a:off x="2896" y="1672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878,000</a:t>
              </a:r>
            </a:p>
          </p:txBody>
        </p:sp>
        <p:sp>
          <p:nvSpPr>
            <p:cNvPr id="7206" name="Rectangle 31"/>
            <p:cNvSpPr>
              <a:spLocks noChangeArrowheads="1"/>
            </p:cNvSpPr>
            <p:nvPr/>
          </p:nvSpPr>
          <p:spPr bwMode="auto">
            <a:xfrm>
              <a:off x="2715" y="197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1,716,480</a:t>
              </a:r>
            </a:p>
          </p:txBody>
        </p:sp>
        <p:sp>
          <p:nvSpPr>
            <p:cNvPr id="7207" name="Rectangle 33"/>
            <p:cNvSpPr>
              <a:spLocks noChangeArrowheads="1"/>
            </p:cNvSpPr>
            <p:nvPr/>
          </p:nvSpPr>
          <p:spPr bwMode="auto">
            <a:xfrm>
              <a:off x="2731" y="2268"/>
              <a:ext cx="953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2,680,112</a:t>
              </a:r>
            </a:p>
          </p:txBody>
        </p:sp>
        <p:sp>
          <p:nvSpPr>
            <p:cNvPr id="7208" name="Rectangle 34"/>
            <p:cNvSpPr>
              <a:spLocks noChangeArrowheads="1"/>
            </p:cNvSpPr>
            <p:nvPr/>
          </p:nvSpPr>
          <p:spPr bwMode="auto">
            <a:xfrm>
              <a:off x="2715" y="256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1,197,160</a:t>
              </a:r>
            </a:p>
          </p:txBody>
        </p:sp>
        <p:sp>
          <p:nvSpPr>
            <p:cNvPr id="7209" name="Rectangle 35"/>
            <p:cNvSpPr>
              <a:spLocks noChangeArrowheads="1"/>
            </p:cNvSpPr>
            <p:nvPr/>
          </p:nvSpPr>
          <p:spPr bwMode="auto">
            <a:xfrm>
              <a:off x="2715" y="2864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380,120</a:t>
              </a:r>
            </a:p>
          </p:txBody>
        </p:sp>
        <p:sp>
          <p:nvSpPr>
            <p:cNvPr id="7210" name="Rectangle 37"/>
            <p:cNvSpPr>
              <a:spLocks noChangeArrowheads="1"/>
            </p:cNvSpPr>
            <p:nvPr/>
          </p:nvSpPr>
          <p:spPr bwMode="auto">
            <a:xfrm>
              <a:off x="2715" y="3159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817,040</a:t>
              </a:r>
            </a:p>
          </p:txBody>
        </p:sp>
        <p:sp>
          <p:nvSpPr>
            <p:cNvPr id="7211" name="Rectangle 39"/>
            <p:cNvSpPr>
              <a:spLocks noChangeArrowheads="1"/>
            </p:cNvSpPr>
            <p:nvPr/>
          </p:nvSpPr>
          <p:spPr bwMode="auto">
            <a:xfrm>
              <a:off x="2715" y="3461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3,497,152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4295775" y="2114550"/>
            <a:ext cx="15541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00800" y="2114550"/>
            <a:ext cx="15541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95775" y="5895975"/>
            <a:ext cx="1554163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00800" y="5895975"/>
            <a:ext cx="1554163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49" name="TextBox 48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55" name="Pentagon 54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4163"/>
            <a:ext cx="7762875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Appraising Profitability with Operating Margin, Profit Margin, and Basic Earning Power</a:t>
            </a:r>
          </a:p>
        </p:txBody>
      </p:sp>
      <p:sp>
        <p:nvSpPr>
          <p:cNvPr id="24579" name="Rectangle 29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Operating margin was very bad in 2015.  It is projected to improve in 2016, but it is still projected to remain below the industry average.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Profit margin was very bad in 2015 but is projected to exceed the industry average in 2016.  Looking good.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BEP removes the effects of taxes and financial leverage, and is useful for comparison.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BEP projected to improve, yet still below the industry average.  There is definitely room for improvement.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E068DB0-0B72-40FB-8544-1272104B9EA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284163"/>
            <a:ext cx="75438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Profitability Ratios: Return on Assets, Return on Equity, and Return on Invested Capital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ROA	= Net income/Total assets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	= $253.6/$3,497 = 7.25%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ROE	= Net income/Total common equity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	= $253.6/$1,952 = 12.99% </a:t>
            </a:r>
            <a:r>
              <a:rPr lang="en-US" dirty="0" smtClean="0">
                <a:sym typeface="Symbol" panose="05050102010706020507" pitchFamily="18" charset="2"/>
              </a:rPr>
              <a:t> 13.00%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ROIC	= [EBIT(1 </a:t>
            </a:r>
            <a:r>
              <a:rPr lang="en-US" dirty="0" smtClean="0">
                <a:sym typeface="Symbol" pitchFamily="18" charset="2"/>
              </a:rPr>
              <a:t></a:t>
            </a:r>
            <a:r>
              <a:rPr lang="en-US" dirty="0" smtClean="0"/>
              <a:t> T)]/Total invested capital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	= $295.6/$2,652.4 = 11.14% 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7A6AEDBC-6E67-4F3C-B297-031F577CDD6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Pentagon 3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4163"/>
            <a:ext cx="7781925" cy="1077912"/>
          </a:xfrm>
        </p:spPr>
        <p:txBody>
          <a:bodyPr/>
          <a:lstStyle/>
          <a:p>
            <a:r>
              <a:rPr lang="en-US" sz="2900" dirty="0" smtClean="0"/>
              <a:t>Appraising Profitability with ROA, ROE,  </a:t>
            </a:r>
            <a:br>
              <a:rPr lang="en-US" sz="2900" dirty="0" smtClean="0"/>
            </a:br>
            <a:r>
              <a:rPr lang="en-US" sz="2900" dirty="0" smtClean="0"/>
              <a:t>and ROIC</a:t>
            </a:r>
          </a:p>
        </p:txBody>
      </p:sp>
      <p:graphicFrame>
        <p:nvGraphicFramePr>
          <p:cNvPr id="297065" name="Group 10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1498872"/>
              </p:ext>
            </p:extLst>
          </p:nvPr>
        </p:nvGraphicFramePr>
        <p:xfrm>
          <a:off x="612775" y="1600200"/>
          <a:ext cx="7616827" cy="1950720"/>
        </p:xfrm>
        <a:graphic>
          <a:graphicData uri="http://schemas.openxmlformats.org/drawingml/2006/table">
            <a:tbl>
              <a:tblPr/>
              <a:tblGrid>
                <a:gridCol w="1824865"/>
                <a:gridCol w="1428155"/>
                <a:gridCol w="1428155"/>
                <a:gridCol w="1507497"/>
                <a:gridCol w="142815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7.25%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-5.59%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5.99%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9.10%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-32.52%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13.25%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ROIC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11.14%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-4.24%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9.62%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9111F85-E324-4E88-8D2E-6D744C9FE5E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5620" name="Rectangle 29"/>
          <p:cNvSpPr>
            <a:spLocks noChangeArrowheads="1"/>
          </p:cNvSpPr>
          <p:nvPr/>
        </p:nvSpPr>
        <p:spPr bwMode="auto">
          <a:xfrm>
            <a:off x="600075" y="3733800"/>
            <a:ext cx="762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All ratios rebounded from the previous year, but are still below the industry average.  More improvement is needed.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Wide variations in ROE illustrate the effect that leverage can have on profitability.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0" name="Pentagon 29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Effects of Debt on ROA and ROE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Holding assets constant, if debt increases: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Equity declines.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Interest expense increases – which leads to a reduction in net income.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ROA declines (due to the reduction in net income).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ROE may increase or decrease (since both net income and equity decline).</a:t>
            </a:r>
          </a:p>
          <a:p>
            <a:pPr lvl="1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24C9B4D-0AFD-47A6-AD22-35D0D6A7F50F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Pentagon 28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Problems with ROE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dirty="0" smtClean="0"/>
              <a:t>ROE and shareholder wealth are correlated, but problems can arise when ROE is the sole measure of performance.</a:t>
            </a:r>
          </a:p>
          <a:p>
            <a:pPr marL="800100" lvl="1" eaLnBrk="1" hangingPunct="1">
              <a:lnSpc>
                <a:spcPct val="95000"/>
              </a:lnSpc>
              <a:defRPr/>
            </a:pPr>
            <a:r>
              <a:rPr lang="en-US" dirty="0" smtClean="0"/>
              <a:t>ROE does not consider risk.</a:t>
            </a:r>
          </a:p>
          <a:p>
            <a:pPr marL="800100" lvl="1" eaLnBrk="1" hangingPunct="1">
              <a:lnSpc>
                <a:spcPct val="95000"/>
              </a:lnSpc>
              <a:defRPr/>
            </a:pPr>
            <a:r>
              <a:rPr lang="en-US" dirty="0" smtClean="0"/>
              <a:t>ROE does not consider the amount of capital invested.</a:t>
            </a:r>
          </a:p>
          <a:p>
            <a:pPr eaLnBrk="1" hangingPunct="1">
              <a:lnSpc>
                <a:spcPct val="95000"/>
              </a:lnSpc>
              <a:buFont typeface="Arial" charset="0"/>
              <a:buChar char="•"/>
              <a:defRPr/>
            </a:pPr>
            <a:r>
              <a:rPr lang="en-US" dirty="0" smtClean="0"/>
              <a:t>Given these problems, reliance on ROE may encourage managers to make investments that do not benefit shareholders.  As a result, analysts have looked to develop other performance measures, such as EVA.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2200CDC-1DE0-44BC-A6DD-017BAECC8C42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Pentagon 28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Calculate the Price/Earnings and Market/Book Ratios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P/E	= Price/Earnings per share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	= $12.17/$1.014 = </a:t>
            </a:r>
            <a:r>
              <a:rPr lang="en-US" dirty="0" err="1" smtClean="0"/>
              <a:t>12.00x</a:t>
            </a: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M/B	= Market price/Book value per share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r>
              <a:rPr lang="en-US" dirty="0" smtClean="0"/>
              <a:t>		= $12.17/($1,952/250) = 1.56x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690563" algn="r"/>
                <a:tab pos="801688" algn="l"/>
              </a:tabLst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ED9B46E-AA18-4BC3-BA99-9106D06D3F1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894230"/>
              </p:ext>
            </p:extLst>
          </p:nvPr>
        </p:nvGraphicFramePr>
        <p:xfrm>
          <a:off x="484188" y="4391025"/>
          <a:ext cx="8153401" cy="1577976"/>
        </p:xfrm>
        <a:graphic>
          <a:graphicData uri="http://schemas.openxmlformats.org/drawingml/2006/table">
            <a:tbl>
              <a:tblPr/>
              <a:tblGrid>
                <a:gridCol w="1988230"/>
                <a:gridCol w="1590584"/>
                <a:gridCol w="1431526"/>
                <a:gridCol w="1590584"/>
                <a:gridCol w="155247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P/E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9.66x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M/B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4" name="TextBox 23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0" name="Pentagon 29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Analyzing the Market Value Ratios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P/E:  How much investors are willing to pay for $1 of earnings.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M/B:  How much investors are willing to pay for $1 of book value equity.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For each ratio, the higher the number, the better.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P/E and M/B are high if expected growth is high and risk is low.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DA6F565-8F24-49C4-B0A1-619F7A3BDC6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Pentagon 28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The DuPont Equation</a:t>
            </a:r>
          </a:p>
        </p:txBody>
      </p:sp>
      <p:sp>
        <p:nvSpPr>
          <p:cNvPr id="2052" name="Content Placeholder 7"/>
          <p:cNvSpPr>
            <a:spLocks noGrp="1"/>
          </p:cNvSpPr>
          <p:nvPr>
            <p:ph sz="quarter" idx="1"/>
          </p:nvPr>
        </p:nvSpPr>
        <p:spPr>
          <a:xfrm>
            <a:off x="612775" y="3771900"/>
            <a:ext cx="7616825" cy="232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dirty="0" smtClean="0"/>
              <a:t>Focuses on expense control (PM), asset utilization (TA TO), and debt utilization (equity multiplier).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4DC22EB-0F66-4FA5-B32D-DC8172958BB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006144"/>
              </p:ext>
            </p:extLst>
          </p:nvPr>
        </p:nvGraphicFramePr>
        <p:xfrm>
          <a:off x="1981200" y="1655763"/>
          <a:ext cx="5199063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2603160" imgH="723600" progId="Equation.3">
                  <p:embed/>
                </p:oleObj>
              </mc:Choice>
              <mc:Fallback>
                <p:oleObj name="Equation" r:id="rId4" imgW="2603160" imgH="72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55763"/>
                        <a:ext cx="5199063" cy="144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entagon 1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6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9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10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11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DuPont Equation: </a:t>
            </a:r>
            <a:br>
              <a:rPr lang="en-US" dirty="0" smtClean="0"/>
            </a:br>
            <a:r>
              <a:rPr lang="en-US" dirty="0" smtClean="0"/>
              <a:t>Breaking Down Return on Equity</a:t>
            </a:r>
          </a:p>
        </p:txBody>
      </p:sp>
      <p:graphicFrame>
        <p:nvGraphicFramePr>
          <p:cNvPr id="388242" name="Group 14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7069164"/>
              </p:ext>
            </p:extLst>
          </p:nvPr>
        </p:nvGraphicFramePr>
        <p:xfrm>
          <a:off x="774700" y="3429000"/>
          <a:ext cx="7616826" cy="2438400"/>
        </p:xfrm>
        <a:graphic>
          <a:graphicData uri="http://schemas.openxmlformats.org/drawingml/2006/table">
            <a:tbl>
              <a:tblPr/>
              <a:tblGrid>
                <a:gridCol w="1820104"/>
                <a:gridCol w="1455131"/>
                <a:gridCol w="1312316"/>
                <a:gridCol w="1455131"/>
                <a:gridCol w="1574144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02" marR="914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TO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2014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13.3%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2015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-32.5%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1.79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13.0%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Ind.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18.2%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71A38C07-061A-4380-A47F-4EA92F31CC0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97025"/>
            <a:ext cx="7324725" cy="1600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803275" algn="r"/>
                <a:tab pos="914400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ROE	= (NI/Sales) x (Sales/TA) x (TA/Equity)</a:t>
            </a:r>
            <a:endParaRPr lang="en-US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803275" algn="r"/>
                <a:tab pos="914400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=    3.6%      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       2.01  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       1.7913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803275" algn="r"/>
                <a:tab pos="914400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=   13.0%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An Example:</a:t>
            </a:r>
            <a:br>
              <a:rPr lang="en-US" dirty="0" smtClean="0"/>
            </a:br>
            <a:r>
              <a:rPr lang="en-US" dirty="0" smtClean="0"/>
              <a:t>The Effects of Improving Ratios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3587" y="3419475"/>
            <a:ext cx="7616825" cy="16859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3657600" algn="r"/>
                <a:tab pos="4114800" algn="l"/>
                <a:tab pos="7772400" algn="r"/>
              </a:tabLst>
            </a:pPr>
            <a:r>
              <a:rPr lang="en-US" dirty="0" smtClean="0"/>
              <a:t>Sales/Day = $7,035,600/365 = $19,275.62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3657600" algn="r"/>
                <a:tab pos="4114800" algn="l"/>
                <a:tab pos="7772400" algn="r"/>
              </a:tabLst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3657600" algn="r"/>
                <a:tab pos="4114800" algn="l"/>
                <a:tab pos="7772400" algn="r"/>
              </a:tabLst>
            </a:pPr>
            <a:r>
              <a:rPr lang="en-US" dirty="0" smtClean="0"/>
              <a:t>How would reducing the firm’s DSO to 32 days affect the company?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8CC6563-5B69-4138-82ED-DC8F51E21DA2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Pentagon 16"/>
          <p:cNvSpPr/>
          <p:nvPr/>
        </p:nvSpPr>
        <p:spPr bwMode="auto">
          <a:xfrm>
            <a:off x="0" y="276225"/>
            <a:ext cx="6099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9420" name="Group 59419"/>
          <p:cNvGrpSpPr/>
          <p:nvPr/>
        </p:nvGrpSpPr>
        <p:grpSpPr>
          <a:xfrm>
            <a:off x="449263" y="1590679"/>
            <a:ext cx="8337550" cy="1317625"/>
            <a:chOff x="449263" y="1590679"/>
            <a:chExt cx="8337550" cy="1317625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449263" y="1590679"/>
              <a:ext cx="8337550" cy="1317625"/>
              <a:chOff x="283" y="1002"/>
              <a:chExt cx="5252" cy="830"/>
            </a:xfrm>
          </p:grpSpPr>
          <p:sp>
            <p:nvSpPr>
              <p:cNvPr id="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3" y="1004"/>
                <a:ext cx="5186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283" y="1002"/>
                <a:ext cx="151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Accounts receivable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44" y="1012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171" y="1012"/>
                <a:ext cx="94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2265" y="1012"/>
                <a:ext cx="14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2406" y="1002"/>
                <a:ext cx="28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878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661" y="1012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3094" y="1002"/>
                <a:ext cx="125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Current liabilities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4258" y="1012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5017" y="1002"/>
                <a:ext cx="51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$   845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5472" y="1012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283" y="1207"/>
                <a:ext cx="153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Other current assets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1675" y="1217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2278" y="1207"/>
                <a:ext cx="423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1,802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2661" y="1217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3094" y="1207"/>
                <a:ext cx="35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Debt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3425" y="1217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5253" y="1207"/>
                <a:ext cx="28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700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/>
            </p:nvSpPr>
            <p:spPr bwMode="auto">
              <a:xfrm>
                <a:off x="5472" y="1217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2" name="Rectangle 23"/>
              <p:cNvSpPr>
                <a:spLocks noChangeArrowheads="1"/>
              </p:cNvSpPr>
              <p:nvPr/>
            </p:nvSpPr>
            <p:spPr bwMode="auto">
              <a:xfrm>
                <a:off x="283" y="1413"/>
                <a:ext cx="120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Net fixed assets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3" name="Rectangle 24"/>
              <p:cNvSpPr>
                <a:spLocks noChangeArrowheads="1"/>
              </p:cNvSpPr>
              <p:nvPr/>
            </p:nvSpPr>
            <p:spPr bwMode="auto">
              <a:xfrm>
                <a:off x="1354" y="1423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4" name="Rectangle 25"/>
              <p:cNvSpPr>
                <a:spLocks noChangeArrowheads="1"/>
              </p:cNvSpPr>
              <p:nvPr/>
            </p:nvSpPr>
            <p:spPr bwMode="auto">
              <a:xfrm>
                <a:off x="2216" y="1413"/>
                <a:ext cx="23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6" name="Rectangle 26"/>
              <p:cNvSpPr>
                <a:spLocks noChangeArrowheads="1"/>
              </p:cNvSpPr>
              <p:nvPr/>
            </p:nvSpPr>
            <p:spPr bwMode="auto">
              <a:xfrm>
                <a:off x="2238" y="1413"/>
                <a:ext cx="47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   817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8" name="Rectangle 28"/>
              <p:cNvSpPr>
                <a:spLocks noChangeArrowheads="1"/>
              </p:cNvSpPr>
              <p:nvPr/>
            </p:nvSpPr>
            <p:spPr bwMode="auto">
              <a:xfrm>
                <a:off x="2661" y="1423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399" name="Rectangle 29"/>
              <p:cNvSpPr>
                <a:spLocks noChangeArrowheads="1"/>
              </p:cNvSpPr>
              <p:nvPr/>
            </p:nvSpPr>
            <p:spPr bwMode="auto">
              <a:xfrm>
                <a:off x="3094" y="1413"/>
                <a:ext cx="47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Equity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0" name="Rectangle 30"/>
              <p:cNvSpPr>
                <a:spLocks noChangeArrowheads="1"/>
              </p:cNvSpPr>
              <p:nvPr/>
            </p:nvSpPr>
            <p:spPr bwMode="auto">
              <a:xfrm>
                <a:off x="3522" y="1423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1" name="Rectangle 31"/>
              <p:cNvSpPr>
                <a:spLocks noChangeArrowheads="1"/>
              </p:cNvSpPr>
              <p:nvPr/>
            </p:nvSpPr>
            <p:spPr bwMode="auto">
              <a:xfrm>
                <a:off x="5014" y="1413"/>
                <a:ext cx="9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2" name="Rectangle 32"/>
              <p:cNvSpPr>
                <a:spLocks noChangeArrowheads="1"/>
              </p:cNvSpPr>
              <p:nvPr/>
            </p:nvSpPr>
            <p:spPr bwMode="auto">
              <a:xfrm>
                <a:off x="5017" y="1413"/>
                <a:ext cx="51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 1,952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4" name="Rectangle 34"/>
              <p:cNvSpPr>
                <a:spLocks noChangeArrowheads="1"/>
              </p:cNvSpPr>
              <p:nvPr/>
            </p:nvSpPr>
            <p:spPr bwMode="auto">
              <a:xfrm>
                <a:off x="5472" y="1423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5" name="Rectangle 35"/>
              <p:cNvSpPr>
                <a:spLocks noChangeArrowheads="1"/>
              </p:cNvSpPr>
              <p:nvPr/>
            </p:nvSpPr>
            <p:spPr bwMode="auto">
              <a:xfrm>
                <a:off x="283" y="1618"/>
                <a:ext cx="89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Total assets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6" name="Rectangle 36"/>
              <p:cNvSpPr>
                <a:spLocks noChangeArrowheads="1"/>
              </p:cNvSpPr>
              <p:nvPr/>
            </p:nvSpPr>
            <p:spPr bwMode="auto">
              <a:xfrm>
                <a:off x="1067" y="1628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07" name="Rectangle 37"/>
              <p:cNvSpPr>
                <a:spLocks noChangeArrowheads="1"/>
              </p:cNvSpPr>
              <p:nvPr/>
            </p:nvSpPr>
            <p:spPr bwMode="auto">
              <a:xfrm>
                <a:off x="2193" y="1618"/>
                <a:ext cx="51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$3,497</a:t>
                </a:r>
                <a:endParaRPr kumimoji="0" lang="en-US" altLang="en-US" sz="1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10" name="Rectangle 40"/>
              <p:cNvSpPr>
                <a:spLocks noChangeArrowheads="1"/>
              </p:cNvSpPr>
              <p:nvPr/>
            </p:nvSpPr>
            <p:spPr bwMode="auto">
              <a:xfrm>
                <a:off x="2661" y="1628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11" name="Rectangle 41"/>
              <p:cNvSpPr>
                <a:spLocks noChangeArrowheads="1"/>
              </p:cNvSpPr>
              <p:nvPr/>
            </p:nvSpPr>
            <p:spPr bwMode="auto">
              <a:xfrm>
                <a:off x="3094" y="1618"/>
                <a:ext cx="1703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Total liabilities &amp; equity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12" name="Rectangle 42"/>
              <p:cNvSpPr>
                <a:spLocks noChangeArrowheads="1"/>
              </p:cNvSpPr>
              <p:nvPr/>
            </p:nvSpPr>
            <p:spPr bwMode="auto">
              <a:xfrm>
                <a:off x="4689" y="1628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13" name="Rectangle 43"/>
              <p:cNvSpPr>
                <a:spLocks noChangeArrowheads="1"/>
              </p:cNvSpPr>
              <p:nvPr/>
            </p:nvSpPr>
            <p:spPr bwMode="auto">
              <a:xfrm>
                <a:off x="5018" y="1618"/>
                <a:ext cx="51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$3,497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9416" name="Rectangle 46"/>
              <p:cNvSpPr>
                <a:spLocks noChangeArrowheads="1"/>
              </p:cNvSpPr>
              <p:nvPr/>
            </p:nvSpPr>
            <p:spPr bwMode="auto">
              <a:xfrm>
                <a:off x="5472" y="1628"/>
                <a:ext cx="4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59419" name="Group 59418"/>
            <p:cNvGrpSpPr/>
            <p:nvPr/>
          </p:nvGrpSpPr>
          <p:grpSpPr>
            <a:xfrm>
              <a:off x="3525511" y="2853891"/>
              <a:ext cx="777240" cy="44112"/>
              <a:chOff x="3665620" y="3016128"/>
              <a:chExt cx="777240" cy="4411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3665620" y="3016128"/>
                <a:ext cx="777240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665620" y="3060240"/>
                <a:ext cx="777240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7968524" y="2853891"/>
              <a:ext cx="778534" cy="44112"/>
              <a:chOff x="3624571" y="3016128"/>
              <a:chExt cx="778534" cy="44112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3625865" y="3016128"/>
                <a:ext cx="777240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624571" y="3060240"/>
                <a:ext cx="777240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Balance Sheet: Liabilities and Equity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10C45F4-BCD7-4787-846B-BA3C0C224C5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8196" name="Group 7"/>
          <p:cNvGrpSpPr>
            <a:grpSpLocks noChangeAspect="1"/>
          </p:cNvGrpSpPr>
          <p:nvPr/>
        </p:nvGrpSpPr>
        <p:grpSpPr bwMode="auto">
          <a:xfrm>
            <a:off x="947738" y="1616075"/>
            <a:ext cx="7248526" cy="4489450"/>
            <a:chOff x="597" y="1018"/>
            <a:chExt cx="4566" cy="2828"/>
          </a:xfrm>
        </p:grpSpPr>
        <p:sp>
          <p:nvSpPr>
            <p:cNvPr id="820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97" y="1018"/>
              <a:ext cx="4566" cy="2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700" dirty="0"/>
            </a:p>
          </p:txBody>
        </p:sp>
        <p:sp>
          <p:nvSpPr>
            <p:cNvPr id="8210" name="Rectangle 8"/>
            <p:cNvSpPr>
              <a:spLocks noChangeArrowheads="1"/>
            </p:cNvSpPr>
            <p:nvPr/>
          </p:nvSpPr>
          <p:spPr bwMode="auto">
            <a:xfrm>
              <a:off x="720" y="1340"/>
              <a:ext cx="135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Accts payable</a:t>
              </a:r>
            </a:p>
          </p:txBody>
        </p:sp>
        <p:sp>
          <p:nvSpPr>
            <p:cNvPr id="8211" name="Rectangle 9"/>
            <p:cNvSpPr>
              <a:spLocks noChangeArrowheads="1"/>
            </p:cNvSpPr>
            <p:nvPr/>
          </p:nvSpPr>
          <p:spPr bwMode="auto">
            <a:xfrm>
              <a:off x="720" y="1873"/>
              <a:ext cx="1393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Notes payable</a:t>
              </a:r>
            </a:p>
          </p:txBody>
        </p:sp>
        <p:sp>
          <p:nvSpPr>
            <p:cNvPr id="8212" name="Rectangle 10"/>
            <p:cNvSpPr>
              <a:spLocks noChangeArrowheads="1"/>
            </p:cNvSpPr>
            <p:nvPr/>
          </p:nvSpPr>
          <p:spPr bwMode="auto">
            <a:xfrm>
              <a:off x="720" y="1603"/>
              <a:ext cx="83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Accruals</a:t>
              </a:r>
            </a:p>
          </p:txBody>
        </p:sp>
        <p:sp>
          <p:nvSpPr>
            <p:cNvPr id="8213" name="Rectangle 11"/>
            <p:cNvSpPr>
              <a:spLocks noChangeArrowheads="1"/>
            </p:cNvSpPr>
            <p:nvPr/>
          </p:nvSpPr>
          <p:spPr bwMode="auto">
            <a:xfrm>
              <a:off x="996" y="2136"/>
              <a:ext cx="800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Total CL</a:t>
              </a:r>
            </a:p>
          </p:txBody>
        </p:sp>
        <p:sp>
          <p:nvSpPr>
            <p:cNvPr id="8214" name="Rectangle 12"/>
            <p:cNvSpPr>
              <a:spLocks noChangeArrowheads="1"/>
            </p:cNvSpPr>
            <p:nvPr/>
          </p:nvSpPr>
          <p:spPr bwMode="auto">
            <a:xfrm>
              <a:off x="720" y="2400"/>
              <a:ext cx="48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Long</a:t>
              </a:r>
            </a:p>
          </p:txBody>
        </p:sp>
        <p:sp>
          <p:nvSpPr>
            <p:cNvPr id="8215" name="Rectangle 13"/>
            <p:cNvSpPr>
              <a:spLocks noChangeArrowheads="1"/>
            </p:cNvSpPr>
            <p:nvPr/>
          </p:nvSpPr>
          <p:spPr bwMode="auto">
            <a:xfrm>
              <a:off x="1189" y="2400"/>
              <a:ext cx="73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-</a:t>
              </a:r>
            </a:p>
          </p:txBody>
        </p:sp>
        <p:sp>
          <p:nvSpPr>
            <p:cNvPr id="8216" name="Rectangle 14"/>
            <p:cNvSpPr>
              <a:spLocks noChangeArrowheads="1"/>
            </p:cNvSpPr>
            <p:nvPr/>
          </p:nvSpPr>
          <p:spPr bwMode="auto">
            <a:xfrm>
              <a:off x="1270" y="2400"/>
              <a:ext cx="92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term debt</a:t>
              </a:r>
            </a:p>
          </p:txBody>
        </p:sp>
        <p:sp>
          <p:nvSpPr>
            <p:cNvPr id="8217" name="Rectangle 15"/>
            <p:cNvSpPr>
              <a:spLocks noChangeArrowheads="1"/>
            </p:cNvSpPr>
            <p:nvPr/>
          </p:nvSpPr>
          <p:spPr bwMode="auto">
            <a:xfrm>
              <a:off x="720" y="2669"/>
              <a:ext cx="145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Common stock</a:t>
              </a:r>
            </a:p>
          </p:txBody>
        </p:sp>
        <p:sp>
          <p:nvSpPr>
            <p:cNvPr id="8218" name="Rectangle 16"/>
            <p:cNvSpPr>
              <a:spLocks noChangeArrowheads="1"/>
            </p:cNvSpPr>
            <p:nvPr/>
          </p:nvSpPr>
          <p:spPr bwMode="auto">
            <a:xfrm>
              <a:off x="720" y="2933"/>
              <a:ext cx="17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Retained earnings</a:t>
              </a:r>
            </a:p>
          </p:txBody>
        </p:sp>
        <p:sp>
          <p:nvSpPr>
            <p:cNvPr id="8219" name="Rectangle 17"/>
            <p:cNvSpPr>
              <a:spLocks noChangeArrowheads="1"/>
            </p:cNvSpPr>
            <p:nvPr/>
          </p:nvSpPr>
          <p:spPr bwMode="auto">
            <a:xfrm>
              <a:off x="996" y="3202"/>
              <a:ext cx="112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Total Equity</a:t>
              </a:r>
            </a:p>
          </p:txBody>
        </p:sp>
        <p:sp>
          <p:nvSpPr>
            <p:cNvPr id="8220" name="Rectangle 18"/>
            <p:cNvSpPr>
              <a:spLocks noChangeArrowheads="1"/>
            </p:cNvSpPr>
            <p:nvPr/>
          </p:nvSpPr>
          <p:spPr bwMode="auto">
            <a:xfrm>
              <a:off x="720" y="3465"/>
              <a:ext cx="104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Total L &amp; E</a:t>
              </a:r>
            </a:p>
          </p:txBody>
        </p:sp>
        <p:sp>
          <p:nvSpPr>
            <p:cNvPr id="8221" name="Rectangle 19"/>
            <p:cNvSpPr>
              <a:spLocks noChangeArrowheads="1"/>
            </p:cNvSpPr>
            <p:nvPr/>
          </p:nvSpPr>
          <p:spPr bwMode="auto">
            <a:xfrm>
              <a:off x="4327" y="1071"/>
              <a:ext cx="72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    </a:t>
              </a:r>
              <a:r>
                <a:rPr lang="en-US" sz="2700" dirty="0" smtClean="0"/>
                <a:t>2015</a:t>
              </a:r>
              <a:endParaRPr lang="en-US" sz="2700" dirty="0"/>
            </a:p>
          </p:txBody>
        </p:sp>
        <p:sp>
          <p:nvSpPr>
            <p:cNvPr id="8222" name="Rectangle 20"/>
            <p:cNvSpPr>
              <a:spLocks noChangeArrowheads="1"/>
            </p:cNvSpPr>
            <p:nvPr/>
          </p:nvSpPr>
          <p:spPr bwMode="auto">
            <a:xfrm>
              <a:off x="4373" y="1340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524,160</a:t>
              </a:r>
            </a:p>
          </p:txBody>
        </p:sp>
        <p:sp>
          <p:nvSpPr>
            <p:cNvPr id="8223" name="Rectangle 21"/>
            <p:cNvSpPr>
              <a:spLocks noChangeArrowheads="1"/>
            </p:cNvSpPr>
            <p:nvPr/>
          </p:nvSpPr>
          <p:spPr bwMode="auto">
            <a:xfrm>
              <a:off x="4373" y="1603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489,600</a:t>
              </a:r>
            </a:p>
          </p:txBody>
        </p:sp>
        <p:sp>
          <p:nvSpPr>
            <p:cNvPr id="8224" name="Rectangle 22"/>
            <p:cNvSpPr>
              <a:spLocks noChangeArrowheads="1"/>
            </p:cNvSpPr>
            <p:nvPr/>
          </p:nvSpPr>
          <p:spPr bwMode="auto">
            <a:xfrm>
              <a:off x="4192" y="187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</a:t>
              </a:r>
              <a:r>
                <a:rPr lang="en-US" sz="2700" u="sng" dirty="0" smtClean="0"/>
                <a:t> </a:t>
              </a:r>
              <a:r>
                <a:rPr lang="en-US" sz="2700" u="sng" dirty="0"/>
                <a:t>636,808</a:t>
              </a:r>
            </a:p>
          </p:txBody>
        </p:sp>
        <p:sp>
          <p:nvSpPr>
            <p:cNvPr id="8225" name="Rectangle 24"/>
            <p:cNvSpPr>
              <a:spLocks noChangeArrowheads="1"/>
            </p:cNvSpPr>
            <p:nvPr/>
          </p:nvSpPr>
          <p:spPr bwMode="auto">
            <a:xfrm>
              <a:off x="4192" y="2136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1,650,568</a:t>
              </a:r>
            </a:p>
          </p:txBody>
        </p:sp>
        <p:sp>
          <p:nvSpPr>
            <p:cNvPr id="8226" name="Rectangle 25"/>
            <p:cNvSpPr>
              <a:spLocks noChangeArrowheads="1"/>
            </p:cNvSpPr>
            <p:nvPr/>
          </p:nvSpPr>
          <p:spPr bwMode="auto">
            <a:xfrm>
              <a:off x="4373" y="2400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723,432</a:t>
              </a:r>
            </a:p>
          </p:txBody>
        </p:sp>
        <p:sp>
          <p:nvSpPr>
            <p:cNvPr id="8227" name="Rectangle 26"/>
            <p:cNvSpPr>
              <a:spLocks noChangeArrowheads="1"/>
            </p:cNvSpPr>
            <p:nvPr/>
          </p:nvSpPr>
          <p:spPr bwMode="auto">
            <a:xfrm>
              <a:off x="4373" y="2669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460,000</a:t>
              </a:r>
            </a:p>
          </p:txBody>
        </p:sp>
        <p:sp>
          <p:nvSpPr>
            <p:cNvPr id="8228" name="Rectangle 27"/>
            <p:cNvSpPr>
              <a:spLocks noChangeArrowheads="1"/>
            </p:cNvSpPr>
            <p:nvPr/>
          </p:nvSpPr>
          <p:spPr bwMode="auto">
            <a:xfrm>
              <a:off x="4192" y="293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  32,592</a:t>
              </a:r>
            </a:p>
          </p:txBody>
        </p:sp>
        <p:sp>
          <p:nvSpPr>
            <p:cNvPr id="8229" name="Rectangle 29"/>
            <p:cNvSpPr>
              <a:spLocks noChangeArrowheads="1"/>
            </p:cNvSpPr>
            <p:nvPr/>
          </p:nvSpPr>
          <p:spPr bwMode="auto">
            <a:xfrm>
              <a:off x="4192" y="3202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492,592</a:t>
              </a:r>
            </a:p>
          </p:txBody>
        </p:sp>
        <p:sp>
          <p:nvSpPr>
            <p:cNvPr id="8230" name="Rectangle 31"/>
            <p:cNvSpPr>
              <a:spLocks noChangeArrowheads="1"/>
            </p:cNvSpPr>
            <p:nvPr/>
          </p:nvSpPr>
          <p:spPr bwMode="auto">
            <a:xfrm>
              <a:off x="4192" y="3465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2,866,592</a:t>
              </a:r>
            </a:p>
          </p:txBody>
        </p:sp>
        <p:sp>
          <p:nvSpPr>
            <p:cNvPr id="8231" name="Rectangle 32"/>
            <p:cNvSpPr>
              <a:spLocks noChangeArrowheads="1"/>
            </p:cNvSpPr>
            <p:nvPr/>
          </p:nvSpPr>
          <p:spPr bwMode="auto">
            <a:xfrm>
              <a:off x="2949" y="1071"/>
              <a:ext cx="81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   </a:t>
              </a:r>
              <a:r>
                <a:rPr lang="en-US" sz="2700" dirty="0" err="1" smtClean="0"/>
                <a:t>2016E</a:t>
              </a:r>
              <a:endParaRPr lang="en-US" sz="2700" dirty="0"/>
            </a:p>
          </p:txBody>
        </p:sp>
        <p:sp>
          <p:nvSpPr>
            <p:cNvPr id="8232" name="Rectangle 33"/>
            <p:cNvSpPr>
              <a:spLocks noChangeArrowheads="1"/>
            </p:cNvSpPr>
            <p:nvPr/>
          </p:nvSpPr>
          <p:spPr bwMode="auto">
            <a:xfrm>
              <a:off x="3029" y="1340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436,800</a:t>
              </a:r>
            </a:p>
          </p:txBody>
        </p:sp>
        <p:sp>
          <p:nvSpPr>
            <p:cNvPr id="8233" name="Rectangle 34"/>
            <p:cNvSpPr>
              <a:spLocks noChangeArrowheads="1"/>
            </p:cNvSpPr>
            <p:nvPr/>
          </p:nvSpPr>
          <p:spPr bwMode="auto">
            <a:xfrm>
              <a:off x="3029" y="1603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408,000</a:t>
              </a:r>
            </a:p>
          </p:txBody>
        </p:sp>
        <p:sp>
          <p:nvSpPr>
            <p:cNvPr id="8234" name="Rectangle 35"/>
            <p:cNvSpPr>
              <a:spLocks noChangeArrowheads="1"/>
            </p:cNvSpPr>
            <p:nvPr/>
          </p:nvSpPr>
          <p:spPr bwMode="auto">
            <a:xfrm>
              <a:off x="2848" y="187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</a:t>
              </a:r>
              <a:r>
                <a:rPr lang="en-US" sz="2700" u="sng" dirty="0" smtClean="0"/>
                <a:t>300,000</a:t>
              </a:r>
              <a:endParaRPr lang="en-US" sz="2700" u="sng" dirty="0"/>
            </a:p>
          </p:txBody>
        </p:sp>
        <p:sp>
          <p:nvSpPr>
            <p:cNvPr id="8235" name="Rectangle 37"/>
            <p:cNvSpPr>
              <a:spLocks noChangeArrowheads="1"/>
            </p:cNvSpPr>
            <p:nvPr/>
          </p:nvSpPr>
          <p:spPr bwMode="auto">
            <a:xfrm>
              <a:off x="2848" y="2136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1,144,800</a:t>
              </a:r>
            </a:p>
          </p:txBody>
        </p:sp>
        <p:sp>
          <p:nvSpPr>
            <p:cNvPr id="8236" name="Rectangle 38"/>
            <p:cNvSpPr>
              <a:spLocks noChangeArrowheads="1"/>
            </p:cNvSpPr>
            <p:nvPr/>
          </p:nvSpPr>
          <p:spPr bwMode="auto">
            <a:xfrm>
              <a:off x="3029" y="2400"/>
              <a:ext cx="7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400,000</a:t>
              </a:r>
            </a:p>
          </p:txBody>
        </p:sp>
        <p:sp>
          <p:nvSpPr>
            <p:cNvPr id="8237" name="Rectangle 39"/>
            <p:cNvSpPr>
              <a:spLocks noChangeArrowheads="1"/>
            </p:cNvSpPr>
            <p:nvPr/>
          </p:nvSpPr>
          <p:spPr bwMode="auto">
            <a:xfrm>
              <a:off x="2848" y="2669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1,721,176</a:t>
              </a:r>
            </a:p>
          </p:txBody>
        </p:sp>
        <p:sp>
          <p:nvSpPr>
            <p:cNvPr id="8238" name="Rectangle 40"/>
            <p:cNvSpPr>
              <a:spLocks noChangeArrowheads="1"/>
            </p:cNvSpPr>
            <p:nvPr/>
          </p:nvSpPr>
          <p:spPr bwMode="auto">
            <a:xfrm>
              <a:off x="2848" y="2933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   231,176</a:t>
              </a:r>
            </a:p>
          </p:txBody>
        </p:sp>
        <p:sp>
          <p:nvSpPr>
            <p:cNvPr id="8239" name="Rectangle 42"/>
            <p:cNvSpPr>
              <a:spLocks noChangeArrowheads="1"/>
            </p:cNvSpPr>
            <p:nvPr/>
          </p:nvSpPr>
          <p:spPr bwMode="auto">
            <a:xfrm>
              <a:off x="2848" y="3202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u="sng" dirty="0"/>
                <a:t>1,952,352</a:t>
              </a:r>
            </a:p>
          </p:txBody>
        </p:sp>
        <p:sp>
          <p:nvSpPr>
            <p:cNvPr id="8240" name="Rectangle 44"/>
            <p:cNvSpPr>
              <a:spLocks noChangeArrowheads="1"/>
            </p:cNvSpPr>
            <p:nvPr/>
          </p:nvSpPr>
          <p:spPr bwMode="auto">
            <a:xfrm>
              <a:off x="2848" y="3465"/>
              <a:ext cx="96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dirty="0"/>
                <a:t>3,497,152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4567238" y="5886450"/>
            <a:ext cx="1463675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10350" y="2114550"/>
            <a:ext cx="15541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76750" y="2114550"/>
            <a:ext cx="15541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00838" y="5886450"/>
            <a:ext cx="1463675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54" name="TextBox 53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60" name="Pentagon 59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r>
              <a:rPr lang="en-US" dirty="0" smtClean="0"/>
              <a:t>Reducing Accounts Receivable and the Days Sales Outstanding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Reducing A/R will have no effect on sales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Initially shows up as addition to cash.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35CD694-8DA7-4151-86F6-52B04E4A14D8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grpSp>
        <p:nvGrpSpPr>
          <p:cNvPr id="33797" name="Group 49"/>
          <p:cNvGrpSpPr>
            <a:grpSpLocks/>
          </p:cNvGrpSpPr>
          <p:nvPr/>
        </p:nvGrpSpPr>
        <p:grpSpPr bwMode="auto">
          <a:xfrm>
            <a:off x="223838" y="2209800"/>
            <a:ext cx="7858125" cy="2100263"/>
            <a:chOff x="223837" y="2209801"/>
            <a:chExt cx="7858126" cy="2100263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6419850" y="4105276"/>
              <a:ext cx="1343025" cy="0"/>
            </a:xfrm>
            <a:prstGeom prst="line">
              <a:avLst/>
            </a:prstGeom>
            <a:ln w="63500" cmpd="dbl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07" name="Group 18"/>
            <p:cNvGrpSpPr>
              <a:grpSpLocks noChangeAspect="1"/>
            </p:cNvGrpSpPr>
            <p:nvPr/>
          </p:nvGrpSpPr>
          <p:grpSpPr bwMode="auto">
            <a:xfrm>
              <a:off x="223837" y="2209801"/>
              <a:ext cx="7858126" cy="2100263"/>
              <a:chOff x="141" y="1392"/>
              <a:chExt cx="4950" cy="1323"/>
            </a:xfrm>
          </p:grpSpPr>
          <p:sp>
            <p:nvSpPr>
              <p:cNvPr id="33808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668" y="1392"/>
                <a:ext cx="442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09" name="Rectangle 19"/>
              <p:cNvSpPr>
                <a:spLocks noChangeArrowheads="1"/>
              </p:cNvSpPr>
              <p:nvPr/>
            </p:nvSpPr>
            <p:spPr bwMode="auto">
              <a:xfrm>
                <a:off x="966" y="1392"/>
                <a:ext cx="689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Old A/R</a:t>
                </a:r>
                <a:endParaRPr lang="en-US" dirty="0"/>
              </a:p>
            </p:txBody>
          </p:sp>
          <p:sp>
            <p:nvSpPr>
              <p:cNvPr id="33810" name="Rectangle 20"/>
              <p:cNvSpPr>
                <a:spLocks noChangeArrowheads="1"/>
              </p:cNvSpPr>
              <p:nvPr/>
            </p:nvSpPr>
            <p:spPr bwMode="auto">
              <a:xfrm>
                <a:off x="1646" y="1392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11" name="Rectangle 21"/>
              <p:cNvSpPr>
                <a:spLocks noChangeArrowheads="1"/>
              </p:cNvSpPr>
              <p:nvPr/>
            </p:nvSpPr>
            <p:spPr bwMode="auto">
              <a:xfrm>
                <a:off x="1732" y="1392"/>
                <a:ext cx="1460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= $19,275.62 × </a:t>
                </a:r>
                <a:endParaRPr lang="en-US" dirty="0"/>
              </a:p>
            </p:txBody>
          </p:sp>
          <p:sp>
            <p:nvSpPr>
              <p:cNvPr id="33812" name="Rectangle 22"/>
              <p:cNvSpPr>
                <a:spLocks noChangeArrowheads="1"/>
              </p:cNvSpPr>
              <p:nvPr/>
            </p:nvSpPr>
            <p:spPr bwMode="auto">
              <a:xfrm>
                <a:off x="3204" y="1392"/>
                <a:ext cx="112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4</a:t>
                </a:r>
                <a:endParaRPr lang="en-US" dirty="0"/>
              </a:p>
            </p:txBody>
          </p:sp>
          <p:sp>
            <p:nvSpPr>
              <p:cNvPr id="33813" name="Rectangle 23"/>
              <p:cNvSpPr>
                <a:spLocks noChangeArrowheads="1"/>
              </p:cNvSpPr>
              <p:nvPr/>
            </p:nvSpPr>
            <p:spPr bwMode="auto">
              <a:xfrm>
                <a:off x="3314" y="1392"/>
                <a:ext cx="282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5.6</a:t>
                </a:r>
                <a:endParaRPr lang="en-US" dirty="0"/>
              </a:p>
            </p:txBody>
          </p:sp>
          <p:sp>
            <p:nvSpPr>
              <p:cNvPr id="33814" name="Rectangle 24"/>
              <p:cNvSpPr>
                <a:spLocks noChangeArrowheads="1"/>
              </p:cNvSpPr>
              <p:nvPr/>
            </p:nvSpPr>
            <p:spPr bwMode="auto">
              <a:xfrm>
                <a:off x="3593" y="1392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15" name="Rectangle 25"/>
              <p:cNvSpPr>
                <a:spLocks noChangeArrowheads="1"/>
              </p:cNvSpPr>
              <p:nvPr/>
            </p:nvSpPr>
            <p:spPr bwMode="auto">
              <a:xfrm>
                <a:off x="3846" y="1392"/>
                <a:ext cx="104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= $878,000</a:t>
                </a:r>
                <a:endParaRPr lang="en-US" dirty="0"/>
              </a:p>
            </p:txBody>
          </p:sp>
          <p:sp>
            <p:nvSpPr>
              <p:cNvPr id="33816" name="Rectangle 26"/>
              <p:cNvSpPr>
                <a:spLocks noChangeArrowheads="1"/>
              </p:cNvSpPr>
              <p:nvPr/>
            </p:nvSpPr>
            <p:spPr bwMode="auto">
              <a:xfrm>
                <a:off x="4879" y="1392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17" name="Rectangle 27"/>
              <p:cNvSpPr>
                <a:spLocks noChangeArrowheads="1"/>
              </p:cNvSpPr>
              <p:nvPr/>
            </p:nvSpPr>
            <p:spPr bwMode="auto">
              <a:xfrm>
                <a:off x="141" y="1633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18" name="Rectangle 28"/>
              <p:cNvSpPr>
                <a:spLocks noChangeArrowheads="1"/>
              </p:cNvSpPr>
              <p:nvPr/>
            </p:nvSpPr>
            <p:spPr bwMode="auto">
              <a:xfrm>
                <a:off x="1732" y="1633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19" name="Rectangle 29"/>
              <p:cNvSpPr>
                <a:spLocks noChangeArrowheads="1"/>
              </p:cNvSpPr>
              <p:nvPr/>
            </p:nvSpPr>
            <p:spPr bwMode="auto">
              <a:xfrm>
                <a:off x="3846" y="1633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20" name="Rectangle 30"/>
              <p:cNvSpPr>
                <a:spLocks noChangeArrowheads="1"/>
              </p:cNvSpPr>
              <p:nvPr/>
            </p:nvSpPr>
            <p:spPr bwMode="auto">
              <a:xfrm>
                <a:off x="876" y="1875"/>
                <a:ext cx="77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New A/R</a:t>
                </a:r>
                <a:endParaRPr lang="en-US" dirty="0"/>
              </a:p>
            </p:txBody>
          </p:sp>
          <p:sp>
            <p:nvSpPr>
              <p:cNvPr id="33821" name="Rectangle 31"/>
              <p:cNvSpPr>
                <a:spLocks noChangeArrowheads="1"/>
              </p:cNvSpPr>
              <p:nvPr/>
            </p:nvSpPr>
            <p:spPr bwMode="auto">
              <a:xfrm>
                <a:off x="1646" y="187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22" name="Rectangle 32"/>
              <p:cNvSpPr>
                <a:spLocks noChangeArrowheads="1"/>
              </p:cNvSpPr>
              <p:nvPr/>
            </p:nvSpPr>
            <p:spPr bwMode="auto">
              <a:xfrm>
                <a:off x="1732" y="1875"/>
                <a:ext cx="1852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= $19,275.62 × 32.0</a:t>
                </a:r>
                <a:endParaRPr lang="en-US" dirty="0"/>
              </a:p>
            </p:txBody>
          </p:sp>
          <p:sp>
            <p:nvSpPr>
              <p:cNvPr id="33823" name="Rectangle 33"/>
              <p:cNvSpPr>
                <a:spLocks noChangeArrowheads="1"/>
              </p:cNvSpPr>
              <p:nvPr/>
            </p:nvSpPr>
            <p:spPr bwMode="auto">
              <a:xfrm>
                <a:off x="3593" y="187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24" name="Rectangle 34"/>
              <p:cNvSpPr>
                <a:spLocks noChangeArrowheads="1"/>
              </p:cNvSpPr>
              <p:nvPr/>
            </p:nvSpPr>
            <p:spPr bwMode="auto">
              <a:xfrm>
                <a:off x="3846" y="1875"/>
                <a:ext cx="175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= </a:t>
                </a:r>
                <a:endParaRPr lang="en-US" dirty="0"/>
              </a:p>
            </p:txBody>
          </p:sp>
          <p:sp>
            <p:nvSpPr>
              <p:cNvPr id="33825" name="Rectangle 35"/>
              <p:cNvSpPr>
                <a:spLocks noChangeArrowheads="1"/>
              </p:cNvSpPr>
              <p:nvPr/>
            </p:nvSpPr>
            <p:spPr bwMode="auto">
              <a:xfrm>
                <a:off x="4054" y="1875"/>
                <a:ext cx="841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$616,820</a:t>
                </a:r>
                <a:endParaRPr lang="en-US" dirty="0"/>
              </a:p>
            </p:txBody>
          </p:sp>
          <p:sp>
            <p:nvSpPr>
              <p:cNvPr id="33826" name="Rectangle 36"/>
              <p:cNvSpPr>
                <a:spLocks noChangeArrowheads="1"/>
              </p:cNvSpPr>
              <p:nvPr/>
            </p:nvSpPr>
            <p:spPr bwMode="auto">
              <a:xfrm>
                <a:off x="4054" y="2091"/>
                <a:ext cx="825" cy="12"/>
              </a:xfrm>
              <a:prstGeom prst="rect">
                <a:avLst/>
              </a:prstGeom>
              <a:solidFill>
                <a:srgbClr val="2440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27" name="Rectangle 37"/>
              <p:cNvSpPr>
                <a:spLocks noChangeArrowheads="1"/>
              </p:cNvSpPr>
              <p:nvPr/>
            </p:nvSpPr>
            <p:spPr bwMode="auto">
              <a:xfrm>
                <a:off x="4879" y="187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28" name="Rectangle 38"/>
              <p:cNvSpPr>
                <a:spLocks noChangeArrowheads="1"/>
              </p:cNvSpPr>
              <p:nvPr/>
            </p:nvSpPr>
            <p:spPr bwMode="auto">
              <a:xfrm>
                <a:off x="141" y="211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29" name="Rectangle 39"/>
              <p:cNvSpPr>
                <a:spLocks noChangeArrowheads="1"/>
              </p:cNvSpPr>
              <p:nvPr/>
            </p:nvSpPr>
            <p:spPr bwMode="auto">
              <a:xfrm>
                <a:off x="1732" y="211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30" name="Rectangle 40"/>
              <p:cNvSpPr>
                <a:spLocks noChangeArrowheads="1"/>
              </p:cNvSpPr>
              <p:nvPr/>
            </p:nvSpPr>
            <p:spPr bwMode="auto">
              <a:xfrm>
                <a:off x="3846" y="2115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31" name="Rectangle 41"/>
              <p:cNvSpPr>
                <a:spLocks noChangeArrowheads="1"/>
              </p:cNvSpPr>
              <p:nvPr/>
            </p:nvSpPr>
            <p:spPr bwMode="auto">
              <a:xfrm>
                <a:off x="2258" y="2357"/>
                <a:ext cx="11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 </a:t>
                </a:r>
                <a:endParaRPr lang="en-US" dirty="0"/>
              </a:p>
            </p:txBody>
          </p:sp>
          <p:sp>
            <p:nvSpPr>
              <p:cNvPr id="33832" name="Rectangle 42"/>
              <p:cNvSpPr>
                <a:spLocks noChangeArrowheads="1"/>
              </p:cNvSpPr>
              <p:nvPr/>
            </p:nvSpPr>
            <p:spPr bwMode="auto">
              <a:xfrm>
                <a:off x="2382" y="2357"/>
                <a:ext cx="11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 </a:t>
                </a:r>
                <a:endParaRPr lang="en-US" dirty="0"/>
              </a:p>
            </p:txBody>
          </p:sp>
          <p:sp>
            <p:nvSpPr>
              <p:cNvPr id="33833" name="Rectangle 43"/>
              <p:cNvSpPr>
                <a:spLocks noChangeArrowheads="1"/>
              </p:cNvSpPr>
              <p:nvPr/>
            </p:nvSpPr>
            <p:spPr bwMode="auto">
              <a:xfrm>
                <a:off x="2507" y="2357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34" name="Rectangle 44"/>
              <p:cNvSpPr>
                <a:spLocks noChangeArrowheads="1"/>
              </p:cNvSpPr>
              <p:nvPr/>
            </p:nvSpPr>
            <p:spPr bwMode="auto">
              <a:xfrm>
                <a:off x="2344" y="2357"/>
                <a:ext cx="1314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Cash freed up:</a:t>
                </a:r>
                <a:endParaRPr lang="en-US" dirty="0"/>
              </a:p>
            </p:txBody>
          </p:sp>
          <p:sp>
            <p:nvSpPr>
              <p:cNvPr id="33835" name="Rectangle 45"/>
              <p:cNvSpPr>
                <a:spLocks noChangeArrowheads="1"/>
              </p:cNvSpPr>
              <p:nvPr/>
            </p:nvSpPr>
            <p:spPr bwMode="auto">
              <a:xfrm>
                <a:off x="3645" y="2357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36" name="Rectangle 46"/>
              <p:cNvSpPr>
                <a:spLocks noChangeArrowheads="1"/>
              </p:cNvSpPr>
              <p:nvPr/>
            </p:nvSpPr>
            <p:spPr bwMode="auto">
              <a:xfrm>
                <a:off x="3846" y="2357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37" name="Rectangle 47"/>
              <p:cNvSpPr>
                <a:spLocks noChangeArrowheads="1"/>
              </p:cNvSpPr>
              <p:nvPr/>
            </p:nvSpPr>
            <p:spPr bwMode="auto">
              <a:xfrm>
                <a:off x="3909" y="2397"/>
                <a:ext cx="13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dirty="0"/>
                  <a:t>   </a:t>
                </a:r>
                <a:endParaRPr lang="en-US" dirty="0"/>
              </a:p>
            </p:txBody>
          </p:sp>
          <p:sp>
            <p:nvSpPr>
              <p:cNvPr id="33838" name="Rectangle 48"/>
              <p:cNvSpPr>
                <a:spLocks noChangeArrowheads="1"/>
              </p:cNvSpPr>
              <p:nvPr/>
            </p:nvSpPr>
            <p:spPr bwMode="auto">
              <a:xfrm>
                <a:off x="4058" y="2357"/>
                <a:ext cx="841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$261,180</a:t>
                </a:r>
                <a:endParaRPr lang="en-US" dirty="0"/>
              </a:p>
            </p:txBody>
          </p:sp>
          <p:sp>
            <p:nvSpPr>
              <p:cNvPr id="33839" name="Rectangle 49"/>
              <p:cNvSpPr>
                <a:spLocks noChangeArrowheads="1"/>
              </p:cNvSpPr>
              <p:nvPr/>
            </p:nvSpPr>
            <p:spPr bwMode="auto">
              <a:xfrm>
                <a:off x="4884" y="2357"/>
                <a:ext cx="57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 </a:t>
                </a:r>
                <a:endParaRPr lang="en-US" dirty="0"/>
              </a:p>
            </p:txBody>
          </p:sp>
          <p:sp>
            <p:nvSpPr>
              <p:cNvPr id="33840" name="Rectangle 50"/>
              <p:cNvSpPr>
                <a:spLocks noChangeArrowheads="1"/>
              </p:cNvSpPr>
              <p:nvPr/>
            </p:nvSpPr>
            <p:spPr bwMode="auto">
              <a:xfrm>
                <a:off x="141" y="2599"/>
                <a:ext cx="2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dirty="0"/>
                  <a:t> </a:t>
                </a:r>
                <a:endParaRPr lang="en-US" dirty="0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52" name="TextBox 5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Pentagon 57"/>
          <p:cNvSpPr/>
          <p:nvPr/>
        </p:nvSpPr>
        <p:spPr bwMode="auto">
          <a:xfrm>
            <a:off x="0" y="276225"/>
            <a:ext cx="6099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Effect of Reducing Receivables on Balance Sheet and Stock Price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3588" y="3429000"/>
            <a:ext cx="7616825" cy="10191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3657600" algn="r"/>
                <a:tab pos="4114800" algn="l"/>
                <a:tab pos="7772400" algn="r"/>
              </a:tabLst>
            </a:pPr>
            <a:r>
              <a:rPr lang="en-US" dirty="0" smtClean="0"/>
              <a:t>What could be done with the new cash?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3657600" algn="r"/>
                <a:tab pos="4114800" algn="l"/>
                <a:tab pos="7772400" algn="r"/>
              </a:tabLst>
            </a:pPr>
            <a:r>
              <a:rPr lang="en-US" dirty="0" smtClean="0"/>
              <a:t>How might stock price and risk be affected?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12DCC8B-03C3-4438-8435-E50653A0146C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Pentagon 30"/>
          <p:cNvSpPr/>
          <p:nvPr/>
        </p:nvSpPr>
        <p:spPr bwMode="auto">
          <a:xfrm>
            <a:off x="0" y="276225"/>
            <a:ext cx="6099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24000" y="1397000"/>
          <a:ext cx="6448425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1"/>
                <a:gridCol w="823911"/>
                <a:gridCol w="2386014"/>
                <a:gridCol w="8381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9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58788" y="1587500"/>
            <a:ext cx="8337551" cy="1647825"/>
            <a:chOff x="289" y="1000"/>
            <a:chExt cx="5252" cy="103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" y="1002"/>
              <a:ext cx="5186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89" y="1000"/>
              <a:ext cx="9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Added cash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15" y="1011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12" y="1000"/>
              <a:ext cx="5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$   261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67" y="1011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00" y="1000"/>
              <a:ext cx="129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Current liabilities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02" y="1011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023" y="1000"/>
              <a:ext cx="5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$   845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478" y="1011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89" y="1205"/>
              <a:ext cx="156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Accounts receivable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687" y="1216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48" y="1205"/>
              <a:ext cx="28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617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2667" y="1216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3100" y="1205"/>
              <a:ext cx="40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Debt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3469" y="1216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259" y="1205"/>
              <a:ext cx="28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700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5478" y="1216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289" y="1411"/>
              <a:ext cx="158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Other current assets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720" y="1422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2" name="Rectangle 23"/>
            <p:cNvSpPr>
              <a:spLocks noChangeArrowheads="1"/>
            </p:cNvSpPr>
            <p:nvPr/>
          </p:nvSpPr>
          <p:spPr bwMode="auto">
            <a:xfrm>
              <a:off x="2307" y="1411"/>
              <a:ext cx="42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1,802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3" name="Rectangle 24"/>
            <p:cNvSpPr>
              <a:spLocks noChangeArrowheads="1"/>
            </p:cNvSpPr>
            <p:nvPr/>
          </p:nvSpPr>
          <p:spPr bwMode="auto">
            <a:xfrm>
              <a:off x="2667" y="1422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4" name="Rectangle 25"/>
            <p:cNvSpPr>
              <a:spLocks noChangeArrowheads="1"/>
            </p:cNvSpPr>
            <p:nvPr/>
          </p:nvSpPr>
          <p:spPr bwMode="auto">
            <a:xfrm>
              <a:off x="3100" y="1422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6" name="Rectangle 26"/>
            <p:cNvSpPr>
              <a:spLocks noChangeArrowheads="1"/>
            </p:cNvSpPr>
            <p:nvPr/>
          </p:nvSpPr>
          <p:spPr bwMode="auto">
            <a:xfrm>
              <a:off x="5478" y="1422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7" name="Rectangle 27"/>
            <p:cNvSpPr>
              <a:spLocks noChangeArrowheads="1"/>
            </p:cNvSpPr>
            <p:nvPr/>
          </p:nvSpPr>
          <p:spPr bwMode="auto">
            <a:xfrm>
              <a:off x="289" y="1616"/>
              <a:ext cx="12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Net fixed assets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8" name="Rectangle 28"/>
            <p:cNvSpPr>
              <a:spLocks noChangeArrowheads="1"/>
            </p:cNvSpPr>
            <p:nvPr/>
          </p:nvSpPr>
          <p:spPr bwMode="auto">
            <a:xfrm>
              <a:off x="1397" y="1627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399" name="Rectangle 29"/>
            <p:cNvSpPr>
              <a:spLocks noChangeArrowheads="1"/>
            </p:cNvSpPr>
            <p:nvPr/>
          </p:nvSpPr>
          <p:spPr bwMode="auto">
            <a:xfrm>
              <a:off x="2222" y="1616"/>
              <a:ext cx="23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0" name="Rectangle 30"/>
            <p:cNvSpPr>
              <a:spLocks noChangeArrowheads="1"/>
            </p:cNvSpPr>
            <p:nvPr/>
          </p:nvSpPr>
          <p:spPr bwMode="auto">
            <a:xfrm>
              <a:off x="2211" y="1616"/>
              <a:ext cx="51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    817</a:t>
              </a:r>
              <a:endParaRPr kumimoji="0" lang="en-US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2" name="Rectangle 32"/>
            <p:cNvSpPr>
              <a:spLocks noChangeArrowheads="1"/>
            </p:cNvSpPr>
            <p:nvPr/>
          </p:nvSpPr>
          <p:spPr bwMode="auto">
            <a:xfrm>
              <a:off x="2667" y="1627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3" name="Rectangle 33"/>
            <p:cNvSpPr>
              <a:spLocks noChangeArrowheads="1"/>
            </p:cNvSpPr>
            <p:nvPr/>
          </p:nvSpPr>
          <p:spPr bwMode="auto">
            <a:xfrm>
              <a:off x="3100" y="1616"/>
              <a:ext cx="5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Equity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4" name="Rectangle 34"/>
            <p:cNvSpPr>
              <a:spLocks noChangeArrowheads="1"/>
            </p:cNvSpPr>
            <p:nvPr/>
          </p:nvSpPr>
          <p:spPr bwMode="auto">
            <a:xfrm>
              <a:off x="3565" y="1627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5" name="Rectangle 35"/>
            <p:cNvSpPr>
              <a:spLocks noChangeArrowheads="1"/>
            </p:cNvSpPr>
            <p:nvPr/>
          </p:nvSpPr>
          <p:spPr bwMode="auto">
            <a:xfrm>
              <a:off x="5020" y="1616"/>
              <a:ext cx="9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6" name="Rectangle 36"/>
            <p:cNvSpPr>
              <a:spLocks noChangeArrowheads="1"/>
            </p:cNvSpPr>
            <p:nvPr/>
          </p:nvSpPr>
          <p:spPr bwMode="auto">
            <a:xfrm>
              <a:off x="5023" y="1616"/>
              <a:ext cx="51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 1,952</a:t>
              </a:r>
              <a:endParaRPr kumimoji="0" lang="en-US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8" name="Rectangle 38"/>
            <p:cNvSpPr>
              <a:spLocks noChangeArrowheads="1"/>
            </p:cNvSpPr>
            <p:nvPr/>
          </p:nvSpPr>
          <p:spPr bwMode="auto">
            <a:xfrm>
              <a:off x="5478" y="1627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09" name="Rectangle 39"/>
            <p:cNvSpPr>
              <a:spLocks noChangeArrowheads="1"/>
            </p:cNvSpPr>
            <p:nvPr/>
          </p:nvSpPr>
          <p:spPr bwMode="auto">
            <a:xfrm>
              <a:off x="289" y="1823"/>
              <a:ext cx="94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Total assets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0" name="Rectangle 40"/>
            <p:cNvSpPr>
              <a:spLocks noChangeArrowheads="1"/>
            </p:cNvSpPr>
            <p:nvPr/>
          </p:nvSpPr>
          <p:spPr bwMode="auto">
            <a:xfrm>
              <a:off x="1111" y="1834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1" name="Rectangle 41"/>
            <p:cNvSpPr>
              <a:spLocks noChangeArrowheads="1"/>
            </p:cNvSpPr>
            <p:nvPr/>
          </p:nvSpPr>
          <p:spPr bwMode="auto">
            <a:xfrm>
              <a:off x="2213" y="1823"/>
              <a:ext cx="5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$3,497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4" name="Rectangle 44"/>
            <p:cNvSpPr>
              <a:spLocks noChangeArrowheads="1"/>
            </p:cNvSpPr>
            <p:nvPr/>
          </p:nvSpPr>
          <p:spPr bwMode="auto">
            <a:xfrm>
              <a:off x="2667" y="1834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5" name="Rectangle 45"/>
            <p:cNvSpPr>
              <a:spLocks noChangeArrowheads="1"/>
            </p:cNvSpPr>
            <p:nvPr/>
          </p:nvSpPr>
          <p:spPr bwMode="auto">
            <a:xfrm>
              <a:off x="3100" y="1823"/>
              <a:ext cx="17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Total liabilities &amp; equity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6" name="Rectangle 46"/>
            <p:cNvSpPr>
              <a:spLocks noChangeArrowheads="1"/>
            </p:cNvSpPr>
            <p:nvPr/>
          </p:nvSpPr>
          <p:spPr bwMode="auto">
            <a:xfrm>
              <a:off x="4733" y="1834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17" name="Rectangle 47"/>
            <p:cNvSpPr>
              <a:spLocks noChangeArrowheads="1"/>
            </p:cNvSpPr>
            <p:nvPr/>
          </p:nvSpPr>
          <p:spPr bwMode="auto">
            <a:xfrm>
              <a:off x="5024" y="1823"/>
              <a:ext cx="5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$3,497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9420" name="Rectangle 50"/>
            <p:cNvSpPr>
              <a:spLocks noChangeArrowheads="1"/>
            </p:cNvSpPr>
            <p:nvPr/>
          </p:nvSpPr>
          <p:spPr bwMode="auto">
            <a:xfrm>
              <a:off x="5478" y="1834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3525511" y="3177741"/>
            <a:ext cx="77724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525511" y="3221853"/>
            <a:ext cx="77724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11786" y="3177741"/>
            <a:ext cx="77724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11786" y="3221853"/>
            <a:ext cx="77724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Potential Uses of Freed Up Cash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Repurchase stock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Expand business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Reduce debt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All these actions would likely improve the stock price.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22DC04C-9C63-4AFB-8B28-9B81006B0CA2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7" name="Pentagon 26"/>
          <p:cNvSpPr/>
          <p:nvPr/>
        </p:nvSpPr>
        <p:spPr bwMode="auto">
          <a:xfrm>
            <a:off x="0" y="276225"/>
            <a:ext cx="6099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Potential Problems and Limitations of Financial Ratio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Comparison with industry averages is difficult for a conglomerate firm that operates in many different divisions.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Different operating and accounting practices can distort comparisons.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Sometimes it is hard to tell if a ratio is “good” or “bad.”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Difficult to tell whether a company is, on balance, in a strong or weak position.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7251CE1-678C-45B8-813A-2DC1DFC00782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Pentagon 12"/>
          <p:cNvSpPr/>
          <p:nvPr/>
        </p:nvSpPr>
        <p:spPr bwMode="auto">
          <a:xfrm>
            <a:off x="0" y="276225"/>
            <a:ext cx="7589838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More Issues Regarding Ratios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“Average” performance is not necessarily good, perhaps the firm should aim higher.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Seasonal factors can distort ratios.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“Window dressing” techniques can make statements and ratios look better than they actually are.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Inflation has distorted many firms’ balance sheets, so analyses must be interpreted with judgment.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0DD332A-5A24-48D9-B207-5066D2724AC2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Pentagon 19"/>
          <p:cNvSpPr/>
          <p:nvPr/>
        </p:nvSpPr>
        <p:spPr bwMode="auto">
          <a:xfrm>
            <a:off x="0" y="276225"/>
            <a:ext cx="7589838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Consider Qualitative Factors When Evaluating a Company’s Future Financial Performance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pc="-100" dirty="0" smtClean="0"/>
              <a:t>Are the firm’s revenues tied to one key customer, product, or supplier?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pc="-100" dirty="0" smtClean="0"/>
              <a:t>What percentage of the firm’s business is generated overseas?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pc="-100" dirty="0" smtClean="0"/>
              <a:t>Firm’s competitive environment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pc="-100" dirty="0" smtClean="0"/>
              <a:t>Future prospects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pc="-100" dirty="0" smtClean="0"/>
              <a:t>Legal and regulatory environment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AFE6EF47-4181-47D6-AA8F-AC72DFC73EB9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Pentagon 20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Income Statement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Sales	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COGS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Other expenses</a:t>
            </a:r>
            <a:endParaRPr lang="en-US" u="sng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	EBITDA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Deprec. &amp; amort.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	EBIT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Interest exp.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	EBT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Taxes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dirty="0" smtClean="0"/>
              <a:t>Net income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6A8D893-5CE2-4E92-ABA7-E3A90031C6C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6172200" y="1581150"/>
            <a:ext cx="228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         </a:t>
            </a:r>
            <a:r>
              <a:rPr lang="en-US" sz="2600" dirty="0" smtClean="0"/>
              <a:t>2015</a:t>
            </a:r>
            <a:endParaRPr lang="en-US" sz="26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	6,034,000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	5,528,000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00050" algn="l"/>
                <a:tab pos="1828800" algn="dec"/>
              </a:tabLst>
              <a:defRPr/>
            </a:pPr>
            <a:r>
              <a:rPr lang="en-US" sz="2600" dirty="0"/>
              <a:t>	</a:t>
            </a:r>
            <a:r>
              <a:rPr lang="en-US" sz="2600" u="sng" dirty="0"/>
              <a:t>	  </a:t>
            </a:r>
            <a:r>
              <a:rPr lang="en-US" sz="2600" u="sng" dirty="0" smtClean="0"/>
              <a:t>519,988</a:t>
            </a:r>
            <a:endParaRPr lang="en-US" sz="26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 smtClean="0"/>
              <a:t> </a:t>
            </a:r>
            <a:r>
              <a:rPr lang="en-US" sz="2600" dirty="0"/>
              <a:t>	  (13,988)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00050" algn="l"/>
                <a:tab pos="1828800" algn="dec"/>
              </a:tabLst>
              <a:defRPr/>
            </a:pPr>
            <a:r>
              <a:rPr lang="en-US" sz="2600" dirty="0"/>
              <a:t>  	</a:t>
            </a:r>
            <a:r>
              <a:rPr lang="en-US" sz="2600" u="sng" dirty="0"/>
              <a:t>	116,960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 	(130,948)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00050" algn="l"/>
                <a:tab pos="1828800" algn="dec"/>
              </a:tabLst>
              <a:defRPr/>
            </a:pPr>
            <a:r>
              <a:rPr lang="en-US" sz="2600" dirty="0"/>
              <a:t> 	</a:t>
            </a:r>
            <a:r>
              <a:rPr lang="en-US" sz="2600" u="sng" dirty="0"/>
              <a:t>	  136,012</a:t>
            </a:r>
            <a:endParaRPr lang="en-US" sz="26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 	(266,960)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00050" algn="l"/>
                <a:tab pos="1828800" algn="dec"/>
              </a:tabLst>
              <a:defRPr/>
            </a:pPr>
            <a:r>
              <a:rPr lang="en-US" sz="2600" dirty="0"/>
              <a:t>	</a:t>
            </a:r>
            <a:r>
              <a:rPr lang="en-US" sz="2600" u="sng" dirty="0"/>
              <a:t>	 (106,784</a:t>
            </a:r>
            <a:r>
              <a:rPr lang="en-US" sz="2600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828800" algn="dec"/>
              </a:tabLst>
              <a:defRPr/>
            </a:pPr>
            <a:r>
              <a:rPr lang="en-US" sz="2600" dirty="0"/>
              <a:t> 	(160,176)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657600" y="1581150"/>
            <a:ext cx="228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        </a:t>
            </a:r>
            <a:r>
              <a:rPr lang="en-US" sz="2600" dirty="0" err="1" smtClean="0"/>
              <a:t>2016E</a:t>
            </a:r>
            <a:endParaRPr lang="en-US" sz="2600" dirty="0"/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7,035,600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  5,875,992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u="sng" dirty="0" smtClean="0"/>
              <a:t>   550,000</a:t>
            </a:r>
            <a:endParaRPr lang="en-US" sz="2600" u="sng" dirty="0"/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609,608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u="sng" dirty="0"/>
              <a:t>   116,960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492,648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u="sng" dirty="0"/>
              <a:t>     70,008</a:t>
            </a:r>
            <a:endParaRPr lang="en-US" sz="2600" dirty="0"/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422,640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u="sng" dirty="0"/>
              <a:t>   169,056</a:t>
            </a:r>
          </a:p>
          <a:p>
            <a:pPr marL="342900" indent="-3429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600" dirty="0"/>
              <a:t>   253,584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465638" y="1941513"/>
            <a:ext cx="1371600" cy="0"/>
          </a:xfrm>
          <a:prstGeom prst="line">
            <a:avLst/>
          </a:prstGeom>
          <a:noFill/>
          <a:ln w="317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n>
                <a:solidFill>
                  <a:schemeClr val="accent1">
                    <a:lumMod val="50000"/>
                  </a:schemeClr>
                </a:solidFill>
              </a:ln>
              <a:latin typeface="Arial" charset="0"/>
              <a:cs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16713" y="1941513"/>
            <a:ext cx="1371600" cy="0"/>
          </a:xfrm>
          <a:prstGeom prst="line">
            <a:avLst/>
          </a:prstGeom>
          <a:noFill/>
          <a:ln w="3175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n>
                <a:solidFill>
                  <a:schemeClr val="accent1">
                    <a:lumMod val="50000"/>
                  </a:schemeClr>
                </a:solidFill>
              </a:ln>
              <a:latin typeface="Arial" charset="0"/>
              <a:cs typeface="Arial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675438" y="5524500"/>
            <a:ext cx="1463675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9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374198" y="5524500"/>
            <a:ext cx="146304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9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Pentagon 28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Other Data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33D750A-68E5-4686-8C35-8D0C8F8D250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0244" name="Group 7"/>
          <p:cNvGrpSpPr>
            <a:grpSpLocks noChangeAspect="1"/>
          </p:cNvGrpSpPr>
          <p:nvPr/>
        </p:nvGrpSpPr>
        <p:grpSpPr bwMode="auto">
          <a:xfrm>
            <a:off x="1600200" y="1595438"/>
            <a:ext cx="5984876" cy="2447925"/>
            <a:chOff x="1008" y="1005"/>
            <a:chExt cx="3770" cy="1542"/>
          </a:xfrm>
        </p:grpSpPr>
        <p:sp>
          <p:nvSpPr>
            <p:cNvPr id="1025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08" y="1005"/>
              <a:ext cx="3744" cy="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6" name="Rectangle 8"/>
            <p:cNvSpPr>
              <a:spLocks noChangeArrowheads="1"/>
            </p:cNvSpPr>
            <p:nvPr/>
          </p:nvSpPr>
          <p:spPr bwMode="auto">
            <a:xfrm>
              <a:off x="1119" y="1291"/>
              <a:ext cx="125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No. of shares</a:t>
              </a:r>
            </a:p>
          </p:txBody>
        </p:sp>
        <p:sp>
          <p:nvSpPr>
            <p:cNvPr id="10257" name="Rectangle 9"/>
            <p:cNvSpPr>
              <a:spLocks noChangeArrowheads="1"/>
            </p:cNvSpPr>
            <p:nvPr/>
          </p:nvSpPr>
          <p:spPr bwMode="auto">
            <a:xfrm>
              <a:off x="1119" y="1517"/>
              <a:ext cx="42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EPS</a:t>
              </a:r>
            </a:p>
          </p:txBody>
        </p:sp>
        <p:sp>
          <p:nvSpPr>
            <p:cNvPr id="10258" name="Rectangle 10"/>
            <p:cNvSpPr>
              <a:spLocks noChangeArrowheads="1"/>
            </p:cNvSpPr>
            <p:nvPr/>
          </p:nvSpPr>
          <p:spPr bwMode="auto">
            <a:xfrm>
              <a:off x="1119" y="1748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DPS</a:t>
              </a:r>
            </a:p>
          </p:txBody>
        </p:sp>
        <p:sp>
          <p:nvSpPr>
            <p:cNvPr id="10259" name="Rectangle 11"/>
            <p:cNvSpPr>
              <a:spLocks noChangeArrowheads="1"/>
            </p:cNvSpPr>
            <p:nvPr/>
          </p:nvSpPr>
          <p:spPr bwMode="auto">
            <a:xfrm>
              <a:off x="1119" y="1974"/>
              <a:ext cx="10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Stock price</a:t>
              </a:r>
            </a:p>
          </p:txBody>
        </p:sp>
        <p:sp>
          <p:nvSpPr>
            <p:cNvPr id="10260" name="Rectangle 12"/>
            <p:cNvSpPr>
              <a:spLocks noChangeArrowheads="1"/>
            </p:cNvSpPr>
            <p:nvPr/>
          </p:nvSpPr>
          <p:spPr bwMode="auto">
            <a:xfrm>
              <a:off x="1119" y="2200"/>
              <a:ext cx="10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Lease pmts</a:t>
              </a:r>
            </a:p>
          </p:txBody>
        </p:sp>
        <p:sp>
          <p:nvSpPr>
            <p:cNvPr id="10261" name="Rectangle 13"/>
            <p:cNvSpPr>
              <a:spLocks noChangeArrowheads="1"/>
            </p:cNvSpPr>
            <p:nvPr/>
          </p:nvSpPr>
          <p:spPr bwMode="auto">
            <a:xfrm>
              <a:off x="2794" y="1060"/>
              <a:ext cx="7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   </a:t>
              </a:r>
              <a:r>
                <a:rPr lang="en-US" sz="2600" dirty="0" err="1" smtClean="0"/>
                <a:t>2016E</a:t>
              </a:r>
              <a:endParaRPr lang="en-US" sz="2600" dirty="0"/>
            </a:p>
          </p:txBody>
        </p:sp>
        <p:sp>
          <p:nvSpPr>
            <p:cNvPr id="10262" name="Rectangle 14"/>
            <p:cNvSpPr>
              <a:spLocks noChangeArrowheads="1"/>
            </p:cNvSpPr>
            <p:nvPr/>
          </p:nvSpPr>
          <p:spPr bwMode="auto">
            <a:xfrm>
              <a:off x="2840" y="1291"/>
              <a:ext cx="7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250,000</a:t>
              </a:r>
            </a:p>
          </p:txBody>
        </p:sp>
        <p:sp>
          <p:nvSpPr>
            <p:cNvPr id="10263" name="Rectangle 15"/>
            <p:cNvSpPr>
              <a:spLocks noChangeArrowheads="1"/>
            </p:cNvSpPr>
            <p:nvPr/>
          </p:nvSpPr>
          <p:spPr bwMode="auto">
            <a:xfrm>
              <a:off x="2957" y="1517"/>
              <a:ext cx="6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$1.014</a:t>
              </a:r>
            </a:p>
          </p:txBody>
        </p:sp>
        <p:sp>
          <p:nvSpPr>
            <p:cNvPr id="10264" name="Rectangle 16"/>
            <p:cNvSpPr>
              <a:spLocks noChangeArrowheads="1"/>
            </p:cNvSpPr>
            <p:nvPr/>
          </p:nvSpPr>
          <p:spPr bwMode="auto">
            <a:xfrm>
              <a:off x="2957" y="1748"/>
              <a:ext cx="6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$0.220</a:t>
              </a:r>
            </a:p>
          </p:txBody>
        </p:sp>
        <p:sp>
          <p:nvSpPr>
            <p:cNvPr id="10265" name="Rectangle 17"/>
            <p:cNvSpPr>
              <a:spLocks noChangeArrowheads="1"/>
            </p:cNvSpPr>
            <p:nvPr/>
          </p:nvSpPr>
          <p:spPr bwMode="auto">
            <a:xfrm>
              <a:off x="2957" y="1974"/>
              <a:ext cx="6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$12.17</a:t>
              </a:r>
            </a:p>
          </p:txBody>
        </p:sp>
        <p:sp>
          <p:nvSpPr>
            <p:cNvPr id="10266" name="Rectangle 18"/>
            <p:cNvSpPr>
              <a:spLocks noChangeArrowheads="1"/>
            </p:cNvSpPr>
            <p:nvPr/>
          </p:nvSpPr>
          <p:spPr bwMode="auto">
            <a:xfrm>
              <a:off x="2840" y="2200"/>
              <a:ext cx="7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$40,000</a:t>
              </a:r>
            </a:p>
          </p:txBody>
        </p:sp>
        <p:sp>
          <p:nvSpPr>
            <p:cNvPr id="10267" name="Rectangle 19"/>
            <p:cNvSpPr>
              <a:spLocks noChangeArrowheads="1"/>
            </p:cNvSpPr>
            <p:nvPr/>
          </p:nvSpPr>
          <p:spPr bwMode="auto">
            <a:xfrm>
              <a:off x="4053" y="1060"/>
              <a:ext cx="6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   </a:t>
              </a:r>
              <a:r>
                <a:rPr lang="en-US" sz="2600" dirty="0" smtClean="0"/>
                <a:t>2015</a:t>
              </a:r>
              <a:endParaRPr lang="en-US" sz="2600" dirty="0"/>
            </a:p>
          </p:txBody>
        </p:sp>
        <p:sp>
          <p:nvSpPr>
            <p:cNvPr id="10268" name="Rectangle 20"/>
            <p:cNvSpPr>
              <a:spLocks noChangeArrowheads="1"/>
            </p:cNvSpPr>
            <p:nvPr/>
          </p:nvSpPr>
          <p:spPr bwMode="auto">
            <a:xfrm>
              <a:off x="4017" y="1291"/>
              <a:ext cx="7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100,000</a:t>
              </a:r>
            </a:p>
          </p:txBody>
        </p:sp>
        <p:sp>
          <p:nvSpPr>
            <p:cNvPr id="10270" name="Rectangle 22"/>
            <p:cNvSpPr>
              <a:spLocks noChangeArrowheads="1"/>
            </p:cNvSpPr>
            <p:nvPr/>
          </p:nvSpPr>
          <p:spPr bwMode="auto">
            <a:xfrm>
              <a:off x="4064" y="1517"/>
              <a:ext cx="7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 smtClean="0"/>
                <a:t>-$</a:t>
              </a:r>
              <a:r>
                <a:rPr lang="en-US" sz="2600" dirty="0"/>
                <a:t>1.602</a:t>
              </a:r>
            </a:p>
          </p:txBody>
        </p:sp>
        <p:sp>
          <p:nvSpPr>
            <p:cNvPr id="10271" name="Rectangle 23"/>
            <p:cNvSpPr>
              <a:spLocks noChangeArrowheads="1"/>
            </p:cNvSpPr>
            <p:nvPr/>
          </p:nvSpPr>
          <p:spPr bwMode="auto">
            <a:xfrm>
              <a:off x="4149" y="1748"/>
              <a:ext cx="6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$0.110</a:t>
              </a:r>
            </a:p>
          </p:txBody>
        </p:sp>
        <p:sp>
          <p:nvSpPr>
            <p:cNvPr id="10272" name="Rectangle 24"/>
            <p:cNvSpPr>
              <a:spLocks noChangeArrowheads="1"/>
            </p:cNvSpPr>
            <p:nvPr/>
          </p:nvSpPr>
          <p:spPr bwMode="auto">
            <a:xfrm>
              <a:off x="4251" y="1974"/>
              <a:ext cx="5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$2.25</a:t>
              </a:r>
            </a:p>
          </p:txBody>
        </p:sp>
        <p:sp>
          <p:nvSpPr>
            <p:cNvPr id="10273" name="Rectangle 25"/>
            <p:cNvSpPr>
              <a:spLocks noChangeArrowheads="1"/>
            </p:cNvSpPr>
            <p:nvPr/>
          </p:nvSpPr>
          <p:spPr bwMode="auto">
            <a:xfrm>
              <a:off x="4017" y="2200"/>
              <a:ext cx="7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$40,000</a:t>
              </a: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4552950" y="2038350"/>
            <a:ext cx="1104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29375" y="2038350"/>
            <a:ext cx="1123950" cy="19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7" name="TextBox 3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solidFill>
                  <a:srgbClr val="7C001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43" name="Pentagon 42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Why are ratios useful?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Ratios standardize numbers and facilitate comparisons.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Ratios are used to highlight weaknesses and strengths.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Ratio comparisons should be made through time and with competitors.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Industry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Benchmark (peer)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Trend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45F7951-DEF7-45B9-A09B-B08931C6736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Pentagon 12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sz="2900" dirty="0" smtClean="0"/>
              <a:t>Five Major Categories of Ratios and the Questions They Answer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Liquidity: Can we make required payments?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Asset management: Right amount of assets vs. sales?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Debt management: Right mix of debt and equity?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Profitability: Do sales prices exceed unit costs, and are sales high enough as reflected in PM, ROE, and ROA?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Market value: Do investors like what they see as reflected in P/E and M/B ratios?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D77D021-0A83-4016-9FB1-4845218FE09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32" name="TextBox 3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38" name="Pentagon 3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381000"/>
            <a:ext cx="7781925" cy="904875"/>
          </a:xfrm>
        </p:spPr>
        <p:txBody>
          <a:bodyPr/>
          <a:lstStyle/>
          <a:p>
            <a:pPr eaLnBrk="1" hangingPunct="1"/>
            <a:r>
              <a:rPr lang="en-US" sz="2900" dirty="0" smtClean="0"/>
              <a:t>D’Leon’s Forecasted Current Ratio and Quick Ratio for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F694C43-E6D0-4A71-B202-63511619B1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562068"/>
              </p:ext>
            </p:extLst>
          </p:nvPr>
        </p:nvGraphicFramePr>
        <p:xfrm>
          <a:off x="2690813" y="1762125"/>
          <a:ext cx="381476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4" imgW="1904760" imgH="876240" progId="Equation.3">
                  <p:embed/>
                </p:oleObj>
              </mc:Choice>
              <mc:Fallback>
                <p:oleObj name="Equation" r:id="rId4" imgW="1904760" imgH="876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1762125"/>
                        <a:ext cx="3814762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292685"/>
              </p:ext>
            </p:extLst>
          </p:nvPr>
        </p:nvGraphicFramePr>
        <p:xfrm>
          <a:off x="2047875" y="3849688"/>
          <a:ext cx="5033963" cy="175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6" imgW="2514600" imgH="876240" progId="Equation.3">
                  <p:embed/>
                </p:oleObj>
              </mc:Choice>
              <mc:Fallback>
                <p:oleObj name="Equation" r:id="rId6" imgW="2514600" imgH="87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3849688"/>
                        <a:ext cx="5033963" cy="175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40" name="TextBox 39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9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10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11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12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13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Pentagon 45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Comments on Liquidity Ratios</a:t>
            </a:r>
          </a:p>
        </p:txBody>
      </p:sp>
      <p:graphicFrame>
        <p:nvGraphicFramePr>
          <p:cNvPr id="170125" name="Group 14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0793946"/>
              </p:ext>
            </p:extLst>
          </p:nvPr>
        </p:nvGraphicFramePr>
        <p:xfrm>
          <a:off x="612775" y="1600200"/>
          <a:ext cx="7616826" cy="1619251"/>
        </p:xfrm>
        <a:graphic>
          <a:graphicData uri="http://schemas.openxmlformats.org/drawingml/2006/table">
            <a:tbl>
              <a:tblPr/>
              <a:tblGrid>
                <a:gridCol w="2317970"/>
                <a:gridCol w="1324714"/>
                <a:gridCol w="1324714"/>
                <a:gridCol w="1324714"/>
                <a:gridCol w="1324714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ratio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2.33x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 ratio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29B1600-D15B-4296-8A96-CF4857E2333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8475" y="3679825"/>
            <a:ext cx="8153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Expected to improve but still below the industry average.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Liquidity position is weak.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42" name="TextBox 41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3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4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5" action="ppaction://hlinksldjump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8" action="ppaction://hlinksldjump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Pentagon 4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Custom 8">
      <a:dk1>
        <a:srgbClr val="1F497D"/>
      </a:dk1>
      <a:lt1>
        <a:srgbClr val="FFFFFF"/>
      </a:lt1>
      <a:dk2>
        <a:srgbClr val="CC0000"/>
      </a:dk2>
      <a:lt2>
        <a:srgbClr val="DDD9C3"/>
      </a:lt2>
      <a:accent1>
        <a:srgbClr val="7CA8DE"/>
      </a:accent1>
      <a:accent2>
        <a:srgbClr val="F50000"/>
      </a:accent2>
      <a:accent3>
        <a:srgbClr val="4F81BD"/>
      </a:accent3>
      <a:accent4>
        <a:srgbClr val="FF9B56"/>
      </a:accent4>
      <a:accent5>
        <a:srgbClr val="1F497D"/>
      </a:accent5>
      <a:accent6>
        <a:srgbClr val="A50021"/>
      </a:accent6>
      <a:hlink>
        <a:srgbClr val="7C0019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DEF2EFBBA0248B57D941E6D375189" ma:contentTypeVersion="0" ma:contentTypeDescription="Create a new document." ma:contentTypeScope="" ma:versionID="536bf20b0e78ae746a2053537dd224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8CA38F-310C-412F-87AC-5031178791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DFD9D-8D4A-4ACD-B8C8-F27D005FAEA4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FEC2E9-8609-4BD0-89A7-357C5D64E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Words>2006</Words>
  <Application>Microsoft Office PowerPoint</Application>
  <PresentationFormat>On-screen Show (4:3)</PresentationFormat>
  <Paragraphs>812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Symbol</vt:lpstr>
      <vt:lpstr>Wingdings</vt:lpstr>
      <vt:lpstr>2_Office Theme</vt:lpstr>
      <vt:lpstr>Equation</vt:lpstr>
      <vt:lpstr>Analysis of Financial Statements</vt:lpstr>
      <vt:lpstr>Balance Sheet: Assets</vt:lpstr>
      <vt:lpstr>Balance Sheet: Liabilities and Equity</vt:lpstr>
      <vt:lpstr>Income Statement</vt:lpstr>
      <vt:lpstr>Other Data</vt:lpstr>
      <vt:lpstr>Why are ratios useful?</vt:lpstr>
      <vt:lpstr>Five Major Categories of Ratios and the Questions They Answer</vt:lpstr>
      <vt:lpstr>D’Leon’s Forecasted Current Ratio and Quick Ratio for 2015</vt:lpstr>
      <vt:lpstr>Comments on Liquidity Ratios</vt:lpstr>
      <vt:lpstr>D’Leon’s Inventory Turnover vs. the Industry Average</vt:lpstr>
      <vt:lpstr>Comments on Inventory Turnover</vt:lpstr>
      <vt:lpstr>DSO:  Average Number of Days After Making a Sale Before Receiving Cash</vt:lpstr>
      <vt:lpstr>Appraisal of DSO</vt:lpstr>
      <vt:lpstr>Fixed Assets and Total Assets Turnover Ratios vs. the Industry Average</vt:lpstr>
      <vt:lpstr>Evaluating the FA Turnover (S/Net FA) and TA Turnover (S/TA) Ratios</vt:lpstr>
      <vt:lpstr>Calculate the Debt-to-Capital Ratio and  Times-Interest-Earned Ratio</vt:lpstr>
      <vt:lpstr>D’Leon’s Debt Management Ratios vs. the Industry Averages</vt:lpstr>
      <vt:lpstr>Profitability Ratios: Operating Margin, Profit Margin, and Basic Earning Power</vt:lpstr>
      <vt:lpstr>Appraising Profitability with Operating Margin, Profit Margin, and Basic Earning Power</vt:lpstr>
      <vt:lpstr>Appraising Profitability with Operating Margin, Profit Margin, and Basic Earning Power</vt:lpstr>
      <vt:lpstr>Profitability Ratios: Return on Assets, Return on Equity, and Return on Invested Capital</vt:lpstr>
      <vt:lpstr>Appraising Profitability with ROA, ROE,   and ROIC</vt:lpstr>
      <vt:lpstr>Effects of Debt on ROA and ROE</vt:lpstr>
      <vt:lpstr>Problems with ROE</vt:lpstr>
      <vt:lpstr>Calculate the Price/Earnings and Market/Book Ratios</vt:lpstr>
      <vt:lpstr>Analyzing the Market Value Ratios</vt:lpstr>
      <vt:lpstr>The DuPont Equation</vt:lpstr>
      <vt:lpstr>DuPont Equation:  Breaking Down Return on Equity</vt:lpstr>
      <vt:lpstr>An Example: The Effects of Improving Ratios</vt:lpstr>
      <vt:lpstr>Reducing Accounts Receivable and the Days Sales Outstanding</vt:lpstr>
      <vt:lpstr>Effect of Reducing Receivables on Balance Sheet and Stock Price</vt:lpstr>
      <vt:lpstr>Potential Uses of Freed Up Cash</vt:lpstr>
      <vt:lpstr>Potential Problems and Limitations of Financial Ratio Analysis</vt:lpstr>
      <vt:lpstr>More Issues Regarding Ratios</vt:lpstr>
      <vt:lpstr>Consider Qualitative Factors When Evaluating a Company’s Future Financial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David A. Fleming</cp:lastModifiedBy>
  <cp:revision>536</cp:revision>
  <cp:lastPrinted>2014-10-29T15:09:53Z</cp:lastPrinted>
  <dcterms:created xsi:type="dcterms:W3CDTF">2008-06-05T15:38:38Z</dcterms:created>
  <dcterms:modified xsi:type="dcterms:W3CDTF">2019-09-16T15:57:44Z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0x0101003DCDEF2EFBBA0248B57D941E6D375189</vt:lpwstr>
  </property>
</Properties>
</file>