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516" r:id="rId4"/>
  </p:sldMasterIdLst>
  <p:notesMasterIdLst>
    <p:notesMasterId r:id="rId49"/>
  </p:notesMasterIdLst>
  <p:handoutMasterIdLst>
    <p:handoutMasterId r:id="rId50"/>
  </p:handoutMasterIdLst>
  <p:sldIdLst>
    <p:sldId id="344" r:id="rId5"/>
    <p:sldId id="345" r:id="rId6"/>
    <p:sldId id="346" r:id="rId7"/>
    <p:sldId id="347" r:id="rId8"/>
    <p:sldId id="348" r:id="rId9"/>
    <p:sldId id="349" r:id="rId10"/>
    <p:sldId id="350" r:id="rId11"/>
    <p:sldId id="351" r:id="rId12"/>
    <p:sldId id="352" r:id="rId13"/>
    <p:sldId id="353" r:id="rId14"/>
    <p:sldId id="354" r:id="rId15"/>
    <p:sldId id="355" r:id="rId16"/>
    <p:sldId id="356" r:id="rId17"/>
    <p:sldId id="357" r:id="rId18"/>
    <p:sldId id="358" r:id="rId19"/>
    <p:sldId id="359" r:id="rId20"/>
    <p:sldId id="360" r:id="rId21"/>
    <p:sldId id="361" r:id="rId22"/>
    <p:sldId id="362" r:id="rId23"/>
    <p:sldId id="363" r:id="rId24"/>
    <p:sldId id="364" r:id="rId25"/>
    <p:sldId id="365" r:id="rId26"/>
    <p:sldId id="366" r:id="rId27"/>
    <p:sldId id="367" r:id="rId28"/>
    <p:sldId id="368" r:id="rId29"/>
    <p:sldId id="369" r:id="rId30"/>
    <p:sldId id="370" r:id="rId31"/>
    <p:sldId id="371" r:id="rId32"/>
    <p:sldId id="372" r:id="rId33"/>
    <p:sldId id="373" r:id="rId34"/>
    <p:sldId id="374" r:id="rId35"/>
    <p:sldId id="375" r:id="rId36"/>
    <p:sldId id="376" r:id="rId37"/>
    <p:sldId id="377" r:id="rId38"/>
    <p:sldId id="378" r:id="rId39"/>
    <p:sldId id="379" r:id="rId40"/>
    <p:sldId id="380" r:id="rId41"/>
    <p:sldId id="381" r:id="rId42"/>
    <p:sldId id="382" r:id="rId43"/>
    <p:sldId id="383" r:id="rId44"/>
    <p:sldId id="384" r:id="rId45"/>
    <p:sldId id="385" r:id="rId46"/>
    <p:sldId id="386" r:id="rId47"/>
    <p:sldId id="387" r:id="rId48"/>
  </p:sldIdLst>
  <p:sldSz cx="9144000" cy="6858000" type="screen4x3"/>
  <p:notesSz cx="6881813"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C0019"/>
    <a:srgbClr val="C00019"/>
    <a:srgbClr val="000000"/>
    <a:srgbClr val="C050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12" autoAdjust="0"/>
  </p:normalViewPr>
  <p:slideViewPr>
    <p:cSldViewPr snapToGrid="0" showGuides="1">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8" Type="http://schemas.openxmlformats.org/officeDocument/2006/relationships/slide" Target="slides/slide4.xml"/><Relationship Id="rId51"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1325" cy="46355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sz="quarter" idx="1"/>
          </p:nvPr>
        </p:nvSpPr>
        <p:spPr>
          <a:xfrm>
            <a:off x="3898900" y="0"/>
            <a:ext cx="2981325" cy="46355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6BF49824-302A-4B38-834E-D230D8A0A5EF}" type="datetimeFigureOut">
              <a:rPr lang="en-US"/>
              <a:pPr>
                <a:defRPr/>
              </a:pPr>
              <a:t>9/16/2019</a:t>
            </a:fld>
            <a:endParaRPr lang="en-US" dirty="0"/>
          </a:p>
        </p:txBody>
      </p:sp>
      <p:sp>
        <p:nvSpPr>
          <p:cNvPr id="4" name="Footer Placeholder 3"/>
          <p:cNvSpPr>
            <a:spLocks noGrp="1"/>
          </p:cNvSpPr>
          <p:nvPr>
            <p:ph type="ftr" sz="quarter" idx="2"/>
          </p:nvPr>
        </p:nvSpPr>
        <p:spPr>
          <a:xfrm>
            <a:off x="0" y="8831263"/>
            <a:ext cx="2981325" cy="46355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dirty="0"/>
          </a:p>
        </p:txBody>
      </p:sp>
      <p:sp>
        <p:nvSpPr>
          <p:cNvPr id="5" name="Slide Number Placeholder 4"/>
          <p:cNvSpPr>
            <a:spLocks noGrp="1"/>
          </p:cNvSpPr>
          <p:nvPr>
            <p:ph type="sldNum" sz="quarter" idx="3"/>
          </p:nvPr>
        </p:nvSpPr>
        <p:spPr>
          <a:xfrm>
            <a:off x="3898900" y="8831263"/>
            <a:ext cx="2981325" cy="46355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FC5AAC52-C7E9-4CAA-AD3A-605DA63D09AD}" type="slidenum">
              <a:rPr lang="en-US"/>
              <a:pPr>
                <a:defRPr/>
              </a:pPr>
              <a:t>‹#›</a:t>
            </a:fld>
            <a:endParaRPr lang="en-US" dirty="0"/>
          </a:p>
        </p:txBody>
      </p:sp>
    </p:spTree>
    <p:extLst>
      <p:ext uri="{BB962C8B-B14F-4D97-AF65-F5344CB8AC3E}">
        <p14:creationId xmlns:p14="http://schemas.microsoft.com/office/powerpoint/2010/main" val="17664998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1325" cy="463550"/>
          </a:xfrm>
          <a:prstGeom prst="rect">
            <a:avLst/>
          </a:prstGeom>
        </p:spPr>
        <p:txBody>
          <a:bodyPr vert="horz" lIns="92958" tIns="46479" rIns="92958" bIns="46479"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898900" y="0"/>
            <a:ext cx="2981325" cy="463550"/>
          </a:xfrm>
          <a:prstGeom prst="rect">
            <a:avLst/>
          </a:prstGeom>
        </p:spPr>
        <p:txBody>
          <a:bodyPr vert="horz" lIns="92958" tIns="46479" rIns="92958" bIns="46479" rtlCol="0"/>
          <a:lstStyle>
            <a:lvl1pPr algn="r" fontAlgn="auto">
              <a:spcBef>
                <a:spcPts val="0"/>
              </a:spcBef>
              <a:spcAft>
                <a:spcPts val="0"/>
              </a:spcAft>
              <a:defRPr sz="1200">
                <a:latin typeface="+mn-lt"/>
                <a:cs typeface="+mn-cs"/>
              </a:defRPr>
            </a:lvl1pPr>
          </a:lstStyle>
          <a:p>
            <a:pPr>
              <a:defRPr/>
            </a:pPr>
            <a:fld id="{1BF90940-7F18-466D-911A-1A6EC08318FB}" type="datetimeFigureOut">
              <a:rPr lang="en-US"/>
              <a:pPr>
                <a:defRPr/>
              </a:pPr>
              <a:t>9/16/2019</a:t>
            </a:fld>
            <a:endParaRPr lang="en-US" dirty="0"/>
          </a:p>
        </p:txBody>
      </p:sp>
      <p:sp>
        <p:nvSpPr>
          <p:cNvPr id="4" name="Slide Image Placeholder 3"/>
          <p:cNvSpPr>
            <a:spLocks noGrp="1" noRot="1" noChangeAspect="1"/>
          </p:cNvSpPr>
          <p:nvPr>
            <p:ph type="sldImg" idx="2"/>
          </p:nvPr>
        </p:nvSpPr>
        <p:spPr>
          <a:xfrm>
            <a:off x="1117600" y="698500"/>
            <a:ext cx="4646613" cy="3486150"/>
          </a:xfrm>
          <a:prstGeom prst="rect">
            <a:avLst/>
          </a:prstGeom>
          <a:noFill/>
          <a:ln w="12700">
            <a:solidFill>
              <a:prstClr val="black"/>
            </a:solidFill>
          </a:ln>
        </p:spPr>
        <p:txBody>
          <a:bodyPr vert="horz" lIns="92958" tIns="46479" rIns="92958" bIns="46479" rtlCol="0" anchor="ctr"/>
          <a:lstStyle/>
          <a:p>
            <a:pPr lvl="0"/>
            <a:endParaRPr lang="en-US" noProof="0" dirty="0" smtClean="0"/>
          </a:p>
        </p:txBody>
      </p:sp>
      <p:sp>
        <p:nvSpPr>
          <p:cNvPr id="5" name="Notes Placeholder 4"/>
          <p:cNvSpPr>
            <a:spLocks noGrp="1"/>
          </p:cNvSpPr>
          <p:nvPr>
            <p:ph type="body" sz="quarter" idx="3"/>
          </p:nvPr>
        </p:nvSpPr>
        <p:spPr>
          <a:xfrm>
            <a:off x="688975" y="4416425"/>
            <a:ext cx="5503863" cy="4181475"/>
          </a:xfrm>
          <a:prstGeom prst="rect">
            <a:avLst/>
          </a:prstGeom>
        </p:spPr>
        <p:txBody>
          <a:bodyPr vert="horz" lIns="92958" tIns="46479" rIns="92958" bIns="4647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31263"/>
            <a:ext cx="2981325" cy="463550"/>
          </a:xfrm>
          <a:prstGeom prst="rect">
            <a:avLst/>
          </a:prstGeom>
        </p:spPr>
        <p:txBody>
          <a:bodyPr vert="horz" lIns="92958" tIns="46479" rIns="92958" bIns="46479"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98900" y="8831263"/>
            <a:ext cx="2981325" cy="463550"/>
          </a:xfrm>
          <a:prstGeom prst="rect">
            <a:avLst/>
          </a:prstGeom>
        </p:spPr>
        <p:txBody>
          <a:bodyPr vert="horz" lIns="92958" tIns="46479" rIns="92958" bIns="46479" rtlCol="0" anchor="b"/>
          <a:lstStyle>
            <a:lvl1pPr algn="r" fontAlgn="auto">
              <a:spcBef>
                <a:spcPts val="0"/>
              </a:spcBef>
              <a:spcAft>
                <a:spcPts val="0"/>
              </a:spcAft>
              <a:defRPr sz="1200">
                <a:latin typeface="+mn-lt"/>
                <a:cs typeface="+mn-cs"/>
              </a:defRPr>
            </a:lvl1pPr>
          </a:lstStyle>
          <a:p>
            <a:pPr>
              <a:defRPr/>
            </a:pPr>
            <a:fld id="{02ABBDC3-4A80-4997-B3FD-1C319B6EFF18}" type="slidenum">
              <a:rPr lang="en-US"/>
              <a:pPr>
                <a:defRPr/>
              </a:pPr>
              <a:t>‹#›</a:t>
            </a:fld>
            <a:endParaRPr lang="en-US" dirty="0"/>
          </a:p>
        </p:txBody>
      </p:sp>
    </p:spTree>
    <p:extLst>
      <p:ext uri="{BB962C8B-B14F-4D97-AF65-F5344CB8AC3E}">
        <p14:creationId xmlns:p14="http://schemas.microsoft.com/office/powerpoint/2010/main" val="3154776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p:txBody>
          <a:bodyPr/>
          <a:lstStyle/>
          <a:p>
            <a:pPr>
              <a:defRPr/>
            </a:pPr>
            <a:fld id="{6272D188-6711-47E6-A8E6-5D5D3217DC4C}" type="slidenum">
              <a:rPr lang="en-US"/>
              <a:pPr>
                <a:defRPr/>
              </a:pPr>
              <a:t>1</a:t>
            </a:fld>
            <a:endParaRPr lang="en-US" dirty="0"/>
          </a:p>
        </p:txBody>
      </p:sp>
      <p:sp>
        <p:nvSpPr>
          <p:cNvPr id="5017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018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dirty="0" smtClean="0"/>
          </a:p>
        </p:txBody>
      </p:sp>
    </p:spTree>
    <p:extLst>
      <p:ext uri="{BB962C8B-B14F-4D97-AF65-F5344CB8AC3E}">
        <p14:creationId xmlns:p14="http://schemas.microsoft.com/office/powerpoint/2010/main" val="32900594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p:txBody>
          <a:bodyPr/>
          <a:lstStyle/>
          <a:p>
            <a:pPr>
              <a:defRPr/>
            </a:pPr>
            <a:fld id="{6C556EFE-38F2-430E-8D77-F05FCF6AFA8B}" type="slidenum">
              <a:rPr lang="en-US"/>
              <a:pPr>
                <a:defRPr/>
              </a:pPr>
              <a:t>10</a:t>
            </a:fld>
            <a:endParaRPr lang="en-US" dirty="0"/>
          </a:p>
        </p:txBody>
      </p:sp>
      <p:sp>
        <p:nvSpPr>
          <p:cNvPr id="593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939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val="33828863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p:txBody>
          <a:bodyPr/>
          <a:lstStyle/>
          <a:p>
            <a:pPr>
              <a:defRPr/>
            </a:pPr>
            <a:fld id="{B19345A2-3705-490E-9F83-169E114295DF}" type="slidenum">
              <a:rPr lang="en-US"/>
              <a:pPr>
                <a:defRPr/>
              </a:pPr>
              <a:t>11</a:t>
            </a:fld>
            <a:endParaRPr lang="en-US" dirty="0"/>
          </a:p>
        </p:txBody>
      </p:sp>
      <p:sp>
        <p:nvSpPr>
          <p:cNvPr id="604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04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val="1393819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p:txBody>
          <a:bodyPr/>
          <a:lstStyle/>
          <a:p>
            <a:pPr>
              <a:defRPr/>
            </a:pPr>
            <a:fld id="{BC7E0CF4-041F-48CB-8E0B-CAC0444BB72A}" type="slidenum">
              <a:rPr lang="en-US"/>
              <a:pPr>
                <a:defRPr/>
              </a:pPr>
              <a:t>12</a:t>
            </a:fld>
            <a:endParaRPr lang="en-US" dirty="0"/>
          </a:p>
        </p:txBody>
      </p:sp>
      <p:sp>
        <p:nvSpPr>
          <p:cNvPr id="614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14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val="25146412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p:txBody>
          <a:bodyPr/>
          <a:lstStyle/>
          <a:p>
            <a:pPr>
              <a:defRPr/>
            </a:pPr>
            <a:fld id="{D22B95D6-04E7-49AD-A460-3262C657993D}" type="slidenum">
              <a:rPr lang="en-US"/>
              <a:pPr>
                <a:defRPr/>
              </a:pPr>
              <a:t>13</a:t>
            </a:fld>
            <a:endParaRPr lang="en-US" dirty="0"/>
          </a:p>
        </p:txBody>
      </p:sp>
      <p:sp>
        <p:nvSpPr>
          <p:cNvPr id="6246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246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val="38182179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p:txBody>
          <a:bodyPr/>
          <a:lstStyle/>
          <a:p>
            <a:pPr>
              <a:defRPr/>
            </a:pPr>
            <a:fld id="{ECC24C07-CF73-4448-9D32-DBD25CA98479}" type="slidenum">
              <a:rPr lang="en-US"/>
              <a:pPr>
                <a:defRPr/>
              </a:pPr>
              <a:t>14</a:t>
            </a:fld>
            <a:endParaRPr lang="en-US" dirty="0"/>
          </a:p>
        </p:txBody>
      </p:sp>
      <p:sp>
        <p:nvSpPr>
          <p:cNvPr id="6349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349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val="26026496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p:txBody>
          <a:bodyPr/>
          <a:lstStyle/>
          <a:p>
            <a:pPr>
              <a:defRPr/>
            </a:pPr>
            <a:fld id="{FAC46A8B-35A2-4F36-912D-4E9355B4AEB8}" type="slidenum">
              <a:rPr lang="en-US"/>
              <a:pPr>
                <a:defRPr/>
              </a:pPr>
              <a:t>15</a:t>
            </a:fld>
            <a:endParaRPr lang="en-US" dirty="0"/>
          </a:p>
        </p:txBody>
      </p:sp>
      <p:sp>
        <p:nvSpPr>
          <p:cNvPr id="645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45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val="41913856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p:txBody>
          <a:bodyPr/>
          <a:lstStyle/>
          <a:p>
            <a:pPr>
              <a:defRPr/>
            </a:pPr>
            <a:fld id="{8F2EFB16-DB60-47A9-962F-C8A8DD1FFB2E}" type="slidenum">
              <a:rPr lang="en-US"/>
              <a:pPr>
                <a:defRPr/>
              </a:pPr>
              <a:t>16</a:t>
            </a:fld>
            <a:endParaRPr lang="en-US" dirty="0"/>
          </a:p>
        </p:txBody>
      </p:sp>
      <p:sp>
        <p:nvSpPr>
          <p:cNvPr id="655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554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val="6148666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p:txBody>
          <a:bodyPr/>
          <a:lstStyle/>
          <a:p>
            <a:pPr>
              <a:defRPr/>
            </a:pPr>
            <a:fld id="{CA2CECFF-759B-4090-886B-E43E779F4C09}" type="slidenum">
              <a:rPr lang="en-US"/>
              <a:pPr>
                <a:defRPr/>
              </a:pPr>
              <a:t>17</a:t>
            </a:fld>
            <a:endParaRPr lang="en-US" dirty="0"/>
          </a:p>
        </p:txBody>
      </p:sp>
      <p:sp>
        <p:nvSpPr>
          <p:cNvPr id="6656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656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val="42810453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p:txBody>
          <a:bodyPr/>
          <a:lstStyle/>
          <a:p>
            <a:pPr>
              <a:defRPr/>
            </a:pPr>
            <a:fld id="{77671AC9-2936-4679-9F2F-0D4E03D37202}" type="slidenum">
              <a:rPr lang="en-US"/>
              <a:pPr>
                <a:defRPr/>
              </a:pPr>
              <a:t>18</a:t>
            </a:fld>
            <a:endParaRPr lang="en-US" dirty="0"/>
          </a:p>
        </p:txBody>
      </p:sp>
      <p:sp>
        <p:nvSpPr>
          <p:cNvPr id="6758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758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val="11159326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p:txBody>
          <a:bodyPr/>
          <a:lstStyle/>
          <a:p>
            <a:pPr>
              <a:defRPr/>
            </a:pPr>
            <a:fld id="{A410F74D-EEAB-46CC-92B3-13CB289EC26B}" type="slidenum">
              <a:rPr lang="en-US"/>
              <a:pPr>
                <a:defRPr/>
              </a:pPr>
              <a:t>19</a:t>
            </a:fld>
            <a:endParaRPr lang="en-US" dirty="0"/>
          </a:p>
        </p:txBody>
      </p:sp>
      <p:sp>
        <p:nvSpPr>
          <p:cNvPr id="6861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861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val="36105349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p:txBody>
          <a:bodyPr/>
          <a:lstStyle/>
          <a:p>
            <a:pPr>
              <a:defRPr/>
            </a:pPr>
            <a:fld id="{A983503A-E67E-4AE5-B6ED-DC530F471C4E}" type="slidenum">
              <a:rPr lang="en-US"/>
              <a:pPr>
                <a:defRPr/>
              </a:pPr>
              <a:t>2</a:t>
            </a:fld>
            <a:endParaRPr lang="en-US" dirty="0"/>
          </a:p>
        </p:txBody>
      </p:sp>
      <p:sp>
        <p:nvSpPr>
          <p:cNvPr id="512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12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val="41492106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p:txBody>
          <a:bodyPr/>
          <a:lstStyle/>
          <a:p>
            <a:pPr>
              <a:defRPr/>
            </a:pPr>
            <a:fld id="{C66890D1-456B-4664-BCBD-E23A8040197E}" type="slidenum">
              <a:rPr lang="en-US"/>
              <a:pPr>
                <a:defRPr/>
              </a:pPr>
              <a:t>20</a:t>
            </a:fld>
            <a:endParaRPr lang="en-US" dirty="0"/>
          </a:p>
        </p:txBody>
      </p:sp>
      <p:sp>
        <p:nvSpPr>
          <p:cNvPr id="6963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963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val="30671787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p:txBody>
          <a:bodyPr/>
          <a:lstStyle/>
          <a:p>
            <a:pPr>
              <a:defRPr/>
            </a:pPr>
            <a:fld id="{6574604B-D636-4BB4-9555-409027419151}" type="slidenum">
              <a:rPr lang="en-US"/>
              <a:pPr>
                <a:defRPr/>
              </a:pPr>
              <a:t>21</a:t>
            </a:fld>
            <a:endParaRPr lang="en-US" dirty="0"/>
          </a:p>
        </p:txBody>
      </p:sp>
      <p:sp>
        <p:nvSpPr>
          <p:cNvPr id="7065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066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val="8434366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p:txBody>
          <a:bodyPr/>
          <a:lstStyle/>
          <a:p>
            <a:pPr>
              <a:defRPr/>
            </a:pPr>
            <a:fld id="{082C5378-A051-444C-AF57-110998F4D571}" type="slidenum">
              <a:rPr lang="en-US"/>
              <a:pPr>
                <a:defRPr/>
              </a:pPr>
              <a:t>22</a:t>
            </a:fld>
            <a:endParaRPr lang="en-US" dirty="0"/>
          </a:p>
        </p:txBody>
      </p:sp>
      <p:sp>
        <p:nvSpPr>
          <p:cNvPr id="7168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168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val="353198379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p:txBody>
          <a:bodyPr/>
          <a:lstStyle/>
          <a:p>
            <a:pPr>
              <a:defRPr/>
            </a:pPr>
            <a:fld id="{69F76EEC-0690-439B-A8AD-17EC96A4F606}" type="slidenum">
              <a:rPr lang="en-US"/>
              <a:pPr>
                <a:defRPr/>
              </a:pPr>
              <a:t>23</a:t>
            </a:fld>
            <a:endParaRPr lang="en-US" dirty="0"/>
          </a:p>
        </p:txBody>
      </p:sp>
      <p:sp>
        <p:nvSpPr>
          <p:cNvPr id="7270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270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val="206709240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p:txBody>
          <a:bodyPr/>
          <a:lstStyle/>
          <a:p>
            <a:pPr>
              <a:defRPr/>
            </a:pPr>
            <a:fld id="{C9D6A1D1-40AF-437D-865C-D5319904C20B}" type="slidenum">
              <a:rPr lang="en-US"/>
              <a:pPr>
                <a:defRPr/>
              </a:pPr>
              <a:t>24</a:t>
            </a:fld>
            <a:endParaRPr lang="en-US" dirty="0"/>
          </a:p>
        </p:txBody>
      </p:sp>
      <p:sp>
        <p:nvSpPr>
          <p:cNvPr id="7373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373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val="3391781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p:txBody>
          <a:bodyPr/>
          <a:lstStyle/>
          <a:p>
            <a:pPr>
              <a:defRPr/>
            </a:pPr>
            <a:fld id="{B4D995A3-426F-479A-B1EF-34EC69485D25}" type="slidenum">
              <a:rPr lang="en-US"/>
              <a:pPr>
                <a:defRPr/>
              </a:pPr>
              <a:t>25</a:t>
            </a:fld>
            <a:endParaRPr lang="en-US" dirty="0"/>
          </a:p>
        </p:txBody>
      </p:sp>
      <p:sp>
        <p:nvSpPr>
          <p:cNvPr id="7475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475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val="193972570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p:txBody>
          <a:bodyPr/>
          <a:lstStyle/>
          <a:p>
            <a:pPr>
              <a:defRPr/>
            </a:pPr>
            <a:fld id="{9DBE21AD-D801-4CDA-A010-66953CB18D50}" type="slidenum">
              <a:rPr lang="en-US"/>
              <a:pPr>
                <a:defRPr/>
              </a:pPr>
              <a:t>26</a:t>
            </a:fld>
            <a:endParaRPr lang="en-US" dirty="0"/>
          </a:p>
        </p:txBody>
      </p:sp>
      <p:sp>
        <p:nvSpPr>
          <p:cNvPr id="7577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578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val="156883016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p:txBody>
          <a:bodyPr/>
          <a:lstStyle/>
          <a:p>
            <a:pPr>
              <a:defRPr/>
            </a:pPr>
            <a:fld id="{24625E05-40BC-43BE-BB42-8F5AD8B64934}" type="slidenum">
              <a:rPr lang="en-US"/>
              <a:pPr>
                <a:defRPr/>
              </a:pPr>
              <a:t>27</a:t>
            </a:fld>
            <a:endParaRPr lang="en-US" dirty="0"/>
          </a:p>
        </p:txBody>
      </p:sp>
      <p:sp>
        <p:nvSpPr>
          <p:cNvPr id="768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68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val="165143113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p:txBody>
          <a:bodyPr/>
          <a:lstStyle/>
          <a:p>
            <a:pPr>
              <a:defRPr/>
            </a:pPr>
            <a:fld id="{090BBE8C-62D7-4A21-AADC-7454D567C3FE}" type="slidenum">
              <a:rPr lang="en-US"/>
              <a:pPr>
                <a:defRPr/>
              </a:pPr>
              <a:t>28</a:t>
            </a:fld>
            <a:endParaRPr lang="en-US" dirty="0"/>
          </a:p>
        </p:txBody>
      </p:sp>
      <p:sp>
        <p:nvSpPr>
          <p:cNvPr id="7782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782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val="195123429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p:txBody>
          <a:bodyPr/>
          <a:lstStyle/>
          <a:p>
            <a:pPr>
              <a:defRPr/>
            </a:pPr>
            <a:fld id="{6DF5439C-B153-4A2B-ABCA-DEA5A2BA56A0}" type="slidenum">
              <a:rPr lang="en-US"/>
              <a:pPr>
                <a:defRPr/>
              </a:pPr>
              <a:t>29</a:t>
            </a:fld>
            <a:endParaRPr lang="en-US" dirty="0"/>
          </a:p>
        </p:txBody>
      </p:sp>
      <p:sp>
        <p:nvSpPr>
          <p:cNvPr id="7885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885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val="38199681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p:txBody>
          <a:bodyPr/>
          <a:lstStyle/>
          <a:p>
            <a:pPr>
              <a:defRPr/>
            </a:pPr>
            <a:fld id="{9FF3153E-B9C7-46D2-812B-7AA94A9F2794}" type="slidenum">
              <a:rPr lang="en-US"/>
              <a:pPr>
                <a:defRPr/>
              </a:pPr>
              <a:t>3</a:t>
            </a:fld>
            <a:endParaRPr lang="en-US" dirty="0"/>
          </a:p>
        </p:txBody>
      </p:sp>
      <p:sp>
        <p:nvSpPr>
          <p:cNvPr id="5222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222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val="194213927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p:txBody>
          <a:bodyPr/>
          <a:lstStyle/>
          <a:p>
            <a:pPr>
              <a:defRPr/>
            </a:pPr>
            <a:fld id="{328D741A-5936-4284-B856-0F22A5282FDF}" type="slidenum">
              <a:rPr lang="en-US"/>
              <a:pPr>
                <a:defRPr/>
              </a:pPr>
              <a:t>31</a:t>
            </a:fld>
            <a:endParaRPr lang="en-US" dirty="0"/>
          </a:p>
        </p:txBody>
      </p:sp>
      <p:sp>
        <p:nvSpPr>
          <p:cNvPr id="7987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987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val="97628396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p:txBody>
          <a:bodyPr/>
          <a:lstStyle/>
          <a:p>
            <a:pPr>
              <a:defRPr/>
            </a:pPr>
            <a:fld id="{99F10DB2-E259-459D-B34E-CCC20F14421B}" type="slidenum">
              <a:rPr lang="en-US"/>
              <a:pPr>
                <a:defRPr/>
              </a:pPr>
              <a:t>32</a:t>
            </a:fld>
            <a:endParaRPr lang="en-US" dirty="0"/>
          </a:p>
        </p:txBody>
      </p:sp>
      <p:sp>
        <p:nvSpPr>
          <p:cNvPr id="808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090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val="313854866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p:txBody>
          <a:bodyPr/>
          <a:lstStyle/>
          <a:p>
            <a:pPr>
              <a:defRPr/>
            </a:pPr>
            <a:fld id="{18AEAFA0-E654-47DD-B1C4-483C8EDB89C1}" type="slidenum">
              <a:rPr lang="en-US"/>
              <a:pPr>
                <a:defRPr/>
              </a:pPr>
              <a:t>33</a:t>
            </a:fld>
            <a:endParaRPr lang="en-US" dirty="0"/>
          </a:p>
        </p:txBody>
      </p:sp>
      <p:sp>
        <p:nvSpPr>
          <p:cNvPr id="8192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192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val="129521277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p:txBody>
          <a:bodyPr/>
          <a:lstStyle/>
          <a:p>
            <a:pPr>
              <a:defRPr/>
            </a:pPr>
            <a:fld id="{2A127F61-10DD-4BEF-96A9-3D838172DCB5}" type="slidenum">
              <a:rPr lang="en-US"/>
              <a:pPr>
                <a:defRPr/>
              </a:pPr>
              <a:t>34</a:t>
            </a:fld>
            <a:endParaRPr lang="en-US" dirty="0"/>
          </a:p>
        </p:txBody>
      </p:sp>
      <p:sp>
        <p:nvSpPr>
          <p:cNvPr id="8294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294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val="415192802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p:txBody>
          <a:bodyPr/>
          <a:lstStyle/>
          <a:p>
            <a:pPr>
              <a:defRPr/>
            </a:pPr>
            <a:fld id="{37240281-A052-4875-B8C7-63BAE50A6B35}" type="slidenum">
              <a:rPr lang="en-US"/>
              <a:pPr>
                <a:defRPr/>
              </a:pPr>
              <a:t>36</a:t>
            </a:fld>
            <a:endParaRPr lang="en-US" dirty="0"/>
          </a:p>
        </p:txBody>
      </p:sp>
      <p:sp>
        <p:nvSpPr>
          <p:cNvPr id="839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39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val="405123799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p:txBody>
          <a:bodyPr/>
          <a:lstStyle/>
          <a:p>
            <a:pPr>
              <a:defRPr/>
            </a:pPr>
            <a:fld id="{637016B5-C709-42BD-A31A-545565503CBF}" type="slidenum">
              <a:rPr lang="en-US"/>
              <a:pPr>
                <a:defRPr/>
              </a:pPr>
              <a:t>37</a:t>
            </a:fld>
            <a:endParaRPr lang="en-US" dirty="0"/>
          </a:p>
        </p:txBody>
      </p:sp>
      <p:sp>
        <p:nvSpPr>
          <p:cNvPr id="849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499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val="415412202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p:txBody>
          <a:bodyPr/>
          <a:lstStyle/>
          <a:p>
            <a:pPr>
              <a:defRPr/>
            </a:pPr>
            <a:fld id="{168959C6-CA52-4F0E-947C-6EED5C38359C}" type="slidenum">
              <a:rPr lang="en-US"/>
              <a:pPr>
                <a:defRPr/>
              </a:pPr>
              <a:t>38</a:t>
            </a:fld>
            <a:endParaRPr lang="en-US" dirty="0"/>
          </a:p>
        </p:txBody>
      </p:sp>
      <p:sp>
        <p:nvSpPr>
          <p:cNvPr id="860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60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val="80569708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p:txBody>
          <a:bodyPr/>
          <a:lstStyle/>
          <a:p>
            <a:pPr>
              <a:defRPr/>
            </a:pPr>
            <a:fld id="{952E57A0-34A5-4011-9E8A-52160E23ED5C}" type="slidenum">
              <a:rPr lang="en-US"/>
              <a:pPr>
                <a:defRPr/>
              </a:pPr>
              <a:t>39</a:t>
            </a:fld>
            <a:endParaRPr lang="en-US" dirty="0"/>
          </a:p>
        </p:txBody>
      </p:sp>
      <p:sp>
        <p:nvSpPr>
          <p:cNvPr id="870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70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val="326249586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p:txBody>
          <a:bodyPr/>
          <a:lstStyle/>
          <a:p>
            <a:pPr>
              <a:defRPr/>
            </a:pPr>
            <a:fld id="{2A85E506-3E3B-4AD6-B99D-C703EF1D6A1B}" type="slidenum">
              <a:rPr lang="en-US"/>
              <a:pPr>
                <a:defRPr/>
              </a:pPr>
              <a:t>40</a:t>
            </a:fld>
            <a:endParaRPr lang="en-US" dirty="0"/>
          </a:p>
        </p:txBody>
      </p:sp>
      <p:sp>
        <p:nvSpPr>
          <p:cNvPr id="8806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806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val="68646135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p:txBody>
          <a:bodyPr/>
          <a:lstStyle/>
          <a:p>
            <a:pPr>
              <a:defRPr/>
            </a:pPr>
            <a:fld id="{398543D5-2F56-43B2-8BB8-E336F735638F}" type="slidenum">
              <a:rPr lang="en-US"/>
              <a:pPr>
                <a:defRPr/>
              </a:pPr>
              <a:t>41</a:t>
            </a:fld>
            <a:endParaRPr lang="en-US" dirty="0"/>
          </a:p>
        </p:txBody>
      </p:sp>
      <p:sp>
        <p:nvSpPr>
          <p:cNvPr id="8909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909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val="3496380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p:txBody>
          <a:bodyPr/>
          <a:lstStyle/>
          <a:p>
            <a:pPr>
              <a:defRPr/>
            </a:pPr>
            <a:fld id="{A5EBDD77-ED90-461C-A3DD-8AD1DE09EB12}" type="slidenum">
              <a:rPr lang="en-US"/>
              <a:pPr>
                <a:defRPr/>
              </a:pPr>
              <a:t>4</a:t>
            </a:fld>
            <a:endParaRPr lang="en-US" dirty="0"/>
          </a:p>
        </p:txBody>
      </p:sp>
      <p:sp>
        <p:nvSpPr>
          <p:cNvPr id="5325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325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val="291024333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p:txBody>
          <a:bodyPr/>
          <a:lstStyle/>
          <a:p>
            <a:pPr>
              <a:defRPr/>
            </a:pPr>
            <a:fld id="{353B137E-CFF6-48A5-841B-A34D76459554}" type="slidenum">
              <a:rPr lang="en-US"/>
              <a:pPr>
                <a:defRPr/>
              </a:pPr>
              <a:t>42</a:t>
            </a:fld>
            <a:endParaRPr lang="en-US" dirty="0"/>
          </a:p>
        </p:txBody>
      </p:sp>
      <p:sp>
        <p:nvSpPr>
          <p:cNvPr id="901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01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val="39207789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p:txBody>
          <a:bodyPr/>
          <a:lstStyle/>
          <a:p>
            <a:pPr>
              <a:defRPr/>
            </a:pPr>
            <a:fld id="{728C2FBC-E356-48FA-8C26-DCD10D4E2EC9}" type="slidenum">
              <a:rPr lang="en-US"/>
              <a:pPr>
                <a:defRPr/>
              </a:pPr>
              <a:t>43</a:t>
            </a:fld>
            <a:endParaRPr lang="en-US" dirty="0"/>
          </a:p>
        </p:txBody>
      </p:sp>
      <p:sp>
        <p:nvSpPr>
          <p:cNvPr id="911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114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val="373191680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p:txBody>
          <a:bodyPr/>
          <a:lstStyle/>
          <a:p>
            <a:pPr>
              <a:defRPr/>
            </a:pPr>
            <a:fld id="{3CFAFE1E-8449-4B72-83B3-0922155FD636}" type="slidenum">
              <a:rPr lang="en-US"/>
              <a:pPr>
                <a:defRPr/>
              </a:pPr>
              <a:t>44</a:t>
            </a:fld>
            <a:endParaRPr lang="en-US" dirty="0"/>
          </a:p>
        </p:txBody>
      </p:sp>
      <p:sp>
        <p:nvSpPr>
          <p:cNvPr id="9216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216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val="40807169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p:txBody>
          <a:bodyPr/>
          <a:lstStyle/>
          <a:p>
            <a:pPr>
              <a:defRPr/>
            </a:pPr>
            <a:fld id="{CE8449C4-262E-413A-BEF6-B09CDD187376}" type="slidenum">
              <a:rPr lang="en-US"/>
              <a:pPr>
                <a:defRPr/>
              </a:pPr>
              <a:t>5</a:t>
            </a:fld>
            <a:endParaRPr lang="en-US" dirty="0"/>
          </a:p>
        </p:txBody>
      </p:sp>
      <p:sp>
        <p:nvSpPr>
          <p:cNvPr id="5427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427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val="19872104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p:txBody>
          <a:bodyPr/>
          <a:lstStyle/>
          <a:p>
            <a:pPr>
              <a:defRPr/>
            </a:pPr>
            <a:fld id="{10769FB2-0F7A-4EC3-932A-CE18C7ADEFC7}" type="slidenum">
              <a:rPr lang="en-US"/>
              <a:pPr>
                <a:defRPr/>
              </a:pPr>
              <a:t>6</a:t>
            </a:fld>
            <a:endParaRPr lang="en-US" dirty="0"/>
          </a:p>
        </p:txBody>
      </p:sp>
      <p:sp>
        <p:nvSpPr>
          <p:cNvPr id="552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530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val="460839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p:txBody>
          <a:bodyPr/>
          <a:lstStyle/>
          <a:p>
            <a:pPr>
              <a:defRPr/>
            </a:pPr>
            <a:fld id="{987087CF-AAF5-43BD-BC64-CB79895B4514}" type="slidenum">
              <a:rPr lang="en-US"/>
              <a:pPr>
                <a:defRPr/>
              </a:pPr>
              <a:t>7</a:t>
            </a:fld>
            <a:endParaRPr lang="en-US" dirty="0"/>
          </a:p>
        </p:txBody>
      </p:sp>
      <p:sp>
        <p:nvSpPr>
          <p:cNvPr id="5632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632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val="28440607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p:txBody>
          <a:bodyPr/>
          <a:lstStyle/>
          <a:p>
            <a:pPr>
              <a:defRPr/>
            </a:pPr>
            <a:fld id="{4BC74D47-AE9E-4875-BEDC-9F270B8980D1}" type="slidenum">
              <a:rPr lang="en-US"/>
              <a:pPr>
                <a:defRPr/>
              </a:pPr>
              <a:t>8</a:t>
            </a:fld>
            <a:endParaRPr lang="en-US" dirty="0"/>
          </a:p>
        </p:txBody>
      </p:sp>
      <p:sp>
        <p:nvSpPr>
          <p:cNvPr id="5734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734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val="38572811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p:txBody>
          <a:bodyPr/>
          <a:lstStyle/>
          <a:p>
            <a:pPr>
              <a:defRPr/>
            </a:pPr>
            <a:fld id="{5D6E3072-FEA3-4786-B243-9637C927BDE2}" type="slidenum">
              <a:rPr lang="en-US"/>
              <a:pPr>
                <a:defRPr/>
              </a:pPr>
              <a:t>9</a:t>
            </a:fld>
            <a:endParaRPr lang="en-US" dirty="0"/>
          </a:p>
        </p:txBody>
      </p:sp>
      <p:sp>
        <p:nvSpPr>
          <p:cNvPr id="583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83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val="39916380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Section Header">
    <p:spTree>
      <p:nvGrpSpPr>
        <p:cNvPr id="1" name=""/>
        <p:cNvGrpSpPr/>
        <p:nvPr/>
      </p:nvGrpSpPr>
      <p:grpSpPr>
        <a:xfrm>
          <a:off x="0" y="0"/>
          <a:ext cx="0" cy="0"/>
          <a:chOff x="0" y="0"/>
          <a:chExt cx="0" cy="0"/>
        </a:xfrm>
      </p:grpSpPr>
      <p:sp>
        <p:nvSpPr>
          <p:cNvPr id="5" name="TextBox 4"/>
          <p:cNvSpPr txBox="1"/>
          <p:nvPr userDrawn="1"/>
        </p:nvSpPr>
        <p:spPr>
          <a:xfrm>
            <a:off x="914400" y="685800"/>
            <a:ext cx="7315200" cy="457200"/>
          </a:xfrm>
          <a:prstGeom prst="rect">
            <a:avLst/>
          </a:prstGeom>
          <a:solidFill>
            <a:schemeClr val="accent1"/>
          </a:solidFill>
          <a:ln>
            <a:solidFill>
              <a:schemeClr val="accent1"/>
            </a:solidFill>
          </a:ln>
        </p:spPr>
        <p:txBody>
          <a:bodyPr>
            <a:spAutoFit/>
          </a:bodyPr>
          <a:lstStyle/>
          <a:p>
            <a:pPr>
              <a:defRPr/>
            </a:pPr>
            <a:endParaRPr lang="en-US" sz="2800" dirty="0">
              <a:latin typeface="+mn-lt"/>
            </a:endParaRPr>
          </a:p>
        </p:txBody>
      </p:sp>
      <p:sp>
        <p:nvSpPr>
          <p:cNvPr id="10" name="Title 1"/>
          <p:cNvSpPr>
            <a:spLocks noGrp="1"/>
          </p:cNvSpPr>
          <p:nvPr>
            <p:ph type="ctrTitle"/>
          </p:nvPr>
        </p:nvSpPr>
        <p:spPr>
          <a:xfrm>
            <a:off x="685800" y="1597025"/>
            <a:ext cx="7772400" cy="1470025"/>
          </a:xfrm>
        </p:spPr>
        <p:txBody>
          <a:bodyPr>
            <a:normAutofit/>
          </a:bodyPr>
          <a:lstStyle>
            <a:lvl1pPr>
              <a:defRPr sz="4000" b="1">
                <a:solidFill>
                  <a:schemeClr val="accent5"/>
                </a:solidFill>
              </a:defRPr>
            </a:lvl1pPr>
          </a:lstStyle>
          <a:p>
            <a:r>
              <a:rPr lang="en-US" dirty="0" smtClean="0"/>
              <a:t>Click to edit Master title style</a:t>
            </a:r>
            <a:endParaRPr lang="en-US" dirty="0"/>
          </a:p>
        </p:txBody>
      </p:sp>
      <p:sp>
        <p:nvSpPr>
          <p:cNvPr id="11" name="Content Placeholder 2"/>
          <p:cNvSpPr>
            <a:spLocks noGrp="1"/>
          </p:cNvSpPr>
          <p:nvPr>
            <p:ph idx="1"/>
          </p:nvPr>
        </p:nvSpPr>
        <p:spPr>
          <a:xfrm>
            <a:off x="904874" y="3419475"/>
            <a:ext cx="7315201" cy="2706688"/>
          </a:xfrm>
        </p:spPr>
        <p:txBody>
          <a:bodyPr/>
          <a:lstStyle>
            <a:lvl1pPr algn="ctr">
              <a:lnSpc>
                <a:spcPct val="80000"/>
              </a:lnSpc>
              <a:spcAft>
                <a:spcPts val="600"/>
              </a:spcAft>
              <a:buNone/>
              <a:defRPr sz="3200"/>
            </a:lvl1pPr>
            <a:lvl2pPr>
              <a:spcAft>
                <a:spcPts val="600"/>
              </a:spcAft>
              <a:defRPr sz="2600"/>
            </a:lvl2pPr>
            <a:lvl5pPr marL="1371600" indent="-228600">
              <a:defRPr/>
            </a:lvl5pPr>
          </a:lstStyle>
          <a:p>
            <a:pPr lvl="0"/>
            <a:r>
              <a:rPr lang="en-US" dirty="0" smtClean="0"/>
              <a:t>Click to edit Master text styles</a:t>
            </a:r>
          </a:p>
          <a:p>
            <a:pPr lvl="1"/>
            <a:endParaRPr lang="en-US" dirty="0" smtClean="0"/>
          </a:p>
        </p:txBody>
      </p:sp>
      <p:sp>
        <p:nvSpPr>
          <p:cNvPr id="23" name="Text Placeholder 22"/>
          <p:cNvSpPr>
            <a:spLocks noGrp="1"/>
          </p:cNvSpPr>
          <p:nvPr>
            <p:ph type="body" sz="quarter" idx="11"/>
          </p:nvPr>
        </p:nvSpPr>
        <p:spPr>
          <a:xfrm>
            <a:off x="914400" y="685800"/>
            <a:ext cx="7315200" cy="457200"/>
          </a:xfrm>
          <a:solidFill>
            <a:schemeClr val="accent1">
              <a:lumMod val="60000"/>
              <a:lumOff val="40000"/>
            </a:schemeClr>
          </a:solidFill>
        </p:spPr>
        <p:txBody>
          <a:bodyPr/>
          <a:lstStyle>
            <a:lvl1pPr algn="ctr">
              <a:buNone/>
              <a:defRPr>
                <a:solidFill>
                  <a:srgbClr val="7C0019"/>
                </a:solidFill>
              </a:defRPr>
            </a:lvl1pPr>
          </a:lstStyle>
          <a:p>
            <a:pPr lvl="0"/>
            <a:r>
              <a:rPr lang="en-US" dirty="0" smtClean="0"/>
              <a:t>Click to edit Master text styles</a:t>
            </a:r>
          </a:p>
        </p:txBody>
      </p:sp>
      <p:sp>
        <p:nvSpPr>
          <p:cNvPr id="6" name="Slide Number Placeholder 6"/>
          <p:cNvSpPr>
            <a:spLocks noGrp="1"/>
          </p:cNvSpPr>
          <p:nvPr>
            <p:ph type="sldNum" sz="quarter" idx="12"/>
          </p:nvPr>
        </p:nvSpPr>
        <p:spPr/>
        <p:txBody>
          <a:bodyPr/>
          <a:lstStyle>
            <a:lvl1pPr>
              <a:defRPr/>
            </a:lvl1pPr>
          </a:lstStyle>
          <a:p>
            <a:pPr>
              <a:defRPr/>
            </a:pPr>
            <a:r>
              <a:rPr lang="en-US" dirty="0" smtClean="0"/>
              <a:t>5-</a:t>
            </a:r>
            <a:fld id="{1B38A07D-C484-4700-8671-B200A13DD00C}"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83464"/>
            <a:ext cx="8229600" cy="987552"/>
          </a:xfrm>
        </p:spPr>
        <p:txBody>
          <a:bodyPr>
            <a:normAutofit/>
          </a:bodyPr>
          <a:lstStyle>
            <a:lvl1pPr>
              <a:lnSpc>
                <a:spcPct val="80000"/>
              </a:lnSpc>
              <a:defRPr sz="3000"/>
            </a:lvl1pPr>
          </a:lstStyle>
          <a:p>
            <a:r>
              <a:rPr lang="en-US" dirty="0" smtClean="0"/>
              <a:t>Click to edit Master title style</a:t>
            </a:r>
            <a:endParaRPr lang="en-US" dirty="0"/>
          </a:p>
        </p:txBody>
      </p:sp>
      <p:sp>
        <p:nvSpPr>
          <p:cNvPr id="8" name="Content Placeholder 7"/>
          <p:cNvSpPr>
            <a:spLocks noGrp="1"/>
          </p:cNvSpPr>
          <p:nvPr>
            <p:ph sz="quarter" idx="1"/>
          </p:nvPr>
        </p:nvSpPr>
        <p:spPr>
          <a:xfrm>
            <a:off x="612648" y="1600200"/>
            <a:ext cx="7616952" cy="4495800"/>
          </a:xfrm>
        </p:spPr>
        <p:txBody>
          <a:bodyPr/>
          <a:lstStyle>
            <a:lvl1pPr marL="457200" indent="-457200">
              <a:lnSpc>
                <a:spcPct val="90000"/>
              </a:lnSpc>
              <a:spcBef>
                <a:spcPts val="0"/>
              </a:spcBef>
              <a:spcAft>
                <a:spcPts val="1200"/>
              </a:spcAft>
              <a:defRPr>
                <a:solidFill>
                  <a:schemeClr val="accent1">
                    <a:lumMod val="50000"/>
                  </a:schemeClr>
                </a:solidFill>
              </a:defRPr>
            </a:lvl1pPr>
            <a:lvl2pPr marL="804863" indent="-347663">
              <a:lnSpc>
                <a:spcPct val="90000"/>
              </a:lnSpc>
              <a:spcBef>
                <a:spcPts val="0"/>
              </a:spcBef>
              <a:spcAft>
                <a:spcPts val="1200"/>
              </a:spcAft>
              <a:defRPr>
                <a:solidFill>
                  <a:schemeClr val="accent1">
                    <a:lumMod val="50000"/>
                  </a:schemeClr>
                </a:solidFill>
              </a:defRPr>
            </a:lvl2pPr>
            <a:lvl3pPr marL="1031875" indent="-346075">
              <a:lnSpc>
                <a:spcPct val="90000"/>
              </a:lnSpc>
              <a:spcBef>
                <a:spcPts val="0"/>
              </a:spcBef>
              <a:spcAft>
                <a:spcPts val="1200"/>
              </a:spcAft>
              <a:defRPr>
                <a:solidFill>
                  <a:schemeClr val="accent1">
                    <a:lumMod val="50000"/>
                  </a:schemeClr>
                </a:solidFill>
              </a:defRPr>
            </a:lvl3pPr>
            <a:lvl4pPr marL="1489075" indent="-346075">
              <a:lnSpc>
                <a:spcPct val="90000"/>
              </a:lnSpc>
              <a:spcBef>
                <a:spcPts val="0"/>
              </a:spcBef>
              <a:spcAft>
                <a:spcPts val="1200"/>
              </a:spcAft>
              <a:defRPr>
                <a:solidFill>
                  <a:schemeClr val="accent1">
                    <a:lumMod val="50000"/>
                  </a:schemeClr>
                </a:solidFill>
              </a:defRPr>
            </a:lvl4pPr>
            <a:lvl5pPr marL="1946275" indent="-346075">
              <a:lnSpc>
                <a:spcPct val="90000"/>
              </a:lnSpc>
              <a:spcBef>
                <a:spcPts val="0"/>
              </a:spcBef>
              <a:spcAft>
                <a:spcPts val="1200"/>
              </a:spcAft>
              <a:defRPr>
                <a:solidFill>
                  <a:schemeClr val="accent1">
                    <a:lumMod val="5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12"/>
          <p:cNvSpPr>
            <a:spLocks noGrp="1"/>
          </p:cNvSpPr>
          <p:nvPr>
            <p:ph type="sldNum" sz="quarter" idx="10"/>
          </p:nvPr>
        </p:nvSpPr>
        <p:spPr/>
        <p:txBody>
          <a:bodyPr/>
          <a:lstStyle>
            <a:lvl1pPr algn="l">
              <a:defRPr sz="1400">
                <a:solidFill>
                  <a:srgbClr val="C00000"/>
                </a:solidFill>
              </a:defRPr>
            </a:lvl1pPr>
          </a:lstStyle>
          <a:p>
            <a:pPr>
              <a:defRPr/>
            </a:pPr>
            <a:r>
              <a:rPr lang="en-US" dirty="0" smtClean="0"/>
              <a:t>5-</a:t>
            </a:r>
            <a:fld id="{A6BFCA71-DE68-4ADB-98C9-6D753B50B87F}"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84163"/>
            <a:ext cx="8229600" cy="9890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2051" name="Text Placeholder 2"/>
          <p:cNvSpPr>
            <a:spLocks noGrp="1"/>
          </p:cNvSpPr>
          <p:nvPr>
            <p:ph type="body" idx="1"/>
          </p:nvPr>
        </p:nvSpPr>
        <p:spPr bwMode="auto">
          <a:xfrm>
            <a:off x="457200" y="1600200"/>
            <a:ext cx="776287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7" name="Line 7"/>
          <p:cNvSpPr>
            <a:spLocks noChangeShapeType="1"/>
          </p:cNvSpPr>
          <p:nvPr userDrawn="1"/>
        </p:nvSpPr>
        <p:spPr bwMode="auto">
          <a:xfrm>
            <a:off x="457200" y="1219200"/>
            <a:ext cx="8229600" cy="0"/>
          </a:xfrm>
          <a:prstGeom prst="line">
            <a:avLst/>
          </a:prstGeom>
          <a:noFill/>
          <a:ln w="76200">
            <a:solidFill>
              <a:schemeClr val="accent2"/>
            </a:solidFill>
            <a:round/>
            <a:headEnd/>
            <a:tailEnd/>
          </a:ln>
          <a:effectLst/>
        </p:spPr>
        <p:txBody>
          <a:bodyPr/>
          <a:lstStyle/>
          <a:p>
            <a:pPr>
              <a:defRPr/>
            </a:pPr>
            <a:endParaRPr lang="en-US" dirty="0">
              <a:solidFill>
                <a:prstClr val="black"/>
              </a:solidFill>
            </a:endParaRPr>
          </a:p>
        </p:txBody>
      </p:sp>
      <p:sp>
        <p:nvSpPr>
          <p:cNvPr id="8" name="Line 8"/>
          <p:cNvSpPr>
            <a:spLocks noChangeShapeType="1"/>
          </p:cNvSpPr>
          <p:nvPr userDrawn="1"/>
        </p:nvSpPr>
        <p:spPr bwMode="auto">
          <a:xfrm>
            <a:off x="0" y="6858000"/>
            <a:ext cx="1981200" cy="0"/>
          </a:xfrm>
          <a:prstGeom prst="line">
            <a:avLst/>
          </a:prstGeom>
          <a:noFill/>
          <a:ln w="9525">
            <a:solidFill>
              <a:schemeClr val="tx1"/>
            </a:solidFill>
            <a:round/>
            <a:headEnd/>
            <a:tailEnd/>
          </a:ln>
          <a:effectLst/>
        </p:spPr>
        <p:txBody>
          <a:bodyPr/>
          <a:lstStyle/>
          <a:p>
            <a:pPr>
              <a:defRPr/>
            </a:pPr>
            <a:endParaRPr lang="en-US" dirty="0">
              <a:solidFill>
                <a:prstClr val="black"/>
              </a:solidFill>
            </a:endParaRPr>
          </a:p>
        </p:txBody>
      </p:sp>
      <p:sp>
        <p:nvSpPr>
          <p:cNvPr id="9" name="Line 9"/>
          <p:cNvSpPr>
            <a:spLocks noChangeShapeType="1"/>
          </p:cNvSpPr>
          <p:nvPr userDrawn="1"/>
        </p:nvSpPr>
        <p:spPr bwMode="auto">
          <a:xfrm>
            <a:off x="0" y="6858000"/>
            <a:ext cx="1295400" cy="0"/>
          </a:xfrm>
          <a:prstGeom prst="line">
            <a:avLst/>
          </a:prstGeom>
          <a:noFill/>
          <a:ln w="9525">
            <a:solidFill>
              <a:schemeClr val="tx1"/>
            </a:solidFill>
            <a:round/>
            <a:headEnd/>
            <a:tailEnd/>
          </a:ln>
          <a:effectLst/>
        </p:spPr>
        <p:txBody>
          <a:bodyPr/>
          <a:lstStyle/>
          <a:p>
            <a:pPr>
              <a:defRPr/>
            </a:pPr>
            <a:endParaRPr lang="en-US" dirty="0">
              <a:solidFill>
                <a:prstClr val="black"/>
              </a:solidFill>
            </a:endParaRPr>
          </a:p>
        </p:txBody>
      </p:sp>
      <p:sp>
        <p:nvSpPr>
          <p:cNvPr id="10" name="Rectangle 10"/>
          <p:cNvSpPr>
            <a:spLocks noChangeArrowheads="1"/>
          </p:cNvSpPr>
          <p:nvPr userDrawn="1"/>
        </p:nvSpPr>
        <p:spPr bwMode="auto">
          <a:xfrm>
            <a:off x="0" y="6629400"/>
            <a:ext cx="9144000" cy="228600"/>
          </a:xfrm>
          <a:prstGeom prst="rect">
            <a:avLst/>
          </a:prstGeom>
          <a:solidFill>
            <a:schemeClr val="accent2"/>
          </a:solidFill>
          <a:ln w="9525">
            <a:solidFill>
              <a:schemeClr val="accent2"/>
            </a:solidFill>
            <a:miter lim="800000"/>
            <a:headEnd/>
            <a:tailEnd/>
          </a:ln>
          <a:effectLst/>
        </p:spPr>
        <p:txBody>
          <a:bodyPr wrap="none" anchor="ctr"/>
          <a:lstStyle/>
          <a:p>
            <a:pPr>
              <a:defRPr/>
            </a:pPr>
            <a:endParaRPr lang="en-US" dirty="0">
              <a:solidFill>
                <a:prstClr val="black"/>
              </a:solidFill>
            </a:endParaRPr>
          </a:p>
        </p:txBody>
      </p:sp>
      <p:sp>
        <p:nvSpPr>
          <p:cNvPr id="11" name="TextBox 10"/>
          <p:cNvSpPr txBox="1"/>
          <p:nvPr userDrawn="1"/>
        </p:nvSpPr>
        <p:spPr>
          <a:xfrm>
            <a:off x="0" y="6405563"/>
            <a:ext cx="9144000" cy="230832"/>
          </a:xfrm>
          <a:prstGeom prst="rect">
            <a:avLst/>
          </a:prstGeom>
          <a:noFill/>
        </p:spPr>
        <p:txBody>
          <a:bodyPr>
            <a:spAutoFit/>
          </a:bodyPr>
          <a:lstStyle/>
          <a:p>
            <a:pPr algn="just">
              <a:lnSpc>
                <a:spcPct val="90000"/>
              </a:lnSpc>
              <a:defRPr/>
            </a:pPr>
            <a:r>
              <a:rPr lang="en-US" sz="1000" b="1" spc="-20" dirty="0">
                <a:latin typeface="Arial" panose="020B0604020202020204" pitchFamily="34" charset="0"/>
                <a:cs typeface="Arial" panose="020B0604020202020204" pitchFamily="34" charset="0"/>
              </a:rPr>
              <a:t>© </a:t>
            </a:r>
            <a:r>
              <a:rPr lang="en-US" sz="1000" b="1" spc="-20" dirty="0" smtClean="0">
                <a:latin typeface="Arial" panose="020B0604020202020204" pitchFamily="34" charset="0"/>
                <a:cs typeface="Arial" panose="020B0604020202020204" pitchFamily="34" charset="0"/>
              </a:rPr>
              <a:t>2016 </a:t>
            </a:r>
            <a:r>
              <a:rPr lang="en-US" sz="1000" b="1" spc="-20" dirty="0">
                <a:latin typeface="Arial" panose="020B0604020202020204" pitchFamily="34" charset="0"/>
                <a:cs typeface="Arial" panose="020B0604020202020204" pitchFamily="34" charset="0"/>
              </a:rPr>
              <a:t>Cengage Learning. All Rights Reserved. May not be scanned, copied, or duplicated, or posted to a publicly accessible website, in whole or in part.</a:t>
            </a:r>
          </a:p>
        </p:txBody>
      </p:sp>
      <p:sp>
        <p:nvSpPr>
          <p:cNvPr id="12" name="Slide Number Placeholder 12"/>
          <p:cNvSpPr>
            <a:spLocks noGrp="1"/>
          </p:cNvSpPr>
          <p:nvPr>
            <p:ph type="sldNum" sz="quarter" idx="4"/>
          </p:nvPr>
        </p:nvSpPr>
        <p:spPr>
          <a:xfrm>
            <a:off x="8215313" y="6164263"/>
            <a:ext cx="928687" cy="311150"/>
          </a:xfrm>
          <a:prstGeom prst="rect">
            <a:avLst/>
          </a:prstGeom>
        </p:spPr>
        <p:txBody>
          <a:bodyPr>
            <a:noAutofit/>
          </a:bodyPr>
          <a:lstStyle>
            <a:lvl1pPr algn="l">
              <a:defRPr sz="1400">
                <a:solidFill>
                  <a:schemeClr val="tx2"/>
                </a:solidFill>
                <a:latin typeface="Arial" panose="020B0604020202020204" pitchFamily="34" charset="0"/>
                <a:cs typeface="Arial" panose="020B0604020202020204" pitchFamily="34" charset="0"/>
              </a:defRPr>
            </a:lvl1pPr>
          </a:lstStyle>
          <a:p>
            <a:pPr>
              <a:defRPr/>
            </a:pPr>
            <a:r>
              <a:rPr lang="en-US" dirty="0" smtClean="0"/>
              <a:t>5-</a:t>
            </a:r>
            <a:fld id="{974A57DA-F3BC-4A9D-908B-D3E34629F10E}"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4672" r:id="rId1"/>
    <p:sldLayoutId id="2147484673" r:id="rId2"/>
  </p:sldLayoutIdLst>
  <p:hf hdr="0" ftr="0" dt="0"/>
  <p:txStyles>
    <p:titleStyle>
      <a:lvl1pPr algn="ctr" rtl="0" eaLnBrk="0" fontAlgn="base" hangingPunct="0">
        <a:lnSpc>
          <a:spcPct val="80000"/>
        </a:lnSpc>
        <a:spcBef>
          <a:spcPct val="0"/>
        </a:spcBef>
        <a:spcAft>
          <a:spcPct val="0"/>
        </a:spcAft>
        <a:defRPr sz="3000" kern="1200">
          <a:solidFill>
            <a:schemeClr val="tx1"/>
          </a:solidFill>
          <a:latin typeface="Arial" panose="020B0604020202020204" pitchFamily="34" charset="0"/>
          <a:ea typeface="+mj-ea"/>
          <a:cs typeface="Arial" panose="020B0604020202020204" pitchFamily="34" charset="0"/>
        </a:defRPr>
      </a:lvl1pPr>
      <a:lvl2pPr algn="ctr" rtl="0" eaLnBrk="0" fontAlgn="base" hangingPunct="0">
        <a:lnSpc>
          <a:spcPct val="80000"/>
        </a:lnSpc>
        <a:spcBef>
          <a:spcPct val="0"/>
        </a:spcBef>
        <a:spcAft>
          <a:spcPct val="0"/>
        </a:spcAft>
        <a:defRPr sz="3000">
          <a:solidFill>
            <a:schemeClr val="tx1"/>
          </a:solidFill>
          <a:latin typeface="Calibri" pitchFamily="34" charset="0"/>
        </a:defRPr>
      </a:lvl2pPr>
      <a:lvl3pPr algn="ctr" rtl="0" eaLnBrk="0" fontAlgn="base" hangingPunct="0">
        <a:lnSpc>
          <a:spcPct val="80000"/>
        </a:lnSpc>
        <a:spcBef>
          <a:spcPct val="0"/>
        </a:spcBef>
        <a:spcAft>
          <a:spcPct val="0"/>
        </a:spcAft>
        <a:defRPr sz="3000">
          <a:solidFill>
            <a:schemeClr val="tx1"/>
          </a:solidFill>
          <a:latin typeface="Calibri" pitchFamily="34" charset="0"/>
        </a:defRPr>
      </a:lvl3pPr>
      <a:lvl4pPr algn="ctr" rtl="0" eaLnBrk="0" fontAlgn="base" hangingPunct="0">
        <a:lnSpc>
          <a:spcPct val="80000"/>
        </a:lnSpc>
        <a:spcBef>
          <a:spcPct val="0"/>
        </a:spcBef>
        <a:spcAft>
          <a:spcPct val="0"/>
        </a:spcAft>
        <a:defRPr sz="3000">
          <a:solidFill>
            <a:schemeClr val="tx1"/>
          </a:solidFill>
          <a:latin typeface="Calibri" pitchFamily="34" charset="0"/>
        </a:defRPr>
      </a:lvl4pPr>
      <a:lvl5pPr algn="ctr" rtl="0" eaLnBrk="0" fontAlgn="base" hangingPunct="0">
        <a:lnSpc>
          <a:spcPct val="80000"/>
        </a:lnSpc>
        <a:spcBef>
          <a:spcPct val="0"/>
        </a:spcBef>
        <a:spcAft>
          <a:spcPct val="0"/>
        </a:spcAft>
        <a:defRPr sz="3000">
          <a:solidFill>
            <a:schemeClr val="tx1"/>
          </a:solidFill>
          <a:latin typeface="Calibri" pitchFamily="34" charset="0"/>
        </a:defRPr>
      </a:lvl5pPr>
      <a:lvl6pPr marL="457200" algn="ctr" rtl="0" fontAlgn="base">
        <a:spcBef>
          <a:spcPct val="0"/>
        </a:spcBef>
        <a:spcAft>
          <a:spcPct val="0"/>
        </a:spcAft>
        <a:defRPr sz="4000">
          <a:solidFill>
            <a:schemeClr val="tx1"/>
          </a:solidFill>
          <a:latin typeface="Calibri" pitchFamily="34" charset="0"/>
        </a:defRPr>
      </a:lvl6pPr>
      <a:lvl7pPr marL="914400" algn="ctr" rtl="0" fontAlgn="base">
        <a:spcBef>
          <a:spcPct val="0"/>
        </a:spcBef>
        <a:spcAft>
          <a:spcPct val="0"/>
        </a:spcAft>
        <a:defRPr sz="4000">
          <a:solidFill>
            <a:schemeClr val="tx1"/>
          </a:solidFill>
          <a:latin typeface="Calibri" pitchFamily="34" charset="0"/>
        </a:defRPr>
      </a:lvl7pPr>
      <a:lvl8pPr marL="1371600" algn="ctr" rtl="0" fontAlgn="base">
        <a:spcBef>
          <a:spcPct val="0"/>
        </a:spcBef>
        <a:spcAft>
          <a:spcPct val="0"/>
        </a:spcAft>
        <a:defRPr sz="4000">
          <a:solidFill>
            <a:schemeClr val="tx1"/>
          </a:solidFill>
          <a:latin typeface="Calibri" pitchFamily="34" charset="0"/>
        </a:defRPr>
      </a:lvl8pPr>
      <a:lvl9pPr marL="1828800" algn="ctr" rtl="0" fontAlgn="base">
        <a:spcBef>
          <a:spcPct val="0"/>
        </a:spcBef>
        <a:spcAft>
          <a:spcPct val="0"/>
        </a:spcAft>
        <a:defRPr sz="4000">
          <a:solidFill>
            <a:schemeClr val="tx1"/>
          </a:solidFill>
          <a:latin typeface="Calibri" pitchFamily="34" charset="0"/>
        </a:defRPr>
      </a:lvl9pPr>
    </p:titleStyle>
    <p:bodyStyle>
      <a:lvl1pPr marL="457200" indent="-457200" algn="l" rtl="0" eaLnBrk="0" fontAlgn="base" hangingPunct="0">
        <a:lnSpc>
          <a:spcPct val="90000"/>
        </a:lnSpc>
        <a:spcBef>
          <a:spcPct val="0"/>
        </a:spcBef>
        <a:spcAft>
          <a:spcPts val="1200"/>
        </a:spcAft>
        <a:buSzPct val="150000"/>
        <a:buFont typeface="Arial" charset="0"/>
        <a:buChar char="•"/>
        <a:defRPr sz="2600" kern="1200">
          <a:solidFill>
            <a:schemeClr val="tx1"/>
          </a:solidFill>
          <a:latin typeface="Arial" panose="020B0604020202020204" pitchFamily="34" charset="0"/>
          <a:ea typeface="+mn-ea"/>
          <a:cs typeface="Arial" panose="020B0604020202020204" pitchFamily="34" charset="0"/>
        </a:defRPr>
      </a:lvl1pPr>
      <a:lvl2pPr marL="800100" indent="-338138" algn="l" rtl="0" eaLnBrk="0" fontAlgn="base" hangingPunct="0">
        <a:lnSpc>
          <a:spcPct val="90000"/>
        </a:lnSpc>
        <a:spcBef>
          <a:spcPct val="0"/>
        </a:spcBef>
        <a:spcAft>
          <a:spcPts val="1200"/>
        </a:spcAft>
        <a:buSzPct val="120000"/>
        <a:buFont typeface="Wingdings" pitchFamily="2" charset="2"/>
        <a:buChar char="§"/>
        <a:defRPr sz="2400" kern="1200">
          <a:solidFill>
            <a:schemeClr val="tx1"/>
          </a:solidFill>
          <a:latin typeface="Arial" panose="020B0604020202020204" pitchFamily="34" charset="0"/>
          <a:ea typeface="+mn-ea"/>
          <a:cs typeface="Arial" panose="020B0604020202020204" pitchFamily="34" charset="0"/>
        </a:defRPr>
      </a:lvl2pPr>
      <a:lvl3pPr marL="1143000" indent="-342900" algn="l" rtl="0" eaLnBrk="0" fontAlgn="base" hangingPunct="0">
        <a:lnSpc>
          <a:spcPct val="90000"/>
        </a:lnSpc>
        <a:spcBef>
          <a:spcPct val="0"/>
        </a:spcBef>
        <a:spcAft>
          <a:spcPts val="1200"/>
        </a:spcAft>
        <a:buSzPct val="150000"/>
        <a:buFont typeface="Arial" charset="0"/>
        <a:buChar char="•"/>
        <a:defRPr sz="2200" kern="1200">
          <a:solidFill>
            <a:schemeClr val="tx1"/>
          </a:solidFill>
          <a:latin typeface="Arial" panose="020B0604020202020204" pitchFamily="34" charset="0"/>
          <a:ea typeface="+mn-ea"/>
          <a:cs typeface="Arial" panose="020B0604020202020204" pitchFamily="34" charset="0"/>
        </a:defRPr>
      </a:lvl3pPr>
      <a:lvl4pPr marL="1485900" indent="-342900" algn="l" rtl="0" eaLnBrk="0" fontAlgn="base" hangingPunct="0">
        <a:lnSpc>
          <a:spcPct val="90000"/>
        </a:lnSpc>
        <a:spcBef>
          <a:spcPct val="0"/>
        </a:spcBef>
        <a:spcAft>
          <a:spcPts val="1200"/>
        </a:spcAft>
        <a:buSzPct val="120000"/>
        <a:buFont typeface="Wingdings" pitchFamily="2" charset="2"/>
        <a:buChar char="§"/>
        <a:defRPr sz="2000" kern="1200">
          <a:solidFill>
            <a:schemeClr val="tx1"/>
          </a:solidFill>
          <a:latin typeface="Arial" panose="020B0604020202020204" pitchFamily="34" charset="0"/>
          <a:ea typeface="+mn-ea"/>
          <a:cs typeface="Arial" panose="020B0604020202020204" pitchFamily="34" charset="0"/>
        </a:defRPr>
      </a:lvl4pPr>
      <a:lvl5pPr marL="1828800" indent="-342900" algn="l" rtl="0" eaLnBrk="0" fontAlgn="base" hangingPunct="0">
        <a:lnSpc>
          <a:spcPct val="90000"/>
        </a:lnSpc>
        <a:spcBef>
          <a:spcPct val="0"/>
        </a:spcBef>
        <a:spcAft>
          <a:spcPts val="1200"/>
        </a:spcAft>
        <a:buSzPct val="150000"/>
        <a:buFont typeface="Arial"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11.xml"/><Relationship Id="rId3" Type="http://schemas.openxmlformats.org/officeDocument/2006/relationships/slide" Target="slide1.xml"/><Relationship Id="rId7" Type="http://schemas.openxmlformats.org/officeDocument/2006/relationships/slide" Target="slide38.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slide" Target="slide8.xml"/><Relationship Id="rId5" Type="http://schemas.openxmlformats.org/officeDocument/2006/relationships/slide" Target="slide13.xml"/><Relationship Id="rId4" Type="http://schemas.openxmlformats.org/officeDocument/2006/relationships/slide" Target="slide5.xml"/><Relationship Id="rId9" Type="http://schemas.openxmlformats.org/officeDocument/2006/relationships/slide" Target="slide20.xml"/></Relationships>
</file>

<file path=ppt/slides/_rels/slide10.xml.rels><?xml version="1.0" encoding="UTF-8" standalone="yes"?>
<Relationships xmlns="http://schemas.openxmlformats.org/package/2006/relationships"><Relationship Id="rId8" Type="http://schemas.openxmlformats.org/officeDocument/2006/relationships/slide" Target="slide11.xml"/><Relationship Id="rId3" Type="http://schemas.openxmlformats.org/officeDocument/2006/relationships/slide" Target="slide1.xml"/><Relationship Id="rId7" Type="http://schemas.openxmlformats.org/officeDocument/2006/relationships/slide" Target="slide38.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slide" Target="slide8.xml"/><Relationship Id="rId5" Type="http://schemas.openxmlformats.org/officeDocument/2006/relationships/slide" Target="slide13.xml"/><Relationship Id="rId4" Type="http://schemas.openxmlformats.org/officeDocument/2006/relationships/slide" Target="slide5.xml"/><Relationship Id="rId9" Type="http://schemas.openxmlformats.org/officeDocument/2006/relationships/slide" Target="slide20.xml"/></Relationships>
</file>

<file path=ppt/slides/_rels/slide11.xml.rels><?xml version="1.0" encoding="UTF-8" standalone="yes"?>
<Relationships xmlns="http://schemas.openxmlformats.org/package/2006/relationships"><Relationship Id="rId8" Type="http://schemas.openxmlformats.org/officeDocument/2006/relationships/slide" Target="slide11.xml"/><Relationship Id="rId3" Type="http://schemas.openxmlformats.org/officeDocument/2006/relationships/slide" Target="slide1.xml"/><Relationship Id="rId7" Type="http://schemas.openxmlformats.org/officeDocument/2006/relationships/slide" Target="slide38.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slide" Target="slide8.xml"/><Relationship Id="rId5" Type="http://schemas.openxmlformats.org/officeDocument/2006/relationships/slide" Target="slide13.xml"/><Relationship Id="rId4" Type="http://schemas.openxmlformats.org/officeDocument/2006/relationships/slide" Target="slide5.xml"/><Relationship Id="rId9" Type="http://schemas.openxmlformats.org/officeDocument/2006/relationships/slide" Target="slide20.xml"/></Relationships>
</file>

<file path=ppt/slides/_rels/slide12.xml.rels><?xml version="1.0" encoding="UTF-8" standalone="yes"?>
<Relationships xmlns="http://schemas.openxmlformats.org/package/2006/relationships"><Relationship Id="rId8" Type="http://schemas.openxmlformats.org/officeDocument/2006/relationships/slide" Target="slide11.xml"/><Relationship Id="rId3" Type="http://schemas.openxmlformats.org/officeDocument/2006/relationships/slide" Target="slide1.xml"/><Relationship Id="rId7" Type="http://schemas.openxmlformats.org/officeDocument/2006/relationships/slide" Target="slide38.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slide" Target="slide8.xml"/><Relationship Id="rId5" Type="http://schemas.openxmlformats.org/officeDocument/2006/relationships/slide" Target="slide13.xml"/><Relationship Id="rId4" Type="http://schemas.openxmlformats.org/officeDocument/2006/relationships/slide" Target="slide5.xml"/><Relationship Id="rId9" Type="http://schemas.openxmlformats.org/officeDocument/2006/relationships/slide" Target="slide20.xml"/></Relationships>
</file>

<file path=ppt/slides/_rels/slide13.xml.rels><?xml version="1.0" encoding="UTF-8" standalone="yes"?>
<Relationships xmlns="http://schemas.openxmlformats.org/package/2006/relationships"><Relationship Id="rId8" Type="http://schemas.openxmlformats.org/officeDocument/2006/relationships/slide" Target="slide11.xml"/><Relationship Id="rId3" Type="http://schemas.openxmlformats.org/officeDocument/2006/relationships/slide" Target="slide1.xml"/><Relationship Id="rId7" Type="http://schemas.openxmlformats.org/officeDocument/2006/relationships/slide" Target="slide38.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slide" Target="slide8.xml"/><Relationship Id="rId5" Type="http://schemas.openxmlformats.org/officeDocument/2006/relationships/slide" Target="slide13.xml"/><Relationship Id="rId4" Type="http://schemas.openxmlformats.org/officeDocument/2006/relationships/slide" Target="slide5.xml"/><Relationship Id="rId9" Type="http://schemas.openxmlformats.org/officeDocument/2006/relationships/slide" Target="slide20.xml"/></Relationships>
</file>

<file path=ppt/slides/_rels/slide14.xml.rels><?xml version="1.0" encoding="UTF-8" standalone="yes"?>
<Relationships xmlns="http://schemas.openxmlformats.org/package/2006/relationships"><Relationship Id="rId8" Type="http://schemas.openxmlformats.org/officeDocument/2006/relationships/slide" Target="slide11.xml"/><Relationship Id="rId3" Type="http://schemas.openxmlformats.org/officeDocument/2006/relationships/slide" Target="slide1.xml"/><Relationship Id="rId7" Type="http://schemas.openxmlformats.org/officeDocument/2006/relationships/slide" Target="slide38.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slide" Target="slide8.xml"/><Relationship Id="rId5" Type="http://schemas.openxmlformats.org/officeDocument/2006/relationships/slide" Target="slide13.xml"/><Relationship Id="rId4" Type="http://schemas.openxmlformats.org/officeDocument/2006/relationships/slide" Target="slide5.xml"/><Relationship Id="rId9" Type="http://schemas.openxmlformats.org/officeDocument/2006/relationships/slide" Target="slide20.xml"/></Relationships>
</file>

<file path=ppt/slides/_rels/slide15.xml.rels><?xml version="1.0" encoding="UTF-8" standalone="yes"?>
<Relationships xmlns="http://schemas.openxmlformats.org/package/2006/relationships"><Relationship Id="rId8" Type="http://schemas.openxmlformats.org/officeDocument/2006/relationships/slide" Target="slide11.xml"/><Relationship Id="rId3" Type="http://schemas.openxmlformats.org/officeDocument/2006/relationships/slide" Target="slide1.xml"/><Relationship Id="rId7" Type="http://schemas.openxmlformats.org/officeDocument/2006/relationships/slide" Target="slide38.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slide" Target="slide8.xml"/><Relationship Id="rId5" Type="http://schemas.openxmlformats.org/officeDocument/2006/relationships/slide" Target="slide13.xml"/><Relationship Id="rId4" Type="http://schemas.openxmlformats.org/officeDocument/2006/relationships/slide" Target="slide5.xml"/><Relationship Id="rId9" Type="http://schemas.openxmlformats.org/officeDocument/2006/relationships/slide" Target="slide20.xml"/></Relationships>
</file>

<file path=ppt/slides/_rels/slide16.xml.rels><?xml version="1.0" encoding="UTF-8" standalone="yes"?>
<Relationships xmlns="http://schemas.openxmlformats.org/package/2006/relationships"><Relationship Id="rId8" Type="http://schemas.openxmlformats.org/officeDocument/2006/relationships/slide" Target="slide11.xml"/><Relationship Id="rId3" Type="http://schemas.openxmlformats.org/officeDocument/2006/relationships/slide" Target="slide1.xml"/><Relationship Id="rId7" Type="http://schemas.openxmlformats.org/officeDocument/2006/relationships/slide" Target="slide38.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slide" Target="slide8.xml"/><Relationship Id="rId5" Type="http://schemas.openxmlformats.org/officeDocument/2006/relationships/slide" Target="slide13.xml"/><Relationship Id="rId4" Type="http://schemas.openxmlformats.org/officeDocument/2006/relationships/slide" Target="slide5.xml"/><Relationship Id="rId9" Type="http://schemas.openxmlformats.org/officeDocument/2006/relationships/slide" Target="slide20.xml"/></Relationships>
</file>

<file path=ppt/slides/_rels/slide17.xml.rels><?xml version="1.0" encoding="UTF-8" standalone="yes"?>
<Relationships xmlns="http://schemas.openxmlformats.org/package/2006/relationships"><Relationship Id="rId8" Type="http://schemas.openxmlformats.org/officeDocument/2006/relationships/slide" Target="slide11.xml"/><Relationship Id="rId3" Type="http://schemas.openxmlformats.org/officeDocument/2006/relationships/slide" Target="slide1.xml"/><Relationship Id="rId7" Type="http://schemas.openxmlformats.org/officeDocument/2006/relationships/slide" Target="slide38.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slide" Target="slide8.xml"/><Relationship Id="rId5" Type="http://schemas.openxmlformats.org/officeDocument/2006/relationships/slide" Target="slide13.xml"/><Relationship Id="rId4" Type="http://schemas.openxmlformats.org/officeDocument/2006/relationships/slide" Target="slide5.xml"/><Relationship Id="rId9" Type="http://schemas.openxmlformats.org/officeDocument/2006/relationships/slide" Target="slide20.xml"/></Relationships>
</file>

<file path=ppt/slides/_rels/slide18.xml.rels><?xml version="1.0" encoding="UTF-8" standalone="yes"?>
<Relationships xmlns="http://schemas.openxmlformats.org/package/2006/relationships"><Relationship Id="rId8" Type="http://schemas.openxmlformats.org/officeDocument/2006/relationships/slide" Target="slide11.xml"/><Relationship Id="rId3" Type="http://schemas.openxmlformats.org/officeDocument/2006/relationships/slide" Target="slide1.xml"/><Relationship Id="rId7" Type="http://schemas.openxmlformats.org/officeDocument/2006/relationships/slide" Target="slide38.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slide" Target="slide8.xml"/><Relationship Id="rId5" Type="http://schemas.openxmlformats.org/officeDocument/2006/relationships/slide" Target="slide13.xml"/><Relationship Id="rId4" Type="http://schemas.openxmlformats.org/officeDocument/2006/relationships/slide" Target="slide5.xml"/><Relationship Id="rId9" Type="http://schemas.openxmlformats.org/officeDocument/2006/relationships/slide" Target="slide20.xml"/></Relationships>
</file>

<file path=ppt/slides/_rels/slide19.xml.rels><?xml version="1.0" encoding="UTF-8" standalone="yes"?>
<Relationships xmlns="http://schemas.openxmlformats.org/package/2006/relationships"><Relationship Id="rId8" Type="http://schemas.openxmlformats.org/officeDocument/2006/relationships/slide" Target="slide11.xml"/><Relationship Id="rId3" Type="http://schemas.openxmlformats.org/officeDocument/2006/relationships/slide" Target="slide1.xml"/><Relationship Id="rId7" Type="http://schemas.openxmlformats.org/officeDocument/2006/relationships/slide" Target="slide38.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slide" Target="slide8.xml"/><Relationship Id="rId5" Type="http://schemas.openxmlformats.org/officeDocument/2006/relationships/slide" Target="slide13.xml"/><Relationship Id="rId4" Type="http://schemas.openxmlformats.org/officeDocument/2006/relationships/slide" Target="slide5.xml"/><Relationship Id="rId9" Type="http://schemas.openxmlformats.org/officeDocument/2006/relationships/slide" Target="slide20.xml"/></Relationships>
</file>

<file path=ppt/slides/_rels/slide2.xml.rels><?xml version="1.0" encoding="UTF-8" standalone="yes"?>
<Relationships xmlns="http://schemas.openxmlformats.org/package/2006/relationships"><Relationship Id="rId8" Type="http://schemas.openxmlformats.org/officeDocument/2006/relationships/slide" Target="slide11.xml"/><Relationship Id="rId3" Type="http://schemas.openxmlformats.org/officeDocument/2006/relationships/slide" Target="slide1.xml"/><Relationship Id="rId7" Type="http://schemas.openxmlformats.org/officeDocument/2006/relationships/slide" Target="slide38.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slide" Target="slide8.xml"/><Relationship Id="rId5" Type="http://schemas.openxmlformats.org/officeDocument/2006/relationships/slide" Target="slide13.xml"/><Relationship Id="rId4" Type="http://schemas.openxmlformats.org/officeDocument/2006/relationships/slide" Target="slide5.xml"/><Relationship Id="rId9" Type="http://schemas.openxmlformats.org/officeDocument/2006/relationships/slide" Target="slide20.xml"/></Relationships>
</file>

<file path=ppt/slides/_rels/slide20.xml.rels><?xml version="1.0" encoding="UTF-8" standalone="yes"?>
<Relationships xmlns="http://schemas.openxmlformats.org/package/2006/relationships"><Relationship Id="rId8" Type="http://schemas.openxmlformats.org/officeDocument/2006/relationships/slide" Target="slide11.xml"/><Relationship Id="rId3" Type="http://schemas.openxmlformats.org/officeDocument/2006/relationships/slide" Target="slide1.xml"/><Relationship Id="rId7" Type="http://schemas.openxmlformats.org/officeDocument/2006/relationships/slide" Target="slide38.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slide" Target="slide8.xml"/><Relationship Id="rId5" Type="http://schemas.openxmlformats.org/officeDocument/2006/relationships/slide" Target="slide13.xml"/><Relationship Id="rId4" Type="http://schemas.openxmlformats.org/officeDocument/2006/relationships/slide" Target="slide5.xml"/><Relationship Id="rId9" Type="http://schemas.openxmlformats.org/officeDocument/2006/relationships/slide" Target="slide20.xml"/></Relationships>
</file>

<file path=ppt/slides/_rels/slide21.xml.rels><?xml version="1.0" encoding="UTF-8" standalone="yes"?>
<Relationships xmlns="http://schemas.openxmlformats.org/package/2006/relationships"><Relationship Id="rId8" Type="http://schemas.openxmlformats.org/officeDocument/2006/relationships/slide" Target="slide11.xml"/><Relationship Id="rId3" Type="http://schemas.openxmlformats.org/officeDocument/2006/relationships/slide" Target="slide1.xml"/><Relationship Id="rId7" Type="http://schemas.openxmlformats.org/officeDocument/2006/relationships/slide" Target="slide38.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slide" Target="slide8.xml"/><Relationship Id="rId5" Type="http://schemas.openxmlformats.org/officeDocument/2006/relationships/slide" Target="slide13.xml"/><Relationship Id="rId4" Type="http://schemas.openxmlformats.org/officeDocument/2006/relationships/slide" Target="slide5.xml"/><Relationship Id="rId9" Type="http://schemas.openxmlformats.org/officeDocument/2006/relationships/slide" Target="slide20.xml"/></Relationships>
</file>

<file path=ppt/slides/_rels/slide22.xml.rels><?xml version="1.0" encoding="UTF-8" standalone="yes"?>
<Relationships xmlns="http://schemas.openxmlformats.org/package/2006/relationships"><Relationship Id="rId8" Type="http://schemas.openxmlformats.org/officeDocument/2006/relationships/slide" Target="slide11.xml"/><Relationship Id="rId3" Type="http://schemas.openxmlformats.org/officeDocument/2006/relationships/slide" Target="slide1.xml"/><Relationship Id="rId7" Type="http://schemas.openxmlformats.org/officeDocument/2006/relationships/slide" Target="slide38.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slide" Target="slide8.xml"/><Relationship Id="rId5" Type="http://schemas.openxmlformats.org/officeDocument/2006/relationships/slide" Target="slide13.xml"/><Relationship Id="rId4" Type="http://schemas.openxmlformats.org/officeDocument/2006/relationships/slide" Target="slide5.xml"/><Relationship Id="rId9" Type="http://schemas.openxmlformats.org/officeDocument/2006/relationships/slide" Target="slide20.xml"/></Relationships>
</file>

<file path=ppt/slides/_rels/slide23.xml.rels><?xml version="1.0" encoding="UTF-8" standalone="yes"?>
<Relationships xmlns="http://schemas.openxmlformats.org/package/2006/relationships"><Relationship Id="rId8" Type="http://schemas.openxmlformats.org/officeDocument/2006/relationships/slide" Target="slide11.xml"/><Relationship Id="rId3" Type="http://schemas.openxmlformats.org/officeDocument/2006/relationships/slide" Target="slide1.xml"/><Relationship Id="rId7" Type="http://schemas.openxmlformats.org/officeDocument/2006/relationships/slide" Target="slide38.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slide" Target="slide8.xml"/><Relationship Id="rId5" Type="http://schemas.openxmlformats.org/officeDocument/2006/relationships/slide" Target="slide13.xml"/><Relationship Id="rId4" Type="http://schemas.openxmlformats.org/officeDocument/2006/relationships/slide" Target="slide5.xml"/><Relationship Id="rId9" Type="http://schemas.openxmlformats.org/officeDocument/2006/relationships/slide" Target="slide20.xml"/></Relationships>
</file>

<file path=ppt/slides/_rels/slide24.xml.rels><?xml version="1.0" encoding="UTF-8" standalone="yes"?>
<Relationships xmlns="http://schemas.openxmlformats.org/package/2006/relationships"><Relationship Id="rId8" Type="http://schemas.openxmlformats.org/officeDocument/2006/relationships/slide" Target="slide11.xml"/><Relationship Id="rId3" Type="http://schemas.openxmlformats.org/officeDocument/2006/relationships/slide" Target="slide1.xml"/><Relationship Id="rId7" Type="http://schemas.openxmlformats.org/officeDocument/2006/relationships/slide" Target="slide38.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slide" Target="slide8.xml"/><Relationship Id="rId5" Type="http://schemas.openxmlformats.org/officeDocument/2006/relationships/slide" Target="slide13.xml"/><Relationship Id="rId4" Type="http://schemas.openxmlformats.org/officeDocument/2006/relationships/slide" Target="slide5.xml"/><Relationship Id="rId9" Type="http://schemas.openxmlformats.org/officeDocument/2006/relationships/slide" Target="slide20.xml"/></Relationships>
</file>

<file path=ppt/slides/_rels/slide25.xml.rels><?xml version="1.0" encoding="UTF-8" standalone="yes"?>
<Relationships xmlns="http://schemas.openxmlformats.org/package/2006/relationships"><Relationship Id="rId8" Type="http://schemas.openxmlformats.org/officeDocument/2006/relationships/slide" Target="slide11.xml"/><Relationship Id="rId3" Type="http://schemas.openxmlformats.org/officeDocument/2006/relationships/slide" Target="slide1.xml"/><Relationship Id="rId7" Type="http://schemas.openxmlformats.org/officeDocument/2006/relationships/slide" Target="slide38.xm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slide" Target="slide8.xml"/><Relationship Id="rId5" Type="http://schemas.openxmlformats.org/officeDocument/2006/relationships/slide" Target="slide13.xml"/><Relationship Id="rId4" Type="http://schemas.openxmlformats.org/officeDocument/2006/relationships/slide" Target="slide5.xml"/><Relationship Id="rId9" Type="http://schemas.openxmlformats.org/officeDocument/2006/relationships/slide" Target="slide20.xml"/></Relationships>
</file>

<file path=ppt/slides/_rels/slide26.xml.rels><?xml version="1.0" encoding="UTF-8" standalone="yes"?>
<Relationships xmlns="http://schemas.openxmlformats.org/package/2006/relationships"><Relationship Id="rId8" Type="http://schemas.openxmlformats.org/officeDocument/2006/relationships/slide" Target="slide11.xml"/><Relationship Id="rId3" Type="http://schemas.openxmlformats.org/officeDocument/2006/relationships/slide" Target="slide1.xml"/><Relationship Id="rId7" Type="http://schemas.openxmlformats.org/officeDocument/2006/relationships/slide" Target="slide38.xm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slide" Target="slide8.xml"/><Relationship Id="rId5" Type="http://schemas.openxmlformats.org/officeDocument/2006/relationships/slide" Target="slide13.xml"/><Relationship Id="rId4" Type="http://schemas.openxmlformats.org/officeDocument/2006/relationships/slide" Target="slide5.xml"/><Relationship Id="rId9" Type="http://schemas.openxmlformats.org/officeDocument/2006/relationships/slide" Target="slide20.xml"/></Relationships>
</file>

<file path=ppt/slides/_rels/slide27.xml.rels><?xml version="1.0" encoding="UTF-8" standalone="yes"?>
<Relationships xmlns="http://schemas.openxmlformats.org/package/2006/relationships"><Relationship Id="rId8" Type="http://schemas.openxmlformats.org/officeDocument/2006/relationships/slide" Target="slide11.xml"/><Relationship Id="rId3" Type="http://schemas.openxmlformats.org/officeDocument/2006/relationships/slide" Target="slide1.xml"/><Relationship Id="rId7" Type="http://schemas.openxmlformats.org/officeDocument/2006/relationships/slide" Target="slide38.xm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slide" Target="slide8.xml"/><Relationship Id="rId5" Type="http://schemas.openxmlformats.org/officeDocument/2006/relationships/slide" Target="slide13.xml"/><Relationship Id="rId4" Type="http://schemas.openxmlformats.org/officeDocument/2006/relationships/slide" Target="slide5.xml"/><Relationship Id="rId9" Type="http://schemas.openxmlformats.org/officeDocument/2006/relationships/slide" Target="slide20.xml"/></Relationships>
</file>

<file path=ppt/slides/_rels/slide28.xml.rels><?xml version="1.0" encoding="UTF-8" standalone="yes"?>
<Relationships xmlns="http://schemas.openxmlformats.org/package/2006/relationships"><Relationship Id="rId8" Type="http://schemas.openxmlformats.org/officeDocument/2006/relationships/slide" Target="slide11.xml"/><Relationship Id="rId3" Type="http://schemas.openxmlformats.org/officeDocument/2006/relationships/slide" Target="slide1.xml"/><Relationship Id="rId7" Type="http://schemas.openxmlformats.org/officeDocument/2006/relationships/slide" Target="slide38.xm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slide" Target="slide8.xml"/><Relationship Id="rId5" Type="http://schemas.openxmlformats.org/officeDocument/2006/relationships/slide" Target="slide13.xml"/><Relationship Id="rId4" Type="http://schemas.openxmlformats.org/officeDocument/2006/relationships/slide" Target="slide5.xml"/><Relationship Id="rId9" Type="http://schemas.openxmlformats.org/officeDocument/2006/relationships/slide" Target="slide20.xml"/></Relationships>
</file>

<file path=ppt/slides/_rels/slide29.xml.rels><?xml version="1.0" encoding="UTF-8" standalone="yes"?>
<Relationships xmlns="http://schemas.openxmlformats.org/package/2006/relationships"><Relationship Id="rId8" Type="http://schemas.openxmlformats.org/officeDocument/2006/relationships/slide" Target="slide11.xml"/><Relationship Id="rId3" Type="http://schemas.openxmlformats.org/officeDocument/2006/relationships/slide" Target="slide1.xml"/><Relationship Id="rId7" Type="http://schemas.openxmlformats.org/officeDocument/2006/relationships/slide" Target="slide38.xm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slide" Target="slide8.xml"/><Relationship Id="rId5" Type="http://schemas.openxmlformats.org/officeDocument/2006/relationships/slide" Target="slide13.xml"/><Relationship Id="rId4" Type="http://schemas.openxmlformats.org/officeDocument/2006/relationships/slide" Target="slide5.xml"/><Relationship Id="rId9" Type="http://schemas.openxmlformats.org/officeDocument/2006/relationships/slide" Target="slide20.xml"/></Relationships>
</file>

<file path=ppt/slides/_rels/slide3.xml.rels><?xml version="1.0" encoding="UTF-8" standalone="yes"?>
<Relationships xmlns="http://schemas.openxmlformats.org/package/2006/relationships"><Relationship Id="rId8" Type="http://schemas.openxmlformats.org/officeDocument/2006/relationships/slide" Target="slide11.xml"/><Relationship Id="rId3" Type="http://schemas.openxmlformats.org/officeDocument/2006/relationships/slide" Target="slide1.xml"/><Relationship Id="rId7" Type="http://schemas.openxmlformats.org/officeDocument/2006/relationships/slide" Target="slide38.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slide" Target="slide8.xml"/><Relationship Id="rId5" Type="http://schemas.openxmlformats.org/officeDocument/2006/relationships/slide" Target="slide13.xml"/><Relationship Id="rId4" Type="http://schemas.openxmlformats.org/officeDocument/2006/relationships/slide" Target="slide5.xml"/><Relationship Id="rId9" Type="http://schemas.openxmlformats.org/officeDocument/2006/relationships/slide" Target="slide20.xml"/></Relationships>
</file>

<file path=ppt/slides/_rels/slide30.xml.rels><?xml version="1.0" encoding="UTF-8" standalone="yes"?>
<Relationships xmlns="http://schemas.openxmlformats.org/package/2006/relationships"><Relationship Id="rId8" Type="http://schemas.openxmlformats.org/officeDocument/2006/relationships/slide" Target="slide20.xml"/><Relationship Id="rId3" Type="http://schemas.openxmlformats.org/officeDocument/2006/relationships/slide" Target="slide5.xml"/><Relationship Id="rId7" Type="http://schemas.openxmlformats.org/officeDocument/2006/relationships/slide" Target="slide11.xml"/><Relationship Id="rId2" Type="http://schemas.openxmlformats.org/officeDocument/2006/relationships/slide" Target="slide1.xml"/><Relationship Id="rId1" Type="http://schemas.openxmlformats.org/officeDocument/2006/relationships/slideLayout" Target="../slideLayouts/slideLayout2.xml"/><Relationship Id="rId6" Type="http://schemas.openxmlformats.org/officeDocument/2006/relationships/slide" Target="slide38.xml"/><Relationship Id="rId5" Type="http://schemas.openxmlformats.org/officeDocument/2006/relationships/slide" Target="slide8.xml"/><Relationship Id="rId4" Type="http://schemas.openxmlformats.org/officeDocument/2006/relationships/slide" Target="slide13.xml"/></Relationships>
</file>

<file path=ppt/slides/_rels/slide31.xml.rels><?xml version="1.0" encoding="UTF-8" standalone="yes"?>
<Relationships xmlns="http://schemas.openxmlformats.org/package/2006/relationships"><Relationship Id="rId8" Type="http://schemas.openxmlformats.org/officeDocument/2006/relationships/slide" Target="slide11.xml"/><Relationship Id="rId3" Type="http://schemas.openxmlformats.org/officeDocument/2006/relationships/slide" Target="slide1.xml"/><Relationship Id="rId7" Type="http://schemas.openxmlformats.org/officeDocument/2006/relationships/slide" Target="slide38.xm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slide" Target="slide8.xml"/><Relationship Id="rId5" Type="http://schemas.openxmlformats.org/officeDocument/2006/relationships/slide" Target="slide13.xml"/><Relationship Id="rId4" Type="http://schemas.openxmlformats.org/officeDocument/2006/relationships/slide" Target="slide5.xml"/><Relationship Id="rId9" Type="http://schemas.openxmlformats.org/officeDocument/2006/relationships/slide" Target="slide20.xml"/></Relationships>
</file>

<file path=ppt/slides/_rels/slide32.xml.rels><?xml version="1.0" encoding="UTF-8" standalone="yes"?>
<Relationships xmlns="http://schemas.openxmlformats.org/package/2006/relationships"><Relationship Id="rId8" Type="http://schemas.openxmlformats.org/officeDocument/2006/relationships/slide" Target="slide13.xml"/><Relationship Id="rId3" Type="http://schemas.openxmlformats.org/officeDocument/2006/relationships/notesSlide" Target="../notesSlides/notesSlide31.xml"/><Relationship Id="rId7" Type="http://schemas.openxmlformats.org/officeDocument/2006/relationships/slide" Target="slide5.xml"/><Relationship Id="rId12" Type="http://schemas.openxmlformats.org/officeDocument/2006/relationships/slide" Target="slide20.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slide" Target="slide1.xml"/><Relationship Id="rId11" Type="http://schemas.openxmlformats.org/officeDocument/2006/relationships/slide" Target="slide11.xml"/><Relationship Id="rId5" Type="http://schemas.openxmlformats.org/officeDocument/2006/relationships/image" Target="../media/image1.wmf"/><Relationship Id="rId10" Type="http://schemas.openxmlformats.org/officeDocument/2006/relationships/slide" Target="slide38.xml"/><Relationship Id="rId4" Type="http://schemas.openxmlformats.org/officeDocument/2006/relationships/oleObject" Target="../embeddings/oleObject1.bin"/><Relationship Id="rId9" Type="http://schemas.openxmlformats.org/officeDocument/2006/relationships/slide" Target="slide8.xml"/></Relationships>
</file>

<file path=ppt/slides/_rels/slide33.xml.rels><?xml version="1.0" encoding="UTF-8" standalone="yes"?>
<Relationships xmlns="http://schemas.openxmlformats.org/package/2006/relationships"><Relationship Id="rId8" Type="http://schemas.openxmlformats.org/officeDocument/2006/relationships/slide" Target="slide11.xml"/><Relationship Id="rId3" Type="http://schemas.openxmlformats.org/officeDocument/2006/relationships/slide" Target="slide1.xml"/><Relationship Id="rId7" Type="http://schemas.openxmlformats.org/officeDocument/2006/relationships/slide" Target="slide38.xml"/><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slide" Target="slide8.xml"/><Relationship Id="rId5" Type="http://schemas.openxmlformats.org/officeDocument/2006/relationships/slide" Target="slide13.xml"/><Relationship Id="rId4" Type="http://schemas.openxmlformats.org/officeDocument/2006/relationships/slide" Target="slide5.xml"/><Relationship Id="rId9" Type="http://schemas.openxmlformats.org/officeDocument/2006/relationships/slide" Target="slide20.xml"/></Relationships>
</file>

<file path=ppt/slides/_rels/slide34.xml.rels><?xml version="1.0" encoding="UTF-8" standalone="yes"?>
<Relationships xmlns="http://schemas.openxmlformats.org/package/2006/relationships"><Relationship Id="rId8" Type="http://schemas.openxmlformats.org/officeDocument/2006/relationships/slide" Target="slide11.xml"/><Relationship Id="rId3" Type="http://schemas.openxmlformats.org/officeDocument/2006/relationships/slide" Target="slide1.xml"/><Relationship Id="rId7" Type="http://schemas.openxmlformats.org/officeDocument/2006/relationships/slide" Target="slide38.xml"/><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slide" Target="slide8.xml"/><Relationship Id="rId5" Type="http://schemas.openxmlformats.org/officeDocument/2006/relationships/slide" Target="slide13.xml"/><Relationship Id="rId4" Type="http://schemas.openxmlformats.org/officeDocument/2006/relationships/slide" Target="slide5.xml"/><Relationship Id="rId9" Type="http://schemas.openxmlformats.org/officeDocument/2006/relationships/slide" Target="slide20.xml"/></Relationships>
</file>

<file path=ppt/slides/_rels/slide35.xml.rels><?xml version="1.0" encoding="UTF-8" standalone="yes"?>
<Relationships xmlns="http://schemas.openxmlformats.org/package/2006/relationships"><Relationship Id="rId8" Type="http://schemas.openxmlformats.org/officeDocument/2006/relationships/slide" Target="slide20.xml"/><Relationship Id="rId3" Type="http://schemas.openxmlformats.org/officeDocument/2006/relationships/slide" Target="slide5.xml"/><Relationship Id="rId7" Type="http://schemas.openxmlformats.org/officeDocument/2006/relationships/slide" Target="slide11.xml"/><Relationship Id="rId2" Type="http://schemas.openxmlformats.org/officeDocument/2006/relationships/slide" Target="slide1.xml"/><Relationship Id="rId1" Type="http://schemas.openxmlformats.org/officeDocument/2006/relationships/slideLayout" Target="../slideLayouts/slideLayout2.xml"/><Relationship Id="rId6" Type="http://schemas.openxmlformats.org/officeDocument/2006/relationships/slide" Target="slide38.xml"/><Relationship Id="rId5" Type="http://schemas.openxmlformats.org/officeDocument/2006/relationships/slide" Target="slide8.xml"/><Relationship Id="rId4" Type="http://schemas.openxmlformats.org/officeDocument/2006/relationships/slide" Target="slide13.xml"/></Relationships>
</file>

<file path=ppt/slides/_rels/slide36.xml.rels><?xml version="1.0" encoding="UTF-8" standalone="yes"?>
<Relationships xmlns="http://schemas.openxmlformats.org/package/2006/relationships"><Relationship Id="rId8" Type="http://schemas.openxmlformats.org/officeDocument/2006/relationships/slide" Target="slide11.xml"/><Relationship Id="rId3" Type="http://schemas.openxmlformats.org/officeDocument/2006/relationships/slide" Target="slide1.xml"/><Relationship Id="rId7" Type="http://schemas.openxmlformats.org/officeDocument/2006/relationships/slide" Target="slide38.xml"/><Relationship Id="rId2" Type="http://schemas.openxmlformats.org/officeDocument/2006/relationships/notesSlide" Target="../notesSlides/notesSlide34.xml"/><Relationship Id="rId1" Type="http://schemas.openxmlformats.org/officeDocument/2006/relationships/slideLayout" Target="../slideLayouts/slideLayout2.xml"/><Relationship Id="rId6" Type="http://schemas.openxmlformats.org/officeDocument/2006/relationships/slide" Target="slide8.xml"/><Relationship Id="rId5" Type="http://schemas.openxmlformats.org/officeDocument/2006/relationships/slide" Target="slide13.xml"/><Relationship Id="rId4" Type="http://schemas.openxmlformats.org/officeDocument/2006/relationships/slide" Target="slide5.xml"/><Relationship Id="rId9" Type="http://schemas.openxmlformats.org/officeDocument/2006/relationships/slide" Target="slide20.xml"/></Relationships>
</file>

<file path=ppt/slides/_rels/slide37.xml.rels><?xml version="1.0" encoding="UTF-8" standalone="yes"?>
<Relationships xmlns="http://schemas.openxmlformats.org/package/2006/relationships"><Relationship Id="rId8" Type="http://schemas.openxmlformats.org/officeDocument/2006/relationships/slide" Target="slide11.xml"/><Relationship Id="rId3" Type="http://schemas.openxmlformats.org/officeDocument/2006/relationships/slide" Target="slide1.xml"/><Relationship Id="rId7" Type="http://schemas.openxmlformats.org/officeDocument/2006/relationships/slide" Target="slide38.xml"/><Relationship Id="rId2" Type="http://schemas.openxmlformats.org/officeDocument/2006/relationships/notesSlide" Target="../notesSlides/notesSlide35.xml"/><Relationship Id="rId1" Type="http://schemas.openxmlformats.org/officeDocument/2006/relationships/slideLayout" Target="../slideLayouts/slideLayout2.xml"/><Relationship Id="rId6" Type="http://schemas.openxmlformats.org/officeDocument/2006/relationships/slide" Target="slide8.xml"/><Relationship Id="rId5" Type="http://schemas.openxmlformats.org/officeDocument/2006/relationships/slide" Target="slide13.xml"/><Relationship Id="rId4" Type="http://schemas.openxmlformats.org/officeDocument/2006/relationships/slide" Target="slide5.xml"/><Relationship Id="rId9" Type="http://schemas.openxmlformats.org/officeDocument/2006/relationships/slide" Target="slide20.xml"/></Relationships>
</file>

<file path=ppt/slides/_rels/slide38.xml.rels><?xml version="1.0" encoding="UTF-8" standalone="yes"?>
<Relationships xmlns="http://schemas.openxmlformats.org/package/2006/relationships"><Relationship Id="rId8" Type="http://schemas.openxmlformats.org/officeDocument/2006/relationships/slide" Target="slide11.xml"/><Relationship Id="rId3" Type="http://schemas.openxmlformats.org/officeDocument/2006/relationships/slide" Target="slide1.xml"/><Relationship Id="rId7" Type="http://schemas.openxmlformats.org/officeDocument/2006/relationships/slide" Target="slide38.xml"/><Relationship Id="rId2" Type="http://schemas.openxmlformats.org/officeDocument/2006/relationships/notesSlide" Target="../notesSlides/notesSlide36.xml"/><Relationship Id="rId1" Type="http://schemas.openxmlformats.org/officeDocument/2006/relationships/slideLayout" Target="../slideLayouts/slideLayout2.xml"/><Relationship Id="rId6" Type="http://schemas.openxmlformats.org/officeDocument/2006/relationships/slide" Target="slide8.xml"/><Relationship Id="rId5" Type="http://schemas.openxmlformats.org/officeDocument/2006/relationships/slide" Target="slide13.xml"/><Relationship Id="rId4" Type="http://schemas.openxmlformats.org/officeDocument/2006/relationships/slide" Target="slide5.xml"/><Relationship Id="rId9" Type="http://schemas.openxmlformats.org/officeDocument/2006/relationships/slide" Target="slide20.xml"/></Relationships>
</file>

<file path=ppt/slides/_rels/slide39.xml.rels><?xml version="1.0" encoding="UTF-8" standalone="yes"?>
<Relationships xmlns="http://schemas.openxmlformats.org/package/2006/relationships"><Relationship Id="rId8" Type="http://schemas.openxmlformats.org/officeDocument/2006/relationships/slide" Target="slide11.xml"/><Relationship Id="rId3" Type="http://schemas.openxmlformats.org/officeDocument/2006/relationships/slide" Target="slide1.xml"/><Relationship Id="rId7" Type="http://schemas.openxmlformats.org/officeDocument/2006/relationships/slide" Target="slide38.xml"/><Relationship Id="rId2" Type="http://schemas.openxmlformats.org/officeDocument/2006/relationships/notesSlide" Target="../notesSlides/notesSlide37.xml"/><Relationship Id="rId1" Type="http://schemas.openxmlformats.org/officeDocument/2006/relationships/slideLayout" Target="../slideLayouts/slideLayout2.xml"/><Relationship Id="rId6" Type="http://schemas.openxmlformats.org/officeDocument/2006/relationships/slide" Target="slide8.xml"/><Relationship Id="rId5" Type="http://schemas.openxmlformats.org/officeDocument/2006/relationships/slide" Target="slide13.xml"/><Relationship Id="rId4" Type="http://schemas.openxmlformats.org/officeDocument/2006/relationships/slide" Target="slide5.xml"/><Relationship Id="rId9" Type="http://schemas.openxmlformats.org/officeDocument/2006/relationships/slide" Target="slide20.xml"/></Relationships>
</file>

<file path=ppt/slides/_rels/slide4.xml.rels><?xml version="1.0" encoding="UTF-8" standalone="yes"?>
<Relationships xmlns="http://schemas.openxmlformats.org/package/2006/relationships"><Relationship Id="rId8" Type="http://schemas.openxmlformats.org/officeDocument/2006/relationships/slide" Target="slide11.xml"/><Relationship Id="rId3" Type="http://schemas.openxmlformats.org/officeDocument/2006/relationships/slide" Target="slide1.xml"/><Relationship Id="rId7" Type="http://schemas.openxmlformats.org/officeDocument/2006/relationships/slide" Target="slide38.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slide" Target="slide8.xml"/><Relationship Id="rId5" Type="http://schemas.openxmlformats.org/officeDocument/2006/relationships/slide" Target="slide13.xml"/><Relationship Id="rId4" Type="http://schemas.openxmlformats.org/officeDocument/2006/relationships/slide" Target="slide5.xml"/><Relationship Id="rId9" Type="http://schemas.openxmlformats.org/officeDocument/2006/relationships/slide" Target="slide20.xml"/></Relationships>
</file>

<file path=ppt/slides/_rels/slide40.xml.rels><?xml version="1.0" encoding="UTF-8" standalone="yes"?>
<Relationships xmlns="http://schemas.openxmlformats.org/package/2006/relationships"><Relationship Id="rId8" Type="http://schemas.openxmlformats.org/officeDocument/2006/relationships/slide" Target="slide11.xml"/><Relationship Id="rId3" Type="http://schemas.openxmlformats.org/officeDocument/2006/relationships/slide" Target="slide1.xml"/><Relationship Id="rId7" Type="http://schemas.openxmlformats.org/officeDocument/2006/relationships/slide" Target="slide38.xml"/><Relationship Id="rId2" Type="http://schemas.openxmlformats.org/officeDocument/2006/relationships/notesSlide" Target="../notesSlides/notesSlide38.xml"/><Relationship Id="rId1" Type="http://schemas.openxmlformats.org/officeDocument/2006/relationships/slideLayout" Target="../slideLayouts/slideLayout2.xml"/><Relationship Id="rId6" Type="http://schemas.openxmlformats.org/officeDocument/2006/relationships/slide" Target="slide8.xml"/><Relationship Id="rId5" Type="http://schemas.openxmlformats.org/officeDocument/2006/relationships/slide" Target="slide13.xml"/><Relationship Id="rId4" Type="http://schemas.openxmlformats.org/officeDocument/2006/relationships/slide" Target="slide5.xml"/><Relationship Id="rId9" Type="http://schemas.openxmlformats.org/officeDocument/2006/relationships/slide" Target="slide20.xml"/></Relationships>
</file>

<file path=ppt/slides/_rels/slide41.xml.rels><?xml version="1.0" encoding="UTF-8" standalone="yes"?>
<Relationships xmlns="http://schemas.openxmlformats.org/package/2006/relationships"><Relationship Id="rId8" Type="http://schemas.openxmlformats.org/officeDocument/2006/relationships/slide" Target="slide11.xml"/><Relationship Id="rId3" Type="http://schemas.openxmlformats.org/officeDocument/2006/relationships/slide" Target="slide1.xml"/><Relationship Id="rId7" Type="http://schemas.openxmlformats.org/officeDocument/2006/relationships/slide" Target="slide38.xml"/><Relationship Id="rId2" Type="http://schemas.openxmlformats.org/officeDocument/2006/relationships/notesSlide" Target="../notesSlides/notesSlide39.xml"/><Relationship Id="rId1" Type="http://schemas.openxmlformats.org/officeDocument/2006/relationships/slideLayout" Target="../slideLayouts/slideLayout2.xml"/><Relationship Id="rId6" Type="http://schemas.openxmlformats.org/officeDocument/2006/relationships/slide" Target="slide8.xml"/><Relationship Id="rId5" Type="http://schemas.openxmlformats.org/officeDocument/2006/relationships/slide" Target="slide13.xml"/><Relationship Id="rId4" Type="http://schemas.openxmlformats.org/officeDocument/2006/relationships/slide" Target="slide5.xml"/><Relationship Id="rId9" Type="http://schemas.openxmlformats.org/officeDocument/2006/relationships/slide" Target="slide20.xml"/></Relationships>
</file>

<file path=ppt/slides/_rels/slide42.xml.rels><?xml version="1.0" encoding="UTF-8" standalone="yes"?>
<Relationships xmlns="http://schemas.openxmlformats.org/package/2006/relationships"><Relationship Id="rId8" Type="http://schemas.openxmlformats.org/officeDocument/2006/relationships/slide" Target="slide11.xml"/><Relationship Id="rId3" Type="http://schemas.openxmlformats.org/officeDocument/2006/relationships/slide" Target="slide1.xml"/><Relationship Id="rId7" Type="http://schemas.openxmlformats.org/officeDocument/2006/relationships/slide" Target="slide38.xml"/><Relationship Id="rId2" Type="http://schemas.openxmlformats.org/officeDocument/2006/relationships/notesSlide" Target="../notesSlides/notesSlide40.xml"/><Relationship Id="rId1" Type="http://schemas.openxmlformats.org/officeDocument/2006/relationships/slideLayout" Target="../slideLayouts/slideLayout2.xml"/><Relationship Id="rId6" Type="http://schemas.openxmlformats.org/officeDocument/2006/relationships/slide" Target="slide8.xml"/><Relationship Id="rId5" Type="http://schemas.openxmlformats.org/officeDocument/2006/relationships/slide" Target="slide13.xml"/><Relationship Id="rId4" Type="http://schemas.openxmlformats.org/officeDocument/2006/relationships/slide" Target="slide5.xml"/><Relationship Id="rId9" Type="http://schemas.openxmlformats.org/officeDocument/2006/relationships/slide" Target="slide20.xml"/></Relationships>
</file>

<file path=ppt/slides/_rels/slide43.xml.rels><?xml version="1.0" encoding="UTF-8" standalone="yes"?>
<Relationships xmlns="http://schemas.openxmlformats.org/package/2006/relationships"><Relationship Id="rId8" Type="http://schemas.openxmlformats.org/officeDocument/2006/relationships/slide" Target="slide11.xml"/><Relationship Id="rId3" Type="http://schemas.openxmlformats.org/officeDocument/2006/relationships/slide" Target="slide1.xml"/><Relationship Id="rId7" Type="http://schemas.openxmlformats.org/officeDocument/2006/relationships/slide" Target="slide38.xml"/><Relationship Id="rId2" Type="http://schemas.openxmlformats.org/officeDocument/2006/relationships/notesSlide" Target="../notesSlides/notesSlide41.xml"/><Relationship Id="rId1" Type="http://schemas.openxmlformats.org/officeDocument/2006/relationships/slideLayout" Target="../slideLayouts/slideLayout2.xml"/><Relationship Id="rId6" Type="http://schemas.openxmlformats.org/officeDocument/2006/relationships/slide" Target="slide8.xml"/><Relationship Id="rId5" Type="http://schemas.openxmlformats.org/officeDocument/2006/relationships/slide" Target="slide13.xml"/><Relationship Id="rId4" Type="http://schemas.openxmlformats.org/officeDocument/2006/relationships/slide" Target="slide5.xml"/><Relationship Id="rId9" Type="http://schemas.openxmlformats.org/officeDocument/2006/relationships/slide" Target="slide20.xml"/></Relationships>
</file>

<file path=ppt/slides/_rels/slide44.xml.rels><?xml version="1.0" encoding="UTF-8" standalone="yes"?>
<Relationships xmlns="http://schemas.openxmlformats.org/package/2006/relationships"><Relationship Id="rId8" Type="http://schemas.openxmlformats.org/officeDocument/2006/relationships/slide" Target="slide11.xml"/><Relationship Id="rId3" Type="http://schemas.openxmlformats.org/officeDocument/2006/relationships/slide" Target="slide1.xml"/><Relationship Id="rId7" Type="http://schemas.openxmlformats.org/officeDocument/2006/relationships/slide" Target="slide38.xml"/><Relationship Id="rId2" Type="http://schemas.openxmlformats.org/officeDocument/2006/relationships/notesSlide" Target="../notesSlides/notesSlide42.xml"/><Relationship Id="rId1" Type="http://schemas.openxmlformats.org/officeDocument/2006/relationships/slideLayout" Target="../slideLayouts/slideLayout2.xml"/><Relationship Id="rId6" Type="http://schemas.openxmlformats.org/officeDocument/2006/relationships/slide" Target="slide8.xml"/><Relationship Id="rId5" Type="http://schemas.openxmlformats.org/officeDocument/2006/relationships/slide" Target="slide13.xml"/><Relationship Id="rId4" Type="http://schemas.openxmlformats.org/officeDocument/2006/relationships/slide" Target="slide5.xml"/><Relationship Id="rId9" Type="http://schemas.openxmlformats.org/officeDocument/2006/relationships/slide" Target="slide20.xml"/></Relationships>
</file>

<file path=ppt/slides/_rels/slide5.xml.rels><?xml version="1.0" encoding="UTF-8" standalone="yes"?>
<Relationships xmlns="http://schemas.openxmlformats.org/package/2006/relationships"><Relationship Id="rId8" Type="http://schemas.openxmlformats.org/officeDocument/2006/relationships/slide" Target="slide11.xml"/><Relationship Id="rId3" Type="http://schemas.openxmlformats.org/officeDocument/2006/relationships/slide" Target="slide1.xml"/><Relationship Id="rId7" Type="http://schemas.openxmlformats.org/officeDocument/2006/relationships/slide" Target="slide38.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slide" Target="slide8.xml"/><Relationship Id="rId5" Type="http://schemas.openxmlformats.org/officeDocument/2006/relationships/slide" Target="slide13.xml"/><Relationship Id="rId4" Type="http://schemas.openxmlformats.org/officeDocument/2006/relationships/slide" Target="slide5.xml"/><Relationship Id="rId9" Type="http://schemas.openxmlformats.org/officeDocument/2006/relationships/slide" Target="slide20.xml"/></Relationships>
</file>

<file path=ppt/slides/_rels/slide6.xml.rels><?xml version="1.0" encoding="UTF-8" standalone="yes"?>
<Relationships xmlns="http://schemas.openxmlformats.org/package/2006/relationships"><Relationship Id="rId8" Type="http://schemas.openxmlformats.org/officeDocument/2006/relationships/slide" Target="slide11.xml"/><Relationship Id="rId3" Type="http://schemas.openxmlformats.org/officeDocument/2006/relationships/slide" Target="slide1.xml"/><Relationship Id="rId7" Type="http://schemas.openxmlformats.org/officeDocument/2006/relationships/slide" Target="slide38.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slide" Target="slide8.xml"/><Relationship Id="rId5" Type="http://schemas.openxmlformats.org/officeDocument/2006/relationships/slide" Target="slide13.xml"/><Relationship Id="rId4" Type="http://schemas.openxmlformats.org/officeDocument/2006/relationships/slide" Target="slide5.xml"/><Relationship Id="rId9" Type="http://schemas.openxmlformats.org/officeDocument/2006/relationships/slide" Target="slide20.xml"/></Relationships>
</file>

<file path=ppt/slides/_rels/slide7.xml.rels><?xml version="1.0" encoding="UTF-8" standalone="yes"?>
<Relationships xmlns="http://schemas.openxmlformats.org/package/2006/relationships"><Relationship Id="rId8" Type="http://schemas.openxmlformats.org/officeDocument/2006/relationships/slide" Target="slide11.xml"/><Relationship Id="rId3" Type="http://schemas.openxmlformats.org/officeDocument/2006/relationships/slide" Target="slide1.xml"/><Relationship Id="rId7" Type="http://schemas.openxmlformats.org/officeDocument/2006/relationships/slide" Target="slide38.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slide" Target="slide8.xml"/><Relationship Id="rId5" Type="http://schemas.openxmlformats.org/officeDocument/2006/relationships/slide" Target="slide13.xml"/><Relationship Id="rId4" Type="http://schemas.openxmlformats.org/officeDocument/2006/relationships/slide" Target="slide5.xml"/><Relationship Id="rId9" Type="http://schemas.openxmlformats.org/officeDocument/2006/relationships/slide" Target="slide20.xml"/></Relationships>
</file>

<file path=ppt/slides/_rels/slide8.xml.rels><?xml version="1.0" encoding="UTF-8" standalone="yes"?>
<Relationships xmlns="http://schemas.openxmlformats.org/package/2006/relationships"><Relationship Id="rId8" Type="http://schemas.openxmlformats.org/officeDocument/2006/relationships/slide" Target="slide11.xml"/><Relationship Id="rId3" Type="http://schemas.openxmlformats.org/officeDocument/2006/relationships/slide" Target="slide1.xml"/><Relationship Id="rId7" Type="http://schemas.openxmlformats.org/officeDocument/2006/relationships/slide" Target="slide38.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slide" Target="slide8.xml"/><Relationship Id="rId5" Type="http://schemas.openxmlformats.org/officeDocument/2006/relationships/slide" Target="slide13.xml"/><Relationship Id="rId4" Type="http://schemas.openxmlformats.org/officeDocument/2006/relationships/slide" Target="slide5.xml"/><Relationship Id="rId9" Type="http://schemas.openxmlformats.org/officeDocument/2006/relationships/slide" Target="slide20.xml"/></Relationships>
</file>

<file path=ppt/slides/_rels/slide9.xml.rels><?xml version="1.0" encoding="UTF-8" standalone="yes"?>
<Relationships xmlns="http://schemas.openxmlformats.org/package/2006/relationships"><Relationship Id="rId8" Type="http://schemas.openxmlformats.org/officeDocument/2006/relationships/slide" Target="slide11.xml"/><Relationship Id="rId3" Type="http://schemas.openxmlformats.org/officeDocument/2006/relationships/slide" Target="slide1.xml"/><Relationship Id="rId7" Type="http://schemas.openxmlformats.org/officeDocument/2006/relationships/slide" Target="slide38.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slide" Target="slide8.xml"/><Relationship Id="rId5" Type="http://schemas.openxmlformats.org/officeDocument/2006/relationships/slide" Target="slide13.xml"/><Relationship Id="rId4" Type="http://schemas.openxmlformats.org/officeDocument/2006/relationships/slide" Target="slide5.xml"/><Relationship Id="rId9" Type="http://schemas.openxmlformats.org/officeDocument/2006/relationships/slide" Target="slide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p:txBody>
          <a:bodyPr/>
          <a:lstStyle/>
          <a:p>
            <a:pPr eaLnBrk="1" hangingPunct="1">
              <a:defRPr/>
            </a:pPr>
            <a:r>
              <a:rPr lang="en-US" dirty="0" smtClean="0"/>
              <a:t>Time Value of Money</a:t>
            </a:r>
          </a:p>
        </p:txBody>
      </p:sp>
      <p:sp>
        <p:nvSpPr>
          <p:cNvPr id="4" name="Content Placeholder 3"/>
          <p:cNvSpPr>
            <a:spLocks noGrp="1"/>
          </p:cNvSpPr>
          <p:nvPr>
            <p:ph idx="1"/>
          </p:nvPr>
        </p:nvSpPr>
        <p:spPr>
          <a:xfrm>
            <a:off x="904875" y="3419475"/>
            <a:ext cx="7315200" cy="2706688"/>
          </a:xfrm>
        </p:spPr>
        <p:txBody>
          <a:bodyPr/>
          <a:lstStyle/>
          <a:p>
            <a:pPr marL="463550" indent="-463550" eaLnBrk="1" hangingPunct="1">
              <a:defRPr/>
            </a:pPr>
            <a:r>
              <a:rPr lang="en-US" dirty="0" smtClean="0"/>
              <a:t>Future Value</a:t>
            </a:r>
          </a:p>
          <a:p>
            <a:pPr marL="463550" indent="-463550" eaLnBrk="1" hangingPunct="1">
              <a:defRPr/>
            </a:pPr>
            <a:r>
              <a:rPr lang="en-US" dirty="0" smtClean="0"/>
              <a:t>Present Value</a:t>
            </a:r>
          </a:p>
          <a:p>
            <a:pPr marL="463550" indent="-463550" eaLnBrk="1" hangingPunct="1">
              <a:defRPr/>
            </a:pPr>
            <a:r>
              <a:rPr lang="en-US" dirty="0" smtClean="0"/>
              <a:t>Finding I and N</a:t>
            </a:r>
          </a:p>
          <a:p>
            <a:pPr marL="463550" indent="-463550" eaLnBrk="1" hangingPunct="1">
              <a:defRPr/>
            </a:pPr>
            <a:r>
              <a:rPr lang="en-US" dirty="0" smtClean="0"/>
              <a:t>Annuities</a:t>
            </a:r>
          </a:p>
          <a:p>
            <a:pPr marL="463550" indent="-463550" eaLnBrk="1" hangingPunct="1">
              <a:defRPr/>
            </a:pPr>
            <a:r>
              <a:rPr lang="en-US" dirty="0" smtClean="0"/>
              <a:t>Rates of Return</a:t>
            </a:r>
          </a:p>
          <a:p>
            <a:pPr marL="463550" indent="-463550" eaLnBrk="1" hangingPunct="1">
              <a:defRPr/>
            </a:pPr>
            <a:r>
              <a:rPr lang="en-US" dirty="0" smtClean="0"/>
              <a:t>Amortization</a:t>
            </a:r>
          </a:p>
          <a:p>
            <a:pPr>
              <a:defRPr/>
            </a:pPr>
            <a:endParaRPr lang="en-US" dirty="0"/>
          </a:p>
        </p:txBody>
      </p:sp>
      <p:sp>
        <p:nvSpPr>
          <p:cNvPr id="4099" name="Rectangle 3"/>
          <p:cNvSpPr>
            <a:spLocks noGrp="1" noChangeArrowheads="1"/>
          </p:cNvSpPr>
          <p:nvPr>
            <p:ph type="body" sz="quarter" idx="11"/>
          </p:nvPr>
        </p:nvSpPr>
        <p:spPr/>
        <p:txBody>
          <a:bodyPr/>
          <a:lstStyle/>
          <a:p>
            <a:pPr eaLnBrk="1" hangingPunct="1">
              <a:buFont typeface="Wingdings" pitchFamily="2" charset="2"/>
              <a:buNone/>
              <a:defRPr/>
            </a:pPr>
            <a:r>
              <a:rPr lang="en-US" dirty="0" smtClean="0"/>
              <a:t>Chapter 5</a:t>
            </a:r>
          </a:p>
        </p:txBody>
      </p:sp>
      <p:sp>
        <p:nvSpPr>
          <p:cNvPr id="7" name="Slide Number Placeholder 6"/>
          <p:cNvSpPr>
            <a:spLocks noGrp="1"/>
          </p:cNvSpPr>
          <p:nvPr>
            <p:ph type="sldNum" sz="quarter" idx="12"/>
          </p:nvPr>
        </p:nvSpPr>
        <p:spPr/>
        <p:txBody>
          <a:bodyPr/>
          <a:lstStyle/>
          <a:p>
            <a:pPr>
              <a:defRPr/>
            </a:pPr>
            <a:r>
              <a:rPr lang="en-US" dirty="0"/>
              <a:t>5-</a:t>
            </a:r>
            <a:fld id="{632B7975-0819-4B3D-9A0F-A7F295E0FF74}" type="slidenum">
              <a:rPr lang="en-US"/>
              <a:pPr>
                <a:defRPr/>
              </a:pPr>
              <a:t>1</a:t>
            </a:fld>
            <a:endParaRPr lang="en-US" dirty="0"/>
          </a:p>
        </p:txBody>
      </p:sp>
      <p:sp>
        <p:nvSpPr>
          <p:cNvPr id="14" name="Pentagon 13"/>
          <p:cNvSpPr/>
          <p:nvPr/>
        </p:nvSpPr>
        <p:spPr bwMode="auto">
          <a:xfrm>
            <a:off x="0" y="276225"/>
            <a:ext cx="1308100" cy="92075"/>
          </a:xfrm>
          <a:prstGeom prst="homePlate">
            <a:avLst/>
          </a:prstGeom>
          <a:solidFill>
            <a:schemeClr val="tx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2" name="Group 15"/>
          <p:cNvGrpSpPr>
            <a:grpSpLocks/>
          </p:cNvGrpSpPr>
          <p:nvPr/>
        </p:nvGrpSpPr>
        <p:grpSpPr bwMode="auto">
          <a:xfrm>
            <a:off x="0" y="0"/>
            <a:ext cx="9139238" cy="277813"/>
            <a:chOff x="0" y="0"/>
            <a:chExt cx="9139428" cy="277813"/>
          </a:xfrm>
        </p:grpSpPr>
        <p:sp>
          <p:nvSpPr>
            <p:cNvPr id="8" name="TextBox 7"/>
            <p:cNvSpPr txBox="1"/>
            <p:nvPr/>
          </p:nvSpPr>
          <p:spPr bwMode="auto">
            <a:xfrm>
              <a:off x="0" y="0"/>
              <a:ext cx="1308127" cy="277813"/>
            </a:xfrm>
            <a:prstGeom prst="rect">
              <a:avLst/>
            </a:prstGeom>
            <a:solidFill>
              <a:schemeClr val="bg2">
                <a:lumMod val="75000"/>
              </a:schemeClr>
            </a:solidFill>
            <a:ln w="12700">
              <a:solidFill>
                <a:schemeClr val="tx1"/>
              </a:solidFill>
            </a:ln>
          </p:spPr>
          <p:txBody>
            <a:bodyPr>
              <a:spAutoFit/>
            </a:bodyPr>
            <a:lstStyle/>
            <a:p>
              <a:pPr algn="ctr">
                <a:defRPr/>
              </a:pPr>
              <a:r>
                <a:rPr lang="en-US" sz="1200" dirty="0">
                  <a:hlinkClick r:id="rId3" action="ppaction://hlinksldjump"/>
                </a:rPr>
                <a:t>INTRO</a:t>
              </a:r>
              <a:endParaRPr lang="en-US" sz="1200" dirty="0"/>
            </a:p>
          </p:txBody>
        </p:sp>
        <p:sp>
          <p:nvSpPr>
            <p:cNvPr id="9" name="TextBox 8"/>
            <p:cNvSpPr txBox="1"/>
            <p:nvPr/>
          </p:nvSpPr>
          <p:spPr bwMode="auto">
            <a:xfrm>
              <a:off x="1303365"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solidFill>
                    <a:srgbClr val="7C0019"/>
                  </a:solidFill>
                  <a:hlinkClick r:id="rId4" action="ppaction://hlinksldjump"/>
                </a:rPr>
                <a:t>FUTURE VALUE</a:t>
              </a:r>
              <a:endParaRPr lang="en-US" sz="1200" spc="-100" dirty="0">
                <a:solidFill>
                  <a:srgbClr val="7C0019"/>
                </a:solidFill>
              </a:endParaRPr>
            </a:p>
          </p:txBody>
        </p:sp>
        <p:sp>
          <p:nvSpPr>
            <p:cNvPr id="10" name="TextBox 9"/>
            <p:cNvSpPr txBox="1"/>
            <p:nvPr/>
          </p:nvSpPr>
          <p:spPr bwMode="auto">
            <a:xfrm>
              <a:off x="5215046"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5" action="ppaction://hlinksldjump"/>
                </a:rPr>
                <a:t>ANNUITIES</a:t>
              </a:r>
              <a:endParaRPr lang="en-US" sz="1200" dirty="0"/>
            </a:p>
          </p:txBody>
        </p:sp>
        <p:sp>
          <p:nvSpPr>
            <p:cNvPr id="11" name="TextBox 10"/>
            <p:cNvSpPr txBox="1"/>
            <p:nvPr/>
          </p:nvSpPr>
          <p:spPr bwMode="auto">
            <a:xfrm>
              <a:off x="2608317" y="0"/>
              <a:ext cx="1306539"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6" action="ppaction://hlinksldjump"/>
                </a:rPr>
                <a:t>PRESENT VALUE</a:t>
              </a:r>
              <a:endParaRPr lang="en-US" sz="1200" spc="-100" dirty="0"/>
            </a:p>
          </p:txBody>
        </p:sp>
        <p:sp>
          <p:nvSpPr>
            <p:cNvPr id="12" name="TextBox 11"/>
            <p:cNvSpPr txBox="1"/>
            <p:nvPr/>
          </p:nvSpPr>
          <p:spPr bwMode="auto">
            <a:xfrm>
              <a:off x="7823363" y="0"/>
              <a:ext cx="1316065"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7" action="ppaction://hlinksldjump"/>
                </a:rPr>
                <a:t>AMORTIZATION</a:t>
              </a:r>
              <a:endParaRPr lang="en-US" sz="1200" spc="-100" dirty="0"/>
            </a:p>
          </p:txBody>
        </p:sp>
        <p:sp>
          <p:nvSpPr>
            <p:cNvPr id="13" name="TextBox 12"/>
            <p:cNvSpPr txBox="1"/>
            <p:nvPr/>
          </p:nvSpPr>
          <p:spPr bwMode="auto">
            <a:xfrm>
              <a:off x="3911681"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8" action="ppaction://hlinksldjump"/>
                </a:rPr>
                <a:t>I &amp; N</a:t>
              </a:r>
              <a:endParaRPr lang="en-US" sz="1200" dirty="0"/>
            </a:p>
          </p:txBody>
        </p:sp>
        <p:sp>
          <p:nvSpPr>
            <p:cNvPr id="15" name="TextBox 14"/>
            <p:cNvSpPr txBox="1"/>
            <p:nvPr/>
          </p:nvSpPr>
          <p:spPr bwMode="auto">
            <a:xfrm>
              <a:off x="6518411"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9" action="ppaction://hlinksldjump"/>
                </a:rPr>
                <a:t>RATES/RETURN</a:t>
              </a:r>
              <a:endParaRPr lang="en-US" sz="1200" spc="-100" dirty="0"/>
            </a:p>
          </p:txBody>
        </p:sp>
      </p:gr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additive="base">
                                        <p:cTn id="12" dur="1000" fill="hold"/>
                                        <p:tgtEl>
                                          <p:spTgt spid="14"/>
                                        </p:tgtEl>
                                        <p:attrNameLst>
                                          <p:attrName>ppt_x</p:attrName>
                                        </p:attrNameLst>
                                      </p:cBhvr>
                                      <p:tavLst>
                                        <p:tav tm="0">
                                          <p:val>
                                            <p:strVal val="0-#ppt_w/2"/>
                                          </p:val>
                                        </p:tav>
                                        <p:tav tm="100000">
                                          <p:val>
                                            <p:strVal val="#ppt_x"/>
                                          </p:val>
                                        </p:tav>
                                      </p:tavLst>
                                    </p:anim>
                                    <p:anim calcmode="lin" valueType="num">
                                      <p:cBhvr additive="base">
                                        <p:cTn id="13" dur="1000"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84163"/>
            <a:ext cx="8229600" cy="987425"/>
          </a:xfrm>
        </p:spPr>
        <p:txBody>
          <a:bodyPr/>
          <a:lstStyle/>
          <a:p>
            <a:pPr eaLnBrk="1" hangingPunct="1"/>
            <a:r>
              <a:rPr lang="en-US" dirty="0" smtClean="0"/>
              <a:t>Solving for PV:</a:t>
            </a:r>
            <a:br>
              <a:rPr lang="en-US" dirty="0" smtClean="0"/>
            </a:br>
            <a:r>
              <a:rPr lang="en-US" dirty="0" smtClean="0"/>
              <a:t>Calculator and Excel Methods</a:t>
            </a:r>
          </a:p>
        </p:txBody>
      </p:sp>
      <p:sp>
        <p:nvSpPr>
          <p:cNvPr id="13315" name="Rectangle 3"/>
          <p:cNvSpPr>
            <a:spLocks noGrp="1" noChangeArrowheads="1"/>
          </p:cNvSpPr>
          <p:nvPr>
            <p:ph sz="quarter" idx="1"/>
          </p:nvPr>
        </p:nvSpPr>
        <p:spPr>
          <a:xfrm>
            <a:off x="612775" y="1600200"/>
            <a:ext cx="7616825" cy="4495800"/>
          </a:xfrm>
        </p:spPr>
        <p:txBody>
          <a:bodyPr/>
          <a:lstStyle/>
          <a:p>
            <a:pPr eaLnBrk="1" hangingPunct="1">
              <a:defRPr/>
            </a:pPr>
            <a:r>
              <a:rPr lang="en-US" dirty="0" smtClean="0"/>
              <a:t>Solves the general FV equation for PV.</a:t>
            </a:r>
          </a:p>
          <a:p>
            <a:pPr eaLnBrk="1" hangingPunct="1">
              <a:defRPr/>
            </a:pPr>
            <a:r>
              <a:rPr lang="en-US" dirty="0" smtClean="0"/>
              <a:t>Exactly like solving for FV, except we have different input information and are solving for a different variable.</a:t>
            </a:r>
          </a:p>
          <a:p>
            <a:pPr eaLnBrk="1" hangingPunct="1">
              <a:defRPr/>
            </a:pPr>
            <a:endParaRPr lang="en-US" dirty="0" smtClean="0"/>
          </a:p>
          <a:p>
            <a:pPr eaLnBrk="1" hangingPunct="1">
              <a:defRPr/>
            </a:pPr>
            <a:endParaRPr lang="en-US" dirty="0" smtClean="0"/>
          </a:p>
          <a:p>
            <a:pPr eaLnBrk="1" hangingPunct="1">
              <a:defRPr/>
            </a:pPr>
            <a:endParaRPr lang="en-US" dirty="0" smtClean="0"/>
          </a:p>
          <a:p>
            <a:pPr eaLnBrk="1" hangingPunct="1">
              <a:buFont typeface="Wingdings" pitchFamily="2" charset="2"/>
              <a:buNone/>
              <a:defRPr/>
            </a:pPr>
            <a:endParaRPr lang="en-US" sz="1500" dirty="0" smtClean="0"/>
          </a:p>
          <a:p>
            <a:pPr eaLnBrk="1" hangingPunct="1">
              <a:buFont typeface="Wingdings" pitchFamily="2" charset="2"/>
              <a:buNone/>
              <a:defRPr/>
            </a:pPr>
            <a:r>
              <a:rPr lang="en-US" dirty="0" smtClean="0"/>
              <a:t>Excel:  =PV(rate,nper,pmt,fv,type)</a:t>
            </a:r>
          </a:p>
        </p:txBody>
      </p:sp>
      <p:sp>
        <p:nvSpPr>
          <p:cNvPr id="18" name="Slide Number Placeholder 17"/>
          <p:cNvSpPr>
            <a:spLocks noGrp="1"/>
          </p:cNvSpPr>
          <p:nvPr>
            <p:ph type="sldNum" sz="quarter" idx="10"/>
          </p:nvPr>
        </p:nvSpPr>
        <p:spPr/>
        <p:txBody>
          <a:bodyPr/>
          <a:lstStyle/>
          <a:p>
            <a:pPr>
              <a:defRPr/>
            </a:pPr>
            <a:r>
              <a:rPr lang="en-US" dirty="0"/>
              <a:t>5-</a:t>
            </a:r>
            <a:fld id="{2A283BD9-9F79-4B5F-9DB4-333C55D06C46}" type="slidenum">
              <a:rPr lang="en-US"/>
              <a:pPr>
                <a:defRPr/>
              </a:pPr>
              <a:t>10</a:t>
            </a:fld>
            <a:endParaRPr lang="en-US" dirty="0"/>
          </a:p>
        </p:txBody>
      </p:sp>
      <p:sp>
        <p:nvSpPr>
          <p:cNvPr id="34" name="AutoShape 13"/>
          <p:cNvSpPr>
            <a:spLocks noChangeArrowheads="1"/>
          </p:cNvSpPr>
          <p:nvPr/>
        </p:nvSpPr>
        <p:spPr bwMode="auto">
          <a:xfrm>
            <a:off x="6632575" y="3471863"/>
            <a:ext cx="639763" cy="365125"/>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dirty="0">
                <a:latin typeface="+mn-lt"/>
              </a:rPr>
              <a:t>100</a:t>
            </a:r>
          </a:p>
        </p:txBody>
      </p:sp>
      <p:grpSp>
        <p:nvGrpSpPr>
          <p:cNvPr id="14342" name="Group 20"/>
          <p:cNvGrpSpPr>
            <a:grpSpLocks/>
          </p:cNvGrpSpPr>
          <p:nvPr/>
        </p:nvGrpSpPr>
        <p:grpSpPr bwMode="auto">
          <a:xfrm>
            <a:off x="1581150" y="3375025"/>
            <a:ext cx="5983288" cy="1420813"/>
            <a:chOff x="1581150" y="3375025"/>
            <a:chExt cx="5983288" cy="1420813"/>
          </a:xfrm>
        </p:grpSpPr>
        <p:grpSp>
          <p:nvGrpSpPr>
            <p:cNvPr id="14352" name="Group 49"/>
            <p:cNvGrpSpPr>
              <a:grpSpLocks/>
            </p:cNvGrpSpPr>
            <p:nvPr/>
          </p:nvGrpSpPr>
          <p:grpSpPr bwMode="auto">
            <a:xfrm>
              <a:off x="1581150" y="3375025"/>
              <a:ext cx="5983288" cy="1420813"/>
              <a:chOff x="1581150" y="3375025"/>
              <a:chExt cx="5983288" cy="1420813"/>
            </a:xfrm>
          </p:grpSpPr>
          <p:grpSp>
            <p:nvGrpSpPr>
              <p:cNvPr id="14354" name="Group 20"/>
              <p:cNvGrpSpPr>
                <a:grpSpLocks/>
              </p:cNvGrpSpPr>
              <p:nvPr/>
            </p:nvGrpSpPr>
            <p:grpSpPr bwMode="auto">
              <a:xfrm>
                <a:off x="1581150" y="3375025"/>
                <a:ext cx="5983288" cy="1420813"/>
                <a:chOff x="1581150" y="3119438"/>
                <a:chExt cx="5983288" cy="1420812"/>
              </a:xfrm>
            </p:grpSpPr>
            <p:sp>
              <p:nvSpPr>
                <p:cNvPr id="38" name="AutoShape 4"/>
                <p:cNvSpPr>
                  <a:spLocks noChangeArrowheads="1"/>
                </p:cNvSpPr>
                <p:nvPr/>
              </p:nvSpPr>
              <p:spPr bwMode="auto">
                <a:xfrm>
                  <a:off x="1581150" y="3119438"/>
                  <a:ext cx="5983288" cy="1420812"/>
                </a:xfrm>
                <a:prstGeom prst="roundRect">
                  <a:avLst>
                    <a:gd name="adj" fmla="val 12486"/>
                  </a:avLst>
                </a:prstGeom>
                <a:solidFill>
                  <a:schemeClr val="accent1"/>
                </a:solidFill>
                <a:ln w="25400">
                  <a:solidFill>
                    <a:schemeClr val="tx1"/>
                  </a:solidFill>
                  <a:round/>
                  <a:headEnd/>
                  <a:tailEnd/>
                </a:ln>
              </p:spPr>
              <p:txBody>
                <a:bodyPr wrap="none" anchor="ctr"/>
                <a:lstStyle/>
                <a:p>
                  <a:pPr>
                    <a:defRPr/>
                  </a:pPr>
                  <a:endParaRPr lang="en-US" sz="2000" dirty="0">
                    <a:solidFill>
                      <a:srgbClr val="000000"/>
                    </a:solidFill>
                    <a:latin typeface="Arial" panose="020B0604020202020204" pitchFamily="34" charset="0"/>
                    <a:cs typeface="Arial" panose="020B0604020202020204" pitchFamily="34" charset="0"/>
                  </a:endParaRPr>
                </a:p>
              </p:txBody>
            </p:sp>
            <p:sp>
              <p:nvSpPr>
                <p:cNvPr id="39" name="AutoShape 5"/>
                <p:cNvSpPr>
                  <a:spLocks noChangeArrowheads="1"/>
                </p:cNvSpPr>
                <p:nvPr/>
              </p:nvSpPr>
              <p:spPr bwMode="auto">
                <a:xfrm>
                  <a:off x="1733550" y="3216276"/>
                  <a:ext cx="1189038" cy="365125"/>
                </a:xfrm>
                <a:prstGeom prst="roundRect">
                  <a:avLst>
                    <a:gd name="adj" fmla="val 12486"/>
                  </a:avLst>
                </a:prstGeom>
                <a:solidFill>
                  <a:schemeClr val="bg2"/>
                </a:solidFill>
                <a:ln w="9525">
                  <a:solidFill>
                    <a:schemeClr val="accent4"/>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INPUTS</a:t>
                  </a:r>
                </a:p>
              </p:txBody>
            </p:sp>
            <p:sp>
              <p:nvSpPr>
                <p:cNvPr id="40" name="AutoShape 6"/>
                <p:cNvSpPr>
                  <a:spLocks noChangeArrowheads="1"/>
                </p:cNvSpPr>
                <p:nvPr/>
              </p:nvSpPr>
              <p:spPr bwMode="auto">
                <a:xfrm>
                  <a:off x="1733550" y="4075112"/>
                  <a:ext cx="1189038" cy="366713"/>
                </a:xfrm>
                <a:prstGeom prst="roundRect">
                  <a:avLst>
                    <a:gd name="adj" fmla="val 12486"/>
                  </a:avLst>
                </a:prstGeom>
                <a:solidFill>
                  <a:schemeClr val="bg2"/>
                </a:solidFill>
                <a:ln w="9525">
                  <a:solidFill>
                    <a:schemeClr val="accent4"/>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OUTPUT</a:t>
                  </a:r>
                </a:p>
              </p:txBody>
            </p:sp>
            <p:sp>
              <p:nvSpPr>
                <p:cNvPr id="41" name="AutoShape 7"/>
                <p:cNvSpPr>
                  <a:spLocks noChangeArrowheads="1"/>
                </p:cNvSpPr>
                <p:nvPr/>
              </p:nvSpPr>
              <p:spPr bwMode="auto">
                <a:xfrm>
                  <a:off x="3141663" y="3644901"/>
                  <a:ext cx="639762" cy="366712"/>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N</a:t>
                  </a:r>
                </a:p>
              </p:txBody>
            </p:sp>
            <p:sp>
              <p:nvSpPr>
                <p:cNvPr id="42" name="AutoShape 8"/>
                <p:cNvSpPr>
                  <a:spLocks noChangeArrowheads="1"/>
                </p:cNvSpPr>
                <p:nvPr/>
              </p:nvSpPr>
              <p:spPr bwMode="auto">
                <a:xfrm>
                  <a:off x="4013200" y="3644901"/>
                  <a:ext cx="639763" cy="366712"/>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spc="-100" dirty="0">
                      <a:latin typeface="Arial" panose="020B0604020202020204" pitchFamily="34" charset="0"/>
                      <a:cs typeface="Arial" panose="020B0604020202020204" pitchFamily="34" charset="0"/>
                    </a:rPr>
                    <a:t>I/YR</a:t>
                  </a:r>
                </a:p>
              </p:txBody>
            </p:sp>
            <p:sp>
              <p:nvSpPr>
                <p:cNvPr id="43" name="AutoShape 9"/>
                <p:cNvSpPr>
                  <a:spLocks noChangeArrowheads="1"/>
                </p:cNvSpPr>
                <p:nvPr/>
              </p:nvSpPr>
              <p:spPr bwMode="auto">
                <a:xfrm>
                  <a:off x="5759450" y="3644901"/>
                  <a:ext cx="639763" cy="366712"/>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PMT</a:t>
                  </a:r>
                </a:p>
              </p:txBody>
            </p:sp>
            <p:sp>
              <p:nvSpPr>
                <p:cNvPr id="44" name="AutoShape 10"/>
                <p:cNvSpPr>
                  <a:spLocks noChangeArrowheads="1"/>
                </p:cNvSpPr>
                <p:nvPr/>
              </p:nvSpPr>
              <p:spPr bwMode="auto">
                <a:xfrm>
                  <a:off x="4886325" y="3644901"/>
                  <a:ext cx="639763" cy="366712"/>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PV</a:t>
                  </a:r>
                </a:p>
              </p:txBody>
            </p:sp>
            <p:sp>
              <p:nvSpPr>
                <p:cNvPr id="45" name="AutoShape 11"/>
                <p:cNvSpPr>
                  <a:spLocks noChangeArrowheads="1"/>
                </p:cNvSpPr>
                <p:nvPr/>
              </p:nvSpPr>
              <p:spPr bwMode="auto">
                <a:xfrm>
                  <a:off x="6630988" y="3644901"/>
                  <a:ext cx="641350" cy="366712"/>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FV</a:t>
                  </a:r>
                </a:p>
              </p:txBody>
            </p:sp>
            <p:sp>
              <p:nvSpPr>
                <p:cNvPr id="46" name="AutoShape 12"/>
                <p:cNvSpPr>
                  <a:spLocks noChangeArrowheads="1"/>
                </p:cNvSpPr>
                <p:nvPr/>
              </p:nvSpPr>
              <p:spPr bwMode="auto">
                <a:xfrm>
                  <a:off x="3141663" y="3216276"/>
                  <a:ext cx="639762" cy="365125"/>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3</a:t>
                  </a:r>
                </a:p>
              </p:txBody>
            </p:sp>
            <p:sp>
              <p:nvSpPr>
                <p:cNvPr id="47" name="AutoShape 14"/>
                <p:cNvSpPr>
                  <a:spLocks noChangeArrowheads="1"/>
                </p:cNvSpPr>
                <p:nvPr/>
              </p:nvSpPr>
              <p:spPr bwMode="auto">
                <a:xfrm>
                  <a:off x="5757863" y="3216276"/>
                  <a:ext cx="639762" cy="365125"/>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spc="-20" dirty="0">
                      <a:latin typeface="Arial" panose="020B0604020202020204" pitchFamily="34" charset="0"/>
                      <a:cs typeface="Arial" panose="020B0604020202020204" pitchFamily="34" charset="0"/>
                    </a:rPr>
                    <a:t>0</a:t>
                  </a:r>
                </a:p>
              </p:txBody>
            </p:sp>
            <p:sp>
              <p:nvSpPr>
                <p:cNvPr id="48" name="AutoShape 15"/>
                <p:cNvSpPr>
                  <a:spLocks noChangeArrowheads="1"/>
                </p:cNvSpPr>
                <p:nvPr/>
              </p:nvSpPr>
              <p:spPr bwMode="auto">
                <a:xfrm>
                  <a:off x="4006850" y="3216276"/>
                  <a:ext cx="641350" cy="366712"/>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4</a:t>
                  </a:r>
                </a:p>
              </p:txBody>
            </p:sp>
          </p:grpSp>
          <p:sp>
            <p:nvSpPr>
              <p:cNvPr id="31" name="AutoShape 15"/>
              <p:cNvSpPr>
                <a:spLocks noChangeArrowheads="1"/>
              </p:cNvSpPr>
              <p:nvPr/>
            </p:nvSpPr>
            <p:spPr bwMode="auto">
              <a:xfrm>
                <a:off x="4837113" y="4332288"/>
                <a:ext cx="731837" cy="366712"/>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-88.90</a:t>
                </a:r>
              </a:p>
            </p:txBody>
          </p:sp>
        </p:grpSp>
        <p:sp>
          <p:nvSpPr>
            <p:cNvPr id="20" name="AutoShape 15"/>
            <p:cNvSpPr>
              <a:spLocks noChangeArrowheads="1"/>
            </p:cNvSpPr>
            <p:nvPr/>
          </p:nvSpPr>
          <p:spPr bwMode="auto">
            <a:xfrm>
              <a:off x="6630988" y="3471863"/>
              <a:ext cx="641350" cy="366712"/>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100</a:t>
              </a:r>
            </a:p>
          </p:txBody>
        </p:sp>
      </p:grpSp>
      <p:grpSp>
        <p:nvGrpSpPr>
          <p:cNvPr id="5" name="Group 28"/>
          <p:cNvGrpSpPr>
            <a:grpSpLocks/>
          </p:cNvGrpSpPr>
          <p:nvPr/>
        </p:nvGrpSpPr>
        <p:grpSpPr bwMode="auto">
          <a:xfrm>
            <a:off x="0" y="0"/>
            <a:ext cx="9139238" cy="277813"/>
            <a:chOff x="0" y="0"/>
            <a:chExt cx="9139428" cy="277813"/>
          </a:xfrm>
        </p:grpSpPr>
        <p:sp>
          <p:nvSpPr>
            <p:cNvPr id="51" name="TextBox 50"/>
            <p:cNvSpPr txBox="1"/>
            <p:nvPr/>
          </p:nvSpPr>
          <p:spPr bwMode="auto">
            <a:xfrm>
              <a:off x="0" y="0"/>
              <a:ext cx="1308127" cy="277813"/>
            </a:xfrm>
            <a:prstGeom prst="rect">
              <a:avLst/>
            </a:prstGeom>
            <a:solidFill>
              <a:schemeClr val="accent4">
                <a:lumMod val="40000"/>
                <a:lumOff val="60000"/>
              </a:schemeClr>
            </a:solidFill>
            <a:ln w="12700">
              <a:solidFill>
                <a:schemeClr val="tx1"/>
              </a:solidFill>
            </a:ln>
          </p:spPr>
          <p:txBody>
            <a:bodyPr>
              <a:spAutoFit/>
            </a:bodyPr>
            <a:lstStyle/>
            <a:p>
              <a:pPr algn="ctr">
                <a:defRPr/>
              </a:pPr>
              <a:r>
                <a:rPr lang="en-US" sz="1200" dirty="0">
                  <a:hlinkClick r:id="rId3" action="ppaction://hlinksldjump"/>
                </a:rPr>
                <a:t>INTRO</a:t>
              </a:r>
              <a:endParaRPr lang="en-US" sz="1200" dirty="0"/>
            </a:p>
          </p:txBody>
        </p:sp>
        <p:sp>
          <p:nvSpPr>
            <p:cNvPr id="52" name="TextBox 51"/>
            <p:cNvSpPr txBox="1"/>
            <p:nvPr/>
          </p:nvSpPr>
          <p:spPr bwMode="auto">
            <a:xfrm>
              <a:off x="1303365"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solidFill>
                    <a:srgbClr val="7C0019"/>
                  </a:solidFill>
                  <a:hlinkClick r:id="rId4" action="ppaction://hlinksldjump"/>
                </a:rPr>
                <a:t>FUTURE VALUE</a:t>
              </a:r>
              <a:endParaRPr lang="en-US" sz="1200" spc="-100" dirty="0">
                <a:solidFill>
                  <a:srgbClr val="7C0019"/>
                </a:solidFill>
              </a:endParaRPr>
            </a:p>
          </p:txBody>
        </p:sp>
        <p:sp>
          <p:nvSpPr>
            <p:cNvPr id="53" name="TextBox 52"/>
            <p:cNvSpPr txBox="1"/>
            <p:nvPr/>
          </p:nvSpPr>
          <p:spPr bwMode="auto">
            <a:xfrm>
              <a:off x="5215046"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5" action="ppaction://hlinksldjump"/>
                </a:rPr>
                <a:t>ANNUITIES</a:t>
              </a:r>
              <a:endParaRPr lang="en-US" sz="1200" dirty="0"/>
            </a:p>
          </p:txBody>
        </p:sp>
        <p:sp>
          <p:nvSpPr>
            <p:cNvPr id="54" name="TextBox 53"/>
            <p:cNvSpPr txBox="1"/>
            <p:nvPr/>
          </p:nvSpPr>
          <p:spPr bwMode="auto">
            <a:xfrm>
              <a:off x="2608317" y="0"/>
              <a:ext cx="1306539" cy="277813"/>
            </a:xfrm>
            <a:prstGeom prst="rect">
              <a:avLst/>
            </a:prstGeom>
            <a:solidFill>
              <a:schemeClr val="bg2">
                <a:lumMod val="75000"/>
              </a:schemeClr>
            </a:solidFill>
            <a:ln>
              <a:solidFill>
                <a:schemeClr val="tx1"/>
              </a:solidFill>
            </a:ln>
          </p:spPr>
          <p:txBody>
            <a:bodyPr>
              <a:spAutoFit/>
            </a:bodyPr>
            <a:lstStyle/>
            <a:p>
              <a:pPr algn="ctr">
                <a:defRPr/>
              </a:pPr>
              <a:r>
                <a:rPr lang="en-US" sz="1200" spc="-100" dirty="0">
                  <a:hlinkClick r:id="rId6" action="ppaction://hlinksldjump"/>
                </a:rPr>
                <a:t>PRESENT VALUE</a:t>
              </a:r>
              <a:endParaRPr lang="en-US" sz="1200" spc="-100" dirty="0"/>
            </a:p>
          </p:txBody>
        </p:sp>
        <p:sp>
          <p:nvSpPr>
            <p:cNvPr id="55" name="TextBox 54"/>
            <p:cNvSpPr txBox="1"/>
            <p:nvPr/>
          </p:nvSpPr>
          <p:spPr bwMode="auto">
            <a:xfrm>
              <a:off x="7823363" y="0"/>
              <a:ext cx="1316065"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7" action="ppaction://hlinksldjump"/>
                </a:rPr>
                <a:t>AMORTIZATION</a:t>
              </a:r>
              <a:endParaRPr lang="en-US" sz="1200" spc="-100" dirty="0"/>
            </a:p>
          </p:txBody>
        </p:sp>
        <p:sp>
          <p:nvSpPr>
            <p:cNvPr id="56" name="TextBox 55"/>
            <p:cNvSpPr txBox="1"/>
            <p:nvPr/>
          </p:nvSpPr>
          <p:spPr bwMode="auto">
            <a:xfrm>
              <a:off x="3911681"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8" action="ppaction://hlinksldjump"/>
                </a:rPr>
                <a:t>I &amp; N</a:t>
              </a:r>
              <a:endParaRPr lang="en-US" sz="1200" dirty="0"/>
            </a:p>
          </p:txBody>
        </p:sp>
        <p:sp>
          <p:nvSpPr>
            <p:cNvPr id="57" name="TextBox 56"/>
            <p:cNvSpPr txBox="1"/>
            <p:nvPr/>
          </p:nvSpPr>
          <p:spPr bwMode="auto">
            <a:xfrm>
              <a:off x="6518411"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9" action="ppaction://hlinksldjump"/>
                </a:rPr>
                <a:t>RATES/RETURN</a:t>
              </a:r>
              <a:endParaRPr lang="en-US" sz="1200" spc="-100" dirty="0"/>
            </a:p>
          </p:txBody>
        </p:sp>
      </p:grpSp>
      <p:sp>
        <p:nvSpPr>
          <p:cNvPr id="58" name="Pentagon 57"/>
          <p:cNvSpPr/>
          <p:nvPr/>
        </p:nvSpPr>
        <p:spPr bwMode="auto">
          <a:xfrm>
            <a:off x="0" y="276225"/>
            <a:ext cx="3922713" cy="92075"/>
          </a:xfrm>
          <a:prstGeom prst="homePlate">
            <a:avLst/>
          </a:prstGeom>
          <a:solidFill>
            <a:schemeClr val="tx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58"/>
                                        </p:tgtEl>
                                        <p:attrNameLst>
                                          <p:attrName>style.visibility</p:attrName>
                                        </p:attrNameLst>
                                      </p:cBhvr>
                                      <p:to>
                                        <p:strVal val="visible"/>
                                      </p:to>
                                    </p:set>
                                    <p:anim calcmode="lin" valueType="num">
                                      <p:cBhvr additive="base">
                                        <p:cTn id="12" dur="1000" fill="hold"/>
                                        <p:tgtEl>
                                          <p:spTgt spid="58"/>
                                        </p:tgtEl>
                                        <p:attrNameLst>
                                          <p:attrName>ppt_x</p:attrName>
                                        </p:attrNameLst>
                                      </p:cBhvr>
                                      <p:tavLst>
                                        <p:tav tm="0">
                                          <p:val>
                                            <p:strVal val="0-#ppt_w/2"/>
                                          </p:val>
                                        </p:tav>
                                        <p:tav tm="100000">
                                          <p:val>
                                            <p:strVal val="#ppt_x"/>
                                          </p:val>
                                        </p:tav>
                                      </p:tavLst>
                                    </p:anim>
                                    <p:anim calcmode="lin" valueType="num">
                                      <p:cBhvr additive="base">
                                        <p:cTn id="13" dur="1000" fill="hold"/>
                                        <p:tgtEl>
                                          <p:spTgt spid="5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314325"/>
            <a:ext cx="8229600" cy="957263"/>
          </a:xfrm>
        </p:spPr>
        <p:txBody>
          <a:bodyPr/>
          <a:lstStyle/>
          <a:p>
            <a:pPr eaLnBrk="1" hangingPunct="1"/>
            <a:r>
              <a:rPr lang="en-US" dirty="0" smtClean="0"/>
              <a:t>Solving for I:  What annual interest rate would cause $100 to grow to $119.10 in 3 years?</a:t>
            </a:r>
          </a:p>
        </p:txBody>
      </p:sp>
      <p:sp>
        <p:nvSpPr>
          <p:cNvPr id="14339" name="Rectangle 3"/>
          <p:cNvSpPr>
            <a:spLocks noGrp="1" noChangeArrowheads="1"/>
          </p:cNvSpPr>
          <p:nvPr>
            <p:ph sz="quarter" idx="1"/>
          </p:nvPr>
        </p:nvSpPr>
        <p:spPr>
          <a:xfrm>
            <a:off x="612775" y="1600200"/>
            <a:ext cx="7616825" cy="4495800"/>
          </a:xfrm>
        </p:spPr>
        <p:txBody>
          <a:bodyPr>
            <a:spAutoFit/>
          </a:bodyPr>
          <a:lstStyle/>
          <a:p>
            <a:pPr eaLnBrk="1" hangingPunct="1">
              <a:defRPr/>
            </a:pPr>
            <a:r>
              <a:rPr lang="en-US" dirty="0" smtClean="0"/>
              <a:t>Solves the general FV equation for I/YR.</a:t>
            </a:r>
          </a:p>
          <a:p>
            <a:pPr eaLnBrk="1" hangingPunct="1">
              <a:defRPr/>
            </a:pPr>
            <a:r>
              <a:rPr lang="en-US" dirty="0" smtClean="0"/>
              <a:t>Hard to solve without a financial calculator or spreadsheet.</a:t>
            </a:r>
          </a:p>
          <a:p>
            <a:pPr eaLnBrk="1" hangingPunct="1">
              <a:defRPr/>
            </a:pPr>
            <a:endParaRPr lang="en-US" dirty="0" smtClean="0"/>
          </a:p>
          <a:p>
            <a:pPr eaLnBrk="1" hangingPunct="1">
              <a:defRPr/>
            </a:pPr>
            <a:endParaRPr lang="en-US" dirty="0" smtClean="0"/>
          </a:p>
          <a:p>
            <a:pPr eaLnBrk="1" hangingPunct="1">
              <a:defRPr/>
            </a:pPr>
            <a:endParaRPr lang="en-US" dirty="0" smtClean="0"/>
          </a:p>
          <a:p>
            <a:pPr eaLnBrk="1" hangingPunct="1">
              <a:defRPr/>
            </a:pPr>
            <a:endParaRPr lang="en-US" dirty="0" smtClean="0"/>
          </a:p>
          <a:p>
            <a:pPr eaLnBrk="1" hangingPunct="1">
              <a:buFont typeface="Wingdings" pitchFamily="2" charset="2"/>
              <a:buNone/>
              <a:defRPr/>
            </a:pPr>
            <a:r>
              <a:rPr lang="en-US" dirty="0" smtClean="0"/>
              <a:t>Excel:  =RATE(nper,pmt,pv,fv,type,guess)</a:t>
            </a:r>
          </a:p>
        </p:txBody>
      </p:sp>
      <p:sp>
        <p:nvSpPr>
          <p:cNvPr id="19" name="Slide Number Placeholder 18"/>
          <p:cNvSpPr>
            <a:spLocks noGrp="1"/>
          </p:cNvSpPr>
          <p:nvPr>
            <p:ph type="sldNum" sz="quarter" idx="10"/>
          </p:nvPr>
        </p:nvSpPr>
        <p:spPr/>
        <p:txBody>
          <a:bodyPr/>
          <a:lstStyle/>
          <a:p>
            <a:pPr>
              <a:defRPr/>
            </a:pPr>
            <a:r>
              <a:rPr lang="en-US" dirty="0"/>
              <a:t>5-</a:t>
            </a:r>
            <a:fld id="{362B47C3-D24B-416C-AEAE-C5B687F70EB0}" type="slidenum">
              <a:rPr lang="en-US"/>
              <a:pPr>
                <a:defRPr/>
              </a:pPr>
              <a:t>11</a:t>
            </a:fld>
            <a:endParaRPr lang="en-US" dirty="0"/>
          </a:p>
        </p:txBody>
      </p:sp>
      <p:grpSp>
        <p:nvGrpSpPr>
          <p:cNvPr id="2" name="Group 19"/>
          <p:cNvGrpSpPr>
            <a:grpSpLocks/>
          </p:cNvGrpSpPr>
          <p:nvPr/>
        </p:nvGrpSpPr>
        <p:grpSpPr bwMode="auto">
          <a:xfrm>
            <a:off x="1581150" y="3127375"/>
            <a:ext cx="5983288" cy="1420813"/>
            <a:chOff x="1581150" y="3375025"/>
            <a:chExt cx="5983288" cy="1420813"/>
          </a:xfrm>
        </p:grpSpPr>
        <p:grpSp>
          <p:nvGrpSpPr>
            <p:cNvPr id="15375" name="Group 34"/>
            <p:cNvGrpSpPr>
              <a:grpSpLocks/>
            </p:cNvGrpSpPr>
            <p:nvPr/>
          </p:nvGrpSpPr>
          <p:grpSpPr bwMode="auto">
            <a:xfrm>
              <a:off x="1581150" y="3375025"/>
              <a:ext cx="5983288" cy="1420813"/>
              <a:chOff x="1581150" y="3375025"/>
              <a:chExt cx="5983288" cy="1420813"/>
            </a:xfrm>
          </p:grpSpPr>
          <p:grpSp>
            <p:nvGrpSpPr>
              <p:cNvPr id="15377" name="Group 20"/>
              <p:cNvGrpSpPr>
                <a:grpSpLocks/>
              </p:cNvGrpSpPr>
              <p:nvPr/>
            </p:nvGrpSpPr>
            <p:grpSpPr bwMode="auto">
              <a:xfrm>
                <a:off x="1581150" y="3375025"/>
                <a:ext cx="5983288" cy="1420813"/>
                <a:chOff x="1581150" y="3119438"/>
                <a:chExt cx="5983288" cy="1420812"/>
              </a:xfrm>
            </p:grpSpPr>
            <p:sp>
              <p:nvSpPr>
                <p:cNvPr id="38" name="AutoShape 4"/>
                <p:cNvSpPr>
                  <a:spLocks noChangeArrowheads="1"/>
                </p:cNvSpPr>
                <p:nvPr/>
              </p:nvSpPr>
              <p:spPr bwMode="auto">
                <a:xfrm>
                  <a:off x="1581150" y="3119438"/>
                  <a:ext cx="5983288" cy="1420812"/>
                </a:xfrm>
                <a:prstGeom prst="roundRect">
                  <a:avLst>
                    <a:gd name="adj" fmla="val 12486"/>
                  </a:avLst>
                </a:prstGeom>
                <a:solidFill>
                  <a:schemeClr val="accent1"/>
                </a:solidFill>
                <a:ln w="25400">
                  <a:solidFill>
                    <a:schemeClr val="tx1"/>
                  </a:solidFill>
                  <a:round/>
                  <a:headEnd/>
                  <a:tailEnd/>
                </a:ln>
              </p:spPr>
              <p:txBody>
                <a:bodyPr wrap="none" anchor="ctr"/>
                <a:lstStyle/>
                <a:p>
                  <a:pPr>
                    <a:defRPr/>
                  </a:pPr>
                  <a:endParaRPr lang="en-US" sz="2000" dirty="0">
                    <a:solidFill>
                      <a:srgbClr val="000000"/>
                    </a:solidFill>
                    <a:latin typeface="Arial" panose="020B0604020202020204" pitchFamily="34" charset="0"/>
                    <a:cs typeface="Arial" panose="020B0604020202020204" pitchFamily="34" charset="0"/>
                  </a:endParaRPr>
                </a:p>
              </p:txBody>
            </p:sp>
            <p:sp>
              <p:nvSpPr>
                <p:cNvPr id="39" name="AutoShape 5"/>
                <p:cNvSpPr>
                  <a:spLocks noChangeArrowheads="1"/>
                </p:cNvSpPr>
                <p:nvPr/>
              </p:nvSpPr>
              <p:spPr bwMode="auto">
                <a:xfrm>
                  <a:off x="1733550" y="3216276"/>
                  <a:ext cx="1189038" cy="365125"/>
                </a:xfrm>
                <a:prstGeom prst="roundRect">
                  <a:avLst>
                    <a:gd name="adj" fmla="val 12486"/>
                  </a:avLst>
                </a:prstGeom>
                <a:solidFill>
                  <a:schemeClr val="bg2"/>
                </a:solidFill>
                <a:ln w="9525">
                  <a:solidFill>
                    <a:schemeClr val="accent4"/>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INPUTS</a:t>
                  </a:r>
                </a:p>
              </p:txBody>
            </p:sp>
            <p:sp>
              <p:nvSpPr>
                <p:cNvPr id="40" name="AutoShape 6"/>
                <p:cNvSpPr>
                  <a:spLocks noChangeArrowheads="1"/>
                </p:cNvSpPr>
                <p:nvPr/>
              </p:nvSpPr>
              <p:spPr bwMode="auto">
                <a:xfrm>
                  <a:off x="1733550" y="4075112"/>
                  <a:ext cx="1189038" cy="366713"/>
                </a:xfrm>
                <a:prstGeom prst="roundRect">
                  <a:avLst>
                    <a:gd name="adj" fmla="val 12486"/>
                  </a:avLst>
                </a:prstGeom>
                <a:solidFill>
                  <a:schemeClr val="bg2"/>
                </a:solidFill>
                <a:ln w="9525">
                  <a:solidFill>
                    <a:schemeClr val="accent4"/>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OUTPUT</a:t>
                  </a:r>
                </a:p>
              </p:txBody>
            </p:sp>
            <p:sp>
              <p:nvSpPr>
                <p:cNvPr id="41" name="AutoShape 7"/>
                <p:cNvSpPr>
                  <a:spLocks noChangeArrowheads="1"/>
                </p:cNvSpPr>
                <p:nvPr/>
              </p:nvSpPr>
              <p:spPr bwMode="auto">
                <a:xfrm>
                  <a:off x="3141663" y="3644901"/>
                  <a:ext cx="639762" cy="366712"/>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N</a:t>
                  </a:r>
                </a:p>
              </p:txBody>
            </p:sp>
            <p:sp>
              <p:nvSpPr>
                <p:cNvPr id="42" name="AutoShape 8"/>
                <p:cNvSpPr>
                  <a:spLocks noChangeArrowheads="1"/>
                </p:cNvSpPr>
                <p:nvPr/>
              </p:nvSpPr>
              <p:spPr bwMode="auto">
                <a:xfrm>
                  <a:off x="4013200" y="3644901"/>
                  <a:ext cx="639763" cy="366712"/>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spc="-100" dirty="0">
                      <a:latin typeface="Arial" panose="020B0604020202020204" pitchFamily="34" charset="0"/>
                      <a:cs typeface="Arial" panose="020B0604020202020204" pitchFamily="34" charset="0"/>
                    </a:rPr>
                    <a:t>I/YR</a:t>
                  </a:r>
                </a:p>
              </p:txBody>
            </p:sp>
            <p:sp>
              <p:nvSpPr>
                <p:cNvPr id="43" name="AutoShape 9"/>
                <p:cNvSpPr>
                  <a:spLocks noChangeArrowheads="1"/>
                </p:cNvSpPr>
                <p:nvPr/>
              </p:nvSpPr>
              <p:spPr bwMode="auto">
                <a:xfrm>
                  <a:off x="5759450" y="3644901"/>
                  <a:ext cx="639763" cy="366712"/>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PMT</a:t>
                  </a:r>
                </a:p>
              </p:txBody>
            </p:sp>
            <p:sp>
              <p:nvSpPr>
                <p:cNvPr id="44" name="AutoShape 10"/>
                <p:cNvSpPr>
                  <a:spLocks noChangeArrowheads="1"/>
                </p:cNvSpPr>
                <p:nvPr/>
              </p:nvSpPr>
              <p:spPr bwMode="auto">
                <a:xfrm>
                  <a:off x="4886325" y="3644901"/>
                  <a:ext cx="639763" cy="366712"/>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PV</a:t>
                  </a:r>
                </a:p>
              </p:txBody>
            </p:sp>
            <p:sp>
              <p:nvSpPr>
                <p:cNvPr id="45" name="AutoShape 11"/>
                <p:cNvSpPr>
                  <a:spLocks noChangeArrowheads="1"/>
                </p:cNvSpPr>
                <p:nvPr/>
              </p:nvSpPr>
              <p:spPr bwMode="auto">
                <a:xfrm>
                  <a:off x="6630988" y="3644901"/>
                  <a:ext cx="641350" cy="366712"/>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FV</a:t>
                  </a:r>
                </a:p>
              </p:txBody>
            </p:sp>
            <p:sp>
              <p:nvSpPr>
                <p:cNvPr id="46" name="AutoShape 12"/>
                <p:cNvSpPr>
                  <a:spLocks noChangeArrowheads="1"/>
                </p:cNvSpPr>
                <p:nvPr/>
              </p:nvSpPr>
              <p:spPr bwMode="auto">
                <a:xfrm>
                  <a:off x="3141663" y="3216276"/>
                  <a:ext cx="639762" cy="365125"/>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3</a:t>
                  </a:r>
                </a:p>
              </p:txBody>
            </p:sp>
            <p:sp>
              <p:nvSpPr>
                <p:cNvPr id="47" name="AutoShape 14"/>
                <p:cNvSpPr>
                  <a:spLocks noChangeArrowheads="1"/>
                </p:cNvSpPr>
                <p:nvPr/>
              </p:nvSpPr>
              <p:spPr bwMode="auto">
                <a:xfrm>
                  <a:off x="5757863" y="3216276"/>
                  <a:ext cx="639762" cy="365125"/>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spc="-20" dirty="0">
                      <a:latin typeface="Arial" panose="020B0604020202020204" pitchFamily="34" charset="0"/>
                      <a:cs typeface="Arial" panose="020B0604020202020204" pitchFamily="34" charset="0"/>
                    </a:rPr>
                    <a:t>0</a:t>
                  </a:r>
                </a:p>
              </p:txBody>
            </p:sp>
            <p:sp>
              <p:nvSpPr>
                <p:cNvPr id="48" name="AutoShape 15"/>
                <p:cNvSpPr>
                  <a:spLocks noChangeArrowheads="1"/>
                </p:cNvSpPr>
                <p:nvPr/>
              </p:nvSpPr>
              <p:spPr bwMode="auto">
                <a:xfrm>
                  <a:off x="4006850" y="4076700"/>
                  <a:ext cx="641350" cy="366712"/>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6</a:t>
                  </a:r>
                </a:p>
              </p:txBody>
            </p:sp>
          </p:grpSp>
          <p:sp>
            <p:nvSpPr>
              <p:cNvPr id="37" name="AutoShape 16"/>
              <p:cNvSpPr>
                <a:spLocks noChangeArrowheads="1"/>
              </p:cNvSpPr>
              <p:nvPr/>
            </p:nvSpPr>
            <p:spPr bwMode="auto">
              <a:xfrm>
                <a:off x="4884738" y="3471863"/>
                <a:ext cx="639762" cy="365125"/>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-100</a:t>
                </a:r>
              </a:p>
            </p:txBody>
          </p:sp>
        </p:grpSp>
        <p:sp>
          <p:nvSpPr>
            <p:cNvPr id="35" name="AutoShape 15"/>
            <p:cNvSpPr>
              <a:spLocks noChangeArrowheads="1"/>
            </p:cNvSpPr>
            <p:nvPr/>
          </p:nvSpPr>
          <p:spPr bwMode="auto">
            <a:xfrm>
              <a:off x="6542088" y="3471863"/>
              <a:ext cx="822325" cy="366712"/>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119.10</a:t>
              </a:r>
            </a:p>
          </p:txBody>
        </p:sp>
      </p:grpSp>
      <p:grpSp>
        <p:nvGrpSpPr>
          <p:cNvPr id="5" name="Group 28"/>
          <p:cNvGrpSpPr>
            <a:grpSpLocks/>
          </p:cNvGrpSpPr>
          <p:nvPr/>
        </p:nvGrpSpPr>
        <p:grpSpPr bwMode="auto">
          <a:xfrm>
            <a:off x="1588" y="0"/>
            <a:ext cx="9140825" cy="277813"/>
            <a:chOff x="0" y="0"/>
            <a:chExt cx="9139428" cy="277813"/>
          </a:xfrm>
        </p:grpSpPr>
        <p:sp>
          <p:nvSpPr>
            <p:cNvPr id="50" name="TextBox 49"/>
            <p:cNvSpPr txBox="1"/>
            <p:nvPr/>
          </p:nvSpPr>
          <p:spPr bwMode="auto">
            <a:xfrm>
              <a:off x="0" y="0"/>
              <a:ext cx="1307900" cy="277813"/>
            </a:xfrm>
            <a:prstGeom prst="rect">
              <a:avLst/>
            </a:prstGeom>
            <a:solidFill>
              <a:schemeClr val="accent4">
                <a:lumMod val="40000"/>
                <a:lumOff val="60000"/>
              </a:schemeClr>
            </a:solidFill>
            <a:ln w="12700">
              <a:solidFill>
                <a:schemeClr val="tx1"/>
              </a:solidFill>
            </a:ln>
          </p:spPr>
          <p:txBody>
            <a:bodyPr>
              <a:spAutoFit/>
            </a:bodyPr>
            <a:lstStyle/>
            <a:p>
              <a:pPr algn="ctr">
                <a:defRPr/>
              </a:pPr>
              <a:r>
                <a:rPr lang="en-US" sz="1200" dirty="0">
                  <a:hlinkClick r:id="rId3" action="ppaction://hlinksldjump"/>
                </a:rPr>
                <a:t>INTRO</a:t>
              </a:r>
              <a:endParaRPr lang="en-US" sz="1200" dirty="0"/>
            </a:p>
          </p:txBody>
        </p:sp>
        <p:sp>
          <p:nvSpPr>
            <p:cNvPr id="51" name="TextBox 50"/>
            <p:cNvSpPr txBox="1"/>
            <p:nvPr/>
          </p:nvSpPr>
          <p:spPr bwMode="auto">
            <a:xfrm>
              <a:off x="1303138" y="0"/>
              <a:ext cx="13079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solidFill>
                    <a:srgbClr val="7C0019"/>
                  </a:solidFill>
                  <a:hlinkClick r:id="rId4" action="ppaction://hlinksldjump"/>
                </a:rPr>
                <a:t>FUTURE VALUE</a:t>
              </a:r>
              <a:endParaRPr lang="en-US" sz="1200" spc="-100" dirty="0">
                <a:solidFill>
                  <a:srgbClr val="7C0019"/>
                </a:solidFill>
              </a:endParaRPr>
            </a:p>
          </p:txBody>
        </p:sp>
        <p:sp>
          <p:nvSpPr>
            <p:cNvPr id="52" name="TextBox 51"/>
            <p:cNvSpPr txBox="1"/>
            <p:nvPr/>
          </p:nvSpPr>
          <p:spPr bwMode="auto">
            <a:xfrm>
              <a:off x="5215728" y="0"/>
              <a:ext cx="13079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5" action="ppaction://hlinksldjump"/>
                </a:rPr>
                <a:t>ANNUITIES</a:t>
              </a:r>
              <a:endParaRPr lang="en-US" sz="1200" dirty="0"/>
            </a:p>
          </p:txBody>
        </p:sp>
        <p:sp>
          <p:nvSpPr>
            <p:cNvPr id="53" name="TextBox 52"/>
            <p:cNvSpPr txBox="1"/>
            <p:nvPr/>
          </p:nvSpPr>
          <p:spPr bwMode="auto">
            <a:xfrm>
              <a:off x="2607863" y="0"/>
              <a:ext cx="13079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6" action="ppaction://hlinksldjump"/>
                </a:rPr>
                <a:t>PRESENT VALUE</a:t>
              </a:r>
              <a:endParaRPr lang="en-US" sz="1200" spc="-100" dirty="0"/>
            </a:p>
          </p:txBody>
        </p:sp>
        <p:sp>
          <p:nvSpPr>
            <p:cNvPr id="54" name="TextBox 53"/>
            <p:cNvSpPr txBox="1"/>
            <p:nvPr/>
          </p:nvSpPr>
          <p:spPr bwMode="auto">
            <a:xfrm>
              <a:off x="7822004" y="0"/>
              <a:ext cx="1317424"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7" action="ppaction://hlinksldjump"/>
                </a:rPr>
                <a:t>AMORTIZATION</a:t>
              </a:r>
              <a:endParaRPr lang="en-US" sz="1200" spc="-100" dirty="0"/>
            </a:p>
          </p:txBody>
        </p:sp>
        <p:sp>
          <p:nvSpPr>
            <p:cNvPr id="55" name="TextBox 54"/>
            <p:cNvSpPr txBox="1"/>
            <p:nvPr/>
          </p:nvSpPr>
          <p:spPr bwMode="auto">
            <a:xfrm>
              <a:off x="3911002" y="0"/>
              <a:ext cx="1307900" cy="277813"/>
            </a:xfrm>
            <a:prstGeom prst="rect">
              <a:avLst/>
            </a:prstGeom>
            <a:solidFill>
              <a:schemeClr val="bg2">
                <a:lumMod val="75000"/>
              </a:schemeClr>
            </a:solidFill>
            <a:ln>
              <a:solidFill>
                <a:schemeClr val="tx1"/>
              </a:solidFill>
            </a:ln>
          </p:spPr>
          <p:txBody>
            <a:bodyPr>
              <a:spAutoFit/>
            </a:bodyPr>
            <a:lstStyle/>
            <a:p>
              <a:pPr algn="ctr">
                <a:defRPr/>
              </a:pPr>
              <a:r>
                <a:rPr lang="en-US" sz="1200" dirty="0">
                  <a:hlinkClick r:id="rId8" action="ppaction://hlinksldjump"/>
                </a:rPr>
                <a:t>I &amp; N</a:t>
              </a:r>
              <a:endParaRPr lang="en-US" sz="1200" dirty="0"/>
            </a:p>
          </p:txBody>
        </p:sp>
        <p:sp>
          <p:nvSpPr>
            <p:cNvPr id="56" name="TextBox 55"/>
            <p:cNvSpPr txBox="1"/>
            <p:nvPr/>
          </p:nvSpPr>
          <p:spPr bwMode="auto">
            <a:xfrm>
              <a:off x="6518866" y="0"/>
              <a:ext cx="13079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9" action="ppaction://hlinksldjump"/>
                </a:rPr>
                <a:t>RATES/RETURN</a:t>
              </a:r>
              <a:endParaRPr lang="en-US" sz="1200" spc="-100" dirty="0"/>
            </a:p>
          </p:txBody>
        </p:sp>
      </p:grpSp>
      <p:sp>
        <p:nvSpPr>
          <p:cNvPr id="57" name="Pentagon 56"/>
          <p:cNvSpPr/>
          <p:nvPr/>
        </p:nvSpPr>
        <p:spPr bwMode="auto">
          <a:xfrm>
            <a:off x="0" y="276225"/>
            <a:ext cx="5230813" cy="92075"/>
          </a:xfrm>
          <a:prstGeom prst="homePlate">
            <a:avLst/>
          </a:prstGeom>
          <a:solidFill>
            <a:schemeClr val="tx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57"/>
                                        </p:tgtEl>
                                        <p:attrNameLst>
                                          <p:attrName>style.visibility</p:attrName>
                                        </p:attrNameLst>
                                      </p:cBhvr>
                                      <p:to>
                                        <p:strVal val="visible"/>
                                      </p:to>
                                    </p:set>
                                    <p:anim calcmode="lin" valueType="num">
                                      <p:cBhvr additive="base">
                                        <p:cTn id="12" dur="1000" fill="hold"/>
                                        <p:tgtEl>
                                          <p:spTgt spid="57"/>
                                        </p:tgtEl>
                                        <p:attrNameLst>
                                          <p:attrName>ppt_x</p:attrName>
                                        </p:attrNameLst>
                                      </p:cBhvr>
                                      <p:tavLst>
                                        <p:tav tm="0">
                                          <p:val>
                                            <p:strVal val="0-#ppt_w/2"/>
                                          </p:val>
                                        </p:tav>
                                        <p:tav tm="100000">
                                          <p:val>
                                            <p:strVal val="#ppt_x"/>
                                          </p:val>
                                        </p:tav>
                                      </p:tavLst>
                                    </p:anim>
                                    <p:anim calcmode="lin" valueType="num">
                                      <p:cBhvr additive="base">
                                        <p:cTn id="13" dur="1000" fill="hold"/>
                                        <p:tgtEl>
                                          <p:spTgt spid="57"/>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14339">
                                            <p:txEl>
                                              <p:pRg st="1" end="1"/>
                                            </p:txEl>
                                          </p:spTgt>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2"/>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1433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339726"/>
            <a:ext cx="8229600" cy="931862"/>
          </a:xfrm>
        </p:spPr>
        <p:txBody>
          <a:bodyPr/>
          <a:lstStyle/>
          <a:p>
            <a:pPr eaLnBrk="1" hangingPunct="1"/>
            <a:r>
              <a:rPr lang="en-US" dirty="0" smtClean="0"/>
              <a:t>Solving for N:  If sales grow at 10% per year, how long before sales double?</a:t>
            </a:r>
          </a:p>
        </p:txBody>
      </p:sp>
      <p:sp>
        <p:nvSpPr>
          <p:cNvPr id="15363" name="Rectangle 3"/>
          <p:cNvSpPr>
            <a:spLocks noGrp="1" noChangeArrowheads="1"/>
          </p:cNvSpPr>
          <p:nvPr>
            <p:ph sz="quarter" idx="1"/>
          </p:nvPr>
        </p:nvSpPr>
        <p:spPr>
          <a:xfrm>
            <a:off x="612775" y="1600200"/>
            <a:ext cx="7616825" cy="4495800"/>
          </a:xfrm>
        </p:spPr>
        <p:txBody>
          <a:bodyPr/>
          <a:lstStyle/>
          <a:p>
            <a:pPr eaLnBrk="1" hangingPunct="1">
              <a:defRPr/>
            </a:pPr>
            <a:r>
              <a:rPr lang="en-US" dirty="0" smtClean="0"/>
              <a:t>Solves the general FV equation for N.</a:t>
            </a:r>
          </a:p>
          <a:p>
            <a:pPr eaLnBrk="1" hangingPunct="1">
              <a:defRPr/>
            </a:pPr>
            <a:r>
              <a:rPr lang="en-US" dirty="0" smtClean="0"/>
              <a:t>Hard to solve without a financial calculator or spreadsheet.</a:t>
            </a:r>
          </a:p>
          <a:p>
            <a:pPr eaLnBrk="1" hangingPunct="1">
              <a:defRPr/>
            </a:pPr>
            <a:endParaRPr lang="en-US" dirty="0" smtClean="0"/>
          </a:p>
          <a:p>
            <a:pPr eaLnBrk="1" hangingPunct="1">
              <a:defRPr/>
            </a:pPr>
            <a:endParaRPr lang="en-US" dirty="0" smtClean="0"/>
          </a:p>
          <a:p>
            <a:pPr eaLnBrk="1" hangingPunct="1">
              <a:defRPr/>
            </a:pPr>
            <a:endParaRPr lang="en-US" dirty="0" smtClean="0"/>
          </a:p>
          <a:p>
            <a:pPr eaLnBrk="1" hangingPunct="1">
              <a:defRPr/>
            </a:pPr>
            <a:endParaRPr lang="en-US" dirty="0" smtClean="0"/>
          </a:p>
          <a:p>
            <a:pPr eaLnBrk="1" hangingPunct="1">
              <a:buFont typeface="Wingdings" pitchFamily="2" charset="2"/>
              <a:buNone/>
              <a:defRPr/>
            </a:pPr>
            <a:r>
              <a:rPr lang="en-US" dirty="0" smtClean="0"/>
              <a:t>EXCEL:  =NPER(rate,pmt,pv,fv,type)</a:t>
            </a:r>
          </a:p>
        </p:txBody>
      </p:sp>
      <p:sp>
        <p:nvSpPr>
          <p:cNvPr id="19" name="Slide Number Placeholder 18"/>
          <p:cNvSpPr>
            <a:spLocks noGrp="1"/>
          </p:cNvSpPr>
          <p:nvPr>
            <p:ph type="sldNum" sz="quarter" idx="10"/>
          </p:nvPr>
        </p:nvSpPr>
        <p:spPr/>
        <p:txBody>
          <a:bodyPr/>
          <a:lstStyle/>
          <a:p>
            <a:pPr>
              <a:defRPr/>
            </a:pPr>
            <a:r>
              <a:rPr lang="en-US" dirty="0"/>
              <a:t>5-</a:t>
            </a:r>
            <a:fld id="{3105E154-58FD-45C2-9F15-7BCA726048E2}" type="slidenum">
              <a:rPr lang="en-US"/>
              <a:pPr>
                <a:defRPr/>
              </a:pPr>
              <a:t>12</a:t>
            </a:fld>
            <a:endParaRPr lang="en-US" dirty="0"/>
          </a:p>
        </p:txBody>
      </p:sp>
      <p:grpSp>
        <p:nvGrpSpPr>
          <p:cNvPr id="2" name="Group 19"/>
          <p:cNvGrpSpPr>
            <a:grpSpLocks/>
          </p:cNvGrpSpPr>
          <p:nvPr/>
        </p:nvGrpSpPr>
        <p:grpSpPr bwMode="auto">
          <a:xfrm>
            <a:off x="1581150" y="3051175"/>
            <a:ext cx="5983288" cy="1420813"/>
            <a:chOff x="1581150" y="3375025"/>
            <a:chExt cx="5983288" cy="1420813"/>
          </a:xfrm>
        </p:grpSpPr>
        <p:grpSp>
          <p:nvGrpSpPr>
            <p:cNvPr id="16399" name="Group 34"/>
            <p:cNvGrpSpPr>
              <a:grpSpLocks/>
            </p:cNvGrpSpPr>
            <p:nvPr/>
          </p:nvGrpSpPr>
          <p:grpSpPr bwMode="auto">
            <a:xfrm>
              <a:off x="1581150" y="3375025"/>
              <a:ext cx="5983288" cy="1420813"/>
              <a:chOff x="1581150" y="3375025"/>
              <a:chExt cx="5983288" cy="1420813"/>
            </a:xfrm>
          </p:grpSpPr>
          <p:grpSp>
            <p:nvGrpSpPr>
              <p:cNvPr id="16401" name="Group 20"/>
              <p:cNvGrpSpPr>
                <a:grpSpLocks/>
              </p:cNvGrpSpPr>
              <p:nvPr/>
            </p:nvGrpSpPr>
            <p:grpSpPr bwMode="auto">
              <a:xfrm>
                <a:off x="1581150" y="3375025"/>
                <a:ext cx="5983288" cy="1420813"/>
                <a:chOff x="1581150" y="3119438"/>
                <a:chExt cx="5983288" cy="1420812"/>
              </a:xfrm>
            </p:grpSpPr>
            <p:sp>
              <p:nvSpPr>
                <p:cNvPr id="38" name="AutoShape 4"/>
                <p:cNvSpPr>
                  <a:spLocks noChangeArrowheads="1"/>
                </p:cNvSpPr>
                <p:nvPr/>
              </p:nvSpPr>
              <p:spPr bwMode="auto">
                <a:xfrm>
                  <a:off x="1581150" y="3119438"/>
                  <a:ext cx="5983288" cy="1420812"/>
                </a:xfrm>
                <a:prstGeom prst="roundRect">
                  <a:avLst>
                    <a:gd name="adj" fmla="val 12486"/>
                  </a:avLst>
                </a:prstGeom>
                <a:solidFill>
                  <a:schemeClr val="accent1"/>
                </a:solidFill>
                <a:ln w="25400">
                  <a:solidFill>
                    <a:schemeClr val="tx1"/>
                  </a:solidFill>
                  <a:round/>
                  <a:headEnd/>
                  <a:tailEnd/>
                </a:ln>
              </p:spPr>
              <p:txBody>
                <a:bodyPr wrap="none" anchor="ctr"/>
                <a:lstStyle/>
                <a:p>
                  <a:pPr>
                    <a:defRPr/>
                  </a:pPr>
                  <a:endParaRPr lang="en-US" sz="2000" dirty="0">
                    <a:solidFill>
                      <a:srgbClr val="000000"/>
                    </a:solidFill>
                    <a:latin typeface="Arial" panose="020B0604020202020204" pitchFamily="34" charset="0"/>
                    <a:cs typeface="Arial" panose="020B0604020202020204" pitchFamily="34" charset="0"/>
                  </a:endParaRPr>
                </a:p>
              </p:txBody>
            </p:sp>
            <p:sp>
              <p:nvSpPr>
                <p:cNvPr id="39" name="AutoShape 5"/>
                <p:cNvSpPr>
                  <a:spLocks noChangeArrowheads="1"/>
                </p:cNvSpPr>
                <p:nvPr/>
              </p:nvSpPr>
              <p:spPr bwMode="auto">
                <a:xfrm>
                  <a:off x="1733550" y="3216276"/>
                  <a:ext cx="1189038" cy="365125"/>
                </a:xfrm>
                <a:prstGeom prst="roundRect">
                  <a:avLst>
                    <a:gd name="adj" fmla="val 12486"/>
                  </a:avLst>
                </a:prstGeom>
                <a:solidFill>
                  <a:schemeClr val="bg2"/>
                </a:solidFill>
                <a:ln w="9525">
                  <a:solidFill>
                    <a:schemeClr val="accent4"/>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INPUTS</a:t>
                  </a:r>
                </a:p>
              </p:txBody>
            </p:sp>
            <p:sp>
              <p:nvSpPr>
                <p:cNvPr id="40" name="AutoShape 6"/>
                <p:cNvSpPr>
                  <a:spLocks noChangeArrowheads="1"/>
                </p:cNvSpPr>
                <p:nvPr/>
              </p:nvSpPr>
              <p:spPr bwMode="auto">
                <a:xfrm>
                  <a:off x="1733550" y="4075112"/>
                  <a:ext cx="1189038" cy="366713"/>
                </a:xfrm>
                <a:prstGeom prst="roundRect">
                  <a:avLst>
                    <a:gd name="adj" fmla="val 12486"/>
                  </a:avLst>
                </a:prstGeom>
                <a:solidFill>
                  <a:schemeClr val="bg2"/>
                </a:solidFill>
                <a:ln w="9525">
                  <a:solidFill>
                    <a:schemeClr val="accent4"/>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OUTPUT</a:t>
                  </a:r>
                </a:p>
              </p:txBody>
            </p:sp>
            <p:sp>
              <p:nvSpPr>
                <p:cNvPr id="41" name="AutoShape 7"/>
                <p:cNvSpPr>
                  <a:spLocks noChangeArrowheads="1"/>
                </p:cNvSpPr>
                <p:nvPr/>
              </p:nvSpPr>
              <p:spPr bwMode="auto">
                <a:xfrm>
                  <a:off x="3141663" y="3644901"/>
                  <a:ext cx="639762" cy="366712"/>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N</a:t>
                  </a:r>
                </a:p>
              </p:txBody>
            </p:sp>
            <p:sp>
              <p:nvSpPr>
                <p:cNvPr id="42" name="AutoShape 8"/>
                <p:cNvSpPr>
                  <a:spLocks noChangeArrowheads="1"/>
                </p:cNvSpPr>
                <p:nvPr/>
              </p:nvSpPr>
              <p:spPr bwMode="auto">
                <a:xfrm>
                  <a:off x="4013200" y="3644901"/>
                  <a:ext cx="639763" cy="366712"/>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spc="-100" dirty="0">
                      <a:latin typeface="Arial" panose="020B0604020202020204" pitchFamily="34" charset="0"/>
                      <a:cs typeface="Arial" panose="020B0604020202020204" pitchFamily="34" charset="0"/>
                    </a:rPr>
                    <a:t>I/YR</a:t>
                  </a:r>
                </a:p>
              </p:txBody>
            </p:sp>
            <p:sp>
              <p:nvSpPr>
                <p:cNvPr id="43" name="AutoShape 9"/>
                <p:cNvSpPr>
                  <a:spLocks noChangeArrowheads="1"/>
                </p:cNvSpPr>
                <p:nvPr/>
              </p:nvSpPr>
              <p:spPr bwMode="auto">
                <a:xfrm>
                  <a:off x="5759450" y="3644901"/>
                  <a:ext cx="639763" cy="366712"/>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PMT</a:t>
                  </a:r>
                </a:p>
              </p:txBody>
            </p:sp>
            <p:sp>
              <p:nvSpPr>
                <p:cNvPr id="44" name="AutoShape 10"/>
                <p:cNvSpPr>
                  <a:spLocks noChangeArrowheads="1"/>
                </p:cNvSpPr>
                <p:nvPr/>
              </p:nvSpPr>
              <p:spPr bwMode="auto">
                <a:xfrm>
                  <a:off x="4886325" y="3644901"/>
                  <a:ext cx="639763" cy="366712"/>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PV</a:t>
                  </a:r>
                </a:p>
              </p:txBody>
            </p:sp>
            <p:sp>
              <p:nvSpPr>
                <p:cNvPr id="45" name="AutoShape 11"/>
                <p:cNvSpPr>
                  <a:spLocks noChangeArrowheads="1"/>
                </p:cNvSpPr>
                <p:nvPr/>
              </p:nvSpPr>
              <p:spPr bwMode="auto">
                <a:xfrm>
                  <a:off x="6630988" y="3644901"/>
                  <a:ext cx="641350" cy="366712"/>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FV</a:t>
                  </a:r>
                </a:p>
              </p:txBody>
            </p:sp>
            <p:sp>
              <p:nvSpPr>
                <p:cNvPr id="46" name="AutoShape 12"/>
                <p:cNvSpPr>
                  <a:spLocks noChangeArrowheads="1"/>
                </p:cNvSpPr>
                <p:nvPr/>
              </p:nvSpPr>
              <p:spPr bwMode="auto">
                <a:xfrm>
                  <a:off x="3141663" y="4078287"/>
                  <a:ext cx="639762" cy="365125"/>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7.3</a:t>
                  </a:r>
                </a:p>
              </p:txBody>
            </p:sp>
            <p:sp>
              <p:nvSpPr>
                <p:cNvPr id="47" name="AutoShape 14"/>
                <p:cNvSpPr>
                  <a:spLocks noChangeArrowheads="1"/>
                </p:cNvSpPr>
                <p:nvPr/>
              </p:nvSpPr>
              <p:spPr bwMode="auto">
                <a:xfrm>
                  <a:off x="5757863" y="3216276"/>
                  <a:ext cx="639762" cy="365125"/>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spc="-20" dirty="0">
                      <a:latin typeface="Arial" panose="020B0604020202020204" pitchFamily="34" charset="0"/>
                      <a:cs typeface="Arial" panose="020B0604020202020204" pitchFamily="34" charset="0"/>
                    </a:rPr>
                    <a:t>0</a:t>
                  </a:r>
                </a:p>
              </p:txBody>
            </p:sp>
            <p:sp>
              <p:nvSpPr>
                <p:cNvPr id="48" name="AutoShape 15"/>
                <p:cNvSpPr>
                  <a:spLocks noChangeArrowheads="1"/>
                </p:cNvSpPr>
                <p:nvPr/>
              </p:nvSpPr>
              <p:spPr bwMode="auto">
                <a:xfrm>
                  <a:off x="4006850" y="3216276"/>
                  <a:ext cx="641350" cy="366712"/>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10</a:t>
                  </a:r>
                </a:p>
              </p:txBody>
            </p:sp>
          </p:grpSp>
          <p:sp>
            <p:nvSpPr>
              <p:cNvPr id="37" name="AutoShape 16"/>
              <p:cNvSpPr>
                <a:spLocks noChangeArrowheads="1"/>
              </p:cNvSpPr>
              <p:nvPr/>
            </p:nvSpPr>
            <p:spPr bwMode="auto">
              <a:xfrm>
                <a:off x="4884738" y="3471863"/>
                <a:ext cx="639762" cy="365125"/>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-1</a:t>
                </a:r>
              </a:p>
            </p:txBody>
          </p:sp>
        </p:grpSp>
        <p:sp>
          <p:nvSpPr>
            <p:cNvPr id="35" name="AutoShape 15"/>
            <p:cNvSpPr>
              <a:spLocks noChangeArrowheads="1"/>
            </p:cNvSpPr>
            <p:nvPr/>
          </p:nvSpPr>
          <p:spPr bwMode="auto">
            <a:xfrm>
              <a:off x="6637338" y="3471863"/>
              <a:ext cx="639762" cy="366712"/>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2</a:t>
              </a:r>
            </a:p>
          </p:txBody>
        </p:sp>
      </p:grpSp>
      <p:grpSp>
        <p:nvGrpSpPr>
          <p:cNvPr id="5" name="Group 28"/>
          <p:cNvGrpSpPr>
            <a:grpSpLocks/>
          </p:cNvGrpSpPr>
          <p:nvPr/>
        </p:nvGrpSpPr>
        <p:grpSpPr bwMode="auto">
          <a:xfrm>
            <a:off x="0" y="0"/>
            <a:ext cx="9139238" cy="277813"/>
            <a:chOff x="0" y="0"/>
            <a:chExt cx="9139428" cy="277813"/>
          </a:xfrm>
        </p:grpSpPr>
        <p:sp>
          <p:nvSpPr>
            <p:cNvPr id="50" name="TextBox 49"/>
            <p:cNvSpPr txBox="1"/>
            <p:nvPr/>
          </p:nvSpPr>
          <p:spPr bwMode="auto">
            <a:xfrm>
              <a:off x="0" y="0"/>
              <a:ext cx="1308127" cy="277813"/>
            </a:xfrm>
            <a:prstGeom prst="rect">
              <a:avLst/>
            </a:prstGeom>
            <a:solidFill>
              <a:schemeClr val="accent4">
                <a:lumMod val="40000"/>
                <a:lumOff val="60000"/>
              </a:schemeClr>
            </a:solidFill>
            <a:ln w="12700">
              <a:solidFill>
                <a:schemeClr val="tx1"/>
              </a:solidFill>
            </a:ln>
          </p:spPr>
          <p:txBody>
            <a:bodyPr>
              <a:spAutoFit/>
            </a:bodyPr>
            <a:lstStyle/>
            <a:p>
              <a:pPr algn="ctr">
                <a:defRPr/>
              </a:pPr>
              <a:r>
                <a:rPr lang="en-US" sz="1200" dirty="0">
                  <a:hlinkClick r:id="rId3" action="ppaction://hlinksldjump"/>
                </a:rPr>
                <a:t>INTRO</a:t>
              </a:r>
              <a:endParaRPr lang="en-US" sz="1200" dirty="0"/>
            </a:p>
          </p:txBody>
        </p:sp>
        <p:sp>
          <p:nvSpPr>
            <p:cNvPr id="51" name="TextBox 50"/>
            <p:cNvSpPr txBox="1"/>
            <p:nvPr/>
          </p:nvSpPr>
          <p:spPr bwMode="auto">
            <a:xfrm>
              <a:off x="1303365"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solidFill>
                    <a:srgbClr val="7C0019"/>
                  </a:solidFill>
                  <a:hlinkClick r:id="rId4" action="ppaction://hlinksldjump"/>
                </a:rPr>
                <a:t>FUTURE VALUE</a:t>
              </a:r>
              <a:endParaRPr lang="en-US" sz="1200" spc="-100" dirty="0">
                <a:solidFill>
                  <a:srgbClr val="7C0019"/>
                </a:solidFill>
              </a:endParaRPr>
            </a:p>
          </p:txBody>
        </p:sp>
        <p:sp>
          <p:nvSpPr>
            <p:cNvPr id="52" name="TextBox 51"/>
            <p:cNvSpPr txBox="1"/>
            <p:nvPr/>
          </p:nvSpPr>
          <p:spPr bwMode="auto">
            <a:xfrm>
              <a:off x="5215046"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5" action="ppaction://hlinksldjump"/>
                </a:rPr>
                <a:t>ANNUITIES</a:t>
              </a:r>
              <a:endParaRPr lang="en-US" sz="1200" dirty="0"/>
            </a:p>
          </p:txBody>
        </p:sp>
        <p:sp>
          <p:nvSpPr>
            <p:cNvPr id="53" name="TextBox 52"/>
            <p:cNvSpPr txBox="1"/>
            <p:nvPr/>
          </p:nvSpPr>
          <p:spPr bwMode="auto">
            <a:xfrm>
              <a:off x="2608317" y="0"/>
              <a:ext cx="1306539"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6" action="ppaction://hlinksldjump"/>
                </a:rPr>
                <a:t>PRESENT VALUE</a:t>
              </a:r>
              <a:endParaRPr lang="en-US" sz="1200" spc="-100" dirty="0"/>
            </a:p>
          </p:txBody>
        </p:sp>
        <p:sp>
          <p:nvSpPr>
            <p:cNvPr id="54" name="TextBox 53"/>
            <p:cNvSpPr txBox="1"/>
            <p:nvPr/>
          </p:nvSpPr>
          <p:spPr bwMode="auto">
            <a:xfrm>
              <a:off x="7823363" y="0"/>
              <a:ext cx="1316065"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7" action="ppaction://hlinksldjump"/>
                </a:rPr>
                <a:t>AMORTIZATION</a:t>
              </a:r>
              <a:endParaRPr lang="en-US" sz="1200" spc="-100" dirty="0"/>
            </a:p>
          </p:txBody>
        </p:sp>
        <p:sp>
          <p:nvSpPr>
            <p:cNvPr id="55" name="TextBox 54"/>
            <p:cNvSpPr txBox="1"/>
            <p:nvPr/>
          </p:nvSpPr>
          <p:spPr bwMode="auto">
            <a:xfrm>
              <a:off x="3911681" y="0"/>
              <a:ext cx="1308127" cy="277813"/>
            </a:xfrm>
            <a:prstGeom prst="rect">
              <a:avLst/>
            </a:prstGeom>
            <a:solidFill>
              <a:schemeClr val="bg2">
                <a:lumMod val="75000"/>
              </a:schemeClr>
            </a:solidFill>
            <a:ln>
              <a:solidFill>
                <a:schemeClr val="tx1"/>
              </a:solidFill>
            </a:ln>
          </p:spPr>
          <p:txBody>
            <a:bodyPr>
              <a:spAutoFit/>
            </a:bodyPr>
            <a:lstStyle/>
            <a:p>
              <a:pPr algn="ctr">
                <a:defRPr/>
              </a:pPr>
              <a:r>
                <a:rPr lang="en-US" sz="1200" dirty="0">
                  <a:hlinkClick r:id="rId8" action="ppaction://hlinksldjump"/>
                </a:rPr>
                <a:t>I &amp; N</a:t>
              </a:r>
              <a:endParaRPr lang="en-US" sz="1200" dirty="0"/>
            </a:p>
          </p:txBody>
        </p:sp>
        <p:sp>
          <p:nvSpPr>
            <p:cNvPr id="56" name="TextBox 55"/>
            <p:cNvSpPr txBox="1"/>
            <p:nvPr/>
          </p:nvSpPr>
          <p:spPr bwMode="auto">
            <a:xfrm>
              <a:off x="6518411"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9" action="ppaction://hlinksldjump"/>
                </a:rPr>
                <a:t>RATES/RETURN</a:t>
              </a:r>
              <a:endParaRPr lang="en-US" sz="1200" spc="-100" dirty="0"/>
            </a:p>
          </p:txBody>
        </p:sp>
      </p:grpSp>
      <p:sp>
        <p:nvSpPr>
          <p:cNvPr id="57" name="Pentagon 56"/>
          <p:cNvSpPr/>
          <p:nvPr/>
        </p:nvSpPr>
        <p:spPr bwMode="auto">
          <a:xfrm>
            <a:off x="0" y="276225"/>
            <a:ext cx="5230813" cy="92075"/>
          </a:xfrm>
          <a:prstGeom prst="homePlate">
            <a:avLst/>
          </a:prstGeom>
          <a:solidFill>
            <a:schemeClr val="tx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57"/>
                                        </p:tgtEl>
                                        <p:attrNameLst>
                                          <p:attrName>style.visibility</p:attrName>
                                        </p:attrNameLst>
                                      </p:cBhvr>
                                      <p:to>
                                        <p:strVal val="visible"/>
                                      </p:to>
                                    </p:set>
                                    <p:anim calcmode="lin" valueType="num">
                                      <p:cBhvr additive="base">
                                        <p:cTn id="12" dur="1000" fill="hold"/>
                                        <p:tgtEl>
                                          <p:spTgt spid="57"/>
                                        </p:tgtEl>
                                        <p:attrNameLst>
                                          <p:attrName>ppt_x</p:attrName>
                                        </p:attrNameLst>
                                      </p:cBhvr>
                                      <p:tavLst>
                                        <p:tav tm="0">
                                          <p:val>
                                            <p:strVal val="0-#ppt_w/2"/>
                                          </p:val>
                                        </p:tav>
                                        <p:tav tm="100000">
                                          <p:val>
                                            <p:strVal val="#ppt_x"/>
                                          </p:val>
                                        </p:tav>
                                      </p:tavLst>
                                    </p:anim>
                                    <p:anim calcmode="lin" valueType="num">
                                      <p:cBhvr additive="base">
                                        <p:cTn id="13" dur="1000" fill="hold"/>
                                        <p:tgtEl>
                                          <p:spTgt spid="57"/>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15363">
                                            <p:txEl>
                                              <p:pRg st="0" end="0"/>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15363">
                                            <p:txEl>
                                              <p:pRg st="1" end="1"/>
                                            </p:txEl>
                                          </p:spTgt>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2"/>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1536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304801"/>
            <a:ext cx="8229600" cy="976312"/>
          </a:xfrm>
        </p:spPr>
        <p:txBody>
          <a:bodyPr/>
          <a:lstStyle/>
          <a:p>
            <a:pPr eaLnBrk="1" hangingPunct="1"/>
            <a:r>
              <a:rPr lang="en-US" dirty="0" smtClean="0"/>
              <a:t>What is the difference between an ordinary annuity and an annuity due?</a:t>
            </a:r>
          </a:p>
        </p:txBody>
      </p:sp>
      <p:sp>
        <p:nvSpPr>
          <p:cNvPr id="40" name="Slide Number Placeholder 39"/>
          <p:cNvSpPr>
            <a:spLocks noGrp="1"/>
          </p:cNvSpPr>
          <p:nvPr>
            <p:ph type="sldNum" sz="quarter" idx="10"/>
          </p:nvPr>
        </p:nvSpPr>
        <p:spPr/>
        <p:txBody>
          <a:bodyPr/>
          <a:lstStyle/>
          <a:p>
            <a:pPr>
              <a:defRPr/>
            </a:pPr>
            <a:r>
              <a:rPr lang="en-US" dirty="0"/>
              <a:t>5-</a:t>
            </a:r>
            <a:fld id="{F19F2BBA-70AF-475A-9AFF-8A8C13CA40B5}" type="slidenum">
              <a:rPr lang="en-US"/>
              <a:pPr>
                <a:defRPr/>
              </a:pPr>
              <a:t>13</a:t>
            </a:fld>
            <a:endParaRPr lang="en-US" dirty="0"/>
          </a:p>
        </p:txBody>
      </p:sp>
      <p:grpSp>
        <p:nvGrpSpPr>
          <p:cNvPr id="2" name="Group 41"/>
          <p:cNvGrpSpPr>
            <a:grpSpLocks/>
          </p:cNvGrpSpPr>
          <p:nvPr/>
        </p:nvGrpSpPr>
        <p:grpSpPr bwMode="auto">
          <a:xfrm>
            <a:off x="849313" y="1725613"/>
            <a:ext cx="7610475" cy="1909762"/>
            <a:chOff x="336" y="1296"/>
            <a:chExt cx="4794" cy="1203"/>
          </a:xfrm>
        </p:grpSpPr>
        <p:sp>
          <p:nvSpPr>
            <p:cNvPr id="19481" name="Rectangle 5"/>
            <p:cNvSpPr>
              <a:spLocks noChangeArrowheads="1"/>
            </p:cNvSpPr>
            <p:nvPr/>
          </p:nvSpPr>
          <p:spPr bwMode="auto">
            <a:xfrm>
              <a:off x="336" y="1296"/>
              <a:ext cx="1672" cy="311"/>
            </a:xfrm>
            <a:prstGeom prst="rect">
              <a:avLst/>
            </a:prstGeom>
            <a:noFill/>
            <a:ln w="9525">
              <a:noFill/>
              <a:miter lim="800000"/>
              <a:headEnd/>
              <a:tailEnd/>
            </a:ln>
          </p:spPr>
          <p:txBody>
            <a:bodyPr wrap="none" lIns="92075" tIns="46038" rIns="92075" bIns="46038">
              <a:spAutoFit/>
            </a:bodyPr>
            <a:lstStyle/>
            <a:p>
              <a:pPr>
                <a:defRPr/>
              </a:pPr>
              <a:r>
                <a:rPr lang="en-US" sz="2600" dirty="0">
                  <a:latin typeface="Arial" panose="020B0604020202020204" pitchFamily="34" charset="0"/>
                  <a:cs typeface="Arial" panose="020B0604020202020204" pitchFamily="34" charset="0"/>
                </a:rPr>
                <a:t>Ordinary Annuity</a:t>
              </a:r>
            </a:p>
          </p:txBody>
        </p:sp>
        <p:sp>
          <p:nvSpPr>
            <p:cNvPr id="19482" name="Rectangle 6"/>
            <p:cNvSpPr>
              <a:spLocks noChangeArrowheads="1"/>
            </p:cNvSpPr>
            <p:nvPr/>
          </p:nvSpPr>
          <p:spPr bwMode="auto">
            <a:xfrm>
              <a:off x="1951" y="2227"/>
              <a:ext cx="493" cy="272"/>
            </a:xfrm>
            <a:prstGeom prst="rect">
              <a:avLst/>
            </a:prstGeom>
            <a:noFill/>
            <a:ln w="9525">
              <a:noFill/>
              <a:miter lim="800000"/>
              <a:headEnd/>
              <a:tailEnd/>
            </a:ln>
          </p:spPr>
          <p:txBody>
            <a:bodyPr wrap="none" lIns="92075" tIns="46038" rIns="92075" bIns="46038">
              <a:spAutoFit/>
            </a:bodyPr>
            <a:lstStyle/>
            <a:p>
              <a:pPr>
                <a:defRPr/>
              </a:pPr>
              <a:r>
                <a:rPr lang="en-US" sz="2200" dirty="0">
                  <a:latin typeface="Arial" panose="020B0604020202020204" pitchFamily="34" charset="0"/>
                  <a:cs typeface="Arial" panose="020B0604020202020204" pitchFamily="34" charset="0"/>
                </a:rPr>
                <a:t>PMT</a:t>
              </a:r>
            </a:p>
          </p:txBody>
        </p:sp>
        <p:sp>
          <p:nvSpPr>
            <p:cNvPr id="19483" name="Rectangle 7"/>
            <p:cNvSpPr>
              <a:spLocks noChangeArrowheads="1"/>
            </p:cNvSpPr>
            <p:nvPr/>
          </p:nvSpPr>
          <p:spPr bwMode="auto">
            <a:xfrm>
              <a:off x="4637" y="2227"/>
              <a:ext cx="493" cy="272"/>
            </a:xfrm>
            <a:prstGeom prst="rect">
              <a:avLst/>
            </a:prstGeom>
            <a:noFill/>
            <a:ln w="9525">
              <a:noFill/>
              <a:miter lim="800000"/>
              <a:headEnd/>
              <a:tailEnd/>
            </a:ln>
          </p:spPr>
          <p:txBody>
            <a:bodyPr wrap="none" lIns="92075" tIns="46038" rIns="92075" bIns="46038">
              <a:spAutoFit/>
            </a:bodyPr>
            <a:lstStyle/>
            <a:p>
              <a:pPr>
                <a:defRPr/>
              </a:pPr>
              <a:r>
                <a:rPr lang="en-US" sz="2200" dirty="0">
                  <a:latin typeface="Arial" panose="020B0604020202020204" pitchFamily="34" charset="0"/>
                  <a:cs typeface="Arial" panose="020B0604020202020204" pitchFamily="34" charset="0"/>
                </a:rPr>
                <a:t>PMT</a:t>
              </a:r>
            </a:p>
          </p:txBody>
        </p:sp>
        <p:grpSp>
          <p:nvGrpSpPr>
            <p:cNvPr id="17445" name="Group 8"/>
            <p:cNvGrpSpPr>
              <a:grpSpLocks/>
            </p:cNvGrpSpPr>
            <p:nvPr/>
          </p:nvGrpSpPr>
          <p:grpSpPr bwMode="auto">
            <a:xfrm>
              <a:off x="779" y="1984"/>
              <a:ext cx="4080" cy="173"/>
              <a:chOff x="779" y="1984"/>
              <a:chExt cx="4080" cy="173"/>
            </a:xfrm>
          </p:grpSpPr>
          <p:sp>
            <p:nvSpPr>
              <p:cNvPr id="19491" name="Line 9"/>
              <p:cNvSpPr>
                <a:spLocks noChangeShapeType="1"/>
              </p:cNvSpPr>
              <p:nvPr/>
            </p:nvSpPr>
            <p:spPr bwMode="auto">
              <a:xfrm>
                <a:off x="779" y="1984"/>
                <a:ext cx="0" cy="173"/>
              </a:xfrm>
              <a:prstGeom prst="line">
                <a:avLst/>
              </a:prstGeom>
              <a:noFill/>
              <a:ln w="25400">
                <a:solidFill>
                  <a:schemeClr val="accent1">
                    <a:lumMod val="50000"/>
                  </a:schemeClr>
                </a:solidFill>
                <a:round/>
                <a:headEnd type="none" w="sm" len="sm"/>
                <a:tailEnd type="none" w="sm" len="sm"/>
              </a:ln>
            </p:spPr>
            <p:txBody>
              <a:bodyPr wrap="none" anchor="ctr"/>
              <a:lstStyle/>
              <a:p>
                <a:pPr>
                  <a:defRPr/>
                </a:pPr>
                <a:endParaRPr lang="en-US" sz="2900" dirty="0">
                  <a:latin typeface="Arial" panose="020B0604020202020204" pitchFamily="34" charset="0"/>
                  <a:cs typeface="Arial" panose="020B0604020202020204" pitchFamily="34" charset="0"/>
                </a:endParaRPr>
              </a:p>
            </p:txBody>
          </p:sp>
          <p:sp>
            <p:nvSpPr>
              <p:cNvPr id="19492" name="Line 10"/>
              <p:cNvSpPr>
                <a:spLocks noChangeShapeType="1"/>
              </p:cNvSpPr>
              <p:nvPr/>
            </p:nvSpPr>
            <p:spPr bwMode="auto">
              <a:xfrm>
                <a:off x="2171" y="1984"/>
                <a:ext cx="0" cy="173"/>
              </a:xfrm>
              <a:prstGeom prst="line">
                <a:avLst/>
              </a:prstGeom>
              <a:noFill/>
              <a:ln w="25400">
                <a:solidFill>
                  <a:schemeClr val="accent1">
                    <a:lumMod val="50000"/>
                  </a:schemeClr>
                </a:solidFill>
                <a:round/>
                <a:headEnd type="none" w="sm" len="sm"/>
                <a:tailEnd type="none" w="sm" len="sm"/>
              </a:ln>
            </p:spPr>
            <p:txBody>
              <a:bodyPr wrap="none" anchor="ctr"/>
              <a:lstStyle/>
              <a:p>
                <a:pPr>
                  <a:defRPr/>
                </a:pPr>
                <a:endParaRPr lang="en-US" sz="2900" dirty="0">
                  <a:latin typeface="Arial" panose="020B0604020202020204" pitchFamily="34" charset="0"/>
                  <a:cs typeface="Arial" panose="020B0604020202020204" pitchFamily="34" charset="0"/>
                </a:endParaRPr>
              </a:p>
            </p:txBody>
          </p:sp>
          <p:sp>
            <p:nvSpPr>
              <p:cNvPr id="19493" name="Line 11"/>
              <p:cNvSpPr>
                <a:spLocks noChangeShapeType="1"/>
              </p:cNvSpPr>
              <p:nvPr/>
            </p:nvSpPr>
            <p:spPr bwMode="auto">
              <a:xfrm>
                <a:off x="3419" y="1984"/>
                <a:ext cx="0" cy="173"/>
              </a:xfrm>
              <a:prstGeom prst="line">
                <a:avLst/>
              </a:prstGeom>
              <a:noFill/>
              <a:ln w="25400">
                <a:solidFill>
                  <a:schemeClr val="accent1">
                    <a:lumMod val="50000"/>
                  </a:schemeClr>
                </a:solidFill>
                <a:round/>
                <a:headEnd type="none" w="sm" len="sm"/>
                <a:tailEnd type="none" w="sm" len="sm"/>
              </a:ln>
            </p:spPr>
            <p:txBody>
              <a:bodyPr wrap="none" anchor="ctr"/>
              <a:lstStyle/>
              <a:p>
                <a:pPr>
                  <a:defRPr/>
                </a:pPr>
                <a:endParaRPr lang="en-US" sz="2900" dirty="0">
                  <a:latin typeface="Arial" panose="020B0604020202020204" pitchFamily="34" charset="0"/>
                  <a:cs typeface="Arial" panose="020B0604020202020204" pitchFamily="34" charset="0"/>
                </a:endParaRPr>
              </a:p>
            </p:txBody>
          </p:sp>
          <p:sp>
            <p:nvSpPr>
              <p:cNvPr id="19494" name="Line 12"/>
              <p:cNvSpPr>
                <a:spLocks noChangeShapeType="1"/>
              </p:cNvSpPr>
              <p:nvPr/>
            </p:nvSpPr>
            <p:spPr bwMode="auto">
              <a:xfrm>
                <a:off x="4859" y="1984"/>
                <a:ext cx="0" cy="173"/>
              </a:xfrm>
              <a:prstGeom prst="line">
                <a:avLst/>
              </a:prstGeom>
              <a:noFill/>
              <a:ln w="25400">
                <a:solidFill>
                  <a:schemeClr val="accent1">
                    <a:lumMod val="50000"/>
                  </a:schemeClr>
                </a:solidFill>
                <a:round/>
                <a:headEnd type="none" w="sm" len="sm"/>
                <a:tailEnd type="none" w="sm" len="sm"/>
              </a:ln>
            </p:spPr>
            <p:txBody>
              <a:bodyPr wrap="none" anchor="ctr"/>
              <a:lstStyle/>
              <a:p>
                <a:pPr>
                  <a:defRPr/>
                </a:pPr>
                <a:endParaRPr lang="en-US" sz="2900" dirty="0">
                  <a:latin typeface="Arial" panose="020B0604020202020204" pitchFamily="34" charset="0"/>
                  <a:cs typeface="Arial" panose="020B0604020202020204" pitchFamily="34" charset="0"/>
                </a:endParaRPr>
              </a:p>
            </p:txBody>
          </p:sp>
          <p:sp>
            <p:nvSpPr>
              <p:cNvPr id="19495" name="Line 13"/>
              <p:cNvSpPr>
                <a:spLocks noChangeShapeType="1"/>
              </p:cNvSpPr>
              <p:nvPr/>
            </p:nvSpPr>
            <p:spPr bwMode="auto">
              <a:xfrm>
                <a:off x="780" y="2070"/>
                <a:ext cx="4079" cy="0"/>
              </a:xfrm>
              <a:prstGeom prst="line">
                <a:avLst/>
              </a:prstGeom>
              <a:noFill/>
              <a:ln w="25400">
                <a:solidFill>
                  <a:schemeClr val="accent1">
                    <a:lumMod val="50000"/>
                  </a:schemeClr>
                </a:solidFill>
                <a:round/>
                <a:headEnd type="none" w="sm" len="sm"/>
                <a:tailEnd type="none" w="sm" len="sm"/>
              </a:ln>
            </p:spPr>
            <p:txBody>
              <a:bodyPr wrap="none" anchor="ctr"/>
              <a:lstStyle/>
              <a:p>
                <a:pPr>
                  <a:defRPr/>
                </a:pPr>
                <a:endParaRPr lang="en-US" sz="2900" dirty="0">
                  <a:latin typeface="Arial" panose="020B0604020202020204" pitchFamily="34" charset="0"/>
                  <a:cs typeface="Arial" panose="020B0604020202020204" pitchFamily="34" charset="0"/>
                </a:endParaRPr>
              </a:p>
            </p:txBody>
          </p:sp>
        </p:grpSp>
        <p:sp>
          <p:nvSpPr>
            <p:cNvPr id="19485" name="Rectangle 14"/>
            <p:cNvSpPr>
              <a:spLocks noChangeArrowheads="1"/>
            </p:cNvSpPr>
            <p:nvPr/>
          </p:nvSpPr>
          <p:spPr bwMode="auto">
            <a:xfrm>
              <a:off x="3199" y="2227"/>
              <a:ext cx="493" cy="272"/>
            </a:xfrm>
            <a:prstGeom prst="rect">
              <a:avLst/>
            </a:prstGeom>
            <a:noFill/>
            <a:ln w="9525">
              <a:noFill/>
              <a:miter lim="800000"/>
              <a:headEnd/>
              <a:tailEnd/>
            </a:ln>
          </p:spPr>
          <p:txBody>
            <a:bodyPr wrap="none" lIns="92075" tIns="46038" rIns="92075" bIns="46038">
              <a:spAutoFit/>
            </a:bodyPr>
            <a:lstStyle/>
            <a:p>
              <a:pPr>
                <a:defRPr/>
              </a:pPr>
              <a:r>
                <a:rPr lang="en-US" sz="2200" dirty="0">
                  <a:latin typeface="Arial" panose="020B0604020202020204" pitchFamily="34" charset="0"/>
                  <a:cs typeface="Arial" panose="020B0604020202020204" pitchFamily="34" charset="0"/>
                </a:rPr>
                <a:t>PMT</a:t>
              </a:r>
            </a:p>
          </p:txBody>
        </p:sp>
        <p:sp>
          <p:nvSpPr>
            <p:cNvPr id="19486" name="Rectangle 15"/>
            <p:cNvSpPr>
              <a:spLocks noChangeArrowheads="1"/>
            </p:cNvSpPr>
            <p:nvPr/>
          </p:nvSpPr>
          <p:spPr bwMode="auto">
            <a:xfrm>
              <a:off x="673" y="1719"/>
              <a:ext cx="216" cy="272"/>
            </a:xfrm>
            <a:prstGeom prst="rect">
              <a:avLst/>
            </a:prstGeom>
            <a:noFill/>
            <a:ln w="9525">
              <a:noFill/>
              <a:miter lim="800000"/>
              <a:headEnd/>
              <a:tailEnd/>
            </a:ln>
          </p:spPr>
          <p:txBody>
            <a:bodyPr wrap="none" lIns="92075" tIns="46038" rIns="92075" bIns="46038">
              <a:spAutoFit/>
            </a:bodyPr>
            <a:lstStyle/>
            <a:p>
              <a:pPr>
                <a:defRPr/>
              </a:pPr>
              <a:r>
                <a:rPr lang="en-US" sz="2200" dirty="0">
                  <a:latin typeface="Arial" panose="020B0604020202020204" pitchFamily="34" charset="0"/>
                  <a:cs typeface="Arial" panose="020B0604020202020204" pitchFamily="34" charset="0"/>
                </a:rPr>
                <a:t>0</a:t>
              </a:r>
            </a:p>
          </p:txBody>
        </p:sp>
        <p:sp>
          <p:nvSpPr>
            <p:cNvPr id="19487" name="Rectangle 16"/>
            <p:cNvSpPr>
              <a:spLocks noChangeArrowheads="1"/>
            </p:cNvSpPr>
            <p:nvPr/>
          </p:nvSpPr>
          <p:spPr bwMode="auto">
            <a:xfrm>
              <a:off x="2065" y="1719"/>
              <a:ext cx="216" cy="272"/>
            </a:xfrm>
            <a:prstGeom prst="rect">
              <a:avLst/>
            </a:prstGeom>
            <a:noFill/>
            <a:ln w="9525">
              <a:noFill/>
              <a:miter lim="800000"/>
              <a:headEnd/>
              <a:tailEnd/>
            </a:ln>
          </p:spPr>
          <p:txBody>
            <a:bodyPr wrap="none" lIns="92075" tIns="46038" rIns="92075" bIns="46038">
              <a:spAutoFit/>
            </a:bodyPr>
            <a:lstStyle/>
            <a:p>
              <a:pPr>
                <a:defRPr/>
              </a:pPr>
              <a:r>
                <a:rPr lang="en-US" sz="2200" dirty="0">
                  <a:latin typeface="Arial" panose="020B0604020202020204" pitchFamily="34" charset="0"/>
                  <a:cs typeface="Arial" panose="020B0604020202020204" pitchFamily="34" charset="0"/>
                </a:rPr>
                <a:t>1</a:t>
              </a:r>
            </a:p>
          </p:txBody>
        </p:sp>
        <p:sp>
          <p:nvSpPr>
            <p:cNvPr id="19488" name="Rectangle 17"/>
            <p:cNvSpPr>
              <a:spLocks noChangeArrowheads="1"/>
            </p:cNvSpPr>
            <p:nvPr/>
          </p:nvSpPr>
          <p:spPr bwMode="auto">
            <a:xfrm>
              <a:off x="3313" y="1719"/>
              <a:ext cx="216" cy="272"/>
            </a:xfrm>
            <a:prstGeom prst="rect">
              <a:avLst/>
            </a:prstGeom>
            <a:noFill/>
            <a:ln w="9525">
              <a:noFill/>
              <a:miter lim="800000"/>
              <a:headEnd/>
              <a:tailEnd/>
            </a:ln>
          </p:spPr>
          <p:txBody>
            <a:bodyPr wrap="none" lIns="92075" tIns="46038" rIns="92075" bIns="46038">
              <a:spAutoFit/>
            </a:bodyPr>
            <a:lstStyle/>
            <a:p>
              <a:pPr>
                <a:defRPr/>
              </a:pPr>
              <a:r>
                <a:rPr lang="en-US" sz="2200" dirty="0">
                  <a:latin typeface="Arial" panose="020B0604020202020204" pitchFamily="34" charset="0"/>
                  <a:cs typeface="Arial" panose="020B0604020202020204" pitchFamily="34" charset="0"/>
                </a:rPr>
                <a:t>2</a:t>
              </a:r>
            </a:p>
          </p:txBody>
        </p:sp>
        <p:sp>
          <p:nvSpPr>
            <p:cNvPr id="19489" name="Rectangle 18"/>
            <p:cNvSpPr>
              <a:spLocks noChangeArrowheads="1"/>
            </p:cNvSpPr>
            <p:nvPr/>
          </p:nvSpPr>
          <p:spPr bwMode="auto">
            <a:xfrm>
              <a:off x="4753" y="1719"/>
              <a:ext cx="216" cy="272"/>
            </a:xfrm>
            <a:prstGeom prst="rect">
              <a:avLst/>
            </a:prstGeom>
            <a:noFill/>
            <a:ln w="9525">
              <a:noFill/>
              <a:miter lim="800000"/>
              <a:headEnd/>
              <a:tailEnd/>
            </a:ln>
          </p:spPr>
          <p:txBody>
            <a:bodyPr wrap="none" lIns="92075" tIns="46038" rIns="92075" bIns="46038">
              <a:spAutoFit/>
            </a:bodyPr>
            <a:lstStyle/>
            <a:p>
              <a:pPr>
                <a:defRPr/>
              </a:pPr>
              <a:r>
                <a:rPr lang="en-US" sz="2200" dirty="0">
                  <a:latin typeface="Arial" panose="020B0604020202020204" pitchFamily="34" charset="0"/>
                  <a:cs typeface="Arial" panose="020B0604020202020204" pitchFamily="34" charset="0"/>
                </a:rPr>
                <a:t>3</a:t>
              </a:r>
            </a:p>
          </p:txBody>
        </p:sp>
        <p:sp>
          <p:nvSpPr>
            <p:cNvPr id="19490" name="Rectangle 19"/>
            <p:cNvSpPr>
              <a:spLocks noChangeArrowheads="1"/>
            </p:cNvSpPr>
            <p:nvPr/>
          </p:nvSpPr>
          <p:spPr bwMode="auto">
            <a:xfrm>
              <a:off x="1296" y="1863"/>
              <a:ext cx="305" cy="252"/>
            </a:xfrm>
            <a:prstGeom prst="rect">
              <a:avLst/>
            </a:prstGeom>
            <a:noFill/>
            <a:ln w="9525">
              <a:noFill/>
              <a:miter lim="800000"/>
              <a:headEnd/>
              <a:tailEnd/>
            </a:ln>
          </p:spPr>
          <p:txBody>
            <a:bodyPr wrap="none" lIns="92075" tIns="46038" rIns="92075" bIns="46038">
              <a:spAutoFit/>
            </a:bodyPr>
            <a:lstStyle/>
            <a:p>
              <a:pPr>
                <a:defRPr/>
              </a:pPr>
              <a:r>
                <a:rPr lang="en-US" sz="2000" dirty="0">
                  <a:latin typeface="Arial" panose="020B0604020202020204" pitchFamily="34" charset="0"/>
                  <a:cs typeface="Arial" panose="020B0604020202020204" pitchFamily="34" charset="0"/>
                </a:rPr>
                <a:t>I%</a:t>
              </a:r>
            </a:p>
          </p:txBody>
        </p:sp>
      </p:grpSp>
      <p:grpSp>
        <p:nvGrpSpPr>
          <p:cNvPr id="4" name="Group 42"/>
          <p:cNvGrpSpPr>
            <a:grpSpLocks/>
          </p:cNvGrpSpPr>
          <p:nvPr/>
        </p:nvGrpSpPr>
        <p:grpSpPr bwMode="auto">
          <a:xfrm>
            <a:off x="849313" y="3635375"/>
            <a:ext cx="7627937" cy="2393950"/>
            <a:chOff x="336" y="2424"/>
            <a:chExt cx="4805" cy="1508"/>
          </a:xfrm>
        </p:grpSpPr>
        <p:sp>
          <p:nvSpPr>
            <p:cNvPr id="19462" name="Rectangle 21"/>
            <p:cNvSpPr>
              <a:spLocks noChangeArrowheads="1"/>
            </p:cNvSpPr>
            <p:nvPr/>
          </p:nvSpPr>
          <p:spPr bwMode="auto">
            <a:xfrm>
              <a:off x="1951" y="3424"/>
              <a:ext cx="493" cy="272"/>
            </a:xfrm>
            <a:prstGeom prst="rect">
              <a:avLst/>
            </a:prstGeom>
            <a:noFill/>
            <a:ln w="9525">
              <a:noFill/>
              <a:miter lim="800000"/>
              <a:headEnd/>
              <a:tailEnd/>
            </a:ln>
          </p:spPr>
          <p:txBody>
            <a:bodyPr wrap="none" lIns="92075" tIns="46038" rIns="92075" bIns="46038">
              <a:spAutoFit/>
            </a:bodyPr>
            <a:lstStyle/>
            <a:p>
              <a:pPr>
                <a:defRPr/>
              </a:pPr>
              <a:r>
                <a:rPr lang="en-US" sz="2200" dirty="0">
                  <a:latin typeface="Arial" panose="020B0604020202020204" pitchFamily="34" charset="0"/>
                  <a:cs typeface="Arial" panose="020B0604020202020204" pitchFamily="34" charset="0"/>
                </a:rPr>
                <a:t>PMT</a:t>
              </a:r>
            </a:p>
          </p:txBody>
        </p:sp>
        <p:sp>
          <p:nvSpPr>
            <p:cNvPr id="19463" name="Rectangle 22"/>
            <p:cNvSpPr>
              <a:spLocks noChangeArrowheads="1"/>
            </p:cNvSpPr>
            <p:nvPr/>
          </p:nvSpPr>
          <p:spPr bwMode="auto">
            <a:xfrm>
              <a:off x="4705" y="3644"/>
              <a:ext cx="436" cy="288"/>
            </a:xfrm>
            <a:prstGeom prst="rect">
              <a:avLst/>
            </a:prstGeom>
            <a:noFill/>
            <a:ln w="9525">
              <a:noFill/>
              <a:miter lim="800000"/>
              <a:headEnd/>
              <a:tailEnd/>
            </a:ln>
          </p:spPr>
          <p:txBody>
            <a:bodyPr wrap="none" anchor="ctr"/>
            <a:lstStyle/>
            <a:p>
              <a:pPr>
                <a:defRPr/>
              </a:pPr>
              <a:endParaRPr lang="en-US" sz="2600" dirty="0">
                <a:latin typeface="Arial" panose="020B0604020202020204" pitchFamily="34" charset="0"/>
                <a:cs typeface="Arial" panose="020B0604020202020204" pitchFamily="34" charset="0"/>
              </a:endParaRPr>
            </a:p>
          </p:txBody>
        </p:sp>
        <p:grpSp>
          <p:nvGrpSpPr>
            <p:cNvPr id="17425" name="Group 23"/>
            <p:cNvGrpSpPr>
              <a:grpSpLocks/>
            </p:cNvGrpSpPr>
            <p:nvPr/>
          </p:nvGrpSpPr>
          <p:grpSpPr bwMode="auto">
            <a:xfrm>
              <a:off x="779" y="3189"/>
              <a:ext cx="4080" cy="173"/>
              <a:chOff x="779" y="3189"/>
              <a:chExt cx="4080" cy="173"/>
            </a:xfrm>
          </p:grpSpPr>
          <p:sp>
            <p:nvSpPr>
              <p:cNvPr id="19476" name="Line 24"/>
              <p:cNvSpPr>
                <a:spLocks noChangeShapeType="1"/>
              </p:cNvSpPr>
              <p:nvPr/>
            </p:nvSpPr>
            <p:spPr bwMode="auto">
              <a:xfrm>
                <a:off x="779" y="3189"/>
                <a:ext cx="0" cy="173"/>
              </a:xfrm>
              <a:prstGeom prst="line">
                <a:avLst/>
              </a:prstGeom>
              <a:noFill/>
              <a:ln w="25400">
                <a:solidFill>
                  <a:schemeClr val="accent1">
                    <a:lumMod val="50000"/>
                  </a:schemeClr>
                </a:solidFill>
                <a:round/>
                <a:headEnd type="none" w="sm" len="sm"/>
                <a:tailEnd type="none" w="sm" len="sm"/>
              </a:ln>
            </p:spPr>
            <p:txBody>
              <a:bodyPr wrap="none" anchor="ctr"/>
              <a:lstStyle/>
              <a:p>
                <a:pPr>
                  <a:defRPr/>
                </a:pPr>
                <a:endParaRPr lang="en-US" sz="2600" dirty="0">
                  <a:latin typeface="Arial" panose="020B0604020202020204" pitchFamily="34" charset="0"/>
                  <a:cs typeface="Arial" panose="020B0604020202020204" pitchFamily="34" charset="0"/>
                </a:endParaRPr>
              </a:p>
            </p:txBody>
          </p:sp>
          <p:sp>
            <p:nvSpPr>
              <p:cNvPr id="19477" name="Line 25"/>
              <p:cNvSpPr>
                <a:spLocks noChangeShapeType="1"/>
              </p:cNvSpPr>
              <p:nvPr/>
            </p:nvSpPr>
            <p:spPr bwMode="auto">
              <a:xfrm>
                <a:off x="2171" y="3189"/>
                <a:ext cx="0" cy="173"/>
              </a:xfrm>
              <a:prstGeom prst="line">
                <a:avLst/>
              </a:prstGeom>
              <a:noFill/>
              <a:ln w="25400">
                <a:solidFill>
                  <a:schemeClr val="accent1">
                    <a:lumMod val="50000"/>
                  </a:schemeClr>
                </a:solidFill>
                <a:round/>
                <a:headEnd type="none" w="sm" len="sm"/>
                <a:tailEnd type="none" w="sm" len="sm"/>
              </a:ln>
            </p:spPr>
            <p:txBody>
              <a:bodyPr wrap="none" anchor="ctr"/>
              <a:lstStyle/>
              <a:p>
                <a:pPr>
                  <a:defRPr/>
                </a:pPr>
                <a:endParaRPr lang="en-US" sz="2600" dirty="0">
                  <a:latin typeface="Arial" panose="020B0604020202020204" pitchFamily="34" charset="0"/>
                  <a:cs typeface="Arial" panose="020B0604020202020204" pitchFamily="34" charset="0"/>
                </a:endParaRPr>
              </a:p>
            </p:txBody>
          </p:sp>
          <p:sp>
            <p:nvSpPr>
              <p:cNvPr id="19478" name="Line 26"/>
              <p:cNvSpPr>
                <a:spLocks noChangeShapeType="1"/>
              </p:cNvSpPr>
              <p:nvPr/>
            </p:nvSpPr>
            <p:spPr bwMode="auto">
              <a:xfrm>
                <a:off x="3419" y="3189"/>
                <a:ext cx="0" cy="173"/>
              </a:xfrm>
              <a:prstGeom prst="line">
                <a:avLst/>
              </a:prstGeom>
              <a:noFill/>
              <a:ln w="25400">
                <a:solidFill>
                  <a:schemeClr val="accent1">
                    <a:lumMod val="50000"/>
                  </a:schemeClr>
                </a:solidFill>
                <a:round/>
                <a:headEnd type="none" w="sm" len="sm"/>
                <a:tailEnd type="none" w="sm" len="sm"/>
              </a:ln>
            </p:spPr>
            <p:txBody>
              <a:bodyPr wrap="none" anchor="ctr"/>
              <a:lstStyle/>
              <a:p>
                <a:pPr>
                  <a:defRPr/>
                </a:pPr>
                <a:endParaRPr lang="en-US" sz="2600" dirty="0">
                  <a:latin typeface="Arial" panose="020B0604020202020204" pitchFamily="34" charset="0"/>
                  <a:cs typeface="Arial" panose="020B0604020202020204" pitchFamily="34" charset="0"/>
                </a:endParaRPr>
              </a:p>
            </p:txBody>
          </p:sp>
          <p:sp>
            <p:nvSpPr>
              <p:cNvPr id="19479" name="Line 27"/>
              <p:cNvSpPr>
                <a:spLocks noChangeShapeType="1"/>
              </p:cNvSpPr>
              <p:nvPr/>
            </p:nvSpPr>
            <p:spPr bwMode="auto">
              <a:xfrm>
                <a:off x="4859" y="3189"/>
                <a:ext cx="0" cy="173"/>
              </a:xfrm>
              <a:prstGeom prst="line">
                <a:avLst/>
              </a:prstGeom>
              <a:noFill/>
              <a:ln w="25400">
                <a:solidFill>
                  <a:schemeClr val="accent1">
                    <a:lumMod val="50000"/>
                  </a:schemeClr>
                </a:solidFill>
                <a:round/>
                <a:headEnd type="none" w="sm" len="sm"/>
                <a:tailEnd type="none" w="sm" len="sm"/>
              </a:ln>
            </p:spPr>
            <p:txBody>
              <a:bodyPr wrap="none" anchor="ctr"/>
              <a:lstStyle/>
              <a:p>
                <a:pPr>
                  <a:defRPr/>
                </a:pPr>
                <a:endParaRPr lang="en-US" sz="2600" dirty="0">
                  <a:latin typeface="Arial" panose="020B0604020202020204" pitchFamily="34" charset="0"/>
                  <a:cs typeface="Arial" panose="020B0604020202020204" pitchFamily="34" charset="0"/>
                </a:endParaRPr>
              </a:p>
            </p:txBody>
          </p:sp>
          <p:sp>
            <p:nvSpPr>
              <p:cNvPr id="19480" name="Line 28"/>
              <p:cNvSpPr>
                <a:spLocks noChangeShapeType="1"/>
              </p:cNvSpPr>
              <p:nvPr/>
            </p:nvSpPr>
            <p:spPr bwMode="auto">
              <a:xfrm>
                <a:off x="780" y="3275"/>
                <a:ext cx="4079" cy="0"/>
              </a:xfrm>
              <a:prstGeom prst="line">
                <a:avLst/>
              </a:prstGeom>
              <a:noFill/>
              <a:ln w="25400">
                <a:solidFill>
                  <a:schemeClr val="accent1">
                    <a:lumMod val="50000"/>
                  </a:schemeClr>
                </a:solidFill>
                <a:round/>
                <a:headEnd type="none" w="sm" len="sm"/>
                <a:tailEnd type="none" w="sm" len="sm"/>
              </a:ln>
            </p:spPr>
            <p:txBody>
              <a:bodyPr wrap="none" anchor="ctr"/>
              <a:lstStyle/>
              <a:p>
                <a:pPr>
                  <a:defRPr/>
                </a:pPr>
                <a:endParaRPr lang="en-US" sz="2600" dirty="0">
                  <a:latin typeface="Arial" panose="020B0604020202020204" pitchFamily="34" charset="0"/>
                  <a:cs typeface="Arial" panose="020B0604020202020204" pitchFamily="34" charset="0"/>
                </a:endParaRPr>
              </a:p>
            </p:txBody>
          </p:sp>
        </p:grpSp>
        <p:sp>
          <p:nvSpPr>
            <p:cNvPr id="19465" name="Rectangle 29"/>
            <p:cNvSpPr>
              <a:spLocks noChangeArrowheads="1"/>
            </p:cNvSpPr>
            <p:nvPr/>
          </p:nvSpPr>
          <p:spPr bwMode="auto">
            <a:xfrm>
              <a:off x="3199" y="3424"/>
              <a:ext cx="493" cy="272"/>
            </a:xfrm>
            <a:prstGeom prst="rect">
              <a:avLst/>
            </a:prstGeom>
            <a:noFill/>
            <a:ln w="9525">
              <a:noFill/>
              <a:miter lim="800000"/>
              <a:headEnd/>
              <a:tailEnd/>
            </a:ln>
          </p:spPr>
          <p:txBody>
            <a:bodyPr wrap="none" lIns="92075" tIns="46038" rIns="92075" bIns="46038">
              <a:spAutoFit/>
            </a:bodyPr>
            <a:lstStyle/>
            <a:p>
              <a:pPr>
                <a:defRPr/>
              </a:pPr>
              <a:r>
                <a:rPr lang="en-US" sz="2200" dirty="0">
                  <a:latin typeface="Arial" panose="020B0604020202020204" pitchFamily="34" charset="0"/>
                  <a:cs typeface="Arial" panose="020B0604020202020204" pitchFamily="34" charset="0"/>
                </a:rPr>
                <a:t>PMT</a:t>
              </a:r>
            </a:p>
          </p:txBody>
        </p:sp>
        <p:sp>
          <p:nvSpPr>
            <p:cNvPr id="19466" name="Rectangle 30"/>
            <p:cNvSpPr>
              <a:spLocks noChangeArrowheads="1"/>
            </p:cNvSpPr>
            <p:nvPr/>
          </p:nvSpPr>
          <p:spPr bwMode="auto">
            <a:xfrm>
              <a:off x="673" y="2906"/>
              <a:ext cx="216" cy="272"/>
            </a:xfrm>
            <a:prstGeom prst="rect">
              <a:avLst/>
            </a:prstGeom>
            <a:noFill/>
            <a:ln w="9525">
              <a:noFill/>
              <a:miter lim="800000"/>
              <a:headEnd/>
              <a:tailEnd/>
            </a:ln>
          </p:spPr>
          <p:txBody>
            <a:bodyPr wrap="none" lIns="92075" tIns="46038" rIns="92075" bIns="46038">
              <a:spAutoFit/>
            </a:bodyPr>
            <a:lstStyle/>
            <a:p>
              <a:pPr>
                <a:defRPr/>
              </a:pPr>
              <a:r>
                <a:rPr lang="en-US" sz="2200" dirty="0">
                  <a:latin typeface="Arial" panose="020B0604020202020204" pitchFamily="34" charset="0"/>
                  <a:cs typeface="Arial" panose="020B0604020202020204" pitchFamily="34" charset="0"/>
                </a:rPr>
                <a:t>0</a:t>
              </a:r>
            </a:p>
          </p:txBody>
        </p:sp>
        <p:sp>
          <p:nvSpPr>
            <p:cNvPr id="19467" name="Rectangle 31"/>
            <p:cNvSpPr>
              <a:spLocks noChangeArrowheads="1"/>
            </p:cNvSpPr>
            <p:nvPr/>
          </p:nvSpPr>
          <p:spPr bwMode="auto">
            <a:xfrm>
              <a:off x="2065" y="2906"/>
              <a:ext cx="216" cy="272"/>
            </a:xfrm>
            <a:prstGeom prst="rect">
              <a:avLst/>
            </a:prstGeom>
            <a:noFill/>
            <a:ln w="9525">
              <a:noFill/>
              <a:miter lim="800000"/>
              <a:headEnd/>
              <a:tailEnd/>
            </a:ln>
          </p:spPr>
          <p:txBody>
            <a:bodyPr wrap="none" lIns="92075" tIns="46038" rIns="92075" bIns="46038">
              <a:spAutoFit/>
            </a:bodyPr>
            <a:lstStyle/>
            <a:p>
              <a:pPr>
                <a:defRPr/>
              </a:pPr>
              <a:r>
                <a:rPr lang="en-US" sz="2200" dirty="0">
                  <a:latin typeface="Arial" panose="020B0604020202020204" pitchFamily="34" charset="0"/>
                  <a:cs typeface="Arial" panose="020B0604020202020204" pitchFamily="34" charset="0"/>
                </a:rPr>
                <a:t>1</a:t>
              </a:r>
            </a:p>
          </p:txBody>
        </p:sp>
        <p:sp>
          <p:nvSpPr>
            <p:cNvPr id="19468" name="Rectangle 32"/>
            <p:cNvSpPr>
              <a:spLocks noChangeArrowheads="1"/>
            </p:cNvSpPr>
            <p:nvPr/>
          </p:nvSpPr>
          <p:spPr bwMode="auto">
            <a:xfrm>
              <a:off x="3313" y="2906"/>
              <a:ext cx="216" cy="272"/>
            </a:xfrm>
            <a:prstGeom prst="rect">
              <a:avLst/>
            </a:prstGeom>
            <a:noFill/>
            <a:ln w="9525">
              <a:noFill/>
              <a:miter lim="800000"/>
              <a:headEnd/>
              <a:tailEnd/>
            </a:ln>
          </p:spPr>
          <p:txBody>
            <a:bodyPr wrap="none" lIns="92075" tIns="46038" rIns="92075" bIns="46038">
              <a:spAutoFit/>
            </a:bodyPr>
            <a:lstStyle/>
            <a:p>
              <a:pPr>
                <a:defRPr/>
              </a:pPr>
              <a:r>
                <a:rPr lang="en-US" sz="2200" dirty="0">
                  <a:latin typeface="Arial" panose="020B0604020202020204" pitchFamily="34" charset="0"/>
                  <a:cs typeface="Arial" panose="020B0604020202020204" pitchFamily="34" charset="0"/>
                </a:rPr>
                <a:t>2</a:t>
              </a:r>
            </a:p>
          </p:txBody>
        </p:sp>
        <p:sp>
          <p:nvSpPr>
            <p:cNvPr id="19469" name="Rectangle 33"/>
            <p:cNvSpPr>
              <a:spLocks noChangeArrowheads="1"/>
            </p:cNvSpPr>
            <p:nvPr/>
          </p:nvSpPr>
          <p:spPr bwMode="auto">
            <a:xfrm>
              <a:off x="4753" y="2906"/>
              <a:ext cx="216" cy="272"/>
            </a:xfrm>
            <a:prstGeom prst="rect">
              <a:avLst/>
            </a:prstGeom>
            <a:noFill/>
            <a:ln w="9525">
              <a:noFill/>
              <a:miter lim="800000"/>
              <a:headEnd/>
              <a:tailEnd/>
            </a:ln>
          </p:spPr>
          <p:txBody>
            <a:bodyPr wrap="none" lIns="92075" tIns="46038" rIns="92075" bIns="46038">
              <a:spAutoFit/>
            </a:bodyPr>
            <a:lstStyle/>
            <a:p>
              <a:pPr>
                <a:defRPr/>
              </a:pPr>
              <a:r>
                <a:rPr lang="en-US" sz="2200" dirty="0">
                  <a:latin typeface="Arial" panose="020B0604020202020204" pitchFamily="34" charset="0"/>
                  <a:cs typeface="Arial" panose="020B0604020202020204" pitchFamily="34" charset="0"/>
                </a:rPr>
                <a:t>3</a:t>
              </a:r>
            </a:p>
          </p:txBody>
        </p:sp>
        <p:sp>
          <p:nvSpPr>
            <p:cNvPr id="19470" name="Rectangle 34"/>
            <p:cNvSpPr>
              <a:spLocks noChangeArrowheads="1"/>
            </p:cNvSpPr>
            <p:nvPr/>
          </p:nvSpPr>
          <p:spPr bwMode="auto">
            <a:xfrm>
              <a:off x="1296" y="3060"/>
              <a:ext cx="305" cy="252"/>
            </a:xfrm>
            <a:prstGeom prst="rect">
              <a:avLst/>
            </a:prstGeom>
            <a:noFill/>
            <a:ln w="9525">
              <a:noFill/>
              <a:miter lim="800000"/>
              <a:headEnd/>
              <a:tailEnd/>
            </a:ln>
          </p:spPr>
          <p:txBody>
            <a:bodyPr wrap="none" lIns="92075" tIns="46038" rIns="92075" bIns="46038">
              <a:spAutoFit/>
            </a:bodyPr>
            <a:lstStyle/>
            <a:p>
              <a:pPr>
                <a:defRPr/>
              </a:pPr>
              <a:r>
                <a:rPr lang="en-US" sz="2000" dirty="0">
                  <a:latin typeface="Arial" panose="020B0604020202020204" pitchFamily="34" charset="0"/>
                  <a:cs typeface="Arial" panose="020B0604020202020204" pitchFamily="34" charset="0"/>
                </a:rPr>
                <a:t>I%</a:t>
              </a:r>
            </a:p>
          </p:txBody>
        </p:sp>
        <p:sp>
          <p:nvSpPr>
            <p:cNvPr id="19471" name="Rectangle 35"/>
            <p:cNvSpPr>
              <a:spLocks noChangeArrowheads="1"/>
            </p:cNvSpPr>
            <p:nvPr/>
          </p:nvSpPr>
          <p:spPr bwMode="auto">
            <a:xfrm>
              <a:off x="559" y="3424"/>
              <a:ext cx="493" cy="272"/>
            </a:xfrm>
            <a:prstGeom prst="rect">
              <a:avLst/>
            </a:prstGeom>
            <a:noFill/>
            <a:ln w="9525">
              <a:noFill/>
              <a:miter lim="800000"/>
              <a:headEnd/>
              <a:tailEnd/>
            </a:ln>
          </p:spPr>
          <p:txBody>
            <a:bodyPr wrap="none" lIns="92075" tIns="46038" rIns="92075" bIns="46038">
              <a:spAutoFit/>
            </a:bodyPr>
            <a:lstStyle/>
            <a:p>
              <a:pPr>
                <a:defRPr/>
              </a:pPr>
              <a:r>
                <a:rPr lang="en-US" sz="2200" dirty="0">
                  <a:latin typeface="Arial" panose="020B0604020202020204" pitchFamily="34" charset="0"/>
                  <a:cs typeface="Arial" panose="020B0604020202020204" pitchFamily="34" charset="0"/>
                </a:rPr>
                <a:t>PMT</a:t>
              </a:r>
            </a:p>
          </p:txBody>
        </p:sp>
        <p:sp>
          <p:nvSpPr>
            <p:cNvPr id="19472" name="Line 36"/>
            <p:cNvSpPr>
              <a:spLocks noChangeShapeType="1"/>
            </p:cNvSpPr>
            <p:nvPr/>
          </p:nvSpPr>
          <p:spPr bwMode="auto">
            <a:xfrm flipH="1">
              <a:off x="827" y="2424"/>
              <a:ext cx="1385" cy="807"/>
            </a:xfrm>
            <a:prstGeom prst="line">
              <a:avLst/>
            </a:prstGeom>
            <a:noFill/>
            <a:ln w="31750">
              <a:solidFill>
                <a:schemeClr val="accent6"/>
              </a:solidFill>
              <a:round/>
              <a:headEnd type="none" w="sm" len="sm"/>
              <a:tailEnd type="stealth" w="med" len="lg"/>
            </a:ln>
          </p:spPr>
          <p:txBody>
            <a:bodyPr wrap="none" anchor="ctr"/>
            <a:lstStyle/>
            <a:p>
              <a:pPr>
                <a:defRPr/>
              </a:pPr>
              <a:endParaRPr lang="en-US" sz="2600" dirty="0">
                <a:latin typeface="Arial" panose="020B0604020202020204" pitchFamily="34" charset="0"/>
                <a:cs typeface="Arial" panose="020B0604020202020204" pitchFamily="34" charset="0"/>
              </a:endParaRPr>
            </a:p>
          </p:txBody>
        </p:sp>
        <p:sp>
          <p:nvSpPr>
            <p:cNvPr id="19473" name="Line 37"/>
            <p:cNvSpPr>
              <a:spLocks noChangeShapeType="1"/>
            </p:cNvSpPr>
            <p:nvPr/>
          </p:nvSpPr>
          <p:spPr bwMode="auto">
            <a:xfrm flipH="1">
              <a:off x="2246" y="2424"/>
              <a:ext cx="1199" cy="785"/>
            </a:xfrm>
            <a:prstGeom prst="line">
              <a:avLst/>
            </a:prstGeom>
            <a:noFill/>
            <a:ln w="31750">
              <a:solidFill>
                <a:schemeClr val="accent6"/>
              </a:solidFill>
              <a:round/>
              <a:headEnd type="none" w="sm" len="sm"/>
              <a:tailEnd type="stealth" w="med" len="lg"/>
            </a:ln>
          </p:spPr>
          <p:txBody>
            <a:bodyPr wrap="none" anchor="ctr"/>
            <a:lstStyle/>
            <a:p>
              <a:pPr>
                <a:defRPr/>
              </a:pPr>
              <a:endParaRPr lang="en-US" sz="2600" dirty="0">
                <a:latin typeface="Arial" panose="020B0604020202020204" pitchFamily="34" charset="0"/>
                <a:cs typeface="Arial" panose="020B0604020202020204" pitchFamily="34" charset="0"/>
              </a:endParaRPr>
            </a:p>
          </p:txBody>
        </p:sp>
        <p:sp>
          <p:nvSpPr>
            <p:cNvPr id="19474" name="Line 38"/>
            <p:cNvSpPr>
              <a:spLocks noChangeShapeType="1"/>
            </p:cNvSpPr>
            <p:nvPr/>
          </p:nvSpPr>
          <p:spPr bwMode="auto">
            <a:xfrm flipH="1">
              <a:off x="3489" y="2424"/>
              <a:ext cx="1385" cy="796"/>
            </a:xfrm>
            <a:prstGeom prst="line">
              <a:avLst/>
            </a:prstGeom>
            <a:noFill/>
            <a:ln w="31750">
              <a:solidFill>
                <a:schemeClr val="accent6"/>
              </a:solidFill>
              <a:round/>
              <a:headEnd type="none" w="sm" len="sm"/>
              <a:tailEnd type="stealth" w="med" len="lg"/>
            </a:ln>
          </p:spPr>
          <p:txBody>
            <a:bodyPr wrap="none" anchor="ctr"/>
            <a:lstStyle/>
            <a:p>
              <a:pPr>
                <a:defRPr/>
              </a:pPr>
              <a:endParaRPr lang="en-US" sz="2600" dirty="0">
                <a:latin typeface="Arial" panose="020B0604020202020204" pitchFamily="34" charset="0"/>
                <a:cs typeface="Arial" panose="020B0604020202020204" pitchFamily="34" charset="0"/>
              </a:endParaRPr>
            </a:p>
          </p:txBody>
        </p:sp>
        <p:sp>
          <p:nvSpPr>
            <p:cNvPr id="19475" name="Rectangle 39"/>
            <p:cNvSpPr>
              <a:spLocks noChangeArrowheads="1"/>
            </p:cNvSpPr>
            <p:nvPr/>
          </p:nvSpPr>
          <p:spPr bwMode="auto">
            <a:xfrm>
              <a:off x="336" y="2544"/>
              <a:ext cx="1263" cy="311"/>
            </a:xfrm>
            <a:prstGeom prst="rect">
              <a:avLst/>
            </a:prstGeom>
            <a:noFill/>
            <a:ln w="9525">
              <a:noFill/>
              <a:miter lim="800000"/>
              <a:headEnd/>
              <a:tailEnd/>
            </a:ln>
          </p:spPr>
          <p:txBody>
            <a:bodyPr wrap="none" lIns="92075" tIns="46038" rIns="92075" bIns="46038">
              <a:spAutoFit/>
            </a:bodyPr>
            <a:lstStyle/>
            <a:p>
              <a:pPr>
                <a:defRPr/>
              </a:pPr>
              <a:r>
                <a:rPr lang="en-US" sz="2600" dirty="0">
                  <a:latin typeface="Arial" panose="020B0604020202020204" pitchFamily="34" charset="0"/>
                  <a:cs typeface="Arial" panose="020B0604020202020204" pitchFamily="34" charset="0"/>
                </a:rPr>
                <a:t>Annuity Due</a:t>
              </a:r>
            </a:p>
          </p:txBody>
        </p:sp>
      </p:grpSp>
      <p:grpSp>
        <p:nvGrpSpPr>
          <p:cNvPr id="6" name="Group 48"/>
          <p:cNvGrpSpPr>
            <a:grpSpLocks/>
          </p:cNvGrpSpPr>
          <p:nvPr/>
        </p:nvGrpSpPr>
        <p:grpSpPr bwMode="auto">
          <a:xfrm>
            <a:off x="0" y="0"/>
            <a:ext cx="9139238" cy="277813"/>
            <a:chOff x="0" y="0"/>
            <a:chExt cx="9139428" cy="277813"/>
          </a:xfrm>
        </p:grpSpPr>
        <p:sp>
          <p:nvSpPr>
            <p:cNvPr id="50" name="TextBox 49"/>
            <p:cNvSpPr txBox="1"/>
            <p:nvPr/>
          </p:nvSpPr>
          <p:spPr bwMode="auto">
            <a:xfrm>
              <a:off x="0" y="0"/>
              <a:ext cx="1308127" cy="277813"/>
            </a:xfrm>
            <a:prstGeom prst="rect">
              <a:avLst/>
            </a:prstGeom>
            <a:solidFill>
              <a:schemeClr val="accent4">
                <a:lumMod val="40000"/>
                <a:lumOff val="60000"/>
              </a:schemeClr>
            </a:solidFill>
            <a:ln w="12700">
              <a:solidFill>
                <a:schemeClr val="tx1"/>
              </a:solidFill>
            </a:ln>
          </p:spPr>
          <p:txBody>
            <a:bodyPr>
              <a:spAutoFit/>
            </a:bodyPr>
            <a:lstStyle/>
            <a:p>
              <a:pPr algn="ctr">
                <a:defRPr/>
              </a:pPr>
              <a:r>
                <a:rPr lang="en-US" sz="1200" dirty="0">
                  <a:hlinkClick r:id="rId3" action="ppaction://hlinksldjump"/>
                </a:rPr>
                <a:t>INTRO</a:t>
              </a:r>
              <a:endParaRPr lang="en-US" sz="1200" dirty="0"/>
            </a:p>
          </p:txBody>
        </p:sp>
        <p:sp>
          <p:nvSpPr>
            <p:cNvPr id="51" name="TextBox 50"/>
            <p:cNvSpPr txBox="1"/>
            <p:nvPr/>
          </p:nvSpPr>
          <p:spPr bwMode="auto">
            <a:xfrm>
              <a:off x="1303365"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solidFill>
                    <a:srgbClr val="7C0019"/>
                  </a:solidFill>
                  <a:hlinkClick r:id="rId4" action="ppaction://hlinksldjump"/>
                </a:rPr>
                <a:t>FUTURE VALUE</a:t>
              </a:r>
              <a:endParaRPr lang="en-US" sz="1200" spc="-100" dirty="0">
                <a:solidFill>
                  <a:srgbClr val="7C0019"/>
                </a:solidFill>
              </a:endParaRPr>
            </a:p>
          </p:txBody>
        </p:sp>
        <p:sp>
          <p:nvSpPr>
            <p:cNvPr id="52" name="TextBox 51"/>
            <p:cNvSpPr txBox="1"/>
            <p:nvPr/>
          </p:nvSpPr>
          <p:spPr bwMode="auto">
            <a:xfrm>
              <a:off x="5215046" y="0"/>
              <a:ext cx="1308127" cy="277813"/>
            </a:xfrm>
            <a:prstGeom prst="rect">
              <a:avLst/>
            </a:prstGeom>
            <a:solidFill>
              <a:schemeClr val="bg2">
                <a:lumMod val="75000"/>
              </a:schemeClr>
            </a:solidFill>
            <a:ln>
              <a:solidFill>
                <a:schemeClr val="tx1"/>
              </a:solidFill>
            </a:ln>
          </p:spPr>
          <p:txBody>
            <a:bodyPr>
              <a:spAutoFit/>
            </a:bodyPr>
            <a:lstStyle/>
            <a:p>
              <a:pPr algn="ctr">
                <a:defRPr/>
              </a:pPr>
              <a:r>
                <a:rPr lang="en-US" sz="1200" dirty="0">
                  <a:hlinkClick r:id="rId5" action="ppaction://hlinksldjump"/>
                </a:rPr>
                <a:t>ANNUITIES</a:t>
              </a:r>
              <a:endParaRPr lang="en-US" sz="1200" dirty="0"/>
            </a:p>
          </p:txBody>
        </p:sp>
        <p:sp>
          <p:nvSpPr>
            <p:cNvPr id="53" name="TextBox 52"/>
            <p:cNvSpPr txBox="1"/>
            <p:nvPr/>
          </p:nvSpPr>
          <p:spPr bwMode="auto">
            <a:xfrm>
              <a:off x="2608317" y="0"/>
              <a:ext cx="1306539"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6" action="ppaction://hlinksldjump"/>
                </a:rPr>
                <a:t>PRESENT VALUE</a:t>
              </a:r>
              <a:endParaRPr lang="en-US" sz="1200" spc="-100" dirty="0"/>
            </a:p>
          </p:txBody>
        </p:sp>
        <p:sp>
          <p:nvSpPr>
            <p:cNvPr id="54" name="TextBox 53"/>
            <p:cNvSpPr txBox="1"/>
            <p:nvPr/>
          </p:nvSpPr>
          <p:spPr bwMode="auto">
            <a:xfrm>
              <a:off x="7823363" y="0"/>
              <a:ext cx="1316065"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7" action="ppaction://hlinksldjump"/>
                </a:rPr>
                <a:t>AMORTIZATION</a:t>
              </a:r>
              <a:endParaRPr lang="en-US" sz="1200" spc="-100" dirty="0"/>
            </a:p>
          </p:txBody>
        </p:sp>
        <p:sp>
          <p:nvSpPr>
            <p:cNvPr id="55" name="TextBox 54"/>
            <p:cNvSpPr txBox="1"/>
            <p:nvPr/>
          </p:nvSpPr>
          <p:spPr bwMode="auto">
            <a:xfrm>
              <a:off x="3911681"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8" action="ppaction://hlinksldjump"/>
                </a:rPr>
                <a:t>I &amp; N</a:t>
              </a:r>
              <a:endParaRPr lang="en-US" sz="1200" dirty="0"/>
            </a:p>
          </p:txBody>
        </p:sp>
        <p:sp>
          <p:nvSpPr>
            <p:cNvPr id="56" name="TextBox 55"/>
            <p:cNvSpPr txBox="1"/>
            <p:nvPr/>
          </p:nvSpPr>
          <p:spPr bwMode="auto">
            <a:xfrm>
              <a:off x="6518411"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9" action="ppaction://hlinksldjump"/>
                </a:rPr>
                <a:t>RATES/RETURN</a:t>
              </a:r>
              <a:endParaRPr lang="en-US" sz="1200" spc="-100" dirty="0"/>
            </a:p>
          </p:txBody>
        </p:sp>
      </p:grpSp>
      <p:sp>
        <p:nvSpPr>
          <p:cNvPr id="57" name="Pentagon 56"/>
          <p:cNvSpPr/>
          <p:nvPr/>
        </p:nvSpPr>
        <p:spPr bwMode="auto">
          <a:xfrm>
            <a:off x="0" y="276225"/>
            <a:ext cx="6537325" cy="92075"/>
          </a:xfrm>
          <a:prstGeom prst="homePlate">
            <a:avLst/>
          </a:prstGeom>
          <a:solidFill>
            <a:schemeClr val="tx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57"/>
                                        </p:tgtEl>
                                        <p:attrNameLst>
                                          <p:attrName>style.visibility</p:attrName>
                                        </p:attrNameLst>
                                      </p:cBhvr>
                                      <p:to>
                                        <p:strVal val="visible"/>
                                      </p:to>
                                    </p:set>
                                    <p:anim calcmode="lin" valueType="num">
                                      <p:cBhvr additive="base">
                                        <p:cTn id="12" dur="1000" fill="hold"/>
                                        <p:tgtEl>
                                          <p:spTgt spid="57"/>
                                        </p:tgtEl>
                                        <p:attrNameLst>
                                          <p:attrName>ppt_x</p:attrName>
                                        </p:attrNameLst>
                                      </p:cBhvr>
                                      <p:tavLst>
                                        <p:tav tm="0">
                                          <p:val>
                                            <p:strVal val="0-#ppt_w/2"/>
                                          </p:val>
                                        </p:tav>
                                        <p:tav tm="100000">
                                          <p:val>
                                            <p:strVal val="#ppt_x"/>
                                          </p:val>
                                        </p:tav>
                                      </p:tavLst>
                                    </p:anim>
                                    <p:anim calcmode="lin" valueType="num">
                                      <p:cBhvr additive="base">
                                        <p:cTn id="13" dur="1000" fill="hold"/>
                                        <p:tgtEl>
                                          <p:spTgt spid="57"/>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2"/>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84163"/>
            <a:ext cx="8229600" cy="987425"/>
          </a:xfrm>
        </p:spPr>
        <p:txBody>
          <a:bodyPr/>
          <a:lstStyle/>
          <a:p>
            <a:pPr eaLnBrk="1" hangingPunct="1"/>
            <a:r>
              <a:rPr lang="en-US" dirty="0" smtClean="0"/>
              <a:t>Solving for FV:</a:t>
            </a:r>
            <a:br>
              <a:rPr lang="en-US" dirty="0" smtClean="0"/>
            </a:br>
            <a:r>
              <a:rPr lang="en-US" dirty="0" smtClean="0"/>
              <a:t>3-Year Ordinary Annuity of $100 at 4%</a:t>
            </a:r>
          </a:p>
        </p:txBody>
      </p:sp>
      <p:sp>
        <p:nvSpPr>
          <p:cNvPr id="17411" name="Rectangle 3"/>
          <p:cNvSpPr>
            <a:spLocks noGrp="1" noChangeArrowheads="1"/>
          </p:cNvSpPr>
          <p:nvPr>
            <p:ph sz="quarter" idx="1"/>
          </p:nvPr>
        </p:nvSpPr>
        <p:spPr>
          <a:xfrm>
            <a:off x="612775" y="1600200"/>
            <a:ext cx="7616825" cy="4495800"/>
          </a:xfrm>
        </p:spPr>
        <p:txBody>
          <a:bodyPr/>
          <a:lstStyle/>
          <a:p>
            <a:pPr eaLnBrk="1" hangingPunct="1">
              <a:defRPr/>
            </a:pPr>
            <a:r>
              <a:rPr lang="en-US" dirty="0" smtClean="0"/>
              <a:t>$100 payments occur at the end of each period, but there is no PV.</a:t>
            </a:r>
          </a:p>
          <a:p>
            <a:pPr eaLnBrk="1" hangingPunct="1">
              <a:defRPr/>
            </a:pPr>
            <a:endParaRPr lang="en-US" dirty="0" smtClean="0"/>
          </a:p>
          <a:p>
            <a:pPr eaLnBrk="1" hangingPunct="1">
              <a:defRPr/>
            </a:pPr>
            <a:endParaRPr lang="en-US" dirty="0" smtClean="0"/>
          </a:p>
          <a:p>
            <a:pPr eaLnBrk="1" hangingPunct="1">
              <a:defRPr/>
            </a:pPr>
            <a:endParaRPr lang="en-US" dirty="0" smtClean="0"/>
          </a:p>
          <a:p>
            <a:pPr eaLnBrk="1" hangingPunct="1">
              <a:defRPr/>
            </a:pPr>
            <a:endParaRPr lang="en-US" dirty="0" smtClean="0"/>
          </a:p>
          <a:p>
            <a:pPr eaLnBrk="1" hangingPunct="1">
              <a:defRPr/>
            </a:pPr>
            <a:endParaRPr lang="en-US" sz="2000" dirty="0" smtClean="0"/>
          </a:p>
          <a:p>
            <a:pPr eaLnBrk="1" hangingPunct="1">
              <a:buFont typeface="Wingdings" pitchFamily="2" charset="2"/>
              <a:buNone/>
              <a:defRPr/>
            </a:pPr>
            <a:r>
              <a:rPr lang="en-US" dirty="0" smtClean="0"/>
              <a:t>Excel:  =FV(rate,nper,pmt,pv,type)</a:t>
            </a:r>
          </a:p>
          <a:p>
            <a:pPr eaLnBrk="1" hangingPunct="1">
              <a:buFont typeface="Wingdings" pitchFamily="2" charset="2"/>
              <a:buNone/>
              <a:defRPr/>
            </a:pPr>
            <a:r>
              <a:rPr lang="en-US" dirty="0" smtClean="0"/>
              <a:t>Here type = 0.</a:t>
            </a:r>
          </a:p>
        </p:txBody>
      </p:sp>
      <p:sp>
        <p:nvSpPr>
          <p:cNvPr id="18" name="Slide Number Placeholder 17"/>
          <p:cNvSpPr>
            <a:spLocks noGrp="1"/>
          </p:cNvSpPr>
          <p:nvPr>
            <p:ph type="sldNum" sz="quarter" idx="10"/>
          </p:nvPr>
        </p:nvSpPr>
        <p:spPr/>
        <p:txBody>
          <a:bodyPr/>
          <a:lstStyle/>
          <a:p>
            <a:pPr>
              <a:defRPr/>
            </a:pPr>
            <a:r>
              <a:rPr lang="en-US" dirty="0"/>
              <a:t>5-</a:t>
            </a:r>
            <a:fld id="{4A78587B-2B01-4C86-8E78-ECF6450E2624}" type="slidenum">
              <a:rPr lang="en-US"/>
              <a:pPr>
                <a:defRPr/>
              </a:pPr>
              <a:t>14</a:t>
            </a:fld>
            <a:endParaRPr lang="en-US" dirty="0"/>
          </a:p>
        </p:txBody>
      </p:sp>
      <p:grpSp>
        <p:nvGrpSpPr>
          <p:cNvPr id="18437" name="Group 29"/>
          <p:cNvGrpSpPr>
            <a:grpSpLocks/>
          </p:cNvGrpSpPr>
          <p:nvPr/>
        </p:nvGrpSpPr>
        <p:grpSpPr bwMode="auto">
          <a:xfrm>
            <a:off x="1581150" y="2822575"/>
            <a:ext cx="5983288" cy="1420813"/>
            <a:chOff x="1581150" y="2822575"/>
            <a:chExt cx="5983288" cy="1420813"/>
          </a:xfrm>
        </p:grpSpPr>
        <p:sp>
          <p:nvSpPr>
            <p:cNvPr id="37" name="AutoShape 4"/>
            <p:cNvSpPr>
              <a:spLocks noChangeArrowheads="1"/>
            </p:cNvSpPr>
            <p:nvPr/>
          </p:nvSpPr>
          <p:spPr bwMode="auto">
            <a:xfrm>
              <a:off x="1581150" y="2822575"/>
              <a:ext cx="5983288" cy="1420813"/>
            </a:xfrm>
            <a:prstGeom prst="roundRect">
              <a:avLst>
                <a:gd name="adj" fmla="val 12486"/>
              </a:avLst>
            </a:prstGeom>
            <a:solidFill>
              <a:schemeClr val="accent1"/>
            </a:solidFill>
            <a:ln w="25400">
              <a:solidFill>
                <a:schemeClr val="tx1"/>
              </a:solidFill>
              <a:round/>
              <a:headEnd/>
              <a:tailEnd/>
            </a:ln>
          </p:spPr>
          <p:txBody>
            <a:bodyPr wrap="none" anchor="ctr"/>
            <a:lstStyle/>
            <a:p>
              <a:pPr>
                <a:defRPr/>
              </a:pPr>
              <a:endParaRPr lang="en-US" sz="2000" dirty="0">
                <a:solidFill>
                  <a:srgbClr val="000000"/>
                </a:solidFill>
                <a:latin typeface="Arial" panose="020B0604020202020204" pitchFamily="34" charset="0"/>
                <a:cs typeface="Arial" panose="020B0604020202020204" pitchFamily="34" charset="0"/>
              </a:endParaRPr>
            </a:p>
          </p:txBody>
        </p:sp>
        <p:sp>
          <p:nvSpPr>
            <p:cNvPr id="38" name="AutoShape 5"/>
            <p:cNvSpPr>
              <a:spLocks noChangeArrowheads="1"/>
            </p:cNvSpPr>
            <p:nvPr/>
          </p:nvSpPr>
          <p:spPr bwMode="auto">
            <a:xfrm>
              <a:off x="1733550" y="2919413"/>
              <a:ext cx="1189038" cy="365125"/>
            </a:xfrm>
            <a:prstGeom prst="roundRect">
              <a:avLst>
                <a:gd name="adj" fmla="val 12486"/>
              </a:avLst>
            </a:prstGeom>
            <a:solidFill>
              <a:schemeClr val="bg2"/>
            </a:solidFill>
            <a:ln w="9525">
              <a:solidFill>
                <a:schemeClr val="accent4"/>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INPUTS</a:t>
              </a:r>
            </a:p>
          </p:txBody>
        </p:sp>
        <p:sp>
          <p:nvSpPr>
            <p:cNvPr id="39" name="AutoShape 6"/>
            <p:cNvSpPr>
              <a:spLocks noChangeArrowheads="1"/>
            </p:cNvSpPr>
            <p:nvPr/>
          </p:nvSpPr>
          <p:spPr bwMode="auto">
            <a:xfrm>
              <a:off x="1733550" y="3778250"/>
              <a:ext cx="1189038" cy="366713"/>
            </a:xfrm>
            <a:prstGeom prst="roundRect">
              <a:avLst>
                <a:gd name="adj" fmla="val 12486"/>
              </a:avLst>
            </a:prstGeom>
            <a:solidFill>
              <a:schemeClr val="bg2"/>
            </a:solidFill>
            <a:ln w="9525">
              <a:solidFill>
                <a:schemeClr val="accent4"/>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OUTPUT</a:t>
              </a:r>
            </a:p>
          </p:txBody>
        </p:sp>
        <p:sp>
          <p:nvSpPr>
            <p:cNvPr id="40" name="AutoShape 7"/>
            <p:cNvSpPr>
              <a:spLocks noChangeArrowheads="1"/>
            </p:cNvSpPr>
            <p:nvPr/>
          </p:nvSpPr>
          <p:spPr bwMode="auto">
            <a:xfrm>
              <a:off x="3141663" y="3348038"/>
              <a:ext cx="639762" cy="366712"/>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N</a:t>
              </a:r>
            </a:p>
          </p:txBody>
        </p:sp>
        <p:sp>
          <p:nvSpPr>
            <p:cNvPr id="41" name="AutoShape 8"/>
            <p:cNvSpPr>
              <a:spLocks noChangeArrowheads="1"/>
            </p:cNvSpPr>
            <p:nvPr/>
          </p:nvSpPr>
          <p:spPr bwMode="auto">
            <a:xfrm>
              <a:off x="4013200" y="3348038"/>
              <a:ext cx="639763" cy="366712"/>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spc="-100" dirty="0">
                  <a:latin typeface="Arial" panose="020B0604020202020204" pitchFamily="34" charset="0"/>
                  <a:cs typeface="Arial" panose="020B0604020202020204" pitchFamily="34" charset="0"/>
                </a:rPr>
                <a:t>I/YR</a:t>
              </a:r>
            </a:p>
          </p:txBody>
        </p:sp>
        <p:sp>
          <p:nvSpPr>
            <p:cNvPr id="42" name="AutoShape 9"/>
            <p:cNvSpPr>
              <a:spLocks noChangeArrowheads="1"/>
            </p:cNvSpPr>
            <p:nvPr/>
          </p:nvSpPr>
          <p:spPr bwMode="auto">
            <a:xfrm>
              <a:off x="5759450" y="3348038"/>
              <a:ext cx="639763" cy="366712"/>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PMT</a:t>
              </a:r>
            </a:p>
          </p:txBody>
        </p:sp>
        <p:sp>
          <p:nvSpPr>
            <p:cNvPr id="43" name="AutoShape 10"/>
            <p:cNvSpPr>
              <a:spLocks noChangeArrowheads="1"/>
            </p:cNvSpPr>
            <p:nvPr/>
          </p:nvSpPr>
          <p:spPr bwMode="auto">
            <a:xfrm>
              <a:off x="4886325" y="3348038"/>
              <a:ext cx="639763" cy="366712"/>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PV</a:t>
              </a:r>
            </a:p>
          </p:txBody>
        </p:sp>
        <p:sp>
          <p:nvSpPr>
            <p:cNvPr id="44" name="AutoShape 11"/>
            <p:cNvSpPr>
              <a:spLocks noChangeArrowheads="1"/>
            </p:cNvSpPr>
            <p:nvPr/>
          </p:nvSpPr>
          <p:spPr bwMode="auto">
            <a:xfrm>
              <a:off x="6630988" y="3348038"/>
              <a:ext cx="731837" cy="366712"/>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FV</a:t>
              </a:r>
            </a:p>
          </p:txBody>
        </p:sp>
        <p:sp>
          <p:nvSpPr>
            <p:cNvPr id="45" name="AutoShape 12"/>
            <p:cNvSpPr>
              <a:spLocks noChangeArrowheads="1"/>
            </p:cNvSpPr>
            <p:nvPr/>
          </p:nvSpPr>
          <p:spPr bwMode="auto">
            <a:xfrm>
              <a:off x="3141663" y="2919413"/>
              <a:ext cx="639762" cy="365125"/>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3</a:t>
              </a:r>
            </a:p>
          </p:txBody>
        </p:sp>
        <p:sp>
          <p:nvSpPr>
            <p:cNvPr id="46" name="AutoShape 14"/>
            <p:cNvSpPr>
              <a:spLocks noChangeArrowheads="1"/>
            </p:cNvSpPr>
            <p:nvPr/>
          </p:nvSpPr>
          <p:spPr bwMode="auto">
            <a:xfrm>
              <a:off x="5757863" y="2919413"/>
              <a:ext cx="639762" cy="365125"/>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spc="-20" dirty="0">
                  <a:latin typeface="Arial" panose="020B0604020202020204" pitchFamily="34" charset="0"/>
                  <a:cs typeface="Arial" panose="020B0604020202020204" pitchFamily="34" charset="0"/>
                </a:rPr>
                <a:t>-100</a:t>
              </a:r>
            </a:p>
          </p:txBody>
        </p:sp>
        <p:sp>
          <p:nvSpPr>
            <p:cNvPr id="47" name="AutoShape 15"/>
            <p:cNvSpPr>
              <a:spLocks noChangeArrowheads="1"/>
            </p:cNvSpPr>
            <p:nvPr/>
          </p:nvSpPr>
          <p:spPr bwMode="auto">
            <a:xfrm>
              <a:off x="4006850" y="2919413"/>
              <a:ext cx="641350" cy="366712"/>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4</a:t>
              </a:r>
            </a:p>
          </p:txBody>
        </p:sp>
        <p:sp>
          <p:nvSpPr>
            <p:cNvPr id="36" name="AutoShape 16"/>
            <p:cNvSpPr>
              <a:spLocks noChangeArrowheads="1"/>
            </p:cNvSpPr>
            <p:nvPr/>
          </p:nvSpPr>
          <p:spPr bwMode="auto">
            <a:xfrm>
              <a:off x="4884738" y="2919413"/>
              <a:ext cx="639762" cy="365125"/>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0</a:t>
              </a:r>
            </a:p>
          </p:txBody>
        </p:sp>
        <p:sp>
          <p:nvSpPr>
            <p:cNvPr id="34" name="AutoShape 15"/>
            <p:cNvSpPr>
              <a:spLocks noChangeArrowheads="1"/>
            </p:cNvSpPr>
            <p:nvPr/>
          </p:nvSpPr>
          <p:spPr bwMode="auto">
            <a:xfrm>
              <a:off x="6629400" y="3778250"/>
              <a:ext cx="733425" cy="366713"/>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312.16</a:t>
              </a:r>
            </a:p>
          </p:txBody>
        </p:sp>
      </p:grpSp>
      <p:grpSp>
        <p:nvGrpSpPr>
          <p:cNvPr id="3" name="Group 57"/>
          <p:cNvGrpSpPr>
            <a:grpSpLocks/>
          </p:cNvGrpSpPr>
          <p:nvPr/>
        </p:nvGrpSpPr>
        <p:grpSpPr bwMode="auto">
          <a:xfrm>
            <a:off x="0" y="0"/>
            <a:ext cx="9139238" cy="277813"/>
            <a:chOff x="0" y="0"/>
            <a:chExt cx="9139428" cy="277813"/>
          </a:xfrm>
        </p:grpSpPr>
        <p:sp>
          <p:nvSpPr>
            <p:cNvPr id="59" name="TextBox 58"/>
            <p:cNvSpPr txBox="1"/>
            <p:nvPr/>
          </p:nvSpPr>
          <p:spPr bwMode="auto">
            <a:xfrm>
              <a:off x="0" y="0"/>
              <a:ext cx="1308127" cy="277813"/>
            </a:xfrm>
            <a:prstGeom prst="rect">
              <a:avLst/>
            </a:prstGeom>
            <a:solidFill>
              <a:schemeClr val="accent4">
                <a:lumMod val="40000"/>
                <a:lumOff val="60000"/>
              </a:schemeClr>
            </a:solidFill>
            <a:ln w="12700">
              <a:solidFill>
                <a:schemeClr val="tx1"/>
              </a:solidFill>
            </a:ln>
          </p:spPr>
          <p:txBody>
            <a:bodyPr>
              <a:spAutoFit/>
            </a:bodyPr>
            <a:lstStyle/>
            <a:p>
              <a:pPr algn="ctr">
                <a:defRPr/>
              </a:pPr>
              <a:r>
                <a:rPr lang="en-US" sz="1200" dirty="0">
                  <a:hlinkClick r:id="rId3" action="ppaction://hlinksldjump"/>
                </a:rPr>
                <a:t>INTRO</a:t>
              </a:r>
              <a:endParaRPr lang="en-US" sz="1200" dirty="0"/>
            </a:p>
          </p:txBody>
        </p:sp>
        <p:sp>
          <p:nvSpPr>
            <p:cNvPr id="60" name="TextBox 59"/>
            <p:cNvSpPr txBox="1"/>
            <p:nvPr/>
          </p:nvSpPr>
          <p:spPr bwMode="auto">
            <a:xfrm>
              <a:off x="1303365"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solidFill>
                    <a:srgbClr val="7C0019"/>
                  </a:solidFill>
                  <a:hlinkClick r:id="rId4" action="ppaction://hlinksldjump"/>
                </a:rPr>
                <a:t>FUTURE VALUE</a:t>
              </a:r>
              <a:endParaRPr lang="en-US" sz="1200" spc="-100" dirty="0">
                <a:solidFill>
                  <a:srgbClr val="7C0019"/>
                </a:solidFill>
              </a:endParaRPr>
            </a:p>
          </p:txBody>
        </p:sp>
        <p:sp>
          <p:nvSpPr>
            <p:cNvPr id="61" name="TextBox 60"/>
            <p:cNvSpPr txBox="1"/>
            <p:nvPr/>
          </p:nvSpPr>
          <p:spPr bwMode="auto">
            <a:xfrm>
              <a:off x="5215046" y="0"/>
              <a:ext cx="1308127" cy="277813"/>
            </a:xfrm>
            <a:prstGeom prst="rect">
              <a:avLst/>
            </a:prstGeom>
            <a:solidFill>
              <a:schemeClr val="bg2">
                <a:lumMod val="75000"/>
              </a:schemeClr>
            </a:solidFill>
            <a:ln>
              <a:solidFill>
                <a:schemeClr val="tx1"/>
              </a:solidFill>
            </a:ln>
          </p:spPr>
          <p:txBody>
            <a:bodyPr>
              <a:spAutoFit/>
            </a:bodyPr>
            <a:lstStyle/>
            <a:p>
              <a:pPr algn="ctr">
                <a:defRPr/>
              </a:pPr>
              <a:r>
                <a:rPr lang="en-US" sz="1200" dirty="0">
                  <a:hlinkClick r:id="rId5" action="ppaction://hlinksldjump"/>
                </a:rPr>
                <a:t>ANNUITIES</a:t>
              </a:r>
              <a:endParaRPr lang="en-US" sz="1200" dirty="0"/>
            </a:p>
          </p:txBody>
        </p:sp>
        <p:sp>
          <p:nvSpPr>
            <p:cNvPr id="62" name="TextBox 61"/>
            <p:cNvSpPr txBox="1"/>
            <p:nvPr/>
          </p:nvSpPr>
          <p:spPr bwMode="auto">
            <a:xfrm>
              <a:off x="2608317" y="0"/>
              <a:ext cx="1306539"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6" action="ppaction://hlinksldjump"/>
                </a:rPr>
                <a:t>PRESENT VALUE</a:t>
              </a:r>
              <a:endParaRPr lang="en-US" sz="1200" spc="-100" dirty="0"/>
            </a:p>
          </p:txBody>
        </p:sp>
        <p:sp>
          <p:nvSpPr>
            <p:cNvPr id="63" name="TextBox 62"/>
            <p:cNvSpPr txBox="1"/>
            <p:nvPr/>
          </p:nvSpPr>
          <p:spPr bwMode="auto">
            <a:xfrm>
              <a:off x="7823363" y="0"/>
              <a:ext cx="1316065"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7" action="ppaction://hlinksldjump"/>
                </a:rPr>
                <a:t>AMORTIZATION</a:t>
              </a:r>
              <a:endParaRPr lang="en-US" sz="1200" spc="-100" dirty="0"/>
            </a:p>
          </p:txBody>
        </p:sp>
        <p:sp>
          <p:nvSpPr>
            <p:cNvPr id="64" name="TextBox 63"/>
            <p:cNvSpPr txBox="1"/>
            <p:nvPr/>
          </p:nvSpPr>
          <p:spPr bwMode="auto">
            <a:xfrm>
              <a:off x="3911681"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8" action="ppaction://hlinksldjump"/>
                </a:rPr>
                <a:t>I &amp; N</a:t>
              </a:r>
              <a:endParaRPr lang="en-US" sz="1200" dirty="0"/>
            </a:p>
          </p:txBody>
        </p:sp>
        <p:sp>
          <p:nvSpPr>
            <p:cNvPr id="65" name="TextBox 64"/>
            <p:cNvSpPr txBox="1"/>
            <p:nvPr/>
          </p:nvSpPr>
          <p:spPr bwMode="auto">
            <a:xfrm>
              <a:off x="6518411"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9" action="ppaction://hlinksldjump"/>
                </a:rPr>
                <a:t>RATES/RETURN</a:t>
              </a:r>
              <a:endParaRPr lang="en-US" sz="1200" spc="-100" dirty="0"/>
            </a:p>
          </p:txBody>
        </p:sp>
      </p:grpSp>
      <p:sp>
        <p:nvSpPr>
          <p:cNvPr id="66" name="Pentagon 65"/>
          <p:cNvSpPr/>
          <p:nvPr/>
        </p:nvSpPr>
        <p:spPr bwMode="auto">
          <a:xfrm>
            <a:off x="0" y="276225"/>
            <a:ext cx="6537325" cy="92075"/>
          </a:xfrm>
          <a:prstGeom prst="homePlate">
            <a:avLst/>
          </a:prstGeom>
          <a:solidFill>
            <a:schemeClr val="tx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66"/>
                                        </p:tgtEl>
                                        <p:attrNameLst>
                                          <p:attrName>style.visibility</p:attrName>
                                        </p:attrNameLst>
                                      </p:cBhvr>
                                      <p:to>
                                        <p:strVal val="visible"/>
                                      </p:to>
                                    </p:set>
                                    <p:anim calcmode="lin" valueType="num">
                                      <p:cBhvr additive="base">
                                        <p:cTn id="12" dur="1000" fill="hold"/>
                                        <p:tgtEl>
                                          <p:spTgt spid="66"/>
                                        </p:tgtEl>
                                        <p:attrNameLst>
                                          <p:attrName>ppt_x</p:attrName>
                                        </p:attrNameLst>
                                      </p:cBhvr>
                                      <p:tavLst>
                                        <p:tav tm="0">
                                          <p:val>
                                            <p:strVal val="0-#ppt_w/2"/>
                                          </p:val>
                                        </p:tav>
                                        <p:tav tm="100000">
                                          <p:val>
                                            <p:strVal val="#ppt_x"/>
                                          </p:val>
                                        </p:tav>
                                      </p:tavLst>
                                    </p:anim>
                                    <p:anim calcmode="lin" valueType="num">
                                      <p:cBhvr additive="base">
                                        <p:cTn id="13" dur="1000" fill="hold"/>
                                        <p:tgtEl>
                                          <p:spTgt spid="6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84163"/>
            <a:ext cx="8229600" cy="987425"/>
          </a:xfrm>
        </p:spPr>
        <p:txBody>
          <a:bodyPr/>
          <a:lstStyle/>
          <a:p>
            <a:pPr eaLnBrk="1" hangingPunct="1"/>
            <a:r>
              <a:rPr lang="en-US" dirty="0" smtClean="0"/>
              <a:t>Solving for PV:</a:t>
            </a:r>
            <a:br>
              <a:rPr lang="en-US" dirty="0" smtClean="0"/>
            </a:br>
            <a:r>
              <a:rPr lang="en-US" dirty="0" smtClean="0"/>
              <a:t>3-year Ordinary Annuity of $100 at 4%</a:t>
            </a:r>
          </a:p>
        </p:txBody>
      </p:sp>
      <p:sp>
        <p:nvSpPr>
          <p:cNvPr id="18435" name="Rectangle 3"/>
          <p:cNvSpPr>
            <a:spLocks noGrp="1" noChangeArrowheads="1"/>
          </p:cNvSpPr>
          <p:nvPr>
            <p:ph sz="quarter" idx="1"/>
          </p:nvPr>
        </p:nvSpPr>
        <p:spPr>
          <a:xfrm>
            <a:off x="612775" y="1600200"/>
            <a:ext cx="7616825" cy="4495800"/>
          </a:xfrm>
        </p:spPr>
        <p:txBody>
          <a:bodyPr/>
          <a:lstStyle/>
          <a:p>
            <a:pPr eaLnBrk="1" hangingPunct="1">
              <a:defRPr/>
            </a:pPr>
            <a:r>
              <a:rPr lang="en-US" dirty="0" smtClean="0"/>
              <a:t>$100 payments still occur at the end of each period, but now there is no FV.</a:t>
            </a:r>
          </a:p>
          <a:p>
            <a:pPr eaLnBrk="1" hangingPunct="1">
              <a:defRPr/>
            </a:pPr>
            <a:endParaRPr lang="en-US" dirty="0" smtClean="0"/>
          </a:p>
          <a:p>
            <a:pPr eaLnBrk="1" hangingPunct="1">
              <a:defRPr/>
            </a:pPr>
            <a:endParaRPr lang="en-US" dirty="0" smtClean="0"/>
          </a:p>
          <a:p>
            <a:pPr eaLnBrk="1" hangingPunct="1">
              <a:defRPr/>
            </a:pPr>
            <a:endParaRPr lang="en-US" dirty="0" smtClean="0"/>
          </a:p>
          <a:p>
            <a:pPr eaLnBrk="1" hangingPunct="1">
              <a:defRPr/>
            </a:pPr>
            <a:endParaRPr lang="en-US" dirty="0" smtClean="0"/>
          </a:p>
          <a:p>
            <a:pPr eaLnBrk="1" hangingPunct="1">
              <a:buFont typeface="Wingdings" pitchFamily="2" charset="2"/>
              <a:buNone/>
              <a:defRPr/>
            </a:pPr>
            <a:r>
              <a:rPr lang="en-US" dirty="0" smtClean="0"/>
              <a:t>Excel:  =PV(rate,nper,pmt,fv,type)</a:t>
            </a:r>
          </a:p>
          <a:p>
            <a:pPr eaLnBrk="1" hangingPunct="1">
              <a:buFont typeface="Wingdings" pitchFamily="2" charset="2"/>
              <a:buNone/>
              <a:defRPr/>
            </a:pPr>
            <a:r>
              <a:rPr lang="en-US" dirty="0" smtClean="0"/>
              <a:t>Here type = 0.</a:t>
            </a:r>
          </a:p>
        </p:txBody>
      </p:sp>
      <p:sp>
        <p:nvSpPr>
          <p:cNvPr id="18" name="Slide Number Placeholder 17"/>
          <p:cNvSpPr>
            <a:spLocks noGrp="1"/>
          </p:cNvSpPr>
          <p:nvPr>
            <p:ph type="sldNum" sz="quarter" idx="10"/>
          </p:nvPr>
        </p:nvSpPr>
        <p:spPr/>
        <p:txBody>
          <a:bodyPr/>
          <a:lstStyle/>
          <a:p>
            <a:pPr>
              <a:defRPr/>
            </a:pPr>
            <a:r>
              <a:rPr lang="en-US" dirty="0"/>
              <a:t>5-</a:t>
            </a:r>
            <a:fld id="{711BCB8F-8E92-4A09-AFA2-38E1973EB90D}" type="slidenum">
              <a:rPr lang="en-US"/>
              <a:pPr>
                <a:defRPr/>
              </a:pPr>
              <a:t>15</a:t>
            </a:fld>
            <a:endParaRPr lang="en-US" dirty="0"/>
          </a:p>
        </p:txBody>
      </p:sp>
      <p:grpSp>
        <p:nvGrpSpPr>
          <p:cNvPr id="19461" name="Group 19"/>
          <p:cNvGrpSpPr>
            <a:grpSpLocks/>
          </p:cNvGrpSpPr>
          <p:nvPr/>
        </p:nvGrpSpPr>
        <p:grpSpPr bwMode="auto">
          <a:xfrm>
            <a:off x="1581150" y="2832100"/>
            <a:ext cx="5983288" cy="1420813"/>
            <a:chOff x="1581150" y="3375025"/>
            <a:chExt cx="5983288" cy="1420813"/>
          </a:xfrm>
        </p:grpSpPr>
        <p:grpSp>
          <p:nvGrpSpPr>
            <p:cNvPr id="19471" name="Group 34"/>
            <p:cNvGrpSpPr>
              <a:grpSpLocks/>
            </p:cNvGrpSpPr>
            <p:nvPr/>
          </p:nvGrpSpPr>
          <p:grpSpPr bwMode="auto">
            <a:xfrm>
              <a:off x="1581150" y="3375025"/>
              <a:ext cx="5983288" cy="1420813"/>
              <a:chOff x="1581150" y="3375025"/>
              <a:chExt cx="5983288" cy="1420813"/>
            </a:xfrm>
          </p:grpSpPr>
          <p:grpSp>
            <p:nvGrpSpPr>
              <p:cNvPr id="19473" name="Group 20"/>
              <p:cNvGrpSpPr>
                <a:grpSpLocks/>
              </p:cNvGrpSpPr>
              <p:nvPr/>
            </p:nvGrpSpPr>
            <p:grpSpPr bwMode="auto">
              <a:xfrm>
                <a:off x="1581150" y="3375025"/>
                <a:ext cx="5983288" cy="1420813"/>
                <a:chOff x="1581150" y="3119438"/>
                <a:chExt cx="5983288" cy="1420812"/>
              </a:xfrm>
            </p:grpSpPr>
            <p:sp>
              <p:nvSpPr>
                <p:cNvPr id="37" name="AutoShape 4"/>
                <p:cNvSpPr>
                  <a:spLocks noChangeArrowheads="1"/>
                </p:cNvSpPr>
                <p:nvPr/>
              </p:nvSpPr>
              <p:spPr bwMode="auto">
                <a:xfrm>
                  <a:off x="1581150" y="3119438"/>
                  <a:ext cx="5983288" cy="1420812"/>
                </a:xfrm>
                <a:prstGeom prst="roundRect">
                  <a:avLst>
                    <a:gd name="adj" fmla="val 12486"/>
                  </a:avLst>
                </a:prstGeom>
                <a:solidFill>
                  <a:schemeClr val="accent1"/>
                </a:solidFill>
                <a:ln w="25400">
                  <a:solidFill>
                    <a:schemeClr val="tx1"/>
                  </a:solidFill>
                  <a:round/>
                  <a:headEnd/>
                  <a:tailEnd/>
                </a:ln>
              </p:spPr>
              <p:txBody>
                <a:bodyPr wrap="none" anchor="ctr"/>
                <a:lstStyle/>
                <a:p>
                  <a:pPr>
                    <a:defRPr/>
                  </a:pPr>
                  <a:endParaRPr lang="en-US" sz="2000" dirty="0">
                    <a:solidFill>
                      <a:srgbClr val="000000"/>
                    </a:solidFill>
                    <a:latin typeface="Arial" panose="020B0604020202020204" pitchFamily="34" charset="0"/>
                    <a:cs typeface="Arial" panose="020B0604020202020204" pitchFamily="34" charset="0"/>
                  </a:endParaRPr>
                </a:p>
              </p:txBody>
            </p:sp>
            <p:sp>
              <p:nvSpPr>
                <p:cNvPr id="38" name="AutoShape 5"/>
                <p:cNvSpPr>
                  <a:spLocks noChangeArrowheads="1"/>
                </p:cNvSpPr>
                <p:nvPr/>
              </p:nvSpPr>
              <p:spPr bwMode="auto">
                <a:xfrm>
                  <a:off x="1733550" y="3216276"/>
                  <a:ext cx="1189038" cy="365125"/>
                </a:xfrm>
                <a:prstGeom prst="roundRect">
                  <a:avLst>
                    <a:gd name="adj" fmla="val 12486"/>
                  </a:avLst>
                </a:prstGeom>
                <a:solidFill>
                  <a:schemeClr val="bg2"/>
                </a:solidFill>
                <a:ln w="9525">
                  <a:solidFill>
                    <a:schemeClr val="accent4"/>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INPUTS</a:t>
                  </a:r>
                </a:p>
              </p:txBody>
            </p:sp>
            <p:sp>
              <p:nvSpPr>
                <p:cNvPr id="39" name="AutoShape 6"/>
                <p:cNvSpPr>
                  <a:spLocks noChangeArrowheads="1"/>
                </p:cNvSpPr>
                <p:nvPr/>
              </p:nvSpPr>
              <p:spPr bwMode="auto">
                <a:xfrm>
                  <a:off x="1733550" y="4075112"/>
                  <a:ext cx="1189038" cy="366713"/>
                </a:xfrm>
                <a:prstGeom prst="roundRect">
                  <a:avLst>
                    <a:gd name="adj" fmla="val 12486"/>
                  </a:avLst>
                </a:prstGeom>
                <a:solidFill>
                  <a:schemeClr val="bg2"/>
                </a:solidFill>
                <a:ln w="9525">
                  <a:solidFill>
                    <a:schemeClr val="accent4"/>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OUTPUT</a:t>
                  </a:r>
                </a:p>
              </p:txBody>
            </p:sp>
            <p:sp>
              <p:nvSpPr>
                <p:cNvPr id="40" name="AutoShape 7"/>
                <p:cNvSpPr>
                  <a:spLocks noChangeArrowheads="1"/>
                </p:cNvSpPr>
                <p:nvPr/>
              </p:nvSpPr>
              <p:spPr bwMode="auto">
                <a:xfrm>
                  <a:off x="3141663" y="3644901"/>
                  <a:ext cx="639762" cy="366712"/>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N</a:t>
                  </a:r>
                </a:p>
              </p:txBody>
            </p:sp>
            <p:sp>
              <p:nvSpPr>
                <p:cNvPr id="41" name="AutoShape 8"/>
                <p:cNvSpPr>
                  <a:spLocks noChangeArrowheads="1"/>
                </p:cNvSpPr>
                <p:nvPr/>
              </p:nvSpPr>
              <p:spPr bwMode="auto">
                <a:xfrm>
                  <a:off x="4013200" y="3644901"/>
                  <a:ext cx="639763" cy="366712"/>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spc="-100" dirty="0">
                      <a:latin typeface="Arial" panose="020B0604020202020204" pitchFamily="34" charset="0"/>
                      <a:cs typeface="Arial" panose="020B0604020202020204" pitchFamily="34" charset="0"/>
                    </a:rPr>
                    <a:t>I/YR</a:t>
                  </a:r>
                </a:p>
              </p:txBody>
            </p:sp>
            <p:sp>
              <p:nvSpPr>
                <p:cNvPr id="42" name="AutoShape 9"/>
                <p:cNvSpPr>
                  <a:spLocks noChangeArrowheads="1"/>
                </p:cNvSpPr>
                <p:nvPr/>
              </p:nvSpPr>
              <p:spPr bwMode="auto">
                <a:xfrm>
                  <a:off x="5759450" y="3644901"/>
                  <a:ext cx="639763" cy="366712"/>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PMT</a:t>
                  </a:r>
                </a:p>
              </p:txBody>
            </p:sp>
            <p:sp>
              <p:nvSpPr>
                <p:cNvPr id="43" name="AutoShape 10"/>
                <p:cNvSpPr>
                  <a:spLocks noChangeArrowheads="1"/>
                </p:cNvSpPr>
                <p:nvPr/>
              </p:nvSpPr>
              <p:spPr bwMode="auto">
                <a:xfrm>
                  <a:off x="4886325" y="3644901"/>
                  <a:ext cx="639763" cy="366712"/>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PV</a:t>
                  </a:r>
                </a:p>
              </p:txBody>
            </p:sp>
            <p:sp>
              <p:nvSpPr>
                <p:cNvPr id="44" name="AutoShape 11"/>
                <p:cNvSpPr>
                  <a:spLocks noChangeArrowheads="1"/>
                </p:cNvSpPr>
                <p:nvPr/>
              </p:nvSpPr>
              <p:spPr bwMode="auto">
                <a:xfrm>
                  <a:off x="6630988" y="3644901"/>
                  <a:ext cx="641350" cy="366712"/>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FV</a:t>
                  </a:r>
                </a:p>
              </p:txBody>
            </p:sp>
            <p:sp>
              <p:nvSpPr>
                <p:cNvPr id="45" name="AutoShape 12"/>
                <p:cNvSpPr>
                  <a:spLocks noChangeArrowheads="1"/>
                </p:cNvSpPr>
                <p:nvPr/>
              </p:nvSpPr>
              <p:spPr bwMode="auto">
                <a:xfrm>
                  <a:off x="3141663" y="3216276"/>
                  <a:ext cx="639762" cy="365125"/>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3</a:t>
                  </a:r>
                </a:p>
              </p:txBody>
            </p:sp>
            <p:sp>
              <p:nvSpPr>
                <p:cNvPr id="46" name="AutoShape 14"/>
                <p:cNvSpPr>
                  <a:spLocks noChangeArrowheads="1"/>
                </p:cNvSpPr>
                <p:nvPr/>
              </p:nvSpPr>
              <p:spPr bwMode="auto">
                <a:xfrm>
                  <a:off x="5757863" y="3216276"/>
                  <a:ext cx="639762" cy="365125"/>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spc="-20" dirty="0">
                      <a:latin typeface="Arial" panose="020B0604020202020204" pitchFamily="34" charset="0"/>
                      <a:cs typeface="Arial" panose="020B0604020202020204" pitchFamily="34" charset="0"/>
                    </a:rPr>
                    <a:t>100</a:t>
                  </a:r>
                </a:p>
              </p:txBody>
            </p:sp>
            <p:sp>
              <p:nvSpPr>
                <p:cNvPr id="47" name="AutoShape 15"/>
                <p:cNvSpPr>
                  <a:spLocks noChangeArrowheads="1"/>
                </p:cNvSpPr>
                <p:nvPr/>
              </p:nvSpPr>
              <p:spPr bwMode="auto">
                <a:xfrm>
                  <a:off x="4006850" y="3216276"/>
                  <a:ext cx="641350" cy="366712"/>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4</a:t>
                  </a:r>
                </a:p>
              </p:txBody>
            </p:sp>
          </p:grpSp>
          <p:sp>
            <p:nvSpPr>
              <p:cNvPr id="36" name="AutoShape 16"/>
              <p:cNvSpPr>
                <a:spLocks noChangeArrowheads="1"/>
              </p:cNvSpPr>
              <p:nvPr/>
            </p:nvSpPr>
            <p:spPr bwMode="auto">
              <a:xfrm>
                <a:off x="4799013" y="4332288"/>
                <a:ext cx="822325" cy="365125"/>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-277.51</a:t>
                </a:r>
              </a:p>
            </p:txBody>
          </p:sp>
        </p:grpSp>
        <p:sp>
          <p:nvSpPr>
            <p:cNvPr id="34" name="AutoShape 15"/>
            <p:cNvSpPr>
              <a:spLocks noChangeArrowheads="1"/>
            </p:cNvSpPr>
            <p:nvPr/>
          </p:nvSpPr>
          <p:spPr bwMode="auto">
            <a:xfrm>
              <a:off x="6637338" y="3471863"/>
              <a:ext cx="639762" cy="366712"/>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0</a:t>
              </a:r>
            </a:p>
          </p:txBody>
        </p:sp>
      </p:grpSp>
      <p:grpSp>
        <p:nvGrpSpPr>
          <p:cNvPr id="5" name="Group 28"/>
          <p:cNvGrpSpPr>
            <a:grpSpLocks/>
          </p:cNvGrpSpPr>
          <p:nvPr/>
        </p:nvGrpSpPr>
        <p:grpSpPr bwMode="auto">
          <a:xfrm>
            <a:off x="0" y="0"/>
            <a:ext cx="9139238" cy="277813"/>
            <a:chOff x="0" y="0"/>
            <a:chExt cx="9139428" cy="277813"/>
          </a:xfrm>
        </p:grpSpPr>
        <p:sp>
          <p:nvSpPr>
            <p:cNvPr id="50" name="TextBox 49"/>
            <p:cNvSpPr txBox="1"/>
            <p:nvPr/>
          </p:nvSpPr>
          <p:spPr bwMode="auto">
            <a:xfrm>
              <a:off x="0" y="0"/>
              <a:ext cx="1308127" cy="277813"/>
            </a:xfrm>
            <a:prstGeom prst="rect">
              <a:avLst/>
            </a:prstGeom>
            <a:solidFill>
              <a:schemeClr val="accent4">
                <a:lumMod val="40000"/>
                <a:lumOff val="60000"/>
              </a:schemeClr>
            </a:solidFill>
            <a:ln w="12700">
              <a:solidFill>
                <a:schemeClr val="tx1"/>
              </a:solidFill>
            </a:ln>
          </p:spPr>
          <p:txBody>
            <a:bodyPr>
              <a:spAutoFit/>
            </a:bodyPr>
            <a:lstStyle/>
            <a:p>
              <a:pPr algn="ctr">
                <a:defRPr/>
              </a:pPr>
              <a:r>
                <a:rPr lang="en-US" sz="1200" dirty="0">
                  <a:hlinkClick r:id="rId3" action="ppaction://hlinksldjump"/>
                </a:rPr>
                <a:t>INTRO</a:t>
              </a:r>
              <a:endParaRPr lang="en-US" sz="1200" dirty="0"/>
            </a:p>
          </p:txBody>
        </p:sp>
        <p:sp>
          <p:nvSpPr>
            <p:cNvPr id="51" name="TextBox 50"/>
            <p:cNvSpPr txBox="1"/>
            <p:nvPr/>
          </p:nvSpPr>
          <p:spPr bwMode="auto">
            <a:xfrm>
              <a:off x="1303365"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solidFill>
                    <a:srgbClr val="7C0019"/>
                  </a:solidFill>
                  <a:hlinkClick r:id="rId4" action="ppaction://hlinksldjump"/>
                </a:rPr>
                <a:t>FUTURE VALUE</a:t>
              </a:r>
              <a:endParaRPr lang="en-US" sz="1200" spc="-100" dirty="0">
                <a:solidFill>
                  <a:srgbClr val="7C0019"/>
                </a:solidFill>
              </a:endParaRPr>
            </a:p>
          </p:txBody>
        </p:sp>
        <p:sp>
          <p:nvSpPr>
            <p:cNvPr id="52" name="TextBox 51"/>
            <p:cNvSpPr txBox="1"/>
            <p:nvPr/>
          </p:nvSpPr>
          <p:spPr bwMode="auto">
            <a:xfrm>
              <a:off x="5215046" y="0"/>
              <a:ext cx="1308127" cy="277813"/>
            </a:xfrm>
            <a:prstGeom prst="rect">
              <a:avLst/>
            </a:prstGeom>
            <a:solidFill>
              <a:schemeClr val="bg2">
                <a:lumMod val="75000"/>
              </a:schemeClr>
            </a:solidFill>
            <a:ln>
              <a:solidFill>
                <a:schemeClr val="tx1"/>
              </a:solidFill>
            </a:ln>
          </p:spPr>
          <p:txBody>
            <a:bodyPr>
              <a:spAutoFit/>
            </a:bodyPr>
            <a:lstStyle/>
            <a:p>
              <a:pPr algn="ctr">
                <a:defRPr/>
              </a:pPr>
              <a:r>
                <a:rPr lang="en-US" sz="1200" dirty="0">
                  <a:hlinkClick r:id="rId5" action="ppaction://hlinksldjump"/>
                </a:rPr>
                <a:t>ANNUITIES</a:t>
              </a:r>
              <a:endParaRPr lang="en-US" sz="1200" dirty="0"/>
            </a:p>
          </p:txBody>
        </p:sp>
        <p:sp>
          <p:nvSpPr>
            <p:cNvPr id="53" name="TextBox 52"/>
            <p:cNvSpPr txBox="1"/>
            <p:nvPr/>
          </p:nvSpPr>
          <p:spPr bwMode="auto">
            <a:xfrm>
              <a:off x="2608317" y="0"/>
              <a:ext cx="1306539"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6" action="ppaction://hlinksldjump"/>
                </a:rPr>
                <a:t>PRESENT VALUE</a:t>
              </a:r>
              <a:endParaRPr lang="en-US" sz="1200" spc="-100" dirty="0"/>
            </a:p>
          </p:txBody>
        </p:sp>
        <p:sp>
          <p:nvSpPr>
            <p:cNvPr id="54" name="TextBox 53"/>
            <p:cNvSpPr txBox="1"/>
            <p:nvPr/>
          </p:nvSpPr>
          <p:spPr bwMode="auto">
            <a:xfrm>
              <a:off x="7823363" y="0"/>
              <a:ext cx="1316065"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7" action="ppaction://hlinksldjump"/>
                </a:rPr>
                <a:t>AMORTIZATION</a:t>
              </a:r>
              <a:endParaRPr lang="en-US" sz="1200" spc="-100" dirty="0"/>
            </a:p>
          </p:txBody>
        </p:sp>
        <p:sp>
          <p:nvSpPr>
            <p:cNvPr id="55" name="TextBox 54"/>
            <p:cNvSpPr txBox="1"/>
            <p:nvPr/>
          </p:nvSpPr>
          <p:spPr bwMode="auto">
            <a:xfrm>
              <a:off x="3911681"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8" action="ppaction://hlinksldjump"/>
                </a:rPr>
                <a:t>I &amp; N</a:t>
              </a:r>
              <a:endParaRPr lang="en-US" sz="1200" dirty="0"/>
            </a:p>
          </p:txBody>
        </p:sp>
        <p:sp>
          <p:nvSpPr>
            <p:cNvPr id="56" name="TextBox 55"/>
            <p:cNvSpPr txBox="1"/>
            <p:nvPr/>
          </p:nvSpPr>
          <p:spPr bwMode="auto">
            <a:xfrm>
              <a:off x="6518411"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9" action="ppaction://hlinksldjump"/>
                </a:rPr>
                <a:t>RATES/RETURN</a:t>
              </a:r>
              <a:endParaRPr lang="en-US" sz="1200" spc="-100" dirty="0"/>
            </a:p>
          </p:txBody>
        </p:sp>
      </p:grpSp>
      <p:sp>
        <p:nvSpPr>
          <p:cNvPr id="57" name="Pentagon 56"/>
          <p:cNvSpPr/>
          <p:nvPr/>
        </p:nvSpPr>
        <p:spPr bwMode="auto">
          <a:xfrm>
            <a:off x="0" y="276225"/>
            <a:ext cx="6537325" cy="92075"/>
          </a:xfrm>
          <a:prstGeom prst="homePlate">
            <a:avLst/>
          </a:prstGeom>
          <a:solidFill>
            <a:schemeClr val="tx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57"/>
                                        </p:tgtEl>
                                        <p:attrNameLst>
                                          <p:attrName>style.visibility</p:attrName>
                                        </p:attrNameLst>
                                      </p:cBhvr>
                                      <p:to>
                                        <p:strVal val="visible"/>
                                      </p:to>
                                    </p:set>
                                    <p:anim calcmode="lin" valueType="num">
                                      <p:cBhvr additive="base">
                                        <p:cTn id="12" dur="1000" fill="hold"/>
                                        <p:tgtEl>
                                          <p:spTgt spid="57"/>
                                        </p:tgtEl>
                                        <p:attrNameLst>
                                          <p:attrName>ppt_x</p:attrName>
                                        </p:attrNameLst>
                                      </p:cBhvr>
                                      <p:tavLst>
                                        <p:tav tm="0">
                                          <p:val>
                                            <p:strVal val="0-#ppt_w/2"/>
                                          </p:val>
                                        </p:tav>
                                        <p:tav tm="100000">
                                          <p:val>
                                            <p:strVal val="#ppt_x"/>
                                          </p:val>
                                        </p:tav>
                                      </p:tavLst>
                                    </p:anim>
                                    <p:anim calcmode="lin" valueType="num">
                                      <p:cBhvr additive="base">
                                        <p:cTn id="13" dur="1000" fill="hold"/>
                                        <p:tgtEl>
                                          <p:spTgt spid="5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303213"/>
            <a:ext cx="8229600" cy="987425"/>
          </a:xfrm>
        </p:spPr>
        <p:txBody>
          <a:bodyPr/>
          <a:lstStyle/>
          <a:p>
            <a:pPr eaLnBrk="1" hangingPunct="1"/>
            <a:r>
              <a:rPr lang="en-US" dirty="0" smtClean="0"/>
              <a:t>Solving for FV:</a:t>
            </a:r>
            <a:br>
              <a:rPr lang="en-US" dirty="0" smtClean="0"/>
            </a:br>
            <a:r>
              <a:rPr lang="en-US" dirty="0" smtClean="0"/>
              <a:t>3-Year Annuity Due of $100 at 4%</a:t>
            </a:r>
          </a:p>
        </p:txBody>
      </p:sp>
      <p:sp>
        <p:nvSpPr>
          <p:cNvPr id="19459" name="Rectangle 3"/>
          <p:cNvSpPr>
            <a:spLocks noGrp="1" noChangeArrowheads="1"/>
          </p:cNvSpPr>
          <p:nvPr>
            <p:ph sz="quarter" idx="1"/>
          </p:nvPr>
        </p:nvSpPr>
        <p:spPr>
          <a:xfrm>
            <a:off x="612775" y="1600200"/>
            <a:ext cx="7616825" cy="4495800"/>
          </a:xfrm>
        </p:spPr>
        <p:txBody>
          <a:bodyPr/>
          <a:lstStyle/>
          <a:p>
            <a:pPr eaLnBrk="1" hangingPunct="1">
              <a:spcAft>
                <a:spcPts val="600"/>
              </a:spcAft>
              <a:defRPr/>
            </a:pPr>
            <a:r>
              <a:rPr lang="en-US" sz="2400" dirty="0" smtClean="0"/>
              <a:t>Now, $100 payments occur at the beginning of each period.</a:t>
            </a:r>
          </a:p>
          <a:p>
            <a:pPr marL="0" indent="0" algn="ctr" eaLnBrk="1" hangingPunct="1">
              <a:spcAft>
                <a:spcPts val="600"/>
              </a:spcAft>
              <a:buFont typeface="Wingdings" pitchFamily="2" charset="2"/>
              <a:buNone/>
              <a:defRPr/>
            </a:pPr>
            <a:r>
              <a:rPr lang="en-US" sz="2400" dirty="0" smtClean="0"/>
              <a:t>FVA</a:t>
            </a:r>
            <a:r>
              <a:rPr lang="en-US" sz="2400" baseline="-25000" dirty="0" smtClean="0"/>
              <a:t>due</a:t>
            </a:r>
            <a:r>
              <a:rPr lang="en-US" sz="2400" dirty="0" smtClean="0"/>
              <a:t>= FVA</a:t>
            </a:r>
            <a:r>
              <a:rPr lang="en-US" sz="2400" baseline="-25000" dirty="0" smtClean="0"/>
              <a:t>ord</a:t>
            </a:r>
            <a:r>
              <a:rPr lang="en-US" sz="2400" dirty="0" smtClean="0"/>
              <a:t>(1 + I) = $312.16(1.04) = $324.65</a:t>
            </a:r>
          </a:p>
          <a:p>
            <a:pPr eaLnBrk="1" hangingPunct="1">
              <a:spcAft>
                <a:spcPts val="600"/>
              </a:spcAft>
              <a:defRPr/>
            </a:pPr>
            <a:r>
              <a:rPr lang="en-US" sz="2400" dirty="0" smtClean="0"/>
              <a:t>Alternatively, set calculator to “BEGIN” mode and solve for the FV of the annuity due:</a:t>
            </a:r>
          </a:p>
          <a:p>
            <a:pPr eaLnBrk="1" hangingPunct="1">
              <a:spcAft>
                <a:spcPts val="600"/>
              </a:spcAft>
              <a:defRPr/>
            </a:pPr>
            <a:endParaRPr lang="en-US" sz="2400" dirty="0" smtClean="0"/>
          </a:p>
          <a:p>
            <a:pPr eaLnBrk="1" hangingPunct="1">
              <a:spcAft>
                <a:spcPts val="600"/>
              </a:spcAft>
              <a:defRPr/>
            </a:pPr>
            <a:endParaRPr lang="en-US" sz="2400" dirty="0" smtClean="0"/>
          </a:p>
          <a:p>
            <a:pPr eaLnBrk="1" hangingPunct="1">
              <a:spcAft>
                <a:spcPts val="600"/>
              </a:spcAft>
              <a:defRPr/>
            </a:pPr>
            <a:endParaRPr lang="en-US" sz="2400" dirty="0" smtClean="0"/>
          </a:p>
          <a:p>
            <a:pPr eaLnBrk="1" hangingPunct="1">
              <a:spcAft>
                <a:spcPts val="600"/>
              </a:spcAft>
              <a:defRPr/>
            </a:pPr>
            <a:endParaRPr lang="en-US" sz="2400" dirty="0" smtClean="0"/>
          </a:p>
          <a:p>
            <a:pPr eaLnBrk="1" hangingPunct="1">
              <a:spcAft>
                <a:spcPts val="600"/>
              </a:spcAft>
              <a:defRPr/>
            </a:pPr>
            <a:endParaRPr lang="en-US" sz="1800" dirty="0" smtClean="0"/>
          </a:p>
          <a:p>
            <a:pPr eaLnBrk="1" hangingPunct="1">
              <a:spcAft>
                <a:spcPts val="600"/>
              </a:spcAft>
              <a:buFont typeface="Wingdings" pitchFamily="2" charset="2"/>
              <a:buNone/>
              <a:defRPr/>
            </a:pPr>
            <a:r>
              <a:rPr lang="en-US" sz="2400" dirty="0" smtClean="0"/>
              <a:t>Excel:  =FV(rate,nper,pmt,pv,type)</a:t>
            </a:r>
          </a:p>
          <a:p>
            <a:pPr eaLnBrk="1" hangingPunct="1">
              <a:spcAft>
                <a:spcPts val="600"/>
              </a:spcAft>
              <a:buFont typeface="Wingdings" pitchFamily="2" charset="2"/>
              <a:buNone/>
              <a:defRPr/>
            </a:pPr>
            <a:r>
              <a:rPr lang="en-US" sz="2400" dirty="0" smtClean="0"/>
              <a:t>Here type = 1.</a:t>
            </a:r>
          </a:p>
          <a:p>
            <a:pPr eaLnBrk="1" hangingPunct="1">
              <a:spcAft>
                <a:spcPts val="600"/>
              </a:spcAft>
              <a:defRPr/>
            </a:pPr>
            <a:endParaRPr lang="en-US" sz="2400" dirty="0" smtClean="0"/>
          </a:p>
          <a:p>
            <a:pPr eaLnBrk="1" hangingPunct="1">
              <a:spcAft>
                <a:spcPts val="600"/>
              </a:spcAft>
              <a:defRPr/>
            </a:pPr>
            <a:endParaRPr lang="en-US" sz="2400" dirty="0" smtClean="0"/>
          </a:p>
        </p:txBody>
      </p:sp>
      <p:sp>
        <p:nvSpPr>
          <p:cNvPr id="20" name="Slide Number Placeholder 19"/>
          <p:cNvSpPr>
            <a:spLocks noGrp="1"/>
          </p:cNvSpPr>
          <p:nvPr>
            <p:ph type="sldNum" sz="quarter" idx="10"/>
          </p:nvPr>
        </p:nvSpPr>
        <p:spPr/>
        <p:txBody>
          <a:bodyPr/>
          <a:lstStyle/>
          <a:p>
            <a:pPr>
              <a:defRPr/>
            </a:pPr>
            <a:r>
              <a:rPr lang="en-US" dirty="0"/>
              <a:t>5-</a:t>
            </a:r>
            <a:fld id="{1B946E0D-B715-4AF1-8778-5A8804DA0823}" type="slidenum">
              <a:rPr lang="en-US"/>
              <a:pPr>
                <a:defRPr/>
              </a:pPr>
              <a:t>16</a:t>
            </a:fld>
            <a:endParaRPr lang="en-US" dirty="0"/>
          </a:p>
        </p:txBody>
      </p:sp>
      <p:grpSp>
        <p:nvGrpSpPr>
          <p:cNvPr id="20485" name="Group 51"/>
          <p:cNvGrpSpPr>
            <a:grpSpLocks/>
          </p:cNvGrpSpPr>
          <p:nvPr/>
        </p:nvGrpSpPr>
        <p:grpSpPr bwMode="auto">
          <a:xfrm>
            <a:off x="1581150" y="3554383"/>
            <a:ext cx="5983288" cy="1679605"/>
            <a:chOff x="1581150" y="2563783"/>
            <a:chExt cx="5983288" cy="1679605"/>
          </a:xfrm>
        </p:grpSpPr>
        <p:grpSp>
          <p:nvGrpSpPr>
            <p:cNvPr id="20495" name="Group 19"/>
            <p:cNvGrpSpPr>
              <a:grpSpLocks/>
            </p:cNvGrpSpPr>
            <p:nvPr/>
          </p:nvGrpSpPr>
          <p:grpSpPr bwMode="auto">
            <a:xfrm>
              <a:off x="1581150" y="2822575"/>
              <a:ext cx="5983288" cy="1420813"/>
              <a:chOff x="1581150" y="3375025"/>
              <a:chExt cx="5983288" cy="1420813"/>
            </a:xfrm>
          </p:grpSpPr>
          <p:grpSp>
            <p:nvGrpSpPr>
              <p:cNvPr id="20497" name="Group 34"/>
              <p:cNvGrpSpPr>
                <a:grpSpLocks/>
              </p:cNvGrpSpPr>
              <p:nvPr/>
            </p:nvGrpSpPr>
            <p:grpSpPr bwMode="auto">
              <a:xfrm>
                <a:off x="1581150" y="3375025"/>
                <a:ext cx="5983288" cy="1420813"/>
                <a:chOff x="1581150" y="3375025"/>
                <a:chExt cx="5983288" cy="1420813"/>
              </a:xfrm>
            </p:grpSpPr>
            <p:grpSp>
              <p:nvGrpSpPr>
                <p:cNvPr id="20499" name="Group 20"/>
                <p:cNvGrpSpPr>
                  <a:grpSpLocks/>
                </p:cNvGrpSpPr>
                <p:nvPr/>
              </p:nvGrpSpPr>
              <p:grpSpPr bwMode="auto">
                <a:xfrm>
                  <a:off x="1581150" y="3375025"/>
                  <a:ext cx="5983288" cy="1420813"/>
                  <a:chOff x="1581150" y="3119438"/>
                  <a:chExt cx="5983288" cy="1420812"/>
                </a:xfrm>
              </p:grpSpPr>
              <p:sp>
                <p:nvSpPr>
                  <p:cNvPr id="40" name="AutoShape 4"/>
                  <p:cNvSpPr>
                    <a:spLocks noChangeArrowheads="1"/>
                  </p:cNvSpPr>
                  <p:nvPr/>
                </p:nvSpPr>
                <p:spPr bwMode="auto">
                  <a:xfrm>
                    <a:off x="1581150" y="3119438"/>
                    <a:ext cx="5983288" cy="1420812"/>
                  </a:xfrm>
                  <a:prstGeom prst="roundRect">
                    <a:avLst>
                      <a:gd name="adj" fmla="val 12486"/>
                    </a:avLst>
                  </a:prstGeom>
                  <a:solidFill>
                    <a:schemeClr val="accent1"/>
                  </a:solidFill>
                  <a:ln w="25400">
                    <a:solidFill>
                      <a:schemeClr val="tx1"/>
                    </a:solidFill>
                    <a:round/>
                    <a:headEnd/>
                    <a:tailEnd/>
                  </a:ln>
                </p:spPr>
                <p:txBody>
                  <a:bodyPr wrap="none" anchor="ctr"/>
                  <a:lstStyle/>
                  <a:p>
                    <a:pPr>
                      <a:defRPr/>
                    </a:pPr>
                    <a:endParaRPr lang="en-US" sz="2000" dirty="0">
                      <a:solidFill>
                        <a:srgbClr val="000000"/>
                      </a:solidFill>
                      <a:latin typeface="Arial" panose="020B0604020202020204" pitchFamily="34" charset="0"/>
                      <a:cs typeface="Arial" panose="020B0604020202020204" pitchFamily="34" charset="0"/>
                    </a:endParaRPr>
                  </a:p>
                </p:txBody>
              </p:sp>
              <p:sp>
                <p:nvSpPr>
                  <p:cNvPr id="41" name="AutoShape 5"/>
                  <p:cNvSpPr>
                    <a:spLocks noChangeArrowheads="1"/>
                  </p:cNvSpPr>
                  <p:nvPr/>
                </p:nvSpPr>
                <p:spPr bwMode="auto">
                  <a:xfrm>
                    <a:off x="1733550" y="3216276"/>
                    <a:ext cx="1189038" cy="365125"/>
                  </a:xfrm>
                  <a:prstGeom prst="roundRect">
                    <a:avLst>
                      <a:gd name="adj" fmla="val 12486"/>
                    </a:avLst>
                  </a:prstGeom>
                  <a:solidFill>
                    <a:schemeClr val="bg2"/>
                  </a:solidFill>
                  <a:ln w="9525">
                    <a:solidFill>
                      <a:schemeClr val="accent4"/>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INPUTS</a:t>
                    </a:r>
                  </a:p>
                </p:txBody>
              </p:sp>
              <p:sp>
                <p:nvSpPr>
                  <p:cNvPr id="42" name="AutoShape 6"/>
                  <p:cNvSpPr>
                    <a:spLocks noChangeArrowheads="1"/>
                  </p:cNvSpPr>
                  <p:nvPr/>
                </p:nvSpPr>
                <p:spPr bwMode="auto">
                  <a:xfrm>
                    <a:off x="1733550" y="4075112"/>
                    <a:ext cx="1189038" cy="366713"/>
                  </a:xfrm>
                  <a:prstGeom prst="roundRect">
                    <a:avLst>
                      <a:gd name="adj" fmla="val 12486"/>
                    </a:avLst>
                  </a:prstGeom>
                  <a:solidFill>
                    <a:schemeClr val="bg2"/>
                  </a:solidFill>
                  <a:ln w="9525">
                    <a:solidFill>
                      <a:schemeClr val="accent4"/>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OUTPUT</a:t>
                    </a:r>
                  </a:p>
                </p:txBody>
              </p:sp>
              <p:sp>
                <p:nvSpPr>
                  <p:cNvPr id="43" name="AutoShape 7"/>
                  <p:cNvSpPr>
                    <a:spLocks noChangeArrowheads="1"/>
                  </p:cNvSpPr>
                  <p:nvPr/>
                </p:nvSpPr>
                <p:spPr bwMode="auto">
                  <a:xfrm>
                    <a:off x="3141663" y="3644901"/>
                    <a:ext cx="639762" cy="366712"/>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N</a:t>
                    </a:r>
                  </a:p>
                </p:txBody>
              </p:sp>
              <p:sp>
                <p:nvSpPr>
                  <p:cNvPr id="44" name="AutoShape 8"/>
                  <p:cNvSpPr>
                    <a:spLocks noChangeArrowheads="1"/>
                  </p:cNvSpPr>
                  <p:nvPr/>
                </p:nvSpPr>
                <p:spPr bwMode="auto">
                  <a:xfrm>
                    <a:off x="4013200" y="3644901"/>
                    <a:ext cx="639763" cy="366712"/>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spc="-100" dirty="0">
                        <a:latin typeface="Arial" panose="020B0604020202020204" pitchFamily="34" charset="0"/>
                        <a:cs typeface="Arial" panose="020B0604020202020204" pitchFamily="34" charset="0"/>
                      </a:rPr>
                      <a:t>I/YR</a:t>
                    </a:r>
                  </a:p>
                </p:txBody>
              </p:sp>
              <p:sp>
                <p:nvSpPr>
                  <p:cNvPr id="45" name="AutoShape 9"/>
                  <p:cNvSpPr>
                    <a:spLocks noChangeArrowheads="1"/>
                  </p:cNvSpPr>
                  <p:nvPr/>
                </p:nvSpPr>
                <p:spPr bwMode="auto">
                  <a:xfrm>
                    <a:off x="5759450" y="3644901"/>
                    <a:ext cx="639763" cy="366712"/>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PMT</a:t>
                    </a:r>
                  </a:p>
                </p:txBody>
              </p:sp>
              <p:sp>
                <p:nvSpPr>
                  <p:cNvPr id="46" name="AutoShape 10"/>
                  <p:cNvSpPr>
                    <a:spLocks noChangeArrowheads="1"/>
                  </p:cNvSpPr>
                  <p:nvPr/>
                </p:nvSpPr>
                <p:spPr bwMode="auto">
                  <a:xfrm>
                    <a:off x="4886325" y="3644901"/>
                    <a:ext cx="639763" cy="366712"/>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PV</a:t>
                    </a:r>
                  </a:p>
                </p:txBody>
              </p:sp>
              <p:sp>
                <p:nvSpPr>
                  <p:cNvPr id="47" name="AutoShape 11"/>
                  <p:cNvSpPr>
                    <a:spLocks noChangeArrowheads="1"/>
                  </p:cNvSpPr>
                  <p:nvPr/>
                </p:nvSpPr>
                <p:spPr bwMode="auto">
                  <a:xfrm>
                    <a:off x="6630988" y="3644901"/>
                    <a:ext cx="641350" cy="366712"/>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FV</a:t>
                    </a:r>
                  </a:p>
                </p:txBody>
              </p:sp>
              <p:sp>
                <p:nvSpPr>
                  <p:cNvPr id="48" name="AutoShape 12"/>
                  <p:cNvSpPr>
                    <a:spLocks noChangeArrowheads="1"/>
                  </p:cNvSpPr>
                  <p:nvPr/>
                </p:nvSpPr>
                <p:spPr bwMode="auto">
                  <a:xfrm>
                    <a:off x="3141663" y="3216276"/>
                    <a:ext cx="639762" cy="365125"/>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3</a:t>
                    </a:r>
                  </a:p>
                </p:txBody>
              </p:sp>
              <p:sp>
                <p:nvSpPr>
                  <p:cNvPr id="49" name="AutoShape 14"/>
                  <p:cNvSpPr>
                    <a:spLocks noChangeArrowheads="1"/>
                  </p:cNvSpPr>
                  <p:nvPr/>
                </p:nvSpPr>
                <p:spPr bwMode="auto">
                  <a:xfrm>
                    <a:off x="5757863" y="3216276"/>
                    <a:ext cx="639762" cy="365125"/>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spc="-20" dirty="0">
                        <a:latin typeface="Arial" panose="020B0604020202020204" pitchFamily="34" charset="0"/>
                        <a:cs typeface="Arial" panose="020B0604020202020204" pitchFamily="34" charset="0"/>
                      </a:rPr>
                      <a:t>-100</a:t>
                    </a:r>
                  </a:p>
                </p:txBody>
              </p:sp>
              <p:sp>
                <p:nvSpPr>
                  <p:cNvPr id="50" name="AutoShape 15"/>
                  <p:cNvSpPr>
                    <a:spLocks noChangeArrowheads="1"/>
                  </p:cNvSpPr>
                  <p:nvPr/>
                </p:nvSpPr>
                <p:spPr bwMode="auto">
                  <a:xfrm>
                    <a:off x="4006850" y="3216276"/>
                    <a:ext cx="641350" cy="366712"/>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4</a:t>
                    </a:r>
                  </a:p>
                </p:txBody>
              </p:sp>
            </p:grpSp>
            <p:sp>
              <p:nvSpPr>
                <p:cNvPr id="39" name="AutoShape 16"/>
                <p:cNvSpPr>
                  <a:spLocks noChangeArrowheads="1"/>
                </p:cNvSpPr>
                <p:nvPr/>
              </p:nvSpPr>
              <p:spPr bwMode="auto">
                <a:xfrm>
                  <a:off x="4884738" y="3471863"/>
                  <a:ext cx="639762" cy="365125"/>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0</a:t>
                  </a:r>
                </a:p>
              </p:txBody>
            </p:sp>
          </p:grpSp>
          <p:sp>
            <p:nvSpPr>
              <p:cNvPr id="37" name="AutoShape 15"/>
              <p:cNvSpPr>
                <a:spLocks noChangeArrowheads="1"/>
              </p:cNvSpPr>
              <p:nvPr/>
            </p:nvSpPr>
            <p:spPr bwMode="auto">
              <a:xfrm>
                <a:off x="6542088" y="4330700"/>
                <a:ext cx="822325" cy="366713"/>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324.65</a:t>
                </a:r>
              </a:p>
            </p:txBody>
          </p:sp>
        </p:grpSp>
        <p:sp>
          <p:nvSpPr>
            <p:cNvPr id="51" name="Text Box 17"/>
            <p:cNvSpPr txBox="1">
              <a:spLocks noChangeArrowheads="1"/>
            </p:cNvSpPr>
            <p:nvPr/>
          </p:nvSpPr>
          <p:spPr bwMode="auto">
            <a:xfrm>
              <a:off x="1781175" y="2563783"/>
              <a:ext cx="1096963" cy="400110"/>
            </a:xfrm>
            <a:prstGeom prst="rect">
              <a:avLst/>
            </a:prstGeom>
            <a:solidFill>
              <a:schemeClr val="accent5">
                <a:lumMod val="20000"/>
                <a:lumOff val="80000"/>
              </a:schemeClr>
            </a:solidFill>
            <a:ln w="15875" cap="rnd">
              <a:solidFill>
                <a:schemeClr val="tx1"/>
              </a:solidFill>
              <a:headEnd/>
              <a:tailEnd/>
            </a:ln>
          </p:spPr>
          <p:style>
            <a:lnRef idx="2">
              <a:schemeClr val="accent4"/>
            </a:lnRef>
            <a:fillRef idx="1">
              <a:schemeClr val="lt1"/>
            </a:fillRef>
            <a:effectRef idx="0">
              <a:schemeClr val="accent4"/>
            </a:effectRef>
            <a:fontRef idx="minor">
              <a:schemeClr val="dk1"/>
            </a:fontRef>
          </p:style>
          <p:txBody>
            <a:bodyPr anchor="ctr">
              <a:spAutoFit/>
            </a:bodyPr>
            <a:lstStyle/>
            <a:p>
              <a:pPr algn="ctr">
                <a:spcBef>
                  <a:spcPct val="50000"/>
                </a:spcBef>
                <a:defRPr/>
              </a:pPr>
              <a:r>
                <a:rPr lang="en-US" sz="2000" b="1" dirty="0">
                  <a:latin typeface="Arial" panose="020B0604020202020204" pitchFamily="34" charset="0"/>
                  <a:cs typeface="Arial" panose="020B0604020202020204" pitchFamily="34" charset="0"/>
                </a:rPr>
                <a:t>BEGIN</a:t>
              </a:r>
            </a:p>
          </p:txBody>
        </p:sp>
      </p:grpSp>
      <p:grpSp>
        <p:nvGrpSpPr>
          <p:cNvPr id="6" name="Group 30"/>
          <p:cNvGrpSpPr>
            <a:grpSpLocks/>
          </p:cNvGrpSpPr>
          <p:nvPr/>
        </p:nvGrpSpPr>
        <p:grpSpPr bwMode="auto">
          <a:xfrm>
            <a:off x="0" y="0"/>
            <a:ext cx="9139238" cy="277813"/>
            <a:chOff x="0" y="0"/>
            <a:chExt cx="9139428" cy="277813"/>
          </a:xfrm>
        </p:grpSpPr>
        <p:sp>
          <p:nvSpPr>
            <p:cNvPr id="53" name="TextBox 52"/>
            <p:cNvSpPr txBox="1"/>
            <p:nvPr/>
          </p:nvSpPr>
          <p:spPr bwMode="auto">
            <a:xfrm>
              <a:off x="0" y="0"/>
              <a:ext cx="1308127" cy="277813"/>
            </a:xfrm>
            <a:prstGeom prst="rect">
              <a:avLst/>
            </a:prstGeom>
            <a:solidFill>
              <a:schemeClr val="accent4">
                <a:lumMod val="40000"/>
                <a:lumOff val="60000"/>
              </a:schemeClr>
            </a:solidFill>
            <a:ln w="12700">
              <a:solidFill>
                <a:schemeClr val="tx1"/>
              </a:solidFill>
            </a:ln>
          </p:spPr>
          <p:txBody>
            <a:bodyPr>
              <a:spAutoFit/>
            </a:bodyPr>
            <a:lstStyle/>
            <a:p>
              <a:pPr algn="ctr">
                <a:defRPr/>
              </a:pPr>
              <a:r>
                <a:rPr lang="en-US" sz="1200" dirty="0">
                  <a:hlinkClick r:id="rId3" action="ppaction://hlinksldjump"/>
                </a:rPr>
                <a:t>INTRO</a:t>
              </a:r>
              <a:endParaRPr lang="en-US" sz="1200" dirty="0"/>
            </a:p>
          </p:txBody>
        </p:sp>
        <p:sp>
          <p:nvSpPr>
            <p:cNvPr id="54" name="TextBox 53"/>
            <p:cNvSpPr txBox="1"/>
            <p:nvPr/>
          </p:nvSpPr>
          <p:spPr bwMode="auto">
            <a:xfrm>
              <a:off x="1303365"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solidFill>
                    <a:srgbClr val="7C0019"/>
                  </a:solidFill>
                  <a:hlinkClick r:id="rId4" action="ppaction://hlinksldjump"/>
                </a:rPr>
                <a:t>FUTURE VALUE</a:t>
              </a:r>
              <a:endParaRPr lang="en-US" sz="1200" spc="-100" dirty="0">
                <a:solidFill>
                  <a:srgbClr val="7C0019"/>
                </a:solidFill>
              </a:endParaRPr>
            </a:p>
          </p:txBody>
        </p:sp>
        <p:sp>
          <p:nvSpPr>
            <p:cNvPr id="55" name="TextBox 54"/>
            <p:cNvSpPr txBox="1"/>
            <p:nvPr/>
          </p:nvSpPr>
          <p:spPr bwMode="auto">
            <a:xfrm>
              <a:off x="5215046" y="0"/>
              <a:ext cx="1308127" cy="277813"/>
            </a:xfrm>
            <a:prstGeom prst="rect">
              <a:avLst/>
            </a:prstGeom>
            <a:solidFill>
              <a:schemeClr val="bg2">
                <a:lumMod val="75000"/>
              </a:schemeClr>
            </a:solidFill>
            <a:ln>
              <a:solidFill>
                <a:schemeClr val="tx1"/>
              </a:solidFill>
            </a:ln>
          </p:spPr>
          <p:txBody>
            <a:bodyPr>
              <a:spAutoFit/>
            </a:bodyPr>
            <a:lstStyle/>
            <a:p>
              <a:pPr algn="ctr">
                <a:defRPr/>
              </a:pPr>
              <a:r>
                <a:rPr lang="en-US" sz="1200" dirty="0">
                  <a:hlinkClick r:id="rId5" action="ppaction://hlinksldjump"/>
                </a:rPr>
                <a:t>ANNUITIES</a:t>
              </a:r>
              <a:endParaRPr lang="en-US" sz="1200" dirty="0"/>
            </a:p>
          </p:txBody>
        </p:sp>
        <p:sp>
          <p:nvSpPr>
            <p:cNvPr id="56" name="TextBox 55"/>
            <p:cNvSpPr txBox="1"/>
            <p:nvPr/>
          </p:nvSpPr>
          <p:spPr bwMode="auto">
            <a:xfrm>
              <a:off x="2608317" y="0"/>
              <a:ext cx="1306539"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6" action="ppaction://hlinksldjump"/>
                </a:rPr>
                <a:t>PRESENT VALUE</a:t>
              </a:r>
              <a:endParaRPr lang="en-US" sz="1200" spc="-100" dirty="0"/>
            </a:p>
          </p:txBody>
        </p:sp>
        <p:sp>
          <p:nvSpPr>
            <p:cNvPr id="57" name="TextBox 56"/>
            <p:cNvSpPr txBox="1"/>
            <p:nvPr/>
          </p:nvSpPr>
          <p:spPr bwMode="auto">
            <a:xfrm>
              <a:off x="7823363" y="0"/>
              <a:ext cx="1316065"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7" action="ppaction://hlinksldjump"/>
                </a:rPr>
                <a:t>AMORTIZATION</a:t>
              </a:r>
              <a:endParaRPr lang="en-US" sz="1200" spc="-100" dirty="0"/>
            </a:p>
          </p:txBody>
        </p:sp>
        <p:sp>
          <p:nvSpPr>
            <p:cNvPr id="58" name="TextBox 57"/>
            <p:cNvSpPr txBox="1"/>
            <p:nvPr/>
          </p:nvSpPr>
          <p:spPr bwMode="auto">
            <a:xfrm>
              <a:off x="3911681"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8" action="ppaction://hlinksldjump"/>
                </a:rPr>
                <a:t>I &amp; N</a:t>
              </a:r>
              <a:endParaRPr lang="en-US" sz="1200" dirty="0"/>
            </a:p>
          </p:txBody>
        </p:sp>
        <p:sp>
          <p:nvSpPr>
            <p:cNvPr id="59" name="TextBox 58"/>
            <p:cNvSpPr txBox="1"/>
            <p:nvPr/>
          </p:nvSpPr>
          <p:spPr bwMode="auto">
            <a:xfrm>
              <a:off x="6518411"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9" action="ppaction://hlinksldjump"/>
                </a:rPr>
                <a:t>RATES/RETURN</a:t>
              </a:r>
              <a:endParaRPr lang="en-US" sz="1200" spc="-100" dirty="0"/>
            </a:p>
          </p:txBody>
        </p:sp>
      </p:grpSp>
      <p:sp>
        <p:nvSpPr>
          <p:cNvPr id="60" name="Pentagon 59"/>
          <p:cNvSpPr/>
          <p:nvPr/>
        </p:nvSpPr>
        <p:spPr bwMode="auto">
          <a:xfrm>
            <a:off x="0" y="276225"/>
            <a:ext cx="6537325" cy="92075"/>
          </a:xfrm>
          <a:prstGeom prst="homePlate">
            <a:avLst/>
          </a:prstGeom>
          <a:solidFill>
            <a:schemeClr val="tx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60"/>
                                        </p:tgtEl>
                                        <p:attrNameLst>
                                          <p:attrName>style.visibility</p:attrName>
                                        </p:attrNameLst>
                                      </p:cBhvr>
                                      <p:to>
                                        <p:strVal val="visible"/>
                                      </p:to>
                                    </p:set>
                                    <p:anim calcmode="lin" valueType="num">
                                      <p:cBhvr additive="base">
                                        <p:cTn id="12" dur="1000" fill="hold"/>
                                        <p:tgtEl>
                                          <p:spTgt spid="60"/>
                                        </p:tgtEl>
                                        <p:attrNameLst>
                                          <p:attrName>ppt_x</p:attrName>
                                        </p:attrNameLst>
                                      </p:cBhvr>
                                      <p:tavLst>
                                        <p:tav tm="0">
                                          <p:val>
                                            <p:strVal val="0-#ppt_w/2"/>
                                          </p:val>
                                        </p:tav>
                                        <p:tav tm="100000">
                                          <p:val>
                                            <p:strVal val="#ppt_x"/>
                                          </p:val>
                                        </p:tav>
                                      </p:tavLst>
                                    </p:anim>
                                    <p:anim calcmode="lin" valueType="num">
                                      <p:cBhvr additive="base">
                                        <p:cTn id="13" dur="1000" fill="hold"/>
                                        <p:tgtEl>
                                          <p:spTgt spid="6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303213"/>
            <a:ext cx="8229600" cy="987425"/>
          </a:xfrm>
        </p:spPr>
        <p:txBody>
          <a:bodyPr/>
          <a:lstStyle/>
          <a:p>
            <a:pPr eaLnBrk="1" hangingPunct="1"/>
            <a:r>
              <a:rPr lang="en-US" dirty="0" smtClean="0"/>
              <a:t>Solving for PV:</a:t>
            </a:r>
            <a:br>
              <a:rPr lang="en-US" dirty="0" smtClean="0"/>
            </a:br>
            <a:r>
              <a:rPr lang="en-US" dirty="0" smtClean="0"/>
              <a:t>3-Year Annuity Due of $100 at 4%</a:t>
            </a:r>
          </a:p>
        </p:txBody>
      </p:sp>
      <p:sp>
        <p:nvSpPr>
          <p:cNvPr id="20483" name="Rectangle 3"/>
          <p:cNvSpPr>
            <a:spLocks noGrp="1" noChangeArrowheads="1"/>
          </p:cNvSpPr>
          <p:nvPr>
            <p:ph sz="quarter" idx="1"/>
          </p:nvPr>
        </p:nvSpPr>
        <p:spPr>
          <a:xfrm>
            <a:off x="612775" y="1600200"/>
            <a:ext cx="7616825" cy="4495800"/>
          </a:xfrm>
        </p:spPr>
        <p:txBody>
          <a:bodyPr/>
          <a:lstStyle/>
          <a:p>
            <a:pPr eaLnBrk="1" hangingPunct="1">
              <a:spcAft>
                <a:spcPts val="600"/>
              </a:spcAft>
              <a:defRPr/>
            </a:pPr>
            <a:r>
              <a:rPr lang="en-US" sz="2400" dirty="0" smtClean="0"/>
              <a:t>Again, $100 payments occur at the beginning of each period.</a:t>
            </a:r>
          </a:p>
          <a:p>
            <a:pPr marL="0" indent="0" algn="ctr" eaLnBrk="1" hangingPunct="1">
              <a:spcAft>
                <a:spcPts val="600"/>
              </a:spcAft>
              <a:buFont typeface="Wingdings" pitchFamily="2" charset="2"/>
              <a:buNone/>
              <a:defRPr/>
            </a:pPr>
            <a:r>
              <a:rPr lang="en-US" sz="2400" dirty="0" smtClean="0"/>
              <a:t>PVA</a:t>
            </a:r>
            <a:r>
              <a:rPr lang="en-US" sz="2400" baseline="-25000" dirty="0" smtClean="0"/>
              <a:t>due</a:t>
            </a:r>
            <a:r>
              <a:rPr lang="en-US" sz="2400" dirty="0" smtClean="0"/>
              <a:t> = PVA</a:t>
            </a:r>
            <a:r>
              <a:rPr lang="en-US" sz="2400" baseline="-25000" dirty="0" smtClean="0"/>
              <a:t>ord</a:t>
            </a:r>
            <a:r>
              <a:rPr lang="en-US" sz="2400" dirty="0" smtClean="0"/>
              <a:t>(1 + I) = $277.51(1.04) = $288.61</a:t>
            </a:r>
          </a:p>
          <a:p>
            <a:pPr eaLnBrk="1" hangingPunct="1">
              <a:spcAft>
                <a:spcPts val="600"/>
              </a:spcAft>
              <a:defRPr/>
            </a:pPr>
            <a:r>
              <a:rPr lang="en-US" sz="2400" dirty="0" smtClean="0"/>
              <a:t>Alternatively, set calculator to “BEGIN” mode and solve for the PV of the annuity due:</a:t>
            </a:r>
          </a:p>
          <a:p>
            <a:pPr eaLnBrk="1" hangingPunct="1">
              <a:spcAft>
                <a:spcPts val="600"/>
              </a:spcAft>
              <a:buFont typeface="Arial" charset="0"/>
              <a:buNone/>
              <a:defRPr/>
            </a:pPr>
            <a:endParaRPr lang="en-US" sz="2400" dirty="0" smtClean="0"/>
          </a:p>
          <a:p>
            <a:pPr eaLnBrk="1" hangingPunct="1">
              <a:spcAft>
                <a:spcPts val="600"/>
              </a:spcAft>
              <a:defRPr/>
            </a:pPr>
            <a:endParaRPr lang="en-US" sz="2400" dirty="0" smtClean="0"/>
          </a:p>
          <a:p>
            <a:pPr eaLnBrk="1" hangingPunct="1">
              <a:spcAft>
                <a:spcPts val="600"/>
              </a:spcAft>
              <a:defRPr/>
            </a:pPr>
            <a:endParaRPr lang="en-US" sz="2400" dirty="0" smtClean="0"/>
          </a:p>
          <a:p>
            <a:pPr eaLnBrk="1" hangingPunct="1">
              <a:spcAft>
                <a:spcPts val="600"/>
              </a:spcAft>
              <a:defRPr/>
            </a:pPr>
            <a:endParaRPr lang="en-US" sz="2400" dirty="0" smtClean="0"/>
          </a:p>
          <a:p>
            <a:pPr eaLnBrk="1" hangingPunct="1">
              <a:spcAft>
                <a:spcPts val="600"/>
              </a:spcAft>
              <a:defRPr/>
            </a:pPr>
            <a:endParaRPr lang="en-US" sz="2400" dirty="0" smtClean="0"/>
          </a:p>
          <a:p>
            <a:pPr eaLnBrk="1" hangingPunct="1">
              <a:spcAft>
                <a:spcPts val="600"/>
              </a:spcAft>
              <a:buFont typeface="Wingdings" pitchFamily="2" charset="2"/>
              <a:buNone/>
              <a:defRPr/>
            </a:pPr>
            <a:r>
              <a:rPr lang="en-US" sz="2400" dirty="0" smtClean="0"/>
              <a:t>Excel:  =PV(rate,nper,pmt,fv,type)</a:t>
            </a:r>
          </a:p>
          <a:p>
            <a:pPr eaLnBrk="1" hangingPunct="1">
              <a:spcAft>
                <a:spcPts val="600"/>
              </a:spcAft>
              <a:buFont typeface="Wingdings" pitchFamily="2" charset="2"/>
              <a:buNone/>
              <a:defRPr/>
            </a:pPr>
            <a:r>
              <a:rPr lang="en-US" sz="2400" dirty="0" smtClean="0"/>
              <a:t>Here type = 1.</a:t>
            </a:r>
          </a:p>
          <a:p>
            <a:pPr eaLnBrk="1" hangingPunct="1">
              <a:spcAft>
                <a:spcPts val="600"/>
              </a:spcAft>
              <a:buFont typeface="Wingdings" pitchFamily="2" charset="2"/>
              <a:buNone/>
              <a:defRPr/>
            </a:pPr>
            <a:endParaRPr lang="en-US" sz="2400" dirty="0" smtClean="0"/>
          </a:p>
        </p:txBody>
      </p:sp>
      <p:sp>
        <p:nvSpPr>
          <p:cNvPr id="20" name="Slide Number Placeholder 19"/>
          <p:cNvSpPr>
            <a:spLocks noGrp="1"/>
          </p:cNvSpPr>
          <p:nvPr>
            <p:ph type="sldNum" sz="quarter" idx="10"/>
          </p:nvPr>
        </p:nvSpPr>
        <p:spPr/>
        <p:txBody>
          <a:bodyPr/>
          <a:lstStyle/>
          <a:p>
            <a:pPr>
              <a:defRPr/>
            </a:pPr>
            <a:r>
              <a:rPr lang="en-US" dirty="0"/>
              <a:t>5-</a:t>
            </a:r>
            <a:fld id="{5628CD8B-2A1A-4FAE-9348-64CBDC660EC5}" type="slidenum">
              <a:rPr lang="en-US"/>
              <a:pPr>
                <a:defRPr/>
              </a:pPr>
              <a:t>17</a:t>
            </a:fld>
            <a:endParaRPr lang="en-US" dirty="0"/>
          </a:p>
        </p:txBody>
      </p:sp>
      <p:grpSp>
        <p:nvGrpSpPr>
          <p:cNvPr id="21509" name="Group 51"/>
          <p:cNvGrpSpPr>
            <a:grpSpLocks/>
          </p:cNvGrpSpPr>
          <p:nvPr/>
        </p:nvGrpSpPr>
        <p:grpSpPr bwMode="auto">
          <a:xfrm>
            <a:off x="1581150" y="3506758"/>
            <a:ext cx="5983288" cy="1689130"/>
            <a:chOff x="1581150" y="3240058"/>
            <a:chExt cx="5983288" cy="1689130"/>
          </a:xfrm>
        </p:grpSpPr>
        <p:grpSp>
          <p:nvGrpSpPr>
            <p:cNvPr id="21519" name="Group 19"/>
            <p:cNvGrpSpPr>
              <a:grpSpLocks/>
            </p:cNvGrpSpPr>
            <p:nvPr/>
          </p:nvGrpSpPr>
          <p:grpSpPr bwMode="auto">
            <a:xfrm>
              <a:off x="1581150" y="3508375"/>
              <a:ext cx="5983288" cy="1420813"/>
              <a:chOff x="1581150" y="3375025"/>
              <a:chExt cx="5983288" cy="1420813"/>
            </a:xfrm>
          </p:grpSpPr>
          <p:grpSp>
            <p:nvGrpSpPr>
              <p:cNvPr id="21521" name="Group 34"/>
              <p:cNvGrpSpPr>
                <a:grpSpLocks/>
              </p:cNvGrpSpPr>
              <p:nvPr/>
            </p:nvGrpSpPr>
            <p:grpSpPr bwMode="auto">
              <a:xfrm>
                <a:off x="1581150" y="3375025"/>
                <a:ext cx="5983288" cy="1420813"/>
                <a:chOff x="1581150" y="3375025"/>
                <a:chExt cx="5983288" cy="1420813"/>
              </a:xfrm>
            </p:grpSpPr>
            <p:grpSp>
              <p:nvGrpSpPr>
                <p:cNvPr id="21523" name="Group 20"/>
                <p:cNvGrpSpPr>
                  <a:grpSpLocks/>
                </p:cNvGrpSpPr>
                <p:nvPr/>
              </p:nvGrpSpPr>
              <p:grpSpPr bwMode="auto">
                <a:xfrm>
                  <a:off x="1581150" y="3375025"/>
                  <a:ext cx="5983288" cy="1420813"/>
                  <a:chOff x="1581150" y="3119438"/>
                  <a:chExt cx="5983288" cy="1420812"/>
                </a:xfrm>
              </p:grpSpPr>
              <p:sp>
                <p:nvSpPr>
                  <p:cNvPr id="40" name="AutoShape 4"/>
                  <p:cNvSpPr>
                    <a:spLocks noChangeArrowheads="1"/>
                  </p:cNvSpPr>
                  <p:nvPr/>
                </p:nvSpPr>
                <p:spPr bwMode="auto">
                  <a:xfrm>
                    <a:off x="1581150" y="3119438"/>
                    <a:ext cx="5983288" cy="1420812"/>
                  </a:xfrm>
                  <a:prstGeom prst="roundRect">
                    <a:avLst>
                      <a:gd name="adj" fmla="val 12486"/>
                    </a:avLst>
                  </a:prstGeom>
                  <a:solidFill>
                    <a:schemeClr val="accent1"/>
                  </a:solidFill>
                  <a:ln w="25400">
                    <a:solidFill>
                      <a:schemeClr val="tx1"/>
                    </a:solidFill>
                    <a:round/>
                    <a:headEnd/>
                    <a:tailEnd/>
                  </a:ln>
                </p:spPr>
                <p:txBody>
                  <a:bodyPr wrap="none" anchor="ctr"/>
                  <a:lstStyle/>
                  <a:p>
                    <a:pPr>
                      <a:defRPr/>
                    </a:pPr>
                    <a:endParaRPr lang="en-US" sz="2000" dirty="0">
                      <a:solidFill>
                        <a:srgbClr val="000000"/>
                      </a:solidFill>
                      <a:latin typeface="Arial" panose="020B0604020202020204" pitchFamily="34" charset="0"/>
                      <a:cs typeface="Arial" panose="020B0604020202020204" pitchFamily="34" charset="0"/>
                    </a:endParaRPr>
                  </a:p>
                </p:txBody>
              </p:sp>
              <p:sp>
                <p:nvSpPr>
                  <p:cNvPr id="41" name="AutoShape 5"/>
                  <p:cNvSpPr>
                    <a:spLocks noChangeArrowheads="1"/>
                  </p:cNvSpPr>
                  <p:nvPr/>
                </p:nvSpPr>
                <p:spPr bwMode="auto">
                  <a:xfrm>
                    <a:off x="1733550" y="3216276"/>
                    <a:ext cx="1189038" cy="365125"/>
                  </a:xfrm>
                  <a:prstGeom prst="roundRect">
                    <a:avLst>
                      <a:gd name="adj" fmla="val 12486"/>
                    </a:avLst>
                  </a:prstGeom>
                  <a:solidFill>
                    <a:schemeClr val="bg2"/>
                  </a:solidFill>
                  <a:ln w="9525">
                    <a:solidFill>
                      <a:schemeClr val="accent4"/>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INPUTS</a:t>
                    </a:r>
                  </a:p>
                </p:txBody>
              </p:sp>
              <p:sp>
                <p:nvSpPr>
                  <p:cNvPr id="42" name="AutoShape 6"/>
                  <p:cNvSpPr>
                    <a:spLocks noChangeArrowheads="1"/>
                  </p:cNvSpPr>
                  <p:nvPr/>
                </p:nvSpPr>
                <p:spPr bwMode="auto">
                  <a:xfrm>
                    <a:off x="1733550" y="4075112"/>
                    <a:ext cx="1189038" cy="366713"/>
                  </a:xfrm>
                  <a:prstGeom prst="roundRect">
                    <a:avLst>
                      <a:gd name="adj" fmla="val 12486"/>
                    </a:avLst>
                  </a:prstGeom>
                  <a:solidFill>
                    <a:schemeClr val="bg2"/>
                  </a:solidFill>
                  <a:ln w="9525">
                    <a:solidFill>
                      <a:schemeClr val="accent4"/>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OUTPUT</a:t>
                    </a:r>
                  </a:p>
                </p:txBody>
              </p:sp>
              <p:sp>
                <p:nvSpPr>
                  <p:cNvPr id="43" name="AutoShape 7"/>
                  <p:cNvSpPr>
                    <a:spLocks noChangeArrowheads="1"/>
                  </p:cNvSpPr>
                  <p:nvPr/>
                </p:nvSpPr>
                <p:spPr bwMode="auto">
                  <a:xfrm>
                    <a:off x="3141663" y="3644901"/>
                    <a:ext cx="639762" cy="366712"/>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N</a:t>
                    </a:r>
                  </a:p>
                </p:txBody>
              </p:sp>
              <p:sp>
                <p:nvSpPr>
                  <p:cNvPr id="44" name="AutoShape 8"/>
                  <p:cNvSpPr>
                    <a:spLocks noChangeArrowheads="1"/>
                  </p:cNvSpPr>
                  <p:nvPr/>
                </p:nvSpPr>
                <p:spPr bwMode="auto">
                  <a:xfrm>
                    <a:off x="4013200" y="3644901"/>
                    <a:ext cx="639763" cy="366712"/>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spc="-100" dirty="0">
                        <a:latin typeface="Arial" panose="020B0604020202020204" pitchFamily="34" charset="0"/>
                        <a:cs typeface="Arial" panose="020B0604020202020204" pitchFamily="34" charset="0"/>
                      </a:rPr>
                      <a:t>I/YR</a:t>
                    </a:r>
                  </a:p>
                </p:txBody>
              </p:sp>
              <p:sp>
                <p:nvSpPr>
                  <p:cNvPr id="45" name="AutoShape 9"/>
                  <p:cNvSpPr>
                    <a:spLocks noChangeArrowheads="1"/>
                  </p:cNvSpPr>
                  <p:nvPr/>
                </p:nvSpPr>
                <p:spPr bwMode="auto">
                  <a:xfrm>
                    <a:off x="5759450" y="3644901"/>
                    <a:ext cx="639763" cy="366712"/>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PMT</a:t>
                    </a:r>
                  </a:p>
                </p:txBody>
              </p:sp>
              <p:sp>
                <p:nvSpPr>
                  <p:cNvPr id="46" name="AutoShape 10"/>
                  <p:cNvSpPr>
                    <a:spLocks noChangeArrowheads="1"/>
                  </p:cNvSpPr>
                  <p:nvPr/>
                </p:nvSpPr>
                <p:spPr bwMode="auto">
                  <a:xfrm>
                    <a:off x="4886325" y="3644901"/>
                    <a:ext cx="639763" cy="366712"/>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PV</a:t>
                    </a:r>
                  </a:p>
                </p:txBody>
              </p:sp>
              <p:sp>
                <p:nvSpPr>
                  <p:cNvPr id="47" name="AutoShape 11"/>
                  <p:cNvSpPr>
                    <a:spLocks noChangeArrowheads="1"/>
                  </p:cNvSpPr>
                  <p:nvPr/>
                </p:nvSpPr>
                <p:spPr bwMode="auto">
                  <a:xfrm>
                    <a:off x="6630988" y="3644901"/>
                    <a:ext cx="641350" cy="366712"/>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FV</a:t>
                    </a:r>
                  </a:p>
                </p:txBody>
              </p:sp>
              <p:sp>
                <p:nvSpPr>
                  <p:cNvPr id="48" name="AutoShape 12"/>
                  <p:cNvSpPr>
                    <a:spLocks noChangeArrowheads="1"/>
                  </p:cNvSpPr>
                  <p:nvPr/>
                </p:nvSpPr>
                <p:spPr bwMode="auto">
                  <a:xfrm>
                    <a:off x="3141663" y="3216276"/>
                    <a:ext cx="639762" cy="365125"/>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3</a:t>
                    </a:r>
                  </a:p>
                </p:txBody>
              </p:sp>
              <p:sp>
                <p:nvSpPr>
                  <p:cNvPr id="49" name="AutoShape 14"/>
                  <p:cNvSpPr>
                    <a:spLocks noChangeArrowheads="1"/>
                  </p:cNvSpPr>
                  <p:nvPr/>
                </p:nvSpPr>
                <p:spPr bwMode="auto">
                  <a:xfrm>
                    <a:off x="5757863" y="3216276"/>
                    <a:ext cx="639762" cy="365125"/>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spc="-20" dirty="0">
                        <a:latin typeface="Arial" panose="020B0604020202020204" pitchFamily="34" charset="0"/>
                        <a:cs typeface="Arial" panose="020B0604020202020204" pitchFamily="34" charset="0"/>
                      </a:rPr>
                      <a:t>100</a:t>
                    </a:r>
                  </a:p>
                </p:txBody>
              </p:sp>
              <p:sp>
                <p:nvSpPr>
                  <p:cNvPr id="50" name="AutoShape 15"/>
                  <p:cNvSpPr>
                    <a:spLocks noChangeArrowheads="1"/>
                  </p:cNvSpPr>
                  <p:nvPr/>
                </p:nvSpPr>
                <p:spPr bwMode="auto">
                  <a:xfrm>
                    <a:off x="4006850" y="3216276"/>
                    <a:ext cx="641350" cy="366712"/>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4</a:t>
                    </a:r>
                  </a:p>
                </p:txBody>
              </p:sp>
            </p:grpSp>
            <p:sp>
              <p:nvSpPr>
                <p:cNvPr id="39" name="AutoShape 16"/>
                <p:cNvSpPr>
                  <a:spLocks noChangeArrowheads="1"/>
                </p:cNvSpPr>
                <p:nvPr/>
              </p:nvSpPr>
              <p:spPr bwMode="auto">
                <a:xfrm>
                  <a:off x="4751388" y="4332288"/>
                  <a:ext cx="914400" cy="365125"/>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-288.61</a:t>
                  </a:r>
                </a:p>
              </p:txBody>
            </p:sp>
          </p:grpSp>
          <p:sp>
            <p:nvSpPr>
              <p:cNvPr id="37" name="AutoShape 15"/>
              <p:cNvSpPr>
                <a:spLocks noChangeArrowheads="1"/>
              </p:cNvSpPr>
              <p:nvPr/>
            </p:nvSpPr>
            <p:spPr bwMode="auto">
              <a:xfrm>
                <a:off x="6637338" y="3471863"/>
                <a:ext cx="639762" cy="366712"/>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0</a:t>
                </a:r>
              </a:p>
            </p:txBody>
          </p:sp>
        </p:grpSp>
        <p:sp>
          <p:nvSpPr>
            <p:cNvPr id="51" name="Text Box 17"/>
            <p:cNvSpPr txBox="1">
              <a:spLocks noChangeArrowheads="1"/>
            </p:cNvSpPr>
            <p:nvPr/>
          </p:nvSpPr>
          <p:spPr bwMode="auto">
            <a:xfrm>
              <a:off x="1779588" y="3240058"/>
              <a:ext cx="1096962" cy="400110"/>
            </a:xfrm>
            <a:prstGeom prst="rect">
              <a:avLst/>
            </a:prstGeom>
            <a:solidFill>
              <a:schemeClr val="accent5">
                <a:lumMod val="20000"/>
                <a:lumOff val="80000"/>
              </a:schemeClr>
            </a:solidFill>
            <a:ln w="15875" cap="rnd">
              <a:solidFill>
                <a:schemeClr val="tx1"/>
              </a:solidFill>
              <a:headEnd/>
              <a:tailEnd/>
            </a:ln>
          </p:spPr>
          <p:style>
            <a:lnRef idx="2">
              <a:schemeClr val="accent4"/>
            </a:lnRef>
            <a:fillRef idx="1">
              <a:schemeClr val="lt1"/>
            </a:fillRef>
            <a:effectRef idx="0">
              <a:schemeClr val="accent4"/>
            </a:effectRef>
            <a:fontRef idx="minor">
              <a:schemeClr val="dk1"/>
            </a:fontRef>
          </p:style>
          <p:txBody>
            <a:bodyPr anchor="ctr">
              <a:spAutoFit/>
            </a:bodyPr>
            <a:lstStyle/>
            <a:p>
              <a:pPr algn="ctr">
                <a:spcBef>
                  <a:spcPct val="50000"/>
                </a:spcBef>
                <a:defRPr/>
              </a:pPr>
              <a:r>
                <a:rPr lang="en-US" sz="2000" b="1" dirty="0">
                  <a:latin typeface="Arial" panose="020B0604020202020204" pitchFamily="34" charset="0"/>
                  <a:cs typeface="Arial" panose="020B0604020202020204" pitchFamily="34" charset="0"/>
                </a:rPr>
                <a:t>BEGIN</a:t>
              </a:r>
            </a:p>
          </p:txBody>
        </p:sp>
      </p:grpSp>
      <p:grpSp>
        <p:nvGrpSpPr>
          <p:cNvPr id="6" name="Group 30"/>
          <p:cNvGrpSpPr>
            <a:grpSpLocks/>
          </p:cNvGrpSpPr>
          <p:nvPr/>
        </p:nvGrpSpPr>
        <p:grpSpPr bwMode="auto">
          <a:xfrm>
            <a:off x="0" y="0"/>
            <a:ext cx="9139238" cy="277813"/>
            <a:chOff x="0" y="0"/>
            <a:chExt cx="9139428" cy="277813"/>
          </a:xfrm>
        </p:grpSpPr>
        <p:sp>
          <p:nvSpPr>
            <p:cNvPr id="53" name="TextBox 52"/>
            <p:cNvSpPr txBox="1"/>
            <p:nvPr/>
          </p:nvSpPr>
          <p:spPr bwMode="auto">
            <a:xfrm>
              <a:off x="0" y="0"/>
              <a:ext cx="1308127" cy="277813"/>
            </a:xfrm>
            <a:prstGeom prst="rect">
              <a:avLst/>
            </a:prstGeom>
            <a:solidFill>
              <a:schemeClr val="accent4">
                <a:lumMod val="40000"/>
                <a:lumOff val="60000"/>
              </a:schemeClr>
            </a:solidFill>
            <a:ln w="12700">
              <a:solidFill>
                <a:schemeClr val="tx1"/>
              </a:solidFill>
            </a:ln>
          </p:spPr>
          <p:txBody>
            <a:bodyPr>
              <a:spAutoFit/>
            </a:bodyPr>
            <a:lstStyle/>
            <a:p>
              <a:pPr algn="ctr">
                <a:defRPr/>
              </a:pPr>
              <a:r>
                <a:rPr lang="en-US" sz="1200" dirty="0">
                  <a:hlinkClick r:id="rId3" action="ppaction://hlinksldjump"/>
                </a:rPr>
                <a:t>INTRO</a:t>
              </a:r>
              <a:endParaRPr lang="en-US" sz="1200" dirty="0"/>
            </a:p>
          </p:txBody>
        </p:sp>
        <p:sp>
          <p:nvSpPr>
            <p:cNvPr id="54" name="TextBox 53"/>
            <p:cNvSpPr txBox="1"/>
            <p:nvPr/>
          </p:nvSpPr>
          <p:spPr bwMode="auto">
            <a:xfrm>
              <a:off x="1303365"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solidFill>
                    <a:srgbClr val="7C0019"/>
                  </a:solidFill>
                  <a:hlinkClick r:id="rId4" action="ppaction://hlinksldjump"/>
                </a:rPr>
                <a:t>FUTURE VALUE</a:t>
              </a:r>
              <a:endParaRPr lang="en-US" sz="1200" spc="-100" dirty="0">
                <a:solidFill>
                  <a:srgbClr val="7C0019"/>
                </a:solidFill>
              </a:endParaRPr>
            </a:p>
          </p:txBody>
        </p:sp>
        <p:sp>
          <p:nvSpPr>
            <p:cNvPr id="55" name="TextBox 54"/>
            <p:cNvSpPr txBox="1"/>
            <p:nvPr/>
          </p:nvSpPr>
          <p:spPr bwMode="auto">
            <a:xfrm>
              <a:off x="5215046" y="0"/>
              <a:ext cx="1308127" cy="277813"/>
            </a:xfrm>
            <a:prstGeom prst="rect">
              <a:avLst/>
            </a:prstGeom>
            <a:solidFill>
              <a:schemeClr val="bg2">
                <a:lumMod val="75000"/>
              </a:schemeClr>
            </a:solidFill>
            <a:ln>
              <a:solidFill>
                <a:schemeClr val="tx1"/>
              </a:solidFill>
            </a:ln>
          </p:spPr>
          <p:txBody>
            <a:bodyPr>
              <a:spAutoFit/>
            </a:bodyPr>
            <a:lstStyle/>
            <a:p>
              <a:pPr algn="ctr">
                <a:defRPr/>
              </a:pPr>
              <a:r>
                <a:rPr lang="en-US" sz="1200" dirty="0">
                  <a:hlinkClick r:id="rId5" action="ppaction://hlinksldjump"/>
                </a:rPr>
                <a:t>ANNUITIES</a:t>
              </a:r>
              <a:endParaRPr lang="en-US" sz="1200" dirty="0"/>
            </a:p>
          </p:txBody>
        </p:sp>
        <p:sp>
          <p:nvSpPr>
            <p:cNvPr id="56" name="TextBox 55"/>
            <p:cNvSpPr txBox="1"/>
            <p:nvPr/>
          </p:nvSpPr>
          <p:spPr bwMode="auto">
            <a:xfrm>
              <a:off x="2608317" y="0"/>
              <a:ext cx="1306539"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6" action="ppaction://hlinksldjump"/>
                </a:rPr>
                <a:t>PRESENT VALUE</a:t>
              </a:r>
              <a:endParaRPr lang="en-US" sz="1200" spc="-100" dirty="0"/>
            </a:p>
          </p:txBody>
        </p:sp>
        <p:sp>
          <p:nvSpPr>
            <p:cNvPr id="57" name="TextBox 56"/>
            <p:cNvSpPr txBox="1"/>
            <p:nvPr/>
          </p:nvSpPr>
          <p:spPr bwMode="auto">
            <a:xfrm>
              <a:off x="7823363" y="0"/>
              <a:ext cx="1316065"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7" action="ppaction://hlinksldjump"/>
                </a:rPr>
                <a:t>AMORTIZATION</a:t>
              </a:r>
              <a:endParaRPr lang="en-US" sz="1200" spc="-100" dirty="0"/>
            </a:p>
          </p:txBody>
        </p:sp>
        <p:sp>
          <p:nvSpPr>
            <p:cNvPr id="58" name="TextBox 57"/>
            <p:cNvSpPr txBox="1"/>
            <p:nvPr/>
          </p:nvSpPr>
          <p:spPr bwMode="auto">
            <a:xfrm>
              <a:off x="3911681"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8" action="ppaction://hlinksldjump"/>
                </a:rPr>
                <a:t>I &amp; N</a:t>
              </a:r>
              <a:endParaRPr lang="en-US" sz="1200" dirty="0"/>
            </a:p>
          </p:txBody>
        </p:sp>
        <p:sp>
          <p:nvSpPr>
            <p:cNvPr id="59" name="TextBox 58"/>
            <p:cNvSpPr txBox="1"/>
            <p:nvPr/>
          </p:nvSpPr>
          <p:spPr bwMode="auto">
            <a:xfrm>
              <a:off x="6518411"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9" action="ppaction://hlinksldjump"/>
                </a:rPr>
                <a:t>RATES/RETURN</a:t>
              </a:r>
              <a:endParaRPr lang="en-US" sz="1200" spc="-100" dirty="0"/>
            </a:p>
          </p:txBody>
        </p:sp>
      </p:grpSp>
      <p:sp>
        <p:nvSpPr>
          <p:cNvPr id="60" name="Pentagon 59"/>
          <p:cNvSpPr/>
          <p:nvPr/>
        </p:nvSpPr>
        <p:spPr bwMode="auto">
          <a:xfrm>
            <a:off x="0" y="276225"/>
            <a:ext cx="6537325" cy="92075"/>
          </a:xfrm>
          <a:prstGeom prst="homePlate">
            <a:avLst/>
          </a:prstGeom>
          <a:solidFill>
            <a:schemeClr val="tx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60"/>
                                        </p:tgtEl>
                                        <p:attrNameLst>
                                          <p:attrName>style.visibility</p:attrName>
                                        </p:attrNameLst>
                                      </p:cBhvr>
                                      <p:to>
                                        <p:strVal val="visible"/>
                                      </p:to>
                                    </p:set>
                                    <p:anim calcmode="lin" valueType="num">
                                      <p:cBhvr additive="base">
                                        <p:cTn id="12" dur="1000" fill="hold"/>
                                        <p:tgtEl>
                                          <p:spTgt spid="60"/>
                                        </p:tgtEl>
                                        <p:attrNameLst>
                                          <p:attrName>ppt_x</p:attrName>
                                        </p:attrNameLst>
                                      </p:cBhvr>
                                      <p:tavLst>
                                        <p:tav tm="0">
                                          <p:val>
                                            <p:strVal val="0-#ppt_w/2"/>
                                          </p:val>
                                        </p:tav>
                                        <p:tav tm="100000">
                                          <p:val>
                                            <p:strVal val="#ppt_x"/>
                                          </p:val>
                                        </p:tav>
                                      </p:tavLst>
                                    </p:anim>
                                    <p:anim calcmode="lin" valueType="num">
                                      <p:cBhvr additive="base">
                                        <p:cTn id="13" dur="1000" fill="hold"/>
                                        <p:tgtEl>
                                          <p:spTgt spid="6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293688"/>
            <a:ext cx="8229600" cy="987425"/>
          </a:xfrm>
        </p:spPr>
        <p:txBody>
          <a:bodyPr/>
          <a:lstStyle/>
          <a:p>
            <a:pPr eaLnBrk="1" hangingPunct="1"/>
            <a:r>
              <a:rPr lang="en-US" dirty="0" smtClean="0"/>
              <a:t>What is the present value of a 5-year $100 ordinary annuity at 4%?</a:t>
            </a:r>
          </a:p>
        </p:txBody>
      </p:sp>
      <p:sp>
        <p:nvSpPr>
          <p:cNvPr id="21507" name="Rectangle 3"/>
          <p:cNvSpPr>
            <a:spLocks noGrp="1" noChangeArrowheads="1"/>
          </p:cNvSpPr>
          <p:nvPr>
            <p:ph sz="quarter" idx="1"/>
          </p:nvPr>
        </p:nvSpPr>
        <p:spPr>
          <a:xfrm>
            <a:off x="612775" y="1600200"/>
            <a:ext cx="7616825" cy="4495800"/>
          </a:xfrm>
        </p:spPr>
        <p:txBody>
          <a:bodyPr/>
          <a:lstStyle/>
          <a:p>
            <a:pPr eaLnBrk="1" hangingPunct="1">
              <a:defRPr/>
            </a:pPr>
            <a:r>
              <a:rPr lang="en-US" dirty="0" smtClean="0"/>
              <a:t>Be sure your financial calculator is set back to END mode and solve for PV:</a:t>
            </a:r>
          </a:p>
          <a:p>
            <a:pPr lvl="1" eaLnBrk="1" hangingPunct="1">
              <a:defRPr/>
            </a:pPr>
            <a:r>
              <a:rPr lang="en-US" dirty="0" smtClean="0"/>
              <a:t>N = 5, I/YR = 4, PMT = -100, FV = 0.</a:t>
            </a:r>
          </a:p>
          <a:p>
            <a:pPr lvl="1" eaLnBrk="1" hangingPunct="1">
              <a:defRPr/>
            </a:pPr>
            <a:r>
              <a:rPr lang="en-US" dirty="0" smtClean="0"/>
              <a:t>PV = $445.18.</a:t>
            </a:r>
          </a:p>
        </p:txBody>
      </p:sp>
      <p:sp>
        <p:nvSpPr>
          <p:cNvPr id="5" name="Slide Number Placeholder 4"/>
          <p:cNvSpPr>
            <a:spLocks noGrp="1"/>
          </p:cNvSpPr>
          <p:nvPr>
            <p:ph type="sldNum" sz="quarter" idx="10"/>
          </p:nvPr>
        </p:nvSpPr>
        <p:spPr/>
        <p:txBody>
          <a:bodyPr/>
          <a:lstStyle/>
          <a:p>
            <a:pPr>
              <a:defRPr/>
            </a:pPr>
            <a:r>
              <a:rPr lang="en-US" dirty="0"/>
              <a:t>5-</a:t>
            </a:r>
            <a:fld id="{10F950EC-70D5-450E-B0F8-4E4D3F7CC4B9}" type="slidenum">
              <a:rPr lang="en-US"/>
              <a:pPr>
                <a:defRPr/>
              </a:pPr>
              <a:t>18</a:t>
            </a:fld>
            <a:endParaRPr lang="en-US" dirty="0"/>
          </a:p>
        </p:txBody>
      </p:sp>
      <p:grpSp>
        <p:nvGrpSpPr>
          <p:cNvPr id="2" name="Group 12"/>
          <p:cNvGrpSpPr>
            <a:grpSpLocks/>
          </p:cNvGrpSpPr>
          <p:nvPr/>
        </p:nvGrpSpPr>
        <p:grpSpPr bwMode="auto">
          <a:xfrm>
            <a:off x="0" y="0"/>
            <a:ext cx="9139238" cy="277813"/>
            <a:chOff x="0" y="0"/>
            <a:chExt cx="9139428" cy="277813"/>
          </a:xfrm>
        </p:grpSpPr>
        <p:sp>
          <p:nvSpPr>
            <p:cNvPr id="14" name="TextBox 13"/>
            <p:cNvSpPr txBox="1"/>
            <p:nvPr/>
          </p:nvSpPr>
          <p:spPr bwMode="auto">
            <a:xfrm>
              <a:off x="0" y="0"/>
              <a:ext cx="1308127" cy="277813"/>
            </a:xfrm>
            <a:prstGeom prst="rect">
              <a:avLst/>
            </a:prstGeom>
            <a:solidFill>
              <a:schemeClr val="accent4">
                <a:lumMod val="40000"/>
                <a:lumOff val="60000"/>
              </a:schemeClr>
            </a:solidFill>
            <a:ln w="12700">
              <a:solidFill>
                <a:schemeClr val="tx1"/>
              </a:solidFill>
            </a:ln>
          </p:spPr>
          <p:txBody>
            <a:bodyPr>
              <a:spAutoFit/>
            </a:bodyPr>
            <a:lstStyle/>
            <a:p>
              <a:pPr algn="ctr">
                <a:defRPr/>
              </a:pPr>
              <a:r>
                <a:rPr lang="en-US" sz="1200" dirty="0">
                  <a:hlinkClick r:id="rId3" action="ppaction://hlinksldjump"/>
                </a:rPr>
                <a:t>INTRO</a:t>
              </a:r>
              <a:endParaRPr lang="en-US" sz="1200" dirty="0"/>
            </a:p>
          </p:txBody>
        </p:sp>
        <p:sp>
          <p:nvSpPr>
            <p:cNvPr id="22" name="TextBox 21"/>
            <p:cNvSpPr txBox="1"/>
            <p:nvPr/>
          </p:nvSpPr>
          <p:spPr bwMode="auto">
            <a:xfrm>
              <a:off x="1303365"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solidFill>
                    <a:srgbClr val="7C0019"/>
                  </a:solidFill>
                  <a:hlinkClick r:id="rId4" action="ppaction://hlinksldjump"/>
                </a:rPr>
                <a:t>FUTURE VALUE</a:t>
              </a:r>
              <a:endParaRPr lang="en-US" sz="1200" spc="-100" dirty="0">
                <a:solidFill>
                  <a:srgbClr val="7C0019"/>
                </a:solidFill>
              </a:endParaRPr>
            </a:p>
          </p:txBody>
        </p:sp>
        <p:sp>
          <p:nvSpPr>
            <p:cNvPr id="23" name="TextBox 22"/>
            <p:cNvSpPr txBox="1"/>
            <p:nvPr/>
          </p:nvSpPr>
          <p:spPr bwMode="auto">
            <a:xfrm>
              <a:off x="5215046" y="0"/>
              <a:ext cx="1308127" cy="277813"/>
            </a:xfrm>
            <a:prstGeom prst="rect">
              <a:avLst/>
            </a:prstGeom>
            <a:solidFill>
              <a:schemeClr val="bg2">
                <a:lumMod val="75000"/>
              </a:schemeClr>
            </a:solidFill>
            <a:ln>
              <a:solidFill>
                <a:schemeClr val="tx1"/>
              </a:solidFill>
            </a:ln>
          </p:spPr>
          <p:txBody>
            <a:bodyPr>
              <a:spAutoFit/>
            </a:bodyPr>
            <a:lstStyle/>
            <a:p>
              <a:pPr algn="ctr">
                <a:defRPr/>
              </a:pPr>
              <a:r>
                <a:rPr lang="en-US" sz="1200" dirty="0">
                  <a:hlinkClick r:id="rId5" action="ppaction://hlinksldjump"/>
                </a:rPr>
                <a:t>ANNUITIES</a:t>
              </a:r>
              <a:endParaRPr lang="en-US" sz="1200" dirty="0"/>
            </a:p>
          </p:txBody>
        </p:sp>
        <p:sp>
          <p:nvSpPr>
            <p:cNvPr id="24" name="TextBox 23"/>
            <p:cNvSpPr txBox="1"/>
            <p:nvPr/>
          </p:nvSpPr>
          <p:spPr bwMode="auto">
            <a:xfrm>
              <a:off x="2608317" y="0"/>
              <a:ext cx="1306539"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6" action="ppaction://hlinksldjump"/>
                </a:rPr>
                <a:t>PRESENT VALUE</a:t>
              </a:r>
              <a:endParaRPr lang="en-US" sz="1200" spc="-100" dirty="0"/>
            </a:p>
          </p:txBody>
        </p:sp>
        <p:sp>
          <p:nvSpPr>
            <p:cNvPr id="25" name="TextBox 24"/>
            <p:cNvSpPr txBox="1"/>
            <p:nvPr/>
          </p:nvSpPr>
          <p:spPr bwMode="auto">
            <a:xfrm>
              <a:off x="7823363" y="0"/>
              <a:ext cx="1316065"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7" action="ppaction://hlinksldjump"/>
                </a:rPr>
                <a:t>AMORTIZATION</a:t>
              </a:r>
              <a:endParaRPr lang="en-US" sz="1200" spc="-100" dirty="0"/>
            </a:p>
          </p:txBody>
        </p:sp>
        <p:sp>
          <p:nvSpPr>
            <p:cNvPr id="26" name="TextBox 25"/>
            <p:cNvSpPr txBox="1"/>
            <p:nvPr/>
          </p:nvSpPr>
          <p:spPr bwMode="auto">
            <a:xfrm>
              <a:off x="3911681"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8" action="ppaction://hlinksldjump"/>
                </a:rPr>
                <a:t>I &amp; N</a:t>
              </a:r>
              <a:endParaRPr lang="en-US" sz="1200" dirty="0"/>
            </a:p>
          </p:txBody>
        </p:sp>
        <p:sp>
          <p:nvSpPr>
            <p:cNvPr id="27" name="TextBox 26"/>
            <p:cNvSpPr txBox="1"/>
            <p:nvPr/>
          </p:nvSpPr>
          <p:spPr bwMode="auto">
            <a:xfrm>
              <a:off x="6518411"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9" action="ppaction://hlinksldjump"/>
                </a:rPr>
                <a:t>RATES/RETURN</a:t>
              </a:r>
              <a:endParaRPr lang="en-US" sz="1200" spc="-100" dirty="0"/>
            </a:p>
          </p:txBody>
        </p:sp>
      </p:grpSp>
      <p:sp>
        <p:nvSpPr>
          <p:cNvPr id="28" name="Pentagon 27"/>
          <p:cNvSpPr/>
          <p:nvPr/>
        </p:nvSpPr>
        <p:spPr bwMode="auto">
          <a:xfrm>
            <a:off x="0" y="276225"/>
            <a:ext cx="6537325" cy="92075"/>
          </a:xfrm>
          <a:prstGeom prst="homePlate">
            <a:avLst/>
          </a:prstGeom>
          <a:solidFill>
            <a:schemeClr val="tx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8"/>
                                        </p:tgtEl>
                                        <p:attrNameLst>
                                          <p:attrName>style.visibility</p:attrName>
                                        </p:attrNameLst>
                                      </p:cBhvr>
                                      <p:to>
                                        <p:strVal val="visible"/>
                                      </p:to>
                                    </p:set>
                                    <p:anim calcmode="lin" valueType="num">
                                      <p:cBhvr additive="base">
                                        <p:cTn id="12" dur="1000" fill="hold"/>
                                        <p:tgtEl>
                                          <p:spTgt spid="28"/>
                                        </p:tgtEl>
                                        <p:attrNameLst>
                                          <p:attrName>ppt_x</p:attrName>
                                        </p:attrNameLst>
                                      </p:cBhvr>
                                      <p:tavLst>
                                        <p:tav tm="0">
                                          <p:val>
                                            <p:strVal val="0-#ppt_w/2"/>
                                          </p:val>
                                        </p:tav>
                                        <p:tav tm="100000">
                                          <p:val>
                                            <p:strVal val="#ppt_x"/>
                                          </p:val>
                                        </p:tav>
                                      </p:tavLst>
                                    </p:anim>
                                    <p:anim calcmode="lin" valueType="num">
                                      <p:cBhvr additive="base">
                                        <p:cTn id="13" dur="1000" fill="hold"/>
                                        <p:tgtEl>
                                          <p:spTgt spid="28"/>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21507">
                                            <p:txEl>
                                              <p:pRg st="0" end="0"/>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21507">
                                            <p:txEl>
                                              <p:pRg st="1" end="1"/>
                                            </p:txEl>
                                          </p:spTgt>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284163"/>
            <a:ext cx="8229600" cy="987425"/>
          </a:xfrm>
        </p:spPr>
        <p:txBody>
          <a:bodyPr/>
          <a:lstStyle/>
          <a:p>
            <a:pPr eaLnBrk="1" hangingPunct="1"/>
            <a:r>
              <a:rPr lang="en-US" dirty="0" smtClean="0"/>
              <a:t>What if it were a 10-year annuity?  A 25-year annuity?  A perpetuity?</a:t>
            </a:r>
          </a:p>
        </p:txBody>
      </p:sp>
      <p:sp>
        <p:nvSpPr>
          <p:cNvPr id="90115" name="Rectangle 3"/>
          <p:cNvSpPr>
            <a:spLocks noGrp="1" noChangeArrowheads="1"/>
          </p:cNvSpPr>
          <p:nvPr>
            <p:ph sz="quarter" idx="1"/>
          </p:nvPr>
        </p:nvSpPr>
        <p:spPr>
          <a:xfrm>
            <a:off x="612775" y="1600200"/>
            <a:ext cx="7616825" cy="4495800"/>
          </a:xfrm>
        </p:spPr>
        <p:txBody>
          <a:bodyPr/>
          <a:lstStyle/>
          <a:p>
            <a:pPr eaLnBrk="1" hangingPunct="1">
              <a:defRPr/>
            </a:pPr>
            <a:r>
              <a:rPr lang="en-US" dirty="0" smtClean="0"/>
              <a:t>10-year annuity</a:t>
            </a:r>
          </a:p>
          <a:p>
            <a:pPr lvl="1" eaLnBrk="1" hangingPunct="1">
              <a:defRPr/>
            </a:pPr>
            <a:r>
              <a:rPr lang="en-US" dirty="0" smtClean="0"/>
              <a:t>N = 10, I/YR = 4, PMT = -100, FV = 0; solve for PV = $811.09.</a:t>
            </a:r>
          </a:p>
          <a:p>
            <a:pPr eaLnBrk="1" hangingPunct="1">
              <a:defRPr/>
            </a:pPr>
            <a:r>
              <a:rPr lang="en-US" dirty="0" smtClean="0"/>
              <a:t>25-year annuity</a:t>
            </a:r>
          </a:p>
          <a:p>
            <a:pPr lvl="1" eaLnBrk="1" hangingPunct="1">
              <a:defRPr/>
            </a:pPr>
            <a:r>
              <a:rPr lang="en-US" dirty="0" smtClean="0"/>
              <a:t>N = 25, I/YR = 4, PMT = -100, FV = 0; solve for PV = $1,562.21.</a:t>
            </a:r>
          </a:p>
          <a:p>
            <a:pPr eaLnBrk="1" hangingPunct="1">
              <a:defRPr/>
            </a:pPr>
            <a:r>
              <a:rPr lang="en-US" dirty="0" smtClean="0"/>
              <a:t>Perpetuity</a:t>
            </a:r>
          </a:p>
          <a:p>
            <a:pPr lvl="1" eaLnBrk="1" hangingPunct="1">
              <a:defRPr/>
            </a:pPr>
            <a:r>
              <a:rPr lang="en-US" dirty="0" smtClean="0"/>
              <a:t>PV = PMT/I = $100/0.04 = $2,500. </a:t>
            </a:r>
          </a:p>
        </p:txBody>
      </p:sp>
      <p:sp>
        <p:nvSpPr>
          <p:cNvPr id="5" name="Slide Number Placeholder 4"/>
          <p:cNvSpPr>
            <a:spLocks noGrp="1"/>
          </p:cNvSpPr>
          <p:nvPr>
            <p:ph type="sldNum" sz="quarter" idx="10"/>
          </p:nvPr>
        </p:nvSpPr>
        <p:spPr/>
        <p:txBody>
          <a:bodyPr/>
          <a:lstStyle/>
          <a:p>
            <a:pPr>
              <a:defRPr/>
            </a:pPr>
            <a:r>
              <a:rPr lang="en-US" dirty="0"/>
              <a:t>5-</a:t>
            </a:r>
            <a:fld id="{CFAF2491-52C0-412A-8817-5D593DA556B1}" type="slidenum">
              <a:rPr lang="en-US"/>
              <a:pPr>
                <a:defRPr/>
              </a:pPr>
              <a:t>19</a:t>
            </a:fld>
            <a:endParaRPr lang="en-US" dirty="0"/>
          </a:p>
        </p:txBody>
      </p:sp>
      <p:grpSp>
        <p:nvGrpSpPr>
          <p:cNvPr id="2" name="Group 12"/>
          <p:cNvGrpSpPr>
            <a:grpSpLocks/>
          </p:cNvGrpSpPr>
          <p:nvPr/>
        </p:nvGrpSpPr>
        <p:grpSpPr bwMode="auto">
          <a:xfrm>
            <a:off x="0" y="0"/>
            <a:ext cx="9139238" cy="277813"/>
            <a:chOff x="0" y="0"/>
            <a:chExt cx="9139428" cy="277813"/>
          </a:xfrm>
        </p:grpSpPr>
        <p:sp>
          <p:nvSpPr>
            <p:cNvPr id="14" name="TextBox 13"/>
            <p:cNvSpPr txBox="1"/>
            <p:nvPr/>
          </p:nvSpPr>
          <p:spPr bwMode="auto">
            <a:xfrm>
              <a:off x="0" y="0"/>
              <a:ext cx="1308127" cy="277813"/>
            </a:xfrm>
            <a:prstGeom prst="rect">
              <a:avLst/>
            </a:prstGeom>
            <a:solidFill>
              <a:schemeClr val="accent4">
                <a:lumMod val="40000"/>
                <a:lumOff val="60000"/>
              </a:schemeClr>
            </a:solidFill>
            <a:ln w="12700">
              <a:solidFill>
                <a:schemeClr val="tx1"/>
              </a:solidFill>
            </a:ln>
          </p:spPr>
          <p:txBody>
            <a:bodyPr>
              <a:spAutoFit/>
            </a:bodyPr>
            <a:lstStyle/>
            <a:p>
              <a:pPr algn="ctr">
                <a:defRPr/>
              </a:pPr>
              <a:r>
                <a:rPr lang="en-US" sz="1200" dirty="0">
                  <a:hlinkClick r:id="rId3" action="ppaction://hlinksldjump"/>
                </a:rPr>
                <a:t>INTRO</a:t>
              </a:r>
              <a:endParaRPr lang="en-US" sz="1200" dirty="0"/>
            </a:p>
          </p:txBody>
        </p:sp>
        <p:sp>
          <p:nvSpPr>
            <p:cNvPr id="22" name="TextBox 21"/>
            <p:cNvSpPr txBox="1"/>
            <p:nvPr/>
          </p:nvSpPr>
          <p:spPr bwMode="auto">
            <a:xfrm>
              <a:off x="1303365"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solidFill>
                    <a:srgbClr val="7C0019"/>
                  </a:solidFill>
                  <a:hlinkClick r:id="rId4" action="ppaction://hlinksldjump"/>
                </a:rPr>
                <a:t>FUTURE VALUE</a:t>
              </a:r>
              <a:endParaRPr lang="en-US" sz="1200" spc="-100" dirty="0">
                <a:solidFill>
                  <a:srgbClr val="7C0019"/>
                </a:solidFill>
              </a:endParaRPr>
            </a:p>
          </p:txBody>
        </p:sp>
        <p:sp>
          <p:nvSpPr>
            <p:cNvPr id="23" name="TextBox 22"/>
            <p:cNvSpPr txBox="1"/>
            <p:nvPr/>
          </p:nvSpPr>
          <p:spPr bwMode="auto">
            <a:xfrm>
              <a:off x="5215046" y="0"/>
              <a:ext cx="1308127" cy="277813"/>
            </a:xfrm>
            <a:prstGeom prst="rect">
              <a:avLst/>
            </a:prstGeom>
            <a:solidFill>
              <a:schemeClr val="bg2">
                <a:lumMod val="75000"/>
              </a:schemeClr>
            </a:solidFill>
            <a:ln>
              <a:solidFill>
                <a:schemeClr val="tx1"/>
              </a:solidFill>
            </a:ln>
          </p:spPr>
          <p:txBody>
            <a:bodyPr>
              <a:spAutoFit/>
            </a:bodyPr>
            <a:lstStyle/>
            <a:p>
              <a:pPr algn="ctr">
                <a:defRPr/>
              </a:pPr>
              <a:r>
                <a:rPr lang="en-US" sz="1200" dirty="0">
                  <a:hlinkClick r:id="rId5" action="ppaction://hlinksldjump"/>
                </a:rPr>
                <a:t>ANNUITIES</a:t>
              </a:r>
              <a:endParaRPr lang="en-US" sz="1200" dirty="0"/>
            </a:p>
          </p:txBody>
        </p:sp>
        <p:sp>
          <p:nvSpPr>
            <p:cNvPr id="24" name="TextBox 23"/>
            <p:cNvSpPr txBox="1"/>
            <p:nvPr/>
          </p:nvSpPr>
          <p:spPr bwMode="auto">
            <a:xfrm>
              <a:off x="2608317" y="0"/>
              <a:ext cx="1306539"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6" action="ppaction://hlinksldjump"/>
                </a:rPr>
                <a:t>PRESENT VALUE</a:t>
              </a:r>
              <a:endParaRPr lang="en-US" sz="1200" spc="-100" dirty="0"/>
            </a:p>
          </p:txBody>
        </p:sp>
        <p:sp>
          <p:nvSpPr>
            <p:cNvPr id="25" name="TextBox 24"/>
            <p:cNvSpPr txBox="1"/>
            <p:nvPr/>
          </p:nvSpPr>
          <p:spPr bwMode="auto">
            <a:xfrm>
              <a:off x="7823363" y="0"/>
              <a:ext cx="1316065"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7" action="ppaction://hlinksldjump"/>
                </a:rPr>
                <a:t>AMORTIZATION</a:t>
              </a:r>
              <a:endParaRPr lang="en-US" sz="1200" spc="-100" dirty="0"/>
            </a:p>
          </p:txBody>
        </p:sp>
        <p:sp>
          <p:nvSpPr>
            <p:cNvPr id="26" name="TextBox 25"/>
            <p:cNvSpPr txBox="1"/>
            <p:nvPr/>
          </p:nvSpPr>
          <p:spPr bwMode="auto">
            <a:xfrm>
              <a:off x="3911681"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8" action="ppaction://hlinksldjump"/>
                </a:rPr>
                <a:t>I &amp; N</a:t>
              </a:r>
              <a:endParaRPr lang="en-US" sz="1200" dirty="0"/>
            </a:p>
          </p:txBody>
        </p:sp>
        <p:sp>
          <p:nvSpPr>
            <p:cNvPr id="27" name="TextBox 26"/>
            <p:cNvSpPr txBox="1"/>
            <p:nvPr/>
          </p:nvSpPr>
          <p:spPr bwMode="auto">
            <a:xfrm>
              <a:off x="6518411"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9" action="ppaction://hlinksldjump"/>
                </a:rPr>
                <a:t>RATES/RETURN</a:t>
              </a:r>
              <a:endParaRPr lang="en-US" sz="1200" spc="-100" dirty="0"/>
            </a:p>
          </p:txBody>
        </p:sp>
      </p:grpSp>
      <p:sp>
        <p:nvSpPr>
          <p:cNvPr id="28" name="Pentagon 27"/>
          <p:cNvSpPr/>
          <p:nvPr/>
        </p:nvSpPr>
        <p:spPr bwMode="auto">
          <a:xfrm>
            <a:off x="0" y="276225"/>
            <a:ext cx="6537325" cy="92075"/>
          </a:xfrm>
          <a:prstGeom prst="homePlate">
            <a:avLst/>
          </a:prstGeom>
          <a:solidFill>
            <a:schemeClr val="tx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8"/>
                                        </p:tgtEl>
                                        <p:attrNameLst>
                                          <p:attrName>style.visibility</p:attrName>
                                        </p:attrNameLst>
                                      </p:cBhvr>
                                      <p:to>
                                        <p:strVal val="visible"/>
                                      </p:to>
                                    </p:set>
                                    <p:anim calcmode="lin" valueType="num">
                                      <p:cBhvr additive="base">
                                        <p:cTn id="12" dur="1000" fill="hold"/>
                                        <p:tgtEl>
                                          <p:spTgt spid="28"/>
                                        </p:tgtEl>
                                        <p:attrNameLst>
                                          <p:attrName>ppt_x</p:attrName>
                                        </p:attrNameLst>
                                      </p:cBhvr>
                                      <p:tavLst>
                                        <p:tav tm="0">
                                          <p:val>
                                            <p:strVal val="0-#ppt_w/2"/>
                                          </p:val>
                                        </p:tav>
                                        <p:tav tm="100000">
                                          <p:val>
                                            <p:strVal val="#ppt_x"/>
                                          </p:val>
                                        </p:tav>
                                      </p:tavLst>
                                    </p:anim>
                                    <p:anim calcmode="lin" valueType="num">
                                      <p:cBhvr additive="base">
                                        <p:cTn id="13" dur="1000" fill="hold"/>
                                        <p:tgtEl>
                                          <p:spTgt spid="28"/>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90115">
                                            <p:txEl>
                                              <p:pRg st="0" end="0"/>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90115">
                                            <p:txEl>
                                              <p:pRg st="1" end="1"/>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90115">
                                            <p:txEl>
                                              <p:pRg st="2" end="2"/>
                                            </p:txEl>
                                          </p:spTgt>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90115">
                                            <p:txEl>
                                              <p:pRg st="3" end="3"/>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90115">
                                            <p:txEl>
                                              <p:pRg st="4" end="4"/>
                                            </p:txEl>
                                          </p:spTgt>
                                        </p:tgtEl>
                                        <p:attrNameLst>
                                          <p:attrName>style.visibility</p:attrName>
                                        </p:attrNameLst>
                                      </p:cBhvr>
                                      <p:to>
                                        <p:strVal val="visible"/>
                                      </p:to>
                                    </p:set>
                                  </p:childTnLst>
                                </p:cTn>
                              </p:par>
                              <p:par>
                                <p:cTn id="30" presetID="1" presetClass="entr" presetSubtype="0" fill="hold" nodeType="withEffect">
                                  <p:stCondLst>
                                    <p:cond delay="0"/>
                                  </p:stCondLst>
                                  <p:childTnLst>
                                    <p:set>
                                      <p:cBhvr>
                                        <p:cTn id="31" dur="1" fill="hold">
                                          <p:stCondLst>
                                            <p:cond delay="0"/>
                                          </p:stCondLst>
                                        </p:cTn>
                                        <p:tgtEl>
                                          <p:spTgt spid="9011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84163"/>
            <a:ext cx="8229600" cy="987425"/>
          </a:xfrm>
        </p:spPr>
        <p:txBody>
          <a:bodyPr/>
          <a:lstStyle/>
          <a:p>
            <a:pPr eaLnBrk="1" hangingPunct="1"/>
            <a:r>
              <a:rPr lang="en-US" dirty="0" smtClean="0"/>
              <a:t>Time Lines</a:t>
            </a:r>
          </a:p>
        </p:txBody>
      </p:sp>
      <p:sp>
        <p:nvSpPr>
          <p:cNvPr id="19459" name="Rectangle 6"/>
          <p:cNvSpPr>
            <a:spLocks noGrp="1" noChangeArrowheads="1"/>
          </p:cNvSpPr>
          <p:nvPr>
            <p:ph sz="quarter" idx="1"/>
          </p:nvPr>
        </p:nvSpPr>
        <p:spPr>
          <a:xfrm>
            <a:off x="612776" y="1600200"/>
            <a:ext cx="7569298" cy="4495800"/>
          </a:xfrm>
        </p:spPr>
        <p:txBody>
          <a:bodyPr/>
          <a:lstStyle/>
          <a:p>
            <a:pPr eaLnBrk="1" hangingPunct="1">
              <a:defRPr/>
            </a:pPr>
            <a:r>
              <a:rPr lang="en-US" dirty="0" smtClean="0"/>
              <a:t>Show the timing of cash flows.</a:t>
            </a:r>
          </a:p>
          <a:p>
            <a:pPr eaLnBrk="1" hangingPunct="1">
              <a:defRPr/>
            </a:pPr>
            <a:r>
              <a:rPr lang="en-US" dirty="0" smtClean="0"/>
              <a:t>Tick marks occur at the end of periods, so Time 0 is today; Time 1 is the end of the first period (year, month, etc.) or the beginning of the second period.</a:t>
            </a:r>
          </a:p>
        </p:txBody>
      </p:sp>
      <p:sp>
        <p:nvSpPr>
          <p:cNvPr id="20" name="Slide Number Placeholder 19"/>
          <p:cNvSpPr>
            <a:spLocks noGrp="1"/>
          </p:cNvSpPr>
          <p:nvPr>
            <p:ph type="sldNum" sz="quarter" idx="10"/>
          </p:nvPr>
        </p:nvSpPr>
        <p:spPr/>
        <p:txBody>
          <a:bodyPr/>
          <a:lstStyle/>
          <a:p>
            <a:pPr>
              <a:defRPr/>
            </a:pPr>
            <a:r>
              <a:rPr lang="en-US" dirty="0"/>
              <a:t>5-</a:t>
            </a:r>
            <a:fld id="{49161DA4-A554-48E4-B29E-E288AC4DAA7B}" type="slidenum">
              <a:rPr lang="en-US"/>
              <a:pPr>
                <a:defRPr/>
              </a:pPr>
              <a:t>2</a:t>
            </a:fld>
            <a:endParaRPr lang="en-US" dirty="0"/>
          </a:p>
        </p:txBody>
      </p:sp>
      <p:grpSp>
        <p:nvGrpSpPr>
          <p:cNvPr id="6149" name="Group 19"/>
          <p:cNvGrpSpPr>
            <a:grpSpLocks/>
          </p:cNvGrpSpPr>
          <p:nvPr/>
        </p:nvGrpSpPr>
        <p:grpSpPr bwMode="auto">
          <a:xfrm>
            <a:off x="1050925" y="3849688"/>
            <a:ext cx="7131148" cy="1326879"/>
            <a:chOff x="971555" y="2219293"/>
            <a:chExt cx="7132595" cy="1326250"/>
          </a:xfrm>
        </p:grpSpPr>
        <p:sp>
          <p:nvSpPr>
            <p:cNvPr id="19460" name="Rectangle 22"/>
            <p:cNvSpPr>
              <a:spLocks noChangeArrowheads="1"/>
            </p:cNvSpPr>
            <p:nvPr/>
          </p:nvSpPr>
          <p:spPr bwMode="auto">
            <a:xfrm>
              <a:off x="971555" y="3114219"/>
              <a:ext cx="666984" cy="431324"/>
            </a:xfrm>
            <a:prstGeom prst="rect">
              <a:avLst/>
            </a:prstGeom>
            <a:noFill/>
            <a:ln w="9525">
              <a:noFill/>
              <a:miter lim="800000"/>
              <a:headEnd/>
              <a:tailEnd/>
            </a:ln>
          </p:spPr>
          <p:txBody>
            <a:bodyPr wrap="none" lIns="92075" tIns="46038" rIns="92075" bIns="46038">
              <a:spAutoFit/>
            </a:bodyPr>
            <a:lstStyle/>
            <a:p>
              <a:pPr>
                <a:defRPr/>
              </a:pPr>
              <a:r>
                <a:rPr lang="en-US" sz="2200" dirty="0">
                  <a:solidFill>
                    <a:schemeClr val="accent3">
                      <a:lumMod val="75000"/>
                    </a:schemeClr>
                  </a:solidFill>
                  <a:latin typeface="Arial" panose="020B0604020202020204" pitchFamily="34" charset="0"/>
                  <a:cs typeface="Arial" panose="020B0604020202020204" pitchFamily="34" charset="0"/>
                </a:rPr>
                <a:t>CF</a:t>
              </a:r>
              <a:r>
                <a:rPr lang="en-US" sz="2200" baseline="-25000" dirty="0">
                  <a:solidFill>
                    <a:schemeClr val="accent3">
                      <a:lumMod val="75000"/>
                    </a:schemeClr>
                  </a:solidFill>
                  <a:latin typeface="Arial" panose="020B0604020202020204" pitchFamily="34" charset="0"/>
                  <a:cs typeface="Arial" panose="020B0604020202020204" pitchFamily="34" charset="0"/>
                </a:rPr>
                <a:t>0</a:t>
              </a:r>
            </a:p>
          </p:txBody>
        </p:sp>
        <p:sp>
          <p:nvSpPr>
            <p:cNvPr id="19461" name="Rectangle 23"/>
            <p:cNvSpPr>
              <a:spLocks noChangeArrowheads="1"/>
            </p:cNvSpPr>
            <p:nvPr/>
          </p:nvSpPr>
          <p:spPr bwMode="auto">
            <a:xfrm>
              <a:off x="3172276" y="3114219"/>
              <a:ext cx="666984" cy="431324"/>
            </a:xfrm>
            <a:prstGeom prst="rect">
              <a:avLst/>
            </a:prstGeom>
            <a:noFill/>
            <a:ln w="9525">
              <a:noFill/>
              <a:miter lim="800000"/>
              <a:headEnd/>
              <a:tailEnd/>
            </a:ln>
          </p:spPr>
          <p:txBody>
            <a:bodyPr wrap="none" lIns="92075" tIns="46038" rIns="92075" bIns="46038">
              <a:spAutoFit/>
            </a:bodyPr>
            <a:lstStyle/>
            <a:p>
              <a:pPr>
                <a:defRPr/>
              </a:pPr>
              <a:r>
                <a:rPr lang="en-US" sz="2200" dirty="0">
                  <a:solidFill>
                    <a:schemeClr val="accent3">
                      <a:lumMod val="75000"/>
                    </a:schemeClr>
                  </a:solidFill>
                  <a:latin typeface="Arial" panose="020B0604020202020204" pitchFamily="34" charset="0"/>
                  <a:cs typeface="Arial" panose="020B0604020202020204" pitchFamily="34" charset="0"/>
                </a:rPr>
                <a:t>CF</a:t>
              </a:r>
              <a:r>
                <a:rPr lang="en-US" sz="2200" baseline="-25000" dirty="0">
                  <a:solidFill>
                    <a:schemeClr val="accent3">
                      <a:lumMod val="75000"/>
                    </a:schemeClr>
                  </a:solidFill>
                  <a:latin typeface="Arial" panose="020B0604020202020204" pitchFamily="34" charset="0"/>
                  <a:cs typeface="Arial" panose="020B0604020202020204" pitchFamily="34" charset="0"/>
                </a:rPr>
                <a:t>1</a:t>
              </a:r>
            </a:p>
          </p:txBody>
        </p:sp>
        <p:sp>
          <p:nvSpPr>
            <p:cNvPr id="19462" name="Rectangle 24"/>
            <p:cNvSpPr>
              <a:spLocks noChangeArrowheads="1"/>
            </p:cNvSpPr>
            <p:nvPr/>
          </p:nvSpPr>
          <p:spPr bwMode="auto">
            <a:xfrm>
              <a:off x="7437166" y="3114219"/>
              <a:ext cx="666984" cy="431324"/>
            </a:xfrm>
            <a:prstGeom prst="rect">
              <a:avLst/>
            </a:prstGeom>
            <a:noFill/>
            <a:ln w="9525">
              <a:noFill/>
              <a:miter lim="800000"/>
              <a:headEnd/>
              <a:tailEnd/>
            </a:ln>
          </p:spPr>
          <p:txBody>
            <a:bodyPr wrap="none" lIns="92075" tIns="46038" rIns="92075" bIns="46038">
              <a:spAutoFit/>
            </a:bodyPr>
            <a:lstStyle/>
            <a:p>
              <a:pPr>
                <a:defRPr/>
              </a:pPr>
              <a:r>
                <a:rPr lang="en-US" sz="2200" dirty="0">
                  <a:solidFill>
                    <a:schemeClr val="accent3">
                      <a:lumMod val="75000"/>
                    </a:schemeClr>
                  </a:solidFill>
                  <a:latin typeface="Arial" panose="020B0604020202020204" pitchFamily="34" charset="0"/>
                  <a:cs typeface="Arial" panose="020B0604020202020204" pitchFamily="34" charset="0"/>
                </a:rPr>
                <a:t>CF</a:t>
              </a:r>
              <a:r>
                <a:rPr lang="en-US" sz="2200" baseline="-25000" dirty="0">
                  <a:solidFill>
                    <a:schemeClr val="accent3">
                      <a:lumMod val="75000"/>
                    </a:schemeClr>
                  </a:solidFill>
                  <a:latin typeface="Arial" panose="020B0604020202020204" pitchFamily="34" charset="0"/>
                  <a:cs typeface="Arial" panose="020B0604020202020204" pitchFamily="34" charset="0"/>
                </a:rPr>
                <a:t>3</a:t>
              </a:r>
            </a:p>
          </p:txBody>
        </p:sp>
        <p:sp>
          <p:nvSpPr>
            <p:cNvPr id="19463" name="Line 25"/>
            <p:cNvSpPr>
              <a:spLocks noChangeShapeType="1"/>
            </p:cNvSpPr>
            <p:nvPr/>
          </p:nvSpPr>
          <p:spPr bwMode="auto">
            <a:xfrm>
              <a:off x="1244660" y="2722291"/>
              <a:ext cx="1588" cy="274508"/>
            </a:xfrm>
            <a:prstGeom prst="line">
              <a:avLst/>
            </a:prstGeom>
            <a:noFill/>
            <a:ln w="25400">
              <a:solidFill>
                <a:schemeClr val="accent1">
                  <a:lumMod val="50000"/>
                </a:schemeClr>
              </a:solidFill>
              <a:round/>
              <a:headEnd type="none" w="sm" len="sm"/>
              <a:tailEnd type="none" w="sm" len="sm"/>
            </a:ln>
          </p:spPr>
          <p:txBody>
            <a:bodyPr wrap="none" anchor="ctr"/>
            <a:lstStyle/>
            <a:p>
              <a:pPr>
                <a:defRPr/>
              </a:pPr>
              <a:endParaRPr lang="en-US" sz="2900" dirty="0">
                <a:latin typeface="Arial" panose="020B0604020202020204" pitchFamily="34" charset="0"/>
                <a:cs typeface="Arial" panose="020B0604020202020204" pitchFamily="34" charset="0"/>
              </a:endParaRPr>
            </a:p>
          </p:txBody>
        </p:sp>
        <p:sp>
          <p:nvSpPr>
            <p:cNvPr id="19464" name="Line 26"/>
            <p:cNvSpPr>
              <a:spLocks noChangeShapeType="1"/>
            </p:cNvSpPr>
            <p:nvPr/>
          </p:nvSpPr>
          <p:spPr bwMode="auto">
            <a:xfrm>
              <a:off x="3454909" y="2722291"/>
              <a:ext cx="1588" cy="274508"/>
            </a:xfrm>
            <a:prstGeom prst="line">
              <a:avLst/>
            </a:prstGeom>
            <a:noFill/>
            <a:ln w="25400">
              <a:solidFill>
                <a:schemeClr val="accent1">
                  <a:lumMod val="50000"/>
                </a:schemeClr>
              </a:solidFill>
              <a:round/>
              <a:headEnd type="none" w="sm" len="sm"/>
              <a:tailEnd type="none" w="sm" len="sm"/>
            </a:ln>
          </p:spPr>
          <p:txBody>
            <a:bodyPr wrap="none" anchor="ctr"/>
            <a:lstStyle/>
            <a:p>
              <a:pPr>
                <a:defRPr/>
              </a:pPr>
              <a:endParaRPr lang="en-US" sz="2900" dirty="0">
                <a:latin typeface="Arial" panose="020B0604020202020204" pitchFamily="34" charset="0"/>
                <a:cs typeface="Arial" panose="020B0604020202020204" pitchFamily="34" charset="0"/>
              </a:endParaRPr>
            </a:p>
          </p:txBody>
        </p:sp>
        <p:sp>
          <p:nvSpPr>
            <p:cNvPr id="19465" name="Line 27"/>
            <p:cNvSpPr>
              <a:spLocks noChangeShapeType="1"/>
            </p:cNvSpPr>
            <p:nvPr/>
          </p:nvSpPr>
          <p:spPr bwMode="auto">
            <a:xfrm>
              <a:off x="5436511" y="2722291"/>
              <a:ext cx="1588" cy="274508"/>
            </a:xfrm>
            <a:prstGeom prst="line">
              <a:avLst/>
            </a:prstGeom>
            <a:noFill/>
            <a:ln w="25400">
              <a:solidFill>
                <a:schemeClr val="accent1">
                  <a:lumMod val="50000"/>
                </a:schemeClr>
              </a:solidFill>
              <a:round/>
              <a:headEnd type="none" w="sm" len="sm"/>
              <a:tailEnd type="none" w="sm" len="sm"/>
            </a:ln>
          </p:spPr>
          <p:txBody>
            <a:bodyPr wrap="none" anchor="ctr"/>
            <a:lstStyle/>
            <a:p>
              <a:pPr>
                <a:defRPr/>
              </a:pPr>
              <a:endParaRPr lang="en-US" sz="2900" dirty="0">
                <a:latin typeface="Arial" panose="020B0604020202020204" pitchFamily="34" charset="0"/>
                <a:cs typeface="Arial" panose="020B0604020202020204" pitchFamily="34" charset="0"/>
              </a:endParaRPr>
            </a:p>
          </p:txBody>
        </p:sp>
        <p:sp>
          <p:nvSpPr>
            <p:cNvPr id="19466" name="Line 28"/>
            <p:cNvSpPr>
              <a:spLocks noChangeShapeType="1"/>
            </p:cNvSpPr>
            <p:nvPr/>
          </p:nvSpPr>
          <p:spPr bwMode="auto">
            <a:xfrm>
              <a:off x="7722974" y="2722291"/>
              <a:ext cx="1588" cy="274508"/>
            </a:xfrm>
            <a:prstGeom prst="line">
              <a:avLst/>
            </a:prstGeom>
            <a:noFill/>
            <a:ln w="25400">
              <a:solidFill>
                <a:schemeClr val="accent1">
                  <a:lumMod val="50000"/>
                </a:schemeClr>
              </a:solidFill>
              <a:round/>
              <a:headEnd type="none" w="sm" len="sm"/>
              <a:tailEnd type="none" w="sm" len="sm"/>
            </a:ln>
          </p:spPr>
          <p:txBody>
            <a:bodyPr wrap="none" anchor="ctr"/>
            <a:lstStyle/>
            <a:p>
              <a:pPr>
                <a:defRPr/>
              </a:pPr>
              <a:endParaRPr lang="en-US" sz="2900" dirty="0">
                <a:latin typeface="Arial" panose="020B0604020202020204" pitchFamily="34" charset="0"/>
                <a:cs typeface="Arial" panose="020B0604020202020204" pitchFamily="34" charset="0"/>
              </a:endParaRPr>
            </a:p>
          </p:txBody>
        </p:sp>
        <p:sp>
          <p:nvSpPr>
            <p:cNvPr id="19467" name="Line 29"/>
            <p:cNvSpPr>
              <a:spLocks noChangeShapeType="1"/>
            </p:cNvSpPr>
            <p:nvPr/>
          </p:nvSpPr>
          <p:spPr bwMode="auto">
            <a:xfrm>
              <a:off x="1246249" y="2860339"/>
              <a:ext cx="6476726" cy="0"/>
            </a:xfrm>
            <a:prstGeom prst="line">
              <a:avLst/>
            </a:prstGeom>
            <a:noFill/>
            <a:ln w="25400">
              <a:solidFill>
                <a:schemeClr val="accent1">
                  <a:lumMod val="50000"/>
                </a:schemeClr>
              </a:solidFill>
              <a:round/>
              <a:headEnd type="none" w="sm" len="sm"/>
              <a:tailEnd type="none" w="sm" len="sm"/>
            </a:ln>
          </p:spPr>
          <p:txBody>
            <a:bodyPr wrap="none" anchor="ctr"/>
            <a:lstStyle/>
            <a:p>
              <a:pPr>
                <a:defRPr/>
              </a:pPr>
              <a:endParaRPr lang="en-US" sz="2900" dirty="0">
                <a:latin typeface="Arial" panose="020B0604020202020204" pitchFamily="34" charset="0"/>
                <a:cs typeface="Arial" panose="020B0604020202020204" pitchFamily="34" charset="0"/>
              </a:endParaRPr>
            </a:p>
          </p:txBody>
        </p:sp>
        <p:sp>
          <p:nvSpPr>
            <p:cNvPr id="19468" name="Rectangle 30"/>
            <p:cNvSpPr>
              <a:spLocks noChangeArrowheads="1"/>
            </p:cNvSpPr>
            <p:nvPr/>
          </p:nvSpPr>
          <p:spPr bwMode="auto">
            <a:xfrm>
              <a:off x="5153878" y="3114219"/>
              <a:ext cx="666984" cy="431324"/>
            </a:xfrm>
            <a:prstGeom prst="rect">
              <a:avLst/>
            </a:prstGeom>
            <a:noFill/>
            <a:ln w="9525">
              <a:noFill/>
              <a:miter lim="800000"/>
              <a:headEnd/>
              <a:tailEnd/>
            </a:ln>
          </p:spPr>
          <p:txBody>
            <a:bodyPr wrap="none" lIns="92075" tIns="46038" rIns="92075" bIns="46038">
              <a:spAutoFit/>
            </a:bodyPr>
            <a:lstStyle/>
            <a:p>
              <a:pPr>
                <a:defRPr/>
              </a:pPr>
              <a:r>
                <a:rPr lang="en-US" sz="2200" dirty="0">
                  <a:solidFill>
                    <a:schemeClr val="accent3">
                      <a:lumMod val="75000"/>
                    </a:schemeClr>
                  </a:solidFill>
                  <a:latin typeface="Arial" panose="020B0604020202020204" pitchFamily="34" charset="0"/>
                  <a:cs typeface="Arial" panose="020B0604020202020204" pitchFamily="34" charset="0"/>
                </a:rPr>
                <a:t>CF</a:t>
              </a:r>
              <a:r>
                <a:rPr lang="en-US" sz="2200" baseline="-25000" dirty="0">
                  <a:solidFill>
                    <a:schemeClr val="accent3">
                      <a:lumMod val="75000"/>
                    </a:schemeClr>
                  </a:solidFill>
                  <a:latin typeface="Arial" panose="020B0604020202020204" pitchFamily="34" charset="0"/>
                  <a:cs typeface="Arial" panose="020B0604020202020204" pitchFamily="34" charset="0"/>
                </a:rPr>
                <a:t>2</a:t>
              </a:r>
            </a:p>
          </p:txBody>
        </p:sp>
        <p:sp>
          <p:nvSpPr>
            <p:cNvPr id="19469" name="Rectangle 31"/>
            <p:cNvSpPr>
              <a:spLocks noChangeArrowheads="1"/>
            </p:cNvSpPr>
            <p:nvPr/>
          </p:nvSpPr>
          <p:spPr bwMode="auto">
            <a:xfrm>
              <a:off x="1095405" y="2219293"/>
              <a:ext cx="343113" cy="431324"/>
            </a:xfrm>
            <a:prstGeom prst="rect">
              <a:avLst/>
            </a:prstGeom>
            <a:noFill/>
            <a:ln w="9525">
              <a:noFill/>
              <a:miter lim="800000"/>
              <a:headEnd/>
              <a:tailEnd/>
            </a:ln>
          </p:spPr>
          <p:txBody>
            <a:bodyPr wrap="none" lIns="92075" tIns="46038" rIns="92075" bIns="46038">
              <a:spAutoFit/>
            </a:bodyPr>
            <a:lstStyle/>
            <a:p>
              <a:pPr>
                <a:defRPr/>
              </a:pPr>
              <a:r>
                <a:rPr lang="en-US" sz="2200" dirty="0">
                  <a:solidFill>
                    <a:schemeClr val="accent3">
                      <a:lumMod val="75000"/>
                    </a:schemeClr>
                  </a:solidFill>
                  <a:latin typeface="Arial" panose="020B0604020202020204" pitchFamily="34" charset="0"/>
                  <a:cs typeface="Arial" panose="020B0604020202020204" pitchFamily="34" charset="0"/>
                </a:rPr>
                <a:t>0</a:t>
              </a:r>
            </a:p>
          </p:txBody>
        </p:sp>
        <p:sp>
          <p:nvSpPr>
            <p:cNvPr id="19470" name="Rectangle 32"/>
            <p:cNvSpPr>
              <a:spLocks noChangeArrowheads="1"/>
            </p:cNvSpPr>
            <p:nvPr/>
          </p:nvSpPr>
          <p:spPr bwMode="auto">
            <a:xfrm>
              <a:off x="3305653" y="2219293"/>
              <a:ext cx="343113" cy="431324"/>
            </a:xfrm>
            <a:prstGeom prst="rect">
              <a:avLst/>
            </a:prstGeom>
            <a:noFill/>
            <a:ln w="9525">
              <a:noFill/>
              <a:miter lim="800000"/>
              <a:headEnd/>
              <a:tailEnd/>
            </a:ln>
          </p:spPr>
          <p:txBody>
            <a:bodyPr wrap="none" lIns="92075" tIns="46038" rIns="92075" bIns="46038">
              <a:spAutoFit/>
            </a:bodyPr>
            <a:lstStyle/>
            <a:p>
              <a:pPr>
                <a:defRPr/>
              </a:pPr>
              <a:r>
                <a:rPr lang="en-US" sz="2200" dirty="0">
                  <a:solidFill>
                    <a:schemeClr val="accent3">
                      <a:lumMod val="75000"/>
                    </a:schemeClr>
                  </a:solidFill>
                  <a:latin typeface="Arial" panose="020B0604020202020204" pitchFamily="34" charset="0"/>
                  <a:cs typeface="Arial" panose="020B0604020202020204" pitchFamily="34" charset="0"/>
                </a:rPr>
                <a:t>1</a:t>
              </a:r>
            </a:p>
          </p:txBody>
        </p:sp>
        <p:sp>
          <p:nvSpPr>
            <p:cNvPr id="19471" name="Rectangle 33"/>
            <p:cNvSpPr>
              <a:spLocks noChangeArrowheads="1"/>
            </p:cNvSpPr>
            <p:nvPr/>
          </p:nvSpPr>
          <p:spPr bwMode="auto">
            <a:xfrm>
              <a:off x="5287255" y="2219293"/>
              <a:ext cx="343113" cy="431324"/>
            </a:xfrm>
            <a:prstGeom prst="rect">
              <a:avLst/>
            </a:prstGeom>
            <a:noFill/>
            <a:ln w="9525">
              <a:noFill/>
              <a:miter lim="800000"/>
              <a:headEnd/>
              <a:tailEnd/>
            </a:ln>
          </p:spPr>
          <p:txBody>
            <a:bodyPr wrap="none" lIns="92075" tIns="46038" rIns="92075" bIns="46038">
              <a:spAutoFit/>
            </a:bodyPr>
            <a:lstStyle/>
            <a:p>
              <a:pPr>
                <a:defRPr/>
              </a:pPr>
              <a:r>
                <a:rPr lang="en-US" sz="2200" dirty="0">
                  <a:solidFill>
                    <a:schemeClr val="accent3">
                      <a:lumMod val="75000"/>
                    </a:schemeClr>
                  </a:solidFill>
                  <a:latin typeface="Arial" panose="020B0604020202020204" pitchFamily="34" charset="0"/>
                  <a:cs typeface="Arial" panose="020B0604020202020204" pitchFamily="34" charset="0"/>
                </a:rPr>
                <a:t>2</a:t>
              </a:r>
            </a:p>
          </p:txBody>
        </p:sp>
        <p:sp>
          <p:nvSpPr>
            <p:cNvPr id="19472" name="Rectangle 34"/>
            <p:cNvSpPr>
              <a:spLocks noChangeArrowheads="1"/>
            </p:cNvSpPr>
            <p:nvPr/>
          </p:nvSpPr>
          <p:spPr bwMode="auto">
            <a:xfrm>
              <a:off x="7573719" y="2219293"/>
              <a:ext cx="343113" cy="431324"/>
            </a:xfrm>
            <a:prstGeom prst="rect">
              <a:avLst/>
            </a:prstGeom>
            <a:noFill/>
            <a:ln w="9525">
              <a:noFill/>
              <a:miter lim="800000"/>
              <a:headEnd/>
              <a:tailEnd/>
            </a:ln>
          </p:spPr>
          <p:txBody>
            <a:bodyPr wrap="none" lIns="92075" tIns="46038" rIns="92075" bIns="46038">
              <a:spAutoFit/>
            </a:bodyPr>
            <a:lstStyle/>
            <a:p>
              <a:pPr>
                <a:defRPr/>
              </a:pPr>
              <a:r>
                <a:rPr lang="en-US" sz="2200" dirty="0">
                  <a:solidFill>
                    <a:schemeClr val="accent3">
                      <a:lumMod val="75000"/>
                    </a:schemeClr>
                  </a:solidFill>
                  <a:latin typeface="Arial" panose="020B0604020202020204" pitchFamily="34" charset="0"/>
                  <a:cs typeface="Arial" panose="020B0604020202020204" pitchFamily="34" charset="0"/>
                </a:rPr>
                <a:t>3</a:t>
              </a:r>
            </a:p>
          </p:txBody>
        </p:sp>
        <p:sp>
          <p:nvSpPr>
            <p:cNvPr id="19473" name="Rectangle 35"/>
            <p:cNvSpPr>
              <a:spLocks noChangeArrowheads="1"/>
            </p:cNvSpPr>
            <p:nvPr/>
          </p:nvSpPr>
          <p:spPr bwMode="auto">
            <a:xfrm>
              <a:off x="1886140" y="2517602"/>
              <a:ext cx="484205" cy="400562"/>
            </a:xfrm>
            <a:prstGeom prst="rect">
              <a:avLst/>
            </a:prstGeom>
            <a:noFill/>
            <a:ln w="9525">
              <a:noFill/>
              <a:miter lim="800000"/>
              <a:headEnd/>
              <a:tailEnd/>
            </a:ln>
          </p:spPr>
          <p:txBody>
            <a:bodyPr wrap="none" lIns="92075" tIns="46038" rIns="92075" bIns="46038">
              <a:spAutoFit/>
            </a:bodyPr>
            <a:lstStyle/>
            <a:p>
              <a:pPr>
                <a:defRPr/>
              </a:pPr>
              <a:r>
                <a:rPr lang="en-US" sz="2000" dirty="0">
                  <a:solidFill>
                    <a:schemeClr val="accent3">
                      <a:lumMod val="75000"/>
                    </a:schemeClr>
                  </a:solidFill>
                  <a:latin typeface="Arial" panose="020B0604020202020204" pitchFamily="34" charset="0"/>
                  <a:cs typeface="Arial" panose="020B0604020202020204" pitchFamily="34" charset="0"/>
                </a:rPr>
                <a:t>I%</a:t>
              </a:r>
            </a:p>
          </p:txBody>
        </p:sp>
      </p:grpSp>
      <p:sp>
        <p:nvSpPr>
          <p:cNvPr id="28" name="Pentagon 27"/>
          <p:cNvSpPr/>
          <p:nvPr/>
        </p:nvSpPr>
        <p:spPr bwMode="auto">
          <a:xfrm>
            <a:off x="0" y="276225"/>
            <a:ext cx="1308100" cy="92075"/>
          </a:xfrm>
          <a:prstGeom prst="homePlate">
            <a:avLst/>
          </a:prstGeom>
          <a:solidFill>
            <a:schemeClr val="tx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3" name="Group 29"/>
          <p:cNvGrpSpPr>
            <a:grpSpLocks/>
          </p:cNvGrpSpPr>
          <p:nvPr/>
        </p:nvGrpSpPr>
        <p:grpSpPr bwMode="auto">
          <a:xfrm>
            <a:off x="0" y="0"/>
            <a:ext cx="9139238" cy="277813"/>
            <a:chOff x="0" y="0"/>
            <a:chExt cx="9139428" cy="277813"/>
          </a:xfrm>
        </p:grpSpPr>
        <p:sp>
          <p:nvSpPr>
            <p:cNvPr id="31" name="TextBox 30"/>
            <p:cNvSpPr txBox="1"/>
            <p:nvPr/>
          </p:nvSpPr>
          <p:spPr bwMode="auto">
            <a:xfrm>
              <a:off x="0" y="0"/>
              <a:ext cx="1308127" cy="277813"/>
            </a:xfrm>
            <a:prstGeom prst="rect">
              <a:avLst/>
            </a:prstGeom>
            <a:solidFill>
              <a:schemeClr val="bg2">
                <a:lumMod val="75000"/>
              </a:schemeClr>
            </a:solidFill>
            <a:ln w="12700">
              <a:solidFill>
                <a:schemeClr val="tx1"/>
              </a:solidFill>
            </a:ln>
          </p:spPr>
          <p:txBody>
            <a:bodyPr>
              <a:spAutoFit/>
            </a:bodyPr>
            <a:lstStyle/>
            <a:p>
              <a:pPr algn="ctr">
                <a:defRPr/>
              </a:pPr>
              <a:r>
                <a:rPr lang="en-US" sz="1200" dirty="0">
                  <a:hlinkClick r:id="rId3" action="ppaction://hlinksldjump"/>
                </a:rPr>
                <a:t>INTRO</a:t>
              </a:r>
              <a:endParaRPr lang="en-US" sz="1200" dirty="0"/>
            </a:p>
          </p:txBody>
        </p:sp>
        <p:sp>
          <p:nvSpPr>
            <p:cNvPr id="32" name="TextBox 31"/>
            <p:cNvSpPr txBox="1"/>
            <p:nvPr/>
          </p:nvSpPr>
          <p:spPr bwMode="auto">
            <a:xfrm>
              <a:off x="1308127"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solidFill>
                    <a:srgbClr val="7C0019"/>
                  </a:solidFill>
                  <a:hlinkClick r:id="rId4" action="ppaction://hlinksldjump"/>
                </a:rPr>
                <a:t>FUTURE VALUE</a:t>
              </a:r>
              <a:endParaRPr lang="en-US" sz="1200" spc="-100" dirty="0">
                <a:solidFill>
                  <a:srgbClr val="7C0019"/>
                </a:solidFill>
              </a:endParaRPr>
            </a:p>
          </p:txBody>
        </p:sp>
        <p:sp>
          <p:nvSpPr>
            <p:cNvPr id="33" name="TextBox 32"/>
            <p:cNvSpPr txBox="1"/>
            <p:nvPr/>
          </p:nvSpPr>
          <p:spPr bwMode="auto">
            <a:xfrm>
              <a:off x="5234097"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5" action="ppaction://hlinksldjump"/>
                </a:rPr>
                <a:t>ANNUITIES</a:t>
              </a:r>
              <a:endParaRPr lang="en-US" sz="1200" dirty="0"/>
            </a:p>
          </p:txBody>
        </p:sp>
        <p:sp>
          <p:nvSpPr>
            <p:cNvPr id="34" name="TextBox 33"/>
            <p:cNvSpPr txBox="1"/>
            <p:nvPr/>
          </p:nvSpPr>
          <p:spPr bwMode="auto">
            <a:xfrm>
              <a:off x="2617842"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6" action="ppaction://hlinksldjump"/>
                </a:rPr>
                <a:t>PRESENT VALUE</a:t>
              </a:r>
              <a:endParaRPr lang="en-US" sz="1200" spc="-100" dirty="0"/>
            </a:p>
          </p:txBody>
        </p:sp>
        <p:sp>
          <p:nvSpPr>
            <p:cNvPr id="35" name="TextBox 34"/>
            <p:cNvSpPr txBox="1"/>
            <p:nvPr/>
          </p:nvSpPr>
          <p:spPr bwMode="auto">
            <a:xfrm>
              <a:off x="7823363" y="0"/>
              <a:ext cx="1316065"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7" action="ppaction://hlinksldjump"/>
                </a:rPr>
                <a:t>AMORTIZATION</a:t>
              </a:r>
              <a:endParaRPr lang="en-US" sz="1200" spc="-100" dirty="0"/>
            </a:p>
          </p:txBody>
        </p:sp>
        <p:sp>
          <p:nvSpPr>
            <p:cNvPr id="36" name="TextBox 35"/>
            <p:cNvSpPr txBox="1"/>
            <p:nvPr/>
          </p:nvSpPr>
          <p:spPr bwMode="auto">
            <a:xfrm>
              <a:off x="3925970"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8" action="ppaction://hlinksldjump"/>
                </a:rPr>
                <a:t>I &amp; N</a:t>
              </a:r>
              <a:endParaRPr lang="en-US" sz="1200" dirty="0"/>
            </a:p>
          </p:txBody>
        </p:sp>
        <p:sp>
          <p:nvSpPr>
            <p:cNvPr id="43" name="TextBox 42"/>
            <p:cNvSpPr txBox="1"/>
            <p:nvPr/>
          </p:nvSpPr>
          <p:spPr bwMode="auto">
            <a:xfrm>
              <a:off x="6543811"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9" action="ppaction://hlinksldjump"/>
                </a:rPr>
                <a:t>RATES/RETURN</a:t>
              </a:r>
              <a:endParaRPr lang="en-US" sz="1200" spc="-100"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8"/>
                                        </p:tgtEl>
                                        <p:attrNameLst>
                                          <p:attrName>style.visibility</p:attrName>
                                        </p:attrNameLst>
                                      </p:cBhvr>
                                      <p:to>
                                        <p:strVal val="visible"/>
                                      </p:to>
                                    </p:set>
                                    <p:anim calcmode="lin" valueType="num">
                                      <p:cBhvr additive="base">
                                        <p:cTn id="12" dur="1000" fill="hold"/>
                                        <p:tgtEl>
                                          <p:spTgt spid="28"/>
                                        </p:tgtEl>
                                        <p:attrNameLst>
                                          <p:attrName>ppt_x</p:attrName>
                                        </p:attrNameLst>
                                      </p:cBhvr>
                                      <p:tavLst>
                                        <p:tav tm="0">
                                          <p:val>
                                            <p:strVal val="0-#ppt_w/2"/>
                                          </p:val>
                                        </p:tav>
                                        <p:tav tm="100000">
                                          <p:val>
                                            <p:strVal val="#ppt_x"/>
                                          </p:val>
                                        </p:tav>
                                      </p:tavLst>
                                    </p:anim>
                                    <p:anim calcmode="lin" valueType="num">
                                      <p:cBhvr additive="base">
                                        <p:cTn id="13" dur="1000" fill="hold"/>
                                        <p:tgtEl>
                                          <p:spTgt spid="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84163"/>
            <a:ext cx="8229600" cy="987425"/>
          </a:xfrm>
        </p:spPr>
        <p:txBody>
          <a:bodyPr/>
          <a:lstStyle/>
          <a:p>
            <a:pPr eaLnBrk="1" hangingPunct="1"/>
            <a:r>
              <a:rPr lang="en-US" dirty="0" smtClean="0"/>
              <a:t>The Power of Compound Interest</a:t>
            </a:r>
          </a:p>
        </p:txBody>
      </p:sp>
      <p:sp>
        <p:nvSpPr>
          <p:cNvPr id="50179" name="Rectangle 3"/>
          <p:cNvSpPr>
            <a:spLocks noGrp="1" noChangeArrowheads="1"/>
          </p:cNvSpPr>
          <p:nvPr>
            <p:ph sz="quarter" idx="1"/>
          </p:nvPr>
        </p:nvSpPr>
        <p:spPr>
          <a:xfrm>
            <a:off x="612775" y="1600200"/>
            <a:ext cx="7616825" cy="4495800"/>
          </a:xfrm>
        </p:spPr>
        <p:txBody>
          <a:bodyPr/>
          <a:lstStyle/>
          <a:p>
            <a:pPr marL="0" indent="0" eaLnBrk="1" hangingPunct="1">
              <a:buFont typeface="Wingdings" pitchFamily="2" charset="2"/>
              <a:buNone/>
              <a:defRPr/>
            </a:pPr>
            <a:r>
              <a:rPr lang="en-US" dirty="0" smtClean="0"/>
              <a:t>A 20-year-old student wants to save $5 a day for her retirement.  Every day she places $5 in a drawer.  At the end of the year, she invests the accumulated savings ($1,825) in a brokerage account with an expected annual return of 8%.</a:t>
            </a:r>
          </a:p>
          <a:p>
            <a:pPr marL="0" indent="0" eaLnBrk="1" hangingPunct="1">
              <a:buFont typeface="Wingdings" pitchFamily="2" charset="2"/>
              <a:buNone/>
              <a:defRPr/>
            </a:pPr>
            <a:endParaRPr lang="en-US" dirty="0" smtClean="0"/>
          </a:p>
          <a:p>
            <a:pPr marL="0" indent="0" eaLnBrk="1" hangingPunct="1">
              <a:buFont typeface="Wingdings" pitchFamily="2" charset="2"/>
              <a:buNone/>
              <a:defRPr/>
            </a:pPr>
            <a:r>
              <a:rPr lang="en-US" dirty="0" smtClean="0"/>
              <a:t>How much money will she have when she is 65 years old?</a:t>
            </a:r>
          </a:p>
        </p:txBody>
      </p:sp>
      <p:sp>
        <p:nvSpPr>
          <p:cNvPr id="5" name="Slide Number Placeholder 4"/>
          <p:cNvSpPr>
            <a:spLocks noGrp="1"/>
          </p:cNvSpPr>
          <p:nvPr>
            <p:ph type="sldNum" sz="quarter" idx="10"/>
          </p:nvPr>
        </p:nvSpPr>
        <p:spPr/>
        <p:txBody>
          <a:bodyPr/>
          <a:lstStyle/>
          <a:p>
            <a:pPr>
              <a:defRPr/>
            </a:pPr>
            <a:r>
              <a:rPr lang="en-US" dirty="0"/>
              <a:t>5-</a:t>
            </a:r>
            <a:fld id="{E605E972-5433-4F86-AE3E-855241AA1D78}" type="slidenum">
              <a:rPr lang="en-US"/>
              <a:pPr>
                <a:defRPr/>
              </a:pPr>
              <a:t>20</a:t>
            </a:fld>
            <a:endParaRPr lang="en-US" dirty="0"/>
          </a:p>
        </p:txBody>
      </p:sp>
      <p:grpSp>
        <p:nvGrpSpPr>
          <p:cNvPr id="2" name="Group 13"/>
          <p:cNvGrpSpPr>
            <a:grpSpLocks/>
          </p:cNvGrpSpPr>
          <p:nvPr/>
        </p:nvGrpSpPr>
        <p:grpSpPr bwMode="auto">
          <a:xfrm>
            <a:off x="1588" y="0"/>
            <a:ext cx="9140825" cy="277813"/>
            <a:chOff x="0" y="0"/>
            <a:chExt cx="9139428" cy="277813"/>
          </a:xfrm>
        </p:grpSpPr>
        <p:sp>
          <p:nvSpPr>
            <p:cNvPr id="15" name="TextBox 14"/>
            <p:cNvSpPr txBox="1"/>
            <p:nvPr/>
          </p:nvSpPr>
          <p:spPr bwMode="auto">
            <a:xfrm>
              <a:off x="0" y="0"/>
              <a:ext cx="1307900" cy="277813"/>
            </a:xfrm>
            <a:prstGeom prst="rect">
              <a:avLst/>
            </a:prstGeom>
            <a:solidFill>
              <a:schemeClr val="accent4">
                <a:lumMod val="40000"/>
                <a:lumOff val="60000"/>
              </a:schemeClr>
            </a:solidFill>
            <a:ln w="12700">
              <a:solidFill>
                <a:schemeClr val="tx1"/>
              </a:solidFill>
            </a:ln>
          </p:spPr>
          <p:txBody>
            <a:bodyPr>
              <a:spAutoFit/>
            </a:bodyPr>
            <a:lstStyle/>
            <a:p>
              <a:pPr algn="ctr">
                <a:defRPr/>
              </a:pPr>
              <a:r>
                <a:rPr lang="en-US" sz="1200" dirty="0">
                  <a:hlinkClick r:id="rId3" action="ppaction://hlinksldjump"/>
                </a:rPr>
                <a:t>INTRO</a:t>
              </a:r>
              <a:endParaRPr lang="en-US" sz="1200" dirty="0"/>
            </a:p>
          </p:txBody>
        </p:sp>
        <p:sp>
          <p:nvSpPr>
            <p:cNvPr id="16" name="TextBox 15"/>
            <p:cNvSpPr txBox="1"/>
            <p:nvPr/>
          </p:nvSpPr>
          <p:spPr bwMode="auto">
            <a:xfrm>
              <a:off x="1303138" y="0"/>
              <a:ext cx="13079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solidFill>
                    <a:srgbClr val="7C0019"/>
                  </a:solidFill>
                  <a:hlinkClick r:id="rId4" action="ppaction://hlinksldjump"/>
                </a:rPr>
                <a:t>FUTURE VALUE</a:t>
              </a:r>
              <a:endParaRPr lang="en-US" sz="1200" spc="-100" dirty="0">
                <a:solidFill>
                  <a:srgbClr val="7C0019"/>
                </a:solidFill>
              </a:endParaRPr>
            </a:p>
          </p:txBody>
        </p:sp>
        <p:sp>
          <p:nvSpPr>
            <p:cNvPr id="17" name="TextBox 16"/>
            <p:cNvSpPr txBox="1"/>
            <p:nvPr/>
          </p:nvSpPr>
          <p:spPr bwMode="auto">
            <a:xfrm>
              <a:off x="5215728" y="0"/>
              <a:ext cx="13079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5" action="ppaction://hlinksldjump"/>
                </a:rPr>
                <a:t>ANNUITIES</a:t>
              </a:r>
              <a:endParaRPr lang="en-US" sz="1200" dirty="0"/>
            </a:p>
          </p:txBody>
        </p:sp>
        <p:sp>
          <p:nvSpPr>
            <p:cNvPr id="18" name="TextBox 17"/>
            <p:cNvSpPr txBox="1"/>
            <p:nvPr/>
          </p:nvSpPr>
          <p:spPr bwMode="auto">
            <a:xfrm>
              <a:off x="2607863" y="0"/>
              <a:ext cx="13079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6" action="ppaction://hlinksldjump"/>
                </a:rPr>
                <a:t>PRESENT VALUE</a:t>
              </a:r>
              <a:endParaRPr lang="en-US" sz="1200" spc="-100" dirty="0"/>
            </a:p>
          </p:txBody>
        </p:sp>
        <p:sp>
          <p:nvSpPr>
            <p:cNvPr id="19" name="TextBox 18"/>
            <p:cNvSpPr txBox="1"/>
            <p:nvPr/>
          </p:nvSpPr>
          <p:spPr bwMode="auto">
            <a:xfrm>
              <a:off x="7822004" y="0"/>
              <a:ext cx="1317424"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7" action="ppaction://hlinksldjump"/>
                </a:rPr>
                <a:t>AMORTIZATION</a:t>
              </a:r>
              <a:endParaRPr lang="en-US" sz="1200" spc="-100" dirty="0"/>
            </a:p>
          </p:txBody>
        </p:sp>
        <p:sp>
          <p:nvSpPr>
            <p:cNvPr id="20" name="TextBox 19"/>
            <p:cNvSpPr txBox="1"/>
            <p:nvPr/>
          </p:nvSpPr>
          <p:spPr bwMode="auto">
            <a:xfrm>
              <a:off x="3911002" y="0"/>
              <a:ext cx="1307900"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8" action="ppaction://hlinksldjump"/>
                </a:rPr>
                <a:t>I &amp; N</a:t>
              </a:r>
              <a:endParaRPr lang="en-US" sz="1200" dirty="0"/>
            </a:p>
          </p:txBody>
        </p:sp>
        <p:sp>
          <p:nvSpPr>
            <p:cNvPr id="21" name="TextBox 20"/>
            <p:cNvSpPr txBox="1"/>
            <p:nvPr/>
          </p:nvSpPr>
          <p:spPr bwMode="auto">
            <a:xfrm>
              <a:off x="6518866" y="0"/>
              <a:ext cx="1307900" cy="277813"/>
            </a:xfrm>
            <a:prstGeom prst="rect">
              <a:avLst/>
            </a:prstGeom>
            <a:solidFill>
              <a:schemeClr val="bg2">
                <a:lumMod val="75000"/>
              </a:schemeClr>
            </a:solidFill>
            <a:ln>
              <a:solidFill>
                <a:schemeClr val="tx1"/>
              </a:solidFill>
            </a:ln>
          </p:spPr>
          <p:txBody>
            <a:bodyPr>
              <a:spAutoFit/>
            </a:bodyPr>
            <a:lstStyle/>
            <a:p>
              <a:pPr algn="ctr">
                <a:defRPr/>
              </a:pPr>
              <a:r>
                <a:rPr lang="en-US" sz="1200" spc="-100" dirty="0">
                  <a:hlinkClick r:id="rId9" action="ppaction://hlinksldjump"/>
                </a:rPr>
                <a:t>RATES/RETURN</a:t>
              </a:r>
              <a:endParaRPr lang="en-US" sz="1200" spc="-100" dirty="0"/>
            </a:p>
          </p:txBody>
        </p:sp>
      </p:grpSp>
      <p:sp>
        <p:nvSpPr>
          <p:cNvPr id="22" name="Pentagon 21"/>
          <p:cNvSpPr/>
          <p:nvPr/>
        </p:nvSpPr>
        <p:spPr bwMode="auto">
          <a:xfrm>
            <a:off x="0" y="276225"/>
            <a:ext cx="7845425" cy="92075"/>
          </a:xfrm>
          <a:prstGeom prst="homePlate">
            <a:avLst/>
          </a:prstGeom>
          <a:solidFill>
            <a:schemeClr val="tx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2"/>
                                        </p:tgtEl>
                                        <p:attrNameLst>
                                          <p:attrName>style.visibility</p:attrName>
                                        </p:attrNameLst>
                                      </p:cBhvr>
                                      <p:to>
                                        <p:strVal val="visible"/>
                                      </p:to>
                                    </p:set>
                                    <p:anim calcmode="lin" valueType="num">
                                      <p:cBhvr additive="base">
                                        <p:cTn id="12" dur="1000" fill="hold"/>
                                        <p:tgtEl>
                                          <p:spTgt spid="22"/>
                                        </p:tgtEl>
                                        <p:attrNameLst>
                                          <p:attrName>ppt_x</p:attrName>
                                        </p:attrNameLst>
                                      </p:cBhvr>
                                      <p:tavLst>
                                        <p:tav tm="0">
                                          <p:val>
                                            <p:strVal val="0-#ppt_w/2"/>
                                          </p:val>
                                        </p:tav>
                                        <p:tav tm="100000">
                                          <p:val>
                                            <p:strVal val="#ppt_x"/>
                                          </p:val>
                                        </p:tav>
                                      </p:tavLst>
                                    </p:anim>
                                    <p:anim calcmode="lin" valueType="num">
                                      <p:cBhvr additive="base">
                                        <p:cTn id="13" dur="1000" fill="hold"/>
                                        <p:tgtEl>
                                          <p:spTgt spid="22"/>
                                        </p:tgtEl>
                                        <p:attrNameLst>
                                          <p:attrName>ppt_y</p:attrName>
                                        </p:attrNameLst>
                                      </p:cBhvr>
                                      <p:tavLst>
                                        <p:tav tm="0">
                                          <p:val>
                                            <p:strVal val="#ppt_y"/>
                                          </p:val>
                                        </p:tav>
                                        <p:tav tm="100000">
                                          <p:val>
                                            <p:strVal val="#ppt_y"/>
                                          </p:val>
                                        </p:tav>
                                      </p:tavLst>
                                    </p:anim>
                                  </p:childTnLst>
                                </p:cTn>
                              </p:par>
                              <p:par>
                                <p:cTn id="14" presetID="1" presetClass="entr" presetSubtype="0" fill="hold" nodeType="withEffect">
                                  <p:stCondLst>
                                    <p:cond delay="0"/>
                                  </p:stCondLst>
                                  <p:childTnLst>
                                    <p:set>
                                      <p:cBhvr>
                                        <p:cTn id="15" dur="1" fill="hold">
                                          <p:stCondLst>
                                            <p:cond delay="0"/>
                                          </p:stCondLst>
                                        </p:cTn>
                                        <p:tgtEl>
                                          <p:spTgt spid="50179">
                                            <p:txEl>
                                              <p:pRg st="0" end="0"/>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5017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303213"/>
            <a:ext cx="8229600" cy="987425"/>
          </a:xfrm>
        </p:spPr>
        <p:txBody>
          <a:bodyPr/>
          <a:lstStyle/>
          <a:p>
            <a:pPr eaLnBrk="1" hangingPunct="1"/>
            <a:r>
              <a:rPr lang="en-US" dirty="0" smtClean="0"/>
              <a:t>Solving for FV:  If she begins saving today, how much will she have when she is 65?</a:t>
            </a:r>
          </a:p>
        </p:txBody>
      </p:sp>
      <p:sp>
        <p:nvSpPr>
          <p:cNvPr id="52227" name="Rectangle 3"/>
          <p:cNvSpPr>
            <a:spLocks noGrp="1" noChangeArrowheads="1"/>
          </p:cNvSpPr>
          <p:nvPr>
            <p:ph sz="quarter" idx="1"/>
          </p:nvPr>
        </p:nvSpPr>
        <p:spPr>
          <a:xfrm>
            <a:off x="612775" y="1600200"/>
            <a:ext cx="7616825" cy="4495800"/>
          </a:xfrm>
        </p:spPr>
        <p:txBody>
          <a:bodyPr/>
          <a:lstStyle/>
          <a:p>
            <a:pPr eaLnBrk="1" hangingPunct="1">
              <a:defRPr/>
            </a:pPr>
            <a:r>
              <a:rPr lang="en-US" dirty="0" smtClean="0"/>
              <a:t>If she sticks to her plan, she will have $705,373 when she is 65.</a:t>
            </a:r>
          </a:p>
          <a:p>
            <a:pPr eaLnBrk="1" hangingPunct="1">
              <a:defRPr/>
            </a:pPr>
            <a:endParaRPr lang="en-US" dirty="0" smtClean="0"/>
          </a:p>
          <a:p>
            <a:pPr eaLnBrk="1" hangingPunct="1">
              <a:defRPr/>
            </a:pPr>
            <a:endParaRPr lang="en-US" dirty="0" smtClean="0"/>
          </a:p>
          <a:p>
            <a:pPr eaLnBrk="1" hangingPunct="1">
              <a:defRPr/>
            </a:pPr>
            <a:endParaRPr lang="en-US" dirty="0" smtClean="0"/>
          </a:p>
          <a:p>
            <a:pPr eaLnBrk="1" hangingPunct="1">
              <a:defRPr/>
            </a:pPr>
            <a:endParaRPr lang="en-US" dirty="0" smtClean="0"/>
          </a:p>
          <a:p>
            <a:pPr eaLnBrk="1" hangingPunct="1">
              <a:buFont typeface="Wingdings" pitchFamily="2" charset="2"/>
              <a:buNone/>
              <a:defRPr/>
            </a:pPr>
            <a:r>
              <a:rPr lang="en-US" dirty="0" smtClean="0"/>
              <a:t>Excel:  =FV(.08,45,-1825,0,0)</a:t>
            </a:r>
          </a:p>
        </p:txBody>
      </p:sp>
      <p:sp>
        <p:nvSpPr>
          <p:cNvPr id="19" name="Slide Number Placeholder 18"/>
          <p:cNvSpPr>
            <a:spLocks noGrp="1"/>
          </p:cNvSpPr>
          <p:nvPr>
            <p:ph type="sldNum" sz="quarter" idx="10"/>
          </p:nvPr>
        </p:nvSpPr>
        <p:spPr/>
        <p:txBody>
          <a:bodyPr/>
          <a:lstStyle/>
          <a:p>
            <a:pPr>
              <a:defRPr/>
            </a:pPr>
            <a:r>
              <a:rPr lang="en-US" dirty="0"/>
              <a:t>5-</a:t>
            </a:r>
            <a:fld id="{5213F6BC-7B2F-4FFC-B282-5B9C9DEC21F1}" type="slidenum">
              <a:rPr lang="en-US"/>
              <a:pPr>
                <a:defRPr/>
              </a:pPr>
              <a:t>21</a:t>
            </a:fld>
            <a:endParaRPr lang="en-US" dirty="0"/>
          </a:p>
        </p:txBody>
      </p:sp>
      <p:grpSp>
        <p:nvGrpSpPr>
          <p:cNvPr id="2" name="Group 19"/>
          <p:cNvGrpSpPr>
            <a:grpSpLocks/>
          </p:cNvGrpSpPr>
          <p:nvPr/>
        </p:nvGrpSpPr>
        <p:grpSpPr bwMode="auto">
          <a:xfrm>
            <a:off x="1581150" y="2822575"/>
            <a:ext cx="5983288" cy="1420813"/>
            <a:chOff x="1581150" y="3375025"/>
            <a:chExt cx="5983288" cy="1420813"/>
          </a:xfrm>
        </p:grpSpPr>
        <p:grpSp>
          <p:nvGrpSpPr>
            <p:cNvPr id="25615" name="Group 34"/>
            <p:cNvGrpSpPr>
              <a:grpSpLocks/>
            </p:cNvGrpSpPr>
            <p:nvPr/>
          </p:nvGrpSpPr>
          <p:grpSpPr bwMode="auto">
            <a:xfrm>
              <a:off x="1581150" y="3375025"/>
              <a:ext cx="5983288" cy="1420813"/>
              <a:chOff x="1581150" y="3375025"/>
              <a:chExt cx="5983288" cy="1420813"/>
            </a:xfrm>
          </p:grpSpPr>
          <p:grpSp>
            <p:nvGrpSpPr>
              <p:cNvPr id="25617" name="Group 20"/>
              <p:cNvGrpSpPr>
                <a:grpSpLocks/>
              </p:cNvGrpSpPr>
              <p:nvPr/>
            </p:nvGrpSpPr>
            <p:grpSpPr bwMode="auto">
              <a:xfrm>
                <a:off x="1581150" y="3375025"/>
                <a:ext cx="5983288" cy="1420813"/>
                <a:chOff x="1581150" y="3119438"/>
                <a:chExt cx="5983288" cy="1420812"/>
              </a:xfrm>
            </p:grpSpPr>
            <p:sp>
              <p:nvSpPr>
                <p:cNvPr id="40" name="AutoShape 4"/>
                <p:cNvSpPr>
                  <a:spLocks noChangeArrowheads="1"/>
                </p:cNvSpPr>
                <p:nvPr/>
              </p:nvSpPr>
              <p:spPr bwMode="auto">
                <a:xfrm>
                  <a:off x="1581150" y="3119438"/>
                  <a:ext cx="5983288" cy="1420812"/>
                </a:xfrm>
                <a:prstGeom prst="roundRect">
                  <a:avLst>
                    <a:gd name="adj" fmla="val 12486"/>
                  </a:avLst>
                </a:prstGeom>
                <a:solidFill>
                  <a:schemeClr val="accent1"/>
                </a:solidFill>
                <a:ln w="25400">
                  <a:solidFill>
                    <a:schemeClr val="tx1"/>
                  </a:solidFill>
                  <a:round/>
                  <a:headEnd/>
                  <a:tailEnd/>
                </a:ln>
              </p:spPr>
              <p:txBody>
                <a:bodyPr wrap="none" anchor="ctr"/>
                <a:lstStyle/>
                <a:p>
                  <a:pPr>
                    <a:defRPr/>
                  </a:pPr>
                  <a:endParaRPr lang="en-US" sz="2000" dirty="0">
                    <a:solidFill>
                      <a:srgbClr val="000000"/>
                    </a:solidFill>
                    <a:latin typeface="Arial" panose="020B0604020202020204" pitchFamily="34" charset="0"/>
                    <a:cs typeface="Arial" panose="020B0604020202020204" pitchFamily="34" charset="0"/>
                  </a:endParaRPr>
                </a:p>
              </p:txBody>
            </p:sp>
            <p:sp>
              <p:nvSpPr>
                <p:cNvPr id="41" name="AutoShape 5"/>
                <p:cNvSpPr>
                  <a:spLocks noChangeArrowheads="1"/>
                </p:cNvSpPr>
                <p:nvPr/>
              </p:nvSpPr>
              <p:spPr bwMode="auto">
                <a:xfrm>
                  <a:off x="1733550" y="3216276"/>
                  <a:ext cx="1189038" cy="365125"/>
                </a:xfrm>
                <a:prstGeom prst="roundRect">
                  <a:avLst>
                    <a:gd name="adj" fmla="val 12486"/>
                  </a:avLst>
                </a:prstGeom>
                <a:solidFill>
                  <a:schemeClr val="bg2"/>
                </a:solidFill>
                <a:ln w="9525">
                  <a:solidFill>
                    <a:schemeClr val="accent4"/>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INPUTS</a:t>
                  </a:r>
                </a:p>
              </p:txBody>
            </p:sp>
            <p:sp>
              <p:nvSpPr>
                <p:cNvPr id="42" name="AutoShape 6"/>
                <p:cNvSpPr>
                  <a:spLocks noChangeArrowheads="1"/>
                </p:cNvSpPr>
                <p:nvPr/>
              </p:nvSpPr>
              <p:spPr bwMode="auto">
                <a:xfrm>
                  <a:off x="1733550" y="4075112"/>
                  <a:ext cx="1189038" cy="366713"/>
                </a:xfrm>
                <a:prstGeom prst="roundRect">
                  <a:avLst>
                    <a:gd name="adj" fmla="val 12486"/>
                  </a:avLst>
                </a:prstGeom>
                <a:solidFill>
                  <a:schemeClr val="bg2"/>
                </a:solidFill>
                <a:ln w="9525">
                  <a:solidFill>
                    <a:schemeClr val="accent4"/>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OUTPUT</a:t>
                  </a:r>
                </a:p>
              </p:txBody>
            </p:sp>
            <p:sp>
              <p:nvSpPr>
                <p:cNvPr id="43" name="AutoShape 7"/>
                <p:cNvSpPr>
                  <a:spLocks noChangeArrowheads="1"/>
                </p:cNvSpPr>
                <p:nvPr/>
              </p:nvSpPr>
              <p:spPr bwMode="auto">
                <a:xfrm>
                  <a:off x="3141663" y="3644901"/>
                  <a:ext cx="639762" cy="366712"/>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N</a:t>
                  </a:r>
                </a:p>
              </p:txBody>
            </p:sp>
            <p:sp>
              <p:nvSpPr>
                <p:cNvPr id="44" name="AutoShape 8"/>
                <p:cNvSpPr>
                  <a:spLocks noChangeArrowheads="1"/>
                </p:cNvSpPr>
                <p:nvPr/>
              </p:nvSpPr>
              <p:spPr bwMode="auto">
                <a:xfrm>
                  <a:off x="4013200" y="3644901"/>
                  <a:ext cx="639763" cy="366712"/>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spc="-100" dirty="0">
                      <a:latin typeface="Arial" panose="020B0604020202020204" pitchFamily="34" charset="0"/>
                      <a:cs typeface="Arial" panose="020B0604020202020204" pitchFamily="34" charset="0"/>
                    </a:rPr>
                    <a:t>I/YR</a:t>
                  </a:r>
                </a:p>
              </p:txBody>
            </p:sp>
            <p:sp>
              <p:nvSpPr>
                <p:cNvPr id="45" name="AutoShape 9"/>
                <p:cNvSpPr>
                  <a:spLocks noChangeArrowheads="1"/>
                </p:cNvSpPr>
                <p:nvPr/>
              </p:nvSpPr>
              <p:spPr bwMode="auto">
                <a:xfrm>
                  <a:off x="5759450" y="3644901"/>
                  <a:ext cx="639763" cy="366712"/>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PMT</a:t>
                  </a:r>
                </a:p>
              </p:txBody>
            </p:sp>
            <p:sp>
              <p:nvSpPr>
                <p:cNvPr id="46" name="AutoShape 10"/>
                <p:cNvSpPr>
                  <a:spLocks noChangeArrowheads="1"/>
                </p:cNvSpPr>
                <p:nvPr/>
              </p:nvSpPr>
              <p:spPr bwMode="auto">
                <a:xfrm>
                  <a:off x="4886325" y="3644901"/>
                  <a:ext cx="639763" cy="366712"/>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PV</a:t>
                  </a:r>
                </a:p>
              </p:txBody>
            </p:sp>
            <p:sp>
              <p:nvSpPr>
                <p:cNvPr id="47" name="AutoShape 11"/>
                <p:cNvSpPr>
                  <a:spLocks noChangeArrowheads="1"/>
                </p:cNvSpPr>
                <p:nvPr/>
              </p:nvSpPr>
              <p:spPr bwMode="auto">
                <a:xfrm>
                  <a:off x="6630988" y="3644901"/>
                  <a:ext cx="641350" cy="366712"/>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FV</a:t>
                  </a:r>
                </a:p>
              </p:txBody>
            </p:sp>
            <p:sp>
              <p:nvSpPr>
                <p:cNvPr id="48" name="AutoShape 12"/>
                <p:cNvSpPr>
                  <a:spLocks noChangeArrowheads="1"/>
                </p:cNvSpPr>
                <p:nvPr/>
              </p:nvSpPr>
              <p:spPr bwMode="auto">
                <a:xfrm>
                  <a:off x="3141663" y="3216276"/>
                  <a:ext cx="639762" cy="365125"/>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45</a:t>
                  </a:r>
                </a:p>
              </p:txBody>
            </p:sp>
            <p:sp>
              <p:nvSpPr>
                <p:cNvPr id="49" name="AutoShape 14"/>
                <p:cNvSpPr>
                  <a:spLocks noChangeArrowheads="1"/>
                </p:cNvSpPr>
                <p:nvPr/>
              </p:nvSpPr>
              <p:spPr bwMode="auto">
                <a:xfrm>
                  <a:off x="5757863" y="3216276"/>
                  <a:ext cx="639762" cy="365125"/>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spc="-20" dirty="0">
                      <a:latin typeface="Arial" panose="020B0604020202020204" pitchFamily="34" charset="0"/>
                      <a:cs typeface="Arial" panose="020B0604020202020204" pitchFamily="34" charset="0"/>
                    </a:rPr>
                    <a:t>-1825</a:t>
                  </a:r>
                </a:p>
              </p:txBody>
            </p:sp>
            <p:sp>
              <p:nvSpPr>
                <p:cNvPr id="50" name="AutoShape 15"/>
                <p:cNvSpPr>
                  <a:spLocks noChangeArrowheads="1"/>
                </p:cNvSpPr>
                <p:nvPr/>
              </p:nvSpPr>
              <p:spPr bwMode="auto">
                <a:xfrm>
                  <a:off x="4006850" y="3216276"/>
                  <a:ext cx="641350" cy="366712"/>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8</a:t>
                  </a:r>
                </a:p>
              </p:txBody>
            </p:sp>
          </p:grpSp>
          <p:sp>
            <p:nvSpPr>
              <p:cNvPr id="39" name="AutoShape 16"/>
              <p:cNvSpPr>
                <a:spLocks noChangeArrowheads="1"/>
              </p:cNvSpPr>
              <p:nvPr/>
            </p:nvSpPr>
            <p:spPr bwMode="auto">
              <a:xfrm>
                <a:off x="4884738" y="3471863"/>
                <a:ext cx="639762" cy="365125"/>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0</a:t>
                </a:r>
              </a:p>
            </p:txBody>
          </p:sp>
        </p:grpSp>
        <p:sp>
          <p:nvSpPr>
            <p:cNvPr id="37" name="AutoShape 15"/>
            <p:cNvSpPr>
              <a:spLocks noChangeArrowheads="1"/>
            </p:cNvSpPr>
            <p:nvPr/>
          </p:nvSpPr>
          <p:spPr bwMode="auto">
            <a:xfrm>
              <a:off x="6494463" y="4330700"/>
              <a:ext cx="914400" cy="366713"/>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705,373</a:t>
              </a:r>
            </a:p>
          </p:txBody>
        </p:sp>
      </p:grpSp>
      <p:grpSp>
        <p:nvGrpSpPr>
          <p:cNvPr id="5" name="Group 28"/>
          <p:cNvGrpSpPr>
            <a:grpSpLocks/>
          </p:cNvGrpSpPr>
          <p:nvPr/>
        </p:nvGrpSpPr>
        <p:grpSpPr bwMode="auto">
          <a:xfrm>
            <a:off x="0" y="0"/>
            <a:ext cx="9139238" cy="277813"/>
            <a:chOff x="0" y="0"/>
            <a:chExt cx="9139428" cy="277813"/>
          </a:xfrm>
        </p:grpSpPr>
        <p:sp>
          <p:nvSpPr>
            <p:cNvPr id="30" name="TextBox 29"/>
            <p:cNvSpPr txBox="1"/>
            <p:nvPr/>
          </p:nvSpPr>
          <p:spPr bwMode="auto">
            <a:xfrm>
              <a:off x="0" y="0"/>
              <a:ext cx="1308127" cy="277813"/>
            </a:xfrm>
            <a:prstGeom prst="rect">
              <a:avLst/>
            </a:prstGeom>
            <a:solidFill>
              <a:schemeClr val="accent4">
                <a:lumMod val="40000"/>
                <a:lumOff val="60000"/>
              </a:schemeClr>
            </a:solidFill>
            <a:ln w="12700">
              <a:solidFill>
                <a:schemeClr val="tx1"/>
              </a:solidFill>
            </a:ln>
          </p:spPr>
          <p:txBody>
            <a:bodyPr>
              <a:spAutoFit/>
            </a:bodyPr>
            <a:lstStyle/>
            <a:p>
              <a:pPr algn="ctr">
                <a:defRPr/>
              </a:pPr>
              <a:r>
                <a:rPr lang="en-US" sz="1200" dirty="0">
                  <a:hlinkClick r:id="rId3" action="ppaction://hlinksldjump"/>
                </a:rPr>
                <a:t>INTRO</a:t>
              </a:r>
              <a:endParaRPr lang="en-US" sz="1200" dirty="0"/>
            </a:p>
          </p:txBody>
        </p:sp>
        <p:sp>
          <p:nvSpPr>
            <p:cNvPr id="31" name="TextBox 30"/>
            <p:cNvSpPr txBox="1"/>
            <p:nvPr/>
          </p:nvSpPr>
          <p:spPr bwMode="auto">
            <a:xfrm>
              <a:off x="1303365"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solidFill>
                    <a:srgbClr val="7C0019"/>
                  </a:solidFill>
                  <a:hlinkClick r:id="rId4" action="ppaction://hlinksldjump"/>
                </a:rPr>
                <a:t>FUTURE VALUE</a:t>
              </a:r>
              <a:endParaRPr lang="en-US" sz="1200" spc="-100" dirty="0">
                <a:solidFill>
                  <a:srgbClr val="7C0019"/>
                </a:solidFill>
              </a:endParaRPr>
            </a:p>
          </p:txBody>
        </p:sp>
        <p:sp>
          <p:nvSpPr>
            <p:cNvPr id="32" name="TextBox 31"/>
            <p:cNvSpPr txBox="1"/>
            <p:nvPr/>
          </p:nvSpPr>
          <p:spPr bwMode="auto">
            <a:xfrm>
              <a:off x="5215046"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5" action="ppaction://hlinksldjump"/>
                </a:rPr>
                <a:t>ANNUITIES</a:t>
              </a:r>
              <a:endParaRPr lang="en-US" sz="1200" dirty="0"/>
            </a:p>
          </p:txBody>
        </p:sp>
        <p:sp>
          <p:nvSpPr>
            <p:cNvPr id="33" name="TextBox 32"/>
            <p:cNvSpPr txBox="1"/>
            <p:nvPr/>
          </p:nvSpPr>
          <p:spPr bwMode="auto">
            <a:xfrm>
              <a:off x="2608317" y="0"/>
              <a:ext cx="1306539"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6" action="ppaction://hlinksldjump"/>
                </a:rPr>
                <a:t>PRESENT VALUE</a:t>
              </a:r>
              <a:endParaRPr lang="en-US" sz="1200" spc="-100" dirty="0"/>
            </a:p>
          </p:txBody>
        </p:sp>
        <p:sp>
          <p:nvSpPr>
            <p:cNvPr id="34" name="TextBox 33"/>
            <p:cNvSpPr txBox="1"/>
            <p:nvPr/>
          </p:nvSpPr>
          <p:spPr bwMode="auto">
            <a:xfrm>
              <a:off x="7823363" y="0"/>
              <a:ext cx="1316065"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7" action="ppaction://hlinksldjump"/>
                </a:rPr>
                <a:t>AMORTIZATION</a:t>
              </a:r>
              <a:endParaRPr lang="en-US" sz="1200" spc="-100" dirty="0"/>
            </a:p>
          </p:txBody>
        </p:sp>
        <p:sp>
          <p:nvSpPr>
            <p:cNvPr id="35" name="TextBox 34"/>
            <p:cNvSpPr txBox="1"/>
            <p:nvPr/>
          </p:nvSpPr>
          <p:spPr bwMode="auto">
            <a:xfrm>
              <a:off x="3911681"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8" action="ppaction://hlinksldjump"/>
                </a:rPr>
                <a:t>I &amp; N</a:t>
              </a:r>
              <a:endParaRPr lang="en-US" sz="1200" dirty="0"/>
            </a:p>
          </p:txBody>
        </p:sp>
        <p:sp>
          <p:nvSpPr>
            <p:cNvPr id="36" name="TextBox 35"/>
            <p:cNvSpPr txBox="1"/>
            <p:nvPr/>
          </p:nvSpPr>
          <p:spPr bwMode="auto">
            <a:xfrm>
              <a:off x="6518411" y="0"/>
              <a:ext cx="1308127" cy="277813"/>
            </a:xfrm>
            <a:prstGeom prst="rect">
              <a:avLst/>
            </a:prstGeom>
            <a:solidFill>
              <a:schemeClr val="bg2">
                <a:lumMod val="75000"/>
              </a:schemeClr>
            </a:solidFill>
            <a:ln>
              <a:solidFill>
                <a:schemeClr val="tx1"/>
              </a:solidFill>
            </a:ln>
          </p:spPr>
          <p:txBody>
            <a:bodyPr>
              <a:spAutoFit/>
            </a:bodyPr>
            <a:lstStyle/>
            <a:p>
              <a:pPr algn="ctr">
                <a:defRPr/>
              </a:pPr>
              <a:r>
                <a:rPr lang="en-US" sz="1200" spc="-100" dirty="0">
                  <a:hlinkClick r:id="rId9" action="ppaction://hlinksldjump"/>
                </a:rPr>
                <a:t>RATES/RETURN</a:t>
              </a:r>
              <a:endParaRPr lang="en-US" sz="1200" spc="-100" dirty="0"/>
            </a:p>
          </p:txBody>
        </p:sp>
      </p:grpSp>
      <p:sp>
        <p:nvSpPr>
          <p:cNvPr id="57" name="Pentagon 56"/>
          <p:cNvSpPr/>
          <p:nvPr/>
        </p:nvSpPr>
        <p:spPr bwMode="auto">
          <a:xfrm>
            <a:off x="0" y="276225"/>
            <a:ext cx="7845425" cy="92075"/>
          </a:xfrm>
          <a:prstGeom prst="homePlate">
            <a:avLst/>
          </a:prstGeom>
          <a:solidFill>
            <a:schemeClr val="tx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57"/>
                                        </p:tgtEl>
                                        <p:attrNameLst>
                                          <p:attrName>style.visibility</p:attrName>
                                        </p:attrNameLst>
                                      </p:cBhvr>
                                      <p:to>
                                        <p:strVal val="visible"/>
                                      </p:to>
                                    </p:set>
                                    <p:anim calcmode="lin" valueType="num">
                                      <p:cBhvr additive="base">
                                        <p:cTn id="12" dur="1000" fill="hold"/>
                                        <p:tgtEl>
                                          <p:spTgt spid="57"/>
                                        </p:tgtEl>
                                        <p:attrNameLst>
                                          <p:attrName>ppt_x</p:attrName>
                                        </p:attrNameLst>
                                      </p:cBhvr>
                                      <p:tavLst>
                                        <p:tav tm="0">
                                          <p:val>
                                            <p:strVal val="0-#ppt_w/2"/>
                                          </p:val>
                                        </p:tav>
                                        <p:tav tm="100000">
                                          <p:val>
                                            <p:strVal val="#ppt_x"/>
                                          </p:val>
                                        </p:tav>
                                      </p:tavLst>
                                    </p:anim>
                                    <p:anim calcmode="lin" valueType="num">
                                      <p:cBhvr additive="base">
                                        <p:cTn id="13" dur="1000" fill="hold"/>
                                        <p:tgtEl>
                                          <p:spTgt spid="57"/>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52227">
                                            <p:txEl>
                                              <p:pRg st="0" end="0"/>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2"/>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5222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293688"/>
            <a:ext cx="8229600" cy="987425"/>
          </a:xfrm>
        </p:spPr>
        <p:txBody>
          <a:bodyPr>
            <a:normAutofit fontScale="90000"/>
          </a:bodyPr>
          <a:lstStyle/>
          <a:p>
            <a:pPr eaLnBrk="1" hangingPunct="1"/>
            <a:r>
              <a:rPr lang="en-US" dirty="0" smtClean="0"/>
              <a:t>Solving for FV:  If you don’t start saving until you are 40 years old, how much will you have at 65?</a:t>
            </a:r>
          </a:p>
        </p:txBody>
      </p:sp>
      <p:sp>
        <p:nvSpPr>
          <p:cNvPr id="25603" name="Rectangle 3"/>
          <p:cNvSpPr>
            <a:spLocks noGrp="1" noChangeArrowheads="1"/>
          </p:cNvSpPr>
          <p:nvPr>
            <p:ph sz="quarter" idx="1"/>
          </p:nvPr>
        </p:nvSpPr>
        <p:spPr>
          <a:xfrm>
            <a:off x="612775" y="1600200"/>
            <a:ext cx="7616825" cy="4495800"/>
          </a:xfrm>
        </p:spPr>
        <p:txBody>
          <a:bodyPr/>
          <a:lstStyle/>
          <a:p>
            <a:pPr eaLnBrk="1" hangingPunct="1">
              <a:defRPr/>
            </a:pPr>
            <a:r>
              <a:rPr lang="en-US" dirty="0" smtClean="0"/>
              <a:t>If a 40-year-old investor begins saving today, and sticks to the plan, he or she will have $133,418 at age 65.  This is $571,954 less than if starting at age 20.</a:t>
            </a:r>
          </a:p>
          <a:p>
            <a:pPr eaLnBrk="1" hangingPunct="1">
              <a:defRPr/>
            </a:pPr>
            <a:r>
              <a:rPr lang="en-US" dirty="0" smtClean="0"/>
              <a:t>Lesson:  It pays to start saving early.</a:t>
            </a:r>
          </a:p>
          <a:p>
            <a:pPr eaLnBrk="1" hangingPunct="1">
              <a:defRPr/>
            </a:pPr>
            <a:endParaRPr lang="en-US" dirty="0" smtClean="0"/>
          </a:p>
          <a:p>
            <a:pPr eaLnBrk="1" hangingPunct="1">
              <a:defRPr/>
            </a:pPr>
            <a:endParaRPr lang="en-US" dirty="0" smtClean="0"/>
          </a:p>
          <a:p>
            <a:pPr eaLnBrk="1" hangingPunct="1">
              <a:defRPr/>
            </a:pPr>
            <a:endParaRPr lang="en-US" dirty="0" smtClean="0"/>
          </a:p>
          <a:p>
            <a:pPr eaLnBrk="1" hangingPunct="1">
              <a:defRPr/>
            </a:pPr>
            <a:endParaRPr lang="en-US" dirty="0" smtClean="0"/>
          </a:p>
          <a:p>
            <a:pPr eaLnBrk="1" hangingPunct="1">
              <a:buFont typeface="Wingdings" pitchFamily="2" charset="2"/>
              <a:buNone/>
              <a:defRPr/>
            </a:pPr>
            <a:r>
              <a:rPr lang="en-US" dirty="0" smtClean="0"/>
              <a:t>Excel:  =FV(.8,25,-1825,0,0)</a:t>
            </a:r>
          </a:p>
        </p:txBody>
      </p:sp>
      <p:sp>
        <p:nvSpPr>
          <p:cNvPr id="19" name="Slide Number Placeholder 18"/>
          <p:cNvSpPr>
            <a:spLocks noGrp="1"/>
          </p:cNvSpPr>
          <p:nvPr>
            <p:ph type="sldNum" sz="quarter" idx="10"/>
          </p:nvPr>
        </p:nvSpPr>
        <p:spPr/>
        <p:txBody>
          <a:bodyPr/>
          <a:lstStyle/>
          <a:p>
            <a:pPr>
              <a:defRPr/>
            </a:pPr>
            <a:r>
              <a:rPr lang="en-US" dirty="0"/>
              <a:t>5-</a:t>
            </a:r>
            <a:fld id="{C2591854-6169-48E1-82E2-90DFC497B4FB}" type="slidenum">
              <a:rPr lang="en-US"/>
              <a:pPr>
                <a:defRPr/>
              </a:pPr>
              <a:t>22</a:t>
            </a:fld>
            <a:endParaRPr lang="en-US" dirty="0"/>
          </a:p>
        </p:txBody>
      </p:sp>
      <p:grpSp>
        <p:nvGrpSpPr>
          <p:cNvPr id="2" name="Group 19"/>
          <p:cNvGrpSpPr>
            <a:grpSpLocks/>
          </p:cNvGrpSpPr>
          <p:nvPr/>
        </p:nvGrpSpPr>
        <p:grpSpPr bwMode="auto">
          <a:xfrm>
            <a:off x="1581150" y="3813175"/>
            <a:ext cx="5983288" cy="1420813"/>
            <a:chOff x="1581150" y="3375025"/>
            <a:chExt cx="5983288" cy="1420813"/>
          </a:xfrm>
        </p:grpSpPr>
        <p:grpSp>
          <p:nvGrpSpPr>
            <p:cNvPr id="26639" name="Group 34"/>
            <p:cNvGrpSpPr>
              <a:grpSpLocks/>
            </p:cNvGrpSpPr>
            <p:nvPr/>
          </p:nvGrpSpPr>
          <p:grpSpPr bwMode="auto">
            <a:xfrm>
              <a:off x="1581150" y="3375025"/>
              <a:ext cx="5983288" cy="1420813"/>
              <a:chOff x="1581150" y="3375025"/>
              <a:chExt cx="5983288" cy="1420813"/>
            </a:xfrm>
          </p:grpSpPr>
          <p:grpSp>
            <p:nvGrpSpPr>
              <p:cNvPr id="26641" name="Group 20"/>
              <p:cNvGrpSpPr>
                <a:grpSpLocks/>
              </p:cNvGrpSpPr>
              <p:nvPr/>
            </p:nvGrpSpPr>
            <p:grpSpPr bwMode="auto">
              <a:xfrm>
                <a:off x="1581150" y="3375025"/>
                <a:ext cx="5983288" cy="1420813"/>
                <a:chOff x="1581150" y="3119438"/>
                <a:chExt cx="5983288" cy="1420812"/>
              </a:xfrm>
            </p:grpSpPr>
            <p:sp>
              <p:nvSpPr>
                <p:cNvPr id="25" name="AutoShape 4"/>
                <p:cNvSpPr>
                  <a:spLocks noChangeArrowheads="1"/>
                </p:cNvSpPr>
                <p:nvPr/>
              </p:nvSpPr>
              <p:spPr bwMode="auto">
                <a:xfrm>
                  <a:off x="1581150" y="3119438"/>
                  <a:ext cx="5983288" cy="1420812"/>
                </a:xfrm>
                <a:prstGeom prst="roundRect">
                  <a:avLst>
                    <a:gd name="adj" fmla="val 12486"/>
                  </a:avLst>
                </a:prstGeom>
                <a:solidFill>
                  <a:schemeClr val="accent1"/>
                </a:solidFill>
                <a:ln w="25400">
                  <a:solidFill>
                    <a:schemeClr val="tx1"/>
                  </a:solidFill>
                  <a:round/>
                  <a:headEnd/>
                  <a:tailEnd/>
                </a:ln>
              </p:spPr>
              <p:txBody>
                <a:bodyPr wrap="none" anchor="ctr"/>
                <a:lstStyle/>
                <a:p>
                  <a:pPr>
                    <a:defRPr/>
                  </a:pPr>
                  <a:endParaRPr lang="en-US" sz="2000" dirty="0">
                    <a:solidFill>
                      <a:srgbClr val="000000"/>
                    </a:solidFill>
                    <a:latin typeface="Arial" panose="020B0604020202020204" pitchFamily="34" charset="0"/>
                    <a:cs typeface="Arial" panose="020B0604020202020204" pitchFamily="34" charset="0"/>
                  </a:endParaRPr>
                </a:p>
              </p:txBody>
            </p:sp>
            <p:sp>
              <p:nvSpPr>
                <p:cNvPr id="26" name="AutoShape 5"/>
                <p:cNvSpPr>
                  <a:spLocks noChangeArrowheads="1"/>
                </p:cNvSpPr>
                <p:nvPr/>
              </p:nvSpPr>
              <p:spPr bwMode="auto">
                <a:xfrm>
                  <a:off x="1733550" y="3216276"/>
                  <a:ext cx="1189038" cy="365125"/>
                </a:xfrm>
                <a:prstGeom prst="roundRect">
                  <a:avLst>
                    <a:gd name="adj" fmla="val 12486"/>
                  </a:avLst>
                </a:prstGeom>
                <a:solidFill>
                  <a:schemeClr val="bg2"/>
                </a:solidFill>
                <a:ln w="9525">
                  <a:solidFill>
                    <a:schemeClr val="accent4"/>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INPUTS</a:t>
                  </a:r>
                </a:p>
              </p:txBody>
            </p:sp>
            <p:sp>
              <p:nvSpPr>
                <p:cNvPr id="27" name="AutoShape 6"/>
                <p:cNvSpPr>
                  <a:spLocks noChangeArrowheads="1"/>
                </p:cNvSpPr>
                <p:nvPr/>
              </p:nvSpPr>
              <p:spPr bwMode="auto">
                <a:xfrm>
                  <a:off x="1733550" y="4075112"/>
                  <a:ext cx="1189038" cy="366713"/>
                </a:xfrm>
                <a:prstGeom prst="roundRect">
                  <a:avLst>
                    <a:gd name="adj" fmla="val 12486"/>
                  </a:avLst>
                </a:prstGeom>
                <a:solidFill>
                  <a:schemeClr val="bg2"/>
                </a:solidFill>
                <a:ln w="9525">
                  <a:solidFill>
                    <a:schemeClr val="accent4"/>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OUTPUT</a:t>
                  </a:r>
                </a:p>
              </p:txBody>
            </p:sp>
            <p:sp>
              <p:nvSpPr>
                <p:cNvPr id="28" name="AutoShape 7"/>
                <p:cNvSpPr>
                  <a:spLocks noChangeArrowheads="1"/>
                </p:cNvSpPr>
                <p:nvPr/>
              </p:nvSpPr>
              <p:spPr bwMode="auto">
                <a:xfrm>
                  <a:off x="3141663" y="3644901"/>
                  <a:ext cx="639762" cy="366712"/>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N</a:t>
                  </a:r>
                </a:p>
              </p:txBody>
            </p:sp>
            <p:sp>
              <p:nvSpPr>
                <p:cNvPr id="29" name="AutoShape 8"/>
                <p:cNvSpPr>
                  <a:spLocks noChangeArrowheads="1"/>
                </p:cNvSpPr>
                <p:nvPr/>
              </p:nvSpPr>
              <p:spPr bwMode="auto">
                <a:xfrm>
                  <a:off x="4013200" y="3644901"/>
                  <a:ext cx="639763" cy="366712"/>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spc="-100" dirty="0">
                      <a:latin typeface="Arial" panose="020B0604020202020204" pitchFamily="34" charset="0"/>
                      <a:cs typeface="Arial" panose="020B0604020202020204" pitchFamily="34" charset="0"/>
                    </a:rPr>
                    <a:t>I/YR</a:t>
                  </a:r>
                </a:p>
              </p:txBody>
            </p:sp>
            <p:sp>
              <p:nvSpPr>
                <p:cNvPr id="30" name="AutoShape 9"/>
                <p:cNvSpPr>
                  <a:spLocks noChangeArrowheads="1"/>
                </p:cNvSpPr>
                <p:nvPr/>
              </p:nvSpPr>
              <p:spPr bwMode="auto">
                <a:xfrm>
                  <a:off x="5759450" y="3644901"/>
                  <a:ext cx="639763" cy="366712"/>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PMT</a:t>
                  </a:r>
                </a:p>
              </p:txBody>
            </p:sp>
            <p:sp>
              <p:nvSpPr>
                <p:cNvPr id="31" name="AutoShape 10"/>
                <p:cNvSpPr>
                  <a:spLocks noChangeArrowheads="1"/>
                </p:cNvSpPr>
                <p:nvPr/>
              </p:nvSpPr>
              <p:spPr bwMode="auto">
                <a:xfrm>
                  <a:off x="4886325" y="3644901"/>
                  <a:ext cx="639763" cy="366712"/>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PV</a:t>
                  </a:r>
                </a:p>
              </p:txBody>
            </p:sp>
            <p:sp>
              <p:nvSpPr>
                <p:cNvPr id="32" name="AutoShape 11"/>
                <p:cNvSpPr>
                  <a:spLocks noChangeArrowheads="1"/>
                </p:cNvSpPr>
                <p:nvPr/>
              </p:nvSpPr>
              <p:spPr bwMode="auto">
                <a:xfrm>
                  <a:off x="6630988" y="3644901"/>
                  <a:ext cx="641350" cy="366712"/>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FV</a:t>
                  </a:r>
                </a:p>
              </p:txBody>
            </p:sp>
            <p:sp>
              <p:nvSpPr>
                <p:cNvPr id="33" name="AutoShape 12"/>
                <p:cNvSpPr>
                  <a:spLocks noChangeArrowheads="1"/>
                </p:cNvSpPr>
                <p:nvPr/>
              </p:nvSpPr>
              <p:spPr bwMode="auto">
                <a:xfrm>
                  <a:off x="3141663" y="3216276"/>
                  <a:ext cx="639762" cy="365125"/>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25</a:t>
                  </a:r>
                </a:p>
              </p:txBody>
            </p:sp>
            <p:sp>
              <p:nvSpPr>
                <p:cNvPr id="34" name="AutoShape 14"/>
                <p:cNvSpPr>
                  <a:spLocks noChangeArrowheads="1"/>
                </p:cNvSpPr>
                <p:nvPr/>
              </p:nvSpPr>
              <p:spPr bwMode="auto">
                <a:xfrm>
                  <a:off x="5757863" y="3216276"/>
                  <a:ext cx="639762" cy="365125"/>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spc="-20" dirty="0">
                      <a:latin typeface="Arial" panose="020B0604020202020204" pitchFamily="34" charset="0"/>
                      <a:cs typeface="Arial" panose="020B0604020202020204" pitchFamily="34" charset="0"/>
                    </a:rPr>
                    <a:t>-1825</a:t>
                  </a:r>
                </a:p>
              </p:txBody>
            </p:sp>
            <p:sp>
              <p:nvSpPr>
                <p:cNvPr id="35" name="AutoShape 15"/>
                <p:cNvSpPr>
                  <a:spLocks noChangeArrowheads="1"/>
                </p:cNvSpPr>
                <p:nvPr/>
              </p:nvSpPr>
              <p:spPr bwMode="auto">
                <a:xfrm>
                  <a:off x="4006850" y="3216276"/>
                  <a:ext cx="641350" cy="366712"/>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8</a:t>
                  </a:r>
                </a:p>
              </p:txBody>
            </p:sp>
          </p:grpSp>
          <p:sp>
            <p:nvSpPr>
              <p:cNvPr id="24" name="AutoShape 16"/>
              <p:cNvSpPr>
                <a:spLocks noChangeArrowheads="1"/>
              </p:cNvSpPr>
              <p:nvPr/>
            </p:nvSpPr>
            <p:spPr bwMode="auto">
              <a:xfrm>
                <a:off x="4884738" y="3471863"/>
                <a:ext cx="639762" cy="365125"/>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0</a:t>
                </a:r>
              </a:p>
            </p:txBody>
          </p:sp>
        </p:grpSp>
        <p:sp>
          <p:nvSpPr>
            <p:cNvPr id="22" name="AutoShape 15"/>
            <p:cNvSpPr>
              <a:spLocks noChangeArrowheads="1"/>
            </p:cNvSpPr>
            <p:nvPr/>
          </p:nvSpPr>
          <p:spPr bwMode="auto">
            <a:xfrm>
              <a:off x="6494463" y="4330700"/>
              <a:ext cx="914400" cy="366713"/>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133,418</a:t>
              </a:r>
            </a:p>
          </p:txBody>
        </p:sp>
      </p:grpSp>
      <p:grpSp>
        <p:nvGrpSpPr>
          <p:cNvPr id="5" name="Group 35"/>
          <p:cNvGrpSpPr>
            <a:grpSpLocks/>
          </p:cNvGrpSpPr>
          <p:nvPr/>
        </p:nvGrpSpPr>
        <p:grpSpPr bwMode="auto">
          <a:xfrm>
            <a:off x="0" y="0"/>
            <a:ext cx="9139238" cy="277813"/>
            <a:chOff x="0" y="0"/>
            <a:chExt cx="9139428" cy="277813"/>
          </a:xfrm>
        </p:grpSpPr>
        <p:sp>
          <p:nvSpPr>
            <p:cNvPr id="43" name="TextBox 42"/>
            <p:cNvSpPr txBox="1"/>
            <p:nvPr/>
          </p:nvSpPr>
          <p:spPr bwMode="auto">
            <a:xfrm>
              <a:off x="0" y="0"/>
              <a:ext cx="1308127" cy="277813"/>
            </a:xfrm>
            <a:prstGeom prst="rect">
              <a:avLst/>
            </a:prstGeom>
            <a:solidFill>
              <a:schemeClr val="accent4">
                <a:lumMod val="40000"/>
                <a:lumOff val="60000"/>
              </a:schemeClr>
            </a:solidFill>
            <a:ln w="12700">
              <a:solidFill>
                <a:schemeClr val="tx1"/>
              </a:solidFill>
            </a:ln>
          </p:spPr>
          <p:txBody>
            <a:bodyPr>
              <a:spAutoFit/>
            </a:bodyPr>
            <a:lstStyle/>
            <a:p>
              <a:pPr algn="ctr">
                <a:defRPr/>
              </a:pPr>
              <a:r>
                <a:rPr lang="en-US" sz="1200" dirty="0">
                  <a:hlinkClick r:id="rId3" action="ppaction://hlinksldjump"/>
                </a:rPr>
                <a:t>INTRO</a:t>
              </a:r>
              <a:endParaRPr lang="en-US" sz="1200" dirty="0"/>
            </a:p>
          </p:txBody>
        </p:sp>
        <p:sp>
          <p:nvSpPr>
            <p:cNvPr id="44" name="TextBox 43"/>
            <p:cNvSpPr txBox="1"/>
            <p:nvPr/>
          </p:nvSpPr>
          <p:spPr bwMode="auto">
            <a:xfrm>
              <a:off x="1303365"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solidFill>
                    <a:srgbClr val="7C0019"/>
                  </a:solidFill>
                  <a:hlinkClick r:id="rId4" action="ppaction://hlinksldjump"/>
                </a:rPr>
                <a:t>FUTURE VALUE</a:t>
              </a:r>
              <a:endParaRPr lang="en-US" sz="1200" spc="-100" dirty="0">
                <a:solidFill>
                  <a:srgbClr val="7C0019"/>
                </a:solidFill>
              </a:endParaRPr>
            </a:p>
          </p:txBody>
        </p:sp>
        <p:sp>
          <p:nvSpPr>
            <p:cNvPr id="45" name="TextBox 44"/>
            <p:cNvSpPr txBox="1"/>
            <p:nvPr/>
          </p:nvSpPr>
          <p:spPr bwMode="auto">
            <a:xfrm>
              <a:off x="5215046"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5" action="ppaction://hlinksldjump"/>
                </a:rPr>
                <a:t>ANNUITIES</a:t>
              </a:r>
              <a:endParaRPr lang="en-US" sz="1200" dirty="0"/>
            </a:p>
          </p:txBody>
        </p:sp>
        <p:sp>
          <p:nvSpPr>
            <p:cNvPr id="46" name="TextBox 45"/>
            <p:cNvSpPr txBox="1"/>
            <p:nvPr/>
          </p:nvSpPr>
          <p:spPr bwMode="auto">
            <a:xfrm>
              <a:off x="2608317" y="0"/>
              <a:ext cx="1306539"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6" action="ppaction://hlinksldjump"/>
                </a:rPr>
                <a:t>PRESENT VALUE</a:t>
              </a:r>
              <a:endParaRPr lang="en-US" sz="1200" spc="-100" dirty="0"/>
            </a:p>
          </p:txBody>
        </p:sp>
        <p:sp>
          <p:nvSpPr>
            <p:cNvPr id="47" name="TextBox 46"/>
            <p:cNvSpPr txBox="1"/>
            <p:nvPr/>
          </p:nvSpPr>
          <p:spPr bwMode="auto">
            <a:xfrm>
              <a:off x="7823363" y="0"/>
              <a:ext cx="1316065"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7" action="ppaction://hlinksldjump"/>
                </a:rPr>
                <a:t>AMORTIZATION</a:t>
              </a:r>
              <a:endParaRPr lang="en-US" sz="1200" spc="-100" dirty="0"/>
            </a:p>
          </p:txBody>
        </p:sp>
        <p:sp>
          <p:nvSpPr>
            <p:cNvPr id="48" name="TextBox 47"/>
            <p:cNvSpPr txBox="1"/>
            <p:nvPr/>
          </p:nvSpPr>
          <p:spPr bwMode="auto">
            <a:xfrm>
              <a:off x="3911681"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8" action="ppaction://hlinksldjump"/>
                </a:rPr>
                <a:t>I &amp; N</a:t>
              </a:r>
              <a:endParaRPr lang="en-US" sz="1200" dirty="0"/>
            </a:p>
          </p:txBody>
        </p:sp>
        <p:sp>
          <p:nvSpPr>
            <p:cNvPr id="49" name="TextBox 48"/>
            <p:cNvSpPr txBox="1"/>
            <p:nvPr/>
          </p:nvSpPr>
          <p:spPr bwMode="auto">
            <a:xfrm>
              <a:off x="6518411" y="0"/>
              <a:ext cx="1308127" cy="277813"/>
            </a:xfrm>
            <a:prstGeom prst="rect">
              <a:avLst/>
            </a:prstGeom>
            <a:solidFill>
              <a:schemeClr val="bg2">
                <a:lumMod val="75000"/>
              </a:schemeClr>
            </a:solidFill>
            <a:ln>
              <a:solidFill>
                <a:schemeClr val="tx1"/>
              </a:solidFill>
            </a:ln>
          </p:spPr>
          <p:txBody>
            <a:bodyPr>
              <a:spAutoFit/>
            </a:bodyPr>
            <a:lstStyle/>
            <a:p>
              <a:pPr algn="ctr">
                <a:defRPr/>
              </a:pPr>
              <a:r>
                <a:rPr lang="en-US" sz="1200" spc="-100" dirty="0">
                  <a:hlinkClick r:id="rId9" action="ppaction://hlinksldjump"/>
                </a:rPr>
                <a:t>RATES/RETURN</a:t>
              </a:r>
              <a:endParaRPr lang="en-US" sz="1200" spc="-100" dirty="0"/>
            </a:p>
          </p:txBody>
        </p:sp>
      </p:grpSp>
      <p:sp>
        <p:nvSpPr>
          <p:cNvPr id="51" name="Pentagon 50"/>
          <p:cNvSpPr/>
          <p:nvPr/>
        </p:nvSpPr>
        <p:spPr bwMode="auto">
          <a:xfrm>
            <a:off x="0" y="276225"/>
            <a:ext cx="7845425" cy="92075"/>
          </a:xfrm>
          <a:prstGeom prst="homePlate">
            <a:avLst/>
          </a:prstGeom>
          <a:solidFill>
            <a:schemeClr val="tx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51"/>
                                        </p:tgtEl>
                                        <p:attrNameLst>
                                          <p:attrName>style.visibility</p:attrName>
                                        </p:attrNameLst>
                                      </p:cBhvr>
                                      <p:to>
                                        <p:strVal val="visible"/>
                                      </p:to>
                                    </p:set>
                                    <p:anim calcmode="lin" valueType="num">
                                      <p:cBhvr additive="base">
                                        <p:cTn id="12" dur="1000" fill="hold"/>
                                        <p:tgtEl>
                                          <p:spTgt spid="51"/>
                                        </p:tgtEl>
                                        <p:attrNameLst>
                                          <p:attrName>ppt_x</p:attrName>
                                        </p:attrNameLst>
                                      </p:cBhvr>
                                      <p:tavLst>
                                        <p:tav tm="0">
                                          <p:val>
                                            <p:strVal val="0-#ppt_w/2"/>
                                          </p:val>
                                        </p:tav>
                                        <p:tav tm="100000">
                                          <p:val>
                                            <p:strVal val="#ppt_x"/>
                                          </p:val>
                                        </p:tav>
                                      </p:tavLst>
                                    </p:anim>
                                    <p:anim calcmode="lin" valueType="num">
                                      <p:cBhvr additive="base">
                                        <p:cTn id="13" dur="1000" fill="hold"/>
                                        <p:tgtEl>
                                          <p:spTgt spid="51"/>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25603">
                                            <p:txEl>
                                              <p:pRg st="0" end="0"/>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25603">
                                            <p:txEl>
                                              <p:pRg st="1" end="1"/>
                                            </p:txEl>
                                          </p:spTgt>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25603">
                                            <p:txEl>
                                              <p:pRg st="6" end="6"/>
                                            </p:txEl>
                                          </p:spTgt>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293688"/>
            <a:ext cx="8229600" cy="987425"/>
          </a:xfrm>
        </p:spPr>
        <p:txBody>
          <a:bodyPr/>
          <a:lstStyle/>
          <a:p>
            <a:pPr eaLnBrk="1" hangingPunct="1"/>
            <a:r>
              <a:rPr lang="en-US" dirty="0" smtClean="0"/>
              <a:t>Solving for PMT:  How much must the 40-year old deposit annually to catch the 20-year old?</a:t>
            </a:r>
          </a:p>
        </p:txBody>
      </p:sp>
      <p:sp>
        <p:nvSpPr>
          <p:cNvPr id="26627" name="Rectangle 3"/>
          <p:cNvSpPr>
            <a:spLocks noGrp="1" noChangeArrowheads="1"/>
          </p:cNvSpPr>
          <p:nvPr>
            <p:ph sz="quarter" idx="1"/>
          </p:nvPr>
        </p:nvSpPr>
        <p:spPr>
          <a:xfrm>
            <a:off x="612775" y="1600200"/>
            <a:ext cx="7616825" cy="4495800"/>
          </a:xfrm>
        </p:spPr>
        <p:txBody>
          <a:bodyPr/>
          <a:lstStyle/>
          <a:p>
            <a:pPr eaLnBrk="1" hangingPunct="1">
              <a:defRPr/>
            </a:pPr>
            <a:r>
              <a:rPr lang="en-US" dirty="0" smtClean="0"/>
              <a:t>To find the required annual contribution, enter the number of years until retirement and the final goal of $705,372.75, and solve for PMT.</a:t>
            </a:r>
          </a:p>
          <a:p>
            <a:pPr eaLnBrk="1" hangingPunct="1">
              <a:defRPr/>
            </a:pPr>
            <a:endParaRPr lang="en-US" dirty="0" smtClean="0"/>
          </a:p>
          <a:p>
            <a:pPr eaLnBrk="1" hangingPunct="1">
              <a:defRPr/>
            </a:pPr>
            <a:endParaRPr lang="en-US" dirty="0" smtClean="0"/>
          </a:p>
          <a:p>
            <a:pPr eaLnBrk="1" hangingPunct="1">
              <a:defRPr/>
            </a:pPr>
            <a:endParaRPr lang="en-US" dirty="0" smtClean="0"/>
          </a:p>
          <a:p>
            <a:pPr eaLnBrk="1" hangingPunct="1">
              <a:defRPr/>
            </a:pPr>
            <a:endParaRPr lang="en-US" dirty="0" smtClean="0"/>
          </a:p>
          <a:p>
            <a:pPr eaLnBrk="1" hangingPunct="1">
              <a:buFont typeface="Wingdings" pitchFamily="2" charset="2"/>
              <a:buNone/>
              <a:tabLst>
                <a:tab pos="914400" algn="l"/>
              </a:tabLst>
              <a:defRPr/>
            </a:pPr>
            <a:r>
              <a:rPr lang="en-US" dirty="0" smtClean="0"/>
              <a:t>Excel:  =PMT(rate,nper,pv,fv,type)</a:t>
            </a:r>
          </a:p>
          <a:p>
            <a:pPr eaLnBrk="1" hangingPunct="1">
              <a:buFont typeface="Wingdings" pitchFamily="2" charset="2"/>
              <a:buNone/>
              <a:tabLst>
                <a:tab pos="914400" algn="l"/>
              </a:tabLst>
              <a:defRPr/>
            </a:pPr>
            <a:r>
              <a:rPr lang="en-US" dirty="0" smtClean="0"/>
              <a:t>		=PMT(.08,25,0,705373,0)</a:t>
            </a:r>
          </a:p>
        </p:txBody>
      </p:sp>
      <p:sp>
        <p:nvSpPr>
          <p:cNvPr id="19" name="Slide Number Placeholder 18"/>
          <p:cNvSpPr>
            <a:spLocks noGrp="1"/>
          </p:cNvSpPr>
          <p:nvPr>
            <p:ph type="sldNum" sz="quarter" idx="10"/>
          </p:nvPr>
        </p:nvSpPr>
        <p:spPr/>
        <p:txBody>
          <a:bodyPr/>
          <a:lstStyle/>
          <a:p>
            <a:pPr>
              <a:defRPr/>
            </a:pPr>
            <a:r>
              <a:rPr lang="en-US" dirty="0"/>
              <a:t>5-</a:t>
            </a:r>
            <a:fld id="{504503C4-6E82-45B5-818F-5B8D8AA90270}" type="slidenum">
              <a:rPr lang="en-US"/>
              <a:pPr>
                <a:defRPr/>
              </a:pPr>
              <a:t>23</a:t>
            </a:fld>
            <a:endParaRPr lang="en-US" dirty="0"/>
          </a:p>
        </p:txBody>
      </p:sp>
      <p:grpSp>
        <p:nvGrpSpPr>
          <p:cNvPr id="2" name="Group 65"/>
          <p:cNvGrpSpPr>
            <a:grpSpLocks/>
          </p:cNvGrpSpPr>
          <p:nvPr/>
        </p:nvGrpSpPr>
        <p:grpSpPr bwMode="auto">
          <a:xfrm>
            <a:off x="1581150" y="2984500"/>
            <a:ext cx="5983288" cy="1420813"/>
            <a:chOff x="1581150" y="2984500"/>
            <a:chExt cx="5983288" cy="1420813"/>
          </a:xfrm>
        </p:grpSpPr>
        <p:grpSp>
          <p:nvGrpSpPr>
            <p:cNvPr id="27663" name="Group 19"/>
            <p:cNvGrpSpPr>
              <a:grpSpLocks/>
            </p:cNvGrpSpPr>
            <p:nvPr/>
          </p:nvGrpSpPr>
          <p:grpSpPr bwMode="auto">
            <a:xfrm>
              <a:off x="1581150" y="2984500"/>
              <a:ext cx="5983288" cy="1420813"/>
              <a:chOff x="1581150" y="3375025"/>
              <a:chExt cx="5983288" cy="1420813"/>
            </a:xfrm>
          </p:grpSpPr>
          <p:grpSp>
            <p:nvGrpSpPr>
              <p:cNvPr id="27665" name="Group 34"/>
              <p:cNvGrpSpPr>
                <a:grpSpLocks/>
              </p:cNvGrpSpPr>
              <p:nvPr/>
            </p:nvGrpSpPr>
            <p:grpSpPr bwMode="auto">
              <a:xfrm>
                <a:off x="1581150" y="3375025"/>
                <a:ext cx="5983288" cy="1420813"/>
                <a:chOff x="1581150" y="3375025"/>
                <a:chExt cx="5983288" cy="1420813"/>
              </a:xfrm>
            </p:grpSpPr>
            <p:grpSp>
              <p:nvGrpSpPr>
                <p:cNvPr id="27667" name="Group 20"/>
                <p:cNvGrpSpPr>
                  <a:grpSpLocks/>
                </p:cNvGrpSpPr>
                <p:nvPr/>
              </p:nvGrpSpPr>
              <p:grpSpPr bwMode="auto">
                <a:xfrm>
                  <a:off x="1581150" y="3375025"/>
                  <a:ext cx="5983288" cy="1420813"/>
                  <a:chOff x="1581150" y="3119438"/>
                  <a:chExt cx="5983288" cy="1420812"/>
                </a:xfrm>
              </p:grpSpPr>
              <p:sp>
                <p:nvSpPr>
                  <p:cNvPr id="38" name="AutoShape 4"/>
                  <p:cNvSpPr>
                    <a:spLocks noChangeArrowheads="1"/>
                  </p:cNvSpPr>
                  <p:nvPr/>
                </p:nvSpPr>
                <p:spPr bwMode="auto">
                  <a:xfrm>
                    <a:off x="1581150" y="3119438"/>
                    <a:ext cx="5983288" cy="1420812"/>
                  </a:xfrm>
                  <a:prstGeom prst="roundRect">
                    <a:avLst>
                      <a:gd name="adj" fmla="val 12486"/>
                    </a:avLst>
                  </a:prstGeom>
                  <a:solidFill>
                    <a:schemeClr val="accent1"/>
                  </a:solidFill>
                  <a:ln w="25400">
                    <a:solidFill>
                      <a:schemeClr val="tx1"/>
                    </a:solidFill>
                    <a:round/>
                    <a:headEnd/>
                    <a:tailEnd/>
                  </a:ln>
                </p:spPr>
                <p:txBody>
                  <a:bodyPr wrap="none" anchor="ctr"/>
                  <a:lstStyle/>
                  <a:p>
                    <a:pPr>
                      <a:defRPr/>
                    </a:pPr>
                    <a:endParaRPr lang="en-US" sz="2000" dirty="0">
                      <a:solidFill>
                        <a:srgbClr val="000000"/>
                      </a:solidFill>
                      <a:latin typeface="Arial" panose="020B0604020202020204" pitchFamily="34" charset="0"/>
                      <a:cs typeface="Arial" panose="020B0604020202020204" pitchFamily="34" charset="0"/>
                    </a:endParaRPr>
                  </a:p>
                </p:txBody>
              </p:sp>
              <p:sp>
                <p:nvSpPr>
                  <p:cNvPr id="39" name="AutoShape 5"/>
                  <p:cNvSpPr>
                    <a:spLocks noChangeArrowheads="1"/>
                  </p:cNvSpPr>
                  <p:nvPr/>
                </p:nvSpPr>
                <p:spPr bwMode="auto">
                  <a:xfrm>
                    <a:off x="1733550" y="3216276"/>
                    <a:ext cx="1189038" cy="365125"/>
                  </a:xfrm>
                  <a:prstGeom prst="roundRect">
                    <a:avLst>
                      <a:gd name="adj" fmla="val 12486"/>
                    </a:avLst>
                  </a:prstGeom>
                  <a:solidFill>
                    <a:schemeClr val="bg2"/>
                  </a:solidFill>
                  <a:ln w="9525">
                    <a:solidFill>
                      <a:schemeClr val="accent4"/>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INPUTS</a:t>
                    </a:r>
                  </a:p>
                </p:txBody>
              </p:sp>
              <p:sp>
                <p:nvSpPr>
                  <p:cNvPr id="40" name="AutoShape 6"/>
                  <p:cNvSpPr>
                    <a:spLocks noChangeArrowheads="1"/>
                  </p:cNvSpPr>
                  <p:nvPr/>
                </p:nvSpPr>
                <p:spPr bwMode="auto">
                  <a:xfrm>
                    <a:off x="1733550" y="4075112"/>
                    <a:ext cx="1189038" cy="366713"/>
                  </a:xfrm>
                  <a:prstGeom prst="roundRect">
                    <a:avLst>
                      <a:gd name="adj" fmla="val 12486"/>
                    </a:avLst>
                  </a:prstGeom>
                  <a:solidFill>
                    <a:schemeClr val="bg2"/>
                  </a:solidFill>
                  <a:ln w="9525">
                    <a:solidFill>
                      <a:schemeClr val="accent4"/>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OUTPUT</a:t>
                    </a:r>
                  </a:p>
                </p:txBody>
              </p:sp>
              <p:sp>
                <p:nvSpPr>
                  <p:cNvPr id="41" name="AutoShape 7"/>
                  <p:cNvSpPr>
                    <a:spLocks noChangeArrowheads="1"/>
                  </p:cNvSpPr>
                  <p:nvPr/>
                </p:nvSpPr>
                <p:spPr bwMode="auto">
                  <a:xfrm>
                    <a:off x="3141663" y="3644901"/>
                    <a:ext cx="639762" cy="366712"/>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N</a:t>
                    </a:r>
                  </a:p>
                </p:txBody>
              </p:sp>
              <p:sp>
                <p:nvSpPr>
                  <p:cNvPr id="42" name="AutoShape 8"/>
                  <p:cNvSpPr>
                    <a:spLocks noChangeArrowheads="1"/>
                  </p:cNvSpPr>
                  <p:nvPr/>
                </p:nvSpPr>
                <p:spPr bwMode="auto">
                  <a:xfrm>
                    <a:off x="4013200" y="3644901"/>
                    <a:ext cx="639763" cy="366712"/>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spc="-100" dirty="0">
                        <a:latin typeface="Arial" panose="020B0604020202020204" pitchFamily="34" charset="0"/>
                        <a:cs typeface="Arial" panose="020B0604020202020204" pitchFamily="34" charset="0"/>
                      </a:rPr>
                      <a:t>I/YR</a:t>
                    </a:r>
                  </a:p>
                </p:txBody>
              </p:sp>
              <p:sp>
                <p:nvSpPr>
                  <p:cNvPr id="43" name="AutoShape 9"/>
                  <p:cNvSpPr>
                    <a:spLocks noChangeArrowheads="1"/>
                  </p:cNvSpPr>
                  <p:nvPr/>
                </p:nvSpPr>
                <p:spPr bwMode="auto">
                  <a:xfrm>
                    <a:off x="5759450" y="3644901"/>
                    <a:ext cx="639763" cy="366712"/>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PMT</a:t>
                    </a:r>
                  </a:p>
                </p:txBody>
              </p:sp>
              <p:sp>
                <p:nvSpPr>
                  <p:cNvPr id="44" name="AutoShape 10"/>
                  <p:cNvSpPr>
                    <a:spLocks noChangeArrowheads="1"/>
                  </p:cNvSpPr>
                  <p:nvPr/>
                </p:nvSpPr>
                <p:spPr bwMode="auto">
                  <a:xfrm>
                    <a:off x="4886325" y="3644901"/>
                    <a:ext cx="639763" cy="366712"/>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PV</a:t>
                    </a:r>
                  </a:p>
                </p:txBody>
              </p:sp>
              <p:sp>
                <p:nvSpPr>
                  <p:cNvPr id="45" name="AutoShape 11"/>
                  <p:cNvSpPr>
                    <a:spLocks noChangeArrowheads="1"/>
                  </p:cNvSpPr>
                  <p:nvPr/>
                </p:nvSpPr>
                <p:spPr bwMode="auto">
                  <a:xfrm>
                    <a:off x="6630988" y="3644901"/>
                    <a:ext cx="641350" cy="366712"/>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FV</a:t>
                    </a:r>
                  </a:p>
                </p:txBody>
              </p:sp>
              <p:sp>
                <p:nvSpPr>
                  <p:cNvPr id="46" name="AutoShape 12"/>
                  <p:cNvSpPr>
                    <a:spLocks noChangeArrowheads="1"/>
                  </p:cNvSpPr>
                  <p:nvPr/>
                </p:nvSpPr>
                <p:spPr bwMode="auto">
                  <a:xfrm>
                    <a:off x="3141663" y="3216276"/>
                    <a:ext cx="639762" cy="365125"/>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25</a:t>
                    </a:r>
                  </a:p>
                </p:txBody>
              </p:sp>
              <p:sp>
                <p:nvSpPr>
                  <p:cNvPr id="48" name="AutoShape 15"/>
                  <p:cNvSpPr>
                    <a:spLocks noChangeArrowheads="1"/>
                  </p:cNvSpPr>
                  <p:nvPr/>
                </p:nvSpPr>
                <p:spPr bwMode="auto">
                  <a:xfrm>
                    <a:off x="4006850" y="3216276"/>
                    <a:ext cx="641350" cy="366712"/>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8</a:t>
                    </a:r>
                  </a:p>
                </p:txBody>
              </p:sp>
            </p:grpSp>
            <p:sp>
              <p:nvSpPr>
                <p:cNvPr id="37" name="AutoShape 16"/>
                <p:cNvSpPr>
                  <a:spLocks noChangeArrowheads="1"/>
                </p:cNvSpPr>
                <p:nvPr/>
              </p:nvSpPr>
              <p:spPr bwMode="auto">
                <a:xfrm>
                  <a:off x="4884738" y="3471863"/>
                  <a:ext cx="639762" cy="365125"/>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0</a:t>
                  </a:r>
                </a:p>
              </p:txBody>
            </p:sp>
          </p:grpSp>
          <p:sp>
            <p:nvSpPr>
              <p:cNvPr id="22" name="AutoShape 15"/>
              <p:cNvSpPr>
                <a:spLocks noChangeArrowheads="1"/>
              </p:cNvSpPr>
              <p:nvPr/>
            </p:nvSpPr>
            <p:spPr bwMode="auto">
              <a:xfrm>
                <a:off x="5580063" y="4330700"/>
                <a:ext cx="1006475" cy="366713"/>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-9,648.64</a:t>
                </a:r>
              </a:p>
            </p:txBody>
          </p:sp>
        </p:grpSp>
        <p:sp>
          <p:nvSpPr>
            <p:cNvPr id="65" name="AutoShape 15"/>
            <p:cNvSpPr>
              <a:spLocks noChangeArrowheads="1"/>
            </p:cNvSpPr>
            <p:nvPr/>
          </p:nvSpPr>
          <p:spPr bwMode="auto">
            <a:xfrm>
              <a:off x="6494463" y="3081338"/>
              <a:ext cx="914400" cy="366712"/>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705373</a:t>
              </a:r>
            </a:p>
          </p:txBody>
        </p:sp>
      </p:grpSp>
      <p:grpSp>
        <p:nvGrpSpPr>
          <p:cNvPr id="6" name="Group 29"/>
          <p:cNvGrpSpPr>
            <a:grpSpLocks/>
          </p:cNvGrpSpPr>
          <p:nvPr/>
        </p:nvGrpSpPr>
        <p:grpSpPr bwMode="auto">
          <a:xfrm>
            <a:off x="0" y="0"/>
            <a:ext cx="9139238" cy="277813"/>
            <a:chOff x="0" y="0"/>
            <a:chExt cx="9139427" cy="277813"/>
          </a:xfrm>
        </p:grpSpPr>
        <p:sp>
          <p:nvSpPr>
            <p:cNvPr id="32" name="TextBox 31"/>
            <p:cNvSpPr txBox="1"/>
            <p:nvPr/>
          </p:nvSpPr>
          <p:spPr bwMode="auto">
            <a:xfrm>
              <a:off x="0" y="0"/>
              <a:ext cx="1308127" cy="277813"/>
            </a:xfrm>
            <a:prstGeom prst="rect">
              <a:avLst/>
            </a:prstGeom>
            <a:solidFill>
              <a:schemeClr val="accent4">
                <a:lumMod val="40000"/>
                <a:lumOff val="60000"/>
              </a:schemeClr>
            </a:solidFill>
            <a:ln w="12700">
              <a:solidFill>
                <a:schemeClr val="tx1"/>
              </a:solidFill>
            </a:ln>
          </p:spPr>
          <p:txBody>
            <a:bodyPr>
              <a:spAutoFit/>
            </a:bodyPr>
            <a:lstStyle/>
            <a:p>
              <a:pPr algn="ctr">
                <a:defRPr/>
              </a:pPr>
              <a:r>
                <a:rPr lang="en-US" sz="1200" dirty="0">
                  <a:hlinkClick r:id="rId3" action="ppaction://hlinksldjump"/>
                </a:rPr>
                <a:t>INTRO</a:t>
              </a:r>
              <a:endParaRPr lang="en-US" sz="1200" dirty="0"/>
            </a:p>
          </p:txBody>
        </p:sp>
        <p:sp>
          <p:nvSpPr>
            <p:cNvPr id="33" name="TextBox 32"/>
            <p:cNvSpPr txBox="1"/>
            <p:nvPr/>
          </p:nvSpPr>
          <p:spPr bwMode="auto">
            <a:xfrm>
              <a:off x="1303365"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solidFill>
                    <a:srgbClr val="7C0019"/>
                  </a:solidFill>
                  <a:hlinkClick r:id="rId4" action="ppaction://hlinksldjump"/>
                </a:rPr>
                <a:t>FUTURE VALUE</a:t>
              </a:r>
              <a:endParaRPr lang="en-US" sz="1200" spc="-100" dirty="0">
                <a:solidFill>
                  <a:srgbClr val="7C0019"/>
                </a:solidFill>
              </a:endParaRPr>
            </a:p>
          </p:txBody>
        </p:sp>
        <p:sp>
          <p:nvSpPr>
            <p:cNvPr id="34" name="TextBox 33"/>
            <p:cNvSpPr txBox="1"/>
            <p:nvPr/>
          </p:nvSpPr>
          <p:spPr bwMode="auto">
            <a:xfrm>
              <a:off x="5215046"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5" action="ppaction://hlinksldjump"/>
                </a:rPr>
                <a:t>ANNUITIES</a:t>
              </a:r>
              <a:endParaRPr lang="en-US" sz="1200" dirty="0"/>
            </a:p>
          </p:txBody>
        </p:sp>
        <p:sp>
          <p:nvSpPr>
            <p:cNvPr id="35" name="TextBox 34"/>
            <p:cNvSpPr txBox="1"/>
            <p:nvPr/>
          </p:nvSpPr>
          <p:spPr bwMode="auto">
            <a:xfrm>
              <a:off x="2608317" y="0"/>
              <a:ext cx="1306539"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6" action="ppaction://hlinksldjump"/>
                </a:rPr>
                <a:t>PRESENT VALUE</a:t>
              </a:r>
              <a:endParaRPr lang="en-US" sz="1200" spc="-100" dirty="0"/>
            </a:p>
          </p:txBody>
        </p:sp>
        <p:sp>
          <p:nvSpPr>
            <p:cNvPr id="36" name="TextBox 35"/>
            <p:cNvSpPr txBox="1"/>
            <p:nvPr/>
          </p:nvSpPr>
          <p:spPr bwMode="auto">
            <a:xfrm>
              <a:off x="7823362" y="0"/>
              <a:ext cx="1316065"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7" action="ppaction://hlinksldjump"/>
                </a:rPr>
                <a:t>AMORTIZATION</a:t>
              </a:r>
              <a:endParaRPr lang="en-US" sz="1200" spc="-100" dirty="0"/>
            </a:p>
          </p:txBody>
        </p:sp>
        <p:sp>
          <p:nvSpPr>
            <p:cNvPr id="47" name="TextBox 46"/>
            <p:cNvSpPr txBox="1"/>
            <p:nvPr/>
          </p:nvSpPr>
          <p:spPr bwMode="auto">
            <a:xfrm>
              <a:off x="3911681"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8" action="ppaction://hlinksldjump"/>
                </a:rPr>
                <a:t>I &amp; N</a:t>
              </a:r>
              <a:endParaRPr lang="en-US" sz="1200" dirty="0"/>
            </a:p>
          </p:txBody>
        </p:sp>
        <p:sp>
          <p:nvSpPr>
            <p:cNvPr id="49" name="TextBox 48"/>
            <p:cNvSpPr txBox="1"/>
            <p:nvPr/>
          </p:nvSpPr>
          <p:spPr bwMode="auto">
            <a:xfrm>
              <a:off x="6518410" y="0"/>
              <a:ext cx="1308127" cy="277813"/>
            </a:xfrm>
            <a:prstGeom prst="rect">
              <a:avLst/>
            </a:prstGeom>
            <a:solidFill>
              <a:schemeClr val="bg2">
                <a:lumMod val="75000"/>
              </a:schemeClr>
            </a:solidFill>
            <a:ln>
              <a:solidFill>
                <a:schemeClr val="tx1"/>
              </a:solidFill>
            </a:ln>
          </p:spPr>
          <p:txBody>
            <a:bodyPr>
              <a:spAutoFit/>
            </a:bodyPr>
            <a:lstStyle/>
            <a:p>
              <a:pPr algn="ctr">
                <a:defRPr/>
              </a:pPr>
              <a:r>
                <a:rPr lang="en-US" sz="1200" spc="-100" dirty="0">
                  <a:hlinkClick r:id="rId9" action="ppaction://hlinksldjump"/>
                </a:rPr>
                <a:t>RATES/RETURN</a:t>
              </a:r>
              <a:endParaRPr lang="en-US" sz="1200" spc="-100" dirty="0"/>
            </a:p>
          </p:txBody>
        </p:sp>
      </p:grpSp>
      <p:sp>
        <p:nvSpPr>
          <p:cNvPr id="56" name="Pentagon 55"/>
          <p:cNvSpPr/>
          <p:nvPr/>
        </p:nvSpPr>
        <p:spPr bwMode="auto">
          <a:xfrm>
            <a:off x="0" y="276225"/>
            <a:ext cx="7845425" cy="92075"/>
          </a:xfrm>
          <a:prstGeom prst="homePlate">
            <a:avLst/>
          </a:prstGeom>
          <a:solidFill>
            <a:schemeClr val="tx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56"/>
                                        </p:tgtEl>
                                        <p:attrNameLst>
                                          <p:attrName>style.visibility</p:attrName>
                                        </p:attrNameLst>
                                      </p:cBhvr>
                                      <p:to>
                                        <p:strVal val="visible"/>
                                      </p:to>
                                    </p:set>
                                    <p:anim calcmode="lin" valueType="num">
                                      <p:cBhvr additive="base">
                                        <p:cTn id="12" dur="1000" fill="hold"/>
                                        <p:tgtEl>
                                          <p:spTgt spid="56"/>
                                        </p:tgtEl>
                                        <p:attrNameLst>
                                          <p:attrName>ppt_x</p:attrName>
                                        </p:attrNameLst>
                                      </p:cBhvr>
                                      <p:tavLst>
                                        <p:tav tm="0">
                                          <p:val>
                                            <p:strVal val="0-#ppt_w/2"/>
                                          </p:val>
                                        </p:tav>
                                        <p:tav tm="100000">
                                          <p:val>
                                            <p:strVal val="#ppt_x"/>
                                          </p:val>
                                        </p:tav>
                                      </p:tavLst>
                                    </p:anim>
                                    <p:anim calcmode="lin" valueType="num">
                                      <p:cBhvr additive="base">
                                        <p:cTn id="13" dur="1000" fill="hold"/>
                                        <p:tgtEl>
                                          <p:spTgt spid="56"/>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26627">
                                            <p:txEl>
                                              <p:pRg st="0" end="0"/>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2"/>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26627">
                                            <p:txEl>
                                              <p:pRg st="5" end="5"/>
                                            </p:txEl>
                                          </p:spTgt>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2662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338139"/>
            <a:ext cx="8229600" cy="933449"/>
          </a:xfrm>
        </p:spPr>
        <p:txBody>
          <a:bodyPr/>
          <a:lstStyle/>
          <a:p>
            <a:pPr eaLnBrk="1" hangingPunct="1"/>
            <a:r>
              <a:rPr lang="en-US" dirty="0" smtClean="0"/>
              <a:t>What is the PV of this uneven cash flow stream?</a:t>
            </a:r>
          </a:p>
        </p:txBody>
      </p:sp>
      <p:sp>
        <p:nvSpPr>
          <p:cNvPr id="37" name="Slide Number Placeholder 36"/>
          <p:cNvSpPr>
            <a:spLocks noGrp="1"/>
          </p:cNvSpPr>
          <p:nvPr>
            <p:ph type="sldNum" sz="quarter" idx="10"/>
          </p:nvPr>
        </p:nvSpPr>
        <p:spPr/>
        <p:txBody>
          <a:bodyPr/>
          <a:lstStyle/>
          <a:p>
            <a:pPr>
              <a:defRPr/>
            </a:pPr>
            <a:r>
              <a:rPr lang="en-US" dirty="0"/>
              <a:t>5-</a:t>
            </a:r>
            <a:fld id="{2F7D7F69-99C1-406D-A9E8-8581F9B04011}" type="slidenum">
              <a:rPr lang="en-US"/>
              <a:pPr>
                <a:defRPr/>
              </a:pPr>
              <a:t>24</a:t>
            </a:fld>
            <a:endParaRPr lang="en-US" dirty="0"/>
          </a:p>
        </p:txBody>
      </p:sp>
      <p:grpSp>
        <p:nvGrpSpPr>
          <p:cNvPr id="2" name="Group 3"/>
          <p:cNvGrpSpPr>
            <a:grpSpLocks/>
          </p:cNvGrpSpPr>
          <p:nvPr/>
        </p:nvGrpSpPr>
        <p:grpSpPr bwMode="auto">
          <a:xfrm>
            <a:off x="1544638" y="1666875"/>
            <a:ext cx="6958012" cy="1260475"/>
            <a:chOff x="973" y="1374"/>
            <a:chExt cx="4383" cy="794"/>
          </a:xfrm>
        </p:grpSpPr>
        <p:sp>
          <p:nvSpPr>
            <p:cNvPr id="30741" name="Line 4"/>
            <p:cNvSpPr>
              <a:spLocks noChangeShapeType="1"/>
            </p:cNvSpPr>
            <p:nvPr/>
          </p:nvSpPr>
          <p:spPr bwMode="auto">
            <a:xfrm>
              <a:off x="1075" y="1659"/>
              <a:ext cx="0" cy="173"/>
            </a:xfrm>
            <a:prstGeom prst="line">
              <a:avLst/>
            </a:prstGeom>
            <a:noFill/>
            <a:ln w="25400">
              <a:solidFill>
                <a:schemeClr val="accent1">
                  <a:lumMod val="50000"/>
                </a:schemeClr>
              </a:solidFill>
              <a:round/>
              <a:headEnd type="none" w="sm" len="sm"/>
              <a:tailEnd type="none" w="sm" len="sm"/>
            </a:ln>
          </p:spPr>
          <p:txBody>
            <a:bodyPr wrap="none" anchor="ctr"/>
            <a:lstStyle/>
            <a:p>
              <a:pPr>
                <a:defRPr/>
              </a:pPr>
              <a:endParaRPr lang="en-US" sz="2200" dirty="0">
                <a:solidFill>
                  <a:schemeClr val="accent1">
                    <a:lumMod val="50000"/>
                  </a:schemeClr>
                </a:solidFill>
                <a:latin typeface="Arial" panose="020B0604020202020204" pitchFamily="34" charset="0"/>
                <a:cs typeface="Arial" panose="020B0604020202020204" pitchFamily="34" charset="0"/>
              </a:endParaRPr>
            </a:p>
          </p:txBody>
        </p:sp>
        <p:sp>
          <p:nvSpPr>
            <p:cNvPr id="30742" name="Line 5"/>
            <p:cNvSpPr>
              <a:spLocks noChangeShapeType="1"/>
            </p:cNvSpPr>
            <p:nvPr/>
          </p:nvSpPr>
          <p:spPr bwMode="auto">
            <a:xfrm>
              <a:off x="1076" y="1745"/>
              <a:ext cx="4079" cy="0"/>
            </a:xfrm>
            <a:prstGeom prst="line">
              <a:avLst/>
            </a:prstGeom>
            <a:noFill/>
            <a:ln w="25400">
              <a:solidFill>
                <a:schemeClr val="accent1">
                  <a:lumMod val="50000"/>
                </a:schemeClr>
              </a:solidFill>
              <a:round/>
              <a:headEnd type="none" w="sm" len="sm"/>
              <a:tailEnd type="none" w="sm" len="sm"/>
            </a:ln>
          </p:spPr>
          <p:txBody>
            <a:bodyPr wrap="none" anchor="ctr"/>
            <a:lstStyle/>
            <a:p>
              <a:pPr>
                <a:defRPr/>
              </a:pPr>
              <a:endParaRPr lang="en-US" sz="2200" dirty="0">
                <a:solidFill>
                  <a:schemeClr val="accent1">
                    <a:lumMod val="50000"/>
                  </a:schemeClr>
                </a:solidFill>
                <a:latin typeface="Arial" panose="020B0604020202020204" pitchFamily="34" charset="0"/>
                <a:cs typeface="Arial" panose="020B0604020202020204" pitchFamily="34" charset="0"/>
              </a:endParaRPr>
            </a:p>
          </p:txBody>
        </p:sp>
        <p:sp>
          <p:nvSpPr>
            <p:cNvPr id="30743" name="Rectangle 6"/>
            <p:cNvSpPr>
              <a:spLocks noChangeArrowheads="1"/>
            </p:cNvSpPr>
            <p:nvPr/>
          </p:nvSpPr>
          <p:spPr bwMode="auto">
            <a:xfrm>
              <a:off x="973" y="1389"/>
              <a:ext cx="216" cy="272"/>
            </a:xfrm>
            <a:prstGeom prst="rect">
              <a:avLst/>
            </a:prstGeom>
            <a:noFill/>
            <a:ln w="9525">
              <a:noFill/>
              <a:miter lim="800000"/>
              <a:headEnd/>
              <a:tailEnd/>
            </a:ln>
          </p:spPr>
          <p:txBody>
            <a:bodyPr wrap="none" lIns="92075" tIns="46038" rIns="92075" bIns="46038">
              <a:spAutoFit/>
            </a:bodyPr>
            <a:lstStyle/>
            <a:p>
              <a:pPr>
                <a:defRPr/>
              </a:pPr>
              <a:r>
                <a:rPr lang="en-US" sz="2200" dirty="0">
                  <a:solidFill>
                    <a:schemeClr val="accent1">
                      <a:lumMod val="50000"/>
                    </a:schemeClr>
                  </a:solidFill>
                  <a:latin typeface="Arial" panose="020B0604020202020204" pitchFamily="34" charset="0"/>
                  <a:cs typeface="Arial" panose="020B0604020202020204" pitchFamily="34" charset="0"/>
                </a:rPr>
                <a:t>0</a:t>
              </a:r>
            </a:p>
          </p:txBody>
        </p:sp>
        <p:sp>
          <p:nvSpPr>
            <p:cNvPr id="30744" name="Rectangle 7"/>
            <p:cNvSpPr>
              <a:spLocks noChangeArrowheads="1"/>
            </p:cNvSpPr>
            <p:nvPr/>
          </p:nvSpPr>
          <p:spPr bwMode="auto">
            <a:xfrm>
              <a:off x="1860" y="1896"/>
              <a:ext cx="414" cy="272"/>
            </a:xfrm>
            <a:prstGeom prst="rect">
              <a:avLst/>
            </a:prstGeom>
            <a:noFill/>
            <a:ln w="9525">
              <a:noFill/>
              <a:miter lim="800000"/>
              <a:headEnd/>
              <a:tailEnd/>
            </a:ln>
          </p:spPr>
          <p:txBody>
            <a:bodyPr wrap="none" lIns="92075" tIns="46038" rIns="92075" bIns="46038">
              <a:spAutoFit/>
            </a:bodyPr>
            <a:lstStyle/>
            <a:p>
              <a:pPr>
                <a:defRPr/>
              </a:pPr>
              <a:r>
                <a:rPr lang="en-US" sz="2200" dirty="0">
                  <a:solidFill>
                    <a:schemeClr val="accent1">
                      <a:lumMod val="50000"/>
                    </a:schemeClr>
                  </a:solidFill>
                  <a:latin typeface="Arial" panose="020B0604020202020204" pitchFamily="34" charset="0"/>
                  <a:cs typeface="Arial" panose="020B0604020202020204" pitchFamily="34" charset="0"/>
                </a:rPr>
                <a:t>100</a:t>
              </a:r>
            </a:p>
          </p:txBody>
        </p:sp>
        <p:sp>
          <p:nvSpPr>
            <p:cNvPr id="30745" name="Line 8"/>
            <p:cNvSpPr>
              <a:spLocks noChangeShapeType="1"/>
            </p:cNvSpPr>
            <p:nvPr/>
          </p:nvSpPr>
          <p:spPr bwMode="auto">
            <a:xfrm>
              <a:off x="2051" y="1659"/>
              <a:ext cx="0" cy="173"/>
            </a:xfrm>
            <a:prstGeom prst="line">
              <a:avLst/>
            </a:prstGeom>
            <a:noFill/>
            <a:ln w="25400">
              <a:solidFill>
                <a:schemeClr val="accent1">
                  <a:lumMod val="50000"/>
                </a:schemeClr>
              </a:solidFill>
              <a:round/>
              <a:headEnd type="none" w="sm" len="sm"/>
              <a:tailEnd type="none" w="sm" len="sm"/>
            </a:ln>
          </p:spPr>
          <p:txBody>
            <a:bodyPr wrap="none" anchor="ctr"/>
            <a:lstStyle/>
            <a:p>
              <a:pPr>
                <a:defRPr/>
              </a:pPr>
              <a:endParaRPr lang="en-US" sz="2200" dirty="0">
                <a:solidFill>
                  <a:schemeClr val="accent1">
                    <a:lumMod val="50000"/>
                  </a:schemeClr>
                </a:solidFill>
                <a:latin typeface="Arial" panose="020B0604020202020204" pitchFamily="34" charset="0"/>
                <a:cs typeface="Arial" panose="020B0604020202020204" pitchFamily="34" charset="0"/>
              </a:endParaRPr>
            </a:p>
          </p:txBody>
        </p:sp>
        <p:sp>
          <p:nvSpPr>
            <p:cNvPr id="30746" name="Rectangle 9"/>
            <p:cNvSpPr>
              <a:spLocks noChangeArrowheads="1"/>
            </p:cNvSpPr>
            <p:nvPr/>
          </p:nvSpPr>
          <p:spPr bwMode="auto">
            <a:xfrm>
              <a:off x="1957" y="1389"/>
              <a:ext cx="216" cy="272"/>
            </a:xfrm>
            <a:prstGeom prst="rect">
              <a:avLst/>
            </a:prstGeom>
            <a:noFill/>
            <a:ln w="9525">
              <a:noFill/>
              <a:miter lim="800000"/>
              <a:headEnd/>
              <a:tailEnd/>
            </a:ln>
          </p:spPr>
          <p:txBody>
            <a:bodyPr wrap="none" lIns="92075" tIns="46038" rIns="92075" bIns="46038">
              <a:spAutoFit/>
            </a:bodyPr>
            <a:lstStyle/>
            <a:p>
              <a:pPr>
                <a:defRPr/>
              </a:pPr>
              <a:r>
                <a:rPr lang="en-US" sz="2200" dirty="0">
                  <a:solidFill>
                    <a:schemeClr val="accent1">
                      <a:lumMod val="50000"/>
                    </a:schemeClr>
                  </a:solidFill>
                  <a:latin typeface="Arial" panose="020B0604020202020204" pitchFamily="34" charset="0"/>
                  <a:cs typeface="Arial" panose="020B0604020202020204" pitchFamily="34" charset="0"/>
                </a:rPr>
                <a:t>1</a:t>
              </a:r>
            </a:p>
          </p:txBody>
        </p:sp>
        <p:sp>
          <p:nvSpPr>
            <p:cNvPr id="30747" name="Line 10"/>
            <p:cNvSpPr>
              <a:spLocks noChangeShapeType="1"/>
            </p:cNvSpPr>
            <p:nvPr/>
          </p:nvSpPr>
          <p:spPr bwMode="auto">
            <a:xfrm>
              <a:off x="3028" y="1659"/>
              <a:ext cx="0" cy="173"/>
            </a:xfrm>
            <a:prstGeom prst="line">
              <a:avLst/>
            </a:prstGeom>
            <a:noFill/>
            <a:ln w="25400">
              <a:solidFill>
                <a:schemeClr val="accent1">
                  <a:lumMod val="50000"/>
                </a:schemeClr>
              </a:solidFill>
              <a:round/>
              <a:headEnd type="none" w="sm" len="sm"/>
              <a:tailEnd type="none" w="sm" len="sm"/>
            </a:ln>
          </p:spPr>
          <p:txBody>
            <a:bodyPr wrap="none" anchor="ctr"/>
            <a:lstStyle/>
            <a:p>
              <a:pPr>
                <a:defRPr/>
              </a:pPr>
              <a:endParaRPr lang="en-US" sz="2200" dirty="0">
                <a:solidFill>
                  <a:schemeClr val="accent1">
                    <a:lumMod val="50000"/>
                  </a:schemeClr>
                </a:solidFill>
                <a:latin typeface="Arial" panose="020B0604020202020204" pitchFamily="34" charset="0"/>
                <a:cs typeface="Arial" panose="020B0604020202020204" pitchFamily="34" charset="0"/>
              </a:endParaRPr>
            </a:p>
          </p:txBody>
        </p:sp>
        <p:sp>
          <p:nvSpPr>
            <p:cNvPr id="30748" name="Rectangle 11"/>
            <p:cNvSpPr>
              <a:spLocks noChangeArrowheads="1"/>
            </p:cNvSpPr>
            <p:nvPr/>
          </p:nvSpPr>
          <p:spPr bwMode="auto">
            <a:xfrm>
              <a:off x="2842" y="1896"/>
              <a:ext cx="414" cy="272"/>
            </a:xfrm>
            <a:prstGeom prst="rect">
              <a:avLst/>
            </a:prstGeom>
            <a:noFill/>
            <a:ln w="9525">
              <a:noFill/>
              <a:miter lim="800000"/>
              <a:headEnd/>
              <a:tailEnd/>
            </a:ln>
          </p:spPr>
          <p:txBody>
            <a:bodyPr wrap="none" lIns="92075" tIns="46038" rIns="92075" bIns="46038">
              <a:spAutoFit/>
            </a:bodyPr>
            <a:lstStyle/>
            <a:p>
              <a:pPr>
                <a:defRPr/>
              </a:pPr>
              <a:r>
                <a:rPr lang="en-US" sz="2200" dirty="0">
                  <a:solidFill>
                    <a:schemeClr val="accent1">
                      <a:lumMod val="50000"/>
                    </a:schemeClr>
                  </a:solidFill>
                  <a:latin typeface="Arial" panose="020B0604020202020204" pitchFamily="34" charset="0"/>
                  <a:cs typeface="Arial" panose="020B0604020202020204" pitchFamily="34" charset="0"/>
                </a:rPr>
                <a:t>300</a:t>
              </a:r>
            </a:p>
          </p:txBody>
        </p:sp>
        <p:sp>
          <p:nvSpPr>
            <p:cNvPr id="30749" name="Rectangle 12"/>
            <p:cNvSpPr>
              <a:spLocks noChangeArrowheads="1"/>
            </p:cNvSpPr>
            <p:nvPr/>
          </p:nvSpPr>
          <p:spPr bwMode="auto">
            <a:xfrm>
              <a:off x="2929" y="1389"/>
              <a:ext cx="216" cy="272"/>
            </a:xfrm>
            <a:prstGeom prst="rect">
              <a:avLst/>
            </a:prstGeom>
            <a:noFill/>
            <a:ln w="9525">
              <a:noFill/>
              <a:miter lim="800000"/>
              <a:headEnd/>
              <a:tailEnd/>
            </a:ln>
          </p:spPr>
          <p:txBody>
            <a:bodyPr wrap="none" lIns="92075" tIns="46038" rIns="92075" bIns="46038">
              <a:spAutoFit/>
            </a:bodyPr>
            <a:lstStyle/>
            <a:p>
              <a:pPr>
                <a:defRPr/>
              </a:pPr>
              <a:r>
                <a:rPr lang="en-US" sz="2200" dirty="0">
                  <a:solidFill>
                    <a:schemeClr val="accent1">
                      <a:lumMod val="50000"/>
                    </a:schemeClr>
                  </a:solidFill>
                  <a:latin typeface="Arial" panose="020B0604020202020204" pitchFamily="34" charset="0"/>
                  <a:cs typeface="Arial" panose="020B0604020202020204" pitchFamily="34" charset="0"/>
                </a:rPr>
                <a:t>2</a:t>
              </a:r>
            </a:p>
          </p:txBody>
        </p:sp>
        <p:sp>
          <p:nvSpPr>
            <p:cNvPr id="30750" name="Rectangle 13"/>
            <p:cNvSpPr>
              <a:spLocks noChangeArrowheads="1"/>
            </p:cNvSpPr>
            <p:nvPr/>
          </p:nvSpPr>
          <p:spPr bwMode="auto">
            <a:xfrm>
              <a:off x="3917" y="1896"/>
              <a:ext cx="414" cy="272"/>
            </a:xfrm>
            <a:prstGeom prst="rect">
              <a:avLst/>
            </a:prstGeom>
            <a:noFill/>
            <a:ln w="9525">
              <a:noFill/>
              <a:miter lim="800000"/>
              <a:headEnd/>
              <a:tailEnd/>
            </a:ln>
          </p:spPr>
          <p:txBody>
            <a:bodyPr wrap="none" lIns="92075" tIns="46038" rIns="92075" bIns="46038">
              <a:spAutoFit/>
            </a:bodyPr>
            <a:lstStyle/>
            <a:p>
              <a:pPr>
                <a:defRPr/>
              </a:pPr>
              <a:r>
                <a:rPr lang="en-US" sz="2200" dirty="0">
                  <a:solidFill>
                    <a:schemeClr val="accent1">
                      <a:lumMod val="50000"/>
                    </a:schemeClr>
                  </a:solidFill>
                  <a:latin typeface="Arial" panose="020B0604020202020204" pitchFamily="34" charset="0"/>
                  <a:cs typeface="Arial" panose="020B0604020202020204" pitchFamily="34" charset="0"/>
                </a:rPr>
                <a:t>300</a:t>
              </a:r>
            </a:p>
          </p:txBody>
        </p:sp>
        <p:sp>
          <p:nvSpPr>
            <p:cNvPr id="30751" name="Line 14"/>
            <p:cNvSpPr>
              <a:spLocks noChangeShapeType="1"/>
            </p:cNvSpPr>
            <p:nvPr/>
          </p:nvSpPr>
          <p:spPr bwMode="auto">
            <a:xfrm>
              <a:off x="4111" y="1659"/>
              <a:ext cx="0" cy="173"/>
            </a:xfrm>
            <a:prstGeom prst="line">
              <a:avLst/>
            </a:prstGeom>
            <a:noFill/>
            <a:ln w="25400">
              <a:solidFill>
                <a:schemeClr val="accent1">
                  <a:lumMod val="50000"/>
                </a:schemeClr>
              </a:solidFill>
              <a:round/>
              <a:headEnd type="none" w="sm" len="sm"/>
              <a:tailEnd type="none" w="sm" len="sm"/>
            </a:ln>
          </p:spPr>
          <p:txBody>
            <a:bodyPr wrap="none" anchor="ctr"/>
            <a:lstStyle/>
            <a:p>
              <a:pPr>
                <a:defRPr/>
              </a:pPr>
              <a:endParaRPr lang="en-US" sz="2200" dirty="0">
                <a:solidFill>
                  <a:schemeClr val="accent1">
                    <a:lumMod val="50000"/>
                  </a:schemeClr>
                </a:solidFill>
                <a:latin typeface="Arial" panose="020B0604020202020204" pitchFamily="34" charset="0"/>
                <a:cs typeface="Arial" panose="020B0604020202020204" pitchFamily="34" charset="0"/>
              </a:endParaRPr>
            </a:p>
          </p:txBody>
        </p:sp>
        <p:sp>
          <p:nvSpPr>
            <p:cNvPr id="30752" name="Rectangle 15"/>
            <p:cNvSpPr>
              <a:spLocks noChangeArrowheads="1"/>
            </p:cNvSpPr>
            <p:nvPr/>
          </p:nvSpPr>
          <p:spPr bwMode="auto">
            <a:xfrm>
              <a:off x="4009" y="1389"/>
              <a:ext cx="216" cy="272"/>
            </a:xfrm>
            <a:prstGeom prst="rect">
              <a:avLst/>
            </a:prstGeom>
            <a:noFill/>
            <a:ln w="9525">
              <a:noFill/>
              <a:miter lim="800000"/>
              <a:headEnd/>
              <a:tailEnd/>
            </a:ln>
          </p:spPr>
          <p:txBody>
            <a:bodyPr wrap="none" lIns="92075" tIns="46038" rIns="92075" bIns="46038">
              <a:spAutoFit/>
            </a:bodyPr>
            <a:lstStyle/>
            <a:p>
              <a:pPr>
                <a:defRPr/>
              </a:pPr>
              <a:r>
                <a:rPr lang="en-US" sz="2200" dirty="0">
                  <a:solidFill>
                    <a:schemeClr val="accent1">
                      <a:lumMod val="50000"/>
                    </a:schemeClr>
                  </a:solidFill>
                  <a:latin typeface="Arial" panose="020B0604020202020204" pitchFamily="34" charset="0"/>
                  <a:cs typeface="Arial" panose="020B0604020202020204" pitchFamily="34" charset="0"/>
                </a:rPr>
                <a:t>3</a:t>
              </a:r>
            </a:p>
          </p:txBody>
        </p:sp>
        <p:sp>
          <p:nvSpPr>
            <p:cNvPr id="30753" name="Rectangle 16"/>
            <p:cNvSpPr>
              <a:spLocks noChangeArrowheads="1"/>
            </p:cNvSpPr>
            <p:nvPr/>
          </p:nvSpPr>
          <p:spPr bwMode="auto">
            <a:xfrm>
              <a:off x="1300" y="1535"/>
              <a:ext cx="350" cy="252"/>
            </a:xfrm>
            <a:prstGeom prst="rect">
              <a:avLst/>
            </a:prstGeom>
            <a:noFill/>
            <a:ln w="9525">
              <a:noFill/>
              <a:miter lim="800000"/>
              <a:headEnd/>
              <a:tailEnd/>
            </a:ln>
          </p:spPr>
          <p:txBody>
            <a:bodyPr wrap="none" lIns="92075" tIns="46038" rIns="92075" bIns="46038">
              <a:spAutoFit/>
            </a:bodyPr>
            <a:lstStyle/>
            <a:p>
              <a:pPr>
                <a:defRPr/>
              </a:pPr>
              <a:r>
                <a:rPr lang="en-US" sz="2000" dirty="0">
                  <a:solidFill>
                    <a:schemeClr val="accent1">
                      <a:lumMod val="50000"/>
                    </a:schemeClr>
                  </a:solidFill>
                  <a:latin typeface="Arial" panose="020B0604020202020204" pitchFamily="34" charset="0"/>
                  <a:cs typeface="Arial" panose="020B0604020202020204" pitchFamily="34" charset="0"/>
                </a:rPr>
                <a:t>4%</a:t>
              </a:r>
            </a:p>
          </p:txBody>
        </p:sp>
        <p:sp>
          <p:nvSpPr>
            <p:cNvPr id="30754" name="Line 17"/>
            <p:cNvSpPr>
              <a:spLocks noChangeShapeType="1"/>
            </p:cNvSpPr>
            <p:nvPr/>
          </p:nvSpPr>
          <p:spPr bwMode="auto">
            <a:xfrm>
              <a:off x="5155" y="1659"/>
              <a:ext cx="0" cy="173"/>
            </a:xfrm>
            <a:prstGeom prst="line">
              <a:avLst/>
            </a:prstGeom>
            <a:noFill/>
            <a:ln w="25400">
              <a:solidFill>
                <a:schemeClr val="accent1">
                  <a:lumMod val="50000"/>
                </a:schemeClr>
              </a:solidFill>
              <a:round/>
              <a:headEnd type="none" w="sm" len="sm"/>
              <a:tailEnd type="none" w="sm" len="sm"/>
            </a:ln>
          </p:spPr>
          <p:txBody>
            <a:bodyPr wrap="none" anchor="ctr"/>
            <a:lstStyle/>
            <a:p>
              <a:pPr>
                <a:defRPr/>
              </a:pPr>
              <a:endParaRPr lang="en-US" sz="2200" dirty="0">
                <a:solidFill>
                  <a:schemeClr val="accent1">
                    <a:lumMod val="50000"/>
                  </a:schemeClr>
                </a:solidFill>
                <a:latin typeface="Arial" panose="020B0604020202020204" pitchFamily="34" charset="0"/>
                <a:cs typeface="Arial" panose="020B0604020202020204" pitchFamily="34" charset="0"/>
              </a:endParaRPr>
            </a:p>
          </p:txBody>
        </p:sp>
        <p:sp>
          <p:nvSpPr>
            <p:cNvPr id="30755" name="Rectangle 18"/>
            <p:cNvSpPr>
              <a:spLocks noChangeArrowheads="1"/>
            </p:cNvSpPr>
            <p:nvPr/>
          </p:nvSpPr>
          <p:spPr bwMode="auto">
            <a:xfrm>
              <a:off x="4981" y="1896"/>
              <a:ext cx="375" cy="272"/>
            </a:xfrm>
            <a:prstGeom prst="rect">
              <a:avLst/>
            </a:prstGeom>
            <a:noFill/>
            <a:ln w="9525">
              <a:noFill/>
              <a:miter lim="800000"/>
              <a:headEnd/>
              <a:tailEnd/>
            </a:ln>
          </p:spPr>
          <p:txBody>
            <a:bodyPr wrap="none" lIns="92075" tIns="46038" rIns="92075" bIns="46038">
              <a:spAutoFit/>
            </a:bodyPr>
            <a:lstStyle/>
            <a:p>
              <a:pPr>
                <a:defRPr/>
              </a:pPr>
              <a:r>
                <a:rPr lang="en-US" sz="2200" dirty="0">
                  <a:solidFill>
                    <a:schemeClr val="accent1">
                      <a:lumMod val="50000"/>
                    </a:schemeClr>
                  </a:solidFill>
                  <a:latin typeface="Arial" panose="020B0604020202020204" pitchFamily="34" charset="0"/>
                  <a:cs typeface="Arial" panose="020B0604020202020204" pitchFamily="34" charset="0"/>
                </a:rPr>
                <a:t>-50</a:t>
              </a:r>
            </a:p>
          </p:txBody>
        </p:sp>
        <p:sp>
          <p:nvSpPr>
            <p:cNvPr id="30756" name="Rectangle 19"/>
            <p:cNvSpPr>
              <a:spLocks noChangeArrowheads="1"/>
            </p:cNvSpPr>
            <p:nvPr/>
          </p:nvSpPr>
          <p:spPr bwMode="auto">
            <a:xfrm>
              <a:off x="5047" y="1374"/>
              <a:ext cx="216" cy="272"/>
            </a:xfrm>
            <a:prstGeom prst="rect">
              <a:avLst/>
            </a:prstGeom>
            <a:noFill/>
            <a:ln w="9525">
              <a:noFill/>
              <a:miter lim="800000"/>
              <a:headEnd/>
              <a:tailEnd/>
            </a:ln>
          </p:spPr>
          <p:txBody>
            <a:bodyPr wrap="none" lIns="92075" tIns="46038" rIns="92075" bIns="46038">
              <a:spAutoFit/>
            </a:bodyPr>
            <a:lstStyle/>
            <a:p>
              <a:pPr>
                <a:defRPr/>
              </a:pPr>
              <a:r>
                <a:rPr lang="en-US" sz="2200" dirty="0">
                  <a:solidFill>
                    <a:schemeClr val="accent1">
                      <a:lumMod val="50000"/>
                    </a:schemeClr>
                  </a:solidFill>
                  <a:latin typeface="Arial" panose="020B0604020202020204" pitchFamily="34" charset="0"/>
                  <a:cs typeface="Arial" panose="020B0604020202020204" pitchFamily="34" charset="0"/>
                </a:rPr>
                <a:t>4</a:t>
              </a:r>
            </a:p>
          </p:txBody>
        </p:sp>
      </p:grpSp>
      <p:grpSp>
        <p:nvGrpSpPr>
          <p:cNvPr id="3" name="Group 20"/>
          <p:cNvGrpSpPr>
            <a:grpSpLocks/>
          </p:cNvGrpSpPr>
          <p:nvPr/>
        </p:nvGrpSpPr>
        <p:grpSpPr bwMode="auto">
          <a:xfrm>
            <a:off x="736600" y="2838450"/>
            <a:ext cx="7446963" cy="2562225"/>
            <a:chOff x="464" y="2208"/>
            <a:chExt cx="4691" cy="1614"/>
          </a:xfrm>
        </p:grpSpPr>
        <p:sp>
          <p:nvSpPr>
            <p:cNvPr id="30726" name="Line 21"/>
            <p:cNvSpPr>
              <a:spLocks noChangeShapeType="1"/>
            </p:cNvSpPr>
            <p:nvPr/>
          </p:nvSpPr>
          <p:spPr bwMode="auto">
            <a:xfrm>
              <a:off x="2035" y="2235"/>
              <a:ext cx="0" cy="136"/>
            </a:xfrm>
            <a:prstGeom prst="line">
              <a:avLst/>
            </a:prstGeom>
            <a:noFill/>
            <a:ln w="25400">
              <a:solidFill>
                <a:schemeClr val="accent1">
                  <a:lumMod val="50000"/>
                </a:schemeClr>
              </a:solidFill>
              <a:round/>
              <a:headEnd type="none" w="sm" len="sm"/>
              <a:tailEnd type="none" w="sm" len="sm"/>
            </a:ln>
          </p:spPr>
          <p:txBody>
            <a:bodyPr wrap="none" anchor="ctr"/>
            <a:lstStyle/>
            <a:p>
              <a:pPr>
                <a:defRPr/>
              </a:pPr>
              <a:endParaRPr lang="en-US" sz="2600" dirty="0">
                <a:solidFill>
                  <a:schemeClr val="accent1">
                    <a:lumMod val="50000"/>
                  </a:schemeClr>
                </a:solidFill>
                <a:latin typeface="Arial" panose="020B0604020202020204" pitchFamily="34" charset="0"/>
                <a:cs typeface="Arial" panose="020B0604020202020204" pitchFamily="34" charset="0"/>
              </a:endParaRPr>
            </a:p>
          </p:txBody>
        </p:sp>
        <p:sp>
          <p:nvSpPr>
            <p:cNvPr id="30727" name="Line 22"/>
            <p:cNvSpPr>
              <a:spLocks noChangeShapeType="1"/>
            </p:cNvSpPr>
            <p:nvPr/>
          </p:nvSpPr>
          <p:spPr bwMode="auto">
            <a:xfrm flipH="1">
              <a:off x="1397" y="2368"/>
              <a:ext cx="638" cy="0"/>
            </a:xfrm>
            <a:prstGeom prst="line">
              <a:avLst/>
            </a:prstGeom>
            <a:noFill/>
            <a:ln w="25400">
              <a:solidFill>
                <a:schemeClr val="accent1">
                  <a:lumMod val="50000"/>
                </a:schemeClr>
              </a:solidFill>
              <a:round/>
              <a:headEnd type="none" w="sm" len="sm"/>
              <a:tailEnd type="stealth" w="med" len="lg"/>
            </a:ln>
          </p:spPr>
          <p:txBody>
            <a:bodyPr wrap="none" anchor="ctr"/>
            <a:lstStyle/>
            <a:p>
              <a:pPr>
                <a:defRPr/>
              </a:pPr>
              <a:endParaRPr lang="en-US" sz="2600" dirty="0">
                <a:solidFill>
                  <a:schemeClr val="accent1">
                    <a:lumMod val="50000"/>
                  </a:schemeClr>
                </a:solidFill>
                <a:latin typeface="Arial" panose="020B0604020202020204" pitchFamily="34" charset="0"/>
                <a:cs typeface="Arial" panose="020B0604020202020204" pitchFamily="34" charset="0"/>
              </a:endParaRPr>
            </a:p>
          </p:txBody>
        </p:sp>
        <p:grpSp>
          <p:nvGrpSpPr>
            <p:cNvPr id="28689" name="Group 23"/>
            <p:cNvGrpSpPr>
              <a:grpSpLocks/>
            </p:cNvGrpSpPr>
            <p:nvPr/>
          </p:nvGrpSpPr>
          <p:grpSpPr bwMode="auto">
            <a:xfrm>
              <a:off x="464" y="2208"/>
              <a:ext cx="4691" cy="1614"/>
              <a:chOff x="464" y="2208"/>
              <a:chExt cx="4691" cy="1614"/>
            </a:xfrm>
          </p:grpSpPr>
          <p:sp>
            <p:nvSpPr>
              <p:cNvPr id="30729" name="Line 24"/>
              <p:cNvSpPr>
                <a:spLocks noChangeShapeType="1"/>
              </p:cNvSpPr>
              <p:nvPr/>
            </p:nvSpPr>
            <p:spPr bwMode="auto">
              <a:xfrm>
                <a:off x="3043" y="2235"/>
                <a:ext cx="0" cy="463"/>
              </a:xfrm>
              <a:prstGeom prst="line">
                <a:avLst/>
              </a:prstGeom>
              <a:noFill/>
              <a:ln w="25400">
                <a:solidFill>
                  <a:schemeClr val="accent1">
                    <a:lumMod val="50000"/>
                  </a:schemeClr>
                </a:solidFill>
                <a:round/>
                <a:headEnd type="none" w="sm" len="sm"/>
                <a:tailEnd type="none" w="sm" len="sm"/>
              </a:ln>
            </p:spPr>
            <p:txBody>
              <a:bodyPr wrap="none" anchor="ctr"/>
              <a:lstStyle/>
              <a:p>
                <a:pPr>
                  <a:defRPr/>
                </a:pPr>
                <a:endParaRPr lang="en-US" sz="2600" dirty="0">
                  <a:solidFill>
                    <a:schemeClr val="accent1">
                      <a:lumMod val="50000"/>
                    </a:schemeClr>
                  </a:solidFill>
                  <a:latin typeface="Arial" panose="020B0604020202020204" pitchFamily="34" charset="0"/>
                  <a:cs typeface="Arial" panose="020B0604020202020204" pitchFamily="34" charset="0"/>
                </a:endParaRPr>
              </a:p>
            </p:txBody>
          </p:sp>
          <p:sp>
            <p:nvSpPr>
              <p:cNvPr id="30730" name="Line 25"/>
              <p:cNvSpPr>
                <a:spLocks noChangeShapeType="1"/>
              </p:cNvSpPr>
              <p:nvPr/>
            </p:nvSpPr>
            <p:spPr bwMode="auto">
              <a:xfrm>
                <a:off x="4099" y="2235"/>
                <a:ext cx="0" cy="790"/>
              </a:xfrm>
              <a:prstGeom prst="line">
                <a:avLst/>
              </a:prstGeom>
              <a:noFill/>
              <a:ln w="25400">
                <a:solidFill>
                  <a:schemeClr val="accent1">
                    <a:lumMod val="50000"/>
                  </a:schemeClr>
                </a:solidFill>
                <a:round/>
                <a:headEnd type="none" w="sm" len="sm"/>
                <a:tailEnd type="none" w="sm" len="sm"/>
              </a:ln>
            </p:spPr>
            <p:txBody>
              <a:bodyPr wrap="none" anchor="ctr"/>
              <a:lstStyle/>
              <a:p>
                <a:pPr>
                  <a:defRPr/>
                </a:pPr>
                <a:endParaRPr lang="en-US" sz="2600" dirty="0">
                  <a:solidFill>
                    <a:schemeClr val="accent1">
                      <a:lumMod val="50000"/>
                    </a:schemeClr>
                  </a:solidFill>
                  <a:latin typeface="Arial" panose="020B0604020202020204" pitchFamily="34" charset="0"/>
                  <a:cs typeface="Arial" panose="020B0604020202020204" pitchFamily="34" charset="0"/>
                </a:endParaRPr>
              </a:p>
            </p:txBody>
          </p:sp>
          <p:sp>
            <p:nvSpPr>
              <p:cNvPr id="30731" name="Line 26"/>
              <p:cNvSpPr>
                <a:spLocks noChangeShapeType="1"/>
              </p:cNvSpPr>
              <p:nvPr/>
            </p:nvSpPr>
            <p:spPr bwMode="auto">
              <a:xfrm>
                <a:off x="5155" y="2235"/>
                <a:ext cx="0" cy="1128"/>
              </a:xfrm>
              <a:prstGeom prst="line">
                <a:avLst/>
              </a:prstGeom>
              <a:noFill/>
              <a:ln w="25400">
                <a:solidFill>
                  <a:schemeClr val="accent1">
                    <a:lumMod val="50000"/>
                  </a:schemeClr>
                </a:solidFill>
                <a:round/>
                <a:headEnd type="none" w="sm" len="sm"/>
                <a:tailEnd type="none" w="sm" len="sm"/>
              </a:ln>
            </p:spPr>
            <p:txBody>
              <a:bodyPr wrap="none" anchor="ctr"/>
              <a:lstStyle/>
              <a:p>
                <a:pPr>
                  <a:defRPr/>
                </a:pPr>
                <a:endParaRPr lang="en-US" sz="2600" dirty="0">
                  <a:solidFill>
                    <a:schemeClr val="accent1">
                      <a:lumMod val="50000"/>
                    </a:schemeClr>
                  </a:solidFill>
                  <a:latin typeface="Arial" panose="020B0604020202020204" pitchFamily="34" charset="0"/>
                  <a:cs typeface="Arial" panose="020B0604020202020204" pitchFamily="34" charset="0"/>
                </a:endParaRPr>
              </a:p>
            </p:txBody>
          </p:sp>
          <p:sp>
            <p:nvSpPr>
              <p:cNvPr id="30732" name="Line 27"/>
              <p:cNvSpPr>
                <a:spLocks noChangeShapeType="1"/>
              </p:cNvSpPr>
              <p:nvPr/>
            </p:nvSpPr>
            <p:spPr bwMode="auto">
              <a:xfrm flipH="1">
                <a:off x="1397" y="2693"/>
                <a:ext cx="1646" cy="0"/>
              </a:xfrm>
              <a:prstGeom prst="line">
                <a:avLst/>
              </a:prstGeom>
              <a:noFill/>
              <a:ln w="25400">
                <a:solidFill>
                  <a:schemeClr val="accent1">
                    <a:lumMod val="50000"/>
                  </a:schemeClr>
                </a:solidFill>
                <a:round/>
                <a:headEnd type="none" w="sm" len="sm"/>
                <a:tailEnd type="stealth" w="med" len="lg"/>
              </a:ln>
            </p:spPr>
            <p:txBody>
              <a:bodyPr wrap="none" anchor="ctr"/>
              <a:lstStyle/>
              <a:p>
                <a:pPr>
                  <a:defRPr/>
                </a:pPr>
                <a:endParaRPr lang="en-US" sz="2600" dirty="0">
                  <a:solidFill>
                    <a:schemeClr val="accent1">
                      <a:lumMod val="50000"/>
                    </a:schemeClr>
                  </a:solidFill>
                  <a:latin typeface="Arial" panose="020B0604020202020204" pitchFamily="34" charset="0"/>
                  <a:cs typeface="Arial" panose="020B0604020202020204" pitchFamily="34" charset="0"/>
                </a:endParaRPr>
              </a:p>
            </p:txBody>
          </p:sp>
          <p:sp>
            <p:nvSpPr>
              <p:cNvPr id="30733" name="Line 28"/>
              <p:cNvSpPr>
                <a:spLocks noChangeShapeType="1"/>
              </p:cNvSpPr>
              <p:nvPr/>
            </p:nvSpPr>
            <p:spPr bwMode="auto">
              <a:xfrm flipH="1">
                <a:off x="1397" y="3029"/>
                <a:ext cx="2702" cy="0"/>
              </a:xfrm>
              <a:prstGeom prst="line">
                <a:avLst/>
              </a:prstGeom>
              <a:noFill/>
              <a:ln w="25400">
                <a:solidFill>
                  <a:schemeClr val="accent1">
                    <a:lumMod val="50000"/>
                  </a:schemeClr>
                </a:solidFill>
                <a:round/>
                <a:headEnd type="none" w="sm" len="sm"/>
                <a:tailEnd type="stealth" w="med" len="lg"/>
              </a:ln>
            </p:spPr>
            <p:txBody>
              <a:bodyPr wrap="none" anchor="ctr"/>
              <a:lstStyle/>
              <a:p>
                <a:pPr>
                  <a:defRPr/>
                </a:pPr>
                <a:endParaRPr lang="en-US" sz="2600" dirty="0">
                  <a:solidFill>
                    <a:schemeClr val="accent1">
                      <a:lumMod val="50000"/>
                    </a:schemeClr>
                  </a:solidFill>
                  <a:latin typeface="Arial" panose="020B0604020202020204" pitchFamily="34" charset="0"/>
                  <a:cs typeface="Arial" panose="020B0604020202020204" pitchFamily="34" charset="0"/>
                </a:endParaRPr>
              </a:p>
            </p:txBody>
          </p:sp>
          <p:sp>
            <p:nvSpPr>
              <p:cNvPr id="30734" name="Line 29"/>
              <p:cNvSpPr>
                <a:spLocks noChangeShapeType="1"/>
              </p:cNvSpPr>
              <p:nvPr/>
            </p:nvSpPr>
            <p:spPr bwMode="auto">
              <a:xfrm flipH="1">
                <a:off x="1397" y="3365"/>
                <a:ext cx="3758" cy="0"/>
              </a:xfrm>
              <a:prstGeom prst="line">
                <a:avLst/>
              </a:prstGeom>
              <a:noFill/>
              <a:ln w="25400">
                <a:solidFill>
                  <a:schemeClr val="accent1">
                    <a:lumMod val="50000"/>
                  </a:schemeClr>
                </a:solidFill>
                <a:round/>
                <a:headEnd type="none" w="sm" len="sm"/>
                <a:tailEnd type="stealth" w="med" len="lg"/>
              </a:ln>
            </p:spPr>
            <p:txBody>
              <a:bodyPr wrap="none" anchor="ctr"/>
              <a:lstStyle/>
              <a:p>
                <a:pPr>
                  <a:defRPr/>
                </a:pPr>
                <a:endParaRPr lang="en-US" sz="2600" dirty="0">
                  <a:solidFill>
                    <a:schemeClr val="accent1">
                      <a:lumMod val="50000"/>
                    </a:schemeClr>
                  </a:solidFill>
                  <a:latin typeface="Arial" panose="020B0604020202020204" pitchFamily="34" charset="0"/>
                  <a:cs typeface="Arial" panose="020B0604020202020204" pitchFamily="34" charset="0"/>
                </a:endParaRPr>
              </a:p>
            </p:txBody>
          </p:sp>
          <p:sp>
            <p:nvSpPr>
              <p:cNvPr id="30735" name="Rectangle 30"/>
              <p:cNvSpPr>
                <a:spLocks noChangeArrowheads="1"/>
              </p:cNvSpPr>
              <p:nvPr/>
            </p:nvSpPr>
            <p:spPr bwMode="auto">
              <a:xfrm>
                <a:off x="489" y="2208"/>
                <a:ext cx="761" cy="311"/>
              </a:xfrm>
              <a:prstGeom prst="rect">
                <a:avLst/>
              </a:prstGeom>
              <a:noFill/>
              <a:ln w="9525">
                <a:noFill/>
                <a:miter lim="800000"/>
                <a:headEnd/>
                <a:tailEnd/>
              </a:ln>
            </p:spPr>
            <p:txBody>
              <a:bodyPr wrap="none" lIns="92075" tIns="46038" rIns="92075" bIns="46038">
                <a:spAutoFit/>
              </a:bodyPr>
              <a:lstStyle/>
              <a:p>
                <a:pPr>
                  <a:defRPr/>
                </a:pPr>
                <a:r>
                  <a:rPr lang="en-US" sz="2600" dirty="0">
                    <a:solidFill>
                      <a:schemeClr val="accent1">
                        <a:lumMod val="50000"/>
                      </a:schemeClr>
                    </a:solidFill>
                    <a:latin typeface="Arial" panose="020B0604020202020204" pitchFamily="34" charset="0"/>
                    <a:cs typeface="Arial" panose="020B0604020202020204" pitchFamily="34" charset="0"/>
                  </a:rPr>
                  <a:t>  96.15</a:t>
                </a:r>
              </a:p>
            </p:txBody>
          </p:sp>
          <p:sp>
            <p:nvSpPr>
              <p:cNvPr id="30736" name="Rectangle 31"/>
              <p:cNvSpPr>
                <a:spLocks noChangeArrowheads="1"/>
              </p:cNvSpPr>
              <p:nvPr/>
            </p:nvSpPr>
            <p:spPr bwMode="auto">
              <a:xfrm>
                <a:off x="489" y="2544"/>
                <a:ext cx="761" cy="311"/>
              </a:xfrm>
              <a:prstGeom prst="rect">
                <a:avLst/>
              </a:prstGeom>
              <a:noFill/>
              <a:ln w="9525">
                <a:noFill/>
                <a:miter lim="800000"/>
                <a:headEnd/>
                <a:tailEnd/>
              </a:ln>
            </p:spPr>
            <p:txBody>
              <a:bodyPr wrap="none" lIns="92075" tIns="46038" rIns="92075" bIns="46038">
                <a:spAutoFit/>
              </a:bodyPr>
              <a:lstStyle/>
              <a:p>
                <a:pPr>
                  <a:defRPr/>
                </a:pPr>
                <a:r>
                  <a:rPr lang="en-US" sz="2600" dirty="0">
                    <a:solidFill>
                      <a:schemeClr val="accent1">
                        <a:lumMod val="50000"/>
                      </a:schemeClr>
                    </a:solidFill>
                    <a:latin typeface="Arial" panose="020B0604020202020204" pitchFamily="34" charset="0"/>
                    <a:cs typeface="Arial" panose="020B0604020202020204" pitchFamily="34" charset="0"/>
                  </a:rPr>
                  <a:t>277.37</a:t>
                </a:r>
              </a:p>
            </p:txBody>
          </p:sp>
          <p:sp>
            <p:nvSpPr>
              <p:cNvPr id="30737" name="Rectangle 32"/>
              <p:cNvSpPr>
                <a:spLocks noChangeArrowheads="1"/>
              </p:cNvSpPr>
              <p:nvPr/>
            </p:nvSpPr>
            <p:spPr bwMode="auto">
              <a:xfrm>
                <a:off x="489" y="2880"/>
                <a:ext cx="761" cy="311"/>
              </a:xfrm>
              <a:prstGeom prst="rect">
                <a:avLst/>
              </a:prstGeom>
              <a:noFill/>
              <a:ln w="9525">
                <a:noFill/>
                <a:miter lim="800000"/>
                <a:headEnd/>
                <a:tailEnd/>
              </a:ln>
            </p:spPr>
            <p:txBody>
              <a:bodyPr wrap="none" lIns="92075" tIns="46038" rIns="92075" bIns="46038">
                <a:spAutoFit/>
              </a:bodyPr>
              <a:lstStyle/>
              <a:p>
                <a:pPr>
                  <a:defRPr/>
                </a:pPr>
                <a:r>
                  <a:rPr lang="en-US" sz="2600" dirty="0">
                    <a:solidFill>
                      <a:schemeClr val="accent1">
                        <a:lumMod val="50000"/>
                      </a:schemeClr>
                    </a:solidFill>
                    <a:latin typeface="Arial" panose="020B0604020202020204" pitchFamily="34" charset="0"/>
                    <a:cs typeface="Arial" panose="020B0604020202020204" pitchFamily="34" charset="0"/>
                  </a:rPr>
                  <a:t>266.70</a:t>
                </a:r>
              </a:p>
            </p:txBody>
          </p:sp>
          <p:sp>
            <p:nvSpPr>
              <p:cNvPr id="30738" name="Rectangle 33"/>
              <p:cNvSpPr>
                <a:spLocks noChangeArrowheads="1"/>
              </p:cNvSpPr>
              <p:nvPr/>
            </p:nvSpPr>
            <p:spPr bwMode="auto">
              <a:xfrm>
                <a:off x="464" y="3216"/>
                <a:ext cx="772" cy="311"/>
              </a:xfrm>
              <a:prstGeom prst="rect">
                <a:avLst/>
              </a:prstGeom>
              <a:noFill/>
              <a:ln w="9525">
                <a:noFill/>
                <a:miter lim="800000"/>
                <a:headEnd/>
                <a:tailEnd/>
              </a:ln>
            </p:spPr>
            <p:txBody>
              <a:bodyPr wrap="none" lIns="92075" tIns="46038" rIns="92075" bIns="46038">
                <a:spAutoFit/>
              </a:bodyPr>
              <a:lstStyle/>
              <a:p>
                <a:pPr>
                  <a:defRPr/>
                </a:pPr>
                <a:r>
                  <a:rPr lang="en-US" sz="2600" dirty="0">
                    <a:solidFill>
                      <a:schemeClr val="accent1">
                        <a:lumMod val="50000"/>
                      </a:schemeClr>
                    </a:solidFill>
                    <a:latin typeface="Arial" panose="020B0604020202020204" pitchFamily="34" charset="0"/>
                    <a:cs typeface="Arial" panose="020B0604020202020204" pitchFamily="34" charset="0"/>
                  </a:rPr>
                  <a:t> </a:t>
                </a:r>
                <a:r>
                  <a:rPr lang="en-US" sz="2600" u="sng" dirty="0">
                    <a:solidFill>
                      <a:schemeClr val="accent1">
                        <a:lumMod val="50000"/>
                      </a:schemeClr>
                    </a:solidFill>
                    <a:latin typeface="Arial" panose="020B0604020202020204" pitchFamily="34" charset="0"/>
                    <a:cs typeface="Arial" panose="020B0604020202020204" pitchFamily="34" charset="0"/>
                  </a:rPr>
                  <a:t>-42.74</a:t>
                </a:r>
              </a:p>
            </p:txBody>
          </p:sp>
          <p:sp>
            <p:nvSpPr>
              <p:cNvPr id="30739" name="Rectangle 34"/>
              <p:cNvSpPr>
                <a:spLocks noChangeArrowheads="1"/>
              </p:cNvSpPr>
              <p:nvPr/>
            </p:nvSpPr>
            <p:spPr bwMode="auto">
              <a:xfrm>
                <a:off x="489" y="3511"/>
                <a:ext cx="1340" cy="311"/>
              </a:xfrm>
              <a:prstGeom prst="rect">
                <a:avLst/>
              </a:prstGeom>
              <a:noFill/>
              <a:ln w="9525">
                <a:noFill/>
                <a:miter lim="800000"/>
                <a:headEnd/>
                <a:tailEnd/>
              </a:ln>
            </p:spPr>
            <p:txBody>
              <a:bodyPr wrap="none" lIns="92075" tIns="46038" rIns="92075" bIns="46038">
                <a:spAutoFit/>
              </a:bodyPr>
              <a:lstStyle/>
              <a:p>
                <a:pPr>
                  <a:defRPr/>
                </a:pPr>
                <a:r>
                  <a:rPr lang="en-US" sz="2600" dirty="0">
                    <a:solidFill>
                      <a:schemeClr val="accent1">
                        <a:lumMod val="50000"/>
                      </a:schemeClr>
                    </a:solidFill>
                    <a:latin typeface="Arial" panose="020B0604020202020204" pitchFamily="34" charset="0"/>
                    <a:cs typeface="Arial" panose="020B0604020202020204" pitchFamily="34" charset="0"/>
                  </a:rPr>
                  <a:t>597.48  = PV</a:t>
                </a:r>
              </a:p>
            </p:txBody>
          </p:sp>
          <p:sp>
            <p:nvSpPr>
              <p:cNvPr id="30740" name="Line 35"/>
              <p:cNvSpPr>
                <a:spLocks noChangeShapeType="1"/>
              </p:cNvSpPr>
              <p:nvPr/>
            </p:nvSpPr>
            <p:spPr bwMode="auto">
              <a:xfrm>
                <a:off x="539" y="3780"/>
                <a:ext cx="634" cy="0"/>
              </a:xfrm>
              <a:prstGeom prst="line">
                <a:avLst/>
              </a:prstGeom>
              <a:noFill/>
              <a:ln w="76200" cmpd="dbl">
                <a:solidFill>
                  <a:schemeClr val="accent1">
                    <a:lumMod val="50000"/>
                  </a:schemeClr>
                </a:solidFill>
                <a:round/>
                <a:headEnd type="none" w="sm" len="sm"/>
                <a:tailEnd type="none" w="sm" len="sm"/>
              </a:ln>
            </p:spPr>
            <p:txBody>
              <a:bodyPr wrap="none" anchor="ctr"/>
              <a:lstStyle/>
              <a:p>
                <a:pPr>
                  <a:defRPr/>
                </a:pPr>
                <a:endParaRPr lang="en-US" sz="2600" dirty="0">
                  <a:solidFill>
                    <a:schemeClr val="accent1">
                      <a:lumMod val="50000"/>
                    </a:schemeClr>
                  </a:solidFill>
                  <a:latin typeface="Arial" panose="020B0604020202020204" pitchFamily="34" charset="0"/>
                  <a:cs typeface="Arial" panose="020B0604020202020204" pitchFamily="34" charset="0"/>
                </a:endParaRPr>
              </a:p>
            </p:txBody>
          </p:sp>
        </p:grpSp>
      </p:grpSp>
      <p:grpSp>
        <p:nvGrpSpPr>
          <p:cNvPr id="5" name="Group 44"/>
          <p:cNvGrpSpPr>
            <a:grpSpLocks/>
          </p:cNvGrpSpPr>
          <p:nvPr/>
        </p:nvGrpSpPr>
        <p:grpSpPr bwMode="auto">
          <a:xfrm>
            <a:off x="0" y="0"/>
            <a:ext cx="9139238" cy="277813"/>
            <a:chOff x="0" y="0"/>
            <a:chExt cx="9139428" cy="277813"/>
          </a:xfrm>
        </p:grpSpPr>
        <p:sp>
          <p:nvSpPr>
            <p:cNvPr id="47" name="TextBox 46"/>
            <p:cNvSpPr txBox="1"/>
            <p:nvPr/>
          </p:nvSpPr>
          <p:spPr bwMode="auto">
            <a:xfrm>
              <a:off x="0" y="0"/>
              <a:ext cx="1308127" cy="277813"/>
            </a:xfrm>
            <a:prstGeom prst="rect">
              <a:avLst/>
            </a:prstGeom>
            <a:solidFill>
              <a:schemeClr val="accent4">
                <a:lumMod val="40000"/>
                <a:lumOff val="60000"/>
              </a:schemeClr>
            </a:solidFill>
            <a:ln w="12700">
              <a:solidFill>
                <a:schemeClr val="tx1"/>
              </a:solidFill>
            </a:ln>
          </p:spPr>
          <p:txBody>
            <a:bodyPr>
              <a:spAutoFit/>
            </a:bodyPr>
            <a:lstStyle/>
            <a:p>
              <a:pPr algn="ctr">
                <a:defRPr/>
              </a:pPr>
              <a:r>
                <a:rPr lang="en-US" sz="1200" dirty="0">
                  <a:hlinkClick r:id="rId3" action="ppaction://hlinksldjump"/>
                </a:rPr>
                <a:t>INTRO</a:t>
              </a:r>
              <a:endParaRPr lang="en-US" sz="1200" dirty="0"/>
            </a:p>
          </p:txBody>
        </p:sp>
        <p:sp>
          <p:nvSpPr>
            <p:cNvPr id="48" name="TextBox 47"/>
            <p:cNvSpPr txBox="1"/>
            <p:nvPr/>
          </p:nvSpPr>
          <p:spPr bwMode="auto">
            <a:xfrm>
              <a:off x="1303365"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solidFill>
                    <a:srgbClr val="7C0019"/>
                  </a:solidFill>
                  <a:hlinkClick r:id="rId4" action="ppaction://hlinksldjump"/>
                </a:rPr>
                <a:t>FUTURE VALUE</a:t>
              </a:r>
              <a:endParaRPr lang="en-US" sz="1200" spc="-100" dirty="0">
                <a:solidFill>
                  <a:srgbClr val="7C0019"/>
                </a:solidFill>
              </a:endParaRPr>
            </a:p>
          </p:txBody>
        </p:sp>
        <p:sp>
          <p:nvSpPr>
            <p:cNvPr id="49" name="TextBox 48"/>
            <p:cNvSpPr txBox="1"/>
            <p:nvPr/>
          </p:nvSpPr>
          <p:spPr bwMode="auto">
            <a:xfrm>
              <a:off x="5215046"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5" action="ppaction://hlinksldjump"/>
                </a:rPr>
                <a:t>ANNUITIES</a:t>
              </a:r>
              <a:endParaRPr lang="en-US" sz="1200" dirty="0"/>
            </a:p>
          </p:txBody>
        </p:sp>
        <p:sp>
          <p:nvSpPr>
            <p:cNvPr id="50" name="TextBox 49"/>
            <p:cNvSpPr txBox="1"/>
            <p:nvPr/>
          </p:nvSpPr>
          <p:spPr bwMode="auto">
            <a:xfrm>
              <a:off x="2608317" y="0"/>
              <a:ext cx="1306539"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6" action="ppaction://hlinksldjump"/>
                </a:rPr>
                <a:t>PRESENT VALUE</a:t>
              </a:r>
              <a:endParaRPr lang="en-US" sz="1200" spc="-100" dirty="0"/>
            </a:p>
          </p:txBody>
        </p:sp>
        <p:sp>
          <p:nvSpPr>
            <p:cNvPr id="51" name="TextBox 50"/>
            <p:cNvSpPr txBox="1"/>
            <p:nvPr/>
          </p:nvSpPr>
          <p:spPr bwMode="auto">
            <a:xfrm>
              <a:off x="7823363" y="0"/>
              <a:ext cx="1316065"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7" action="ppaction://hlinksldjump"/>
                </a:rPr>
                <a:t>AMORTIZATION</a:t>
              </a:r>
              <a:endParaRPr lang="en-US" sz="1200" spc="-100" dirty="0"/>
            </a:p>
          </p:txBody>
        </p:sp>
        <p:sp>
          <p:nvSpPr>
            <p:cNvPr id="52" name="TextBox 51"/>
            <p:cNvSpPr txBox="1"/>
            <p:nvPr/>
          </p:nvSpPr>
          <p:spPr bwMode="auto">
            <a:xfrm>
              <a:off x="3911681"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8" action="ppaction://hlinksldjump"/>
                </a:rPr>
                <a:t>I &amp; N</a:t>
              </a:r>
              <a:endParaRPr lang="en-US" sz="1200" dirty="0"/>
            </a:p>
          </p:txBody>
        </p:sp>
        <p:sp>
          <p:nvSpPr>
            <p:cNvPr id="53" name="TextBox 52"/>
            <p:cNvSpPr txBox="1"/>
            <p:nvPr/>
          </p:nvSpPr>
          <p:spPr bwMode="auto">
            <a:xfrm>
              <a:off x="6518411" y="0"/>
              <a:ext cx="1308127" cy="277813"/>
            </a:xfrm>
            <a:prstGeom prst="rect">
              <a:avLst/>
            </a:prstGeom>
            <a:solidFill>
              <a:schemeClr val="bg2">
                <a:lumMod val="75000"/>
              </a:schemeClr>
            </a:solidFill>
            <a:ln>
              <a:solidFill>
                <a:schemeClr val="tx1"/>
              </a:solidFill>
            </a:ln>
          </p:spPr>
          <p:txBody>
            <a:bodyPr>
              <a:spAutoFit/>
            </a:bodyPr>
            <a:lstStyle/>
            <a:p>
              <a:pPr algn="ctr">
                <a:defRPr/>
              </a:pPr>
              <a:r>
                <a:rPr lang="en-US" sz="1200" spc="-100" dirty="0">
                  <a:hlinkClick r:id="rId9" action="ppaction://hlinksldjump"/>
                </a:rPr>
                <a:t>RATES/RETURN</a:t>
              </a:r>
              <a:endParaRPr lang="en-US" sz="1200" spc="-100" dirty="0"/>
            </a:p>
          </p:txBody>
        </p:sp>
      </p:grpSp>
      <p:sp>
        <p:nvSpPr>
          <p:cNvPr id="60" name="Pentagon 59"/>
          <p:cNvSpPr/>
          <p:nvPr/>
        </p:nvSpPr>
        <p:spPr bwMode="auto">
          <a:xfrm>
            <a:off x="0" y="276225"/>
            <a:ext cx="7845425" cy="92075"/>
          </a:xfrm>
          <a:prstGeom prst="homePlate">
            <a:avLst/>
          </a:prstGeom>
          <a:solidFill>
            <a:schemeClr val="tx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60"/>
                                        </p:tgtEl>
                                        <p:attrNameLst>
                                          <p:attrName>style.visibility</p:attrName>
                                        </p:attrNameLst>
                                      </p:cBhvr>
                                      <p:to>
                                        <p:strVal val="visible"/>
                                      </p:to>
                                    </p:set>
                                    <p:anim calcmode="lin" valueType="num">
                                      <p:cBhvr additive="base">
                                        <p:cTn id="12" dur="1000" fill="hold"/>
                                        <p:tgtEl>
                                          <p:spTgt spid="60"/>
                                        </p:tgtEl>
                                        <p:attrNameLst>
                                          <p:attrName>ppt_x</p:attrName>
                                        </p:attrNameLst>
                                      </p:cBhvr>
                                      <p:tavLst>
                                        <p:tav tm="0">
                                          <p:val>
                                            <p:strVal val="0-#ppt_w/2"/>
                                          </p:val>
                                        </p:tav>
                                        <p:tav tm="100000">
                                          <p:val>
                                            <p:strVal val="#ppt_x"/>
                                          </p:val>
                                        </p:tav>
                                      </p:tavLst>
                                    </p:anim>
                                    <p:anim calcmode="lin" valueType="num">
                                      <p:cBhvr additive="base">
                                        <p:cTn id="13" dur="1000" fill="hold"/>
                                        <p:tgtEl>
                                          <p:spTgt spid="60"/>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2"/>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346076"/>
            <a:ext cx="8229600" cy="925512"/>
          </a:xfrm>
        </p:spPr>
        <p:txBody>
          <a:bodyPr/>
          <a:lstStyle/>
          <a:p>
            <a:pPr eaLnBrk="1" hangingPunct="1"/>
            <a:r>
              <a:rPr lang="en-US" dirty="0" smtClean="0"/>
              <a:t>Solving for PV:</a:t>
            </a:r>
            <a:br>
              <a:rPr lang="en-US" dirty="0" smtClean="0"/>
            </a:br>
            <a:r>
              <a:rPr lang="en-US" dirty="0" smtClean="0"/>
              <a:t>Uneven Cash Flow Stream</a:t>
            </a:r>
          </a:p>
        </p:txBody>
      </p:sp>
      <p:sp>
        <p:nvSpPr>
          <p:cNvPr id="89091" name="Rectangle 3"/>
          <p:cNvSpPr>
            <a:spLocks noGrp="1" noChangeArrowheads="1"/>
          </p:cNvSpPr>
          <p:nvPr>
            <p:ph sz="quarter" idx="1"/>
          </p:nvPr>
        </p:nvSpPr>
        <p:spPr>
          <a:xfrm>
            <a:off x="612775" y="1600200"/>
            <a:ext cx="7616825" cy="4495800"/>
          </a:xfrm>
        </p:spPr>
        <p:txBody>
          <a:bodyPr/>
          <a:lstStyle/>
          <a:p>
            <a:pPr eaLnBrk="1" hangingPunct="1">
              <a:defRPr/>
            </a:pPr>
            <a:r>
              <a:rPr lang="en-US" dirty="0" smtClean="0"/>
              <a:t>Input cash flows in the calculator’s “CFLO” register:</a:t>
            </a:r>
          </a:p>
          <a:p>
            <a:pPr lvl="1" eaLnBrk="1" hangingPunct="1">
              <a:buFont typeface="Wingdings" pitchFamily="2" charset="2"/>
              <a:buNone/>
              <a:defRPr/>
            </a:pPr>
            <a:r>
              <a:rPr lang="en-US" dirty="0" smtClean="0"/>
              <a:t>CF</a:t>
            </a:r>
            <a:r>
              <a:rPr lang="en-US" baseline="-25000" dirty="0" smtClean="0"/>
              <a:t>0</a:t>
            </a:r>
            <a:r>
              <a:rPr lang="en-US" dirty="0" smtClean="0"/>
              <a:t> = 0</a:t>
            </a:r>
          </a:p>
          <a:p>
            <a:pPr lvl="1" eaLnBrk="1" hangingPunct="1">
              <a:buFont typeface="Wingdings" pitchFamily="2" charset="2"/>
              <a:buNone/>
              <a:defRPr/>
            </a:pPr>
            <a:r>
              <a:rPr lang="en-US" dirty="0" smtClean="0"/>
              <a:t>CF</a:t>
            </a:r>
            <a:r>
              <a:rPr lang="en-US" baseline="-25000" dirty="0" smtClean="0"/>
              <a:t>1</a:t>
            </a:r>
            <a:r>
              <a:rPr lang="en-US" dirty="0" smtClean="0"/>
              <a:t> = 100</a:t>
            </a:r>
          </a:p>
          <a:p>
            <a:pPr lvl="1" eaLnBrk="1" hangingPunct="1">
              <a:buFont typeface="Wingdings" pitchFamily="2" charset="2"/>
              <a:buNone/>
              <a:defRPr/>
            </a:pPr>
            <a:r>
              <a:rPr lang="en-US" dirty="0" smtClean="0"/>
              <a:t>CF</a:t>
            </a:r>
            <a:r>
              <a:rPr lang="en-US" baseline="-25000" dirty="0" smtClean="0"/>
              <a:t>2</a:t>
            </a:r>
            <a:r>
              <a:rPr lang="en-US" dirty="0" smtClean="0"/>
              <a:t> = 300</a:t>
            </a:r>
          </a:p>
          <a:p>
            <a:pPr lvl="1" eaLnBrk="1" hangingPunct="1">
              <a:buFont typeface="Wingdings" pitchFamily="2" charset="2"/>
              <a:buNone/>
              <a:defRPr/>
            </a:pPr>
            <a:r>
              <a:rPr lang="en-US" dirty="0" smtClean="0"/>
              <a:t>CF</a:t>
            </a:r>
            <a:r>
              <a:rPr lang="en-US" baseline="-25000" dirty="0" smtClean="0"/>
              <a:t>3</a:t>
            </a:r>
            <a:r>
              <a:rPr lang="en-US" dirty="0" smtClean="0"/>
              <a:t> = 300</a:t>
            </a:r>
          </a:p>
          <a:p>
            <a:pPr lvl="1" eaLnBrk="1" hangingPunct="1">
              <a:buFont typeface="Wingdings" pitchFamily="2" charset="2"/>
              <a:buNone/>
              <a:defRPr/>
            </a:pPr>
            <a:r>
              <a:rPr lang="en-US" dirty="0" smtClean="0"/>
              <a:t>CF</a:t>
            </a:r>
            <a:r>
              <a:rPr lang="en-US" baseline="-25000" dirty="0" smtClean="0"/>
              <a:t>4</a:t>
            </a:r>
            <a:r>
              <a:rPr lang="en-US" dirty="0" smtClean="0"/>
              <a:t> = -50</a:t>
            </a:r>
          </a:p>
          <a:p>
            <a:pPr eaLnBrk="1" hangingPunct="1">
              <a:defRPr/>
            </a:pPr>
            <a:r>
              <a:rPr lang="en-US" dirty="0" smtClean="0"/>
              <a:t>Enter I/YR = 4, press NPV button to get NPV = $597.48.  (Here NPV = PV.)</a:t>
            </a:r>
          </a:p>
        </p:txBody>
      </p:sp>
      <p:sp>
        <p:nvSpPr>
          <p:cNvPr id="5" name="Slide Number Placeholder 4"/>
          <p:cNvSpPr>
            <a:spLocks noGrp="1"/>
          </p:cNvSpPr>
          <p:nvPr>
            <p:ph type="sldNum" sz="quarter" idx="10"/>
          </p:nvPr>
        </p:nvSpPr>
        <p:spPr/>
        <p:txBody>
          <a:bodyPr/>
          <a:lstStyle/>
          <a:p>
            <a:pPr>
              <a:defRPr/>
            </a:pPr>
            <a:r>
              <a:rPr lang="en-US" dirty="0"/>
              <a:t>5-</a:t>
            </a:r>
            <a:fld id="{2607673A-64F6-4E21-98D7-B1CC9B7327CA}" type="slidenum">
              <a:rPr lang="en-US"/>
              <a:pPr>
                <a:defRPr/>
              </a:pPr>
              <a:t>25</a:t>
            </a:fld>
            <a:endParaRPr lang="en-US" dirty="0"/>
          </a:p>
        </p:txBody>
      </p:sp>
      <p:grpSp>
        <p:nvGrpSpPr>
          <p:cNvPr id="2" name="Group 12"/>
          <p:cNvGrpSpPr>
            <a:grpSpLocks/>
          </p:cNvGrpSpPr>
          <p:nvPr/>
        </p:nvGrpSpPr>
        <p:grpSpPr bwMode="auto">
          <a:xfrm>
            <a:off x="0" y="0"/>
            <a:ext cx="9139238" cy="277813"/>
            <a:chOff x="0" y="0"/>
            <a:chExt cx="9139428" cy="277813"/>
          </a:xfrm>
        </p:grpSpPr>
        <p:sp>
          <p:nvSpPr>
            <p:cNvPr id="15" name="TextBox 14"/>
            <p:cNvSpPr txBox="1"/>
            <p:nvPr/>
          </p:nvSpPr>
          <p:spPr bwMode="auto">
            <a:xfrm>
              <a:off x="0" y="0"/>
              <a:ext cx="1308127" cy="277813"/>
            </a:xfrm>
            <a:prstGeom prst="rect">
              <a:avLst/>
            </a:prstGeom>
            <a:solidFill>
              <a:schemeClr val="accent4">
                <a:lumMod val="40000"/>
                <a:lumOff val="60000"/>
              </a:schemeClr>
            </a:solidFill>
            <a:ln w="12700">
              <a:solidFill>
                <a:schemeClr val="tx1"/>
              </a:solidFill>
            </a:ln>
          </p:spPr>
          <p:txBody>
            <a:bodyPr>
              <a:spAutoFit/>
            </a:bodyPr>
            <a:lstStyle/>
            <a:p>
              <a:pPr algn="ctr">
                <a:defRPr/>
              </a:pPr>
              <a:r>
                <a:rPr lang="en-US" sz="1200" dirty="0">
                  <a:hlinkClick r:id="rId3" action="ppaction://hlinksldjump"/>
                </a:rPr>
                <a:t>INTRO</a:t>
              </a:r>
              <a:endParaRPr lang="en-US" sz="1200" dirty="0"/>
            </a:p>
          </p:txBody>
        </p:sp>
        <p:sp>
          <p:nvSpPr>
            <p:cNvPr id="16" name="TextBox 15"/>
            <p:cNvSpPr txBox="1"/>
            <p:nvPr/>
          </p:nvSpPr>
          <p:spPr bwMode="auto">
            <a:xfrm>
              <a:off x="1303365"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solidFill>
                    <a:srgbClr val="7C0019"/>
                  </a:solidFill>
                  <a:hlinkClick r:id="rId4" action="ppaction://hlinksldjump"/>
                </a:rPr>
                <a:t>FUTURE VALUE</a:t>
              </a:r>
              <a:endParaRPr lang="en-US" sz="1200" spc="-100" dirty="0">
                <a:solidFill>
                  <a:srgbClr val="7C0019"/>
                </a:solidFill>
              </a:endParaRPr>
            </a:p>
          </p:txBody>
        </p:sp>
        <p:sp>
          <p:nvSpPr>
            <p:cNvPr id="17" name="TextBox 16"/>
            <p:cNvSpPr txBox="1"/>
            <p:nvPr/>
          </p:nvSpPr>
          <p:spPr bwMode="auto">
            <a:xfrm>
              <a:off x="5215046"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5" action="ppaction://hlinksldjump"/>
                </a:rPr>
                <a:t>ANNUITIES</a:t>
              </a:r>
              <a:endParaRPr lang="en-US" sz="1200" dirty="0"/>
            </a:p>
          </p:txBody>
        </p:sp>
        <p:sp>
          <p:nvSpPr>
            <p:cNvPr id="18" name="TextBox 17"/>
            <p:cNvSpPr txBox="1"/>
            <p:nvPr/>
          </p:nvSpPr>
          <p:spPr bwMode="auto">
            <a:xfrm>
              <a:off x="2608317" y="0"/>
              <a:ext cx="1306539"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6" action="ppaction://hlinksldjump"/>
                </a:rPr>
                <a:t>PRESENT VALUE</a:t>
              </a:r>
              <a:endParaRPr lang="en-US" sz="1200" spc="-100" dirty="0"/>
            </a:p>
          </p:txBody>
        </p:sp>
        <p:sp>
          <p:nvSpPr>
            <p:cNvPr id="19" name="TextBox 18"/>
            <p:cNvSpPr txBox="1"/>
            <p:nvPr/>
          </p:nvSpPr>
          <p:spPr bwMode="auto">
            <a:xfrm>
              <a:off x="7823363" y="0"/>
              <a:ext cx="1316065"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7" action="ppaction://hlinksldjump"/>
                </a:rPr>
                <a:t>AMORTIZATION</a:t>
              </a:r>
              <a:endParaRPr lang="en-US" sz="1200" spc="-100" dirty="0"/>
            </a:p>
          </p:txBody>
        </p:sp>
        <p:sp>
          <p:nvSpPr>
            <p:cNvPr id="20" name="TextBox 19"/>
            <p:cNvSpPr txBox="1"/>
            <p:nvPr/>
          </p:nvSpPr>
          <p:spPr bwMode="auto">
            <a:xfrm>
              <a:off x="3911681"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8" action="ppaction://hlinksldjump"/>
                </a:rPr>
                <a:t>I &amp; N</a:t>
              </a:r>
              <a:endParaRPr lang="en-US" sz="1200" dirty="0"/>
            </a:p>
          </p:txBody>
        </p:sp>
        <p:sp>
          <p:nvSpPr>
            <p:cNvPr id="21" name="TextBox 20"/>
            <p:cNvSpPr txBox="1"/>
            <p:nvPr/>
          </p:nvSpPr>
          <p:spPr bwMode="auto">
            <a:xfrm>
              <a:off x="6518411" y="0"/>
              <a:ext cx="1308127" cy="277813"/>
            </a:xfrm>
            <a:prstGeom prst="rect">
              <a:avLst/>
            </a:prstGeom>
            <a:solidFill>
              <a:schemeClr val="bg2">
                <a:lumMod val="75000"/>
              </a:schemeClr>
            </a:solidFill>
            <a:ln>
              <a:solidFill>
                <a:schemeClr val="tx1"/>
              </a:solidFill>
            </a:ln>
          </p:spPr>
          <p:txBody>
            <a:bodyPr>
              <a:spAutoFit/>
            </a:bodyPr>
            <a:lstStyle/>
            <a:p>
              <a:pPr algn="ctr">
                <a:defRPr/>
              </a:pPr>
              <a:r>
                <a:rPr lang="en-US" sz="1200" spc="-100" dirty="0">
                  <a:hlinkClick r:id="rId9" action="ppaction://hlinksldjump"/>
                </a:rPr>
                <a:t>RATES/RETURN</a:t>
              </a:r>
              <a:endParaRPr lang="en-US" sz="1200" spc="-100" dirty="0"/>
            </a:p>
          </p:txBody>
        </p:sp>
      </p:grpSp>
      <p:sp>
        <p:nvSpPr>
          <p:cNvPr id="28" name="Pentagon 27"/>
          <p:cNvSpPr/>
          <p:nvPr/>
        </p:nvSpPr>
        <p:spPr bwMode="auto">
          <a:xfrm>
            <a:off x="0" y="276225"/>
            <a:ext cx="7845425" cy="92075"/>
          </a:xfrm>
          <a:prstGeom prst="homePlate">
            <a:avLst/>
          </a:prstGeom>
          <a:solidFill>
            <a:schemeClr val="tx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8"/>
                                        </p:tgtEl>
                                        <p:attrNameLst>
                                          <p:attrName>style.visibility</p:attrName>
                                        </p:attrNameLst>
                                      </p:cBhvr>
                                      <p:to>
                                        <p:strVal val="visible"/>
                                      </p:to>
                                    </p:set>
                                    <p:anim calcmode="lin" valueType="num">
                                      <p:cBhvr additive="base">
                                        <p:cTn id="12" dur="1000" fill="hold"/>
                                        <p:tgtEl>
                                          <p:spTgt spid="28"/>
                                        </p:tgtEl>
                                        <p:attrNameLst>
                                          <p:attrName>ppt_x</p:attrName>
                                        </p:attrNameLst>
                                      </p:cBhvr>
                                      <p:tavLst>
                                        <p:tav tm="0">
                                          <p:val>
                                            <p:strVal val="0-#ppt_w/2"/>
                                          </p:val>
                                        </p:tav>
                                        <p:tav tm="100000">
                                          <p:val>
                                            <p:strVal val="#ppt_x"/>
                                          </p:val>
                                        </p:tav>
                                      </p:tavLst>
                                    </p:anim>
                                    <p:anim calcmode="lin" valueType="num">
                                      <p:cBhvr additive="base">
                                        <p:cTn id="13" dur="1000" fill="hold"/>
                                        <p:tgtEl>
                                          <p:spTgt spid="28"/>
                                        </p:tgtEl>
                                        <p:attrNameLst>
                                          <p:attrName>ppt_y</p:attrName>
                                        </p:attrNameLst>
                                      </p:cBhvr>
                                      <p:tavLst>
                                        <p:tav tm="0">
                                          <p:val>
                                            <p:strVal val="#ppt_y"/>
                                          </p:val>
                                        </p:tav>
                                        <p:tav tm="100000">
                                          <p:val>
                                            <p:strVal val="#ppt_y"/>
                                          </p:val>
                                        </p:tav>
                                      </p:tavLst>
                                    </p:anim>
                                  </p:childTnLst>
                                </p:cTn>
                              </p:par>
                            </p:childTnLst>
                          </p:cTn>
                        </p:par>
                        <p:par>
                          <p:cTn id="14" fill="hold">
                            <p:stCondLst>
                              <p:cond delay="1500"/>
                            </p:stCondLst>
                            <p:childTnLst>
                              <p:par>
                                <p:cTn id="15" presetID="1" presetClass="entr" presetSubtype="0" fill="hold" grpId="0" nodeType="afterEffect">
                                  <p:stCondLst>
                                    <p:cond delay="0"/>
                                  </p:stCondLst>
                                  <p:childTnLst>
                                    <p:set>
                                      <p:cBhvr>
                                        <p:cTn id="16" dur="1" fill="hold">
                                          <p:stCondLst>
                                            <p:cond delay="0"/>
                                          </p:stCondLst>
                                        </p:cTn>
                                        <p:tgtEl>
                                          <p:spTgt spid="89091">
                                            <p:txEl>
                                              <p:pRg st="0" end="0"/>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9091">
                                            <p:txEl>
                                              <p:pRg st="1" end="1"/>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9091">
                                            <p:txEl>
                                              <p:pRg st="2" end="2"/>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9091">
                                            <p:txEl>
                                              <p:pRg st="3" end="3"/>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9091">
                                            <p:txEl>
                                              <p:pRg st="4" end="4"/>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909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909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1" grpId="0" build="p"/>
      <p:bldP spid="28"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0" y="354062"/>
            <a:ext cx="9144000" cy="917526"/>
          </a:xfrm>
        </p:spPr>
        <p:txBody>
          <a:bodyPr>
            <a:normAutofit fontScale="90000"/>
          </a:bodyPr>
          <a:lstStyle/>
          <a:p>
            <a:pPr eaLnBrk="1" hangingPunct="1"/>
            <a:r>
              <a:rPr lang="en-US" dirty="0" smtClean="0"/>
              <a:t>Will the FV of a lump sum be larger or smaller if compounded more often, holding the stated I% constant?</a:t>
            </a:r>
          </a:p>
        </p:txBody>
      </p:sp>
      <p:sp>
        <p:nvSpPr>
          <p:cNvPr id="55299" name="Rectangle 3"/>
          <p:cNvSpPr>
            <a:spLocks noGrp="1" noChangeArrowheads="1"/>
          </p:cNvSpPr>
          <p:nvPr>
            <p:ph sz="quarter" idx="1"/>
          </p:nvPr>
        </p:nvSpPr>
        <p:spPr>
          <a:xfrm>
            <a:off x="612775" y="1600200"/>
            <a:ext cx="7616825" cy="4495800"/>
          </a:xfrm>
        </p:spPr>
        <p:txBody>
          <a:bodyPr/>
          <a:lstStyle/>
          <a:p>
            <a:pPr eaLnBrk="1" hangingPunct="1">
              <a:defRPr/>
            </a:pPr>
            <a:r>
              <a:rPr lang="en-US" dirty="0" smtClean="0"/>
              <a:t>LARGER, as the more frequently compounding occurs, interest is earned on interest more often.</a:t>
            </a:r>
          </a:p>
        </p:txBody>
      </p:sp>
      <p:sp>
        <p:nvSpPr>
          <p:cNvPr id="68" name="Slide Number Placeholder 67"/>
          <p:cNvSpPr>
            <a:spLocks noGrp="1"/>
          </p:cNvSpPr>
          <p:nvPr>
            <p:ph type="sldNum" sz="quarter" idx="10"/>
          </p:nvPr>
        </p:nvSpPr>
        <p:spPr/>
        <p:txBody>
          <a:bodyPr/>
          <a:lstStyle/>
          <a:p>
            <a:pPr>
              <a:defRPr/>
            </a:pPr>
            <a:r>
              <a:rPr lang="en-US" dirty="0"/>
              <a:t>5-</a:t>
            </a:r>
            <a:fld id="{C4D25FD8-567B-4392-860B-A80F8943EF14}" type="slidenum">
              <a:rPr lang="en-US"/>
              <a:pPr>
                <a:defRPr/>
              </a:pPr>
              <a:t>26</a:t>
            </a:fld>
            <a:endParaRPr lang="en-US" dirty="0"/>
          </a:p>
        </p:txBody>
      </p:sp>
      <p:grpSp>
        <p:nvGrpSpPr>
          <p:cNvPr id="2" name="Group 67"/>
          <p:cNvGrpSpPr>
            <a:grpSpLocks/>
          </p:cNvGrpSpPr>
          <p:nvPr/>
        </p:nvGrpSpPr>
        <p:grpSpPr bwMode="auto">
          <a:xfrm>
            <a:off x="923925" y="2686049"/>
            <a:ext cx="7578725" cy="1559885"/>
            <a:chOff x="657161" y="2743201"/>
            <a:chExt cx="7578789" cy="1558629"/>
          </a:xfrm>
        </p:grpSpPr>
        <p:sp>
          <p:nvSpPr>
            <p:cNvPr id="30771" name="Rectangle 4"/>
            <p:cNvSpPr>
              <a:spLocks noChangeArrowheads="1"/>
            </p:cNvSpPr>
            <p:nvPr/>
          </p:nvSpPr>
          <p:spPr bwMode="auto">
            <a:xfrm>
              <a:off x="3124200" y="3657600"/>
              <a:ext cx="692150" cy="457200"/>
            </a:xfrm>
            <a:prstGeom prst="rect">
              <a:avLst/>
            </a:prstGeom>
            <a:noFill/>
            <a:ln w="9525">
              <a:noFill/>
              <a:miter lim="800000"/>
              <a:headEnd/>
              <a:tailEnd/>
            </a:ln>
          </p:spPr>
          <p:txBody>
            <a:bodyPr wrap="none" anchor="ctr"/>
            <a:lstStyle/>
            <a:p>
              <a:endParaRPr lang="en-US" dirty="0">
                <a:latin typeface="Arial" panose="020B0604020202020204" pitchFamily="34" charset="0"/>
                <a:cs typeface="Arial" panose="020B0604020202020204" pitchFamily="34" charset="0"/>
              </a:endParaRPr>
            </a:p>
          </p:txBody>
        </p:sp>
        <p:sp>
          <p:nvSpPr>
            <p:cNvPr id="30772" name="Rectangle 5"/>
            <p:cNvSpPr>
              <a:spLocks noChangeArrowheads="1"/>
            </p:cNvSpPr>
            <p:nvPr/>
          </p:nvSpPr>
          <p:spPr bwMode="auto">
            <a:xfrm>
              <a:off x="7543800" y="3668713"/>
              <a:ext cx="692150" cy="400050"/>
            </a:xfrm>
            <a:prstGeom prst="rect">
              <a:avLst/>
            </a:prstGeom>
            <a:noFill/>
            <a:ln w="9525">
              <a:noFill/>
              <a:miter lim="800000"/>
              <a:headEnd/>
              <a:tailEnd/>
            </a:ln>
          </p:spPr>
          <p:txBody>
            <a:bodyPr wrap="none" anchor="ctr"/>
            <a:lstStyle/>
            <a:p>
              <a:endParaRPr lang="en-US" dirty="0">
                <a:latin typeface="Arial" panose="020B0604020202020204" pitchFamily="34" charset="0"/>
                <a:cs typeface="Arial" panose="020B0604020202020204" pitchFamily="34" charset="0"/>
              </a:endParaRPr>
            </a:p>
          </p:txBody>
        </p:sp>
        <p:sp>
          <p:nvSpPr>
            <p:cNvPr id="30773" name="Rectangle 12"/>
            <p:cNvSpPr>
              <a:spLocks noChangeArrowheads="1"/>
            </p:cNvSpPr>
            <p:nvPr/>
          </p:nvSpPr>
          <p:spPr bwMode="auto">
            <a:xfrm>
              <a:off x="5105400" y="3663950"/>
              <a:ext cx="692150" cy="457200"/>
            </a:xfrm>
            <a:prstGeom prst="rect">
              <a:avLst/>
            </a:prstGeom>
            <a:noFill/>
            <a:ln w="9525">
              <a:noFill/>
              <a:miter lim="800000"/>
              <a:headEnd/>
              <a:tailEnd/>
            </a:ln>
          </p:spPr>
          <p:txBody>
            <a:bodyPr wrap="none" anchor="ctr"/>
            <a:lstStyle/>
            <a:p>
              <a:endParaRPr lang="en-US" dirty="0">
                <a:latin typeface="Arial" panose="020B0604020202020204" pitchFamily="34" charset="0"/>
                <a:cs typeface="Arial" panose="020B0604020202020204" pitchFamily="34" charset="0"/>
              </a:endParaRPr>
            </a:p>
          </p:txBody>
        </p:sp>
        <p:sp>
          <p:nvSpPr>
            <p:cNvPr id="55317" name="Rectangle 21"/>
            <p:cNvSpPr>
              <a:spLocks noChangeArrowheads="1"/>
            </p:cNvSpPr>
            <p:nvPr/>
          </p:nvSpPr>
          <p:spPr bwMode="auto">
            <a:xfrm>
              <a:off x="657161" y="3809142"/>
              <a:ext cx="5978546" cy="492688"/>
            </a:xfrm>
            <a:prstGeom prst="rect">
              <a:avLst/>
            </a:prstGeom>
            <a:noFill/>
            <a:ln w="9525">
              <a:noFill/>
              <a:miter lim="800000"/>
              <a:headEnd/>
              <a:tailEnd/>
            </a:ln>
          </p:spPr>
          <p:txBody>
            <a:bodyPr wrap="none" lIns="92075" tIns="46038" rIns="92075" bIns="46038">
              <a:spAutoFit/>
            </a:bodyPr>
            <a:lstStyle/>
            <a:p>
              <a:pPr>
                <a:defRPr/>
              </a:pPr>
              <a:r>
                <a:rPr lang="en-US" sz="2600" dirty="0">
                  <a:solidFill>
                    <a:schemeClr val="accent1">
                      <a:lumMod val="50000"/>
                    </a:schemeClr>
                  </a:solidFill>
                  <a:latin typeface="Arial" panose="020B0604020202020204" pitchFamily="34" charset="0"/>
                  <a:cs typeface="Arial" panose="020B0604020202020204" pitchFamily="34" charset="0"/>
                </a:rPr>
                <a:t>Annually:  FV</a:t>
              </a:r>
              <a:r>
                <a:rPr lang="en-US" sz="2600" baseline="-25000" dirty="0">
                  <a:solidFill>
                    <a:schemeClr val="accent1">
                      <a:lumMod val="50000"/>
                    </a:schemeClr>
                  </a:solidFill>
                  <a:latin typeface="Arial" panose="020B0604020202020204" pitchFamily="34" charset="0"/>
                  <a:cs typeface="Arial" panose="020B0604020202020204" pitchFamily="34" charset="0"/>
                </a:rPr>
                <a:t>3</a:t>
              </a:r>
              <a:r>
                <a:rPr lang="en-US" sz="2600" dirty="0">
                  <a:solidFill>
                    <a:schemeClr val="accent1">
                      <a:lumMod val="50000"/>
                    </a:schemeClr>
                  </a:solidFill>
                  <a:latin typeface="Arial" panose="020B0604020202020204" pitchFamily="34" charset="0"/>
                  <a:cs typeface="Arial" panose="020B0604020202020204" pitchFamily="34" charset="0"/>
                </a:rPr>
                <a:t> = $100(1.04)</a:t>
              </a:r>
              <a:r>
                <a:rPr lang="en-US" sz="2600" baseline="30000" dirty="0">
                  <a:solidFill>
                    <a:schemeClr val="accent1">
                      <a:lumMod val="50000"/>
                    </a:schemeClr>
                  </a:solidFill>
                  <a:latin typeface="Arial" panose="020B0604020202020204" pitchFamily="34" charset="0"/>
                  <a:cs typeface="Arial" panose="020B0604020202020204" pitchFamily="34" charset="0"/>
                </a:rPr>
                <a:t>3</a:t>
              </a:r>
              <a:r>
                <a:rPr lang="en-US" sz="2600" dirty="0">
                  <a:solidFill>
                    <a:schemeClr val="accent1">
                      <a:lumMod val="50000"/>
                    </a:schemeClr>
                  </a:solidFill>
                  <a:latin typeface="Arial" panose="020B0604020202020204" pitchFamily="34" charset="0"/>
                  <a:cs typeface="Arial" panose="020B0604020202020204" pitchFamily="34" charset="0"/>
                </a:rPr>
                <a:t> = $112.49</a:t>
              </a:r>
            </a:p>
          </p:txBody>
        </p:sp>
        <p:grpSp>
          <p:nvGrpSpPr>
            <p:cNvPr id="30775" name="Group 70"/>
            <p:cNvGrpSpPr>
              <a:grpSpLocks/>
            </p:cNvGrpSpPr>
            <p:nvPr/>
          </p:nvGrpSpPr>
          <p:grpSpPr bwMode="auto">
            <a:xfrm>
              <a:off x="827026" y="2743201"/>
              <a:ext cx="7370764" cy="1165226"/>
              <a:chOff x="660" y="1824"/>
              <a:chExt cx="4643" cy="734"/>
            </a:xfrm>
          </p:grpSpPr>
          <p:sp>
            <p:nvSpPr>
              <p:cNvPr id="5" name="Line 8"/>
              <p:cNvSpPr>
                <a:spLocks noChangeShapeType="1"/>
              </p:cNvSpPr>
              <p:nvPr/>
            </p:nvSpPr>
            <p:spPr bwMode="auto">
              <a:xfrm flipH="1">
                <a:off x="2213" y="2059"/>
                <a:ext cx="0" cy="175"/>
              </a:xfrm>
              <a:prstGeom prst="line">
                <a:avLst/>
              </a:prstGeom>
              <a:noFill/>
              <a:ln w="25400">
                <a:solidFill>
                  <a:schemeClr val="accent1">
                    <a:lumMod val="50000"/>
                  </a:schemeClr>
                </a:solidFill>
                <a:round/>
                <a:headEnd type="none" w="sm" len="sm"/>
                <a:tailEnd type="none" w="sm" len="sm"/>
              </a:ln>
            </p:spPr>
            <p:txBody>
              <a:bodyPr wrap="none" anchor="ctr"/>
              <a:lstStyle/>
              <a:p>
                <a:pPr>
                  <a:defRPr/>
                </a:pPr>
                <a:endParaRPr lang="en-US" sz="2000" dirty="0">
                  <a:latin typeface="Arial" panose="020B0604020202020204" pitchFamily="34" charset="0"/>
                  <a:cs typeface="Arial" panose="020B0604020202020204" pitchFamily="34" charset="0"/>
                </a:endParaRPr>
              </a:p>
            </p:txBody>
          </p:sp>
          <p:sp>
            <p:nvSpPr>
              <p:cNvPr id="32815" name="Line 11"/>
              <p:cNvSpPr>
                <a:spLocks noChangeShapeType="1"/>
              </p:cNvSpPr>
              <p:nvPr/>
            </p:nvSpPr>
            <p:spPr bwMode="auto">
              <a:xfrm>
                <a:off x="852" y="2146"/>
                <a:ext cx="4079" cy="0"/>
              </a:xfrm>
              <a:prstGeom prst="line">
                <a:avLst/>
              </a:prstGeom>
              <a:noFill/>
              <a:ln w="25400">
                <a:solidFill>
                  <a:schemeClr val="accent1">
                    <a:lumMod val="50000"/>
                  </a:schemeClr>
                </a:solidFill>
                <a:round/>
                <a:headEnd type="none" w="sm" len="sm"/>
                <a:tailEnd type="none" w="sm" len="sm"/>
              </a:ln>
            </p:spPr>
            <p:txBody>
              <a:bodyPr wrap="none" anchor="ctr"/>
              <a:lstStyle/>
              <a:p>
                <a:pPr>
                  <a:defRPr/>
                </a:pPr>
                <a:endParaRPr lang="en-US" sz="2000" dirty="0">
                  <a:latin typeface="Arial" panose="020B0604020202020204" pitchFamily="34" charset="0"/>
                  <a:cs typeface="Arial" panose="020B0604020202020204" pitchFamily="34" charset="0"/>
                </a:endParaRPr>
              </a:p>
            </p:txBody>
          </p:sp>
          <p:sp>
            <p:nvSpPr>
              <p:cNvPr id="32816" name="Rectangle 13"/>
              <p:cNvSpPr>
                <a:spLocks noChangeArrowheads="1"/>
              </p:cNvSpPr>
              <p:nvPr/>
            </p:nvSpPr>
            <p:spPr bwMode="auto">
              <a:xfrm>
                <a:off x="748" y="1824"/>
                <a:ext cx="207" cy="252"/>
              </a:xfrm>
              <a:prstGeom prst="rect">
                <a:avLst/>
              </a:prstGeom>
              <a:noFill/>
              <a:ln w="9525">
                <a:noFill/>
                <a:miter lim="800000"/>
                <a:headEnd/>
                <a:tailEnd/>
              </a:ln>
            </p:spPr>
            <p:txBody>
              <a:bodyPr wrap="none" lIns="92075" tIns="46038" rIns="92075" bIns="46038">
                <a:spAutoFit/>
              </a:bodyPr>
              <a:lstStyle/>
              <a:p>
                <a:pPr>
                  <a:defRPr/>
                </a:pPr>
                <a:r>
                  <a:rPr lang="en-US" sz="2000" dirty="0">
                    <a:solidFill>
                      <a:schemeClr val="accent1">
                        <a:lumMod val="50000"/>
                      </a:schemeClr>
                    </a:solidFill>
                    <a:latin typeface="Arial" panose="020B0604020202020204" pitchFamily="34" charset="0"/>
                    <a:cs typeface="Arial" panose="020B0604020202020204" pitchFamily="34" charset="0"/>
                  </a:rPr>
                  <a:t>0</a:t>
                </a:r>
              </a:p>
            </p:txBody>
          </p:sp>
          <p:sp>
            <p:nvSpPr>
              <p:cNvPr id="32817" name="Rectangle 14"/>
              <p:cNvSpPr>
                <a:spLocks noChangeArrowheads="1"/>
              </p:cNvSpPr>
              <p:nvPr/>
            </p:nvSpPr>
            <p:spPr bwMode="auto">
              <a:xfrm>
                <a:off x="2112" y="1824"/>
                <a:ext cx="207" cy="252"/>
              </a:xfrm>
              <a:prstGeom prst="rect">
                <a:avLst/>
              </a:prstGeom>
              <a:noFill/>
              <a:ln w="9525">
                <a:noFill/>
                <a:miter lim="800000"/>
                <a:headEnd/>
                <a:tailEnd/>
              </a:ln>
            </p:spPr>
            <p:txBody>
              <a:bodyPr wrap="none" lIns="92075" tIns="46038" rIns="92075" bIns="46038">
                <a:spAutoFit/>
              </a:bodyPr>
              <a:lstStyle/>
              <a:p>
                <a:pPr>
                  <a:defRPr/>
                </a:pPr>
                <a:r>
                  <a:rPr lang="en-US" sz="2000" dirty="0">
                    <a:solidFill>
                      <a:schemeClr val="accent1">
                        <a:lumMod val="50000"/>
                      </a:schemeClr>
                    </a:solidFill>
                    <a:latin typeface="Arial" panose="020B0604020202020204" pitchFamily="34" charset="0"/>
                    <a:cs typeface="Arial" panose="020B0604020202020204" pitchFamily="34" charset="0"/>
                  </a:rPr>
                  <a:t>1</a:t>
                </a:r>
              </a:p>
            </p:txBody>
          </p:sp>
          <p:sp>
            <p:nvSpPr>
              <p:cNvPr id="32818" name="Rectangle 15"/>
              <p:cNvSpPr>
                <a:spLocks noChangeArrowheads="1"/>
              </p:cNvSpPr>
              <p:nvPr/>
            </p:nvSpPr>
            <p:spPr bwMode="auto">
              <a:xfrm>
                <a:off x="3480" y="1824"/>
                <a:ext cx="207" cy="252"/>
              </a:xfrm>
              <a:prstGeom prst="rect">
                <a:avLst/>
              </a:prstGeom>
              <a:noFill/>
              <a:ln w="9525">
                <a:noFill/>
                <a:miter lim="800000"/>
                <a:headEnd/>
                <a:tailEnd/>
              </a:ln>
            </p:spPr>
            <p:txBody>
              <a:bodyPr wrap="none" lIns="92075" tIns="46038" rIns="92075" bIns="46038">
                <a:spAutoFit/>
              </a:bodyPr>
              <a:lstStyle/>
              <a:p>
                <a:pPr>
                  <a:defRPr/>
                </a:pPr>
                <a:r>
                  <a:rPr lang="en-US" sz="2000" dirty="0">
                    <a:solidFill>
                      <a:schemeClr val="accent1">
                        <a:lumMod val="50000"/>
                      </a:schemeClr>
                    </a:solidFill>
                    <a:latin typeface="Arial" panose="020B0604020202020204" pitchFamily="34" charset="0"/>
                    <a:cs typeface="Arial" panose="020B0604020202020204" pitchFamily="34" charset="0"/>
                  </a:rPr>
                  <a:t>2</a:t>
                </a:r>
              </a:p>
            </p:txBody>
          </p:sp>
          <p:sp>
            <p:nvSpPr>
              <p:cNvPr id="32819" name="Rectangle 16"/>
              <p:cNvSpPr>
                <a:spLocks noChangeArrowheads="1"/>
              </p:cNvSpPr>
              <p:nvPr/>
            </p:nvSpPr>
            <p:spPr bwMode="auto">
              <a:xfrm>
                <a:off x="4848" y="1824"/>
                <a:ext cx="207" cy="252"/>
              </a:xfrm>
              <a:prstGeom prst="rect">
                <a:avLst/>
              </a:prstGeom>
              <a:noFill/>
              <a:ln w="9525">
                <a:noFill/>
                <a:miter lim="800000"/>
                <a:headEnd/>
                <a:tailEnd/>
              </a:ln>
            </p:spPr>
            <p:txBody>
              <a:bodyPr wrap="none" lIns="92075" tIns="46038" rIns="92075" bIns="46038">
                <a:spAutoFit/>
              </a:bodyPr>
              <a:lstStyle/>
              <a:p>
                <a:pPr>
                  <a:defRPr/>
                </a:pPr>
                <a:r>
                  <a:rPr lang="en-US" sz="2000" dirty="0">
                    <a:solidFill>
                      <a:schemeClr val="accent1">
                        <a:lumMod val="50000"/>
                      </a:schemeClr>
                    </a:solidFill>
                    <a:latin typeface="Arial" panose="020B0604020202020204" pitchFamily="34" charset="0"/>
                    <a:cs typeface="Arial" panose="020B0604020202020204" pitchFamily="34" charset="0"/>
                  </a:rPr>
                  <a:t>3</a:t>
                </a:r>
              </a:p>
            </p:txBody>
          </p:sp>
          <p:sp>
            <p:nvSpPr>
              <p:cNvPr id="32820" name="Rectangle 17"/>
              <p:cNvSpPr>
                <a:spLocks noChangeArrowheads="1"/>
              </p:cNvSpPr>
              <p:nvPr/>
            </p:nvSpPr>
            <p:spPr bwMode="auto">
              <a:xfrm>
                <a:off x="1215" y="1934"/>
                <a:ext cx="408" cy="233"/>
              </a:xfrm>
              <a:prstGeom prst="rect">
                <a:avLst/>
              </a:prstGeom>
              <a:noFill/>
              <a:ln w="9525">
                <a:noFill/>
                <a:miter lim="800000"/>
                <a:headEnd/>
                <a:tailEnd/>
              </a:ln>
            </p:spPr>
            <p:txBody>
              <a:bodyPr wrap="none" lIns="92075" tIns="46038" rIns="92075" bIns="46038">
                <a:spAutoFit/>
              </a:bodyPr>
              <a:lstStyle/>
              <a:p>
                <a:pPr>
                  <a:defRPr/>
                </a:pPr>
                <a:r>
                  <a:rPr lang="en-US" dirty="0">
                    <a:solidFill>
                      <a:schemeClr val="accent1">
                        <a:lumMod val="50000"/>
                      </a:schemeClr>
                    </a:solidFill>
                    <a:latin typeface="Arial" panose="020B0604020202020204" pitchFamily="34" charset="0"/>
                    <a:cs typeface="Arial" panose="020B0604020202020204" pitchFamily="34" charset="0"/>
                  </a:rPr>
                  <a:t>10%</a:t>
                </a:r>
              </a:p>
            </p:txBody>
          </p:sp>
          <p:sp>
            <p:nvSpPr>
              <p:cNvPr id="32821" name="Rectangle 18"/>
              <p:cNvSpPr>
                <a:spLocks noChangeArrowheads="1"/>
              </p:cNvSpPr>
              <p:nvPr/>
            </p:nvSpPr>
            <p:spPr bwMode="auto">
              <a:xfrm>
                <a:off x="660" y="2306"/>
                <a:ext cx="387" cy="252"/>
              </a:xfrm>
              <a:prstGeom prst="rect">
                <a:avLst/>
              </a:prstGeom>
              <a:noFill/>
              <a:ln w="9525">
                <a:noFill/>
                <a:miter lim="800000"/>
                <a:headEnd/>
                <a:tailEnd/>
              </a:ln>
            </p:spPr>
            <p:txBody>
              <a:bodyPr wrap="none" lIns="92075" tIns="46038" rIns="92075" bIns="46038">
                <a:spAutoFit/>
              </a:bodyPr>
              <a:lstStyle/>
              <a:p>
                <a:pPr>
                  <a:defRPr/>
                </a:pPr>
                <a:r>
                  <a:rPr lang="en-US" sz="2000" dirty="0">
                    <a:solidFill>
                      <a:schemeClr val="accent1">
                        <a:lumMod val="50000"/>
                      </a:schemeClr>
                    </a:solidFill>
                    <a:latin typeface="Arial" panose="020B0604020202020204" pitchFamily="34" charset="0"/>
                    <a:cs typeface="Arial" panose="020B0604020202020204" pitchFamily="34" charset="0"/>
                  </a:rPr>
                  <a:t>100</a:t>
                </a:r>
              </a:p>
            </p:txBody>
          </p:sp>
          <p:sp>
            <p:nvSpPr>
              <p:cNvPr id="32822" name="Rectangle 19"/>
              <p:cNvSpPr>
                <a:spLocks noChangeArrowheads="1"/>
              </p:cNvSpPr>
              <p:nvPr/>
            </p:nvSpPr>
            <p:spPr bwMode="auto">
              <a:xfrm>
                <a:off x="4704" y="2306"/>
                <a:ext cx="599" cy="252"/>
              </a:xfrm>
              <a:prstGeom prst="rect">
                <a:avLst/>
              </a:prstGeom>
              <a:noFill/>
              <a:ln w="9525">
                <a:noFill/>
                <a:miter lim="800000"/>
                <a:headEnd/>
                <a:tailEnd/>
              </a:ln>
            </p:spPr>
            <p:txBody>
              <a:bodyPr wrap="none" lIns="92075" tIns="46038" rIns="92075" bIns="46038">
                <a:spAutoFit/>
              </a:bodyPr>
              <a:lstStyle/>
              <a:p>
                <a:pPr>
                  <a:defRPr/>
                </a:pPr>
                <a:r>
                  <a:rPr lang="en-US" sz="2000" dirty="0">
                    <a:solidFill>
                      <a:schemeClr val="accent1">
                        <a:lumMod val="50000"/>
                      </a:schemeClr>
                    </a:solidFill>
                    <a:latin typeface="Arial" panose="020B0604020202020204" pitchFamily="34" charset="0"/>
                    <a:cs typeface="Arial" panose="020B0604020202020204" pitchFamily="34" charset="0"/>
                  </a:rPr>
                  <a:t>112.49</a:t>
                </a:r>
              </a:p>
            </p:txBody>
          </p:sp>
          <p:sp>
            <p:nvSpPr>
              <p:cNvPr id="32823" name="Arc 22"/>
              <p:cNvSpPr>
                <a:spLocks/>
              </p:cNvSpPr>
              <p:nvPr/>
            </p:nvSpPr>
            <p:spPr bwMode="auto">
              <a:xfrm>
                <a:off x="1024" y="2184"/>
                <a:ext cx="1173" cy="25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2700" cap="rnd">
                <a:solidFill>
                  <a:schemeClr val="tx2"/>
                </a:solidFill>
                <a:round/>
                <a:headEnd type="stealth" w="med" len="lg"/>
                <a:tailEnd type="none" w="sm" len="sm"/>
              </a:ln>
            </p:spPr>
            <p:txBody>
              <a:bodyPr wrap="none" anchor="ctr"/>
              <a:lstStyle/>
              <a:p>
                <a:pPr>
                  <a:defRPr/>
                </a:pPr>
                <a:endParaRPr lang="en-US" sz="2000" dirty="0">
                  <a:latin typeface="Arial" panose="020B0604020202020204" pitchFamily="34" charset="0"/>
                  <a:cs typeface="Arial" panose="020B0604020202020204" pitchFamily="34" charset="0"/>
                </a:endParaRPr>
              </a:p>
            </p:txBody>
          </p:sp>
          <p:sp>
            <p:nvSpPr>
              <p:cNvPr id="32826" name="Line 25"/>
              <p:cNvSpPr>
                <a:spLocks noChangeShapeType="1"/>
              </p:cNvSpPr>
              <p:nvPr/>
            </p:nvSpPr>
            <p:spPr bwMode="auto">
              <a:xfrm flipH="1">
                <a:off x="848" y="2059"/>
                <a:ext cx="0" cy="175"/>
              </a:xfrm>
              <a:prstGeom prst="line">
                <a:avLst/>
              </a:prstGeom>
              <a:noFill/>
              <a:ln w="25400">
                <a:solidFill>
                  <a:schemeClr val="accent1">
                    <a:lumMod val="50000"/>
                  </a:schemeClr>
                </a:solidFill>
                <a:round/>
                <a:headEnd type="none" w="sm" len="sm"/>
                <a:tailEnd type="none" w="sm" len="sm"/>
              </a:ln>
            </p:spPr>
            <p:txBody>
              <a:bodyPr wrap="none" anchor="ctr"/>
              <a:lstStyle/>
              <a:p>
                <a:pPr>
                  <a:defRPr/>
                </a:pPr>
                <a:endParaRPr lang="en-US" sz="2000" dirty="0">
                  <a:latin typeface="Arial" panose="020B0604020202020204" pitchFamily="34" charset="0"/>
                  <a:cs typeface="Arial" panose="020B0604020202020204" pitchFamily="34" charset="0"/>
                </a:endParaRPr>
              </a:p>
            </p:txBody>
          </p:sp>
          <p:sp>
            <p:nvSpPr>
              <p:cNvPr id="32827" name="Line 26"/>
              <p:cNvSpPr>
                <a:spLocks noChangeShapeType="1"/>
              </p:cNvSpPr>
              <p:nvPr/>
            </p:nvSpPr>
            <p:spPr bwMode="auto">
              <a:xfrm flipH="1">
                <a:off x="3579" y="2059"/>
                <a:ext cx="0" cy="175"/>
              </a:xfrm>
              <a:prstGeom prst="line">
                <a:avLst/>
              </a:prstGeom>
              <a:noFill/>
              <a:ln w="25400">
                <a:solidFill>
                  <a:schemeClr val="accent1">
                    <a:lumMod val="50000"/>
                  </a:schemeClr>
                </a:solidFill>
                <a:round/>
                <a:headEnd type="none" w="sm" len="sm"/>
                <a:tailEnd type="none" w="sm" len="sm"/>
              </a:ln>
            </p:spPr>
            <p:txBody>
              <a:bodyPr wrap="none" anchor="ctr"/>
              <a:lstStyle/>
              <a:p>
                <a:pPr>
                  <a:defRPr/>
                </a:pPr>
                <a:endParaRPr lang="en-US" sz="2000" dirty="0">
                  <a:latin typeface="Arial" panose="020B0604020202020204" pitchFamily="34" charset="0"/>
                  <a:cs typeface="Arial" panose="020B0604020202020204" pitchFamily="34" charset="0"/>
                </a:endParaRPr>
              </a:p>
            </p:txBody>
          </p:sp>
          <p:sp>
            <p:nvSpPr>
              <p:cNvPr id="32828" name="Line 27"/>
              <p:cNvSpPr>
                <a:spLocks noChangeShapeType="1"/>
              </p:cNvSpPr>
              <p:nvPr/>
            </p:nvSpPr>
            <p:spPr bwMode="auto">
              <a:xfrm flipH="1">
                <a:off x="4944" y="2059"/>
                <a:ext cx="0" cy="175"/>
              </a:xfrm>
              <a:prstGeom prst="line">
                <a:avLst/>
              </a:prstGeom>
              <a:noFill/>
              <a:ln w="25400">
                <a:solidFill>
                  <a:schemeClr val="accent1">
                    <a:lumMod val="50000"/>
                  </a:schemeClr>
                </a:solidFill>
                <a:round/>
                <a:headEnd type="none" w="sm" len="sm"/>
                <a:tailEnd type="none" w="sm" len="sm"/>
              </a:ln>
            </p:spPr>
            <p:txBody>
              <a:bodyPr wrap="none" anchor="ctr"/>
              <a:lstStyle/>
              <a:p>
                <a:pPr>
                  <a:defRPr/>
                </a:pPr>
                <a:endParaRPr lang="en-US" sz="2000" dirty="0">
                  <a:latin typeface="Arial" panose="020B0604020202020204" pitchFamily="34" charset="0"/>
                  <a:cs typeface="Arial" panose="020B0604020202020204" pitchFamily="34" charset="0"/>
                </a:endParaRPr>
              </a:p>
            </p:txBody>
          </p:sp>
          <p:sp>
            <p:nvSpPr>
              <p:cNvPr id="32813" name="Oval 20"/>
              <p:cNvSpPr>
                <a:spLocks noChangeArrowheads="1"/>
              </p:cNvSpPr>
              <p:nvPr/>
            </p:nvSpPr>
            <p:spPr bwMode="auto">
              <a:xfrm>
                <a:off x="4896" y="2112"/>
                <a:ext cx="88" cy="98"/>
              </a:xfrm>
              <a:prstGeom prst="ellipse">
                <a:avLst/>
              </a:prstGeom>
              <a:solidFill>
                <a:schemeClr val="accent2"/>
              </a:solidFill>
              <a:ln w="12700">
                <a:solidFill>
                  <a:schemeClr val="accent2"/>
                </a:solidFill>
                <a:round/>
                <a:headEnd/>
                <a:tailEnd/>
              </a:ln>
            </p:spPr>
            <p:txBody>
              <a:bodyPr wrap="none" anchor="ctr"/>
              <a:lstStyle/>
              <a:p>
                <a:pPr>
                  <a:defRPr/>
                </a:pPr>
                <a:endParaRPr lang="en-US" sz="2000" dirty="0">
                  <a:latin typeface="Arial" panose="020B0604020202020204" pitchFamily="34" charset="0"/>
                  <a:cs typeface="Arial" panose="020B0604020202020204" pitchFamily="34" charset="0"/>
                </a:endParaRPr>
              </a:p>
            </p:txBody>
          </p:sp>
        </p:grpSp>
        <p:sp>
          <p:nvSpPr>
            <p:cNvPr id="61" name="Arc 22"/>
            <p:cNvSpPr>
              <a:spLocks/>
            </p:cNvSpPr>
            <p:nvPr/>
          </p:nvSpPr>
          <p:spPr bwMode="auto">
            <a:xfrm>
              <a:off x="3548024" y="3314241"/>
              <a:ext cx="1862153" cy="39972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2700" cap="rnd">
              <a:solidFill>
                <a:schemeClr val="tx2"/>
              </a:solidFill>
              <a:round/>
              <a:headEnd type="stealth" w="med" len="lg"/>
              <a:tailEnd type="none" w="sm" len="sm"/>
            </a:ln>
          </p:spPr>
          <p:txBody>
            <a:bodyPr wrap="none" anchor="ctr"/>
            <a:lstStyle/>
            <a:p>
              <a:pPr>
                <a:defRPr/>
              </a:pPr>
              <a:endParaRPr lang="en-US" sz="2000" dirty="0">
                <a:latin typeface="Arial" panose="020B0604020202020204" pitchFamily="34" charset="0"/>
                <a:cs typeface="Arial" panose="020B0604020202020204" pitchFamily="34" charset="0"/>
              </a:endParaRPr>
            </a:p>
          </p:txBody>
        </p:sp>
        <p:sp>
          <p:nvSpPr>
            <p:cNvPr id="62" name="Arc 22"/>
            <p:cNvSpPr>
              <a:spLocks/>
            </p:cNvSpPr>
            <p:nvPr/>
          </p:nvSpPr>
          <p:spPr bwMode="auto">
            <a:xfrm>
              <a:off x="5691167" y="3314241"/>
              <a:ext cx="1862153" cy="39972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2700" cap="rnd">
              <a:solidFill>
                <a:schemeClr val="tx2"/>
              </a:solidFill>
              <a:round/>
              <a:headEnd type="stealth" w="med" len="lg"/>
              <a:tailEnd type="none" w="sm" len="sm"/>
            </a:ln>
          </p:spPr>
          <p:txBody>
            <a:bodyPr wrap="none" anchor="ctr"/>
            <a:lstStyle/>
            <a:p>
              <a:pPr>
                <a:defRPr/>
              </a:pPr>
              <a:endParaRPr lang="en-US" sz="2000" dirty="0">
                <a:latin typeface="Arial" panose="020B0604020202020204" pitchFamily="34" charset="0"/>
                <a:cs typeface="Arial" panose="020B0604020202020204" pitchFamily="34" charset="0"/>
              </a:endParaRPr>
            </a:p>
          </p:txBody>
        </p:sp>
      </p:grpSp>
      <p:grpSp>
        <p:nvGrpSpPr>
          <p:cNvPr id="4" name="Group 68"/>
          <p:cNvGrpSpPr>
            <a:grpSpLocks/>
          </p:cNvGrpSpPr>
          <p:nvPr/>
        </p:nvGrpSpPr>
        <p:grpSpPr bwMode="auto">
          <a:xfrm>
            <a:off x="923925" y="4333876"/>
            <a:ext cx="7459663" cy="1978985"/>
            <a:chOff x="619125" y="4457701"/>
            <a:chExt cx="7459663" cy="1977728"/>
          </a:xfrm>
        </p:grpSpPr>
        <p:sp>
          <p:nvSpPr>
            <p:cNvPr id="55351" name="Rectangle 55"/>
            <p:cNvSpPr>
              <a:spLocks noChangeArrowheads="1"/>
            </p:cNvSpPr>
            <p:nvPr/>
          </p:nvSpPr>
          <p:spPr bwMode="auto">
            <a:xfrm>
              <a:off x="619125" y="5942657"/>
              <a:ext cx="6701450" cy="492772"/>
            </a:xfrm>
            <a:prstGeom prst="rect">
              <a:avLst/>
            </a:prstGeom>
            <a:noFill/>
            <a:ln w="9525">
              <a:noFill/>
              <a:miter lim="800000"/>
              <a:headEnd/>
              <a:tailEnd/>
            </a:ln>
          </p:spPr>
          <p:txBody>
            <a:bodyPr wrap="none" lIns="92075" tIns="46038" rIns="92075" bIns="46038">
              <a:spAutoFit/>
            </a:bodyPr>
            <a:lstStyle/>
            <a:p>
              <a:pPr>
                <a:defRPr/>
              </a:pPr>
              <a:r>
                <a:rPr lang="en-US" sz="2600" dirty="0">
                  <a:solidFill>
                    <a:schemeClr val="accent1">
                      <a:lumMod val="50000"/>
                    </a:schemeClr>
                  </a:solidFill>
                  <a:latin typeface="Arial" panose="020B0604020202020204" pitchFamily="34" charset="0"/>
                  <a:cs typeface="Arial" panose="020B0604020202020204" pitchFamily="34" charset="0"/>
                </a:rPr>
                <a:t>Semiannually:  FV</a:t>
              </a:r>
              <a:r>
                <a:rPr lang="en-US" sz="2600" baseline="-25000" dirty="0">
                  <a:solidFill>
                    <a:schemeClr val="accent1">
                      <a:lumMod val="50000"/>
                    </a:schemeClr>
                  </a:solidFill>
                  <a:latin typeface="Arial" panose="020B0604020202020204" pitchFamily="34" charset="0"/>
                  <a:cs typeface="Arial" panose="020B0604020202020204" pitchFamily="34" charset="0"/>
                </a:rPr>
                <a:t>6</a:t>
              </a:r>
              <a:r>
                <a:rPr lang="en-US" sz="2600" dirty="0">
                  <a:solidFill>
                    <a:schemeClr val="accent1">
                      <a:lumMod val="50000"/>
                    </a:schemeClr>
                  </a:solidFill>
                  <a:latin typeface="Arial" panose="020B0604020202020204" pitchFamily="34" charset="0"/>
                  <a:cs typeface="Arial" panose="020B0604020202020204" pitchFamily="34" charset="0"/>
                </a:rPr>
                <a:t> = $100(1.02)</a:t>
              </a:r>
              <a:r>
                <a:rPr lang="en-US" sz="2600" baseline="30000" dirty="0">
                  <a:solidFill>
                    <a:schemeClr val="accent1">
                      <a:lumMod val="50000"/>
                    </a:schemeClr>
                  </a:solidFill>
                  <a:latin typeface="Arial" panose="020B0604020202020204" pitchFamily="34" charset="0"/>
                  <a:cs typeface="Arial" panose="020B0604020202020204" pitchFamily="34" charset="0"/>
                </a:rPr>
                <a:t>6</a:t>
              </a:r>
              <a:r>
                <a:rPr lang="en-US" sz="2600" dirty="0">
                  <a:solidFill>
                    <a:schemeClr val="accent1">
                      <a:lumMod val="50000"/>
                    </a:schemeClr>
                  </a:solidFill>
                  <a:latin typeface="Arial" panose="020B0604020202020204" pitchFamily="34" charset="0"/>
                  <a:cs typeface="Arial" panose="020B0604020202020204" pitchFamily="34" charset="0"/>
                </a:rPr>
                <a:t> = $112.62</a:t>
              </a:r>
            </a:p>
          </p:txBody>
        </p:sp>
        <p:grpSp>
          <p:nvGrpSpPr>
            <p:cNvPr id="30737" name="Group 71"/>
            <p:cNvGrpSpPr>
              <a:grpSpLocks/>
            </p:cNvGrpSpPr>
            <p:nvPr/>
          </p:nvGrpSpPr>
          <p:grpSpPr bwMode="auto">
            <a:xfrm>
              <a:off x="828675" y="4457701"/>
              <a:ext cx="7250113" cy="1763713"/>
              <a:chOff x="532" y="2952"/>
              <a:chExt cx="4567" cy="1111"/>
            </a:xfrm>
          </p:grpSpPr>
          <p:sp>
            <p:nvSpPr>
              <p:cNvPr id="32781" name="Line 29"/>
              <p:cNvSpPr>
                <a:spLocks noChangeShapeType="1"/>
              </p:cNvSpPr>
              <p:nvPr/>
            </p:nvSpPr>
            <p:spPr bwMode="auto">
              <a:xfrm>
                <a:off x="720" y="3510"/>
                <a:ext cx="4079" cy="0"/>
              </a:xfrm>
              <a:prstGeom prst="line">
                <a:avLst/>
              </a:prstGeom>
              <a:noFill/>
              <a:ln w="25400">
                <a:solidFill>
                  <a:schemeClr val="accent1">
                    <a:lumMod val="50000"/>
                  </a:schemeClr>
                </a:solidFill>
                <a:round/>
                <a:headEnd type="none" w="sm" len="sm"/>
                <a:tailEnd type="none" w="sm" len="sm"/>
              </a:ln>
            </p:spPr>
            <p:txBody>
              <a:bodyPr wrap="none" anchor="ctr"/>
              <a:lstStyle/>
              <a:p>
                <a:pPr>
                  <a:defRPr/>
                </a:pPr>
                <a:endParaRPr lang="en-US" sz="2000" dirty="0">
                  <a:solidFill>
                    <a:schemeClr val="accent1">
                      <a:lumMod val="50000"/>
                    </a:schemeClr>
                  </a:solidFill>
                  <a:latin typeface="Arial" panose="020B0604020202020204" pitchFamily="34" charset="0"/>
                  <a:cs typeface="Arial" panose="020B0604020202020204" pitchFamily="34" charset="0"/>
                </a:endParaRPr>
              </a:p>
            </p:txBody>
          </p:sp>
          <p:sp>
            <p:nvSpPr>
              <p:cNvPr id="32782" name="Rectangle 30"/>
              <p:cNvSpPr>
                <a:spLocks noChangeArrowheads="1"/>
              </p:cNvSpPr>
              <p:nvPr/>
            </p:nvSpPr>
            <p:spPr bwMode="auto">
              <a:xfrm>
                <a:off x="620" y="3103"/>
                <a:ext cx="205" cy="252"/>
              </a:xfrm>
              <a:prstGeom prst="rect">
                <a:avLst/>
              </a:prstGeom>
              <a:noFill/>
              <a:ln w="9525">
                <a:noFill/>
                <a:miter lim="800000"/>
                <a:headEnd/>
                <a:tailEnd/>
              </a:ln>
            </p:spPr>
            <p:txBody>
              <a:bodyPr wrap="none" lIns="92075" tIns="46038" rIns="92075" bIns="46038">
                <a:spAutoFit/>
              </a:bodyPr>
              <a:lstStyle/>
              <a:p>
                <a:pPr>
                  <a:defRPr/>
                </a:pPr>
                <a:r>
                  <a:rPr lang="en-US" sz="2000" dirty="0">
                    <a:solidFill>
                      <a:schemeClr val="accent1">
                        <a:lumMod val="50000"/>
                      </a:schemeClr>
                    </a:solidFill>
                    <a:latin typeface="Arial" panose="020B0604020202020204" pitchFamily="34" charset="0"/>
                    <a:cs typeface="Arial" panose="020B0604020202020204" pitchFamily="34" charset="0"/>
                  </a:rPr>
                  <a:t>0</a:t>
                </a:r>
              </a:p>
            </p:txBody>
          </p:sp>
          <p:sp>
            <p:nvSpPr>
              <p:cNvPr id="32783" name="Rectangle 31"/>
              <p:cNvSpPr>
                <a:spLocks noChangeArrowheads="1"/>
              </p:cNvSpPr>
              <p:nvPr/>
            </p:nvSpPr>
            <p:spPr bwMode="auto">
              <a:xfrm>
                <a:off x="1197" y="3665"/>
                <a:ext cx="436" cy="262"/>
              </a:xfrm>
              <a:prstGeom prst="rect">
                <a:avLst/>
              </a:prstGeom>
              <a:noFill/>
              <a:ln w="9525">
                <a:noFill/>
                <a:miter lim="800000"/>
                <a:headEnd/>
                <a:tailEnd/>
              </a:ln>
            </p:spPr>
            <p:txBody>
              <a:bodyPr wrap="none" anchor="ctr"/>
              <a:lstStyle/>
              <a:p>
                <a:pPr>
                  <a:defRPr/>
                </a:pPr>
                <a:endParaRPr lang="en-US" sz="2000" dirty="0">
                  <a:solidFill>
                    <a:schemeClr val="accent1">
                      <a:lumMod val="50000"/>
                    </a:schemeClr>
                  </a:solidFill>
                  <a:latin typeface="Arial" panose="020B0604020202020204" pitchFamily="34" charset="0"/>
                  <a:cs typeface="Arial" panose="020B0604020202020204" pitchFamily="34" charset="0"/>
                </a:endParaRPr>
              </a:p>
            </p:txBody>
          </p:sp>
          <p:sp>
            <p:nvSpPr>
              <p:cNvPr id="32784" name="Rectangle 33"/>
              <p:cNvSpPr>
                <a:spLocks noChangeArrowheads="1"/>
              </p:cNvSpPr>
              <p:nvPr/>
            </p:nvSpPr>
            <p:spPr bwMode="auto">
              <a:xfrm>
                <a:off x="1302" y="3103"/>
                <a:ext cx="205" cy="252"/>
              </a:xfrm>
              <a:prstGeom prst="rect">
                <a:avLst/>
              </a:prstGeom>
              <a:noFill/>
              <a:ln w="9525">
                <a:noFill/>
                <a:miter lim="800000"/>
                <a:headEnd/>
                <a:tailEnd/>
              </a:ln>
            </p:spPr>
            <p:txBody>
              <a:bodyPr wrap="none" lIns="92075" tIns="46038" rIns="92075" bIns="46038">
                <a:spAutoFit/>
              </a:bodyPr>
              <a:lstStyle/>
              <a:p>
                <a:pPr>
                  <a:defRPr/>
                </a:pPr>
                <a:r>
                  <a:rPr lang="en-US" sz="2000" dirty="0">
                    <a:solidFill>
                      <a:schemeClr val="accent1">
                        <a:lumMod val="50000"/>
                      </a:schemeClr>
                    </a:solidFill>
                    <a:latin typeface="Arial" panose="020B0604020202020204" pitchFamily="34" charset="0"/>
                    <a:cs typeface="Arial" panose="020B0604020202020204" pitchFamily="34" charset="0"/>
                  </a:rPr>
                  <a:t>1</a:t>
                </a:r>
              </a:p>
            </p:txBody>
          </p:sp>
          <p:sp>
            <p:nvSpPr>
              <p:cNvPr id="32785" name="Rectangle 35"/>
              <p:cNvSpPr>
                <a:spLocks noChangeArrowheads="1"/>
              </p:cNvSpPr>
              <p:nvPr/>
            </p:nvSpPr>
            <p:spPr bwMode="auto">
              <a:xfrm>
                <a:off x="1986" y="3103"/>
                <a:ext cx="205" cy="252"/>
              </a:xfrm>
              <a:prstGeom prst="rect">
                <a:avLst/>
              </a:prstGeom>
              <a:noFill/>
              <a:ln w="9525">
                <a:noFill/>
                <a:miter lim="800000"/>
                <a:headEnd/>
                <a:tailEnd/>
              </a:ln>
            </p:spPr>
            <p:txBody>
              <a:bodyPr wrap="none" lIns="92075" tIns="46038" rIns="92075" bIns="46038">
                <a:spAutoFit/>
              </a:bodyPr>
              <a:lstStyle/>
              <a:p>
                <a:pPr>
                  <a:defRPr/>
                </a:pPr>
                <a:r>
                  <a:rPr lang="en-US" sz="2000" dirty="0">
                    <a:solidFill>
                      <a:schemeClr val="accent1">
                        <a:lumMod val="50000"/>
                      </a:schemeClr>
                    </a:solidFill>
                    <a:latin typeface="Arial" panose="020B0604020202020204" pitchFamily="34" charset="0"/>
                    <a:cs typeface="Arial" panose="020B0604020202020204" pitchFamily="34" charset="0"/>
                  </a:rPr>
                  <a:t>2</a:t>
                </a:r>
              </a:p>
            </p:txBody>
          </p:sp>
          <p:sp>
            <p:nvSpPr>
              <p:cNvPr id="32786" name="Rectangle 36"/>
              <p:cNvSpPr>
                <a:spLocks noChangeArrowheads="1"/>
              </p:cNvSpPr>
              <p:nvPr/>
            </p:nvSpPr>
            <p:spPr bwMode="auto">
              <a:xfrm>
                <a:off x="2746" y="3778"/>
                <a:ext cx="436" cy="262"/>
              </a:xfrm>
              <a:prstGeom prst="rect">
                <a:avLst/>
              </a:prstGeom>
              <a:noFill/>
              <a:ln w="9525">
                <a:noFill/>
                <a:miter lim="800000"/>
                <a:headEnd/>
                <a:tailEnd/>
              </a:ln>
            </p:spPr>
            <p:txBody>
              <a:bodyPr wrap="none" anchor="ctr"/>
              <a:lstStyle/>
              <a:p>
                <a:pPr>
                  <a:defRPr/>
                </a:pPr>
                <a:endParaRPr lang="en-US" sz="2000" dirty="0">
                  <a:solidFill>
                    <a:schemeClr val="accent1">
                      <a:lumMod val="50000"/>
                    </a:schemeClr>
                  </a:solidFill>
                  <a:latin typeface="Arial" panose="020B0604020202020204" pitchFamily="34" charset="0"/>
                  <a:cs typeface="Arial" panose="020B0604020202020204" pitchFamily="34" charset="0"/>
                </a:endParaRPr>
              </a:p>
            </p:txBody>
          </p:sp>
          <p:sp>
            <p:nvSpPr>
              <p:cNvPr id="32787" name="Rectangle 38"/>
              <p:cNvSpPr>
                <a:spLocks noChangeArrowheads="1"/>
              </p:cNvSpPr>
              <p:nvPr/>
            </p:nvSpPr>
            <p:spPr bwMode="auto">
              <a:xfrm>
                <a:off x="2658" y="3103"/>
                <a:ext cx="205" cy="252"/>
              </a:xfrm>
              <a:prstGeom prst="rect">
                <a:avLst/>
              </a:prstGeom>
              <a:noFill/>
              <a:ln w="9525">
                <a:noFill/>
                <a:miter lim="800000"/>
                <a:headEnd/>
                <a:tailEnd/>
              </a:ln>
            </p:spPr>
            <p:txBody>
              <a:bodyPr wrap="none" lIns="92075" tIns="46038" rIns="92075" bIns="46038">
                <a:spAutoFit/>
              </a:bodyPr>
              <a:lstStyle/>
              <a:p>
                <a:pPr>
                  <a:defRPr/>
                </a:pPr>
                <a:r>
                  <a:rPr lang="en-US" sz="2000" dirty="0">
                    <a:solidFill>
                      <a:schemeClr val="accent1">
                        <a:lumMod val="50000"/>
                      </a:schemeClr>
                    </a:solidFill>
                    <a:latin typeface="Arial" panose="020B0604020202020204" pitchFamily="34" charset="0"/>
                    <a:cs typeface="Arial" panose="020B0604020202020204" pitchFamily="34" charset="0"/>
                  </a:rPr>
                  <a:t>3</a:t>
                </a:r>
              </a:p>
            </p:txBody>
          </p:sp>
          <p:sp>
            <p:nvSpPr>
              <p:cNvPr id="32788" name="Rectangle 39"/>
              <p:cNvSpPr>
                <a:spLocks noChangeArrowheads="1"/>
              </p:cNvSpPr>
              <p:nvPr/>
            </p:nvSpPr>
            <p:spPr bwMode="auto">
              <a:xfrm>
                <a:off x="882" y="3306"/>
                <a:ext cx="327" cy="233"/>
              </a:xfrm>
              <a:prstGeom prst="rect">
                <a:avLst/>
              </a:prstGeom>
              <a:noFill/>
              <a:ln w="9525">
                <a:noFill/>
                <a:miter lim="800000"/>
                <a:headEnd/>
                <a:tailEnd/>
              </a:ln>
            </p:spPr>
            <p:txBody>
              <a:bodyPr wrap="none" lIns="92075" tIns="46038" rIns="92075" bIns="46038">
                <a:spAutoFit/>
              </a:bodyPr>
              <a:lstStyle/>
              <a:p>
                <a:pPr>
                  <a:defRPr/>
                </a:pPr>
                <a:r>
                  <a:rPr lang="en-US" dirty="0">
                    <a:solidFill>
                      <a:schemeClr val="accent1">
                        <a:lumMod val="50000"/>
                      </a:schemeClr>
                    </a:solidFill>
                    <a:latin typeface="Arial" panose="020B0604020202020204" pitchFamily="34" charset="0"/>
                    <a:cs typeface="Arial" panose="020B0604020202020204" pitchFamily="34" charset="0"/>
                  </a:rPr>
                  <a:t>5%</a:t>
                </a:r>
              </a:p>
            </p:txBody>
          </p:sp>
          <p:sp>
            <p:nvSpPr>
              <p:cNvPr id="32789" name="Rectangle 40"/>
              <p:cNvSpPr>
                <a:spLocks noChangeArrowheads="1"/>
              </p:cNvSpPr>
              <p:nvPr/>
            </p:nvSpPr>
            <p:spPr bwMode="auto">
              <a:xfrm>
                <a:off x="3324" y="3103"/>
                <a:ext cx="205" cy="252"/>
              </a:xfrm>
              <a:prstGeom prst="rect">
                <a:avLst/>
              </a:prstGeom>
              <a:noFill/>
              <a:ln w="9525">
                <a:noFill/>
                <a:miter lim="800000"/>
                <a:headEnd/>
                <a:tailEnd/>
              </a:ln>
            </p:spPr>
            <p:txBody>
              <a:bodyPr wrap="none" lIns="92075" tIns="46038" rIns="92075" bIns="46038">
                <a:spAutoFit/>
              </a:bodyPr>
              <a:lstStyle/>
              <a:p>
                <a:pPr>
                  <a:defRPr/>
                </a:pPr>
                <a:r>
                  <a:rPr lang="en-US" sz="2000" dirty="0">
                    <a:solidFill>
                      <a:schemeClr val="accent1">
                        <a:lumMod val="50000"/>
                      </a:schemeClr>
                    </a:solidFill>
                    <a:latin typeface="Arial" panose="020B0604020202020204" pitchFamily="34" charset="0"/>
                    <a:cs typeface="Arial" panose="020B0604020202020204" pitchFamily="34" charset="0"/>
                  </a:rPr>
                  <a:t>4</a:t>
                </a:r>
              </a:p>
            </p:txBody>
          </p:sp>
          <p:sp>
            <p:nvSpPr>
              <p:cNvPr id="32790" name="Rectangle 41"/>
              <p:cNvSpPr>
                <a:spLocks noChangeArrowheads="1"/>
              </p:cNvSpPr>
              <p:nvPr/>
            </p:nvSpPr>
            <p:spPr bwMode="auto">
              <a:xfrm>
                <a:off x="4032" y="3103"/>
                <a:ext cx="205" cy="252"/>
              </a:xfrm>
              <a:prstGeom prst="rect">
                <a:avLst/>
              </a:prstGeom>
              <a:noFill/>
              <a:ln w="9525">
                <a:noFill/>
                <a:miter lim="800000"/>
                <a:headEnd/>
                <a:tailEnd/>
              </a:ln>
            </p:spPr>
            <p:txBody>
              <a:bodyPr wrap="none" lIns="92075" tIns="46038" rIns="92075" bIns="46038">
                <a:spAutoFit/>
              </a:bodyPr>
              <a:lstStyle/>
              <a:p>
                <a:pPr>
                  <a:defRPr/>
                </a:pPr>
                <a:r>
                  <a:rPr lang="en-US" sz="2000" dirty="0">
                    <a:solidFill>
                      <a:schemeClr val="accent1">
                        <a:lumMod val="50000"/>
                      </a:schemeClr>
                    </a:solidFill>
                    <a:latin typeface="Arial" panose="020B0604020202020204" pitchFamily="34" charset="0"/>
                    <a:cs typeface="Arial" panose="020B0604020202020204" pitchFamily="34" charset="0"/>
                  </a:rPr>
                  <a:t>5</a:t>
                </a:r>
              </a:p>
            </p:txBody>
          </p:sp>
          <p:sp>
            <p:nvSpPr>
              <p:cNvPr id="32791" name="Rectangle 42"/>
              <p:cNvSpPr>
                <a:spLocks noChangeArrowheads="1"/>
              </p:cNvSpPr>
              <p:nvPr/>
            </p:nvSpPr>
            <p:spPr bwMode="auto">
              <a:xfrm>
                <a:off x="4704" y="3103"/>
                <a:ext cx="205" cy="252"/>
              </a:xfrm>
              <a:prstGeom prst="rect">
                <a:avLst/>
              </a:prstGeom>
              <a:noFill/>
              <a:ln w="9525">
                <a:noFill/>
                <a:miter lim="800000"/>
                <a:headEnd/>
                <a:tailEnd/>
              </a:ln>
            </p:spPr>
            <p:txBody>
              <a:bodyPr wrap="none" lIns="92075" tIns="46038" rIns="92075" bIns="46038">
                <a:spAutoFit/>
              </a:bodyPr>
              <a:lstStyle/>
              <a:p>
                <a:pPr>
                  <a:defRPr/>
                </a:pPr>
                <a:r>
                  <a:rPr lang="en-US" sz="2000" dirty="0">
                    <a:solidFill>
                      <a:schemeClr val="accent1">
                        <a:lumMod val="50000"/>
                      </a:schemeClr>
                    </a:solidFill>
                    <a:latin typeface="Arial" panose="020B0604020202020204" pitchFamily="34" charset="0"/>
                    <a:cs typeface="Arial" panose="020B0604020202020204" pitchFamily="34" charset="0"/>
                  </a:rPr>
                  <a:t>6</a:t>
                </a:r>
              </a:p>
            </p:txBody>
          </p:sp>
          <p:sp>
            <p:nvSpPr>
              <p:cNvPr id="32792" name="Rectangle 46"/>
              <p:cNvSpPr>
                <a:spLocks noChangeArrowheads="1"/>
              </p:cNvSpPr>
              <p:nvPr/>
            </p:nvSpPr>
            <p:spPr bwMode="auto">
              <a:xfrm>
                <a:off x="3370" y="3765"/>
                <a:ext cx="436" cy="288"/>
              </a:xfrm>
              <a:prstGeom prst="rect">
                <a:avLst/>
              </a:prstGeom>
              <a:noFill/>
              <a:ln w="9525">
                <a:noFill/>
                <a:miter lim="800000"/>
                <a:headEnd/>
                <a:tailEnd/>
              </a:ln>
            </p:spPr>
            <p:txBody>
              <a:bodyPr wrap="none" anchor="ctr"/>
              <a:lstStyle/>
              <a:p>
                <a:pPr>
                  <a:defRPr/>
                </a:pPr>
                <a:endParaRPr lang="en-US" sz="2000" dirty="0">
                  <a:solidFill>
                    <a:schemeClr val="accent1">
                      <a:lumMod val="50000"/>
                    </a:schemeClr>
                  </a:solidFill>
                  <a:latin typeface="Arial" panose="020B0604020202020204" pitchFamily="34" charset="0"/>
                  <a:cs typeface="Arial" panose="020B0604020202020204" pitchFamily="34" charset="0"/>
                </a:endParaRPr>
              </a:p>
            </p:txBody>
          </p:sp>
          <p:sp>
            <p:nvSpPr>
              <p:cNvPr id="32793" name="Rectangle 47"/>
              <p:cNvSpPr>
                <a:spLocks noChangeArrowheads="1"/>
              </p:cNvSpPr>
              <p:nvPr/>
            </p:nvSpPr>
            <p:spPr bwMode="auto">
              <a:xfrm>
                <a:off x="4500" y="3659"/>
                <a:ext cx="599" cy="252"/>
              </a:xfrm>
              <a:prstGeom prst="rect">
                <a:avLst/>
              </a:prstGeom>
              <a:noFill/>
              <a:ln w="9525">
                <a:noFill/>
                <a:miter lim="800000"/>
                <a:headEnd/>
                <a:tailEnd/>
              </a:ln>
            </p:spPr>
            <p:txBody>
              <a:bodyPr wrap="none" lIns="92075" tIns="46038" rIns="92075" bIns="46038">
                <a:spAutoFit/>
              </a:bodyPr>
              <a:lstStyle/>
              <a:p>
                <a:pPr>
                  <a:defRPr/>
                </a:pPr>
                <a:r>
                  <a:rPr lang="en-US" sz="2000" dirty="0">
                    <a:solidFill>
                      <a:schemeClr val="accent1">
                        <a:lumMod val="50000"/>
                      </a:schemeClr>
                    </a:solidFill>
                    <a:latin typeface="Arial" panose="020B0604020202020204" pitchFamily="34" charset="0"/>
                    <a:cs typeface="Arial" panose="020B0604020202020204" pitchFamily="34" charset="0"/>
                  </a:rPr>
                  <a:t>112.62</a:t>
                </a:r>
              </a:p>
            </p:txBody>
          </p:sp>
          <p:sp>
            <p:nvSpPr>
              <p:cNvPr id="32794" name="Rectangle 48"/>
              <p:cNvSpPr>
                <a:spLocks noChangeArrowheads="1"/>
              </p:cNvSpPr>
              <p:nvPr/>
            </p:nvSpPr>
            <p:spPr bwMode="auto">
              <a:xfrm>
                <a:off x="1986" y="2952"/>
                <a:ext cx="205" cy="252"/>
              </a:xfrm>
              <a:prstGeom prst="rect">
                <a:avLst/>
              </a:prstGeom>
              <a:noFill/>
              <a:ln w="9525">
                <a:noFill/>
                <a:miter lim="800000"/>
                <a:headEnd/>
                <a:tailEnd/>
              </a:ln>
            </p:spPr>
            <p:txBody>
              <a:bodyPr wrap="none" lIns="92075" tIns="46038" rIns="92075" bIns="46038">
                <a:spAutoFit/>
              </a:bodyPr>
              <a:lstStyle/>
              <a:p>
                <a:pPr>
                  <a:defRPr/>
                </a:pPr>
                <a:r>
                  <a:rPr lang="en-US" sz="2000" dirty="0">
                    <a:solidFill>
                      <a:schemeClr val="accent1">
                        <a:lumMod val="50000"/>
                      </a:schemeClr>
                    </a:solidFill>
                    <a:latin typeface="Arial" panose="020B0604020202020204" pitchFamily="34" charset="0"/>
                    <a:cs typeface="Arial" panose="020B0604020202020204" pitchFamily="34" charset="0"/>
                  </a:rPr>
                  <a:t>1</a:t>
                </a:r>
              </a:p>
            </p:txBody>
          </p:sp>
          <p:sp>
            <p:nvSpPr>
              <p:cNvPr id="32795" name="Rectangle 49"/>
              <p:cNvSpPr>
                <a:spLocks noChangeArrowheads="1"/>
              </p:cNvSpPr>
              <p:nvPr/>
            </p:nvSpPr>
            <p:spPr bwMode="auto">
              <a:xfrm>
                <a:off x="3324" y="2952"/>
                <a:ext cx="205" cy="252"/>
              </a:xfrm>
              <a:prstGeom prst="rect">
                <a:avLst/>
              </a:prstGeom>
              <a:noFill/>
              <a:ln w="9525">
                <a:noFill/>
                <a:miter lim="800000"/>
                <a:headEnd/>
                <a:tailEnd/>
              </a:ln>
            </p:spPr>
            <p:txBody>
              <a:bodyPr wrap="none" lIns="92075" tIns="46038" rIns="92075" bIns="46038">
                <a:spAutoFit/>
              </a:bodyPr>
              <a:lstStyle/>
              <a:p>
                <a:pPr>
                  <a:defRPr/>
                </a:pPr>
                <a:r>
                  <a:rPr lang="en-US" sz="2000" dirty="0">
                    <a:solidFill>
                      <a:schemeClr val="accent1">
                        <a:lumMod val="50000"/>
                      </a:schemeClr>
                    </a:solidFill>
                    <a:latin typeface="Arial" panose="020B0604020202020204" pitchFamily="34" charset="0"/>
                    <a:cs typeface="Arial" panose="020B0604020202020204" pitchFamily="34" charset="0"/>
                  </a:rPr>
                  <a:t>2</a:t>
                </a:r>
              </a:p>
            </p:txBody>
          </p:sp>
          <p:sp>
            <p:nvSpPr>
              <p:cNvPr id="32796" name="Rectangle 50"/>
              <p:cNvSpPr>
                <a:spLocks noChangeArrowheads="1"/>
              </p:cNvSpPr>
              <p:nvPr/>
            </p:nvSpPr>
            <p:spPr bwMode="auto">
              <a:xfrm>
                <a:off x="4704" y="2952"/>
                <a:ext cx="205" cy="252"/>
              </a:xfrm>
              <a:prstGeom prst="rect">
                <a:avLst/>
              </a:prstGeom>
              <a:noFill/>
              <a:ln w="9525">
                <a:noFill/>
                <a:miter lim="800000"/>
                <a:headEnd/>
                <a:tailEnd/>
              </a:ln>
            </p:spPr>
            <p:txBody>
              <a:bodyPr wrap="none" lIns="92075" tIns="46038" rIns="92075" bIns="46038">
                <a:spAutoFit/>
              </a:bodyPr>
              <a:lstStyle/>
              <a:p>
                <a:pPr>
                  <a:defRPr/>
                </a:pPr>
                <a:r>
                  <a:rPr lang="en-US" sz="2000" dirty="0">
                    <a:solidFill>
                      <a:schemeClr val="accent1">
                        <a:lumMod val="50000"/>
                      </a:schemeClr>
                    </a:solidFill>
                    <a:latin typeface="Arial" panose="020B0604020202020204" pitchFamily="34" charset="0"/>
                    <a:cs typeface="Arial" panose="020B0604020202020204" pitchFamily="34" charset="0"/>
                  </a:rPr>
                  <a:t>3</a:t>
                </a:r>
              </a:p>
            </p:txBody>
          </p:sp>
          <p:sp>
            <p:nvSpPr>
              <p:cNvPr id="32797" name="Rectangle 51"/>
              <p:cNvSpPr>
                <a:spLocks noChangeArrowheads="1"/>
              </p:cNvSpPr>
              <p:nvPr/>
            </p:nvSpPr>
            <p:spPr bwMode="auto">
              <a:xfrm>
                <a:off x="620" y="2952"/>
                <a:ext cx="205" cy="252"/>
              </a:xfrm>
              <a:prstGeom prst="rect">
                <a:avLst/>
              </a:prstGeom>
              <a:noFill/>
              <a:ln w="9525">
                <a:noFill/>
                <a:miter lim="800000"/>
                <a:headEnd/>
                <a:tailEnd/>
              </a:ln>
            </p:spPr>
            <p:txBody>
              <a:bodyPr wrap="none" lIns="92075" tIns="46038" rIns="92075" bIns="46038">
                <a:spAutoFit/>
              </a:bodyPr>
              <a:lstStyle/>
              <a:p>
                <a:pPr>
                  <a:defRPr/>
                </a:pPr>
                <a:r>
                  <a:rPr lang="en-US" sz="2000" dirty="0">
                    <a:solidFill>
                      <a:schemeClr val="accent1">
                        <a:lumMod val="50000"/>
                      </a:schemeClr>
                    </a:solidFill>
                    <a:latin typeface="Arial" panose="020B0604020202020204" pitchFamily="34" charset="0"/>
                    <a:cs typeface="Arial" panose="020B0604020202020204" pitchFamily="34" charset="0"/>
                  </a:rPr>
                  <a:t>0</a:t>
                </a:r>
              </a:p>
            </p:txBody>
          </p:sp>
          <p:sp>
            <p:nvSpPr>
              <p:cNvPr id="32798" name="Rectangle 52"/>
              <p:cNvSpPr>
                <a:spLocks noChangeArrowheads="1"/>
              </p:cNvSpPr>
              <p:nvPr/>
            </p:nvSpPr>
            <p:spPr bwMode="auto">
              <a:xfrm>
                <a:off x="532" y="3659"/>
                <a:ext cx="387" cy="252"/>
              </a:xfrm>
              <a:prstGeom prst="rect">
                <a:avLst/>
              </a:prstGeom>
              <a:noFill/>
              <a:ln w="9525">
                <a:noFill/>
                <a:miter lim="800000"/>
                <a:headEnd/>
                <a:tailEnd/>
              </a:ln>
            </p:spPr>
            <p:txBody>
              <a:bodyPr wrap="none" lIns="92075" tIns="46038" rIns="92075" bIns="46038">
                <a:spAutoFit/>
              </a:bodyPr>
              <a:lstStyle/>
              <a:p>
                <a:pPr>
                  <a:defRPr/>
                </a:pPr>
                <a:r>
                  <a:rPr lang="en-US" sz="2000" dirty="0">
                    <a:solidFill>
                      <a:schemeClr val="accent1">
                        <a:lumMod val="50000"/>
                      </a:schemeClr>
                    </a:solidFill>
                    <a:latin typeface="Arial" panose="020B0604020202020204" pitchFamily="34" charset="0"/>
                    <a:cs typeface="Arial" panose="020B0604020202020204" pitchFamily="34" charset="0"/>
                  </a:rPr>
                  <a:t>100</a:t>
                </a:r>
              </a:p>
            </p:txBody>
          </p:sp>
          <p:sp>
            <p:nvSpPr>
              <p:cNvPr id="32799" name="Rectangle 54"/>
              <p:cNvSpPr>
                <a:spLocks noChangeArrowheads="1"/>
              </p:cNvSpPr>
              <p:nvPr/>
            </p:nvSpPr>
            <p:spPr bwMode="auto">
              <a:xfrm>
                <a:off x="2026" y="3775"/>
                <a:ext cx="436" cy="288"/>
              </a:xfrm>
              <a:prstGeom prst="rect">
                <a:avLst/>
              </a:prstGeom>
              <a:noFill/>
              <a:ln w="9525">
                <a:noFill/>
                <a:miter lim="800000"/>
                <a:headEnd/>
                <a:tailEnd/>
              </a:ln>
            </p:spPr>
            <p:txBody>
              <a:bodyPr wrap="none" anchor="ctr"/>
              <a:lstStyle/>
              <a:p>
                <a:pPr>
                  <a:defRPr/>
                </a:pPr>
                <a:endParaRPr lang="en-US" sz="2000" dirty="0">
                  <a:solidFill>
                    <a:schemeClr val="accent1">
                      <a:lumMod val="50000"/>
                    </a:schemeClr>
                  </a:solidFill>
                  <a:latin typeface="Arial" panose="020B0604020202020204" pitchFamily="34" charset="0"/>
                  <a:cs typeface="Arial" panose="020B0604020202020204" pitchFamily="34" charset="0"/>
                </a:endParaRPr>
              </a:p>
            </p:txBody>
          </p:sp>
          <p:sp>
            <p:nvSpPr>
              <p:cNvPr id="32800" name="Arc 56"/>
              <p:cNvSpPr>
                <a:spLocks/>
              </p:cNvSpPr>
              <p:nvPr/>
            </p:nvSpPr>
            <p:spPr bwMode="auto">
              <a:xfrm>
                <a:off x="868" y="3530"/>
                <a:ext cx="510" cy="27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2700" cap="rnd">
                <a:solidFill>
                  <a:schemeClr val="tx2"/>
                </a:solidFill>
                <a:round/>
                <a:headEnd type="stealth" w="med" len="lg"/>
                <a:tailEnd type="none" w="sm" len="sm"/>
              </a:ln>
            </p:spPr>
            <p:txBody>
              <a:bodyPr wrap="none" anchor="ctr"/>
              <a:lstStyle/>
              <a:p>
                <a:pPr>
                  <a:defRPr/>
                </a:pPr>
                <a:endParaRPr lang="en-US" sz="2000" dirty="0">
                  <a:solidFill>
                    <a:schemeClr val="accent1">
                      <a:lumMod val="50000"/>
                    </a:schemeClr>
                  </a:solidFill>
                  <a:latin typeface="Arial" panose="020B0604020202020204" pitchFamily="34" charset="0"/>
                  <a:cs typeface="Arial" panose="020B0604020202020204" pitchFamily="34" charset="0"/>
                </a:endParaRPr>
              </a:p>
            </p:txBody>
          </p:sp>
          <p:sp>
            <p:nvSpPr>
              <p:cNvPr id="32806" name="Line 63"/>
              <p:cNvSpPr>
                <a:spLocks noChangeShapeType="1"/>
              </p:cNvSpPr>
              <p:nvPr/>
            </p:nvSpPr>
            <p:spPr bwMode="auto">
              <a:xfrm flipH="1">
                <a:off x="720" y="3408"/>
                <a:ext cx="0" cy="175"/>
              </a:xfrm>
              <a:prstGeom prst="line">
                <a:avLst/>
              </a:prstGeom>
              <a:noFill/>
              <a:ln w="25400">
                <a:solidFill>
                  <a:schemeClr val="accent1">
                    <a:lumMod val="50000"/>
                  </a:schemeClr>
                </a:solidFill>
                <a:round/>
                <a:headEnd type="none" w="sm" len="sm"/>
                <a:tailEnd type="none" w="sm" len="sm"/>
              </a:ln>
            </p:spPr>
            <p:txBody>
              <a:bodyPr wrap="none" anchor="ctr"/>
              <a:lstStyle/>
              <a:p>
                <a:pPr>
                  <a:defRPr/>
                </a:pPr>
                <a:endParaRPr lang="en-US" sz="2000" dirty="0">
                  <a:solidFill>
                    <a:schemeClr val="accent1">
                      <a:lumMod val="50000"/>
                    </a:schemeClr>
                  </a:solidFill>
                  <a:latin typeface="Arial" panose="020B0604020202020204" pitchFamily="34" charset="0"/>
                  <a:cs typeface="Arial" panose="020B0604020202020204" pitchFamily="34" charset="0"/>
                </a:endParaRPr>
              </a:p>
            </p:txBody>
          </p:sp>
          <p:sp>
            <p:nvSpPr>
              <p:cNvPr id="32807" name="Line 64"/>
              <p:cNvSpPr>
                <a:spLocks noChangeShapeType="1"/>
              </p:cNvSpPr>
              <p:nvPr/>
            </p:nvSpPr>
            <p:spPr bwMode="auto">
              <a:xfrm flipH="1">
                <a:off x="1400" y="3408"/>
                <a:ext cx="0" cy="175"/>
              </a:xfrm>
              <a:prstGeom prst="line">
                <a:avLst/>
              </a:prstGeom>
              <a:noFill/>
              <a:ln w="25400">
                <a:solidFill>
                  <a:schemeClr val="accent1">
                    <a:lumMod val="50000"/>
                  </a:schemeClr>
                </a:solidFill>
                <a:round/>
                <a:headEnd type="none" w="sm" len="sm"/>
                <a:tailEnd type="none" w="sm" len="sm"/>
              </a:ln>
            </p:spPr>
            <p:txBody>
              <a:bodyPr wrap="none" anchor="ctr"/>
              <a:lstStyle/>
              <a:p>
                <a:pPr>
                  <a:defRPr/>
                </a:pPr>
                <a:endParaRPr lang="en-US" sz="2000" dirty="0">
                  <a:solidFill>
                    <a:schemeClr val="accent1">
                      <a:lumMod val="50000"/>
                    </a:schemeClr>
                  </a:solidFill>
                  <a:latin typeface="Arial" panose="020B0604020202020204" pitchFamily="34" charset="0"/>
                  <a:cs typeface="Arial" panose="020B0604020202020204" pitchFamily="34" charset="0"/>
                </a:endParaRPr>
              </a:p>
            </p:txBody>
          </p:sp>
          <p:sp>
            <p:nvSpPr>
              <p:cNvPr id="32808" name="Line 65"/>
              <p:cNvSpPr>
                <a:spLocks noChangeShapeType="1"/>
              </p:cNvSpPr>
              <p:nvPr/>
            </p:nvSpPr>
            <p:spPr bwMode="auto">
              <a:xfrm flipH="1">
                <a:off x="4120" y="3408"/>
                <a:ext cx="0" cy="175"/>
              </a:xfrm>
              <a:prstGeom prst="line">
                <a:avLst/>
              </a:prstGeom>
              <a:noFill/>
              <a:ln w="25400">
                <a:solidFill>
                  <a:schemeClr val="accent1">
                    <a:lumMod val="50000"/>
                  </a:schemeClr>
                </a:solidFill>
                <a:round/>
                <a:headEnd type="none" w="sm" len="sm"/>
                <a:tailEnd type="none" w="sm" len="sm"/>
              </a:ln>
            </p:spPr>
            <p:txBody>
              <a:bodyPr wrap="none" anchor="ctr"/>
              <a:lstStyle/>
              <a:p>
                <a:pPr>
                  <a:defRPr/>
                </a:pPr>
                <a:endParaRPr lang="en-US" sz="2000" dirty="0">
                  <a:solidFill>
                    <a:schemeClr val="accent1">
                      <a:lumMod val="50000"/>
                    </a:schemeClr>
                  </a:solidFill>
                  <a:latin typeface="Arial" panose="020B0604020202020204" pitchFamily="34" charset="0"/>
                  <a:cs typeface="Arial" panose="020B0604020202020204" pitchFamily="34" charset="0"/>
                </a:endParaRPr>
              </a:p>
            </p:txBody>
          </p:sp>
          <p:sp>
            <p:nvSpPr>
              <p:cNvPr id="32809" name="Line 66"/>
              <p:cNvSpPr>
                <a:spLocks noChangeShapeType="1"/>
              </p:cNvSpPr>
              <p:nvPr/>
            </p:nvSpPr>
            <p:spPr bwMode="auto">
              <a:xfrm flipH="1">
                <a:off x="3440" y="3408"/>
                <a:ext cx="0" cy="175"/>
              </a:xfrm>
              <a:prstGeom prst="line">
                <a:avLst/>
              </a:prstGeom>
              <a:noFill/>
              <a:ln w="25400">
                <a:solidFill>
                  <a:schemeClr val="accent1">
                    <a:lumMod val="50000"/>
                  </a:schemeClr>
                </a:solidFill>
                <a:round/>
                <a:headEnd type="none" w="sm" len="sm"/>
                <a:tailEnd type="none" w="sm" len="sm"/>
              </a:ln>
            </p:spPr>
            <p:txBody>
              <a:bodyPr wrap="none" anchor="ctr"/>
              <a:lstStyle/>
              <a:p>
                <a:pPr>
                  <a:defRPr/>
                </a:pPr>
                <a:endParaRPr lang="en-US" sz="2000" dirty="0">
                  <a:solidFill>
                    <a:schemeClr val="accent1">
                      <a:lumMod val="50000"/>
                    </a:schemeClr>
                  </a:solidFill>
                  <a:latin typeface="Arial" panose="020B0604020202020204" pitchFamily="34" charset="0"/>
                  <a:cs typeface="Arial" panose="020B0604020202020204" pitchFamily="34" charset="0"/>
                </a:endParaRPr>
              </a:p>
            </p:txBody>
          </p:sp>
          <p:sp>
            <p:nvSpPr>
              <p:cNvPr id="32810" name="Line 67"/>
              <p:cNvSpPr>
                <a:spLocks noChangeShapeType="1"/>
              </p:cNvSpPr>
              <p:nvPr/>
            </p:nvSpPr>
            <p:spPr bwMode="auto">
              <a:xfrm flipH="1">
                <a:off x="2760" y="3408"/>
                <a:ext cx="0" cy="175"/>
              </a:xfrm>
              <a:prstGeom prst="line">
                <a:avLst/>
              </a:prstGeom>
              <a:noFill/>
              <a:ln w="25400">
                <a:solidFill>
                  <a:schemeClr val="accent1">
                    <a:lumMod val="50000"/>
                  </a:schemeClr>
                </a:solidFill>
                <a:round/>
                <a:headEnd type="none" w="sm" len="sm"/>
                <a:tailEnd type="none" w="sm" len="sm"/>
              </a:ln>
            </p:spPr>
            <p:txBody>
              <a:bodyPr wrap="none" anchor="ctr"/>
              <a:lstStyle/>
              <a:p>
                <a:pPr>
                  <a:defRPr/>
                </a:pPr>
                <a:endParaRPr lang="en-US" sz="2000" dirty="0">
                  <a:solidFill>
                    <a:schemeClr val="accent1">
                      <a:lumMod val="50000"/>
                    </a:schemeClr>
                  </a:solidFill>
                  <a:latin typeface="Arial" panose="020B0604020202020204" pitchFamily="34" charset="0"/>
                  <a:cs typeface="Arial" panose="020B0604020202020204" pitchFamily="34" charset="0"/>
                </a:endParaRPr>
              </a:p>
            </p:txBody>
          </p:sp>
          <p:sp>
            <p:nvSpPr>
              <p:cNvPr id="32811" name="Line 68"/>
              <p:cNvSpPr>
                <a:spLocks noChangeShapeType="1"/>
              </p:cNvSpPr>
              <p:nvPr/>
            </p:nvSpPr>
            <p:spPr bwMode="auto">
              <a:xfrm flipH="1">
                <a:off x="2080" y="3408"/>
                <a:ext cx="0" cy="175"/>
              </a:xfrm>
              <a:prstGeom prst="line">
                <a:avLst/>
              </a:prstGeom>
              <a:noFill/>
              <a:ln w="25400">
                <a:solidFill>
                  <a:schemeClr val="accent1">
                    <a:lumMod val="50000"/>
                  </a:schemeClr>
                </a:solidFill>
                <a:round/>
                <a:headEnd type="none" w="sm" len="sm"/>
                <a:tailEnd type="none" w="sm" len="sm"/>
              </a:ln>
            </p:spPr>
            <p:txBody>
              <a:bodyPr wrap="none" anchor="ctr"/>
              <a:lstStyle/>
              <a:p>
                <a:pPr>
                  <a:defRPr/>
                </a:pPr>
                <a:endParaRPr lang="en-US" sz="2000" dirty="0">
                  <a:solidFill>
                    <a:schemeClr val="accent1">
                      <a:lumMod val="50000"/>
                    </a:schemeClr>
                  </a:solidFill>
                  <a:latin typeface="Arial" panose="020B0604020202020204" pitchFamily="34" charset="0"/>
                  <a:cs typeface="Arial" panose="020B0604020202020204" pitchFamily="34" charset="0"/>
                </a:endParaRPr>
              </a:p>
            </p:txBody>
          </p:sp>
          <p:sp>
            <p:nvSpPr>
              <p:cNvPr id="32812" name="Line 69"/>
              <p:cNvSpPr>
                <a:spLocks noChangeShapeType="1"/>
              </p:cNvSpPr>
              <p:nvPr/>
            </p:nvSpPr>
            <p:spPr bwMode="auto">
              <a:xfrm flipH="1">
                <a:off x="4800" y="3408"/>
                <a:ext cx="0" cy="175"/>
              </a:xfrm>
              <a:prstGeom prst="line">
                <a:avLst/>
              </a:prstGeom>
              <a:noFill/>
              <a:ln w="25400">
                <a:solidFill>
                  <a:schemeClr val="accent1">
                    <a:lumMod val="50000"/>
                  </a:schemeClr>
                </a:solidFill>
                <a:round/>
                <a:headEnd type="none" w="sm" len="sm"/>
                <a:tailEnd type="none" w="sm" len="sm"/>
              </a:ln>
            </p:spPr>
            <p:txBody>
              <a:bodyPr wrap="none" anchor="ctr"/>
              <a:lstStyle/>
              <a:p>
                <a:pPr>
                  <a:defRPr/>
                </a:pPr>
                <a:endParaRPr lang="en-US" sz="2000" dirty="0">
                  <a:solidFill>
                    <a:schemeClr val="accent1">
                      <a:lumMod val="50000"/>
                    </a:schemeClr>
                  </a:solidFill>
                  <a:latin typeface="Arial" panose="020B0604020202020204" pitchFamily="34" charset="0"/>
                  <a:cs typeface="Arial" panose="020B0604020202020204" pitchFamily="34" charset="0"/>
                </a:endParaRPr>
              </a:p>
            </p:txBody>
          </p:sp>
          <p:sp>
            <p:nvSpPr>
              <p:cNvPr id="32780" name="Oval 62"/>
              <p:cNvSpPr>
                <a:spLocks noChangeArrowheads="1"/>
              </p:cNvSpPr>
              <p:nvPr/>
            </p:nvSpPr>
            <p:spPr bwMode="auto">
              <a:xfrm>
                <a:off x="4752" y="3456"/>
                <a:ext cx="88" cy="98"/>
              </a:xfrm>
              <a:prstGeom prst="ellipse">
                <a:avLst/>
              </a:prstGeom>
              <a:solidFill>
                <a:schemeClr val="accent2"/>
              </a:solidFill>
              <a:ln w="12700">
                <a:solidFill>
                  <a:schemeClr val="accent2"/>
                </a:solidFill>
                <a:round/>
                <a:headEnd/>
                <a:tailEnd/>
              </a:ln>
            </p:spPr>
            <p:txBody>
              <a:bodyPr wrap="none" anchor="ctr"/>
              <a:lstStyle/>
              <a:p>
                <a:pPr>
                  <a:defRPr/>
                </a:pPr>
                <a:endParaRPr lang="en-US" sz="2000" dirty="0">
                  <a:solidFill>
                    <a:schemeClr val="accent1">
                      <a:lumMod val="50000"/>
                    </a:schemeClr>
                  </a:solidFill>
                  <a:latin typeface="Arial" panose="020B0604020202020204" pitchFamily="34" charset="0"/>
                  <a:cs typeface="Arial" panose="020B0604020202020204" pitchFamily="34" charset="0"/>
                </a:endParaRPr>
              </a:p>
            </p:txBody>
          </p:sp>
        </p:grpSp>
        <p:sp>
          <p:nvSpPr>
            <p:cNvPr id="63" name="Arc 56"/>
            <p:cNvSpPr>
              <a:spLocks/>
            </p:cNvSpPr>
            <p:nvPr/>
          </p:nvSpPr>
          <p:spPr bwMode="auto">
            <a:xfrm>
              <a:off x="2438400" y="5362001"/>
              <a:ext cx="809625" cy="43152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2700" cap="rnd">
              <a:solidFill>
                <a:schemeClr val="tx2"/>
              </a:solidFill>
              <a:round/>
              <a:headEnd type="stealth" w="med" len="lg"/>
              <a:tailEnd type="none" w="sm" len="sm"/>
            </a:ln>
          </p:spPr>
          <p:txBody>
            <a:bodyPr wrap="none" anchor="ctr"/>
            <a:lstStyle/>
            <a:p>
              <a:pPr>
                <a:defRPr/>
              </a:pPr>
              <a:endParaRPr lang="en-US" sz="2000" dirty="0">
                <a:solidFill>
                  <a:schemeClr val="accent1">
                    <a:lumMod val="50000"/>
                  </a:schemeClr>
                </a:solidFill>
                <a:latin typeface="Arial" panose="020B0604020202020204" pitchFamily="34" charset="0"/>
                <a:cs typeface="Arial" panose="020B0604020202020204" pitchFamily="34" charset="0"/>
              </a:endParaRPr>
            </a:p>
          </p:txBody>
        </p:sp>
        <p:sp>
          <p:nvSpPr>
            <p:cNvPr id="64" name="Arc 56"/>
            <p:cNvSpPr>
              <a:spLocks/>
            </p:cNvSpPr>
            <p:nvPr/>
          </p:nvSpPr>
          <p:spPr bwMode="auto">
            <a:xfrm>
              <a:off x="3495675" y="5362001"/>
              <a:ext cx="809625" cy="43152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2700" cap="rnd">
              <a:solidFill>
                <a:schemeClr val="tx2"/>
              </a:solidFill>
              <a:round/>
              <a:headEnd type="stealth" w="med" len="lg"/>
              <a:tailEnd type="none" w="sm" len="sm"/>
            </a:ln>
          </p:spPr>
          <p:txBody>
            <a:bodyPr wrap="none" anchor="ctr"/>
            <a:lstStyle/>
            <a:p>
              <a:pPr>
                <a:defRPr/>
              </a:pPr>
              <a:endParaRPr lang="en-US" sz="2000" dirty="0">
                <a:solidFill>
                  <a:schemeClr val="accent1">
                    <a:lumMod val="50000"/>
                  </a:schemeClr>
                </a:solidFill>
                <a:latin typeface="Arial" panose="020B0604020202020204" pitchFamily="34" charset="0"/>
                <a:cs typeface="Arial" panose="020B0604020202020204" pitchFamily="34" charset="0"/>
              </a:endParaRPr>
            </a:p>
          </p:txBody>
        </p:sp>
        <p:sp>
          <p:nvSpPr>
            <p:cNvPr id="65" name="Arc 56"/>
            <p:cNvSpPr>
              <a:spLocks/>
            </p:cNvSpPr>
            <p:nvPr/>
          </p:nvSpPr>
          <p:spPr bwMode="auto">
            <a:xfrm>
              <a:off x="4591050" y="5362001"/>
              <a:ext cx="809625" cy="43152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2700" cap="rnd">
              <a:solidFill>
                <a:schemeClr val="tx2"/>
              </a:solidFill>
              <a:round/>
              <a:headEnd type="stealth" w="med" len="lg"/>
              <a:tailEnd type="none" w="sm" len="sm"/>
            </a:ln>
          </p:spPr>
          <p:txBody>
            <a:bodyPr wrap="none" anchor="ctr"/>
            <a:lstStyle/>
            <a:p>
              <a:pPr>
                <a:defRPr/>
              </a:pPr>
              <a:endParaRPr lang="en-US" sz="2000" dirty="0">
                <a:solidFill>
                  <a:schemeClr val="accent1">
                    <a:lumMod val="50000"/>
                  </a:schemeClr>
                </a:solidFill>
                <a:latin typeface="Arial" panose="020B0604020202020204" pitchFamily="34" charset="0"/>
                <a:cs typeface="Arial" panose="020B0604020202020204" pitchFamily="34" charset="0"/>
              </a:endParaRPr>
            </a:p>
          </p:txBody>
        </p:sp>
        <p:sp>
          <p:nvSpPr>
            <p:cNvPr id="66" name="Arc 56"/>
            <p:cNvSpPr>
              <a:spLocks/>
            </p:cNvSpPr>
            <p:nvPr/>
          </p:nvSpPr>
          <p:spPr bwMode="auto">
            <a:xfrm>
              <a:off x="5667375" y="5362001"/>
              <a:ext cx="809625" cy="43152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2700" cap="rnd">
              <a:solidFill>
                <a:schemeClr val="tx2"/>
              </a:solidFill>
              <a:round/>
              <a:headEnd type="stealth" w="med" len="lg"/>
              <a:tailEnd type="none" w="sm" len="sm"/>
            </a:ln>
          </p:spPr>
          <p:txBody>
            <a:bodyPr wrap="none" anchor="ctr"/>
            <a:lstStyle/>
            <a:p>
              <a:pPr>
                <a:defRPr/>
              </a:pPr>
              <a:endParaRPr lang="en-US" sz="2000" dirty="0">
                <a:solidFill>
                  <a:schemeClr val="accent1">
                    <a:lumMod val="50000"/>
                  </a:schemeClr>
                </a:solidFill>
                <a:latin typeface="Arial" panose="020B0604020202020204" pitchFamily="34" charset="0"/>
                <a:cs typeface="Arial" panose="020B0604020202020204" pitchFamily="34" charset="0"/>
              </a:endParaRPr>
            </a:p>
          </p:txBody>
        </p:sp>
        <p:sp>
          <p:nvSpPr>
            <p:cNvPr id="67" name="Arc 56"/>
            <p:cNvSpPr>
              <a:spLocks/>
            </p:cNvSpPr>
            <p:nvPr/>
          </p:nvSpPr>
          <p:spPr bwMode="auto">
            <a:xfrm>
              <a:off x="6724650" y="5362001"/>
              <a:ext cx="809625" cy="43152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2700" cap="rnd">
              <a:solidFill>
                <a:schemeClr val="tx2"/>
              </a:solidFill>
              <a:round/>
              <a:headEnd type="stealth" w="med" len="lg"/>
              <a:tailEnd type="none" w="sm" len="sm"/>
            </a:ln>
          </p:spPr>
          <p:txBody>
            <a:bodyPr wrap="none" anchor="ctr"/>
            <a:lstStyle/>
            <a:p>
              <a:pPr>
                <a:defRPr/>
              </a:pPr>
              <a:endParaRPr lang="en-US" sz="2000" dirty="0">
                <a:solidFill>
                  <a:schemeClr val="accent1">
                    <a:lumMod val="50000"/>
                  </a:schemeClr>
                </a:solidFill>
                <a:latin typeface="Arial" panose="020B0604020202020204" pitchFamily="34" charset="0"/>
                <a:cs typeface="Arial" panose="020B0604020202020204" pitchFamily="34" charset="0"/>
              </a:endParaRPr>
            </a:p>
          </p:txBody>
        </p:sp>
      </p:grpSp>
      <p:grpSp>
        <p:nvGrpSpPr>
          <p:cNvPr id="7" name="Group 70"/>
          <p:cNvGrpSpPr>
            <a:grpSpLocks/>
          </p:cNvGrpSpPr>
          <p:nvPr/>
        </p:nvGrpSpPr>
        <p:grpSpPr bwMode="auto">
          <a:xfrm>
            <a:off x="0" y="0"/>
            <a:ext cx="9139238" cy="277813"/>
            <a:chOff x="0" y="0"/>
            <a:chExt cx="9139428" cy="277813"/>
          </a:xfrm>
        </p:grpSpPr>
        <p:sp>
          <p:nvSpPr>
            <p:cNvPr id="78" name="TextBox 77"/>
            <p:cNvSpPr txBox="1"/>
            <p:nvPr/>
          </p:nvSpPr>
          <p:spPr bwMode="auto">
            <a:xfrm>
              <a:off x="0" y="0"/>
              <a:ext cx="1308127" cy="277813"/>
            </a:xfrm>
            <a:prstGeom prst="rect">
              <a:avLst/>
            </a:prstGeom>
            <a:solidFill>
              <a:schemeClr val="accent4">
                <a:lumMod val="40000"/>
                <a:lumOff val="60000"/>
              </a:schemeClr>
            </a:solidFill>
            <a:ln w="12700">
              <a:solidFill>
                <a:schemeClr val="tx1"/>
              </a:solidFill>
            </a:ln>
          </p:spPr>
          <p:txBody>
            <a:bodyPr>
              <a:spAutoFit/>
            </a:bodyPr>
            <a:lstStyle/>
            <a:p>
              <a:pPr algn="ctr">
                <a:defRPr/>
              </a:pPr>
              <a:r>
                <a:rPr lang="en-US" sz="1200" dirty="0">
                  <a:hlinkClick r:id="rId3" action="ppaction://hlinksldjump"/>
                </a:rPr>
                <a:t>INTRO</a:t>
              </a:r>
              <a:endParaRPr lang="en-US" sz="1200" dirty="0"/>
            </a:p>
          </p:txBody>
        </p:sp>
        <p:sp>
          <p:nvSpPr>
            <p:cNvPr id="79" name="TextBox 78"/>
            <p:cNvSpPr txBox="1"/>
            <p:nvPr/>
          </p:nvSpPr>
          <p:spPr bwMode="auto">
            <a:xfrm>
              <a:off x="1303365"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solidFill>
                    <a:srgbClr val="7C0019"/>
                  </a:solidFill>
                  <a:hlinkClick r:id="rId4" action="ppaction://hlinksldjump"/>
                </a:rPr>
                <a:t>FUTURE VALUE</a:t>
              </a:r>
              <a:endParaRPr lang="en-US" sz="1200" spc="-100" dirty="0">
                <a:solidFill>
                  <a:srgbClr val="7C0019"/>
                </a:solidFill>
              </a:endParaRPr>
            </a:p>
          </p:txBody>
        </p:sp>
        <p:sp>
          <p:nvSpPr>
            <p:cNvPr id="80" name="TextBox 79"/>
            <p:cNvSpPr txBox="1"/>
            <p:nvPr/>
          </p:nvSpPr>
          <p:spPr bwMode="auto">
            <a:xfrm>
              <a:off x="5215046"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5" action="ppaction://hlinksldjump"/>
                </a:rPr>
                <a:t>ANNUITIES</a:t>
              </a:r>
              <a:endParaRPr lang="en-US" sz="1200" dirty="0"/>
            </a:p>
          </p:txBody>
        </p:sp>
        <p:sp>
          <p:nvSpPr>
            <p:cNvPr id="81" name="TextBox 80"/>
            <p:cNvSpPr txBox="1"/>
            <p:nvPr/>
          </p:nvSpPr>
          <p:spPr bwMode="auto">
            <a:xfrm>
              <a:off x="2608317" y="0"/>
              <a:ext cx="1306539"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6" action="ppaction://hlinksldjump"/>
                </a:rPr>
                <a:t>PRESENT VALUE</a:t>
              </a:r>
              <a:endParaRPr lang="en-US" sz="1200" spc="-100" dirty="0"/>
            </a:p>
          </p:txBody>
        </p:sp>
        <p:sp>
          <p:nvSpPr>
            <p:cNvPr id="82" name="TextBox 81"/>
            <p:cNvSpPr txBox="1"/>
            <p:nvPr/>
          </p:nvSpPr>
          <p:spPr bwMode="auto">
            <a:xfrm>
              <a:off x="7823363" y="0"/>
              <a:ext cx="1316065"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7" action="ppaction://hlinksldjump"/>
                </a:rPr>
                <a:t>AMORTIZATION</a:t>
              </a:r>
              <a:endParaRPr lang="en-US" sz="1200" spc="-100" dirty="0"/>
            </a:p>
          </p:txBody>
        </p:sp>
        <p:sp>
          <p:nvSpPr>
            <p:cNvPr id="83" name="TextBox 82"/>
            <p:cNvSpPr txBox="1"/>
            <p:nvPr/>
          </p:nvSpPr>
          <p:spPr bwMode="auto">
            <a:xfrm>
              <a:off x="3911681"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8" action="ppaction://hlinksldjump"/>
                </a:rPr>
                <a:t>I &amp; N</a:t>
              </a:r>
              <a:endParaRPr lang="en-US" sz="1200" dirty="0"/>
            </a:p>
          </p:txBody>
        </p:sp>
        <p:sp>
          <p:nvSpPr>
            <p:cNvPr id="84" name="TextBox 83"/>
            <p:cNvSpPr txBox="1"/>
            <p:nvPr/>
          </p:nvSpPr>
          <p:spPr bwMode="auto">
            <a:xfrm>
              <a:off x="6518411" y="0"/>
              <a:ext cx="1308127" cy="277813"/>
            </a:xfrm>
            <a:prstGeom prst="rect">
              <a:avLst/>
            </a:prstGeom>
            <a:solidFill>
              <a:schemeClr val="bg2">
                <a:lumMod val="75000"/>
              </a:schemeClr>
            </a:solidFill>
            <a:ln>
              <a:solidFill>
                <a:schemeClr val="tx1"/>
              </a:solidFill>
            </a:ln>
          </p:spPr>
          <p:txBody>
            <a:bodyPr>
              <a:spAutoFit/>
            </a:bodyPr>
            <a:lstStyle/>
            <a:p>
              <a:pPr algn="ctr">
                <a:defRPr/>
              </a:pPr>
              <a:r>
                <a:rPr lang="en-US" sz="1200" spc="-100" dirty="0">
                  <a:hlinkClick r:id="rId9" action="ppaction://hlinksldjump"/>
                </a:rPr>
                <a:t>RATES/RETURN</a:t>
              </a:r>
              <a:endParaRPr lang="en-US" sz="1200" spc="-100" dirty="0"/>
            </a:p>
          </p:txBody>
        </p:sp>
      </p:grpSp>
      <p:sp>
        <p:nvSpPr>
          <p:cNvPr id="86" name="Pentagon 85"/>
          <p:cNvSpPr/>
          <p:nvPr/>
        </p:nvSpPr>
        <p:spPr bwMode="auto">
          <a:xfrm>
            <a:off x="0" y="276225"/>
            <a:ext cx="7845425" cy="92075"/>
          </a:xfrm>
          <a:prstGeom prst="homePlate">
            <a:avLst/>
          </a:prstGeom>
          <a:solidFill>
            <a:schemeClr val="tx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86"/>
                                        </p:tgtEl>
                                        <p:attrNameLst>
                                          <p:attrName>style.visibility</p:attrName>
                                        </p:attrNameLst>
                                      </p:cBhvr>
                                      <p:to>
                                        <p:strVal val="visible"/>
                                      </p:to>
                                    </p:set>
                                    <p:anim calcmode="lin" valueType="num">
                                      <p:cBhvr additive="base">
                                        <p:cTn id="12" dur="1000" fill="hold"/>
                                        <p:tgtEl>
                                          <p:spTgt spid="86"/>
                                        </p:tgtEl>
                                        <p:attrNameLst>
                                          <p:attrName>ppt_x</p:attrName>
                                        </p:attrNameLst>
                                      </p:cBhvr>
                                      <p:tavLst>
                                        <p:tav tm="0">
                                          <p:val>
                                            <p:strVal val="0-#ppt_w/2"/>
                                          </p:val>
                                        </p:tav>
                                        <p:tav tm="100000">
                                          <p:val>
                                            <p:strVal val="#ppt_x"/>
                                          </p:val>
                                        </p:tav>
                                      </p:tavLst>
                                    </p:anim>
                                    <p:anim calcmode="lin" valueType="num">
                                      <p:cBhvr additive="base">
                                        <p:cTn id="13" dur="1000" fill="hold"/>
                                        <p:tgtEl>
                                          <p:spTgt spid="86"/>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55299">
                                            <p:txEl>
                                              <p:pRg st="0" end="0"/>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p:bldP spid="86"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284163"/>
            <a:ext cx="8229600" cy="987425"/>
          </a:xfrm>
        </p:spPr>
        <p:txBody>
          <a:bodyPr/>
          <a:lstStyle/>
          <a:p>
            <a:pPr eaLnBrk="1" hangingPunct="1"/>
            <a:r>
              <a:rPr lang="en-US" dirty="0" smtClean="0"/>
              <a:t>Classification of Interest Rates</a:t>
            </a:r>
          </a:p>
        </p:txBody>
      </p:sp>
      <p:sp>
        <p:nvSpPr>
          <p:cNvPr id="56323" name="Rectangle 3"/>
          <p:cNvSpPr>
            <a:spLocks noGrp="1" noChangeArrowheads="1"/>
          </p:cNvSpPr>
          <p:nvPr>
            <p:ph sz="quarter" idx="1"/>
          </p:nvPr>
        </p:nvSpPr>
        <p:spPr>
          <a:xfrm>
            <a:off x="612775" y="1600200"/>
            <a:ext cx="7616825" cy="4495800"/>
          </a:xfrm>
        </p:spPr>
        <p:txBody>
          <a:bodyPr/>
          <a:lstStyle/>
          <a:p>
            <a:pPr eaLnBrk="1" hangingPunct="1">
              <a:defRPr/>
            </a:pPr>
            <a:r>
              <a:rPr lang="en-US" dirty="0" smtClean="0"/>
              <a:t>Nominal rate (I</a:t>
            </a:r>
            <a:r>
              <a:rPr lang="en-US" baseline="-25000" dirty="0" smtClean="0"/>
              <a:t>NOM</a:t>
            </a:r>
            <a:r>
              <a:rPr lang="en-US" dirty="0" smtClean="0"/>
              <a:t>):  also called the quoted or stated rate.  An annual rate that ignores compounding effects.</a:t>
            </a:r>
          </a:p>
          <a:p>
            <a:pPr lvl="1" eaLnBrk="1" hangingPunct="1">
              <a:defRPr/>
            </a:pPr>
            <a:r>
              <a:rPr lang="en-US" dirty="0" smtClean="0"/>
              <a:t>I</a:t>
            </a:r>
            <a:r>
              <a:rPr lang="en-US" baseline="-25000" dirty="0" smtClean="0"/>
              <a:t>NOM</a:t>
            </a:r>
            <a:r>
              <a:rPr lang="en-US" dirty="0" smtClean="0"/>
              <a:t> is stated in contracts.  Periods must also be given, e.g. 4% quarterly or 4% daily interest.</a:t>
            </a:r>
          </a:p>
          <a:p>
            <a:pPr eaLnBrk="1" hangingPunct="1">
              <a:defRPr/>
            </a:pPr>
            <a:r>
              <a:rPr lang="en-US" dirty="0" smtClean="0"/>
              <a:t>Periodic rate (I</a:t>
            </a:r>
            <a:r>
              <a:rPr lang="en-US" baseline="-25000" dirty="0" smtClean="0"/>
              <a:t>PER</a:t>
            </a:r>
            <a:r>
              <a:rPr lang="en-US" dirty="0" smtClean="0"/>
              <a:t>):  amount of interest charged each period, e.g. monthly or quarterly.</a:t>
            </a:r>
          </a:p>
          <a:p>
            <a:pPr lvl="1" eaLnBrk="1" hangingPunct="1">
              <a:defRPr/>
            </a:pPr>
            <a:r>
              <a:rPr lang="en-US" dirty="0" smtClean="0"/>
              <a:t>I</a:t>
            </a:r>
            <a:r>
              <a:rPr lang="en-US" baseline="-25000" dirty="0" smtClean="0"/>
              <a:t>PER</a:t>
            </a:r>
            <a:r>
              <a:rPr lang="en-US" dirty="0" smtClean="0"/>
              <a:t> = I</a:t>
            </a:r>
            <a:r>
              <a:rPr lang="en-US" baseline="-25000" dirty="0" smtClean="0"/>
              <a:t>NOM</a:t>
            </a:r>
            <a:r>
              <a:rPr lang="en-US" dirty="0" smtClean="0"/>
              <a:t>/M, where M is the number of compounding periods per year.  M = 4 for quarterly and M = 12 for monthly compounding.</a:t>
            </a:r>
          </a:p>
        </p:txBody>
      </p:sp>
      <p:sp>
        <p:nvSpPr>
          <p:cNvPr id="5" name="Slide Number Placeholder 4"/>
          <p:cNvSpPr>
            <a:spLocks noGrp="1"/>
          </p:cNvSpPr>
          <p:nvPr>
            <p:ph type="sldNum" sz="quarter" idx="10"/>
          </p:nvPr>
        </p:nvSpPr>
        <p:spPr/>
        <p:txBody>
          <a:bodyPr/>
          <a:lstStyle/>
          <a:p>
            <a:pPr>
              <a:defRPr/>
            </a:pPr>
            <a:r>
              <a:rPr lang="en-US" dirty="0"/>
              <a:t>5-</a:t>
            </a:r>
            <a:fld id="{C6A56995-4EAF-4705-9546-5117B91AA267}" type="slidenum">
              <a:rPr lang="en-US"/>
              <a:pPr>
                <a:defRPr/>
              </a:pPr>
              <a:t>27</a:t>
            </a:fld>
            <a:endParaRPr lang="en-US" dirty="0"/>
          </a:p>
        </p:txBody>
      </p:sp>
      <p:grpSp>
        <p:nvGrpSpPr>
          <p:cNvPr id="2" name="Group 12"/>
          <p:cNvGrpSpPr>
            <a:grpSpLocks/>
          </p:cNvGrpSpPr>
          <p:nvPr/>
        </p:nvGrpSpPr>
        <p:grpSpPr bwMode="auto">
          <a:xfrm>
            <a:off x="0" y="0"/>
            <a:ext cx="9139238" cy="277813"/>
            <a:chOff x="0" y="0"/>
            <a:chExt cx="9139428" cy="277813"/>
          </a:xfrm>
        </p:grpSpPr>
        <p:sp>
          <p:nvSpPr>
            <p:cNvPr id="15" name="TextBox 14"/>
            <p:cNvSpPr txBox="1"/>
            <p:nvPr/>
          </p:nvSpPr>
          <p:spPr bwMode="auto">
            <a:xfrm>
              <a:off x="0" y="0"/>
              <a:ext cx="1308127" cy="277813"/>
            </a:xfrm>
            <a:prstGeom prst="rect">
              <a:avLst/>
            </a:prstGeom>
            <a:solidFill>
              <a:schemeClr val="accent4">
                <a:lumMod val="40000"/>
                <a:lumOff val="60000"/>
              </a:schemeClr>
            </a:solidFill>
            <a:ln w="12700">
              <a:solidFill>
                <a:schemeClr val="tx1"/>
              </a:solidFill>
            </a:ln>
          </p:spPr>
          <p:txBody>
            <a:bodyPr>
              <a:spAutoFit/>
            </a:bodyPr>
            <a:lstStyle/>
            <a:p>
              <a:pPr algn="ctr">
                <a:defRPr/>
              </a:pPr>
              <a:r>
                <a:rPr lang="en-US" sz="1200" dirty="0">
                  <a:hlinkClick r:id="rId3" action="ppaction://hlinksldjump"/>
                </a:rPr>
                <a:t>INTRO</a:t>
              </a:r>
              <a:endParaRPr lang="en-US" sz="1200" dirty="0"/>
            </a:p>
          </p:txBody>
        </p:sp>
        <p:sp>
          <p:nvSpPr>
            <p:cNvPr id="16" name="TextBox 15"/>
            <p:cNvSpPr txBox="1"/>
            <p:nvPr/>
          </p:nvSpPr>
          <p:spPr bwMode="auto">
            <a:xfrm>
              <a:off x="1303365"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solidFill>
                    <a:srgbClr val="7C0019"/>
                  </a:solidFill>
                  <a:hlinkClick r:id="rId4" action="ppaction://hlinksldjump"/>
                </a:rPr>
                <a:t>FUTURE VALUE</a:t>
              </a:r>
              <a:endParaRPr lang="en-US" sz="1200" spc="-100" dirty="0">
                <a:solidFill>
                  <a:srgbClr val="7C0019"/>
                </a:solidFill>
              </a:endParaRPr>
            </a:p>
          </p:txBody>
        </p:sp>
        <p:sp>
          <p:nvSpPr>
            <p:cNvPr id="17" name="TextBox 16"/>
            <p:cNvSpPr txBox="1"/>
            <p:nvPr/>
          </p:nvSpPr>
          <p:spPr bwMode="auto">
            <a:xfrm>
              <a:off x="5215046"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5" action="ppaction://hlinksldjump"/>
                </a:rPr>
                <a:t>ANNUITIES</a:t>
              </a:r>
              <a:endParaRPr lang="en-US" sz="1200" dirty="0"/>
            </a:p>
          </p:txBody>
        </p:sp>
        <p:sp>
          <p:nvSpPr>
            <p:cNvPr id="18" name="TextBox 17"/>
            <p:cNvSpPr txBox="1"/>
            <p:nvPr/>
          </p:nvSpPr>
          <p:spPr bwMode="auto">
            <a:xfrm>
              <a:off x="2608317" y="0"/>
              <a:ext cx="1306539"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6" action="ppaction://hlinksldjump"/>
                </a:rPr>
                <a:t>PRESENT VALUE</a:t>
              </a:r>
              <a:endParaRPr lang="en-US" sz="1200" spc="-100" dirty="0"/>
            </a:p>
          </p:txBody>
        </p:sp>
        <p:sp>
          <p:nvSpPr>
            <p:cNvPr id="19" name="TextBox 18"/>
            <p:cNvSpPr txBox="1"/>
            <p:nvPr/>
          </p:nvSpPr>
          <p:spPr bwMode="auto">
            <a:xfrm>
              <a:off x="7823363" y="0"/>
              <a:ext cx="1316065"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7" action="ppaction://hlinksldjump"/>
                </a:rPr>
                <a:t>AMORTIZATION</a:t>
              </a:r>
              <a:endParaRPr lang="en-US" sz="1200" spc="-100" dirty="0"/>
            </a:p>
          </p:txBody>
        </p:sp>
        <p:sp>
          <p:nvSpPr>
            <p:cNvPr id="20" name="TextBox 19"/>
            <p:cNvSpPr txBox="1"/>
            <p:nvPr/>
          </p:nvSpPr>
          <p:spPr bwMode="auto">
            <a:xfrm>
              <a:off x="3911681"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8" action="ppaction://hlinksldjump"/>
                </a:rPr>
                <a:t>I &amp; N</a:t>
              </a:r>
              <a:endParaRPr lang="en-US" sz="1200" dirty="0"/>
            </a:p>
          </p:txBody>
        </p:sp>
        <p:sp>
          <p:nvSpPr>
            <p:cNvPr id="21" name="TextBox 20"/>
            <p:cNvSpPr txBox="1"/>
            <p:nvPr/>
          </p:nvSpPr>
          <p:spPr bwMode="auto">
            <a:xfrm>
              <a:off x="6518411" y="0"/>
              <a:ext cx="1308127" cy="277813"/>
            </a:xfrm>
            <a:prstGeom prst="rect">
              <a:avLst/>
            </a:prstGeom>
            <a:solidFill>
              <a:schemeClr val="bg2">
                <a:lumMod val="75000"/>
              </a:schemeClr>
            </a:solidFill>
            <a:ln>
              <a:solidFill>
                <a:schemeClr val="tx1"/>
              </a:solidFill>
            </a:ln>
          </p:spPr>
          <p:txBody>
            <a:bodyPr>
              <a:spAutoFit/>
            </a:bodyPr>
            <a:lstStyle/>
            <a:p>
              <a:pPr algn="ctr">
                <a:defRPr/>
              </a:pPr>
              <a:r>
                <a:rPr lang="en-US" sz="1200" spc="-100" dirty="0">
                  <a:hlinkClick r:id="rId9" action="ppaction://hlinksldjump"/>
                </a:rPr>
                <a:t>RATES/RETURN</a:t>
              </a:r>
              <a:endParaRPr lang="en-US" sz="1200" spc="-100" dirty="0"/>
            </a:p>
          </p:txBody>
        </p:sp>
      </p:grpSp>
      <p:sp>
        <p:nvSpPr>
          <p:cNvPr id="28" name="Pentagon 27"/>
          <p:cNvSpPr/>
          <p:nvPr/>
        </p:nvSpPr>
        <p:spPr bwMode="auto">
          <a:xfrm>
            <a:off x="0" y="276225"/>
            <a:ext cx="7845425" cy="92075"/>
          </a:xfrm>
          <a:prstGeom prst="homePlate">
            <a:avLst/>
          </a:prstGeom>
          <a:solidFill>
            <a:schemeClr val="tx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8"/>
                                        </p:tgtEl>
                                        <p:attrNameLst>
                                          <p:attrName>style.visibility</p:attrName>
                                        </p:attrNameLst>
                                      </p:cBhvr>
                                      <p:to>
                                        <p:strVal val="visible"/>
                                      </p:to>
                                    </p:set>
                                    <p:anim calcmode="lin" valueType="num">
                                      <p:cBhvr additive="base">
                                        <p:cTn id="12" dur="1000" fill="hold"/>
                                        <p:tgtEl>
                                          <p:spTgt spid="28"/>
                                        </p:tgtEl>
                                        <p:attrNameLst>
                                          <p:attrName>ppt_x</p:attrName>
                                        </p:attrNameLst>
                                      </p:cBhvr>
                                      <p:tavLst>
                                        <p:tav tm="0">
                                          <p:val>
                                            <p:strVal val="0-#ppt_w/2"/>
                                          </p:val>
                                        </p:tav>
                                        <p:tav tm="100000">
                                          <p:val>
                                            <p:strVal val="#ppt_x"/>
                                          </p:val>
                                        </p:tav>
                                      </p:tavLst>
                                    </p:anim>
                                    <p:anim calcmode="lin" valueType="num">
                                      <p:cBhvr additive="base">
                                        <p:cTn id="13" dur="1000" fill="hold"/>
                                        <p:tgtEl>
                                          <p:spTgt spid="28"/>
                                        </p:tgtEl>
                                        <p:attrNameLst>
                                          <p:attrName>ppt_y</p:attrName>
                                        </p:attrNameLst>
                                      </p:cBhvr>
                                      <p:tavLst>
                                        <p:tav tm="0">
                                          <p:val>
                                            <p:strVal val="#ppt_y"/>
                                          </p:val>
                                        </p:tav>
                                        <p:tav tm="100000">
                                          <p:val>
                                            <p:strVal val="#ppt_y"/>
                                          </p:val>
                                        </p:tav>
                                      </p:tavLst>
                                    </p:anim>
                                  </p:childTnLst>
                                </p:cTn>
                              </p:par>
                              <p:par>
                                <p:cTn id="14" presetID="1" presetClass="entr" presetSubtype="0" fill="hold" grpId="0" nodeType="withEffect">
                                  <p:stCondLst>
                                    <p:cond delay="0"/>
                                  </p:stCondLst>
                                  <p:childTnLst>
                                    <p:set>
                                      <p:cBhvr>
                                        <p:cTn id="15" dur="1" fill="hold">
                                          <p:stCondLst>
                                            <p:cond delay="0"/>
                                          </p:stCondLst>
                                        </p:cTn>
                                        <p:tgtEl>
                                          <p:spTgt spid="56323">
                                            <p:txEl>
                                              <p:pRg st="0" end="0"/>
                                            </p:txEl>
                                          </p:spTgt>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56323">
                                            <p:txEl>
                                              <p:pRg st="1" end="1"/>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56323">
                                            <p:txEl>
                                              <p:pRg st="2" end="2"/>
                                            </p:txEl>
                                          </p:spTgt>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5632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p:bldP spid="28"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284163"/>
            <a:ext cx="8229600" cy="987425"/>
          </a:xfrm>
        </p:spPr>
        <p:txBody>
          <a:bodyPr/>
          <a:lstStyle/>
          <a:p>
            <a:pPr eaLnBrk="1" hangingPunct="1"/>
            <a:r>
              <a:rPr lang="en-US" dirty="0" smtClean="0"/>
              <a:t>Classification of Interest Rates</a:t>
            </a:r>
          </a:p>
        </p:txBody>
      </p:sp>
      <p:sp>
        <p:nvSpPr>
          <p:cNvPr id="31747" name="Rectangle 3"/>
          <p:cNvSpPr>
            <a:spLocks noGrp="1" noChangeArrowheads="1"/>
          </p:cNvSpPr>
          <p:nvPr>
            <p:ph sz="quarter" idx="1"/>
          </p:nvPr>
        </p:nvSpPr>
        <p:spPr>
          <a:xfrm>
            <a:off x="612775" y="1600200"/>
            <a:ext cx="7616825" cy="4495800"/>
          </a:xfrm>
        </p:spPr>
        <p:txBody>
          <a:bodyPr/>
          <a:lstStyle/>
          <a:p>
            <a:pPr eaLnBrk="1" hangingPunct="1">
              <a:spcAft>
                <a:spcPts val="600"/>
              </a:spcAft>
              <a:tabLst>
                <a:tab pos="914400" algn="l"/>
                <a:tab pos="2057400" algn="l"/>
              </a:tabLst>
              <a:defRPr/>
            </a:pPr>
            <a:r>
              <a:rPr lang="en-US" dirty="0" smtClean="0"/>
              <a:t>Effective (or equivalent) annual rate (EAR = EFF%):  the annual rate of interest actually being earned, considering compounding.</a:t>
            </a:r>
          </a:p>
          <a:p>
            <a:pPr lvl="1" eaLnBrk="1" hangingPunct="1">
              <a:spcAft>
                <a:spcPts val="600"/>
              </a:spcAft>
              <a:tabLst>
                <a:tab pos="914400" algn="l"/>
                <a:tab pos="2057400" algn="l"/>
              </a:tabLst>
              <a:defRPr/>
            </a:pPr>
            <a:r>
              <a:rPr lang="en-US" dirty="0" smtClean="0"/>
              <a:t>EFF% for 4% semiannual interest</a:t>
            </a:r>
          </a:p>
          <a:p>
            <a:pPr lvl="1" eaLnBrk="1" hangingPunct="1">
              <a:spcAft>
                <a:spcPts val="600"/>
              </a:spcAft>
              <a:buFont typeface="Wingdings" pitchFamily="2" charset="2"/>
              <a:buNone/>
              <a:tabLst>
                <a:tab pos="803275" algn="l"/>
                <a:tab pos="1717675" algn="l"/>
              </a:tabLst>
              <a:defRPr/>
            </a:pPr>
            <a:r>
              <a:rPr lang="en-US" dirty="0" smtClean="0"/>
              <a:t>		EFF%	= (1 + I</a:t>
            </a:r>
            <a:r>
              <a:rPr lang="en-US" baseline="-25000" dirty="0" smtClean="0"/>
              <a:t>NOM</a:t>
            </a:r>
            <a:r>
              <a:rPr lang="en-US" dirty="0" smtClean="0"/>
              <a:t>/M)</a:t>
            </a:r>
            <a:r>
              <a:rPr lang="en-US" baseline="30000" dirty="0" smtClean="0"/>
              <a:t>M</a:t>
            </a:r>
            <a:r>
              <a:rPr lang="en-US" dirty="0" smtClean="0"/>
              <a:t> – 1</a:t>
            </a:r>
          </a:p>
          <a:p>
            <a:pPr lvl="1" eaLnBrk="1" hangingPunct="1">
              <a:spcAft>
                <a:spcPts val="600"/>
              </a:spcAft>
              <a:buFont typeface="Wingdings" pitchFamily="2" charset="2"/>
              <a:buNone/>
              <a:tabLst>
                <a:tab pos="1717675" algn="l"/>
              </a:tabLst>
              <a:defRPr/>
            </a:pPr>
            <a:r>
              <a:rPr lang="en-US" dirty="0" smtClean="0"/>
              <a:t>		= (1 + 0.04/2)</a:t>
            </a:r>
            <a:r>
              <a:rPr lang="en-US" baseline="30000" dirty="0" smtClean="0"/>
              <a:t>2</a:t>
            </a:r>
            <a:r>
              <a:rPr lang="en-US" dirty="0" smtClean="0"/>
              <a:t> – 1 = 4.04%</a:t>
            </a:r>
          </a:p>
          <a:p>
            <a:pPr lvl="1" eaLnBrk="1" hangingPunct="1">
              <a:spcAft>
                <a:spcPts val="600"/>
              </a:spcAft>
              <a:tabLst>
                <a:tab pos="1714500" algn="l"/>
              </a:tabLst>
              <a:defRPr/>
            </a:pPr>
            <a:r>
              <a:rPr lang="en-US" dirty="0" smtClean="0"/>
              <a:t>Excel:	=EFFECT(nominal_rate,npery)</a:t>
            </a:r>
          </a:p>
          <a:p>
            <a:pPr lvl="2" eaLnBrk="1" hangingPunct="1">
              <a:spcAft>
                <a:spcPts val="600"/>
              </a:spcAft>
              <a:buFont typeface="Wingdings" pitchFamily="2" charset="2"/>
              <a:buNone/>
              <a:tabLst>
                <a:tab pos="1714500" algn="l"/>
              </a:tabLst>
              <a:defRPr/>
            </a:pPr>
            <a:r>
              <a:rPr lang="en-US" sz="2400" dirty="0" smtClean="0"/>
              <a:t>		=EFFECT(.04,2)</a:t>
            </a:r>
          </a:p>
          <a:p>
            <a:pPr lvl="1" eaLnBrk="1" hangingPunct="1">
              <a:spcAft>
                <a:spcPts val="600"/>
              </a:spcAft>
              <a:tabLst>
                <a:tab pos="803275" algn="l"/>
                <a:tab pos="1717675" algn="l"/>
              </a:tabLst>
              <a:defRPr/>
            </a:pPr>
            <a:r>
              <a:rPr lang="en-US" dirty="0" smtClean="0"/>
              <a:t>Should be indifferent between receiving 4.04% annual interest and receiving 4% interest, compounded semiannually.</a:t>
            </a:r>
          </a:p>
        </p:txBody>
      </p:sp>
      <p:sp>
        <p:nvSpPr>
          <p:cNvPr id="5" name="Slide Number Placeholder 4"/>
          <p:cNvSpPr>
            <a:spLocks noGrp="1"/>
          </p:cNvSpPr>
          <p:nvPr>
            <p:ph type="sldNum" sz="quarter" idx="10"/>
          </p:nvPr>
        </p:nvSpPr>
        <p:spPr/>
        <p:txBody>
          <a:bodyPr/>
          <a:lstStyle/>
          <a:p>
            <a:pPr>
              <a:defRPr/>
            </a:pPr>
            <a:r>
              <a:rPr lang="en-US" dirty="0"/>
              <a:t>5-</a:t>
            </a:r>
            <a:fld id="{B58A3EC3-9254-4F55-AB06-E7ECB57C3392}" type="slidenum">
              <a:rPr lang="en-US"/>
              <a:pPr>
                <a:defRPr/>
              </a:pPr>
              <a:t>28</a:t>
            </a:fld>
            <a:endParaRPr lang="en-US" dirty="0"/>
          </a:p>
        </p:txBody>
      </p:sp>
      <p:grpSp>
        <p:nvGrpSpPr>
          <p:cNvPr id="2" name="Group 12"/>
          <p:cNvGrpSpPr>
            <a:grpSpLocks/>
          </p:cNvGrpSpPr>
          <p:nvPr/>
        </p:nvGrpSpPr>
        <p:grpSpPr bwMode="auto">
          <a:xfrm>
            <a:off x="0" y="0"/>
            <a:ext cx="9139238" cy="277813"/>
            <a:chOff x="0" y="0"/>
            <a:chExt cx="9139428" cy="277813"/>
          </a:xfrm>
        </p:grpSpPr>
        <p:sp>
          <p:nvSpPr>
            <p:cNvPr id="15" name="TextBox 14"/>
            <p:cNvSpPr txBox="1"/>
            <p:nvPr/>
          </p:nvSpPr>
          <p:spPr bwMode="auto">
            <a:xfrm>
              <a:off x="0" y="0"/>
              <a:ext cx="1308127" cy="277813"/>
            </a:xfrm>
            <a:prstGeom prst="rect">
              <a:avLst/>
            </a:prstGeom>
            <a:solidFill>
              <a:schemeClr val="accent4">
                <a:lumMod val="40000"/>
                <a:lumOff val="60000"/>
              </a:schemeClr>
            </a:solidFill>
            <a:ln w="12700">
              <a:solidFill>
                <a:schemeClr val="tx1"/>
              </a:solidFill>
            </a:ln>
          </p:spPr>
          <p:txBody>
            <a:bodyPr>
              <a:spAutoFit/>
            </a:bodyPr>
            <a:lstStyle/>
            <a:p>
              <a:pPr algn="ctr">
                <a:defRPr/>
              </a:pPr>
              <a:r>
                <a:rPr lang="en-US" sz="1200" dirty="0">
                  <a:hlinkClick r:id="rId3" action="ppaction://hlinksldjump"/>
                </a:rPr>
                <a:t>INTRO</a:t>
              </a:r>
              <a:endParaRPr lang="en-US" sz="1200" dirty="0"/>
            </a:p>
          </p:txBody>
        </p:sp>
        <p:sp>
          <p:nvSpPr>
            <p:cNvPr id="16" name="TextBox 15"/>
            <p:cNvSpPr txBox="1"/>
            <p:nvPr/>
          </p:nvSpPr>
          <p:spPr bwMode="auto">
            <a:xfrm>
              <a:off x="1303365"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solidFill>
                    <a:srgbClr val="7C0019"/>
                  </a:solidFill>
                  <a:hlinkClick r:id="rId4" action="ppaction://hlinksldjump"/>
                </a:rPr>
                <a:t>FUTURE VALUE</a:t>
              </a:r>
              <a:endParaRPr lang="en-US" sz="1200" spc="-100" dirty="0">
                <a:solidFill>
                  <a:srgbClr val="7C0019"/>
                </a:solidFill>
              </a:endParaRPr>
            </a:p>
          </p:txBody>
        </p:sp>
        <p:sp>
          <p:nvSpPr>
            <p:cNvPr id="17" name="TextBox 16"/>
            <p:cNvSpPr txBox="1"/>
            <p:nvPr/>
          </p:nvSpPr>
          <p:spPr bwMode="auto">
            <a:xfrm>
              <a:off x="5215046"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5" action="ppaction://hlinksldjump"/>
                </a:rPr>
                <a:t>ANNUITIES</a:t>
              </a:r>
              <a:endParaRPr lang="en-US" sz="1200" dirty="0"/>
            </a:p>
          </p:txBody>
        </p:sp>
        <p:sp>
          <p:nvSpPr>
            <p:cNvPr id="18" name="TextBox 17"/>
            <p:cNvSpPr txBox="1"/>
            <p:nvPr/>
          </p:nvSpPr>
          <p:spPr bwMode="auto">
            <a:xfrm>
              <a:off x="2608317" y="0"/>
              <a:ext cx="1306539"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6" action="ppaction://hlinksldjump"/>
                </a:rPr>
                <a:t>PRESENT VALUE</a:t>
              </a:r>
              <a:endParaRPr lang="en-US" sz="1200" spc="-100" dirty="0"/>
            </a:p>
          </p:txBody>
        </p:sp>
        <p:sp>
          <p:nvSpPr>
            <p:cNvPr id="19" name="TextBox 18"/>
            <p:cNvSpPr txBox="1"/>
            <p:nvPr/>
          </p:nvSpPr>
          <p:spPr bwMode="auto">
            <a:xfrm>
              <a:off x="7823363" y="0"/>
              <a:ext cx="1316065"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7" action="ppaction://hlinksldjump"/>
                </a:rPr>
                <a:t>AMORTIZATION</a:t>
              </a:r>
              <a:endParaRPr lang="en-US" sz="1200" spc="-100" dirty="0"/>
            </a:p>
          </p:txBody>
        </p:sp>
        <p:sp>
          <p:nvSpPr>
            <p:cNvPr id="20" name="TextBox 19"/>
            <p:cNvSpPr txBox="1"/>
            <p:nvPr/>
          </p:nvSpPr>
          <p:spPr bwMode="auto">
            <a:xfrm>
              <a:off x="3911681"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8" action="ppaction://hlinksldjump"/>
                </a:rPr>
                <a:t>I &amp; N</a:t>
              </a:r>
              <a:endParaRPr lang="en-US" sz="1200" dirty="0"/>
            </a:p>
          </p:txBody>
        </p:sp>
        <p:sp>
          <p:nvSpPr>
            <p:cNvPr id="21" name="TextBox 20"/>
            <p:cNvSpPr txBox="1"/>
            <p:nvPr/>
          </p:nvSpPr>
          <p:spPr bwMode="auto">
            <a:xfrm>
              <a:off x="6518411" y="0"/>
              <a:ext cx="1308127" cy="277813"/>
            </a:xfrm>
            <a:prstGeom prst="rect">
              <a:avLst/>
            </a:prstGeom>
            <a:solidFill>
              <a:schemeClr val="bg2">
                <a:lumMod val="75000"/>
              </a:schemeClr>
            </a:solidFill>
            <a:ln>
              <a:solidFill>
                <a:schemeClr val="tx1"/>
              </a:solidFill>
            </a:ln>
          </p:spPr>
          <p:txBody>
            <a:bodyPr>
              <a:spAutoFit/>
            </a:bodyPr>
            <a:lstStyle/>
            <a:p>
              <a:pPr algn="ctr">
                <a:defRPr/>
              </a:pPr>
              <a:r>
                <a:rPr lang="en-US" sz="1200" spc="-100" dirty="0">
                  <a:hlinkClick r:id="rId9" action="ppaction://hlinksldjump"/>
                </a:rPr>
                <a:t>RATES/RETURN</a:t>
              </a:r>
              <a:endParaRPr lang="en-US" sz="1200" spc="-100" dirty="0"/>
            </a:p>
          </p:txBody>
        </p:sp>
      </p:grpSp>
      <p:sp>
        <p:nvSpPr>
          <p:cNvPr id="28" name="Pentagon 27"/>
          <p:cNvSpPr/>
          <p:nvPr/>
        </p:nvSpPr>
        <p:spPr bwMode="auto">
          <a:xfrm>
            <a:off x="0" y="276225"/>
            <a:ext cx="7845425" cy="92075"/>
          </a:xfrm>
          <a:prstGeom prst="homePlate">
            <a:avLst/>
          </a:prstGeom>
          <a:solidFill>
            <a:schemeClr val="tx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8"/>
                                        </p:tgtEl>
                                        <p:attrNameLst>
                                          <p:attrName>style.visibility</p:attrName>
                                        </p:attrNameLst>
                                      </p:cBhvr>
                                      <p:to>
                                        <p:strVal val="visible"/>
                                      </p:to>
                                    </p:set>
                                    <p:anim calcmode="lin" valueType="num">
                                      <p:cBhvr additive="base">
                                        <p:cTn id="12" dur="1000" fill="hold"/>
                                        <p:tgtEl>
                                          <p:spTgt spid="28"/>
                                        </p:tgtEl>
                                        <p:attrNameLst>
                                          <p:attrName>ppt_x</p:attrName>
                                        </p:attrNameLst>
                                      </p:cBhvr>
                                      <p:tavLst>
                                        <p:tav tm="0">
                                          <p:val>
                                            <p:strVal val="0-#ppt_w/2"/>
                                          </p:val>
                                        </p:tav>
                                        <p:tav tm="100000">
                                          <p:val>
                                            <p:strVal val="#ppt_x"/>
                                          </p:val>
                                        </p:tav>
                                      </p:tavLst>
                                    </p:anim>
                                    <p:anim calcmode="lin" valueType="num">
                                      <p:cBhvr additive="base">
                                        <p:cTn id="13" dur="1000" fill="hold"/>
                                        <p:tgtEl>
                                          <p:spTgt spid="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284163"/>
            <a:ext cx="8229600" cy="987425"/>
          </a:xfrm>
        </p:spPr>
        <p:txBody>
          <a:bodyPr/>
          <a:lstStyle/>
          <a:p>
            <a:pPr eaLnBrk="1" hangingPunct="1"/>
            <a:r>
              <a:rPr lang="en-US" dirty="0" smtClean="0"/>
              <a:t>Why is it important to consider effective rates</a:t>
            </a:r>
            <a:br>
              <a:rPr lang="en-US" dirty="0" smtClean="0"/>
            </a:br>
            <a:r>
              <a:rPr lang="en-US" dirty="0" smtClean="0"/>
              <a:t> of return?</a:t>
            </a:r>
          </a:p>
        </p:txBody>
      </p:sp>
      <p:sp>
        <p:nvSpPr>
          <p:cNvPr id="58371" name="Rectangle 3"/>
          <p:cNvSpPr>
            <a:spLocks noGrp="1" noChangeArrowheads="1"/>
          </p:cNvSpPr>
          <p:nvPr>
            <p:ph sz="quarter" idx="1"/>
          </p:nvPr>
        </p:nvSpPr>
        <p:spPr>
          <a:xfrm>
            <a:off x="612775" y="1600200"/>
            <a:ext cx="7616825" cy="4495800"/>
          </a:xfrm>
        </p:spPr>
        <p:txBody>
          <a:bodyPr>
            <a:noAutofit/>
          </a:bodyPr>
          <a:lstStyle/>
          <a:p>
            <a:pPr eaLnBrk="1" hangingPunct="1">
              <a:defRPr/>
            </a:pPr>
            <a:r>
              <a:rPr lang="en-US" dirty="0" smtClean="0"/>
              <a:t>Investments with different compounding intervals provide different effective returns.</a:t>
            </a:r>
          </a:p>
          <a:p>
            <a:pPr eaLnBrk="1" hangingPunct="1">
              <a:defRPr/>
            </a:pPr>
            <a:r>
              <a:rPr lang="en-US" dirty="0" smtClean="0"/>
              <a:t>To compare investments with different compounding intervals, you must look at their effective returns (EFF% or EAR).  </a:t>
            </a:r>
          </a:p>
        </p:txBody>
      </p:sp>
      <p:sp>
        <p:nvSpPr>
          <p:cNvPr id="5" name="Slide Number Placeholder 4"/>
          <p:cNvSpPr>
            <a:spLocks noGrp="1"/>
          </p:cNvSpPr>
          <p:nvPr>
            <p:ph type="sldNum" sz="quarter" idx="10"/>
          </p:nvPr>
        </p:nvSpPr>
        <p:spPr/>
        <p:txBody>
          <a:bodyPr/>
          <a:lstStyle/>
          <a:p>
            <a:pPr>
              <a:defRPr/>
            </a:pPr>
            <a:r>
              <a:rPr lang="en-US" dirty="0"/>
              <a:t>5-</a:t>
            </a:r>
            <a:fld id="{6F7FF1DA-8AAA-41AA-ABFE-13D55092993E}" type="slidenum">
              <a:rPr lang="en-US"/>
              <a:pPr>
                <a:defRPr/>
              </a:pPr>
              <a:t>29</a:t>
            </a:fld>
            <a:endParaRPr lang="en-US" dirty="0"/>
          </a:p>
        </p:txBody>
      </p:sp>
      <p:grpSp>
        <p:nvGrpSpPr>
          <p:cNvPr id="2" name="Group 12"/>
          <p:cNvGrpSpPr>
            <a:grpSpLocks/>
          </p:cNvGrpSpPr>
          <p:nvPr/>
        </p:nvGrpSpPr>
        <p:grpSpPr bwMode="auto">
          <a:xfrm>
            <a:off x="0" y="0"/>
            <a:ext cx="9139238" cy="277813"/>
            <a:chOff x="0" y="0"/>
            <a:chExt cx="9139428" cy="277813"/>
          </a:xfrm>
        </p:grpSpPr>
        <p:sp>
          <p:nvSpPr>
            <p:cNvPr id="15" name="TextBox 14"/>
            <p:cNvSpPr txBox="1"/>
            <p:nvPr/>
          </p:nvSpPr>
          <p:spPr bwMode="auto">
            <a:xfrm>
              <a:off x="0" y="0"/>
              <a:ext cx="1308127" cy="277813"/>
            </a:xfrm>
            <a:prstGeom prst="rect">
              <a:avLst/>
            </a:prstGeom>
            <a:solidFill>
              <a:schemeClr val="accent4">
                <a:lumMod val="40000"/>
                <a:lumOff val="60000"/>
              </a:schemeClr>
            </a:solidFill>
            <a:ln w="12700">
              <a:solidFill>
                <a:schemeClr val="tx1"/>
              </a:solidFill>
            </a:ln>
          </p:spPr>
          <p:txBody>
            <a:bodyPr>
              <a:spAutoFit/>
            </a:bodyPr>
            <a:lstStyle/>
            <a:p>
              <a:pPr algn="ctr">
                <a:defRPr/>
              </a:pPr>
              <a:r>
                <a:rPr lang="en-US" sz="1200" dirty="0">
                  <a:hlinkClick r:id="rId3" action="ppaction://hlinksldjump"/>
                </a:rPr>
                <a:t>INTRO</a:t>
              </a:r>
              <a:endParaRPr lang="en-US" sz="1200" dirty="0"/>
            </a:p>
          </p:txBody>
        </p:sp>
        <p:sp>
          <p:nvSpPr>
            <p:cNvPr id="16" name="TextBox 15"/>
            <p:cNvSpPr txBox="1"/>
            <p:nvPr/>
          </p:nvSpPr>
          <p:spPr bwMode="auto">
            <a:xfrm>
              <a:off x="1303365"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solidFill>
                    <a:srgbClr val="7C0019"/>
                  </a:solidFill>
                  <a:hlinkClick r:id="rId4" action="ppaction://hlinksldjump"/>
                </a:rPr>
                <a:t>FUTURE VALUE</a:t>
              </a:r>
              <a:endParaRPr lang="en-US" sz="1200" spc="-100" dirty="0">
                <a:solidFill>
                  <a:srgbClr val="7C0019"/>
                </a:solidFill>
              </a:endParaRPr>
            </a:p>
          </p:txBody>
        </p:sp>
        <p:sp>
          <p:nvSpPr>
            <p:cNvPr id="17" name="TextBox 16"/>
            <p:cNvSpPr txBox="1"/>
            <p:nvPr/>
          </p:nvSpPr>
          <p:spPr bwMode="auto">
            <a:xfrm>
              <a:off x="5215046"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5" action="ppaction://hlinksldjump"/>
                </a:rPr>
                <a:t>ANNUITIES</a:t>
              </a:r>
              <a:endParaRPr lang="en-US" sz="1200" dirty="0"/>
            </a:p>
          </p:txBody>
        </p:sp>
        <p:sp>
          <p:nvSpPr>
            <p:cNvPr id="18" name="TextBox 17"/>
            <p:cNvSpPr txBox="1"/>
            <p:nvPr/>
          </p:nvSpPr>
          <p:spPr bwMode="auto">
            <a:xfrm>
              <a:off x="2608317" y="0"/>
              <a:ext cx="1306539"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6" action="ppaction://hlinksldjump"/>
                </a:rPr>
                <a:t>PRESENT VALUE</a:t>
              </a:r>
              <a:endParaRPr lang="en-US" sz="1200" spc="-100" dirty="0"/>
            </a:p>
          </p:txBody>
        </p:sp>
        <p:sp>
          <p:nvSpPr>
            <p:cNvPr id="19" name="TextBox 18"/>
            <p:cNvSpPr txBox="1"/>
            <p:nvPr/>
          </p:nvSpPr>
          <p:spPr bwMode="auto">
            <a:xfrm>
              <a:off x="7823363" y="0"/>
              <a:ext cx="1316065"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7" action="ppaction://hlinksldjump"/>
                </a:rPr>
                <a:t>AMORTIZATION</a:t>
              </a:r>
              <a:endParaRPr lang="en-US" sz="1200" spc="-100" dirty="0"/>
            </a:p>
          </p:txBody>
        </p:sp>
        <p:sp>
          <p:nvSpPr>
            <p:cNvPr id="20" name="TextBox 19"/>
            <p:cNvSpPr txBox="1"/>
            <p:nvPr/>
          </p:nvSpPr>
          <p:spPr bwMode="auto">
            <a:xfrm>
              <a:off x="3911681"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8" action="ppaction://hlinksldjump"/>
                </a:rPr>
                <a:t>I &amp; N</a:t>
              </a:r>
              <a:endParaRPr lang="en-US" sz="1200" dirty="0"/>
            </a:p>
          </p:txBody>
        </p:sp>
        <p:sp>
          <p:nvSpPr>
            <p:cNvPr id="21" name="TextBox 20"/>
            <p:cNvSpPr txBox="1"/>
            <p:nvPr/>
          </p:nvSpPr>
          <p:spPr bwMode="auto">
            <a:xfrm>
              <a:off x="6518411" y="0"/>
              <a:ext cx="1308127" cy="277813"/>
            </a:xfrm>
            <a:prstGeom prst="rect">
              <a:avLst/>
            </a:prstGeom>
            <a:solidFill>
              <a:schemeClr val="bg2">
                <a:lumMod val="75000"/>
              </a:schemeClr>
            </a:solidFill>
            <a:ln>
              <a:solidFill>
                <a:schemeClr val="tx1"/>
              </a:solidFill>
            </a:ln>
          </p:spPr>
          <p:txBody>
            <a:bodyPr>
              <a:spAutoFit/>
            </a:bodyPr>
            <a:lstStyle/>
            <a:p>
              <a:pPr algn="ctr">
                <a:defRPr/>
              </a:pPr>
              <a:r>
                <a:rPr lang="en-US" sz="1200" spc="-100" dirty="0">
                  <a:hlinkClick r:id="rId9" action="ppaction://hlinksldjump"/>
                </a:rPr>
                <a:t>RATES/RETURN</a:t>
              </a:r>
              <a:endParaRPr lang="en-US" sz="1200" spc="-100" dirty="0"/>
            </a:p>
          </p:txBody>
        </p:sp>
      </p:grpSp>
      <p:sp>
        <p:nvSpPr>
          <p:cNvPr id="28" name="Pentagon 27"/>
          <p:cNvSpPr/>
          <p:nvPr/>
        </p:nvSpPr>
        <p:spPr bwMode="auto">
          <a:xfrm>
            <a:off x="0" y="276225"/>
            <a:ext cx="7845425" cy="92075"/>
          </a:xfrm>
          <a:prstGeom prst="homePlate">
            <a:avLst/>
          </a:prstGeom>
          <a:solidFill>
            <a:schemeClr val="tx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8"/>
                                        </p:tgtEl>
                                        <p:attrNameLst>
                                          <p:attrName>style.visibility</p:attrName>
                                        </p:attrNameLst>
                                      </p:cBhvr>
                                      <p:to>
                                        <p:strVal val="visible"/>
                                      </p:to>
                                    </p:set>
                                    <p:anim calcmode="lin" valueType="num">
                                      <p:cBhvr additive="base">
                                        <p:cTn id="12" dur="1000" fill="hold"/>
                                        <p:tgtEl>
                                          <p:spTgt spid="28"/>
                                        </p:tgtEl>
                                        <p:attrNameLst>
                                          <p:attrName>ppt_x</p:attrName>
                                        </p:attrNameLst>
                                      </p:cBhvr>
                                      <p:tavLst>
                                        <p:tav tm="0">
                                          <p:val>
                                            <p:strVal val="0-#ppt_w/2"/>
                                          </p:val>
                                        </p:tav>
                                        <p:tav tm="100000">
                                          <p:val>
                                            <p:strVal val="#ppt_x"/>
                                          </p:val>
                                        </p:tav>
                                      </p:tavLst>
                                    </p:anim>
                                    <p:anim calcmode="lin" valueType="num">
                                      <p:cBhvr additive="base">
                                        <p:cTn id="13" dur="1000" fill="hold"/>
                                        <p:tgtEl>
                                          <p:spTgt spid="28"/>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58371">
                                            <p:txEl>
                                              <p:pRg st="0" end="0"/>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5837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84163"/>
            <a:ext cx="8229600" cy="987425"/>
          </a:xfrm>
        </p:spPr>
        <p:txBody>
          <a:bodyPr/>
          <a:lstStyle/>
          <a:p>
            <a:pPr eaLnBrk="1" hangingPunct="1"/>
            <a:r>
              <a:rPr lang="en-US" dirty="0" smtClean="0"/>
              <a:t>Drawing Time Lines</a:t>
            </a:r>
          </a:p>
        </p:txBody>
      </p:sp>
      <p:sp>
        <p:nvSpPr>
          <p:cNvPr id="31" name="Slide Number Placeholder 30"/>
          <p:cNvSpPr>
            <a:spLocks noGrp="1"/>
          </p:cNvSpPr>
          <p:nvPr>
            <p:ph type="sldNum" sz="quarter" idx="10"/>
          </p:nvPr>
        </p:nvSpPr>
        <p:spPr/>
        <p:txBody>
          <a:bodyPr/>
          <a:lstStyle/>
          <a:p>
            <a:pPr>
              <a:defRPr/>
            </a:pPr>
            <a:r>
              <a:rPr lang="en-US" dirty="0"/>
              <a:t>5-</a:t>
            </a:r>
            <a:fld id="{1CD6BCA2-21B0-46F9-B019-C585ED1E72D5}" type="slidenum">
              <a:rPr lang="en-US"/>
              <a:pPr>
                <a:defRPr/>
              </a:pPr>
              <a:t>3</a:t>
            </a:fld>
            <a:endParaRPr lang="en-US" dirty="0"/>
          </a:p>
        </p:txBody>
      </p:sp>
      <p:grpSp>
        <p:nvGrpSpPr>
          <p:cNvPr id="2" name="Group 49"/>
          <p:cNvGrpSpPr>
            <a:grpSpLocks/>
          </p:cNvGrpSpPr>
          <p:nvPr/>
        </p:nvGrpSpPr>
        <p:grpSpPr bwMode="auto">
          <a:xfrm>
            <a:off x="819150" y="4002088"/>
            <a:ext cx="7080251" cy="1995487"/>
            <a:chOff x="576" y="2640"/>
            <a:chExt cx="4460" cy="1257"/>
          </a:xfrm>
        </p:grpSpPr>
        <p:sp>
          <p:nvSpPr>
            <p:cNvPr id="20495" name="Rectangle 5"/>
            <p:cNvSpPr>
              <a:spLocks noChangeArrowheads="1"/>
            </p:cNvSpPr>
            <p:nvPr/>
          </p:nvSpPr>
          <p:spPr bwMode="auto">
            <a:xfrm>
              <a:off x="1930" y="3625"/>
              <a:ext cx="414" cy="272"/>
            </a:xfrm>
            <a:prstGeom prst="rect">
              <a:avLst/>
            </a:prstGeom>
            <a:noFill/>
            <a:ln w="9525">
              <a:noFill/>
              <a:miter lim="800000"/>
              <a:headEnd/>
              <a:tailEnd/>
            </a:ln>
          </p:spPr>
          <p:txBody>
            <a:bodyPr wrap="none" lIns="92075" tIns="46038" rIns="92075" bIns="46038">
              <a:spAutoFit/>
            </a:bodyPr>
            <a:lstStyle/>
            <a:p>
              <a:pPr>
                <a:defRPr/>
              </a:pPr>
              <a:r>
                <a:rPr lang="en-US" sz="2200" dirty="0">
                  <a:solidFill>
                    <a:schemeClr val="accent1">
                      <a:lumMod val="50000"/>
                    </a:schemeClr>
                  </a:solidFill>
                  <a:latin typeface="Arial" panose="020B0604020202020204" pitchFamily="34" charset="0"/>
                  <a:cs typeface="Arial" panose="020B0604020202020204" pitchFamily="34" charset="0"/>
                </a:rPr>
                <a:t>100</a:t>
              </a:r>
            </a:p>
          </p:txBody>
        </p:sp>
        <p:sp>
          <p:nvSpPr>
            <p:cNvPr id="20496" name="Rectangle 6"/>
            <p:cNvSpPr>
              <a:spLocks noChangeArrowheads="1"/>
            </p:cNvSpPr>
            <p:nvPr/>
          </p:nvSpPr>
          <p:spPr bwMode="auto">
            <a:xfrm>
              <a:off x="4622" y="3625"/>
              <a:ext cx="414" cy="272"/>
            </a:xfrm>
            <a:prstGeom prst="rect">
              <a:avLst/>
            </a:prstGeom>
            <a:noFill/>
            <a:ln w="9525">
              <a:noFill/>
              <a:miter lim="800000"/>
              <a:headEnd/>
              <a:tailEnd/>
            </a:ln>
          </p:spPr>
          <p:txBody>
            <a:bodyPr wrap="none" lIns="92075" tIns="46038" rIns="92075" bIns="46038">
              <a:spAutoFit/>
            </a:bodyPr>
            <a:lstStyle/>
            <a:p>
              <a:pPr>
                <a:defRPr/>
              </a:pPr>
              <a:r>
                <a:rPr lang="en-US" sz="2200" dirty="0">
                  <a:solidFill>
                    <a:schemeClr val="accent1">
                      <a:lumMod val="50000"/>
                    </a:schemeClr>
                  </a:solidFill>
                  <a:latin typeface="Arial" panose="020B0604020202020204" pitchFamily="34" charset="0"/>
                  <a:cs typeface="Arial" panose="020B0604020202020204" pitchFamily="34" charset="0"/>
                </a:rPr>
                <a:t>100</a:t>
              </a:r>
            </a:p>
          </p:txBody>
        </p:sp>
        <p:grpSp>
          <p:nvGrpSpPr>
            <p:cNvPr id="7195" name="Group 7"/>
            <p:cNvGrpSpPr>
              <a:grpSpLocks/>
            </p:cNvGrpSpPr>
            <p:nvPr/>
          </p:nvGrpSpPr>
          <p:grpSpPr bwMode="auto">
            <a:xfrm>
              <a:off x="730" y="3380"/>
              <a:ext cx="4080" cy="173"/>
              <a:chOff x="768" y="2287"/>
              <a:chExt cx="4080" cy="173"/>
            </a:xfrm>
          </p:grpSpPr>
          <p:sp>
            <p:nvSpPr>
              <p:cNvPr id="20505" name="Line 8"/>
              <p:cNvSpPr>
                <a:spLocks noChangeShapeType="1"/>
              </p:cNvSpPr>
              <p:nvPr/>
            </p:nvSpPr>
            <p:spPr bwMode="auto">
              <a:xfrm>
                <a:off x="768" y="2287"/>
                <a:ext cx="0" cy="173"/>
              </a:xfrm>
              <a:prstGeom prst="line">
                <a:avLst/>
              </a:prstGeom>
              <a:noFill/>
              <a:ln w="25400">
                <a:solidFill>
                  <a:schemeClr val="accent1">
                    <a:lumMod val="50000"/>
                  </a:schemeClr>
                </a:solidFill>
                <a:round/>
                <a:headEnd type="none" w="sm" len="sm"/>
                <a:tailEnd type="none" w="sm" len="sm"/>
              </a:ln>
            </p:spPr>
            <p:txBody>
              <a:bodyPr wrap="none" anchor="ctr"/>
              <a:lstStyle/>
              <a:p>
                <a:pPr>
                  <a:defRPr/>
                </a:pPr>
                <a:endParaRPr lang="en-US" sz="2900" dirty="0">
                  <a:solidFill>
                    <a:schemeClr val="accent1">
                      <a:lumMod val="50000"/>
                    </a:schemeClr>
                  </a:solidFill>
                  <a:latin typeface="Arial" panose="020B0604020202020204" pitchFamily="34" charset="0"/>
                  <a:cs typeface="Arial" panose="020B0604020202020204" pitchFamily="34" charset="0"/>
                </a:endParaRPr>
              </a:p>
            </p:txBody>
          </p:sp>
          <p:sp>
            <p:nvSpPr>
              <p:cNvPr id="20506" name="Line 9"/>
              <p:cNvSpPr>
                <a:spLocks noChangeShapeType="1"/>
              </p:cNvSpPr>
              <p:nvPr/>
            </p:nvSpPr>
            <p:spPr bwMode="auto">
              <a:xfrm>
                <a:off x="2160" y="2287"/>
                <a:ext cx="0" cy="173"/>
              </a:xfrm>
              <a:prstGeom prst="line">
                <a:avLst/>
              </a:prstGeom>
              <a:noFill/>
              <a:ln w="25400">
                <a:solidFill>
                  <a:schemeClr val="accent1">
                    <a:lumMod val="50000"/>
                  </a:schemeClr>
                </a:solidFill>
                <a:round/>
                <a:headEnd type="none" w="sm" len="sm"/>
                <a:tailEnd type="none" w="sm" len="sm"/>
              </a:ln>
            </p:spPr>
            <p:txBody>
              <a:bodyPr wrap="none" anchor="ctr"/>
              <a:lstStyle/>
              <a:p>
                <a:pPr>
                  <a:defRPr/>
                </a:pPr>
                <a:endParaRPr lang="en-US" sz="2900" dirty="0">
                  <a:solidFill>
                    <a:schemeClr val="accent1">
                      <a:lumMod val="50000"/>
                    </a:schemeClr>
                  </a:solidFill>
                  <a:latin typeface="Arial" panose="020B0604020202020204" pitchFamily="34" charset="0"/>
                  <a:cs typeface="Arial" panose="020B0604020202020204" pitchFamily="34" charset="0"/>
                </a:endParaRPr>
              </a:p>
            </p:txBody>
          </p:sp>
          <p:sp>
            <p:nvSpPr>
              <p:cNvPr id="20507" name="Line 10"/>
              <p:cNvSpPr>
                <a:spLocks noChangeShapeType="1"/>
              </p:cNvSpPr>
              <p:nvPr/>
            </p:nvSpPr>
            <p:spPr bwMode="auto">
              <a:xfrm>
                <a:off x="3408" y="2287"/>
                <a:ext cx="0" cy="173"/>
              </a:xfrm>
              <a:prstGeom prst="line">
                <a:avLst/>
              </a:prstGeom>
              <a:noFill/>
              <a:ln w="25400">
                <a:solidFill>
                  <a:schemeClr val="accent1">
                    <a:lumMod val="50000"/>
                  </a:schemeClr>
                </a:solidFill>
                <a:round/>
                <a:headEnd type="none" w="sm" len="sm"/>
                <a:tailEnd type="none" w="sm" len="sm"/>
              </a:ln>
            </p:spPr>
            <p:txBody>
              <a:bodyPr wrap="none" anchor="ctr"/>
              <a:lstStyle/>
              <a:p>
                <a:pPr>
                  <a:defRPr/>
                </a:pPr>
                <a:endParaRPr lang="en-US" sz="2900" dirty="0">
                  <a:solidFill>
                    <a:schemeClr val="accent1">
                      <a:lumMod val="50000"/>
                    </a:schemeClr>
                  </a:solidFill>
                  <a:latin typeface="Arial" panose="020B0604020202020204" pitchFamily="34" charset="0"/>
                  <a:cs typeface="Arial" panose="020B0604020202020204" pitchFamily="34" charset="0"/>
                </a:endParaRPr>
              </a:p>
            </p:txBody>
          </p:sp>
          <p:sp>
            <p:nvSpPr>
              <p:cNvPr id="20508" name="Line 11"/>
              <p:cNvSpPr>
                <a:spLocks noChangeShapeType="1"/>
              </p:cNvSpPr>
              <p:nvPr/>
            </p:nvSpPr>
            <p:spPr bwMode="auto">
              <a:xfrm>
                <a:off x="4848" y="2287"/>
                <a:ext cx="0" cy="173"/>
              </a:xfrm>
              <a:prstGeom prst="line">
                <a:avLst/>
              </a:prstGeom>
              <a:noFill/>
              <a:ln w="25400">
                <a:solidFill>
                  <a:schemeClr val="accent1">
                    <a:lumMod val="50000"/>
                  </a:schemeClr>
                </a:solidFill>
                <a:round/>
                <a:headEnd type="none" w="sm" len="sm"/>
                <a:tailEnd type="none" w="sm" len="sm"/>
              </a:ln>
            </p:spPr>
            <p:txBody>
              <a:bodyPr wrap="none" anchor="ctr"/>
              <a:lstStyle/>
              <a:p>
                <a:pPr>
                  <a:defRPr/>
                </a:pPr>
                <a:endParaRPr lang="en-US" sz="2900" dirty="0">
                  <a:solidFill>
                    <a:schemeClr val="accent1">
                      <a:lumMod val="50000"/>
                    </a:schemeClr>
                  </a:solidFill>
                  <a:latin typeface="Arial" panose="020B0604020202020204" pitchFamily="34" charset="0"/>
                  <a:cs typeface="Arial" panose="020B0604020202020204" pitchFamily="34" charset="0"/>
                </a:endParaRPr>
              </a:p>
            </p:txBody>
          </p:sp>
          <p:sp>
            <p:nvSpPr>
              <p:cNvPr id="20509" name="Line 12"/>
              <p:cNvSpPr>
                <a:spLocks noChangeShapeType="1"/>
              </p:cNvSpPr>
              <p:nvPr/>
            </p:nvSpPr>
            <p:spPr bwMode="auto">
              <a:xfrm>
                <a:off x="769" y="2373"/>
                <a:ext cx="4079" cy="0"/>
              </a:xfrm>
              <a:prstGeom prst="line">
                <a:avLst/>
              </a:prstGeom>
              <a:noFill/>
              <a:ln w="25400">
                <a:solidFill>
                  <a:schemeClr val="accent1">
                    <a:lumMod val="50000"/>
                  </a:schemeClr>
                </a:solidFill>
                <a:round/>
                <a:headEnd type="none" w="sm" len="sm"/>
                <a:tailEnd type="none" w="sm" len="sm"/>
              </a:ln>
            </p:spPr>
            <p:txBody>
              <a:bodyPr wrap="none" anchor="ctr"/>
              <a:lstStyle/>
              <a:p>
                <a:pPr>
                  <a:defRPr/>
                </a:pPr>
                <a:endParaRPr lang="en-US" sz="2900" dirty="0">
                  <a:solidFill>
                    <a:schemeClr val="accent1">
                      <a:lumMod val="50000"/>
                    </a:schemeClr>
                  </a:solidFill>
                  <a:latin typeface="Arial" panose="020B0604020202020204" pitchFamily="34" charset="0"/>
                  <a:cs typeface="Arial" panose="020B0604020202020204" pitchFamily="34" charset="0"/>
                </a:endParaRPr>
              </a:p>
            </p:txBody>
          </p:sp>
        </p:grpSp>
        <p:sp>
          <p:nvSpPr>
            <p:cNvPr id="20498" name="Rectangle 13"/>
            <p:cNvSpPr>
              <a:spLocks noChangeArrowheads="1"/>
            </p:cNvSpPr>
            <p:nvPr/>
          </p:nvSpPr>
          <p:spPr bwMode="auto">
            <a:xfrm>
              <a:off x="3178" y="3625"/>
              <a:ext cx="414" cy="272"/>
            </a:xfrm>
            <a:prstGeom prst="rect">
              <a:avLst/>
            </a:prstGeom>
            <a:noFill/>
            <a:ln w="9525">
              <a:noFill/>
              <a:miter lim="800000"/>
              <a:headEnd/>
              <a:tailEnd/>
            </a:ln>
          </p:spPr>
          <p:txBody>
            <a:bodyPr wrap="none" lIns="92075" tIns="46038" rIns="92075" bIns="46038">
              <a:spAutoFit/>
            </a:bodyPr>
            <a:lstStyle/>
            <a:p>
              <a:pPr>
                <a:defRPr/>
              </a:pPr>
              <a:r>
                <a:rPr lang="en-US" sz="2200" dirty="0">
                  <a:solidFill>
                    <a:schemeClr val="accent1">
                      <a:lumMod val="50000"/>
                    </a:schemeClr>
                  </a:solidFill>
                  <a:latin typeface="Arial" panose="020B0604020202020204" pitchFamily="34" charset="0"/>
                  <a:cs typeface="Arial" panose="020B0604020202020204" pitchFamily="34" charset="0"/>
                </a:rPr>
                <a:t>100</a:t>
              </a:r>
            </a:p>
          </p:txBody>
        </p:sp>
        <p:sp>
          <p:nvSpPr>
            <p:cNvPr id="20499" name="Rectangle 14"/>
            <p:cNvSpPr>
              <a:spLocks noChangeArrowheads="1"/>
            </p:cNvSpPr>
            <p:nvPr/>
          </p:nvSpPr>
          <p:spPr bwMode="auto">
            <a:xfrm>
              <a:off x="634" y="3109"/>
              <a:ext cx="216" cy="272"/>
            </a:xfrm>
            <a:prstGeom prst="rect">
              <a:avLst/>
            </a:prstGeom>
            <a:noFill/>
            <a:ln w="9525">
              <a:noFill/>
              <a:miter lim="800000"/>
              <a:headEnd/>
              <a:tailEnd/>
            </a:ln>
          </p:spPr>
          <p:txBody>
            <a:bodyPr wrap="none" lIns="92075" tIns="46038" rIns="92075" bIns="46038">
              <a:spAutoFit/>
            </a:bodyPr>
            <a:lstStyle/>
            <a:p>
              <a:pPr>
                <a:defRPr/>
              </a:pPr>
              <a:r>
                <a:rPr lang="en-US" sz="2200" dirty="0">
                  <a:solidFill>
                    <a:schemeClr val="accent1">
                      <a:lumMod val="50000"/>
                    </a:schemeClr>
                  </a:solidFill>
                  <a:latin typeface="Arial" panose="020B0604020202020204" pitchFamily="34" charset="0"/>
                  <a:cs typeface="Arial" panose="020B0604020202020204" pitchFamily="34" charset="0"/>
                </a:rPr>
                <a:t>0</a:t>
              </a:r>
            </a:p>
          </p:txBody>
        </p:sp>
        <p:sp>
          <p:nvSpPr>
            <p:cNvPr id="20500" name="Rectangle 15"/>
            <p:cNvSpPr>
              <a:spLocks noChangeArrowheads="1"/>
            </p:cNvSpPr>
            <p:nvPr/>
          </p:nvSpPr>
          <p:spPr bwMode="auto">
            <a:xfrm>
              <a:off x="2019" y="3109"/>
              <a:ext cx="216" cy="272"/>
            </a:xfrm>
            <a:prstGeom prst="rect">
              <a:avLst/>
            </a:prstGeom>
            <a:noFill/>
            <a:ln w="9525">
              <a:noFill/>
              <a:miter lim="800000"/>
              <a:headEnd/>
              <a:tailEnd/>
            </a:ln>
          </p:spPr>
          <p:txBody>
            <a:bodyPr wrap="none" lIns="92075" tIns="46038" rIns="92075" bIns="46038">
              <a:spAutoFit/>
            </a:bodyPr>
            <a:lstStyle/>
            <a:p>
              <a:pPr>
                <a:defRPr/>
              </a:pPr>
              <a:r>
                <a:rPr lang="en-US" sz="2200" dirty="0">
                  <a:solidFill>
                    <a:schemeClr val="accent1">
                      <a:lumMod val="50000"/>
                    </a:schemeClr>
                  </a:solidFill>
                  <a:latin typeface="Arial" panose="020B0604020202020204" pitchFamily="34" charset="0"/>
                  <a:cs typeface="Arial" panose="020B0604020202020204" pitchFamily="34" charset="0"/>
                </a:rPr>
                <a:t>1</a:t>
              </a:r>
            </a:p>
          </p:txBody>
        </p:sp>
        <p:sp>
          <p:nvSpPr>
            <p:cNvPr id="20501" name="Rectangle 16"/>
            <p:cNvSpPr>
              <a:spLocks noChangeArrowheads="1"/>
            </p:cNvSpPr>
            <p:nvPr/>
          </p:nvSpPr>
          <p:spPr bwMode="auto">
            <a:xfrm>
              <a:off x="3273" y="3109"/>
              <a:ext cx="216" cy="272"/>
            </a:xfrm>
            <a:prstGeom prst="rect">
              <a:avLst/>
            </a:prstGeom>
            <a:noFill/>
            <a:ln w="9525">
              <a:noFill/>
              <a:miter lim="800000"/>
              <a:headEnd/>
              <a:tailEnd/>
            </a:ln>
          </p:spPr>
          <p:txBody>
            <a:bodyPr wrap="none" lIns="92075" tIns="46038" rIns="92075" bIns="46038">
              <a:spAutoFit/>
            </a:bodyPr>
            <a:lstStyle/>
            <a:p>
              <a:pPr>
                <a:defRPr/>
              </a:pPr>
              <a:r>
                <a:rPr lang="en-US" sz="2200" dirty="0">
                  <a:solidFill>
                    <a:schemeClr val="accent1">
                      <a:lumMod val="50000"/>
                    </a:schemeClr>
                  </a:solidFill>
                  <a:latin typeface="Arial" panose="020B0604020202020204" pitchFamily="34" charset="0"/>
                  <a:cs typeface="Arial" panose="020B0604020202020204" pitchFamily="34" charset="0"/>
                </a:rPr>
                <a:t>2</a:t>
              </a:r>
            </a:p>
          </p:txBody>
        </p:sp>
        <p:sp>
          <p:nvSpPr>
            <p:cNvPr id="20502" name="Rectangle 17"/>
            <p:cNvSpPr>
              <a:spLocks noChangeArrowheads="1"/>
            </p:cNvSpPr>
            <p:nvPr/>
          </p:nvSpPr>
          <p:spPr bwMode="auto">
            <a:xfrm>
              <a:off x="4705" y="3109"/>
              <a:ext cx="216" cy="272"/>
            </a:xfrm>
            <a:prstGeom prst="rect">
              <a:avLst/>
            </a:prstGeom>
            <a:noFill/>
            <a:ln w="9525">
              <a:noFill/>
              <a:miter lim="800000"/>
              <a:headEnd/>
              <a:tailEnd/>
            </a:ln>
          </p:spPr>
          <p:txBody>
            <a:bodyPr wrap="none" lIns="92075" tIns="46038" rIns="92075" bIns="46038">
              <a:spAutoFit/>
            </a:bodyPr>
            <a:lstStyle/>
            <a:p>
              <a:pPr>
                <a:defRPr/>
              </a:pPr>
              <a:r>
                <a:rPr lang="en-US" sz="2200" dirty="0">
                  <a:solidFill>
                    <a:schemeClr val="accent1">
                      <a:lumMod val="50000"/>
                    </a:schemeClr>
                  </a:solidFill>
                  <a:latin typeface="Arial" panose="020B0604020202020204" pitchFamily="34" charset="0"/>
                  <a:cs typeface="Arial" panose="020B0604020202020204" pitchFamily="34" charset="0"/>
                </a:rPr>
                <a:t>3</a:t>
              </a:r>
            </a:p>
          </p:txBody>
        </p:sp>
        <p:sp>
          <p:nvSpPr>
            <p:cNvPr id="20503" name="Rectangle 18"/>
            <p:cNvSpPr>
              <a:spLocks noChangeArrowheads="1"/>
            </p:cNvSpPr>
            <p:nvPr/>
          </p:nvSpPr>
          <p:spPr bwMode="auto">
            <a:xfrm>
              <a:off x="1104" y="3250"/>
              <a:ext cx="305" cy="252"/>
            </a:xfrm>
            <a:prstGeom prst="rect">
              <a:avLst/>
            </a:prstGeom>
            <a:noFill/>
            <a:ln w="9525">
              <a:noFill/>
              <a:miter lim="800000"/>
              <a:headEnd/>
              <a:tailEnd/>
            </a:ln>
          </p:spPr>
          <p:txBody>
            <a:bodyPr wrap="none" lIns="92075" tIns="46038" rIns="92075" bIns="46038">
              <a:spAutoFit/>
            </a:bodyPr>
            <a:lstStyle/>
            <a:p>
              <a:pPr>
                <a:defRPr/>
              </a:pPr>
              <a:r>
                <a:rPr lang="en-US" sz="2000" dirty="0">
                  <a:solidFill>
                    <a:schemeClr val="accent1">
                      <a:lumMod val="50000"/>
                    </a:schemeClr>
                  </a:solidFill>
                  <a:latin typeface="Arial" panose="020B0604020202020204" pitchFamily="34" charset="0"/>
                  <a:cs typeface="Arial" panose="020B0604020202020204" pitchFamily="34" charset="0"/>
                </a:rPr>
                <a:t>I%</a:t>
              </a:r>
            </a:p>
          </p:txBody>
        </p:sp>
        <p:sp>
          <p:nvSpPr>
            <p:cNvPr id="20504" name="Text Box 44"/>
            <p:cNvSpPr txBox="1">
              <a:spLocks noChangeArrowheads="1"/>
            </p:cNvSpPr>
            <p:nvPr/>
          </p:nvSpPr>
          <p:spPr bwMode="auto">
            <a:xfrm>
              <a:off x="576" y="2640"/>
              <a:ext cx="3168" cy="310"/>
            </a:xfrm>
            <a:prstGeom prst="rect">
              <a:avLst/>
            </a:prstGeom>
            <a:noFill/>
            <a:ln w="9525">
              <a:noFill/>
              <a:miter lim="800000"/>
              <a:headEnd/>
              <a:tailEnd/>
            </a:ln>
          </p:spPr>
          <p:txBody>
            <a:bodyPr>
              <a:spAutoFit/>
            </a:bodyPr>
            <a:lstStyle/>
            <a:p>
              <a:pPr>
                <a:spcBef>
                  <a:spcPct val="50000"/>
                </a:spcBef>
                <a:defRPr/>
              </a:pPr>
              <a:r>
                <a:rPr lang="en-US" sz="2600" dirty="0">
                  <a:solidFill>
                    <a:schemeClr val="accent1">
                      <a:lumMod val="50000"/>
                    </a:schemeClr>
                  </a:solidFill>
                  <a:latin typeface="Arial" panose="020B0604020202020204" pitchFamily="34" charset="0"/>
                  <a:cs typeface="Arial" panose="020B0604020202020204" pitchFamily="34" charset="0"/>
                </a:rPr>
                <a:t>3-year $100 ordinary annuity</a:t>
              </a:r>
            </a:p>
          </p:txBody>
        </p:sp>
      </p:grpSp>
      <p:grpSp>
        <p:nvGrpSpPr>
          <p:cNvPr id="7173" name="Group 31"/>
          <p:cNvGrpSpPr>
            <a:grpSpLocks/>
          </p:cNvGrpSpPr>
          <p:nvPr/>
        </p:nvGrpSpPr>
        <p:grpSpPr bwMode="auto">
          <a:xfrm>
            <a:off x="876300" y="1711325"/>
            <a:ext cx="6242050" cy="1926954"/>
            <a:chOff x="914400" y="1710548"/>
            <a:chExt cx="6700345" cy="1926684"/>
          </a:xfrm>
        </p:grpSpPr>
        <p:sp>
          <p:nvSpPr>
            <p:cNvPr id="20485" name="Rectangle 35"/>
            <p:cNvSpPr>
              <a:spLocks noChangeArrowheads="1"/>
            </p:cNvSpPr>
            <p:nvPr/>
          </p:nvSpPr>
          <p:spPr bwMode="auto">
            <a:xfrm>
              <a:off x="5363689" y="3205763"/>
              <a:ext cx="705485" cy="431469"/>
            </a:xfrm>
            <a:prstGeom prst="rect">
              <a:avLst/>
            </a:prstGeom>
            <a:noFill/>
            <a:ln w="9525">
              <a:noFill/>
              <a:miter lim="800000"/>
              <a:headEnd/>
              <a:tailEnd/>
            </a:ln>
          </p:spPr>
          <p:txBody>
            <a:bodyPr wrap="none" lIns="92075" tIns="46038" rIns="92075" bIns="46038">
              <a:spAutoFit/>
            </a:bodyPr>
            <a:lstStyle/>
            <a:p>
              <a:pPr>
                <a:defRPr/>
              </a:pPr>
              <a:r>
                <a:rPr lang="en-US" sz="2200" dirty="0">
                  <a:solidFill>
                    <a:schemeClr val="accent1">
                      <a:lumMod val="50000"/>
                    </a:schemeClr>
                  </a:solidFill>
                  <a:latin typeface="Arial" panose="020B0604020202020204" pitchFamily="34" charset="0"/>
                  <a:cs typeface="Arial" panose="020B0604020202020204" pitchFamily="34" charset="0"/>
                </a:rPr>
                <a:t>100</a:t>
              </a:r>
            </a:p>
          </p:txBody>
        </p:sp>
        <p:sp>
          <p:nvSpPr>
            <p:cNvPr id="20486" name="Rectangle 36"/>
            <p:cNvSpPr>
              <a:spLocks noChangeArrowheads="1"/>
            </p:cNvSpPr>
            <p:nvPr/>
          </p:nvSpPr>
          <p:spPr bwMode="auto">
            <a:xfrm>
              <a:off x="958705" y="2394665"/>
              <a:ext cx="368229" cy="431469"/>
            </a:xfrm>
            <a:prstGeom prst="rect">
              <a:avLst/>
            </a:prstGeom>
            <a:noFill/>
            <a:ln w="9525">
              <a:noFill/>
              <a:miter lim="800000"/>
              <a:headEnd/>
              <a:tailEnd/>
            </a:ln>
          </p:spPr>
          <p:txBody>
            <a:bodyPr wrap="none" lIns="92075" tIns="46038" rIns="92075" bIns="46038">
              <a:spAutoFit/>
            </a:bodyPr>
            <a:lstStyle/>
            <a:p>
              <a:pPr>
                <a:defRPr/>
              </a:pPr>
              <a:r>
                <a:rPr lang="en-US" sz="2200" dirty="0">
                  <a:solidFill>
                    <a:schemeClr val="accent1">
                      <a:lumMod val="50000"/>
                    </a:schemeClr>
                  </a:solidFill>
                  <a:latin typeface="Arial" panose="020B0604020202020204" pitchFamily="34" charset="0"/>
                  <a:cs typeface="Arial" panose="020B0604020202020204" pitchFamily="34" charset="0"/>
                </a:rPr>
                <a:t>0</a:t>
              </a:r>
            </a:p>
          </p:txBody>
        </p:sp>
        <p:sp>
          <p:nvSpPr>
            <p:cNvPr id="20487" name="Rectangle 37"/>
            <p:cNvSpPr>
              <a:spLocks noChangeArrowheads="1"/>
            </p:cNvSpPr>
            <p:nvPr/>
          </p:nvSpPr>
          <p:spPr bwMode="auto">
            <a:xfrm>
              <a:off x="3240436" y="2394665"/>
              <a:ext cx="368229" cy="431469"/>
            </a:xfrm>
            <a:prstGeom prst="rect">
              <a:avLst/>
            </a:prstGeom>
            <a:noFill/>
            <a:ln w="9525">
              <a:noFill/>
              <a:miter lim="800000"/>
              <a:headEnd/>
              <a:tailEnd/>
            </a:ln>
          </p:spPr>
          <p:txBody>
            <a:bodyPr wrap="none" lIns="92075" tIns="46038" rIns="92075" bIns="46038">
              <a:spAutoFit/>
            </a:bodyPr>
            <a:lstStyle/>
            <a:p>
              <a:pPr>
                <a:defRPr/>
              </a:pPr>
              <a:r>
                <a:rPr lang="en-US" sz="2200" dirty="0">
                  <a:solidFill>
                    <a:schemeClr val="accent1">
                      <a:lumMod val="50000"/>
                    </a:schemeClr>
                  </a:solidFill>
                  <a:latin typeface="Arial" panose="020B0604020202020204" pitchFamily="34" charset="0"/>
                  <a:cs typeface="Arial" panose="020B0604020202020204" pitchFamily="34" charset="0"/>
                </a:rPr>
                <a:t>1</a:t>
              </a:r>
            </a:p>
          </p:txBody>
        </p:sp>
        <p:sp>
          <p:nvSpPr>
            <p:cNvPr id="20488" name="Rectangle 38"/>
            <p:cNvSpPr>
              <a:spLocks noChangeArrowheads="1"/>
            </p:cNvSpPr>
            <p:nvPr/>
          </p:nvSpPr>
          <p:spPr bwMode="auto">
            <a:xfrm>
              <a:off x="5522165" y="2394665"/>
              <a:ext cx="368229" cy="431469"/>
            </a:xfrm>
            <a:prstGeom prst="rect">
              <a:avLst/>
            </a:prstGeom>
            <a:noFill/>
            <a:ln w="9525">
              <a:noFill/>
              <a:miter lim="800000"/>
              <a:headEnd/>
              <a:tailEnd/>
            </a:ln>
          </p:spPr>
          <p:txBody>
            <a:bodyPr wrap="none" lIns="92075" tIns="46038" rIns="92075" bIns="46038">
              <a:spAutoFit/>
            </a:bodyPr>
            <a:lstStyle/>
            <a:p>
              <a:pPr>
                <a:defRPr/>
              </a:pPr>
              <a:r>
                <a:rPr lang="en-US" sz="2200" dirty="0">
                  <a:solidFill>
                    <a:schemeClr val="accent1">
                      <a:lumMod val="50000"/>
                    </a:schemeClr>
                  </a:solidFill>
                  <a:latin typeface="Arial" panose="020B0604020202020204" pitchFamily="34" charset="0"/>
                  <a:cs typeface="Arial" panose="020B0604020202020204" pitchFamily="34" charset="0"/>
                </a:rPr>
                <a:t>2</a:t>
              </a:r>
            </a:p>
          </p:txBody>
        </p:sp>
        <p:sp>
          <p:nvSpPr>
            <p:cNvPr id="20489" name="Line 39"/>
            <p:cNvSpPr>
              <a:spLocks noChangeShapeType="1"/>
            </p:cNvSpPr>
            <p:nvPr/>
          </p:nvSpPr>
          <p:spPr bwMode="auto">
            <a:xfrm flipH="1">
              <a:off x="1137632" y="2962911"/>
              <a:ext cx="4548123" cy="0"/>
            </a:xfrm>
            <a:prstGeom prst="line">
              <a:avLst/>
            </a:prstGeom>
            <a:noFill/>
            <a:ln w="25400">
              <a:solidFill>
                <a:schemeClr val="accent1">
                  <a:lumMod val="50000"/>
                </a:schemeClr>
              </a:solidFill>
              <a:round/>
              <a:headEnd type="none" w="sm" len="sm"/>
              <a:tailEnd type="none" w="sm" len="sm"/>
            </a:ln>
          </p:spPr>
          <p:txBody>
            <a:bodyPr wrap="none" anchor="ctr"/>
            <a:lstStyle/>
            <a:p>
              <a:pPr>
                <a:defRPr/>
              </a:pPr>
              <a:endParaRPr lang="en-US" sz="2900" dirty="0">
                <a:solidFill>
                  <a:schemeClr val="accent1">
                    <a:lumMod val="50000"/>
                  </a:schemeClr>
                </a:solidFill>
                <a:latin typeface="Arial" panose="020B0604020202020204" pitchFamily="34" charset="0"/>
                <a:cs typeface="Arial" panose="020B0604020202020204" pitchFamily="34" charset="0"/>
              </a:endParaRPr>
            </a:p>
          </p:txBody>
        </p:sp>
        <p:sp>
          <p:nvSpPr>
            <p:cNvPr id="20490" name="Rectangle 40"/>
            <p:cNvSpPr>
              <a:spLocks noChangeArrowheads="1"/>
            </p:cNvSpPr>
            <p:nvPr/>
          </p:nvSpPr>
          <p:spPr bwMode="auto">
            <a:xfrm>
              <a:off x="1761316" y="2623233"/>
              <a:ext cx="519650" cy="400696"/>
            </a:xfrm>
            <a:prstGeom prst="rect">
              <a:avLst/>
            </a:prstGeom>
            <a:noFill/>
            <a:ln w="9525">
              <a:noFill/>
              <a:miter lim="800000"/>
              <a:headEnd/>
              <a:tailEnd/>
            </a:ln>
          </p:spPr>
          <p:txBody>
            <a:bodyPr wrap="none" lIns="92075" tIns="46038" rIns="92075" bIns="46038">
              <a:spAutoFit/>
            </a:bodyPr>
            <a:lstStyle/>
            <a:p>
              <a:pPr>
                <a:defRPr/>
              </a:pPr>
              <a:r>
                <a:rPr lang="en-US" sz="2000" dirty="0">
                  <a:solidFill>
                    <a:schemeClr val="accent1">
                      <a:lumMod val="50000"/>
                    </a:schemeClr>
                  </a:solidFill>
                  <a:latin typeface="Arial" panose="020B0604020202020204" pitchFamily="34" charset="0"/>
                  <a:cs typeface="Arial" panose="020B0604020202020204" pitchFamily="34" charset="0"/>
                </a:rPr>
                <a:t>I%</a:t>
              </a:r>
            </a:p>
          </p:txBody>
        </p:sp>
        <p:sp>
          <p:nvSpPr>
            <p:cNvPr id="20491" name="Line 41"/>
            <p:cNvSpPr>
              <a:spLocks noChangeShapeType="1"/>
            </p:cNvSpPr>
            <p:nvPr/>
          </p:nvSpPr>
          <p:spPr bwMode="auto">
            <a:xfrm>
              <a:off x="1130816" y="2824817"/>
              <a:ext cx="0" cy="274600"/>
            </a:xfrm>
            <a:prstGeom prst="line">
              <a:avLst/>
            </a:prstGeom>
            <a:noFill/>
            <a:ln w="25400">
              <a:solidFill>
                <a:schemeClr val="accent1">
                  <a:lumMod val="50000"/>
                </a:schemeClr>
              </a:solidFill>
              <a:round/>
              <a:headEnd type="none" w="sm" len="sm"/>
              <a:tailEnd type="none" w="sm" len="sm"/>
            </a:ln>
          </p:spPr>
          <p:txBody>
            <a:bodyPr wrap="none" anchor="ctr"/>
            <a:lstStyle/>
            <a:p>
              <a:pPr>
                <a:defRPr/>
              </a:pPr>
              <a:endParaRPr lang="en-US" sz="2900" dirty="0">
                <a:solidFill>
                  <a:schemeClr val="accent1">
                    <a:lumMod val="50000"/>
                  </a:schemeClr>
                </a:solidFill>
                <a:latin typeface="Arial" panose="020B0604020202020204" pitchFamily="34" charset="0"/>
                <a:cs typeface="Arial" panose="020B0604020202020204" pitchFamily="34" charset="0"/>
              </a:endParaRPr>
            </a:p>
          </p:txBody>
        </p:sp>
        <p:sp>
          <p:nvSpPr>
            <p:cNvPr id="20492" name="Line 42"/>
            <p:cNvSpPr>
              <a:spLocks noChangeShapeType="1"/>
            </p:cNvSpPr>
            <p:nvPr/>
          </p:nvSpPr>
          <p:spPr bwMode="auto">
            <a:xfrm>
              <a:off x="5689163" y="2824817"/>
              <a:ext cx="0" cy="274600"/>
            </a:xfrm>
            <a:prstGeom prst="line">
              <a:avLst/>
            </a:prstGeom>
            <a:noFill/>
            <a:ln w="25400">
              <a:solidFill>
                <a:schemeClr val="accent1">
                  <a:lumMod val="50000"/>
                </a:schemeClr>
              </a:solidFill>
              <a:round/>
              <a:headEnd type="none" w="sm" len="sm"/>
              <a:tailEnd type="none" w="sm" len="sm"/>
            </a:ln>
          </p:spPr>
          <p:txBody>
            <a:bodyPr wrap="none" anchor="ctr"/>
            <a:lstStyle/>
            <a:p>
              <a:pPr>
                <a:defRPr/>
              </a:pPr>
              <a:endParaRPr lang="en-US" sz="2900" dirty="0">
                <a:solidFill>
                  <a:schemeClr val="accent1">
                    <a:lumMod val="50000"/>
                  </a:schemeClr>
                </a:solidFill>
                <a:latin typeface="Arial" panose="020B0604020202020204" pitchFamily="34" charset="0"/>
                <a:cs typeface="Arial" panose="020B0604020202020204" pitchFamily="34" charset="0"/>
              </a:endParaRPr>
            </a:p>
          </p:txBody>
        </p:sp>
        <p:sp>
          <p:nvSpPr>
            <p:cNvPr id="20493" name="Line 43"/>
            <p:cNvSpPr>
              <a:spLocks noChangeShapeType="1"/>
            </p:cNvSpPr>
            <p:nvPr/>
          </p:nvSpPr>
          <p:spPr bwMode="auto">
            <a:xfrm>
              <a:off x="3412545" y="2824817"/>
              <a:ext cx="0" cy="274600"/>
            </a:xfrm>
            <a:prstGeom prst="line">
              <a:avLst/>
            </a:prstGeom>
            <a:noFill/>
            <a:ln w="25400">
              <a:solidFill>
                <a:schemeClr val="accent1">
                  <a:lumMod val="50000"/>
                </a:schemeClr>
              </a:solidFill>
              <a:round/>
              <a:headEnd type="none" w="sm" len="sm"/>
              <a:tailEnd type="none" w="sm" len="sm"/>
            </a:ln>
          </p:spPr>
          <p:txBody>
            <a:bodyPr wrap="none" anchor="ctr"/>
            <a:lstStyle/>
            <a:p>
              <a:pPr>
                <a:defRPr/>
              </a:pPr>
              <a:endParaRPr lang="en-US" sz="2900" dirty="0">
                <a:solidFill>
                  <a:schemeClr val="accent1">
                    <a:lumMod val="50000"/>
                  </a:schemeClr>
                </a:solidFill>
                <a:latin typeface="Arial" panose="020B0604020202020204" pitchFamily="34" charset="0"/>
                <a:cs typeface="Arial" panose="020B0604020202020204" pitchFamily="34" charset="0"/>
              </a:endParaRPr>
            </a:p>
          </p:txBody>
        </p:sp>
        <p:sp>
          <p:nvSpPr>
            <p:cNvPr id="20494" name="Text Box 46"/>
            <p:cNvSpPr txBox="1">
              <a:spLocks noChangeArrowheads="1"/>
            </p:cNvSpPr>
            <p:nvPr/>
          </p:nvSpPr>
          <p:spPr bwMode="auto">
            <a:xfrm>
              <a:off x="914400" y="1710548"/>
              <a:ext cx="6700345" cy="492056"/>
            </a:xfrm>
            <a:prstGeom prst="rect">
              <a:avLst/>
            </a:prstGeom>
            <a:noFill/>
            <a:ln w="9525">
              <a:noFill/>
              <a:miter lim="800000"/>
              <a:headEnd/>
              <a:tailEnd/>
            </a:ln>
          </p:spPr>
          <p:txBody>
            <a:bodyPr>
              <a:spAutoFit/>
            </a:bodyPr>
            <a:lstStyle/>
            <a:p>
              <a:pPr>
                <a:spcBef>
                  <a:spcPct val="50000"/>
                </a:spcBef>
                <a:defRPr/>
              </a:pPr>
              <a:r>
                <a:rPr lang="en-US" sz="2600" dirty="0">
                  <a:solidFill>
                    <a:schemeClr val="accent1">
                      <a:lumMod val="50000"/>
                    </a:schemeClr>
                  </a:solidFill>
                  <a:latin typeface="Arial" panose="020B0604020202020204" pitchFamily="34" charset="0"/>
                  <a:cs typeface="Arial" panose="020B0604020202020204" pitchFamily="34" charset="0"/>
                </a:rPr>
                <a:t>$100 lump sum due in 2 years</a:t>
              </a:r>
            </a:p>
          </p:txBody>
        </p:sp>
      </p:grpSp>
      <p:sp>
        <p:nvSpPr>
          <p:cNvPr id="39" name="Pentagon 38"/>
          <p:cNvSpPr/>
          <p:nvPr/>
        </p:nvSpPr>
        <p:spPr bwMode="auto">
          <a:xfrm>
            <a:off x="0" y="276225"/>
            <a:ext cx="1308100" cy="92075"/>
          </a:xfrm>
          <a:prstGeom prst="homePlate">
            <a:avLst/>
          </a:prstGeom>
          <a:solidFill>
            <a:schemeClr val="tx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5" name="Group 40"/>
          <p:cNvGrpSpPr>
            <a:grpSpLocks/>
          </p:cNvGrpSpPr>
          <p:nvPr/>
        </p:nvGrpSpPr>
        <p:grpSpPr bwMode="auto">
          <a:xfrm>
            <a:off x="0" y="0"/>
            <a:ext cx="9139238" cy="277813"/>
            <a:chOff x="0" y="0"/>
            <a:chExt cx="9139428" cy="277813"/>
          </a:xfrm>
        </p:grpSpPr>
        <p:sp>
          <p:nvSpPr>
            <p:cNvPr id="42" name="TextBox 41"/>
            <p:cNvSpPr txBox="1"/>
            <p:nvPr/>
          </p:nvSpPr>
          <p:spPr bwMode="auto">
            <a:xfrm>
              <a:off x="0" y="0"/>
              <a:ext cx="1308127" cy="277813"/>
            </a:xfrm>
            <a:prstGeom prst="rect">
              <a:avLst/>
            </a:prstGeom>
            <a:solidFill>
              <a:schemeClr val="bg2">
                <a:lumMod val="75000"/>
              </a:schemeClr>
            </a:solidFill>
            <a:ln w="12700">
              <a:solidFill>
                <a:schemeClr val="tx1"/>
              </a:solidFill>
            </a:ln>
          </p:spPr>
          <p:txBody>
            <a:bodyPr>
              <a:spAutoFit/>
            </a:bodyPr>
            <a:lstStyle/>
            <a:p>
              <a:pPr algn="ctr">
                <a:defRPr/>
              </a:pPr>
              <a:r>
                <a:rPr lang="en-US" sz="1200" dirty="0">
                  <a:hlinkClick r:id="rId3" action="ppaction://hlinksldjump"/>
                </a:rPr>
                <a:t>INTRO</a:t>
              </a:r>
              <a:endParaRPr lang="en-US" sz="1200" dirty="0"/>
            </a:p>
          </p:txBody>
        </p:sp>
        <p:sp>
          <p:nvSpPr>
            <p:cNvPr id="43" name="TextBox 42"/>
            <p:cNvSpPr txBox="1"/>
            <p:nvPr/>
          </p:nvSpPr>
          <p:spPr bwMode="auto">
            <a:xfrm>
              <a:off x="1303365"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solidFill>
                    <a:srgbClr val="7C0019"/>
                  </a:solidFill>
                  <a:hlinkClick r:id="rId4" action="ppaction://hlinksldjump"/>
                </a:rPr>
                <a:t>FUTURE VALUE</a:t>
              </a:r>
              <a:endParaRPr lang="en-US" sz="1200" spc="-100" dirty="0">
                <a:solidFill>
                  <a:srgbClr val="7C0019"/>
                </a:solidFill>
              </a:endParaRPr>
            </a:p>
          </p:txBody>
        </p:sp>
        <p:sp>
          <p:nvSpPr>
            <p:cNvPr id="44" name="TextBox 43"/>
            <p:cNvSpPr txBox="1"/>
            <p:nvPr/>
          </p:nvSpPr>
          <p:spPr bwMode="auto">
            <a:xfrm>
              <a:off x="5215046"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5" action="ppaction://hlinksldjump"/>
                </a:rPr>
                <a:t>ANNUITIES</a:t>
              </a:r>
              <a:endParaRPr lang="en-US" sz="1200" dirty="0"/>
            </a:p>
          </p:txBody>
        </p:sp>
        <p:sp>
          <p:nvSpPr>
            <p:cNvPr id="45" name="TextBox 44"/>
            <p:cNvSpPr txBox="1"/>
            <p:nvPr/>
          </p:nvSpPr>
          <p:spPr bwMode="auto">
            <a:xfrm>
              <a:off x="2608317" y="0"/>
              <a:ext cx="1306539"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6" action="ppaction://hlinksldjump"/>
                </a:rPr>
                <a:t>PRESENT VALUE</a:t>
              </a:r>
              <a:endParaRPr lang="en-US" sz="1200" spc="-100" dirty="0"/>
            </a:p>
          </p:txBody>
        </p:sp>
        <p:sp>
          <p:nvSpPr>
            <p:cNvPr id="46" name="TextBox 45"/>
            <p:cNvSpPr txBox="1"/>
            <p:nvPr/>
          </p:nvSpPr>
          <p:spPr bwMode="auto">
            <a:xfrm>
              <a:off x="7823363" y="0"/>
              <a:ext cx="1316065"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7" action="ppaction://hlinksldjump"/>
                </a:rPr>
                <a:t>AMORTIZATION</a:t>
              </a:r>
              <a:endParaRPr lang="en-US" sz="1200" spc="-100" dirty="0"/>
            </a:p>
          </p:txBody>
        </p:sp>
        <p:sp>
          <p:nvSpPr>
            <p:cNvPr id="47" name="TextBox 46"/>
            <p:cNvSpPr txBox="1"/>
            <p:nvPr/>
          </p:nvSpPr>
          <p:spPr bwMode="auto">
            <a:xfrm>
              <a:off x="3911681"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8" action="ppaction://hlinksldjump"/>
                </a:rPr>
                <a:t>I &amp; N</a:t>
              </a:r>
              <a:endParaRPr lang="en-US" sz="1200" dirty="0"/>
            </a:p>
          </p:txBody>
        </p:sp>
        <p:sp>
          <p:nvSpPr>
            <p:cNvPr id="54" name="TextBox 53"/>
            <p:cNvSpPr txBox="1"/>
            <p:nvPr/>
          </p:nvSpPr>
          <p:spPr bwMode="auto">
            <a:xfrm>
              <a:off x="6518411"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9" action="ppaction://hlinksldjump"/>
                </a:rPr>
                <a:t>RATES/RETURN</a:t>
              </a:r>
              <a:endParaRPr lang="en-US" sz="1200" spc="-100"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39"/>
                                        </p:tgtEl>
                                        <p:attrNameLst>
                                          <p:attrName>style.visibility</p:attrName>
                                        </p:attrNameLst>
                                      </p:cBhvr>
                                      <p:to>
                                        <p:strVal val="visible"/>
                                      </p:to>
                                    </p:set>
                                    <p:anim calcmode="lin" valueType="num">
                                      <p:cBhvr additive="base">
                                        <p:cTn id="12" dur="1000" fill="hold"/>
                                        <p:tgtEl>
                                          <p:spTgt spid="39"/>
                                        </p:tgtEl>
                                        <p:attrNameLst>
                                          <p:attrName>ppt_x</p:attrName>
                                        </p:attrNameLst>
                                      </p:cBhvr>
                                      <p:tavLst>
                                        <p:tav tm="0">
                                          <p:val>
                                            <p:strVal val="0-#ppt_w/2"/>
                                          </p:val>
                                        </p:tav>
                                        <p:tav tm="100000">
                                          <p:val>
                                            <p:strVal val="#ppt_x"/>
                                          </p:val>
                                        </p:tav>
                                      </p:tavLst>
                                    </p:anim>
                                    <p:anim calcmode="lin" valueType="num">
                                      <p:cBhvr additive="base">
                                        <p:cTn id="13" dur="1000" fill="hold"/>
                                        <p:tgtEl>
                                          <p:spTgt spid="39"/>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284163"/>
            <a:ext cx="8229600" cy="987425"/>
          </a:xfrm>
        </p:spPr>
        <p:txBody>
          <a:bodyPr/>
          <a:lstStyle/>
          <a:p>
            <a:pPr eaLnBrk="1" hangingPunct="1"/>
            <a:r>
              <a:rPr lang="en-US" dirty="0" smtClean="0"/>
              <a:t>Why is it important to consider effective rates</a:t>
            </a:r>
            <a:br>
              <a:rPr lang="en-US" dirty="0" smtClean="0"/>
            </a:br>
            <a:r>
              <a:rPr lang="en-US" dirty="0" smtClean="0"/>
              <a:t> of return?</a:t>
            </a:r>
          </a:p>
        </p:txBody>
      </p:sp>
      <p:sp>
        <p:nvSpPr>
          <p:cNvPr id="9" name="Rectangle 3"/>
          <p:cNvSpPr>
            <a:spLocks noGrp="1" noChangeArrowheads="1"/>
          </p:cNvSpPr>
          <p:nvPr>
            <p:ph sz="quarter" idx="1"/>
          </p:nvPr>
        </p:nvSpPr>
        <p:spPr>
          <a:xfrm>
            <a:off x="612775" y="1600200"/>
            <a:ext cx="7616825" cy="4495800"/>
          </a:xfrm>
        </p:spPr>
        <p:txBody>
          <a:bodyPr>
            <a:noAutofit/>
          </a:bodyPr>
          <a:lstStyle/>
          <a:p>
            <a:pPr eaLnBrk="1" hangingPunct="1">
              <a:spcAft>
                <a:spcPts val="1800"/>
              </a:spcAft>
              <a:defRPr/>
            </a:pPr>
            <a:r>
              <a:rPr lang="en-US" dirty="0" smtClean="0"/>
              <a:t>See how the effective return varies between investments with the same nominal rate, but different compounding intervals.</a:t>
            </a:r>
          </a:p>
          <a:p>
            <a:pPr marL="0" indent="0" eaLnBrk="1" hangingPunct="1">
              <a:buFont typeface="Wingdings" pitchFamily="2" charset="2"/>
              <a:buNone/>
              <a:tabLst>
                <a:tab pos="1828800" algn="l"/>
                <a:tab pos="4572000" algn="l"/>
              </a:tabLst>
              <a:defRPr/>
            </a:pPr>
            <a:r>
              <a:rPr lang="en-US" dirty="0" smtClean="0"/>
              <a:t>	EAR</a:t>
            </a:r>
            <a:r>
              <a:rPr lang="en-US" baseline="-25000" dirty="0" smtClean="0"/>
              <a:t>ANNUAL</a:t>
            </a:r>
            <a:r>
              <a:rPr lang="en-US" dirty="0" smtClean="0"/>
              <a:t>	4.00%</a:t>
            </a:r>
          </a:p>
          <a:p>
            <a:pPr marL="0" indent="0" eaLnBrk="1" hangingPunct="1">
              <a:buFont typeface="Wingdings" pitchFamily="2" charset="2"/>
              <a:buNone/>
              <a:tabLst>
                <a:tab pos="1828800" algn="l"/>
                <a:tab pos="4572000" algn="l"/>
              </a:tabLst>
              <a:defRPr/>
            </a:pPr>
            <a:r>
              <a:rPr lang="en-US" dirty="0" smtClean="0"/>
              <a:t>	EAR</a:t>
            </a:r>
            <a:r>
              <a:rPr lang="en-US" baseline="-25000" dirty="0" smtClean="0"/>
              <a:t>SEMIANNUALLY</a:t>
            </a:r>
            <a:r>
              <a:rPr lang="en-US" dirty="0" smtClean="0"/>
              <a:t>	4.04%</a:t>
            </a:r>
          </a:p>
          <a:p>
            <a:pPr marL="0" indent="0" eaLnBrk="1" hangingPunct="1">
              <a:buFont typeface="Wingdings" pitchFamily="2" charset="2"/>
              <a:buNone/>
              <a:tabLst>
                <a:tab pos="1828800" algn="l"/>
                <a:tab pos="4572000" algn="l"/>
              </a:tabLst>
              <a:defRPr/>
            </a:pPr>
            <a:r>
              <a:rPr lang="en-US" dirty="0" smtClean="0"/>
              <a:t>	EAR</a:t>
            </a:r>
            <a:r>
              <a:rPr lang="en-US" baseline="-25000" dirty="0" smtClean="0"/>
              <a:t>QUARTERLY</a:t>
            </a:r>
            <a:r>
              <a:rPr lang="en-US" dirty="0" smtClean="0"/>
              <a:t>	4.06%</a:t>
            </a:r>
          </a:p>
          <a:p>
            <a:pPr marL="0" indent="0" eaLnBrk="1" hangingPunct="1">
              <a:buFont typeface="Wingdings" pitchFamily="2" charset="2"/>
              <a:buNone/>
              <a:tabLst>
                <a:tab pos="1828800" algn="l"/>
                <a:tab pos="4572000" algn="l"/>
              </a:tabLst>
              <a:defRPr/>
            </a:pPr>
            <a:r>
              <a:rPr lang="en-US" dirty="0" smtClean="0"/>
              <a:t>	EAR</a:t>
            </a:r>
            <a:r>
              <a:rPr lang="en-US" baseline="-25000" dirty="0" smtClean="0"/>
              <a:t>MONTHLY</a:t>
            </a:r>
            <a:r>
              <a:rPr lang="en-US" dirty="0" smtClean="0"/>
              <a:t>	4.07%</a:t>
            </a:r>
          </a:p>
          <a:p>
            <a:pPr marL="0" indent="0" eaLnBrk="1" hangingPunct="1">
              <a:buFont typeface="Wingdings" pitchFamily="2" charset="2"/>
              <a:buNone/>
              <a:tabLst>
                <a:tab pos="1828800" algn="l"/>
                <a:tab pos="4572000" algn="l"/>
              </a:tabLst>
              <a:defRPr/>
            </a:pPr>
            <a:r>
              <a:rPr lang="en-US" dirty="0" smtClean="0"/>
              <a:t>	EAR</a:t>
            </a:r>
            <a:r>
              <a:rPr lang="en-US" baseline="-25000" dirty="0" smtClean="0"/>
              <a:t>DAILY (365)</a:t>
            </a:r>
            <a:r>
              <a:rPr lang="en-US" dirty="0" smtClean="0"/>
              <a:t>	4.08%</a:t>
            </a:r>
          </a:p>
        </p:txBody>
      </p:sp>
      <p:sp>
        <p:nvSpPr>
          <p:cNvPr id="6" name="Slide Number Placeholder 5"/>
          <p:cNvSpPr>
            <a:spLocks noGrp="1"/>
          </p:cNvSpPr>
          <p:nvPr>
            <p:ph type="sldNum" sz="quarter" idx="10"/>
          </p:nvPr>
        </p:nvSpPr>
        <p:spPr/>
        <p:txBody>
          <a:bodyPr/>
          <a:lstStyle/>
          <a:p>
            <a:pPr>
              <a:defRPr/>
            </a:pPr>
            <a:r>
              <a:rPr lang="en-US" dirty="0"/>
              <a:t>5-</a:t>
            </a:r>
            <a:fld id="{AFED2712-07F5-4877-97F3-A6494C7F1E51}" type="slidenum">
              <a:rPr lang="en-US"/>
              <a:pPr>
                <a:defRPr/>
              </a:pPr>
              <a:t>30</a:t>
            </a:fld>
            <a:endParaRPr lang="en-US" dirty="0"/>
          </a:p>
        </p:txBody>
      </p:sp>
      <p:grpSp>
        <p:nvGrpSpPr>
          <p:cNvPr id="2" name="Group 12"/>
          <p:cNvGrpSpPr>
            <a:grpSpLocks/>
          </p:cNvGrpSpPr>
          <p:nvPr/>
        </p:nvGrpSpPr>
        <p:grpSpPr bwMode="auto">
          <a:xfrm>
            <a:off x="0" y="0"/>
            <a:ext cx="9139238" cy="277813"/>
            <a:chOff x="0" y="0"/>
            <a:chExt cx="9139428" cy="277813"/>
          </a:xfrm>
        </p:grpSpPr>
        <p:sp>
          <p:nvSpPr>
            <p:cNvPr id="17" name="TextBox 16"/>
            <p:cNvSpPr txBox="1"/>
            <p:nvPr/>
          </p:nvSpPr>
          <p:spPr bwMode="auto">
            <a:xfrm>
              <a:off x="0" y="0"/>
              <a:ext cx="1308127" cy="277813"/>
            </a:xfrm>
            <a:prstGeom prst="rect">
              <a:avLst/>
            </a:prstGeom>
            <a:solidFill>
              <a:schemeClr val="accent4">
                <a:lumMod val="40000"/>
                <a:lumOff val="60000"/>
              </a:schemeClr>
            </a:solidFill>
            <a:ln w="12700">
              <a:solidFill>
                <a:schemeClr val="tx1"/>
              </a:solidFill>
            </a:ln>
          </p:spPr>
          <p:txBody>
            <a:bodyPr>
              <a:spAutoFit/>
            </a:bodyPr>
            <a:lstStyle/>
            <a:p>
              <a:pPr algn="ctr">
                <a:defRPr/>
              </a:pPr>
              <a:r>
                <a:rPr lang="en-US" sz="1200" dirty="0">
                  <a:hlinkClick r:id="rId2" action="ppaction://hlinksldjump"/>
                </a:rPr>
                <a:t>INTRO</a:t>
              </a:r>
              <a:endParaRPr lang="en-US" sz="1200" dirty="0"/>
            </a:p>
          </p:txBody>
        </p:sp>
        <p:sp>
          <p:nvSpPr>
            <p:cNvPr id="18" name="TextBox 17"/>
            <p:cNvSpPr txBox="1"/>
            <p:nvPr/>
          </p:nvSpPr>
          <p:spPr bwMode="auto">
            <a:xfrm>
              <a:off x="1303365"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solidFill>
                    <a:srgbClr val="7C0019"/>
                  </a:solidFill>
                  <a:hlinkClick r:id="rId3" action="ppaction://hlinksldjump"/>
                </a:rPr>
                <a:t>FUTURE VALUE</a:t>
              </a:r>
              <a:endParaRPr lang="en-US" sz="1200" spc="-100" dirty="0">
                <a:solidFill>
                  <a:srgbClr val="7C0019"/>
                </a:solidFill>
              </a:endParaRPr>
            </a:p>
          </p:txBody>
        </p:sp>
        <p:sp>
          <p:nvSpPr>
            <p:cNvPr id="19" name="TextBox 18"/>
            <p:cNvSpPr txBox="1"/>
            <p:nvPr/>
          </p:nvSpPr>
          <p:spPr bwMode="auto">
            <a:xfrm>
              <a:off x="5215046"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4" action="ppaction://hlinksldjump"/>
                </a:rPr>
                <a:t>ANNUITIES</a:t>
              </a:r>
              <a:endParaRPr lang="en-US" sz="1200" dirty="0"/>
            </a:p>
          </p:txBody>
        </p:sp>
        <p:sp>
          <p:nvSpPr>
            <p:cNvPr id="20" name="TextBox 19"/>
            <p:cNvSpPr txBox="1"/>
            <p:nvPr/>
          </p:nvSpPr>
          <p:spPr bwMode="auto">
            <a:xfrm>
              <a:off x="2608317" y="0"/>
              <a:ext cx="1306539"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5" action="ppaction://hlinksldjump"/>
                </a:rPr>
                <a:t>PRESENT VALUE</a:t>
              </a:r>
              <a:endParaRPr lang="en-US" sz="1200" spc="-100" dirty="0"/>
            </a:p>
          </p:txBody>
        </p:sp>
        <p:sp>
          <p:nvSpPr>
            <p:cNvPr id="21" name="TextBox 20"/>
            <p:cNvSpPr txBox="1"/>
            <p:nvPr/>
          </p:nvSpPr>
          <p:spPr bwMode="auto">
            <a:xfrm>
              <a:off x="7823363" y="0"/>
              <a:ext cx="1316065"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6" action="ppaction://hlinksldjump"/>
                </a:rPr>
                <a:t>AMORTIZATION</a:t>
              </a:r>
              <a:endParaRPr lang="en-US" sz="1200" spc="-100" dirty="0"/>
            </a:p>
          </p:txBody>
        </p:sp>
        <p:sp>
          <p:nvSpPr>
            <p:cNvPr id="22" name="TextBox 21"/>
            <p:cNvSpPr txBox="1"/>
            <p:nvPr/>
          </p:nvSpPr>
          <p:spPr bwMode="auto">
            <a:xfrm>
              <a:off x="3911681"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7" action="ppaction://hlinksldjump"/>
                </a:rPr>
                <a:t>I &amp; N</a:t>
              </a:r>
              <a:endParaRPr lang="en-US" sz="1200" dirty="0"/>
            </a:p>
          </p:txBody>
        </p:sp>
        <p:sp>
          <p:nvSpPr>
            <p:cNvPr id="23" name="TextBox 22"/>
            <p:cNvSpPr txBox="1"/>
            <p:nvPr/>
          </p:nvSpPr>
          <p:spPr bwMode="auto">
            <a:xfrm>
              <a:off x="6518411" y="0"/>
              <a:ext cx="1308127" cy="277813"/>
            </a:xfrm>
            <a:prstGeom prst="rect">
              <a:avLst/>
            </a:prstGeom>
            <a:solidFill>
              <a:schemeClr val="bg2">
                <a:lumMod val="75000"/>
              </a:schemeClr>
            </a:solidFill>
            <a:ln>
              <a:solidFill>
                <a:schemeClr val="tx1"/>
              </a:solidFill>
            </a:ln>
          </p:spPr>
          <p:txBody>
            <a:bodyPr>
              <a:spAutoFit/>
            </a:bodyPr>
            <a:lstStyle/>
            <a:p>
              <a:pPr algn="ctr">
                <a:defRPr/>
              </a:pPr>
              <a:r>
                <a:rPr lang="en-US" sz="1200" spc="-100" dirty="0">
                  <a:hlinkClick r:id="rId8" action="ppaction://hlinksldjump"/>
                </a:rPr>
                <a:t>RATES/RETURN</a:t>
              </a:r>
              <a:endParaRPr lang="en-US" sz="1200" spc="-100" dirty="0"/>
            </a:p>
          </p:txBody>
        </p:sp>
      </p:grpSp>
      <p:sp>
        <p:nvSpPr>
          <p:cNvPr id="28" name="Pentagon 27"/>
          <p:cNvSpPr/>
          <p:nvPr/>
        </p:nvSpPr>
        <p:spPr bwMode="auto">
          <a:xfrm>
            <a:off x="0" y="276225"/>
            <a:ext cx="7845425" cy="92075"/>
          </a:xfrm>
          <a:prstGeom prst="homePlate">
            <a:avLst/>
          </a:prstGeom>
          <a:solidFill>
            <a:schemeClr val="tx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8"/>
                                        </p:tgtEl>
                                        <p:attrNameLst>
                                          <p:attrName>style.visibility</p:attrName>
                                        </p:attrNameLst>
                                      </p:cBhvr>
                                      <p:to>
                                        <p:strVal val="visible"/>
                                      </p:to>
                                    </p:set>
                                    <p:anim calcmode="lin" valueType="num">
                                      <p:cBhvr additive="base">
                                        <p:cTn id="12" dur="1000" fill="hold"/>
                                        <p:tgtEl>
                                          <p:spTgt spid="28"/>
                                        </p:tgtEl>
                                        <p:attrNameLst>
                                          <p:attrName>ppt_x</p:attrName>
                                        </p:attrNameLst>
                                      </p:cBhvr>
                                      <p:tavLst>
                                        <p:tav tm="0">
                                          <p:val>
                                            <p:strVal val="0-#ppt_w/2"/>
                                          </p:val>
                                        </p:tav>
                                        <p:tav tm="100000">
                                          <p:val>
                                            <p:strVal val="#ppt_x"/>
                                          </p:val>
                                        </p:tav>
                                      </p:tavLst>
                                    </p:anim>
                                    <p:anim calcmode="lin" valueType="num">
                                      <p:cBhvr additive="base">
                                        <p:cTn id="13" dur="1000" fill="hold"/>
                                        <p:tgtEl>
                                          <p:spTgt spid="28"/>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9">
                                            <p:txEl>
                                              <p:pRg st="0" end="0"/>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9">
                                            <p:txEl>
                                              <p:pRg st="1" end="1"/>
                                            </p:txEl>
                                          </p:spTgt>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9">
                                            <p:txEl>
                                              <p:pRg st="2" end="2"/>
                                            </p:txEl>
                                          </p:spTgt>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9">
                                            <p:txEl>
                                              <p:pRg st="3" end="3"/>
                                            </p:txEl>
                                          </p:spTgt>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9">
                                            <p:txEl>
                                              <p:pRg st="4" end="4"/>
                                            </p:txEl>
                                          </p:spTgt>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284163"/>
            <a:ext cx="8229600" cy="987425"/>
          </a:xfrm>
        </p:spPr>
        <p:txBody>
          <a:bodyPr/>
          <a:lstStyle/>
          <a:p>
            <a:pPr eaLnBrk="1" hangingPunct="1"/>
            <a:r>
              <a:rPr lang="en-US" dirty="0" smtClean="0"/>
              <a:t>When is each rate used?</a:t>
            </a:r>
          </a:p>
        </p:txBody>
      </p:sp>
      <p:sp>
        <p:nvSpPr>
          <p:cNvPr id="60419" name="Rectangle 3"/>
          <p:cNvSpPr>
            <a:spLocks noGrp="1" noChangeArrowheads="1"/>
          </p:cNvSpPr>
          <p:nvPr>
            <p:ph sz="quarter" idx="1"/>
          </p:nvPr>
        </p:nvSpPr>
        <p:spPr>
          <a:xfrm>
            <a:off x="612775" y="1600200"/>
            <a:ext cx="7616825" cy="4495800"/>
          </a:xfrm>
        </p:spPr>
        <p:txBody>
          <a:bodyPr/>
          <a:lstStyle/>
          <a:p>
            <a:pPr eaLnBrk="1" hangingPunct="1">
              <a:tabLst>
                <a:tab pos="1371600" algn="l"/>
              </a:tabLst>
              <a:defRPr/>
            </a:pPr>
            <a:r>
              <a:rPr lang="en-US" dirty="0" smtClean="0"/>
              <a:t>I</a:t>
            </a:r>
            <a:r>
              <a:rPr lang="en-US" baseline="-25000" dirty="0" smtClean="0"/>
              <a:t>NOM</a:t>
            </a:r>
            <a:r>
              <a:rPr lang="en-US" dirty="0" smtClean="0"/>
              <a:t>:  Written into contracts, quoted by banks and brokers.  Not used in calculations or shown on time lines.</a:t>
            </a:r>
          </a:p>
          <a:p>
            <a:pPr eaLnBrk="1" hangingPunct="1">
              <a:tabLst>
                <a:tab pos="1371600" algn="l"/>
              </a:tabLst>
              <a:defRPr/>
            </a:pPr>
            <a:r>
              <a:rPr lang="en-US" dirty="0" smtClean="0"/>
              <a:t>I</a:t>
            </a:r>
            <a:r>
              <a:rPr lang="en-US" baseline="-25000" dirty="0" smtClean="0"/>
              <a:t>PER</a:t>
            </a:r>
            <a:r>
              <a:rPr lang="en-US" dirty="0" smtClean="0"/>
              <a:t>:  Used in calculations and shown on time lines.  If M = 1, I</a:t>
            </a:r>
            <a:r>
              <a:rPr lang="en-US" baseline="-25000" dirty="0" smtClean="0"/>
              <a:t>NOM</a:t>
            </a:r>
            <a:r>
              <a:rPr lang="en-US" dirty="0" smtClean="0"/>
              <a:t> = I</a:t>
            </a:r>
            <a:r>
              <a:rPr lang="en-US" baseline="-25000" dirty="0" smtClean="0"/>
              <a:t>PER</a:t>
            </a:r>
            <a:r>
              <a:rPr lang="en-US" dirty="0" smtClean="0"/>
              <a:t> = EAR.</a:t>
            </a:r>
          </a:p>
          <a:p>
            <a:pPr eaLnBrk="1" hangingPunct="1">
              <a:tabLst>
                <a:tab pos="1371600" algn="l"/>
              </a:tabLst>
              <a:defRPr/>
            </a:pPr>
            <a:r>
              <a:rPr lang="en-US" dirty="0" smtClean="0"/>
              <a:t>EAR:  Used to compare returns on investments with different payments per year.  Used in calculations when annuity payments don’t match 	compounding periods.</a:t>
            </a:r>
          </a:p>
        </p:txBody>
      </p:sp>
      <p:sp>
        <p:nvSpPr>
          <p:cNvPr id="5" name="Slide Number Placeholder 4"/>
          <p:cNvSpPr>
            <a:spLocks noGrp="1"/>
          </p:cNvSpPr>
          <p:nvPr>
            <p:ph type="sldNum" sz="quarter" idx="10"/>
          </p:nvPr>
        </p:nvSpPr>
        <p:spPr/>
        <p:txBody>
          <a:bodyPr/>
          <a:lstStyle/>
          <a:p>
            <a:pPr>
              <a:defRPr/>
            </a:pPr>
            <a:r>
              <a:rPr lang="en-US" dirty="0"/>
              <a:t>5-</a:t>
            </a:r>
            <a:fld id="{6189D152-2407-4B6B-9356-278467C40586}" type="slidenum">
              <a:rPr lang="en-US"/>
              <a:pPr>
                <a:defRPr/>
              </a:pPr>
              <a:t>31</a:t>
            </a:fld>
            <a:endParaRPr lang="en-US" dirty="0"/>
          </a:p>
        </p:txBody>
      </p:sp>
      <p:grpSp>
        <p:nvGrpSpPr>
          <p:cNvPr id="2" name="Group 12"/>
          <p:cNvGrpSpPr>
            <a:grpSpLocks/>
          </p:cNvGrpSpPr>
          <p:nvPr/>
        </p:nvGrpSpPr>
        <p:grpSpPr bwMode="auto">
          <a:xfrm>
            <a:off x="0" y="0"/>
            <a:ext cx="9139238" cy="277813"/>
            <a:chOff x="0" y="0"/>
            <a:chExt cx="9139428" cy="277813"/>
          </a:xfrm>
        </p:grpSpPr>
        <p:sp>
          <p:nvSpPr>
            <p:cNvPr id="15" name="TextBox 14"/>
            <p:cNvSpPr txBox="1"/>
            <p:nvPr/>
          </p:nvSpPr>
          <p:spPr bwMode="auto">
            <a:xfrm>
              <a:off x="0" y="0"/>
              <a:ext cx="1308127" cy="277813"/>
            </a:xfrm>
            <a:prstGeom prst="rect">
              <a:avLst/>
            </a:prstGeom>
            <a:solidFill>
              <a:schemeClr val="accent4">
                <a:lumMod val="40000"/>
                <a:lumOff val="60000"/>
              </a:schemeClr>
            </a:solidFill>
            <a:ln w="12700">
              <a:solidFill>
                <a:schemeClr val="tx1"/>
              </a:solidFill>
            </a:ln>
          </p:spPr>
          <p:txBody>
            <a:bodyPr>
              <a:spAutoFit/>
            </a:bodyPr>
            <a:lstStyle/>
            <a:p>
              <a:pPr algn="ctr">
                <a:defRPr/>
              </a:pPr>
              <a:r>
                <a:rPr lang="en-US" sz="1200" dirty="0">
                  <a:hlinkClick r:id="rId3" action="ppaction://hlinksldjump"/>
                </a:rPr>
                <a:t>INTRO</a:t>
              </a:r>
              <a:endParaRPr lang="en-US" sz="1200" dirty="0"/>
            </a:p>
          </p:txBody>
        </p:sp>
        <p:sp>
          <p:nvSpPr>
            <p:cNvPr id="16" name="TextBox 15"/>
            <p:cNvSpPr txBox="1"/>
            <p:nvPr/>
          </p:nvSpPr>
          <p:spPr bwMode="auto">
            <a:xfrm>
              <a:off x="1303365"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solidFill>
                    <a:srgbClr val="7C0019"/>
                  </a:solidFill>
                  <a:hlinkClick r:id="rId4" action="ppaction://hlinksldjump"/>
                </a:rPr>
                <a:t>FUTURE VALUE</a:t>
              </a:r>
              <a:endParaRPr lang="en-US" sz="1200" spc="-100" dirty="0">
                <a:solidFill>
                  <a:srgbClr val="7C0019"/>
                </a:solidFill>
              </a:endParaRPr>
            </a:p>
          </p:txBody>
        </p:sp>
        <p:sp>
          <p:nvSpPr>
            <p:cNvPr id="17" name="TextBox 16"/>
            <p:cNvSpPr txBox="1"/>
            <p:nvPr/>
          </p:nvSpPr>
          <p:spPr bwMode="auto">
            <a:xfrm>
              <a:off x="5215046"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5" action="ppaction://hlinksldjump"/>
                </a:rPr>
                <a:t>ANNUITIES</a:t>
              </a:r>
              <a:endParaRPr lang="en-US" sz="1200" dirty="0"/>
            </a:p>
          </p:txBody>
        </p:sp>
        <p:sp>
          <p:nvSpPr>
            <p:cNvPr id="18" name="TextBox 17"/>
            <p:cNvSpPr txBox="1"/>
            <p:nvPr/>
          </p:nvSpPr>
          <p:spPr bwMode="auto">
            <a:xfrm>
              <a:off x="2608317" y="0"/>
              <a:ext cx="1306539"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6" action="ppaction://hlinksldjump"/>
                </a:rPr>
                <a:t>PRESENT VALUE</a:t>
              </a:r>
              <a:endParaRPr lang="en-US" sz="1200" spc="-100" dirty="0"/>
            </a:p>
          </p:txBody>
        </p:sp>
        <p:sp>
          <p:nvSpPr>
            <p:cNvPr id="19" name="TextBox 18"/>
            <p:cNvSpPr txBox="1"/>
            <p:nvPr/>
          </p:nvSpPr>
          <p:spPr bwMode="auto">
            <a:xfrm>
              <a:off x="7823363" y="0"/>
              <a:ext cx="1316065"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7" action="ppaction://hlinksldjump"/>
                </a:rPr>
                <a:t>AMORTIZATION</a:t>
              </a:r>
              <a:endParaRPr lang="en-US" sz="1200" spc="-100" dirty="0"/>
            </a:p>
          </p:txBody>
        </p:sp>
        <p:sp>
          <p:nvSpPr>
            <p:cNvPr id="20" name="TextBox 19"/>
            <p:cNvSpPr txBox="1"/>
            <p:nvPr/>
          </p:nvSpPr>
          <p:spPr bwMode="auto">
            <a:xfrm>
              <a:off x="3911681"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8" action="ppaction://hlinksldjump"/>
                </a:rPr>
                <a:t>I &amp; N</a:t>
              </a:r>
              <a:endParaRPr lang="en-US" sz="1200" dirty="0"/>
            </a:p>
          </p:txBody>
        </p:sp>
        <p:sp>
          <p:nvSpPr>
            <p:cNvPr id="21" name="TextBox 20"/>
            <p:cNvSpPr txBox="1"/>
            <p:nvPr/>
          </p:nvSpPr>
          <p:spPr bwMode="auto">
            <a:xfrm>
              <a:off x="6518411" y="0"/>
              <a:ext cx="1308127" cy="277813"/>
            </a:xfrm>
            <a:prstGeom prst="rect">
              <a:avLst/>
            </a:prstGeom>
            <a:solidFill>
              <a:schemeClr val="bg2">
                <a:lumMod val="75000"/>
              </a:schemeClr>
            </a:solidFill>
            <a:ln>
              <a:solidFill>
                <a:schemeClr val="tx1"/>
              </a:solidFill>
            </a:ln>
          </p:spPr>
          <p:txBody>
            <a:bodyPr>
              <a:spAutoFit/>
            </a:bodyPr>
            <a:lstStyle/>
            <a:p>
              <a:pPr algn="ctr">
                <a:defRPr/>
              </a:pPr>
              <a:r>
                <a:rPr lang="en-US" sz="1200" spc="-100" dirty="0">
                  <a:hlinkClick r:id="rId9" action="ppaction://hlinksldjump"/>
                </a:rPr>
                <a:t>RATES/RETURN</a:t>
              </a:r>
              <a:endParaRPr lang="en-US" sz="1200" spc="-100" dirty="0"/>
            </a:p>
          </p:txBody>
        </p:sp>
      </p:grpSp>
      <p:sp>
        <p:nvSpPr>
          <p:cNvPr id="28" name="Pentagon 27"/>
          <p:cNvSpPr/>
          <p:nvPr/>
        </p:nvSpPr>
        <p:spPr bwMode="auto">
          <a:xfrm>
            <a:off x="0" y="276225"/>
            <a:ext cx="7845425" cy="92075"/>
          </a:xfrm>
          <a:prstGeom prst="homePlate">
            <a:avLst/>
          </a:prstGeom>
          <a:solidFill>
            <a:schemeClr val="tx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8"/>
                                        </p:tgtEl>
                                        <p:attrNameLst>
                                          <p:attrName>style.visibility</p:attrName>
                                        </p:attrNameLst>
                                      </p:cBhvr>
                                      <p:to>
                                        <p:strVal val="visible"/>
                                      </p:to>
                                    </p:set>
                                    <p:anim calcmode="lin" valueType="num">
                                      <p:cBhvr additive="base">
                                        <p:cTn id="12" dur="1000" fill="hold"/>
                                        <p:tgtEl>
                                          <p:spTgt spid="28"/>
                                        </p:tgtEl>
                                        <p:attrNameLst>
                                          <p:attrName>ppt_x</p:attrName>
                                        </p:attrNameLst>
                                      </p:cBhvr>
                                      <p:tavLst>
                                        <p:tav tm="0">
                                          <p:val>
                                            <p:strVal val="0-#ppt_w/2"/>
                                          </p:val>
                                        </p:tav>
                                        <p:tav tm="100000">
                                          <p:val>
                                            <p:strVal val="#ppt_x"/>
                                          </p:val>
                                        </p:tav>
                                      </p:tavLst>
                                    </p:anim>
                                    <p:anim calcmode="lin" valueType="num">
                                      <p:cBhvr additive="base">
                                        <p:cTn id="13" dur="1000" fill="hold"/>
                                        <p:tgtEl>
                                          <p:spTgt spid="28"/>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60419">
                                            <p:txEl>
                                              <p:pRg st="0" end="0"/>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60419">
                                            <p:txEl>
                                              <p:pRg st="1" end="1"/>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6041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p:bldP spid="28"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142875" y="284163"/>
            <a:ext cx="8839200" cy="987425"/>
          </a:xfrm>
        </p:spPr>
        <p:txBody>
          <a:bodyPr>
            <a:normAutofit fontScale="90000"/>
          </a:bodyPr>
          <a:lstStyle/>
          <a:p>
            <a:pPr eaLnBrk="1" hangingPunct="1"/>
            <a:r>
              <a:rPr lang="en-US" dirty="0" smtClean="0"/>
              <a:t>What is the FV of $100 after 3 years under 10% </a:t>
            </a:r>
            <a:br>
              <a:rPr lang="en-US" dirty="0" smtClean="0"/>
            </a:br>
            <a:r>
              <a:rPr lang="en-US" dirty="0" smtClean="0"/>
              <a:t>semiannual compounding?  Quarterly compounding?</a:t>
            </a:r>
          </a:p>
        </p:txBody>
      </p:sp>
      <p:graphicFrame>
        <p:nvGraphicFramePr>
          <p:cNvPr id="61444" name="Object 4"/>
          <p:cNvGraphicFramePr>
            <a:graphicFrameLocks noGrp="1" noChangeAspect="1"/>
          </p:cNvGraphicFramePr>
          <p:nvPr>
            <p:ph sz="quarter" idx="1"/>
            <p:extLst>
              <p:ext uri="{D42A27DB-BD31-4B8C-83A1-F6EECF244321}">
                <p14:modId xmlns:p14="http://schemas.microsoft.com/office/powerpoint/2010/main" val="2224271457"/>
              </p:ext>
            </p:extLst>
          </p:nvPr>
        </p:nvGraphicFramePr>
        <p:xfrm>
          <a:off x="2984500" y="1800225"/>
          <a:ext cx="3198813" cy="2990850"/>
        </p:xfrm>
        <a:graphic>
          <a:graphicData uri="http://schemas.openxmlformats.org/presentationml/2006/ole">
            <mc:AlternateContent xmlns:mc="http://schemas.openxmlformats.org/markup-compatibility/2006">
              <mc:Choice xmlns:v="urn:schemas-microsoft-com:vml" Requires="v">
                <p:oleObj spid="_x0000_s1034" name="Equation" r:id="rId4" imgW="1752480" imgH="1638000" progId="Equation.3">
                  <p:embed/>
                </p:oleObj>
              </mc:Choice>
              <mc:Fallback>
                <p:oleObj name="Equation" r:id="rId4" imgW="1752480" imgH="1638000" progId="Equation.3">
                  <p:embed/>
                  <p:pic>
                    <p:nvPicPr>
                      <p:cNvPr id="0" name="Object 4"/>
                      <p:cNvPicPr>
                        <a:picLocks noChangeAspect="1" noChangeArrowheads="1"/>
                      </p:cNvPicPr>
                      <p:nvPr/>
                    </p:nvPicPr>
                    <p:blipFill>
                      <a:blip r:embed="rId5"/>
                      <a:srcRect/>
                      <a:stretch>
                        <a:fillRect/>
                      </a:stretch>
                    </p:blipFill>
                    <p:spPr bwMode="auto">
                      <a:xfrm>
                        <a:off x="2984500" y="1800225"/>
                        <a:ext cx="3198813" cy="2990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Slide Number Placeholder 5"/>
          <p:cNvSpPr>
            <a:spLocks noGrp="1"/>
          </p:cNvSpPr>
          <p:nvPr>
            <p:ph type="sldNum" sz="quarter" idx="10"/>
          </p:nvPr>
        </p:nvSpPr>
        <p:spPr/>
        <p:txBody>
          <a:bodyPr/>
          <a:lstStyle/>
          <a:p>
            <a:pPr>
              <a:defRPr/>
            </a:pPr>
            <a:r>
              <a:rPr lang="en-US" dirty="0"/>
              <a:t>5-</a:t>
            </a:r>
            <a:fld id="{5B23773C-0B0D-44FC-A717-8A0E675C86FE}" type="slidenum">
              <a:rPr lang="en-US"/>
              <a:pPr>
                <a:defRPr/>
              </a:pPr>
              <a:t>32</a:t>
            </a:fld>
            <a:endParaRPr lang="en-US" dirty="0"/>
          </a:p>
        </p:txBody>
      </p:sp>
      <p:grpSp>
        <p:nvGrpSpPr>
          <p:cNvPr id="2" name="Group 12"/>
          <p:cNvGrpSpPr>
            <a:grpSpLocks/>
          </p:cNvGrpSpPr>
          <p:nvPr/>
        </p:nvGrpSpPr>
        <p:grpSpPr bwMode="auto">
          <a:xfrm>
            <a:off x="0" y="0"/>
            <a:ext cx="9139238" cy="277813"/>
            <a:chOff x="0" y="0"/>
            <a:chExt cx="9139428" cy="277813"/>
          </a:xfrm>
        </p:grpSpPr>
        <p:sp>
          <p:nvSpPr>
            <p:cNvPr id="15" name="TextBox 14"/>
            <p:cNvSpPr txBox="1"/>
            <p:nvPr/>
          </p:nvSpPr>
          <p:spPr bwMode="auto">
            <a:xfrm>
              <a:off x="0" y="0"/>
              <a:ext cx="1308127" cy="277813"/>
            </a:xfrm>
            <a:prstGeom prst="rect">
              <a:avLst/>
            </a:prstGeom>
            <a:solidFill>
              <a:schemeClr val="accent4">
                <a:lumMod val="40000"/>
                <a:lumOff val="60000"/>
              </a:schemeClr>
            </a:solidFill>
            <a:ln w="12700">
              <a:solidFill>
                <a:schemeClr val="tx1"/>
              </a:solidFill>
            </a:ln>
          </p:spPr>
          <p:txBody>
            <a:bodyPr>
              <a:spAutoFit/>
            </a:bodyPr>
            <a:lstStyle/>
            <a:p>
              <a:pPr algn="ctr">
                <a:defRPr/>
              </a:pPr>
              <a:r>
                <a:rPr lang="en-US" sz="1200" dirty="0">
                  <a:hlinkClick r:id="rId6" action="ppaction://hlinksldjump"/>
                </a:rPr>
                <a:t>INTRO</a:t>
              </a:r>
              <a:endParaRPr lang="en-US" sz="1200" dirty="0"/>
            </a:p>
          </p:txBody>
        </p:sp>
        <p:sp>
          <p:nvSpPr>
            <p:cNvPr id="16" name="TextBox 15"/>
            <p:cNvSpPr txBox="1"/>
            <p:nvPr/>
          </p:nvSpPr>
          <p:spPr bwMode="auto">
            <a:xfrm>
              <a:off x="1303365"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solidFill>
                    <a:srgbClr val="7C0019"/>
                  </a:solidFill>
                  <a:hlinkClick r:id="rId7" action="ppaction://hlinksldjump"/>
                </a:rPr>
                <a:t>FUTURE VALUE</a:t>
              </a:r>
              <a:endParaRPr lang="en-US" sz="1200" spc="-100" dirty="0">
                <a:solidFill>
                  <a:srgbClr val="7C0019"/>
                </a:solidFill>
              </a:endParaRPr>
            </a:p>
          </p:txBody>
        </p:sp>
        <p:sp>
          <p:nvSpPr>
            <p:cNvPr id="17" name="TextBox 16"/>
            <p:cNvSpPr txBox="1"/>
            <p:nvPr/>
          </p:nvSpPr>
          <p:spPr bwMode="auto">
            <a:xfrm>
              <a:off x="5215046"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8" action="ppaction://hlinksldjump"/>
                </a:rPr>
                <a:t>ANNUITIES</a:t>
              </a:r>
              <a:endParaRPr lang="en-US" sz="1200" dirty="0"/>
            </a:p>
          </p:txBody>
        </p:sp>
        <p:sp>
          <p:nvSpPr>
            <p:cNvPr id="18" name="TextBox 17"/>
            <p:cNvSpPr txBox="1"/>
            <p:nvPr/>
          </p:nvSpPr>
          <p:spPr bwMode="auto">
            <a:xfrm>
              <a:off x="2608317" y="0"/>
              <a:ext cx="1306539"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9" action="ppaction://hlinksldjump"/>
                </a:rPr>
                <a:t>PRESENT VALUE</a:t>
              </a:r>
              <a:endParaRPr lang="en-US" sz="1200" spc="-100" dirty="0"/>
            </a:p>
          </p:txBody>
        </p:sp>
        <p:sp>
          <p:nvSpPr>
            <p:cNvPr id="19" name="TextBox 18"/>
            <p:cNvSpPr txBox="1"/>
            <p:nvPr/>
          </p:nvSpPr>
          <p:spPr bwMode="auto">
            <a:xfrm>
              <a:off x="7823363" y="0"/>
              <a:ext cx="1316065"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10" action="ppaction://hlinksldjump"/>
                </a:rPr>
                <a:t>AMORTIZATION</a:t>
              </a:r>
              <a:endParaRPr lang="en-US" sz="1200" spc="-100" dirty="0"/>
            </a:p>
          </p:txBody>
        </p:sp>
        <p:sp>
          <p:nvSpPr>
            <p:cNvPr id="20" name="TextBox 19"/>
            <p:cNvSpPr txBox="1"/>
            <p:nvPr/>
          </p:nvSpPr>
          <p:spPr bwMode="auto">
            <a:xfrm>
              <a:off x="3911681"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11" action="ppaction://hlinksldjump"/>
                </a:rPr>
                <a:t>I &amp; N</a:t>
              </a:r>
              <a:endParaRPr lang="en-US" sz="1200" dirty="0"/>
            </a:p>
          </p:txBody>
        </p:sp>
        <p:sp>
          <p:nvSpPr>
            <p:cNvPr id="21" name="TextBox 20"/>
            <p:cNvSpPr txBox="1"/>
            <p:nvPr/>
          </p:nvSpPr>
          <p:spPr bwMode="auto">
            <a:xfrm>
              <a:off x="6518411" y="0"/>
              <a:ext cx="1308127" cy="277813"/>
            </a:xfrm>
            <a:prstGeom prst="rect">
              <a:avLst/>
            </a:prstGeom>
            <a:solidFill>
              <a:schemeClr val="bg2">
                <a:lumMod val="75000"/>
              </a:schemeClr>
            </a:solidFill>
            <a:ln>
              <a:solidFill>
                <a:schemeClr val="tx1"/>
              </a:solidFill>
            </a:ln>
          </p:spPr>
          <p:txBody>
            <a:bodyPr>
              <a:spAutoFit/>
            </a:bodyPr>
            <a:lstStyle/>
            <a:p>
              <a:pPr algn="ctr">
                <a:defRPr/>
              </a:pPr>
              <a:r>
                <a:rPr lang="en-US" sz="1200" spc="-100" dirty="0">
                  <a:hlinkClick r:id="rId12" action="ppaction://hlinksldjump"/>
                </a:rPr>
                <a:t>RATES/RETURN</a:t>
              </a:r>
              <a:endParaRPr lang="en-US" sz="1200" spc="-100" dirty="0"/>
            </a:p>
          </p:txBody>
        </p:sp>
      </p:grpSp>
      <p:sp>
        <p:nvSpPr>
          <p:cNvPr id="28" name="Pentagon 27"/>
          <p:cNvSpPr/>
          <p:nvPr/>
        </p:nvSpPr>
        <p:spPr bwMode="auto">
          <a:xfrm>
            <a:off x="0" y="276225"/>
            <a:ext cx="7845425" cy="92075"/>
          </a:xfrm>
          <a:prstGeom prst="homePlate">
            <a:avLst/>
          </a:prstGeom>
          <a:solidFill>
            <a:schemeClr val="tx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8"/>
                                        </p:tgtEl>
                                        <p:attrNameLst>
                                          <p:attrName>style.visibility</p:attrName>
                                        </p:attrNameLst>
                                      </p:cBhvr>
                                      <p:to>
                                        <p:strVal val="visible"/>
                                      </p:to>
                                    </p:set>
                                    <p:anim calcmode="lin" valueType="num">
                                      <p:cBhvr additive="base">
                                        <p:cTn id="12" dur="1000" fill="hold"/>
                                        <p:tgtEl>
                                          <p:spTgt spid="28"/>
                                        </p:tgtEl>
                                        <p:attrNameLst>
                                          <p:attrName>ppt_x</p:attrName>
                                        </p:attrNameLst>
                                      </p:cBhvr>
                                      <p:tavLst>
                                        <p:tav tm="0">
                                          <p:val>
                                            <p:strVal val="0-#ppt_w/2"/>
                                          </p:val>
                                        </p:tav>
                                        <p:tav tm="100000">
                                          <p:val>
                                            <p:strVal val="#ppt_x"/>
                                          </p:val>
                                        </p:tav>
                                      </p:tavLst>
                                    </p:anim>
                                    <p:anim calcmode="lin" valueType="num">
                                      <p:cBhvr additive="base">
                                        <p:cTn id="13" dur="1000" fill="hold"/>
                                        <p:tgtEl>
                                          <p:spTgt spid="28"/>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614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581025" y="346076"/>
            <a:ext cx="8010525" cy="925512"/>
          </a:xfrm>
        </p:spPr>
        <p:txBody>
          <a:bodyPr/>
          <a:lstStyle/>
          <a:p>
            <a:pPr eaLnBrk="1" hangingPunct="1"/>
            <a:r>
              <a:rPr lang="en-US" dirty="0" smtClean="0"/>
              <a:t>Can the effective rate ever be equal to the nominal rate?</a:t>
            </a:r>
          </a:p>
        </p:txBody>
      </p:sp>
      <p:sp>
        <p:nvSpPr>
          <p:cNvPr id="59395" name="Rectangle 3"/>
          <p:cNvSpPr>
            <a:spLocks noGrp="1" noChangeArrowheads="1"/>
          </p:cNvSpPr>
          <p:nvPr>
            <p:ph sz="quarter" idx="1"/>
          </p:nvPr>
        </p:nvSpPr>
        <p:spPr>
          <a:xfrm>
            <a:off x="612775" y="1600200"/>
            <a:ext cx="7616825" cy="4495800"/>
          </a:xfrm>
        </p:spPr>
        <p:txBody>
          <a:bodyPr/>
          <a:lstStyle/>
          <a:p>
            <a:pPr eaLnBrk="1" hangingPunct="1">
              <a:defRPr/>
            </a:pPr>
            <a:r>
              <a:rPr lang="en-US" dirty="0" smtClean="0"/>
              <a:t>Yes, but only if annual compounding is used, i.e., if M = 1.</a:t>
            </a:r>
          </a:p>
          <a:p>
            <a:pPr eaLnBrk="1" hangingPunct="1">
              <a:defRPr/>
            </a:pPr>
            <a:r>
              <a:rPr lang="en-US" dirty="0" smtClean="0"/>
              <a:t>If M &gt; 1, EFF% will always be greater than the nominal rate.</a:t>
            </a:r>
          </a:p>
        </p:txBody>
      </p:sp>
      <p:sp>
        <p:nvSpPr>
          <p:cNvPr id="5" name="Slide Number Placeholder 4"/>
          <p:cNvSpPr>
            <a:spLocks noGrp="1"/>
          </p:cNvSpPr>
          <p:nvPr>
            <p:ph type="sldNum" sz="quarter" idx="10"/>
          </p:nvPr>
        </p:nvSpPr>
        <p:spPr/>
        <p:txBody>
          <a:bodyPr/>
          <a:lstStyle/>
          <a:p>
            <a:pPr>
              <a:defRPr/>
            </a:pPr>
            <a:r>
              <a:rPr lang="en-US" dirty="0"/>
              <a:t>5-</a:t>
            </a:r>
            <a:fld id="{D83C3E52-3ED6-463E-BF8A-71DE01B72DCA}" type="slidenum">
              <a:rPr lang="en-US"/>
              <a:pPr>
                <a:defRPr/>
              </a:pPr>
              <a:t>33</a:t>
            </a:fld>
            <a:endParaRPr lang="en-US" dirty="0"/>
          </a:p>
        </p:txBody>
      </p:sp>
      <p:grpSp>
        <p:nvGrpSpPr>
          <p:cNvPr id="2" name="Group 12"/>
          <p:cNvGrpSpPr>
            <a:grpSpLocks/>
          </p:cNvGrpSpPr>
          <p:nvPr/>
        </p:nvGrpSpPr>
        <p:grpSpPr bwMode="auto">
          <a:xfrm>
            <a:off x="0" y="0"/>
            <a:ext cx="9139238" cy="277813"/>
            <a:chOff x="0" y="0"/>
            <a:chExt cx="9139428" cy="277813"/>
          </a:xfrm>
        </p:grpSpPr>
        <p:sp>
          <p:nvSpPr>
            <p:cNvPr id="14" name="TextBox 13"/>
            <p:cNvSpPr txBox="1"/>
            <p:nvPr/>
          </p:nvSpPr>
          <p:spPr bwMode="auto">
            <a:xfrm>
              <a:off x="0" y="0"/>
              <a:ext cx="1308127" cy="277813"/>
            </a:xfrm>
            <a:prstGeom prst="rect">
              <a:avLst/>
            </a:prstGeom>
            <a:solidFill>
              <a:schemeClr val="accent4">
                <a:lumMod val="40000"/>
                <a:lumOff val="60000"/>
              </a:schemeClr>
            </a:solidFill>
            <a:ln w="12700">
              <a:solidFill>
                <a:schemeClr val="tx1"/>
              </a:solidFill>
            </a:ln>
          </p:spPr>
          <p:txBody>
            <a:bodyPr>
              <a:spAutoFit/>
            </a:bodyPr>
            <a:lstStyle/>
            <a:p>
              <a:pPr algn="ctr">
                <a:defRPr/>
              </a:pPr>
              <a:r>
                <a:rPr lang="en-US" sz="1200" dirty="0">
                  <a:hlinkClick r:id="rId3" action="ppaction://hlinksldjump"/>
                </a:rPr>
                <a:t>INTRO</a:t>
              </a:r>
              <a:endParaRPr lang="en-US" sz="1200" dirty="0"/>
            </a:p>
          </p:txBody>
        </p:sp>
        <p:sp>
          <p:nvSpPr>
            <p:cNvPr id="15" name="TextBox 14"/>
            <p:cNvSpPr txBox="1"/>
            <p:nvPr/>
          </p:nvSpPr>
          <p:spPr bwMode="auto">
            <a:xfrm>
              <a:off x="1303365"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solidFill>
                    <a:srgbClr val="7C0019"/>
                  </a:solidFill>
                  <a:hlinkClick r:id="rId4" action="ppaction://hlinksldjump"/>
                </a:rPr>
                <a:t>FUTURE VALUE</a:t>
              </a:r>
              <a:endParaRPr lang="en-US" sz="1200" spc="-100" dirty="0">
                <a:solidFill>
                  <a:srgbClr val="7C0019"/>
                </a:solidFill>
              </a:endParaRPr>
            </a:p>
          </p:txBody>
        </p:sp>
        <p:sp>
          <p:nvSpPr>
            <p:cNvPr id="16" name="TextBox 15"/>
            <p:cNvSpPr txBox="1"/>
            <p:nvPr/>
          </p:nvSpPr>
          <p:spPr bwMode="auto">
            <a:xfrm>
              <a:off x="5215046"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5" action="ppaction://hlinksldjump"/>
                </a:rPr>
                <a:t>ANNUITIES</a:t>
              </a:r>
              <a:endParaRPr lang="en-US" sz="1200" dirty="0"/>
            </a:p>
          </p:txBody>
        </p:sp>
        <p:sp>
          <p:nvSpPr>
            <p:cNvPr id="17" name="TextBox 16"/>
            <p:cNvSpPr txBox="1"/>
            <p:nvPr/>
          </p:nvSpPr>
          <p:spPr bwMode="auto">
            <a:xfrm>
              <a:off x="2608317" y="0"/>
              <a:ext cx="1306539"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6" action="ppaction://hlinksldjump"/>
                </a:rPr>
                <a:t>PRESENT VALUE</a:t>
              </a:r>
              <a:endParaRPr lang="en-US" sz="1200" spc="-100" dirty="0"/>
            </a:p>
          </p:txBody>
        </p:sp>
        <p:sp>
          <p:nvSpPr>
            <p:cNvPr id="18" name="TextBox 17"/>
            <p:cNvSpPr txBox="1"/>
            <p:nvPr/>
          </p:nvSpPr>
          <p:spPr bwMode="auto">
            <a:xfrm>
              <a:off x="7823363" y="0"/>
              <a:ext cx="1316065"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7" action="ppaction://hlinksldjump"/>
                </a:rPr>
                <a:t>AMORTIZATION</a:t>
              </a:r>
              <a:endParaRPr lang="en-US" sz="1200" spc="-100" dirty="0"/>
            </a:p>
          </p:txBody>
        </p:sp>
        <p:sp>
          <p:nvSpPr>
            <p:cNvPr id="19" name="TextBox 18"/>
            <p:cNvSpPr txBox="1"/>
            <p:nvPr/>
          </p:nvSpPr>
          <p:spPr bwMode="auto">
            <a:xfrm>
              <a:off x="3911681"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8" action="ppaction://hlinksldjump"/>
                </a:rPr>
                <a:t>I &amp; N</a:t>
              </a:r>
              <a:endParaRPr lang="en-US" sz="1200" dirty="0"/>
            </a:p>
          </p:txBody>
        </p:sp>
        <p:sp>
          <p:nvSpPr>
            <p:cNvPr id="20" name="TextBox 19"/>
            <p:cNvSpPr txBox="1"/>
            <p:nvPr/>
          </p:nvSpPr>
          <p:spPr bwMode="auto">
            <a:xfrm>
              <a:off x="6518411" y="0"/>
              <a:ext cx="1308127" cy="277813"/>
            </a:xfrm>
            <a:prstGeom prst="rect">
              <a:avLst/>
            </a:prstGeom>
            <a:solidFill>
              <a:schemeClr val="bg2">
                <a:lumMod val="75000"/>
              </a:schemeClr>
            </a:solidFill>
            <a:ln>
              <a:solidFill>
                <a:schemeClr val="tx1"/>
              </a:solidFill>
            </a:ln>
          </p:spPr>
          <p:txBody>
            <a:bodyPr>
              <a:spAutoFit/>
            </a:bodyPr>
            <a:lstStyle/>
            <a:p>
              <a:pPr algn="ctr">
                <a:defRPr/>
              </a:pPr>
              <a:r>
                <a:rPr lang="en-US" sz="1200" spc="-100" dirty="0">
                  <a:hlinkClick r:id="rId9" action="ppaction://hlinksldjump"/>
                </a:rPr>
                <a:t>RATES/RETURN</a:t>
              </a:r>
              <a:endParaRPr lang="en-US" sz="1200" spc="-100" dirty="0"/>
            </a:p>
          </p:txBody>
        </p:sp>
      </p:grpSp>
      <p:sp>
        <p:nvSpPr>
          <p:cNvPr id="21" name="Pentagon 20"/>
          <p:cNvSpPr/>
          <p:nvPr/>
        </p:nvSpPr>
        <p:spPr bwMode="auto">
          <a:xfrm>
            <a:off x="0" y="276225"/>
            <a:ext cx="7845425" cy="92075"/>
          </a:xfrm>
          <a:prstGeom prst="homePlate">
            <a:avLst/>
          </a:prstGeom>
          <a:solidFill>
            <a:schemeClr val="tx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1"/>
                                        </p:tgtEl>
                                        <p:attrNameLst>
                                          <p:attrName>style.visibility</p:attrName>
                                        </p:attrNameLst>
                                      </p:cBhvr>
                                      <p:to>
                                        <p:strVal val="visible"/>
                                      </p:to>
                                    </p:set>
                                    <p:anim calcmode="lin" valueType="num">
                                      <p:cBhvr additive="base">
                                        <p:cTn id="12" dur="1000" fill="hold"/>
                                        <p:tgtEl>
                                          <p:spTgt spid="21"/>
                                        </p:tgtEl>
                                        <p:attrNameLst>
                                          <p:attrName>ppt_x</p:attrName>
                                        </p:attrNameLst>
                                      </p:cBhvr>
                                      <p:tavLst>
                                        <p:tav tm="0">
                                          <p:val>
                                            <p:strVal val="0-#ppt_w/2"/>
                                          </p:val>
                                        </p:tav>
                                        <p:tav tm="100000">
                                          <p:val>
                                            <p:strVal val="#ppt_x"/>
                                          </p:val>
                                        </p:tav>
                                      </p:tavLst>
                                    </p:anim>
                                    <p:anim calcmode="lin" valueType="num">
                                      <p:cBhvr additive="base">
                                        <p:cTn id="13" dur="10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59395">
                                            <p:txEl>
                                              <p:pRg st="0" end="0"/>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5939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p:bldP spid="21"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152400" y="346076"/>
            <a:ext cx="8829675" cy="925512"/>
          </a:xfrm>
        </p:spPr>
        <p:txBody>
          <a:bodyPr>
            <a:normAutofit fontScale="90000"/>
          </a:bodyPr>
          <a:lstStyle/>
          <a:p>
            <a:pPr eaLnBrk="1" hangingPunct="1"/>
            <a:r>
              <a:rPr lang="en-US" dirty="0" smtClean="0"/>
              <a:t>What’s the FV of a 3-year $100 annuity, if the quoted interest rate is 4%, compounded semiannually?</a:t>
            </a:r>
          </a:p>
        </p:txBody>
      </p:sp>
      <p:sp>
        <p:nvSpPr>
          <p:cNvPr id="63491" name="Rectangle 3"/>
          <p:cNvSpPr>
            <a:spLocks noGrp="1" noChangeArrowheads="1"/>
          </p:cNvSpPr>
          <p:nvPr>
            <p:ph sz="quarter" idx="1"/>
          </p:nvPr>
        </p:nvSpPr>
        <p:spPr>
          <a:xfrm>
            <a:off x="612775" y="1600200"/>
            <a:ext cx="7616825" cy="4495800"/>
          </a:xfrm>
        </p:spPr>
        <p:txBody>
          <a:bodyPr/>
          <a:lstStyle/>
          <a:p>
            <a:pPr eaLnBrk="1" hangingPunct="1">
              <a:defRPr/>
            </a:pPr>
            <a:r>
              <a:rPr lang="en-US" dirty="0" smtClean="0"/>
              <a:t>Payments occur annually, but compounding occurs every 6 months.</a:t>
            </a:r>
          </a:p>
          <a:p>
            <a:pPr eaLnBrk="1" hangingPunct="1">
              <a:defRPr/>
            </a:pPr>
            <a:r>
              <a:rPr lang="en-US" dirty="0" smtClean="0"/>
              <a:t>Cannot use normal annuity valuation techniques.</a:t>
            </a:r>
          </a:p>
        </p:txBody>
      </p:sp>
      <p:sp>
        <p:nvSpPr>
          <p:cNvPr id="27" name="Slide Number Placeholder 26"/>
          <p:cNvSpPr>
            <a:spLocks noGrp="1"/>
          </p:cNvSpPr>
          <p:nvPr>
            <p:ph type="sldNum" sz="quarter" idx="10"/>
          </p:nvPr>
        </p:nvSpPr>
        <p:spPr/>
        <p:txBody>
          <a:bodyPr/>
          <a:lstStyle/>
          <a:p>
            <a:pPr>
              <a:defRPr/>
            </a:pPr>
            <a:r>
              <a:rPr lang="en-US" dirty="0"/>
              <a:t>5-</a:t>
            </a:r>
            <a:fld id="{CBC15103-9533-4653-9D01-67BC8C7BFF40}" type="slidenum">
              <a:rPr lang="en-US"/>
              <a:pPr>
                <a:defRPr/>
              </a:pPr>
              <a:t>34</a:t>
            </a:fld>
            <a:endParaRPr lang="en-US" dirty="0"/>
          </a:p>
        </p:txBody>
      </p:sp>
      <p:grpSp>
        <p:nvGrpSpPr>
          <p:cNvPr id="3" name="Group 25"/>
          <p:cNvGrpSpPr>
            <a:grpSpLocks/>
          </p:cNvGrpSpPr>
          <p:nvPr/>
        </p:nvGrpSpPr>
        <p:grpSpPr bwMode="auto">
          <a:xfrm>
            <a:off x="1092200" y="3516313"/>
            <a:ext cx="6953256" cy="1390650"/>
            <a:chOff x="968375" y="3535417"/>
            <a:chExt cx="6952614" cy="1390218"/>
          </a:xfrm>
        </p:grpSpPr>
        <p:sp>
          <p:nvSpPr>
            <p:cNvPr id="38916" name="Line 4"/>
            <p:cNvSpPr>
              <a:spLocks noChangeShapeType="1"/>
            </p:cNvSpPr>
            <p:nvPr/>
          </p:nvSpPr>
          <p:spPr bwMode="auto">
            <a:xfrm>
              <a:off x="1131873" y="3997235"/>
              <a:ext cx="0" cy="272965"/>
            </a:xfrm>
            <a:prstGeom prst="line">
              <a:avLst/>
            </a:prstGeom>
            <a:noFill/>
            <a:ln w="25400">
              <a:solidFill>
                <a:schemeClr val="accent1">
                  <a:lumMod val="50000"/>
                </a:schemeClr>
              </a:solidFill>
              <a:round/>
              <a:headEnd type="none" w="sm" len="sm"/>
              <a:tailEnd type="none" w="sm" len="sm"/>
            </a:ln>
          </p:spPr>
          <p:txBody>
            <a:bodyPr wrap="none" anchor="ctr"/>
            <a:lstStyle/>
            <a:p>
              <a:pPr>
                <a:defRPr/>
              </a:pPr>
              <a:endParaRPr lang="en-US" sz="2200" dirty="0">
                <a:latin typeface="Arial" panose="020B0604020202020204" pitchFamily="34" charset="0"/>
                <a:cs typeface="Arial" panose="020B0604020202020204" pitchFamily="34" charset="0"/>
              </a:endParaRPr>
            </a:p>
          </p:txBody>
        </p:sp>
        <p:sp>
          <p:nvSpPr>
            <p:cNvPr id="2" name="Line 5"/>
            <p:cNvSpPr>
              <a:spLocks noChangeShapeType="1"/>
            </p:cNvSpPr>
            <p:nvPr/>
          </p:nvSpPr>
          <p:spPr bwMode="auto">
            <a:xfrm>
              <a:off x="1139809" y="4133718"/>
              <a:ext cx="6400209" cy="0"/>
            </a:xfrm>
            <a:prstGeom prst="line">
              <a:avLst/>
            </a:prstGeom>
            <a:noFill/>
            <a:ln w="25400">
              <a:solidFill>
                <a:schemeClr val="accent1">
                  <a:lumMod val="50000"/>
                </a:schemeClr>
              </a:solidFill>
              <a:round/>
              <a:headEnd type="none" w="sm" len="sm"/>
              <a:tailEnd type="none" w="sm" len="sm"/>
            </a:ln>
          </p:spPr>
          <p:txBody>
            <a:bodyPr wrap="none" anchor="ctr"/>
            <a:lstStyle/>
            <a:p>
              <a:pPr>
                <a:defRPr/>
              </a:pPr>
              <a:endParaRPr lang="en-US" sz="2200" dirty="0">
                <a:latin typeface="Arial" panose="020B0604020202020204" pitchFamily="34" charset="0"/>
                <a:cs typeface="Arial" panose="020B0604020202020204" pitchFamily="34" charset="0"/>
              </a:endParaRPr>
            </a:p>
          </p:txBody>
        </p:sp>
        <p:sp>
          <p:nvSpPr>
            <p:cNvPr id="38918" name="Rectangle 6"/>
            <p:cNvSpPr>
              <a:spLocks noChangeArrowheads="1"/>
            </p:cNvSpPr>
            <p:nvPr/>
          </p:nvSpPr>
          <p:spPr bwMode="auto">
            <a:xfrm>
              <a:off x="968375" y="3535417"/>
              <a:ext cx="343011" cy="431395"/>
            </a:xfrm>
            <a:prstGeom prst="rect">
              <a:avLst/>
            </a:prstGeom>
            <a:noFill/>
            <a:ln w="9525">
              <a:noFill/>
              <a:miter lim="800000"/>
              <a:headEnd/>
              <a:tailEnd/>
            </a:ln>
          </p:spPr>
          <p:txBody>
            <a:bodyPr wrap="none" lIns="92075" tIns="46038" rIns="92075" bIns="46038">
              <a:spAutoFit/>
            </a:bodyPr>
            <a:lstStyle/>
            <a:p>
              <a:pPr>
                <a:defRPr/>
              </a:pPr>
              <a:r>
                <a:rPr lang="en-US" sz="2200" dirty="0">
                  <a:latin typeface="Arial" panose="020B0604020202020204" pitchFamily="34" charset="0"/>
                  <a:cs typeface="Arial" panose="020B0604020202020204" pitchFamily="34" charset="0"/>
                </a:rPr>
                <a:t>0</a:t>
              </a:r>
            </a:p>
          </p:txBody>
        </p:sp>
        <p:sp>
          <p:nvSpPr>
            <p:cNvPr id="38919" name="Rectangle 7"/>
            <p:cNvSpPr>
              <a:spLocks noChangeArrowheads="1"/>
            </p:cNvSpPr>
            <p:nvPr/>
          </p:nvSpPr>
          <p:spPr bwMode="auto">
            <a:xfrm>
              <a:off x="2017616" y="4468577"/>
              <a:ext cx="692086" cy="457058"/>
            </a:xfrm>
            <a:prstGeom prst="rect">
              <a:avLst/>
            </a:prstGeom>
            <a:noFill/>
            <a:ln w="9525">
              <a:noFill/>
              <a:miter lim="800000"/>
              <a:headEnd/>
              <a:tailEnd/>
            </a:ln>
          </p:spPr>
          <p:txBody>
            <a:bodyPr wrap="none" anchor="ctr"/>
            <a:lstStyle/>
            <a:p>
              <a:pPr>
                <a:defRPr/>
              </a:pPr>
              <a:endParaRPr lang="en-US" sz="2200" dirty="0">
                <a:latin typeface="Arial" panose="020B0604020202020204" pitchFamily="34" charset="0"/>
                <a:cs typeface="Arial" panose="020B0604020202020204" pitchFamily="34" charset="0"/>
              </a:endParaRPr>
            </a:p>
          </p:txBody>
        </p:sp>
        <p:sp>
          <p:nvSpPr>
            <p:cNvPr id="38920" name="Line 8"/>
            <p:cNvSpPr>
              <a:spLocks noChangeShapeType="1"/>
            </p:cNvSpPr>
            <p:nvPr/>
          </p:nvSpPr>
          <p:spPr bwMode="auto">
            <a:xfrm>
              <a:off x="2203336" y="3997235"/>
              <a:ext cx="0" cy="272965"/>
            </a:xfrm>
            <a:prstGeom prst="line">
              <a:avLst/>
            </a:prstGeom>
            <a:noFill/>
            <a:ln w="25400">
              <a:solidFill>
                <a:schemeClr val="accent1">
                  <a:lumMod val="50000"/>
                </a:schemeClr>
              </a:solidFill>
              <a:round/>
              <a:headEnd type="none" w="sm" len="sm"/>
              <a:tailEnd type="none" w="sm" len="sm"/>
            </a:ln>
          </p:spPr>
          <p:txBody>
            <a:bodyPr wrap="none" anchor="ctr"/>
            <a:lstStyle/>
            <a:p>
              <a:pPr>
                <a:defRPr/>
              </a:pPr>
              <a:endParaRPr lang="en-US" sz="2200" dirty="0">
                <a:latin typeface="Arial" panose="020B0604020202020204" pitchFamily="34" charset="0"/>
                <a:cs typeface="Arial" panose="020B0604020202020204" pitchFamily="34" charset="0"/>
              </a:endParaRPr>
            </a:p>
          </p:txBody>
        </p:sp>
        <p:sp>
          <p:nvSpPr>
            <p:cNvPr id="38921" name="Rectangle 9"/>
            <p:cNvSpPr>
              <a:spLocks noChangeArrowheads="1"/>
            </p:cNvSpPr>
            <p:nvPr/>
          </p:nvSpPr>
          <p:spPr bwMode="auto">
            <a:xfrm>
              <a:off x="2043014" y="3535417"/>
              <a:ext cx="343011" cy="431395"/>
            </a:xfrm>
            <a:prstGeom prst="rect">
              <a:avLst/>
            </a:prstGeom>
            <a:noFill/>
            <a:ln w="9525">
              <a:noFill/>
              <a:miter lim="800000"/>
              <a:headEnd/>
              <a:tailEnd/>
            </a:ln>
          </p:spPr>
          <p:txBody>
            <a:bodyPr wrap="none" lIns="92075" tIns="46038" rIns="92075" bIns="46038">
              <a:spAutoFit/>
            </a:bodyPr>
            <a:lstStyle/>
            <a:p>
              <a:pPr>
                <a:defRPr/>
              </a:pPr>
              <a:r>
                <a:rPr lang="en-US" sz="2200" dirty="0">
                  <a:latin typeface="Arial" panose="020B0604020202020204" pitchFamily="34" charset="0"/>
                  <a:cs typeface="Arial" panose="020B0604020202020204" pitchFamily="34" charset="0"/>
                </a:rPr>
                <a:t>1</a:t>
              </a:r>
            </a:p>
          </p:txBody>
        </p:sp>
        <p:sp>
          <p:nvSpPr>
            <p:cNvPr id="38922" name="Line 10"/>
            <p:cNvSpPr>
              <a:spLocks noChangeShapeType="1"/>
            </p:cNvSpPr>
            <p:nvPr/>
          </p:nvSpPr>
          <p:spPr bwMode="auto">
            <a:xfrm>
              <a:off x="3274800" y="3997235"/>
              <a:ext cx="0" cy="272965"/>
            </a:xfrm>
            <a:prstGeom prst="line">
              <a:avLst/>
            </a:prstGeom>
            <a:noFill/>
            <a:ln w="25400">
              <a:solidFill>
                <a:schemeClr val="accent1">
                  <a:lumMod val="50000"/>
                </a:schemeClr>
              </a:solidFill>
              <a:round/>
              <a:headEnd type="none" w="sm" len="sm"/>
              <a:tailEnd type="none" w="sm" len="sm"/>
            </a:ln>
          </p:spPr>
          <p:txBody>
            <a:bodyPr wrap="none" anchor="ctr"/>
            <a:lstStyle/>
            <a:p>
              <a:pPr>
                <a:defRPr/>
              </a:pPr>
              <a:endParaRPr lang="en-US" sz="2200" dirty="0">
                <a:latin typeface="Arial" panose="020B0604020202020204" pitchFamily="34" charset="0"/>
                <a:cs typeface="Arial" panose="020B0604020202020204" pitchFamily="34" charset="0"/>
              </a:endParaRPr>
            </a:p>
          </p:txBody>
        </p:sp>
        <p:sp>
          <p:nvSpPr>
            <p:cNvPr id="38923" name="Rectangle 11"/>
            <p:cNvSpPr>
              <a:spLocks noChangeArrowheads="1"/>
            </p:cNvSpPr>
            <p:nvPr/>
          </p:nvSpPr>
          <p:spPr bwMode="auto">
            <a:xfrm>
              <a:off x="2977964" y="4373357"/>
              <a:ext cx="657170" cy="431395"/>
            </a:xfrm>
            <a:prstGeom prst="rect">
              <a:avLst/>
            </a:prstGeom>
            <a:noFill/>
            <a:ln w="9525">
              <a:noFill/>
              <a:miter lim="800000"/>
              <a:headEnd/>
              <a:tailEnd/>
            </a:ln>
          </p:spPr>
          <p:txBody>
            <a:bodyPr wrap="none" lIns="92075" tIns="46038" rIns="92075" bIns="46038">
              <a:spAutoFit/>
            </a:bodyPr>
            <a:lstStyle/>
            <a:p>
              <a:pPr>
                <a:defRPr/>
              </a:pPr>
              <a:r>
                <a:rPr lang="en-US" sz="2200" dirty="0">
                  <a:latin typeface="Arial" panose="020B0604020202020204" pitchFamily="34" charset="0"/>
                  <a:cs typeface="Arial" panose="020B0604020202020204" pitchFamily="34" charset="0"/>
                </a:rPr>
                <a:t>100</a:t>
              </a:r>
            </a:p>
          </p:txBody>
        </p:sp>
        <p:sp>
          <p:nvSpPr>
            <p:cNvPr id="38924" name="Rectangle 12"/>
            <p:cNvSpPr>
              <a:spLocks noChangeArrowheads="1"/>
            </p:cNvSpPr>
            <p:nvPr/>
          </p:nvSpPr>
          <p:spPr bwMode="auto">
            <a:xfrm>
              <a:off x="3117652" y="3535417"/>
              <a:ext cx="343011" cy="431395"/>
            </a:xfrm>
            <a:prstGeom prst="rect">
              <a:avLst/>
            </a:prstGeom>
            <a:noFill/>
            <a:ln w="9525">
              <a:noFill/>
              <a:miter lim="800000"/>
              <a:headEnd/>
              <a:tailEnd/>
            </a:ln>
          </p:spPr>
          <p:txBody>
            <a:bodyPr wrap="none" lIns="92075" tIns="46038" rIns="92075" bIns="46038">
              <a:spAutoFit/>
            </a:bodyPr>
            <a:lstStyle/>
            <a:p>
              <a:pPr>
                <a:defRPr/>
              </a:pPr>
              <a:r>
                <a:rPr lang="en-US" sz="2200" dirty="0">
                  <a:latin typeface="Arial" panose="020B0604020202020204" pitchFamily="34" charset="0"/>
                  <a:cs typeface="Arial" panose="020B0604020202020204" pitchFamily="34" charset="0"/>
                </a:rPr>
                <a:t>2</a:t>
              </a:r>
            </a:p>
          </p:txBody>
        </p:sp>
        <p:sp>
          <p:nvSpPr>
            <p:cNvPr id="38925" name="Rectangle 13"/>
            <p:cNvSpPr>
              <a:spLocks noChangeArrowheads="1"/>
            </p:cNvSpPr>
            <p:nvPr/>
          </p:nvSpPr>
          <p:spPr bwMode="auto">
            <a:xfrm>
              <a:off x="4379598" y="4468577"/>
              <a:ext cx="692086" cy="457058"/>
            </a:xfrm>
            <a:prstGeom prst="rect">
              <a:avLst/>
            </a:prstGeom>
            <a:noFill/>
            <a:ln w="9525">
              <a:noFill/>
              <a:miter lim="800000"/>
              <a:headEnd/>
              <a:tailEnd/>
            </a:ln>
          </p:spPr>
          <p:txBody>
            <a:bodyPr wrap="none" anchor="ctr"/>
            <a:lstStyle/>
            <a:p>
              <a:pPr>
                <a:defRPr/>
              </a:pPr>
              <a:endParaRPr lang="en-US" sz="2200" dirty="0">
                <a:latin typeface="Arial" panose="020B0604020202020204" pitchFamily="34" charset="0"/>
                <a:cs typeface="Arial" panose="020B0604020202020204" pitchFamily="34" charset="0"/>
              </a:endParaRPr>
            </a:p>
          </p:txBody>
        </p:sp>
        <p:sp>
          <p:nvSpPr>
            <p:cNvPr id="38926" name="Line 14"/>
            <p:cNvSpPr>
              <a:spLocks noChangeShapeType="1"/>
            </p:cNvSpPr>
            <p:nvPr/>
          </p:nvSpPr>
          <p:spPr bwMode="auto">
            <a:xfrm>
              <a:off x="4346263" y="3997235"/>
              <a:ext cx="0" cy="272965"/>
            </a:xfrm>
            <a:prstGeom prst="line">
              <a:avLst/>
            </a:prstGeom>
            <a:noFill/>
            <a:ln w="25400">
              <a:solidFill>
                <a:schemeClr val="accent1">
                  <a:lumMod val="50000"/>
                </a:schemeClr>
              </a:solidFill>
              <a:round/>
              <a:headEnd type="none" w="sm" len="sm"/>
              <a:tailEnd type="none" w="sm" len="sm"/>
            </a:ln>
          </p:spPr>
          <p:txBody>
            <a:bodyPr wrap="none" anchor="ctr"/>
            <a:lstStyle/>
            <a:p>
              <a:pPr>
                <a:defRPr/>
              </a:pPr>
              <a:endParaRPr lang="en-US" sz="2200" dirty="0">
                <a:latin typeface="Arial" panose="020B0604020202020204" pitchFamily="34" charset="0"/>
                <a:cs typeface="Arial" panose="020B0604020202020204" pitchFamily="34" charset="0"/>
              </a:endParaRPr>
            </a:p>
          </p:txBody>
        </p:sp>
        <p:sp>
          <p:nvSpPr>
            <p:cNvPr id="38927" name="Rectangle 15"/>
            <p:cNvSpPr>
              <a:spLocks noChangeArrowheads="1"/>
            </p:cNvSpPr>
            <p:nvPr/>
          </p:nvSpPr>
          <p:spPr bwMode="auto">
            <a:xfrm>
              <a:off x="4182766" y="3535417"/>
              <a:ext cx="343011" cy="431395"/>
            </a:xfrm>
            <a:prstGeom prst="rect">
              <a:avLst/>
            </a:prstGeom>
            <a:noFill/>
            <a:ln w="9525">
              <a:noFill/>
              <a:miter lim="800000"/>
              <a:headEnd/>
              <a:tailEnd/>
            </a:ln>
          </p:spPr>
          <p:txBody>
            <a:bodyPr wrap="none" lIns="92075" tIns="46038" rIns="92075" bIns="46038">
              <a:spAutoFit/>
            </a:bodyPr>
            <a:lstStyle/>
            <a:p>
              <a:pPr>
                <a:defRPr/>
              </a:pPr>
              <a:r>
                <a:rPr lang="en-US" sz="2200" dirty="0">
                  <a:latin typeface="Arial" panose="020B0604020202020204" pitchFamily="34" charset="0"/>
                  <a:cs typeface="Arial" panose="020B0604020202020204" pitchFamily="34" charset="0"/>
                </a:rPr>
                <a:t>3</a:t>
              </a:r>
            </a:p>
          </p:txBody>
        </p:sp>
        <p:sp>
          <p:nvSpPr>
            <p:cNvPr id="38928" name="Rectangle 16"/>
            <p:cNvSpPr>
              <a:spLocks noChangeArrowheads="1"/>
            </p:cNvSpPr>
            <p:nvPr/>
          </p:nvSpPr>
          <p:spPr bwMode="auto">
            <a:xfrm>
              <a:off x="1357277" y="3798860"/>
              <a:ext cx="556192" cy="400628"/>
            </a:xfrm>
            <a:prstGeom prst="rect">
              <a:avLst/>
            </a:prstGeom>
            <a:noFill/>
            <a:ln w="9525">
              <a:noFill/>
              <a:miter lim="800000"/>
              <a:headEnd/>
              <a:tailEnd/>
            </a:ln>
          </p:spPr>
          <p:txBody>
            <a:bodyPr wrap="none" lIns="92075" tIns="46038" rIns="92075" bIns="46038">
              <a:spAutoFit/>
            </a:bodyPr>
            <a:lstStyle/>
            <a:p>
              <a:pPr>
                <a:defRPr/>
              </a:pPr>
              <a:r>
                <a:rPr lang="en-US" sz="2000" dirty="0">
                  <a:solidFill>
                    <a:schemeClr val="accent1">
                      <a:lumMod val="50000"/>
                    </a:schemeClr>
                  </a:solidFill>
                  <a:latin typeface="Arial" panose="020B0604020202020204" pitchFamily="34" charset="0"/>
                  <a:cs typeface="Arial" panose="020B0604020202020204" pitchFamily="34" charset="0"/>
                </a:rPr>
                <a:t>2%</a:t>
              </a:r>
            </a:p>
          </p:txBody>
        </p:sp>
        <p:sp>
          <p:nvSpPr>
            <p:cNvPr id="38929" name="Rectangle 17"/>
            <p:cNvSpPr>
              <a:spLocks noChangeArrowheads="1"/>
            </p:cNvSpPr>
            <p:nvPr/>
          </p:nvSpPr>
          <p:spPr bwMode="auto">
            <a:xfrm>
              <a:off x="5257404" y="3535417"/>
              <a:ext cx="343011" cy="431395"/>
            </a:xfrm>
            <a:prstGeom prst="rect">
              <a:avLst/>
            </a:prstGeom>
            <a:noFill/>
            <a:ln w="9525">
              <a:noFill/>
              <a:miter lim="800000"/>
              <a:headEnd/>
              <a:tailEnd/>
            </a:ln>
          </p:spPr>
          <p:txBody>
            <a:bodyPr wrap="none" lIns="92075" tIns="46038" rIns="92075" bIns="46038">
              <a:spAutoFit/>
            </a:bodyPr>
            <a:lstStyle/>
            <a:p>
              <a:pPr>
                <a:defRPr/>
              </a:pPr>
              <a:r>
                <a:rPr lang="en-US" sz="2200" dirty="0">
                  <a:latin typeface="Arial" panose="020B0604020202020204" pitchFamily="34" charset="0"/>
                  <a:cs typeface="Arial" panose="020B0604020202020204" pitchFamily="34" charset="0"/>
                </a:rPr>
                <a:t>4</a:t>
              </a:r>
            </a:p>
          </p:txBody>
        </p:sp>
        <p:sp>
          <p:nvSpPr>
            <p:cNvPr id="38930" name="Rectangle 18"/>
            <p:cNvSpPr>
              <a:spLocks noChangeArrowheads="1"/>
            </p:cNvSpPr>
            <p:nvPr/>
          </p:nvSpPr>
          <p:spPr bwMode="auto">
            <a:xfrm>
              <a:off x="6332043" y="3535417"/>
              <a:ext cx="343011" cy="431395"/>
            </a:xfrm>
            <a:prstGeom prst="rect">
              <a:avLst/>
            </a:prstGeom>
            <a:noFill/>
            <a:ln w="9525">
              <a:noFill/>
              <a:miter lim="800000"/>
              <a:headEnd/>
              <a:tailEnd/>
            </a:ln>
          </p:spPr>
          <p:txBody>
            <a:bodyPr wrap="none" lIns="92075" tIns="46038" rIns="92075" bIns="46038">
              <a:spAutoFit/>
            </a:bodyPr>
            <a:lstStyle/>
            <a:p>
              <a:pPr>
                <a:defRPr/>
              </a:pPr>
              <a:r>
                <a:rPr lang="en-US" sz="2200" dirty="0">
                  <a:latin typeface="Arial" panose="020B0604020202020204" pitchFamily="34" charset="0"/>
                  <a:cs typeface="Arial" panose="020B0604020202020204" pitchFamily="34" charset="0"/>
                </a:rPr>
                <a:t>5</a:t>
              </a:r>
            </a:p>
          </p:txBody>
        </p:sp>
        <p:sp>
          <p:nvSpPr>
            <p:cNvPr id="38931" name="Line 20"/>
            <p:cNvSpPr>
              <a:spLocks noChangeShapeType="1"/>
            </p:cNvSpPr>
            <p:nvPr/>
          </p:nvSpPr>
          <p:spPr bwMode="auto">
            <a:xfrm>
              <a:off x="5416139" y="3997235"/>
              <a:ext cx="0" cy="272965"/>
            </a:xfrm>
            <a:prstGeom prst="line">
              <a:avLst/>
            </a:prstGeom>
            <a:noFill/>
            <a:ln w="25400">
              <a:solidFill>
                <a:schemeClr val="accent1">
                  <a:lumMod val="50000"/>
                </a:schemeClr>
              </a:solidFill>
              <a:round/>
              <a:headEnd type="none" w="sm" len="sm"/>
              <a:tailEnd type="none" w="sm" len="sm"/>
            </a:ln>
          </p:spPr>
          <p:txBody>
            <a:bodyPr wrap="none" anchor="ctr"/>
            <a:lstStyle/>
            <a:p>
              <a:pPr>
                <a:defRPr/>
              </a:pPr>
              <a:endParaRPr lang="en-US" sz="2200" dirty="0">
                <a:latin typeface="Arial" panose="020B0604020202020204" pitchFamily="34" charset="0"/>
                <a:cs typeface="Arial" panose="020B0604020202020204" pitchFamily="34" charset="0"/>
              </a:endParaRPr>
            </a:p>
          </p:txBody>
        </p:sp>
        <p:sp>
          <p:nvSpPr>
            <p:cNvPr id="38932" name="Line 21"/>
            <p:cNvSpPr>
              <a:spLocks noChangeShapeType="1"/>
            </p:cNvSpPr>
            <p:nvPr/>
          </p:nvSpPr>
          <p:spPr bwMode="auto">
            <a:xfrm>
              <a:off x="6487603" y="3997235"/>
              <a:ext cx="0" cy="272965"/>
            </a:xfrm>
            <a:prstGeom prst="line">
              <a:avLst/>
            </a:prstGeom>
            <a:noFill/>
            <a:ln w="25400">
              <a:solidFill>
                <a:schemeClr val="accent1">
                  <a:lumMod val="50000"/>
                </a:schemeClr>
              </a:solidFill>
              <a:round/>
              <a:headEnd type="none" w="sm" len="sm"/>
              <a:tailEnd type="none" w="sm" len="sm"/>
            </a:ln>
          </p:spPr>
          <p:txBody>
            <a:bodyPr wrap="none" anchor="ctr"/>
            <a:lstStyle/>
            <a:p>
              <a:pPr>
                <a:defRPr/>
              </a:pPr>
              <a:endParaRPr lang="en-US" sz="2200" dirty="0">
                <a:latin typeface="Arial" panose="020B0604020202020204" pitchFamily="34" charset="0"/>
                <a:cs typeface="Arial" panose="020B0604020202020204" pitchFamily="34" charset="0"/>
              </a:endParaRPr>
            </a:p>
          </p:txBody>
        </p:sp>
        <p:sp>
          <p:nvSpPr>
            <p:cNvPr id="38933" name="Line 22"/>
            <p:cNvSpPr>
              <a:spLocks noChangeShapeType="1"/>
            </p:cNvSpPr>
            <p:nvPr/>
          </p:nvSpPr>
          <p:spPr bwMode="auto">
            <a:xfrm>
              <a:off x="7559066" y="3997235"/>
              <a:ext cx="0" cy="272965"/>
            </a:xfrm>
            <a:prstGeom prst="line">
              <a:avLst/>
            </a:prstGeom>
            <a:noFill/>
            <a:ln w="25400">
              <a:solidFill>
                <a:schemeClr val="accent1">
                  <a:lumMod val="50000"/>
                </a:schemeClr>
              </a:solidFill>
              <a:round/>
              <a:headEnd type="none" w="sm" len="sm"/>
              <a:tailEnd type="none" w="sm" len="sm"/>
            </a:ln>
          </p:spPr>
          <p:txBody>
            <a:bodyPr wrap="none" anchor="ctr"/>
            <a:lstStyle/>
            <a:p>
              <a:pPr>
                <a:defRPr/>
              </a:pPr>
              <a:endParaRPr lang="en-US" sz="2200" dirty="0">
                <a:latin typeface="Arial" panose="020B0604020202020204" pitchFamily="34" charset="0"/>
                <a:cs typeface="Arial" panose="020B0604020202020204" pitchFamily="34" charset="0"/>
              </a:endParaRPr>
            </a:p>
          </p:txBody>
        </p:sp>
        <p:sp>
          <p:nvSpPr>
            <p:cNvPr id="38934" name="Rectangle 23"/>
            <p:cNvSpPr>
              <a:spLocks noChangeArrowheads="1"/>
            </p:cNvSpPr>
            <p:nvPr/>
          </p:nvSpPr>
          <p:spPr bwMode="auto">
            <a:xfrm>
              <a:off x="5120892" y="4373357"/>
              <a:ext cx="657170" cy="431395"/>
            </a:xfrm>
            <a:prstGeom prst="rect">
              <a:avLst/>
            </a:prstGeom>
            <a:noFill/>
            <a:ln w="9525">
              <a:noFill/>
              <a:miter lim="800000"/>
              <a:headEnd/>
              <a:tailEnd/>
            </a:ln>
          </p:spPr>
          <p:txBody>
            <a:bodyPr wrap="none" lIns="92075" tIns="46038" rIns="92075" bIns="46038">
              <a:spAutoFit/>
            </a:bodyPr>
            <a:lstStyle/>
            <a:p>
              <a:pPr>
                <a:defRPr/>
              </a:pPr>
              <a:r>
                <a:rPr lang="en-US" sz="2200" dirty="0">
                  <a:latin typeface="Arial" panose="020B0604020202020204" pitchFamily="34" charset="0"/>
                  <a:cs typeface="Arial" panose="020B0604020202020204" pitchFamily="34" charset="0"/>
                </a:rPr>
                <a:t>100</a:t>
              </a:r>
            </a:p>
          </p:txBody>
        </p:sp>
        <p:sp>
          <p:nvSpPr>
            <p:cNvPr id="38935" name="Rectangle 24"/>
            <p:cNvSpPr>
              <a:spLocks noChangeArrowheads="1"/>
            </p:cNvSpPr>
            <p:nvPr/>
          </p:nvSpPr>
          <p:spPr bwMode="auto">
            <a:xfrm>
              <a:off x="7263819" y="4373357"/>
              <a:ext cx="657170" cy="431395"/>
            </a:xfrm>
            <a:prstGeom prst="rect">
              <a:avLst/>
            </a:prstGeom>
            <a:noFill/>
            <a:ln w="9525">
              <a:noFill/>
              <a:miter lim="800000"/>
              <a:headEnd/>
              <a:tailEnd/>
            </a:ln>
          </p:spPr>
          <p:txBody>
            <a:bodyPr wrap="none" lIns="92075" tIns="46038" rIns="92075" bIns="46038">
              <a:spAutoFit/>
            </a:bodyPr>
            <a:lstStyle/>
            <a:p>
              <a:pPr>
                <a:defRPr/>
              </a:pPr>
              <a:r>
                <a:rPr lang="en-US" sz="2200" dirty="0">
                  <a:latin typeface="Arial" panose="020B0604020202020204" pitchFamily="34" charset="0"/>
                  <a:cs typeface="Arial" panose="020B0604020202020204" pitchFamily="34" charset="0"/>
                </a:rPr>
                <a:t>100</a:t>
              </a:r>
            </a:p>
          </p:txBody>
        </p:sp>
        <p:sp>
          <p:nvSpPr>
            <p:cNvPr id="38936" name="Rectangle 25"/>
            <p:cNvSpPr>
              <a:spLocks noChangeArrowheads="1"/>
            </p:cNvSpPr>
            <p:nvPr/>
          </p:nvSpPr>
          <p:spPr bwMode="auto">
            <a:xfrm>
              <a:off x="7406681" y="3535417"/>
              <a:ext cx="343011" cy="431395"/>
            </a:xfrm>
            <a:prstGeom prst="rect">
              <a:avLst/>
            </a:prstGeom>
            <a:noFill/>
            <a:ln w="9525">
              <a:noFill/>
              <a:miter lim="800000"/>
              <a:headEnd/>
              <a:tailEnd/>
            </a:ln>
          </p:spPr>
          <p:txBody>
            <a:bodyPr wrap="none" lIns="92075" tIns="46038" rIns="92075" bIns="46038">
              <a:spAutoFit/>
            </a:bodyPr>
            <a:lstStyle/>
            <a:p>
              <a:pPr>
                <a:defRPr/>
              </a:pPr>
              <a:r>
                <a:rPr lang="en-US" sz="2200" dirty="0">
                  <a:latin typeface="Arial" panose="020B0604020202020204" pitchFamily="34" charset="0"/>
                  <a:cs typeface="Arial" panose="020B0604020202020204" pitchFamily="34" charset="0"/>
                </a:rPr>
                <a:t>6</a:t>
              </a:r>
            </a:p>
          </p:txBody>
        </p:sp>
      </p:grpSp>
      <p:grpSp>
        <p:nvGrpSpPr>
          <p:cNvPr id="4" name="Group 34"/>
          <p:cNvGrpSpPr>
            <a:grpSpLocks/>
          </p:cNvGrpSpPr>
          <p:nvPr/>
        </p:nvGrpSpPr>
        <p:grpSpPr bwMode="auto">
          <a:xfrm>
            <a:off x="0" y="0"/>
            <a:ext cx="9139238" cy="277813"/>
            <a:chOff x="0" y="0"/>
            <a:chExt cx="9139428" cy="277813"/>
          </a:xfrm>
        </p:grpSpPr>
        <p:sp>
          <p:nvSpPr>
            <p:cNvPr id="37" name="TextBox 36"/>
            <p:cNvSpPr txBox="1"/>
            <p:nvPr/>
          </p:nvSpPr>
          <p:spPr bwMode="auto">
            <a:xfrm>
              <a:off x="0" y="0"/>
              <a:ext cx="1308127" cy="277813"/>
            </a:xfrm>
            <a:prstGeom prst="rect">
              <a:avLst/>
            </a:prstGeom>
            <a:solidFill>
              <a:schemeClr val="accent4">
                <a:lumMod val="40000"/>
                <a:lumOff val="60000"/>
              </a:schemeClr>
            </a:solidFill>
            <a:ln w="12700">
              <a:solidFill>
                <a:schemeClr val="tx1"/>
              </a:solidFill>
            </a:ln>
          </p:spPr>
          <p:txBody>
            <a:bodyPr>
              <a:spAutoFit/>
            </a:bodyPr>
            <a:lstStyle/>
            <a:p>
              <a:pPr algn="ctr">
                <a:defRPr/>
              </a:pPr>
              <a:r>
                <a:rPr lang="en-US" sz="1200" dirty="0">
                  <a:hlinkClick r:id="rId3" action="ppaction://hlinksldjump"/>
                </a:rPr>
                <a:t>INTRO</a:t>
              </a:r>
              <a:endParaRPr lang="en-US" sz="1200" dirty="0"/>
            </a:p>
          </p:txBody>
        </p:sp>
        <p:sp>
          <p:nvSpPr>
            <p:cNvPr id="38" name="TextBox 37"/>
            <p:cNvSpPr txBox="1"/>
            <p:nvPr/>
          </p:nvSpPr>
          <p:spPr bwMode="auto">
            <a:xfrm>
              <a:off x="1303365"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solidFill>
                    <a:srgbClr val="7C0019"/>
                  </a:solidFill>
                  <a:hlinkClick r:id="rId4" action="ppaction://hlinksldjump"/>
                </a:rPr>
                <a:t>FUTURE VALUE</a:t>
              </a:r>
              <a:endParaRPr lang="en-US" sz="1200" spc="-100" dirty="0">
                <a:solidFill>
                  <a:srgbClr val="7C0019"/>
                </a:solidFill>
              </a:endParaRPr>
            </a:p>
          </p:txBody>
        </p:sp>
        <p:sp>
          <p:nvSpPr>
            <p:cNvPr id="39" name="TextBox 38"/>
            <p:cNvSpPr txBox="1"/>
            <p:nvPr/>
          </p:nvSpPr>
          <p:spPr bwMode="auto">
            <a:xfrm>
              <a:off x="5215046"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5" action="ppaction://hlinksldjump"/>
                </a:rPr>
                <a:t>ANNUITIES</a:t>
              </a:r>
              <a:endParaRPr lang="en-US" sz="1200" dirty="0"/>
            </a:p>
          </p:txBody>
        </p:sp>
        <p:sp>
          <p:nvSpPr>
            <p:cNvPr id="40" name="TextBox 39"/>
            <p:cNvSpPr txBox="1"/>
            <p:nvPr/>
          </p:nvSpPr>
          <p:spPr bwMode="auto">
            <a:xfrm>
              <a:off x="2608317" y="0"/>
              <a:ext cx="1306539"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6" action="ppaction://hlinksldjump"/>
                </a:rPr>
                <a:t>PRESENT VALUE</a:t>
              </a:r>
              <a:endParaRPr lang="en-US" sz="1200" spc="-100" dirty="0"/>
            </a:p>
          </p:txBody>
        </p:sp>
        <p:sp>
          <p:nvSpPr>
            <p:cNvPr id="41" name="TextBox 40"/>
            <p:cNvSpPr txBox="1"/>
            <p:nvPr/>
          </p:nvSpPr>
          <p:spPr bwMode="auto">
            <a:xfrm>
              <a:off x="7823363" y="0"/>
              <a:ext cx="1316065"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7" action="ppaction://hlinksldjump"/>
                </a:rPr>
                <a:t>AMORTIZATION</a:t>
              </a:r>
              <a:endParaRPr lang="en-US" sz="1200" spc="-100" dirty="0"/>
            </a:p>
          </p:txBody>
        </p:sp>
        <p:sp>
          <p:nvSpPr>
            <p:cNvPr id="42" name="TextBox 41"/>
            <p:cNvSpPr txBox="1"/>
            <p:nvPr/>
          </p:nvSpPr>
          <p:spPr bwMode="auto">
            <a:xfrm>
              <a:off x="3911681"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8" action="ppaction://hlinksldjump"/>
                </a:rPr>
                <a:t>I &amp; N</a:t>
              </a:r>
              <a:endParaRPr lang="en-US" sz="1200" dirty="0"/>
            </a:p>
          </p:txBody>
        </p:sp>
        <p:sp>
          <p:nvSpPr>
            <p:cNvPr id="43" name="TextBox 42"/>
            <p:cNvSpPr txBox="1"/>
            <p:nvPr/>
          </p:nvSpPr>
          <p:spPr bwMode="auto">
            <a:xfrm>
              <a:off x="6518411" y="0"/>
              <a:ext cx="1308127" cy="277813"/>
            </a:xfrm>
            <a:prstGeom prst="rect">
              <a:avLst/>
            </a:prstGeom>
            <a:solidFill>
              <a:schemeClr val="bg2">
                <a:lumMod val="75000"/>
              </a:schemeClr>
            </a:solidFill>
            <a:ln>
              <a:solidFill>
                <a:schemeClr val="tx1"/>
              </a:solidFill>
            </a:ln>
          </p:spPr>
          <p:txBody>
            <a:bodyPr>
              <a:spAutoFit/>
            </a:bodyPr>
            <a:lstStyle/>
            <a:p>
              <a:pPr algn="ctr">
                <a:defRPr/>
              </a:pPr>
              <a:r>
                <a:rPr lang="en-US" sz="1200" spc="-100" dirty="0">
                  <a:hlinkClick r:id="rId9" action="ppaction://hlinksldjump"/>
                </a:rPr>
                <a:t>RATES/RETURN</a:t>
              </a:r>
              <a:endParaRPr lang="en-US" sz="1200" spc="-100" dirty="0"/>
            </a:p>
          </p:txBody>
        </p:sp>
      </p:grpSp>
      <p:sp>
        <p:nvSpPr>
          <p:cNvPr id="50" name="Pentagon 49"/>
          <p:cNvSpPr/>
          <p:nvPr/>
        </p:nvSpPr>
        <p:spPr bwMode="auto">
          <a:xfrm>
            <a:off x="0" y="276225"/>
            <a:ext cx="7845425" cy="92075"/>
          </a:xfrm>
          <a:prstGeom prst="homePlate">
            <a:avLst/>
          </a:prstGeom>
          <a:solidFill>
            <a:schemeClr val="tx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50"/>
                                        </p:tgtEl>
                                        <p:attrNameLst>
                                          <p:attrName>style.visibility</p:attrName>
                                        </p:attrNameLst>
                                      </p:cBhvr>
                                      <p:to>
                                        <p:strVal val="visible"/>
                                      </p:to>
                                    </p:set>
                                    <p:anim calcmode="lin" valueType="num">
                                      <p:cBhvr additive="base">
                                        <p:cTn id="12" dur="1000" fill="hold"/>
                                        <p:tgtEl>
                                          <p:spTgt spid="50"/>
                                        </p:tgtEl>
                                        <p:attrNameLst>
                                          <p:attrName>ppt_x</p:attrName>
                                        </p:attrNameLst>
                                      </p:cBhvr>
                                      <p:tavLst>
                                        <p:tav tm="0">
                                          <p:val>
                                            <p:strVal val="0-#ppt_w/2"/>
                                          </p:val>
                                        </p:tav>
                                        <p:tav tm="100000">
                                          <p:val>
                                            <p:strVal val="#ppt_x"/>
                                          </p:val>
                                        </p:tav>
                                      </p:tavLst>
                                    </p:anim>
                                    <p:anim calcmode="lin" valueType="num">
                                      <p:cBhvr additive="base">
                                        <p:cTn id="13" dur="1000" fill="hold"/>
                                        <p:tgtEl>
                                          <p:spTgt spid="50"/>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63491">
                                            <p:txEl>
                                              <p:pRg st="0" end="0"/>
                                            </p:txEl>
                                          </p:spTgt>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63491">
                                            <p:txEl>
                                              <p:pRg st="1" end="1"/>
                                            </p:txEl>
                                          </p:spTgt>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build="p"/>
      <p:bldP spid="50"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352426"/>
            <a:ext cx="8229600" cy="919162"/>
          </a:xfrm>
        </p:spPr>
        <p:txBody>
          <a:bodyPr/>
          <a:lstStyle/>
          <a:p>
            <a:pPr eaLnBrk="1" hangingPunct="1"/>
            <a:r>
              <a:rPr lang="en-US" dirty="0" smtClean="0"/>
              <a:t>Method 1:</a:t>
            </a:r>
            <a:br>
              <a:rPr lang="en-US" dirty="0" smtClean="0"/>
            </a:br>
            <a:r>
              <a:rPr lang="en-US" dirty="0" smtClean="0"/>
              <a:t>Compound Each Cash Flow</a:t>
            </a:r>
          </a:p>
        </p:txBody>
      </p:sp>
      <p:sp>
        <p:nvSpPr>
          <p:cNvPr id="38" name="Slide Number Placeholder 37"/>
          <p:cNvSpPr>
            <a:spLocks noGrp="1"/>
          </p:cNvSpPr>
          <p:nvPr>
            <p:ph type="sldNum" sz="quarter" idx="10"/>
          </p:nvPr>
        </p:nvSpPr>
        <p:spPr/>
        <p:txBody>
          <a:bodyPr/>
          <a:lstStyle/>
          <a:p>
            <a:pPr>
              <a:defRPr/>
            </a:pPr>
            <a:r>
              <a:rPr lang="en-US" dirty="0"/>
              <a:t>5-</a:t>
            </a:r>
            <a:fld id="{8A6E460C-5263-4FDE-B102-7E93A6ED6250}" type="slidenum">
              <a:rPr lang="en-US"/>
              <a:pPr>
                <a:defRPr/>
              </a:pPr>
              <a:t>35</a:t>
            </a:fld>
            <a:endParaRPr lang="en-US" dirty="0"/>
          </a:p>
        </p:txBody>
      </p:sp>
      <p:sp>
        <p:nvSpPr>
          <p:cNvPr id="9" name="Rectangle 42"/>
          <p:cNvSpPr txBox="1">
            <a:spLocks noChangeArrowheads="1"/>
          </p:cNvSpPr>
          <p:nvPr/>
        </p:nvSpPr>
        <p:spPr bwMode="auto">
          <a:xfrm>
            <a:off x="882650" y="4343400"/>
            <a:ext cx="7299325" cy="1031875"/>
          </a:xfrm>
          <a:prstGeom prst="rect">
            <a:avLst/>
          </a:prstGeom>
          <a:noFill/>
          <a:ln w="9525">
            <a:noFill/>
            <a:miter lim="800000"/>
            <a:headEnd/>
            <a:tailEnd/>
          </a:ln>
        </p:spPr>
        <p:txBody>
          <a:bodyPr/>
          <a:lstStyle/>
          <a:p>
            <a:pPr marL="457200" indent="-457200">
              <a:lnSpc>
                <a:spcPct val="90000"/>
              </a:lnSpc>
              <a:spcBef>
                <a:spcPts val="0"/>
              </a:spcBef>
              <a:spcAft>
                <a:spcPts val="1200"/>
              </a:spcAft>
              <a:buClr>
                <a:schemeClr val="accent2"/>
              </a:buClr>
              <a:buSzPct val="150000"/>
              <a:buFont typeface="Wingdings" pitchFamily="2" charset="2"/>
              <a:buNone/>
              <a:defRPr/>
            </a:pPr>
            <a:r>
              <a:rPr lang="en-US" sz="2600" dirty="0">
                <a:solidFill>
                  <a:schemeClr val="accent1">
                    <a:lumMod val="50000"/>
                  </a:schemeClr>
                </a:solidFill>
                <a:latin typeface="+mn-lt"/>
                <a:cs typeface="+mn-cs"/>
              </a:rPr>
              <a:t>FV</a:t>
            </a:r>
            <a:r>
              <a:rPr lang="en-US" sz="2600" baseline="-25000" dirty="0">
                <a:solidFill>
                  <a:schemeClr val="accent1">
                    <a:lumMod val="50000"/>
                  </a:schemeClr>
                </a:solidFill>
                <a:latin typeface="+mn-lt"/>
                <a:cs typeface="+mn-cs"/>
              </a:rPr>
              <a:t>3</a:t>
            </a:r>
            <a:r>
              <a:rPr lang="en-US" sz="2600" dirty="0">
                <a:solidFill>
                  <a:schemeClr val="accent1">
                    <a:lumMod val="50000"/>
                  </a:schemeClr>
                </a:solidFill>
                <a:latin typeface="+mn-lt"/>
                <a:cs typeface="+mn-cs"/>
              </a:rPr>
              <a:t> = $100(1.02)</a:t>
            </a:r>
            <a:r>
              <a:rPr lang="en-US" sz="2600" baseline="30000" dirty="0">
                <a:solidFill>
                  <a:schemeClr val="accent1">
                    <a:lumMod val="50000"/>
                  </a:schemeClr>
                </a:solidFill>
                <a:latin typeface="+mn-lt"/>
                <a:cs typeface="+mn-cs"/>
              </a:rPr>
              <a:t>4</a:t>
            </a:r>
            <a:r>
              <a:rPr lang="en-US" sz="2600" dirty="0">
                <a:solidFill>
                  <a:schemeClr val="accent1">
                    <a:lumMod val="50000"/>
                  </a:schemeClr>
                </a:solidFill>
                <a:latin typeface="+mn-lt"/>
                <a:cs typeface="+mn-cs"/>
              </a:rPr>
              <a:t> + $100(1.02)</a:t>
            </a:r>
            <a:r>
              <a:rPr lang="en-US" sz="2600" baseline="30000" dirty="0">
                <a:solidFill>
                  <a:schemeClr val="accent1">
                    <a:lumMod val="50000"/>
                  </a:schemeClr>
                </a:solidFill>
                <a:latin typeface="+mn-lt"/>
                <a:cs typeface="+mn-cs"/>
              </a:rPr>
              <a:t>2</a:t>
            </a:r>
            <a:r>
              <a:rPr lang="en-US" sz="2600" dirty="0">
                <a:solidFill>
                  <a:schemeClr val="accent1">
                    <a:lumMod val="50000"/>
                  </a:schemeClr>
                </a:solidFill>
                <a:latin typeface="+mn-lt"/>
                <a:cs typeface="+mn-cs"/>
              </a:rPr>
              <a:t> + $100</a:t>
            </a:r>
          </a:p>
          <a:p>
            <a:pPr marL="457200" indent="-457200">
              <a:lnSpc>
                <a:spcPct val="90000"/>
              </a:lnSpc>
              <a:spcBef>
                <a:spcPts val="0"/>
              </a:spcBef>
              <a:spcAft>
                <a:spcPts val="1200"/>
              </a:spcAft>
              <a:buClr>
                <a:schemeClr val="accent2"/>
              </a:buClr>
              <a:buSzPct val="150000"/>
              <a:buFont typeface="Wingdings" pitchFamily="2" charset="2"/>
              <a:buNone/>
              <a:defRPr/>
            </a:pPr>
            <a:r>
              <a:rPr lang="en-US" sz="2600" dirty="0">
                <a:solidFill>
                  <a:schemeClr val="accent1">
                    <a:lumMod val="50000"/>
                  </a:schemeClr>
                </a:solidFill>
                <a:latin typeface="+mn-lt"/>
                <a:cs typeface="+mn-cs"/>
              </a:rPr>
              <a:t>FV</a:t>
            </a:r>
            <a:r>
              <a:rPr lang="en-US" sz="2600" baseline="-25000" dirty="0">
                <a:solidFill>
                  <a:schemeClr val="accent1">
                    <a:lumMod val="50000"/>
                  </a:schemeClr>
                </a:solidFill>
                <a:latin typeface="+mn-lt"/>
                <a:cs typeface="+mn-cs"/>
              </a:rPr>
              <a:t>3</a:t>
            </a:r>
            <a:r>
              <a:rPr lang="en-US" sz="2600" dirty="0">
                <a:solidFill>
                  <a:schemeClr val="accent1">
                    <a:lumMod val="50000"/>
                  </a:schemeClr>
                </a:solidFill>
                <a:latin typeface="+mn-lt"/>
                <a:cs typeface="+mn-cs"/>
              </a:rPr>
              <a:t> = $312.28</a:t>
            </a:r>
          </a:p>
        </p:txBody>
      </p:sp>
      <p:grpSp>
        <p:nvGrpSpPr>
          <p:cNvPr id="38917" name="Group 31"/>
          <p:cNvGrpSpPr>
            <a:grpSpLocks/>
          </p:cNvGrpSpPr>
          <p:nvPr/>
        </p:nvGrpSpPr>
        <p:grpSpPr bwMode="auto">
          <a:xfrm>
            <a:off x="892175" y="1666875"/>
            <a:ext cx="7319963" cy="2401889"/>
            <a:chOff x="968375" y="2390775"/>
            <a:chExt cx="7319966" cy="2401889"/>
          </a:xfrm>
        </p:grpSpPr>
        <p:grpSp>
          <p:nvGrpSpPr>
            <p:cNvPr id="38927" name="Group 45"/>
            <p:cNvGrpSpPr>
              <a:grpSpLocks/>
            </p:cNvGrpSpPr>
            <p:nvPr/>
          </p:nvGrpSpPr>
          <p:grpSpPr bwMode="auto">
            <a:xfrm>
              <a:off x="3371851" y="3238501"/>
              <a:ext cx="4916490" cy="1554163"/>
              <a:chOff x="2124" y="2040"/>
              <a:chExt cx="3097" cy="979"/>
            </a:xfrm>
          </p:grpSpPr>
          <p:sp>
            <p:nvSpPr>
              <p:cNvPr id="33" name="Rectangle 23"/>
              <p:cNvSpPr>
                <a:spLocks noChangeArrowheads="1"/>
              </p:cNvSpPr>
              <p:nvPr/>
            </p:nvSpPr>
            <p:spPr bwMode="auto">
              <a:xfrm>
                <a:off x="4560" y="2040"/>
                <a:ext cx="661" cy="979"/>
              </a:xfrm>
              <a:prstGeom prst="rect">
                <a:avLst/>
              </a:prstGeom>
              <a:noFill/>
              <a:ln w="9525">
                <a:noFill/>
                <a:miter lim="800000"/>
                <a:headEnd/>
                <a:tailEnd/>
              </a:ln>
            </p:spPr>
            <p:txBody>
              <a:bodyPr wrap="none" lIns="92075" tIns="46038" rIns="92075" bIns="46038">
                <a:spAutoFit/>
              </a:bodyPr>
              <a:lstStyle/>
              <a:p>
                <a:pPr>
                  <a:defRPr/>
                </a:pPr>
                <a:endParaRPr lang="en-US" sz="2900" dirty="0">
                  <a:solidFill>
                    <a:schemeClr val="accent1">
                      <a:lumMod val="50000"/>
                    </a:schemeClr>
                  </a:solidFill>
                  <a:latin typeface="Arial" panose="020B0604020202020204" pitchFamily="34" charset="0"/>
                  <a:cs typeface="Arial" panose="020B0604020202020204" pitchFamily="34" charset="0"/>
                </a:endParaRPr>
              </a:p>
              <a:p>
                <a:pPr>
                  <a:defRPr/>
                </a:pPr>
                <a:r>
                  <a:rPr lang="en-US" sz="2200" dirty="0">
                    <a:solidFill>
                      <a:schemeClr val="accent1">
                        <a:lumMod val="50000"/>
                      </a:schemeClr>
                    </a:solidFill>
                    <a:latin typeface="Arial" panose="020B0604020202020204" pitchFamily="34" charset="0"/>
                    <a:cs typeface="Arial" panose="020B0604020202020204" pitchFamily="34" charset="0"/>
                  </a:rPr>
                  <a:t>104.04</a:t>
                </a:r>
              </a:p>
              <a:p>
                <a:pPr>
                  <a:defRPr/>
                </a:pPr>
                <a:r>
                  <a:rPr lang="en-US" sz="2200" u="sng" dirty="0">
                    <a:solidFill>
                      <a:schemeClr val="accent1">
                        <a:lumMod val="50000"/>
                      </a:schemeClr>
                    </a:solidFill>
                    <a:latin typeface="Arial" panose="020B0604020202020204" pitchFamily="34" charset="0"/>
                    <a:cs typeface="Arial" panose="020B0604020202020204" pitchFamily="34" charset="0"/>
                  </a:rPr>
                  <a:t>108.24</a:t>
                </a:r>
              </a:p>
              <a:p>
                <a:pPr>
                  <a:defRPr/>
                </a:pPr>
                <a:r>
                  <a:rPr lang="en-US" sz="2200" dirty="0">
                    <a:solidFill>
                      <a:schemeClr val="accent1">
                        <a:lumMod val="50000"/>
                      </a:schemeClr>
                    </a:solidFill>
                    <a:latin typeface="Arial" panose="020B0604020202020204" pitchFamily="34" charset="0"/>
                    <a:cs typeface="Arial" panose="020B0604020202020204" pitchFamily="34" charset="0"/>
                  </a:rPr>
                  <a:t>312.28</a:t>
                </a:r>
              </a:p>
            </p:txBody>
          </p:sp>
          <p:sp>
            <p:nvSpPr>
              <p:cNvPr id="34" name="Line 38"/>
              <p:cNvSpPr>
                <a:spLocks noChangeShapeType="1"/>
              </p:cNvSpPr>
              <p:nvPr/>
            </p:nvSpPr>
            <p:spPr bwMode="auto">
              <a:xfrm>
                <a:off x="3468" y="2465"/>
                <a:ext cx="960" cy="0"/>
              </a:xfrm>
              <a:prstGeom prst="line">
                <a:avLst/>
              </a:prstGeom>
              <a:noFill/>
              <a:ln w="25400">
                <a:solidFill>
                  <a:schemeClr val="accent1">
                    <a:lumMod val="50000"/>
                  </a:schemeClr>
                </a:solidFill>
                <a:round/>
                <a:headEnd/>
                <a:tailEnd type="triangle" w="med" len="med"/>
              </a:ln>
            </p:spPr>
            <p:txBody>
              <a:bodyPr/>
              <a:lstStyle/>
              <a:p>
                <a:pPr>
                  <a:defRPr/>
                </a:pPr>
                <a:endParaRPr lang="en-US" sz="2900" dirty="0">
                  <a:solidFill>
                    <a:schemeClr val="accent1">
                      <a:lumMod val="50000"/>
                    </a:schemeClr>
                  </a:solidFill>
                  <a:latin typeface="Arial" panose="020B0604020202020204" pitchFamily="34" charset="0"/>
                  <a:cs typeface="Arial" panose="020B0604020202020204" pitchFamily="34" charset="0"/>
                </a:endParaRPr>
              </a:p>
            </p:txBody>
          </p:sp>
          <p:sp>
            <p:nvSpPr>
              <p:cNvPr id="35" name="Line 39"/>
              <p:cNvSpPr>
                <a:spLocks noChangeShapeType="1"/>
              </p:cNvSpPr>
              <p:nvPr/>
            </p:nvSpPr>
            <p:spPr bwMode="auto">
              <a:xfrm>
                <a:off x="2124" y="2705"/>
                <a:ext cx="2304" cy="0"/>
              </a:xfrm>
              <a:prstGeom prst="line">
                <a:avLst/>
              </a:prstGeom>
              <a:noFill/>
              <a:ln w="25400">
                <a:solidFill>
                  <a:schemeClr val="accent1">
                    <a:lumMod val="50000"/>
                  </a:schemeClr>
                </a:solidFill>
                <a:round/>
                <a:headEnd/>
                <a:tailEnd type="triangle" w="med" len="med"/>
              </a:ln>
            </p:spPr>
            <p:txBody>
              <a:bodyPr/>
              <a:lstStyle/>
              <a:p>
                <a:pPr>
                  <a:defRPr/>
                </a:pPr>
                <a:endParaRPr lang="en-US" sz="2900" dirty="0">
                  <a:solidFill>
                    <a:schemeClr val="accent1">
                      <a:lumMod val="50000"/>
                    </a:schemeClr>
                  </a:solidFill>
                  <a:latin typeface="Arial" panose="020B0604020202020204" pitchFamily="34" charset="0"/>
                  <a:cs typeface="Arial" panose="020B0604020202020204" pitchFamily="34" charset="0"/>
                </a:endParaRPr>
              </a:p>
            </p:txBody>
          </p:sp>
          <p:sp>
            <p:nvSpPr>
              <p:cNvPr id="36" name="Line 40"/>
              <p:cNvSpPr>
                <a:spLocks noChangeShapeType="1"/>
              </p:cNvSpPr>
              <p:nvPr/>
            </p:nvSpPr>
            <p:spPr bwMode="auto">
              <a:xfrm flipV="1">
                <a:off x="2124" y="2321"/>
                <a:ext cx="0" cy="384"/>
              </a:xfrm>
              <a:prstGeom prst="line">
                <a:avLst/>
              </a:prstGeom>
              <a:noFill/>
              <a:ln w="25400">
                <a:solidFill>
                  <a:schemeClr val="accent1">
                    <a:lumMod val="50000"/>
                  </a:schemeClr>
                </a:solidFill>
                <a:round/>
                <a:headEnd/>
                <a:tailEnd/>
              </a:ln>
            </p:spPr>
            <p:txBody>
              <a:bodyPr/>
              <a:lstStyle/>
              <a:p>
                <a:pPr>
                  <a:defRPr/>
                </a:pPr>
                <a:endParaRPr lang="en-US" sz="2900" dirty="0">
                  <a:solidFill>
                    <a:schemeClr val="accent1">
                      <a:lumMod val="50000"/>
                    </a:schemeClr>
                  </a:solidFill>
                  <a:latin typeface="Arial" panose="020B0604020202020204" pitchFamily="34" charset="0"/>
                  <a:cs typeface="Arial" panose="020B0604020202020204" pitchFamily="34" charset="0"/>
                </a:endParaRPr>
              </a:p>
            </p:txBody>
          </p:sp>
          <p:sp>
            <p:nvSpPr>
              <p:cNvPr id="37" name="Line 41"/>
              <p:cNvSpPr>
                <a:spLocks noChangeShapeType="1"/>
              </p:cNvSpPr>
              <p:nvPr/>
            </p:nvSpPr>
            <p:spPr bwMode="auto">
              <a:xfrm flipV="1">
                <a:off x="3468" y="2273"/>
                <a:ext cx="0" cy="192"/>
              </a:xfrm>
              <a:prstGeom prst="line">
                <a:avLst/>
              </a:prstGeom>
              <a:noFill/>
              <a:ln w="25400">
                <a:solidFill>
                  <a:schemeClr val="accent1">
                    <a:lumMod val="50000"/>
                  </a:schemeClr>
                </a:solidFill>
                <a:round/>
                <a:headEnd/>
                <a:tailEnd/>
              </a:ln>
            </p:spPr>
            <p:txBody>
              <a:bodyPr/>
              <a:lstStyle/>
              <a:p>
                <a:pPr>
                  <a:defRPr/>
                </a:pPr>
                <a:endParaRPr lang="en-US" sz="2900" dirty="0">
                  <a:solidFill>
                    <a:schemeClr val="accent1">
                      <a:lumMod val="50000"/>
                    </a:schemeClr>
                  </a:solidFill>
                  <a:latin typeface="Arial" panose="020B0604020202020204" pitchFamily="34" charset="0"/>
                  <a:cs typeface="Arial" panose="020B0604020202020204" pitchFamily="34" charset="0"/>
                </a:endParaRPr>
              </a:p>
            </p:txBody>
          </p:sp>
        </p:grpSp>
        <p:sp>
          <p:nvSpPr>
            <p:cNvPr id="12" name="Line 4"/>
            <p:cNvSpPr>
              <a:spLocks noChangeShapeType="1"/>
            </p:cNvSpPr>
            <p:nvPr/>
          </p:nvSpPr>
          <p:spPr bwMode="auto">
            <a:xfrm>
              <a:off x="1131888" y="2843213"/>
              <a:ext cx="0" cy="273050"/>
            </a:xfrm>
            <a:prstGeom prst="line">
              <a:avLst/>
            </a:prstGeom>
            <a:noFill/>
            <a:ln w="25400">
              <a:solidFill>
                <a:schemeClr val="accent1">
                  <a:lumMod val="50000"/>
                </a:schemeClr>
              </a:solidFill>
              <a:round/>
              <a:headEnd type="none" w="sm" len="sm"/>
              <a:tailEnd type="none" w="sm" len="sm"/>
            </a:ln>
          </p:spPr>
          <p:txBody>
            <a:bodyPr wrap="none" anchor="ctr"/>
            <a:lstStyle/>
            <a:p>
              <a:pPr>
                <a:defRPr/>
              </a:pPr>
              <a:endParaRPr lang="en-US" sz="2900" dirty="0">
                <a:latin typeface="Arial" panose="020B0604020202020204" pitchFamily="34" charset="0"/>
                <a:cs typeface="Arial" panose="020B0604020202020204" pitchFamily="34" charset="0"/>
              </a:endParaRPr>
            </a:p>
          </p:txBody>
        </p:sp>
        <p:sp>
          <p:nvSpPr>
            <p:cNvPr id="13" name="Line 5"/>
            <p:cNvSpPr>
              <a:spLocks noChangeShapeType="1"/>
            </p:cNvSpPr>
            <p:nvPr/>
          </p:nvSpPr>
          <p:spPr bwMode="auto">
            <a:xfrm>
              <a:off x="1139825" y="2979738"/>
              <a:ext cx="6400803" cy="0"/>
            </a:xfrm>
            <a:prstGeom prst="line">
              <a:avLst/>
            </a:prstGeom>
            <a:noFill/>
            <a:ln w="25400">
              <a:solidFill>
                <a:schemeClr val="accent1">
                  <a:lumMod val="50000"/>
                </a:schemeClr>
              </a:solidFill>
              <a:round/>
              <a:headEnd type="none" w="sm" len="sm"/>
              <a:tailEnd type="none" w="sm" len="sm"/>
            </a:ln>
          </p:spPr>
          <p:txBody>
            <a:bodyPr wrap="none" anchor="ctr"/>
            <a:lstStyle/>
            <a:p>
              <a:pPr>
                <a:defRPr/>
              </a:pPr>
              <a:endParaRPr lang="en-US" sz="2900" dirty="0">
                <a:solidFill>
                  <a:schemeClr val="accent1">
                    <a:lumMod val="50000"/>
                  </a:schemeClr>
                </a:solidFill>
                <a:latin typeface="Arial" panose="020B0604020202020204" pitchFamily="34" charset="0"/>
                <a:cs typeface="Arial" panose="020B0604020202020204" pitchFamily="34" charset="0"/>
              </a:endParaRPr>
            </a:p>
          </p:txBody>
        </p:sp>
        <p:sp>
          <p:nvSpPr>
            <p:cNvPr id="14" name="Rectangle 6"/>
            <p:cNvSpPr>
              <a:spLocks noChangeArrowheads="1"/>
            </p:cNvSpPr>
            <p:nvPr/>
          </p:nvSpPr>
          <p:spPr bwMode="auto">
            <a:xfrm>
              <a:off x="968375" y="2390775"/>
              <a:ext cx="343043" cy="431529"/>
            </a:xfrm>
            <a:prstGeom prst="rect">
              <a:avLst/>
            </a:prstGeom>
            <a:noFill/>
            <a:ln w="9525">
              <a:noFill/>
              <a:miter lim="800000"/>
              <a:headEnd/>
              <a:tailEnd/>
            </a:ln>
          </p:spPr>
          <p:txBody>
            <a:bodyPr wrap="none" lIns="92075" tIns="46038" rIns="92075" bIns="46038">
              <a:spAutoFit/>
            </a:bodyPr>
            <a:lstStyle/>
            <a:p>
              <a:pPr>
                <a:defRPr/>
              </a:pPr>
              <a:r>
                <a:rPr lang="en-US" sz="2200" dirty="0">
                  <a:latin typeface="Arial" panose="020B0604020202020204" pitchFamily="34" charset="0"/>
                  <a:cs typeface="Arial" panose="020B0604020202020204" pitchFamily="34" charset="0"/>
                </a:rPr>
                <a:t>0</a:t>
              </a:r>
            </a:p>
          </p:txBody>
        </p:sp>
        <p:sp>
          <p:nvSpPr>
            <p:cNvPr id="15" name="Rectangle 7"/>
            <p:cNvSpPr>
              <a:spLocks noChangeArrowheads="1"/>
            </p:cNvSpPr>
            <p:nvPr/>
          </p:nvSpPr>
          <p:spPr bwMode="auto">
            <a:xfrm>
              <a:off x="2017713" y="3333750"/>
              <a:ext cx="692150" cy="457200"/>
            </a:xfrm>
            <a:prstGeom prst="rect">
              <a:avLst/>
            </a:prstGeom>
            <a:noFill/>
            <a:ln w="9525">
              <a:noFill/>
              <a:miter lim="800000"/>
              <a:headEnd/>
              <a:tailEnd/>
            </a:ln>
          </p:spPr>
          <p:txBody>
            <a:bodyPr wrap="none" anchor="ctr"/>
            <a:lstStyle/>
            <a:p>
              <a:pPr>
                <a:defRPr/>
              </a:pPr>
              <a:endParaRPr lang="en-US" sz="2900" dirty="0">
                <a:solidFill>
                  <a:schemeClr val="accent1">
                    <a:lumMod val="50000"/>
                  </a:schemeClr>
                </a:solidFill>
                <a:latin typeface="Arial" panose="020B0604020202020204" pitchFamily="34" charset="0"/>
                <a:cs typeface="Arial" panose="020B0604020202020204" pitchFamily="34" charset="0"/>
              </a:endParaRPr>
            </a:p>
          </p:txBody>
        </p:sp>
        <p:sp>
          <p:nvSpPr>
            <p:cNvPr id="16" name="Line 8"/>
            <p:cNvSpPr>
              <a:spLocks noChangeShapeType="1"/>
            </p:cNvSpPr>
            <p:nvPr/>
          </p:nvSpPr>
          <p:spPr bwMode="auto">
            <a:xfrm>
              <a:off x="2203451" y="2843213"/>
              <a:ext cx="0" cy="273050"/>
            </a:xfrm>
            <a:prstGeom prst="line">
              <a:avLst/>
            </a:prstGeom>
            <a:noFill/>
            <a:ln w="25400">
              <a:solidFill>
                <a:schemeClr val="accent1">
                  <a:lumMod val="50000"/>
                </a:schemeClr>
              </a:solidFill>
              <a:round/>
              <a:headEnd type="none" w="sm" len="sm"/>
              <a:tailEnd type="none" w="sm" len="sm"/>
            </a:ln>
          </p:spPr>
          <p:txBody>
            <a:bodyPr wrap="none" anchor="ctr"/>
            <a:lstStyle/>
            <a:p>
              <a:pPr>
                <a:defRPr/>
              </a:pPr>
              <a:endParaRPr lang="en-US" sz="2900" dirty="0">
                <a:latin typeface="Arial" panose="020B0604020202020204" pitchFamily="34" charset="0"/>
                <a:cs typeface="Arial" panose="020B0604020202020204" pitchFamily="34" charset="0"/>
              </a:endParaRPr>
            </a:p>
          </p:txBody>
        </p:sp>
        <p:sp>
          <p:nvSpPr>
            <p:cNvPr id="17" name="Rectangle 9"/>
            <p:cNvSpPr>
              <a:spLocks noChangeArrowheads="1"/>
            </p:cNvSpPr>
            <p:nvPr/>
          </p:nvSpPr>
          <p:spPr bwMode="auto">
            <a:xfrm>
              <a:off x="2043113" y="2390775"/>
              <a:ext cx="343043" cy="431529"/>
            </a:xfrm>
            <a:prstGeom prst="rect">
              <a:avLst/>
            </a:prstGeom>
            <a:noFill/>
            <a:ln w="9525">
              <a:noFill/>
              <a:miter lim="800000"/>
              <a:headEnd/>
              <a:tailEnd/>
            </a:ln>
          </p:spPr>
          <p:txBody>
            <a:bodyPr wrap="none" lIns="92075" tIns="46038" rIns="92075" bIns="46038">
              <a:spAutoFit/>
            </a:bodyPr>
            <a:lstStyle/>
            <a:p>
              <a:pPr>
                <a:defRPr/>
              </a:pPr>
              <a:r>
                <a:rPr lang="en-US" sz="2200" dirty="0">
                  <a:latin typeface="Arial" panose="020B0604020202020204" pitchFamily="34" charset="0"/>
                  <a:cs typeface="Arial" panose="020B0604020202020204" pitchFamily="34" charset="0"/>
                </a:rPr>
                <a:t>1</a:t>
              </a:r>
            </a:p>
          </p:txBody>
        </p:sp>
        <p:sp>
          <p:nvSpPr>
            <p:cNvPr id="18" name="Line 10"/>
            <p:cNvSpPr>
              <a:spLocks noChangeShapeType="1"/>
            </p:cNvSpPr>
            <p:nvPr/>
          </p:nvSpPr>
          <p:spPr bwMode="auto">
            <a:xfrm>
              <a:off x="3275014" y="2843213"/>
              <a:ext cx="0" cy="273050"/>
            </a:xfrm>
            <a:prstGeom prst="line">
              <a:avLst/>
            </a:prstGeom>
            <a:noFill/>
            <a:ln w="25400">
              <a:solidFill>
                <a:schemeClr val="accent1">
                  <a:lumMod val="50000"/>
                </a:schemeClr>
              </a:solidFill>
              <a:round/>
              <a:headEnd type="none" w="sm" len="sm"/>
              <a:tailEnd type="none" w="sm" len="sm"/>
            </a:ln>
          </p:spPr>
          <p:txBody>
            <a:bodyPr wrap="none" anchor="ctr"/>
            <a:lstStyle/>
            <a:p>
              <a:pPr>
                <a:defRPr/>
              </a:pPr>
              <a:endParaRPr lang="en-US" sz="2900" dirty="0">
                <a:latin typeface="Arial" panose="020B0604020202020204" pitchFamily="34" charset="0"/>
                <a:cs typeface="Arial" panose="020B0604020202020204" pitchFamily="34" charset="0"/>
              </a:endParaRPr>
            </a:p>
          </p:txBody>
        </p:sp>
        <p:sp>
          <p:nvSpPr>
            <p:cNvPr id="19" name="Rectangle 11"/>
            <p:cNvSpPr>
              <a:spLocks noChangeArrowheads="1"/>
            </p:cNvSpPr>
            <p:nvPr/>
          </p:nvSpPr>
          <p:spPr bwMode="auto">
            <a:xfrm>
              <a:off x="2949576" y="3219450"/>
              <a:ext cx="657231" cy="431529"/>
            </a:xfrm>
            <a:prstGeom prst="rect">
              <a:avLst/>
            </a:prstGeom>
            <a:noFill/>
            <a:ln w="9525">
              <a:noFill/>
              <a:miter lim="800000"/>
              <a:headEnd/>
              <a:tailEnd/>
            </a:ln>
          </p:spPr>
          <p:txBody>
            <a:bodyPr wrap="none" lIns="92075" tIns="46038" rIns="92075" bIns="46038">
              <a:spAutoFit/>
            </a:bodyPr>
            <a:lstStyle/>
            <a:p>
              <a:pPr>
                <a:defRPr/>
              </a:pPr>
              <a:r>
                <a:rPr lang="en-US" sz="2200" dirty="0">
                  <a:solidFill>
                    <a:schemeClr val="accent1">
                      <a:lumMod val="50000"/>
                    </a:schemeClr>
                  </a:solidFill>
                  <a:latin typeface="Arial" panose="020B0604020202020204" pitchFamily="34" charset="0"/>
                  <a:cs typeface="Arial" panose="020B0604020202020204" pitchFamily="34" charset="0"/>
                </a:rPr>
                <a:t>100</a:t>
              </a:r>
            </a:p>
          </p:txBody>
        </p:sp>
        <p:sp>
          <p:nvSpPr>
            <p:cNvPr id="20" name="Rectangle 12"/>
            <p:cNvSpPr>
              <a:spLocks noChangeArrowheads="1"/>
            </p:cNvSpPr>
            <p:nvPr/>
          </p:nvSpPr>
          <p:spPr bwMode="auto">
            <a:xfrm>
              <a:off x="3117851" y="2390775"/>
              <a:ext cx="343043" cy="431529"/>
            </a:xfrm>
            <a:prstGeom prst="rect">
              <a:avLst/>
            </a:prstGeom>
            <a:noFill/>
            <a:ln w="9525">
              <a:noFill/>
              <a:miter lim="800000"/>
              <a:headEnd/>
              <a:tailEnd/>
            </a:ln>
          </p:spPr>
          <p:txBody>
            <a:bodyPr wrap="none" lIns="92075" tIns="46038" rIns="92075" bIns="46038">
              <a:spAutoFit/>
            </a:bodyPr>
            <a:lstStyle/>
            <a:p>
              <a:pPr>
                <a:defRPr/>
              </a:pPr>
              <a:r>
                <a:rPr lang="en-US" sz="2200" dirty="0">
                  <a:latin typeface="Arial" panose="020B0604020202020204" pitchFamily="34" charset="0"/>
                  <a:cs typeface="Arial" panose="020B0604020202020204" pitchFamily="34" charset="0"/>
                </a:rPr>
                <a:t>2</a:t>
              </a:r>
            </a:p>
          </p:txBody>
        </p:sp>
        <p:sp>
          <p:nvSpPr>
            <p:cNvPr id="21" name="Rectangle 13"/>
            <p:cNvSpPr>
              <a:spLocks noChangeArrowheads="1"/>
            </p:cNvSpPr>
            <p:nvPr/>
          </p:nvSpPr>
          <p:spPr bwMode="auto">
            <a:xfrm>
              <a:off x="4379914" y="3333750"/>
              <a:ext cx="692150" cy="457200"/>
            </a:xfrm>
            <a:prstGeom prst="rect">
              <a:avLst/>
            </a:prstGeom>
            <a:noFill/>
            <a:ln w="9525">
              <a:noFill/>
              <a:miter lim="800000"/>
              <a:headEnd/>
              <a:tailEnd/>
            </a:ln>
          </p:spPr>
          <p:txBody>
            <a:bodyPr wrap="none" anchor="ctr"/>
            <a:lstStyle/>
            <a:p>
              <a:pPr>
                <a:defRPr/>
              </a:pPr>
              <a:endParaRPr lang="en-US" sz="2900" dirty="0">
                <a:solidFill>
                  <a:schemeClr val="accent1">
                    <a:lumMod val="50000"/>
                  </a:schemeClr>
                </a:solidFill>
                <a:latin typeface="Arial" panose="020B0604020202020204" pitchFamily="34" charset="0"/>
                <a:cs typeface="Arial" panose="020B0604020202020204" pitchFamily="34" charset="0"/>
              </a:endParaRPr>
            </a:p>
          </p:txBody>
        </p:sp>
        <p:sp>
          <p:nvSpPr>
            <p:cNvPr id="22" name="Line 14"/>
            <p:cNvSpPr>
              <a:spLocks noChangeShapeType="1"/>
            </p:cNvSpPr>
            <p:nvPr/>
          </p:nvSpPr>
          <p:spPr bwMode="auto">
            <a:xfrm>
              <a:off x="4346576" y="2843213"/>
              <a:ext cx="0" cy="273050"/>
            </a:xfrm>
            <a:prstGeom prst="line">
              <a:avLst/>
            </a:prstGeom>
            <a:noFill/>
            <a:ln w="25400">
              <a:solidFill>
                <a:schemeClr val="accent1">
                  <a:lumMod val="50000"/>
                </a:schemeClr>
              </a:solidFill>
              <a:round/>
              <a:headEnd type="none" w="sm" len="sm"/>
              <a:tailEnd type="none" w="sm" len="sm"/>
            </a:ln>
          </p:spPr>
          <p:txBody>
            <a:bodyPr wrap="none" anchor="ctr"/>
            <a:lstStyle/>
            <a:p>
              <a:pPr>
                <a:defRPr/>
              </a:pPr>
              <a:endParaRPr lang="en-US" sz="2900" dirty="0">
                <a:latin typeface="Arial" panose="020B0604020202020204" pitchFamily="34" charset="0"/>
                <a:cs typeface="Arial" panose="020B0604020202020204" pitchFamily="34" charset="0"/>
              </a:endParaRPr>
            </a:p>
          </p:txBody>
        </p:sp>
        <p:sp>
          <p:nvSpPr>
            <p:cNvPr id="23" name="Rectangle 15"/>
            <p:cNvSpPr>
              <a:spLocks noChangeArrowheads="1"/>
            </p:cNvSpPr>
            <p:nvPr/>
          </p:nvSpPr>
          <p:spPr bwMode="auto">
            <a:xfrm>
              <a:off x="4183064" y="2390775"/>
              <a:ext cx="343043" cy="431529"/>
            </a:xfrm>
            <a:prstGeom prst="rect">
              <a:avLst/>
            </a:prstGeom>
            <a:noFill/>
            <a:ln w="9525">
              <a:noFill/>
              <a:miter lim="800000"/>
              <a:headEnd/>
              <a:tailEnd/>
            </a:ln>
          </p:spPr>
          <p:txBody>
            <a:bodyPr wrap="none" lIns="92075" tIns="46038" rIns="92075" bIns="46038">
              <a:spAutoFit/>
            </a:bodyPr>
            <a:lstStyle/>
            <a:p>
              <a:pPr>
                <a:defRPr/>
              </a:pPr>
              <a:r>
                <a:rPr lang="en-US" sz="2200" dirty="0">
                  <a:latin typeface="Arial" panose="020B0604020202020204" pitchFamily="34" charset="0"/>
                  <a:cs typeface="Arial" panose="020B0604020202020204" pitchFamily="34" charset="0"/>
                </a:rPr>
                <a:t>3</a:t>
              </a:r>
            </a:p>
          </p:txBody>
        </p:sp>
        <p:sp>
          <p:nvSpPr>
            <p:cNvPr id="24" name="Rectangle 16"/>
            <p:cNvSpPr>
              <a:spLocks noChangeArrowheads="1"/>
            </p:cNvSpPr>
            <p:nvPr/>
          </p:nvSpPr>
          <p:spPr bwMode="auto">
            <a:xfrm>
              <a:off x="1366838" y="2657475"/>
              <a:ext cx="556243" cy="400752"/>
            </a:xfrm>
            <a:prstGeom prst="rect">
              <a:avLst/>
            </a:prstGeom>
            <a:noFill/>
            <a:ln w="9525">
              <a:noFill/>
              <a:miter lim="800000"/>
              <a:headEnd/>
              <a:tailEnd/>
            </a:ln>
          </p:spPr>
          <p:txBody>
            <a:bodyPr wrap="none" lIns="92075" tIns="46038" rIns="92075" bIns="46038">
              <a:spAutoFit/>
            </a:bodyPr>
            <a:lstStyle/>
            <a:p>
              <a:pPr>
                <a:defRPr/>
              </a:pPr>
              <a:r>
                <a:rPr lang="en-US" sz="2000" dirty="0">
                  <a:solidFill>
                    <a:schemeClr val="accent1">
                      <a:lumMod val="50000"/>
                    </a:schemeClr>
                  </a:solidFill>
                  <a:latin typeface="Arial" panose="020B0604020202020204" pitchFamily="34" charset="0"/>
                  <a:cs typeface="Arial" panose="020B0604020202020204" pitchFamily="34" charset="0"/>
                </a:rPr>
                <a:t>2%</a:t>
              </a:r>
            </a:p>
          </p:txBody>
        </p:sp>
        <p:sp>
          <p:nvSpPr>
            <p:cNvPr id="25" name="Rectangle 17"/>
            <p:cNvSpPr>
              <a:spLocks noChangeArrowheads="1"/>
            </p:cNvSpPr>
            <p:nvPr/>
          </p:nvSpPr>
          <p:spPr bwMode="auto">
            <a:xfrm>
              <a:off x="5257802" y="2390775"/>
              <a:ext cx="343043" cy="431529"/>
            </a:xfrm>
            <a:prstGeom prst="rect">
              <a:avLst/>
            </a:prstGeom>
            <a:noFill/>
            <a:ln w="9525">
              <a:noFill/>
              <a:miter lim="800000"/>
              <a:headEnd/>
              <a:tailEnd/>
            </a:ln>
          </p:spPr>
          <p:txBody>
            <a:bodyPr wrap="none" lIns="92075" tIns="46038" rIns="92075" bIns="46038">
              <a:spAutoFit/>
            </a:bodyPr>
            <a:lstStyle/>
            <a:p>
              <a:pPr>
                <a:defRPr/>
              </a:pPr>
              <a:r>
                <a:rPr lang="en-US" sz="2200" dirty="0">
                  <a:latin typeface="Arial" panose="020B0604020202020204" pitchFamily="34" charset="0"/>
                  <a:cs typeface="Arial" panose="020B0604020202020204" pitchFamily="34" charset="0"/>
                </a:rPr>
                <a:t>4</a:t>
              </a:r>
            </a:p>
          </p:txBody>
        </p:sp>
        <p:sp>
          <p:nvSpPr>
            <p:cNvPr id="26" name="Rectangle 18"/>
            <p:cNvSpPr>
              <a:spLocks noChangeArrowheads="1"/>
            </p:cNvSpPr>
            <p:nvPr/>
          </p:nvSpPr>
          <p:spPr bwMode="auto">
            <a:xfrm>
              <a:off x="6323015" y="2390775"/>
              <a:ext cx="343043" cy="431529"/>
            </a:xfrm>
            <a:prstGeom prst="rect">
              <a:avLst/>
            </a:prstGeom>
            <a:noFill/>
            <a:ln w="9525">
              <a:noFill/>
              <a:miter lim="800000"/>
              <a:headEnd/>
              <a:tailEnd/>
            </a:ln>
          </p:spPr>
          <p:txBody>
            <a:bodyPr wrap="none" lIns="92075" tIns="46038" rIns="92075" bIns="46038">
              <a:spAutoFit/>
            </a:bodyPr>
            <a:lstStyle/>
            <a:p>
              <a:pPr>
                <a:defRPr/>
              </a:pPr>
              <a:r>
                <a:rPr lang="en-US" sz="2200" dirty="0">
                  <a:latin typeface="Arial" panose="020B0604020202020204" pitchFamily="34" charset="0"/>
                  <a:cs typeface="Arial" panose="020B0604020202020204" pitchFamily="34" charset="0"/>
                </a:rPr>
                <a:t>5</a:t>
              </a:r>
            </a:p>
          </p:txBody>
        </p:sp>
        <p:sp>
          <p:nvSpPr>
            <p:cNvPr id="27" name="Line 19"/>
            <p:cNvSpPr>
              <a:spLocks noChangeShapeType="1"/>
            </p:cNvSpPr>
            <p:nvPr/>
          </p:nvSpPr>
          <p:spPr bwMode="auto">
            <a:xfrm>
              <a:off x="5416552" y="2843213"/>
              <a:ext cx="0" cy="273050"/>
            </a:xfrm>
            <a:prstGeom prst="line">
              <a:avLst/>
            </a:prstGeom>
            <a:noFill/>
            <a:ln w="25400">
              <a:solidFill>
                <a:schemeClr val="accent1">
                  <a:lumMod val="50000"/>
                </a:schemeClr>
              </a:solidFill>
              <a:round/>
              <a:headEnd type="none" w="sm" len="sm"/>
              <a:tailEnd type="none" w="sm" len="sm"/>
            </a:ln>
          </p:spPr>
          <p:txBody>
            <a:bodyPr wrap="none" anchor="ctr"/>
            <a:lstStyle/>
            <a:p>
              <a:pPr>
                <a:defRPr/>
              </a:pPr>
              <a:endParaRPr lang="en-US" sz="2900" dirty="0">
                <a:latin typeface="Arial" panose="020B0604020202020204" pitchFamily="34" charset="0"/>
                <a:cs typeface="Arial" panose="020B0604020202020204" pitchFamily="34" charset="0"/>
              </a:endParaRPr>
            </a:p>
          </p:txBody>
        </p:sp>
        <p:sp>
          <p:nvSpPr>
            <p:cNvPr id="28" name="Line 20"/>
            <p:cNvSpPr>
              <a:spLocks noChangeShapeType="1"/>
            </p:cNvSpPr>
            <p:nvPr/>
          </p:nvSpPr>
          <p:spPr bwMode="auto">
            <a:xfrm>
              <a:off x="6488115" y="2843213"/>
              <a:ext cx="0" cy="273050"/>
            </a:xfrm>
            <a:prstGeom prst="line">
              <a:avLst/>
            </a:prstGeom>
            <a:noFill/>
            <a:ln w="25400">
              <a:solidFill>
                <a:schemeClr val="accent1">
                  <a:lumMod val="50000"/>
                </a:schemeClr>
              </a:solidFill>
              <a:round/>
              <a:headEnd type="none" w="sm" len="sm"/>
              <a:tailEnd type="none" w="sm" len="sm"/>
            </a:ln>
          </p:spPr>
          <p:txBody>
            <a:bodyPr wrap="none" anchor="ctr"/>
            <a:lstStyle/>
            <a:p>
              <a:pPr>
                <a:defRPr/>
              </a:pPr>
              <a:endParaRPr lang="en-US" sz="2900" dirty="0">
                <a:latin typeface="Arial" panose="020B0604020202020204" pitchFamily="34" charset="0"/>
                <a:cs typeface="Arial" panose="020B0604020202020204" pitchFamily="34" charset="0"/>
              </a:endParaRPr>
            </a:p>
          </p:txBody>
        </p:sp>
        <p:sp>
          <p:nvSpPr>
            <p:cNvPr id="29" name="Line 21"/>
            <p:cNvSpPr>
              <a:spLocks noChangeShapeType="1"/>
            </p:cNvSpPr>
            <p:nvPr/>
          </p:nvSpPr>
          <p:spPr bwMode="auto">
            <a:xfrm>
              <a:off x="7559678" y="2843213"/>
              <a:ext cx="0" cy="273050"/>
            </a:xfrm>
            <a:prstGeom prst="line">
              <a:avLst/>
            </a:prstGeom>
            <a:noFill/>
            <a:ln w="25400">
              <a:solidFill>
                <a:schemeClr val="accent1">
                  <a:lumMod val="50000"/>
                </a:schemeClr>
              </a:solidFill>
              <a:round/>
              <a:headEnd type="none" w="sm" len="sm"/>
              <a:tailEnd type="none" w="sm" len="sm"/>
            </a:ln>
          </p:spPr>
          <p:txBody>
            <a:bodyPr wrap="none" anchor="ctr"/>
            <a:lstStyle/>
            <a:p>
              <a:pPr>
                <a:defRPr/>
              </a:pPr>
              <a:endParaRPr lang="en-US" sz="2900" dirty="0">
                <a:latin typeface="Arial" panose="020B0604020202020204" pitchFamily="34" charset="0"/>
                <a:cs typeface="Arial" panose="020B0604020202020204" pitchFamily="34" charset="0"/>
              </a:endParaRPr>
            </a:p>
          </p:txBody>
        </p:sp>
        <p:sp>
          <p:nvSpPr>
            <p:cNvPr id="30" name="Rectangle 22"/>
            <p:cNvSpPr>
              <a:spLocks noChangeArrowheads="1"/>
            </p:cNvSpPr>
            <p:nvPr/>
          </p:nvSpPr>
          <p:spPr bwMode="auto">
            <a:xfrm>
              <a:off x="5092702" y="3219450"/>
              <a:ext cx="657231" cy="431529"/>
            </a:xfrm>
            <a:prstGeom prst="rect">
              <a:avLst/>
            </a:prstGeom>
            <a:noFill/>
            <a:ln w="9525">
              <a:noFill/>
              <a:miter lim="800000"/>
              <a:headEnd/>
              <a:tailEnd/>
            </a:ln>
          </p:spPr>
          <p:txBody>
            <a:bodyPr wrap="none" lIns="92075" tIns="46038" rIns="92075" bIns="46038">
              <a:spAutoFit/>
            </a:bodyPr>
            <a:lstStyle/>
            <a:p>
              <a:pPr>
                <a:defRPr/>
              </a:pPr>
              <a:r>
                <a:rPr lang="en-US" sz="2200" dirty="0">
                  <a:solidFill>
                    <a:schemeClr val="accent1">
                      <a:lumMod val="50000"/>
                    </a:schemeClr>
                  </a:solidFill>
                  <a:latin typeface="Arial" panose="020B0604020202020204" pitchFamily="34" charset="0"/>
                  <a:cs typeface="Arial" panose="020B0604020202020204" pitchFamily="34" charset="0"/>
                </a:rPr>
                <a:t>100</a:t>
              </a:r>
            </a:p>
          </p:txBody>
        </p:sp>
        <p:sp>
          <p:nvSpPr>
            <p:cNvPr id="31" name="Rectangle 24"/>
            <p:cNvSpPr>
              <a:spLocks noChangeArrowheads="1"/>
            </p:cNvSpPr>
            <p:nvPr/>
          </p:nvSpPr>
          <p:spPr bwMode="auto">
            <a:xfrm>
              <a:off x="7397753" y="2390775"/>
              <a:ext cx="343043" cy="431529"/>
            </a:xfrm>
            <a:prstGeom prst="rect">
              <a:avLst/>
            </a:prstGeom>
            <a:noFill/>
            <a:ln w="9525">
              <a:noFill/>
              <a:miter lim="800000"/>
              <a:headEnd/>
              <a:tailEnd/>
            </a:ln>
          </p:spPr>
          <p:txBody>
            <a:bodyPr wrap="none" lIns="92075" tIns="46038" rIns="92075" bIns="46038">
              <a:spAutoFit/>
            </a:bodyPr>
            <a:lstStyle/>
            <a:p>
              <a:pPr>
                <a:defRPr/>
              </a:pPr>
              <a:r>
                <a:rPr lang="en-US" sz="2200" dirty="0">
                  <a:latin typeface="Arial" panose="020B0604020202020204" pitchFamily="34" charset="0"/>
                  <a:cs typeface="Arial" panose="020B0604020202020204" pitchFamily="34" charset="0"/>
                </a:rPr>
                <a:t>6</a:t>
              </a:r>
            </a:p>
          </p:txBody>
        </p:sp>
        <p:sp>
          <p:nvSpPr>
            <p:cNvPr id="32" name="Rectangle 43"/>
            <p:cNvSpPr>
              <a:spLocks noChangeArrowheads="1"/>
            </p:cNvSpPr>
            <p:nvPr/>
          </p:nvSpPr>
          <p:spPr bwMode="auto">
            <a:xfrm>
              <a:off x="7181853" y="3219450"/>
              <a:ext cx="781050" cy="431529"/>
            </a:xfrm>
            <a:prstGeom prst="rect">
              <a:avLst/>
            </a:prstGeom>
            <a:noFill/>
            <a:ln w="9525">
              <a:noFill/>
              <a:miter lim="800000"/>
              <a:headEnd/>
              <a:tailEnd/>
            </a:ln>
          </p:spPr>
          <p:txBody>
            <a:bodyPr wrap="square" lIns="92075" tIns="46038" rIns="92075" bIns="46038">
              <a:spAutoFit/>
            </a:bodyPr>
            <a:lstStyle/>
            <a:p>
              <a:pPr algn="ctr">
                <a:defRPr/>
              </a:pPr>
              <a:r>
                <a:rPr lang="en-US" sz="2200" dirty="0" smtClean="0">
                  <a:solidFill>
                    <a:schemeClr val="accent1">
                      <a:lumMod val="50000"/>
                    </a:schemeClr>
                  </a:solidFill>
                  <a:latin typeface="Arial" panose="020B0604020202020204" pitchFamily="34" charset="0"/>
                  <a:cs typeface="Arial" panose="020B0604020202020204" pitchFamily="34" charset="0"/>
                </a:rPr>
                <a:t>100</a:t>
              </a:r>
              <a:endParaRPr lang="en-US" sz="2200" dirty="0">
                <a:solidFill>
                  <a:schemeClr val="accent1">
                    <a:lumMod val="50000"/>
                  </a:schemeClr>
                </a:solidFill>
                <a:latin typeface="Arial" panose="020B0604020202020204" pitchFamily="34" charset="0"/>
                <a:cs typeface="Arial" panose="020B0604020202020204" pitchFamily="34" charset="0"/>
              </a:endParaRPr>
            </a:p>
          </p:txBody>
        </p:sp>
      </p:grpSp>
      <p:grpSp>
        <p:nvGrpSpPr>
          <p:cNvPr id="4" name="Group 40"/>
          <p:cNvGrpSpPr>
            <a:grpSpLocks/>
          </p:cNvGrpSpPr>
          <p:nvPr/>
        </p:nvGrpSpPr>
        <p:grpSpPr bwMode="auto">
          <a:xfrm>
            <a:off x="0" y="0"/>
            <a:ext cx="9139238" cy="277813"/>
            <a:chOff x="0" y="0"/>
            <a:chExt cx="9139428" cy="277813"/>
          </a:xfrm>
        </p:grpSpPr>
        <p:sp>
          <p:nvSpPr>
            <p:cNvPr id="48" name="TextBox 47"/>
            <p:cNvSpPr txBox="1"/>
            <p:nvPr/>
          </p:nvSpPr>
          <p:spPr bwMode="auto">
            <a:xfrm>
              <a:off x="0" y="0"/>
              <a:ext cx="1308127" cy="277813"/>
            </a:xfrm>
            <a:prstGeom prst="rect">
              <a:avLst/>
            </a:prstGeom>
            <a:solidFill>
              <a:schemeClr val="accent4">
                <a:lumMod val="40000"/>
                <a:lumOff val="60000"/>
              </a:schemeClr>
            </a:solidFill>
            <a:ln w="12700">
              <a:solidFill>
                <a:schemeClr val="tx1"/>
              </a:solidFill>
            </a:ln>
          </p:spPr>
          <p:txBody>
            <a:bodyPr>
              <a:spAutoFit/>
            </a:bodyPr>
            <a:lstStyle/>
            <a:p>
              <a:pPr algn="ctr">
                <a:defRPr/>
              </a:pPr>
              <a:r>
                <a:rPr lang="en-US" sz="1200" dirty="0">
                  <a:hlinkClick r:id="rId2" action="ppaction://hlinksldjump"/>
                </a:rPr>
                <a:t>INTRO</a:t>
              </a:r>
              <a:endParaRPr lang="en-US" sz="1200" dirty="0"/>
            </a:p>
          </p:txBody>
        </p:sp>
        <p:sp>
          <p:nvSpPr>
            <p:cNvPr id="49" name="TextBox 48"/>
            <p:cNvSpPr txBox="1"/>
            <p:nvPr/>
          </p:nvSpPr>
          <p:spPr bwMode="auto">
            <a:xfrm>
              <a:off x="1303365"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solidFill>
                    <a:srgbClr val="7C0019"/>
                  </a:solidFill>
                  <a:hlinkClick r:id="rId3" action="ppaction://hlinksldjump"/>
                </a:rPr>
                <a:t>FUTURE VALUE</a:t>
              </a:r>
              <a:endParaRPr lang="en-US" sz="1200" spc="-100" dirty="0">
                <a:solidFill>
                  <a:srgbClr val="7C0019"/>
                </a:solidFill>
              </a:endParaRPr>
            </a:p>
          </p:txBody>
        </p:sp>
        <p:sp>
          <p:nvSpPr>
            <p:cNvPr id="50" name="TextBox 49"/>
            <p:cNvSpPr txBox="1"/>
            <p:nvPr/>
          </p:nvSpPr>
          <p:spPr bwMode="auto">
            <a:xfrm>
              <a:off x="5215046"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4" action="ppaction://hlinksldjump"/>
                </a:rPr>
                <a:t>ANNUITIES</a:t>
              </a:r>
              <a:endParaRPr lang="en-US" sz="1200" dirty="0"/>
            </a:p>
          </p:txBody>
        </p:sp>
        <p:sp>
          <p:nvSpPr>
            <p:cNvPr id="51" name="TextBox 50"/>
            <p:cNvSpPr txBox="1"/>
            <p:nvPr/>
          </p:nvSpPr>
          <p:spPr bwMode="auto">
            <a:xfrm>
              <a:off x="2608317" y="0"/>
              <a:ext cx="1306539"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5" action="ppaction://hlinksldjump"/>
                </a:rPr>
                <a:t>PRESENT VALUE</a:t>
              </a:r>
              <a:endParaRPr lang="en-US" sz="1200" spc="-100" dirty="0"/>
            </a:p>
          </p:txBody>
        </p:sp>
        <p:sp>
          <p:nvSpPr>
            <p:cNvPr id="52" name="TextBox 51"/>
            <p:cNvSpPr txBox="1"/>
            <p:nvPr/>
          </p:nvSpPr>
          <p:spPr bwMode="auto">
            <a:xfrm>
              <a:off x="7823363" y="0"/>
              <a:ext cx="1316065"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6" action="ppaction://hlinksldjump"/>
                </a:rPr>
                <a:t>AMORTIZATION</a:t>
              </a:r>
              <a:endParaRPr lang="en-US" sz="1200" spc="-100" dirty="0"/>
            </a:p>
          </p:txBody>
        </p:sp>
        <p:sp>
          <p:nvSpPr>
            <p:cNvPr id="53" name="TextBox 52"/>
            <p:cNvSpPr txBox="1"/>
            <p:nvPr/>
          </p:nvSpPr>
          <p:spPr bwMode="auto">
            <a:xfrm>
              <a:off x="3911681"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7" action="ppaction://hlinksldjump"/>
                </a:rPr>
                <a:t>I &amp; N</a:t>
              </a:r>
              <a:endParaRPr lang="en-US" sz="1200" dirty="0"/>
            </a:p>
          </p:txBody>
        </p:sp>
        <p:sp>
          <p:nvSpPr>
            <p:cNvPr id="54" name="TextBox 53"/>
            <p:cNvSpPr txBox="1"/>
            <p:nvPr/>
          </p:nvSpPr>
          <p:spPr bwMode="auto">
            <a:xfrm>
              <a:off x="6518411" y="0"/>
              <a:ext cx="1308127" cy="277813"/>
            </a:xfrm>
            <a:prstGeom prst="rect">
              <a:avLst/>
            </a:prstGeom>
            <a:solidFill>
              <a:schemeClr val="bg2">
                <a:lumMod val="75000"/>
              </a:schemeClr>
            </a:solidFill>
            <a:ln>
              <a:solidFill>
                <a:schemeClr val="tx1"/>
              </a:solidFill>
            </a:ln>
          </p:spPr>
          <p:txBody>
            <a:bodyPr>
              <a:spAutoFit/>
            </a:bodyPr>
            <a:lstStyle/>
            <a:p>
              <a:pPr algn="ctr">
                <a:defRPr/>
              </a:pPr>
              <a:r>
                <a:rPr lang="en-US" sz="1200" spc="-100" dirty="0">
                  <a:hlinkClick r:id="rId8" action="ppaction://hlinksldjump"/>
                </a:rPr>
                <a:t>RATES/RETURN</a:t>
              </a:r>
              <a:endParaRPr lang="en-US" sz="1200" spc="-100" dirty="0"/>
            </a:p>
          </p:txBody>
        </p:sp>
      </p:grpSp>
      <p:sp>
        <p:nvSpPr>
          <p:cNvPr id="56" name="Pentagon 55"/>
          <p:cNvSpPr/>
          <p:nvPr/>
        </p:nvSpPr>
        <p:spPr bwMode="auto">
          <a:xfrm>
            <a:off x="0" y="276225"/>
            <a:ext cx="7845425" cy="92075"/>
          </a:xfrm>
          <a:prstGeom prst="homePlate">
            <a:avLst/>
          </a:prstGeom>
          <a:solidFill>
            <a:schemeClr val="tx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56"/>
                                        </p:tgtEl>
                                        <p:attrNameLst>
                                          <p:attrName>style.visibility</p:attrName>
                                        </p:attrNameLst>
                                      </p:cBhvr>
                                      <p:to>
                                        <p:strVal val="visible"/>
                                      </p:to>
                                    </p:set>
                                    <p:anim calcmode="lin" valueType="num">
                                      <p:cBhvr additive="base">
                                        <p:cTn id="12" dur="1000" fill="hold"/>
                                        <p:tgtEl>
                                          <p:spTgt spid="56"/>
                                        </p:tgtEl>
                                        <p:attrNameLst>
                                          <p:attrName>ppt_x</p:attrName>
                                        </p:attrNameLst>
                                      </p:cBhvr>
                                      <p:tavLst>
                                        <p:tav tm="0">
                                          <p:val>
                                            <p:strVal val="0-#ppt_w/2"/>
                                          </p:val>
                                        </p:tav>
                                        <p:tav tm="100000">
                                          <p:val>
                                            <p:strVal val="#ppt_x"/>
                                          </p:val>
                                        </p:tav>
                                      </p:tavLst>
                                    </p:anim>
                                    <p:anim calcmode="lin" valueType="num">
                                      <p:cBhvr additive="base">
                                        <p:cTn id="13" dur="1000" fill="hold"/>
                                        <p:tgtEl>
                                          <p:spTgt spid="56"/>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9">
                                            <p:txEl>
                                              <p:pRg st="0" end="0"/>
                                            </p:txEl>
                                          </p:spTgt>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56"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368300"/>
            <a:ext cx="8229600" cy="903288"/>
          </a:xfrm>
        </p:spPr>
        <p:txBody>
          <a:bodyPr/>
          <a:lstStyle/>
          <a:p>
            <a:pPr eaLnBrk="1" hangingPunct="1"/>
            <a:r>
              <a:rPr lang="en-US" dirty="0" smtClean="0"/>
              <a:t>Method 2:</a:t>
            </a:r>
            <a:br>
              <a:rPr lang="en-US" dirty="0" smtClean="0"/>
            </a:br>
            <a:r>
              <a:rPr lang="en-US" dirty="0" smtClean="0"/>
              <a:t>Financial Calculator or Excel</a:t>
            </a:r>
          </a:p>
        </p:txBody>
      </p:sp>
      <p:sp>
        <p:nvSpPr>
          <p:cNvPr id="37891" name="Rectangle 3"/>
          <p:cNvSpPr>
            <a:spLocks noGrp="1" noChangeArrowheads="1"/>
          </p:cNvSpPr>
          <p:nvPr>
            <p:ph sz="quarter" idx="1"/>
          </p:nvPr>
        </p:nvSpPr>
        <p:spPr>
          <a:xfrm>
            <a:off x="612775" y="1600200"/>
            <a:ext cx="7616825" cy="4495800"/>
          </a:xfrm>
        </p:spPr>
        <p:txBody>
          <a:bodyPr/>
          <a:lstStyle/>
          <a:p>
            <a:pPr eaLnBrk="1" hangingPunct="1">
              <a:defRPr/>
            </a:pPr>
            <a:r>
              <a:rPr lang="en-US" dirty="0" smtClean="0"/>
              <a:t>Find the EAR and treat as an annuity.</a:t>
            </a:r>
          </a:p>
          <a:p>
            <a:pPr eaLnBrk="1" hangingPunct="1">
              <a:defRPr/>
            </a:pPr>
            <a:r>
              <a:rPr lang="en-US" dirty="0" smtClean="0"/>
              <a:t>EAR = (1 + 0.04/2)</a:t>
            </a:r>
            <a:r>
              <a:rPr lang="en-US" baseline="30000" dirty="0" smtClean="0"/>
              <a:t>2</a:t>
            </a:r>
            <a:r>
              <a:rPr lang="en-US" dirty="0" smtClean="0"/>
              <a:t> – 1 = 4.04%.</a:t>
            </a:r>
          </a:p>
          <a:p>
            <a:pPr eaLnBrk="1" hangingPunct="1">
              <a:defRPr/>
            </a:pPr>
            <a:endParaRPr lang="en-US" dirty="0" smtClean="0"/>
          </a:p>
          <a:p>
            <a:pPr eaLnBrk="1" hangingPunct="1">
              <a:defRPr/>
            </a:pPr>
            <a:endParaRPr lang="en-US" dirty="0" smtClean="0"/>
          </a:p>
          <a:p>
            <a:pPr eaLnBrk="1" hangingPunct="1">
              <a:defRPr/>
            </a:pPr>
            <a:endParaRPr lang="en-US" dirty="0" smtClean="0"/>
          </a:p>
          <a:p>
            <a:pPr eaLnBrk="1" hangingPunct="1">
              <a:defRPr/>
            </a:pPr>
            <a:endParaRPr lang="en-US" dirty="0" smtClean="0"/>
          </a:p>
          <a:p>
            <a:pPr eaLnBrk="1" hangingPunct="1">
              <a:defRPr/>
            </a:pPr>
            <a:endParaRPr lang="en-US" dirty="0" smtClean="0"/>
          </a:p>
          <a:p>
            <a:pPr eaLnBrk="1" hangingPunct="1">
              <a:buFont typeface="Wingdings" pitchFamily="2" charset="2"/>
              <a:buNone/>
              <a:defRPr/>
            </a:pPr>
            <a:r>
              <a:rPr lang="en-US" dirty="0" smtClean="0"/>
              <a:t>Excel:  =FV(.0404,3,-100,0,0)</a:t>
            </a:r>
          </a:p>
        </p:txBody>
      </p:sp>
      <p:sp>
        <p:nvSpPr>
          <p:cNvPr id="19" name="Slide Number Placeholder 18"/>
          <p:cNvSpPr>
            <a:spLocks noGrp="1"/>
          </p:cNvSpPr>
          <p:nvPr>
            <p:ph type="sldNum" sz="quarter" idx="10"/>
          </p:nvPr>
        </p:nvSpPr>
        <p:spPr/>
        <p:txBody>
          <a:bodyPr/>
          <a:lstStyle/>
          <a:p>
            <a:pPr>
              <a:defRPr/>
            </a:pPr>
            <a:r>
              <a:rPr lang="en-US" dirty="0"/>
              <a:t>5-</a:t>
            </a:r>
            <a:fld id="{BBA7FE15-5C6C-47B7-B520-3A803EBF12B6}" type="slidenum">
              <a:rPr lang="en-US"/>
              <a:pPr>
                <a:defRPr/>
              </a:pPr>
              <a:t>36</a:t>
            </a:fld>
            <a:endParaRPr lang="en-US" dirty="0"/>
          </a:p>
        </p:txBody>
      </p:sp>
      <p:grpSp>
        <p:nvGrpSpPr>
          <p:cNvPr id="39941" name="Group 19"/>
          <p:cNvGrpSpPr>
            <a:grpSpLocks/>
          </p:cNvGrpSpPr>
          <p:nvPr/>
        </p:nvGrpSpPr>
        <p:grpSpPr bwMode="auto">
          <a:xfrm>
            <a:off x="1581150" y="2832100"/>
            <a:ext cx="5983288" cy="1420813"/>
            <a:chOff x="1581150" y="3375025"/>
            <a:chExt cx="5983288" cy="1420813"/>
          </a:xfrm>
        </p:grpSpPr>
        <p:grpSp>
          <p:nvGrpSpPr>
            <p:cNvPr id="39951" name="Group 34"/>
            <p:cNvGrpSpPr>
              <a:grpSpLocks/>
            </p:cNvGrpSpPr>
            <p:nvPr/>
          </p:nvGrpSpPr>
          <p:grpSpPr bwMode="auto">
            <a:xfrm>
              <a:off x="1581150" y="3375025"/>
              <a:ext cx="5983288" cy="1420813"/>
              <a:chOff x="1581150" y="3375025"/>
              <a:chExt cx="5983288" cy="1420813"/>
            </a:xfrm>
          </p:grpSpPr>
          <p:grpSp>
            <p:nvGrpSpPr>
              <p:cNvPr id="39953" name="Group 20"/>
              <p:cNvGrpSpPr>
                <a:grpSpLocks/>
              </p:cNvGrpSpPr>
              <p:nvPr/>
            </p:nvGrpSpPr>
            <p:grpSpPr bwMode="auto">
              <a:xfrm>
                <a:off x="1581150" y="3375025"/>
                <a:ext cx="5983288" cy="1420813"/>
                <a:chOff x="1581150" y="3119438"/>
                <a:chExt cx="5983288" cy="1420812"/>
              </a:xfrm>
            </p:grpSpPr>
            <p:sp>
              <p:nvSpPr>
                <p:cNvPr id="38" name="AutoShape 4"/>
                <p:cNvSpPr>
                  <a:spLocks noChangeArrowheads="1"/>
                </p:cNvSpPr>
                <p:nvPr/>
              </p:nvSpPr>
              <p:spPr bwMode="auto">
                <a:xfrm>
                  <a:off x="1581150" y="3119438"/>
                  <a:ext cx="5983288" cy="1420812"/>
                </a:xfrm>
                <a:prstGeom prst="roundRect">
                  <a:avLst>
                    <a:gd name="adj" fmla="val 12486"/>
                  </a:avLst>
                </a:prstGeom>
                <a:solidFill>
                  <a:schemeClr val="accent1"/>
                </a:solidFill>
                <a:ln w="25400">
                  <a:solidFill>
                    <a:schemeClr val="tx1"/>
                  </a:solidFill>
                  <a:round/>
                  <a:headEnd/>
                  <a:tailEnd/>
                </a:ln>
              </p:spPr>
              <p:txBody>
                <a:bodyPr wrap="none" anchor="ctr"/>
                <a:lstStyle/>
                <a:p>
                  <a:pPr>
                    <a:defRPr/>
                  </a:pPr>
                  <a:endParaRPr lang="en-US" sz="2000" dirty="0">
                    <a:solidFill>
                      <a:srgbClr val="000000"/>
                    </a:solidFill>
                    <a:latin typeface="Arial" panose="020B0604020202020204" pitchFamily="34" charset="0"/>
                    <a:cs typeface="Arial" panose="020B0604020202020204" pitchFamily="34" charset="0"/>
                  </a:endParaRPr>
                </a:p>
              </p:txBody>
            </p:sp>
            <p:sp>
              <p:nvSpPr>
                <p:cNvPr id="39" name="AutoShape 5"/>
                <p:cNvSpPr>
                  <a:spLocks noChangeArrowheads="1"/>
                </p:cNvSpPr>
                <p:nvPr/>
              </p:nvSpPr>
              <p:spPr bwMode="auto">
                <a:xfrm>
                  <a:off x="1733550" y="3216276"/>
                  <a:ext cx="1189038" cy="365125"/>
                </a:xfrm>
                <a:prstGeom prst="roundRect">
                  <a:avLst>
                    <a:gd name="adj" fmla="val 12486"/>
                  </a:avLst>
                </a:prstGeom>
                <a:solidFill>
                  <a:schemeClr val="bg2"/>
                </a:solidFill>
                <a:ln w="9525">
                  <a:solidFill>
                    <a:schemeClr val="accent4"/>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INPUTS</a:t>
                  </a:r>
                </a:p>
              </p:txBody>
            </p:sp>
            <p:sp>
              <p:nvSpPr>
                <p:cNvPr id="40" name="AutoShape 6"/>
                <p:cNvSpPr>
                  <a:spLocks noChangeArrowheads="1"/>
                </p:cNvSpPr>
                <p:nvPr/>
              </p:nvSpPr>
              <p:spPr bwMode="auto">
                <a:xfrm>
                  <a:off x="1733550" y="4075112"/>
                  <a:ext cx="1189038" cy="366713"/>
                </a:xfrm>
                <a:prstGeom prst="roundRect">
                  <a:avLst>
                    <a:gd name="adj" fmla="val 12486"/>
                  </a:avLst>
                </a:prstGeom>
                <a:solidFill>
                  <a:schemeClr val="bg2"/>
                </a:solidFill>
                <a:ln w="9525">
                  <a:solidFill>
                    <a:schemeClr val="accent4"/>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OUTPUT</a:t>
                  </a:r>
                </a:p>
              </p:txBody>
            </p:sp>
            <p:sp>
              <p:nvSpPr>
                <p:cNvPr id="41" name="AutoShape 7"/>
                <p:cNvSpPr>
                  <a:spLocks noChangeArrowheads="1"/>
                </p:cNvSpPr>
                <p:nvPr/>
              </p:nvSpPr>
              <p:spPr bwMode="auto">
                <a:xfrm>
                  <a:off x="3141663" y="3644901"/>
                  <a:ext cx="639762" cy="366712"/>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N</a:t>
                  </a:r>
                </a:p>
              </p:txBody>
            </p:sp>
            <p:sp>
              <p:nvSpPr>
                <p:cNvPr id="42" name="AutoShape 8"/>
                <p:cNvSpPr>
                  <a:spLocks noChangeArrowheads="1"/>
                </p:cNvSpPr>
                <p:nvPr/>
              </p:nvSpPr>
              <p:spPr bwMode="auto">
                <a:xfrm>
                  <a:off x="4013200" y="3644901"/>
                  <a:ext cx="639763" cy="366712"/>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spc="-100" dirty="0">
                      <a:latin typeface="Arial" panose="020B0604020202020204" pitchFamily="34" charset="0"/>
                      <a:cs typeface="Arial" panose="020B0604020202020204" pitchFamily="34" charset="0"/>
                    </a:rPr>
                    <a:t>I/YR</a:t>
                  </a:r>
                </a:p>
              </p:txBody>
            </p:sp>
            <p:sp>
              <p:nvSpPr>
                <p:cNvPr id="43" name="AutoShape 9"/>
                <p:cNvSpPr>
                  <a:spLocks noChangeArrowheads="1"/>
                </p:cNvSpPr>
                <p:nvPr/>
              </p:nvSpPr>
              <p:spPr bwMode="auto">
                <a:xfrm>
                  <a:off x="5759450" y="3644901"/>
                  <a:ext cx="639763" cy="366712"/>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PMT</a:t>
                  </a:r>
                </a:p>
              </p:txBody>
            </p:sp>
            <p:sp>
              <p:nvSpPr>
                <p:cNvPr id="44" name="AutoShape 10"/>
                <p:cNvSpPr>
                  <a:spLocks noChangeArrowheads="1"/>
                </p:cNvSpPr>
                <p:nvPr/>
              </p:nvSpPr>
              <p:spPr bwMode="auto">
                <a:xfrm>
                  <a:off x="4886325" y="3644901"/>
                  <a:ext cx="639763" cy="366712"/>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PV</a:t>
                  </a:r>
                </a:p>
              </p:txBody>
            </p:sp>
            <p:sp>
              <p:nvSpPr>
                <p:cNvPr id="45" name="AutoShape 11"/>
                <p:cNvSpPr>
                  <a:spLocks noChangeArrowheads="1"/>
                </p:cNvSpPr>
                <p:nvPr/>
              </p:nvSpPr>
              <p:spPr bwMode="auto">
                <a:xfrm>
                  <a:off x="6630988" y="3644901"/>
                  <a:ext cx="641350" cy="366712"/>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FV</a:t>
                  </a:r>
                </a:p>
              </p:txBody>
            </p:sp>
            <p:sp>
              <p:nvSpPr>
                <p:cNvPr id="46" name="AutoShape 12"/>
                <p:cNvSpPr>
                  <a:spLocks noChangeArrowheads="1"/>
                </p:cNvSpPr>
                <p:nvPr/>
              </p:nvSpPr>
              <p:spPr bwMode="auto">
                <a:xfrm>
                  <a:off x="3141663" y="3216276"/>
                  <a:ext cx="639762" cy="365125"/>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3</a:t>
                  </a:r>
                </a:p>
              </p:txBody>
            </p:sp>
            <p:sp>
              <p:nvSpPr>
                <p:cNvPr id="47" name="AutoShape 14"/>
                <p:cNvSpPr>
                  <a:spLocks noChangeArrowheads="1"/>
                </p:cNvSpPr>
                <p:nvPr/>
              </p:nvSpPr>
              <p:spPr bwMode="auto">
                <a:xfrm>
                  <a:off x="5757863" y="3216276"/>
                  <a:ext cx="639762" cy="365125"/>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spc="-20" dirty="0">
                      <a:latin typeface="Arial" panose="020B0604020202020204" pitchFamily="34" charset="0"/>
                      <a:cs typeface="Arial" panose="020B0604020202020204" pitchFamily="34" charset="0"/>
                    </a:rPr>
                    <a:t>-100</a:t>
                  </a:r>
                </a:p>
              </p:txBody>
            </p:sp>
            <p:sp>
              <p:nvSpPr>
                <p:cNvPr id="48" name="AutoShape 15"/>
                <p:cNvSpPr>
                  <a:spLocks noChangeArrowheads="1"/>
                </p:cNvSpPr>
                <p:nvPr/>
              </p:nvSpPr>
              <p:spPr bwMode="auto">
                <a:xfrm>
                  <a:off x="4006850" y="3216276"/>
                  <a:ext cx="641350" cy="366712"/>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4.04</a:t>
                  </a:r>
                </a:p>
              </p:txBody>
            </p:sp>
          </p:grpSp>
          <p:sp>
            <p:nvSpPr>
              <p:cNvPr id="37" name="AutoShape 16"/>
              <p:cNvSpPr>
                <a:spLocks noChangeArrowheads="1"/>
              </p:cNvSpPr>
              <p:nvPr/>
            </p:nvSpPr>
            <p:spPr bwMode="auto">
              <a:xfrm>
                <a:off x="4884738" y="3471863"/>
                <a:ext cx="639762" cy="365125"/>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0</a:t>
                </a:r>
              </a:p>
            </p:txBody>
          </p:sp>
        </p:grpSp>
        <p:sp>
          <p:nvSpPr>
            <p:cNvPr id="35" name="AutoShape 15"/>
            <p:cNvSpPr>
              <a:spLocks noChangeArrowheads="1"/>
            </p:cNvSpPr>
            <p:nvPr/>
          </p:nvSpPr>
          <p:spPr bwMode="auto">
            <a:xfrm>
              <a:off x="6542088" y="4330700"/>
              <a:ext cx="822325" cy="366713"/>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312.28</a:t>
              </a:r>
            </a:p>
          </p:txBody>
        </p:sp>
      </p:grpSp>
      <p:grpSp>
        <p:nvGrpSpPr>
          <p:cNvPr id="5" name="Group 28"/>
          <p:cNvGrpSpPr>
            <a:grpSpLocks/>
          </p:cNvGrpSpPr>
          <p:nvPr/>
        </p:nvGrpSpPr>
        <p:grpSpPr bwMode="auto">
          <a:xfrm>
            <a:off x="0" y="0"/>
            <a:ext cx="9139238" cy="277813"/>
            <a:chOff x="0" y="0"/>
            <a:chExt cx="9139428" cy="277813"/>
          </a:xfrm>
        </p:grpSpPr>
        <p:sp>
          <p:nvSpPr>
            <p:cNvPr id="30" name="TextBox 29"/>
            <p:cNvSpPr txBox="1"/>
            <p:nvPr/>
          </p:nvSpPr>
          <p:spPr bwMode="auto">
            <a:xfrm>
              <a:off x="0" y="0"/>
              <a:ext cx="1308127" cy="277813"/>
            </a:xfrm>
            <a:prstGeom prst="rect">
              <a:avLst/>
            </a:prstGeom>
            <a:solidFill>
              <a:schemeClr val="accent4">
                <a:lumMod val="40000"/>
                <a:lumOff val="60000"/>
              </a:schemeClr>
            </a:solidFill>
            <a:ln w="12700">
              <a:solidFill>
                <a:schemeClr val="tx1"/>
              </a:solidFill>
            </a:ln>
          </p:spPr>
          <p:txBody>
            <a:bodyPr>
              <a:spAutoFit/>
            </a:bodyPr>
            <a:lstStyle/>
            <a:p>
              <a:pPr algn="ctr">
                <a:defRPr/>
              </a:pPr>
              <a:r>
                <a:rPr lang="en-US" sz="1200" dirty="0">
                  <a:hlinkClick r:id="rId3" action="ppaction://hlinksldjump"/>
                </a:rPr>
                <a:t>INTRO</a:t>
              </a:r>
              <a:endParaRPr lang="en-US" sz="1200" dirty="0"/>
            </a:p>
          </p:txBody>
        </p:sp>
        <p:sp>
          <p:nvSpPr>
            <p:cNvPr id="31" name="TextBox 30"/>
            <p:cNvSpPr txBox="1"/>
            <p:nvPr/>
          </p:nvSpPr>
          <p:spPr bwMode="auto">
            <a:xfrm>
              <a:off x="1303365"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solidFill>
                    <a:srgbClr val="7C0019"/>
                  </a:solidFill>
                  <a:hlinkClick r:id="rId4" action="ppaction://hlinksldjump"/>
                </a:rPr>
                <a:t>FUTURE VALUE</a:t>
              </a:r>
              <a:endParaRPr lang="en-US" sz="1200" spc="-100" dirty="0">
                <a:solidFill>
                  <a:srgbClr val="7C0019"/>
                </a:solidFill>
              </a:endParaRPr>
            </a:p>
          </p:txBody>
        </p:sp>
        <p:sp>
          <p:nvSpPr>
            <p:cNvPr id="32" name="TextBox 31"/>
            <p:cNvSpPr txBox="1"/>
            <p:nvPr/>
          </p:nvSpPr>
          <p:spPr bwMode="auto">
            <a:xfrm>
              <a:off x="5215046"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5" action="ppaction://hlinksldjump"/>
                </a:rPr>
                <a:t>ANNUITIES</a:t>
              </a:r>
              <a:endParaRPr lang="en-US" sz="1200" dirty="0"/>
            </a:p>
          </p:txBody>
        </p:sp>
        <p:sp>
          <p:nvSpPr>
            <p:cNvPr id="33" name="TextBox 32"/>
            <p:cNvSpPr txBox="1"/>
            <p:nvPr/>
          </p:nvSpPr>
          <p:spPr bwMode="auto">
            <a:xfrm>
              <a:off x="2608317" y="0"/>
              <a:ext cx="1306539"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6" action="ppaction://hlinksldjump"/>
                </a:rPr>
                <a:t>PRESENT VALUE</a:t>
              </a:r>
              <a:endParaRPr lang="en-US" sz="1200" spc="-100" dirty="0"/>
            </a:p>
          </p:txBody>
        </p:sp>
        <p:sp>
          <p:nvSpPr>
            <p:cNvPr id="34" name="TextBox 33"/>
            <p:cNvSpPr txBox="1"/>
            <p:nvPr/>
          </p:nvSpPr>
          <p:spPr bwMode="auto">
            <a:xfrm>
              <a:off x="7823363" y="0"/>
              <a:ext cx="1316065"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7" action="ppaction://hlinksldjump"/>
                </a:rPr>
                <a:t>AMORTIZATION</a:t>
              </a:r>
              <a:endParaRPr lang="en-US" sz="1200" spc="-100" dirty="0"/>
            </a:p>
          </p:txBody>
        </p:sp>
        <p:sp>
          <p:nvSpPr>
            <p:cNvPr id="36" name="TextBox 35"/>
            <p:cNvSpPr txBox="1"/>
            <p:nvPr/>
          </p:nvSpPr>
          <p:spPr bwMode="auto">
            <a:xfrm>
              <a:off x="3911681"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8" action="ppaction://hlinksldjump"/>
                </a:rPr>
                <a:t>I &amp; N</a:t>
              </a:r>
              <a:endParaRPr lang="en-US" sz="1200" dirty="0"/>
            </a:p>
          </p:txBody>
        </p:sp>
        <p:sp>
          <p:nvSpPr>
            <p:cNvPr id="49" name="TextBox 48"/>
            <p:cNvSpPr txBox="1"/>
            <p:nvPr/>
          </p:nvSpPr>
          <p:spPr bwMode="auto">
            <a:xfrm>
              <a:off x="6518411" y="0"/>
              <a:ext cx="1308127" cy="277813"/>
            </a:xfrm>
            <a:prstGeom prst="rect">
              <a:avLst/>
            </a:prstGeom>
            <a:solidFill>
              <a:schemeClr val="bg2">
                <a:lumMod val="75000"/>
              </a:schemeClr>
            </a:solidFill>
            <a:ln>
              <a:solidFill>
                <a:schemeClr val="tx1"/>
              </a:solidFill>
            </a:ln>
          </p:spPr>
          <p:txBody>
            <a:bodyPr>
              <a:spAutoFit/>
            </a:bodyPr>
            <a:lstStyle/>
            <a:p>
              <a:pPr algn="ctr">
                <a:defRPr/>
              </a:pPr>
              <a:r>
                <a:rPr lang="en-US" sz="1200" spc="-100" dirty="0">
                  <a:hlinkClick r:id="rId9" action="ppaction://hlinksldjump"/>
                </a:rPr>
                <a:t>RATES/RETURN</a:t>
              </a:r>
              <a:endParaRPr lang="en-US" sz="1200" spc="-100" dirty="0"/>
            </a:p>
          </p:txBody>
        </p:sp>
      </p:grpSp>
      <p:sp>
        <p:nvSpPr>
          <p:cNvPr id="57" name="Pentagon 56"/>
          <p:cNvSpPr/>
          <p:nvPr/>
        </p:nvSpPr>
        <p:spPr bwMode="auto">
          <a:xfrm>
            <a:off x="0" y="276225"/>
            <a:ext cx="7845425" cy="92075"/>
          </a:xfrm>
          <a:prstGeom prst="homePlate">
            <a:avLst/>
          </a:prstGeom>
          <a:solidFill>
            <a:schemeClr val="tx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57"/>
                                        </p:tgtEl>
                                        <p:attrNameLst>
                                          <p:attrName>style.visibility</p:attrName>
                                        </p:attrNameLst>
                                      </p:cBhvr>
                                      <p:to>
                                        <p:strVal val="visible"/>
                                      </p:to>
                                    </p:set>
                                    <p:anim calcmode="lin" valueType="num">
                                      <p:cBhvr additive="base">
                                        <p:cTn id="12" dur="1000" fill="hold"/>
                                        <p:tgtEl>
                                          <p:spTgt spid="57"/>
                                        </p:tgtEl>
                                        <p:attrNameLst>
                                          <p:attrName>ppt_x</p:attrName>
                                        </p:attrNameLst>
                                      </p:cBhvr>
                                      <p:tavLst>
                                        <p:tav tm="0">
                                          <p:val>
                                            <p:strVal val="0-#ppt_w/2"/>
                                          </p:val>
                                        </p:tav>
                                        <p:tav tm="100000">
                                          <p:val>
                                            <p:strVal val="#ppt_x"/>
                                          </p:val>
                                        </p:tav>
                                      </p:tavLst>
                                    </p:anim>
                                    <p:anim calcmode="lin" valueType="num">
                                      <p:cBhvr additive="base">
                                        <p:cTn id="13" dur="1000" fill="hold"/>
                                        <p:tgtEl>
                                          <p:spTgt spid="5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284163"/>
            <a:ext cx="8229600" cy="987425"/>
          </a:xfrm>
        </p:spPr>
        <p:txBody>
          <a:bodyPr/>
          <a:lstStyle/>
          <a:p>
            <a:pPr eaLnBrk="1" hangingPunct="1"/>
            <a:r>
              <a:rPr lang="en-US" dirty="0" smtClean="0"/>
              <a:t>Find the PV of This 3-Year Ordinary Annuity</a:t>
            </a:r>
          </a:p>
        </p:txBody>
      </p:sp>
      <p:sp>
        <p:nvSpPr>
          <p:cNvPr id="38915" name="Rectangle 4"/>
          <p:cNvSpPr>
            <a:spLocks noGrp="1" noChangeArrowheads="1"/>
          </p:cNvSpPr>
          <p:nvPr>
            <p:ph sz="quarter" idx="1"/>
          </p:nvPr>
        </p:nvSpPr>
        <p:spPr>
          <a:xfrm>
            <a:off x="612775" y="1600200"/>
            <a:ext cx="7616825" cy="4495800"/>
          </a:xfrm>
        </p:spPr>
        <p:txBody>
          <a:bodyPr/>
          <a:lstStyle/>
          <a:p>
            <a:pPr eaLnBrk="1" hangingPunct="1">
              <a:defRPr/>
            </a:pPr>
            <a:r>
              <a:rPr lang="en-US" dirty="0" smtClean="0"/>
              <a:t>Could solve by discounting each cash flow, or…</a:t>
            </a:r>
          </a:p>
          <a:p>
            <a:pPr eaLnBrk="1" hangingPunct="1">
              <a:defRPr/>
            </a:pPr>
            <a:r>
              <a:rPr lang="en-US" dirty="0" smtClean="0"/>
              <a:t>Use the EAR and treat as an annuity to solve for PV.</a:t>
            </a:r>
          </a:p>
          <a:p>
            <a:pPr eaLnBrk="1" hangingPunct="1">
              <a:defRPr/>
            </a:pPr>
            <a:endParaRPr lang="en-US" dirty="0" smtClean="0"/>
          </a:p>
          <a:p>
            <a:pPr eaLnBrk="1" hangingPunct="1">
              <a:defRPr/>
            </a:pPr>
            <a:endParaRPr lang="en-US" dirty="0" smtClean="0"/>
          </a:p>
          <a:p>
            <a:pPr eaLnBrk="1" hangingPunct="1">
              <a:defRPr/>
            </a:pPr>
            <a:endParaRPr lang="en-US" dirty="0" smtClean="0"/>
          </a:p>
          <a:p>
            <a:pPr eaLnBrk="1" hangingPunct="1">
              <a:defRPr/>
            </a:pPr>
            <a:endParaRPr lang="en-US" dirty="0" smtClean="0"/>
          </a:p>
          <a:p>
            <a:pPr eaLnBrk="1" hangingPunct="1">
              <a:buFont typeface="Wingdings" pitchFamily="2" charset="2"/>
              <a:buNone/>
              <a:defRPr/>
            </a:pPr>
            <a:r>
              <a:rPr lang="en-US" dirty="0" smtClean="0"/>
              <a:t>Excel:  =PV(.0404,3,100,0,0)</a:t>
            </a:r>
          </a:p>
        </p:txBody>
      </p:sp>
      <p:sp>
        <p:nvSpPr>
          <p:cNvPr id="19" name="Slide Number Placeholder 18"/>
          <p:cNvSpPr>
            <a:spLocks noGrp="1"/>
          </p:cNvSpPr>
          <p:nvPr>
            <p:ph type="sldNum" sz="quarter" idx="10"/>
          </p:nvPr>
        </p:nvSpPr>
        <p:spPr/>
        <p:txBody>
          <a:bodyPr/>
          <a:lstStyle/>
          <a:p>
            <a:pPr>
              <a:defRPr/>
            </a:pPr>
            <a:r>
              <a:rPr lang="en-US" dirty="0"/>
              <a:t>5-</a:t>
            </a:r>
            <a:fld id="{2E5C18A1-2DA7-45EE-B19A-20EF3B778B44}" type="slidenum">
              <a:rPr lang="en-US"/>
              <a:pPr>
                <a:defRPr/>
              </a:pPr>
              <a:t>37</a:t>
            </a:fld>
            <a:endParaRPr lang="en-US" dirty="0"/>
          </a:p>
        </p:txBody>
      </p:sp>
      <p:grpSp>
        <p:nvGrpSpPr>
          <p:cNvPr id="40965" name="Group 19"/>
          <p:cNvGrpSpPr>
            <a:grpSpLocks/>
          </p:cNvGrpSpPr>
          <p:nvPr/>
        </p:nvGrpSpPr>
        <p:grpSpPr bwMode="auto">
          <a:xfrm>
            <a:off x="1581150" y="3517900"/>
            <a:ext cx="5983288" cy="1420813"/>
            <a:chOff x="1581150" y="3375025"/>
            <a:chExt cx="5983288" cy="1420813"/>
          </a:xfrm>
        </p:grpSpPr>
        <p:grpSp>
          <p:nvGrpSpPr>
            <p:cNvPr id="40975" name="Group 34"/>
            <p:cNvGrpSpPr>
              <a:grpSpLocks/>
            </p:cNvGrpSpPr>
            <p:nvPr/>
          </p:nvGrpSpPr>
          <p:grpSpPr bwMode="auto">
            <a:xfrm>
              <a:off x="1581150" y="3375025"/>
              <a:ext cx="5983288" cy="1420813"/>
              <a:chOff x="1581150" y="3375025"/>
              <a:chExt cx="5983288" cy="1420813"/>
            </a:xfrm>
          </p:grpSpPr>
          <p:grpSp>
            <p:nvGrpSpPr>
              <p:cNvPr id="40977" name="Group 20"/>
              <p:cNvGrpSpPr>
                <a:grpSpLocks/>
              </p:cNvGrpSpPr>
              <p:nvPr/>
            </p:nvGrpSpPr>
            <p:grpSpPr bwMode="auto">
              <a:xfrm>
                <a:off x="1581150" y="3375025"/>
                <a:ext cx="5983288" cy="1420813"/>
                <a:chOff x="1581150" y="3119438"/>
                <a:chExt cx="5983288" cy="1420812"/>
              </a:xfrm>
            </p:grpSpPr>
            <p:sp>
              <p:nvSpPr>
                <p:cNvPr id="40" name="AutoShape 4"/>
                <p:cNvSpPr>
                  <a:spLocks noChangeArrowheads="1"/>
                </p:cNvSpPr>
                <p:nvPr/>
              </p:nvSpPr>
              <p:spPr bwMode="auto">
                <a:xfrm>
                  <a:off x="1581150" y="3119438"/>
                  <a:ext cx="5983288" cy="1420812"/>
                </a:xfrm>
                <a:prstGeom prst="roundRect">
                  <a:avLst>
                    <a:gd name="adj" fmla="val 12486"/>
                  </a:avLst>
                </a:prstGeom>
                <a:solidFill>
                  <a:schemeClr val="accent1"/>
                </a:solidFill>
                <a:ln w="25400">
                  <a:solidFill>
                    <a:schemeClr val="tx1"/>
                  </a:solidFill>
                  <a:round/>
                  <a:headEnd/>
                  <a:tailEnd/>
                </a:ln>
              </p:spPr>
              <p:txBody>
                <a:bodyPr wrap="none" anchor="ctr"/>
                <a:lstStyle/>
                <a:p>
                  <a:pPr>
                    <a:defRPr/>
                  </a:pPr>
                  <a:endParaRPr lang="en-US" sz="2000" dirty="0">
                    <a:solidFill>
                      <a:srgbClr val="000000"/>
                    </a:solidFill>
                    <a:latin typeface="Arial" panose="020B0604020202020204" pitchFamily="34" charset="0"/>
                    <a:cs typeface="Arial" panose="020B0604020202020204" pitchFamily="34" charset="0"/>
                  </a:endParaRPr>
                </a:p>
              </p:txBody>
            </p:sp>
            <p:sp>
              <p:nvSpPr>
                <p:cNvPr id="41" name="AutoShape 5"/>
                <p:cNvSpPr>
                  <a:spLocks noChangeArrowheads="1"/>
                </p:cNvSpPr>
                <p:nvPr/>
              </p:nvSpPr>
              <p:spPr bwMode="auto">
                <a:xfrm>
                  <a:off x="1733550" y="3216276"/>
                  <a:ext cx="1189038" cy="365125"/>
                </a:xfrm>
                <a:prstGeom prst="roundRect">
                  <a:avLst>
                    <a:gd name="adj" fmla="val 12486"/>
                  </a:avLst>
                </a:prstGeom>
                <a:solidFill>
                  <a:schemeClr val="bg2"/>
                </a:solidFill>
                <a:ln w="9525">
                  <a:solidFill>
                    <a:schemeClr val="accent4"/>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INPUTS</a:t>
                  </a:r>
                </a:p>
              </p:txBody>
            </p:sp>
            <p:sp>
              <p:nvSpPr>
                <p:cNvPr id="42" name="AutoShape 6"/>
                <p:cNvSpPr>
                  <a:spLocks noChangeArrowheads="1"/>
                </p:cNvSpPr>
                <p:nvPr/>
              </p:nvSpPr>
              <p:spPr bwMode="auto">
                <a:xfrm>
                  <a:off x="1733550" y="4075112"/>
                  <a:ext cx="1189038" cy="366713"/>
                </a:xfrm>
                <a:prstGeom prst="roundRect">
                  <a:avLst>
                    <a:gd name="adj" fmla="val 12486"/>
                  </a:avLst>
                </a:prstGeom>
                <a:solidFill>
                  <a:schemeClr val="bg2"/>
                </a:solidFill>
                <a:ln w="9525">
                  <a:solidFill>
                    <a:schemeClr val="accent4"/>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OUTPUT</a:t>
                  </a:r>
                </a:p>
              </p:txBody>
            </p:sp>
            <p:sp>
              <p:nvSpPr>
                <p:cNvPr id="43" name="AutoShape 7"/>
                <p:cNvSpPr>
                  <a:spLocks noChangeArrowheads="1"/>
                </p:cNvSpPr>
                <p:nvPr/>
              </p:nvSpPr>
              <p:spPr bwMode="auto">
                <a:xfrm>
                  <a:off x="3141663" y="3644901"/>
                  <a:ext cx="639762" cy="366712"/>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N</a:t>
                  </a:r>
                </a:p>
              </p:txBody>
            </p:sp>
            <p:sp>
              <p:nvSpPr>
                <p:cNvPr id="44" name="AutoShape 8"/>
                <p:cNvSpPr>
                  <a:spLocks noChangeArrowheads="1"/>
                </p:cNvSpPr>
                <p:nvPr/>
              </p:nvSpPr>
              <p:spPr bwMode="auto">
                <a:xfrm>
                  <a:off x="4013200" y="3644901"/>
                  <a:ext cx="639763" cy="366712"/>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spc="-100" dirty="0">
                      <a:latin typeface="Arial" panose="020B0604020202020204" pitchFamily="34" charset="0"/>
                      <a:cs typeface="Arial" panose="020B0604020202020204" pitchFamily="34" charset="0"/>
                    </a:rPr>
                    <a:t>I/YR</a:t>
                  </a:r>
                </a:p>
              </p:txBody>
            </p:sp>
            <p:sp>
              <p:nvSpPr>
                <p:cNvPr id="45" name="AutoShape 9"/>
                <p:cNvSpPr>
                  <a:spLocks noChangeArrowheads="1"/>
                </p:cNvSpPr>
                <p:nvPr/>
              </p:nvSpPr>
              <p:spPr bwMode="auto">
                <a:xfrm>
                  <a:off x="5759450" y="3644901"/>
                  <a:ext cx="639763" cy="366712"/>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PMT</a:t>
                  </a:r>
                </a:p>
              </p:txBody>
            </p:sp>
            <p:sp>
              <p:nvSpPr>
                <p:cNvPr id="46" name="AutoShape 10"/>
                <p:cNvSpPr>
                  <a:spLocks noChangeArrowheads="1"/>
                </p:cNvSpPr>
                <p:nvPr/>
              </p:nvSpPr>
              <p:spPr bwMode="auto">
                <a:xfrm>
                  <a:off x="4886325" y="3644901"/>
                  <a:ext cx="639763" cy="366712"/>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PV</a:t>
                  </a:r>
                </a:p>
              </p:txBody>
            </p:sp>
            <p:sp>
              <p:nvSpPr>
                <p:cNvPr id="47" name="AutoShape 11"/>
                <p:cNvSpPr>
                  <a:spLocks noChangeArrowheads="1"/>
                </p:cNvSpPr>
                <p:nvPr/>
              </p:nvSpPr>
              <p:spPr bwMode="auto">
                <a:xfrm>
                  <a:off x="6630988" y="3644901"/>
                  <a:ext cx="641350" cy="366712"/>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FV</a:t>
                  </a:r>
                </a:p>
              </p:txBody>
            </p:sp>
            <p:sp>
              <p:nvSpPr>
                <p:cNvPr id="48" name="AutoShape 12"/>
                <p:cNvSpPr>
                  <a:spLocks noChangeArrowheads="1"/>
                </p:cNvSpPr>
                <p:nvPr/>
              </p:nvSpPr>
              <p:spPr bwMode="auto">
                <a:xfrm>
                  <a:off x="3141663" y="3216276"/>
                  <a:ext cx="639762" cy="365125"/>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3</a:t>
                  </a:r>
                </a:p>
              </p:txBody>
            </p:sp>
            <p:sp>
              <p:nvSpPr>
                <p:cNvPr id="49" name="AutoShape 14"/>
                <p:cNvSpPr>
                  <a:spLocks noChangeArrowheads="1"/>
                </p:cNvSpPr>
                <p:nvPr/>
              </p:nvSpPr>
              <p:spPr bwMode="auto">
                <a:xfrm>
                  <a:off x="5757863" y="3216276"/>
                  <a:ext cx="639762" cy="365125"/>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spc="-20" dirty="0">
                      <a:latin typeface="Arial" panose="020B0604020202020204" pitchFamily="34" charset="0"/>
                      <a:cs typeface="Arial" panose="020B0604020202020204" pitchFamily="34" charset="0"/>
                    </a:rPr>
                    <a:t>100</a:t>
                  </a:r>
                </a:p>
              </p:txBody>
            </p:sp>
            <p:sp>
              <p:nvSpPr>
                <p:cNvPr id="50" name="AutoShape 15"/>
                <p:cNvSpPr>
                  <a:spLocks noChangeArrowheads="1"/>
                </p:cNvSpPr>
                <p:nvPr/>
              </p:nvSpPr>
              <p:spPr bwMode="auto">
                <a:xfrm>
                  <a:off x="4006850" y="3216276"/>
                  <a:ext cx="641350" cy="366712"/>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4.04</a:t>
                  </a:r>
                </a:p>
              </p:txBody>
            </p:sp>
          </p:grpSp>
          <p:sp>
            <p:nvSpPr>
              <p:cNvPr id="39" name="AutoShape 16"/>
              <p:cNvSpPr>
                <a:spLocks noChangeArrowheads="1"/>
              </p:cNvSpPr>
              <p:nvPr/>
            </p:nvSpPr>
            <p:spPr bwMode="auto">
              <a:xfrm>
                <a:off x="4751388" y="4332288"/>
                <a:ext cx="914400" cy="365125"/>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-277.30</a:t>
                </a:r>
              </a:p>
            </p:txBody>
          </p:sp>
        </p:grpSp>
        <p:sp>
          <p:nvSpPr>
            <p:cNvPr id="37" name="AutoShape 15"/>
            <p:cNvSpPr>
              <a:spLocks noChangeArrowheads="1"/>
            </p:cNvSpPr>
            <p:nvPr/>
          </p:nvSpPr>
          <p:spPr bwMode="auto">
            <a:xfrm>
              <a:off x="6637338" y="3471863"/>
              <a:ext cx="639762" cy="366712"/>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0</a:t>
              </a:r>
            </a:p>
          </p:txBody>
        </p:sp>
      </p:grpSp>
      <p:grpSp>
        <p:nvGrpSpPr>
          <p:cNvPr id="5" name="Group 28"/>
          <p:cNvGrpSpPr>
            <a:grpSpLocks/>
          </p:cNvGrpSpPr>
          <p:nvPr/>
        </p:nvGrpSpPr>
        <p:grpSpPr bwMode="auto">
          <a:xfrm>
            <a:off x="0" y="0"/>
            <a:ext cx="9139238" cy="277813"/>
            <a:chOff x="0" y="0"/>
            <a:chExt cx="9139428" cy="277813"/>
          </a:xfrm>
        </p:grpSpPr>
        <p:sp>
          <p:nvSpPr>
            <p:cNvPr id="30" name="TextBox 29"/>
            <p:cNvSpPr txBox="1"/>
            <p:nvPr/>
          </p:nvSpPr>
          <p:spPr bwMode="auto">
            <a:xfrm>
              <a:off x="0" y="0"/>
              <a:ext cx="1308127" cy="277813"/>
            </a:xfrm>
            <a:prstGeom prst="rect">
              <a:avLst/>
            </a:prstGeom>
            <a:solidFill>
              <a:schemeClr val="accent4">
                <a:lumMod val="40000"/>
                <a:lumOff val="60000"/>
              </a:schemeClr>
            </a:solidFill>
            <a:ln w="12700">
              <a:solidFill>
                <a:schemeClr val="tx1"/>
              </a:solidFill>
            </a:ln>
          </p:spPr>
          <p:txBody>
            <a:bodyPr>
              <a:spAutoFit/>
            </a:bodyPr>
            <a:lstStyle/>
            <a:p>
              <a:pPr algn="ctr">
                <a:defRPr/>
              </a:pPr>
              <a:r>
                <a:rPr lang="en-US" sz="1200" dirty="0">
                  <a:hlinkClick r:id="rId3" action="ppaction://hlinksldjump"/>
                </a:rPr>
                <a:t>INTRO</a:t>
              </a:r>
              <a:endParaRPr lang="en-US" sz="1200" dirty="0"/>
            </a:p>
          </p:txBody>
        </p:sp>
        <p:sp>
          <p:nvSpPr>
            <p:cNvPr id="31" name="TextBox 30"/>
            <p:cNvSpPr txBox="1"/>
            <p:nvPr/>
          </p:nvSpPr>
          <p:spPr bwMode="auto">
            <a:xfrm>
              <a:off x="1303365"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solidFill>
                    <a:srgbClr val="7C0019"/>
                  </a:solidFill>
                  <a:hlinkClick r:id="rId4" action="ppaction://hlinksldjump"/>
                </a:rPr>
                <a:t>FUTURE VALUE</a:t>
              </a:r>
              <a:endParaRPr lang="en-US" sz="1200" spc="-100" dirty="0">
                <a:solidFill>
                  <a:srgbClr val="7C0019"/>
                </a:solidFill>
              </a:endParaRPr>
            </a:p>
          </p:txBody>
        </p:sp>
        <p:sp>
          <p:nvSpPr>
            <p:cNvPr id="32" name="TextBox 31"/>
            <p:cNvSpPr txBox="1"/>
            <p:nvPr/>
          </p:nvSpPr>
          <p:spPr bwMode="auto">
            <a:xfrm>
              <a:off x="5215046"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5" action="ppaction://hlinksldjump"/>
                </a:rPr>
                <a:t>ANNUITIES</a:t>
              </a:r>
              <a:endParaRPr lang="en-US" sz="1200" dirty="0"/>
            </a:p>
          </p:txBody>
        </p:sp>
        <p:sp>
          <p:nvSpPr>
            <p:cNvPr id="33" name="TextBox 32"/>
            <p:cNvSpPr txBox="1"/>
            <p:nvPr/>
          </p:nvSpPr>
          <p:spPr bwMode="auto">
            <a:xfrm>
              <a:off x="2608317" y="0"/>
              <a:ext cx="1306539"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6" action="ppaction://hlinksldjump"/>
                </a:rPr>
                <a:t>PRESENT VALUE</a:t>
              </a:r>
              <a:endParaRPr lang="en-US" sz="1200" spc="-100" dirty="0"/>
            </a:p>
          </p:txBody>
        </p:sp>
        <p:sp>
          <p:nvSpPr>
            <p:cNvPr id="34" name="TextBox 33"/>
            <p:cNvSpPr txBox="1"/>
            <p:nvPr/>
          </p:nvSpPr>
          <p:spPr bwMode="auto">
            <a:xfrm>
              <a:off x="7823363" y="0"/>
              <a:ext cx="1316065"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7" action="ppaction://hlinksldjump"/>
                </a:rPr>
                <a:t>AMORTIZATION</a:t>
              </a:r>
              <a:endParaRPr lang="en-US" sz="1200" spc="-100" dirty="0"/>
            </a:p>
          </p:txBody>
        </p:sp>
        <p:sp>
          <p:nvSpPr>
            <p:cNvPr id="35" name="TextBox 34"/>
            <p:cNvSpPr txBox="1"/>
            <p:nvPr/>
          </p:nvSpPr>
          <p:spPr bwMode="auto">
            <a:xfrm>
              <a:off x="3911681"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8" action="ppaction://hlinksldjump"/>
                </a:rPr>
                <a:t>I &amp; N</a:t>
              </a:r>
              <a:endParaRPr lang="en-US" sz="1200" dirty="0"/>
            </a:p>
          </p:txBody>
        </p:sp>
        <p:sp>
          <p:nvSpPr>
            <p:cNvPr id="36" name="TextBox 35"/>
            <p:cNvSpPr txBox="1"/>
            <p:nvPr/>
          </p:nvSpPr>
          <p:spPr bwMode="auto">
            <a:xfrm>
              <a:off x="6518411" y="0"/>
              <a:ext cx="1308127" cy="277813"/>
            </a:xfrm>
            <a:prstGeom prst="rect">
              <a:avLst/>
            </a:prstGeom>
            <a:solidFill>
              <a:schemeClr val="bg2">
                <a:lumMod val="75000"/>
              </a:schemeClr>
            </a:solidFill>
            <a:ln>
              <a:solidFill>
                <a:schemeClr val="tx1"/>
              </a:solidFill>
            </a:ln>
          </p:spPr>
          <p:txBody>
            <a:bodyPr>
              <a:spAutoFit/>
            </a:bodyPr>
            <a:lstStyle/>
            <a:p>
              <a:pPr algn="ctr">
                <a:defRPr/>
              </a:pPr>
              <a:r>
                <a:rPr lang="en-US" sz="1200" spc="-100" dirty="0">
                  <a:hlinkClick r:id="rId9" action="ppaction://hlinksldjump"/>
                </a:rPr>
                <a:t>RATES/RETURN</a:t>
              </a:r>
              <a:endParaRPr lang="en-US" sz="1200" spc="-100" dirty="0"/>
            </a:p>
          </p:txBody>
        </p:sp>
      </p:grpSp>
      <p:sp>
        <p:nvSpPr>
          <p:cNvPr id="57" name="Pentagon 56"/>
          <p:cNvSpPr/>
          <p:nvPr/>
        </p:nvSpPr>
        <p:spPr bwMode="auto">
          <a:xfrm>
            <a:off x="0" y="276225"/>
            <a:ext cx="7845425" cy="92075"/>
          </a:xfrm>
          <a:prstGeom prst="homePlate">
            <a:avLst/>
          </a:prstGeom>
          <a:solidFill>
            <a:schemeClr val="tx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57"/>
                                        </p:tgtEl>
                                        <p:attrNameLst>
                                          <p:attrName>style.visibility</p:attrName>
                                        </p:attrNameLst>
                                      </p:cBhvr>
                                      <p:to>
                                        <p:strVal val="visible"/>
                                      </p:to>
                                    </p:set>
                                    <p:anim calcmode="lin" valueType="num">
                                      <p:cBhvr additive="base">
                                        <p:cTn id="12" dur="1000" fill="hold"/>
                                        <p:tgtEl>
                                          <p:spTgt spid="57"/>
                                        </p:tgtEl>
                                        <p:attrNameLst>
                                          <p:attrName>ppt_x</p:attrName>
                                        </p:attrNameLst>
                                      </p:cBhvr>
                                      <p:tavLst>
                                        <p:tav tm="0">
                                          <p:val>
                                            <p:strVal val="0-#ppt_w/2"/>
                                          </p:val>
                                        </p:tav>
                                        <p:tav tm="100000">
                                          <p:val>
                                            <p:strVal val="#ppt_x"/>
                                          </p:val>
                                        </p:tav>
                                      </p:tavLst>
                                    </p:anim>
                                    <p:anim calcmode="lin" valueType="num">
                                      <p:cBhvr additive="base">
                                        <p:cTn id="13" dur="1000" fill="hold"/>
                                        <p:tgtEl>
                                          <p:spTgt spid="5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284163"/>
            <a:ext cx="8229600" cy="987425"/>
          </a:xfrm>
        </p:spPr>
        <p:txBody>
          <a:bodyPr/>
          <a:lstStyle/>
          <a:p>
            <a:pPr eaLnBrk="1" hangingPunct="1"/>
            <a:r>
              <a:rPr lang="en-US" dirty="0" smtClean="0"/>
              <a:t>Loan Amortization</a:t>
            </a:r>
          </a:p>
        </p:txBody>
      </p:sp>
      <p:sp>
        <p:nvSpPr>
          <p:cNvPr id="67587" name="Rectangle 3"/>
          <p:cNvSpPr>
            <a:spLocks noGrp="1" noChangeArrowheads="1"/>
          </p:cNvSpPr>
          <p:nvPr>
            <p:ph sz="quarter" idx="1"/>
          </p:nvPr>
        </p:nvSpPr>
        <p:spPr>
          <a:xfrm>
            <a:off x="612775" y="1600200"/>
            <a:ext cx="7616825" cy="4495800"/>
          </a:xfrm>
        </p:spPr>
        <p:txBody>
          <a:bodyPr/>
          <a:lstStyle/>
          <a:p>
            <a:pPr eaLnBrk="1" hangingPunct="1">
              <a:defRPr/>
            </a:pPr>
            <a:r>
              <a:rPr lang="en-US" dirty="0" smtClean="0"/>
              <a:t>Amortization tables are widely used for home mortgages, auto loans, business loans, retirement plans, etc.</a:t>
            </a:r>
          </a:p>
          <a:p>
            <a:pPr eaLnBrk="1" hangingPunct="1">
              <a:defRPr/>
            </a:pPr>
            <a:r>
              <a:rPr lang="en-US" dirty="0" smtClean="0"/>
              <a:t>Financial calculators and spreadsheets are great for setting up amortization tables.</a:t>
            </a:r>
          </a:p>
          <a:p>
            <a:pPr eaLnBrk="1" hangingPunct="1">
              <a:buFont typeface="Wingdings" pitchFamily="2" charset="2"/>
              <a:buNone/>
              <a:defRPr/>
            </a:pPr>
            <a:endParaRPr lang="en-US" dirty="0" smtClean="0"/>
          </a:p>
          <a:p>
            <a:pPr eaLnBrk="1" hangingPunct="1">
              <a:buFont typeface="Arial" charset="0"/>
              <a:buNone/>
              <a:defRPr/>
            </a:pPr>
            <a:r>
              <a:rPr lang="en-US" dirty="0" smtClean="0"/>
              <a:t>	EXAMPLE:  Construct an amortization schedule for a $1,000, 4% annual rate loan with 3 equal payments.</a:t>
            </a:r>
          </a:p>
          <a:p>
            <a:pPr>
              <a:spcBef>
                <a:spcPct val="0"/>
              </a:spcBef>
              <a:buSzTx/>
              <a:buFontTx/>
              <a:buNone/>
              <a:defRPr/>
            </a:pPr>
            <a:endParaRPr lang="en-US" dirty="0" smtClean="0"/>
          </a:p>
        </p:txBody>
      </p:sp>
      <p:sp>
        <p:nvSpPr>
          <p:cNvPr id="5" name="Slide Number Placeholder 4"/>
          <p:cNvSpPr>
            <a:spLocks noGrp="1"/>
          </p:cNvSpPr>
          <p:nvPr>
            <p:ph type="sldNum" sz="quarter" idx="10"/>
          </p:nvPr>
        </p:nvSpPr>
        <p:spPr/>
        <p:txBody>
          <a:bodyPr/>
          <a:lstStyle/>
          <a:p>
            <a:pPr>
              <a:defRPr/>
            </a:pPr>
            <a:r>
              <a:rPr lang="en-US" dirty="0"/>
              <a:t>5-</a:t>
            </a:r>
            <a:fld id="{F239B02C-A5EB-4006-A7B5-CCBB9C6316BA}" type="slidenum">
              <a:rPr lang="en-US"/>
              <a:pPr>
                <a:defRPr/>
              </a:pPr>
              <a:t>38</a:t>
            </a:fld>
            <a:endParaRPr lang="en-US" dirty="0"/>
          </a:p>
        </p:txBody>
      </p:sp>
      <p:grpSp>
        <p:nvGrpSpPr>
          <p:cNvPr id="2" name="Group 12"/>
          <p:cNvGrpSpPr>
            <a:grpSpLocks/>
          </p:cNvGrpSpPr>
          <p:nvPr/>
        </p:nvGrpSpPr>
        <p:grpSpPr bwMode="auto">
          <a:xfrm>
            <a:off x="0" y="0"/>
            <a:ext cx="9139238" cy="277813"/>
            <a:chOff x="0" y="0"/>
            <a:chExt cx="9139428" cy="277813"/>
          </a:xfrm>
        </p:grpSpPr>
        <p:sp>
          <p:nvSpPr>
            <p:cNvPr id="15" name="TextBox 14"/>
            <p:cNvSpPr txBox="1"/>
            <p:nvPr/>
          </p:nvSpPr>
          <p:spPr bwMode="auto">
            <a:xfrm>
              <a:off x="0" y="0"/>
              <a:ext cx="1308127" cy="277813"/>
            </a:xfrm>
            <a:prstGeom prst="rect">
              <a:avLst/>
            </a:prstGeom>
            <a:solidFill>
              <a:schemeClr val="accent4">
                <a:lumMod val="40000"/>
                <a:lumOff val="60000"/>
              </a:schemeClr>
            </a:solidFill>
            <a:ln w="12700">
              <a:solidFill>
                <a:schemeClr val="tx1"/>
              </a:solidFill>
            </a:ln>
          </p:spPr>
          <p:txBody>
            <a:bodyPr>
              <a:spAutoFit/>
            </a:bodyPr>
            <a:lstStyle/>
            <a:p>
              <a:pPr algn="ctr">
                <a:defRPr/>
              </a:pPr>
              <a:r>
                <a:rPr lang="en-US" sz="1200" dirty="0">
                  <a:hlinkClick r:id="rId3" action="ppaction://hlinksldjump"/>
                </a:rPr>
                <a:t>INTRO</a:t>
              </a:r>
              <a:endParaRPr lang="en-US" sz="1200" dirty="0"/>
            </a:p>
          </p:txBody>
        </p:sp>
        <p:sp>
          <p:nvSpPr>
            <p:cNvPr id="16" name="TextBox 15"/>
            <p:cNvSpPr txBox="1"/>
            <p:nvPr/>
          </p:nvSpPr>
          <p:spPr bwMode="auto">
            <a:xfrm>
              <a:off x="1303365"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solidFill>
                    <a:srgbClr val="7C0019"/>
                  </a:solidFill>
                  <a:hlinkClick r:id="rId4" action="ppaction://hlinksldjump"/>
                </a:rPr>
                <a:t>FUTURE VALUE</a:t>
              </a:r>
              <a:endParaRPr lang="en-US" sz="1200" spc="-100" dirty="0">
                <a:solidFill>
                  <a:srgbClr val="7C0019"/>
                </a:solidFill>
              </a:endParaRPr>
            </a:p>
          </p:txBody>
        </p:sp>
        <p:sp>
          <p:nvSpPr>
            <p:cNvPr id="17" name="TextBox 16"/>
            <p:cNvSpPr txBox="1"/>
            <p:nvPr/>
          </p:nvSpPr>
          <p:spPr bwMode="auto">
            <a:xfrm>
              <a:off x="5215046"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5" action="ppaction://hlinksldjump"/>
                </a:rPr>
                <a:t>ANNUITIES</a:t>
              </a:r>
              <a:endParaRPr lang="en-US" sz="1200" dirty="0"/>
            </a:p>
          </p:txBody>
        </p:sp>
        <p:sp>
          <p:nvSpPr>
            <p:cNvPr id="18" name="TextBox 17"/>
            <p:cNvSpPr txBox="1"/>
            <p:nvPr/>
          </p:nvSpPr>
          <p:spPr bwMode="auto">
            <a:xfrm>
              <a:off x="2608317" y="0"/>
              <a:ext cx="1306539"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6" action="ppaction://hlinksldjump"/>
                </a:rPr>
                <a:t>PRESENT VALUE</a:t>
              </a:r>
              <a:endParaRPr lang="en-US" sz="1200" spc="-100" dirty="0"/>
            </a:p>
          </p:txBody>
        </p:sp>
        <p:sp>
          <p:nvSpPr>
            <p:cNvPr id="19" name="TextBox 18"/>
            <p:cNvSpPr txBox="1"/>
            <p:nvPr/>
          </p:nvSpPr>
          <p:spPr bwMode="auto">
            <a:xfrm>
              <a:off x="7823363" y="0"/>
              <a:ext cx="1316065" cy="277813"/>
            </a:xfrm>
            <a:prstGeom prst="rect">
              <a:avLst/>
            </a:prstGeom>
            <a:solidFill>
              <a:schemeClr val="bg2">
                <a:lumMod val="75000"/>
              </a:schemeClr>
            </a:solidFill>
            <a:ln>
              <a:solidFill>
                <a:schemeClr val="tx1"/>
              </a:solidFill>
            </a:ln>
          </p:spPr>
          <p:txBody>
            <a:bodyPr>
              <a:spAutoFit/>
            </a:bodyPr>
            <a:lstStyle/>
            <a:p>
              <a:pPr algn="ctr">
                <a:defRPr/>
              </a:pPr>
              <a:r>
                <a:rPr lang="en-US" sz="1200" spc="-100" dirty="0">
                  <a:hlinkClick r:id="rId7" action="ppaction://hlinksldjump"/>
                </a:rPr>
                <a:t>AMORTIZATION</a:t>
              </a:r>
              <a:endParaRPr lang="en-US" sz="1200" spc="-100" dirty="0"/>
            </a:p>
          </p:txBody>
        </p:sp>
        <p:sp>
          <p:nvSpPr>
            <p:cNvPr id="20" name="TextBox 19"/>
            <p:cNvSpPr txBox="1"/>
            <p:nvPr/>
          </p:nvSpPr>
          <p:spPr bwMode="auto">
            <a:xfrm>
              <a:off x="3911681"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8" action="ppaction://hlinksldjump"/>
                </a:rPr>
                <a:t>I &amp; N</a:t>
              </a:r>
              <a:endParaRPr lang="en-US" sz="1200" dirty="0"/>
            </a:p>
          </p:txBody>
        </p:sp>
        <p:sp>
          <p:nvSpPr>
            <p:cNvPr id="21" name="TextBox 20"/>
            <p:cNvSpPr txBox="1"/>
            <p:nvPr/>
          </p:nvSpPr>
          <p:spPr bwMode="auto">
            <a:xfrm>
              <a:off x="6518411"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9" action="ppaction://hlinksldjump"/>
                </a:rPr>
                <a:t>RATES/RETURN</a:t>
              </a:r>
              <a:endParaRPr lang="en-US" sz="1200" spc="-100" dirty="0"/>
            </a:p>
          </p:txBody>
        </p:sp>
      </p:grpSp>
      <p:sp>
        <p:nvSpPr>
          <p:cNvPr id="28" name="Pentagon 27"/>
          <p:cNvSpPr/>
          <p:nvPr/>
        </p:nvSpPr>
        <p:spPr bwMode="auto">
          <a:xfrm>
            <a:off x="0" y="276225"/>
            <a:ext cx="9097963" cy="92075"/>
          </a:xfrm>
          <a:prstGeom prst="homePlate">
            <a:avLst/>
          </a:prstGeom>
          <a:solidFill>
            <a:schemeClr val="tx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8"/>
                                        </p:tgtEl>
                                        <p:attrNameLst>
                                          <p:attrName>style.visibility</p:attrName>
                                        </p:attrNameLst>
                                      </p:cBhvr>
                                      <p:to>
                                        <p:strVal val="visible"/>
                                      </p:to>
                                    </p:set>
                                    <p:anim calcmode="lin" valueType="num">
                                      <p:cBhvr additive="base">
                                        <p:cTn id="12" dur="1000" fill="hold"/>
                                        <p:tgtEl>
                                          <p:spTgt spid="28"/>
                                        </p:tgtEl>
                                        <p:attrNameLst>
                                          <p:attrName>ppt_x</p:attrName>
                                        </p:attrNameLst>
                                      </p:cBhvr>
                                      <p:tavLst>
                                        <p:tav tm="0">
                                          <p:val>
                                            <p:strVal val="0-#ppt_w/2"/>
                                          </p:val>
                                        </p:tav>
                                        <p:tav tm="100000">
                                          <p:val>
                                            <p:strVal val="#ppt_x"/>
                                          </p:val>
                                        </p:tav>
                                      </p:tavLst>
                                    </p:anim>
                                    <p:anim calcmode="lin" valueType="num">
                                      <p:cBhvr additive="base">
                                        <p:cTn id="13" dur="1000" fill="hold"/>
                                        <p:tgtEl>
                                          <p:spTgt spid="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346076"/>
            <a:ext cx="8229600" cy="925512"/>
          </a:xfrm>
        </p:spPr>
        <p:txBody>
          <a:bodyPr/>
          <a:lstStyle/>
          <a:p>
            <a:pPr eaLnBrk="1" hangingPunct="1"/>
            <a:r>
              <a:rPr lang="en-US" dirty="0" smtClean="0"/>
              <a:t>Step 1:</a:t>
            </a:r>
            <a:br>
              <a:rPr lang="en-US" dirty="0" smtClean="0"/>
            </a:br>
            <a:r>
              <a:rPr lang="en-US" dirty="0" smtClean="0"/>
              <a:t>Find the Required Annual Payment</a:t>
            </a:r>
          </a:p>
        </p:txBody>
      </p:sp>
      <p:sp>
        <p:nvSpPr>
          <p:cNvPr id="40963" name="Rectangle 3"/>
          <p:cNvSpPr>
            <a:spLocks noGrp="1" noChangeArrowheads="1"/>
          </p:cNvSpPr>
          <p:nvPr>
            <p:ph sz="quarter" idx="1"/>
          </p:nvPr>
        </p:nvSpPr>
        <p:spPr>
          <a:xfrm>
            <a:off x="612775" y="1600200"/>
            <a:ext cx="7616825" cy="4495800"/>
          </a:xfrm>
        </p:spPr>
        <p:txBody>
          <a:bodyPr/>
          <a:lstStyle/>
          <a:p>
            <a:pPr eaLnBrk="1" hangingPunct="1">
              <a:defRPr/>
            </a:pPr>
            <a:r>
              <a:rPr lang="en-US" dirty="0" smtClean="0"/>
              <a:t>All input information is already given, just remember that the FV = 0 because the reason for amortizing the loan and making payments is to retire the loan.</a:t>
            </a:r>
          </a:p>
          <a:p>
            <a:pPr eaLnBrk="1" hangingPunct="1">
              <a:defRPr/>
            </a:pPr>
            <a:endParaRPr lang="en-US" dirty="0" smtClean="0"/>
          </a:p>
          <a:p>
            <a:pPr eaLnBrk="1" hangingPunct="1">
              <a:defRPr/>
            </a:pPr>
            <a:endParaRPr lang="en-US" dirty="0" smtClean="0"/>
          </a:p>
          <a:p>
            <a:pPr eaLnBrk="1" hangingPunct="1">
              <a:defRPr/>
            </a:pPr>
            <a:endParaRPr lang="en-US" dirty="0" smtClean="0"/>
          </a:p>
          <a:p>
            <a:pPr eaLnBrk="1" hangingPunct="1">
              <a:defRPr/>
            </a:pPr>
            <a:endParaRPr lang="en-US" dirty="0" smtClean="0"/>
          </a:p>
          <a:p>
            <a:pPr eaLnBrk="1" hangingPunct="1">
              <a:buFont typeface="Wingdings" pitchFamily="2" charset="2"/>
              <a:buNone/>
              <a:defRPr/>
            </a:pPr>
            <a:r>
              <a:rPr lang="en-US" dirty="0" smtClean="0"/>
              <a:t>Excel:  =PMT(.04,3,-1000,0,0)</a:t>
            </a:r>
          </a:p>
        </p:txBody>
      </p:sp>
      <p:sp>
        <p:nvSpPr>
          <p:cNvPr id="19" name="Slide Number Placeholder 18"/>
          <p:cNvSpPr>
            <a:spLocks noGrp="1"/>
          </p:cNvSpPr>
          <p:nvPr>
            <p:ph type="sldNum" sz="quarter" idx="10"/>
          </p:nvPr>
        </p:nvSpPr>
        <p:spPr/>
        <p:txBody>
          <a:bodyPr/>
          <a:lstStyle/>
          <a:p>
            <a:pPr>
              <a:defRPr/>
            </a:pPr>
            <a:r>
              <a:rPr lang="en-US" dirty="0"/>
              <a:t>5-</a:t>
            </a:r>
            <a:fld id="{91BBF55F-ABE1-40BC-A15E-15F244AA9EE5}" type="slidenum">
              <a:rPr lang="en-US"/>
              <a:pPr>
                <a:defRPr/>
              </a:pPr>
              <a:t>39</a:t>
            </a:fld>
            <a:endParaRPr lang="en-US" dirty="0"/>
          </a:p>
        </p:txBody>
      </p:sp>
      <p:grpSp>
        <p:nvGrpSpPr>
          <p:cNvPr id="43013" name="Group 50"/>
          <p:cNvGrpSpPr>
            <a:grpSpLocks/>
          </p:cNvGrpSpPr>
          <p:nvPr/>
        </p:nvGrpSpPr>
        <p:grpSpPr bwMode="auto">
          <a:xfrm>
            <a:off x="1581150" y="3355975"/>
            <a:ext cx="5983288" cy="1420813"/>
            <a:chOff x="1581150" y="2984500"/>
            <a:chExt cx="5983288" cy="1420813"/>
          </a:xfrm>
        </p:grpSpPr>
        <p:grpSp>
          <p:nvGrpSpPr>
            <p:cNvPr id="43023" name="Group 19"/>
            <p:cNvGrpSpPr>
              <a:grpSpLocks/>
            </p:cNvGrpSpPr>
            <p:nvPr/>
          </p:nvGrpSpPr>
          <p:grpSpPr bwMode="auto">
            <a:xfrm>
              <a:off x="1581150" y="2984500"/>
              <a:ext cx="5983288" cy="1420813"/>
              <a:chOff x="1581150" y="3375025"/>
              <a:chExt cx="5983288" cy="1420813"/>
            </a:xfrm>
          </p:grpSpPr>
          <p:grpSp>
            <p:nvGrpSpPr>
              <p:cNvPr id="43025" name="Group 34"/>
              <p:cNvGrpSpPr>
                <a:grpSpLocks/>
              </p:cNvGrpSpPr>
              <p:nvPr/>
            </p:nvGrpSpPr>
            <p:grpSpPr bwMode="auto">
              <a:xfrm>
                <a:off x="1581150" y="3375025"/>
                <a:ext cx="5983288" cy="1420813"/>
                <a:chOff x="1581150" y="3375025"/>
                <a:chExt cx="5983288" cy="1420813"/>
              </a:xfrm>
            </p:grpSpPr>
            <p:grpSp>
              <p:nvGrpSpPr>
                <p:cNvPr id="43027" name="Group 20"/>
                <p:cNvGrpSpPr>
                  <a:grpSpLocks/>
                </p:cNvGrpSpPr>
                <p:nvPr/>
              </p:nvGrpSpPr>
              <p:grpSpPr bwMode="auto">
                <a:xfrm>
                  <a:off x="1581150" y="3375025"/>
                  <a:ext cx="5983288" cy="1420813"/>
                  <a:chOff x="1581150" y="3119438"/>
                  <a:chExt cx="5983288" cy="1420812"/>
                </a:xfrm>
              </p:grpSpPr>
              <p:sp>
                <p:nvSpPr>
                  <p:cNvPr id="58" name="AutoShape 4"/>
                  <p:cNvSpPr>
                    <a:spLocks noChangeArrowheads="1"/>
                  </p:cNvSpPr>
                  <p:nvPr/>
                </p:nvSpPr>
                <p:spPr bwMode="auto">
                  <a:xfrm>
                    <a:off x="1581150" y="3119438"/>
                    <a:ext cx="5983288" cy="1420812"/>
                  </a:xfrm>
                  <a:prstGeom prst="roundRect">
                    <a:avLst>
                      <a:gd name="adj" fmla="val 12486"/>
                    </a:avLst>
                  </a:prstGeom>
                  <a:solidFill>
                    <a:schemeClr val="accent1"/>
                  </a:solidFill>
                  <a:ln w="25400">
                    <a:solidFill>
                      <a:schemeClr val="tx1"/>
                    </a:solidFill>
                    <a:round/>
                    <a:headEnd/>
                    <a:tailEnd/>
                  </a:ln>
                </p:spPr>
                <p:txBody>
                  <a:bodyPr wrap="none" anchor="ctr"/>
                  <a:lstStyle/>
                  <a:p>
                    <a:pPr>
                      <a:defRPr/>
                    </a:pPr>
                    <a:endParaRPr lang="en-US" sz="2000" dirty="0">
                      <a:solidFill>
                        <a:srgbClr val="000000"/>
                      </a:solidFill>
                      <a:latin typeface="Arial" panose="020B0604020202020204" pitchFamily="34" charset="0"/>
                      <a:cs typeface="Arial" panose="020B0604020202020204" pitchFamily="34" charset="0"/>
                    </a:endParaRPr>
                  </a:p>
                </p:txBody>
              </p:sp>
              <p:sp>
                <p:nvSpPr>
                  <p:cNvPr id="59" name="AutoShape 5"/>
                  <p:cNvSpPr>
                    <a:spLocks noChangeArrowheads="1"/>
                  </p:cNvSpPr>
                  <p:nvPr/>
                </p:nvSpPr>
                <p:spPr bwMode="auto">
                  <a:xfrm>
                    <a:off x="1733550" y="3216276"/>
                    <a:ext cx="1189038" cy="365125"/>
                  </a:xfrm>
                  <a:prstGeom prst="roundRect">
                    <a:avLst>
                      <a:gd name="adj" fmla="val 12486"/>
                    </a:avLst>
                  </a:prstGeom>
                  <a:solidFill>
                    <a:schemeClr val="bg2"/>
                  </a:solidFill>
                  <a:ln w="9525">
                    <a:solidFill>
                      <a:schemeClr val="accent4"/>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INPUTS</a:t>
                    </a:r>
                  </a:p>
                </p:txBody>
              </p:sp>
              <p:sp>
                <p:nvSpPr>
                  <p:cNvPr id="60" name="AutoShape 6"/>
                  <p:cNvSpPr>
                    <a:spLocks noChangeArrowheads="1"/>
                  </p:cNvSpPr>
                  <p:nvPr/>
                </p:nvSpPr>
                <p:spPr bwMode="auto">
                  <a:xfrm>
                    <a:off x="1733550" y="4075112"/>
                    <a:ext cx="1189038" cy="366713"/>
                  </a:xfrm>
                  <a:prstGeom prst="roundRect">
                    <a:avLst>
                      <a:gd name="adj" fmla="val 12486"/>
                    </a:avLst>
                  </a:prstGeom>
                  <a:solidFill>
                    <a:schemeClr val="bg2"/>
                  </a:solidFill>
                  <a:ln w="9525">
                    <a:solidFill>
                      <a:schemeClr val="accent4"/>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OUTPUT</a:t>
                    </a:r>
                  </a:p>
                </p:txBody>
              </p:sp>
              <p:sp>
                <p:nvSpPr>
                  <p:cNvPr id="61" name="AutoShape 7"/>
                  <p:cNvSpPr>
                    <a:spLocks noChangeArrowheads="1"/>
                  </p:cNvSpPr>
                  <p:nvPr/>
                </p:nvSpPr>
                <p:spPr bwMode="auto">
                  <a:xfrm>
                    <a:off x="3141663" y="3644901"/>
                    <a:ext cx="639762" cy="366712"/>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N</a:t>
                    </a:r>
                  </a:p>
                </p:txBody>
              </p:sp>
              <p:sp>
                <p:nvSpPr>
                  <p:cNvPr id="62" name="AutoShape 8"/>
                  <p:cNvSpPr>
                    <a:spLocks noChangeArrowheads="1"/>
                  </p:cNvSpPr>
                  <p:nvPr/>
                </p:nvSpPr>
                <p:spPr bwMode="auto">
                  <a:xfrm>
                    <a:off x="4013200" y="3644901"/>
                    <a:ext cx="639763" cy="366712"/>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spc="-100" dirty="0">
                        <a:latin typeface="Arial" panose="020B0604020202020204" pitchFamily="34" charset="0"/>
                        <a:cs typeface="Arial" panose="020B0604020202020204" pitchFamily="34" charset="0"/>
                      </a:rPr>
                      <a:t>I/YR</a:t>
                    </a:r>
                  </a:p>
                </p:txBody>
              </p:sp>
              <p:sp>
                <p:nvSpPr>
                  <p:cNvPr id="63" name="AutoShape 9"/>
                  <p:cNvSpPr>
                    <a:spLocks noChangeArrowheads="1"/>
                  </p:cNvSpPr>
                  <p:nvPr/>
                </p:nvSpPr>
                <p:spPr bwMode="auto">
                  <a:xfrm>
                    <a:off x="5759450" y="3644901"/>
                    <a:ext cx="639763" cy="366712"/>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PMT</a:t>
                    </a:r>
                  </a:p>
                </p:txBody>
              </p:sp>
              <p:sp>
                <p:nvSpPr>
                  <p:cNvPr id="64" name="AutoShape 10"/>
                  <p:cNvSpPr>
                    <a:spLocks noChangeArrowheads="1"/>
                  </p:cNvSpPr>
                  <p:nvPr/>
                </p:nvSpPr>
                <p:spPr bwMode="auto">
                  <a:xfrm>
                    <a:off x="4886325" y="3644901"/>
                    <a:ext cx="639763" cy="366712"/>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PV</a:t>
                    </a:r>
                  </a:p>
                </p:txBody>
              </p:sp>
              <p:sp>
                <p:nvSpPr>
                  <p:cNvPr id="65" name="AutoShape 11"/>
                  <p:cNvSpPr>
                    <a:spLocks noChangeArrowheads="1"/>
                  </p:cNvSpPr>
                  <p:nvPr/>
                </p:nvSpPr>
                <p:spPr bwMode="auto">
                  <a:xfrm>
                    <a:off x="6630988" y="3644901"/>
                    <a:ext cx="641350" cy="366712"/>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FV</a:t>
                    </a:r>
                  </a:p>
                </p:txBody>
              </p:sp>
              <p:sp>
                <p:nvSpPr>
                  <p:cNvPr id="66" name="AutoShape 12"/>
                  <p:cNvSpPr>
                    <a:spLocks noChangeArrowheads="1"/>
                  </p:cNvSpPr>
                  <p:nvPr/>
                </p:nvSpPr>
                <p:spPr bwMode="auto">
                  <a:xfrm>
                    <a:off x="3141663" y="3216276"/>
                    <a:ext cx="639762" cy="365125"/>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3</a:t>
                    </a:r>
                  </a:p>
                </p:txBody>
              </p:sp>
              <p:sp>
                <p:nvSpPr>
                  <p:cNvPr id="67" name="AutoShape 15"/>
                  <p:cNvSpPr>
                    <a:spLocks noChangeArrowheads="1"/>
                  </p:cNvSpPr>
                  <p:nvPr/>
                </p:nvSpPr>
                <p:spPr bwMode="auto">
                  <a:xfrm>
                    <a:off x="4006850" y="3216276"/>
                    <a:ext cx="641350" cy="366712"/>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4</a:t>
                    </a:r>
                  </a:p>
                </p:txBody>
              </p:sp>
            </p:grpSp>
            <p:sp>
              <p:nvSpPr>
                <p:cNvPr id="57" name="AutoShape 16"/>
                <p:cNvSpPr>
                  <a:spLocks noChangeArrowheads="1"/>
                </p:cNvSpPr>
                <p:nvPr/>
              </p:nvSpPr>
              <p:spPr bwMode="auto">
                <a:xfrm>
                  <a:off x="4884738" y="3471863"/>
                  <a:ext cx="639762" cy="365125"/>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-1000</a:t>
                  </a:r>
                </a:p>
              </p:txBody>
            </p:sp>
          </p:grpSp>
          <p:sp>
            <p:nvSpPr>
              <p:cNvPr id="55" name="AutoShape 15"/>
              <p:cNvSpPr>
                <a:spLocks noChangeArrowheads="1"/>
              </p:cNvSpPr>
              <p:nvPr/>
            </p:nvSpPr>
            <p:spPr bwMode="auto">
              <a:xfrm>
                <a:off x="5665788" y="4330700"/>
                <a:ext cx="822325" cy="366713"/>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360.35</a:t>
                </a:r>
              </a:p>
            </p:txBody>
          </p:sp>
        </p:grpSp>
        <p:sp>
          <p:nvSpPr>
            <p:cNvPr id="53" name="AutoShape 15"/>
            <p:cNvSpPr>
              <a:spLocks noChangeArrowheads="1"/>
            </p:cNvSpPr>
            <p:nvPr/>
          </p:nvSpPr>
          <p:spPr bwMode="auto">
            <a:xfrm>
              <a:off x="6627813" y="3081338"/>
              <a:ext cx="639762" cy="366712"/>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0</a:t>
              </a:r>
            </a:p>
          </p:txBody>
        </p:sp>
      </p:grpSp>
      <p:grpSp>
        <p:nvGrpSpPr>
          <p:cNvPr id="6" name="Group 29"/>
          <p:cNvGrpSpPr>
            <a:grpSpLocks/>
          </p:cNvGrpSpPr>
          <p:nvPr/>
        </p:nvGrpSpPr>
        <p:grpSpPr bwMode="auto">
          <a:xfrm>
            <a:off x="0" y="0"/>
            <a:ext cx="9139238" cy="277813"/>
            <a:chOff x="0" y="0"/>
            <a:chExt cx="9139428" cy="277813"/>
          </a:xfrm>
        </p:grpSpPr>
        <p:sp>
          <p:nvSpPr>
            <p:cNvPr id="38" name="TextBox 37"/>
            <p:cNvSpPr txBox="1"/>
            <p:nvPr/>
          </p:nvSpPr>
          <p:spPr bwMode="auto">
            <a:xfrm>
              <a:off x="0" y="0"/>
              <a:ext cx="1308127" cy="277813"/>
            </a:xfrm>
            <a:prstGeom prst="rect">
              <a:avLst/>
            </a:prstGeom>
            <a:solidFill>
              <a:schemeClr val="accent4">
                <a:lumMod val="40000"/>
                <a:lumOff val="60000"/>
              </a:schemeClr>
            </a:solidFill>
            <a:ln w="12700">
              <a:solidFill>
                <a:schemeClr val="tx1"/>
              </a:solidFill>
            </a:ln>
          </p:spPr>
          <p:txBody>
            <a:bodyPr>
              <a:spAutoFit/>
            </a:bodyPr>
            <a:lstStyle/>
            <a:p>
              <a:pPr algn="ctr">
                <a:defRPr/>
              </a:pPr>
              <a:r>
                <a:rPr lang="en-US" sz="1200" dirty="0">
                  <a:hlinkClick r:id="rId3" action="ppaction://hlinksldjump"/>
                </a:rPr>
                <a:t>INTRO</a:t>
              </a:r>
              <a:endParaRPr lang="en-US" sz="1200" dirty="0"/>
            </a:p>
          </p:txBody>
        </p:sp>
        <p:sp>
          <p:nvSpPr>
            <p:cNvPr id="39" name="TextBox 38"/>
            <p:cNvSpPr txBox="1"/>
            <p:nvPr/>
          </p:nvSpPr>
          <p:spPr bwMode="auto">
            <a:xfrm>
              <a:off x="1303365"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solidFill>
                    <a:srgbClr val="7C0019"/>
                  </a:solidFill>
                  <a:hlinkClick r:id="rId4" action="ppaction://hlinksldjump"/>
                </a:rPr>
                <a:t>FUTURE VALUE</a:t>
              </a:r>
              <a:endParaRPr lang="en-US" sz="1200" spc="-100" dirty="0">
                <a:solidFill>
                  <a:srgbClr val="7C0019"/>
                </a:solidFill>
              </a:endParaRPr>
            </a:p>
          </p:txBody>
        </p:sp>
        <p:sp>
          <p:nvSpPr>
            <p:cNvPr id="40" name="TextBox 39"/>
            <p:cNvSpPr txBox="1"/>
            <p:nvPr/>
          </p:nvSpPr>
          <p:spPr bwMode="auto">
            <a:xfrm>
              <a:off x="5215046"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5" action="ppaction://hlinksldjump"/>
                </a:rPr>
                <a:t>ANNUITIES</a:t>
              </a:r>
              <a:endParaRPr lang="en-US" sz="1200" dirty="0"/>
            </a:p>
          </p:txBody>
        </p:sp>
        <p:sp>
          <p:nvSpPr>
            <p:cNvPr id="41" name="TextBox 40"/>
            <p:cNvSpPr txBox="1"/>
            <p:nvPr/>
          </p:nvSpPr>
          <p:spPr bwMode="auto">
            <a:xfrm>
              <a:off x="2608317" y="0"/>
              <a:ext cx="1306539"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6" action="ppaction://hlinksldjump"/>
                </a:rPr>
                <a:t>PRESENT VALUE</a:t>
              </a:r>
              <a:endParaRPr lang="en-US" sz="1200" spc="-100" dirty="0"/>
            </a:p>
          </p:txBody>
        </p:sp>
        <p:sp>
          <p:nvSpPr>
            <p:cNvPr id="42" name="TextBox 41"/>
            <p:cNvSpPr txBox="1"/>
            <p:nvPr/>
          </p:nvSpPr>
          <p:spPr bwMode="auto">
            <a:xfrm>
              <a:off x="7823363" y="0"/>
              <a:ext cx="1316065" cy="277813"/>
            </a:xfrm>
            <a:prstGeom prst="rect">
              <a:avLst/>
            </a:prstGeom>
            <a:solidFill>
              <a:schemeClr val="bg2">
                <a:lumMod val="75000"/>
              </a:schemeClr>
            </a:solidFill>
            <a:ln>
              <a:solidFill>
                <a:schemeClr val="tx1"/>
              </a:solidFill>
            </a:ln>
          </p:spPr>
          <p:txBody>
            <a:bodyPr>
              <a:spAutoFit/>
            </a:bodyPr>
            <a:lstStyle/>
            <a:p>
              <a:pPr algn="ctr">
                <a:defRPr/>
              </a:pPr>
              <a:r>
                <a:rPr lang="en-US" sz="1200" spc="-100" dirty="0">
                  <a:hlinkClick r:id="rId7" action="ppaction://hlinksldjump"/>
                </a:rPr>
                <a:t>AMORTIZATION</a:t>
              </a:r>
              <a:endParaRPr lang="en-US" sz="1200" spc="-100" dirty="0"/>
            </a:p>
          </p:txBody>
        </p:sp>
        <p:sp>
          <p:nvSpPr>
            <p:cNvPr id="43" name="TextBox 42"/>
            <p:cNvSpPr txBox="1"/>
            <p:nvPr/>
          </p:nvSpPr>
          <p:spPr bwMode="auto">
            <a:xfrm>
              <a:off x="3911681"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8" action="ppaction://hlinksldjump"/>
                </a:rPr>
                <a:t>I &amp; N</a:t>
              </a:r>
              <a:endParaRPr lang="en-US" sz="1200" dirty="0"/>
            </a:p>
          </p:txBody>
        </p:sp>
        <p:sp>
          <p:nvSpPr>
            <p:cNvPr id="44" name="TextBox 43"/>
            <p:cNvSpPr txBox="1"/>
            <p:nvPr/>
          </p:nvSpPr>
          <p:spPr bwMode="auto">
            <a:xfrm>
              <a:off x="6518411"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9" action="ppaction://hlinksldjump"/>
                </a:rPr>
                <a:t>RATES/RETURN</a:t>
              </a:r>
              <a:endParaRPr lang="en-US" sz="1200" spc="-100" dirty="0"/>
            </a:p>
          </p:txBody>
        </p:sp>
      </p:grpSp>
      <p:sp>
        <p:nvSpPr>
          <p:cNvPr id="45" name="Pentagon 44"/>
          <p:cNvSpPr/>
          <p:nvPr/>
        </p:nvSpPr>
        <p:spPr bwMode="auto">
          <a:xfrm>
            <a:off x="0" y="276225"/>
            <a:ext cx="9097963" cy="92075"/>
          </a:xfrm>
          <a:prstGeom prst="homePlate">
            <a:avLst/>
          </a:prstGeom>
          <a:solidFill>
            <a:schemeClr val="tx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45"/>
                                        </p:tgtEl>
                                        <p:attrNameLst>
                                          <p:attrName>style.visibility</p:attrName>
                                        </p:attrNameLst>
                                      </p:cBhvr>
                                      <p:to>
                                        <p:strVal val="visible"/>
                                      </p:to>
                                    </p:set>
                                    <p:anim calcmode="lin" valueType="num">
                                      <p:cBhvr additive="base">
                                        <p:cTn id="12" dur="1000" fill="hold"/>
                                        <p:tgtEl>
                                          <p:spTgt spid="45"/>
                                        </p:tgtEl>
                                        <p:attrNameLst>
                                          <p:attrName>ppt_x</p:attrName>
                                        </p:attrNameLst>
                                      </p:cBhvr>
                                      <p:tavLst>
                                        <p:tav tm="0">
                                          <p:val>
                                            <p:strVal val="0-#ppt_w/2"/>
                                          </p:val>
                                        </p:tav>
                                        <p:tav tm="100000">
                                          <p:val>
                                            <p:strVal val="#ppt_x"/>
                                          </p:val>
                                        </p:tav>
                                      </p:tavLst>
                                    </p:anim>
                                    <p:anim calcmode="lin" valueType="num">
                                      <p:cBhvr additive="base">
                                        <p:cTn id="13" dur="1000" fill="hold"/>
                                        <p:tgtEl>
                                          <p:spTgt spid="4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284163"/>
            <a:ext cx="8229600" cy="987425"/>
          </a:xfrm>
        </p:spPr>
        <p:txBody>
          <a:bodyPr/>
          <a:lstStyle/>
          <a:p>
            <a:pPr eaLnBrk="1" hangingPunct="1"/>
            <a:r>
              <a:rPr lang="en-US" dirty="0" smtClean="0"/>
              <a:t>Drawing Time Lines</a:t>
            </a:r>
          </a:p>
        </p:txBody>
      </p:sp>
      <p:sp>
        <p:nvSpPr>
          <p:cNvPr id="21" name="Slide Number Placeholder 20"/>
          <p:cNvSpPr>
            <a:spLocks noGrp="1"/>
          </p:cNvSpPr>
          <p:nvPr>
            <p:ph type="sldNum" sz="quarter" idx="10"/>
          </p:nvPr>
        </p:nvSpPr>
        <p:spPr/>
        <p:txBody>
          <a:bodyPr/>
          <a:lstStyle/>
          <a:p>
            <a:pPr>
              <a:defRPr/>
            </a:pPr>
            <a:r>
              <a:rPr lang="en-US" dirty="0"/>
              <a:t>5-</a:t>
            </a:r>
            <a:fld id="{6AE83364-D66F-4596-AE54-BA1330AC5357}" type="slidenum">
              <a:rPr lang="en-US"/>
              <a:pPr>
                <a:defRPr/>
              </a:pPr>
              <a:t>4</a:t>
            </a:fld>
            <a:endParaRPr lang="en-US" dirty="0"/>
          </a:p>
        </p:txBody>
      </p:sp>
      <p:grpSp>
        <p:nvGrpSpPr>
          <p:cNvPr id="8196" name="Group 20"/>
          <p:cNvGrpSpPr>
            <a:grpSpLocks/>
          </p:cNvGrpSpPr>
          <p:nvPr/>
        </p:nvGrpSpPr>
        <p:grpSpPr bwMode="auto">
          <a:xfrm>
            <a:off x="914400" y="2209800"/>
            <a:ext cx="7075488" cy="2066925"/>
            <a:chOff x="576" y="1392"/>
            <a:chExt cx="4457" cy="1302"/>
          </a:xfrm>
        </p:grpSpPr>
        <p:sp>
          <p:nvSpPr>
            <p:cNvPr id="21508" name="Rectangle 4"/>
            <p:cNvSpPr>
              <a:spLocks noChangeArrowheads="1"/>
            </p:cNvSpPr>
            <p:nvPr/>
          </p:nvSpPr>
          <p:spPr bwMode="auto">
            <a:xfrm>
              <a:off x="1948" y="2422"/>
              <a:ext cx="414" cy="272"/>
            </a:xfrm>
            <a:prstGeom prst="rect">
              <a:avLst/>
            </a:prstGeom>
            <a:noFill/>
            <a:ln w="9525">
              <a:noFill/>
              <a:miter lim="800000"/>
              <a:headEnd/>
              <a:tailEnd/>
            </a:ln>
          </p:spPr>
          <p:txBody>
            <a:bodyPr wrap="none" lIns="92075" tIns="46038" rIns="92075" bIns="46038">
              <a:spAutoFit/>
            </a:bodyPr>
            <a:lstStyle/>
            <a:p>
              <a:pPr>
                <a:defRPr/>
              </a:pPr>
              <a:r>
                <a:rPr lang="en-US" sz="2200" dirty="0">
                  <a:solidFill>
                    <a:schemeClr val="accent1">
                      <a:lumMod val="50000"/>
                    </a:schemeClr>
                  </a:solidFill>
                  <a:latin typeface="Arial" panose="020B0604020202020204" pitchFamily="34" charset="0"/>
                  <a:cs typeface="Arial" panose="020B0604020202020204" pitchFamily="34" charset="0"/>
                </a:rPr>
                <a:t>100</a:t>
              </a:r>
            </a:p>
          </p:txBody>
        </p:sp>
        <p:sp>
          <p:nvSpPr>
            <p:cNvPr id="21509" name="Rectangle 5"/>
            <p:cNvSpPr>
              <a:spLocks noChangeArrowheads="1"/>
            </p:cNvSpPr>
            <p:nvPr/>
          </p:nvSpPr>
          <p:spPr bwMode="auto">
            <a:xfrm>
              <a:off x="4668" y="2422"/>
              <a:ext cx="365" cy="272"/>
            </a:xfrm>
            <a:prstGeom prst="rect">
              <a:avLst/>
            </a:prstGeom>
            <a:noFill/>
            <a:ln w="9525">
              <a:noFill/>
              <a:miter lim="800000"/>
              <a:headEnd/>
              <a:tailEnd/>
            </a:ln>
          </p:spPr>
          <p:txBody>
            <a:bodyPr wrap="none" lIns="92075" tIns="46038" rIns="92075" bIns="46038">
              <a:spAutoFit/>
            </a:bodyPr>
            <a:lstStyle/>
            <a:p>
              <a:pPr>
                <a:defRPr/>
              </a:pPr>
              <a:r>
                <a:rPr lang="en-US" sz="2200" dirty="0">
                  <a:solidFill>
                    <a:schemeClr val="accent1">
                      <a:lumMod val="50000"/>
                    </a:schemeClr>
                  </a:solidFill>
                  <a:latin typeface="Arial" panose="020B0604020202020204" pitchFamily="34" charset="0"/>
                  <a:cs typeface="Arial" panose="020B0604020202020204" pitchFamily="34" charset="0"/>
                </a:rPr>
                <a:t> 50</a:t>
              </a:r>
            </a:p>
          </p:txBody>
        </p:sp>
        <p:grpSp>
          <p:nvGrpSpPr>
            <p:cNvPr id="8208" name="Group 6"/>
            <p:cNvGrpSpPr>
              <a:grpSpLocks/>
            </p:cNvGrpSpPr>
            <p:nvPr/>
          </p:nvGrpSpPr>
          <p:grpSpPr bwMode="auto">
            <a:xfrm>
              <a:off x="748" y="2190"/>
              <a:ext cx="4080" cy="173"/>
              <a:chOff x="768" y="2322"/>
              <a:chExt cx="4080" cy="173"/>
            </a:xfrm>
          </p:grpSpPr>
          <p:sp>
            <p:nvSpPr>
              <p:cNvPr id="21519" name="Line 7"/>
              <p:cNvSpPr>
                <a:spLocks noChangeShapeType="1"/>
              </p:cNvSpPr>
              <p:nvPr/>
            </p:nvSpPr>
            <p:spPr bwMode="auto">
              <a:xfrm>
                <a:off x="768" y="2322"/>
                <a:ext cx="0" cy="173"/>
              </a:xfrm>
              <a:prstGeom prst="line">
                <a:avLst/>
              </a:prstGeom>
              <a:noFill/>
              <a:ln w="25400">
                <a:solidFill>
                  <a:schemeClr val="accent1">
                    <a:lumMod val="50000"/>
                  </a:schemeClr>
                </a:solidFill>
                <a:round/>
                <a:headEnd type="none" w="sm" len="sm"/>
                <a:tailEnd type="none" w="sm" len="sm"/>
              </a:ln>
            </p:spPr>
            <p:txBody>
              <a:bodyPr wrap="none" anchor="ctr"/>
              <a:lstStyle/>
              <a:p>
                <a:pPr>
                  <a:defRPr/>
                </a:pPr>
                <a:endParaRPr lang="en-US" sz="2900" dirty="0">
                  <a:solidFill>
                    <a:schemeClr val="accent1">
                      <a:lumMod val="50000"/>
                    </a:schemeClr>
                  </a:solidFill>
                  <a:latin typeface="Arial" panose="020B0604020202020204" pitchFamily="34" charset="0"/>
                  <a:cs typeface="Arial" panose="020B0604020202020204" pitchFamily="34" charset="0"/>
                </a:endParaRPr>
              </a:p>
            </p:txBody>
          </p:sp>
          <p:sp>
            <p:nvSpPr>
              <p:cNvPr id="21520" name="Line 8"/>
              <p:cNvSpPr>
                <a:spLocks noChangeShapeType="1"/>
              </p:cNvSpPr>
              <p:nvPr/>
            </p:nvSpPr>
            <p:spPr bwMode="auto">
              <a:xfrm>
                <a:off x="2160" y="2322"/>
                <a:ext cx="0" cy="173"/>
              </a:xfrm>
              <a:prstGeom prst="line">
                <a:avLst/>
              </a:prstGeom>
              <a:noFill/>
              <a:ln w="25400">
                <a:solidFill>
                  <a:schemeClr val="accent1">
                    <a:lumMod val="50000"/>
                  </a:schemeClr>
                </a:solidFill>
                <a:round/>
                <a:headEnd type="none" w="sm" len="sm"/>
                <a:tailEnd type="none" w="sm" len="sm"/>
              </a:ln>
            </p:spPr>
            <p:txBody>
              <a:bodyPr wrap="none" anchor="ctr"/>
              <a:lstStyle/>
              <a:p>
                <a:pPr>
                  <a:defRPr/>
                </a:pPr>
                <a:endParaRPr lang="en-US" sz="2900" dirty="0">
                  <a:solidFill>
                    <a:schemeClr val="accent1">
                      <a:lumMod val="50000"/>
                    </a:schemeClr>
                  </a:solidFill>
                  <a:latin typeface="Arial" panose="020B0604020202020204" pitchFamily="34" charset="0"/>
                  <a:cs typeface="Arial" panose="020B0604020202020204" pitchFamily="34" charset="0"/>
                </a:endParaRPr>
              </a:p>
            </p:txBody>
          </p:sp>
          <p:sp>
            <p:nvSpPr>
              <p:cNvPr id="21521" name="Line 9"/>
              <p:cNvSpPr>
                <a:spLocks noChangeShapeType="1"/>
              </p:cNvSpPr>
              <p:nvPr/>
            </p:nvSpPr>
            <p:spPr bwMode="auto">
              <a:xfrm>
                <a:off x="3408" y="2322"/>
                <a:ext cx="0" cy="173"/>
              </a:xfrm>
              <a:prstGeom prst="line">
                <a:avLst/>
              </a:prstGeom>
              <a:noFill/>
              <a:ln w="25400">
                <a:solidFill>
                  <a:schemeClr val="accent1">
                    <a:lumMod val="50000"/>
                  </a:schemeClr>
                </a:solidFill>
                <a:round/>
                <a:headEnd type="none" w="sm" len="sm"/>
                <a:tailEnd type="none" w="sm" len="sm"/>
              </a:ln>
            </p:spPr>
            <p:txBody>
              <a:bodyPr wrap="none" anchor="ctr"/>
              <a:lstStyle/>
              <a:p>
                <a:pPr>
                  <a:defRPr/>
                </a:pPr>
                <a:endParaRPr lang="en-US" sz="2900" dirty="0">
                  <a:solidFill>
                    <a:schemeClr val="accent1">
                      <a:lumMod val="50000"/>
                    </a:schemeClr>
                  </a:solidFill>
                  <a:latin typeface="Arial" panose="020B0604020202020204" pitchFamily="34" charset="0"/>
                  <a:cs typeface="Arial" panose="020B0604020202020204" pitchFamily="34" charset="0"/>
                </a:endParaRPr>
              </a:p>
            </p:txBody>
          </p:sp>
          <p:sp>
            <p:nvSpPr>
              <p:cNvPr id="21522" name="Line 10"/>
              <p:cNvSpPr>
                <a:spLocks noChangeShapeType="1"/>
              </p:cNvSpPr>
              <p:nvPr/>
            </p:nvSpPr>
            <p:spPr bwMode="auto">
              <a:xfrm>
                <a:off x="4848" y="2322"/>
                <a:ext cx="0" cy="173"/>
              </a:xfrm>
              <a:prstGeom prst="line">
                <a:avLst/>
              </a:prstGeom>
              <a:noFill/>
              <a:ln w="25400">
                <a:solidFill>
                  <a:schemeClr val="accent1">
                    <a:lumMod val="50000"/>
                  </a:schemeClr>
                </a:solidFill>
                <a:round/>
                <a:headEnd type="none" w="sm" len="sm"/>
                <a:tailEnd type="none" w="sm" len="sm"/>
              </a:ln>
            </p:spPr>
            <p:txBody>
              <a:bodyPr wrap="none" anchor="ctr"/>
              <a:lstStyle/>
              <a:p>
                <a:pPr>
                  <a:defRPr/>
                </a:pPr>
                <a:endParaRPr lang="en-US" sz="2900" dirty="0">
                  <a:solidFill>
                    <a:schemeClr val="accent1">
                      <a:lumMod val="50000"/>
                    </a:schemeClr>
                  </a:solidFill>
                  <a:latin typeface="Arial" panose="020B0604020202020204" pitchFamily="34" charset="0"/>
                  <a:cs typeface="Arial" panose="020B0604020202020204" pitchFamily="34" charset="0"/>
                </a:endParaRPr>
              </a:p>
            </p:txBody>
          </p:sp>
          <p:sp>
            <p:nvSpPr>
              <p:cNvPr id="21523" name="Line 11"/>
              <p:cNvSpPr>
                <a:spLocks noChangeShapeType="1"/>
              </p:cNvSpPr>
              <p:nvPr/>
            </p:nvSpPr>
            <p:spPr bwMode="auto">
              <a:xfrm>
                <a:off x="769" y="2408"/>
                <a:ext cx="4079" cy="0"/>
              </a:xfrm>
              <a:prstGeom prst="line">
                <a:avLst/>
              </a:prstGeom>
              <a:noFill/>
              <a:ln w="25400">
                <a:solidFill>
                  <a:schemeClr val="accent1">
                    <a:lumMod val="50000"/>
                  </a:schemeClr>
                </a:solidFill>
                <a:round/>
                <a:headEnd type="none" w="sm" len="sm"/>
                <a:tailEnd type="none" w="sm" len="sm"/>
              </a:ln>
            </p:spPr>
            <p:txBody>
              <a:bodyPr wrap="none" anchor="ctr"/>
              <a:lstStyle/>
              <a:p>
                <a:pPr>
                  <a:defRPr/>
                </a:pPr>
                <a:endParaRPr lang="en-US" sz="2900" dirty="0">
                  <a:solidFill>
                    <a:schemeClr val="accent1">
                      <a:lumMod val="50000"/>
                    </a:schemeClr>
                  </a:solidFill>
                  <a:latin typeface="Arial" panose="020B0604020202020204" pitchFamily="34" charset="0"/>
                  <a:cs typeface="Arial" panose="020B0604020202020204" pitchFamily="34" charset="0"/>
                </a:endParaRPr>
              </a:p>
            </p:txBody>
          </p:sp>
        </p:grpSp>
        <p:sp>
          <p:nvSpPr>
            <p:cNvPr id="21511" name="Rectangle 12"/>
            <p:cNvSpPr>
              <a:spLocks noChangeArrowheads="1"/>
            </p:cNvSpPr>
            <p:nvPr/>
          </p:nvSpPr>
          <p:spPr bwMode="auto">
            <a:xfrm>
              <a:off x="3226" y="2422"/>
              <a:ext cx="365" cy="272"/>
            </a:xfrm>
            <a:prstGeom prst="rect">
              <a:avLst/>
            </a:prstGeom>
            <a:noFill/>
            <a:ln w="9525">
              <a:noFill/>
              <a:miter lim="800000"/>
              <a:headEnd/>
              <a:tailEnd/>
            </a:ln>
          </p:spPr>
          <p:txBody>
            <a:bodyPr wrap="none" lIns="92075" tIns="46038" rIns="92075" bIns="46038">
              <a:spAutoFit/>
            </a:bodyPr>
            <a:lstStyle/>
            <a:p>
              <a:pPr>
                <a:defRPr/>
              </a:pPr>
              <a:r>
                <a:rPr lang="en-US" sz="2200" dirty="0">
                  <a:solidFill>
                    <a:schemeClr val="accent1">
                      <a:lumMod val="50000"/>
                    </a:schemeClr>
                  </a:solidFill>
                  <a:latin typeface="Arial" panose="020B0604020202020204" pitchFamily="34" charset="0"/>
                  <a:cs typeface="Arial" panose="020B0604020202020204" pitchFamily="34" charset="0"/>
                </a:rPr>
                <a:t> 75</a:t>
              </a:r>
            </a:p>
          </p:txBody>
        </p:sp>
        <p:sp>
          <p:nvSpPr>
            <p:cNvPr id="21512" name="Rectangle 13"/>
            <p:cNvSpPr>
              <a:spLocks noChangeArrowheads="1"/>
            </p:cNvSpPr>
            <p:nvPr/>
          </p:nvSpPr>
          <p:spPr bwMode="auto">
            <a:xfrm>
              <a:off x="654" y="1872"/>
              <a:ext cx="216" cy="272"/>
            </a:xfrm>
            <a:prstGeom prst="rect">
              <a:avLst/>
            </a:prstGeom>
            <a:noFill/>
            <a:ln w="9525">
              <a:noFill/>
              <a:miter lim="800000"/>
              <a:headEnd/>
              <a:tailEnd/>
            </a:ln>
          </p:spPr>
          <p:txBody>
            <a:bodyPr wrap="none" lIns="92075" tIns="46038" rIns="92075" bIns="46038">
              <a:spAutoFit/>
            </a:bodyPr>
            <a:lstStyle/>
            <a:p>
              <a:pPr>
                <a:defRPr/>
              </a:pPr>
              <a:r>
                <a:rPr lang="en-US" sz="2200" dirty="0">
                  <a:solidFill>
                    <a:schemeClr val="accent1">
                      <a:lumMod val="50000"/>
                    </a:schemeClr>
                  </a:solidFill>
                  <a:latin typeface="Arial" panose="020B0604020202020204" pitchFamily="34" charset="0"/>
                  <a:cs typeface="Arial" panose="020B0604020202020204" pitchFamily="34" charset="0"/>
                </a:rPr>
                <a:t>0</a:t>
              </a:r>
            </a:p>
          </p:txBody>
        </p:sp>
        <p:sp>
          <p:nvSpPr>
            <p:cNvPr id="21513" name="Rectangle 14"/>
            <p:cNvSpPr>
              <a:spLocks noChangeArrowheads="1"/>
            </p:cNvSpPr>
            <p:nvPr/>
          </p:nvSpPr>
          <p:spPr bwMode="auto">
            <a:xfrm>
              <a:off x="2049" y="1872"/>
              <a:ext cx="216" cy="272"/>
            </a:xfrm>
            <a:prstGeom prst="rect">
              <a:avLst/>
            </a:prstGeom>
            <a:noFill/>
            <a:ln w="9525">
              <a:noFill/>
              <a:miter lim="800000"/>
              <a:headEnd/>
              <a:tailEnd/>
            </a:ln>
          </p:spPr>
          <p:txBody>
            <a:bodyPr wrap="none" lIns="92075" tIns="46038" rIns="92075" bIns="46038">
              <a:spAutoFit/>
            </a:bodyPr>
            <a:lstStyle/>
            <a:p>
              <a:pPr>
                <a:defRPr/>
              </a:pPr>
              <a:r>
                <a:rPr lang="en-US" sz="2200" dirty="0">
                  <a:solidFill>
                    <a:schemeClr val="accent1">
                      <a:lumMod val="50000"/>
                    </a:schemeClr>
                  </a:solidFill>
                  <a:latin typeface="Arial" panose="020B0604020202020204" pitchFamily="34" charset="0"/>
                  <a:cs typeface="Arial" panose="020B0604020202020204" pitchFamily="34" charset="0"/>
                </a:rPr>
                <a:t>1</a:t>
              </a:r>
            </a:p>
          </p:txBody>
        </p:sp>
        <p:sp>
          <p:nvSpPr>
            <p:cNvPr id="21514" name="Rectangle 15"/>
            <p:cNvSpPr>
              <a:spLocks noChangeArrowheads="1"/>
            </p:cNvSpPr>
            <p:nvPr/>
          </p:nvSpPr>
          <p:spPr bwMode="auto">
            <a:xfrm>
              <a:off x="3285" y="1872"/>
              <a:ext cx="216" cy="272"/>
            </a:xfrm>
            <a:prstGeom prst="rect">
              <a:avLst/>
            </a:prstGeom>
            <a:noFill/>
            <a:ln w="9525">
              <a:noFill/>
              <a:miter lim="800000"/>
              <a:headEnd/>
              <a:tailEnd/>
            </a:ln>
          </p:spPr>
          <p:txBody>
            <a:bodyPr wrap="none" lIns="92075" tIns="46038" rIns="92075" bIns="46038">
              <a:spAutoFit/>
            </a:bodyPr>
            <a:lstStyle/>
            <a:p>
              <a:pPr>
                <a:defRPr/>
              </a:pPr>
              <a:r>
                <a:rPr lang="en-US" sz="2200" dirty="0">
                  <a:solidFill>
                    <a:schemeClr val="accent1">
                      <a:lumMod val="50000"/>
                    </a:schemeClr>
                  </a:solidFill>
                  <a:latin typeface="Arial" panose="020B0604020202020204" pitchFamily="34" charset="0"/>
                  <a:cs typeface="Arial" panose="020B0604020202020204" pitchFamily="34" charset="0"/>
                </a:rPr>
                <a:t>2</a:t>
              </a:r>
            </a:p>
          </p:txBody>
        </p:sp>
        <p:sp>
          <p:nvSpPr>
            <p:cNvPr id="21515" name="Rectangle 16"/>
            <p:cNvSpPr>
              <a:spLocks noChangeArrowheads="1"/>
            </p:cNvSpPr>
            <p:nvPr/>
          </p:nvSpPr>
          <p:spPr bwMode="auto">
            <a:xfrm>
              <a:off x="4733" y="1872"/>
              <a:ext cx="216" cy="272"/>
            </a:xfrm>
            <a:prstGeom prst="rect">
              <a:avLst/>
            </a:prstGeom>
            <a:noFill/>
            <a:ln w="9525">
              <a:noFill/>
              <a:miter lim="800000"/>
              <a:headEnd/>
              <a:tailEnd/>
            </a:ln>
          </p:spPr>
          <p:txBody>
            <a:bodyPr wrap="none" lIns="92075" tIns="46038" rIns="92075" bIns="46038">
              <a:spAutoFit/>
            </a:bodyPr>
            <a:lstStyle/>
            <a:p>
              <a:pPr>
                <a:defRPr/>
              </a:pPr>
              <a:r>
                <a:rPr lang="en-US" sz="2200" dirty="0">
                  <a:solidFill>
                    <a:schemeClr val="accent1">
                      <a:lumMod val="50000"/>
                    </a:schemeClr>
                  </a:solidFill>
                  <a:latin typeface="Arial" panose="020B0604020202020204" pitchFamily="34" charset="0"/>
                  <a:cs typeface="Arial" panose="020B0604020202020204" pitchFamily="34" charset="0"/>
                </a:rPr>
                <a:t>3</a:t>
              </a:r>
            </a:p>
          </p:txBody>
        </p:sp>
        <p:sp>
          <p:nvSpPr>
            <p:cNvPr id="21516" name="Rectangle 17"/>
            <p:cNvSpPr>
              <a:spLocks noChangeArrowheads="1"/>
            </p:cNvSpPr>
            <p:nvPr/>
          </p:nvSpPr>
          <p:spPr bwMode="auto">
            <a:xfrm>
              <a:off x="1044" y="2073"/>
              <a:ext cx="305" cy="252"/>
            </a:xfrm>
            <a:prstGeom prst="rect">
              <a:avLst/>
            </a:prstGeom>
            <a:noFill/>
            <a:ln w="9525">
              <a:noFill/>
              <a:miter lim="800000"/>
              <a:headEnd/>
              <a:tailEnd/>
            </a:ln>
          </p:spPr>
          <p:txBody>
            <a:bodyPr wrap="none" lIns="92075" tIns="46038" rIns="92075" bIns="46038">
              <a:spAutoFit/>
            </a:bodyPr>
            <a:lstStyle/>
            <a:p>
              <a:pPr>
                <a:defRPr/>
              </a:pPr>
              <a:r>
                <a:rPr lang="en-US" sz="2000" dirty="0">
                  <a:solidFill>
                    <a:schemeClr val="accent1">
                      <a:lumMod val="50000"/>
                    </a:schemeClr>
                  </a:solidFill>
                  <a:latin typeface="Arial" panose="020B0604020202020204" pitchFamily="34" charset="0"/>
                  <a:cs typeface="Arial" panose="020B0604020202020204" pitchFamily="34" charset="0"/>
                </a:rPr>
                <a:t>I%</a:t>
              </a:r>
            </a:p>
          </p:txBody>
        </p:sp>
        <p:sp>
          <p:nvSpPr>
            <p:cNvPr id="21517" name="Rectangle 18"/>
            <p:cNvSpPr>
              <a:spLocks noChangeArrowheads="1"/>
            </p:cNvSpPr>
            <p:nvPr/>
          </p:nvSpPr>
          <p:spPr bwMode="auto">
            <a:xfrm>
              <a:off x="576" y="2422"/>
              <a:ext cx="375" cy="272"/>
            </a:xfrm>
            <a:prstGeom prst="rect">
              <a:avLst/>
            </a:prstGeom>
            <a:noFill/>
            <a:ln w="9525">
              <a:noFill/>
              <a:miter lim="800000"/>
              <a:headEnd/>
              <a:tailEnd/>
            </a:ln>
          </p:spPr>
          <p:txBody>
            <a:bodyPr wrap="none" lIns="92075" tIns="46038" rIns="92075" bIns="46038">
              <a:spAutoFit/>
            </a:bodyPr>
            <a:lstStyle/>
            <a:p>
              <a:pPr>
                <a:defRPr/>
              </a:pPr>
              <a:r>
                <a:rPr lang="en-US" sz="2200" dirty="0">
                  <a:solidFill>
                    <a:schemeClr val="accent1">
                      <a:lumMod val="50000"/>
                    </a:schemeClr>
                  </a:solidFill>
                  <a:latin typeface="Arial" panose="020B0604020202020204" pitchFamily="34" charset="0"/>
                  <a:cs typeface="Arial" panose="020B0604020202020204" pitchFamily="34" charset="0"/>
                </a:rPr>
                <a:t>-50</a:t>
              </a:r>
            </a:p>
          </p:txBody>
        </p:sp>
        <p:sp>
          <p:nvSpPr>
            <p:cNvPr id="21518" name="Text Box 19"/>
            <p:cNvSpPr txBox="1">
              <a:spLocks noChangeArrowheads="1"/>
            </p:cNvSpPr>
            <p:nvPr/>
          </p:nvSpPr>
          <p:spPr bwMode="auto">
            <a:xfrm>
              <a:off x="576" y="1392"/>
              <a:ext cx="3168" cy="310"/>
            </a:xfrm>
            <a:prstGeom prst="rect">
              <a:avLst/>
            </a:prstGeom>
            <a:noFill/>
            <a:ln w="9525">
              <a:noFill/>
              <a:miter lim="800000"/>
              <a:headEnd/>
              <a:tailEnd/>
            </a:ln>
          </p:spPr>
          <p:txBody>
            <a:bodyPr>
              <a:spAutoFit/>
            </a:bodyPr>
            <a:lstStyle/>
            <a:p>
              <a:pPr>
                <a:spcBef>
                  <a:spcPct val="50000"/>
                </a:spcBef>
                <a:defRPr/>
              </a:pPr>
              <a:r>
                <a:rPr lang="en-US" sz="2600" dirty="0">
                  <a:solidFill>
                    <a:schemeClr val="accent1">
                      <a:lumMod val="50000"/>
                    </a:schemeClr>
                  </a:solidFill>
                  <a:latin typeface="Arial" panose="020B0604020202020204" pitchFamily="34" charset="0"/>
                  <a:cs typeface="Arial" panose="020B0604020202020204" pitchFamily="34" charset="0"/>
                </a:rPr>
                <a:t>Uneven cash flow stream</a:t>
              </a:r>
            </a:p>
          </p:txBody>
        </p:sp>
      </p:grpSp>
      <p:sp>
        <p:nvSpPr>
          <p:cNvPr id="29" name="Pentagon 28"/>
          <p:cNvSpPr/>
          <p:nvPr/>
        </p:nvSpPr>
        <p:spPr bwMode="auto">
          <a:xfrm>
            <a:off x="0" y="276225"/>
            <a:ext cx="1308100" cy="92075"/>
          </a:xfrm>
          <a:prstGeom prst="homePlate">
            <a:avLst/>
          </a:prstGeom>
          <a:solidFill>
            <a:schemeClr val="tx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4" name="Group 30"/>
          <p:cNvGrpSpPr>
            <a:grpSpLocks/>
          </p:cNvGrpSpPr>
          <p:nvPr/>
        </p:nvGrpSpPr>
        <p:grpSpPr bwMode="auto">
          <a:xfrm>
            <a:off x="0" y="0"/>
            <a:ext cx="9139238" cy="277813"/>
            <a:chOff x="0" y="0"/>
            <a:chExt cx="9139428" cy="277813"/>
          </a:xfrm>
        </p:grpSpPr>
        <p:sp>
          <p:nvSpPr>
            <p:cNvPr id="32" name="TextBox 31"/>
            <p:cNvSpPr txBox="1"/>
            <p:nvPr/>
          </p:nvSpPr>
          <p:spPr bwMode="auto">
            <a:xfrm>
              <a:off x="0" y="0"/>
              <a:ext cx="1308127" cy="277813"/>
            </a:xfrm>
            <a:prstGeom prst="rect">
              <a:avLst/>
            </a:prstGeom>
            <a:solidFill>
              <a:schemeClr val="bg2">
                <a:lumMod val="75000"/>
              </a:schemeClr>
            </a:solidFill>
            <a:ln w="12700">
              <a:solidFill>
                <a:schemeClr val="tx1"/>
              </a:solidFill>
            </a:ln>
          </p:spPr>
          <p:txBody>
            <a:bodyPr>
              <a:spAutoFit/>
            </a:bodyPr>
            <a:lstStyle/>
            <a:p>
              <a:pPr algn="ctr">
                <a:defRPr/>
              </a:pPr>
              <a:r>
                <a:rPr lang="en-US" sz="1200" dirty="0">
                  <a:hlinkClick r:id="rId3" action="ppaction://hlinksldjump"/>
                </a:rPr>
                <a:t>INTRO</a:t>
              </a:r>
              <a:endParaRPr lang="en-US" sz="1200" dirty="0"/>
            </a:p>
          </p:txBody>
        </p:sp>
        <p:sp>
          <p:nvSpPr>
            <p:cNvPr id="33" name="TextBox 32"/>
            <p:cNvSpPr txBox="1"/>
            <p:nvPr/>
          </p:nvSpPr>
          <p:spPr bwMode="auto">
            <a:xfrm>
              <a:off x="1303365"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solidFill>
                    <a:srgbClr val="7C0019"/>
                  </a:solidFill>
                  <a:hlinkClick r:id="rId4" action="ppaction://hlinksldjump"/>
                </a:rPr>
                <a:t>FUTURE VALUE</a:t>
              </a:r>
              <a:endParaRPr lang="en-US" sz="1200" spc="-100" dirty="0">
                <a:solidFill>
                  <a:srgbClr val="7C0019"/>
                </a:solidFill>
              </a:endParaRPr>
            </a:p>
          </p:txBody>
        </p:sp>
        <p:sp>
          <p:nvSpPr>
            <p:cNvPr id="34" name="TextBox 33"/>
            <p:cNvSpPr txBox="1"/>
            <p:nvPr/>
          </p:nvSpPr>
          <p:spPr bwMode="auto">
            <a:xfrm>
              <a:off x="5215046"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5" action="ppaction://hlinksldjump"/>
                </a:rPr>
                <a:t>ANNUITIES</a:t>
              </a:r>
              <a:endParaRPr lang="en-US" sz="1200" dirty="0"/>
            </a:p>
          </p:txBody>
        </p:sp>
        <p:sp>
          <p:nvSpPr>
            <p:cNvPr id="35" name="TextBox 34"/>
            <p:cNvSpPr txBox="1"/>
            <p:nvPr/>
          </p:nvSpPr>
          <p:spPr bwMode="auto">
            <a:xfrm>
              <a:off x="2608317" y="0"/>
              <a:ext cx="1306539"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6" action="ppaction://hlinksldjump"/>
                </a:rPr>
                <a:t>PRESENT VALUE</a:t>
              </a:r>
              <a:endParaRPr lang="en-US" sz="1200" spc="-100" dirty="0"/>
            </a:p>
          </p:txBody>
        </p:sp>
        <p:sp>
          <p:nvSpPr>
            <p:cNvPr id="36" name="TextBox 35"/>
            <p:cNvSpPr txBox="1"/>
            <p:nvPr/>
          </p:nvSpPr>
          <p:spPr bwMode="auto">
            <a:xfrm>
              <a:off x="7823363" y="0"/>
              <a:ext cx="1316065"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7" action="ppaction://hlinksldjump"/>
                </a:rPr>
                <a:t>AMORTIZATION</a:t>
              </a:r>
              <a:endParaRPr lang="en-US" sz="1200" spc="-100" dirty="0"/>
            </a:p>
          </p:txBody>
        </p:sp>
        <p:sp>
          <p:nvSpPr>
            <p:cNvPr id="37" name="TextBox 36"/>
            <p:cNvSpPr txBox="1"/>
            <p:nvPr/>
          </p:nvSpPr>
          <p:spPr bwMode="auto">
            <a:xfrm>
              <a:off x="3911681"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8" action="ppaction://hlinksldjump"/>
                </a:rPr>
                <a:t>I &amp; N</a:t>
              </a:r>
              <a:endParaRPr lang="en-US" sz="1200" dirty="0"/>
            </a:p>
          </p:txBody>
        </p:sp>
        <p:sp>
          <p:nvSpPr>
            <p:cNvPr id="44" name="TextBox 43"/>
            <p:cNvSpPr txBox="1"/>
            <p:nvPr/>
          </p:nvSpPr>
          <p:spPr bwMode="auto">
            <a:xfrm>
              <a:off x="6518411"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9" action="ppaction://hlinksldjump"/>
                </a:rPr>
                <a:t>RATES/RETURN</a:t>
              </a:r>
              <a:endParaRPr lang="en-US" sz="1200" spc="-100"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9"/>
                                        </p:tgtEl>
                                        <p:attrNameLst>
                                          <p:attrName>style.visibility</p:attrName>
                                        </p:attrNameLst>
                                      </p:cBhvr>
                                      <p:to>
                                        <p:strVal val="visible"/>
                                      </p:to>
                                    </p:set>
                                    <p:anim calcmode="lin" valueType="num">
                                      <p:cBhvr additive="base">
                                        <p:cTn id="12" dur="1000" fill="hold"/>
                                        <p:tgtEl>
                                          <p:spTgt spid="29"/>
                                        </p:tgtEl>
                                        <p:attrNameLst>
                                          <p:attrName>ppt_x</p:attrName>
                                        </p:attrNameLst>
                                      </p:cBhvr>
                                      <p:tavLst>
                                        <p:tav tm="0">
                                          <p:val>
                                            <p:strVal val="0-#ppt_w/2"/>
                                          </p:val>
                                        </p:tav>
                                        <p:tav tm="100000">
                                          <p:val>
                                            <p:strVal val="#ppt_x"/>
                                          </p:val>
                                        </p:tav>
                                      </p:tavLst>
                                    </p:anim>
                                    <p:anim calcmode="lin" valueType="num">
                                      <p:cBhvr additive="base">
                                        <p:cTn id="13" dur="1000" fill="hold"/>
                                        <p:tgtEl>
                                          <p:spTgt spid="2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368300"/>
            <a:ext cx="8229600" cy="903288"/>
          </a:xfrm>
        </p:spPr>
        <p:txBody>
          <a:bodyPr/>
          <a:lstStyle/>
          <a:p>
            <a:pPr eaLnBrk="1" hangingPunct="1"/>
            <a:r>
              <a:rPr lang="en-US" dirty="0" smtClean="0"/>
              <a:t>Step 2:</a:t>
            </a:r>
            <a:br>
              <a:rPr lang="en-US" dirty="0" smtClean="0"/>
            </a:br>
            <a:r>
              <a:rPr lang="en-US" dirty="0" smtClean="0"/>
              <a:t>Find the Interest Paid in Year 1</a:t>
            </a:r>
          </a:p>
        </p:txBody>
      </p:sp>
      <p:sp>
        <p:nvSpPr>
          <p:cNvPr id="69635" name="Rectangle 3"/>
          <p:cNvSpPr>
            <a:spLocks noGrp="1" noChangeArrowheads="1"/>
          </p:cNvSpPr>
          <p:nvPr>
            <p:ph sz="quarter" idx="1"/>
          </p:nvPr>
        </p:nvSpPr>
        <p:spPr>
          <a:xfrm>
            <a:off x="612775" y="1600200"/>
            <a:ext cx="7616825" cy="4495800"/>
          </a:xfrm>
        </p:spPr>
        <p:txBody>
          <a:bodyPr/>
          <a:lstStyle/>
          <a:p>
            <a:pPr eaLnBrk="1" hangingPunct="1">
              <a:defRPr/>
            </a:pPr>
            <a:r>
              <a:rPr lang="en-US" dirty="0" smtClean="0"/>
              <a:t>The borrower will owe interest upon the initial balance at the end of the first year.  Interest to be paid in the first year can be found by multiplying the beginning balance by the interest rate.</a:t>
            </a:r>
          </a:p>
          <a:p>
            <a:pPr eaLnBrk="1" hangingPunct="1">
              <a:buFont typeface="Wingdings" pitchFamily="2" charset="2"/>
              <a:buNone/>
              <a:defRPr/>
            </a:pPr>
            <a:endParaRPr lang="en-US" dirty="0" smtClean="0"/>
          </a:p>
          <a:p>
            <a:pPr eaLnBrk="1" hangingPunct="1">
              <a:buFont typeface="Wingdings" pitchFamily="2" charset="2"/>
              <a:buNone/>
              <a:defRPr/>
            </a:pPr>
            <a:r>
              <a:rPr lang="en-US" dirty="0" smtClean="0"/>
              <a:t>		INT</a:t>
            </a:r>
            <a:r>
              <a:rPr lang="en-US" baseline="-25000" dirty="0" smtClean="0"/>
              <a:t>t</a:t>
            </a:r>
            <a:r>
              <a:rPr lang="en-US" dirty="0" smtClean="0"/>
              <a:t> = Beg bal</a:t>
            </a:r>
            <a:r>
              <a:rPr lang="en-US" baseline="-25000" dirty="0" smtClean="0"/>
              <a:t>t</a:t>
            </a:r>
            <a:r>
              <a:rPr lang="en-US" dirty="0" smtClean="0"/>
              <a:t>(I)</a:t>
            </a:r>
          </a:p>
          <a:p>
            <a:pPr eaLnBrk="1" hangingPunct="1">
              <a:buFont typeface="Wingdings" pitchFamily="2" charset="2"/>
              <a:buNone/>
              <a:defRPr/>
            </a:pPr>
            <a:r>
              <a:rPr lang="en-US" dirty="0" smtClean="0"/>
              <a:t>		INT</a:t>
            </a:r>
            <a:r>
              <a:rPr lang="en-US" baseline="-25000" dirty="0" smtClean="0"/>
              <a:t>1</a:t>
            </a:r>
            <a:r>
              <a:rPr lang="en-US" dirty="0" smtClean="0"/>
              <a:t> = $1,000(0.04) = $40</a:t>
            </a:r>
          </a:p>
        </p:txBody>
      </p:sp>
      <p:sp>
        <p:nvSpPr>
          <p:cNvPr id="5" name="Slide Number Placeholder 4"/>
          <p:cNvSpPr>
            <a:spLocks noGrp="1"/>
          </p:cNvSpPr>
          <p:nvPr>
            <p:ph type="sldNum" sz="quarter" idx="10"/>
          </p:nvPr>
        </p:nvSpPr>
        <p:spPr/>
        <p:txBody>
          <a:bodyPr/>
          <a:lstStyle/>
          <a:p>
            <a:pPr>
              <a:defRPr/>
            </a:pPr>
            <a:r>
              <a:rPr lang="en-US" dirty="0"/>
              <a:t>5-</a:t>
            </a:r>
            <a:fld id="{C45664AE-1553-41E5-A340-1259A39D38E2}" type="slidenum">
              <a:rPr lang="en-US"/>
              <a:pPr>
                <a:defRPr/>
              </a:pPr>
              <a:t>40</a:t>
            </a:fld>
            <a:endParaRPr lang="en-US" dirty="0"/>
          </a:p>
        </p:txBody>
      </p:sp>
      <p:grpSp>
        <p:nvGrpSpPr>
          <p:cNvPr id="2" name="Group 12"/>
          <p:cNvGrpSpPr>
            <a:grpSpLocks/>
          </p:cNvGrpSpPr>
          <p:nvPr/>
        </p:nvGrpSpPr>
        <p:grpSpPr bwMode="auto">
          <a:xfrm>
            <a:off x="0" y="0"/>
            <a:ext cx="9139238" cy="277813"/>
            <a:chOff x="0" y="0"/>
            <a:chExt cx="9139428" cy="277813"/>
          </a:xfrm>
        </p:grpSpPr>
        <p:sp>
          <p:nvSpPr>
            <p:cNvPr id="14" name="TextBox 13"/>
            <p:cNvSpPr txBox="1"/>
            <p:nvPr/>
          </p:nvSpPr>
          <p:spPr bwMode="auto">
            <a:xfrm>
              <a:off x="0" y="0"/>
              <a:ext cx="1308127" cy="277813"/>
            </a:xfrm>
            <a:prstGeom prst="rect">
              <a:avLst/>
            </a:prstGeom>
            <a:solidFill>
              <a:schemeClr val="accent4">
                <a:lumMod val="40000"/>
                <a:lumOff val="60000"/>
              </a:schemeClr>
            </a:solidFill>
            <a:ln w="12700">
              <a:solidFill>
                <a:schemeClr val="tx1"/>
              </a:solidFill>
            </a:ln>
          </p:spPr>
          <p:txBody>
            <a:bodyPr>
              <a:spAutoFit/>
            </a:bodyPr>
            <a:lstStyle/>
            <a:p>
              <a:pPr algn="ctr">
                <a:defRPr/>
              </a:pPr>
              <a:r>
                <a:rPr lang="en-US" sz="1200" dirty="0">
                  <a:hlinkClick r:id="rId3" action="ppaction://hlinksldjump"/>
                </a:rPr>
                <a:t>INTRO</a:t>
              </a:r>
              <a:endParaRPr lang="en-US" sz="1200" dirty="0"/>
            </a:p>
          </p:txBody>
        </p:sp>
        <p:sp>
          <p:nvSpPr>
            <p:cNvPr id="15" name="TextBox 14"/>
            <p:cNvSpPr txBox="1"/>
            <p:nvPr/>
          </p:nvSpPr>
          <p:spPr bwMode="auto">
            <a:xfrm>
              <a:off x="1303365"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solidFill>
                    <a:srgbClr val="7C0019"/>
                  </a:solidFill>
                  <a:hlinkClick r:id="rId4" action="ppaction://hlinksldjump"/>
                </a:rPr>
                <a:t>FUTURE VALUE</a:t>
              </a:r>
              <a:endParaRPr lang="en-US" sz="1200" spc="-100" dirty="0">
                <a:solidFill>
                  <a:srgbClr val="7C0019"/>
                </a:solidFill>
              </a:endParaRPr>
            </a:p>
          </p:txBody>
        </p:sp>
        <p:sp>
          <p:nvSpPr>
            <p:cNvPr id="16" name="TextBox 15"/>
            <p:cNvSpPr txBox="1"/>
            <p:nvPr/>
          </p:nvSpPr>
          <p:spPr bwMode="auto">
            <a:xfrm>
              <a:off x="5215046"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5" action="ppaction://hlinksldjump"/>
                </a:rPr>
                <a:t>ANNUITIES</a:t>
              </a:r>
              <a:endParaRPr lang="en-US" sz="1200" dirty="0"/>
            </a:p>
          </p:txBody>
        </p:sp>
        <p:sp>
          <p:nvSpPr>
            <p:cNvPr id="17" name="TextBox 16"/>
            <p:cNvSpPr txBox="1"/>
            <p:nvPr/>
          </p:nvSpPr>
          <p:spPr bwMode="auto">
            <a:xfrm>
              <a:off x="2608317" y="0"/>
              <a:ext cx="1306539"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6" action="ppaction://hlinksldjump"/>
                </a:rPr>
                <a:t>PRESENT VALUE</a:t>
              </a:r>
              <a:endParaRPr lang="en-US" sz="1200" spc="-100" dirty="0"/>
            </a:p>
          </p:txBody>
        </p:sp>
        <p:sp>
          <p:nvSpPr>
            <p:cNvPr id="18" name="TextBox 17"/>
            <p:cNvSpPr txBox="1"/>
            <p:nvPr/>
          </p:nvSpPr>
          <p:spPr bwMode="auto">
            <a:xfrm>
              <a:off x="7823363" y="0"/>
              <a:ext cx="1316065" cy="277813"/>
            </a:xfrm>
            <a:prstGeom prst="rect">
              <a:avLst/>
            </a:prstGeom>
            <a:solidFill>
              <a:schemeClr val="bg2">
                <a:lumMod val="75000"/>
              </a:schemeClr>
            </a:solidFill>
            <a:ln>
              <a:solidFill>
                <a:schemeClr val="tx1"/>
              </a:solidFill>
            </a:ln>
          </p:spPr>
          <p:txBody>
            <a:bodyPr>
              <a:spAutoFit/>
            </a:bodyPr>
            <a:lstStyle/>
            <a:p>
              <a:pPr algn="ctr">
                <a:defRPr/>
              </a:pPr>
              <a:r>
                <a:rPr lang="en-US" sz="1200" spc="-100" dirty="0">
                  <a:hlinkClick r:id="rId7" action="ppaction://hlinksldjump"/>
                </a:rPr>
                <a:t>AMORTIZATION</a:t>
              </a:r>
              <a:endParaRPr lang="en-US" sz="1200" spc="-100" dirty="0"/>
            </a:p>
          </p:txBody>
        </p:sp>
        <p:sp>
          <p:nvSpPr>
            <p:cNvPr id="19" name="TextBox 18"/>
            <p:cNvSpPr txBox="1"/>
            <p:nvPr/>
          </p:nvSpPr>
          <p:spPr bwMode="auto">
            <a:xfrm>
              <a:off x="3911681"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8" action="ppaction://hlinksldjump"/>
                </a:rPr>
                <a:t>I &amp; N</a:t>
              </a:r>
              <a:endParaRPr lang="en-US" sz="1200" dirty="0"/>
            </a:p>
          </p:txBody>
        </p:sp>
        <p:sp>
          <p:nvSpPr>
            <p:cNvPr id="20" name="TextBox 19"/>
            <p:cNvSpPr txBox="1"/>
            <p:nvPr/>
          </p:nvSpPr>
          <p:spPr bwMode="auto">
            <a:xfrm>
              <a:off x="6518411"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9" action="ppaction://hlinksldjump"/>
                </a:rPr>
                <a:t>RATES/RETURN</a:t>
              </a:r>
              <a:endParaRPr lang="en-US" sz="1200" spc="-100" dirty="0"/>
            </a:p>
          </p:txBody>
        </p:sp>
      </p:grpSp>
      <p:sp>
        <p:nvSpPr>
          <p:cNvPr id="21" name="Pentagon 20"/>
          <p:cNvSpPr/>
          <p:nvPr/>
        </p:nvSpPr>
        <p:spPr bwMode="auto">
          <a:xfrm>
            <a:off x="0" y="276225"/>
            <a:ext cx="9097963" cy="92075"/>
          </a:xfrm>
          <a:prstGeom prst="homePlate">
            <a:avLst/>
          </a:prstGeom>
          <a:solidFill>
            <a:schemeClr val="tx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1"/>
                                        </p:tgtEl>
                                        <p:attrNameLst>
                                          <p:attrName>style.visibility</p:attrName>
                                        </p:attrNameLst>
                                      </p:cBhvr>
                                      <p:to>
                                        <p:strVal val="visible"/>
                                      </p:to>
                                    </p:set>
                                    <p:anim calcmode="lin" valueType="num">
                                      <p:cBhvr additive="base">
                                        <p:cTn id="12" dur="1000" fill="hold"/>
                                        <p:tgtEl>
                                          <p:spTgt spid="21"/>
                                        </p:tgtEl>
                                        <p:attrNameLst>
                                          <p:attrName>ppt_x</p:attrName>
                                        </p:attrNameLst>
                                      </p:cBhvr>
                                      <p:tavLst>
                                        <p:tav tm="0">
                                          <p:val>
                                            <p:strVal val="0-#ppt_w/2"/>
                                          </p:val>
                                        </p:tav>
                                        <p:tav tm="100000">
                                          <p:val>
                                            <p:strVal val="#ppt_x"/>
                                          </p:val>
                                        </p:tav>
                                      </p:tavLst>
                                    </p:anim>
                                    <p:anim calcmode="lin" valueType="num">
                                      <p:cBhvr additive="base">
                                        <p:cTn id="13" dur="1000" fill="hold"/>
                                        <p:tgtEl>
                                          <p:spTgt spid="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276225"/>
            <a:ext cx="8229600" cy="995363"/>
          </a:xfrm>
        </p:spPr>
        <p:txBody>
          <a:bodyPr/>
          <a:lstStyle/>
          <a:p>
            <a:pPr eaLnBrk="1" hangingPunct="1"/>
            <a:r>
              <a:rPr lang="en-US" dirty="0" smtClean="0"/>
              <a:t>Step 3:</a:t>
            </a:r>
            <a:br>
              <a:rPr lang="en-US" dirty="0" smtClean="0"/>
            </a:br>
            <a:r>
              <a:rPr lang="en-US" dirty="0" smtClean="0"/>
              <a:t>Find the Principal Repaid in Year 1</a:t>
            </a:r>
          </a:p>
        </p:txBody>
      </p:sp>
      <p:sp>
        <p:nvSpPr>
          <p:cNvPr id="70659" name="Rectangle 3"/>
          <p:cNvSpPr>
            <a:spLocks noGrp="1" noChangeArrowheads="1"/>
          </p:cNvSpPr>
          <p:nvPr>
            <p:ph sz="quarter" idx="1"/>
          </p:nvPr>
        </p:nvSpPr>
        <p:spPr>
          <a:xfrm>
            <a:off x="612775" y="1600200"/>
            <a:ext cx="7616825" cy="4495800"/>
          </a:xfrm>
        </p:spPr>
        <p:txBody>
          <a:bodyPr/>
          <a:lstStyle/>
          <a:p>
            <a:pPr eaLnBrk="1" hangingPunct="1">
              <a:defRPr/>
            </a:pPr>
            <a:r>
              <a:rPr lang="en-US" dirty="0" smtClean="0"/>
              <a:t>If a payment of $360.35 was made at the end of the first year and $40 was paid toward interest, the remaining value must represent the amount of principal repaid.</a:t>
            </a:r>
          </a:p>
          <a:p>
            <a:pPr eaLnBrk="1" hangingPunct="1">
              <a:buFont typeface="Wingdings" pitchFamily="2" charset="2"/>
              <a:buNone/>
              <a:defRPr/>
            </a:pPr>
            <a:endParaRPr lang="en-US" dirty="0" smtClean="0"/>
          </a:p>
          <a:p>
            <a:pPr eaLnBrk="1" hangingPunct="1">
              <a:buFont typeface="Wingdings" pitchFamily="2" charset="2"/>
              <a:buNone/>
              <a:defRPr/>
            </a:pPr>
            <a:r>
              <a:rPr lang="en-US" dirty="0" smtClean="0"/>
              <a:t>		PRIN	= PMT – INT</a:t>
            </a:r>
          </a:p>
          <a:p>
            <a:pPr eaLnBrk="1" hangingPunct="1">
              <a:buFont typeface="Wingdings" pitchFamily="2" charset="2"/>
              <a:buNone/>
              <a:defRPr/>
            </a:pPr>
            <a:r>
              <a:rPr lang="en-US" dirty="0" smtClean="0"/>
              <a:t>			= $360.35 – $40 = $320.35</a:t>
            </a:r>
          </a:p>
        </p:txBody>
      </p:sp>
      <p:sp>
        <p:nvSpPr>
          <p:cNvPr id="5" name="Slide Number Placeholder 4"/>
          <p:cNvSpPr>
            <a:spLocks noGrp="1"/>
          </p:cNvSpPr>
          <p:nvPr>
            <p:ph type="sldNum" sz="quarter" idx="10"/>
          </p:nvPr>
        </p:nvSpPr>
        <p:spPr/>
        <p:txBody>
          <a:bodyPr/>
          <a:lstStyle/>
          <a:p>
            <a:pPr>
              <a:defRPr/>
            </a:pPr>
            <a:r>
              <a:rPr lang="en-US" dirty="0"/>
              <a:t>5-</a:t>
            </a:r>
            <a:fld id="{D26A7EC3-922C-4075-97F1-3372D5698958}" type="slidenum">
              <a:rPr lang="en-US"/>
              <a:pPr>
                <a:defRPr/>
              </a:pPr>
              <a:t>41</a:t>
            </a:fld>
            <a:endParaRPr lang="en-US" dirty="0"/>
          </a:p>
        </p:txBody>
      </p:sp>
      <p:grpSp>
        <p:nvGrpSpPr>
          <p:cNvPr id="2" name="Group 12"/>
          <p:cNvGrpSpPr>
            <a:grpSpLocks/>
          </p:cNvGrpSpPr>
          <p:nvPr/>
        </p:nvGrpSpPr>
        <p:grpSpPr bwMode="auto">
          <a:xfrm>
            <a:off x="0" y="0"/>
            <a:ext cx="9139238" cy="277813"/>
            <a:chOff x="0" y="0"/>
            <a:chExt cx="9139428" cy="277813"/>
          </a:xfrm>
        </p:grpSpPr>
        <p:sp>
          <p:nvSpPr>
            <p:cNvPr id="14" name="TextBox 13"/>
            <p:cNvSpPr txBox="1"/>
            <p:nvPr/>
          </p:nvSpPr>
          <p:spPr bwMode="auto">
            <a:xfrm>
              <a:off x="0" y="0"/>
              <a:ext cx="1308127" cy="277813"/>
            </a:xfrm>
            <a:prstGeom prst="rect">
              <a:avLst/>
            </a:prstGeom>
            <a:solidFill>
              <a:schemeClr val="accent4">
                <a:lumMod val="40000"/>
                <a:lumOff val="60000"/>
              </a:schemeClr>
            </a:solidFill>
            <a:ln w="12700">
              <a:solidFill>
                <a:schemeClr val="tx1"/>
              </a:solidFill>
            </a:ln>
          </p:spPr>
          <p:txBody>
            <a:bodyPr>
              <a:spAutoFit/>
            </a:bodyPr>
            <a:lstStyle/>
            <a:p>
              <a:pPr algn="ctr">
                <a:defRPr/>
              </a:pPr>
              <a:r>
                <a:rPr lang="en-US" sz="1200" dirty="0">
                  <a:hlinkClick r:id="rId3" action="ppaction://hlinksldjump"/>
                </a:rPr>
                <a:t>INTRO</a:t>
              </a:r>
              <a:endParaRPr lang="en-US" sz="1200" dirty="0"/>
            </a:p>
          </p:txBody>
        </p:sp>
        <p:sp>
          <p:nvSpPr>
            <p:cNvPr id="15" name="TextBox 14"/>
            <p:cNvSpPr txBox="1"/>
            <p:nvPr/>
          </p:nvSpPr>
          <p:spPr bwMode="auto">
            <a:xfrm>
              <a:off x="1303365"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solidFill>
                    <a:srgbClr val="7C0019"/>
                  </a:solidFill>
                  <a:hlinkClick r:id="rId4" action="ppaction://hlinksldjump"/>
                </a:rPr>
                <a:t>FUTURE VALUE</a:t>
              </a:r>
              <a:endParaRPr lang="en-US" sz="1200" spc="-100" dirty="0">
                <a:solidFill>
                  <a:srgbClr val="7C0019"/>
                </a:solidFill>
              </a:endParaRPr>
            </a:p>
          </p:txBody>
        </p:sp>
        <p:sp>
          <p:nvSpPr>
            <p:cNvPr id="16" name="TextBox 15"/>
            <p:cNvSpPr txBox="1"/>
            <p:nvPr/>
          </p:nvSpPr>
          <p:spPr bwMode="auto">
            <a:xfrm>
              <a:off x="5215046"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5" action="ppaction://hlinksldjump"/>
                </a:rPr>
                <a:t>ANNUITIES</a:t>
              </a:r>
              <a:endParaRPr lang="en-US" sz="1200" dirty="0"/>
            </a:p>
          </p:txBody>
        </p:sp>
        <p:sp>
          <p:nvSpPr>
            <p:cNvPr id="17" name="TextBox 16"/>
            <p:cNvSpPr txBox="1"/>
            <p:nvPr/>
          </p:nvSpPr>
          <p:spPr bwMode="auto">
            <a:xfrm>
              <a:off x="2608317" y="0"/>
              <a:ext cx="1306539"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6" action="ppaction://hlinksldjump"/>
                </a:rPr>
                <a:t>PRESENT VALUE</a:t>
              </a:r>
              <a:endParaRPr lang="en-US" sz="1200" spc="-100" dirty="0"/>
            </a:p>
          </p:txBody>
        </p:sp>
        <p:sp>
          <p:nvSpPr>
            <p:cNvPr id="18" name="TextBox 17"/>
            <p:cNvSpPr txBox="1"/>
            <p:nvPr/>
          </p:nvSpPr>
          <p:spPr bwMode="auto">
            <a:xfrm>
              <a:off x="7823363" y="0"/>
              <a:ext cx="1316065" cy="277813"/>
            </a:xfrm>
            <a:prstGeom prst="rect">
              <a:avLst/>
            </a:prstGeom>
            <a:solidFill>
              <a:schemeClr val="bg2">
                <a:lumMod val="75000"/>
              </a:schemeClr>
            </a:solidFill>
            <a:ln>
              <a:solidFill>
                <a:schemeClr val="tx1"/>
              </a:solidFill>
            </a:ln>
          </p:spPr>
          <p:txBody>
            <a:bodyPr>
              <a:spAutoFit/>
            </a:bodyPr>
            <a:lstStyle/>
            <a:p>
              <a:pPr algn="ctr">
                <a:defRPr/>
              </a:pPr>
              <a:r>
                <a:rPr lang="en-US" sz="1200" spc="-100" dirty="0">
                  <a:hlinkClick r:id="rId7" action="ppaction://hlinksldjump"/>
                </a:rPr>
                <a:t>AMORTIZATION</a:t>
              </a:r>
              <a:endParaRPr lang="en-US" sz="1200" spc="-100" dirty="0"/>
            </a:p>
          </p:txBody>
        </p:sp>
        <p:sp>
          <p:nvSpPr>
            <p:cNvPr id="19" name="TextBox 18"/>
            <p:cNvSpPr txBox="1"/>
            <p:nvPr/>
          </p:nvSpPr>
          <p:spPr bwMode="auto">
            <a:xfrm>
              <a:off x="3911681"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8" action="ppaction://hlinksldjump"/>
                </a:rPr>
                <a:t>I &amp; N</a:t>
              </a:r>
              <a:endParaRPr lang="en-US" sz="1200" dirty="0"/>
            </a:p>
          </p:txBody>
        </p:sp>
        <p:sp>
          <p:nvSpPr>
            <p:cNvPr id="20" name="TextBox 19"/>
            <p:cNvSpPr txBox="1"/>
            <p:nvPr/>
          </p:nvSpPr>
          <p:spPr bwMode="auto">
            <a:xfrm>
              <a:off x="6518411"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9" action="ppaction://hlinksldjump"/>
                </a:rPr>
                <a:t>RATES/RETURN</a:t>
              </a:r>
              <a:endParaRPr lang="en-US" sz="1200" spc="-100" dirty="0"/>
            </a:p>
          </p:txBody>
        </p:sp>
      </p:grpSp>
      <p:sp>
        <p:nvSpPr>
          <p:cNvPr id="21" name="Pentagon 20"/>
          <p:cNvSpPr/>
          <p:nvPr/>
        </p:nvSpPr>
        <p:spPr bwMode="auto">
          <a:xfrm>
            <a:off x="0" y="276225"/>
            <a:ext cx="9097963" cy="92075"/>
          </a:xfrm>
          <a:prstGeom prst="homePlate">
            <a:avLst/>
          </a:prstGeom>
          <a:solidFill>
            <a:schemeClr val="tx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1"/>
                                        </p:tgtEl>
                                        <p:attrNameLst>
                                          <p:attrName>style.visibility</p:attrName>
                                        </p:attrNameLst>
                                      </p:cBhvr>
                                      <p:to>
                                        <p:strVal val="visible"/>
                                      </p:to>
                                    </p:set>
                                    <p:anim calcmode="lin" valueType="num">
                                      <p:cBhvr additive="base">
                                        <p:cTn id="12" dur="1000" fill="hold"/>
                                        <p:tgtEl>
                                          <p:spTgt spid="21"/>
                                        </p:tgtEl>
                                        <p:attrNameLst>
                                          <p:attrName>ppt_x</p:attrName>
                                        </p:attrNameLst>
                                      </p:cBhvr>
                                      <p:tavLst>
                                        <p:tav tm="0">
                                          <p:val>
                                            <p:strVal val="0-#ppt_w/2"/>
                                          </p:val>
                                        </p:tav>
                                        <p:tav tm="100000">
                                          <p:val>
                                            <p:strVal val="#ppt_x"/>
                                          </p:val>
                                        </p:tav>
                                      </p:tavLst>
                                    </p:anim>
                                    <p:anim calcmode="lin" valueType="num">
                                      <p:cBhvr additive="base">
                                        <p:cTn id="13" dur="1000" fill="hold"/>
                                        <p:tgtEl>
                                          <p:spTgt spid="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285750"/>
            <a:ext cx="8229600" cy="995363"/>
          </a:xfrm>
        </p:spPr>
        <p:txBody>
          <a:bodyPr/>
          <a:lstStyle/>
          <a:p>
            <a:pPr eaLnBrk="1" hangingPunct="1"/>
            <a:r>
              <a:rPr lang="en-US" dirty="0" smtClean="0"/>
              <a:t>Step 4:</a:t>
            </a:r>
            <a:br>
              <a:rPr lang="en-US" dirty="0" smtClean="0"/>
            </a:br>
            <a:r>
              <a:rPr lang="en-US" dirty="0" smtClean="0"/>
              <a:t>Find the Ending Balance after Year 1</a:t>
            </a:r>
          </a:p>
        </p:txBody>
      </p:sp>
      <p:sp>
        <p:nvSpPr>
          <p:cNvPr id="71683" name="Rectangle 3"/>
          <p:cNvSpPr>
            <a:spLocks noGrp="1" noChangeArrowheads="1"/>
          </p:cNvSpPr>
          <p:nvPr>
            <p:ph sz="quarter" idx="1"/>
          </p:nvPr>
        </p:nvSpPr>
        <p:spPr>
          <a:xfrm>
            <a:off x="612775" y="1600200"/>
            <a:ext cx="7616825" cy="4495800"/>
          </a:xfrm>
        </p:spPr>
        <p:txBody>
          <a:bodyPr/>
          <a:lstStyle/>
          <a:p>
            <a:pPr eaLnBrk="1" hangingPunct="1">
              <a:defRPr/>
            </a:pPr>
            <a:r>
              <a:rPr lang="en-US" dirty="0" smtClean="0"/>
              <a:t>To find the balance at the end of the period, subtract the amount paid toward principal from the beginning balance.</a:t>
            </a:r>
          </a:p>
          <a:p>
            <a:pPr eaLnBrk="1" hangingPunct="1">
              <a:buFont typeface="Wingdings" pitchFamily="2" charset="2"/>
              <a:buNone/>
              <a:defRPr/>
            </a:pPr>
            <a:endParaRPr lang="en-US" dirty="0" smtClean="0"/>
          </a:p>
          <a:p>
            <a:pPr eaLnBrk="1" hangingPunct="1">
              <a:buFont typeface="Wingdings" pitchFamily="2" charset="2"/>
              <a:buNone/>
              <a:tabLst>
                <a:tab pos="914400" algn="l"/>
                <a:tab pos="2400300" algn="l"/>
              </a:tabLst>
              <a:defRPr/>
            </a:pPr>
            <a:r>
              <a:rPr lang="en-US" dirty="0" smtClean="0"/>
              <a:t>		END BAL	= BEG BAL – PRIN</a:t>
            </a:r>
          </a:p>
          <a:p>
            <a:pPr eaLnBrk="1" hangingPunct="1">
              <a:buFont typeface="Wingdings" pitchFamily="2" charset="2"/>
              <a:buNone/>
              <a:tabLst>
                <a:tab pos="2400300" algn="l"/>
              </a:tabLst>
              <a:defRPr/>
            </a:pPr>
            <a:r>
              <a:rPr lang="en-US" dirty="0" smtClean="0"/>
              <a:t>		= $1,000 – $320.35 </a:t>
            </a:r>
          </a:p>
          <a:p>
            <a:pPr eaLnBrk="1" hangingPunct="1">
              <a:buFont typeface="Wingdings" pitchFamily="2" charset="2"/>
              <a:buNone/>
              <a:tabLst>
                <a:tab pos="2400300" algn="l"/>
              </a:tabLst>
              <a:defRPr/>
            </a:pPr>
            <a:r>
              <a:rPr lang="en-US" dirty="0" smtClean="0"/>
              <a:t>		= $679.65</a:t>
            </a:r>
          </a:p>
        </p:txBody>
      </p:sp>
      <p:sp>
        <p:nvSpPr>
          <p:cNvPr id="5" name="Slide Number Placeholder 4"/>
          <p:cNvSpPr>
            <a:spLocks noGrp="1"/>
          </p:cNvSpPr>
          <p:nvPr>
            <p:ph type="sldNum" sz="quarter" idx="10"/>
          </p:nvPr>
        </p:nvSpPr>
        <p:spPr/>
        <p:txBody>
          <a:bodyPr/>
          <a:lstStyle/>
          <a:p>
            <a:pPr>
              <a:defRPr/>
            </a:pPr>
            <a:r>
              <a:rPr lang="en-US" dirty="0"/>
              <a:t>5-</a:t>
            </a:r>
            <a:fld id="{30ED4A26-AAB2-4CB1-91E8-A853BECCDEEE}" type="slidenum">
              <a:rPr lang="en-US"/>
              <a:pPr>
                <a:defRPr/>
              </a:pPr>
              <a:t>42</a:t>
            </a:fld>
            <a:endParaRPr lang="en-US" dirty="0"/>
          </a:p>
        </p:txBody>
      </p:sp>
      <p:grpSp>
        <p:nvGrpSpPr>
          <p:cNvPr id="2" name="Group 12"/>
          <p:cNvGrpSpPr>
            <a:grpSpLocks/>
          </p:cNvGrpSpPr>
          <p:nvPr/>
        </p:nvGrpSpPr>
        <p:grpSpPr bwMode="auto">
          <a:xfrm>
            <a:off x="0" y="0"/>
            <a:ext cx="9139238" cy="277813"/>
            <a:chOff x="0" y="0"/>
            <a:chExt cx="9139428" cy="277813"/>
          </a:xfrm>
        </p:grpSpPr>
        <p:sp>
          <p:nvSpPr>
            <p:cNvPr id="14" name="TextBox 13"/>
            <p:cNvSpPr txBox="1"/>
            <p:nvPr/>
          </p:nvSpPr>
          <p:spPr bwMode="auto">
            <a:xfrm>
              <a:off x="0" y="0"/>
              <a:ext cx="1308127" cy="277813"/>
            </a:xfrm>
            <a:prstGeom prst="rect">
              <a:avLst/>
            </a:prstGeom>
            <a:solidFill>
              <a:schemeClr val="accent4">
                <a:lumMod val="40000"/>
                <a:lumOff val="60000"/>
              </a:schemeClr>
            </a:solidFill>
            <a:ln w="12700">
              <a:solidFill>
                <a:schemeClr val="tx1"/>
              </a:solidFill>
            </a:ln>
          </p:spPr>
          <p:txBody>
            <a:bodyPr>
              <a:spAutoFit/>
            </a:bodyPr>
            <a:lstStyle/>
            <a:p>
              <a:pPr algn="ctr">
                <a:defRPr/>
              </a:pPr>
              <a:r>
                <a:rPr lang="en-US" sz="1200" dirty="0">
                  <a:hlinkClick r:id="rId3" action="ppaction://hlinksldjump"/>
                </a:rPr>
                <a:t>INTRO</a:t>
              </a:r>
              <a:endParaRPr lang="en-US" sz="1200" dirty="0"/>
            </a:p>
          </p:txBody>
        </p:sp>
        <p:sp>
          <p:nvSpPr>
            <p:cNvPr id="15" name="TextBox 14"/>
            <p:cNvSpPr txBox="1"/>
            <p:nvPr/>
          </p:nvSpPr>
          <p:spPr bwMode="auto">
            <a:xfrm>
              <a:off x="1303365"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solidFill>
                    <a:srgbClr val="7C0019"/>
                  </a:solidFill>
                  <a:hlinkClick r:id="rId4" action="ppaction://hlinksldjump"/>
                </a:rPr>
                <a:t>FUTURE VALUE</a:t>
              </a:r>
              <a:endParaRPr lang="en-US" sz="1200" spc="-100" dirty="0">
                <a:solidFill>
                  <a:srgbClr val="7C0019"/>
                </a:solidFill>
              </a:endParaRPr>
            </a:p>
          </p:txBody>
        </p:sp>
        <p:sp>
          <p:nvSpPr>
            <p:cNvPr id="16" name="TextBox 15"/>
            <p:cNvSpPr txBox="1"/>
            <p:nvPr/>
          </p:nvSpPr>
          <p:spPr bwMode="auto">
            <a:xfrm>
              <a:off x="5215046"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5" action="ppaction://hlinksldjump"/>
                </a:rPr>
                <a:t>ANNUITIES</a:t>
              </a:r>
              <a:endParaRPr lang="en-US" sz="1200" dirty="0"/>
            </a:p>
          </p:txBody>
        </p:sp>
        <p:sp>
          <p:nvSpPr>
            <p:cNvPr id="17" name="TextBox 16"/>
            <p:cNvSpPr txBox="1"/>
            <p:nvPr/>
          </p:nvSpPr>
          <p:spPr bwMode="auto">
            <a:xfrm>
              <a:off x="2608317" y="0"/>
              <a:ext cx="1306539"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6" action="ppaction://hlinksldjump"/>
                </a:rPr>
                <a:t>PRESENT VALUE</a:t>
              </a:r>
              <a:endParaRPr lang="en-US" sz="1200" spc="-100" dirty="0"/>
            </a:p>
          </p:txBody>
        </p:sp>
        <p:sp>
          <p:nvSpPr>
            <p:cNvPr id="18" name="TextBox 17"/>
            <p:cNvSpPr txBox="1"/>
            <p:nvPr/>
          </p:nvSpPr>
          <p:spPr bwMode="auto">
            <a:xfrm>
              <a:off x="7823363" y="0"/>
              <a:ext cx="1316065" cy="277813"/>
            </a:xfrm>
            <a:prstGeom prst="rect">
              <a:avLst/>
            </a:prstGeom>
            <a:solidFill>
              <a:schemeClr val="bg2">
                <a:lumMod val="75000"/>
              </a:schemeClr>
            </a:solidFill>
            <a:ln>
              <a:solidFill>
                <a:schemeClr val="tx1"/>
              </a:solidFill>
            </a:ln>
          </p:spPr>
          <p:txBody>
            <a:bodyPr>
              <a:spAutoFit/>
            </a:bodyPr>
            <a:lstStyle/>
            <a:p>
              <a:pPr algn="ctr">
                <a:defRPr/>
              </a:pPr>
              <a:r>
                <a:rPr lang="en-US" sz="1200" spc="-100" dirty="0">
                  <a:hlinkClick r:id="rId7" action="ppaction://hlinksldjump"/>
                </a:rPr>
                <a:t>AMORTIZATION</a:t>
              </a:r>
              <a:endParaRPr lang="en-US" sz="1200" spc="-100" dirty="0"/>
            </a:p>
          </p:txBody>
        </p:sp>
        <p:sp>
          <p:nvSpPr>
            <p:cNvPr id="19" name="TextBox 18"/>
            <p:cNvSpPr txBox="1"/>
            <p:nvPr/>
          </p:nvSpPr>
          <p:spPr bwMode="auto">
            <a:xfrm>
              <a:off x="3911681"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8" action="ppaction://hlinksldjump"/>
                </a:rPr>
                <a:t>I &amp; N</a:t>
              </a:r>
              <a:endParaRPr lang="en-US" sz="1200" dirty="0"/>
            </a:p>
          </p:txBody>
        </p:sp>
        <p:sp>
          <p:nvSpPr>
            <p:cNvPr id="20" name="TextBox 19"/>
            <p:cNvSpPr txBox="1"/>
            <p:nvPr/>
          </p:nvSpPr>
          <p:spPr bwMode="auto">
            <a:xfrm>
              <a:off x="6518411"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9" action="ppaction://hlinksldjump"/>
                </a:rPr>
                <a:t>RATES/RETURN</a:t>
              </a:r>
              <a:endParaRPr lang="en-US" sz="1200" spc="-100" dirty="0"/>
            </a:p>
          </p:txBody>
        </p:sp>
      </p:grpSp>
      <p:sp>
        <p:nvSpPr>
          <p:cNvPr id="21" name="Pentagon 20"/>
          <p:cNvSpPr/>
          <p:nvPr/>
        </p:nvSpPr>
        <p:spPr bwMode="auto">
          <a:xfrm>
            <a:off x="0" y="276225"/>
            <a:ext cx="9097963" cy="92075"/>
          </a:xfrm>
          <a:prstGeom prst="homePlate">
            <a:avLst/>
          </a:prstGeom>
          <a:solidFill>
            <a:schemeClr val="tx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1"/>
                                        </p:tgtEl>
                                        <p:attrNameLst>
                                          <p:attrName>style.visibility</p:attrName>
                                        </p:attrNameLst>
                                      </p:cBhvr>
                                      <p:to>
                                        <p:strVal val="visible"/>
                                      </p:to>
                                    </p:set>
                                    <p:anim calcmode="lin" valueType="num">
                                      <p:cBhvr additive="base">
                                        <p:cTn id="12" dur="1000" fill="hold"/>
                                        <p:tgtEl>
                                          <p:spTgt spid="21"/>
                                        </p:tgtEl>
                                        <p:attrNameLst>
                                          <p:attrName>ppt_x</p:attrName>
                                        </p:attrNameLst>
                                      </p:cBhvr>
                                      <p:tavLst>
                                        <p:tav tm="0">
                                          <p:val>
                                            <p:strVal val="0-#ppt_w/2"/>
                                          </p:val>
                                        </p:tav>
                                        <p:tav tm="100000">
                                          <p:val>
                                            <p:strVal val="#ppt_x"/>
                                          </p:val>
                                        </p:tav>
                                      </p:tavLst>
                                    </p:anim>
                                    <p:anim calcmode="lin" valueType="num">
                                      <p:cBhvr additive="base">
                                        <p:cTn id="13" dur="1000" fill="hold"/>
                                        <p:tgtEl>
                                          <p:spTgt spid="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93688"/>
            <a:ext cx="8229600" cy="987425"/>
          </a:xfrm>
        </p:spPr>
        <p:txBody>
          <a:bodyPr/>
          <a:lstStyle/>
          <a:p>
            <a:pPr eaLnBrk="1" hangingPunct="1"/>
            <a:r>
              <a:rPr lang="en-US" dirty="0" smtClean="0"/>
              <a:t>Constructing an Amortization Table:</a:t>
            </a:r>
            <a:br>
              <a:rPr lang="en-US" dirty="0" smtClean="0"/>
            </a:br>
            <a:r>
              <a:rPr lang="en-US" dirty="0" smtClean="0"/>
              <a:t>Repeat Steps 1-4 Until End of Loan</a:t>
            </a:r>
          </a:p>
        </p:txBody>
      </p:sp>
      <p:sp>
        <p:nvSpPr>
          <p:cNvPr id="72709" name="Rectangle 5"/>
          <p:cNvSpPr>
            <a:spLocks noGrp="1" noChangeArrowheads="1"/>
          </p:cNvSpPr>
          <p:nvPr>
            <p:ph sz="quarter" idx="1"/>
          </p:nvPr>
        </p:nvSpPr>
        <p:spPr>
          <a:xfrm>
            <a:off x="612775" y="3429000"/>
            <a:ext cx="7616825" cy="1349375"/>
          </a:xfrm>
        </p:spPr>
        <p:txBody>
          <a:bodyPr/>
          <a:lstStyle/>
          <a:p>
            <a:pPr eaLnBrk="1" hangingPunct="1">
              <a:defRPr/>
            </a:pPr>
            <a:r>
              <a:rPr lang="en-US" dirty="0" smtClean="0"/>
              <a:t>Interest paid declines with each payment as the balance declines.  What are the tax implications of this?</a:t>
            </a:r>
          </a:p>
        </p:txBody>
      </p:sp>
      <p:sp>
        <p:nvSpPr>
          <p:cNvPr id="7" name="Slide Number Placeholder 6"/>
          <p:cNvSpPr>
            <a:spLocks noGrp="1"/>
          </p:cNvSpPr>
          <p:nvPr>
            <p:ph type="sldNum" sz="quarter" idx="10"/>
          </p:nvPr>
        </p:nvSpPr>
        <p:spPr/>
        <p:txBody>
          <a:bodyPr/>
          <a:lstStyle/>
          <a:p>
            <a:pPr>
              <a:defRPr/>
            </a:pPr>
            <a:r>
              <a:rPr lang="en-US" dirty="0"/>
              <a:t>5-</a:t>
            </a:r>
            <a:fld id="{AD4792CF-7119-4CFB-B475-F39B5BBB246E}" type="slidenum">
              <a:rPr lang="en-US"/>
              <a:pPr>
                <a:defRPr/>
              </a:pPr>
              <a:t>43</a:t>
            </a:fld>
            <a:endParaRPr lang="en-US" dirty="0"/>
          </a:p>
        </p:txBody>
      </p:sp>
      <p:grpSp>
        <p:nvGrpSpPr>
          <p:cNvPr id="47109" name="Group 8"/>
          <p:cNvGrpSpPr>
            <a:grpSpLocks noChangeAspect="1"/>
          </p:cNvGrpSpPr>
          <p:nvPr/>
        </p:nvGrpSpPr>
        <p:grpSpPr bwMode="auto">
          <a:xfrm>
            <a:off x="1028700" y="1671638"/>
            <a:ext cx="7077076" cy="1731962"/>
            <a:chOff x="648" y="1005"/>
            <a:chExt cx="4458" cy="1091"/>
          </a:xfrm>
        </p:grpSpPr>
        <p:sp>
          <p:nvSpPr>
            <p:cNvPr id="55303" name="AutoShape 7"/>
            <p:cNvSpPr>
              <a:spLocks noChangeAspect="1" noChangeArrowheads="1" noTextEdit="1"/>
            </p:cNvSpPr>
            <p:nvPr/>
          </p:nvSpPr>
          <p:spPr bwMode="auto">
            <a:xfrm>
              <a:off x="648" y="1005"/>
              <a:ext cx="4457" cy="1084"/>
            </a:xfrm>
            <a:prstGeom prst="rect">
              <a:avLst/>
            </a:prstGeom>
            <a:noFill/>
            <a:ln w="9525">
              <a:noFill/>
              <a:miter lim="800000"/>
              <a:headEnd/>
              <a:tailEnd/>
            </a:ln>
          </p:spPr>
          <p:txBody>
            <a:bodyPr/>
            <a:lstStyle/>
            <a:p>
              <a:pPr>
                <a:defRPr/>
              </a:pPr>
              <a:endParaRPr lang="en-US" dirty="0">
                <a:latin typeface="Arial" panose="020B0604020202020204" pitchFamily="34" charset="0"/>
                <a:cs typeface="Arial" panose="020B0604020202020204" pitchFamily="34" charset="0"/>
              </a:endParaRPr>
            </a:p>
          </p:txBody>
        </p:sp>
        <p:sp>
          <p:nvSpPr>
            <p:cNvPr id="55305" name="Rectangle 9"/>
            <p:cNvSpPr>
              <a:spLocks noChangeArrowheads="1"/>
            </p:cNvSpPr>
            <p:nvPr/>
          </p:nvSpPr>
          <p:spPr bwMode="auto">
            <a:xfrm>
              <a:off x="834" y="1005"/>
              <a:ext cx="441" cy="194"/>
            </a:xfrm>
            <a:prstGeom prst="rect">
              <a:avLst/>
            </a:prstGeom>
            <a:noFill/>
            <a:ln w="9525">
              <a:noFill/>
              <a:miter lim="800000"/>
              <a:headEnd/>
              <a:tailEnd/>
            </a:ln>
          </p:spPr>
          <p:txBody>
            <a:bodyPr wrap="none" lIns="0" tIns="0" rIns="0" bIns="0">
              <a:spAutoFit/>
            </a:bodyPr>
            <a:lstStyle/>
            <a:p>
              <a:pPr>
                <a:defRPr/>
              </a:pPr>
              <a:r>
                <a:rPr lang="en-US" sz="2000" dirty="0">
                  <a:latin typeface="Arial" panose="020B0604020202020204" pitchFamily="34" charset="0"/>
                  <a:cs typeface="Arial" panose="020B0604020202020204" pitchFamily="34" charset="0"/>
                </a:rPr>
                <a:t>YEAR</a:t>
              </a:r>
              <a:endParaRPr lang="en-US" dirty="0">
                <a:latin typeface="Arial" panose="020B0604020202020204" pitchFamily="34" charset="0"/>
                <a:cs typeface="Arial" panose="020B0604020202020204" pitchFamily="34" charset="0"/>
              </a:endParaRPr>
            </a:p>
          </p:txBody>
        </p:sp>
        <p:sp>
          <p:nvSpPr>
            <p:cNvPr id="55306" name="Rectangle 10"/>
            <p:cNvSpPr>
              <a:spLocks noChangeArrowheads="1"/>
            </p:cNvSpPr>
            <p:nvPr/>
          </p:nvSpPr>
          <p:spPr bwMode="auto">
            <a:xfrm>
              <a:off x="1211" y="1005"/>
              <a:ext cx="44" cy="194"/>
            </a:xfrm>
            <a:prstGeom prst="rect">
              <a:avLst/>
            </a:prstGeom>
            <a:noFill/>
            <a:ln w="9525">
              <a:noFill/>
              <a:miter lim="800000"/>
              <a:headEnd/>
              <a:tailEnd/>
            </a:ln>
          </p:spPr>
          <p:txBody>
            <a:bodyPr wrap="none" lIns="0" tIns="0" rIns="0" bIns="0">
              <a:spAutoFit/>
            </a:bodyPr>
            <a:lstStyle/>
            <a:p>
              <a:pPr>
                <a:defRPr/>
              </a:pPr>
              <a:r>
                <a:rPr lang="en-US" sz="2000"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
          <p:nvSpPr>
            <p:cNvPr id="55307" name="Rectangle 11"/>
            <p:cNvSpPr>
              <a:spLocks noChangeArrowheads="1"/>
            </p:cNvSpPr>
            <p:nvPr/>
          </p:nvSpPr>
          <p:spPr bwMode="auto">
            <a:xfrm>
              <a:off x="1458" y="1005"/>
              <a:ext cx="692" cy="194"/>
            </a:xfrm>
            <a:prstGeom prst="rect">
              <a:avLst/>
            </a:prstGeom>
            <a:noFill/>
            <a:ln w="9525">
              <a:noFill/>
              <a:miter lim="800000"/>
              <a:headEnd/>
              <a:tailEnd/>
            </a:ln>
          </p:spPr>
          <p:txBody>
            <a:bodyPr wrap="none" lIns="0" tIns="0" rIns="0" bIns="0">
              <a:spAutoFit/>
            </a:bodyPr>
            <a:lstStyle/>
            <a:p>
              <a:pPr>
                <a:defRPr/>
              </a:pPr>
              <a:r>
                <a:rPr lang="en-US" sz="2000" dirty="0">
                  <a:latin typeface="Arial" panose="020B0604020202020204" pitchFamily="34" charset="0"/>
                  <a:cs typeface="Arial" panose="020B0604020202020204" pitchFamily="34" charset="0"/>
                </a:rPr>
                <a:t>BEG BAL</a:t>
              </a:r>
              <a:endParaRPr lang="en-US" dirty="0">
                <a:latin typeface="Arial" panose="020B0604020202020204" pitchFamily="34" charset="0"/>
                <a:cs typeface="Arial" panose="020B0604020202020204" pitchFamily="34" charset="0"/>
              </a:endParaRPr>
            </a:p>
          </p:txBody>
        </p:sp>
        <p:sp>
          <p:nvSpPr>
            <p:cNvPr id="55308" name="Rectangle 12"/>
            <p:cNvSpPr>
              <a:spLocks noChangeArrowheads="1"/>
            </p:cNvSpPr>
            <p:nvPr/>
          </p:nvSpPr>
          <p:spPr bwMode="auto">
            <a:xfrm>
              <a:off x="2069" y="1005"/>
              <a:ext cx="44" cy="194"/>
            </a:xfrm>
            <a:prstGeom prst="rect">
              <a:avLst/>
            </a:prstGeom>
            <a:noFill/>
            <a:ln w="9525">
              <a:noFill/>
              <a:miter lim="800000"/>
              <a:headEnd/>
              <a:tailEnd/>
            </a:ln>
          </p:spPr>
          <p:txBody>
            <a:bodyPr wrap="none" lIns="0" tIns="0" rIns="0" bIns="0">
              <a:spAutoFit/>
            </a:bodyPr>
            <a:lstStyle/>
            <a:p>
              <a:pPr>
                <a:defRPr/>
              </a:pPr>
              <a:r>
                <a:rPr lang="en-US" sz="2000"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
          <p:nvSpPr>
            <p:cNvPr id="55309" name="Rectangle 13"/>
            <p:cNvSpPr>
              <a:spLocks noChangeArrowheads="1"/>
            </p:cNvSpPr>
            <p:nvPr/>
          </p:nvSpPr>
          <p:spPr bwMode="auto">
            <a:xfrm>
              <a:off x="2352" y="1005"/>
              <a:ext cx="341" cy="194"/>
            </a:xfrm>
            <a:prstGeom prst="rect">
              <a:avLst/>
            </a:prstGeom>
            <a:noFill/>
            <a:ln w="9525">
              <a:noFill/>
              <a:miter lim="800000"/>
              <a:headEnd/>
              <a:tailEnd/>
            </a:ln>
          </p:spPr>
          <p:txBody>
            <a:bodyPr wrap="none" lIns="0" tIns="0" rIns="0" bIns="0">
              <a:spAutoFit/>
            </a:bodyPr>
            <a:lstStyle/>
            <a:p>
              <a:pPr>
                <a:defRPr/>
              </a:pPr>
              <a:r>
                <a:rPr lang="en-US" sz="2000" dirty="0">
                  <a:latin typeface="Arial" panose="020B0604020202020204" pitchFamily="34" charset="0"/>
                  <a:cs typeface="Arial" panose="020B0604020202020204" pitchFamily="34" charset="0"/>
                </a:rPr>
                <a:t>PMT</a:t>
              </a:r>
              <a:endParaRPr lang="en-US" dirty="0">
                <a:latin typeface="Arial" panose="020B0604020202020204" pitchFamily="34" charset="0"/>
                <a:cs typeface="Arial" panose="020B0604020202020204" pitchFamily="34" charset="0"/>
              </a:endParaRPr>
            </a:p>
          </p:txBody>
        </p:sp>
        <p:sp>
          <p:nvSpPr>
            <p:cNvPr id="55310" name="Rectangle 14"/>
            <p:cNvSpPr>
              <a:spLocks noChangeArrowheads="1"/>
            </p:cNvSpPr>
            <p:nvPr/>
          </p:nvSpPr>
          <p:spPr bwMode="auto">
            <a:xfrm>
              <a:off x="2656" y="1005"/>
              <a:ext cx="44" cy="194"/>
            </a:xfrm>
            <a:prstGeom prst="rect">
              <a:avLst/>
            </a:prstGeom>
            <a:noFill/>
            <a:ln w="9525">
              <a:noFill/>
              <a:miter lim="800000"/>
              <a:headEnd/>
              <a:tailEnd/>
            </a:ln>
          </p:spPr>
          <p:txBody>
            <a:bodyPr wrap="none" lIns="0" tIns="0" rIns="0" bIns="0">
              <a:spAutoFit/>
            </a:bodyPr>
            <a:lstStyle/>
            <a:p>
              <a:pPr>
                <a:defRPr/>
              </a:pPr>
              <a:r>
                <a:rPr lang="en-US" sz="2000"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
          <p:nvSpPr>
            <p:cNvPr id="55311" name="Rectangle 15"/>
            <p:cNvSpPr>
              <a:spLocks noChangeArrowheads="1"/>
            </p:cNvSpPr>
            <p:nvPr/>
          </p:nvSpPr>
          <p:spPr bwMode="auto">
            <a:xfrm>
              <a:off x="3115" y="1005"/>
              <a:ext cx="261" cy="194"/>
            </a:xfrm>
            <a:prstGeom prst="rect">
              <a:avLst/>
            </a:prstGeom>
            <a:noFill/>
            <a:ln w="9525">
              <a:noFill/>
              <a:miter lim="800000"/>
              <a:headEnd/>
              <a:tailEnd/>
            </a:ln>
          </p:spPr>
          <p:txBody>
            <a:bodyPr wrap="none" lIns="0" tIns="0" rIns="0" bIns="0">
              <a:spAutoFit/>
            </a:bodyPr>
            <a:lstStyle/>
            <a:p>
              <a:pPr>
                <a:defRPr/>
              </a:pPr>
              <a:r>
                <a:rPr lang="en-US" sz="2000" dirty="0">
                  <a:latin typeface="Arial" panose="020B0604020202020204" pitchFamily="34" charset="0"/>
                  <a:cs typeface="Arial" panose="020B0604020202020204" pitchFamily="34" charset="0"/>
                </a:rPr>
                <a:t>INT</a:t>
              </a:r>
              <a:endParaRPr lang="en-US" dirty="0">
                <a:latin typeface="Arial" panose="020B0604020202020204" pitchFamily="34" charset="0"/>
                <a:cs typeface="Arial" panose="020B0604020202020204" pitchFamily="34" charset="0"/>
              </a:endParaRPr>
            </a:p>
          </p:txBody>
        </p:sp>
        <p:sp>
          <p:nvSpPr>
            <p:cNvPr id="55312" name="Rectangle 16"/>
            <p:cNvSpPr>
              <a:spLocks noChangeArrowheads="1"/>
            </p:cNvSpPr>
            <p:nvPr/>
          </p:nvSpPr>
          <p:spPr bwMode="auto">
            <a:xfrm>
              <a:off x="3374" y="1005"/>
              <a:ext cx="44" cy="194"/>
            </a:xfrm>
            <a:prstGeom prst="rect">
              <a:avLst/>
            </a:prstGeom>
            <a:noFill/>
            <a:ln w="9525">
              <a:noFill/>
              <a:miter lim="800000"/>
              <a:headEnd/>
              <a:tailEnd/>
            </a:ln>
          </p:spPr>
          <p:txBody>
            <a:bodyPr wrap="none" lIns="0" tIns="0" rIns="0" bIns="0">
              <a:spAutoFit/>
            </a:bodyPr>
            <a:lstStyle/>
            <a:p>
              <a:pPr>
                <a:defRPr/>
              </a:pPr>
              <a:r>
                <a:rPr lang="en-US" sz="2000"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
          <p:nvSpPr>
            <p:cNvPr id="55313" name="Rectangle 17"/>
            <p:cNvSpPr>
              <a:spLocks noChangeArrowheads="1"/>
            </p:cNvSpPr>
            <p:nvPr/>
          </p:nvSpPr>
          <p:spPr bwMode="auto">
            <a:xfrm>
              <a:off x="3808" y="1005"/>
              <a:ext cx="387" cy="194"/>
            </a:xfrm>
            <a:prstGeom prst="rect">
              <a:avLst/>
            </a:prstGeom>
            <a:noFill/>
            <a:ln w="9525">
              <a:noFill/>
              <a:miter lim="800000"/>
              <a:headEnd/>
              <a:tailEnd/>
            </a:ln>
          </p:spPr>
          <p:txBody>
            <a:bodyPr wrap="none" lIns="0" tIns="0" rIns="0" bIns="0">
              <a:spAutoFit/>
            </a:bodyPr>
            <a:lstStyle/>
            <a:p>
              <a:pPr>
                <a:defRPr/>
              </a:pPr>
              <a:r>
                <a:rPr lang="en-US" sz="2000" dirty="0">
                  <a:latin typeface="Arial" panose="020B0604020202020204" pitchFamily="34" charset="0"/>
                  <a:cs typeface="Arial" panose="020B0604020202020204" pitchFamily="34" charset="0"/>
                </a:rPr>
                <a:t>PRIN</a:t>
              </a:r>
              <a:endParaRPr lang="en-US" dirty="0">
                <a:latin typeface="Arial" panose="020B0604020202020204" pitchFamily="34" charset="0"/>
                <a:cs typeface="Arial" panose="020B0604020202020204" pitchFamily="34" charset="0"/>
              </a:endParaRPr>
            </a:p>
          </p:txBody>
        </p:sp>
        <p:sp>
          <p:nvSpPr>
            <p:cNvPr id="55314" name="Rectangle 18"/>
            <p:cNvSpPr>
              <a:spLocks noChangeArrowheads="1"/>
            </p:cNvSpPr>
            <p:nvPr/>
          </p:nvSpPr>
          <p:spPr bwMode="auto">
            <a:xfrm>
              <a:off x="4162" y="1005"/>
              <a:ext cx="44" cy="194"/>
            </a:xfrm>
            <a:prstGeom prst="rect">
              <a:avLst/>
            </a:prstGeom>
            <a:noFill/>
            <a:ln w="9525">
              <a:noFill/>
              <a:miter lim="800000"/>
              <a:headEnd/>
              <a:tailEnd/>
            </a:ln>
          </p:spPr>
          <p:txBody>
            <a:bodyPr wrap="none" lIns="0" tIns="0" rIns="0" bIns="0">
              <a:spAutoFit/>
            </a:bodyPr>
            <a:lstStyle/>
            <a:p>
              <a:pPr>
                <a:defRPr/>
              </a:pPr>
              <a:r>
                <a:rPr lang="en-US" sz="2000"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
          <p:nvSpPr>
            <p:cNvPr id="55315" name="Rectangle 19"/>
            <p:cNvSpPr>
              <a:spLocks noChangeArrowheads="1"/>
            </p:cNvSpPr>
            <p:nvPr/>
          </p:nvSpPr>
          <p:spPr bwMode="auto">
            <a:xfrm>
              <a:off x="4413" y="1005"/>
              <a:ext cx="693" cy="194"/>
            </a:xfrm>
            <a:prstGeom prst="rect">
              <a:avLst/>
            </a:prstGeom>
            <a:noFill/>
            <a:ln w="9525">
              <a:noFill/>
              <a:miter lim="800000"/>
              <a:headEnd/>
              <a:tailEnd/>
            </a:ln>
          </p:spPr>
          <p:txBody>
            <a:bodyPr wrap="none" lIns="0" tIns="0" rIns="0" bIns="0">
              <a:spAutoFit/>
            </a:bodyPr>
            <a:lstStyle/>
            <a:p>
              <a:pPr>
                <a:defRPr/>
              </a:pPr>
              <a:r>
                <a:rPr lang="en-US" sz="2000" dirty="0">
                  <a:latin typeface="Arial" panose="020B0604020202020204" pitchFamily="34" charset="0"/>
                  <a:cs typeface="Arial" panose="020B0604020202020204" pitchFamily="34" charset="0"/>
                </a:rPr>
                <a:t>END BAL</a:t>
              </a:r>
              <a:endParaRPr lang="en-US" dirty="0">
                <a:latin typeface="Arial" panose="020B0604020202020204" pitchFamily="34" charset="0"/>
                <a:cs typeface="Arial" panose="020B0604020202020204" pitchFamily="34" charset="0"/>
              </a:endParaRPr>
            </a:p>
          </p:txBody>
        </p:sp>
        <p:sp>
          <p:nvSpPr>
            <p:cNvPr id="55316" name="Rectangle 20"/>
            <p:cNvSpPr>
              <a:spLocks noChangeArrowheads="1"/>
            </p:cNvSpPr>
            <p:nvPr/>
          </p:nvSpPr>
          <p:spPr bwMode="auto">
            <a:xfrm>
              <a:off x="5038" y="1005"/>
              <a:ext cx="44" cy="194"/>
            </a:xfrm>
            <a:prstGeom prst="rect">
              <a:avLst/>
            </a:prstGeom>
            <a:noFill/>
            <a:ln w="9525">
              <a:noFill/>
              <a:miter lim="800000"/>
              <a:headEnd/>
              <a:tailEnd/>
            </a:ln>
          </p:spPr>
          <p:txBody>
            <a:bodyPr wrap="none" lIns="0" tIns="0" rIns="0" bIns="0">
              <a:spAutoFit/>
            </a:bodyPr>
            <a:lstStyle/>
            <a:p>
              <a:pPr>
                <a:defRPr/>
              </a:pPr>
              <a:r>
                <a:rPr lang="en-US" sz="2000"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
          <p:nvSpPr>
            <p:cNvPr id="55317" name="Rectangle 21"/>
            <p:cNvSpPr>
              <a:spLocks noChangeArrowheads="1"/>
            </p:cNvSpPr>
            <p:nvPr/>
          </p:nvSpPr>
          <p:spPr bwMode="auto">
            <a:xfrm>
              <a:off x="979" y="1212"/>
              <a:ext cx="90" cy="194"/>
            </a:xfrm>
            <a:prstGeom prst="rect">
              <a:avLst/>
            </a:prstGeom>
            <a:noFill/>
            <a:ln w="9525">
              <a:noFill/>
              <a:miter lim="800000"/>
              <a:headEnd/>
              <a:tailEnd/>
            </a:ln>
          </p:spPr>
          <p:txBody>
            <a:bodyPr wrap="none" lIns="0" tIns="0" rIns="0" bIns="0">
              <a:spAutoFit/>
            </a:bodyPr>
            <a:lstStyle/>
            <a:p>
              <a:pPr>
                <a:defRPr/>
              </a:pPr>
              <a:r>
                <a:rPr lang="en-US" sz="2000" dirty="0">
                  <a:latin typeface="Arial" panose="020B0604020202020204" pitchFamily="34" charset="0"/>
                  <a:cs typeface="Arial" panose="020B0604020202020204" pitchFamily="34" charset="0"/>
                </a:rPr>
                <a:t>1</a:t>
              </a:r>
              <a:endParaRPr lang="en-US" dirty="0">
                <a:latin typeface="Arial" panose="020B0604020202020204" pitchFamily="34" charset="0"/>
                <a:cs typeface="Arial" panose="020B0604020202020204" pitchFamily="34" charset="0"/>
              </a:endParaRPr>
            </a:p>
          </p:txBody>
        </p:sp>
        <p:sp>
          <p:nvSpPr>
            <p:cNvPr id="55318" name="Rectangle 22"/>
            <p:cNvSpPr>
              <a:spLocks noChangeArrowheads="1"/>
            </p:cNvSpPr>
            <p:nvPr/>
          </p:nvSpPr>
          <p:spPr bwMode="auto">
            <a:xfrm>
              <a:off x="1066" y="1212"/>
              <a:ext cx="44" cy="194"/>
            </a:xfrm>
            <a:prstGeom prst="rect">
              <a:avLst/>
            </a:prstGeom>
            <a:noFill/>
            <a:ln w="9525">
              <a:noFill/>
              <a:miter lim="800000"/>
              <a:headEnd/>
              <a:tailEnd/>
            </a:ln>
          </p:spPr>
          <p:txBody>
            <a:bodyPr wrap="none" lIns="0" tIns="0" rIns="0" bIns="0">
              <a:spAutoFit/>
            </a:bodyPr>
            <a:lstStyle/>
            <a:p>
              <a:pPr>
                <a:defRPr/>
              </a:pPr>
              <a:r>
                <a:rPr lang="en-US" sz="2000"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
          <p:nvSpPr>
            <p:cNvPr id="55319" name="Rectangle 23"/>
            <p:cNvSpPr>
              <a:spLocks noChangeArrowheads="1"/>
            </p:cNvSpPr>
            <p:nvPr/>
          </p:nvSpPr>
          <p:spPr bwMode="auto">
            <a:xfrm>
              <a:off x="1488" y="1212"/>
              <a:ext cx="494" cy="194"/>
            </a:xfrm>
            <a:prstGeom prst="rect">
              <a:avLst/>
            </a:prstGeom>
            <a:noFill/>
            <a:ln w="9525">
              <a:noFill/>
              <a:miter lim="800000"/>
              <a:headEnd/>
              <a:tailEnd/>
            </a:ln>
          </p:spPr>
          <p:txBody>
            <a:bodyPr wrap="none" lIns="0" tIns="0" rIns="0" bIns="0">
              <a:spAutoFit/>
            </a:bodyPr>
            <a:lstStyle/>
            <a:p>
              <a:pPr>
                <a:defRPr/>
              </a:pPr>
              <a:r>
                <a:rPr lang="en-US" sz="2000" dirty="0">
                  <a:latin typeface="Arial" panose="020B0604020202020204" pitchFamily="34" charset="0"/>
                  <a:cs typeface="Arial" panose="020B0604020202020204" pitchFamily="34" charset="0"/>
                </a:rPr>
                <a:t>$1,000</a:t>
              </a:r>
              <a:endParaRPr lang="en-US" dirty="0">
                <a:latin typeface="Arial" panose="020B0604020202020204" pitchFamily="34" charset="0"/>
                <a:cs typeface="Arial" panose="020B0604020202020204" pitchFamily="34" charset="0"/>
              </a:endParaRPr>
            </a:p>
          </p:txBody>
        </p:sp>
        <p:sp>
          <p:nvSpPr>
            <p:cNvPr id="55320" name="Rectangle 24"/>
            <p:cNvSpPr>
              <a:spLocks noChangeArrowheads="1"/>
            </p:cNvSpPr>
            <p:nvPr/>
          </p:nvSpPr>
          <p:spPr bwMode="auto">
            <a:xfrm>
              <a:off x="1953" y="1212"/>
              <a:ext cx="44" cy="194"/>
            </a:xfrm>
            <a:prstGeom prst="rect">
              <a:avLst/>
            </a:prstGeom>
            <a:noFill/>
            <a:ln w="9525">
              <a:noFill/>
              <a:miter lim="800000"/>
              <a:headEnd/>
              <a:tailEnd/>
            </a:ln>
          </p:spPr>
          <p:txBody>
            <a:bodyPr wrap="none" lIns="0" tIns="0" rIns="0" bIns="0">
              <a:spAutoFit/>
            </a:bodyPr>
            <a:lstStyle/>
            <a:p>
              <a:pPr>
                <a:defRPr/>
              </a:pPr>
              <a:r>
                <a:rPr lang="en-US" sz="2000"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
          <p:nvSpPr>
            <p:cNvPr id="55321" name="Rectangle 25"/>
            <p:cNvSpPr>
              <a:spLocks noChangeArrowheads="1"/>
            </p:cNvSpPr>
            <p:nvPr/>
          </p:nvSpPr>
          <p:spPr bwMode="auto">
            <a:xfrm>
              <a:off x="2238" y="1212"/>
              <a:ext cx="90" cy="194"/>
            </a:xfrm>
            <a:prstGeom prst="rect">
              <a:avLst/>
            </a:prstGeom>
            <a:noFill/>
            <a:ln w="9525">
              <a:noFill/>
              <a:miter lim="800000"/>
              <a:headEnd/>
              <a:tailEnd/>
            </a:ln>
          </p:spPr>
          <p:txBody>
            <a:bodyPr wrap="none" lIns="0" tIns="0" rIns="0" bIns="0">
              <a:spAutoFit/>
            </a:bodyPr>
            <a:lstStyle/>
            <a:p>
              <a:pPr>
                <a:defRPr/>
              </a:pPr>
              <a:r>
                <a:rPr lang="en-US" sz="2000"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
          <p:nvSpPr>
            <p:cNvPr id="55322" name="Rectangle 26"/>
            <p:cNvSpPr>
              <a:spLocks noChangeArrowheads="1"/>
            </p:cNvSpPr>
            <p:nvPr/>
          </p:nvSpPr>
          <p:spPr bwMode="auto">
            <a:xfrm>
              <a:off x="2290" y="1212"/>
              <a:ext cx="133" cy="194"/>
            </a:xfrm>
            <a:prstGeom prst="rect">
              <a:avLst/>
            </a:prstGeom>
            <a:noFill/>
            <a:ln w="9525">
              <a:noFill/>
              <a:miter lim="800000"/>
              <a:headEnd/>
              <a:tailEnd/>
            </a:ln>
          </p:spPr>
          <p:txBody>
            <a:bodyPr wrap="none" lIns="0" tIns="0" rIns="0" bIns="0">
              <a:spAutoFit/>
            </a:bodyPr>
            <a:lstStyle/>
            <a:p>
              <a:pPr>
                <a:defRPr/>
              </a:pPr>
              <a:r>
                <a:rPr lang="en-US" sz="2000"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
          <p:nvSpPr>
            <p:cNvPr id="55323" name="Rectangle 27"/>
            <p:cNvSpPr>
              <a:spLocks noChangeArrowheads="1"/>
            </p:cNvSpPr>
            <p:nvPr/>
          </p:nvSpPr>
          <p:spPr bwMode="auto">
            <a:xfrm>
              <a:off x="2440" y="1212"/>
              <a:ext cx="270" cy="194"/>
            </a:xfrm>
            <a:prstGeom prst="rect">
              <a:avLst/>
            </a:prstGeom>
            <a:noFill/>
            <a:ln w="9525">
              <a:noFill/>
              <a:miter lim="800000"/>
              <a:headEnd/>
              <a:tailEnd/>
            </a:ln>
          </p:spPr>
          <p:txBody>
            <a:bodyPr wrap="none" lIns="0" tIns="0" rIns="0" bIns="0">
              <a:spAutoFit/>
            </a:bodyPr>
            <a:lstStyle/>
            <a:p>
              <a:pPr>
                <a:defRPr/>
              </a:pPr>
              <a:r>
                <a:rPr lang="en-US" sz="2000" dirty="0">
                  <a:latin typeface="Arial" panose="020B0604020202020204" pitchFamily="34" charset="0"/>
                  <a:cs typeface="Arial" panose="020B0604020202020204" pitchFamily="34" charset="0"/>
                </a:rPr>
                <a:t>360</a:t>
              </a:r>
              <a:endParaRPr lang="en-US" dirty="0">
                <a:latin typeface="Arial" panose="020B0604020202020204" pitchFamily="34" charset="0"/>
                <a:cs typeface="Arial" panose="020B0604020202020204" pitchFamily="34" charset="0"/>
              </a:endParaRPr>
            </a:p>
          </p:txBody>
        </p:sp>
        <p:sp>
          <p:nvSpPr>
            <p:cNvPr id="55324" name="Rectangle 28"/>
            <p:cNvSpPr>
              <a:spLocks noChangeArrowheads="1"/>
            </p:cNvSpPr>
            <p:nvPr/>
          </p:nvSpPr>
          <p:spPr bwMode="auto">
            <a:xfrm>
              <a:off x="2702" y="1212"/>
              <a:ext cx="44" cy="194"/>
            </a:xfrm>
            <a:prstGeom prst="rect">
              <a:avLst/>
            </a:prstGeom>
            <a:noFill/>
            <a:ln w="9525">
              <a:noFill/>
              <a:miter lim="800000"/>
              <a:headEnd/>
              <a:tailEnd/>
            </a:ln>
          </p:spPr>
          <p:txBody>
            <a:bodyPr wrap="none" lIns="0" tIns="0" rIns="0" bIns="0">
              <a:spAutoFit/>
            </a:bodyPr>
            <a:lstStyle/>
            <a:p>
              <a:pPr>
                <a:defRPr/>
              </a:pPr>
              <a:r>
                <a:rPr lang="en-US" sz="2000"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
          <p:nvSpPr>
            <p:cNvPr id="55325" name="Rectangle 29"/>
            <p:cNvSpPr>
              <a:spLocks noChangeArrowheads="1"/>
            </p:cNvSpPr>
            <p:nvPr/>
          </p:nvSpPr>
          <p:spPr bwMode="auto">
            <a:xfrm>
              <a:off x="3100" y="1212"/>
              <a:ext cx="270" cy="194"/>
            </a:xfrm>
            <a:prstGeom prst="rect">
              <a:avLst/>
            </a:prstGeom>
            <a:noFill/>
            <a:ln w="9525">
              <a:noFill/>
              <a:miter lim="800000"/>
              <a:headEnd/>
              <a:tailEnd/>
            </a:ln>
          </p:spPr>
          <p:txBody>
            <a:bodyPr wrap="none" lIns="0" tIns="0" rIns="0" bIns="0">
              <a:spAutoFit/>
            </a:bodyPr>
            <a:lstStyle/>
            <a:p>
              <a:pPr>
                <a:defRPr/>
              </a:pPr>
              <a:r>
                <a:rPr lang="en-US" sz="2000" dirty="0">
                  <a:latin typeface="Arial" panose="020B0604020202020204" pitchFamily="34" charset="0"/>
                  <a:cs typeface="Arial" panose="020B0604020202020204" pitchFamily="34" charset="0"/>
                </a:rPr>
                <a:t>$40</a:t>
              </a:r>
              <a:endParaRPr lang="en-US" dirty="0">
                <a:latin typeface="Arial" panose="020B0604020202020204" pitchFamily="34" charset="0"/>
                <a:cs typeface="Arial" panose="020B0604020202020204" pitchFamily="34" charset="0"/>
              </a:endParaRPr>
            </a:p>
          </p:txBody>
        </p:sp>
        <p:sp>
          <p:nvSpPr>
            <p:cNvPr id="55326" name="Rectangle 30"/>
            <p:cNvSpPr>
              <a:spLocks noChangeArrowheads="1"/>
            </p:cNvSpPr>
            <p:nvPr/>
          </p:nvSpPr>
          <p:spPr bwMode="auto">
            <a:xfrm>
              <a:off x="3366" y="1212"/>
              <a:ext cx="44" cy="194"/>
            </a:xfrm>
            <a:prstGeom prst="rect">
              <a:avLst/>
            </a:prstGeom>
            <a:noFill/>
            <a:ln w="9525">
              <a:noFill/>
              <a:miter lim="800000"/>
              <a:headEnd/>
              <a:tailEnd/>
            </a:ln>
          </p:spPr>
          <p:txBody>
            <a:bodyPr wrap="none" lIns="0" tIns="0" rIns="0" bIns="0">
              <a:spAutoFit/>
            </a:bodyPr>
            <a:lstStyle/>
            <a:p>
              <a:pPr>
                <a:defRPr/>
              </a:pPr>
              <a:r>
                <a:rPr lang="en-US" sz="2000"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
          <p:nvSpPr>
            <p:cNvPr id="55327" name="Rectangle 31"/>
            <p:cNvSpPr>
              <a:spLocks noChangeArrowheads="1"/>
            </p:cNvSpPr>
            <p:nvPr/>
          </p:nvSpPr>
          <p:spPr bwMode="auto">
            <a:xfrm>
              <a:off x="3667" y="1212"/>
              <a:ext cx="90" cy="194"/>
            </a:xfrm>
            <a:prstGeom prst="rect">
              <a:avLst/>
            </a:prstGeom>
            <a:noFill/>
            <a:ln w="9525">
              <a:noFill/>
              <a:miter lim="800000"/>
              <a:headEnd/>
              <a:tailEnd/>
            </a:ln>
          </p:spPr>
          <p:txBody>
            <a:bodyPr wrap="none" lIns="0" tIns="0" rIns="0" bIns="0">
              <a:spAutoFit/>
            </a:bodyPr>
            <a:lstStyle/>
            <a:p>
              <a:pPr>
                <a:defRPr/>
              </a:pPr>
              <a:r>
                <a:rPr lang="en-US" sz="2000"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
          <p:nvSpPr>
            <p:cNvPr id="55328" name="Rectangle 32"/>
            <p:cNvSpPr>
              <a:spLocks noChangeArrowheads="1"/>
            </p:cNvSpPr>
            <p:nvPr/>
          </p:nvSpPr>
          <p:spPr bwMode="auto">
            <a:xfrm>
              <a:off x="3770" y="1212"/>
              <a:ext cx="89" cy="194"/>
            </a:xfrm>
            <a:prstGeom prst="rect">
              <a:avLst/>
            </a:prstGeom>
            <a:noFill/>
            <a:ln w="9525">
              <a:noFill/>
              <a:miter lim="800000"/>
              <a:headEnd/>
              <a:tailEnd/>
            </a:ln>
          </p:spPr>
          <p:txBody>
            <a:bodyPr wrap="none" lIns="0" tIns="0" rIns="0" bIns="0">
              <a:spAutoFit/>
            </a:bodyPr>
            <a:lstStyle/>
            <a:p>
              <a:pPr>
                <a:defRPr/>
              </a:pPr>
              <a:r>
                <a:rPr lang="en-US" sz="2000"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
          <p:nvSpPr>
            <p:cNvPr id="55329" name="Rectangle 33"/>
            <p:cNvSpPr>
              <a:spLocks noChangeArrowheads="1"/>
            </p:cNvSpPr>
            <p:nvPr/>
          </p:nvSpPr>
          <p:spPr bwMode="auto">
            <a:xfrm>
              <a:off x="3870" y="1212"/>
              <a:ext cx="270" cy="194"/>
            </a:xfrm>
            <a:prstGeom prst="rect">
              <a:avLst/>
            </a:prstGeom>
            <a:noFill/>
            <a:ln w="9525">
              <a:noFill/>
              <a:miter lim="800000"/>
              <a:headEnd/>
              <a:tailEnd/>
            </a:ln>
          </p:spPr>
          <p:txBody>
            <a:bodyPr wrap="none" lIns="0" tIns="0" rIns="0" bIns="0">
              <a:spAutoFit/>
            </a:bodyPr>
            <a:lstStyle/>
            <a:p>
              <a:pPr>
                <a:defRPr/>
              </a:pPr>
              <a:r>
                <a:rPr lang="en-US" sz="2000" dirty="0">
                  <a:latin typeface="Arial" panose="020B0604020202020204" pitchFamily="34" charset="0"/>
                  <a:cs typeface="Arial" panose="020B0604020202020204" pitchFamily="34" charset="0"/>
                </a:rPr>
                <a:t>320</a:t>
              </a:r>
              <a:endParaRPr lang="en-US" dirty="0">
                <a:latin typeface="Arial" panose="020B0604020202020204" pitchFamily="34" charset="0"/>
                <a:cs typeface="Arial" panose="020B0604020202020204" pitchFamily="34" charset="0"/>
              </a:endParaRPr>
            </a:p>
          </p:txBody>
        </p:sp>
        <p:sp>
          <p:nvSpPr>
            <p:cNvPr id="55330" name="Rectangle 34"/>
            <p:cNvSpPr>
              <a:spLocks noChangeArrowheads="1"/>
            </p:cNvSpPr>
            <p:nvPr/>
          </p:nvSpPr>
          <p:spPr bwMode="auto">
            <a:xfrm>
              <a:off x="4131" y="1212"/>
              <a:ext cx="44" cy="194"/>
            </a:xfrm>
            <a:prstGeom prst="rect">
              <a:avLst/>
            </a:prstGeom>
            <a:noFill/>
            <a:ln w="9525">
              <a:noFill/>
              <a:miter lim="800000"/>
              <a:headEnd/>
              <a:tailEnd/>
            </a:ln>
          </p:spPr>
          <p:txBody>
            <a:bodyPr wrap="none" lIns="0" tIns="0" rIns="0" bIns="0">
              <a:spAutoFit/>
            </a:bodyPr>
            <a:lstStyle/>
            <a:p>
              <a:pPr>
                <a:defRPr/>
              </a:pPr>
              <a:r>
                <a:rPr lang="en-US" sz="2000"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
          <p:nvSpPr>
            <p:cNvPr id="55331" name="Rectangle 35"/>
            <p:cNvSpPr>
              <a:spLocks noChangeArrowheads="1"/>
            </p:cNvSpPr>
            <p:nvPr/>
          </p:nvSpPr>
          <p:spPr bwMode="auto">
            <a:xfrm>
              <a:off x="4526" y="1212"/>
              <a:ext cx="359" cy="194"/>
            </a:xfrm>
            <a:prstGeom prst="rect">
              <a:avLst/>
            </a:prstGeom>
            <a:noFill/>
            <a:ln w="9525">
              <a:noFill/>
              <a:miter lim="800000"/>
              <a:headEnd/>
              <a:tailEnd/>
            </a:ln>
          </p:spPr>
          <p:txBody>
            <a:bodyPr wrap="none" lIns="0" tIns="0" rIns="0" bIns="0">
              <a:spAutoFit/>
            </a:bodyPr>
            <a:lstStyle/>
            <a:p>
              <a:pPr>
                <a:defRPr/>
              </a:pPr>
              <a:r>
                <a:rPr lang="en-US" sz="2000" dirty="0">
                  <a:latin typeface="Arial" panose="020B0604020202020204" pitchFamily="34" charset="0"/>
                  <a:cs typeface="Arial" panose="020B0604020202020204" pitchFamily="34" charset="0"/>
                </a:rPr>
                <a:t>$680</a:t>
              </a:r>
              <a:endParaRPr lang="en-US" dirty="0">
                <a:latin typeface="Arial" panose="020B0604020202020204" pitchFamily="34" charset="0"/>
                <a:cs typeface="Arial" panose="020B0604020202020204" pitchFamily="34" charset="0"/>
              </a:endParaRPr>
            </a:p>
          </p:txBody>
        </p:sp>
        <p:sp>
          <p:nvSpPr>
            <p:cNvPr id="55332" name="Rectangle 36"/>
            <p:cNvSpPr>
              <a:spLocks noChangeArrowheads="1"/>
            </p:cNvSpPr>
            <p:nvPr/>
          </p:nvSpPr>
          <p:spPr bwMode="auto">
            <a:xfrm>
              <a:off x="4889" y="1212"/>
              <a:ext cx="44" cy="194"/>
            </a:xfrm>
            <a:prstGeom prst="rect">
              <a:avLst/>
            </a:prstGeom>
            <a:noFill/>
            <a:ln w="9525">
              <a:noFill/>
              <a:miter lim="800000"/>
              <a:headEnd/>
              <a:tailEnd/>
            </a:ln>
          </p:spPr>
          <p:txBody>
            <a:bodyPr wrap="none" lIns="0" tIns="0" rIns="0" bIns="0">
              <a:spAutoFit/>
            </a:bodyPr>
            <a:lstStyle/>
            <a:p>
              <a:pPr>
                <a:defRPr/>
              </a:pPr>
              <a:r>
                <a:rPr lang="en-US" sz="2000"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
          <p:nvSpPr>
            <p:cNvPr id="55333" name="Rectangle 37"/>
            <p:cNvSpPr>
              <a:spLocks noChangeArrowheads="1"/>
            </p:cNvSpPr>
            <p:nvPr/>
          </p:nvSpPr>
          <p:spPr bwMode="auto">
            <a:xfrm>
              <a:off x="653" y="1198"/>
              <a:ext cx="740" cy="13"/>
            </a:xfrm>
            <a:prstGeom prst="rect">
              <a:avLst/>
            </a:prstGeom>
            <a:solidFill>
              <a:srgbClr val="244061"/>
            </a:solidFill>
            <a:ln w="9525">
              <a:noFill/>
              <a:miter lim="800000"/>
              <a:headEnd/>
              <a:tailEnd/>
            </a:ln>
          </p:spPr>
          <p:txBody>
            <a:bodyPr/>
            <a:lstStyle/>
            <a:p>
              <a:pPr>
                <a:defRPr/>
              </a:pPr>
              <a:endParaRPr lang="en-US" dirty="0">
                <a:latin typeface="Arial" panose="020B0604020202020204" pitchFamily="34" charset="0"/>
                <a:cs typeface="Arial" panose="020B0604020202020204" pitchFamily="34" charset="0"/>
              </a:endParaRPr>
            </a:p>
          </p:txBody>
        </p:sp>
        <p:sp>
          <p:nvSpPr>
            <p:cNvPr id="55334" name="Rectangle 38"/>
            <p:cNvSpPr>
              <a:spLocks noChangeArrowheads="1"/>
            </p:cNvSpPr>
            <p:nvPr/>
          </p:nvSpPr>
          <p:spPr bwMode="auto">
            <a:xfrm>
              <a:off x="1393" y="1198"/>
              <a:ext cx="14" cy="13"/>
            </a:xfrm>
            <a:prstGeom prst="rect">
              <a:avLst/>
            </a:prstGeom>
            <a:solidFill>
              <a:srgbClr val="244061"/>
            </a:solidFill>
            <a:ln w="9525">
              <a:noFill/>
              <a:miter lim="800000"/>
              <a:headEnd/>
              <a:tailEnd/>
            </a:ln>
          </p:spPr>
          <p:txBody>
            <a:bodyPr/>
            <a:lstStyle/>
            <a:p>
              <a:pPr>
                <a:defRPr/>
              </a:pPr>
              <a:endParaRPr lang="en-US" dirty="0">
                <a:latin typeface="Arial" panose="020B0604020202020204" pitchFamily="34" charset="0"/>
                <a:cs typeface="Arial" panose="020B0604020202020204" pitchFamily="34" charset="0"/>
              </a:endParaRPr>
            </a:p>
          </p:txBody>
        </p:sp>
        <p:sp>
          <p:nvSpPr>
            <p:cNvPr id="55335" name="Rectangle 39"/>
            <p:cNvSpPr>
              <a:spLocks noChangeArrowheads="1"/>
            </p:cNvSpPr>
            <p:nvPr/>
          </p:nvSpPr>
          <p:spPr bwMode="auto">
            <a:xfrm>
              <a:off x="1407" y="1198"/>
              <a:ext cx="727" cy="13"/>
            </a:xfrm>
            <a:prstGeom prst="rect">
              <a:avLst/>
            </a:prstGeom>
            <a:solidFill>
              <a:srgbClr val="244061"/>
            </a:solidFill>
            <a:ln w="9525">
              <a:noFill/>
              <a:miter lim="800000"/>
              <a:headEnd/>
              <a:tailEnd/>
            </a:ln>
          </p:spPr>
          <p:txBody>
            <a:bodyPr/>
            <a:lstStyle/>
            <a:p>
              <a:pPr>
                <a:defRPr/>
              </a:pPr>
              <a:endParaRPr lang="en-US" dirty="0">
                <a:latin typeface="Arial" panose="020B0604020202020204" pitchFamily="34" charset="0"/>
                <a:cs typeface="Arial" panose="020B0604020202020204" pitchFamily="34" charset="0"/>
              </a:endParaRPr>
            </a:p>
          </p:txBody>
        </p:sp>
        <p:sp>
          <p:nvSpPr>
            <p:cNvPr id="55336" name="Rectangle 40"/>
            <p:cNvSpPr>
              <a:spLocks noChangeArrowheads="1"/>
            </p:cNvSpPr>
            <p:nvPr/>
          </p:nvSpPr>
          <p:spPr bwMode="auto">
            <a:xfrm>
              <a:off x="2134" y="1198"/>
              <a:ext cx="14" cy="13"/>
            </a:xfrm>
            <a:prstGeom prst="rect">
              <a:avLst/>
            </a:prstGeom>
            <a:solidFill>
              <a:srgbClr val="244061"/>
            </a:solidFill>
            <a:ln w="9525">
              <a:noFill/>
              <a:miter lim="800000"/>
              <a:headEnd/>
              <a:tailEnd/>
            </a:ln>
          </p:spPr>
          <p:txBody>
            <a:bodyPr/>
            <a:lstStyle/>
            <a:p>
              <a:pPr>
                <a:defRPr/>
              </a:pPr>
              <a:endParaRPr lang="en-US" dirty="0">
                <a:latin typeface="Arial" panose="020B0604020202020204" pitchFamily="34" charset="0"/>
                <a:cs typeface="Arial" panose="020B0604020202020204" pitchFamily="34" charset="0"/>
              </a:endParaRPr>
            </a:p>
          </p:txBody>
        </p:sp>
        <p:sp>
          <p:nvSpPr>
            <p:cNvPr id="55337" name="Rectangle 41"/>
            <p:cNvSpPr>
              <a:spLocks noChangeArrowheads="1"/>
            </p:cNvSpPr>
            <p:nvPr/>
          </p:nvSpPr>
          <p:spPr bwMode="auto">
            <a:xfrm>
              <a:off x="2148" y="1198"/>
              <a:ext cx="726" cy="13"/>
            </a:xfrm>
            <a:prstGeom prst="rect">
              <a:avLst/>
            </a:prstGeom>
            <a:solidFill>
              <a:srgbClr val="244061"/>
            </a:solidFill>
            <a:ln w="9525">
              <a:noFill/>
              <a:miter lim="800000"/>
              <a:headEnd/>
              <a:tailEnd/>
            </a:ln>
          </p:spPr>
          <p:txBody>
            <a:bodyPr/>
            <a:lstStyle/>
            <a:p>
              <a:pPr>
                <a:defRPr/>
              </a:pPr>
              <a:endParaRPr lang="en-US" dirty="0">
                <a:latin typeface="Arial" panose="020B0604020202020204" pitchFamily="34" charset="0"/>
                <a:cs typeface="Arial" panose="020B0604020202020204" pitchFamily="34" charset="0"/>
              </a:endParaRPr>
            </a:p>
          </p:txBody>
        </p:sp>
        <p:sp>
          <p:nvSpPr>
            <p:cNvPr id="55338" name="Rectangle 42"/>
            <p:cNvSpPr>
              <a:spLocks noChangeArrowheads="1"/>
            </p:cNvSpPr>
            <p:nvPr/>
          </p:nvSpPr>
          <p:spPr bwMode="auto">
            <a:xfrm>
              <a:off x="2874" y="1198"/>
              <a:ext cx="14" cy="13"/>
            </a:xfrm>
            <a:prstGeom prst="rect">
              <a:avLst/>
            </a:prstGeom>
            <a:solidFill>
              <a:srgbClr val="244061"/>
            </a:solidFill>
            <a:ln w="9525">
              <a:noFill/>
              <a:miter lim="800000"/>
              <a:headEnd/>
              <a:tailEnd/>
            </a:ln>
          </p:spPr>
          <p:txBody>
            <a:bodyPr/>
            <a:lstStyle/>
            <a:p>
              <a:pPr>
                <a:defRPr/>
              </a:pPr>
              <a:endParaRPr lang="en-US" dirty="0">
                <a:latin typeface="Arial" panose="020B0604020202020204" pitchFamily="34" charset="0"/>
                <a:cs typeface="Arial" panose="020B0604020202020204" pitchFamily="34" charset="0"/>
              </a:endParaRPr>
            </a:p>
          </p:txBody>
        </p:sp>
        <p:sp>
          <p:nvSpPr>
            <p:cNvPr id="55339" name="Rectangle 43"/>
            <p:cNvSpPr>
              <a:spLocks noChangeArrowheads="1"/>
            </p:cNvSpPr>
            <p:nvPr/>
          </p:nvSpPr>
          <p:spPr bwMode="auto">
            <a:xfrm>
              <a:off x="2888" y="1198"/>
              <a:ext cx="727" cy="13"/>
            </a:xfrm>
            <a:prstGeom prst="rect">
              <a:avLst/>
            </a:prstGeom>
            <a:solidFill>
              <a:srgbClr val="244061"/>
            </a:solidFill>
            <a:ln w="9525">
              <a:noFill/>
              <a:miter lim="800000"/>
              <a:headEnd/>
              <a:tailEnd/>
            </a:ln>
          </p:spPr>
          <p:txBody>
            <a:bodyPr/>
            <a:lstStyle/>
            <a:p>
              <a:pPr>
                <a:defRPr/>
              </a:pPr>
              <a:endParaRPr lang="en-US" dirty="0">
                <a:latin typeface="Arial" panose="020B0604020202020204" pitchFamily="34" charset="0"/>
                <a:cs typeface="Arial" panose="020B0604020202020204" pitchFamily="34" charset="0"/>
              </a:endParaRPr>
            </a:p>
          </p:txBody>
        </p:sp>
        <p:sp>
          <p:nvSpPr>
            <p:cNvPr id="55340" name="Rectangle 44"/>
            <p:cNvSpPr>
              <a:spLocks noChangeArrowheads="1"/>
            </p:cNvSpPr>
            <p:nvPr/>
          </p:nvSpPr>
          <p:spPr bwMode="auto">
            <a:xfrm>
              <a:off x="3615" y="1198"/>
              <a:ext cx="14" cy="13"/>
            </a:xfrm>
            <a:prstGeom prst="rect">
              <a:avLst/>
            </a:prstGeom>
            <a:solidFill>
              <a:srgbClr val="244061"/>
            </a:solidFill>
            <a:ln w="9525">
              <a:noFill/>
              <a:miter lim="800000"/>
              <a:headEnd/>
              <a:tailEnd/>
            </a:ln>
          </p:spPr>
          <p:txBody>
            <a:bodyPr/>
            <a:lstStyle/>
            <a:p>
              <a:pPr>
                <a:defRPr/>
              </a:pPr>
              <a:endParaRPr lang="en-US" dirty="0">
                <a:latin typeface="Arial" panose="020B0604020202020204" pitchFamily="34" charset="0"/>
                <a:cs typeface="Arial" panose="020B0604020202020204" pitchFamily="34" charset="0"/>
              </a:endParaRPr>
            </a:p>
          </p:txBody>
        </p:sp>
        <p:sp>
          <p:nvSpPr>
            <p:cNvPr id="55341" name="Rectangle 45"/>
            <p:cNvSpPr>
              <a:spLocks noChangeArrowheads="1"/>
            </p:cNvSpPr>
            <p:nvPr/>
          </p:nvSpPr>
          <p:spPr bwMode="auto">
            <a:xfrm>
              <a:off x="3629" y="1198"/>
              <a:ext cx="726" cy="13"/>
            </a:xfrm>
            <a:prstGeom prst="rect">
              <a:avLst/>
            </a:prstGeom>
            <a:solidFill>
              <a:srgbClr val="244061"/>
            </a:solidFill>
            <a:ln w="9525">
              <a:noFill/>
              <a:miter lim="800000"/>
              <a:headEnd/>
              <a:tailEnd/>
            </a:ln>
          </p:spPr>
          <p:txBody>
            <a:bodyPr/>
            <a:lstStyle/>
            <a:p>
              <a:pPr>
                <a:defRPr/>
              </a:pPr>
              <a:endParaRPr lang="en-US" dirty="0">
                <a:latin typeface="Arial" panose="020B0604020202020204" pitchFamily="34" charset="0"/>
                <a:cs typeface="Arial" panose="020B0604020202020204" pitchFamily="34" charset="0"/>
              </a:endParaRPr>
            </a:p>
          </p:txBody>
        </p:sp>
        <p:sp>
          <p:nvSpPr>
            <p:cNvPr id="55342" name="Rectangle 46"/>
            <p:cNvSpPr>
              <a:spLocks noChangeArrowheads="1"/>
            </p:cNvSpPr>
            <p:nvPr/>
          </p:nvSpPr>
          <p:spPr bwMode="auto">
            <a:xfrm>
              <a:off x="4355" y="1198"/>
              <a:ext cx="14" cy="13"/>
            </a:xfrm>
            <a:prstGeom prst="rect">
              <a:avLst/>
            </a:prstGeom>
            <a:solidFill>
              <a:srgbClr val="244061"/>
            </a:solidFill>
            <a:ln w="9525">
              <a:noFill/>
              <a:miter lim="800000"/>
              <a:headEnd/>
              <a:tailEnd/>
            </a:ln>
          </p:spPr>
          <p:txBody>
            <a:bodyPr/>
            <a:lstStyle/>
            <a:p>
              <a:pPr>
                <a:defRPr/>
              </a:pPr>
              <a:endParaRPr lang="en-US" dirty="0">
                <a:latin typeface="Arial" panose="020B0604020202020204" pitchFamily="34" charset="0"/>
                <a:cs typeface="Arial" panose="020B0604020202020204" pitchFamily="34" charset="0"/>
              </a:endParaRPr>
            </a:p>
          </p:txBody>
        </p:sp>
        <p:sp>
          <p:nvSpPr>
            <p:cNvPr id="55343" name="Rectangle 47"/>
            <p:cNvSpPr>
              <a:spLocks noChangeArrowheads="1"/>
            </p:cNvSpPr>
            <p:nvPr/>
          </p:nvSpPr>
          <p:spPr bwMode="auto">
            <a:xfrm>
              <a:off x="4369" y="1198"/>
              <a:ext cx="727" cy="13"/>
            </a:xfrm>
            <a:prstGeom prst="rect">
              <a:avLst/>
            </a:prstGeom>
            <a:solidFill>
              <a:srgbClr val="244061"/>
            </a:solidFill>
            <a:ln w="9525">
              <a:noFill/>
              <a:miter lim="800000"/>
              <a:headEnd/>
              <a:tailEnd/>
            </a:ln>
          </p:spPr>
          <p:txBody>
            <a:bodyPr/>
            <a:lstStyle/>
            <a:p>
              <a:pPr>
                <a:defRPr/>
              </a:pPr>
              <a:endParaRPr lang="en-US" dirty="0">
                <a:latin typeface="Arial" panose="020B0604020202020204" pitchFamily="34" charset="0"/>
                <a:cs typeface="Arial" panose="020B0604020202020204" pitchFamily="34" charset="0"/>
              </a:endParaRPr>
            </a:p>
          </p:txBody>
        </p:sp>
        <p:sp>
          <p:nvSpPr>
            <p:cNvPr id="55344" name="Rectangle 48"/>
            <p:cNvSpPr>
              <a:spLocks noChangeArrowheads="1"/>
            </p:cNvSpPr>
            <p:nvPr/>
          </p:nvSpPr>
          <p:spPr bwMode="auto">
            <a:xfrm>
              <a:off x="979" y="1405"/>
              <a:ext cx="90" cy="194"/>
            </a:xfrm>
            <a:prstGeom prst="rect">
              <a:avLst/>
            </a:prstGeom>
            <a:noFill/>
            <a:ln w="9525">
              <a:noFill/>
              <a:miter lim="800000"/>
              <a:headEnd/>
              <a:tailEnd/>
            </a:ln>
          </p:spPr>
          <p:txBody>
            <a:bodyPr wrap="none" lIns="0" tIns="0" rIns="0" bIns="0">
              <a:spAutoFit/>
            </a:bodyPr>
            <a:lstStyle/>
            <a:p>
              <a:pPr>
                <a:defRPr/>
              </a:pPr>
              <a:r>
                <a:rPr lang="en-US" sz="2000" dirty="0">
                  <a:latin typeface="Arial" panose="020B0604020202020204" pitchFamily="34" charset="0"/>
                  <a:cs typeface="Arial" panose="020B0604020202020204" pitchFamily="34" charset="0"/>
                </a:rPr>
                <a:t>2</a:t>
              </a:r>
              <a:endParaRPr lang="en-US" dirty="0">
                <a:latin typeface="Arial" panose="020B0604020202020204" pitchFamily="34" charset="0"/>
                <a:cs typeface="Arial" panose="020B0604020202020204" pitchFamily="34" charset="0"/>
              </a:endParaRPr>
            </a:p>
          </p:txBody>
        </p:sp>
        <p:sp>
          <p:nvSpPr>
            <p:cNvPr id="55345" name="Rectangle 49"/>
            <p:cNvSpPr>
              <a:spLocks noChangeArrowheads="1"/>
            </p:cNvSpPr>
            <p:nvPr/>
          </p:nvSpPr>
          <p:spPr bwMode="auto">
            <a:xfrm>
              <a:off x="1066" y="1405"/>
              <a:ext cx="44" cy="194"/>
            </a:xfrm>
            <a:prstGeom prst="rect">
              <a:avLst/>
            </a:prstGeom>
            <a:noFill/>
            <a:ln w="9525">
              <a:noFill/>
              <a:miter lim="800000"/>
              <a:headEnd/>
              <a:tailEnd/>
            </a:ln>
          </p:spPr>
          <p:txBody>
            <a:bodyPr wrap="none" lIns="0" tIns="0" rIns="0" bIns="0">
              <a:spAutoFit/>
            </a:bodyPr>
            <a:lstStyle/>
            <a:p>
              <a:pPr>
                <a:defRPr/>
              </a:pPr>
              <a:r>
                <a:rPr lang="en-US" sz="2000"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
          <p:nvSpPr>
            <p:cNvPr id="55346" name="Rectangle 50"/>
            <p:cNvSpPr>
              <a:spLocks noChangeArrowheads="1"/>
            </p:cNvSpPr>
            <p:nvPr/>
          </p:nvSpPr>
          <p:spPr bwMode="auto">
            <a:xfrm>
              <a:off x="1692" y="1405"/>
              <a:ext cx="270" cy="194"/>
            </a:xfrm>
            <a:prstGeom prst="rect">
              <a:avLst/>
            </a:prstGeom>
            <a:noFill/>
            <a:ln w="9525">
              <a:noFill/>
              <a:miter lim="800000"/>
              <a:headEnd/>
              <a:tailEnd/>
            </a:ln>
          </p:spPr>
          <p:txBody>
            <a:bodyPr wrap="none" lIns="0" tIns="0" rIns="0" bIns="0">
              <a:spAutoFit/>
            </a:bodyPr>
            <a:lstStyle/>
            <a:p>
              <a:pPr>
                <a:defRPr/>
              </a:pPr>
              <a:r>
                <a:rPr lang="en-US" sz="2000" dirty="0">
                  <a:latin typeface="Arial" panose="020B0604020202020204" pitchFamily="34" charset="0"/>
                  <a:cs typeface="Arial" panose="020B0604020202020204" pitchFamily="34" charset="0"/>
                </a:rPr>
                <a:t>680</a:t>
              </a:r>
              <a:endParaRPr lang="en-US" dirty="0">
                <a:latin typeface="Arial" panose="020B0604020202020204" pitchFamily="34" charset="0"/>
                <a:cs typeface="Arial" panose="020B0604020202020204" pitchFamily="34" charset="0"/>
              </a:endParaRPr>
            </a:p>
          </p:txBody>
        </p:sp>
        <p:sp>
          <p:nvSpPr>
            <p:cNvPr id="55347" name="Rectangle 51"/>
            <p:cNvSpPr>
              <a:spLocks noChangeArrowheads="1"/>
            </p:cNvSpPr>
            <p:nvPr/>
          </p:nvSpPr>
          <p:spPr bwMode="auto">
            <a:xfrm>
              <a:off x="1953" y="1405"/>
              <a:ext cx="44" cy="194"/>
            </a:xfrm>
            <a:prstGeom prst="rect">
              <a:avLst/>
            </a:prstGeom>
            <a:noFill/>
            <a:ln w="9525">
              <a:noFill/>
              <a:miter lim="800000"/>
              <a:headEnd/>
              <a:tailEnd/>
            </a:ln>
          </p:spPr>
          <p:txBody>
            <a:bodyPr wrap="none" lIns="0" tIns="0" rIns="0" bIns="0">
              <a:spAutoFit/>
            </a:bodyPr>
            <a:lstStyle/>
            <a:p>
              <a:pPr>
                <a:defRPr/>
              </a:pPr>
              <a:r>
                <a:rPr lang="en-US" sz="2000"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
          <p:nvSpPr>
            <p:cNvPr id="55348" name="Rectangle 52"/>
            <p:cNvSpPr>
              <a:spLocks noChangeArrowheads="1"/>
            </p:cNvSpPr>
            <p:nvPr/>
          </p:nvSpPr>
          <p:spPr bwMode="auto">
            <a:xfrm>
              <a:off x="2440" y="1405"/>
              <a:ext cx="270" cy="194"/>
            </a:xfrm>
            <a:prstGeom prst="rect">
              <a:avLst/>
            </a:prstGeom>
            <a:noFill/>
            <a:ln w="9525">
              <a:noFill/>
              <a:miter lim="800000"/>
              <a:headEnd/>
              <a:tailEnd/>
            </a:ln>
          </p:spPr>
          <p:txBody>
            <a:bodyPr wrap="none" lIns="0" tIns="0" rIns="0" bIns="0">
              <a:spAutoFit/>
            </a:bodyPr>
            <a:lstStyle/>
            <a:p>
              <a:pPr>
                <a:defRPr/>
              </a:pPr>
              <a:r>
                <a:rPr lang="en-US" sz="2000" dirty="0">
                  <a:latin typeface="Arial" panose="020B0604020202020204" pitchFamily="34" charset="0"/>
                  <a:cs typeface="Arial" panose="020B0604020202020204" pitchFamily="34" charset="0"/>
                </a:rPr>
                <a:t>360</a:t>
              </a:r>
              <a:endParaRPr lang="en-US" dirty="0">
                <a:latin typeface="Arial" panose="020B0604020202020204" pitchFamily="34" charset="0"/>
                <a:cs typeface="Arial" panose="020B0604020202020204" pitchFamily="34" charset="0"/>
              </a:endParaRPr>
            </a:p>
          </p:txBody>
        </p:sp>
        <p:sp>
          <p:nvSpPr>
            <p:cNvPr id="55349" name="Rectangle 53"/>
            <p:cNvSpPr>
              <a:spLocks noChangeArrowheads="1"/>
            </p:cNvSpPr>
            <p:nvPr/>
          </p:nvSpPr>
          <p:spPr bwMode="auto">
            <a:xfrm>
              <a:off x="2702" y="1405"/>
              <a:ext cx="44" cy="194"/>
            </a:xfrm>
            <a:prstGeom prst="rect">
              <a:avLst/>
            </a:prstGeom>
            <a:noFill/>
            <a:ln w="9525">
              <a:noFill/>
              <a:miter lim="800000"/>
              <a:headEnd/>
              <a:tailEnd/>
            </a:ln>
          </p:spPr>
          <p:txBody>
            <a:bodyPr wrap="none" lIns="0" tIns="0" rIns="0" bIns="0">
              <a:spAutoFit/>
            </a:bodyPr>
            <a:lstStyle/>
            <a:p>
              <a:pPr>
                <a:defRPr/>
              </a:pPr>
              <a:r>
                <a:rPr lang="en-US" sz="2000"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
          <p:nvSpPr>
            <p:cNvPr id="55350" name="Rectangle 54"/>
            <p:cNvSpPr>
              <a:spLocks noChangeArrowheads="1"/>
            </p:cNvSpPr>
            <p:nvPr/>
          </p:nvSpPr>
          <p:spPr bwMode="auto">
            <a:xfrm>
              <a:off x="3182" y="1405"/>
              <a:ext cx="180" cy="194"/>
            </a:xfrm>
            <a:prstGeom prst="rect">
              <a:avLst/>
            </a:prstGeom>
            <a:noFill/>
            <a:ln w="9525">
              <a:noFill/>
              <a:miter lim="800000"/>
              <a:headEnd/>
              <a:tailEnd/>
            </a:ln>
          </p:spPr>
          <p:txBody>
            <a:bodyPr wrap="none" lIns="0" tIns="0" rIns="0" bIns="0">
              <a:spAutoFit/>
            </a:bodyPr>
            <a:lstStyle/>
            <a:p>
              <a:pPr>
                <a:defRPr/>
              </a:pPr>
              <a:r>
                <a:rPr lang="en-US" sz="2000" dirty="0">
                  <a:latin typeface="Arial" panose="020B0604020202020204" pitchFamily="34" charset="0"/>
                  <a:cs typeface="Arial" panose="020B0604020202020204" pitchFamily="34" charset="0"/>
                </a:rPr>
                <a:t>27</a:t>
              </a:r>
              <a:endParaRPr lang="en-US" dirty="0">
                <a:latin typeface="Arial" panose="020B0604020202020204" pitchFamily="34" charset="0"/>
                <a:cs typeface="Arial" panose="020B0604020202020204" pitchFamily="34" charset="0"/>
              </a:endParaRPr>
            </a:p>
          </p:txBody>
        </p:sp>
        <p:sp>
          <p:nvSpPr>
            <p:cNvPr id="55351" name="Rectangle 55"/>
            <p:cNvSpPr>
              <a:spLocks noChangeArrowheads="1"/>
            </p:cNvSpPr>
            <p:nvPr/>
          </p:nvSpPr>
          <p:spPr bwMode="auto">
            <a:xfrm>
              <a:off x="3366" y="1405"/>
              <a:ext cx="44" cy="194"/>
            </a:xfrm>
            <a:prstGeom prst="rect">
              <a:avLst/>
            </a:prstGeom>
            <a:noFill/>
            <a:ln w="9525">
              <a:noFill/>
              <a:miter lim="800000"/>
              <a:headEnd/>
              <a:tailEnd/>
            </a:ln>
          </p:spPr>
          <p:txBody>
            <a:bodyPr wrap="none" lIns="0" tIns="0" rIns="0" bIns="0">
              <a:spAutoFit/>
            </a:bodyPr>
            <a:lstStyle/>
            <a:p>
              <a:pPr>
                <a:defRPr/>
              </a:pPr>
              <a:r>
                <a:rPr lang="en-US" sz="2000"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
          <p:nvSpPr>
            <p:cNvPr id="55352" name="Rectangle 56"/>
            <p:cNvSpPr>
              <a:spLocks noChangeArrowheads="1"/>
            </p:cNvSpPr>
            <p:nvPr/>
          </p:nvSpPr>
          <p:spPr bwMode="auto">
            <a:xfrm>
              <a:off x="3870" y="1405"/>
              <a:ext cx="270" cy="194"/>
            </a:xfrm>
            <a:prstGeom prst="rect">
              <a:avLst/>
            </a:prstGeom>
            <a:noFill/>
            <a:ln w="9525">
              <a:noFill/>
              <a:miter lim="800000"/>
              <a:headEnd/>
              <a:tailEnd/>
            </a:ln>
          </p:spPr>
          <p:txBody>
            <a:bodyPr wrap="none" lIns="0" tIns="0" rIns="0" bIns="0">
              <a:spAutoFit/>
            </a:bodyPr>
            <a:lstStyle/>
            <a:p>
              <a:pPr>
                <a:defRPr/>
              </a:pPr>
              <a:r>
                <a:rPr lang="en-US" sz="2000" dirty="0">
                  <a:latin typeface="Arial" panose="020B0604020202020204" pitchFamily="34" charset="0"/>
                  <a:cs typeface="Arial" panose="020B0604020202020204" pitchFamily="34" charset="0"/>
                </a:rPr>
                <a:t>333</a:t>
              </a:r>
              <a:endParaRPr lang="en-US" dirty="0">
                <a:latin typeface="Arial" panose="020B0604020202020204" pitchFamily="34" charset="0"/>
                <a:cs typeface="Arial" panose="020B0604020202020204" pitchFamily="34" charset="0"/>
              </a:endParaRPr>
            </a:p>
          </p:txBody>
        </p:sp>
        <p:sp>
          <p:nvSpPr>
            <p:cNvPr id="55353" name="Rectangle 57"/>
            <p:cNvSpPr>
              <a:spLocks noChangeArrowheads="1"/>
            </p:cNvSpPr>
            <p:nvPr/>
          </p:nvSpPr>
          <p:spPr bwMode="auto">
            <a:xfrm>
              <a:off x="4131" y="1405"/>
              <a:ext cx="44" cy="194"/>
            </a:xfrm>
            <a:prstGeom prst="rect">
              <a:avLst/>
            </a:prstGeom>
            <a:noFill/>
            <a:ln w="9525">
              <a:noFill/>
              <a:miter lim="800000"/>
              <a:headEnd/>
              <a:tailEnd/>
            </a:ln>
          </p:spPr>
          <p:txBody>
            <a:bodyPr wrap="none" lIns="0" tIns="0" rIns="0" bIns="0">
              <a:spAutoFit/>
            </a:bodyPr>
            <a:lstStyle/>
            <a:p>
              <a:pPr>
                <a:defRPr/>
              </a:pPr>
              <a:r>
                <a:rPr lang="en-US" sz="2000"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
          <p:nvSpPr>
            <p:cNvPr id="55354" name="Rectangle 58"/>
            <p:cNvSpPr>
              <a:spLocks noChangeArrowheads="1"/>
            </p:cNvSpPr>
            <p:nvPr/>
          </p:nvSpPr>
          <p:spPr bwMode="auto">
            <a:xfrm>
              <a:off x="4608" y="1405"/>
              <a:ext cx="270" cy="194"/>
            </a:xfrm>
            <a:prstGeom prst="rect">
              <a:avLst/>
            </a:prstGeom>
            <a:noFill/>
            <a:ln w="9525">
              <a:noFill/>
              <a:miter lim="800000"/>
              <a:headEnd/>
              <a:tailEnd/>
            </a:ln>
          </p:spPr>
          <p:txBody>
            <a:bodyPr wrap="none" lIns="0" tIns="0" rIns="0" bIns="0">
              <a:spAutoFit/>
            </a:bodyPr>
            <a:lstStyle/>
            <a:p>
              <a:pPr>
                <a:defRPr/>
              </a:pPr>
              <a:r>
                <a:rPr lang="en-US" sz="2000" dirty="0">
                  <a:latin typeface="Arial" panose="020B0604020202020204" pitchFamily="34" charset="0"/>
                  <a:cs typeface="Arial" panose="020B0604020202020204" pitchFamily="34" charset="0"/>
                </a:rPr>
                <a:t>347</a:t>
              </a:r>
              <a:endParaRPr lang="en-US" dirty="0">
                <a:latin typeface="Arial" panose="020B0604020202020204" pitchFamily="34" charset="0"/>
                <a:cs typeface="Arial" panose="020B0604020202020204" pitchFamily="34" charset="0"/>
              </a:endParaRPr>
            </a:p>
          </p:txBody>
        </p:sp>
        <p:sp>
          <p:nvSpPr>
            <p:cNvPr id="55355" name="Rectangle 59"/>
            <p:cNvSpPr>
              <a:spLocks noChangeArrowheads="1"/>
            </p:cNvSpPr>
            <p:nvPr/>
          </p:nvSpPr>
          <p:spPr bwMode="auto">
            <a:xfrm>
              <a:off x="4889" y="1405"/>
              <a:ext cx="44" cy="194"/>
            </a:xfrm>
            <a:prstGeom prst="rect">
              <a:avLst/>
            </a:prstGeom>
            <a:noFill/>
            <a:ln w="9525">
              <a:noFill/>
              <a:miter lim="800000"/>
              <a:headEnd/>
              <a:tailEnd/>
            </a:ln>
          </p:spPr>
          <p:txBody>
            <a:bodyPr wrap="none" lIns="0" tIns="0" rIns="0" bIns="0">
              <a:spAutoFit/>
            </a:bodyPr>
            <a:lstStyle/>
            <a:p>
              <a:pPr>
                <a:defRPr/>
              </a:pPr>
              <a:r>
                <a:rPr lang="en-US" sz="2000"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
          <p:nvSpPr>
            <p:cNvPr id="55356" name="Rectangle 60"/>
            <p:cNvSpPr>
              <a:spLocks noChangeArrowheads="1"/>
            </p:cNvSpPr>
            <p:nvPr/>
          </p:nvSpPr>
          <p:spPr bwMode="auto">
            <a:xfrm>
              <a:off x="979" y="1598"/>
              <a:ext cx="90" cy="194"/>
            </a:xfrm>
            <a:prstGeom prst="rect">
              <a:avLst/>
            </a:prstGeom>
            <a:noFill/>
            <a:ln w="9525">
              <a:noFill/>
              <a:miter lim="800000"/>
              <a:headEnd/>
              <a:tailEnd/>
            </a:ln>
          </p:spPr>
          <p:txBody>
            <a:bodyPr wrap="none" lIns="0" tIns="0" rIns="0" bIns="0">
              <a:spAutoFit/>
            </a:bodyPr>
            <a:lstStyle/>
            <a:p>
              <a:pPr>
                <a:defRPr/>
              </a:pPr>
              <a:r>
                <a:rPr lang="en-US" sz="2000" dirty="0">
                  <a:latin typeface="Arial" panose="020B0604020202020204" pitchFamily="34" charset="0"/>
                  <a:cs typeface="Arial" panose="020B0604020202020204" pitchFamily="34" charset="0"/>
                </a:rPr>
                <a:t>3</a:t>
              </a:r>
              <a:endParaRPr lang="en-US" dirty="0">
                <a:latin typeface="Arial" panose="020B0604020202020204" pitchFamily="34" charset="0"/>
                <a:cs typeface="Arial" panose="020B0604020202020204" pitchFamily="34" charset="0"/>
              </a:endParaRPr>
            </a:p>
          </p:txBody>
        </p:sp>
        <p:sp>
          <p:nvSpPr>
            <p:cNvPr id="55357" name="Rectangle 61"/>
            <p:cNvSpPr>
              <a:spLocks noChangeArrowheads="1"/>
            </p:cNvSpPr>
            <p:nvPr/>
          </p:nvSpPr>
          <p:spPr bwMode="auto">
            <a:xfrm>
              <a:off x="1066" y="1598"/>
              <a:ext cx="44" cy="194"/>
            </a:xfrm>
            <a:prstGeom prst="rect">
              <a:avLst/>
            </a:prstGeom>
            <a:noFill/>
            <a:ln w="9525">
              <a:noFill/>
              <a:miter lim="800000"/>
              <a:headEnd/>
              <a:tailEnd/>
            </a:ln>
          </p:spPr>
          <p:txBody>
            <a:bodyPr wrap="none" lIns="0" tIns="0" rIns="0" bIns="0">
              <a:spAutoFit/>
            </a:bodyPr>
            <a:lstStyle/>
            <a:p>
              <a:pPr>
                <a:defRPr/>
              </a:pPr>
              <a:r>
                <a:rPr lang="en-US" sz="2000"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
          <p:nvSpPr>
            <p:cNvPr id="55358" name="Rectangle 62"/>
            <p:cNvSpPr>
              <a:spLocks noChangeArrowheads="1"/>
            </p:cNvSpPr>
            <p:nvPr/>
          </p:nvSpPr>
          <p:spPr bwMode="auto">
            <a:xfrm>
              <a:off x="1692" y="1598"/>
              <a:ext cx="270" cy="194"/>
            </a:xfrm>
            <a:prstGeom prst="rect">
              <a:avLst/>
            </a:prstGeom>
            <a:noFill/>
            <a:ln w="9525">
              <a:noFill/>
              <a:miter lim="800000"/>
              <a:headEnd/>
              <a:tailEnd/>
            </a:ln>
          </p:spPr>
          <p:txBody>
            <a:bodyPr wrap="none" lIns="0" tIns="0" rIns="0" bIns="0">
              <a:spAutoFit/>
            </a:bodyPr>
            <a:lstStyle/>
            <a:p>
              <a:pPr>
                <a:defRPr/>
              </a:pPr>
              <a:r>
                <a:rPr lang="en-US" sz="2000" dirty="0">
                  <a:latin typeface="Arial" panose="020B0604020202020204" pitchFamily="34" charset="0"/>
                  <a:cs typeface="Arial" panose="020B0604020202020204" pitchFamily="34" charset="0"/>
                </a:rPr>
                <a:t>347</a:t>
              </a:r>
              <a:endParaRPr lang="en-US" dirty="0">
                <a:latin typeface="Arial" panose="020B0604020202020204" pitchFamily="34" charset="0"/>
                <a:cs typeface="Arial" panose="020B0604020202020204" pitchFamily="34" charset="0"/>
              </a:endParaRPr>
            </a:p>
          </p:txBody>
        </p:sp>
        <p:sp>
          <p:nvSpPr>
            <p:cNvPr id="55359" name="Rectangle 63"/>
            <p:cNvSpPr>
              <a:spLocks noChangeArrowheads="1"/>
            </p:cNvSpPr>
            <p:nvPr/>
          </p:nvSpPr>
          <p:spPr bwMode="auto">
            <a:xfrm>
              <a:off x="1953" y="1598"/>
              <a:ext cx="44" cy="194"/>
            </a:xfrm>
            <a:prstGeom prst="rect">
              <a:avLst/>
            </a:prstGeom>
            <a:noFill/>
            <a:ln w="9525">
              <a:noFill/>
              <a:miter lim="800000"/>
              <a:headEnd/>
              <a:tailEnd/>
            </a:ln>
          </p:spPr>
          <p:txBody>
            <a:bodyPr wrap="none" lIns="0" tIns="0" rIns="0" bIns="0">
              <a:spAutoFit/>
            </a:bodyPr>
            <a:lstStyle/>
            <a:p>
              <a:pPr>
                <a:defRPr/>
              </a:pPr>
              <a:r>
                <a:rPr lang="en-US" sz="2000"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
          <p:nvSpPr>
            <p:cNvPr id="55360" name="Rectangle 64"/>
            <p:cNvSpPr>
              <a:spLocks noChangeArrowheads="1"/>
            </p:cNvSpPr>
            <p:nvPr/>
          </p:nvSpPr>
          <p:spPr bwMode="auto">
            <a:xfrm>
              <a:off x="2440" y="1598"/>
              <a:ext cx="270" cy="194"/>
            </a:xfrm>
            <a:prstGeom prst="rect">
              <a:avLst/>
            </a:prstGeom>
            <a:noFill/>
            <a:ln w="9525">
              <a:noFill/>
              <a:miter lim="800000"/>
              <a:headEnd/>
              <a:tailEnd/>
            </a:ln>
          </p:spPr>
          <p:txBody>
            <a:bodyPr wrap="none" lIns="0" tIns="0" rIns="0" bIns="0">
              <a:spAutoFit/>
            </a:bodyPr>
            <a:lstStyle/>
            <a:p>
              <a:pPr>
                <a:defRPr/>
              </a:pPr>
              <a:r>
                <a:rPr lang="en-US" sz="2000" dirty="0">
                  <a:latin typeface="Arial" panose="020B0604020202020204" pitchFamily="34" charset="0"/>
                  <a:cs typeface="Arial" panose="020B0604020202020204" pitchFamily="34" charset="0"/>
                </a:rPr>
                <a:t>360</a:t>
              </a:r>
              <a:endParaRPr lang="en-US" dirty="0">
                <a:latin typeface="Arial" panose="020B0604020202020204" pitchFamily="34" charset="0"/>
                <a:cs typeface="Arial" panose="020B0604020202020204" pitchFamily="34" charset="0"/>
              </a:endParaRPr>
            </a:p>
          </p:txBody>
        </p:sp>
        <p:sp>
          <p:nvSpPr>
            <p:cNvPr id="55361" name="Rectangle 65"/>
            <p:cNvSpPr>
              <a:spLocks noChangeArrowheads="1"/>
            </p:cNvSpPr>
            <p:nvPr/>
          </p:nvSpPr>
          <p:spPr bwMode="auto">
            <a:xfrm>
              <a:off x="2702" y="1598"/>
              <a:ext cx="44" cy="194"/>
            </a:xfrm>
            <a:prstGeom prst="rect">
              <a:avLst/>
            </a:prstGeom>
            <a:noFill/>
            <a:ln w="9525">
              <a:noFill/>
              <a:miter lim="800000"/>
              <a:headEnd/>
              <a:tailEnd/>
            </a:ln>
          </p:spPr>
          <p:txBody>
            <a:bodyPr wrap="none" lIns="0" tIns="0" rIns="0" bIns="0">
              <a:spAutoFit/>
            </a:bodyPr>
            <a:lstStyle/>
            <a:p>
              <a:pPr>
                <a:defRPr/>
              </a:pPr>
              <a:r>
                <a:rPr lang="en-US" sz="2000"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
          <p:nvSpPr>
            <p:cNvPr id="55362" name="Rectangle 66"/>
            <p:cNvSpPr>
              <a:spLocks noChangeArrowheads="1"/>
            </p:cNvSpPr>
            <p:nvPr/>
          </p:nvSpPr>
          <p:spPr bwMode="auto">
            <a:xfrm>
              <a:off x="3182" y="1598"/>
              <a:ext cx="180" cy="194"/>
            </a:xfrm>
            <a:prstGeom prst="rect">
              <a:avLst/>
            </a:prstGeom>
            <a:noFill/>
            <a:ln w="9525">
              <a:noFill/>
              <a:miter lim="800000"/>
              <a:headEnd/>
              <a:tailEnd/>
            </a:ln>
          </p:spPr>
          <p:txBody>
            <a:bodyPr wrap="none" lIns="0" tIns="0" rIns="0" bIns="0">
              <a:spAutoFit/>
            </a:bodyPr>
            <a:lstStyle/>
            <a:p>
              <a:pPr>
                <a:defRPr/>
              </a:pPr>
              <a:r>
                <a:rPr lang="en-US" sz="2000" dirty="0">
                  <a:latin typeface="Arial" panose="020B0604020202020204" pitchFamily="34" charset="0"/>
                  <a:cs typeface="Arial" panose="020B0604020202020204" pitchFamily="34" charset="0"/>
                </a:rPr>
                <a:t>14</a:t>
              </a:r>
              <a:endParaRPr lang="en-US" dirty="0">
                <a:latin typeface="Arial" panose="020B0604020202020204" pitchFamily="34" charset="0"/>
                <a:cs typeface="Arial" panose="020B0604020202020204" pitchFamily="34" charset="0"/>
              </a:endParaRPr>
            </a:p>
          </p:txBody>
        </p:sp>
        <p:sp>
          <p:nvSpPr>
            <p:cNvPr id="55364" name="Rectangle 68"/>
            <p:cNvSpPr>
              <a:spLocks noChangeArrowheads="1"/>
            </p:cNvSpPr>
            <p:nvPr/>
          </p:nvSpPr>
          <p:spPr bwMode="auto">
            <a:xfrm>
              <a:off x="3366" y="1598"/>
              <a:ext cx="44" cy="194"/>
            </a:xfrm>
            <a:prstGeom prst="rect">
              <a:avLst/>
            </a:prstGeom>
            <a:noFill/>
            <a:ln w="9525">
              <a:noFill/>
              <a:miter lim="800000"/>
              <a:headEnd/>
              <a:tailEnd/>
            </a:ln>
          </p:spPr>
          <p:txBody>
            <a:bodyPr wrap="none" lIns="0" tIns="0" rIns="0" bIns="0">
              <a:spAutoFit/>
            </a:bodyPr>
            <a:lstStyle/>
            <a:p>
              <a:pPr>
                <a:defRPr/>
              </a:pPr>
              <a:r>
                <a:rPr lang="en-US" sz="2000"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
          <p:nvSpPr>
            <p:cNvPr id="55365" name="Rectangle 69"/>
            <p:cNvSpPr>
              <a:spLocks noChangeArrowheads="1"/>
            </p:cNvSpPr>
            <p:nvPr/>
          </p:nvSpPr>
          <p:spPr bwMode="auto">
            <a:xfrm>
              <a:off x="3870" y="1598"/>
              <a:ext cx="270" cy="194"/>
            </a:xfrm>
            <a:prstGeom prst="rect">
              <a:avLst/>
            </a:prstGeom>
            <a:noFill/>
            <a:ln w="9525">
              <a:noFill/>
              <a:miter lim="800000"/>
              <a:headEnd/>
              <a:tailEnd/>
            </a:ln>
          </p:spPr>
          <p:txBody>
            <a:bodyPr wrap="none" lIns="0" tIns="0" rIns="0" bIns="0">
              <a:spAutoFit/>
            </a:bodyPr>
            <a:lstStyle/>
            <a:p>
              <a:pPr>
                <a:defRPr/>
              </a:pPr>
              <a:r>
                <a:rPr lang="en-US" sz="2000" dirty="0">
                  <a:latin typeface="Arial" panose="020B0604020202020204" pitchFamily="34" charset="0"/>
                  <a:cs typeface="Arial" panose="020B0604020202020204" pitchFamily="34" charset="0"/>
                </a:rPr>
                <a:t>347</a:t>
              </a:r>
              <a:endParaRPr lang="en-US" dirty="0">
                <a:latin typeface="Arial" panose="020B0604020202020204" pitchFamily="34" charset="0"/>
                <a:cs typeface="Arial" panose="020B0604020202020204" pitchFamily="34" charset="0"/>
              </a:endParaRPr>
            </a:p>
          </p:txBody>
        </p:sp>
        <p:sp>
          <p:nvSpPr>
            <p:cNvPr id="55366" name="Rectangle 70"/>
            <p:cNvSpPr>
              <a:spLocks noChangeArrowheads="1"/>
            </p:cNvSpPr>
            <p:nvPr/>
          </p:nvSpPr>
          <p:spPr bwMode="auto">
            <a:xfrm>
              <a:off x="4131" y="1598"/>
              <a:ext cx="44" cy="194"/>
            </a:xfrm>
            <a:prstGeom prst="rect">
              <a:avLst/>
            </a:prstGeom>
            <a:noFill/>
            <a:ln w="9525">
              <a:noFill/>
              <a:miter lim="800000"/>
              <a:headEnd/>
              <a:tailEnd/>
            </a:ln>
          </p:spPr>
          <p:txBody>
            <a:bodyPr wrap="none" lIns="0" tIns="0" rIns="0" bIns="0">
              <a:spAutoFit/>
            </a:bodyPr>
            <a:lstStyle/>
            <a:p>
              <a:pPr>
                <a:defRPr/>
              </a:pPr>
              <a:r>
                <a:rPr lang="en-US" sz="2000"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
          <p:nvSpPr>
            <p:cNvPr id="55367" name="Rectangle 71"/>
            <p:cNvSpPr>
              <a:spLocks noChangeArrowheads="1"/>
            </p:cNvSpPr>
            <p:nvPr/>
          </p:nvSpPr>
          <p:spPr bwMode="auto">
            <a:xfrm>
              <a:off x="4771" y="1598"/>
              <a:ext cx="90" cy="194"/>
            </a:xfrm>
            <a:prstGeom prst="rect">
              <a:avLst/>
            </a:prstGeom>
            <a:noFill/>
            <a:ln w="9525">
              <a:noFill/>
              <a:miter lim="800000"/>
              <a:headEnd/>
              <a:tailEnd/>
            </a:ln>
          </p:spPr>
          <p:txBody>
            <a:bodyPr wrap="none" lIns="0" tIns="0" rIns="0" bIns="0">
              <a:spAutoFit/>
            </a:bodyPr>
            <a:lstStyle/>
            <a:p>
              <a:pPr>
                <a:defRPr/>
              </a:pPr>
              <a:r>
                <a:rPr lang="en-US" sz="2000" dirty="0">
                  <a:latin typeface="Arial" panose="020B0604020202020204" pitchFamily="34" charset="0"/>
                  <a:cs typeface="Arial" panose="020B0604020202020204" pitchFamily="34" charset="0"/>
                </a:rPr>
                <a:t>0</a:t>
              </a:r>
              <a:endParaRPr lang="en-US" dirty="0">
                <a:latin typeface="Arial" panose="020B0604020202020204" pitchFamily="34" charset="0"/>
                <a:cs typeface="Arial" panose="020B0604020202020204" pitchFamily="34" charset="0"/>
              </a:endParaRPr>
            </a:p>
          </p:txBody>
        </p:sp>
        <p:sp>
          <p:nvSpPr>
            <p:cNvPr id="55368" name="Rectangle 72"/>
            <p:cNvSpPr>
              <a:spLocks noChangeArrowheads="1"/>
            </p:cNvSpPr>
            <p:nvPr/>
          </p:nvSpPr>
          <p:spPr bwMode="auto">
            <a:xfrm>
              <a:off x="4889" y="1598"/>
              <a:ext cx="44" cy="194"/>
            </a:xfrm>
            <a:prstGeom prst="rect">
              <a:avLst/>
            </a:prstGeom>
            <a:noFill/>
            <a:ln w="9525">
              <a:noFill/>
              <a:miter lim="800000"/>
              <a:headEnd/>
              <a:tailEnd/>
            </a:ln>
          </p:spPr>
          <p:txBody>
            <a:bodyPr wrap="none" lIns="0" tIns="0" rIns="0" bIns="0">
              <a:spAutoFit/>
            </a:bodyPr>
            <a:lstStyle/>
            <a:p>
              <a:pPr>
                <a:defRPr/>
              </a:pPr>
              <a:r>
                <a:rPr lang="en-US" sz="2000"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
          <p:nvSpPr>
            <p:cNvPr id="55369" name="Rectangle 73"/>
            <p:cNvSpPr>
              <a:spLocks noChangeArrowheads="1"/>
            </p:cNvSpPr>
            <p:nvPr/>
          </p:nvSpPr>
          <p:spPr bwMode="auto">
            <a:xfrm>
              <a:off x="687" y="1805"/>
              <a:ext cx="506" cy="194"/>
            </a:xfrm>
            <a:prstGeom prst="rect">
              <a:avLst/>
            </a:prstGeom>
            <a:noFill/>
            <a:ln w="9525">
              <a:noFill/>
              <a:miter lim="800000"/>
              <a:headEnd/>
              <a:tailEnd/>
            </a:ln>
          </p:spPr>
          <p:txBody>
            <a:bodyPr wrap="none" lIns="0" tIns="0" rIns="0" bIns="0">
              <a:spAutoFit/>
            </a:bodyPr>
            <a:lstStyle/>
            <a:p>
              <a:pPr>
                <a:defRPr/>
              </a:pPr>
              <a:r>
                <a:rPr lang="en-US" sz="2000" dirty="0">
                  <a:latin typeface="Arial" panose="020B0604020202020204" pitchFamily="34" charset="0"/>
                  <a:cs typeface="Arial" panose="020B0604020202020204" pitchFamily="34" charset="0"/>
                </a:rPr>
                <a:t>TOTAL</a:t>
              </a:r>
              <a:endParaRPr lang="en-US" dirty="0">
                <a:latin typeface="Arial" panose="020B0604020202020204" pitchFamily="34" charset="0"/>
                <a:cs typeface="Arial" panose="020B0604020202020204" pitchFamily="34" charset="0"/>
              </a:endParaRPr>
            </a:p>
          </p:txBody>
        </p:sp>
        <p:sp>
          <p:nvSpPr>
            <p:cNvPr id="55370" name="Rectangle 74"/>
            <p:cNvSpPr>
              <a:spLocks noChangeArrowheads="1"/>
            </p:cNvSpPr>
            <p:nvPr/>
          </p:nvSpPr>
          <p:spPr bwMode="auto">
            <a:xfrm>
              <a:off x="1162" y="1805"/>
              <a:ext cx="44" cy="194"/>
            </a:xfrm>
            <a:prstGeom prst="rect">
              <a:avLst/>
            </a:prstGeom>
            <a:noFill/>
            <a:ln w="9525">
              <a:noFill/>
              <a:miter lim="800000"/>
              <a:headEnd/>
              <a:tailEnd/>
            </a:ln>
          </p:spPr>
          <p:txBody>
            <a:bodyPr wrap="none" lIns="0" tIns="0" rIns="0" bIns="0">
              <a:spAutoFit/>
            </a:bodyPr>
            <a:lstStyle/>
            <a:p>
              <a:pPr>
                <a:defRPr/>
              </a:pPr>
              <a:r>
                <a:rPr lang="en-US" sz="2000"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
          <p:nvSpPr>
            <p:cNvPr id="55371" name="Rectangle 75"/>
            <p:cNvSpPr>
              <a:spLocks noChangeArrowheads="1"/>
            </p:cNvSpPr>
            <p:nvPr/>
          </p:nvSpPr>
          <p:spPr bwMode="auto">
            <a:xfrm>
              <a:off x="1719" y="1805"/>
              <a:ext cx="90" cy="194"/>
            </a:xfrm>
            <a:prstGeom prst="rect">
              <a:avLst/>
            </a:prstGeom>
            <a:noFill/>
            <a:ln w="9525">
              <a:noFill/>
              <a:miter lim="800000"/>
              <a:headEnd/>
              <a:tailEnd/>
            </a:ln>
          </p:spPr>
          <p:txBody>
            <a:bodyPr wrap="none" lIns="0" tIns="0" rIns="0" bIns="0">
              <a:spAutoFit/>
            </a:bodyPr>
            <a:lstStyle/>
            <a:p>
              <a:pPr>
                <a:defRPr/>
              </a:pPr>
              <a:r>
                <a:rPr lang="en-US" sz="2000"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
          <p:nvSpPr>
            <p:cNvPr id="55372" name="Rectangle 76"/>
            <p:cNvSpPr>
              <a:spLocks noChangeArrowheads="1"/>
            </p:cNvSpPr>
            <p:nvPr/>
          </p:nvSpPr>
          <p:spPr bwMode="auto">
            <a:xfrm>
              <a:off x="1807" y="1805"/>
              <a:ext cx="44" cy="194"/>
            </a:xfrm>
            <a:prstGeom prst="rect">
              <a:avLst/>
            </a:prstGeom>
            <a:noFill/>
            <a:ln w="9525">
              <a:noFill/>
              <a:miter lim="800000"/>
              <a:headEnd/>
              <a:tailEnd/>
            </a:ln>
          </p:spPr>
          <p:txBody>
            <a:bodyPr wrap="none" lIns="0" tIns="0" rIns="0" bIns="0">
              <a:spAutoFit/>
            </a:bodyPr>
            <a:lstStyle/>
            <a:p>
              <a:pPr>
                <a:defRPr/>
              </a:pPr>
              <a:r>
                <a:rPr lang="en-US" sz="2000"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
          <p:nvSpPr>
            <p:cNvPr id="55373" name="Rectangle 77"/>
            <p:cNvSpPr>
              <a:spLocks noChangeArrowheads="1"/>
            </p:cNvSpPr>
            <p:nvPr/>
          </p:nvSpPr>
          <p:spPr bwMode="auto">
            <a:xfrm>
              <a:off x="2237" y="1805"/>
              <a:ext cx="494" cy="194"/>
            </a:xfrm>
            <a:prstGeom prst="rect">
              <a:avLst/>
            </a:prstGeom>
            <a:noFill/>
            <a:ln w="9525">
              <a:noFill/>
              <a:miter lim="800000"/>
              <a:headEnd/>
              <a:tailEnd/>
            </a:ln>
          </p:spPr>
          <p:txBody>
            <a:bodyPr wrap="none" lIns="0" tIns="0" rIns="0" bIns="0">
              <a:spAutoFit/>
            </a:bodyPr>
            <a:lstStyle/>
            <a:p>
              <a:pPr>
                <a:defRPr/>
              </a:pPr>
              <a:r>
                <a:rPr lang="en-US" sz="2000" dirty="0">
                  <a:latin typeface="Arial" panose="020B0604020202020204" pitchFamily="34" charset="0"/>
                  <a:cs typeface="Arial" panose="020B0604020202020204" pitchFamily="34" charset="0"/>
                </a:rPr>
                <a:t>$1,081</a:t>
              </a:r>
              <a:endParaRPr lang="en-US" dirty="0">
                <a:latin typeface="Arial" panose="020B0604020202020204" pitchFamily="34" charset="0"/>
                <a:cs typeface="Arial" panose="020B0604020202020204" pitchFamily="34" charset="0"/>
              </a:endParaRPr>
            </a:p>
          </p:txBody>
        </p:sp>
        <p:sp>
          <p:nvSpPr>
            <p:cNvPr id="55374" name="Rectangle 78"/>
            <p:cNvSpPr>
              <a:spLocks noChangeArrowheads="1"/>
            </p:cNvSpPr>
            <p:nvPr/>
          </p:nvSpPr>
          <p:spPr bwMode="auto">
            <a:xfrm>
              <a:off x="2702" y="1805"/>
              <a:ext cx="44" cy="194"/>
            </a:xfrm>
            <a:prstGeom prst="rect">
              <a:avLst/>
            </a:prstGeom>
            <a:noFill/>
            <a:ln w="9525">
              <a:noFill/>
              <a:miter lim="800000"/>
              <a:headEnd/>
              <a:tailEnd/>
            </a:ln>
          </p:spPr>
          <p:txBody>
            <a:bodyPr wrap="none" lIns="0" tIns="0" rIns="0" bIns="0">
              <a:spAutoFit/>
            </a:bodyPr>
            <a:lstStyle/>
            <a:p>
              <a:pPr>
                <a:defRPr/>
              </a:pPr>
              <a:r>
                <a:rPr lang="en-US" sz="2000"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
          <p:nvSpPr>
            <p:cNvPr id="55375" name="Rectangle 79"/>
            <p:cNvSpPr>
              <a:spLocks noChangeArrowheads="1"/>
            </p:cNvSpPr>
            <p:nvPr/>
          </p:nvSpPr>
          <p:spPr bwMode="auto">
            <a:xfrm>
              <a:off x="3100" y="1805"/>
              <a:ext cx="270" cy="194"/>
            </a:xfrm>
            <a:prstGeom prst="rect">
              <a:avLst/>
            </a:prstGeom>
            <a:noFill/>
            <a:ln w="9525">
              <a:noFill/>
              <a:miter lim="800000"/>
              <a:headEnd/>
              <a:tailEnd/>
            </a:ln>
          </p:spPr>
          <p:txBody>
            <a:bodyPr wrap="none" lIns="0" tIns="0" rIns="0" bIns="0">
              <a:spAutoFit/>
            </a:bodyPr>
            <a:lstStyle/>
            <a:p>
              <a:pPr>
                <a:defRPr/>
              </a:pPr>
              <a:r>
                <a:rPr lang="en-US" sz="2000" dirty="0">
                  <a:latin typeface="Arial" panose="020B0604020202020204" pitchFamily="34" charset="0"/>
                  <a:cs typeface="Arial" panose="020B0604020202020204" pitchFamily="34" charset="0"/>
                </a:rPr>
                <a:t>$81</a:t>
              </a:r>
              <a:endParaRPr lang="en-US" dirty="0">
                <a:latin typeface="Arial" panose="020B0604020202020204" pitchFamily="34" charset="0"/>
                <a:cs typeface="Arial" panose="020B0604020202020204" pitchFamily="34" charset="0"/>
              </a:endParaRPr>
            </a:p>
          </p:txBody>
        </p:sp>
        <p:sp>
          <p:nvSpPr>
            <p:cNvPr id="55376" name="Rectangle 80"/>
            <p:cNvSpPr>
              <a:spLocks noChangeArrowheads="1"/>
            </p:cNvSpPr>
            <p:nvPr/>
          </p:nvSpPr>
          <p:spPr bwMode="auto">
            <a:xfrm>
              <a:off x="3366" y="1805"/>
              <a:ext cx="44" cy="194"/>
            </a:xfrm>
            <a:prstGeom prst="rect">
              <a:avLst/>
            </a:prstGeom>
            <a:noFill/>
            <a:ln w="9525">
              <a:noFill/>
              <a:miter lim="800000"/>
              <a:headEnd/>
              <a:tailEnd/>
            </a:ln>
          </p:spPr>
          <p:txBody>
            <a:bodyPr wrap="none" lIns="0" tIns="0" rIns="0" bIns="0">
              <a:spAutoFit/>
            </a:bodyPr>
            <a:lstStyle/>
            <a:p>
              <a:pPr>
                <a:defRPr/>
              </a:pPr>
              <a:r>
                <a:rPr lang="en-US" sz="2000"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
          <p:nvSpPr>
            <p:cNvPr id="55377" name="Rectangle 81"/>
            <p:cNvSpPr>
              <a:spLocks noChangeArrowheads="1"/>
            </p:cNvSpPr>
            <p:nvPr/>
          </p:nvSpPr>
          <p:spPr bwMode="auto">
            <a:xfrm>
              <a:off x="3666" y="1805"/>
              <a:ext cx="494" cy="194"/>
            </a:xfrm>
            <a:prstGeom prst="rect">
              <a:avLst/>
            </a:prstGeom>
            <a:noFill/>
            <a:ln w="9525">
              <a:noFill/>
              <a:miter lim="800000"/>
              <a:headEnd/>
              <a:tailEnd/>
            </a:ln>
          </p:spPr>
          <p:txBody>
            <a:bodyPr wrap="none" lIns="0" tIns="0" rIns="0" bIns="0">
              <a:spAutoFit/>
            </a:bodyPr>
            <a:lstStyle/>
            <a:p>
              <a:pPr>
                <a:defRPr/>
              </a:pPr>
              <a:r>
                <a:rPr lang="en-US" sz="2000" dirty="0">
                  <a:latin typeface="Arial" panose="020B0604020202020204" pitchFamily="34" charset="0"/>
                  <a:cs typeface="Arial" panose="020B0604020202020204" pitchFamily="34" charset="0"/>
                </a:rPr>
                <a:t>$1,000</a:t>
              </a:r>
              <a:endParaRPr lang="en-US" dirty="0">
                <a:latin typeface="Arial" panose="020B0604020202020204" pitchFamily="34" charset="0"/>
                <a:cs typeface="Arial" panose="020B0604020202020204" pitchFamily="34" charset="0"/>
              </a:endParaRPr>
            </a:p>
          </p:txBody>
        </p:sp>
        <p:sp>
          <p:nvSpPr>
            <p:cNvPr id="55378" name="Rectangle 82"/>
            <p:cNvSpPr>
              <a:spLocks noChangeArrowheads="1"/>
            </p:cNvSpPr>
            <p:nvPr/>
          </p:nvSpPr>
          <p:spPr bwMode="auto">
            <a:xfrm>
              <a:off x="4134" y="1805"/>
              <a:ext cx="44" cy="194"/>
            </a:xfrm>
            <a:prstGeom prst="rect">
              <a:avLst/>
            </a:prstGeom>
            <a:noFill/>
            <a:ln w="9525">
              <a:noFill/>
              <a:miter lim="800000"/>
              <a:headEnd/>
              <a:tailEnd/>
            </a:ln>
          </p:spPr>
          <p:txBody>
            <a:bodyPr wrap="none" lIns="0" tIns="0" rIns="0" bIns="0">
              <a:spAutoFit/>
            </a:bodyPr>
            <a:lstStyle/>
            <a:p>
              <a:pPr>
                <a:defRPr/>
              </a:pPr>
              <a:r>
                <a:rPr lang="en-US" sz="2000"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
          <p:nvSpPr>
            <p:cNvPr id="55379" name="Rectangle 83"/>
            <p:cNvSpPr>
              <a:spLocks noChangeArrowheads="1"/>
            </p:cNvSpPr>
            <p:nvPr/>
          </p:nvSpPr>
          <p:spPr bwMode="auto">
            <a:xfrm>
              <a:off x="4682" y="1805"/>
              <a:ext cx="90" cy="194"/>
            </a:xfrm>
            <a:prstGeom prst="rect">
              <a:avLst/>
            </a:prstGeom>
            <a:noFill/>
            <a:ln w="9525">
              <a:noFill/>
              <a:miter lim="800000"/>
              <a:headEnd/>
              <a:tailEnd/>
            </a:ln>
          </p:spPr>
          <p:txBody>
            <a:bodyPr wrap="none" lIns="0" tIns="0" rIns="0" bIns="0">
              <a:spAutoFit/>
            </a:bodyPr>
            <a:lstStyle/>
            <a:p>
              <a:pPr>
                <a:defRPr/>
              </a:pPr>
              <a:r>
                <a:rPr lang="en-US" sz="2000"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
          <p:nvSpPr>
            <p:cNvPr id="55380" name="Rectangle 84"/>
            <p:cNvSpPr>
              <a:spLocks noChangeArrowheads="1"/>
            </p:cNvSpPr>
            <p:nvPr/>
          </p:nvSpPr>
          <p:spPr bwMode="auto">
            <a:xfrm>
              <a:off x="4769" y="1805"/>
              <a:ext cx="44" cy="194"/>
            </a:xfrm>
            <a:prstGeom prst="rect">
              <a:avLst/>
            </a:prstGeom>
            <a:noFill/>
            <a:ln w="9525">
              <a:noFill/>
              <a:miter lim="800000"/>
              <a:headEnd/>
              <a:tailEnd/>
            </a:ln>
          </p:spPr>
          <p:txBody>
            <a:bodyPr wrap="none" lIns="0" tIns="0" rIns="0" bIns="0">
              <a:spAutoFit/>
            </a:bodyPr>
            <a:lstStyle/>
            <a:p>
              <a:pPr>
                <a:defRPr/>
              </a:pPr>
              <a:r>
                <a:rPr lang="en-US" sz="2000"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
          <p:nvSpPr>
            <p:cNvPr id="55381" name="Rectangle 85"/>
            <p:cNvSpPr>
              <a:spLocks noChangeArrowheads="1"/>
            </p:cNvSpPr>
            <p:nvPr/>
          </p:nvSpPr>
          <p:spPr bwMode="auto">
            <a:xfrm>
              <a:off x="653" y="1791"/>
              <a:ext cx="740" cy="14"/>
            </a:xfrm>
            <a:prstGeom prst="rect">
              <a:avLst/>
            </a:prstGeom>
            <a:solidFill>
              <a:srgbClr val="244061"/>
            </a:solidFill>
            <a:ln w="9525">
              <a:noFill/>
              <a:miter lim="800000"/>
              <a:headEnd/>
              <a:tailEnd/>
            </a:ln>
          </p:spPr>
          <p:txBody>
            <a:bodyPr/>
            <a:lstStyle/>
            <a:p>
              <a:pPr>
                <a:defRPr/>
              </a:pPr>
              <a:endParaRPr lang="en-US" dirty="0">
                <a:latin typeface="Arial" panose="020B0604020202020204" pitchFamily="34" charset="0"/>
                <a:cs typeface="Arial" panose="020B0604020202020204" pitchFamily="34" charset="0"/>
              </a:endParaRPr>
            </a:p>
          </p:txBody>
        </p:sp>
        <p:sp>
          <p:nvSpPr>
            <p:cNvPr id="55382" name="Rectangle 86"/>
            <p:cNvSpPr>
              <a:spLocks noChangeArrowheads="1"/>
            </p:cNvSpPr>
            <p:nvPr/>
          </p:nvSpPr>
          <p:spPr bwMode="auto">
            <a:xfrm>
              <a:off x="1393" y="1791"/>
              <a:ext cx="14" cy="14"/>
            </a:xfrm>
            <a:prstGeom prst="rect">
              <a:avLst/>
            </a:prstGeom>
            <a:solidFill>
              <a:srgbClr val="244061"/>
            </a:solidFill>
            <a:ln w="9525">
              <a:noFill/>
              <a:miter lim="800000"/>
              <a:headEnd/>
              <a:tailEnd/>
            </a:ln>
          </p:spPr>
          <p:txBody>
            <a:bodyPr/>
            <a:lstStyle/>
            <a:p>
              <a:pPr>
                <a:defRPr/>
              </a:pPr>
              <a:endParaRPr lang="en-US" dirty="0">
                <a:latin typeface="Arial" panose="020B0604020202020204" pitchFamily="34" charset="0"/>
                <a:cs typeface="Arial" panose="020B0604020202020204" pitchFamily="34" charset="0"/>
              </a:endParaRPr>
            </a:p>
          </p:txBody>
        </p:sp>
        <p:sp>
          <p:nvSpPr>
            <p:cNvPr id="55383" name="Rectangle 87"/>
            <p:cNvSpPr>
              <a:spLocks noChangeArrowheads="1"/>
            </p:cNvSpPr>
            <p:nvPr/>
          </p:nvSpPr>
          <p:spPr bwMode="auto">
            <a:xfrm>
              <a:off x="1407" y="1791"/>
              <a:ext cx="727" cy="14"/>
            </a:xfrm>
            <a:prstGeom prst="rect">
              <a:avLst/>
            </a:prstGeom>
            <a:solidFill>
              <a:srgbClr val="244061"/>
            </a:solidFill>
            <a:ln w="9525">
              <a:noFill/>
              <a:miter lim="800000"/>
              <a:headEnd/>
              <a:tailEnd/>
            </a:ln>
          </p:spPr>
          <p:txBody>
            <a:bodyPr/>
            <a:lstStyle/>
            <a:p>
              <a:pPr>
                <a:defRPr/>
              </a:pPr>
              <a:endParaRPr lang="en-US" dirty="0">
                <a:latin typeface="Arial" panose="020B0604020202020204" pitchFamily="34" charset="0"/>
                <a:cs typeface="Arial" panose="020B0604020202020204" pitchFamily="34" charset="0"/>
              </a:endParaRPr>
            </a:p>
          </p:txBody>
        </p:sp>
        <p:sp>
          <p:nvSpPr>
            <p:cNvPr id="55384" name="Rectangle 88"/>
            <p:cNvSpPr>
              <a:spLocks noChangeArrowheads="1"/>
            </p:cNvSpPr>
            <p:nvPr/>
          </p:nvSpPr>
          <p:spPr bwMode="auto">
            <a:xfrm>
              <a:off x="2134" y="1791"/>
              <a:ext cx="14" cy="14"/>
            </a:xfrm>
            <a:prstGeom prst="rect">
              <a:avLst/>
            </a:prstGeom>
            <a:solidFill>
              <a:srgbClr val="244061"/>
            </a:solidFill>
            <a:ln w="9525">
              <a:noFill/>
              <a:miter lim="800000"/>
              <a:headEnd/>
              <a:tailEnd/>
            </a:ln>
          </p:spPr>
          <p:txBody>
            <a:bodyPr/>
            <a:lstStyle/>
            <a:p>
              <a:pPr>
                <a:defRPr/>
              </a:pPr>
              <a:endParaRPr lang="en-US" dirty="0">
                <a:latin typeface="Arial" panose="020B0604020202020204" pitchFamily="34" charset="0"/>
                <a:cs typeface="Arial" panose="020B0604020202020204" pitchFamily="34" charset="0"/>
              </a:endParaRPr>
            </a:p>
          </p:txBody>
        </p:sp>
        <p:sp>
          <p:nvSpPr>
            <p:cNvPr id="55385" name="Rectangle 89"/>
            <p:cNvSpPr>
              <a:spLocks noChangeArrowheads="1"/>
            </p:cNvSpPr>
            <p:nvPr/>
          </p:nvSpPr>
          <p:spPr bwMode="auto">
            <a:xfrm>
              <a:off x="2148" y="1791"/>
              <a:ext cx="726" cy="14"/>
            </a:xfrm>
            <a:prstGeom prst="rect">
              <a:avLst/>
            </a:prstGeom>
            <a:solidFill>
              <a:srgbClr val="244061"/>
            </a:solidFill>
            <a:ln w="9525">
              <a:noFill/>
              <a:miter lim="800000"/>
              <a:headEnd/>
              <a:tailEnd/>
            </a:ln>
          </p:spPr>
          <p:txBody>
            <a:bodyPr/>
            <a:lstStyle/>
            <a:p>
              <a:pPr>
                <a:defRPr/>
              </a:pPr>
              <a:endParaRPr lang="en-US" dirty="0">
                <a:latin typeface="Arial" panose="020B0604020202020204" pitchFamily="34" charset="0"/>
                <a:cs typeface="Arial" panose="020B0604020202020204" pitchFamily="34" charset="0"/>
              </a:endParaRPr>
            </a:p>
          </p:txBody>
        </p:sp>
        <p:sp>
          <p:nvSpPr>
            <p:cNvPr id="55386" name="Rectangle 90"/>
            <p:cNvSpPr>
              <a:spLocks noChangeArrowheads="1"/>
            </p:cNvSpPr>
            <p:nvPr/>
          </p:nvSpPr>
          <p:spPr bwMode="auto">
            <a:xfrm>
              <a:off x="2874" y="1791"/>
              <a:ext cx="14" cy="14"/>
            </a:xfrm>
            <a:prstGeom prst="rect">
              <a:avLst/>
            </a:prstGeom>
            <a:solidFill>
              <a:srgbClr val="244061"/>
            </a:solidFill>
            <a:ln w="9525">
              <a:noFill/>
              <a:miter lim="800000"/>
              <a:headEnd/>
              <a:tailEnd/>
            </a:ln>
          </p:spPr>
          <p:txBody>
            <a:bodyPr/>
            <a:lstStyle/>
            <a:p>
              <a:pPr>
                <a:defRPr/>
              </a:pPr>
              <a:endParaRPr lang="en-US" dirty="0">
                <a:latin typeface="Arial" panose="020B0604020202020204" pitchFamily="34" charset="0"/>
                <a:cs typeface="Arial" panose="020B0604020202020204" pitchFamily="34" charset="0"/>
              </a:endParaRPr>
            </a:p>
          </p:txBody>
        </p:sp>
        <p:sp>
          <p:nvSpPr>
            <p:cNvPr id="55387" name="Rectangle 91"/>
            <p:cNvSpPr>
              <a:spLocks noChangeArrowheads="1"/>
            </p:cNvSpPr>
            <p:nvPr/>
          </p:nvSpPr>
          <p:spPr bwMode="auto">
            <a:xfrm>
              <a:off x="2888" y="1791"/>
              <a:ext cx="727" cy="14"/>
            </a:xfrm>
            <a:prstGeom prst="rect">
              <a:avLst/>
            </a:prstGeom>
            <a:solidFill>
              <a:srgbClr val="244061"/>
            </a:solidFill>
            <a:ln w="9525">
              <a:noFill/>
              <a:miter lim="800000"/>
              <a:headEnd/>
              <a:tailEnd/>
            </a:ln>
          </p:spPr>
          <p:txBody>
            <a:bodyPr/>
            <a:lstStyle/>
            <a:p>
              <a:pPr>
                <a:defRPr/>
              </a:pPr>
              <a:endParaRPr lang="en-US" dirty="0">
                <a:latin typeface="Arial" panose="020B0604020202020204" pitchFamily="34" charset="0"/>
                <a:cs typeface="Arial" panose="020B0604020202020204" pitchFamily="34" charset="0"/>
              </a:endParaRPr>
            </a:p>
          </p:txBody>
        </p:sp>
        <p:sp>
          <p:nvSpPr>
            <p:cNvPr id="55388" name="Rectangle 92"/>
            <p:cNvSpPr>
              <a:spLocks noChangeArrowheads="1"/>
            </p:cNvSpPr>
            <p:nvPr/>
          </p:nvSpPr>
          <p:spPr bwMode="auto">
            <a:xfrm>
              <a:off x="3615" y="1791"/>
              <a:ext cx="14" cy="14"/>
            </a:xfrm>
            <a:prstGeom prst="rect">
              <a:avLst/>
            </a:prstGeom>
            <a:solidFill>
              <a:srgbClr val="244061"/>
            </a:solidFill>
            <a:ln w="9525">
              <a:noFill/>
              <a:miter lim="800000"/>
              <a:headEnd/>
              <a:tailEnd/>
            </a:ln>
          </p:spPr>
          <p:txBody>
            <a:bodyPr/>
            <a:lstStyle/>
            <a:p>
              <a:pPr>
                <a:defRPr/>
              </a:pPr>
              <a:endParaRPr lang="en-US" dirty="0">
                <a:latin typeface="Arial" panose="020B0604020202020204" pitchFamily="34" charset="0"/>
                <a:cs typeface="Arial" panose="020B0604020202020204" pitchFamily="34" charset="0"/>
              </a:endParaRPr>
            </a:p>
          </p:txBody>
        </p:sp>
        <p:sp>
          <p:nvSpPr>
            <p:cNvPr id="55389" name="Rectangle 93"/>
            <p:cNvSpPr>
              <a:spLocks noChangeArrowheads="1"/>
            </p:cNvSpPr>
            <p:nvPr/>
          </p:nvSpPr>
          <p:spPr bwMode="auto">
            <a:xfrm>
              <a:off x="3629" y="1791"/>
              <a:ext cx="726" cy="14"/>
            </a:xfrm>
            <a:prstGeom prst="rect">
              <a:avLst/>
            </a:prstGeom>
            <a:solidFill>
              <a:srgbClr val="244061"/>
            </a:solidFill>
            <a:ln w="9525">
              <a:noFill/>
              <a:miter lim="800000"/>
              <a:headEnd/>
              <a:tailEnd/>
            </a:ln>
          </p:spPr>
          <p:txBody>
            <a:bodyPr/>
            <a:lstStyle/>
            <a:p>
              <a:pPr>
                <a:defRPr/>
              </a:pPr>
              <a:endParaRPr lang="en-US" dirty="0">
                <a:latin typeface="Arial" panose="020B0604020202020204" pitchFamily="34" charset="0"/>
                <a:cs typeface="Arial" panose="020B0604020202020204" pitchFamily="34" charset="0"/>
              </a:endParaRPr>
            </a:p>
          </p:txBody>
        </p:sp>
        <p:sp>
          <p:nvSpPr>
            <p:cNvPr id="55390" name="Rectangle 94"/>
            <p:cNvSpPr>
              <a:spLocks noChangeArrowheads="1"/>
            </p:cNvSpPr>
            <p:nvPr/>
          </p:nvSpPr>
          <p:spPr bwMode="auto">
            <a:xfrm>
              <a:off x="4355" y="1791"/>
              <a:ext cx="14" cy="14"/>
            </a:xfrm>
            <a:prstGeom prst="rect">
              <a:avLst/>
            </a:prstGeom>
            <a:solidFill>
              <a:srgbClr val="244061"/>
            </a:solidFill>
            <a:ln w="9525">
              <a:noFill/>
              <a:miter lim="800000"/>
              <a:headEnd/>
              <a:tailEnd/>
            </a:ln>
          </p:spPr>
          <p:txBody>
            <a:bodyPr/>
            <a:lstStyle/>
            <a:p>
              <a:pPr>
                <a:defRPr/>
              </a:pPr>
              <a:endParaRPr lang="en-US" dirty="0">
                <a:latin typeface="Arial" panose="020B0604020202020204" pitchFamily="34" charset="0"/>
                <a:cs typeface="Arial" panose="020B0604020202020204" pitchFamily="34" charset="0"/>
              </a:endParaRPr>
            </a:p>
          </p:txBody>
        </p:sp>
        <p:sp>
          <p:nvSpPr>
            <p:cNvPr id="55391" name="Rectangle 95"/>
            <p:cNvSpPr>
              <a:spLocks noChangeArrowheads="1"/>
            </p:cNvSpPr>
            <p:nvPr/>
          </p:nvSpPr>
          <p:spPr bwMode="auto">
            <a:xfrm>
              <a:off x="4369" y="1791"/>
              <a:ext cx="727" cy="14"/>
            </a:xfrm>
            <a:prstGeom prst="rect">
              <a:avLst/>
            </a:prstGeom>
            <a:solidFill>
              <a:srgbClr val="244061"/>
            </a:solidFill>
            <a:ln w="9525">
              <a:noFill/>
              <a:miter lim="800000"/>
              <a:headEnd/>
              <a:tailEnd/>
            </a:ln>
          </p:spPr>
          <p:txBody>
            <a:bodyPr/>
            <a:lstStyle/>
            <a:p>
              <a:pPr>
                <a:defRPr/>
              </a:pPr>
              <a:endParaRPr lang="en-US" dirty="0">
                <a:latin typeface="Arial" panose="020B0604020202020204" pitchFamily="34" charset="0"/>
                <a:cs typeface="Arial" panose="020B0604020202020204" pitchFamily="34" charset="0"/>
              </a:endParaRPr>
            </a:p>
          </p:txBody>
        </p:sp>
        <p:sp>
          <p:nvSpPr>
            <p:cNvPr id="55392" name="Rectangle 96"/>
            <p:cNvSpPr>
              <a:spLocks noChangeArrowheads="1"/>
            </p:cNvSpPr>
            <p:nvPr/>
          </p:nvSpPr>
          <p:spPr bwMode="auto">
            <a:xfrm>
              <a:off x="687" y="1999"/>
              <a:ext cx="22" cy="97"/>
            </a:xfrm>
            <a:prstGeom prst="rect">
              <a:avLst/>
            </a:prstGeom>
            <a:noFill/>
            <a:ln w="9525">
              <a:noFill/>
              <a:miter lim="800000"/>
              <a:headEnd/>
              <a:tailEnd/>
            </a:ln>
          </p:spPr>
          <p:txBody>
            <a:bodyPr wrap="none" lIns="0" tIns="0" rIns="0" bIns="0">
              <a:spAutoFit/>
            </a:bodyPr>
            <a:lstStyle/>
            <a:p>
              <a:pPr>
                <a:defRPr/>
              </a:pPr>
              <a:r>
                <a:rPr lang="en-US" sz="1000"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grpSp>
      <p:grpSp>
        <p:nvGrpSpPr>
          <p:cNvPr id="3" name="Group 102"/>
          <p:cNvGrpSpPr>
            <a:grpSpLocks/>
          </p:cNvGrpSpPr>
          <p:nvPr/>
        </p:nvGrpSpPr>
        <p:grpSpPr bwMode="auto">
          <a:xfrm>
            <a:off x="0" y="0"/>
            <a:ext cx="9139238" cy="277813"/>
            <a:chOff x="0" y="0"/>
            <a:chExt cx="9139428" cy="277813"/>
          </a:xfrm>
        </p:grpSpPr>
        <p:sp>
          <p:nvSpPr>
            <p:cNvPr id="104" name="TextBox 103"/>
            <p:cNvSpPr txBox="1"/>
            <p:nvPr/>
          </p:nvSpPr>
          <p:spPr bwMode="auto">
            <a:xfrm>
              <a:off x="0" y="0"/>
              <a:ext cx="1308127" cy="277813"/>
            </a:xfrm>
            <a:prstGeom prst="rect">
              <a:avLst/>
            </a:prstGeom>
            <a:solidFill>
              <a:schemeClr val="accent4">
                <a:lumMod val="40000"/>
                <a:lumOff val="60000"/>
              </a:schemeClr>
            </a:solidFill>
            <a:ln w="12700">
              <a:solidFill>
                <a:schemeClr val="tx1"/>
              </a:solidFill>
            </a:ln>
          </p:spPr>
          <p:txBody>
            <a:bodyPr>
              <a:spAutoFit/>
            </a:bodyPr>
            <a:lstStyle/>
            <a:p>
              <a:pPr algn="ctr">
                <a:defRPr/>
              </a:pPr>
              <a:r>
                <a:rPr lang="en-US" sz="1200" dirty="0">
                  <a:hlinkClick r:id="rId3" action="ppaction://hlinksldjump"/>
                </a:rPr>
                <a:t>INTRO</a:t>
              </a:r>
              <a:endParaRPr lang="en-US" sz="1200" dirty="0"/>
            </a:p>
          </p:txBody>
        </p:sp>
        <p:sp>
          <p:nvSpPr>
            <p:cNvPr id="105" name="TextBox 104"/>
            <p:cNvSpPr txBox="1"/>
            <p:nvPr/>
          </p:nvSpPr>
          <p:spPr bwMode="auto">
            <a:xfrm>
              <a:off x="1303365"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solidFill>
                    <a:srgbClr val="7C0019"/>
                  </a:solidFill>
                  <a:hlinkClick r:id="rId4" action="ppaction://hlinksldjump"/>
                </a:rPr>
                <a:t>FUTURE VALUE</a:t>
              </a:r>
              <a:endParaRPr lang="en-US" sz="1200" spc="-100" dirty="0">
                <a:solidFill>
                  <a:srgbClr val="7C0019"/>
                </a:solidFill>
              </a:endParaRPr>
            </a:p>
          </p:txBody>
        </p:sp>
        <p:sp>
          <p:nvSpPr>
            <p:cNvPr id="106" name="TextBox 105"/>
            <p:cNvSpPr txBox="1"/>
            <p:nvPr/>
          </p:nvSpPr>
          <p:spPr bwMode="auto">
            <a:xfrm>
              <a:off x="5215046"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5" action="ppaction://hlinksldjump"/>
                </a:rPr>
                <a:t>ANNUITIES</a:t>
              </a:r>
              <a:endParaRPr lang="en-US" sz="1200" dirty="0"/>
            </a:p>
          </p:txBody>
        </p:sp>
        <p:sp>
          <p:nvSpPr>
            <p:cNvPr id="107" name="TextBox 106"/>
            <p:cNvSpPr txBox="1"/>
            <p:nvPr/>
          </p:nvSpPr>
          <p:spPr bwMode="auto">
            <a:xfrm>
              <a:off x="2608317" y="0"/>
              <a:ext cx="1306539"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6" action="ppaction://hlinksldjump"/>
                </a:rPr>
                <a:t>PRESENT VALUE</a:t>
              </a:r>
              <a:endParaRPr lang="en-US" sz="1200" spc="-100" dirty="0"/>
            </a:p>
          </p:txBody>
        </p:sp>
        <p:sp>
          <p:nvSpPr>
            <p:cNvPr id="108" name="TextBox 107"/>
            <p:cNvSpPr txBox="1"/>
            <p:nvPr/>
          </p:nvSpPr>
          <p:spPr bwMode="auto">
            <a:xfrm>
              <a:off x="7823363" y="0"/>
              <a:ext cx="1316065" cy="277813"/>
            </a:xfrm>
            <a:prstGeom prst="rect">
              <a:avLst/>
            </a:prstGeom>
            <a:solidFill>
              <a:schemeClr val="bg2">
                <a:lumMod val="75000"/>
              </a:schemeClr>
            </a:solidFill>
            <a:ln>
              <a:solidFill>
                <a:schemeClr val="tx1"/>
              </a:solidFill>
            </a:ln>
          </p:spPr>
          <p:txBody>
            <a:bodyPr>
              <a:spAutoFit/>
            </a:bodyPr>
            <a:lstStyle/>
            <a:p>
              <a:pPr algn="ctr">
                <a:defRPr/>
              </a:pPr>
              <a:r>
                <a:rPr lang="en-US" sz="1200" spc="-100" dirty="0">
                  <a:hlinkClick r:id="rId7" action="ppaction://hlinksldjump"/>
                </a:rPr>
                <a:t>AMORTIZATION</a:t>
              </a:r>
              <a:endParaRPr lang="en-US" sz="1200" spc="-100" dirty="0"/>
            </a:p>
          </p:txBody>
        </p:sp>
        <p:sp>
          <p:nvSpPr>
            <p:cNvPr id="109" name="TextBox 108"/>
            <p:cNvSpPr txBox="1"/>
            <p:nvPr/>
          </p:nvSpPr>
          <p:spPr bwMode="auto">
            <a:xfrm>
              <a:off x="3911681"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8" action="ppaction://hlinksldjump"/>
                </a:rPr>
                <a:t>I &amp; N</a:t>
              </a:r>
              <a:endParaRPr lang="en-US" sz="1200" dirty="0"/>
            </a:p>
          </p:txBody>
        </p:sp>
        <p:sp>
          <p:nvSpPr>
            <p:cNvPr id="110" name="TextBox 109"/>
            <p:cNvSpPr txBox="1"/>
            <p:nvPr/>
          </p:nvSpPr>
          <p:spPr bwMode="auto">
            <a:xfrm>
              <a:off x="6518411"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9" action="ppaction://hlinksldjump"/>
                </a:rPr>
                <a:t>RATES/RETURN</a:t>
              </a:r>
              <a:endParaRPr lang="en-US" sz="1200" spc="-100" dirty="0"/>
            </a:p>
          </p:txBody>
        </p:sp>
      </p:grpSp>
      <p:sp>
        <p:nvSpPr>
          <p:cNvPr id="111" name="Pentagon 110"/>
          <p:cNvSpPr/>
          <p:nvPr/>
        </p:nvSpPr>
        <p:spPr bwMode="auto">
          <a:xfrm>
            <a:off x="0" y="276225"/>
            <a:ext cx="9097963" cy="92075"/>
          </a:xfrm>
          <a:prstGeom prst="homePlate">
            <a:avLst/>
          </a:prstGeom>
          <a:solidFill>
            <a:schemeClr val="tx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11"/>
                                        </p:tgtEl>
                                        <p:attrNameLst>
                                          <p:attrName>style.visibility</p:attrName>
                                        </p:attrNameLst>
                                      </p:cBhvr>
                                      <p:to>
                                        <p:strVal val="visible"/>
                                      </p:to>
                                    </p:set>
                                    <p:anim calcmode="lin" valueType="num">
                                      <p:cBhvr additive="base">
                                        <p:cTn id="12" dur="1000" fill="hold"/>
                                        <p:tgtEl>
                                          <p:spTgt spid="111"/>
                                        </p:tgtEl>
                                        <p:attrNameLst>
                                          <p:attrName>ppt_x</p:attrName>
                                        </p:attrNameLst>
                                      </p:cBhvr>
                                      <p:tavLst>
                                        <p:tav tm="0">
                                          <p:val>
                                            <p:strVal val="0-#ppt_w/2"/>
                                          </p:val>
                                        </p:tav>
                                        <p:tav tm="100000">
                                          <p:val>
                                            <p:strVal val="#ppt_x"/>
                                          </p:val>
                                        </p:tav>
                                      </p:tavLst>
                                    </p:anim>
                                    <p:anim calcmode="lin" valueType="num">
                                      <p:cBhvr additive="base">
                                        <p:cTn id="13" dur="1000" fill="hold"/>
                                        <p:tgtEl>
                                          <p:spTgt spid="111"/>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7270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9" grpId="0" build="p"/>
      <p:bldP spid="111"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3" name="Rectangle 2"/>
          <p:cNvSpPr>
            <a:spLocks noGrp="1" noChangeArrowheads="1"/>
          </p:cNvSpPr>
          <p:nvPr>
            <p:ph type="title"/>
          </p:nvPr>
        </p:nvSpPr>
        <p:spPr>
          <a:xfrm>
            <a:off x="457200" y="328613"/>
            <a:ext cx="8229600" cy="942975"/>
          </a:xfrm>
        </p:spPr>
        <p:txBody>
          <a:bodyPr/>
          <a:lstStyle/>
          <a:p>
            <a:pPr eaLnBrk="1" hangingPunct="1"/>
            <a:r>
              <a:rPr lang="en-US" dirty="0" smtClean="0"/>
              <a:t>Illustrating an Amortized Payment:</a:t>
            </a:r>
            <a:br>
              <a:rPr lang="en-US" dirty="0" smtClean="0"/>
            </a:br>
            <a:r>
              <a:rPr lang="en-US" dirty="0" smtClean="0"/>
              <a:t>Where does the money go?</a:t>
            </a:r>
          </a:p>
        </p:txBody>
      </p:sp>
      <p:sp>
        <p:nvSpPr>
          <p:cNvPr id="74755" name="Rectangle 3"/>
          <p:cNvSpPr>
            <a:spLocks noGrp="1" noChangeArrowheads="1"/>
          </p:cNvSpPr>
          <p:nvPr>
            <p:ph sz="quarter" idx="1"/>
          </p:nvPr>
        </p:nvSpPr>
        <p:spPr>
          <a:xfrm>
            <a:off x="612775" y="4800600"/>
            <a:ext cx="7616825" cy="1295400"/>
          </a:xfrm>
        </p:spPr>
        <p:txBody>
          <a:bodyPr/>
          <a:lstStyle/>
          <a:p>
            <a:pPr eaLnBrk="1" hangingPunct="1">
              <a:spcAft>
                <a:spcPts val="600"/>
              </a:spcAft>
              <a:defRPr/>
            </a:pPr>
            <a:r>
              <a:rPr lang="en-US" dirty="0" smtClean="0"/>
              <a:t>Constant payments</a:t>
            </a:r>
          </a:p>
          <a:p>
            <a:pPr eaLnBrk="1" hangingPunct="1">
              <a:spcAft>
                <a:spcPts val="600"/>
              </a:spcAft>
              <a:defRPr/>
            </a:pPr>
            <a:r>
              <a:rPr lang="en-US" dirty="0" smtClean="0"/>
              <a:t>Declining interest payments</a:t>
            </a:r>
          </a:p>
          <a:p>
            <a:pPr eaLnBrk="1" hangingPunct="1">
              <a:spcAft>
                <a:spcPts val="600"/>
              </a:spcAft>
              <a:defRPr/>
            </a:pPr>
            <a:r>
              <a:rPr lang="en-US" dirty="0" smtClean="0"/>
              <a:t>Declining balance</a:t>
            </a:r>
          </a:p>
        </p:txBody>
      </p:sp>
      <p:sp>
        <p:nvSpPr>
          <p:cNvPr id="20" name="Slide Number Placeholder 19"/>
          <p:cNvSpPr>
            <a:spLocks noGrp="1"/>
          </p:cNvSpPr>
          <p:nvPr>
            <p:ph type="sldNum" sz="quarter" idx="10"/>
          </p:nvPr>
        </p:nvSpPr>
        <p:spPr/>
        <p:txBody>
          <a:bodyPr/>
          <a:lstStyle/>
          <a:p>
            <a:pPr>
              <a:defRPr/>
            </a:pPr>
            <a:r>
              <a:rPr lang="en-US" dirty="0"/>
              <a:t>5-</a:t>
            </a:r>
            <a:fld id="{35C43280-7BBB-4F3A-8340-6940CB1C84A0}" type="slidenum">
              <a:rPr lang="en-US"/>
              <a:pPr>
                <a:defRPr/>
              </a:pPr>
              <a:t>44</a:t>
            </a:fld>
            <a:endParaRPr lang="en-US" dirty="0"/>
          </a:p>
        </p:txBody>
      </p:sp>
      <p:grpSp>
        <p:nvGrpSpPr>
          <p:cNvPr id="3" name="Group 2"/>
          <p:cNvGrpSpPr/>
          <p:nvPr/>
        </p:nvGrpSpPr>
        <p:grpSpPr>
          <a:xfrm>
            <a:off x="923925" y="1620838"/>
            <a:ext cx="6781800" cy="3182937"/>
            <a:chOff x="923925" y="1620838"/>
            <a:chExt cx="6781800" cy="3182937"/>
          </a:xfrm>
        </p:grpSpPr>
        <p:sp>
          <p:nvSpPr>
            <p:cNvPr id="49154" name="Rectangle 14"/>
            <p:cNvSpPr>
              <a:spLocks noChangeArrowheads="1"/>
            </p:cNvSpPr>
            <p:nvPr/>
          </p:nvSpPr>
          <p:spPr bwMode="auto">
            <a:xfrm>
              <a:off x="3870325" y="2687638"/>
              <a:ext cx="1844675" cy="156845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b="100000"/>
              </a:path>
              <a:tileRect t="-100000" r="-100000"/>
            </a:gradFill>
            <a:ln w="25400">
              <a:solidFill>
                <a:schemeClr val="tx1"/>
              </a:solidFill>
              <a:miter lim="800000"/>
              <a:headEnd/>
              <a:tailEnd/>
            </a:ln>
          </p:spPr>
          <p:txBody>
            <a:bodyPr wrap="none" anchor="ctr"/>
            <a:lstStyle/>
            <a:p>
              <a:pPr>
                <a:defRPr/>
              </a:pPr>
              <a:endParaRPr lang="en-US" sz="2000" dirty="0">
                <a:latin typeface="Arial" panose="020B0604020202020204" pitchFamily="34" charset="0"/>
                <a:cs typeface="Arial" panose="020B0604020202020204" pitchFamily="34" charset="0"/>
              </a:endParaRPr>
            </a:p>
          </p:txBody>
        </p:sp>
        <p:sp>
          <p:nvSpPr>
            <p:cNvPr id="49157" name="Rectangle 4" descr="70%"/>
            <p:cNvSpPr>
              <a:spLocks noChangeArrowheads="1"/>
            </p:cNvSpPr>
            <p:nvPr/>
          </p:nvSpPr>
          <p:spPr bwMode="auto">
            <a:xfrm>
              <a:off x="5638800" y="2078038"/>
              <a:ext cx="1879600" cy="373062"/>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w="25400">
              <a:solidFill>
                <a:schemeClr val="tx1"/>
              </a:solidFill>
              <a:miter lim="800000"/>
              <a:headEnd/>
              <a:tailEnd/>
            </a:ln>
          </p:spPr>
          <p:txBody>
            <a:bodyPr wrap="none" anchor="ctr"/>
            <a:lstStyle/>
            <a:p>
              <a:pPr>
                <a:defRPr/>
              </a:pPr>
              <a:endParaRPr lang="en-US" sz="2000" dirty="0">
                <a:latin typeface="Arial" panose="020B0604020202020204" pitchFamily="34" charset="0"/>
                <a:cs typeface="Arial" panose="020B0604020202020204" pitchFamily="34" charset="0"/>
              </a:endParaRPr>
            </a:p>
          </p:txBody>
        </p:sp>
        <p:sp>
          <p:nvSpPr>
            <p:cNvPr id="49158" name="Rectangle 5" descr="70%"/>
            <p:cNvSpPr>
              <a:spLocks noChangeArrowheads="1"/>
            </p:cNvSpPr>
            <p:nvPr/>
          </p:nvSpPr>
          <p:spPr bwMode="auto">
            <a:xfrm>
              <a:off x="3886200" y="2078038"/>
              <a:ext cx="1803400" cy="6096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w="25400">
              <a:solidFill>
                <a:schemeClr val="tx1"/>
              </a:solidFill>
              <a:miter lim="800000"/>
              <a:headEnd/>
              <a:tailEnd/>
            </a:ln>
          </p:spPr>
          <p:txBody>
            <a:bodyPr wrap="none" anchor="ctr"/>
            <a:lstStyle/>
            <a:p>
              <a:pPr>
                <a:defRPr/>
              </a:pPr>
              <a:endParaRPr lang="en-US" sz="2000" dirty="0">
                <a:latin typeface="Arial" panose="020B0604020202020204" pitchFamily="34" charset="0"/>
                <a:cs typeface="Arial" panose="020B0604020202020204" pitchFamily="34" charset="0"/>
              </a:endParaRPr>
            </a:p>
          </p:txBody>
        </p:sp>
        <p:sp>
          <p:nvSpPr>
            <p:cNvPr id="49159" name="Rectangle 6"/>
            <p:cNvSpPr>
              <a:spLocks noChangeArrowheads="1"/>
            </p:cNvSpPr>
            <p:nvPr/>
          </p:nvSpPr>
          <p:spPr bwMode="auto">
            <a:xfrm>
              <a:off x="1905000" y="1620838"/>
              <a:ext cx="368300" cy="493712"/>
            </a:xfrm>
            <a:prstGeom prst="rect">
              <a:avLst/>
            </a:prstGeom>
            <a:noFill/>
            <a:ln w="9525">
              <a:noFill/>
              <a:miter lim="800000"/>
              <a:headEnd/>
              <a:tailEnd/>
            </a:ln>
          </p:spPr>
          <p:txBody>
            <a:bodyPr wrap="none" lIns="92075" tIns="46038" rIns="92075" bIns="46038">
              <a:spAutoFit/>
            </a:bodyPr>
            <a:lstStyle/>
            <a:p>
              <a:pPr>
                <a:defRPr/>
              </a:pPr>
              <a:r>
                <a:rPr lang="en-US" sz="2600" dirty="0">
                  <a:latin typeface="Arial" panose="020B0604020202020204" pitchFamily="34" charset="0"/>
                  <a:cs typeface="Arial" panose="020B0604020202020204" pitchFamily="34" charset="0"/>
                </a:rPr>
                <a:t>$</a:t>
              </a:r>
            </a:p>
          </p:txBody>
        </p:sp>
        <p:sp>
          <p:nvSpPr>
            <p:cNvPr id="49160" name="Rectangle 7"/>
            <p:cNvSpPr>
              <a:spLocks noChangeArrowheads="1"/>
            </p:cNvSpPr>
            <p:nvPr/>
          </p:nvSpPr>
          <p:spPr bwMode="auto">
            <a:xfrm>
              <a:off x="1870075" y="4310063"/>
              <a:ext cx="368300" cy="493712"/>
            </a:xfrm>
            <a:prstGeom prst="rect">
              <a:avLst/>
            </a:prstGeom>
            <a:noFill/>
            <a:ln w="9525">
              <a:noFill/>
              <a:miter lim="800000"/>
              <a:headEnd/>
              <a:tailEnd/>
            </a:ln>
          </p:spPr>
          <p:txBody>
            <a:bodyPr wrap="none" lIns="92075" tIns="46038" rIns="92075" bIns="46038">
              <a:spAutoFit/>
            </a:bodyPr>
            <a:lstStyle/>
            <a:p>
              <a:pPr>
                <a:defRPr/>
              </a:pPr>
              <a:r>
                <a:rPr lang="en-US" sz="2600" dirty="0">
                  <a:latin typeface="Arial" panose="020B0604020202020204" pitchFamily="34" charset="0"/>
                  <a:cs typeface="Arial" panose="020B0604020202020204" pitchFamily="34" charset="0"/>
                </a:rPr>
                <a:t>0</a:t>
              </a:r>
            </a:p>
          </p:txBody>
        </p:sp>
        <p:sp>
          <p:nvSpPr>
            <p:cNvPr id="49161" name="Rectangle 8"/>
            <p:cNvSpPr>
              <a:spLocks noChangeArrowheads="1"/>
            </p:cNvSpPr>
            <p:nvPr/>
          </p:nvSpPr>
          <p:spPr bwMode="auto">
            <a:xfrm>
              <a:off x="3679825" y="4310063"/>
              <a:ext cx="368300" cy="493712"/>
            </a:xfrm>
            <a:prstGeom prst="rect">
              <a:avLst/>
            </a:prstGeom>
            <a:noFill/>
            <a:ln w="9525">
              <a:noFill/>
              <a:miter lim="800000"/>
              <a:headEnd/>
              <a:tailEnd/>
            </a:ln>
          </p:spPr>
          <p:txBody>
            <a:bodyPr wrap="none" lIns="92075" tIns="46038" rIns="92075" bIns="46038">
              <a:spAutoFit/>
            </a:bodyPr>
            <a:lstStyle/>
            <a:p>
              <a:pPr>
                <a:defRPr/>
              </a:pPr>
              <a:r>
                <a:rPr lang="en-US" sz="2600" dirty="0">
                  <a:latin typeface="Arial" panose="020B0604020202020204" pitchFamily="34" charset="0"/>
                  <a:cs typeface="Arial" panose="020B0604020202020204" pitchFamily="34" charset="0"/>
                </a:rPr>
                <a:t>1</a:t>
              </a:r>
            </a:p>
          </p:txBody>
        </p:sp>
        <p:sp>
          <p:nvSpPr>
            <p:cNvPr id="49162" name="Rectangle 9"/>
            <p:cNvSpPr>
              <a:spLocks noChangeArrowheads="1"/>
            </p:cNvSpPr>
            <p:nvPr/>
          </p:nvSpPr>
          <p:spPr bwMode="auto">
            <a:xfrm>
              <a:off x="5537200" y="4310063"/>
              <a:ext cx="368300" cy="493712"/>
            </a:xfrm>
            <a:prstGeom prst="rect">
              <a:avLst/>
            </a:prstGeom>
            <a:noFill/>
            <a:ln w="9525">
              <a:noFill/>
              <a:miter lim="800000"/>
              <a:headEnd/>
              <a:tailEnd/>
            </a:ln>
          </p:spPr>
          <p:txBody>
            <a:bodyPr wrap="none" lIns="92075" tIns="46038" rIns="92075" bIns="46038">
              <a:spAutoFit/>
            </a:bodyPr>
            <a:lstStyle/>
            <a:p>
              <a:pPr>
                <a:defRPr/>
              </a:pPr>
              <a:r>
                <a:rPr lang="en-US" sz="2600" dirty="0">
                  <a:latin typeface="Arial" panose="020B0604020202020204" pitchFamily="34" charset="0"/>
                  <a:cs typeface="Arial" panose="020B0604020202020204" pitchFamily="34" charset="0"/>
                </a:rPr>
                <a:t>2</a:t>
              </a:r>
            </a:p>
          </p:txBody>
        </p:sp>
        <p:sp>
          <p:nvSpPr>
            <p:cNvPr id="49163" name="Rectangle 10"/>
            <p:cNvSpPr>
              <a:spLocks noChangeArrowheads="1"/>
            </p:cNvSpPr>
            <p:nvPr/>
          </p:nvSpPr>
          <p:spPr bwMode="auto">
            <a:xfrm>
              <a:off x="7337425" y="4310063"/>
              <a:ext cx="368300" cy="493712"/>
            </a:xfrm>
            <a:prstGeom prst="rect">
              <a:avLst/>
            </a:prstGeom>
            <a:noFill/>
            <a:ln w="9525">
              <a:noFill/>
              <a:miter lim="800000"/>
              <a:headEnd/>
              <a:tailEnd/>
            </a:ln>
          </p:spPr>
          <p:txBody>
            <a:bodyPr wrap="none" lIns="92075" tIns="46038" rIns="92075" bIns="46038">
              <a:spAutoFit/>
            </a:bodyPr>
            <a:lstStyle/>
            <a:p>
              <a:pPr>
                <a:defRPr/>
              </a:pPr>
              <a:r>
                <a:rPr lang="en-US" sz="2600" dirty="0">
                  <a:latin typeface="Arial" panose="020B0604020202020204" pitchFamily="34" charset="0"/>
                  <a:cs typeface="Arial" panose="020B0604020202020204" pitchFamily="34" charset="0"/>
                </a:rPr>
                <a:t>3</a:t>
              </a:r>
            </a:p>
          </p:txBody>
        </p:sp>
        <p:sp>
          <p:nvSpPr>
            <p:cNvPr id="49164" name="Rectangle 11"/>
            <p:cNvSpPr>
              <a:spLocks noChangeArrowheads="1"/>
            </p:cNvSpPr>
            <p:nvPr/>
          </p:nvSpPr>
          <p:spPr bwMode="auto">
            <a:xfrm>
              <a:off x="923925" y="1925638"/>
              <a:ext cx="1208664" cy="493085"/>
            </a:xfrm>
            <a:prstGeom prst="rect">
              <a:avLst/>
            </a:prstGeom>
            <a:noFill/>
            <a:ln w="9525">
              <a:noFill/>
              <a:miter lim="800000"/>
              <a:headEnd/>
              <a:tailEnd/>
            </a:ln>
          </p:spPr>
          <p:txBody>
            <a:bodyPr wrap="none" lIns="92075" tIns="46038" rIns="92075" bIns="46038">
              <a:spAutoFit/>
            </a:bodyPr>
            <a:lstStyle/>
            <a:p>
              <a:pPr>
                <a:defRPr/>
              </a:pPr>
              <a:r>
                <a:rPr lang="en-US" sz="2600" dirty="0">
                  <a:solidFill>
                    <a:schemeClr val="accent5">
                      <a:lumMod val="50000"/>
                    </a:schemeClr>
                  </a:solidFill>
                  <a:latin typeface="Arial" panose="020B0604020202020204" pitchFamily="34" charset="0"/>
                  <a:cs typeface="Arial" panose="020B0604020202020204" pitchFamily="34" charset="0"/>
                </a:rPr>
                <a:t>360.35</a:t>
              </a:r>
            </a:p>
          </p:txBody>
        </p:sp>
        <p:sp>
          <p:nvSpPr>
            <p:cNvPr id="49165" name="Rectangle 12"/>
            <p:cNvSpPr>
              <a:spLocks noChangeArrowheads="1"/>
            </p:cNvSpPr>
            <p:nvPr/>
          </p:nvSpPr>
          <p:spPr bwMode="auto">
            <a:xfrm>
              <a:off x="4114800" y="2154238"/>
              <a:ext cx="1300036" cy="493085"/>
            </a:xfrm>
            <a:prstGeom prst="rect">
              <a:avLst/>
            </a:prstGeom>
            <a:solidFill>
              <a:schemeClr val="bg1"/>
            </a:solidFill>
            <a:ln w="9525">
              <a:noFill/>
              <a:miter lim="800000"/>
              <a:headEnd/>
              <a:tailEnd/>
            </a:ln>
          </p:spPr>
          <p:txBody>
            <a:bodyPr wrap="none" lIns="92075" tIns="46038" rIns="92075" bIns="46038">
              <a:spAutoFit/>
            </a:bodyPr>
            <a:lstStyle/>
            <a:p>
              <a:pPr>
                <a:defRPr/>
              </a:pPr>
              <a:r>
                <a:rPr lang="en-US" sz="2600" dirty="0">
                  <a:solidFill>
                    <a:schemeClr val="accent5">
                      <a:lumMod val="50000"/>
                    </a:schemeClr>
                  </a:solidFill>
                  <a:latin typeface="Arial" panose="020B0604020202020204" pitchFamily="34" charset="0"/>
                  <a:cs typeface="Arial" panose="020B0604020202020204" pitchFamily="34" charset="0"/>
                </a:rPr>
                <a:t>Interest</a:t>
              </a:r>
            </a:p>
          </p:txBody>
        </p:sp>
        <p:sp>
          <p:nvSpPr>
            <p:cNvPr id="49166" name="Rectangle 13"/>
            <p:cNvSpPr>
              <a:spLocks noChangeArrowheads="1"/>
            </p:cNvSpPr>
            <p:nvPr/>
          </p:nvSpPr>
          <p:spPr bwMode="auto">
            <a:xfrm>
              <a:off x="923925" y="2763838"/>
              <a:ext cx="1208664" cy="493085"/>
            </a:xfrm>
            <a:prstGeom prst="rect">
              <a:avLst/>
            </a:prstGeom>
            <a:noFill/>
            <a:ln w="9525">
              <a:noFill/>
              <a:miter lim="800000"/>
              <a:headEnd/>
              <a:tailEnd/>
            </a:ln>
          </p:spPr>
          <p:txBody>
            <a:bodyPr wrap="none" lIns="92075" tIns="46038" rIns="92075" bIns="46038">
              <a:spAutoFit/>
            </a:bodyPr>
            <a:lstStyle/>
            <a:p>
              <a:pPr>
                <a:defRPr/>
              </a:pPr>
              <a:r>
                <a:rPr lang="en-US" sz="2600" dirty="0">
                  <a:solidFill>
                    <a:schemeClr val="accent5">
                      <a:lumMod val="50000"/>
                    </a:schemeClr>
                  </a:solidFill>
                  <a:latin typeface="Arial" panose="020B0604020202020204" pitchFamily="34" charset="0"/>
                  <a:cs typeface="Arial" panose="020B0604020202020204" pitchFamily="34" charset="0"/>
                </a:rPr>
                <a:t>320.35</a:t>
              </a:r>
            </a:p>
          </p:txBody>
        </p:sp>
        <p:sp>
          <p:nvSpPr>
            <p:cNvPr id="49167" name="Rectangle 15" descr="70%"/>
            <p:cNvSpPr>
              <a:spLocks noChangeArrowheads="1"/>
            </p:cNvSpPr>
            <p:nvPr/>
          </p:nvSpPr>
          <p:spPr bwMode="auto">
            <a:xfrm>
              <a:off x="2057400" y="2078038"/>
              <a:ext cx="1812925" cy="89535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w="25400">
              <a:solidFill>
                <a:schemeClr val="tx1"/>
              </a:solidFill>
              <a:miter lim="800000"/>
              <a:headEnd/>
              <a:tailEnd/>
            </a:ln>
          </p:spPr>
          <p:txBody>
            <a:bodyPr wrap="none" anchor="ctr"/>
            <a:lstStyle/>
            <a:p>
              <a:pPr>
                <a:defRPr/>
              </a:pPr>
              <a:endParaRPr lang="en-US" sz="2000" dirty="0">
                <a:latin typeface="Arial" panose="020B0604020202020204" pitchFamily="34" charset="0"/>
                <a:cs typeface="Arial" panose="020B0604020202020204" pitchFamily="34" charset="0"/>
              </a:endParaRPr>
            </a:p>
          </p:txBody>
        </p:sp>
        <p:sp>
          <p:nvSpPr>
            <p:cNvPr id="49168" name="Rectangle 16"/>
            <p:cNvSpPr>
              <a:spLocks noChangeArrowheads="1"/>
            </p:cNvSpPr>
            <p:nvPr/>
          </p:nvSpPr>
          <p:spPr bwMode="auto">
            <a:xfrm>
              <a:off x="2047875" y="2992438"/>
              <a:ext cx="1803400" cy="1266825"/>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b="100000"/>
              </a:path>
              <a:tileRect t="-100000" r="-100000"/>
            </a:gradFill>
            <a:ln w="25400">
              <a:solidFill>
                <a:schemeClr val="tx1"/>
              </a:solidFill>
              <a:miter lim="800000"/>
              <a:headEnd/>
              <a:tailEnd/>
            </a:ln>
          </p:spPr>
          <p:txBody>
            <a:bodyPr wrap="none" anchor="ctr"/>
            <a:lstStyle/>
            <a:p>
              <a:pPr>
                <a:defRPr/>
              </a:pPr>
              <a:endParaRPr lang="en-US" sz="2000" dirty="0">
                <a:latin typeface="Arial" panose="020B0604020202020204" pitchFamily="34" charset="0"/>
                <a:cs typeface="Arial" panose="020B0604020202020204" pitchFamily="34" charset="0"/>
              </a:endParaRPr>
            </a:p>
          </p:txBody>
        </p:sp>
        <p:sp>
          <p:nvSpPr>
            <p:cNvPr id="49169" name="Rectangle 17"/>
            <p:cNvSpPr>
              <a:spLocks noChangeArrowheads="1"/>
            </p:cNvSpPr>
            <p:nvPr/>
          </p:nvSpPr>
          <p:spPr bwMode="auto">
            <a:xfrm>
              <a:off x="5702300" y="2459038"/>
              <a:ext cx="1803400" cy="1800225"/>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b="100000"/>
              </a:path>
              <a:tileRect t="-100000" r="-100000"/>
            </a:gradFill>
            <a:ln w="25400">
              <a:solidFill>
                <a:schemeClr val="tx1"/>
              </a:solidFill>
              <a:miter lim="800000"/>
              <a:headEnd/>
              <a:tailEnd/>
            </a:ln>
          </p:spPr>
          <p:txBody>
            <a:bodyPr wrap="none" anchor="ctr"/>
            <a:lstStyle/>
            <a:p>
              <a:pPr>
                <a:defRPr/>
              </a:pPr>
              <a:endParaRPr lang="en-US" sz="2000" dirty="0">
                <a:latin typeface="Arial" panose="020B0604020202020204" pitchFamily="34" charset="0"/>
                <a:cs typeface="Arial" panose="020B0604020202020204" pitchFamily="34" charset="0"/>
              </a:endParaRPr>
            </a:p>
          </p:txBody>
        </p:sp>
        <p:sp>
          <p:nvSpPr>
            <p:cNvPr id="49170" name="Rectangle 18"/>
            <p:cNvSpPr>
              <a:spLocks noChangeArrowheads="1"/>
            </p:cNvSpPr>
            <p:nvPr/>
          </p:nvSpPr>
          <p:spPr bwMode="auto">
            <a:xfrm>
              <a:off x="3352800" y="3525838"/>
              <a:ext cx="3042500" cy="493085"/>
            </a:xfrm>
            <a:prstGeom prst="rect">
              <a:avLst/>
            </a:prstGeom>
            <a:solidFill>
              <a:schemeClr val="bg1"/>
            </a:solidFill>
            <a:ln w="9525">
              <a:noFill/>
              <a:miter lim="800000"/>
              <a:headEnd/>
              <a:tailEnd/>
            </a:ln>
          </p:spPr>
          <p:txBody>
            <a:bodyPr wrap="none" lIns="92075" tIns="46038" rIns="92075" bIns="46038">
              <a:spAutoFit/>
            </a:bodyPr>
            <a:lstStyle/>
            <a:p>
              <a:pPr>
                <a:defRPr/>
              </a:pPr>
              <a:r>
                <a:rPr lang="en-US" sz="2600" dirty="0">
                  <a:solidFill>
                    <a:schemeClr val="accent5">
                      <a:lumMod val="50000"/>
                    </a:schemeClr>
                  </a:solidFill>
                  <a:latin typeface="Arial" panose="020B0604020202020204" pitchFamily="34" charset="0"/>
                  <a:cs typeface="Arial" panose="020B0604020202020204" pitchFamily="34" charset="0"/>
                </a:rPr>
                <a:t>Principal Payments</a:t>
              </a:r>
            </a:p>
          </p:txBody>
        </p:sp>
      </p:grpSp>
      <p:grpSp>
        <p:nvGrpSpPr>
          <p:cNvPr id="2" name="Group 27"/>
          <p:cNvGrpSpPr>
            <a:grpSpLocks/>
          </p:cNvGrpSpPr>
          <p:nvPr/>
        </p:nvGrpSpPr>
        <p:grpSpPr bwMode="auto">
          <a:xfrm>
            <a:off x="0" y="0"/>
            <a:ext cx="9139238" cy="277813"/>
            <a:chOff x="0" y="0"/>
            <a:chExt cx="9139428" cy="277813"/>
          </a:xfrm>
        </p:grpSpPr>
        <p:sp>
          <p:nvSpPr>
            <p:cNvPr id="29" name="TextBox 28"/>
            <p:cNvSpPr txBox="1"/>
            <p:nvPr/>
          </p:nvSpPr>
          <p:spPr bwMode="auto">
            <a:xfrm>
              <a:off x="0" y="0"/>
              <a:ext cx="1308127" cy="277813"/>
            </a:xfrm>
            <a:prstGeom prst="rect">
              <a:avLst/>
            </a:prstGeom>
            <a:solidFill>
              <a:schemeClr val="accent4">
                <a:lumMod val="40000"/>
                <a:lumOff val="60000"/>
              </a:schemeClr>
            </a:solidFill>
            <a:ln w="12700">
              <a:solidFill>
                <a:schemeClr val="tx1"/>
              </a:solidFill>
            </a:ln>
          </p:spPr>
          <p:txBody>
            <a:bodyPr>
              <a:spAutoFit/>
            </a:bodyPr>
            <a:lstStyle/>
            <a:p>
              <a:pPr algn="ctr">
                <a:defRPr/>
              </a:pPr>
              <a:r>
                <a:rPr lang="en-US" sz="1200" dirty="0">
                  <a:hlinkClick r:id="rId3" action="ppaction://hlinksldjump"/>
                </a:rPr>
                <a:t>INTRO</a:t>
              </a:r>
              <a:endParaRPr lang="en-US" sz="1200" dirty="0"/>
            </a:p>
          </p:txBody>
        </p:sp>
        <p:sp>
          <p:nvSpPr>
            <p:cNvPr id="30" name="TextBox 29"/>
            <p:cNvSpPr txBox="1"/>
            <p:nvPr/>
          </p:nvSpPr>
          <p:spPr bwMode="auto">
            <a:xfrm>
              <a:off x="1303365"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solidFill>
                    <a:srgbClr val="7C0019"/>
                  </a:solidFill>
                  <a:hlinkClick r:id="rId4" action="ppaction://hlinksldjump"/>
                </a:rPr>
                <a:t>FUTURE VALUE</a:t>
              </a:r>
              <a:endParaRPr lang="en-US" sz="1200" spc="-100" dirty="0">
                <a:solidFill>
                  <a:srgbClr val="7C0019"/>
                </a:solidFill>
              </a:endParaRPr>
            </a:p>
          </p:txBody>
        </p:sp>
        <p:sp>
          <p:nvSpPr>
            <p:cNvPr id="31" name="TextBox 30"/>
            <p:cNvSpPr txBox="1"/>
            <p:nvPr/>
          </p:nvSpPr>
          <p:spPr bwMode="auto">
            <a:xfrm>
              <a:off x="5215046"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5" action="ppaction://hlinksldjump"/>
                </a:rPr>
                <a:t>ANNUITIES</a:t>
              </a:r>
              <a:endParaRPr lang="en-US" sz="1200" dirty="0"/>
            </a:p>
          </p:txBody>
        </p:sp>
        <p:sp>
          <p:nvSpPr>
            <p:cNvPr id="32" name="TextBox 31"/>
            <p:cNvSpPr txBox="1"/>
            <p:nvPr/>
          </p:nvSpPr>
          <p:spPr bwMode="auto">
            <a:xfrm>
              <a:off x="2608317" y="0"/>
              <a:ext cx="1306539"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6" action="ppaction://hlinksldjump"/>
                </a:rPr>
                <a:t>PRESENT VALUE</a:t>
              </a:r>
              <a:endParaRPr lang="en-US" sz="1200" spc="-100" dirty="0"/>
            </a:p>
          </p:txBody>
        </p:sp>
        <p:sp>
          <p:nvSpPr>
            <p:cNvPr id="33" name="TextBox 32"/>
            <p:cNvSpPr txBox="1"/>
            <p:nvPr/>
          </p:nvSpPr>
          <p:spPr bwMode="auto">
            <a:xfrm>
              <a:off x="7823363" y="0"/>
              <a:ext cx="1316065" cy="277813"/>
            </a:xfrm>
            <a:prstGeom prst="rect">
              <a:avLst/>
            </a:prstGeom>
            <a:solidFill>
              <a:schemeClr val="bg2">
                <a:lumMod val="75000"/>
              </a:schemeClr>
            </a:solidFill>
            <a:ln>
              <a:solidFill>
                <a:schemeClr val="tx1"/>
              </a:solidFill>
            </a:ln>
          </p:spPr>
          <p:txBody>
            <a:bodyPr>
              <a:spAutoFit/>
            </a:bodyPr>
            <a:lstStyle/>
            <a:p>
              <a:pPr algn="ctr">
                <a:defRPr/>
              </a:pPr>
              <a:r>
                <a:rPr lang="en-US" sz="1200" spc="-100" dirty="0">
                  <a:hlinkClick r:id="rId7" action="ppaction://hlinksldjump"/>
                </a:rPr>
                <a:t>AMORTIZATION</a:t>
              </a:r>
              <a:endParaRPr lang="en-US" sz="1200" spc="-100" dirty="0"/>
            </a:p>
          </p:txBody>
        </p:sp>
        <p:sp>
          <p:nvSpPr>
            <p:cNvPr id="34" name="TextBox 33"/>
            <p:cNvSpPr txBox="1"/>
            <p:nvPr/>
          </p:nvSpPr>
          <p:spPr bwMode="auto">
            <a:xfrm>
              <a:off x="3911681"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8" action="ppaction://hlinksldjump"/>
                </a:rPr>
                <a:t>I &amp; N</a:t>
              </a:r>
              <a:endParaRPr lang="en-US" sz="1200" dirty="0"/>
            </a:p>
          </p:txBody>
        </p:sp>
        <p:sp>
          <p:nvSpPr>
            <p:cNvPr id="35" name="TextBox 34"/>
            <p:cNvSpPr txBox="1"/>
            <p:nvPr/>
          </p:nvSpPr>
          <p:spPr bwMode="auto">
            <a:xfrm>
              <a:off x="6518411"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9" action="ppaction://hlinksldjump"/>
                </a:rPr>
                <a:t>RATES/RETURN</a:t>
              </a:r>
              <a:endParaRPr lang="en-US" sz="1200" spc="-100" dirty="0"/>
            </a:p>
          </p:txBody>
        </p:sp>
      </p:grpSp>
      <p:sp>
        <p:nvSpPr>
          <p:cNvPr id="36" name="Pentagon 35"/>
          <p:cNvSpPr/>
          <p:nvPr/>
        </p:nvSpPr>
        <p:spPr bwMode="auto">
          <a:xfrm>
            <a:off x="0" y="276225"/>
            <a:ext cx="9097963" cy="92075"/>
          </a:xfrm>
          <a:prstGeom prst="homePlate">
            <a:avLst/>
          </a:prstGeom>
          <a:solidFill>
            <a:schemeClr val="tx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36"/>
                                        </p:tgtEl>
                                        <p:attrNameLst>
                                          <p:attrName>style.visibility</p:attrName>
                                        </p:attrNameLst>
                                      </p:cBhvr>
                                      <p:to>
                                        <p:strVal val="visible"/>
                                      </p:to>
                                    </p:set>
                                    <p:anim calcmode="lin" valueType="num">
                                      <p:cBhvr additive="base">
                                        <p:cTn id="12" dur="1000" fill="hold"/>
                                        <p:tgtEl>
                                          <p:spTgt spid="36"/>
                                        </p:tgtEl>
                                        <p:attrNameLst>
                                          <p:attrName>ppt_x</p:attrName>
                                        </p:attrNameLst>
                                      </p:cBhvr>
                                      <p:tavLst>
                                        <p:tav tm="0">
                                          <p:val>
                                            <p:strVal val="0-#ppt_w/2"/>
                                          </p:val>
                                        </p:tav>
                                        <p:tav tm="100000">
                                          <p:val>
                                            <p:strVal val="#ppt_x"/>
                                          </p:val>
                                        </p:tav>
                                      </p:tavLst>
                                    </p:anim>
                                    <p:anim calcmode="lin" valueType="num">
                                      <p:cBhvr additive="base">
                                        <p:cTn id="13" dur="1000" fill="hold"/>
                                        <p:tgtEl>
                                          <p:spTgt spid="36"/>
                                        </p:tgtEl>
                                        <p:attrNameLst>
                                          <p:attrName>ppt_y</p:attrName>
                                        </p:attrNameLst>
                                      </p:cBhvr>
                                      <p:tavLst>
                                        <p:tav tm="0">
                                          <p:val>
                                            <p:strVal val="#ppt_y"/>
                                          </p:val>
                                        </p:tav>
                                        <p:tav tm="100000">
                                          <p:val>
                                            <p:strVal val="#ppt_y"/>
                                          </p:val>
                                        </p:tav>
                                      </p:tavLst>
                                    </p:anim>
                                  </p:childTnLst>
                                </p:cTn>
                              </p:par>
                              <p:par>
                                <p:cTn id="14" presetID="1" presetClass="entr" presetSubtype="0" fill="hold" nodeType="withEffect">
                                  <p:stCondLst>
                                    <p:cond delay="0"/>
                                  </p:stCondLst>
                                  <p:childTnLst>
                                    <p:set>
                                      <p:cBhvr>
                                        <p:cTn id="15" dur="1" fill="hold">
                                          <p:stCondLst>
                                            <p:cond delay="0"/>
                                          </p:stCondLst>
                                        </p:cTn>
                                        <p:tgtEl>
                                          <p:spTgt spid="74755">
                                            <p:txEl>
                                              <p:pRg st="0" end="0"/>
                                            </p:txEl>
                                          </p:spTgt>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74755">
                                            <p:txEl>
                                              <p:pRg st="1" end="1"/>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7475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85750"/>
            <a:ext cx="8229600" cy="1006475"/>
          </a:xfrm>
        </p:spPr>
        <p:txBody>
          <a:bodyPr/>
          <a:lstStyle/>
          <a:p>
            <a:pPr eaLnBrk="1" hangingPunct="1"/>
            <a:r>
              <a:rPr lang="en-US" dirty="0" smtClean="0"/>
              <a:t>What is the future value (FV) of an initial $100 after 3 years, if I/YR = 4%?</a:t>
            </a:r>
          </a:p>
        </p:txBody>
      </p:sp>
      <p:sp>
        <p:nvSpPr>
          <p:cNvPr id="22531" name="Rectangle 3"/>
          <p:cNvSpPr>
            <a:spLocks noGrp="1" noChangeArrowheads="1"/>
          </p:cNvSpPr>
          <p:nvPr>
            <p:ph sz="quarter" idx="1"/>
          </p:nvPr>
        </p:nvSpPr>
        <p:spPr>
          <a:xfrm>
            <a:off x="612775" y="1600200"/>
            <a:ext cx="7616825" cy="4495800"/>
          </a:xfrm>
        </p:spPr>
        <p:txBody>
          <a:bodyPr/>
          <a:lstStyle/>
          <a:p>
            <a:pPr eaLnBrk="1" hangingPunct="1">
              <a:defRPr/>
            </a:pPr>
            <a:r>
              <a:rPr lang="en-US" dirty="0" smtClean="0"/>
              <a:t>Finding the FV of a cash flow or series of cash flows is called compounding.</a:t>
            </a:r>
          </a:p>
          <a:p>
            <a:pPr eaLnBrk="1" hangingPunct="1">
              <a:defRPr/>
            </a:pPr>
            <a:r>
              <a:rPr lang="en-US" dirty="0" smtClean="0"/>
              <a:t>FV can be solved by using the step-by-step, financial calculator, and spreadsheet methods.</a:t>
            </a:r>
          </a:p>
        </p:txBody>
      </p:sp>
      <p:sp>
        <p:nvSpPr>
          <p:cNvPr id="19" name="Slide Number Placeholder 18"/>
          <p:cNvSpPr>
            <a:spLocks noGrp="1"/>
          </p:cNvSpPr>
          <p:nvPr>
            <p:ph type="sldNum" sz="quarter" idx="10"/>
          </p:nvPr>
        </p:nvSpPr>
        <p:spPr/>
        <p:txBody>
          <a:bodyPr/>
          <a:lstStyle/>
          <a:p>
            <a:pPr>
              <a:defRPr/>
            </a:pPr>
            <a:r>
              <a:rPr lang="en-US" dirty="0"/>
              <a:t>5-</a:t>
            </a:r>
            <a:fld id="{2D16ED16-09F5-46C8-8072-465E354FA5B8}" type="slidenum">
              <a:rPr lang="en-US"/>
              <a:pPr>
                <a:defRPr/>
              </a:pPr>
              <a:t>5</a:t>
            </a:fld>
            <a:endParaRPr lang="en-US" dirty="0"/>
          </a:p>
        </p:txBody>
      </p:sp>
      <p:grpSp>
        <p:nvGrpSpPr>
          <p:cNvPr id="2" name="Group 20"/>
          <p:cNvGrpSpPr>
            <a:grpSpLocks/>
          </p:cNvGrpSpPr>
          <p:nvPr/>
        </p:nvGrpSpPr>
        <p:grpSpPr bwMode="auto">
          <a:xfrm>
            <a:off x="1009650" y="4129088"/>
            <a:ext cx="7300913" cy="1323975"/>
            <a:chOff x="566" y="3048"/>
            <a:chExt cx="4599" cy="834"/>
          </a:xfrm>
        </p:grpSpPr>
        <p:sp>
          <p:nvSpPr>
            <p:cNvPr id="22533" name="Rectangle 6"/>
            <p:cNvSpPr>
              <a:spLocks noChangeArrowheads="1"/>
            </p:cNvSpPr>
            <p:nvPr/>
          </p:nvSpPr>
          <p:spPr bwMode="auto">
            <a:xfrm>
              <a:off x="4519" y="3610"/>
              <a:ext cx="646" cy="272"/>
            </a:xfrm>
            <a:prstGeom prst="rect">
              <a:avLst/>
            </a:prstGeom>
            <a:noFill/>
            <a:ln w="9525">
              <a:noFill/>
              <a:miter lim="800000"/>
              <a:headEnd/>
              <a:tailEnd/>
            </a:ln>
          </p:spPr>
          <p:txBody>
            <a:bodyPr wrap="none" lIns="92075" tIns="46038" rIns="92075" bIns="46038">
              <a:spAutoFit/>
            </a:bodyPr>
            <a:lstStyle/>
            <a:p>
              <a:pPr>
                <a:defRPr/>
              </a:pPr>
              <a:r>
                <a:rPr lang="en-US" sz="2200" dirty="0">
                  <a:solidFill>
                    <a:schemeClr val="accent3">
                      <a:lumMod val="75000"/>
                    </a:schemeClr>
                  </a:solidFill>
                  <a:latin typeface="Arial" panose="020B0604020202020204" pitchFamily="34" charset="0"/>
                  <a:cs typeface="Arial" panose="020B0604020202020204" pitchFamily="34" charset="0"/>
                </a:rPr>
                <a:t>FV = ?</a:t>
              </a:r>
            </a:p>
          </p:txBody>
        </p:sp>
        <p:grpSp>
          <p:nvGrpSpPr>
            <p:cNvPr id="9232" name="Group 7"/>
            <p:cNvGrpSpPr>
              <a:grpSpLocks/>
            </p:cNvGrpSpPr>
            <p:nvPr/>
          </p:nvGrpSpPr>
          <p:grpSpPr bwMode="auto">
            <a:xfrm>
              <a:off x="756" y="3371"/>
              <a:ext cx="4080" cy="173"/>
              <a:chOff x="754" y="2027"/>
              <a:chExt cx="4080" cy="173"/>
            </a:xfrm>
          </p:grpSpPr>
          <p:sp>
            <p:nvSpPr>
              <p:cNvPr id="22541" name="Line 8"/>
              <p:cNvSpPr>
                <a:spLocks noChangeShapeType="1"/>
              </p:cNvSpPr>
              <p:nvPr/>
            </p:nvSpPr>
            <p:spPr bwMode="auto">
              <a:xfrm>
                <a:off x="754" y="2027"/>
                <a:ext cx="0" cy="173"/>
              </a:xfrm>
              <a:prstGeom prst="line">
                <a:avLst/>
              </a:prstGeom>
              <a:noFill/>
              <a:ln w="25400">
                <a:solidFill>
                  <a:schemeClr val="tx1"/>
                </a:solidFill>
                <a:round/>
                <a:headEnd type="none" w="sm" len="sm"/>
                <a:tailEnd type="none" w="sm" len="sm"/>
              </a:ln>
            </p:spPr>
            <p:txBody>
              <a:bodyPr wrap="none" anchor="ctr"/>
              <a:lstStyle/>
              <a:p>
                <a:pPr>
                  <a:defRPr/>
                </a:pPr>
                <a:endParaRPr lang="en-US" sz="2900" dirty="0">
                  <a:latin typeface="Arial" panose="020B0604020202020204" pitchFamily="34" charset="0"/>
                  <a:cs typeface="Arial" panose="020B0604020202020204" pitchFamily="34" charset="0"/>
                </a:endParaRPr>
              </a:p>
            </p:txBody>
          </p:sp>
          <p:sp>
            <p:nvSpPr>
              <p:cNvPr id="22542" name="Line 9"/>
              <p:cNvSpPr>
                <a:spLocks noChangeShapeType="1"/>
              </p:cNvSpPr>
              <p:nvPr/>
            </p:nvSpPr>
            <p:spPr bwMode="auto">
              <a:xfrm>
                <a:off x="2146" y="2027"/>
                <a:ext cx="0" cy="173"/>
              </a:xfrm>
              <a:prstGeom prst="line">
                <a:avLst/>
              </a:prstGeom>
              <a:noFill/>
              <a:ln w="25400">
                <a:solidFill>
                  <a:schemeClr val="tx1"/>
                </a:solidFill>
                <a:round/>
                <a:headEnd type="none" w="sm" len="sm"/>
                <a:tailEnd type="none" w="sm" len="sm"/>
              </a:ln>
            </p:spPr>
            <p:txBody>
              <a:bodyPr wrap="none" anchor="ctr"/>
              <a:lstStyle/>
              <a:p>
                <a:pPr>
                  <a:defRPr/>
                </a:pPr>
                <a:endParaRPr lang="en-US" sz="2900" dirty="0">
                  <a:latin typeface="Arial" panose="020B0604020202020204" pitchFamily="34" charset="0"/>
                  <a:cs typeface="Arial" panose="020B0604020202020204" pitchFamily="34" charset="0"/>
                </a:endParaRPr>
              </a:p>
            </p:txBody>
          </p:sp>
          <p:sp>
            <p:nvSpPr>
              <p:cNvPr id="22543" name="Line 10"/>
              <p:cNvSpPr>
                <a:spLocks noChangeShapeType="1"/>
              </p:cNvSpPr>
              <p:nvPr/>
            </p:nvSpPr>
            <p:spPr bwMode="auto">
              <a:xfrm>
                <a:off x="3394" y="2027"/>
                <a:ext cx="0" cy="173"/>
              </a:xfrm>
              <a:prstGeom prst="line">
                <a:avLst/>
              </a:prstGeom>
              <a:noFill/>
              <a:ln w="25400">
                <a:solidFill>
                  <a:schemeClr val="tx1"/>
                </a:solidFill>
                <a:round/>
                <a:headEnd type="none" w="sm" len="sm"/>
                <a:tailEnd type="none" w="sm" len="sm"/>
              </a:ln>
            </p:spPr>
            <p:txBody>
              <a:bodyPr wrap="none" anchor="ctr"/>
              <a:lstStyle/>
              <a:p>
                <a:pPr>
                  <a:defRPr/>
                </a:pPr>
                <a:endParaRPr lang="en-US" sz="2900" dirty="0">
                  <a:latin typeface="Arial" panose="020B0604020202020204" pitchFamily="34" charset="0"/>
                  <a:cs typeface="Arial" panose="020B0604020202020204" pitchFamily="34" charset="0"/>
                </a:endParaRPr>
              </a:p>
            </p:txBody>
          </p:sp>
          <p:sp>
            <p:nvSpPr>
              <p:cNvPr id="22544" name="Line 11"/>
              <p:cNvSpPr>
                <a:spLocks noChangeShapeType="1"/>
              </p:cNvSpPr>
              <p:nvPr/>
            </p:nvSpPr>
            <p:spPr bwMode="auto">
              <a:xfrm>
                <a:off x="4834" y="2027"/>
                <a:ext cx="0" cy="173"/>
              </a:xfrm>
              <a:prstGeom prst="line">
                <a:avLst/>
              </a:prstGeom>
              <a:noFill/>
              <a:ln w="25400">
                <a:solidFill>
                  <a:schemeClr val="tx1"/>
                </a:solidFill>
                <a:round/>
                <a:headEnd type="none" w="sm" len="sm"/>
                <a:tailEnd type="none" w="sm" len="sm"/>
              </a:ln>
            </p:spPr>
            <p:txBody>
              <a:bodyPr wrap="none" anchor="ctr"/>
              <a:lstStyle/>
              <a:p>
                <a:pPr>
                  <a:defRPr/>
                </a:pPr>
                <a:endParaRPr lang="en-US" sz="2900" dirty="0">
                  <a:latin typeface="Arial" panose="020B0604020202020204" pitchFamily="34" charset="0"/>
                  <a:cs typeface="Arial" panose="020B0604020202020204" pitchFamily="34" charset="0"/>
                </a:endParaRPr>
              </a:p>
            </p:txBody>
          </p:sp>
          <p:sp>
            <p:nvSpPr>
              <p:cNvPr id="22545" name="Line 12"/>
              <p:cNvSpPr>
                <a:spLocks noChangeShapeType="1"/>
              </p:cNvSpPr>
              <p:nvPr/>
            </p:nvSpPr>
            <p:spPr bwMode="auto">
              <a:xfrm>
                <a:off x="755" y="2113"/>
                <a:ext cx="4079" cy="0"/>
              </a:xfrm>
              <a:prstGeom prst="line">
                <a:avLst/>
              </a:prstGeom>
              <a:noFill/>
              <a:ln w="25400">
                <a:solidFill>
                  <a:schemeClr val="tx1"/>
                </a:solidFill>
                <a:round/>
                <a:headEnd type="none" w="sm" len="sm"/>
                <a:tailEnd type="none" w="sm" len="sm"/>
              </a:ln>
            </p:spPr>
            <p:txBody>
              <a:bodyPr wrap="none" anchor="ctr"/>
              <a:lstStyle/>
              <a:p>
                <a:pPr>
                  <a:defRPr/>
                </a:pPr>
                <a:endParaRPr lang="en-US" sz="2900" dirty="0">
                  <a:latin typeface="Arial" panose="020B0604020202020204" pitchFamily="34" charset="0"/>
                  <a:cs typeface="Arial" panose="020B0604020202020204" pitchFamily="34" charset="0"/>
                </a:endParaRPr>
              </a:p>
            </p:txBody>
          </p:sp>
        </p:grpSp>
        <p:sp>
          <p:nvSpPr>
            <p:cNvPr id="22535" name="Rectangle 14"/>
            <p:cNvSpPr>
              <a:spLocks noChangeArrowheads="1"/>
            </p:cNvSpPr>
            <p:nvPr/>
          </p:nvSpPr>
          <p:spPr bwMode="auto">
            <a:xfrm>
              <a:off x="654" y="3048"/>
              <a:ext cx="216" cy="272"/>
            </a:xfrm>
            <a:prstGeom prst="rect">
              <a:avLst/>
            </a:prstGeom>
            <a:noFill/>
            <a:ln w="9525">
              <a:noFill/>
              <a:miter lim="800000"/>
              <a:headEnd/>
              <a:tailEnd/>
            </a:ln>
          </p:spPr>
          <p:txBody>
            <a:bodyPr wrap="none" lIns="92075" tIns="46038" rIns="92075" bIns="46038">
              <a:spAutoFit/>
            </a:bodyPr>
            <a:lstStyle/>
            <a:p>
              <a:pPr>
                <a:defRPr/>
              </a:pPr>
              <a:r>
                <a:rPr lang="en-US" sz="2200" dirty="0">
                  <a:solidFill>
                    <a:schemeClr val="accent3">
                      <a:lumMod val="75000"/>
                    </a:schemeClr>
                  </a:solidFill>
                  <a:latin typeface="Arial" panose="020B0604020202020204" pitchFamily="34" charset="0"/>
                  <a:cs typeface="Arial" panose="020B0604020202020204" pitchFamily="34" charset="0"/>
                </a:rPr>
                <a:t>0</a:t>
              </a:r>
            </a:p>
          </p:txBody>
        </p:sp>
        <p:sp>
          <p:nvSpPr>
            <p:cNvPr id="22536" name="Rectangle 15"/>
            <p:cNvSpPr>
              <a:spLocks noChangeArrowheads="1"/>
            </p:cNvSpPr>
            <p:nvPr/>
          </p:nvSpPr>
          <p:spPr bwMode="auto">
            <a:xfrm>
              <a:off x="2048" y="3048"/>
              <a:ext cx="216" cy="272"/>
            </a:xfrm>
            <a:prstGeom prst="rect">
              <a:avLst/>
            </a:prstGeom>
            <a:noFill/>
            <a:ln w="9525">
              <a:noFill/>
              <a:miter lim="800000"/>
              <a:headEnd/>
              <a:tailEnd/>
            </a:ln>
          </p:spPr>
          <p:txBody>
            <a:bodyPr wrap="none" lIns="92075" tIns="46038" rIns="92075" bIns="46038">
              <a:spAutoFit/>
            </a:bodyPr>
            <a:lstStyle/>
            <a:p>
              <a:pPr>
                <a:defRPr/>
              </a:pPr>
              <a:r>
                <a:rPr lang="en-US" sz="2200" dirty="0">
                  <a:solidFill>
                    <a:schemeClr val="accent3">
                      <a:lumMod val="75000"/>
                    </a:schemeClr>
                  </a:solidFill>
                  <a:latin typeface="Arial" panose="020B0604020202020204" pitchFamily="34" charset="0"/>
                  <a:cs typeface="Arial" panose="020B0604020202020204" pitchFamily="34" charset="0"/>
                </a:rPr>
                <a:t>1</a:t>
              </a:r>
            </a:p>
          </p:txBody>
        </p:sp>
        <p:sp>
          <p:nvSpPr>
            <p:cNvPr id="22537" name="Rectangle 16"/>
            <p:cNvSpPr>
              <a:spLocks noChangeArrowheads="1"/>
            </p:cNvSpPr>
            <p:nvPr/>
          </p:nvSpPr>
          <p:spPr bwMode="auto">
            <a:xfrm>
              <a:off x="3296" y="3048"/>
              <a:ext cx="216" cy="272"/>
            </a:xfrm>
            <a:prstGeom prst="rect">
              <a:avLst/>
            </a:prstGeom>
            <a:noFill/>
            <a:ln w="9525">
              <a:noFill/>
              <a:miter lim="800000"/>
              <a:headEnd/>
              <a:tailEnd/>
            </a:ln>
          </p:spPr>
          <p:txBody>
            <a:bodyPr wrap="none" lIns="92075" tIns="46038" rIns="92075" bIns="46038">
              <a:spAutoFit/>
            </a:bodyPr>
            <a:lstStyle/>
            <a:p>
              <a:pPr>
                <a:defRPr/>
              </a:pPr>
              <a:r>
                <a:rPr lang="en-US" sz="2200" dirty="0">
                  <a:solidFill>
                    <a:schemeClr val="accent3">
                      <a:lumMod val="75000"/>
                    </a:schemeClr>
                  </a:solidFill>
                  <a:latin typeface="Arial" panose="020B0604020202020204" pitchFamily="34" charset="0"/>
                  <a:cs typeface="Arial" panose="020B0604020202020204" pitchFamily="34" charset="0"/>
                </a:rPr>
                <a:t>2</a:t>
              </a:r>
            </a:p>
          </p:txBody>
        </p:sp>
        <p:sp>
          <p:nvSpPr>
            <p:cNvPr id="22538" name="Rectangle 17"/>
            <p:cNvSpPr>
              <a:spLocks noChangeArrowheads="1"/>
            </p:cNvSpPr>
            <p:nvPr/>
          </p:nvSpPr>
          <p:spPr bwMode="auto">
            <a:xfrm>
              <a:off x="4736" y="3048"/>
              <a:ext cx="216" cy="272"/>
            </a:xfrm>
            <a:prstGeom prst="rect">
              <a:avLst/>
            </a:prstGeom>
            <a:noFill/>
            <a:ln w="9525">
              <a:noFill/>
              <a:miter lim="800000"/>
              <a:headEnd/>
              <a:tailEnd/>
            </a:ln>
          </p:spPr>
          <p:txBody>
            <a:bodyPr wrap="none" lIns="92075" tIns="46038" rIns="92075" bIns="46038">
              <a:spAutoFit/>
            </a:bodyPr>
            <a:lstStyle/>
            <a:p>
              <a:pPr>
                <a:defRPr/>
              </a:pPr>
              <a:r>
                <a:rPr lang="en-US" sz="2200" dirty="0">
                  <a:solidFill>
                    <a:schemeClr val="accent3">
                      <a:lumMod val="75000"/>
                    </a:schemeClr>
                  </a:solidFill>
                  <a:latin typeface="Arial" panose="020B0604020202020204" pitchFamily="34" charset="0"/>
                  <a:cs typeface="Arial" panose="020B0604020202020204" pitchFamily="34" charset="0"/>
                </a:rPr>
                <a:t>3</a:t>
              </a:r>
            </a:p>
          </p:txBody>
        </p:sp>
        <p:sp>
          <p:nvSpPr>
            <p:cNvPr id="22539" name="Rectangle 18"/>
            <p:cNvSpPr>
              <a:spLocks noChangeArrowheads="1"/>
            </p:cNvSpPr>
            <p:nvPr/>
          </p:nvSpPr>
          <p:spPr bwMode="auto">
            <a:xfrm>
              <a:off x="1026" y="3247"/>
              <a:ext cx="350" cy="252"/>
            </a:xfrm>
            <a:prstGeom prst="rect">
              <a:avLst/>
            </a:prstGeom>
            <a:noFill/>
            <a:ln w="9525">
              <a:noFill/>
              <a:miter lim="800000"/>
              <a:headEnd/>
              <a:tailEnd/>
            </a:ln>
          </p:spPr>
          <p:txBody>
            <a:bodyPr wrap="none" lIns="92075" tIns="46038" rIns="92075" bIns="46038">
              <a:spAutoFit/>
            </a:bodyPr>
            <a:lstStyle/>
            <a:p>
              <a:pPr>
                <a:defRPr/>
              </a:pPr>
              <a:r>
                <a:rPr lang="en-US" sz="2000" dirty="0">
                  <a:solidFill>
                    <a:schemeClr val="accent3">
                      <a:lumMod val="75000"/>
                    </a:schemeClr>
                  </a:solidFill>
                  <a:latin typeface="Arial" panose="020B0604020202020204" pitchFamily="34" charset="0"/>
                  <a:cs typeface="Arial" panose="020B0604020202020204" pitchFamily="34" charset="0"/>
                </a:rPr>
                <a:t>4%</a:t>
              </a:r>
            </a:p>
          </p:txBody>
        </p:sp>
        <p:sp>
          <p:nvSpPr>
            <p:cNvPr id="22540" name="Rectangle 19"/>
            <p:cNvSpPr>
              <a:spLocks noChangeArrowheads="1"/>
            </p:cNvSpPr>
            <p:nvPr/>
          </p:nvSpPr>
          <p:spPr bwMode="auto">
            <a:xfrm>
              <a:off x="566" y="3610"/>
              <a:ext cx="414" cy="272"/>
            </a:xfrm>
            <a:prstGeom prst="rect">
              <a:avLst/>
            </a:prstGeom>
            <a:noFill/>
            <a:ln w="9525">
              <a:noFill/>
              <a:miter lim="800000"/>
              <a:headEnd/>
              <a:tailEnd/>
            </a:ln>
          </p:spPr>
          <p:txBody>
            <a:bodyPr wrap="none" lIns="92075" tIns="46038" rIns="92075" bIns="46038">
              <a:spAutoFit/>
            </a:bodyPr>
            <a:lstStyle/>
            <a:p>
              <a:pPr>
                <a:defRPr/>
              </a:pPr>
              <a:r>
                <a:rPr lang="en-US" sz="2200" dirty="0">
                  <a:solidFill>
                    <a:schemeClr val="accent3">
                      <a:lumMod val="75000"/>
                    </a:schemeClr>
                  </a:solidFill>
                  <a:latin typeface="Arial" panose="020B0604020202020204" pitchFamily="34" charset="0"/>
                  <a:cs typeface="Arial" panose="020B0604020202020204" pitchFamily="34" charset="0"/>
                </a:rPr>
                <a:t>100</a:t>
              </a:r>
            </a:p>
          </p:txBody>
        </p:sp>
      </p:grpSp>
      <p:sp>
        <p:nvSpPr>
          <p:cNvPr id="28" name="Pentagon 27"/>
          <p:cNvSpPr/>
          <p:nvPr/>
        </p:nvSpPr>
        <p:spPr bwMode="auto">
          <a:xfrm>
            <a:off x="0" y="276225"/>
            <a:ext cx="2614613" cy="92075"/>
          </a:xfrm>
          <a:prstGeom prst="homePlate">
            <a:avLst/>
          </a:prstGeom>
          <a:solidFill>
            <a:schemeClr val="tx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4" name="Group 28"/>
          <p:cNvGrpSpPr>
            <a:grpSpLocks/>
          </p:cNvGrpSpPr>
          <p:nvPr/>
        </p:nvGrpSpPr>
        <p:grpSpPr bwMode="auto">
          <a:xfrm>
            <a:off x="0" y="0"/>
            <a:ext cx="9139238" cy="277813"/>
            <a:chOff x="0" y="0"/>
            <a:chExt cx="9139428" cy="277813"/>
          </a:xfrm>
        </p:grpSpPr>
        <p:sp>
          <p:nvSpPr>
            <p:cNvPr id="30" name="TextBox 29"/>
            <p:cNvSpPr txBox="1"/>
            <p:nvPr/>
          </p:nvSpPr>
          <p:spPr bwMode="auto">
            <a:xfrm>
              <a:off x="0" y="0"/>
              <a:ext cx="1308127" cy="277813"/>
            </a:xfrm>
            <a:prstGeom prst="rect">
              <a:avLst/>
            </a:prstGeom>
            <a:solidFill>
              <a:schemeClr val="accent4">
                <a:lumMod val="40000"/>
                <a:lumOff val="60000"/>
              </a:schemeClr>
            </a:solidFill>
            <a:ln w="12700">
              <a:solidFill>
                <a:schemeClr val="tx1"/>
              </a:solidFill>
            </a:ln>
          </p:spPr>
          <p:txBody>
            <a:bodyPr>
              <a:spAutoFit/>
            </a:bodyPr>
            <a:lstStyle/>
            <a:p>
              <a:pPr algn="ctr">
                <a:defRPr/>
              </a:pPr>
              <a:r>
                <a:rPr lang="en-US" sz="1200" dirty="0">
                  <a:hlinkClick r:id="rId3" action="ppaction://hlinksldjump"/>
                </a:rPr>
                <a:t>INTRO</a:t>
              </a:r>
              <a:endParaRPr lang="en-US" sz="1200" dirty="0"/>
            </a:p>
          </p:txBody>
        </p:sp>
        <p:sp>
          <p:nvSpPr>
            <p:cNvPr id="31" name="TextBox 30"/>
            <p:cNvSpPr txBox="1"/>
            <p:nvPr/>
          </p:nvSpPr>
          <p:spPr bwMode="auto">
            <a:xfrm>
              <a:off x="1303365" y="0"/>
              <a:ext cx="1308127" cy="277813"/>
            </a:xfrm>
            <a:prstGeom prst="rect">
              <a:avLst/>
            </a:prstGeom>
            <a:solidFill>
              <a:schemeClr val="bg2">
                <a:lumMod val="75000"/>
              </a:schemeClr>
            </a:solidFill>
            <a:ln>
              <a:solidFill>
                <a:schemeClr val="tx1"/>
              </a:solidFill>
            </a:ln>
          </p:spPr>
          <p:txBody>
            <a:bodyPr>
              <a:spAutoFit/>
            </a:bodyPr>
            <a:lstStyle/>
            <a:p>
              <a:pPr algn="ctr">
                <a:defRPr/>
              </a:pPr>
              <a:r>
                <a:rPr lang="en-US" sz="1200" spc="-100" dirty="0">
                  <a:solidFill>
                    <a:srgbClr val="7C0019"/>
                  </a:solidFill>
                  <a:hlinkClick r:id="rId4" action="ppaction://hlinksldjump"/>
                </a:rPr>
                <a:t>FUTURE VALUE</a:t>
              </a:r>
              <a:endParaRPr lang="en-US" sz="1200" spc="-100" dirty="0">
                <a:solidFill>
                  <a:srgbClr val="7C0019"/>
                </a:solidFill>
              </a:endParaRPr>
            </a:p>
          </p:txBody>
        </p:sp>
        <p:sp>
          <p:nvSpPr>
            <p:cNvPr id="32" name="TextBox 31"/>
            <p:cNvSpPr txBox="1"/>
            <p:nvPr/>
          </p:nvSpPr>
          <p:spPr bwMode="auto">
            <a:xfrm>
              <a:off x="5215046"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5" action="ppaction://hlinksldjump"/>
                </a:rPr>
                <a:t>ANNUITIES</a:t>
              </a:r>
              <a:endParaRPr lang="en-US" sz="1200" dirty="0"/>
            </a:p>
          </p:txBody>
        </p:sp>
        <p:sp>
          <p:nvSpPr>
            <p:cNvPr id="33" name="TextBox 32"/>
            <p:cNvSpPr txBox="1"/>
            <p:nvPr/>
          </p:nvSpPr>
          <p:spPr bwMode="auto">
            <a:xfrm>
              <a:off x="2608317" y="0"/>
              <a:ext cx="1306539"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6" action="ppaction://hlinksldjump"/>
                </a:rPr>
                <a:t>PRESENT VALUE</a:t>
              </a:r>
              <a:endParaRPr lang="en-US" sz="1200" spc="-100" dirty="0"/>
            </a:p>
          </p:txBody>
        </p:sp>
        <p:sp>
          <p:nvSpPr>
            <p:cNvPr id="34" name="TextBox 33"/>
            <p:cNvSpPr txBox="1"/>
            <p:nvPr/>
          </p:nvSpPr>
          <p:spPr bwMode="auto">
            <a:xfrm>
              <a:off x="7823363" y="0"/>
              <a:ext cx="1316065"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7" action="ppaction://hlinksldjump"/>
                </a:rPr>
                <a:t>AMORTIZATION</a:t>
              </a:r>
              <a:endParaRPr lang="en-US" sz="1200" spc="-100" dirty="0"/>
            </a:p>
          </p:txBody>
        </p:sp>
        <p:sp>
          <p:nvSpPr>
            <p:cNvPr id="35" name="TextBox 34"/>
            <p:cNvSpPr txBox="1"/>
            <p:nvPr/>
          </p:nvSpPr>
          <p:spPr bwMode="auto">
            <a:xfrm>
              <a:off x="3911681"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8" action="ppaction://hlinksldjump"/>
                </a:rPr>
                <a:t>I &amp; N</a:t>
              </a:r>
              <a:endParaRPr lang="en-US" sz="1200" dirty="0"/>
            </a:p>
          </p:txBody>
        </p:sp>
        <p:sp>
          <p:nvSpPr>
            <p:cNvPr id="36" name="TextBox 35"/>
            <p:cNvSpPr txBox="1"/>
            <p:nvPr/>
          </p:nvSpPr>
          <p:spPr bwMode="auto">
            <a:xfrm>
              <a:off x="6518411"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9" action="ppaction://hlinksldjump"/>
                </a:rPr>
                <a:t>RATES/RETURN</a:t>
              </a:r>
              <a:endParaRPr lang="en-US" sz="1200" spc="-100" dirty="0"/>
            </a:p>
          </p:txBody>
        </p:sp>
      </p:gr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8"/>
                                        </p:tgtEl>
                                        <p:attrNameLst>
                                          <p:attrName>style.visibility</p:attrName>
                                        </p:attrNameLst>
                                      </p:cBhvr>
                                      <p:to>
                                        <p:strVal val="visible"/>
                                      </p:to>
                                    </p:set>
                                    <p:anim calcmode="lin" valueType="num">
                                      <p:cBhvr additive="base">
                                        <p:cTn id="12" dur="1000" fill="hold"/>
                                        <p:tgtEl>
                                          <p:spTgt spid="28"/>
                                        </p:tgtEl>
                                        <p:attrNameLst>
                                          <p:attrName>ppt_x</p:attrName>
                                        </p:attrNameLst>
                                      </p:cBhvr>
                                      <p:tavLst>
                                        <p:tav tm="0">
                                          <p:val>
                                            <p:strVal val="0-#ppt_w/2"/>
                                          </p:val>
                                        </p:tav>
                                        <p:tav tm="100000">
                                          <p:val>
                                            <p:strVal val="#ppt_x"/>
                                          </p:val>
                                        </p:tav>
                                      </p:tavLst>
                                    </p:anim>
                                    <p:anim calcmode="lin" valueType="num">
                                      <p:cBhvr additive="base">
                                        <p:cTn id="13" dur="1000" fill="hold"/>
                                        <p:tgtEl>
                                          <p:spTgt spid="28"/>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22531">
                                            <p:txEl>
                                              <p:pRg st="0" end="0"/>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22531">
                                            <p:txEl>
                                              <p:pRg st="1" end="1"/>
                                            </p:txEl>
                                          </p:spTgt>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84163"/>
            <a:ext cx="8229600" cy="987425"/>
          </a:xfrm>
        </p:spPr>
        <p:txBody>
          <a:bodyPr/>
          <a:lstStyle/>
          <a:p>
            <a:pPr eaLnBrk="1" hangingPunct="1"/>
            <a:r>
              <a:rPr lang="en-US" dirty="0" smtClean="0"/>
              <a:t>Solving for FV:</a:t>
            </a:r>
            <a:br>
              <a:rPr lang="en-US" dirty="0" smtClean="0"/>
            </a:br>
            <a:r>
              <a:rPr lang="en-US" dirty="0" smtClean="0"/>
              <a:t>The Step-by-Step and Formula Methods</a:t>
            </a:r>
          </a:p>
        </p:txBody>
      </p:sp>
      <p:sp>
        <p:nvSpPr>
          <p:cNvPr id="36867" name="Rectangle 3"/>
          <p:cNvSpPr>
            <a:spLocks noGrp="1" noChangeArrowheads="1"/>
          </p:cNvSpPr>
          <p:nvPr>
            <p:ph sz="quarter" idx="1"/>
          </p:nvPr>
        </p:nvSpPr>
        <p:spPr>
          <a:xfrm>
            <a:off x="612775" y="1600200"/>
            <a:ext cx="7616825" cy="4495800"/>
          </a:xfrm>
        </p:spPr>
        <p:txBody>
          <a:bodyPr/>
          <a:lstStyle/>
          <a:p>
            <a:pPr eaLnBrk="1" hangingPunct="1">
              <a:spcAft>
                <a:spcPts val="600"/>
              </a:spcAft>
              <a:defRPr/>
            </a:pPr>
            <a:r>
              <a:rPr lang="en-US" dirty="0" smtClean="0"/>
              <a:t>After 1 year:</a:t>
            </a:r>
          </a:p>
          <a:p>
            <a:pPr marL="914400" lvl="1" indent="-3175" eaLnBrk="1" hangingPunct="1">
              <a:spcAft>
                <a:spcPts val="1800"/>
              </a:spcAft>
              <a:buFont typeface="Wingdings 2" pitchFamily="18" charset="2"/>
              <a:buNone/>
              <a:tabLst>
                <a:tab pos="1600200" algn="l"/>
              </a:tabLst>
              <a:defRPr/>
            </a:pPr>
            <a:r>
              <a:rPr lang="en-US" sz="2600" dirty="0" smtClean="0"/>
              <a:t>FV</a:t>
            </a:r>
            <a:r>
              <a:rPr lang="en-US" sz="2600" baseline="-25000" dirty="0" smtClean="0"/>
              <a:t>1</a:t>
            </a:r>
            <a:r>
              <a:rPr lang="en-US" sz="2600" dirty="0" smtClean="0"/>
              <a:t>	= PV(1 + I) = $100(1.04) = $104.00</a:t>
            </a:r>
          </a:p>
          <a:p>
            <a:pPr eaLnBrk="1" hangingPunct="1">
              <a:spcAft>
                <a:spcPts val="600"/>
              </a:spcAft>
              <a:defRPr/>
            </a:pPr>
            <a:r>
              <a:rPr lang="en-US" dirty="0" smtClean="0"/>
              <a:t>After 2 years:</a:t>
            </a:r>
          </a:p>
          <a:p>
            <a:pPr marL="911225" lvl="1" indent="3175" eaLnBrk="1" hangingPunct="1">
              <a:spcAft>
                <a:spcPts val="1800"/>
              </a:spcAft>
              <a:buFont typeface="Wingdings 2" pitchFamily="18" charset="2"/>
              <a:buNone/>
              <a:tabLst>
                <a:tab pos="1600200" algn="l"/>
              </a:tabLst>
              <a:defRPr/>
            </a:pPr>
            <a:r>
              <a:rPr lang="en-US" sz="2600" dirty="0" smtClean="0"/>
              <a:t>FV</a:t>
            </a:r>
            <a:r>
              <a:rPr lang="en-US" sz="2600" baseline="-25000" dirty="0" smtClean="0"/>
              <a:t>2</a:t>
            </a:r>
            <a:r>
              <a:rPr lang="en-US" sz="2600" dirty="0" smtClean="0"/>
              <a:t>	= PV(1 + I)</a:t>
            </a:r>
            <a:r>
              <a:rPr lang="en-US" sz="2600" baseline="30000" dirty="0" smtClean="0"/>
              <a:t>2 </a:t>
            </a:r>
            <a:r>
              <a:rPr lang="en-US" sz="2600" dirty="0" smtClean="0"/>
              <a:t>= $100(1.04)</a:t>
            </a:r>
            <a:r>
              <a:rPr lang="en-US" sz="2600" baseline="30000" dirty="0" smtClean="0"/>
              <a:t>2</a:t>
            </a:r>
            <a:r>
              <a:rPr lang="en-US" sz="2600" dirty="0" smtClean="0"/>
              <a:t> = $108.16</a:t>
            </a:r>
          </a:p>
          <a:p>
            <a:pPr eaLnBrk="1" hangingPunct="1">
              <a:spcAft>
                <a:spcPts val="600"/>
              </a:spcAft>
              <a:defRPr/>
            </a:pPr>
            <a:r>
              <a:rPr lang="en-US" dirty="0" smtClean="0"/>
              <a:t>After 3 years:</a:t>
            </a:r>
          </a:p>
          <a:p>
            <a:pPr marL="911225" lvl="1" indent="3175" eaLnBrk="1" hangingPunct="1">
              <a:spcAft>
                <a:spcPts val="1800"/>
              </a:spcAft>
              <a:buFont typeface="Wingdings 2" pitchFamily="18" charset="2"/>
              <a:buNone/>
              <a:tabLst>
                <a:tab pos="1600200" algn="l"/>
              </a:tabLst>
              <a:defRPr/>
            </a:pPr>
            <a:r>
              <a:rPr lang="en-US" sz="2600" dirty="0" smtClean="0"/>
              <a:t>FV</a:t>
            </a:r>
            <a:r>
              <a:rPr lang="en-US" sz="2600" baseline="-25000" dirty="0" smtClean="0"/>
              <a:t>3</a:t>
            </a:r>
            <a:r>
              <a:rPr lang="en-US" sz="2600" dirty="0" smtClean="0"/>
              <a:t>	= PV(1 + I)</a:t>
            </a:r>
            <a:r>
              <a:rPr lang="en-US" sz="2600" baseline="30000" dirty="0" smtClean="0"/>
              <a:t>3 </a:t>
            </a:r>
            <a:r>
              <a:rPr lang="en-US" sz="2600" dirty="0" smtClean="0"/>
              <a:t>= $100(1.04)</a:t>
            </a:r>
            <a:r>
              <a:rPr lang="en-US" sz="2600" baseline="30000" dirty="0" smtClean="0"/>
              <a:t>3</a:t>
            </a:r>
            <a:r>
              <a:rPr lang="en-US" sz="2600" dirty="0" smtClean="0"/>
              <a:t> = $112.49</a:t>
            </a:r>
          </a:p>
          <a:p>
            <a:pPr eaLnBrk="1" hangingPunct="1">
              <a:spcAft>
                <a:spcPts val="600"/>
              </a:spcAft>
              <a:defRPr/>
            </a:pPr>
            <a:r>
              <a:rPr lang="en-US" dirty="0" smtClean="0"/>
              <a:t>After N years (general case):</a:t>
            </a:r>
          </a:p>
          <a:p>
            <a:pPr marL="911225" lvl="1" indent="3175" eaLnBrk="1" hangingPunct="1">
              <a:buFont typeface="Wingdings 2" pitchFamily="18" charset="2"/>
              <a:buNone/>
              <a:tabLst>
                <a:tab pos="1600200" algn="l"/>
              </a:tabLst>
              <a:defRPr/>
            </a:pPr>
            <a:r>
              <a:rPr lang="en-US" sz="2600" dirty="0" smtClean="0"/>
              <a:t>FV</a:t>
            </a:r>
            <a:r>
              <a:rPr lang="en-US" sz="2600" baseline="-25000" dirty="0" smtClean="0"/>
              <a:t>N</a:t>
            </a:r>
            <a:r>
              <a:rPr lang="en-US" sz="2600" dirty="0" smtClean="0"/>
              <a:t>	= PV(1 + I)</a:t>
            </a:r>
            <a:r>
              <a:rPr lang="en-US" sz="2600" baseline="30000" dirty="0" smtClean="0"/>
              <a:t>N</a:t>
            </a:r>
            <a:endParaRPr lang="en-US" sz="2600" dirty="0" smtClean="0"/>
          </a:p>
        </p:txBody>
      </p:sp>
      <p:sp>
        <p:nvSpPr>
          <p:cNvPr id="5" name="Slide Number Placeholder 4"/>
          <p:cNvSpPr>
            <a:spLocks noGrp="1"/>
          </p:cNvSpPr>
          <p:nvPr>
            <p:ph type="sldNum" sz="quarter" idx="10"/>
          </p:nvPr>
        </p:nvSpPr>
        <p:spPr/>
        <p:txBody>
          <a:bodyPr/>
          <a:lstStyle/>
          <a:p>
            <a:pPr>
              <a:defRPr/>
            </a:pPr>
            <a:r>
              <a:rPr lang="en-US" dirty="0"/>
              <a:t>5-</a:t>
            </a:r>
            <a:fld id="{9840DD5F-52AF-4BE6-B2D1-B5BD61E847D5}" type="slidenum">
              <a:rPr lang="en-US"/>
              <a:pPr>
                <a:defRPr/>
              </a:pPr>
              <a:t>6</a:t>
            </a:fld>
            <a:endParaRPr lang="en-US" dirty="0"/>
          </a:p>
        </p:txBody>
      </p:sp>
      <p:sp>
        <p:nvSpPr>
          <p:cNvPr id="14" name="Pentagon 13"/>
          <p:cNvSpPr/>
          <p:nvPr/>
        </p:nvSpPr>
        <p:spPr bwMode="auto">
          <a:xfrm>
            <a:off x="0" y="276225"/>
            <a:ext cx="2614613" cy="92075"/>
          </a:xfrm>
          <a:prstGeom prst="homePlate">
            <a:avLst/>
          </a:prstGeom>
          <a:solidFill>
            <a:schemeClr val="tx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2" name="Group 28"/>
          <p:cNvGrpSpPr>
            <a:grpSpLocks/>
          </p:cNvGrpSpPr>
          <p:nvPr/>
        </p:nvGrpSpPr>
        <p:grpSpPr bwMode="auto">
          <a:xfrm>
            <a:off x="0" y="0"/>
            <a:ext cx="9139238" cy="277813"/>
            <a:chOff x="0" y="0"/>
            <a:chExt cx="9139428" cy="277813"/>
          </a:xfrm>
        </p:grpSpPr>
        <p:sp>
          <p:nvSpPr>
            <p:cNvPr id="17" name="TextBox 16"/>
            <p:cNvSpPr txBox="1"/>
            <p:nvPr/>
          </p:nvSpPr>
          <p:spPr bwMode="auto">
            <a:xfrm>
              <a:off x="0" y="0"/>
              <a:ext cx="1308127" cy="277813"/>
            </a:xfrm>
            <a:prstGeom prst="rect">
              <a:avLst/>
            </a:prstGeom>
            <a:solidFill>
              <a:schemeClr val="accent4">
                <a:lumMod val="40000"/>
                <a:lumOff val="60000"/>
              </a:schemeClr>
            </a:solidFill>
            <a:ln w="12700">
              <a:solidFill>
                <a:schemeClr val="tx1"/>
              </a:solidFill>
            </a:ln>
          </p:spPr>
          <p:txBody>
            <a:bodyPr>
              <a:spAutoFit/>
            </a:bodyPr>
            <a:lstStyle/>
            <a:p>
              <a:pPr algn="ctr">
                <a:defRPr/>
              </a:pPr>
              <a:r>
                <a:rPr lang="en-US" sz="1200" dirty="0">
                  <a:hlinkClick r:id="rId3" action="ppaction://hlinksldjump"/>
                </a:rPr>
                <a:t>INTRO</a:t>
              </a:r>
              <a:endParaRPr lang="en-US" sz="1200" dirty="0"/>
            </a:p>
          </p:txBody>
        </p:sp>
        <p:sp>
          <p:nvSpPr>
            <p:cNvPr id="18" name="TextBox 17"/>
            <p:cNvSpPr txBox="1"/>
            <p:nvPr/>
          </p:nvSpPr>
          <p:spPr bwMode="auto">
            <a:xfrm>
              <a:off x="1303365" y="0"/>
              <a:ext cx="1308127" cy="277813"/>
            </a:xfrm>
            <a:prstGeom prst="rect">
              <a:avLst/>
            </a:prstGeom>
            <a:solidFill>
              <a:schemeClr val="bg2">
                <a:lumMod val="75000"/>
              </a:schemeClr>
            </a:solidFill>
            <a:ln>
              <a:solidFill>
                <a:schemeClr val="tx1"/>
              </a:solidFill>
            </a:ln>
          </p:spPr>
          <p:txBody>
            <a:bodyPr>
              <a:spAutoFit/>
            </a:bodyPr>
            <a:lstStyle/>
            <a:p>
              <a:pPr algn="ctr">
                <a:defRPr/>
              </a:pPr>
              <a:r>
                <a:rPr lang="en-US" sz="1200" spc="-100" dirty="0">
                  <a:solidFill>
                    <a:srgbClr val="7C0019"/>
                  </a:solidFill>
                  <a:hlinkClick r:id="rId4" action="ppaction://hlinksldjump"/>
                </a:rPr>
                <a:t>FUTURE VALUE</a:t>
              </a:r>
              <a:endParaRPr lang="en-US" sz="1200" spc="-100" dirty="0">
                <a:solidFill>
                  <a:srgbClr val="7C0019"/>
                </a:solidFill>
              </a:endParaRPr>
            </a:p>
          </p:txBody>
        </p:sp>
        <p:sp>
          <p:nvSpPr>
            <p:cNvPr id="19" name="TextBox 18"/>
            <p:cNvSpPr txBox="1"/>
            <p:nvPr/>
          </p:nvSpPr>
          <p:spPr bwMode="auto">
            <a:xfrm>
              <a:off x="5215046"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5" action="ppaction://hlinksldjump"/>
                </a:rPr>
                <a:t>ANNUITIES</a:t>
              </a:r>
              <a:endParaRPr lang="en-US" sz="1200" dirty="0"/>
            </a:p>
          </p:txBody>
        </p:sp>
        <p:sp>
          <p:nvSpPr>
            <p:cNvPr id="20" name="TextBox 19"/>
            <p:cNvSpPr txBox="1"/>
            <p:nvPr/>
          </p:nvSpPr>
          <p:spPr bwMode="auto">
            <a:xfrm>
              <a:off x="2608317" y="0"/>
              <a:ext cx="1306539"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6" action="ppaction://hlinksldjump"/>
                </a:rPr>
                <a:t>PRESENT VALUE</a:t>
              </a:r>
              <a:endParaRPr lang="en-US" sz="1200" spc="-100" dirty="0"/>
            </a:p>
          </p:txBody>
        </p:sp>
        <p:sp>
          <p:nvSpPr>
            <p:cNvPr id="21" name="TextBox 20"/>
            <p:cNvSpPr txBox="1"/>
            <p:nvPr/>
          </p:nvSpPr>
          <p:spPr bwMode="auto">
            <a:xfrm>
              <a:off x="7823363" y="0"/>
              <a:ext cx="1316065"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7" action="ppaction://hlinksldjump"/>
                </a:rPr>
                <a:t>AMORTIZATION</a:t>
              </a:r>
              <a:endParaRPr lang="en-US" sz="1200" spc="-100" dirty="0"/>
            </a:p>
          </p:txBody>
        </p:sp>
        <p:sp>
          <p:nvSpPr>
            <p:cNvPr id="22" name="TextBox 21"/>
            <p:cNvSpPr txBox="1"/>
            <p:nvPr/>
          </p:nvSpPr>
          <p:spPr bwMode="auto">
            <a:xfrm>
              <a:off x="3911681"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8" action="ppaction://hlinksldjump"/>
                </a:rPr>
                <a:t>I &amp; N</a:t>
              </a:r>
              <a:endParaRPr lang="en-US" sz="1200" dirty="0"/>
            </a:p>
          </p:txBody>
        </p:sp>
        <p:sp>
          <p:nvSpPr>
            <p:cNvPr id="29" name="TextBox 28"/>
            <p:cNvSpPr txBox="1"/>
            <p:nvPr/>
          </p:nvSpPr>
          <p:spPr bwMode="auto">
            <a:xfrm>
              <a:off x="6518411"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9" action="ppaction://hlinksldjump"/>
                </a:rPr>
                <a:t>RATES/RETURN</a:t>
              </a:r>
              <a:endParaRPr lang="en-US" sz="1200" spc="-100" dirty="0"/>
            </a:p>
          </p:txBody>
        </p:sp>
      </p:gr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additive="base">
                                        <p:cTn id="12" dur="1000" fill="hold"/>
                                        <p:tgtEl>
                                          <p:spTgt spid="14"/>
                                        </p:tgtEl>
                                        <p:attrNameLst>
                                          <p:attrName>ppt_x</p:attrName>
                                        </p:attrNameLst>
                                      </p:cBhvr>
                                      <p:tavLst>
                                        <p:tav tm="0">
                                          <p:val>
                                            <p:strVal val="0-#ppt_w/2"/>
                                          </p:val>
                                        </p:tav>
                                        <p:tav tm="100000">
                                          <p:val>
                                            <p:strVal val="#ppt_x"/>
                                          </p:val>
                                        </p:tav>
                                      </p:tavLst>
                                    </p:anim>
                                    <p:anim calcmode="lin" valueType="num">
                                      <p:cBhvr additive="base">
                                        <p:cTn id="13" dur="10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6867">
                                            <p:txEl>
                                              <p:pRg st="0" end="0"/>
                                            </p:txEl>
                                          </p:spTgt>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36867">
                                            <p:txEl>
                                              <p:pRg st="1" end="1"/>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6867">
                                            <p:txEl>
                                              <p:pRg st="2" end="2"/>
                                            </p:txEl>
                                          </p:spTgt>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36867">
                                            <p:txEl>
                                              <p:pRg st="3" end="3"/>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36867">
                                            <p:txEl>
                                              <p:pRg st="4" end="4"/>
                                            </p:txEl>
                                          </p:spTgt>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36867">
                                            <p:txEl>
                                              <p:pRg st="5" end="5"/>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36867">
                                            <p:txEl>
                                              <p:pRg st="6" end="6"/>
                                            </p:txEl>
                                          </p:spTgt>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3686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84163"/>
            <a:ext cx="8229600" cy="987425"/>
          </a:xfrm>
        </p:spPr>
        <p:txBody>
          <a:bodyPr/>
          <a:lstStyle/>
          <a:p>
            <a:pPr eaLnBrk="1" hangingPunct="1"/>
            <a:r>
              <a:rPr lang="en-US" dirty="0" smtClean="0"/>
              <a:t>Solving for FV:</a:t>
            </a:r>
            <a:br>
              <a:rPr lang="en-US" dirty="0" smtClean="0"/>
            </a:br>
            <a:r>
              <a:rPr lang="en-US" dirty="0" smtClean="0"/>
              <a:t>Calculator and Excel Methods</a:t>
            </a:r>
          </a:p>
        </p:txBody>
      </p:sp>
      <p:sp>
        <p:nvSpPr>
          <p:cNvPr id="10243" name="Rectangle 3"/>
          <p:cNvSpPr>
            <a:spLocks noGrp="1" noChangeArrowheads="1"/>
          </p:cNvSpPr>
          <p:nvPr>
            <p:ph sz="quarter" idx="1"/>
          </p:nvPr>
        </p:nvSpPr>
        <p:spPr>
          <a:xfrm>
            <a:off x="612775" y="1600200"/>
            <a:ext cx="7616825" cy="4495800"/>
          </a:xfrm>
        </p:spPr>
        <p:txBody>
          <a:bodyPr/>
          <a:lstStyle/>
          <a:p>
            <a:pPr eaLnBrk="1" hangingPunct="1">
              <a:defRPr/>
            </a:pPr>
            <a:r>
              <a:rPr lang="en-US" dirty="0" smtClean="0"/>
              <a:t>Solves the general FV equation.</a:t>
            </a:r>
          </a:p>
          <a:p>
            <a:pPr eaLnBrk="1" hangingPunct="1">
              <a:defRPr/>
            </a:pPr>
            <a:r>
              <a:rPr lang="en-US" dirty="0" smtClean="0"/>
              <a:t>Requires 4 inputs into calculator, and will solve for the fifth. (Set to P/YR = 1 and END mode.)</a:t>
            </a:r>
          </a:p>
          <a:p>
            <a:pPr eaLnBrk="1" hangingPunct="1">
              <a:defRPr/>
            </a:pPr>
            <a:endParaRPr lang="en-US" dirty="0" smtClean="0"/>
          </a:p>
          <a:p>
            <a:pPr eaLnBrk="1" hangingPunct="1">
              <a:defRPr/>
            </a:pPr>
            <a:endParaRPr lang="en-US" dirty="0" smtClean="0"/>
          </a:p>
          <a:p>
            <a:pPr eaLnBrk="1" hangingPunct="1">
              <a:defRPr/>
            </a:pPr>
            <a:endParaRPr lang="en-US" dirty="0" smtClean="0"/>
          </a:p>
          <a:p>
            <a:pPr eaLnBrk="1" hangingPunct="1">
              <a:buFont typeface="Wingdings" pitchFamily="2" charset="2"/>
              <a:buNone/>
              <a:defRPr/>
            </a:pPr>
            <a:endParaRPr lang="en-US" dirty="0" smtClean="0"/>
          </a:p>
          <a:p>
            <a:pPr eaLnBrk="1" hangingPunct="1">
              <a:buFont typeface="Wingdings" pitchFamily="2" charset="2"/>
              <a:buNone/>
              <a:defRPr/>
            </a:pPr>
            <a:endParaRPr lang="en-US" dirty="0" smtClean="0"/>
          </a:p>
          <a:p>
            <a:pPr eaLnBrk="1" hangingPunct="1">
              <a:buFont typeface="Wingdings" pitchFamily="2" charset="2"/>
              <a:buNone/>
              <a:defRPr/>
            </a:pPr>
            <a:r>
              <a:rPr lang="en-US" dirty="0" smtClean="0"/>
              <a:t>Excel:  =FV(rate,nper,pmt,pv,type)</a:t>
            </a:r>
          </a:p>
        </p:txBody>
      </p:sp>
      <p:sp>
        <p:nvSpPr>
          <p:cNvPr id="19" name="Slide Number Placeholder 18"/>
          <p:cNvSpPr>
            <a:spLocks noGrp="1"/>
          </p:cNvSpPr>
          <p:nvPr>
            <p:ph type="sldNum" sz="quarter" idx="10"/>
          </p:nvPr>
        </p:nvSpPr>
        <p:spPr/>
        <p:txBody>
          <a:bodyPr/>
          <a:lstStyle/>
          <a:p>
            <a:pPr>
              <a:defRPr/>
            </a:pPr>
            <a:r>
              <a:rPr lang="en-US" dirty="0"/>
              <a:t>5-</a:t>
            </a:r>
            <a:fld id="{FD1C43A6-DB12-4173-842F-6C1FF1234C18}" type="slidenum">
              <a:rPr lang="en-US"/>
              <a:pPr>
                <a:defRPr/>
              </a:pPr>
              <a:t>7</a:t>
            </a:fld>
            <a:endParaRPr lang="en-US" dirty="0"/>
          </a:p>
        </p:txBody>
      </p:sp>
      <p:grpSp>
        <p:nvGrpSpPr>
          <p:cNvPr id="11269" name="Group 37"/>
          <p:cNvGrpSpPr>
            <a:grpSpLocks/>
          </p:cNvGrpSpPr>
          <p:nvPr/>
        </p:nvGrpSpPr>
        <p:grpSpPr bwMode="auto">
          <a:xfrm>
            <a:off x="1581150" y="3375025"/>
            <a:ext cx="5983288" cy="1420813"/>
            <a:chOff x="1581150" y="3375025"/>
            <a:chExt cx="5983288" cy="1420813"/>
          </a:xfrm>
        </p:grpSpPr>
        <p:grpSp>
          <p:nvGrpSpPr>
            <p:cNvPr id="11279" name="Group 34"/>
            <p:cNvGrpSpPr>
              <a:grpSpLocks/>
            </p:cNvGrpSpPr>
            <p:nvPr/>
          </p:nvGrpSpPr>
          <p:grpSpPr bwMode="auto">
            <a:xfrm>
              <a:off x="1581150" y="3375025"/>
              <a:ext cx="5983288" cy="1420813"/>
              <a:chOff x="1581150" y="3375025"/>
              <a:chExt cx="5983288" cy="1420813"/>
            </a:xfrm>
          </p:grpSpPr>
          <p:grpSp>
            <p:nvGrpSpPr>
              <p:cNvPr id="11281" name="Group 20"/>
              <p:cNvGrpSpPr>
                <a:grpSpLocks/>
              </p:cNvGrpSpPr>
              <p:nvPr/>
            </p:nvGrpSpPr>
            <p:grpSpPr bwMode="auto">
              <a:xfrm>
                <a:off x="1581150" y="3375025"/>
                <a:ext cx="5983288" cy="1420813"/>
                <a:chOff x="1581150" y="3119438"/>
                <a:chExt cx="5983288" cy="1420812"/>
              </a:xfrm>
            </p:grpSpPr>
            <p:sp>
              <p:nvSpPr>
                <p:cNvPr id="21" name="AutoShape 4"/>
                <p:cNvSpPr>
                  <a:spLocks noChangeArrowheads="1"/>
                </p:cNvSpPr>
                <p:nvPr/>
              </p:nvSpPr>
              <p:spPr bwMode="auto">
                <a:xfrm>
                  <a:off x="1581150" y="3119438"/>
                  <a:ext cx="5983288" cy="1420812"/>
                </a:xfrm>
                <a:prstGeom prst="roundRect">
                  <a:avLst>
                    <a:gd name="adj" fmla="val 12486"/>
                  </a:avLst>
                </a:prstGeom>
                <a:solidFill>
                  <a:schemeClr val="accent1"/>
                </a:solidFill>
                <a:ln w="25400">
                  <a:solidFill>
                    <a:schemeClr val="tx1"/>
                  </a:solidFill>
                  <a:round/>
                  <a:headEnd/>
                  <a:tailEnd/>
                </a:ln>
              </p:spPr>
              <p:txBody>
                <a:bodyPr wrap="none" anchor="ctr"/>
                <a:lstStyle/>
                <a:p>
                  <a:pPr>
                    <a:defRPr/>
                  </a:pPr>
                  <a:endParaRPr lang="en-US" sz="2000" dirty="0">
                    <a:solidFill>
                      <a:srgbClr val="000000"/>
                    </a:solidFill>
                    <a:latin typeface="Arial" panose="020B0604020202020204" pitchFamily="34" charset="0"/>
                    <a:cs typeface="Arial" panose="020B0604020202020204" pitchFamily="34" charset="0"/>
                  </a:endParaRPr>
                </a:p>
              </p:txBody>
            </p:sp>
            <p:sp>
              <p:nvSpPr>
                <p:cNvPr id="22" name="AutoShape 5"/>
                <p:cNvSpPr>
                  <a:spLocks noChangeArrowheads="1"/>
                </p:cNvSpPr>
                <p:nvPr/>
              </p:nvSpPr>
              <p:spPr bwMode="auto">
                <a:xfrm>
                  <a:off x="1733550" y="3216276"/>
                  <a:ext cx="1189038" cy="365125"/>
                </a:xfrm>
                <a:prstGeom prst="roundRect">
                  <a:avLst>
                    <a:gd name="adj" fmla="val 12486"/>
                  </a:avLst>
                </a:prstGeom>
                <a:solidFill>
                  <a:schemeClr val="bg2"/>
                </a:solidFill>
                <a:ln w="9525">
                  <a:solidFill>
                    <a:schemeClr val="accent4"/>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INPUTS</a:t>
                  </a:r>
                </a:p>
              </p:txBody>
            </p:sp>
            <p:sp>
              <p:nvSpPr>
                <p:cNvPr id="23" name="AutoShape 6"/>
                <p:cNvSpPr>
                  <a:spLocks noChangeArrowheads="1"/>
                </p:cNvSpPr>
                <p:nvPr/>
              </p:nvSpPr>
              <p:spPr bwMode="auto">
                <a:xfrm>
                  <a:off x="1733550" y="4075112"/>
                  <a:ext cx="1189038" cy="366713"/>
                </a:xfrm>
                <a:prstGeom prst="roundRect">
                  <a:avLst>
                    <a:gd name="adj" fmla="val 12486"/>
                  </a:avLst>
                </a:prstGeom>
                <a:solidFill>
                  <a:schemeClr val="bg2"/>
                </a:solidFill>
                <a:ln w="9525">
                  <a:solidFill>
                    <a:schemeClr val="accent4"/>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OUTPUT</a:t>
                  </a:r>
                </a:p>
              </p:txBody>
            </p:sp>
            <p:sp>
              <p:nvSpPr>
                <p:cNvPr id="24" name="AutoShape 7"/>
                <p:cNvSpPr>
                  <a:spLocks noChangeArrowheads="1"/>
                </p:cNvSpPr>
                <p:nvPr/>
              </p:nvSpPr>
              <p:spPr bwMode="auto">
                <a:xfrm>
                  <a:off x="3141663" y="3644901"/>
                  <a:ext cx="639762" cy="366712"/>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N</a:t>
                  </a:r>
                </a:p>
              </p:txBody>
            </p:sp>
            <p:sp>
              <p:nvSpPr>
                <p:cNvPr id="25" name="AutoShape 8"/>
                <p:cNvSpPr>
                  <a:spLocks noChangeArrowheads="1"/>
                </p:cNvSpPr>
                <p:nvPr/>
              </p:nvSpPr>
              <p:spPr bwMode="auto">
                <a:xfrm>
                  <a:off x="4013200" y="3644901"/>
                  <a:ext cx="639763" cy="366712"/>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spc="-100" dirty="0">
                      <a:latin typeface="Arial" panose="020B0604020202020204" pitchFamily="34" charset="0"/>
                      <a:cs typeface="Arial" panose="020B0604020202020204" pitchFamily="34" charset="0"/>
                    </a:rPr>
                    <a:t>I/YR</a:t>
                  </a:r>
                </a:p>
              </p:txBody>
            </p:sp>
            <p:sp>
              <p:nvSpPr>
                <p:cNvPr id="26" name="AutoShape 9"/>
                <p:cNvSpPr>
                  <a:spLocks noChangeArrowheads="1"/>
                </p:cNvSpPr>
                <p:nvPr/>
              </p:nvSpPr>
              <p:spPr bwMode="auto">
                <a:xfrm>
                  <a:off x="5759450" y="3644901"/>
                  <a:ext cx="639763" cy="366712"/>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PMT</a:t>
                  </a:r>
                </a:p>
              </p:txBody>
            </p:sp>
            <p:sp>
              <p:nvSpPr>
                <p:cNvPr id="27" name="AutoShape 10"/>
                <p:cNvSpPr>
                  <a:spLocks noChangeArrowheads="1"/>
                </p:cNvSpPr>
                <p:nvPr/>
              </p:nvSpPr>
              <p:spPr bwMode="auto">
                <a:xfrm>
                  <a:off x="4886325" y="3644901"/>
                  <a:ext cx="639763" cy="366712"/>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PV</a:t>
                  </a:r>
                </a:p>
              </p:txBody>
            </p:sp>
            <p:sp>
              <p:nvSpPr>
                <p:cNvPr id="28" name="AutoShape 11"/>
                <p:cNvSpPr>
                  <a:spLocks noChangeArrowheads="1"/>
                </p:cNvSpPr>
                <p:nvPr/>
              </p:nvSpPr>
              <p:spPr bwMode="auto">
                <a:xfrm>
                  <a:off x="6630988" y="3644901"/>
                  <a:ext cx="641350" cy="366712"/>
                </a:xfrm>
                <a:prstGeom prst="roundRect">
                  <a:avLst>
                    <a:gd name="adj" fmla="val 12486"/>
                  </a:avLst>
                </a:prstGeom>
                <a:solidFill>
                  <a:schemeClr val="accent4"/>
                </a:solidFill>
                <a:ln w="9525">
                  <a:solidFill>
                    <a:schemeClr val="accent2"/>
                  </a:solid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FV</a:t>
                  </a:r>
                </a:p>
              </p:txBody>
            </p:sp>
            <p:sp>
              <p:nvSpPr>
                <p:cNvPr id="29" name="AutoShape 12"/>
                <p:cNvSpPr>
                  <a:spLocks noChangeArrowheads="1"/>
                </p:cNvSpPr>
                <p:nvPr/>
              </p:nvSpPr>
              <p:spPr bwMode="auto">
                <a:xfrm>
                  <a:off x="3141663" y="3216276"/>
                  <a:ext cx="639762" cy="365125"/>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3</a:t>
                  </a:r>
                </a:p>
              </p:txBody>
            </p:sp>
            <p:sp>
              <p:nvSpPr>
                <p:cNvPr id="31" name="AutoShape 14"/>
                <p:cNvSpPr>
                  <a:spLocks noChangeArrowheads="1"/>
                </p:cNvSpPr>
                <p:nvPr/>
              </p:nvSpPr>
              <p:spPr bwMode="auto">
                <a:xfrm>
                  <a:off x="5757863" y="3216276"/>
                  <a:ext cx="639762" cy="365125"/>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spc="-20" dirty="0">
                      <a:latin typeface="Arial" panose="020B0604020202020204" pitchFamily="34" charset="0"/>
                      <a:cs typeface="Arial" panose="020B0604020202020204" pitchFamily="34" charset="0"/>
                    </a:rPr>
                    <a:t>0</a:t>
                  </a:r>
                </a:p>
              </p:txBody>
            </p:sp>
            <p:sp>
              <p:nvSpPr>
                <p:cNvPr id="32" name="AutoShape 15"/>
                <p:cNvSpPr>
                  <a:spLocks noChangeArrowheads="1"/>
                </p:cNvSpPr>
                <p:nvPr/>
              </p:nvSpPr>
              <p:spPr bwMode="auto">
                <a:xfrm>
                  <a:off x="4006850" y="3216276"/>
                  <a:ext cx="641350" cy="366712"/>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4</a:t>
                  </a:r>
                </a:p>
              </p:txBody>
            </p:sp>
          </p:grpSp>
          <p:sp>
            <p:nvSpPr>
              <p:cNvPr id="34" name="AutoShape 16"/>
              <p:cNvSpPr>
                <a:spLocks noChangeArrowheads="1"/>
              </p:cNvSpPr>
              <p:nvPr/>
            </p:nvSpPr>
            <p:spPr bwMode="auto">
              <a:xfrm>
                <a:off x="4884738" y="3471863"/>
                <a:ext cx="639762" cy="365125"/>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-100</a:t>
                </a:r>
              </a:p>
            </p:txBody>
          </p:sp>
        </p:grpSp>
        <p:sp>
          <p:nvSpPr>
            <p:cNvPr id="36" name="AutoShape 15"/>
            <p:cNvSpPr>
              <a:spLocks noChangeArrowheads="1"/>
            </p:cNvSpPr>
            <p:nvPr/>
          </p:nvSpPr>
          <p:spPr bwMode="auto">
            <a:xfrm>
              <a:off x="6542088" y="4332288"/>
              <a:ext cx="822325" cy="366712"/>
            </a:xfrm>
            <a:prstGeom prst="roundRect">
              <a:avLst>
                <a:gd name="adj" fmla="val 12486"/>
              </a:avLst>
            </a:prstGeom>
            <a:solidFill>
              <a:schemeClr val="bg1"/>
            </a:solidFill>
            <a:ln w="9525">
              <a:noFill/>
              <a:round/>
              <a:headEnd/>
              <a:tailEnd/>
            </a:ln>
          </p:spPr>
          <p:txBody>
            <a:bodyPr wrap="none" lIns="92075" tIns="46038" rIns="92075" bIns="46038" anchor="ctr"/>
            <a:lstStyle/>
            <a:p>
              <a:pPr algn="ctr">
                <a:defRPr/>
              </a:pPr>
              <a:r>
                <a:rPr lang="en-US" sz="2000" b="1" dirty="0">
                  <a:latin typeface="Arial" panose="020B0604020202020204" pitchFamily="34" charset="0"/>
                  <a:cs typeface="Arial" panose="020B0604020202020204" pitchFamily="34" charset="0"/>
                </a:rPr>
                <a:t>112.49</a:t>
              </a:r>
            </a:p>
          </p:txBody>
        </p:sp>
      </p:grpSp>
      <p:sp>
        <p:nvSpPr>
          <p:cNvPr id="33" name="Pentagon 32"/>
          <p:cNvSpPr/>
          <p:nvPr/>
        </p:nvSpPr>
        <p:spPr bwMode="auto">
          <a:xfrm>
            <a:off x="0" y="276225"/>
            <a:ext cx="2614613" cy="92075"/>
          </a:xfrm>
          <a:prstGeom prst="homePlate">
            <a:avLst/>
          </a:prstGeom>
          <a:solidFill>
            <a:schemeClr val="tx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5" name="Group 28"/>
          <p:cNvGrpSpPr>
            <a:grpSpLocks/>
          </p:cNvGrpSpPr>
          <p:nvPr/>
        </p:nvGrpSpPr>
        <p:grpSpPr bwMode="auto">
          <a:xfrm>
            <a:off x="0" y="0"/>
            <a:ext cx="9139238" cy="277813"/>
            <a:chOff x="0" y="0"/>
            <a:chExt cx="9139428" cy="277813"/>
          </a:xfrm>
        </p:grpSpPr>
        <p:sp>
          <p:nvSpPr>
            <p:cNvPr id="43" name="TextBox 42"/>
            <p:cNvSpPr txBox="1"/>
            <p:nvPr/>
          </p:nvSpPr>
          <p:spPr bwMode="auto">
            <a:xfrm>
              <a:off x="0" y="0"/>
              <a:ext cx="1308127" cy="277813"/>
            </a:xfrm>
            <a:prstGeom prst="rect">
              <a:avLst/>
            </a:prstGeom>
            <a:solidFill>
              <a:schemeClr val="accent4">
                <a:lumMod val="40000"/>
                <a:lumOff val="60000"/>
              </a:schemeClr>
            </a:solidFill>
            <a:ln w="12700">
              <a:solidFill>
                <a:schemeClr val="tx1"/>
              </a:solidFill>
            </a:ln>
          </p:spPr>
          <p:txBody>
            <a:bodyPr>
              <a:spAutoFit/>
            </a:bodyPr>
            <a:lstStyle/>
            <a:p>
              <a:pPr algn="ctr">
                <a:defRPr/>
              </a:pPr>
              <a:r>
                <a:rPr lang="en-US" sz="1200" dirty="0">
                  <a:hlinkClick r:id="rId3" action="ppaction://hlinksldjump"/>
                </a:rPr>
                <a:t>INTRO</a:t>
              </a:r>
              <a:endParaRPr lang="en-US" sz="1200" dirty="0"/>
            </a:p>
          </p:txBody>
        </p:sp>
        <p:sp>
          <p:nvSpPr>
            <p:cNvPr id="44" name="TextBox 43"/>
            <p:cNvSpPr txBox="1"/>
            <p:nvPr/>
          </p:nvSpPr>
          <p:spPr bwMode="auto">
            <a:xfrm>
              <a:off x="1303365" y="0"/>
              <a:ext cx="1308127" cy="277813"/>
            </a:xfrm>
            <a:prstGeom prst="rect">
              <a:avLst/>
            </a:prstGeom>
            <a:solidFill>
              <a:schemeClr val="bg2">
                <a:lumMod val="75000"/>
              </a:schemeClr>
            </a:solidFill>
            <a:ln>
              <a:solidFill>
                <a:schemeClr val="tx1"/>
              </a:solidFill>
            </a:ln>
          </p:spPr>
          <p:txBody>
            <a:bodyPr>
              <a:spAutoFit/>
            </a:bodyPr>
            <a:lstStyle/>
            <a:p>
              <a:pPr algn="ctr">
                <a:defRPr/>
              </a:pPr>
              <a:r>
                <a:rPr lang="en-US" sz="1200" spc="-100" dirty="0">
                  <a:solidFill>
                    <a:srgbClr val="7C0019"/>
                  </a:solidFill>
                  <a:hlinkClick r:id="rId4" action="ppaction://hlinksldjump"/>
                </a:rPr>
                <a:t>FUTURE VALUE</a:t>
              </a:r>
              <a:endParaRPr lang="en-US" sz="1200" spc="-100" dirty="0">
                <a:solidFill>
                  <a:srgbClr val="7C0019"/>
                </a:solidFill>
              </a:endParaRPr>
            </a:p>
          </p:txBody>
        </p:sp>
        <p:sp>
          <p:nvSpPr>
            <p:cNvPr id="45" name="TextBox 44"/>
            <p:cNvSpPr txBox="1"/>
            <p:nvPr/>
          </p:nvSpPr>
          <p:spPr bwMode="auto">
            <a:xfrm>
              <a:off x="5215046"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5" action="ppaction://hlinksldjump"/>
                </a:rPr>
                <a:t>ANNUITIES</a:t>
              </a:r>
              <a:endParaRPr lang="en-US" sz="1200" dirty="0"/>
            </a:p>
          </p:txBody>
        </p:sp>
        <p:sp>
          <p:nvSpPr>
            <p:cNvPr id="46" name="TextBox 45"/>
            <p:cNvSpPr txBox="1"/>
            <p:nvPr/>
          </p:nvSpPr>
          <p:spPr bwMode="auto">
            <a:xfrm>
              <a:off x="2608317" y="0"/>
              <a:ext cx="1306539"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6" action="ppaction://hlinksldjump"/>
                </a:rPr>
                <a:t>PRESENT VALUE</a:t>
              </a:r>
              <a:endParaRPr lang="en-US" sz="1200" spc="-100" dirty="0"/>
            </a:p>
          </p:txBody>
        </p:sp>
        <p:sp>
          <p:nvSpPr>
            <p:cNvPr id="47" name="TextBox 46"/>
            <p:cNvSpPr txBox="1"/>
            <p:nvPr/>
          </p:nvSpPr>
          <p:spPr bwMode="auto">
            <a:xfrm>
              <a:off x="7823363" y="0"/>
              <a:ext cx="1316065"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7" action="ppaction://hlinksldjump"/>
                </a:rPr>
                <a:t>AMORTIZATION</a:t>
              </a:r>
              <a:endParaRPr lang="en-US" sz="1200" spc="-100" dirty="0"/>
            </a:p>
          </p:txBody>
        </p:sp>
        <p:sp>
          <p:nvSpPr>
            <p:cNvPr id="48" name="TextBox 47"/>
            <p:cNvSpPr txBox="1"/>
            <p:nvPr/>
          </p:nvSpPr>
          <p:spPr bwMode="auto">
            <a:xfrm>
              <a:off x="3911681"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8" action="ppaction://hlinksldjump"/>
                </a:rPr>
                <a:t>I &amp; N</a:t>
              </a:r>
              <a:endParaRPr lang="en-US" sz="1200" dirty="0"/>
            </a:p>
          </p:txBody>
        </p:sp>
        <p:sp>
          <p:nvSpPr>
            <p:cNvPr id="50" name="TextBox 49"/>
            <p:cNvSpPr txBox="1"/>
            <p:nvPr/>
          </p:nvSpPr>
          <p:spPr bwMode="auto">
            <a:xfrm>
              <a:off x="6518411"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9" action="ppaction://hlinksldjump"/>
                </a:rPr>
                <a:t>RATES/RETURN</a:t>
              </a:r>
              <a:endParaRPr lang="en-US" sz="1200" spc="-100" dirty="0"/>
            </a:p>
          </p:txBody>
        </p:sp>
      </p:gr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33"/>
                                        </p:tgtEl>
                                        <p:attrNameLst>
                                          <p:attrName>style.visibility</p:attrName>
                                        </p:attrNameLst>
                                      </p:cBhvr>
                                      <p:to>
                                        <p:strVal val="visible"/>
                                      </p:to>
                                    </p:set>
                                    <p:anim calcmode="lin" valueType="num">
                                      <p:cBhvr additive="base">
                                        <p:cTn id="12" dur="1000" fill="hold"/>
                                        <p:tgtEl>
                                          <p:spTgt spid="33"/>
                                        </p:tgtEl>
                                        <p:attrNameLst>
                                          <p:attrName>ppt_x</p:attrName>
                                        </p:attrNameLst>
                                      </p:cBhvr>
                                      <p:tavLst>
                                        <p:tav tm="0">
                                          <p:val>
                                            <p:strVal val="0-#ppt_w/2"/>
                                          </p:val>
                                        </p:tav>
                                        <p:tav tm="100000">
                                          <p:val>
                                            <p:strVal val="#ppt_x"/>
                                          </p:val>
                                        </p:tav>
                                      </p:tavLst>
                                    </p:anim>
                                    <p:anim calcmode="lin" valueType="num">
                                      <p:cBhvr additive="base">
                                        <p:cTn id="13" dur="1000" fill="hold"/>
                                        <p:tgtEl>
                                          <p:spTgt spid="3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84163"/>
            <a:ext cx="8229600" cy="987425"/>
          </a:xfrm>
        </p:spPr>
        <p:txBody>
          <a:bodyPr/>
          <a:lstStyle/>
          <a:p>
            <a:pPr eaLnBrk="1" hangingPunct="1"/>
            <a:r>
              <a:rPr lang="en-US" dirty="0" smtClean="0"/>
              <a:t>Present Value</a:t>
            </a:r>
          </a:p>
        </p:txBody>
      </p:sp>
      <p:sp>
        <p:nvSpPr>
          <p:cNvPr id="25605" name="Rectangle 3"/>
          <p:cNvSpPr>
            <a:spLocks noGrp="1" noChangeArrowheads="1"/>
          </p:cNvSpPr>
          <p:nvPr>
            <p:ph sz="quarter" idx="1"/>
          </p:nvPr>
        </p:nvSpPr>
        <p:spPr>
          <a:xfrm>
            <a:off x="612775" y="1600200"/>
            <a:ext cx="7616825" cy="4495800"/>
          </a:xfrm>
        </p:spPr>
        <p:txBody>
          <a:bodyPr/>
          <a:lstStyle/>
          <a:p>
            <a:pPr eaLnBrk="1" hangingPunct="1">
              <a:defRPr/>
            </a:pPr>
            <a:r>
              <a:rPr lang="en-US" dirty="0" smtClean="0"/>
              <a:t>What is the present value (PV) of $100 due in </a:t>
            </a:r>
            <a:br>
              <a:rPr lang="en-US" dirty="0" smtClean="0"/>
            </a:br>
            <a:r>
              <a:rPr lang="en-US" dirty="0" smtClean="0"/>
              <a:t>3 years, if I/YR = 4%?</a:t>
            </a:r>
          </a:p>
          <a:p>
            <a:pPr lvl="1" eaLnBrk="1" hangingPunct="1">
              <a:defRPr/>
            </a:pPr>
            <a:r>
              <a:rPr lang="en-US" dirty="0" smtClean="0"/>
              <a:t>Finding the PV of a cash flow or series of cash flows is called discounting (the reverse of compounding).</a:t>
            </a:r>
          </a:p>
          <a:p>
            <a:pPr lvl="1" eaLnBrk="1" hangingPunct="1">
              <a:defRPr/>
            </a:pPr>
            <a:r>
              <a:rPr lang="en-US" dirty="0" smtClean="0"/>
              <a:t>The PV shows the value of cash flows in terms of today’s purchasing power.</a:t>
            </a:r>
          </a:p>
        </p:txBody>
      </p:sp>
      <p:sp>
        <p:nvSpPr>
          <p:cNvPr id="19" name="Slide Number Placeholder 18"/>
          <p:cNvSpPr>
            <a:spLocks noGrp="1"/>
          </p:cNvSpPr>
          <p:nvPr>
            <p:ph type="sldNum" sz="quarter" idx="10"/>
          </p:nvPr>
        </p:nvSpPr>
        <p:spPr/>
        <p:txBody>
          <a:bodyPr/>
          <a:lstStyle/>
          <a:p>
            <a:pPr>
              <a:defRPr/>
            </a:pPr>
            <a:r>
              <a:rPr lang="en-US" dirty="0"/>
              <a:t>5-</a:t>
            </a:r>
            <a:fld id="{BE8C57ED-CA8C-43D4-966C-F9F8F36A5FDA}" type="slidenum">
              <a:rPr lang="en-US"/>
              <a:pPr>
                <a:defRPr/>
              </a:pPr>
              <a:t>8</a:t>
            </a:fld>
            <a:endParaRPr lang="en-US" dirty="0"/>
          </a:p>
        </p:txBody>
      </p:sp>
      <p:grpSp>
        <p:nvGrpSpPr>
          <p:cNvPr id="2" name="Group 18"/>
          <p:cNvGrpSpPr>
            <a:grpSpLocks/>
          </p:cNvGrpSpPr>
          <p:nvPr/>
        </p:nvGrpSpPr>
        <p:grpSpPr bwMode="auto">
          <a:xfrm>
            <a:off x="946150" y="4700588"/>
            <a:ext cx="7224713" cy="1393825"/>
            <a:chOff x="935038" y="4062413"/>
            <a:chExt cx="7224301" cy="1393554"/>
          </a:xfrm>
        </p:grpSpPr>
        <p:sp>
          <p:nvSpPr>
            <p:cNvPr id="14338" name="Rectangle 4"/>
            <p:cNvSpPr>
              <a:spLocks noChangeArrowheads="1"/>
            </p:cNvSpPr>
            <p:nvPr/>
          </p:nvSpPr>
          <p:spPr bwMode="auto">
            <a:xfrm>
              <a:off x="935038" y="5024251"/>
              <a:ext cx="892124" cy="431716"/>
            </a:xfrm>
            <a:prstGeom prst="rect">
              <a:avLst/>
            </a:prstGeom>
            <a:noFill/>
            <a:ln w="9525">
              <a:noFill/>
              <a:miter lim="800000"/>
              <a:headEnd/>
              <a:tailEnd/>
            </a:ln>
          </p:spPr>
          <p:txBody>
            <a:bodyPr wrap="none" lIns="92075" tIns="46038" rIns="92075" bIns="46038">
              <a:spAutoFit/>
            </a:bodyPr>
            <a:lstStyle/>
            <a:p>
              <a:pPr>
                <a:defRPr/>
              </a:pPr>
              <a:r>
                <a:rPr lang="en-US" sz="2200" dirty="0">
                  <a:solidFill>
                    <a:schemeClr val="accent3">
                      <a:lumMod val="75000"/>
                    </a:schemeClr>
                  </a:solidFill>
                  <a:latin typeface="+mn-lt"/>
                </a:rPr>
                <a:t>PV = ?</a:t>
              </a:r>
            </a:p>
          </p:txBody>
        </p:sp>
        <p:sp>
          <p:nvSpPr>
            <p:cNvPr id="14339" name="Rectangle 16"/>
            <p:cNvSpPr>
              <a:spLocks noChangeArrowheads="1"/>
            </p:cNvSpPr>
            <p:nvPr/>
          </p:nvSpPr>
          <p:spPr bwMode="auto">
            <a:xfrm>
              <a:off x="7545011" y="5024251"/>
              <a:ext cx="614328" cy="431716"/>
            </a:xfrm>
            <a:prstGeom prst="rect">
              <a:avLst/>
            </a:prstGeom>
            <a:noFill/>
            <a:ln w="9525">
              <a:noFill/>
              <a:miter lim="800000"/>
              <a:headEnd/>
              <a:tailEnd/>
            </a:ln>
          </p:spPr>
          <p:txBody>
            <a:bodyPr wrap="none" lIns="92075" tIns="46038" rIns="92075" bIns="46038">
              <a:spAutoFit/>
            </a:bodyPr>
            <a:lstStyle/>
            <a:p>
              <a:pPr>
                <a:defRPr/>
              </a:pPr>
              <a:r>
                <a:rPr lang="en-US" sz="2200" dirty="0">
                  <a:solidFill>
                    <a:schemeClr val="accent3">
                      <a:lumMod val="75000"/>
                    </a:schemeClr>
                  </a:solidFill>
                  <a:latin typeface="+mn-lt"/>
                </a:rPr>
                <a:t>100</a:t>
              </a:r>
            </a:p>
          </p:txBody>
        </p:sp>
        <p:grpSp>
          <p:nvGrpSpPr>
            <p:cNvPr id="12305" name="Group 5"/>
            <p:cNvGrpSpPr>
              <a:grpSpLocks/>
            </p:cNvGrpSpPr>
            <p:nvPr/>
          </p:nvGrpSpPr>
          <p:grpSpPr bwMode="auto">
            <a:xfrm>
              <a:off x="1373188" y="4641858"/>
              <a:ext cx="6477000" cy="274638"/>
              <a:chOff x="754" y="2027"/>
              <a:chExt cx="4080" cy="173"/>
            </a:xfrm>
          </p:grpSpPr>
          <p:sp>
            <p:nvSpPr>
              <p:cNvPr id="14349" name="Line 6"/>
              <p:cNvSpPr>
                <a:spLocks noChangeShapeType="1"/>
              </p:cNvSpPr>
              <p:nvPr/>
            </p:nvSpPr>
            <p:spPr bwMode="auto">
              <a:xfrm>
                <a:off x="754" y="2027"/>
                <a:ext cx="0" cy="173"/>
              </a:xfrm>
              <a:prstGeom prst="line">
                <a:avLst/>
              </a:prstGeom>
              <a:noFill/>
              <a:ln w="25400">
                <a:solidFill>
                  <a:schemeClr val="tx1"/>
                </a:solidFill>
                <a:round/>
                <a:headEnd type="none" w="sm" len="sm"/>
                <a:tailEnd type="none" w="sm" len="sm"/>
              </a:ln>
            </p:spPr>
            <p:txBody>
              <a:bodyPr wrap="none" anchor="ctr"/>
              <a:lstStyle/>
              <a:p>
                <a:pPr>
                  <a:defRPr/>
                </a:pPr>
                <a:endParaRPr lang="en-US" sz="2900" dirty="0">
                  <a:latin typeface="+mn-lt"/>
                </a:endParaRPr>
              </a:p>
            </p:txBody>
          </p:sp>
          <p:sp>
            <p:nvSpPr>
              <p:cNvPr id="14350" name="Line 7"/>
              <p:cNvSpPr>
                <a:spLocks noChangeShapeType="1"/>
              </p:cNvSpPr>
              <p:nvPr/>
            </p:nvSpPr>
            <p:spPr bwMode="auto">
              <a:xfrm>
                <a:off x="2146" y="2027"/>
                <a:ext cx="0" cy="173"/>
              </a:xfrm>
              <a:prstGeom prst="line">
                <a:avLst/>
              </a:prstGeom>
              <a:noFill/>
              <a:ln w="25400">
                <a:solidFill>
                  <a:schemeClr val="tx1"/>
                </a:solidFill>
                <a:round/>
                <a:headEnd type="none" w="sm" len="sm"/>
                <a:tailEnd type="none" w="sm" len="sm"/>
              </a:ln>
            </p:spPr>
            <p:txBody>
              <a:bodyPr wrap="none" anchor="ctr"/>
              <a:lstStyle/>
              <a:p>
                <a:pPr>
                  <a:defRPr/>
                </a:pPr>
                <a:endParaRPr lang="en-US" sz="2900" dirty="0">
                  <a:latin typeface="+mn-lt"/>
                </a:endParaRPr>
              </a:p>
            </p:txBody>
          </p:sp>
          <p:sp>
            <p:nvSpPr>
              <p:cNvPr id="14351" name="Line 8"/>
              <p:cNvSpPr>
                <a:spLocks noChangeShapeType="1"/>
              </p:cNvSpPr>
              <p:nvPr/>
            </p:nvSpPr>
            <p:spPr bwMode="auto">
              <a:xfrm>
                <a:off x="3394" y="2027"/>
                <a:ext cx="0" cy="173"/>
              </a:xfrm>
              <a:prstGeom prst="line">
                <a:avLst/>
              </a:prstGeom>
              <a:noFill/>
              <a:ln w="25400">
                <a:solidFill>
                  <a:schemeClr val="tx1"/>
                </a:solidFill>
                <a:round/>
                <a:headEnd type="none" w="sm" len="sm"/>
                <a:tailEnd type="none" w="sm" len="sm"/>
              </a:ln>
            </p:spPr>
            <p:txBody>
              <a:bodyPr wrap="none" anchor="ctr"/>
              <a:lstStyle/>
              <a:p>
                <a:pPr>
                  <a:defRPr/>
                </a:pPr>
                <a:endParaRPr lang="en-US" sz="2900" dirty="0">
                  <a:latin typeface="+mn-lt"/>
                </a:endParaRPr>
              </a:p>
            </p:txBody>
          </p:sp>
          <p:sp>
            <p:nvSpPr>
              <p:cNvPr id="14352" name="Line 9"/>
              <p:cNvSpPr>
                <a:spLocks noChangeShapeType="1"/>
              </p:cNvSpPr>
              <p:nvPr/>
            </p:nvSpPr>
            <p:spPr bwMode="auto">
              <a:xfrm>
                <a:off x="4834" y="2027"/>
                <a:ext cx="0" cy="173"/>
              </a:xfrm>
              <a:prstGeom prst="line">
                <a:avLst/>
              </a:prstGeom>
              <a:noFill/>
              <a:ln w="25400">
                <a:solidFill>
                  <a:schemeClr val="tx1"/>
                </a:solidFill>
                <a:round/>
                <a:headEnd type="none" w="sm" len="sm"/>
                <a:tailEnd type="none" w="sm" len="sm"/>
              </a:ln>
            </p:spPr>
            <p:txBody>
              <a:bodyPr wrap="none" anchor="ctr"/>
              <a:lstStyle/>
              <a:p>
                <a:pPr>
                  <a:defRPr/>
                </a:pPr>
                <a:endParaRPr lang="en-US" sz="2900" dirty="0">
                  <a:latin typeface="+mn-lt"/>
                </a:endParaRPr>
              </a:p>
            </p:txBody>
          </p:sp>
          <p:sp>
            <p:nvSpPr>
              <p:cNvPr id="14353" name="Line 10"/>
              <p:cNvSpPr>
                <a:spLocks noChangeShapeType="1"/>
              </p:cNvSpPr>
              <p:nvPr/>
            </p:nvSpPr>
            <p:spPr bwMode="auto">
              <a:xfrm>
                <a:off x="755" y="2113"/>
                <a:ext cx="4079" cy="0"/>
              </a:xfrm>
              <a:prstGeom prst="line">
                <a:avLst/>
              </a:prstGeom>
              <a:noFill/>
              <a:ln w="25400">
                <a:solidFill>
                  <a:schemeClr val="tx1"/>
                </a:solidFill>
                <a:round/>
                <a:headEnd type="none" w="sm" len="sm"/>
                <a:tailEnd type="none" w="sm" len="sm"/>
              </a:ln>
            </p:spPr>
            <p:txBody>
              <a:bodyPr wrap="none" anchor="ctr"/>
              <a:lstStyle/>
              <a:p>
                <a:pPr>
                  <a:defRPr/>
                </a:pPr>
                <a:endParaRPr lang="en-US" sz="2900" dirty="0">
                  <a:latin typeface="+mn-lt"/>
                </a:endParaRPr>
              </a:p>
            </p:txBody>
          </p:sp>
        </p:grpSp>
        <p:sp>
          <p:nvSpPr>
            <p:cNvPr id="14343" name="Rectangle 11"/>
            <p:cNvSpPr>
              <a:spLocks noChangeArrowheads="1"/>
            </p:cNvSpPr>
            <p:nvPr/>
          </p:nvSpPr>
          <p:spPr bwMode="auto">
            <a:xfrm>
              <a:off x="1220772" y="4062413"/>
              <a:ext cx="328594" cy="431716"/>
            </a:xfrm>
            <a:prstGeom prst="rect">
              <a:avLst/>
            </a:prstGeom>
            <a:noFill/>
            <a:ln w="9525">
              <a:noFill/>
              <a:miter lim="800000"/>
              <a:headEnd/>
              <a:tailEnd/>
            </a:ln>
          </p:spPr>
          <p:txBody>
            <a:bodyPr wrap="none" lIns="92075" tIns="46038" rIns="92075" bIns="46038">
              <a:spAutoFit/>
            </a:bodyPr>
            <a:lstStyle/>
            <a:p>
              <a:pPr>
                <a:defRPr/>
              </a:pPr>
              <a:r>
                <a:rPr lang="en-US" sz="2200" dirty="0">
                  <a:solidFill>
                    <a:schemeClr val="accent3">
                      <a:lumMod val="75000"/>
                    </a:schemeClr>
                  </a:solidFill>
                  <a:latin typeface="+mn-lt"/>
                </a:rPr>
                <a:t>0</a:t>
              </a:r>
            </a:p>
          </p:txBody>
        </p:sp>
        <p:sp>
          <p:nvSpPr>
            <p:cNvPr id="3" name="Rectangle 12"/>
            <p:cNvSpPr>
              <a:spLocks noChangeArrowheads="1"/>
            </p:cNvSpPr>
            <p:nvPr/>
          </p:nvSpPr>
          <p:spPr bwMode="auto">
            <a:xfrm>
              <a:off x="3433621" y="4062413"/>
              <a:ext cx="328594" cy="431716"/>
            </a:xfrm>
            <a:prstGeom prst="rect">
              <a:avLst/>
            </a:prstGeom>
            <a:noFill/>
            <a:ln w="9525">
              <a:noFill/>
              <a:miter lim="800000"/>
              <a:headEnd/>
              <a:tailEnd/>
            </a:ln>
          </p:spPr>
          <p:txBody>
            <a:bodyPr wrap="none" lIns="92075" tIns="46038" rIns="92075" bIns="46038">
              <a:spAutoFit/>
            </a:bodyPr>
            <a:lstStyle/>
            <a:p>
              <a:pPr>
                <a:defRPr/>
              </a:pPr>
              <a:r>
                <a:rPr lang="en-US" sz="2200" dirty="0">
                  <a:solidFill>
                    <a:schemeClr val="accent3">
                      <a:lumMod val="75000"/>
                    </a:schemeClr>
                  </a:solidFill>
                  <a:latin typeface="+mn-lt"/>
                </a:rPr>
                <a:t>1</a:t>
              </a:r>
            </a:p>
          </p:txBody>
        </p:sp>
        <p:sp>
          <p:nvSpPr>
            <p:cNvPr id="14345" name="Rectangle 13"/>
            <p:cNvSpPr>
              <a:spLocks noChangeArrowheads="1"/>
            </p:cNvSpPr>
            <p:nvPr/>
          </p:nvSpPr>
          <p:spPr bwMode="auto">
            <a:xfrm>
              <a:off x="5414708" y="4062413"/>
              <a:ext cx="328594" cy="431716"/>
            </a:xfrm>
            <a:prstGeom prst="rect">
              <a:avLst/>
            </a:prstGeom>
            <a:noFill/>
            <a:ln w="9525">
              <a:noFill/>
              <a:miter lim="800000"/>
              <a:headEnd/>
              <a:tailEnd/>
            </a:ln>
          </p:spPr>
          <p:txBody>
            <a:bodyPr wrap="none" lIns="92075" tIns="46038" rIns="92075" bIns="46038">
              <a:spAutoFit/>
            </a:bodyPr>
            <a:lstStyle/>
            <a:p>
              <a:pPr>
                <a:defRPr/>
              </a:pPr>
              <a:r>
                <a:rPr lang="en-US" sz="2200" dirty="0">
                  <a:solidFill>
                    <a:schemeClr val="accent3">
                      <a:lumMod val="75000"/>
                    </a:schemeClr>
                  </a:solidFill>
                  <a:latin typeface="+mn-lt"/>
                </a:rPr>
                <a:t>2</a:t>
              </a:r>
            </a:p>
          </p:txBody>
        </p:sp>
        <p:sp>
          <p:nvSpPr>
            <p:cNvPr id="14346" name="Rectangle 14"/>
            <p:cNvSpPr>
              <a:spLocks noChangeArrowheads="1"/>
            </p:cNvSpPr>
            <p:nvPr/>
          </p:nvSpPr>
          <p:spPr bwMode="auto">
            <a:xfrm>
              <a:off x="7700577" y="4062413"/>
              <a:ext cx="328594" cy="431716"/>
            </a:xfrm>
            <a:prstGeom prst="rect">
              <a:avLst/>
            </a:prstGeom>
            <a:noFill/>
            <a:ln w="9525">
              <a:noFill/>
              <a:miter lim="800000"/>
              <a:headEnd/>
              <a:tailEnd/>
            </a:ln>
          </p:spPr>
          <p:txBody>
            <a:bodyPr wrap="none" lIns="92075" tIns="46038" rIns="92075" bIns="46038">
              <a:spAutoFit/>
            </a:bodyPr>
            <a:lstStyle/>
            <a:p>
              <a:pPr>
                <a:defRPr/>
              </a:pPr>
              <a:r>
                <a:rPr lang="en-US" sz="2200" dirty="0">
                  <a:solidFill>
                    <a:schemeClr val="accent3">
                      <a:lumMod val="75000"/>
                    </a:schemeClr>
                  </a:solidFill>
                  <a:latin typeface="+mn-lt"/>
                </a:rPr>
                <a:t>3</a:t>
              </a:r>
            </a:p>
          </p:txBody>
        </p:sp>
        <p:sp>
          <p:nvSpPr>
            <p:cNvPr id="14347" name="Rectangle 15"/>
            <p:cNvSpPr>
              <a:spLocks noChangeArrowheads="1"/>
            </p:cNvSpPr>
            <p:nvPr/>
          </p:nvSpPr>
          <p:spPr bwMode="auto">
            <a:xfrm>
              <a:off x="1823987" y="4446513"/>
              <a:ext cx="498447" cy="399972"/>
            </a:xfrm>
            <a:prstGeom prst="rect">
              <a:avLst/>
            </a:prstGeom>
            <a:noFill/>
            <a:ln w="9525">
              <a:noFill/>
              <a:miter lim="800000"/>
              <a:headEnd/>
              <a:tailEnd/>
            </a:ln>
          </p:spPr>
          <p:txBody>
            <a:bodyPr wrap="none" lIns="92075" tIns="46038" rIns="92075" bIns="46038">
              <a:spAutoFit/>
            </a:bodyPr>
            <a:lstStyle/>
            <a:p>
              <a:pPr>
                <a:defRPr/>
              </a:pPr>
              <a:r>
                <a:rPr lang="en-US" sz="2000" dirty="0">
                  <a:solidFill>
                    <a:schemeClr val="accent3">
                      <a:lumMod val="75000"/>
                    </a:schemeClr>
                  </a:solidFill>
                  <a:latin typeface="+mn-lt"/>
                </a:rPr>
                <a:t>4%</a:t>
              </a:r>
            </a:p>
          </p:txBody>
        </p:sp>
      </p:grpSp>
      <p:grpSp>
        <p:nvGrpSpPr>
          <p:cNvPr id="5" name="Group 28"/>
          <p:cNvGrpSpPr>
            <a:grpSpLocks/>
          </p:cNvGrpSpPr>
          <p:nvPr/>
        </p:nvGrpSpPr>
        <p:grpSpPr bwMode="auto">
          <a:xfrm>
            <a:off x="0" y="0"/>
            <a:ext cx="9139238" cy="277813"/>
            <a:chOff x="0" y="0"/>
            <a:chExt cx="9139428" cy="277813"/>
          </a:xfrm>
        </p:grpSpPr>
        <p:sp>
          <p:nvSpPr>
            <p:cNvPr id="29" name="TextBox 28"/>
            <p:cNvSpPr txBox="1"/>
            <p:nvPr/>
          </p:nvSpPr>
          <p:spPr bwMode="auto">
            <a:xfrm>
              <a:off x="0" y="0"/>
              <a:ext cx="1308127" cy="277813"/>
            </a:xfrm>
            <a:prstGeom prst="rect">
              <a:avLst/>
            </a:prstGeom>
            <a:solidFill>
              <a:schemeClr val="accent4">
                <a:lumMod val="40000"/>
                <a:lumOff val="60000"/>
              </a:schemeClr>
            </a:solidFill>
            <a:ln w="12700">
              <a:solidFill>
                <a:schemeClr val="tx1"/>
              </a:solidFill>
            </a:ln>
          </p:spPr>
          <p:txBody>
            <a:bodyPr>
              <a:spAutoFit/>
            </a:bodyPr>
            <a:lstStyle/>
            <a:p>
              <a:pPr algn="ctr">
                <a:defRPr/>
              </a:pPr>
              <a:r>
                <a:rPr lang="en-US" sz="1200" dirty="0">
                  <a:hlinkClick r:id="rId3" action="ppaction://hlinksldjump"/>
                </a:rPr>
                <a:t>INTRO</a:t>
              </a:r>
              <a:endParaRPr lang="en-US" sz="1200" dirty="0"/>
            </a:p>
          </p:txBody>
        </p:sp>
        <p:sp>
          <p:nvSpPr>
            <p:cNvPr id="30" name="TextBox 29"/>
            <p:cNvSpPr txBox="1"/>
            <p:nvPr/>
          </p:nvSpPr>
          <p:spPr bwMode="auto">
            <a:xfrm>
              <a:off x="1303365"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solidFill>
                    <a:srgbClr val="7C0019"/>
                  </a:solidFill>
                  <a:hlinkClick r:id="rId4" action="ppaction://hlinksldjump"/>
                </a:rPr>
                <a:t>FUTURE VALUE</a:t>
              </a:r>
              <a:endParaRPr lang="en-US" sz="1200" spc="-100" dirty="0">
                <a:solidFill>
                  <a:srgbClr val="7C0019"/>
                </a:solidFill>
              </a:endParaRPr>
            </a:p>
          </p:txBody>
        </p:sp>
        <p:sp>
          <p:nvSpPr>
            <p:cNvPr id="31" name="TextBox 30"/>
            <p:cNvSpPr txBox="1"/>
            <p:nvPr/>
          </p:nvSpPr>
          <p:spPr bwMode="auto">
            <a:xfrm>
              <a:off x="5215046"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5" action="ppaction://hlinksldjump"/>
                </a:rPr>
                <a:t>ANNUITIES</a:t>
              </a:r>
              <a:endParaRPr lang="en-US" sz="1200" dirty="0"/>
            </a:p>
          </p:txBody>
        </p:sp>
        <p:sp>
          <p:nvSpPr>
            <p:cNvPr id="32" name="TextBox 31"/>
            <p:cNvSpPr txBox="1"/>
            <p:nvPr/>
          </p:nvSpPr>
          <p:spPr bwMode="auto">
            <a:xfrm>
              <a:off x="2608317" y="0"/>
              <a:ext cx="1306539" cy="277813"/>
            </a:xfrm>
            <a:prstGeom prst="rect">
              <a:avLst/>
            </a:prstGeom>
            <a:solidFill>
              <a:schemeClr val="bg2">
                <a:lumMod val="75000"/>
              </a:schemeClr>
            </a:solidFill>
            <a:ln>
              <a:solidFill>
                <a:schemeClr val="tx1"/>
              </a:solidFill>
            </a:ln>
          </p:spPr>
          <p:txBody>
            <a:bodyPr>
              <a:spAutoFit/>
            </a:bodyPr>
            <a:lstStyle/>
            <a:p>
              <a:pPr algn="ctr">
                <a:defRPr/>
              </a:pPr>
              <a:r>
                <a:rPr lang="en-US" sz="1200" spc="-100" dirty="0">
                  <a:hlinkClick r:id="rId6" action="ppaction://hlinksldjump"/>
                </a:rPr>
                <a:t>PRESENT VALUE</a:t>
              </a:r>
              <a:endParaRPr lang="en-US" sz="1200" spc="-100" dirty="0"/>
            </a:p>
          </p:txBody>
        </p:sp>
        <p:sp>
          <p:nvSpPr>
            <p:cNvPr id="33" name="TextBox 32"/>
            <p:cNvSpPr txBox="1"/>
            <p:nvPr/>
          </p:nvSpPr>
          <p:spPr bwMode="auto">
            <a:xfrm>
              <a:off x="7823363" y="0"/>
              <a:ext cx="1316065"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7" action="ppaction://hlinksldjump"/>
                </a:rPr>
                <a:t>AMORTIZATION</a:t>
              </a:r>
              <a:endParaRPr lang="en-US" sz="1200" spc="-100" dirty="0"/>
            </a:p>
          </p:txBody>
        </p:sp>
        <p:sp>
          <p:nvSpPr>
            <p:cNvPr id="34" name="TextBox 33"/>
            <p:cNvSpPr txBox="1"/>
            <p:nvPr/>
          </p:nvSpPr>
          <p:spPr bwMode="auto">
            <a:xfrm>
              <a:off x="3911681"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8" action="ppaction://hlinksldjump"/>
                </a:rPr>
                <a:t>I &amp; N</a:t>
              </a:r>
              <a:endParaRPr lang="en-US" sz="1200" dirty="0"/>
            </a:p>
          </p:txBody>
        </p:sp>
        <p:sp>
          <p:nvSpPr>
            <p:cNvPr id="35" name="TextBox 34"/>
            <p:cNvSpPr txBox="1"/>
            <p:nvPr/>
          </p:nvSpPr>
          <p:spPr bwMode="auto">
            <a:xfrm>
              <a:off x="6518411"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9" action="ppaction://hlinksldjump"/>
                </a:rPr>
                <a:t>RATES/RETURN</a:t>
              </a:r>
              <a:endParaRPr lang="en-US" sz="1200" spc="-100" dirty="0"/>
            </a:p>
          </p:txBody>
        </p:sp>
      </p:grpSp>
      <p:sp>
        <p:nvSpPr>
          <p:cNvPr id="36" name="Pentagon 35"/>
          <p:cNvSpPr/>
          <p:nvPr/>
        </p:nvSpPr>
        <p:spPr bwMode="auto">
          <a:xfrm>
            <a:off x="0" y="276225"/>
            <a:ext cx="3922713" cy="92075"/>
          </a:xfrm>
          <a:prstGeom prst="homePlate">
            <a:avLst/>
          </a:prstGeom>
          <a:solidFill>
            <a:schemeClr val="tx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36"/>
                                        </p:tgtEl>
                                        <p:attrNameLst>
                                          <p:attrName>style.visibility</p:attrName>
                                        </p:attrNameLst>
                                      </p:cBhvr>
                                      <p:to>
                                        <p:strVal val="visible"/>
                                      </p:to>
                                    </p:set>
                                    <p:anim calcmode="lin" valueType="num">
                                      <p:cBhvr additive="base">
                                        <p:cTn id="12" dur="1000" fill="hold"/>
                                        <p:tgtEl>
                                          <p:spTgt spid="36"/>
                                        </p:tgtEl>
                                        <p:attrNameLst>
                                          <p:attrName>ppt_x</p:attrName>
                                        </p:attrNameLst>
                                      </p:cBhvr>
                                      <p:tavLst>
                                        <p:tav tm="0">
                                          <p:val>
                                            <p:strVal val="0-#ppt_w/2"/>
                                          </p:val>
                                        </p:tav>
                                        <p:tav tm="100000">
                                          <p:val>
                                            <p:strVal val="#ppt_x"/>
                                          </p:val>
                                        </p:tav>
                                      </p:tavLst>
                                    </p:anim>
                                    <p:anim calcmode="lin" valueType="num">
                                      <p:cBhvr additive="base">
                                        <p:cTn id="13" dur="1000" fill="hold"/>
                                        <p:tgtEl>
                                          <p:spTgt spid="36"/>
                                        </p:tgtEl>
                                        <p:attrNameLst>
                                          <p:attrName>ppt_y</p:attrName>
                                        </p:attrNameLst>
                                      </p:cBhvr>
                                      <p:tavLst>
                                        <p:tav tm="0">
                                          <p:val>
                                            <p:strVal val="#ppt_y"/>
                                          </p:val>
                                        </p:tav>
                                        <p:tav tm="100000">
                                          <p:val>
                                            <p:strVal val="#ppt_y"/>
                                          </p:val>
                                        </p:tav>
                                      </p:tavLst>
                                    </p:anim>
                                  </p:childTnLst>
                                </p:cTn>
                              </p:par>
                              <p:par>
                                <p:cTn id="14" presetID="1" presetClass="entr" presetSubtype="0" fill="hold" nodeType="withEffect">
                                  <p:stCondLst>
                                    <p:cond delay="0"/>
                                  </p:stCondLst>
                                  <p:childTnLst>
                                    <p:set>
                                      <p:cBhvr>
                                        <p:cTn id="15" dur="1" fill="hold">
                                          <p:stCondLst>
                                            <p:cond delay="0"/>
                                          </p:stCondLst>
                                        </p:cTn>
                                        <p:tgtEl>
                                          <p:spTgt spid="25605">
                                            <p:txEl>
                                              <p:pRg st="0" end="0"/>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25605">
                                            <p:txEl>
                                              <p:pRg st="1" end="1"/>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25605">
                                            <p:txEl>
                                              <p:pRg st="2" end="2"/>
                                            </p:txEl>
                                          </p:spTgt>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284163"/>
            <a:ext cx="8229600" cy="987425"/>
          </a:xfrm>
        </p:spPr>
        <p:txBody>
          <a:bodyPr/>
          <a:lstStyle/>
          <a:p>
            <a:pPr eaLnBrk="1" hangingPunct="1"/>
            <a:r>
              <a:rPr lang="en-US" dirty="0" smtClean="0"/>
              <a:t>Solving for PV:</a:t>
            </a:r>
            <a:br>
              <a:rPr lang="en-US" dirty="0" smtClean="0"/>
            </a:br>
            <a:r>
              <a:rPr lang="en-US" dirty="0" smtClean="0"/>
              <a:t>The Formula Method</a:t>
            </a:r>
          </a:p>
        </p:txBody>
      </p:sp>
      <p:sp>
        <p:nvSpPr>
          <p:cNvPr id="39939" name="Rectangle 3"/>
          <p:cNvSpPr>
            <a:spLocks noGrp="1" noChangeArrowheads="1"/>
          </p:cNvSpPr>
          <p:nvPr>
            <p:ph sz="quarter" idx="1"/>
          </p:nvPr>
        </p:nvSpPr>
        <p:spPr>
          <a:xfrm>
            <a:off x="612775" y="1600200"/>
            <a:ext cx="7616825" cy="4495800"/>
          </a:xfrm>
        </p:spPr>
        <p:txBody>
          <a:bodyPr/>
          <a:lstStyle/>
          <a:p>
            <a:pPr eaLnBrk="1" hangingPunct="1">
              <a:defRPr/>
            </a:pPr>
            <a:r>
              <a:rPr lang="en-US" dirty="0" smtClean="0"/>
              <a:t>Solve the general FV equation for PV:</a:t>
            </a:r>
          </a:p>
          <a:p>
            <a:pPr marL="457200" lvl="1" indent="0" eaLnBrk="1" hangingPunct="1">
              <a:buFont typeface="Wingdings 2" pitchFamily="18" charset="2"/>
              <a:buNone/>
              <a:tabLst>
                <a:tab pos="3314700" algn="r"/>
                <a:tab pos="3429000" algn="l"/>
              </a:tabLst>
              <a:defRPr/>
            </a:pPr>
            <a:r>
              <a:rPr lang="en-US" dirty="0" smtClean="0"/>
              <a:t>	</a:t>
            </a:r>
            <a:r>
              <a:rPr lang="en-US" sz="2600" dirty="0" smtClean="0"/>
              <a:t>PV	= FV</a:t>
            </a:r>
            <a:r>
              <a:rPr lang="en-US" sz="2600" baseline="-25000" dirty="0" smtClean="0"/>
              <a:t>N </a:t>
            </a:r>
            <a:r>
              <a:rPr lang="en-US" sz="2600" dirty="0" smtClean="0"/>
              <a:t>/(1 + I)</a:t>
            </a:r>
            <a:r>
              <a:rPr lang="en-US" sz="2600" baseline="30000" dirty="0" smtClean="0"/>
              <a:t>N</a:t>
            </a:r>
          </a:p>
          <a:p>
            <a:pPr marL="457200" lvl="1" indent="0" algn="ctr" eaLnBrk="1" hangingPunct="1">
              <a:buFont typeface="Wingdings 2" pitchFamily="18" charset="2"/>
              <a:buNone/>
              <a:defRPr/>
            </a:pPr>
            <a:endParaRPr lang="en-US" sz="2600" baseline="30000" dirty="0" smtClean="0"/>
          </a:p>
          <a:p>
            <a:pPr marL="457200" lvl="1" indent="0" eaLnBrk="1" hangingPunct="1">
              <a:buFont typeface="Wingdings 2" pitchFamily="18" charset="2"/>
              <a:buNone/>
              <a:tabLst>
                <a:tab pos="3314700" algn="r"/>
                <a:tab pos="3429000" algn="l"/>
              </a:tabLst>
              <a:defRPr/>
            </a:pPr>
            <a:r>
              <a:rPr lang="en-US" sz="2600" dirty="0" smtClean="0"/>
              <a:t>	PV	= FV</a:t>
            </a:r>
            <a:r>
              <a:rPr lang="en-US" sz="2600" baseline="-25000" dirty="0" smtClean="0"/>
              <a:t>3 </a:t>
            </a:r>
            <a:r>
              <a:rPr lang="en-US" sz="2600" dirty="0" smtClean="0"/>
              <a:t>/(1 + I)</a:t>
            </a:r>
            <a:r>
              <a:rPr lang="en-US" sz="2600" baseline="30000" dirty="0" smtClean="0"/>
              <a:t>3</a:t>
            </a:r>
            <a:endParaRPr lang="en-US" sz="2600" dirty="0" smtClean="0"/>
          </a:p>
          <a:p>
            <a:pPr marL="457200" lvl="1" indent="0" eaLnBrk="1" hangingPunct="1">
              <a:buFont typeface="Wingdings 2" pitchFamily="18" charset="2"/>
              <a:buNone/>
              <a:tabLst>
                <a:tab pos="3314700" algn="r"/>
                <a:tab pos="3429000" algn="l"/>
              </a:tabLst>
              <a:defRPr/>
            </a:pPr>
            <a:r>
              <a:rPr lang="en-US" sz="2600" dirty="0" smtClean="0"/>
              <a:t>		= $100/(1.04)</a:t>
            </a:r>
            <a:r>
              <a:rPr lang="en-US" sz="2600" baseline="30000" dirty="0" smtClean="0"/>
              <a:t>3</a:t>
            </a:r>
            <a:endParaRPr lang="en-US" sz="2600" dirty="0" smtClean="0"/>
          </a:p>
          <a:p>
            <a:pPr marL="457200" lvl="1" indent="0" eaLnBrk="1" hangingPunct="1">
              <a:buFont typeface="Wingdings 2" pitchFamily="18" charset="2"/>
              <a:buNone/>
              <a:tabLst>
                <a:tab pos="3314700" algn="r"/>
                <a:tab pos="3429000" algn="l"/>
              </a:tabLst>
              <a:defRPr/>
            </a:pPr>
            <a:r>
              <a:rPr lang="en-US" sz="2600" dirty="0" smtClean="0"/>
              <a:t>		= $88.90</a:t>
            </a:r>
          </a:p>
        </p:txBody>
      </p:sp>
      <p:sp>
        <p:nvSpPr>
          <p:cNvPr id="5" name="Slide Number Placeholder 4"/>
          <p:cNvSpPr>
            <a:spLocks noGrp="1"/>
          </p:cNvSpPr>
          <p:nvPr>
            <p:ph type="sldNum" sz="quarter" idx="10"/>
          </p:nvPr>
        </p:nvSpPr>
        <p:spPr/>
        <p:txBody>
          <a:bodyPr/>
          <a:lstStyle/>
          <a:p>
            <a:pPr>
              <a:defRPr/>
            </a:pPr>
            <a:r>
              <a:rPr lang="en-US" dirty="0"/>
              <a:t>5-</a:t>
            </a:r>
            <a:fld id="{B3F7C71B-32D3-463E-A64D-A94298303DF1}" type="slidenum">
              <a:rPr lang="en-US"/>
              <a:pPr>
                <a:defRPr/>
              </a:pPr>
              <a:t>9</a:t>
            </a:fld>
            <a:endParaRPr lang="en-US" dirty="0"/>
          </a:p>
        </p:txBody>
      </p:sp>
      <p:grpSp>
        <p:nvGrpSpPr>
          <p:cNvPr id="2" name="Group 28"/>
          <p:cNvGrpSpPr>
            <a:grpSpLocks/>
          </p:cNvGrpSpPr>
          <p:nvPr/>
        </p:nvGrpSpPr>
        <p:grpSpPr bwMode="auto">
          <a:xfrm>
            <a:off x="0" y="0"/>
            <a:ext cx="9139238" cy="277813"/>
            <a:chOff x="0" y="0"/>
            <a:chExt cx="9139428" cy="277813"/>
          </a:xfrm>
        </p:grpSpPr>
        <p:sp>
          <p:nvSpPr>
            <p:cNvPr id="14" name="TextBox 13"/>
            <p:cNvSpPr txBox="1"/>
            <p:nvPr/>
          </p:nvSpPr>
          <p:spPr bwMode="auto">
            <a:xfrm>
              <a:off x="0" y="0"/>
              <a:ext cx="1308127" cy="277813"/>
            </a:xfrm>
            <a:prstGeom prst="rect">
              <a:avLst/>
            </a:prstGeom>
            <a:solidFill>
              <a:schemeClr val="accent4">
                <a:lumMod val="40000"/>
                <a:lumOff val="60000"/>
              </a:schemeClr>
            </a:solidFill>
            <a:ln w="12700">
              <a:solidFill>
                <a:schemeClr val="tx1"/>
              </a:solidFill>
            </a:ln>
          </p:spPr>
          <p:txBody>
            <a:bodyPr>
              <a:spAutoFit/>
            </a:bodyPr>
            <a:lstStyle/>
            <a:p>
              <a:pPr algn="ctr">
                <a:defRPr/>
              </a:pPr>
              <a:r>
                <a:rPr lang="en-US" sz="1200" dirty="0">
                  <a:hlinkClick r:id="rId3" action="ppaction://hlinksldjump"/>
                </a:rPr>
                <a:t>INTRO</a:t>
              </a:r>
              <a:endParaRPr lang="en-US" sz="1200" dirty="0"/>
            </a:p>
          </p:txBody>
        </p:sp>
        <p:sp>
          <p:nvSpPr>
            <p:cNvPr id="22" name="TextBox 21"/>
            <p:cNvSpPr txBox="1"/>
            <p:nvPr/>
          </p:nvSpPr>
          <p:spPr bwMode="auto">
            <a:xfrm>
              <a:off x="1303365"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solidFill>
                    <a:srgbClr val="7C0019"/>
                  </a:solidFill>
                  <a:hlinkClick r:id="rId4" action="ppaction://hlinksldjump"/>
                </a:rPr>
                <a:t>FUTURE VALUE</a:t>
              </a:r>
              <a:endParaRPr lang="en-US" sz="1200" spc="-100" dirty="0">
                <a:solidFill>
                  <a:srgbClr val="7C0019"/>
                </a:solidFill>
              </a:endParaRPr>
            </a:p>
          </p:txBody>
        </p:sp>
        <p:sp>
          <p:nvSpPr>
            <p:cNvPr id="23" name="TextBox 22"/>
            <p:cNvSpPr txBox="1"/>
            <p:nvPr/>
          </p:nvSpPr>
          <p:spPr bwMode="auto">
            <a:xfrm>
              <a:off x="5215046"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5" action="ppaction://hlinksldjump"/>
                </a:rPr>
                <a:t>ANNUITIES</a:t>
              </a:r>
              <a:endParaRPr lang="en-US" sz="1200" dirty="0"/>
            </a:p>
          </p:txBody>
        </p:sp>
        <p:sp>
          <p:nvSpPr>
            <p:cNvPr id="24" name="TextBox 23"/>
            <p:cNvSpPr txBox="1"/>
            <p:nvPr/>
          </p:nvSpPr>
          <p:spPr bwMode="auto">
            <a:xfrm>
              <a:off x="2608317" y="0"/>
              <a:ext cx="1306539" cy="277813"/>
            </a:xfrm>
            <a:prstGeom prst="rect">
              <a:avLst/>
            </a:prstGeom>
            <a:solidFill>
              <a:schemeClr val="bg2">
                <a:lumMod val="75000"/>
              </a:schemeClr>
            </a:solidFill>
            <a:ln>
              <a:solidFill>
                <a:schemeClr val="tx1"/>
              </a:solidFill>
            </a:ln>
          </p:spPr>
          <p:txBody>
            <a:bodyPr>
              <a:spAutoFit/>
            </a:bodyPr>
            <a:lstStyle/>
            <a:p>
              <a:pPr algn="ctr">
                <a:defRPr/>
              </a:pPr>
              <a:r>
                <a:rPr lang="en-US" sz="1200" spc="-100" dirty="0">
                  <a:hlinkClick r:id="rId6" action="ppaction://hlinksldjump"/>
                </a:rPr>
                <a:t>PRESENT VALUE</a:t>
              </a:r>
              <a:endParaRPr lang="en-US" sz="1200" spc="-100" dirty="0"/>
            </a:p>
          </p:txBody>
        </p:sp>
        <p:sp>
          <p:nvSpPr>
            <p:cNvPr id="25" name="TextBox 24"/>
            <p:cNvSpPr txBox="1"/>
            <p:nvPr/>
          </p:nvSpPr>
          <p:spPr bwMode="auto">
            <a:xfrm>
              <a:off x="7823363" y="0"/>
              <a:ext cx="1316065"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7" action="ppaction://hlinksldjump"/>
                </a:rPr>
                <a:t>AMORTIZATION</a:t>
              </a:r>
              <a:endParaRPr lang="en-US" sz="1200" spc="-100" dirty="0"/>
            </a:p>
          </p:txBody>
        </p:sp>
        <p:sp>
          <p:nvSpPr>
            <p:cNvPr id="26" name="TextBox 25"/>
            <p:cNvSpPr txBox="1"/>
            <p:nvPr/>
          </p:nvSpPr>
          <p:spPr bwMode="auto">
            <a:xfrm>
              <a:off x="3911681"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dirty="0">
                  <a:hlinkClick r:id="rId8" action="ppaction://hlinksldjump"/>
                </a:rPr>
                <a:t>I &amp; N</a:t>
              </a:r>
              <a:endParaRPr lang="en-US" sz="1200" dirty="0"/>
            </a:p>
          </p:txBody>
        </p:sp>
        <p:sp>
          <p:nvSpPr>
            <p:cNvPr id="27" name="TextBox 26"/>
            <p:cNvSpPr txBox="1"/>
            <p:nvPr/>
          </p:nvSpPr>
          <p:spPr bwMode="auto">
            <a:xfrm>
              <a:off x="6518411" y="0"/>
              <a:ext cx="1308127" cy="277813"/>
            </a:xfrm>
            <a:prstGeom prst="rect">
              <a:avLst/>
            </a:prstGeom>
            <a:solidFill>
              <a:schemeClr val="accent4">
                <a:lumMod val="40000"/>
                <a:lumOff val="60000"/>
              </a:schemeClr>
            </a:solidFill>
            <a:ln>
              <a:solidFill>
                <a:schemeClr val="tx1"/>
              </a:solidFill>
            </a:ln>
          </p:spPr>
          <p:txBody>
            <a:bodyPr>
              <a:spAutoFit/>
            </a:bodyPr>
            <a:lstStyle/>
            <a:p>
              <a:pPr algn="ctr">
                <a:defRPr/>
              </a:pPr>
              <a:r>
                <a:rPr lang="en-US" sz="1200" spc="-100" dirty="0">
                  <a:hlinkClick r:id="rId9" action="ppaction://hlinksldjump"/>
                </a:rPr>
                <a:t>RATES/RETURN</a:t>
              </a:r>
              <a:endParaRPr lang="en-US" sz="1200" spc="-100" dirty="0"/>
            </a:p>
          </p:txBody>
        </p:sp>
      </p:grpSp>
      <p:sp>
        <p:nvSpPr>
          <p:cNvPr id="28" name="Pentagon 27"/>
          <p:cNvSpPr/>
          <p:nvPr/>
        </p:nvSpPr>
        <p:spPr bwMode="auto">
          <a:xfrm>
            <a:off x="0" y="276225"/>
            <a:ext cx="3922713" cy="92075"/>
          </a:xfrm>
          <a:prstGeom prst="homePlate">
            <a:avLst/>
          </a:prstGeom>
          <a:solidFill>
            <a:schemeClr val="tx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8"/>
                                        </p:tgtEl>
                                        <p:attrNameLst>
                                          <p:attrName>style.visibility</p:attrName>
                                        </p:attrNameLst>
                                      </p:cBhvr>
                                      <p:to>
                                        <p:strVal val="visible"/>
                                      </p:to>
                                    </p:set>
                                    <p:anim calcmode="lin" valueType="num">
                                      <p:cBhvr additive="base">
                                        <p:cTn id="12" dur="1000" fill="hold"/>
                                        <p:tgtEl>
                                          <p:spTgt spid="28"/>
                                        </p:tgtEl>
                                        <p:attrNameLst>
                                          <p:attrName>ppt_x</p:attrName>
                                        </p:attrNameLst>
                                      </p:cBhvr>
                                      <p:tavLst>
                                        <p:tav tm="0">
                                          <p:val>
                                            <p:strVal val="0-#ppt_w/2"/>
                                          </p:val>
                                        </p:tav>
                                        <p:tav tm="100000">
                                          <p:val>
                                            <p:strVal val="#ppt_x"/>
                                          </p:val>
                                        </p:tav>
                                      </p:tavLst>
                                    </p:anim>
                                    <p:anim calcmode="lin" valueType="num">
                                      <p:cBhvr additive="base">
                                        <p:cTn id="13" dur="1000" fill="hold"/>
                                        <p:tgtEl>
                                          <p:spTgt spid="28"/>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9939">
                                            <p:txEl>
                                              <p:pRg st="3" end="3"/>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39939">
                                            <p:txEl>
                                              <p:pRg st="4" end="4"/>
                                            </p:txEl>
                                          </p:spTgt>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3993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Lst>
  </p:timing>
</p:sld>
</file>

<file path=ppt/theme/theme1.xml><?xml version="1.0" encoding="utf-8"?>
<a:theme xmlns:a="http://schemas.openxmlformats.org/drawingml/2006/main" name="2_Office Theme">
  <a:themeElements>
    <a:clrScheme name="Custom 4">
      <a:dk1>
        <a:srgbClr val="1F497D"/>
      </a:dk1>
      <a:lt1>
        <a:srgbClr val="FFFFFF"/>
      </a:lt1>
      <a:dk2>
        <a:srgbClr val="CC0000"/>
      </a:dk2>
      <a:lt2>
        <a:srgbClr val="DDD9C3"/>
      </a:lt2>
      <a:accent1>
        <a:srgbClr val="7CA8DE"/>
      </a:accent1>
      <a:accent2>
        <a:srgbClr val="F50000"/>
      </a:accent2>
      <a:accent3>
        <a:srgbClr val="4F81BD"/>
      </a:accent3>
      <a:accent4>
        <a:srgbClr val="FF9B56"/>
      </a:accent4>
      <a:accent5>
        <a:srgbClr val="1F497D"/>
      </a:accent5>
      <a:accent6>
        <a:srgbClr val="A50021"/>
      </a:accent6>
      <a:hlink>
        <a:srgbClr val="7C0019"/>
      </a:hlink>
      <a:folHlink>
        <a:srgbClr val="00B05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DCDEF2EFBBA0248B57D941E6D375189" ma:contentTypeVersion="0" ma:contentTypeDescription="Create a new document." ma:contentTypeScope="" ma:versionID="536bf20b0e78ae746a2053537dd22401">
  <xsd:schema xmlns:xsd="http://www.w3.org/2001/XMLSchema" xmlns:xs="http://www.w3.org/2001/XMLSchema" xmlns:p="http://schemas.microsoft.com/office/2006/metadata/properties" targetNamespace="http://schemas.microsoft.com/office/2006/metadata/properties" ma:root="true" ma:fieldsID="d15787acf22db4e4c0ac8b858fca640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D56C924-8A41-4FBD-9C89-23E9F28716BB}">
  <ds:schemaRefs>
    <ds:schemaRef ds:uri="http://schemas.microsoft.com/sharepoint/v3/contenttype/forms"/>
  </ds:schemaRefs>
</ds:datastoreItem>
</file>

<file path=customXml/itemProps2.xml><?xml version="1.0" encoding="utf-8"?>
<ds:datastoreItem xmlns:ds="http://schemas.openxmlformats.org/officeDocument/2006/customXml" ds:itemID="{EC496626-AF0B-44DD-BF6F-87C16EF6F7E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8D3C7999-FC86-424E-AFD0-BEAB80DFE3E2}">
  <ds:schemaRefs>
    <ds:schemaRef ds:uri="http://www.w3.org/XML/1998/namespace"/>
    <ds:schemaRef ds:uri="http://schemas.microsoft.com/office/infopath/2007/PartnerControls"/>
    <ds:schemaRef ds:uri="http://purl.org/dc/dcmitype/"/>
    <ds:schemaRef ds:uri="http://purl.org/dc/terms/"/>
    <ds:schemaRef ds:uri="http://schemas.microsoft.com/office/2006/documentManagement/types"/>
    <ds:schemaRef ds:uri="http://purl.org/dc/elements/1.1/"/>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4172</TotalTime>
  <Words>2688</Words>
  <Application>Microsoft Office PowerPoint</Application>
  <PresentationFormat>On-screen Show (4:3)</PresentationFormat>
  <Paragraphs>1015</Paragraphs>
  <Slides>44</Slides>
  <Notes>42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44</vt:i4>
      </vt:variant>
    </vt:vector>
  </HeadingPairs>
  <TitlesOfParts>
    <vt:vector size="50" baseType="lpstr">
      <vt:lpstr>Arial</vt:lpstr>
      <vt:lpstr>Calibri</vt:lpstr>
      <vt:lpstr>Wingdings</vt:lpstr>
      <vt:lpstr>Wingdings 2</vt:lpstr>
      <vt:lpstr>2_Office Theme</vt:lpstr>
      <vt:lpstr>Equation</vt:lpstr>
      <vt:lpstr>Time Value of Money</vt:lpstr>
      <vt:lpstr>Time Lines</vt:lpstr>
      <vt:lpstr>Drawing Time Lines</vt:lpstr>
      <vt:lpstr>Drawing Time Lines</vt:lpstr>
      <vt:lpstr>What is the future value (FV) of an initial $100 after 3 years, if I/YR = 4%?</vt:lpstr>
      <vt:lpstr>Solving for FV: The Step-by-Step and Formula Methods</vt:lpstr>
      <vt:lpstr>Solving for FV: Calculator and Excel Methods</vt:lpstr>
      <vt:lpstr>Present Value</vt:lpstr>
      <vt:lpstr>Solving for PV: The Formula Method</vt:lpstr>
      <vt:lpstr>Solving for PV: Calculator and Excel Methods</vt:lpstr>
      <vt:lpstr>Solving for I:  What annual interest rate would cause $100 to grow to $119.10 in 3 years?</vt:lpstr>
      <vt:lpstr>Solving for N:  If sales grow at 10% per year, how long before sales double?</vt:lpstr>
      <vt:lpstr>What is the difference between an ordinary annuity and an annuity due?</vt:lpstr>
      <vt:lpstr>Solving for FV: 3-Year Ordinary Annuity of $100 at 4%</vt:lpstr>
      <vt:lpstr>Solving for PV: 3-year Ordinary Annuity of $100 at 4%</vt:lpstr>
      <vt:lpstr>Solving for FV: 3-Year Annuity Due of $100 at 4%</vt:lpstr>
      <vt:lpstr>Solving for PV: 3-Year Annuity Due of $100 at 4%</vt:lpstr>
      <vt:lpstr>What is the present value of a 5-year $100 ordinary annuity at 4%?</vt:lpstr>
      <vt:lpstr>What if it were a 10-year annuity?  A 25-year annuity?  A perpetuity?</vt:lpstr>
      <vt:lpstr>The Power of Compound Interest</vt:lpstr>
      <vt:lpstr>Solving for FV:  If she begins saving today, how much will she have when she is 65?</vt:lpstr>
      <vt:lpstr>Solving for FV:  If you don’t start saving until you are 40 years old, how much will you have at 65?</vt:lpstr>
      <vt:lpstr>Solving for PMT:  How much must the 40-year old deposit annually to catch the 20-year old?</vt:lpstr>
      <vt:lpstr>What is the PV of this uneven cash flow stream?</vt:lpstr>
      <vt:lpstr>Solving for PV: Uneven Cash Flow Stream</vt:lpstr>
      <vt:lpstr>Will the FV of a lump sum be larger or smaller if compounded more often, holding the stated I% constant?</vt:lpstr>
      <vt:lpstr>Classification of Interest Rates</vt:lpstr>
      <vt:lpstr>Classification of Interest Rates</vt:lpstr>
      <vt:lpstr>Why is it important to consider effective rates  of return?</vt:lpstr>
      <vt:lpstr>Why is it important to consider effective rates  of return?</vt:lpstr>
      <vt:lpstr>When is each rate used?</vt:lpstr>
      <vt:lpstr>What is the FV of $100 after 3 years under 10%  semiannual compounding?  Quarterly compounding?</vt:lpstr>
      <vt:lpstr>Can the effective rate ever be equal to the nominal rate?</vt:lpstr>
      <vt:lpstr>What’s the FV of a 3-year $100 annuity, if the quoted interest rate is 4%, compounded semiannually?</vt:lpstr>
      <vt:lpstr>Method 1: Compound Each Cash Flow</vt:lpstr>
      <vt:lpstr>Method 2: Financial Calculator or Excel</vt:lpstr>
      <vt:lpstr>Find the PV of This 3-Year Ordinary Annuity</vt:lpstr>
      <vt:lpstr>Loan Amortization</vt:lpstr>
      <vt:lpstr>Step 1: Find the Required Annual Payment</vt:lpstr>
      <vt:lpstr>Step 2: Find the Interest Paid in Year 1</vt:lpstr>
      <vt:lpstr>Step 3: Find the Principal Repaid in Year 1</vt:lpstr>
      <vt:lpstr>Step 4: Find the Ending Balance after Year 1</vt:lpstr>
      <vt:lpstr>Constructing an Amortization Table: Repeat Steps 1-4 Until End of Loan</vt:lpstr>
      <vt:lpstr>Illustrating an Amortized Payment: Where does the money go?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susan</dc:creator>
  <cp:lastModifiedBy>David A. Fleming</cp:lastModifiedBy>
  <cp:revision>552</cp:revision>
  <dcterms:created xsi:type="dcterms:W3CDTF">2008-06-05T15:38:38Z</dcterms:created>
  <dcterms:modified xsi:type="dcterms:W3CDTF">2019-09-16T15:59:19Z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0x0101003DCDEF2EFBBA0248B57D941E6D375189</vt:lpwstr>
  </property>
</Properties>
</file>