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16" r:id="rId4"/>
  </p:sldMasterIdLst>
  <p:notesMasterIdLst>
    <p:notesMasterId r:id="rId27"/>
  </p:notesMasterIdLst>
  <p:handoutMasterIdLst>
    <p:handoutMasterId r:id="rId28"/>
  </p:handoutMasterIdLst>
  <p:sldIdLst>
    <p:sldId id="409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396" r:id="rId14"/>
    <p:sldId id="397" r:id="rId15"/>
    <p:sldId id="398" r:id="rId16"/>
    <p:sldId id="399" r:id="rId17"/>
    <p:sldId id="400" r:id="rId18"/>
    <p:sldId id="401" r:id="rId19"/>
    <p:sldId id="402" r:id="rId20"/>
    <p:sldId id="403" r:id="rId21"/>
    <p:sldId id="404" r:id="rId22"/>
    <p:sldId id="405" r:id="rId23"/>
    <p:sldId id="406" r:id="rId24"/>
    <p:sldId id="407" r:id="rId25"/>
    <p:sldId id="408" r:id="rId26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0019"/>
    <a:srgbClr val="000000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2" autoAdjust="0"/>
  </p:normalViewPr>
  <p:slideViewPr>
    <p:cSldViewPr snapToGrid="0" showGuide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s://joelhouston.sharepoint.com/Shared%20Documents/FFM14/Excel%20for%20Text/Chapter%2006/Fig%206-4%20(3%20Yield%20Curves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15497128194101"/>
          <c:y val="9.6202531645569633E-2"/>
          <c:w val="0.70432452973071591"/>
          <c:h val="0.61772151898734173"/>
        </c:manualLayout>
      </c:layout>
      <c:scatterChart>
        <c:scatterStyle val="smoothMarker"/>
        <c:varyColors val="0"/>
        <c:ser>
          <c:idx val="0"/>
          <c:order val="0"/>
          <c:spPr>
            <a:ln w="25400">
              <a:solidFill>
                <a:srgbClr val="0000FF"/>
              </a:solidFill>
              <a:prstDash val="solid"/>
            </a:ln>
          </c:spPr>
          <c:marker>
            <c:symbol val="circle"/>
            <c:size val="4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Sheet1!$A$6:$A$9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30</c:v>
                </c:pt>
              </c:numCache>
            </c:numRef>
          </c:xVal>
          <c:yVal>
            <c:numRef>
              <c:f>Sheet1!$B$6:$B$9</c:f>
              <c:numCache>
                <c:formatCode>0.0</c:formatCode>
                <c:ptCount val="4"/>
                <c:pt idx="0">
                  <c:v>14</c:v>
                </c:pt>
                <c:pt idx="1">
                  <c:v>13.5</c:v>
                </c:pt>
                <c:pt idx="2">
                  <c:v>12.8</c:v>
                </c:pt>
                <c:pt idx="3">
                  <c:v>12.3</c:v>
                </c:pt>
              </c:numCache>
            </c:numRef>
          </c:yVal>
          <c:smooth val="1"/>
        </c:ser>
        <c:ser>
          <c:idx val="1"/>
          <c:order val="1"/>
          <c:spPr>
            <a:ln w="25400">
              <a:solidFill>
                <a:srgbClr val="FF00FF"/>
              </a:solidFill>
              <a:prstDash val="solid"/>
            </a:ln>
          </c:spPr>
          <c:marker>
            <c:symbol val="circle"/>
            <c:size val="4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Sheet1!$A$6:$A$9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30</c:v>
                </c:pt>
              </c:numCache>
            </c:numRef>
          </c:xVal>
          <c:yVal>
            <c:numRef>
              <c:f>Sheet1!$C$6:$C$9</c:f>
              <c:numCache>
                <c:formatCode>0.0</c:formatCode>
                <c:ptCount val="4"/>
                <c:pt idx="0">
                  <c:v>6.2</c:v>
                </c:pt>
                <c:pt idx="1">
                  <c:v>6.7</c:v>
                </c:pt>
                <c:pt idx="2">
                  <c:v>6.7</c:v>
                </c:pt>
                <c:pt idx="3">
                  <c:v>6.3</c:v>
                </c:pt>
              </c:numCache>
            </c:numRef>
          </c:yVal>
          <c:smooth val="1"/>
        </c:ser>
        <c:ser>
          <c:idx val="2"/>
          <c:order val="2"/>
          <c:spPr>
            <a:ln w="25400">
              <a:solidFill>
                <a:srgbClr val="339966"/>
              </a:solidFill>
              <a:prstDash val="solid"/>
            </a:ln>
          </c:spPr>
          <c:marker>
            <c:symbol val="circle"/>
            <c:size val="4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Sheet1!$A$6:$A$9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30</c:v>
                </c:pt>
              </c:numCache>
            </c:numRef>
          </c:xVal>
          <c:yVal>
            <c:numRef>
              <c:f>Sheet1!$D$6:$D$9</c:f>
              <c:numCache>
                <c:formatCode>0.0</c:formatCode>
                <c:ptCount val="4"/>
                <c:pt idx="0">
                  <c:v>0.1</c:v>
                </c:pt>
                <c:pt idx="1">
                  <c:v>1.7</c:v>
                </c:pt>
                <c:pt idx="2">
                  <c:v>2.7</c:v>
                </c:pt>
                <c:pt idx="3">
                  <c:v>3.5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026280"/>
        <c:axId val="163906624"/>
      </c:scatterChart>
      <c:valAx>
        <c:axId val="166026280"/>
        <c:scaling>
          <c:orientation val="minMax"/>
          <c:max val="30"/>
        </c:scaling>
        <c:delete val="0"/>
        <c:axPos val="b"/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Years to Maturity</a:t>
                </a:r>
              </a:p>
            </c:rich>
          </c:tx>
          <c:layout>
            <c:manualLayout>
              <c:xMode val="edge"/>
              <c:yMode val="edge"/>
              <c:x val="0.65753984101269647"/>
              <c:y val="0.7949367810505167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3906624"/>
        <c:crosses val="autoZero"/>
        <c:crossBetween val="midCat"/>
      </c:valAx>
      <c:valAx>
        <c:axId val="16390662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0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Interest Rate (%)</a:t>
                </a:r>
              </a:p>
            </c:rich>
          </c:tx>
          <c:layout>
            <c:manualLayout>
              <c:xMode val="edge"/>
              <c:yMode val="edge"/>
              <c:x val="8.4096748671966245E-2"/>
              <c:y val="2.8058714882861864E-3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6026280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4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0.50799</cdr:x>
      <cdr:y>0.12992</cdr:y>
    </cdr:from>
    <cdr:to>
      <cdr:x>0.83052</cdr:x>
      <cdr:y>0.21984</cdr:y>
    </cdr:to>
    <cdr:sp macro="" textlink="">
      <cdr:nvSpPr>
        <cdr:cNvPr id="20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88667" y="501166"/>
          <a:ext cx="1262632" cy="34687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975" b="1" i="0" strike="noStrike">
              <a:solidFill>
                <a:srgbClr val="000000"/>
              </a:solidFill>
              <a:latin typeface="Arial"/>
              <a:cs typeface="Arial"/>
            </a:rPr>
            <a:t>Yield Curve for March 1980</a:t>
          </a:r>
        </a:p>
      </cdr:txBody>
    </cdr:sp>
  </cdr:relSizeAnchor>
  <cdr:relSizeAnchor xmlns:cdr="http://schemas.openxmlformats.org/drawingml/2006/chartDrawing">
    <cdr:from>
      <cdr:x>0.47139</cdr:x>
      <cdr:y>0.36712</cdr:y>
    </cdr:from>
    <cdr:to>
      <cdr:x>0.77042</cdr:x>
      <cdr:y>0.44948</cdr:y>
    </cdr:to>
    <cdr:sp macro="" textlink="">
      <cdr:nvSpPr>
        <cdr:cNvPr id="205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94835" y="1419721"/>
          <a:ext cx="1011702" cy="3184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975" b="1" i="0" strike="noStrike">
              <a:solidFill>
                <a:srgbClr val="000000"/>
              </a:solidFill>
              <a:latin typeface="Arial"/>
              <a:cs typeface="Arial"/>
            </a:rPr>
            <a:t>Yield Curve for February 2000</a:t>
          </a:r>
        </a:p>
      </cdr:txBody>
    </cdr:sp>
  </cdr:relSizeAnchor>
  <cdr:relSizeAnchor xmlns:cdr="http://schemas.openxmlformats.org/drawingml/2006/chartDrawing">
    <cdr:from>
      <cdr:x>0.52467</cdr:x>
      <cdr:y>0.61469</cdr:y>
    </cdr:from>
    <cdr:to>
      <cdr:x>0.80891</cdr:x>
      <cdr:y>0.69803</cdr:y>
    </cdr:to>
    <cdr:sp macro="" textlink="">
      <cdr:nvSpPr>
        <cdr:cNvPr id="205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53976" y="2371242"/>
          <a:ext cx="1112735" cy="32149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975" b="1" i="0" strike="noStrike">
              <a:solidFill>
                <a:srgbClr val="000000"/>
              </a:solidFill>
              <a:latin typeface="Arial"/>
              <a:cs typeface="Arial"/>
            </a:rPr>
            <a:t>Yield Curve for April</a:t>
          </a:r>
          <a:r>
            <a:rPr lang="en-US" sz="975" b="1" i="0" strike="noStrike" baseline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n-US" sz="975" b="1" i="0" strike="noStrike">
              <a:solidFill>
                <a:srgbClr val="000000"/>
              </a:solidFill>
              <a:latin typeface="Arial"/>
              <a:cs typeface="Arial"/>
            </a:rPr>
            <a:t>2014</a:t>
          </a:r>
        </a:p>
        <a:p xmlns:a="http://schemas.openxmlformats.org/drawingml/2006/main">
          <a:pPr algn="l" rtl="0">
            <a:defRPr sz="1000"/>
          </a:pPr>
          <a:endParaRPr lang="en-US" sz="975" b="1" i="0" strike="noStrike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0.14649</cdr:x>
      <cdr:y>0.86529</cdr:y>
    </cdr:from>
    <cdr:to>
      <cdr:x>0.2239</cdr:x>
      <cdr:y>0.91061</cdr:y>
    </cdr:to>
    <cdr:sp macro="" textlink="">
      <cdr:nvSpPr>
        <cdr:cNvPr id="2052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05034" y="3266950"/>
          <a:ext cx="529380" cy="1709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0.19629</cdr:x>
      <cdr:y>0.85603</cdr:y>
    </cdr:from>
    <cdr:to>
      <cdr:x>0.35381</cdr:x>
      <cdr:y>0.8938</cdr:y>
    </cdr:to>
    <cdr:sp macro="" textlink="">
      <cdr:nvSpPr>
        <cdr:cNvPr id="2058" name="AutoShape 10"/>
        <cdr:cNvSpPr>
          <a:spLocks xmlns:a="http://schemas.openxmlformats.org/drawingml/2006/main"/>
        </cdr:cNvSpPr>
      </cdr:nvSpPr>
      <cdr:spPr bwMode="auto">
        <a:xfrm xmlns:a="http://schemas.openxmlformats.org/drawingml/2006/main" rot="-5400000">
          <a:off x="1813007" y="2764604"/>
          <a:ext cx="142471" cy="1077306"/>
        </a:xfrm>
        <a:prstGeom xmlns:a="http://schemas.openxmlformats.org/drawingml/2006/main" prst="leftBrace">
          <a:avLst>
            <a:gd name="adj1" fmla="val 63013"/>
            <a:gd name="adj2" fmla="val 50000"/>
          </a:avLst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0.3617</cdr:x>
      <cdr:y>0.85359</cdr:y>
    </cdr:from>
    <cdr:to>
      <cdr:x>0.82343</cdr:x>
      <cdr:y>0.89404</cdr:y>
    </cdr:to>
    <cdr:sp macro="" textlink="">
      <cdr:nvSpPr>
        <cdr:cNvPr id="2059" name="AutoShape 11"/>
        <cdr:cNvSpPr>
          <a:spLocks xmlns:a="http://schemas.openxmlformats.org/drawingml/2006/main"/>
        </cdr:cNvSpPr>
      </cdr:nvSpPr>
      <cdr:spPr bwMode="auto">
        <a:xfrm xmlns:a="http://schemas.openxmlformats.org/drawingml/2006/main" rot="-5400000">
          <a:off x="3979424" y="1720252"/>
          <a:ext cx="152581" cy="3157738"/>
        </a:xfrm>
        <a:prstGeom xmlns:a="http://schemas.openxmlformats.org/drawingml/2006/main" prst="leftBrace">
          <a:avLst>
            <a:gd name="adj1" fmla="val 172462"/>
            <a:gd name="adj2" fmla="val 50000"/>
          </a:avLst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0.11272</cdr:x>
      <cdr:y>0.85603</cdr:y>
    </cdr:from>
    <cdr:to>
      <cdr:x>0.19087</cdr:x>
      <cdr:y>0.8938</cdr:y>
    </cdr:to>
    <cdr:sp macro="" textlink="">
      <cdr:nvSpPr>
        <cdr:cNvPr id="2060" name="AutoShape 12"/>
        <cdr:cNvSpPr>
          <a:spLocks xmlns:a="http://schemas.openxmlformats.org/drawingml/2006/main"/>
        </cdr:cNvSpPr>
      </cdr:nvSpPr>
      <cdr:spPr bwMode="auto">
        <a:xfrm xmlns:a="http://schemas.openxmlformats.org/drawingml/2006/main" rot="-5400000">
          <a:off x="970045" y="3036038"/>
          <a:ext cx="142471" cy="534438"/>
        </a:xfrm>
        <a:prstGeom xmlns:a="http://schemas.openxmlformats.org/drawingml/2006/main" prst="leftBrace">
          <a:avLst>
            <a:gd name="adj1" fmla="val 31260"/>
            <a:gd name="adj2" fmla="val 50000"/>
          </a:avLst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0.06475</cdr:x>
      <cdr:y>0.89404</cdr:y>
    </cdr:from>
    <cdr:to>
      <cdr:x>0.2027</cdr:x>
      <cdr:y>0.99015</cdr:y>
    </cdr:to>
    <cdr:sp macro="" textlink="">
      <cdr:nvSpPr>
        <cdr:cNvPr id="2061" name="Text 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9075" y="3457386"/>
          <a:ext cx="466716" cy="37166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000" b="0" i="0" strike="noStrike">
              <a:solidFill>
                <a:srgbClr val="000000"/>
              </a:solidFill>
              <a:latin typeface="Arial"/>
              <a:cs typeface="Arial"/>
            </a:rPr>
            <a:t>Short Term</a:t>
          </a:r>
        </a:p>
        <a:p xmlns:a="http://schemas.openxmlformats.org/drawingml/2006/main">
          <a:pPr algn="ctr" rtl="0">
            <a:defRPr sz="1000"/>
          </a:pPr>
          <a:endParaRPr lang="en-US" sz="1000" b="0" i="0" strike="noStrike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0.21749</cdr:x>
      <cdr:y>0.89404</cdr:y>
    </cdr:from>
    <cdr:to>
      <cdr:x>0.45327</cdr:x>
      <cdr:y>1</cdr:y>
    </cdr:to>
    <cdr:sp macro="" textlink="">
      <cdr:nvSpPr>
        <cdr:cNvPr id="2062" name="Text 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35829" y="3457387"/>
          <a:ext cx="797696" cy="40976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000" b="0" i="0" strike="noStrike">
              <a:solidFill>
                <a:srgbClr val="000000"/>
              </a:solidFill>
              <a:latin typeface="Arial"/>
              <a:cs typeface="Arial"/>
            </a:rPr>
            <a:t>Intermediate Term</a:t>
          </a:r>
        </a:p>
        <a:p xmlns:a="http://schemas.openxmlformats.org/drawingml/2006/main">
          <a:pPr algn="ctr" rtl="0">
            <a:defRPr sz="1000"/>
          </a:pPr>
          <a:endParaRPr lang="en-US" sz="1000" b="0" i="0" strike="noStrike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0.54043</cdr:x>
      <cdr:y>0.89404</cdr:y>
    </cdr:from>
    <cdr:to>
      <cdr:x>0.66667</cdr:x>
      <cdr:y>0.98768</cdr:y>
    </cdr:to>
    <cdr:sp macro="" textlink="">
      <cdr:nvSpPr>
        <cdr:cNvPr id="2063" name="Text Box 1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28426" y="3457387"/>
          <a:ext cx="427105" cy="3621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000" b="0" i="0" strike="noStrike">
              <a:solidFill>
                <a:srgbClr val="000000"/>
              </a:solidFill>
              <a:latin typeface="Arial"/>
              <a:cs typeface="Arial"/>
            </a:rPr>
            <a:t>Long Term</a:t>
          </a:r>
        </a:p>
        <a:p xmlns:a="http://schemas.openxmlformats.org/drawingml/2006/main">
          <a:pPr algn="ctr" rtl="0">
            <a:defRPr sz="1000"/>
          </a:pPr>
          <a:endParaRPr lang="en-US" sz="1000" b="0" i="0" strike="noStrike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900" y="0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9048C6-BCF4-4012-A4C7-2191DE1007E0}" type="datetimeFigureOut">
              <a:rPr lang="en-US"/>
              <a:pPr>
                <a:defRPr/>
              </a:pPr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900" y="8831263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7D6313-4AB1-4874-9142-742464666F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845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900" y="0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FA7EFEB-7ABA-4EC7-8584-59FB004D3269}" type="datetimeFigureOut">
              <a:rPr lang="en-US"/>
              <a:pPr>
                <a:defRPr/>
              </a:pPr>
              <a:t>9/23/2019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3863" cy="418147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900" y="8831263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E19E17-696B-4C4F-BCAF-A7AA14BD1C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788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FFBF44-9F08-47E9-B691-CB2184F19CCC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9868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FBD575-63D5-4052-AB86-CF17009C137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91180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103961-56B8-4E75-B6EE-FB7D3461837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91128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249E03-631F-47E3-AD89-1E30E52B9F4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12877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31859D-C6DE-4E45-AEE2-ED9F3402E2E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58604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173ECB-797E-4030-9CD0-7651B44AD99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66545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316597-15E5-4AB4-A59D-31F65BD22FE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80256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D7CAB3-1967-443F-BC99-1AD51BF1293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dirty="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32305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83B0F1-94B9-4081-92A5-35F3F4C70C7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dirty="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64608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A549AF-0747-4DCE-AEF0-B0648250935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dirty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79770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AA3E54-D99A-4BCB-8240-F2ABFE35E19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dirty="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5152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992FA6-F312-4157-9F74-31FE2E5E7F0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42104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BBCA7C-A924-4BFB-BE1E-380D68EFB3E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dirty="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43916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A65BF1-DE48-4CB7-921B-654464221F3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dirty="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95609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5DC922-2E00-4D22-BAD1-032048CC4FC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dirty="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104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2538E1-754D-44CE-A94A-0565057BAC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9127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00E1AD-2649-4199-8F99-E81AF105152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4441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88B98F-5807-49F6-8459-30A7F5D42E1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5394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5DF417-26B4-4868-A96D-1F0719C2A68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254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C61D7E-9FA3-40AA-88CA-9686BF21821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5856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A6E883-3AFF-4FA7-8828-19F5FDBE18D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2032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2F07AF-3280-40C7-8A21-B9980CBACA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731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914400" y="685800"/>
            <a:ext cx="7315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85800" y="15970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04874" y="3419475"/>
            <a:ext cx="7315201" cy="2706688"/>
          </a:xfrm>
        </p:spPr>
        <p:txBody>
          <a:bodyPr/>
          <a:lstStyle>
            <a:lvl1pPr algn="ctr">
              <a:spcAft>
                <a:spcPts val="600"/>
              </a:spcAft>
              <a:buNone/>
              <a:defRPr sz="3200"/>
            </a:lvl1pPr>
            <a:lvl2pPr>
              <a:spcAft>
                <a:spcPts val="600"/>
              </a:spcAft>
              <a:defRPr sz="2600"/>
            </a:lvl2pPr>
            <a:lvl5pPr marL="13716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endParaRPr lang="en-US" dirty="0" smtClean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/>
          </p:nvPr>
        </p:nvSpPr>
        <p:spPr>
          <a:xfrm>
            <a:off x="914400" y="685800"/>
            <a:ext cx="7315200" cy="4572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lvl1pPr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6-</a:t>
            </a:r>
            <a:fld id="{4446E457-673A-4B7A-A870-D77F2112E8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616952" cy="4495800"/>
          </a:xfrm>
        </p:spPr>
        <p:txBody>
          <a:bodyPr/>
          <a:lstStyle>
            <a:lvl1pPr marL="457200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804863" indent="-34766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 marL="1031875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 marL="1489075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1946275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 sz="14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 dirty="0"/>
              <a:t>6-</a:t>
            </a:r>
            <a:fld id="{28A7F3F0-9D7E-4891-B51F-DED8734CB7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7628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0" y="6858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0" y="685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405563"/>
            <a:ext cx="9144000" cy="2308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en-US" sz="1000" b="1" spc="-20" dirty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1000" b="1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2016 </a:t>
            </a:r>
            <a:r>
              <a:rPr lang="en-US" sz="1000" b="1" spc="-20" dirty="0">
                <a:latin typeface="Arial" panose="020B0604020202020204" pitchFamily="34" charset="0"/>
                <a:cs typeface="Arial" panose="020B0604020202020204" pitchFamily="34" charset="0"/>
              </a:rPr>
              <a:t>Cengage Learning. All Rights Reserved. May not be scanned, copied, or duplicated, or posted to a publicly accessible website, in whole or in part.</a:t>
            </a:r>
          </a:p>
        </p:txBody>
      </p:sp>
      <p:sp>
        <p:nvSpPr>
          <p:cNvPr id="12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1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6-</a:t>
            </a:r>
            <a:fld id="{FABB283E-19EC-4CA7-81CB-54FA7CB2AF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4" r:id="rId1"/>
    <p:sldLayoutId id="2147484605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lnSpc>
          <a:spcPct val="90000"/>
        </a:lnSpc>
        <a:spcBef>
          <a:spcPct val="0"/>
        </a:spcBef>
        <a:spcAft>
          <a:spcPts val="1200"/>
        </a:spcAft>
        <a:buSzPct val="150000"/>
        <a:buFont typeface="Arial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38138" algn="l" rtl="0" eaLnBrk="0" fontAlgn="base" hangingPunct="0">
        <a:lnSpc>
          <a:spcPct val="90000"/>
        </a:lnSpc>
        <a:spcBef>
          <a:spcPct val="0"/>
        </a:spcBef>
        <a:spcAft>
          <a:spcPts val="1200"/>
        </a:spcAft>
        <a:buSzPct val="150000"/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342900" algn="l" rtl="0" eaLnBrk="0" fontAlgn="base" hangingPunct="0">
        <a:lnSpc>
          <a:spcPct val="90000"/>
        </a:lnSpc>
        <a:spcBef>
          <a:spcPct val="0"/>
        </a:spcBef>
        <a:spcAft>
          <a:spcPts val="1200"/>
        </a:spcAft>
        <a:buSzPct val="150000"/>
        <a:buFont typeface="Arial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485900" indent="-342900" algn="l" rtl="0" eaLnBrk="0" fontAlgn="base" hangingPunct="0">
        <a:lnSpc>
          <a:spcPct val="90000"/>
        </a:lnSpc>
        <a:spcBef>
          <a:spcPct val="0"/>
        </a:spcBef>
        <a:spcAft>
          <a:spcPts val="1200"/>
        </a:spcAft>
        <a:buSzPct val="150000"/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-342900" algn="l" rtl="0" eaLnBrk="0" fontAlgn="base" hangingPunct="0">
        <a:lnSpc>
          <a:spcPct val="90000"/>
        </a:lnSpc>
        <a:spcBef>
          <a:spcPct val="0"/>
        </a:spcBef>
        <a:spcAft>
          <a:spcPts val="1200"/>
        </a:spcAft>
        <a:buSzPct val="150000"/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slide" Target="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slide" Target="slide1.x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16.xml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notesSlide" Target="../notesSlides/notesSlide11.xml"/><Relationship Id="rId7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slide" Target="slide2.xml"/><Relationship Id="rId5" Type="http://schemas.openxmlformats.org/officeDocument/2006/relationships/image" Target="../media/image4.wmf"/><Relationship Id="rId10" Type="http://schemas.openxmlformats.org/officeDocument/2006/relationships/slide" Target="slide7.xml"/><Relationship Id="rId4" Type="http://schemas.openxmlformats.org/officeDocument/2006/relationships/oleObject" Target="../embeddings/oleObject4.bin"/><Relationship Id="rId9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notesSlide" Target="../notesSlides/notesSlide12.xml"/><Relationship Id="rId7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slide" Target="slide2.xml"/><Relationship Id="rId5" Type="http://schemas.openxmlformats.org/officeDocument/2006/relationships/image" Target="../media/image5.wmf"/><Relationship Id="rId10" Type="http://schemas.openxmlformats.org/officeDocument/2006/relationships/slide" Target="slide7.xml"/><Relationship Id="rId4" Type="http://schemas.openxmlformats.org/officeDocument/2006/relationships/oleObject" Target="../embeddings/oleObject5.bin"/><Relationship Id="rId9" Type="http://schemas.openxmlformats.org/officeDocument/2006/relationships/slide" Target="sl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16.xml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notesSlide" Target="../notesSlides/notesSlide14.xml"/><Relationship Id="rId7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slide" Target="slide2.xml"/><Relationship Id="rId5" Type="http://schemas.openxmlformats.org/officeDocument/2006/relationships/image" Target="../media/image6.wmf"/><Relationship Id="rId10" Type="http://schemas.openxmlformats.org/officeDocument/2006/relationships/slide" Target="slide7.xml"/><Relationship Id="rId4" Type="http://schemas.openxmlformats.org/officeDocument/2006/relationships/oleObject" Target="../embeddings/oleObject6.bin"/><Relationship Id="rId9" Type="http://schemas.openxmlformats.org/officeDocument/2006/relationships/slide" Target="slide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7.png"/><Relationship Id="rId7" Type="http://schemas.openxmlformats.org/officeDocument/2006/relationships/slide" Target="slide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16.xml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16.xml"/><Relationship Id="rId4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16.xml"/><Relationship Id="rId4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16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16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16.xml"/><Relationship Id="rId4" Type="http://schemas.openxmlformats.org/officeDocument/2006/relationships/slide" Target="slid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16.xml"/><Relationship Id="rId4" Type="http://schemas.openxmlformats.org/officeDocument/2006/relationships/slide" Target="slid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16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16.xml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16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16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16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16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notesSlide" Target="../notesSlides/notesSlide8.xml"/><Relationship Id="rId7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slide" Target="slide2.xml"/><Relationship Id="rId5" Type="http://schemas.openxmlformats.org/officeDocument/2006/relationships/image" Target="../media/image2.wmf"/><Relationship Id="rId10" Type="http://schemas.openxmlformats.org/officeDocument/2006/relationships/slide" Target="slide7.xml"/><Relationship Id="rId4" Type="http://schemas.openxmlformats.org/officeDocument/2006/relationships/oleObject" Target="../embeddings/oleObject2.bin"/><Relationship Id="rId9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notesSlide" Target="../notesSlides/notesSlide9.xml"/><Relationship Id="rId7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slide" Target="slide2.xml"/><Relationship Id="rId5" Type="http://schemas.openxmlformats.org/officeDocument/2006/relationships/image" Target="../media/image3.wmf"/><Relationship Id="rId10" Type="http://schemas.openxmlformats.org/officeDocument/2006/relationships/slide" Target="slide7.xml"/><Relationship Id="rId4" Type="http://schemas.openxmlformats.org/officeDocument/2006/relationships/oleObject" Target="../embeddings/oleObject3.bin"/><Relationship Id="rId9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1077912"/>
          </a:xfrm>
        </p:spPr>
        <p:txBody>
          <a:bodyPr/>
          <a:lstStyle/>
          <a:p>
            <a:pPr eaLnBrk="1" hangingPunct="1"/>
            <a:r>
              <a:rPr lang="en-US" dirty="0" smtClean="0"/>
              <a:t>The DuPont Equation</a:t>
            </a:r>
          </a:p>
        </p:txBody>
      </p:sp>
      <p:sp>
        <p:nvSpPr>
          <p:cNvPr id="2052" name="Content Placeholder 7"/>
          <p:cNvSpPr>
            <a:spLocks noGrp="1"/>
          </p:cNvSpPr>
          <p:nvPr>
            <p:ph sz="quarter" idx="1"/>
          </p:nvPr>
        </p:nvSpPr>
        <p:spPr>
          <a:xfrm>
            <a:off x="612775" y="3771900"/>
            <a:ext cx="7616825" cy="2324100"/>
          </a:xfrm>
        </p:spPr>
        <p:txBody>
          <a:bodyPr/>
          <a:lstStyle/>
          <a:p>
            <a:pPr>
              <a:spcBef>
                <a:spcPct val="0"/>
              </a:spcBef>
              <a:buClr>
                <a:schemeClr val="tx1"/>
              </a:buClr>
            </a:pPr>
            <a:r>
              <a:rPr lang="en-US" dirty="0" smtClean="0"/>
              <a:t>Focuses on expense control (PM), asset utilization (TA TO), and debt utilization (equity multiplier).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34DC22EB-0F66-4FA5-B32D-DC8172958BB1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/>
          </p:nvPr>
        </p:nvGraphicFramePr>
        <p:xfrm>
          <a:off x="1981200" y="1655763"/>
          <a:ext cx="5199063" cy="144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2603160" imgH="723600" progId="Equation.3">
                  <p:embed/>
                </p:oleObj>
              </mc:Choice>
              <mc:Fallback>
                <p:oleObj name="Equation" r:id="rId4" imgW="260316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655763"/>
                        <a:ext cx="5199063" cy="1446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Pentagon 14"/>
          <p:cNvSpPr/>
          <p:nvPr/>
        </p:nvSpPr>
        <p:spPr bwMode="auto">
          <a:xfrm>
            <a:off x="0" y="276225"/>
            <a:ext cx="45720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0" y="0"/>
            <a:ext cx="9131300" cy="277813"/>
            <a:chOff x="0" y="0"/>
            <a:chExt cx="9131300" cy="277813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0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6" action="ppaction://hlinksldjump"/>
                </a:rPr>
                <a:t>INTRO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152717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rId7" action="ppaction://hlinksldjump"/>
                </a:rPr>
                <a:t>RATIO ANALYSIS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61055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" action="ppaction://noaction"/>
                </a:rPr>
                <a:t>ANALYSIS LIMITS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 bwMode="auto">
            <a:xfrm>
              <a:off x="3055938" y="0"/>
              <a:ext cx="1527175" cy="2762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70" dirty="0">
                  <a:latin typeface="Arial" charset="0"/>
                  <a:cs typeface="Arial" charset="0"/>
                  <a:hlinkClick r:id="rId6" action="ppaction://hlinksldjump"/>
                </a:rPr>
                <a:t>DuPONT EQN</a:t>
              </a:r>
              <a:endParaRPr lang="en-US" sz="1200" spc="-70" dirty="0">
                <a:latin typeface="Arial" charset="0"/>
                <a:cs typeface="Arial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7604125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" action="ppaction://noaction"/>
                </a:rPr>
                <a:t>QUAL.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4583113" y="0"/>
              <a:ext cx="1527175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charset="0"/>
                  <a:cs typeface="Arial" charset="0"/>
                  <a:hlinkClick r:id="" action="ppaction://noaction"/>
                </a:rPr>
                <a:t>EFFECTS</a:t>
              </a:r>
              <a:endParaRPr lang="en-US" sz="1200" dirty="0"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70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Constructing the Yield Curve: </a:t>
            </a:r>
            <a:br>
              <a:rPr lang="en-US" dirty="0" smtClean="0"/>
            </a:br>
            <a:r>
              <a:rPr lang="en-US" dirty="0" smtClean="0"/>
              <a:t>Maturity Risk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>
            <a:norm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US" dirty="0" smtClean="0"/>
              <a:t>Step 2:  Find the appropriate maturity risk premium (MRP).  For this example, the following equation will be used to find a security’s appropriate maturity risk premium.</a:t>
            </a:r>
          </a:p>
          <a:p>
            <a:pPr eaLnBrk="1" fontAlgn="auto" hangingPunct="1">
              <a:buFontTx/>
              <a:buNone/>
              <a:defRPr/>
            </a:pPr>
            <a:endParaRPr lang="en-US" dirty="0" smtClean="0"/>
          </a:p>
          <a:p>
            <a:pPr algn="ctr" eaLnBrk="1" fontAlgn="auto" hangingPunct="1"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	MRP</a:t>
            </a:r>
            <a:r>
              <a:rPr lang="en-US" baseline="-25000" dirty="0" smtClean="0">
                <a:solidFill>
                  <a:srgbClr val="000000"/>
                </a:solidFill>
              </a:rPr>
              <a:t>t</a:t>
            </a:r>
            <a:r>
              <a:rPr lang="en-US" dirty="0" smtClean="0">
                <a:solidFill>
                  <a:srgbClr val="000000"/>
                </a:solidFill>
              </a:rPr>
              <a:t> = 0.1% (t – 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6-</a:t>
            </a:r>
            <a:fld id="{A358F29A-FD88-430A-99D6-EC4601C234B3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277813"/>
            <a:chOff x="0" y="0"/>
            <a:chExt cx="9144000" cy="277813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 bwMode="auto">
            <a:xfrm>
              <a:off x="18288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COST OF MONEY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73152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EST. FUTURE RATES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6576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DETERMINANTS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5486400" y="0"/>
              <a:ext cx="18288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7" action="ppaction://hlinksldjump"/>
                </a:rPr>
                <a:t>TERM STRUCTURE</a:t>
              </a:r>
              <a:endParaRPr lang="en-US" sz="1200" dirty="0"/>
            </a:p>
          </p:txBody>
        </p:sp>
      </p:grpSp>
      <p:sp>
        <p:nvSpPr>
          <p:cNvPr id="13" name="Pentagon 12"/>
          <p:cNvSpPr/>
          <p:nvPr/>
        </p:nvSpPr>
        <p:spPr bwMode="auto">
          <a:xfrm>
            <a:off x="0" y="276225"/>
            <a:ext cx="73152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1475"/>
            <a:ext cx="8229600" cy="7715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Constructing the Yield Curve: </a:t>
            </a:r>
            <a:br>
              <a:rPr lang="en-US" dirty="0" smtClean="0"/>
            </a:br>
            <a:r>
              <a:rPr lang="en-US" dirty="0" smtClean="0"/>
              <a:t>Maturity Risk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Bef>
                <a:spcPct val="0"/>
              </a:spcBef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dirty="0" smtClean="0"/>
              <a:t>Using the given equation:</a:t>
            </a:r>
          </a:p>
          <a:p>
            <a:pPr marL="2293938" lvl="1" indent="-2293938" eaLnBrk="1" fontAlgn="auto" hangingPunct="1">
              <a:spcBef>
                <a:spcPct val="0"/>
              </a:spcBef>
              <a:buFont typeface="Wingdings" pitchFamily="2" charset="2"/>
              <a:buNone/>
              <a:tabLst>
                <a:tab pos="2165350" algn="r"/>
              </a:tabLst>
              <a:defRPr/>
            </a:pPr>
            <a:r>
              <a:rPr lang="en-US" sz="2900" dirty="0" smtClean="0"/>
              <a:t>	</a:t>
            </a:r>
          </a:p>
          <a:p>
            <a:pPr marL="0" indent="0" eaLnBrk="1" fontAlgn="auto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dirty="0" smtClean="0"/>
              <a:t>Notice that since the equation is linear, the maturity risk premium is increasing as the time to maturity increases, as it should be.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6-</a:t>
            </a:r>
            <a:fld id="{A85C77E7-C139-4CE5-9060-F462B3DB5592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591065"/>
              </p:ext>
            </p:extLst>
          </p:nvPr>
        </p:nvGraphicFramePr>
        <p:xfrm>
          <a:off x="2809875" y="2401888"/>
          <a:ext cx="3516313" cy="116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4" imgW="1765080" imgH="583920" progId="Equation.3">
                  <p:embed/>
                </p:oleObj>
              </mc:Choice>
              <mc:Fallback>
                <p:oleObj name="Equation" r:id="rId4" imgW="1765080" imgH="583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5" y="2401888"/>
                        <a:ext cx="3516313" cy="116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44000" cy="277813"/>
            <a:chOff x="0" y="0"/>
            <a:chExt cx="9144000" cy="277813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6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18288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7" action="ppaction://hlinksldjump"/>
                </a:rPr>
                <a:t>COST OF MONEY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73152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8" action="ppaction://hlinksldjump"/>
                </a:rPr>
                <a:t>EST. FUTURE RATES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36576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9" action="ppaction://hlinksldjump"/>
                </a:rPr>
                <a:t>DETERMINANTS</a:t>
              </a:r>
              <a:endParaRPr lang="en-US" sz="1200" dirty="0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5486400" y="0"/>
              <a:ext cx="18288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10" action="ppaction://hlinksldjump"/>
                </a:rPr>
                <a:t>TERM STRUCTURE</a:t>
              </a:r>
              <a:endParaRPr lang="en-US" sz="1200" dirty="0"/>
            </a:p>
          </p:txBody>
        </p:sp>
      </p:grpSp>
      <p:sp>
        <p:nvSpPr>
          <p:cNvPr id="14" name="Pentagon 13"/>
          <p:cNvSpPr/>
          <p:nvPr/>
        </p:nvSpPr>
        <p:spPr bwMode="auto">
          <a:xfrm>
            <a:off x="0" y="276225"/>
            <a:ext cx="73152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Add the IPs and MRPs to r* to Find the Appropriate Nominal Rates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>
            <a:normAutofit/>
          </a:bodyPr>
          <a:lstStyle/>
          <a:p>
            <a:pPr marL="0" indent="0" defTabSz="398463" eaLnBrk="1" fontAlgn="auto" hangingPunct="1">
              <a:spcBef>
                <a:spcPct val="0"/>
              </a:spcBef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dirty="0" smtClean="0"/>
              <a:t>Step 3:  Adding the premiums to r*.</a:t>
            </a:r>
          </a:p>
          <a:p>
            <a:pPr marL="0" indent="0" algn="ctr" defTabSz="398463" eaLnBrk="1" fontAlgn="auto" hangingPunct="1">
              <a:spcBef>
                <a:spcPct val="0"/>
              </a:spcBef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dirty="0" smtClean="0"/>
              <a:t>r</a:t>
            </a:r>
            <a:r>
              <a:rPr lang="en-US" baseline="-25000" dirty="0" smtClean="0"/>
              <a:t>RF, </a:t>
            </a:r>
            <a:r>
              <a:rPr lang="en-US" baseline="-30000" dirty="0" smtClean="0"/>
              <a:t>t</a:t>
            </a:r>
            <a:r>
              <a:rPr lang="en-US" dirty="0" smtClean="0"/>
              <a:t> = r* + IP</a:t>
            </a:r>
            <a:r>
              <a:rPr lang="en-US" baseline="-25000" dirty="0" smtClean="0"/>
              <a:t>t</a:t>
            </a:r>
            <a:r>
              <a:rPr lang="en-US" dirty="0" smtClean="0"/>
              <a:t> + MRP</a:t>
            </a:r>
            <a:r>
              <a:rPr lang="en-US" baseline="-25000" dirty="0" smtClean="0"/>
              <a:t>t</a:t>
            </a:r>
          </a:p>
          <a:p>
            <a:pPr marL="0" indent="0" defTabSz="398463" eaLnBrk="1" fontAlgn="auto" hangingPunct="1">
              <a:spcBef>
                <a:spcPct val="0"/>
              </a:spcBef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dirty="0" smtClean="0"/>
              <a:t>Assume r* = 3%,</a:t>
            </a:r>
          </a:p>
          <a:p>
            <a:pPr marL="1379538" indent="-1379538" defTabSz="398463" eaLnBrk="1" fontAlgn="auto" hangingPunct="1">
              <a:spcBef>
                <a:spcPct val="0"/>
              </a:spcBef>
              <a:buFont typeface="Wingdings" pitchFamily="2" charset="2"/>
              <a:buNone/>
              <a:tabLst>
                <a:tab pos="1250950" algn="r"/>
              </a:tabLst>
              <a:defRPr/>
            </a:pPr>
            <a:r>
              <a:rPr lang="en-US" dirty="0" smtClean="0"/>
              <a:t>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6-</a:t>
            </a:r>
            <a:fld id="{A7886F46-1FE2-4095-9219-C0DB50DDE499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960311"/>
              </p:ext>
            </p:extLst>
          </p:nvPr>
        </p:nvGraphicFramePr>
        <p:xfrm>
          <a:off x="2506663" y="3719513"/>
          <a:ext cx="412432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4" imgW="2070000" imgH="609480" progId="Equation.3">
                  <p:embed/>
                </p:oleObj>
              </mc:Choice>
              <mc:Fallback>
                <p:oleObj name="Equation" r:id="rId4" imgW="2070000" imgH="609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6663" y="3719513"/>
                        <a:ext cx="4124325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44000" cy="277813"/>
            <a:chOff x="0" y="0"/>
            <a:chExt cx="9144000" cy="277813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6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18288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7" action="ppaction://hlinksldjump"/>
                </a:rPr>
                <a:t>COST OF MONEY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73152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8" action="ppaction://hlinksldjump"/>
                </a:rPr>
                <a:t>EST. FUTURE RATES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36576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9" action="ppaction://hlinksldjump"/>
                </a:rPr>
                <a:t>DETERMINANTS</a:t>
              </a:r>
              <a:endParaRPr lang="en-US" sz="1200" dirty="0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5486400" y="0"/>
              <a:ext cx="18288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10" action="ppaction://hlinksldjump"/>
                </a:rPr>
                <a:t>TERM STRUCTURE</a:t>
              </a:r>
              <a:endParaRPr lang="en-US" sz="1200" dirty="0"/>
            </a:p>
          </p:txBody>
        </p:sp>
      </p:grpSp>
      <p:sp>
        <p:nvSpPr>
          <p:cNvPr id="14" name="Pentagon 13"/>
          <p:cNvSpPr/>
          <p:nvPr/>
        </p:nvSpPr>
        <p:spPr bwMode="auto">
          <a:xfrm>
            <a:off x="0" y="276225"/>
            <a:ext cx="73152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 smtClean="0"/>
              <a:t>Hypothetical Yield Curve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0" y="1600200"/>
            <a:ext cx="3829050" cy="4495800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An upward-sloping yield curve.</a:t>
            </a:r>
          </a:p>
          <a:p>
            <a:pPr eaLnBrk="1" fontAlgn="auto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Upward slope due to an increase in expected inflation and increasing maturity risk premium.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6-</a:t>
            </a:r>
            <a:fld id="{3A4C81AB-C161-4D79-BE96-3D796C92D2EB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grpSp>
        <p:nvGrpSpPr>
          <p:cNvPr id="16389" name="Group 37"/>
          <p:cNvGrpSpPr>
            <a:grpSpLocks/>
          </p:cNvGrpSpPr>
          <p:nvPr/>
        </p:nvGrpSpPr>
        <p:grpSpPr bwMode="auto">
          <a:xfrm>
            <a:off x="384175" y="1666875"/>
            <a:ext cx="5408613" cy="4149753"/>
            <a:chOff x="336119" y="2114550"/>
            <a:chExt cx="5408894" cy="4150041"/>
          </a:xfrm>
        </p:grpSpPr>
        <p:sp>
          <p:nvSpPr>
            <p:cNvPr id="21528" name="Arc 31"/>
            <p:cNvSpPr>
              <a:spLocks/>
            </p:cNvSpPr>
            <p:nvPr/>
          </p:nvSpPr>
          <p:spPr bwMode="auto">
            <a:xfrm rot="10800000" flipV="1">
              <a:off x="967977" y="3111569"/>
              <a:ext cx="3556185" cy="1190708"/>
            </a:xfrm>
            <a:custGeom>
              <a:avLst/>
              <a:gdLst>
                <a:gd name="T0" fmla="*/ 0 w 21734"/>
                <a:gd name="T1" fmla="*/ 0 h 21600"/>
                <a:gd name="T2" fmla="*/ 0 w 21734"/>
                <a:gd name="T3" fmla="*/ 0 h 21600"/>
                <a:gd name="T4" fmla="*/ 0 w 21734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34"/>
                <a:gd name="T10" fmla="*/ 0 h 21600"/>
                <a:gd name="T11" fmla="*/ 21734 w 2173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34" h="21600" fill="none" extrusionOk="0">
                  <a:moveTo>
                    <a:pt x="0" y="0"/>
                  </a:moveTo>
                  <a:cubicBezTo>
                    <a:pt x="44" y="0"/>
                    <a:pt x="89" y="-1"/>
                    <a:pt x="134" y="0"/>
                  </a:cubicBezTo>
                  <a:cubicBezTo>
                    <a:pt x="12063" y="0"/>
                    <a:pt x="21734" y="9670"/>
                    <a:pt x="21734" y="21600"/>
                  </a:cubicBezTo>
                </a:path>
                <a:path w="21734" h="21600" stroke="0" extrusionOk="0">
                  <a:moveTo>
                    <a:pt x="0" y="0"/>
                  </a:moveTo>
                  <a:cubicBezTo>
                    <a:pt x="44" y="0"/>
                    <a:pt x="89" y="-1"/>
                    <a:pt x="134" y="0"/>
                  </a:cubicBezTo>
                  <a:cubicBezTo>
                    <a:pt x="12063" y="0"/>
                    <a:pt x="21734" y="9670"/>
                    <a:pt x="21734" y="21600"/>
                  </a:cubicBezTo>
                  <a:lnTo>
                    <a:pt x="134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508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32" name="Freeform 35"/>
            <p:cNvSpPr>
              <a:spLocks/>
            </p:cNvSpPr>
            <p:nvPr/>
          </p:nvSpPr>
          <p:spPr bwMode="auto">
            <a:xfrm>
              <a:off x="953689" y="3441792"/>
              <a:ext cx="3586348" cy="1665404"/>
            </a:xfrm>
            <a:custGeom>
              <a:avLst/>
              <a:gdLst>
                <a:gd name="T0" fmla="*/ 0 w 2640"/>
                <a:gd name="T1" fmla="*/ 1056 h 1056"/>
                <a:gd name="T2" fmla="*/ 1010 w 2640"/>
                <a:gd name="T3" fmla="*/ 1056 h 1056"/>
                <a:gd name="T4" fmla="*/ 1010 w 2640"/>
                <a:gd name="T5" fmla="*/ 0 h 1056"/>
                <a:gd name="T6" fmla="*/ 900 w 2640"/>
                <a:gd name="T7" fmla="*/ 0 h 1056"/>
                <a:gd name="T8" fmla="*/ 828 w 2640"/>
                <a:gd name="T9" fmla="*/ 0 h 1056"/>
                <a:gd name="T10" fmla="*/ 588 w 2640"/>
                <a:gd name="T11" fmla="*/ 48 h 1056"/>
                <a:gd name="T12" fmla="*/ 441 w 2640"/>
                <a:gd name="T13" fmla="*/ 96 h 1056"/>
                <a:gd name="T14" fmla="*/ 331 w 2640"/>
                <a:gd name="T15" fmla="*/ 144 h 1056"/>
                <a:gd name="T16" fmla="*/ 257 w 2640"/>
                <a:gd name="T17" fmla="*/ 192 h 1056"/>
                <a:gd name="T18" fmla="*/ 185 w 2640"/>
                <a:gd name="T19" fmla="*/ 240 h 1056"/>
                <a:gd name="T20" fmla="*/ 129 w 2640"/>
                <a:gd name="T21" fmla="*/ 288 h 1056"/>
                <a:gd name="T22" fmla="*/ 91 w 2640"/>
                <a:gd name="T23" fmla="*/ 336 h 1056"/>
                <a:gd name="T24" fmla="*/ 55 w 2640"/>
                <a:gd name="T25" fmla="*/ 384 h 1056"/>
                <a:gd name="T26" fmla="*/ 19 w 2640"/>
                <a:gd name="T27" fmla="*/ 480 h 1056"/>
                <a:gd name="T28" fmla="*/ 0 w 2640"/>
                <a:gd name="T29" fmla="*/ 576 h 1056"/>
                <a:gd name="T30" fmla="*/ 0 w 2640"/>
                <a:gd name="T31" fmla="*/ 1056 h 10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40"/>
                <a:gd name="T49" fmla="*/ 0 h 1056"/>
                <a:gd name="T50" fmla="*/ 2640 w 2640"/>
                <a:gd name="T51" fmla="*/ 1056 h 10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40" h="1056">
                  <a:moveTo>
                    <a:pt x="0" y="1056"/>
                  </a:moveTo>
                  <a:lnTo>
                    <a:pt x="2640" y="1056"/>
                  </a:lnTo>
                  <a:lnTo>
                    <a:pt x="2640" y="0"/>
                  </a:lnTo>
                  <a:lnTo>
                    <a:pt x="2352" y="0"/>
                  </a:lnTo>
                  <a:lnTo>
                    <a:pt x="2160" y="0"/>
                  </a:lnTo>
                  <a:lnTo>
                    <a:pt x="1536" y="48"/>
                  </a:lnTo>
                  <a:lnTo>
                    <a:pt x="1152" y="96"/>
                  </a:lnTo>
                  <a:lnTo>
                    <a:pt x="864" y="144"/>
                  </a:lnTo>
                  <a:lnTo>
                    <a:pt x="672" y="192"/>
                  </a:lnTo>
                  <a:lnTo>
                    <a:pt x="480" y="240"/>
                  </a:lnTo>
                  <a:lnTo>
                    <a:pt x="336" y="288"/>
                  </a:lnTo>
                  <a:lnTo>
                    <a:pt x="240" y="336"/>
                  </a:lnTo>
                  <a:lnTo>
                    <a:pt x="144" y="384"/>
                  </a:lnTo>
                  <a:lnTo>
                    <a:pt x="48" y="480"/>
                  </a:lnTo>
                  <a:lnTo>
                    <a:pt x="0" y="576"/>
                  </a:lnTo>
                  <a:lnTo>
                    <a:pt x="0" y="10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  <a:tileRect/>
            </a:gradFill>
            <a:ln w="508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050" name="Rectangle 26"/>
            <p:cNvSpPr>
              <a:spLocks noChangeArrowheads="1"/>
            </p:cNvSpPr>
            <p:nvPr/>
          </p:nvSpPr>
          <p:spPr bwMode="auto">
            <a:xfrm>
              <a:off x="983853" y="5115133"/>
              <a:ext cx="3549834" cy="696961"/>
            </a:xfrm>
            <a:prstGeom prst="rect">
              <a:avLst/>
            </a:prstGeom>
            <a:gradFill flip="none" rotWithShape="1">
              <a:gsLst>
                <a:gs pos="4600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2700000" scaled="0"/>
              <a:tileRect/>
            </a:gradFill>
            <a:ln w="508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02" name="Rectangle 22"/>
            <p:cNvSpPr>
              <a:spLocks noChangeArrowheads="1"/>
            </p:cNvSpPr>
            <p:nvPr/>
          </p:nvSpPr>
          <p:spPr bwMode="auto">
            <a:xfrm>
              <a:off x="4564562" y="5400996"/>
              <a:ext cx="1180451" cy="585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80000"/>
                </a:lnSpc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Years to </a:t>
              </a:r>
            </a:p>
            <a:p>
              <a:pPr eaLnBrk="0" hangingPunct="0">
                <a:lnSpc>
                  <a:spcPct val="80000"/>
                </a:lnSpc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Maturity</a:t>
              </a:r>
            </a:p>
          </p:txBody>
        </p:sp>
        <p:sp>
          <p:nvSpPr>
            <p:cNvPr id="16403" name="Line 13"/>
            <p:cNvSpPr>
              <a:spLocks noChangeShapeType="1"/>
            </p:cNvSpPr>
            <p:nvPr/>
          </p:nvSpPr>
          <p:spPr bwMode="auto">
            <a:xfrm flipV="1">
              <a:off x="2856289" y="5736118"/>
              <a:ext cx="1462" cy="740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04" name="Text Box 27"/>
            <p:cNvSpPr txBox="1">
              <a:spLocks noChangeArrowheads="1"/>
            </p:cNvSpPr>
            <p:nvPr/>
          </p:nvSpPr>
          <p:spPr bwMode="auto">
            <a:xfrm>
              <a:off x="1882327" y="5206945"/>
              <a:ext cx="2220596" cy="40013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Real risk-free rate</a:t>
              </a:r>
            </a:p>
          </p:txBody>
        </p:sp>
        <p:sp>
          <p:nvSpPr>
            <p:cNvPr id="21517" name="Line 28"/>
            <p:cNvSpPr>
              <a:spLocks noChangeShapeType="1"/>
            </p:cNvSpPr>
            <p:nvPr/>
          </p:nvSpPr>
          <p:spPr bwMode="auto">
            <a:xfrm>
              <a:off x="983853" y="5107196"/>
              <a:ext cx="3549834" cy="0"/>
            </a:xfrm>
            <a:prstGeom prst="line">
              <a:avLst/>
            </a:prstGeom>
            <a:noFill/>
            <a:ln w="50800">
              <a:solidFill>
                <a:schemeClr val="accent6">
                  <a:lumMod val="75000"/>
                </a:schemeClr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06" name="Line 14"/>
            <p:cNvSpPr>
              <a:spLocks noChangeShapeType="1"/>
            </p:cNvSpPr>
            <p:nvPr/>
          </p:nvSpPr>
          <p:spPr bwMode="auto">
            <a:xfrm flipV="1">
              <a:off x="4533851" y="5736118"/>
              <a:ext cx="1462" cy="740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07" name="Rectangle 15"/>
            <p:cNvSpPr>
              <a:spLocks noChangeArrowheads="1"/>
            </p:cNvSpPr>
            <p:nvPr/>
          </p:nvSpPr>
          <p:spPr bwMode="auto">
            <a:xfrm>
              <a:off x="580882" y="5612042"/>
              <a:ext cx="328633" cy="400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6408" name="Rectangle 16"/>
            <p:cNvSpPr>
              <a:spLocks noChangeArrowheads="1"/>
            </p:cNvSpPr>
            <p:nvPr/>
          </p:nvSpPr>
          <p:spPr bwMode="auto">
            <a:xfrm>
              <a:off x="580882" y="4621962"/>
              <a:ext cx="328633" cy="400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6409" name="Rectangle 17"/>
            <p:cNvSpPr>
              <a:spLocks noChangeArrowheads="1"/>
            </p:cNvSpPr>
            <p:nvPr/>
          </p:nvSpPr>
          <p:spPr bwMode="auto">
            <a:xfrm>
              <a:off x="449263" y="3612765"/>
              <a:ext cx="471307" cy="400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6410" name="Rectangle 18"/>
            <p:cNvSpPr>
              <a:spLocks noChangeArrowheads="1"/>
            </p:cNvSpPr>
            <p:nvPr/>
          </p:nvSpPr>
          <p:spPr bwMode="auto">
            <a:xfrm>
              <a:off x="449263" y="2613160"/>
              <a:ext cx="471307" cy="400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</p:txBody>
        </p:sp>
        <p:sp>
          <p:nvSpPr>
            <p:cNvPr id="16411" name="Rectangle 19"/>
            <p:cNvSpPr>
              <a:spLocks noChangeArrowheads="1"/>
            </p:cNvSpPr>
            <p:nvPr/>
          </p:nvSpPr>
          <p:spPr bwMode="auto">
            <a:xfrm>
              <a:off x="1026137" y="5863811"/>
              <a:ext cx="328633" cy="400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6412" name="Rectangle 23"/>
            <p:cNvSpPr>
              <a:spLocks noChangeArrowheads="1"/>
            </p:cNvSpPr>
            <p:nvPr/>
          </p:nvSpPr>
          <p:spPr bwMode="auto">
            <a:xfrm>
              <a:off x="336119" y="2114550"/>
              <a:ext cx="1224053" cy="585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80000"/>
                </a:lnSpc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Interest</a:t>
              </a:r>
            </a:p>
            <a:p>
              <a:pPr eaLnBrk="0" hangingPunct="0">
                <a:lnSpc>
                  <a:spcPct val="80000"/>
                </a:lnSpc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Rate (%)</a:t>
              </a:r>
            </a:p>
          </p:txBody>
        </p:sp>
        <p:sp>
          <p:nvSpPr>
            <p:cNvPr id="16413" name="Line 9"/>
            <p:cNvSpPr>
              <a:spLocks noChangeShapeType="1"/>
            </p:cNvSpPr>
            <p:nvPr/>
          </p:nvSpPr>
          <p:spPr bwMode="auto">
            <a:xfrm>
              <a:off x="955940" y="2810217"/>
              <a:ext cx="687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14" name="Line 24"/>
            <p:cNvSpPr>
              <a:spLocks noChangeShapeType="1"/>
            </p:cNvSpPr>
            <p:nvPr/>
          </p:nvSpPr>
          <p:spPr bwMode="auto">
            <a:xfrm>
              <a:off x="955940" y="3810342"/>
              <a:ext cx="687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529" name="Text Box 32"/>
            <p:cNvSpPr txBox="1">
              <a:spLocks noChangeArrowheads="1"/>
            </p:cNvSpPr>
            <p:nvPr/>
          </p:nvSpPr>
          <p:spPr bwMode="auto">
            <a:xfrm>
              <a:off x="1477591" y="2633699"/>
              <a:ext cx="2663963" cy="400078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Maturity risk premium</a:t>
              </a:r>
            </a:p>
          </p:txBody>
        </p:sp>
        <p:sp>
          <p:nvSpPr>
            <p:cNvPr id="16416" name="Line 33"/>
            <p:cNvSpPr>
              <a:spLocks noChangeShapeType="1"/>
            </p:cNvSpPr>
            <p:nvPr/>
          </p:nvSpPr>
          <p:spPr bwMode="auto">
            <a:xfrm>
              <a:off x="3773383" y="2988356"/>
              <a:ext cx="444581" cy="37834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17" name="Line 8"/>
            <p:cNvSpPr>
              <a:spLocks noChangeShapeType="1"/>
            </p:cNvSpPr>
            <p:nvPr/>
          </p:nvSpPr>
          <p:spPr bwMode="auto">
            <a:xfrm>
              <a:off x="953804" y="4763445"/>
              <a:ext cx="687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18" name="Arc 36"/>
            <p:cNvSpPr>
              <a:spLocks/>
            </p:cNvSpPr>
            <p:nvPr/>
          </p:nvSpPr>
          <p:spPr bwMode="auto">
            <a:xfrm rot="10800000" flipV="1">
              <a:off x="953804" y="3442375"/>
              <a:ext cx="3580047" cy="9080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8000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19" name="Text Box 37"/>
            <p:cNvSpPr txBox="1">
              <a:spLocks noChangeArrowheads="1"/>
            </p:cNvSpPr>
            <p:nvPr/>
          </p:nvSpPr>
          <p:spPr bwMode="auto">
            <a:xfrm>
              <a:off x="1887826" y="3693562"/>
              <a:ext cx="2205091" cy="400110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Inflation premium</a:t>
              </a:r>
            </a:p>
          </p:txBody>
        </p:sp>
        <p:sp>
          <p:nvSpPr>
            <p:cNvPr id="16420" name="Line 42"/>
            <p:cNvSpPr>
              <a:spLocks noChangeShapeType="1"/>
            </p:cNvSpPr>
            <p:nvPr/>
          </p:nvSpPr>
          <p:spPr bwMode="auto">
            <a:xfrm>
              <a:off x="953804" y="5811788"/>
              <a:ext cx="365024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21" name="Line 44"/>
            <p:cNvSpPr>
              <a:spLocks noChangeShapeType="1"/>
            </p:cNvSpPr>
            <p:nvPr/>
          </p:nvSpPr>
          <p:spPr bwMode="auto">
            <a:xfrm>
              <a:off x="953804" y="2709324"/>
              <a:ext cx="0" cy="310246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22" name="Line 9"/>
            <p:cNvSpPr>
              <a:spLocks noChangeShapeType="1"/>
            </p:cNvSpPr>
            <p:nvPr/>
          </p:nvSpPr>
          <p:spPr bwMode="auto">
            <a:xfrm>
              <a:off x="955940" y="4810467"/>
              <a:ext cx="687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23" name="Line 13"/>
            <p:cNvSpPr>
              <a:spLocks noChangeShapeType="1"/>
            </p:cNvSpPr>
            <p:nvPr/>
          </p:nvSpPr>
          <p:spPr bwMode="auto">
            <a:xfrm flipV="1">
              <a:off x="1178726" y="5736118"/>
              <a:ext cx="1462" cy="740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24" name="Rectangle 19"/>
            <p:cNvSpPr>
              <a:spLocks noChangeArrowheads="1"/>
            </p:cNvSpPr>
            <p:nvPr/>
          </p:nvSpPr>
          <p:spPr bwMode="auto">
            <a:xfrm>
              <a:off x="2626337" y="5863811"/>
              <a:ext cx="471307" cy="400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6425" name="Rectangle 19"/>
            <p:cNvSpPr>
              <a:spLocks noChangeArrowheads="1"/>
            </p:cNvSpPr>
            <p:nvPr/>
          </p:nvSpPr>
          <p:spPr bwMode="auto">
            <a:xfrm>
              <a:off x="4302737" y="5863811"/>
              <a:ext cx="471307" cy="400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0" y="0"/>
            <a:ext cx="9144000" cy="277813"/>
            <a:chOff x="0" y="0"/>
            <a:chExt cx="9144000" cy="277813"/>
          </a:xfrm>
        </p:grpSpPr>
        <p:sp>
          <p:nvSpPr>
            <p:cNvPr id="35" name="TextBox 34"/>
            <p:cNvSpPr txBox="1"/>
            <p:nvPr/>
          </p:nvSpPr>
          <p:spPr bwMode="auto">
            <a:xfrm>
              <a:off x="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 bwMode="auto">
            <a:xfrm>
              <a:off x="18288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COST OF MONEY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 bwMode="auto">
            <a:xfrm>
              <a:off x="73152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EST. FUTURE RATES</a:t>
              </a:r>
              <a:endParaRPr lang="en-US" sz="1200" dirty="0"/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36576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DETERMINANTS</a:t>
              </a:r>
              <a:endParaRPr lang="en-US" sz="1200" dirty="0"/>
            </a:p>
          </p:txBody>
        </p:sp>
        <p:sp>
          <p:nvSpPr>
            <p:cNvPr id="39" name="TextBox 38"/>
            <p:cNvSpPr txBox="1"/>
            <p:nvPr/>
          </p:nvSpPr>
          <p:spPr bwMode="auto">
            <a:xfrm>
              <a:off x="5486400" y="0"/>
              <a:ext cx="18288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7" action="ppaction://hlinksldjump"/>
                </a:rPr>
                <a:t>TERM STRUCTURE</a:t>
              </a:r>
              <a:endParaRPr lang="en-US" sz="1200" dirty="0"/>
            </a:p>
          </p:txBody>
        </p:sp>
      </p:grpSp>
      <p:sp>
        <p:nvSpPr>
          <p:cNvPr id="41" name="Pentagon 40"/>
          <p:cNvSpPr/>
          <p:nvPr/>
        </p:nvSpPr>
        <p:spPr bwMode="auto">
          <a:xfrm>
            <a:off x="0" y="276225"/>
            <a:ext cx="73152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Relationship Between Treasury Yield Curve and Yield Curves for Corporate Issues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3476625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Corporate yield curves are higher than that of Treasury securities, though not necessarily parallel to the Treasury curve.</a:t>
            </a:r>
          </a:p>
          <a:p>
            <a:pPr eaLnBrk="1" fontAlgn="auto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spread between corporate and Treasury yield curves widens as the corporate bond rating decreases.</a:t>
            </a:r>
          </a:p>
          <a:p>
            <a:pPr eaLnBrk="1" fontAlgn="auto" hangingPunct="1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Since corporate yields include a default risk premium (DRP) and a liquidity premium (LP), the corporate bond yield spread can be calculated as: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6-</a:t>
            </a:r>
            <a:fld id="{1949FC13-1BF8-4AE5-BE2D-956FA71C63AB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946025"/>
              </p:ext>
            </p:extLst>
          </p:nvPr>
        </p:nvGraphicFramePr>
        <p:xfrm>
          <a:off x="974725" y="5111750"/>
          <a:ext cx="7189788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4" imgW="3606480" imgH="520560" progId="Equation.3">
                  <p:embed/>
                </p:oleObj>
              </mc:Choice>
              <mc:Fallback>
                <p:oleObj name="Equation" r:id="rId4" imgW="3606480" imgH="52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5111750"/>
                        <a:ext cx="7189788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277813"/>
            <a:chOff x="0" y="0"/>
            <a:chExt cx="9144000" cy="277813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6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 bwMode="auto">
            <a:xfrm>
              <a:off x="18288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7" action="ppaction://hlinksldjump"/>
                </a:rPr>
                <a:t>COST OF MONEY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73152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8" action="ppaction://hlinksldjump"/>
                </a:rPr>
                <a:t>EST. FUTURE RATES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6576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9" action="ppaction://hlinksldjump"/>
                </a:rPr>
                <a:t>DETERMINANTS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5486400" y="0"/>
              <a:ext cx="18288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10" action="ppaction://hlinksldjump"/>
                </a:rPr>
                <a:t>TERM STRUCTURE</a:t>
              </a:r>
              <a:endParaRPr lang="en-US" sz="1200" dirty="0"/>
            </a:p>
          </p:txBody>
        </p:sp>
      </p:grpSp>
      <p:sp>
        <p:nvSpPr>
          <p:cNvPr id="13" name="Pentagon 12"/>
          <p:cNvSpPr/>
          <p:nvPr/>
        </p:nvSpPr>
        <p:spPr bwMode="auto">
          <a:xfrm>
            <a:off x="0" y="276225"/>
            <a:ext cx="73152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Illustrating the Relationship Between Corporate and Treasury Yield Curves</a:t>
            </a: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6-</a:t>
            </a:r>
            <a:fld id="{D30B7EC4-F372-41C8-9C90-7AC51A56BB78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18436" name="Picture 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7563" y="1285875"/>
            <a:ext cx="4684712" cy="510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277813"/>
            <a:chOff x="0" y="0"/>
            <a:chExt cx="9144000" cy="277813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4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 bwMode="auto">
            <a:xfrm>
              <a:off x="18288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5" action="ppaction://hlinksldjump"/>
                </a:rPr>
                <a:t>COST OF MONEY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 bwMode="auto">
            <a:xfrm>
              <a:off x="73152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EST. FUTURE RATES</a:t>
              </a:r>
              <a:endParaRPr lang="en-US" sz="1200" dirty="0"/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36576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7" action="ppaction://hlinksldjump"/>
                </a:rPr>
                <a:t>DETERMINANTS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5486400" y="0"/>
              <a:ext cx="18288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8" action="ppaction://hlinksldjump"/>
                </a:rPr>
                <a:t>TERM STRUCTURE</a:t>
              </a:r>
              <a:endParaRPr lang="en-US" sz="1200" dirty="0"/>
            </a:p>
          </p:txBody>
        </p:sp>
      </p:grpSp>
      <p:sp>
        <p:nvSpPr>
          <p:cNvPr id="12" name="Pentagon 11"/>
          <p:cNvSpPr/>
          <p:nvPr/>
        </p:nvSpPr>
        <p:spPr bwMode="auto">
          <a:xfrm>
            <a:off x="0" y="276225"/>
            <a:ext cx="73152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 smtClean="0"/>
              <a:t>Pure Expectations Theory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The pure expectations theory contends that the shape of the yield curve depends on investors’ expectations about future interest rates.</a:t>
            </a:r>
          </a:p>
          <a:p>
            <a:pPr eaLnBrk="1" fontAlgn="auto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If interest rates are expected to increase, L-T rates will be higher than S-T rates, and vice-versa. Thus, the yield curve can slope up, down, or even bow.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6-</a:t>
            </a:r>
            <a:fld id="{835A610E-5115-4168-B9F3-8C885AFCF896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277813"/>
            <a:chOff x="0" y="0"/>
            <a:chExt cx="9144000" cy="277813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 bwMode="auto">
            <a:xfrm>
              <a:off x="18288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COST OF MONEY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7315200" y="0"/>
              <a:ext cx="18288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EST. FUTURE RATES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6576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DETERMINANTS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54864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7" action="ppaction://hlinksldjump"/>
                </a:rPr>
                <a:t>TERM STRUCTURE</a:t>
              </a:r>
              <a:endParaRPr lang="en-US" sz="1200" dirty="0"/>
            </a:p>
          </p:txBody>
        </p:sp>
      </p:grpSp>
      <p:sp>
        <p:nvSpPr>
          <p:cNvPr id="12" name="Pentagon 11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 smtClean="0"/>
              <a:t>Assumptions of Pure Expectations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Assumes that the maturity risk premium for Treasury securities is zero.</a:t>
            </a:r>
          </a:p>
          <a:p>
            <a:pPr eaLnBrk="1" fontAlgn="auto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Long-term rates are an average of current and future short-term rates.</a:t>
            </a:r>
          </a:p>
          <a:p>
            <a:pPr eaLnBrk="1" fontAlgn="auto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If the pure expectations theory is correct, you can use the yield curve to “back out” expected future interest rates.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6-</a:t>
            </a:r>
            <a:fld id="{8F33AD9A-DE3B-4D08-ADA6-45187C5BE9AB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4000" cy="277813"/>
            <a:chOff x="0" y="0"/>
            <a:chExt cx="9144000" cy="277813"/>
          </a:xfrm>
        </p:grpSpPr>
        <p:sp>
          <p:nvSpPr>
            <p:cNvPr id="14" name="TextBox 13"/>
            <p:cNvSpPr txBox="1"/>
            <p:nvPr/>
          </p:nvSpPr>
          <p:spPr bwMode="auto">
            <a:xfrm>
              <a:off x="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18288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COST OF MONEY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7315200" y="0"/>
              <a:ext cx="18288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EST. FUTURE RATES</a:t>
              </a:r>
              <a:endParaRPr lang="en-US" sz="1200" dirty="0"/>
            </a:p>
          </p:txBody>
        </p:sp>
        <p:sp>
          <p:nvSpPr>
            <p:cNvPr id="17" name="TextBox 16"/>
            <p:cNvSpPr txBox="1"/>
            <p:nvPr/>
          </p:nvSpPr>
          <p:spPr bwMode="auto">
            <a:xfrm>
              <a:off x="36576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DETERMINANTS</a:t>
              </a:r>
              <a:endParaRPr lang="en-US" sz="1200" dirty="0"/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54864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7" action="ppaction://hlinksldjump"/>
                </a:rPr>
                <a:t>TERM STRUCTURE</a:t>
              </a:r>
              <a:endParaRPr lang="en-US" sz="1200" dirty="0"/>
            </a:p>
          </p:txBody>
        </p:sp>
      </p:grpSp>
      <p:sp>
        <p:nvSpPr>
          <p:cNvPr id="19" name="Pentagon 18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1475"/>
            <a:ext cx="8229600" cy="7715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An Example:  Observed Treasury Rates and Pure Expectations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4476750"/>
            <a:ext cx="7616825" cy="1619250"/>
          </a:xfrm>
        </p:spPr>
        <p:txBody>
          <a:bodyPr>
            <a:normAutofit/>
          </a:bodyPr>
          <a:lstStyle/>
          <a:p>
            <a:pPr marL="0" indent="0" eaLnBrk="1" fontAlgn="auto" hangingPunct="1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dirty="0" smtClean="0"/>
              <a:t>If the pure expectations theory holds, what does the market expect will be the interest rate on one-year securities, one year from now?  Three-year securities, two years from now?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6-</a:t>
            </a:r>
            <a:fld id="{34D74699-11EB-45CF-8023-CE79C1F6A4FB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921770"/>
              </p:ext>
            </p:extLst>
          </p:nvPr>
        </p:nvGraphicFramePr>
        <p:xfrm>
          <a:off x="3495675" y="1644650"/>
          <a:ext cx="2152649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4925"/>
                <a:gridCol w="8477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Maturity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Yield</a:t>
                      </a:r>
                      <a:endParaRPr lang="en-US" sz="2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year</a:t>
                      </a:r>
                      <a:endParaRPr lang="en-US" sz="2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6.0%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years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years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years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years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</a:t>
                      </a:r>
                      <a:endParaRPr lang="en-US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0"/>
            <a:ext cx="9144000" cy="277813"/>
            <a:chOff x="0" y="0"/>
            <a:chExt cx="9144000" cy="277813"/>
          </a:xfrm>
        </p:grpSpPr>
        <p:sp>
          <p:nvSpPr>
            <p:cNvPr id="16" name="TextBox 15"/>
            <p:cNvSpPr txBox="1"/>
            <p:nvPr/>
          </p:nvSpPr>
          <p:spPr bwMode="auto">
            <a:xfrm>
              <a:off x="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 bwMode="auto">
            <a:xfrm>
              <a:off x="18288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COST OF MONEY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7315200" y="0"/>
              <a:ext cx="18288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EST. FUTURE RATES</a:t>
              </a:r>
              <a:endParaRPr lang="en-US" sz="1200" dirty="0"/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36576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DETERMINANTS</a:t>
              </a:r>
              <a:endParaRPr lang="en-US" sz="1200" dirty="0"/>
            </a:p>
          </p:txBody>
        </p:sp>
        <p:sp>
          <p:nvSpPr>
            <p:cNvPr id="20" name="TextBox 19"/>
            <p:cNvSpPr txBox="1"/>
            <p:nvPr/>
          </p:nvSpPr>
          <p:spPr bwMode="auto">
            <a:xfrm>
              <a:off x="54864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7" action="ppaction://hlinksldjump"/>
                </a:rPr>
                <a:t>TERM STRUCTURE</a:t>
              </a:r>
              <a:endParaRPr lang="en-US" sz="1200" dirty="0"/>
            </a:p>
          </p:txBody>
        </p:sp>
      </p:grpSp>
      <p:sp>
        <p:nvSpPr>
          <p:cNvPr id="21" name="Pentagon 20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 smtClean="0"/>
              <a:t>One-Year Forward Rate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3324225"/>
            <a:ext cx="7616825" cy="3257550"/>
          </a:xfrm>
        </p:spPr>
        <p:txBody>
          <a:bodyPr>
            <a:normAutofit fontScale="85000" lnSpcReduction="10000"/>
          </a:bodyPr>
          <a:lstStyle/>
          <a:p>
            <a:pPr marL="0" indent="0" defTabSz="279400" eaLnBrk="1" fontAlgn="auto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  <a:tabLst>
                <a:tab pos="2625725" algn="r"/>
                <a:tab pos="2743200" algn="l"/>
              </a:tabLst>
              <a:defRPr/>
            </a:pPr>
            <a:r>
              <a:rPr lang="en-US" sz="2800" dirty="0" smtClean="0"/>
              <a:t>	(1.062)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	= (1.060) (1 + X)</a:t>
            </a:r>
          </a:p>
          <a:p>
            <a:pPr marL="0" indent="0" defTabSz="279400" eaLnBrk="1" fontAlgn="auto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  <a:tabLst>
                <a:tab pos="2625725" algn="r"/>
                <a:tab pos="2743200" algn="l"/>
              </a:tabLst>
              <a:defRPr/>
            </a:pPr>
            <a:r>
              <a:rPr lang="en-US" sz="2800" dirty="0" smtClean="0"/>
              <a:t>	1.12784/1.060	= (1 + X)</a:t>
            </a:r>
          </a:p>
          <a:p>
            <a:pPr marL="0" indent="0" defTabSz="279400" eaLnBrk="1" fontAlgn="auto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2625725" algn="r"/>
                <a:tab pos="2743200" algn="l"/>
              </a:tabLst>
              <a:defRPr/>
            </a:pPr>
            <a:r>
              <a:rPr lang="en-US" sz="2800" dirty="0" smtClean="0"/>
              <a:t>	6.4004%	= X</a:t>
            </a:r>
          </a:p>
          <a:p>
            <a:pPr defTabSz="279400" fontAlgn="auto">
              <a:lnSpc>
                <a:spcPct val="110000"/>
              </a:lnSpc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193800" algn="l"/>
                <a:tab pos="2347913" algn="l"/>
              </a:tabLst>
              <a:defRPr/>
            </a:pPr>
            <a:r>
              <a:rPr lang="en-US" sz="2800" dirty="0" smtClean="0">
                <a:solidFill>
                  <a:schemeClr val="tx1"/>
                </a:solidFill>
                <a:cs typeface="Arial" charset="0"/>
              </a:rPr>
              <a:t>The pure expectations theory</a:t>
            </a:r>
            <a:r>
              <a:rPr lang="en-US" sz="2800" dirty="0" smtClean="0">
                <a:solidFill>
                  <a:schemeClr val="tx1"/>
                </a:solidFill>
              </a:rPr>
              <a:t> says that one-year securities will yield 6.4004%, one year from now.  </a:t>
            </a:r>
          </a:p>
          <a:p>
            <a:pPr defTabSz="279400" fontAlgn="auto">
              <a:lnSpc>
                <a:spcPct val="110000"/>
              </a:lnSpc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193800" algn="l"/>
                <a:tab pos="2347913" algn="l"/>
              </a:tabLst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Notice, if an arithmetic average is used, the answer is still very close.  Solve: 6.2% = (6.0% + X)/2, and the result will be 6.4%.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dirty="0" smtClean="0"/>
          </a:p>
          <a:p>
            <a:pPr defTabSz="279400" eaLnBrk="1" fontAlgn="auto" hangingPunct="1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6-</a:t>
            </a:r>
            <a:fld id="{505FED92-3940-4D4D-AC6D-11D9306C23C2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grpSp>
        <p:nvGrpSpPr>
          <p:cNvPr id="22533" name="Group 16"/>
          <p:cNvGrpSpPr>
            <a:grpSpLocks/>
          </p:cNvGrpSpPr>
          <p:nvPr/>
        </p:nvGrpSpPr>
        <p:grpSpPr bwMode="auto">
          <a:xfrm>
            <a:off x="1249363" y="1311275"/>
            <a:ext cx="6629400" cy="1855788"/>
            <a:chOff x="1371600" y="1803408"/>
            <a:chExt cx="6629400" cy="1649052"/>
          </a:xfrm>
        </p:grpSpPr>
        <p:sp>
          <p:nvSpPr>
            <p:cNvPr id="27654" name="Line 6"/>
            <p:cNvSpPr>
              <a:spLocks noChangeShapeType="1"/>
            </p:cNvSpPr>
            <p:nvPr/>
          </p:nvSpPr>
          <p:spPr bwMode="auto">
            <a:xfrm>
              <a:off x="1524000" y="2500270"/>
              <a:ext cx="6096000" cy="0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>
              <a:off x="1524000" y="2378954"/>
              <a:ext cx="0" cy="244043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656" name="Line 10"/>
            <p:cNvSpPr>
              <a:spLocks noChangeShapeType="1"/>
            </p:cNvSpPr>
            <p:nvPr/>
          </p:nvSpPr>
          <p:spPr bwMode="auto">
            <a:xfrm>
              <a:off x="4572000" y="2378954"/>
              <a:ext cx="0" cy="244043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657" name="Line 12"/>
            <p:cNvSpPr>
              <a:spLocks noChangeShapeType="1"/>
            </p:cNvSpPr>
            <p:nvPr/>
          </p:nvSpPr>
          <p:spPr bwMode="auto">
            <a:xfrm>
              <a:off x="7620000" y="2378954"/>
              <a:ext cx="0" cy="244043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658" name="Text Box 19"/>
            <p:cNvSpPr txBox="1">
              <a:spLocks noChangeArrowheads="1"/>
            </p:cNvSpPr>
            <p:nvPr/>
          </p:nvSpPr>
          <p:spPr bwMode="auto">
            <a:xfrm>
              <a:off x="1371600" y="2590552"/>
              <a:ext cx="6629400" cy="32868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1257300">
                <a:spcBef>
                  <a:spcPct val="50000"/>
                </a:spcBef>
                <a:defRPr/>
              </a:pPr>
              <a:r>
                <a:rPr lang="en-US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                                      </a:t>
              </a:r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</a:t>
              </a:r>
              <a:r>
                <a:rPr lang="en-US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                                     </a:t>
              </a:r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</a:t>
              </a:r>
              <a:r>
                <a:rPr lang="en-US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2546" name="AutoShape 20"/>
            <p:cNvSpPr>
              <a:spLocks/>
            </p:cNvSpPr>
            <p:nvPr/>
          </p:nvSpPr>
          <p:spPr bwMode="auto">
            <a:xfrm rot="5400000">
              <a:off x="2933737" y="698372"/>
              <a:ext cx="228525" cy="3048000"/>
            </a:xfrm>
            <a:prstGeom prst="leftBrace">
              <a:avLst>
                <a:gd name="adj1" fmla="val 111086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547" name="AutoShape 21"/>
            <p:cNvSpPr>
              <a:spLocks/>
            </p:cNvSpPr>
            <p:nvPr/>
          </p:nvSpPr>
          <p:spPr bwMode="auto">
            <a:xfrm rot="5400000">
              <a:off x="5981737" y="698372"/>
              <a:ext cx="228525" cy="3048000"/>
            </a:xfrm>
            <a:prstGeom prst="leftBrace">
              <a:avLst>
                <a:gd name="adj1" fmla="val 111086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548" name="AutoShape 22"/>
            <p:cNvSpPr>
              <a:spLocks/>
            </p:cNvSpPr>
            <p:nvPr/>
          </p:nvSpPr>
          <p:spPr bwMode="auto">
            <a:xfrm rot="-5400000">
              <a:off x="4457737" y="-38484"/>
              <a:ext cx="228525" cy="6096000"/>
            </a:xfrm>
            <a:prstGeom prst="leftBrace">
              <a:avLst>
                <a:gd name="adj1" fmla="val 222172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662" name="Text Box 23"/>
            <p:cNvSpPr txBox="1">
              <a:spLocks noChangeArrowheads="1"/>
            </p:cNvSpPr>
            <p:nvPr/>
          </p:nvSpPr>
          <p:spPr bwMode="auto">
            <a:xfrm>
              <a:off x="2743200" y="1803408"/>
              <a:ext cx="762000" cy="32868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1257300">
                <a:spcBef>
                  <a:spcPct val="50000"/>
                </a:spcBef>
                <a:defRPr/>
              </a:pPr>
              <a:r>
                <a:rPr lang="en-US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6.0%</a:t>
              </a:r>
            </a:p>
          </p:txBody>
        </p:sp>
        <p:sp>
          <p:nvSpPr>
            <p:cNvPr id="27663" name="Text Box 24"/>
            <p:cNvSpPr txBox="1">
              <a:spLocks noChangeArrowheads="1"/>
            </p:cNvSpPr>
            <p:nvPr/>
          </p:nvSpPr>
          <p:spPr bwMode="auto">
            <a:xfrm>
              <a:off x="5867400" y="1803408"/>
              <a:ext cx="762000" cy="32868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1257300">
                <a:spcBef>
                  <a:spcPct val="50000"/>
                </a:spcBef>
                <a:defRPr/>
              </a:pPr>
              <a:r>
                <a:rPr lang="en-US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x%</a:t>
              </a:r>
            </a:p>
          </p:txBody>
        </p:sp>
        <p:sp>
          <p:nvSpPr>
            <p:cNvPr id="27664" name="Text Box 25"/>
            <p:cNvSpPr txBox="1">
              <a:spLocks noChangeArrowheads="1"/>
            </p:cNvSpPr>
            <p:nvPr/>
          </p:nvSpPr>
          <p:spPr bwMode="auto">
            <a:xfrm>
              <a:off x="4267200" y="3123778"/>
              <a:ext cx="762000" cy="32868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1257300">
                <a:spcBef>
                  <a:spcPct val="50000"/>
                </a:spcBef>
                <a:defRPr/>
              </a:pPr>
              <a:r>
                <a:rPr lang="en-US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6.2%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0" y="0"/>
            <a:ext cx="9144000" cy="277813"/>
            <a:chOff x="0" y="0"/>
            <a:chExt cx="9144000" cy="277813"/>
          </a:xfrm>
        </p:grpSpPr>
        <p:sp>
          <p:nvSpPr>
            <p:cNvPr id="26" name="TextBox 25"/>
            <p:cNvSpPr txBox="1"/>
            <p:nvPr/>
          </p:nvSpPr>
          <p:spPr bwMode="auto">
            <a:xfrm>
              <a:off x="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18288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COST OF MONEY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7315200" y="0"/>
              <a:ext cx="18288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EST. FUTURE RATES</a:t>
              </a:r>
              <a:endParaRPr lang="en-US" sz="1200" dirty="0"/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36576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DETERMINANTS</a:t>
              </a:r>
              <a:endParaRPr lang="en-US" sz="1200" dirty="0"/>
            </a:p>
          </p:txBody>
        </p:sp>
        <p:sp>
          <p:nvSpPr>
            <p:cNvPr id="30" name="TextBox 29"/>
            <p:cNvSpPr txBox="1"/>
            <p:nvPr/>
          </p:nvSpPr>
          <p:spPr bwMode="auto">
            <a:xfrm>
              <a:off x="54864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7" action="ppaction://hlinksldjump"/>
                </a:rPr>
                <a:t>TERM STRUCTURE</a:t>
              </a:r>
              <a:endParaRPr lang="en-US" sz="1200" dirty="0"/>
            </a:p>
          </p:txBody>
        </p:sp>
      </p:grpSp>
      <p:sp>
        <p:nvSpPr>
          <p:cNvPr id="31" name="Pentagon 30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Interest Rates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04875" y="3419475"/>
            <a:ext cx="7315200" cy="2706688"/>
          </a:xfrm>
        </p:spPr>
        <p:txBody>
          <a:bodyPr>
            <a:normAutofit/>
          </a:bodyPr>
          <a:lstStyle/>
          <a:p>
            <a:pPr marL="465138" indent="-465138" eaLnBrk="1" fontAlgn="auto" hangingPunct="1">
              <a:buFont typeface="Arial" pitchFamily="34" charset="0"/>
              <a:buNone/>
              <a:defRPr/>
            </a:pPr>
            <a:r>
              <a:rPr lang="en-US" dirty="0" smtClean="0"/>
              <a:t>Cost of Money and Interest Rate Levels</a:t>
            </a:r>
          </a:p>
          <a:p>
            <a:pPr marL="465138" indent="-465138" eaLnBrk="1" fontAlgn="auto" hangingPunct="1">
              <a:buFont typeface="Arial" pitchFamily="34" charset="0"/>
              <a:buNone/>
              <a:defRPr/>
            </a:pPr>
            <a:r>
              <a:rPr lang="en-US" dirty="0" smtClean="0"/>
              <a:t>Determinants of Interest Rates</a:t>
            </a:r>
          </a:p>
          <a:p>
            <a:pPr marL="465138" indent="-465138" eaLnBrk="1" fontAlgn="auto" hangingPunct="1">
              <a:buFont typeface="Arial" pitchFamily="34" charset="0"/>
              <a:buNone/>
              <a:defRPr/>
            </a:pPr>
            <a:r>
              <a:rPr lang="en-US" dirty="0" smtClean="0"/>
              <a:t>The Term Structure and Yield Curves</a:t>
            </a:r>
          </a:p>
          <a:p>
            <a:pPr marL="465138" indent="-465138" eaLnBrk="1" fontAlgn="auto" hangingPunct="1">
              <a:buFont typeface="Arial" pitchFamily="34" charset="0"/>
              <a:buNone/>
              <a:defRPr/>
            </a:pPr>
            <a:r>
              <a:rPr lang="en-US" dirty="0" smtClean="0"/>
              <a:t>Using Yield Curves to Estimate Future Interest Rates</a:t>
            </a:r>
          </a:p>
          <a:p>
            <a:pPr eaLnBrk="1" fontAlgn="auto" hangingPunct="1"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6388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Chapter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6-</a:t>
            </a:r>
            <a:fld id="{98F26BAC-EDEF-45FD-930F-2E1F3838DCDD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0" y="0"/>
            <a:ext cx="9144000" cy="277813"/>
            <a:chOff x="0" y="0"/>
            <a:chExt cx="9144000" cy="277813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18288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18288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COST OF MONEY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73152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EST. FUTURE RATES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36576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DETERMINANTS</a:t>
              </a:r>
              <a:endParaRPr lang="en-US" sz="1200" dirty="0"/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54864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7" action="ppaction://hlinksldjump"/>
                </a:rPr>
                <a:t>TERM STRUCTURE</a:t>
              </a:r>
              <a:endParaRPr lang="en-US" sz="1200" dirty="0"/>
            </a:p>
          </p:txBody>
        </p:sp>
      </p:grpSp>
      <p:sp>
        <p:nvSpPr>
          <p:cNvPr id="12" name="Pentagon 11"/>
          <p:cNvSpPr/>
          <p:nvPr/>
        </p:nvSpPr>
        <p:spPr bwMode="auto">
          <a:xfrm>
            <a:off x="0" y="276225"/>
            <a:ext cx="18288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 smtClean="0"/>
              <a:t>Three-Year Security, Two Years from Now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3429000"/>
            <a:ext cx="7616825" cy="2667000"/>
          </a:xfrm>
        </p:spPr>
        <p:txBody>
          <a:bodyPr>
            <a:normAutofit/>
          </a:bodyPr>
          <a:lstStyle/>
          <a:p>
            <a:pPr marL="0" lvl="2" indent="0" defTabSz="279400" eaLnBrk="1" fontAlgn="auto" hangingPunct="1">
              <a:buFont typeface="Wingdings" pitchFamily="2" charset="2"/>
              <a:buNone/>
              <a:tabLst>
                <a:tab pos="3087688" algn="r"/>
                <a:tab pos="3205163" algn="l"/>
              </a:tabLst>
              <a:defRPr/>
            </a:pPr>
            <a:r>
              <a:rPr lang="en-US" sz="2600" dirty="0" smtClean="0"/>
              <a:t>	(1.065)</a:t>
            </a:r>
            <a:r>
              <a:rPr lang="en-US" sz="2600" baseline="30000" dirty="0" smtClean="0"/>
              <a:t>5</a:t>
            </a:r>
            <a:r>
              <a:rPr lang="en-US" sz="2600" dirty="0" smtClean="0"/>
              <a:t>	= (1.062)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(1 + X)</a:t>
            </a:r>
            <a:r>
              <a:rPr lang="en-US" sz="2600" baseline="30000" dirty="0" smtClean="0"/>
              <a:t>3</a:t>
            </a:r>
            <a:endParaRPr lang="en-US" sz="2600" dirty="0" smtClean="0"/>
          </a:p>
          <a:p>
            <a:pPr marL="0" indent="0" defTabSz="279400" eaLnBrk="1" fontAlgn="auto" hangingPunct="1">
              <a:buFont typeface="Wingdings" pitchFamily="2" charset="2"/>
              <a:buNone/>
              <a:tabLst>
                <a:tab pos="3087688" algn="r"/>
                <a:tab pos="3205163" algn="l"/>
              </a:tabLst>
              <a:defRPr/>
            </a:pPr>
            <a:r>
              <a:rPr lang="en-US" dirty="0" smtClean="0"/>
              <a:t>	1.37009/1.12784	= (1 + X)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 marL="0" lvl="1" indent="0" defTabSz="279400" eaLnBrk="1" fontAlgn="auto" hangingPunct="1">
              <a:buFont typeface="Wingdings" pitchFamily="2" charset="2"/>
              <a:buNone/>
              <a:tabLst>
                <a:tab pos="3087688" algn="r"/>
                <a:tab pos="3205163" algn="l"/>
              </a:tabLst>
              <a:defRPr/>
            </a:pPr>
            <a:r>
              <a:rPr lang="en-US" sz="2600" dirty="0" smtClean="0"/>
              <a:t>	6.7005%	= X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6-</a:t>
            </a:r>
            <a:fld id="{A2533F70-6E51-4B20-9F5B-C413AEA15FE2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grpSp>
        <p:nvGrpSpPr>
          <p:cNvPr id="23557" name="Group 19"/>
          <p:cNvGrpSpPr>
            <a:grpSpLocks/>
          </p:cNvGrpSpPr>
          <p:nvPr/>
        </p:nvGrpSpPr>
        <p:grpSpPr bwMode="auto">
          <a:xfrm>
            <a:off x="1239838" y="1319213"/>
            <a:ext cx="6629400" cy="1916786"/>
            <a:chOff x="1371600" y="1638300"/>
            <a:chExt cx="6629400" cy="1917463"/>
          </a:xfrm>
        </p:grpSpPr>
        <p:sp>
          <p:nvSpPr>
            <p:cNvPr id="28678" name="Line 4"/>
            <p:cNvSpPr>
              <a:spLocks noChangeShapeType="1"/>
            </p:cNvSpPr>
            <p:nvPr/>
          </p:nvSpPr>
          <p:spPr bwMode="auto">
            <a:xfrm>
              <a:off x="1524000" y="2470443"/>
              <a:ext cx="6096000" cy="0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en-US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679" name="Line 5"/>
            <p:cNvSpPr>
              <a:spLocks noChangeShapeType="1"/>
            </p:cNvSpPr>
            <p:nvPr/>
          </p:nvSpPr>
          <p:spPr bwMode="auto">
            <a:xfrm>
              <a:off x="1524000" y="2333870"/>
              <a:ext cx="0" cy="274734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en-US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680" name="Line 6"/>
            <p:cNvSpPr>
              <a:spLocks noChangeShapeType="1"/>
            </p:cNvSpPr>
            <p:nvPr/>
          </p:nvSpPr>
          <p:spPr bwMode="auto">
            <a:xfrm>
              <a:off x="2743200" y="2333870"/>
              <a:ext cx="0" cy="274734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en-US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681" name="Line 7"/>
            <p:cNvSpPr>
              <a:spLocks noChangeShapeType="1"/>
            </p:cNvSpPr>
            <p:nvPr/>
          </p:nvSpPr>
          <p:spPr bwMode="auto">
            <a:xfrm>
              <a:off x="3962400" y="2333870"/>
              <a:ext cx="0" cy="274734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en-US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682" name="Line 8"/>
            <p:cNvSpPr>
              <a:spLocks noChangeShapeType="1"/>
            </p:cNvSpPr>
            <p:nvPr/>
          </p:nvSpPr>
          <p:spPr bwMode="auto">
            <a:xfrm>
              <a:off x="5181600" y="2333870"/>
              <a:ext cx="0" cy="274734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en-US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683" name="Line 9"/>
            <p:cNvSpPr>
              <a:spLocks noChangeShapeType="1"/>
            </p:cNvSpPr>
            <p:nvPr/>
          </p:nvSpPr>
          <p:spPr bwMode="auto">
            <a:xfrm>
              <a:off x="6400800" y="2333870"/>
              <a:ext cx="0" cy="274734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en-US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684" name="Line 10"/>
            <p:cNvSpPr>
              <a:spLocks noChangeShapeType="1"/>
            </p:cNvSpPr>
            <p:nvPr/>
          </p:nvSpPr>
          <p:spPr bwMode="auto">
            <a:xfrm>
              <a:off x="7620000" y="2333870"/>
              <a:ext cx="0" cy="274734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en-US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685" name="Text Box 11"/>
            <p:cNvSpPr txBox="1">
              <a:spLocks noChangeArrowheads="1"/>
            </p:cNvSpPr>
            <p:nvPr/>
          </p:nvSpPr>
          <p:spPr bwMode="auto">
            <a:xfrm>
              <a:off x="1371600" y="2591136"/>
              <a:ext cx="6629400" cy="76971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1257300">
                <a:spcBef>
                  <a:spcPct val="50000"/>
                </a:spcBef>
                <a:defRPr/>
              </a:pPr>
              <a:r>
                <a:rPr lang="en-US" sz="22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        </a:t>
              </a:r>
              <a:r>
                <a:rPr lang="en-US" sz="220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en-US" sz="22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      </a:t>
              </a:r>
              <a:r>
                <a:rPr lang="en-US" sz="220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</a:t>
              </a:r>
              <a:r>
                <a:rPr lang="en-US" sz="22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    </a:t>
              </a:r>
              <a:r>
                <a:rPr lang="en-US" sz="220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</a:t>
              </a:r>
              <a:r>
                <a:rPr lang="en-US" sz="22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       </a:t>
              </a:r>
              <a:r>
                <a:rPr lang="en-US" sz="220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</a:t>
              </a:r>
              <a:r>
                <a:rPr lang="en-US" sz="22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4                 5</a:t>
              </a:r>
            </a:p>
          </p:txBody>
        </p:sp>
        <p:sp>
          <p:nvSpPr>
            <p:cNvPr id="28686" name="AutoShape 12"/>
            <p:cNvSpPr>
              <a:spLocks/>
            </p:cNvSpPr>
            <p:nvPr/>
          </p:nvSpPr>
          <p:spPr bwMode="auto">
            <a:xfrm rot="5400000">
              <a:off x="2628860" y="924103"/>
              <a:ext cx="228681" cy="2438400"/>
            </a:xfrm>
            <a:prstGeom prst="leftBrace">
              <a:avLst>
                <a:gd name="adj1" fmla="val 88889"/>
                <a:gd name="adj2" fmla="val 50000"/>
              </a:avLst>
            </a:prstGeom>
            <a:noFill/>
            <a:ln w="9525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687" name="AutoShape 13"/>
            <p:cNvSpPr>
              <a:spLocks/>
            </p:cNvSpPr>
            <p:nvPr/>
          </p:nvSpPr>
          <p:spPr bwMode="auto">
            <a:xfrm rot="5400000">
              <a:off x="5676860" y="314503"/>
              <a:ext cx="228681" cy="3657600"/>
            </a:xfrm>
            <a:prstGeom prst="leftBrace">
              <a:avLst>
                <a:gd name="adj1" fmla="val 133333"/>
                <a:gd name="adj2" fmla="val 50000"/>
              </a:avLst>
            </a:prstGeom>
            <a:noFill/>
            <a:ln w="9525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688" name="AutoShape 14"/>
            <p:cNvSpPr>
              <a:spLocks/>
            </p:cNvSpPr>
            <p:nvPr/>
          </p:nvSpPr>
          <p:spPr bwMode="auto">
            <a:xfrm rot="-5400000">
              <a:off x="4457660" y="-37616"/>
              <a:ext cx="228681" cy="6096000"/>
            </a:xfrm>
            <a:prstGeom prst="leftBrace">
              <a:avLst>
                <a:gd name="adj1" fmla="val 222222"/>
                <a:gd name="adj2" fmla="val 50000"/>
              </a:avLst>
            </a:prstGeom>
            <a:noFill/>
            <a:ln w="9525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689" name="Text Box 15"/>
            <p:cNvSpPr txBox="1">
              <a:spLocks noChangeArrowheads="1"/>
            </p:cNvSpPr>
            <p:nvPr/>
          </p:nvSpPr>
          <p:spPr bwMode="auto">
            <a:xfrm>
              <a:off x="2314575" y="1638300"/>
              <a:ext cx="855662" cy="431039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defTabSz="1257300">
                <a:spcBef>
                  <a:spcPct val="50000"/>
                </a:spcBef>
                <a:defRPr/>
              </a:pPr>
              <a:r>
                <a:rPr lang="en-US" sz="22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6.2%</a:t>
              </a:r>
            </a:p>
          </p:txBody>
        </p:sp>
        <p:sp>
          <p:nvSpPr>
            <p:cNvPr id="28690" name="Text Box 16"/>
            <p:cNvSpPr txBox="1">
              <a:spLocks noChangeArrowheads="1"/>
            </p:cNvSpPr>
            <p:nvPr/>
          </p:nvSpPr>
          <p:spPr bwMode="auto">
            <a:xfrm>
              <a:off x="5562600" y="1638300"/>
              <a:ext cx="762000" cy="430364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1257300">
                <a:spcBef>
                  <a:spcPct val="50000"/>
                </a:spcBef>
                <a:defRPr/>
              </a:pPr>
              <a:r>
                <a:rPr lang="en-US" sz="22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x%</a:t>
              </a:r>
            </a:p>
          </p:txBody>
        </p:sp>
        <p:sp>
          <p:nvSpPr>
            <p:cNvPr id="28691" name="Text Box 17"/>
            <p:cNvSpPr txBox="1">
              <a:spLocks noChangeArrowheads="1"/>
            </p:cNvSpPr>
            <p:nvPr/>
          </p:nvSpPr>
          <p:spPr bwMode="auto">
            <a:xfrm>
              <a:off x="4152899" y="3124724"/>
              <a:ext cx="846137" cy="431039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defTabSz="1257300">
                <a:spcBef>
                  <a:spcPct val="50000"/>
                </a:spcBef>
                <a:defRPr/>
              </a:pPr>
              <a:r>
                <a:rPr lang="en-US" sz="22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6.5%</a:t>
              </a:r>
            </a:p>
          </p:txBody>
        </p:sp>
      </p:grp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612775" y="5000625"/>
            <a:ext cx="79692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457200" lvl="2" indent="-457200" defTabSz="279400" fontAlgn="auto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tabLst>
                <a:tab pos="3087688" algn="r"/>
                <a:tab pos="3205163" algn="l"/>
              </a:tabLst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The pure expectations theory says that three-year securities will yield 6.7005%, two years from now.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0" y="0"/>
            <a:ext cx="9144000" cy="277813"/>
            <a:chOff x="0" y="0"/>
            <a:chExt cx="9144000" cy="277813"/>
          </a:xfrm>
        </p:grpSpPr>
        <p:sp>
          <p:nvSpPr>
            <p:cNvPr id="30" name="TextBox 29"/>
            <p:cNvSpPr txBox="1"/>
            <p:nvPr/>
          </p:nvSpPr>
          <p:spPr bwMode="auto">
            <a:xfrm>
              <a:off x="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 bwMode="auto">
            <a:xfrm>
              <a:off x="18288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COST OF MONEY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7315200" y="0"/>
              <a:ext cx="18288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EST. FUTURE RATES</a:t>
              </a:r>
              <a:endParaRPr lang="en-US" sz="1200" dirty="0"/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36576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DETERMINANTS</a:t>
              </a:r>
              <a:endParaRPr lang="en-US" sz="1200" dirty="0"/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54864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7" action="ppaction://hlinksldjump"/>
                </a:rPr>
                <a:t>TERM STRUCTURE</a:t>
              </a:r>
              <a:endParaRPr lang="en-US" sz="1200" dirty="0"/>
            </a:p>
          </p:txBody>
        </p:sp>
      </p:grpSp>
      <p:sp>
        <p:nvSpPr>
          <p:cNvPr id="35" name="Pentagon 34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 smtClean="0"/>
              <a:t>Conclusions About Pure Expectations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Some would argue that the MRP ≠ 0, and hence the pure expectations theory is incorrect.</a:t>
            </a:r>
          </a:p>
          <a:p>
            <a:pPr eaLnBrk="1" fontAlgn="auto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Most evidence supports the general view that lenders prefer S-T securities, and view L-T securities as riskier.</a:t>
            </a:r>
          </a:p>
          <a:p>
            <a:pPr lvl="1" eaLnBrk="1" fontAlgn="auto" hangingPunct="1">
              <a:spcBef>
                <a:spcPct val="0"/>
              </a:spcBef>
              <a:buFont typeface="Arial" pitchFamily="34" charset="0"/>
              <a:buChar char="–"/>
              <a:defRPr/>
            </a:pPr>
            <a:r>
              <a:rPr lang="en-US" dirty="0" smtClean="0"/>
              <a:t>Thus, investors demand a premium to persuade them to hold L-T securities (i.e., MRP &gt; 0).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6-</a:t>
            </a:r>
            <a:fld id="{99B84D45-9ACC-4DBB-BC22-FC8D3F03FCD3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4000" cy="277813"/>
            <a:chOff x="0" y="0"/>
            <a:chExt cx="9144000" cy="277813"/>
          </a:xfrm>
        </p:grpSpPr>
        <p:sp>
          <p:nvSpPr>
            <p:cNvPr id="14" name="TextBox 13"/>
            <p:cNvSpPr txBox="1"/>
            <p:nvPr/>
          </p:nvSpPr>
          <p:spPr bwMode="auto">
            <a:xfrm>
              <a:off x="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18288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COST OF MONEY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7315200" y="0"/>
              <a:ext cx="18288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EST. FUTURE RATES</a:t>
              </a:r>
              <a:endParaRPr lang="en-US" sz="1200" dirty="0"/>
            </a:p>
          </p:txBody>
        </p:sp>
        <p:sp>
          <p:nvSpPr>
            <p:cNvPr id="17" name="TextBox 16"/>
            <p:cNvSpPr txBox="1"/>
            <p:nvPr/>
          </p:nvSpPr>
          <p:spPr bwMode="auto">
            <a:xfrm>
              <a:off x="36576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DETERMINANTS</a:t>
              </a:r>
              <a:endParaRPr lang="en-US" sz="1200" dirty="0"/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54864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7" action="ppaction://hlinksldjump"/>
                </a:rPr>
                <a:t>TERM STRUCTURE</a:t>
              </a:r>
              <a:endParaRPr lang="en-US" sz="1200" dirty="0"/>
            </a:p>
          </p:txBody>
        </p:sp>
      </p:grpSp>
      <p:sp>
        <p:nvSpPr>
          <p:cNvPr id="19" name="Pentagon 18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390525"/>
            <a:ext cx="7772400" cy="8001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Macroeconomic Factors That Influence Interest Rate Levels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Federal reserve policy</a:t>
            </a:r>
          </a:p>
          <a:p>
            <a:pPr eaLnBrk="1" fontAlgn="auto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Federal budget deficits or surpluses</a:t>
            </a:r>
          </a:p>
          <a:p>
            <a:pPr eaLnBrk="1" fontAlgn="auto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International factors</a:t>
            </a:r>
          </a:p>
          <a:p>
            <a:pPr eaLnBrk="1" fontAlgn="auto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Level of business activity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6-</a:t>
            </a:r>
            <a:fld id="{6122D45B-8E39-45A6-86E2-8A821EF8CBB7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4000" cy="277813"/>
            <a:chOff x="0" y="0"/>
            <a:chExt cx="9144000" cy="277813"/>
          </a:xfrm>
        </p:grpSpPr>
        <p:sp>
          <p:nvSpPr>
            <p:cNvPr id="14" name="TextBox 13"/>
            <p:cNvSpPr txBox="1"/>
            <p:nvPr/>
          </p:nvSpPr>
          <p:spPr bwMode="auto">
            <a:xfrm>
              <a:off x="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18288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COST OF MONEY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7315200" y="0"/>
              <a:ext cx="18288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EST. FUTURE RATES</a:t>
              </a:r>
              <a:endParaRPr lang="en-US" sz="1200" dirty="0"/>
            </a:p>
          </p:txBody>
        </p:sp>
        <p:sp>
          <p:nvSpPr>
            <p:cNvPr id="17" name="TextBox 16"/>
            <p:cNvSpPr txBox="1"/>
            <p:nvPr/>
          </p:nvSpPr>
          <p:spPr bwMode="auto">
            <a:xfrm>
              <a:off x="36576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DETERMINANTS</a:t>
              </a:r>
              <a:endParaRPr lang="en-US" sz="1200" dirty="0"/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54864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7" action="ppaction://hlinksldjump"/>
                </a:rPr>
                <a:t>TERM STRUCTURE</a:t>
              </a:r>
              <a:endParaRPr lang="en-US" sz="1200" dirty="0"/>
            </a:p>
          </p:txBody>
        </p:sp>
      </p:grpSp>
      <p:sp>
        <p:nvSpPr>
          <p:cNvPr id="19" name="Pentagon 18"/>
          <p:cNvSpPr/>
          <p:nvPr/>
        </p:nvSpPr>
        <p:spPr bwMode="auto">
          <a:xfrm>
            <a:off x="0" y="276225"/>
            <a:ext cx="9097963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What four factors affect the level of interest rates?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0075" y="1600200"/>
            <a:ext cx="7629525" cy="4495800"/>
          </a:xfrm>
        </p:spPr>
        <p:txBody>
          <a:bodyPr>
            <a:normAutofit/>
          </a:bodyPr>
          <a:lstStyle/>
          <a:p>
            <a:pPr marL="465138" indent="-465138" eaLnBrk="1" fontAlgn="auto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Production opportunities</a:t>
            </a:r>
          </a:p>
          <a:p>
            <a:pPr marL="465138" indent="-465138" eaLnBrk="1" fontAlgn="auto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Time preferences for consumption</a:t>
            </a:r>
          </a:p>
          <a:p>
            <a:pPr marL="465138" indent="-465138" eaLnBrk="1" fontAlgn="auto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Risk</a:t>
            </a:r>
          </a:p>
          <a:p>
            <a:pPr marL="465138" indent="-465138" eaLnBrk="1" fontAlgn="auto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Expected inflation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6-</a:t>
            </a:r>
            <a:fld id="{1558E029-6445-4F78-96B5-CAA8E36445A4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277813"/>
            <a:chOff x="0" y="0"/>
            <a:chExt cx="9144000" cy="277813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 bwMode="auto">
            <a:xfrm>
              <a:off x="1828800" y="0"/>
              <a:ext cx="18288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COST OF MONEY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 bwMode="auto">
            <a:xfrm>
              <a:off x="73152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EST. FUTURE RATES</a:t>
              </a:r>
              <a:endParaRPr lang="en-US" sz="1200" dirty="0"/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36576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DETERMINANTS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54864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7" action="ppaction://hlinksldjump"/>
                </a:rPr>
                <a:t>TERM STRUCTURE</a:t>
              </a:r>
              <a:endParaRPr lang="en-US" sz="1200" dirty="0"/>
            </a:p>
          </p:txBody>
        </p:sp>
      </p:grpSp>
      <p:sp>
        <p:nvSpPr>
          <p:cNvPr id="12" name="Pentagon 11"/>
          <p:cNvSpPr/>
          <p:nvPr/>
        </p:nvSpPr>
        <p:spPr bwMode="auto">
          <a:xfrm>
            <a:off x="0" y="276225"/>
            <a:ext cx="36576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“Nominal” vs. “Real” Rates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>
            <a:normAutofit/>
          </a:bodyPr>
          <a:lstStyle/>
          <a:p>
            <a:pPr marL="1027113" indent="-1027113" eaLnBrk="1" fontAlgn="auto" hangingPunct="1">
              <a:spcBef>
                <a:spcPct val="0"/>
              </a:spcBef>
              <a:buFont typeface="Wingdings" pitchFamily="2" charset="2"/>
              <a:buNone/>
              <a:tabLst>
                <a:tab pos="511175" algn="r"/>
                <a:tab pos="628650" algn="l"/>
              </a:tabLst>
              <a:defRPr/>
            </a:pPr>
            <a:r>
              <a:rPr lang="en-US" dirty="0" smtClean="0"/>
              <a:t>	r	= represents any nominal rate</a:t>
            </a:r>
          </a:p>
          <a:p>
            <a:pPr marL="1027113" indent="-1027113" eaLnBrk="1" fontAlgn="auto" hangingPunct="1">
              <a:spcBef>
                <a:spcPct val="0"/>
              </a:spcBef>
              <a:buFont typeface="Wingdings" pitchFamily="2" charset="2"/>
              <a:buNone/>
              <a:tabLst>
                <a:tab pos="511175" algn="r"/>
                <a:tab pos="628650" algn="l"/>
              </a:tabLst>
              <a:defRPr/>
            </a:pPr>
            <a:r>
              <a:rPr lang="en-US" dirty="0" smtClean="0"/>
              <a:t>	r*	= represents the “real” risk-free rate of interest.  Like a T-bill rate, if there was no inflation.  Typically ranges from 1% to 4% per year.</a:t>
            </a:r>
          </a:p>
          <a:p>
            <a:pPr marL="1027113" indent="-1027113" eaLnBrk="1" fontAlgn="auto" hangingPunct="1">
              <a:spcBef>
                <a:spcPct val="0"/>
              </a:spcBef>
              <a:buFont typeface="Wingdings" pitchFamily="2" charset="2"/>
              <a:buNone/>
              <a:tabLst>
                <a:tab pos="511175" algn="r"/>
                <a:tab pos="628650" algn="l"/>
              </a:tabLst>
              <a:defRPr/>
            </a:pPr>
            <a:r>
              <a:rPr lang="en-US" dirty="0" smtClean="0"/>
              <a:t>	r</a:t>
            </a:r>
            <a:r>
              <a:rPr lang="en-US" baseline="-25000" dirty="0" smtClean="0"/>
              <a:t>RF</a:t>
            </a:r>
            <a:r>
              <a:rPr lang="en-US" dirty="0" smtClean="0"/>
              <a:t>	= represents the rate of interest on Treasury securities.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6-</a:t>
            </a:r>
            <a:fld id="{5ED5345B-2C20-49B8-9CBB-0711D33B05E5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277813"/>
            <a:chOff x="0" y="0"/>
            <a:chExt cx="9144000" cy="277813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 bwMode="auto">
            <a:xfrm>
              <a:off x="1828800" y="0"/>
              <a:ext cx="18288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COST OF MONEY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73152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EST. FUTURE RATES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6576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DETERMINANTS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54864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7" action="ppaction://hlinksldjump"/>
                </a:rPr>
                <a:t>TERM STRUCTURE</a:t>
              </a:r>
              <a:endParaRPr lang="en-US" sz="1200" dirty="0"/>
            </a:p>
          </p:txBody>
        </p:sp>
      </p:grpSp>
      <p:sp>
        <p:nvSpPr>
          <p:cNvPr id="12" name="Pentagon 11"/>
          <p:cNvSpPr/>
          <p:nvPr/>
        </p:nvSpPr>
        <p:spPr bwMode="auto">
          <a:xfrm>
            <a:off x="0" y="276225"/>
            <a:ext cx="36576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Determinants of Interest Rates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>
            <a:normAutofit/>
          </a:bodyPr>
          <a:lstStyle/>
          <a:p>
            <a:pPr marL="0" indent="0" defTabSz="398463" eaLnBrk="1" fontAlgn="auto" hangingPunct="1">
              <a:spcBef>
                <a:spcPct val="0"/>
              </a:spcBef>
              <a:buFont typeface="Wingdings" pitchFamily="2" charset="2"/>
              <a:buNone/>
              <a:tabLst>
                <a:tab pos="796925" algn="r"/>
                <a:tab pos="914400" algn="l"/>
              </a:tabLst>
              <a:defRPr/>
            </a:pPr>
            <a:r>
              <a:rPr lang="en-US" dirty="0" smtClean="0"/>
              <a:t>	r	= r* + IP + DRP + LP + MRP</a:t>
            </a:r>
          </a:p>
          <a:p>
            <a:pPr marL="798513" indent="-798513" defTabSz="398463" eaLnBrk="1" fontAlgn="auto" hangingPunct="1">
              <a:spcBef>
                <a:spcPct val="0"/>
              </a:spcBef>
              <a:buFont typeface="Wingdings" pitchFamily="2" charset="2"/>
              <a:buNone/>
              <a:tabLst>
                <a:tab pos="746125" algn="l"/>
              </a:tabLst>
              <a:defRPr/>
            </a:pPr>
            <a:endParaRPr lang="en-US" sz="2800" dirty="0" smtClean="0"/>
          </a:p>
          <a:p>
            <a:pPr marL="0" indent="0" defTabSz="398463" eaLnBrk="1" fontAlgn="auto" hangingPunct="1">
              <a:spcBef>
                <a:spcPct val="0"/>
              </a:spcBef>
              <a:buFont typeface="Wingdings" pitchFamily="2" charset="2"/>
              <a:buNone/>
              <a:tabLst>
                <a:tab pos="796925" algn="r"/>
                <a:tab pos="914400" algn="l"/>
              </a:tabLst>
              <a:defRPr/>
            </a:pPr>
            <a:r>
              <a:rPr lang="en-US" dirty="0" smtClean="0"/>
              <a:t>	r	= required return on a debt security</a:t>
            </a:r>
          </a:p>
          <a:p>
            <a:pPr marL="0" indent="0" defTabSz="398463" eaLnBrk="1" fontAlgn="auto" hangingPunct="1">
              <a:spcBef>
                <a:spcPct val="0"/>
              </a:spcBef>
              <a:buFont typeface="Wingdings" pitchFamily="2" charset="2"/>
              <a:buNone/>
              <a:tabLst>
                <a:tab pos="796925" algn="r"/>
                <a:tab pos="914400" algn="l"/>
              </a:tabLst>
              <a:defRPr/>
            </a:pPr>
            <a:r>
              <a:rPr lang="en-US" dirty="0" smtClean="0"/>
              <a:t>	r*	= real risk-free rate of interest</a:t>
            </a:r>
          </a:p>
          <a:p>
            <a:pPr marL="0" indent="0" defTabSz="398463" eaLnBrk="1" fontAlgn="auto" hangingPunct="1">
              <a:spcBef>
                <a:spcPct val="0"/>
              </a:spcBef>
              <a:buFont typeface="Wingdings" pitchFamily="2" charset="2"/>
              <a:buNone/>
              <a:tabLst>
                <a:tab pos="796925" algn="r"/>
                <a:tab pos="914400" algn="l"/>
              </a:tabLst>
              <a:defRPr/>
            </a:pPr>
            <a:r>
              <a:rPr lang="en-US" dirty="0" smtClean="0"/>
              <a:t>	IP	= inflation premium</a:t>
            </a:r>
          </a:p>
          <a:p>
            <a:pPr marL="0" indent="0" defTabSz="398463" eaLnBrk="1" fontAlgn="auto" hangingPunct="1">
              <a:spcBef>
                <a:spcPct val="0"/>
              </a:spcBef>
              <a:buFont typeface="Wingdings" pitchFamily="2" charset="2"/>
              <a:buNone/>
              <a:tabLst>
                <a:tab pos="796925" algn="r"/>
                <a:tab pos="914400" algn="l"/>
              </a:tabLst>
              <a:defRPr/>
            </a:pPr>
            <a:r>
              <a:rPr lang="en-US" dirty="0" smtClean="0"/>
              <a:t>	DRP	= default risk premium</a:t>
            </a:r>
          </a:p>
          <a:p>
            <a:pPr marL="0" indent="0" defTabSz="398463" eaLnBrk="1" fontAlgn="auto" hangingPunct="1">
              <a:spcBef>
                <a:spcPct val="0"/>
              </a:spcBef>
              <a:buFont typeface="Wingdings" pitchFamily="2" charset="2"/>
              <a:buNone/>
              <a:tabLst>
                <a:tab pos="796925" algn="r"/>
                <a:tab pos="914400" algn="l"/>
              </a:tabLst>
              <a:defRPr/>
            </a:pPr>
            <a:r>
              <a:rPr lang="en-US" dirty="0" smtClean="0"/>
              <a:t>	LP	= liquidity premium</a:t>
            </a:r>
          </a:p>
          <a:p>
            <a:pPr marL="0" indent="0" defTabSz="398463" eaLnBrk="1" fontAlgn="auto" hangingPunct="1">
              <a:spcBef>
                <a:spcPct val="0"/>
              </a:spcBef>
              <a:buFont typeface="Wingdings" pitchFamily="2" charset="2"/>
              <a:buNone/>
              <a:tabLst>
                <a:tab pos="796925" algn="r"/>
                <a:tab pos="914400" algn="l"/>
              </a:tabLst>
              <a:defRPr/>
            </a:pPr>
            <a:r>
              <a:rPr lang="en-US" dirty="0" smtClean="0"/>
              <a:t>	MRP	= maturity risk premium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6-</a:t>
            </a:r>
            <a:fld id="{E7327E49-E7B2-427A-8E1C-951DA5C7A60F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277813"/>
            <a:chOff x="0" y="0"/>
            <a:chExt cx="9144000" cy="277813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 bwMode="auto">
            <a:xfrm>
              <a:off x="18288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COST OF MONEY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73152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EST. FUTURE RATES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657600" y="0"/>
              <a:ext cx="18288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DETERMINANTS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54864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7" action="ppaction://hlinksldjump"/>
                </a:rPr>
                <a:t>TERM STRUCTURE</a:t>
              </a:r>
              <a:endParaRPr lang="en-US" sz="1200" dirty="0"/>
            </a:p>
          </p:txBody>
        </p:sp>
      </p:grpSp>
      <p:sp>
        <p:nvSpPr>
          <p:cNvPr id="12" name="Pentagon 11"/>
          <p:cNvSpPr/>
          <p:nvPr/>
        </p:nvSpPr>
        <p:spPr bwMode="auto">
          <a:xfrm>
            <a:off x="0" y="276225"/>
            <a:ext cx="54864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Premiums Added to r* for Different Types of Debt</a:t>
            </a:r>
          </a:p>
        </p:txBody>
      </p:sp>
      <p:graphicFrame>
        <p:nvGraphicFramePr>
          <p:cNvPr id="109703" name="Group 13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74945659"/>
              </p:ext>
            </p:extLst>
          </p:nvPr>
        </p:nvGraphicFramePr>
        <p:xfrm>
          <a:off x="765175" y="1695450"/>
          <a:ext cx="7616823" cy="3865564"/>
        </p:xfrm>
        <a:graphic>
          <a:graphicData uri="http://schemas.openxmlformats.org/drawingml/2006/table">
            <a:tbl>
              <a:tblPr/>
              <a:tblGrid>
                <a:gridCol w="3103151"/>
                <a:gridCol w="1128418"/>
                <a:gridCol w="1128418"/>
                <a:gridCol w="1128418"/>
                <a:gridCol w="1128418"/>
              </a:tblGrid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842" marR="11284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</a:t>
                      </a:r>
                    </a:p>
                  </a:txBody>
                  <a:tcPr marL="112842" marR="11284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MRP</a:t>
                      </a:r>
                    </a:p>
                  </a:txBody>
                  <a:tcPr marL="112842" marR="11284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DRP</a:t>
                      </a:r>
                    </a:p>
                  </a:txBody>
                  <a:tcPr marL="112842" marR="11284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</a:t>
                      </a:r>
                    </a:p>
                  </a:txBody>
                  <a:tcPr marL="112842" marR="11284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S-T Treasury</a:t>
                      </a:r>
                    </a:p>
                  </a:txBody>
                  <a:tcPr marL="112842" marR="112842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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842" marR="112842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842" marR="112842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842" marR="112842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842" marR="112842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L-T Treasury</a:t>
                      </a:r>
                    </a:p>
                  </a:txBody>
                  <a:tcPr marL="112842" marR="11284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112842" marR="1128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112842" marR="1128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842" marR="1128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842" marR="11284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S-T Corporate</a:t>
                      </a:r>
                    </a:p>
                  </a:txBody>
                  <a:tcPr marL="112842" marR="11284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112842" marR="1128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2842" marR="1128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112842" marR="1128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112842" marR="11284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L-T Corporate</a:t>
                      </a:r>
                    </a:p>
                  </a:txBody>
                  <a:tcPr marL="112842" marR="11284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112842" marR="1128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112842" marR="1128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112842" marR="11284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L="112842" marR="11284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6-</a:t>
            </a:r>
            <a:fld id="{03C6C595-03E5-4ABA-A295-87271602A956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277813"/>
            <a:chOff x="0" y="0"/>
            <a:chExt cx="9144000" cy="277813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 bwMode="auto">
            <a:xfrm>
              <a:off x="18288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COST OF MONEY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73152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EST. FUTURE RATES</a:t>
              </a:r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657600" y="0"/>
              <a:ext cx="18288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DETERMINANTS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54864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7" action="ppaction://hlinksldjump"/>
                </a:rPr>
                <a:t>TERM STRUCTURE</a:t>
              </a:r>
              <a:endParaRPr lang="en-US" sz="1200" dirty="0"/>
            </a:p>
          </p:txBody>
        </p:sp>
      </p:grpSp>
      <p:sp>
        <p:nvSpPr>
          <p:cNvPr id="12" name="Pentagon 11"/>
          <p:cNvSpPr/>
          <p:nvPr/>
        </p:nvSpPr>
        <p:spPr bwMode="auto">
          <a:xfrm>
            <a:off x="0" y="276225"/>
            <a:ext cx="54864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8150"/>
            <a:ext cx="8229600" cy="704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Yield Curve and the Term Structure of Interest Rates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4244975" cy="4495800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Term structure:  relationship between interest rates (or yields) and maturities.</a:t>
            </a:r>
          </a:p>
          <a:p>
            <a:pPr eaLnBrk="1" fontAlgn="auto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The yield curve is a graph of the term structure.</a:t>
            </a:r>
          </a:p>
          <a:p>
            <a:pPr eaLnBrk="1" fontAlgn="auto" hangingPunct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The April 2014 Treasury yield curve is shown at the right.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6-</a:t>
            </a:r>
            <a:fld id="{03CAC549-E388-42C3-947D-7C43C1949C0E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4341" name="TextBox 8"/>
          <p:cNvSpPr txBox="1">
            <a:spLocks noChangeArrowheads="1"/>
          </p:cNvSpPr>
          <p:nvPr/>
        </p:nvSpPr>
        <p:spPr bwMode="auto">
          <a:xfrm>
            <a:off x="5305425" y="1381125"/>
            <a:ext cx="27922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Yield Curve </a:t>
            </a:r>
            <a:r>
              <a:rPr lang="en-US" dirty="0" smtClean="0">
                <a:solidFill>
                  <a:srgbClr val="000000"/>
                </a:solidFill>
              </a:rPr>
              <a:t>for April 2014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277813"/>
            <a:chOff x="0" y="0"/>
            <a:chExt cx="9144000" cy="277813"/>
          </a:xfrm>
        </p:grpSpPr>
        <p:sp>
          <p:nvSpPr>
            <p:cNvPr id="10" name="TextBox 9"/>
            <p:cNvSpPr txBox="1"/>
            <p:nvPr/>
          </p:nvSpPr>
          <p:spPr bwMode="auto">
            <a:xfrm>
              <a:off x="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3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18288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4" action="ppaction://hlinksldjump"/>
                </a:rPr>
                <a:t>COST OF MONEY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73152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5" action="ppaction://hlinksldjump"/>
                </a:rPr>
                <a:t>EST. FUTURE RATES</a:t>
              </a:r>
              <a:endParaRPr lang="en-US" sz="1200" dirty="0"/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36576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6" action="ppaction://hlinksldjump"/>
                </a:rPr>
                <a:t>DETERMINANTS</a:t>
              </a:r>
              <a:endParaRPr lang="en-US" sz="1200" dirty="0"/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5486400" y="0"/>
              <a:ext cx="18288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7" action="ppaction://hlinksldjump"/>
                </a:rPr>
                <a:t>TERM STRUCTURE</a:t>
              </a:r>
              <a:endParaRPr lang="en-US" sz="1200" dirty="0"/>
            </a:p>
          </p:txBody>
        </p:sp>
      </p:grpSp>
      <p:sp>
        <p:nvSpPr>
          <p:cNvPr id="15" name="Pentagon 14"/>
          <p:cNvSpPr/>
          <p:nvPr/>
        </p:nvSpPr>
        <p:spPr bwMode="auto">
          <a:xfrm>
            <a:off x="0" y="276225"/>
            <a:ext cx="73152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9932533"/>
              </p:ext>
            </p:extLst>
          </p:nvPr>
        </p:nvGraphicFramePr>
        <p:xfrm>
          <a:off x="4690309" y="1689100"/>
          <a:ext cx="4297279" cy="4255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r>
              <a:rPr lang="en-US" dirty="0" smtClean="0"/>
              <a:t>Constructing the Yield Curve: Inflation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6-</a:t>
            </a:r>
            <a:fld id="{8CC26B5C-E390-48EE-8179-B461E3FC68AF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142125"/>
              </p:ext>
            </p:extLst>
          </p:nvPr>
        </p:nvGraphicFramePr>
        <p:xfrm>
          <a:off x="3732213" y="2754313"/>
          <a:ext cx="1670050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4" imgW="838080" imgH="507960" progId="Equation.3">
                  <p:embed/>
                </p:oleObj>
              </mc:Choice>
              <mc:Fallback>
                <p:oleObj name="Equation" r:id="rId4" imgW="838080" imgH="507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2213" y="2754313"/>
                        <a:ext cx="1670050" cy="1011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7616825" cy="1285875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Step 1:  Find the average expected inflation rate over Years 1 to N:</a:t>
            </a:r>
          </a:p>
        </p:txBody>
      </p: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0" y="0"/>
            <a:ext cx="9144000" cy="277813"/>
            <a:chOff x="0" y="0"/>
            <a:chExt cx="9144000" cy="277813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6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18288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7" action="ppaction://hlinksldjump"/>
                </a:rPr>
                <a:t>COST OF MONEY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73152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8" action="ppaction://hlinksldjump"/>
                </a:rPr>
                <a:t>EST. FUTURE RATES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36576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9" action="ppaction://hlinksldjump"/>
                </a:rPr>
                <a:t>DETERMINANTS</a:t>
              </a:r>
              <a:endParaRPr lang="en-US" sz="1200" dirty="0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5486400" y="0"/>
              <a:ext cx="18288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10" action="ppaction://hlinksldjump"/>
                </a:rPr>
                <a:t>TERM STRUCTURE</a:t>
              </a:r>
              <a:endParaRPr lang="en-US" sz="1200" dirty="0"/>
            </a:p>
          </p:txBody>
        </p:sp>
      </p:grpSp>
      <p:sp>
        <p:nvSpPr>
          <p:cNvPr id="15" name="Pentagon 14"/>
          <p:cNvSpPr/>
          <p:nvPr/>
        </p:nvSpPr>
        <p:spPr bwMode="auto">
          <a:xfrm>
            <a:off x="0" y="276225"/>
            <a:ext cx="73152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774700"/>
          </a:xfrm>
        </p:spPr>
        <p:txBody>
          <a:bodyPr/>
          <a:lstStyle/>
          <a:p>
            <a:pPr eaLnBrk="1" hangingPunct="1"/>
            <a:r>
              <a:rPr lang="en-US" dirty="0" smtClean="0"/>
              <a:t>Constructing the Yield Curve: Inflation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Bef>
                <a:spcPct val="0"/>
              </a:spcBef>
              <a:spcAft>
                <a:spcPts val="1800"/>
              </a:spcAft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lang="en-US" dirty="0" smtClean="0"/>
              <a:t>Assume inflation is expected to be 5% next year, 6% the following year, and 8% thereafter.</a:t>
            </a:r>
          </a:p>
          <a:p>
            <a:pPr marL="1250950" indent="-1250950" eaLnBrk="1" fontAlgn="auto" hangingPunct="1">
              <a:spcBef>
                <a:spcPct val="0"/>
              </a:spcBef>
              <a:buFont typeface="Wingdings" pitchFamily="2" charset="2"/>
              <a:buNone/>
              <a:tabLst>
                <a:tab pos="1138238" algn="r"/>
              </a:tabLst>
              <a:defRPr/>
            </a:pPr>
            <a:r>
              <a:rPr lang="en-US" dirty="0" smtClean="0"/>
              <a:t>	</a:t>
            </a:r>
          </a:p>
          <a:p>
            <a:pPr marL="1250950" lvl="1" indent="-1250950" eaLnBrk="1" fontAlgn="auto" hangingPunct="1">
              <a:spcBef>
                <a:spcPct val="0"/>
              </a:spcBef>
              <a:spcAft>
                <a:spcPts val="1800"/>
              </a:spcAft>
              <a:buFont typeface="Wingdings" pitchFamily="2" charset="2"/>
              <a:buNone/>
              <a:tabLst>
                <a:tab pos="1138238" algn="r"/>
              </a:tabLst>
              <a:defRPr/>
            </a:pPr>
            <a:endParaRPr lang="en-US" sz="2900" dirty="0" smtClean="0"/>
          </a:p>
          <a:p>
            <a:pPr marL="1250950" lvl="1" indent="-1250950" eaLnBrk="1" fontAlgn="auto" hangingPunct="1">
              <a:spcBef>
                <a:spcPct val="0"/>
              </a:spcBef>
              <a:spcAft>
                <a:spcPts val="1800"/>
              </a:spcAft>
              <a:buFont typeface="Wingdings" pitchFamily="2" charset="2"/>
              <a:buNone/>
              <a:tabLst>
                <a:tab pos="1138238" algn="r"/>
              </a:tabLst>
              <a:defRPr/>
            </a:pPr>
            <a:endParaRPr lang="en-US" sz="2900" dirty="0" smtClean="0"/>
          </a:p>
          <a:p>
            <a:pPr marL="0" indent="0" eaLnBrk="1" fontAlgn="auto" hangingPunct="1">
              <a:spcBef>
                <a:spcPct val="0"/>
              </a:spcBef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lang="en-US" dirty="0" smtClean="0"/>
              <a:t>Must earn these IPs to break even vs. inflation; these IPs would permit you to earn r* (before taxes).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6-</a:t>
            </a:r>
            <a:fld id="{96FF7051-AE34-41C8-90B2-167A9772B77C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490068"/>
              </p:ext>
            </p:extLst>
          </p:nvPr>
        </p:nvGraphicFramePr>
        <p:xfrm>
          <a:off x="2390775" y="2840038"/>
          <a:ext cx="4352925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4" imgW="2184120" imgH="583920" progId="Equation.3">
                  <p:embed/>
                </p:oleObj>
              </mc:Choice>
              <mc:Fallback>
                <p:oleObj name="Equation" r:id="rId4" imgW="2184120" imgH="583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5" y="2840038"/>
                        <a:ext cx="4352925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0"/>
            <a:ext cx="9144000" cy="277813"/>
            <a:chOff x="0" y="0"/>
            <a:chExt cx="9144000" cy="277813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rgbClr val="7C0019"/>
                  </a:solidFill>
                  <a:hlinkClick r:id="rId6" action="ppaction://hlinksldjump"/>
                </a:rPr>
                <a:t>INTRO</a:t>
              </a:r>
              <a:endParaRPr lang="en-US" sz="1200" dirty="0">
                <a:solidFill>
                  <a:srgbClr val="7C0019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18288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spc="-100" dirty="0">
                  <a:solidFill>
                    <a:srgbClr val="7C0019"/>
                  </a:solidFill>
                  <a:hlinkClick r:id="rId7" action="ppaction://hlinksldjump"/>
                </a:rPr>
                <a:t>COST OF MONEY</a:t>
              </a:r>
              <a:endParaRPr lang="en-US" sz="1200" spc="-100" dirty="0">
                <a:solidFill>
                  <a:srgbClr val="7C0019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73152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8" action="ppaction://hlinksldjump"/>
                </a:rPr>
                <a:t>EST. FUTURE RATES</a:t>
              </a:r>
              <a:endParaRPr lang="en-US" sz="1200" dirty="0"/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3657600" y="0"/>
              <a:ext cx="1828800" cy="27781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9" action="ppaction://hlinksldjump"/>
                </a:rPr>
                <a:t>DETERMINANTS</a:t>
              </a:r>
              <a:endParaRPr lang="en-US" sz="1200" dirty="0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5486400" y="0"/>
              <a:ext cx="1828800" cy="27781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hlinkClick r:id="rId10" action="ppaction://hlinksldjump"/>
                </a:rPr>
                <a:t>TERM STRUCTURE</a:t>
              </a:r>
              <a:endParaRPr lang="en-US" sz="1200" dirty="0"/>
            </a:p>
          </p:txBody>
        </p:sp>
      </p:grpSp>
      <p:sp>
        <p:nvSpPr>
          <p:cNvPr id="14" name="Pentagon 13"/>
          <p:cNvSpPr/>
          <p:nvPr/>
        </p:nvSpPr>
        <p:spPr bwMode="auto">
          <a:xfrm>
            <a:off x="0" y="276225"/>
            <a:ext cx="7315200" cy="92075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2_Office Theme">
  <a:themeElements>
    <a:clrScheme name="Custom 9">
      <a:dk1>
        <a:srgbClr val="1F497D"/>
      </a:dk1>
      <a:lt1>
        <a:srgbClr val="FFFFFF"/>
      </a:lt1>
      <a:dk2>
        <a:srgbClr val="CC0000"/>
      </a:dk2>
      <a:lt2>
        <a:srgbClr val="DDD9C3"/>
      </a:lt2>
      <a:accent1>
        <a:srgbClr val="7CA8DE"/>
      </a:accent1>
      <a:accent2>
        <a:srgbClr val="F50000"/>
      </a:accent2>
      <a:accent3>
        <a:srgbClr val="4F81BD"/>
      </a:accent3>
      <a:accent4>
        <a:srgbClr val="FF9B56"/>
      </a:accent4>
      <a:accent5>
        <a:srgbClr val="1F497D"/>
      </a:accent5>
      <a:accent6>
        <a:srgbClr val="7C0019"/>
      </a:accent6>
      <a:hlink>
        <a:srgbClr val="7C0019"/>
      </a:hlink>
      <a:folHlink>
        <a:srgbClr val="00B05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4">
            <a:lumMod val="40000"/>
            <a:lumOff val="60000"/>
          </a:schemeClr>
        </a:solidFill>
        <a:ln>
          <a:solidFill>
            <a:schemeClr val="tx1"/>
          </a:solidFill>
        </a:ln>
      </a:spPr>
      <a:bodyPr>
        <a:spAutoFit/>
      </a:bodyPr>
      <a:lstStyle>
        <a:defPPr algn="ctr">
          <a:defRPr sz="1200" dirty="0">
            <a:hlinkClick xmlns:r="http://schemas.openxmlformats.org/officeDocument/2006/relationships" r:id="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CDEF2EFBBA0248B57D941E6D375189" ma:contentTypeVersion="0" ma:contentTypeDescription="Create a new document." ma:contentTypeScope="" ma:versionID="536bf20b0e78ae746a2053537dd2240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DDB92A-2D43-4138-ACB3-1927A076FADE}">
  <ds:schemaRefs>
    <ds:schemaRef ds:uri="http://schemas.microsoft.com/office/infopath/2007/PartnerControls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8AF8A5A-B32A-4940-B702-4FE78306EB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8B3EED-BABA-40DB-95A9-5802C75FC9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3785</TotalTime>
  <Words>1027</Words>
  <Application>Microsoft Office PowerPoint</Application>
  <PresentationFormat>On-screen Show (4:3)</PresentationFormat>
  <Paragraphs>308</Paragraphs>
  <Slides>22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Wingdings</vt:lpstr>
      <vt:lpstr>2_Office Theme</vt:lpstr>
      <vt:lpstr>Equation</vt:lpstr>
      <vt:lpstr>The DuPont Equation</vt:lpstr>
      <vt:lpstr>Interest Rates</vt:lpstr>
      <vt:lpstr>What four factors affect the level of interest rates?</vt:lpstr>
      <vt:lpstr>“Nominal” vs. “Real” Rates</vt:lpstr>
      <vt:lpstr>Determinants of Interest Rates</vt:lpstr>
      <vt:lpstr>Premiums Added to r* for Different Types of Debt</vt:lpstr>
      <vt:lpstr>Yield Curve and the Term Structure of Interest Rates</vt:lpstr>
      <vt:lpstr>Constructing the Yield Curve: Inflation</vt:lpstr>
      <vt:lpstr>Constructing the Yield Curve: Inflation</vt:lpstr>
      <vt:lpstr>Constructing the Yield Curve:  Maturity Risk</vt:lpstr>
      <vt:lpstr>Constructing the Yield Curve:  Maturity Risk</vt:lpstr>
      <vt:lpstr>Add the IPs and MRPs to r* to Find the Appropriate Nominal Rates</vt:lpstr>
      <vt:lpstr>Hypothetical Yield Curve</vt:lpstr>
      <vt:lpstr>Relationship Between Treasury Yield Curve and Yield Curves for Corporate Issues</vt:lpstr>
      <vt:lpstr>Illustrating the Relationship Between Corporate and Treasury Yield Curves</vt:lpstr>
      <vt:lpstr>Pure Expectations Theory</vt:lpstr>
      <vt:lpstr>Assumptions of Pure Expectations</vt:lpstr>
      <vt:lpstr>An Example:  Observed Treasury Rates and Pure Expectations</vt:lpstr>
      <vt:lpstr>One-Year Forward Rate</vt:lpstr>
      <vt:lpstr>Three-Year Security, Two Years from Now</vt:lpstr>
      <vt:lpstr>Conclusions About Pure Expectations</vt:lpstr>
      <vt:lpstr>Macroeconomic Factors That Influence Interest Rate Levels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David A. Fleming</cp:lastModifiedBy>
  <cp:revision>473</cp:revision>
  <cp:lastPrinted>2014-09-22T15:07:57Z</cp:lastPrinted>
  <dcterms:created xsi:type="dcterms:W3CDTF">2008-06-05T15:38:38Z</dcterms:created>
  <dcterms:modified xsi:type="dcterms:W3CDTF">2019-09-23T20:03:03Z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0x0101003DCDEF2EFBBA0248B57D941E6D375189</vt:lpwstr>
  </property>
</Properties>
</file>